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2" r:id="rId2"/>
    <p:sldId id="256" r:id="rId3"/>
    <p:sldId id="257" r:id="rId4"/>
    <p:sldId id="258" r:id="rId5"/>
    <p:sldId id="259" r:id="rId6"/>
    <p:sldId id="303" r:id="rId7"/>
    <p:sldId id="304" r:id="rId8"/>
    <p:sldId id="305" r:id="rId9"/>
    <p:sldId id="261" r:id="rId10"/>
    <p:sldId id="262" r:id="rId11"/>
    <p:sldId id="263" r:id="rId12"/>
    <p:sldId id="264" r:id="rId13"/>
    <p:sldId id="306" r:id="rId14"/>
    <p:sldId id="267" r:id="rId15"/>
    <p:sldId id="307" r:id="rId16"/>
    <p:sldId id="268" r:id="rId17"/>
    <p:sldId id="274" r:id="rId18"/>
    <p:sldId id="269" r:id="rId19"/>
    <p:sldId id="308" r:id="rId20"/>
    <p:sldId id="309" r:id="rId21"/>
    <p:sldId id="310" r:id="rId22"/>
    <p:sldId id="311" r:id="rId23"/>
    <p:sldId id="279" r:id="rId24"/>
    <p:sldId id="280" r:id="rId25"/>
    <p:sldId id="281" r:id="rId26"/>
    <p:sldId id="282" r:id="rId27"/>
    <p:sldId id="283" r:id="rId28"/>
    <p:sldId id="291" r:id="rId29"/>
    <p:sldId id="292" r:id="rId30"/>
    <p:sldId id="293" r:id="rId31"/>
    <p:sldId id="296" r:id="rId32"/>
    <p:sldId id="297" r:id="rId33"/>
    <p:sldId id="298" r:id="rId34"/>
    <p:sldId id="299" r:id="rId35"/>
    <p:sldId id="300" r:id="rId36"/>
    <p:sldId id="302" r:id="rId37"/>
    <p:sldId id="301" r:id="rId3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081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58" autoAdjust="0"/>
    <p:restoredTop sz="94660"/>
  </p:normalViewPr>
  <p:slideViewPr>
    <p:cSldViewPr snapToGrid="0">
      <p:cViewPr varScale="1">
        <p:scale>
          <a:sx n="71" d="100"/>
          <a:sy n="71" d="100"/>
        </p:scale>
        <p:origin x="81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4E0B5-75A2-428F-8D6E-7373524A91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61F47D9-BA7C-4595-B705-E88672E3AB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BE6AC198-AEE5-4252-9E2D-51873C71CE9D}"/>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5BCB5534-3D66-4326-BCEE-99F1CCF0557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D1DBC1-9F97-4050-82B4-DCFB888A6269}"/>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57457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F7E9-D59E-44A6-AD59-AD2DA0E4F994}"/>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550EAFF-1400-4F7B-BB54-71D0FB4FA2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1A866DD-E8EB-40BB-AB76-3339066AA5C8}"/>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CA504F39-E1E2-4338-BF39-68ADBBBAB4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4EECE58-AAC4-4F15-B637-575BE4E9E12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341532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9740A-9539-43C1-9E06-395E43AF07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310FC0C-F762-4F46-81F2-39D9CEB169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EBFABA-6255-4A4C-8729-ACBE8AF81944}"/>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E82CC5DB-339A-4BC3-9B15-206EE4E343D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739869-C24F-485C-9185-88C85C7DB2BD}"/>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6515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91C9-6C1D-4F55-8EC1-0EAAA878829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96E7114-ACFC-4A2E-BA66-7660905D40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3714F22-0164-43F2-91F5-F79EB3CA6476}"/>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C1019ACA-7F39-468B-B43E-92C780B0E0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C93DE70E-6CF1-44B1-8C8F-205565C9CB33}"/>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64126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08C9A-725C-4BC9-B4AE-99CA1CAC9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18CD0AA-E780-4787-9558-43EFF9DD2E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9F2541-8DFC-489A-8E3C-70F3E64531E1}"/>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F67F5F80-40C1-411D-AF9B-5F1429DFC3AF}"/>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7AD6C3B-6F73-4EDC-A8B2-302D31495EF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751902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8938-72AA-40F5-8384-B122EAA774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19E09-1BAC-4285-9065-915570A5F5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C9A7296-8254-4268-9559-514D2A0F94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E431C75-F513-4977-A749-DCA1379CB122}"/>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6" name="Footer Placeholder 5">
            <a:extLst>
              <a:ext uri="{FF2B5EF4-FFF2-40B4-BE49-F238E27FC236}">
                <a16:creationId xmlns:a16="http://schemas.microsoft.com/office/drawing/2014/main" id="{EA7632BD-AD21-41A1-B595-B2D675D0582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32C5B40-339A-41B7-94BB-F4CA15869BDC}"/>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2596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0E21D-2DDA-4E2F-904B-E10D3B3D9968}"/>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E11E5C1-6CD3-4083-B766-6F1B2DF1E3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5C4E9-95F2-415A-BD51-10B38F6FB3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1C6C6E8-DBE7-4FF1-8846-D279922AA9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D3356-F1F1-476B-89F8-2D246ABC5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AA888732-CBD2-4E29-9BC2-D9BA55FF0CB9}"/>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8" name="Footer Placeholder 7">
            <a:extLst>
              <a:ext uri="{FF2B5EF4-FFF2-40B4-BE49-F238E27FC236}">
                <a16:creationId xmlns:a16="http://schemas.microsoft.com/office/drawing/2014/main" id="{20FEB2A9-FEA9-4018-8F4E-E5C05EC40DD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0E27B62C-3537-44DF-8CEE-40040730E161}"/>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19949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4CDD-F9E6-4791-8ABD-A9420E91FF4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DCE543B2-CAE7-44C2-AA0C-9CD770A203E4}"/>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4" name="Footer Placeholder 3">
            <a:extLst>
              <a:ext uri="{FF2B5EF4-FFF2-40B4-BE49-F238E27FC236}">
                <a16:creationId xmlns:a16="http://schemas.microsoft.com/office/drawing/2014/main" id="{AE386CAF-7F6B-462B-A9A7-370307EE4728}"/>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0565388C-1483-430D-BEF3-BC8A1A9A23E6}"/>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3657912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17984-203B-4612-9525-5093403F4B3F}"/>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3" name="Footer Placeholder 2">
            <a:extLst>
              <a:ext uri="{FF2B5EF4-FFF2-40B4-BE49-F238E27FC236}">
                <a16:creationId xmlns:a16="http://schemas.microsoft.com/office/drawing/2014/main" id="{5DAE2DD3-01AA-44E6-8FCF-ACF29CA375A0}"/>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548C2C3F-A443-4658-96E3-8BAF0804F5A7}"/>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428303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28AD-7B06-430C-889E-964EB8EC6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C084A43-70E3-420B-9685-9F11065E99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DACADF7-239C-407C-9B6B-16A9CB8C6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849C7-8199-495B-B818-A162D7D426EE}"/>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6" name="Footer Placeholder 5">
            <a:extLst>
              <a:ext uri="{FF2B5EF4-FFF2-40B4-BE49-F238E27FC236}">
                <a16:creationId xmlns:a16="http://schemas.microsoft.com/office/drawing/2014/main" id="{79F13814-FC8A-43DC-B554-50E65E9C363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B0DA0D42-55A7-4490-9000-7DB18932F75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143348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8DBA8-E0FA-4413-BB47-8B9F2F06B0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B3DF5F6E-D779-431A-8AC2-DF6AF42302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1B122EF9-209C-4555-AE6E-30E018166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CF5C3C-BA58-48CB-8A28-5ED3052BCD22}"/>
              </a:ext>
            </a:extLst>
          </p:cNvPr>
          <p:cNvSpPr>
            <a:spLocks noGrp="1"/>
          </p:cNvSpPr>
          <p:nvPr>
            <p:ph type="dt" sz="half" idx="10"/>
          </p:nvPr>
        </p:nvSpPr>
        <p:spPr/>
        <p:txBody>
          <a:bodyPr/>
          <a:lstStyle/>
          <a:p>
            <a:fld id="{A09480E1-DF4A-4303-A994-8146CAD8CB83}" type="datetimeFigureOut">
              <a:rPr lang="vi-VN" smtClean="0"/>
              <a:t>11/01/2026</a:t>
            </a:fld>
            <a:endParaRPr lang="vi-VN"/>
          </a:p>
        </p:txBody>
      </p:sp>
      <p:sp>
        <p:nvSpPr>
          <p:cNvPr id="6" name="Footer Placeholder 5">
            <a:extLst>
              <a:ext uri="{FF2B5EF4-FFF2-40B4-BE49-F238E27FC236}">
                <a16:creationId xmlns:a16="http://schemas.microsoft.com/office/drawing/2014/main" id="{EFF143C5-C2E9-4A32-8706-8B11C280F47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60D6EDC-056F-458B-9167-9DBB0A0ACDFF}"/>
              </a:ext>
            </a:extLst>
          </p:cNvPr>
          <p:cNvSpPr>
            <a:spLocks noGrp="1"/>
          </p:cNvSpPr>
          <p:nvPr>
            <p:ph type="sldNum" sz="quarter" idx="12"/>
          </p:nvPr>
        </p:nvSpPr>
        <p:spPr/>
        <p:txBody>
          <a:bodyPr/>
          <a:lstStyle/>
          <a:p>
            <a:fld id="{235BDC78-EB59-4A07-9070-C2842B3EB3D4}" type="slidenum">
              <a:rPr lang="vi-VN" smtClean="0"/>
              <a:t>‹#›</a:t>
            </a:fld>
            <a:endParaRPr lang="vi-VN"/>
          </a:p>
        </p:txBody>
      </p:sp>
    </p:spTree>
    <p:extLst>
      <p:ext uri="{BB962C8B-B14F-4D97-AF65-F5344CB8AC3E}">
        <p14:creationId xmlns:p14="http://schemas.microsoft.com/office/powerpoint/2010/main" val="280543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8B3AE2-74EE-4AD3-8CE5-5F7EA8698B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D750FF7-B1E5-499E-887A-AEE9E5D438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5F97320-DF0D-47B3-95B6-66C46315D2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9480E1-DF4A-4303-A994-8146CAD8CB83}" type="datetimeFigureOut">
              <a:rPr lang="vi-VN" smtClean="0"/>
              <a:t>11/01/2026</a:t>
            </a:fld>
            <a:endParaRPr lang="vi-VN"/>
          </a:p>
        </p:txBody>
      </p:sp>
      <p:sp>
        <p:nvSpPr>
          <p:cNvPr id="5" name="Footer Placeholder 4">
            <a:extLst>
              <a:ext uri="{FF2B5EF4-FFF2-40B4-BE49-F238E27FC236}">
                <a16:creationId xmlns:a16="http://schemas.microsoft.com/office/drawing/2014/main" id="{3B63CB63-3E3E-4611-9612-85374FAE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AE31ED53-A5F0-41A5-8690-2AC746D91C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BDC78-EB59-4A07-9070-C2842B3EB3D4}" type="slidenum">
              <a:rPr lang="vi-VN" smtClean="0"/>
              <a:t>‹#›</a:t>
            </a:fld>
            <a:endParaRPr lang="vi-VN"/>
          </a:p>
        </p:txBody>
      </p:sp>
    </p:spTree>
    <p:extLst>
      <p:ext uri="{BB962C8B-B14F-4D97-AF65-F5344CB8AC3E}">
        <p14:creationId xmlns:p14="http://schemas.microsoft.com/office/powerpoint/2010/main" val="4052868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oleObject" Target="../embeddings/oleObject1.bin"/><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6.jpg"/><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8.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7.xml"/><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3.jp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0.png"/><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1.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 Id="rId5" Type="http://schemas.openxmlformats.org/officeDocument/2006/relationships/image" Target="../media/image12.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iết kế chưa có tên">
            <a:hlinkClick r:id="" action="ppaction://media"/>
            <a:extLst>
              <a:ext uri="{FF2B5EF4-FFF2-40B4-BE49-F238E27FC236}">
                <a16:creationId xmlns:a16="http://schemas.microsoft.com/office/drawing/2014/main" id="{5B792231-B11C-0B38-80A3-A1C02C02810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37364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0000" t="-6000" r="-10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23" name="Parallelogram 22">
            <a:extLst>
              <a:ext uri="{FF2B5EF4-FFF2-40B4-BE49-F238E27FC236}">
                <a16:creationId xmlns:a16="http://schemas.microsoft.com/office/drawing/2014/main" id="{E5CED9F5-AB12-498D-A940-A4DC21F538F3}"/>
              </a:ext>
            </a:extLst>
          </p:cNvPr>
          <p:cNvSpPr/>
          <p:nvPr/>
        </p:nvSpPr>
        <p:spPr>
          <a:xfrm>
            <a:off x="212389" y="953325"/>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2</a:t>
            </a:r>
            <a:endParaRPr lang="vi-VN" sz="2800" b="1">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4F6AA9C4-8AA7-42A2-BD5F-D2D129554960}"/>
              </a:ext>
            </a:extLst>
          </p:cNvPr>
          <p:cNvSpPr/>
          <p:nvPr/>
        </p:nvSpPr>
        <p:spPr>
          <a:xfrm>
            <a:off x="2117559" y="949037"/>
            <a:ext cx="8887326" cy="1384995"/>
          </a:xfrm>
          <a:prstGeom prst="rect">
            <a:avLst/>
          </a:prstGeom>
        </p:spPr>
        <p:txBody>
          <a:bodyPr wrap="square">
            <a:spAutoFit/>
          </a:bodyPr>
          <a:lstStyle/>
          <a:p>
            <a:r>
              <a:rPr lang="en-US" sz="2800" b="1">
                <a:solidFill>
                  <a:srgbClr val="000000"/>
                </a:solidFill>
                <a:latin typeface="Times New Roman" panose="02020603050405020304" pitchFamily="18" charset="0"/>
                <a:ea typeface="Calibri" panose="020F0502020204030204" pitchFamily="34" charset="0"/>
              </a:rPr>
              <a:t>(SGK- tr110</a:t>
            </a:r>
            <a:r>
              <a:rPr lang="en-US" sz="2800" b="1">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Cho thoi ABCD có hai đường chéo AC và BD cắt nhau tại O, AC = 3cm, BD = 4cm </a:t>
            </a:r>
            <a:r>
              <a:rPr lang="en-US" sz="2800" i="1">
                <a:solidFill>
                  <a:srgbClr val="000000"/>
                </a:solidFill>
                <a:latin typeface="Times New Roman" panose="02020603050405020304" pitchFamily="18" charset="0"/>
                <a:ea typeface="Calibri" panose="020F0502020204030204" pitchFamily="34" charset="0"/>
              </a:rPr>
              <a:t>(Hình 59). </a:t>
            </a:r>
          </a:p>
          <a:p>
            <a:r>
              <a:rPr lang="en-US" sz="2800">
                <a:solidFill>
                  <a:srgbClr val="000000"/>
                </a:solidFill>
                <a:latin typeface="Times New Roman" panose="02020603050405020304" pitchFamily="18" charset="0"/>
                <a:ea typeface="Calibri" panose="020F0502020204030204" pitchFamily="34" charset="0"/>
              </a:rPr>
              <a:t>Tính độ dài của OA, OB, AB.</a:t>
            </a:r>
            <a:endParaRPr lang="vi-VN" sz="2800"/>
          </a:p>
        </p:txBody>
      </p:sp>
      <p:sp>
        <p:nvSpPr>
          <p:cNvPr id="8" name="Rectangle 2">
            <a:extLst>
              <a:ext uri="{FF2B5EF4-FFF2-40B4-BE49-F238E27FC236}">
                <a16:creationId xmlns:a16="http://schemas.microsoft.com/office/drawing/2014/main" id="{DAFB005D-78EE-4DEC-80A9-9A06FFAC44EB}"/>
              </a:ext>
            </a:extLst>
          </p:cNvPr>
          <p:cNvSpPr>
            <a:spLocks noChangeArrowheads="1"/>
          </p:cNvSpPr>
          <p:nvPr/>
        </p:nvSpPr>
        <p:spPr bwMode="auto">
          <a:xfrm>
            <a:off x="8267700" y="4629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11">
            <a:extLst>
              <a:ext uri="{FF2B5EF4-FFF2-40B4-BE49-F238E27FC236}">
                <a16:creationId xmlns:a16="http://schemas.microsoft.com/office/drawing/2014/main" id="{8F5CCF26-9C5F-45D6-BB72-4747B60961D7}"/>
              </a:ext>
            </a:extLst>
          </p:cNvPr>
          <p:cNvSpPr/>
          <p:nvPr/>
        </p:nvSpPr>
        <p:spPr>
          <a:xfrm>
            <a:off x="439418" y="2950561"/>
            <a:ext cx="6362436" cy="954107"/>
          </a:xfrm>
          <a:prstGeom prst="rect">
            <a:avLst/>
          </a:prstGeom>
        </p:spPr>
        <p:txBody>
          <a:bodyPr wrap="square">
            <a:spAutoFit/>
          </a:bodyPr>
          <a:lstStyle/>
          <a:p>
            <a:r>
              <a:rPr lang="en-US" sz="2800">
                <a:latin typeface="Times New Roman" panose="02020603050405020304" pitchFamily="18" charset="0"/>
                <a:cs typeface="Times New Roman" panose="02020603050405020304" pitchFamily="18" charset="0"/>
              </a:rPr>
              <a:t>Do </a:t>
            </a:r>
            <a:r>
              <a:rPr lang="en-US" sz="2800" i="1">
                <a:latin typeface="Times New Roman" panose="02020603050405020304" pitchFamily="18" charset="0"/>
                <a:cs typeface="Times New Roman" panose="02020603050405020304" pitchFamily="18" charset="0"/>
              </a:rPr>
              <a:t>ABCD </a:t>
            </a:r>
            <a:r>
              <a:rPr lang="en-US" sz="2800">
                <a:latin typeface="Times New Roman" panose="02020603050405020304" pitchFamily="18" charset="0"/>
                <a:cs typeface="Times New Roman" panose="02020603050405020304" pitchFamily="18" charset="0"/>
              </a:rPr>
              <a:t>là hình thoi nên </a:t>
            </a:r>
            <a:r>
              <a:rPr lang="en-US" sz="2800" i="1">
                <a:latin typeface="Times New Roman" panose="02020603050405020304" pitchFamily="18" charset="0"/>
                <a:cs typeface="Times New Roman" panose="02020603050405020304" pitchFamily="18" charset="0"/>
              </a:rPr>
              <a:t>O </a:t>
            </a:r>
            <a:r>
              <a:rPr lang="en-US" sz="2800">
                <a:latin typeface="Times New Roman" panose="02020603050405020304" pitchFamily="18" charset="0"/>
                <a:cs typeface="Times New Roman" panose="02020603050405020304" pitchFamily="18" charset="0"/>
              </a:rPr>
              <a:t>là trung điểm của hai đường chéo </a:t>
            </a:r>
            <a:r>
              <a:rPr lang="en-US" sz="2800" i="1">
                <a:latin typeface="Times New Roman" panose="02020603050405020304" pitchFamily="18" charset="0"/>
                <a:cs typeface="Times New Roman" panose="02020603050405020304" pitchFamily="18" charset="0"/>
              </a:rPr>
              <a:t>AC</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BD</a:t>
            </a:r>
            <a:endParaRPr lang="vi-VN" sz="28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Rectangle 28">
                <a:extLst>
                  <a:ext uri="{FF2B5EF4-FFF2-40B4-BE49-F238E27FC236}">
                    <a16:creationId xmlns:a16="http://schemas.microsoft.com/office/drawing/2014/main" id="{97EA2A37-E965-4D5C-B601-6C075FC777F2}"/>
                  </a:ext>
                </a:extLst>
              </p:cNvPr>
              <p:cNvSpPr/>
              <p:nvPr/>
            </p:nvSpPr>
            <p:spPr>
              <a:xfrm>
                <a:off x="448013" y="3834965"/>
                <a:ext cx="5346272" cy="700705"/>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Suy ra: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(cm);</a:t>
                </a:r>
                <a:endParaRPr lang="vi-VN" sz="2800">
                  <a:latin typeface="Times New Roman" panose="02020603050405020304" pitchFamily="18" charset="0"/>
                  <a:cs typeface="Times New Roman" panose="02020603050405020304" pitchFamily="18" charset="0"/>
                </a:endParaRPr>
              </a:p>
            </p:txBody>
          </p:sp>
        </mc:Choice>
        <mc:Fallback xmlns="">
          <p:sp>
            <p:nvSpPr>
              <p:cNvPr id="29" name="Rectangle 28">
                <a:extLst>
                  <a:ext uri="{FF2B5EF4-FFF2-40B4-BE49-F238E27FC236}">
                    <a16:creationId xmlns:a16="http://schemas.microsoft.com/office/drawing/2014/main" id="{97EA2A37-E965-4D5C-B601-6C075FC777F2}"/>
                  </a:ext>
                </a:extLst>
              </p:cNvPr>
              <p:cNvSpPr>
                <a:spLocks noRot="1" noChangeAspect="1" noMove="1" noResize="1" noEditPoints="1" noAdjustHandles="1" noChangeArrowheads="1" noChangeShapeType="1" noTextEdit="1"/>
              </p:cNvSpPr>
              <p:nvPr/>
            </p:nvSpPr>
            <p:spPr>
              <a:xfrm>
                <a:off x="448013" y="3834965"/>
                <a:ext cx="5346272" cy="700705"/>
              </a:xfrm>
              <a:prstGeom prst="rect">
                <a:avLst/>
              </a:prstGeom>
              <a:blipFill>
                <a:blip r:embed="rId3"/>
                <a:stretch>
                  <a:fillRect l="-2278" r="-1025" b="-10435"/>
                </a:stretch>
              </a:blipFill>
            </p:spPr>
            <p:txBody>
              <a:bodyPr/>
              <a:lstStyle/>
              <a:p>
                <a:r>
                  <a:rPr lang="vi-VN">
                    <a:noFill/>
                  </a:rPr>
                  <a:t> </a:t>
                </a:r>
              </a:p>
            </p:txBody>
          </p:sp>
        </mc:Fallback>
      </mc:AlternateContent>
      <p:sp>
        <p:nvSpPr>
          <p:cNvPr id="31" name="Rectangle 30">
            <a:extLst>
              <a:ext uri="{FF2B5EF4-FFF2-40B4-BE49-F238E27FC236}">
                <a16:creationId xmlns:a16="http://schemas.microsoft.com/office/drawing/2014/main" id="{7BD5DD5A-0EEE-4543-B1FF-1AF05A8E35F3}"/>
              </a:ext>
            </a:extLst>
          </p:cNvPr>
          <p:cNvSpPr/>
          <p:nvPr/>
        </p:nvSpPr>
        <p:spPr>
          <a:xfrm>
            <a:off x="5729300" y="2428191"/>
            <a:ext cx="822661" cy="523220"/>
          </a:xfrm>
          <a:prstGeom prst="rect">
            <a:avLst/>
          </a:prstGeom>
        </p:spPr>
        <p:txBody>
          <a:bodyPr wrap="none">
            <a:spAutoFit/>
          </a:bodyPr>
          <a:lstStyle/>
          <a:p>
            <a:r>
              <a:rPr lang="en-US" sz="2800" b="1" i="1">
                <a:solidFill>
                  <a:srgbClr val="0070C0"/>
                </a:solidFill>
                <a:latin typeface="Times New Roman" panose="02020603050405020304" pitchFamily="18" charset="0"/>
                <a:ea typeface="Calibri" panose="020F0502020204030204" pitchFamily="34" charset="0"/>
              </a:rPr>
              <a:t>Giải</a:t>
            </a:r>
            <a:endParaRPr lang="vi-VN" sz="2800"/>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0D5C2C89-5870-4124-B72B-3A6D83439C87}"/>
                  </a:ext>
                </a:extLst>
              </p:cNvPr>
              <p:cNvSpPr/>
              <p:nvPr/>
            </p:nvSpPr>
            <p:spPr>
              <a:xfrm>
                <a:off x="1554555" y="4477651"/>
                <a:ext cx="4178260" cy="700705"/>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 . </m:t>
                    </m:r>
                  </m:oMath>
                </a14:m>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 2 (cm).</a:t>
                </a:r>
                <a:endParaRPr lang="vi-VN" sz="2800">
                  <a:latin typeface="Times New Roman" panose="02020603050405020304" pitchFamily="18" charset="0"/>
                  <a:cs typeface="Times New Roman" panose="02020603050405020304" pitchFamily="18" charset="0"/>
                </a:endParaRPr>
              </a:p>
            </p:txBody>
          </p:sp>
        </mc:Choice>
        <mc:Fallback xmlns="">
          <p:sp>
            <p:nvSpPr>
              <p:cNvPr id="33" name="Rectangle 32">
                <a:extLst>
                  <a:ext uri="{FF2B5EF4-FFF2-40B4-BE49-F238E27FC236}">
                    <a16:creationId xmlns:a16="http://schemas.microsoft.com/office/drawing/2014/main" id="{0D5C2C89-5870-4124-B72B-3A6D83439C87}"/>
                  </a:ext>
                </a:extLst>
              </p:cNvPr>
              <p:cNvSpPr>
                <a:spLocks noRot="1" noChangeAspect="1" noMove="1" noResize="1" noEditPoints="1" noAdjustHandles="1" noChangeArrowheads="1" noChangeShapeType="1" noTextEdit="1"/>
              </p:cNvSpPr>
              <p:nvPr/>
            </p:nvSpPr>
            <p:spPr>
              <a:xfrm>
                <a:off x="1554555" y="4477651"/>
                <a:ext cx="4178260" cy="700705"/>
              </a:xfrm>
              <a:prstGeom prst="rect">
                <a:avLst/>
              </a:prstGeom>
              <a:blipFill>
                <a:blip r:embed="rId4"/>
                <a:stretch>
                  <a:fillRect l="-2920" r="-1898" b="-11404"/>
                </a:stretch>
              </a:blipFill>
            </p:spPr>
            <p:txBody>
              <a:bodyPr/>
              <a:lstStyle/>
              <a:p>
                <a:r>
                  <a:rPr lang="vi-VN">
                    <a:noFill/>
                  </a:rPr>
                  <a:t> </a:t>
                </a:r>
              </a:p>
            </p:txBody>
          </p:sp>
        </mc:Fallback>
      </mc:AlternateContent>
      <p:sp>
        <p:nvSpPr>
          <p:cNvPr id="35" name="Rectangle 34">
            <a:extLst>
              <a:ext uri="{FF2B5EF4-FFF2-40B4-BE49-F238E27FC236}">
                <a16:creationId xmlns:a16="http://schemas.microsoft.com/office/drawing/2014/main" id="{435260F4-DDFC-4F32-8F0D-80AF2AF8FB01}"/>
              </a:ext>
            </a:extLst>
          </p:cNvPr>
          <p:cNvSpPr/>
          <p:nvPr/>
        </p:nvSpPr>
        <p:spPr>
          <a:xfrm>
            <a:off x="432135" y="5170251"/>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 có AC ⊥ BD</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ABCD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 nên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7" name="Rectangle 36">
            <a:extLst>
              <a:ext uri="{FF2B5EF4-FFF2-40B4-BE49-F238E27FC236}">
                <a16:creationId xmlns:a16="http://schemas.microsoft.com/office/drawing/2014/main" id="{F734D4B8-1B92-4741-BFE3-96ED9F393C3E}"/>
              </a:ext>
            </a:extLst>
          </p:cNvPr>
          <p:cNvSpPr/>
          <p:nvPr/>
        </p:nvSpPr>
        <p:spPr>
          <a:xfrm>
            <a:off x="6867757" y="4036412"/>
            <a:ext cx="485902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Áp dụng định lí Pythagore, ta có</a:t>
            </a:r>
            <a:endParaRPr lang="vi-VN" sz="2800">
              <a:latin typeface="Times New Roman" panose="02020603050405020304" pitchFamily="18" charset="0"/>
              <a:cs typeface="Times New Roman" panose="02020603050405020304" pitchFamily="18" charset="0"/>
            </a:endParaRPr>
          </a:p>
        </p:txBody>
      </p:sp>
      <p:sp>
        <p:nvSpPr>
          <p:cNvPr id="39" name="Rectangle 38">
            <a:extLst>
              <a:ext uri="{FF2B5EF4-FFF2-40B4-BE49-F238E27FC236}">
                <a16:creationId xmlns:a16="http://schemas.microsoft.com/office/drawing/2014/main" id="{6407DF93-B976-4F80-B2FD-983810905680}"/>
              </a:ext>
            </a:extLst>
          </p:cNvPr>
          <p:cNvSpPr/>
          <p:nvPr/>
        </p:nvSpPr>
        <p:spPr>
          <a:xfrm>
            <a:off x="7312932" y="4552768"/>
            <a:ext cx="2795958"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OA</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p:sp>
        <p:nvSpPr>
          <p:cNvPr id="41" name="Rectangle 40">
            <a:extLst>
              <a:ext uri="{FF2B5EF4-FFF2-40B4-BE49-F238E27FC236}">
                <a16:creationId xmlns:a16="http://schemas.microsoft.com/office/drawing/2014/main" id="{0D1D6554-1951-474F-8E13-D82884C666B1}"/>
              </a:ext>
            </a:extLst>
          </p:cNvPr>
          <p:cNvSpPr/>
          <p:nvPr/>
        </p:nvSpPr>
        <p:spPr>
          <a:xfrm>
            <a:off x="6847369" y="5103212"/>
            <a:ext cx="469391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đó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(1</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+ 2</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 6</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25 </a:t>
            </a:r>
            <a:endParaRPr lang="vi-VN" sz="2800">
              <a:latin typeface="Times New Roman" panose="02020603050405020304" pitchFamily="18" charset="0"/>
              <a:cs typeface="Times New Roman" panose="02020603050405020304" pitchFamily="18" charset="0"/>
            </a:endParaRPr>
          </a:p>
        </p:txBody>
      </p:sp>
      <p:sp>
        <p:nvSpPr>
          <p:cNvPr id="43" name="Rectangle 42">
            <a:extLst>
              <a:ext uri="{FF2B5EF4-FFF2-40B4-BE49-F238E27FC236}">
                <a16:creationId xmlns:a16="http://schemas.microsoft.com/office/drawing/2014/main" id="{A89EDF14-B089-43B7-9750-306F8CB98B47}"/>
              </a:ext>
            </a:extLst>
          </p:cNvPr>
          <p:cNvSpPr/>
          <p:nvPr/>
        </p:nvSpPr>
        <p:spPr>
          <a:xfrm>
            <a:off x="6996109" y="5639333"/>
            <a:ext cx="2829621" cy="524118"/>
          </a:xfrm>
          <a:prstGeom prst="rect">
            <a:avLst/>
          </a:prstGeom>
        </p:spPr>
        <p:txBody>
          <a:bodyPr wrap="none">
            <a:spAutoFit/>
          </a:bodyPr>
          <a:lstStyle/>
          <a:p>
            <a:pPr>
              <a:lnSpc>
                <a:spcPct val="105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5(cm)</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a:extLst>
              <a:ext uri="{FF2B5EF4-FFF2-40B4-BE49-F238E27FC236}">
                <a16:creationId xmlns:a16="http://schemas.microsoft.com/office/drawing/2014/main" id="{86750359-51E5-4633-9A46-0DBEF047E983}"/>
              </a:ext>
            </a:extLst>
          </p:cNvPr>
          <p:cNvGrpSpPr/>
          <p:nvPr/>
        </p:nvGrpSpPr>
        <p:grpSpPr>
          <a:xfrm>
            <a:off x="8907865" y="1364451"/>
            <a:ext cx="3284135" cy="2485654"/>
            <a:chOff x="8747444" y="1043609"/>
            <a:chExt cx="3284135" cy="2485654"/>
          </a:xfrm>
        </p:grpSpPr>
        <p:grpSp>
          <p:nvGrpSpPr>
            <p:cNvPr id="27" name="Group 26">
              <a:extLst>
                <a:ext uri="{FF2B5EF4-FFF2-40B4-BE49-F238E27FC236}">
                  <a16:creationId xmlns:a16="http://schemas.microsoft.com/office/drawing/2014/main" id="{909E70EB-32B4-4388-9294-78C47CEE35C9}"/>
                </a:ext>
              </a:extLst>
            </p:cNvPr>
            <p:cNvGrpSpPr/>
            <p:nvPr/>
          </p:nvGrpSpPr>
          <p:grpSpPr>
            <a:xfrm>
              <a:off x="8747444" y="1043609"/>
              <a:ext cx="3284135" cy="2485654"/>
              <a:chOff x="8424478" y="1505620"/>
              <a:chExt cx="3284135" cy="3097531"/>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424478" y="1505620"/>
                <a:ext cx="3284135" cy="3097531"/>
                <a:chOff x="8424478" y="1505620"/>
                <a:chExt cx="3284135" cy="3097531"/>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78957B0B-9485-4EF6-B9CF-16731E2B811F}"/>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0" name="TextBox 29">
              <a:extLst>
                <a:ext uri="{FF2B5EF4-FFF2-40B4-BE49-F238E27FC236}">
                  <a16:creationId xmlns:a16="http://schemas.microsoft.com/office/drawing/2014/main" id="{F79367A6-7762-4B6E-B616-4AE7837E038F}"/>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2" name="TextBox 31">
              <a:extLst>
                <a:ext uri="{FF2B5EF4-FFF2-40B4-BE49-F238E27FC236}">
                  <a16:creationId xmlns:a16="http://schemas.microsoft.com/office/drawing/2014/main" id="{6BDA6A79-C57E-47D7-A0B1-DEA4D2C2B9D8}"/>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CA91B63F-FC82-4180-A3D1-AC872271BAD3}"/>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cxnSp>
        <p:nvCxnSpPr>
          <p:cNvPr id="10" name="Straight Connector 9">
            <a:extLst>
              <a:ext uri="{FF2B5EF4-FFF2-40B4-BE49-F238E27FC236}">
                <a16:creationId xmlns:a16="http://schemas.microsoft.com/office/drawing/2014/main" id="{68833B31-9DE1-49F3-ACDA-87B0CD317D23}"/>
              </a:ext>
            </a:extLst>
          </p:cNvPr>
          <p:cNvCxnSpPr/>
          <p:nvPr/>
        </p:nvCxnSpPr>
        <p:spPr>
          <a:xfrm>
            <a:off x="6833937" y="3240505"/>
            <a:ext cx="0" cy="344905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50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circle(in)">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wipe(left)">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ipe(up)">
                                      <p:cBhvr>
                                        <p:cTn id="41" dur="500"/>
                                        <p:tgtEl>
                                          <p:spTgt spid="35"/>
                                        </p:tgtEl>
                                      </p:cBhvr>
                                    </p:animEffect>
                                  </p:childTnLst>
                                </p:cTn>
                              </p:par>
                            </p:childTnLst>
                          </p:cTn>
                        </p:par>
                        <p:par>
                          <p:cTn id="42" fill="hold">
                            <p:stCondLst>
                              <p:cond delay="500"/>
                            </p:stCondLst>
                            <p:childTnLst>
                              <p:par>
                                <p:cTn id="43" presetID="16" presetClass="entr" presetSubtype="21"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500"/>
                                        <p:tgtEl>
                                          <p:spTgt spid="4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 grpId="0"/>
      <p:bldP spid="12" grpId="0"/>
      <p:bldP spid="29" grpId="0"/>
      <p:bldP spid="31" grpId="0"/>
      <p:bldP spid="33" grpId="0"/>
      <p:bldP spid="35" grpId="0"/>
      <p:bldP spid="37" grpId="0"/>
      <p:bldP spid="39" grpId="0"/>
      <p:bldP spid="41" grpId="0"/>
      <p:bldP spid="4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sp>
        <p:nvSpPr>
          <p:cNvPr id="5" name="Rectangle 2">
            <a:extLst>
              <a:ext uri="{FF2B5EF4-FFF2-40B4-BE49-F238E27FC236}">
                <a16:creationId xmlns:a16="http://schemas.microsoft.com/office/drawing/2014/main" id="{C4AE79B0-2D27-498A-9C70-4301034E3209}"/>
              </a:ext>
            </a:extLst>
          </p:cNvPr>
          <p:cNvSpPr>
            <a:spLocks noChangeArrowheads="1"/>
          </p:cNvSpPr>
          <p:nvPr/>
        </p:nvSpPr>
        <p:spPr bwMode="auto">
          <a:xfrm>
            <a:off x="8782050" y="4857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23" name="Picture 22">
            <a:extLst>
              <a:ext uri="{FF2B5EF4-FFF2-40B4-BE49-F238E27FC236}">
                <a16:creationId xmlns:a16="http://schemas.microsoft.com/office/drawing/2014/main" id="{356035D1-929E-4420-9899-8874D6F7796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907002" y="553530"/>
            <a:ext cx="1740078" cy="1671391"/>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EFA7B737-746E-45CA-924B-431D2E629600}"/>
                  </a:ext>
                </a:extLst>
              </p:cNvPr>
              <p:cNvSpPr/>
              <p:nvPr/>
            </p:nvSpPr>
            <p:spPr>
              <a:xfrm>
                <a:off x="2379244" y="1041076"/>
                <a:ext cx="7246018" cy="100566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có </a:t>
                </a:r>
                <a14:m>
                  <m:oMath xmlns:m="http://schemas.openxmlformats.org/officeDocument/2006/math">
                    <m:acc>
                      <m:accPr>
                        <m:chr m:val="̂"/>
                        <m:ctrlPr>
                          <a:rPr lang="vi-VN" sz="2800" i="1">
                            <a:solidFill>
                              <a:srgbClr val="000000"/>
                            </a:solidFill>
                            <a:latin typeface="Cambria Math" panose="02040503050406030204" pitchFamily="18" charset="0"/>
                            <a:cs typeface="Times New Roman" panose="02020603050405020304" pitchFamily="18" charset="0"/>
                          </a:rPr>
                        </m:ctrlPr>
                      </m:accPr>
                      <m:e>
                        <m:r>
                          <a:rPr lang="en-US" sz="2800" b="0" i="1" smtClean="0">
                            <a:solidFill>
                              <a:srgbClr val="000000"/>
                            </a:solidFill>
                            <a:latin typeface="Cambria Math" panose="020405030504060302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Calibri" panose="020F0502020204030204" pitchFamily="34" charset="0"/>
                  </a:rPr>
                  <a:t> = 120</a:t>
                </a:r>
                <a:r>
                  <a:rPr lang="en-US" sz="2800" baseline="30000">
                    <a:solidFill>
                      <a:srgbClr val="000000"/>
                    </a:solidFill>
                    <a:latin typeface="Times New Roman" panose="02020603050405020304" pitchFamily="18" charset="0"/>
                    <a:ea typeface="Calibri" panose="020F0502020204030204" pitchFamily="34" charset="0"/>
                  </a:rPr>
                  <a:t>0</a:t>
                </a:r>
                <a:r>
                  <a:rPr lang="en-US" sz="2800">
                    <a:solidFill>
                      <a:srgbClr val="000000"/>
                    </a:solidFill>
                    <a:latin typeface="Times New Roman" panose="02020603050405020304" pitchFamily="18" charset="0"/>
                    <a:ea typeface="Calibri" panose="020F0502020204030204" pitchFamily="34" charset="0"/>
                  </a:rPr>
                  <a:t> </a:t>
                </a:r>
                <a:r>
                  <a:rPr lang="en-US" sz="2800" baseline="30000">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a:t>
                </a:r>
              </a:p>
              <a:p>
                <a:r>
                  <a:rPr lang="en-US" sz="2800">
                    <a:solidFill>
                      <a:srgbClr val="000000"/>
                    </a:solidFill>
                    <a:latin typeface="Times New Roman" panose="02020603050405020304" pitchFamily="18" charset="0"/>
                    <a:ea typeface="Calibri" panose="020F0502020204030204" pitchFamily="34" charset="0"/>
                  </a:rPr>
                  <a:t>Chứng minh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là tam giác đều</a:t>
                </a:r>
                <a:endParaRPr lang="vi-VN" sz="2800"/>
              </a:p>
            </p:txBody>
          </p:sp>
        </mc:Choice>
        <mc:Fallback xmlns="">
          <p:sp>
            <p:nvSpPr>
              <p:cNvPr id="9" name="Rectangle 8">
                <a:extLst>
                  <a:ext uri="{FF2B5EF4-FFF2-40B4-BE49-F238E27FC236}">
                    <a16:creationId xmlns:a16="http://schemas.microsoft.com/office/drawing/2014/main" id="{EFA7B737-746E-45CA-924B-431D2E629600}"/>
                  </a:ext>
                </a:extLst>
              </p:cNvPr>
              <p:cNvSpPr>
                <a:spLocks noRot="1" noChangeAspect="1" noMove="1" noResize="1" noEditPoints="1" noAdjustHandles="1" noChangeArrowheads="1" noChangeShapeType="1" noTextEdit="1"/>
              </p:cNvSpPr>
              <p:nvPr/>
            </p:nvSpPr>
            <p:spPr>
              <a:xfrm>
                <a:off x="2379244" y="1041076"/>
                <a:ext cx="7246018" cy="1005660"/>
              </a:xfrm>
              <a:prstGeom prst="rect">
                <a:avLst/>
              </a:prstGeom>
              <a:blipFill>
                <a:blip r:embed="rId5"/>
                <a:stretch>
                  <a:fillRect l="-1682"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58400128-342A-4B06-9470-0C8B3DB236BD}"/>
              </a:ext>
            </a:extLst>
          </p:cNvPr>
          <p:cNvSpPr/>
          <p:nvPr/>
        </p:nvSpPr>
        <p:spPr>
          <a:xfrm>
            <a:off x="4759681" y="2298852"/>
            <a:ext cx="1343638" cy="523220"/>
          </a:xfrm>
          <a:prstGeom prst="rect">
            <a:avLst/>
          </a:prstGeom>
        </p:spPr>
        <p:txBody>
          <a:bodyPr wrap="none">
            <a:spAutoFit/>
          </a:bodyPr>
          <a:lstStyle/>
          <a:p>
            <a:r>
              <a:rPr lang="en-US" sz="2800" b="1" i="1">
                <a:solidFill>
                  <a:srgbClr val="0070C0"/>
                </a:solidFill>
                <a:latin typeface="Times New Roman" panose="02020603050405020304" pitchFamily="18" charset="0"/>
                <a:ea typeface="Times New Roman" panose="02020603050405020304" pitchFamily="18" charset="0"/>
              </a:rPr>
              <a:t>Lời giải</a:t>
            </a:r>
            <a:endParaRPr lang="vi-VN" sz="2800"/>
          </a:p>
        </p:txBody>
      </p:sp>
      <p:sp>
        <p:nvSpPr>
          <p:cNvPr id="25" name="Rectangle 24">
            <a:extLst>
              <a:ext uri="{FF2B5EF4-FFF2-40B4-BE49-F238E27FC236}">
                <a16:creationId xmlns:a16="http://schemas.microsoft.com/office/drawing/2014/main" id="{46100E79-3BE0-42BF-8632-B2877EC7A4AE}"/>
              </a:ext>
            </a:extLst>
          </p:cNvPr>
          <p:cNvSpPr/>
          <p:nvPr/>
        </p:nvSpPr>
        <p:spPr>
          <a:xfrm>
            <a:off x="1332020" y="2954573"/>
            <a:ext cx="7559057"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9" name="Rectangle 28">
            <a:extLst>
              <a:ext uri="{FF2B5EF4-FFF2-40B4-BE49-F238E27FC236}">
                <a16:creationId xmlns:a16="http://schemas.microsoft.com/office/drawing/2014/main" id="{37B818A8-47C7-4EFE-BC9C-DDF21D24F970}"/>
              </a:ext>
            </a:extLst>
          </p:cNvPr>
          <p:cNvSpPr/>
          <p:nvPr/>
        </p:nvSpPr>
        <p:spPr>
          <a:xfrm>
            <a:off x="1339991" y="3518052"/>
            <a:ext cx="5493748"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Lại có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là tia phân giác của góc </a:t>
            </a:r>
            <a:r>
              <a:rPr lang="en-US" sz="2800" i="1">
                <a:solidFill>
                  <a:srgbClr val="000000"/>
                </a:solidFill>
                <a:latin typeface="Times New Roman" panose="02020603050405020304" pitchFamily="18" charset="0"/>
                <a:ea typeface="Times New Roman" panose="02020603050405020304" pitchFamily="18" charset="0"/>
              </a:rPr>
              <a:t>A </a:t>
            </a:r>
            <a:endParaRPr lang="vi-VN" sz="2800"/>
          </a:p>
        </p:txBody>
      </p: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F5656690-CCE2-4DA2-9021-70DE3DC202BE}"/>
                  </a:ext>
                </a:extLst>
              </p:cNvPr>
              <p:cNvSpPr/>
              <p:nvPr/>
            </p:nvSpPr>
            <p:spPr>
              <a:xfrm>
                <a:off x="2021916" y="3956285"/>
                <a:ext cx="3144964" cy="700705"/>
              </a:xfrm>
              <a:prstGeom prst="rect">
                <a:avLst/>
              </a:prstGeom>
            </p:spPr>
            <p:txBody>
              <a:bodyPr wrap="non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𝐴𝐵𝐷</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f>
                      <m:fPr>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num>
                      <m:den>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den>
                    </m:f>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𝐴𝐵𝐶</m:t>
                        </m:r>
                      </m:e>
                    </m:acc>
                  </m:oMath>
                </a14:m>
                <a:r>
                  <a:rPr lang="en-US" sz="2800">
                    <a:solidFill>
                      <a:srgbClr val="000000"/>
                    </a:solidFill>
                    <a:latin typeface="Times New Roman" panose="02020603050405020304" pitchFamily="18" charset="0"/>
                    <a:ea typeface="Times New Roman" panose="02020603050405020304" pitchFamily="18" charset="0"/>
                  </a:rPr>
                  <a:t> = 60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31" name="Rectangle 30">
                <a:extLst>
                  <a:ext uri="{FF2B5EF4-FFF2-40B4-BE49-F238E27FC236}">
                    <a16:creationId xmlns:a16="http://schemas.microsoft.com/office/drawing/2014/main" id="{F5656690-CCE2-4DA2-9021-70DE3DC202BE}"/>
                  </a:ext>
                </a:extLst>
              </p:cNvPr>
              <p:cNvSpPr>
                <a:spLocks noRot="1" noChangeAspect="1" noMove="1" noResize="1" noEditPoints="1" noAdjustHandles="1" noChangeArrowheads="1" noChangeShapeType="1" noTextEdit="1"/>
              </p:cNvSpPr>
              <p:nvPr/>
            </p:nvSpPr>
            <p:spPr>
              <a:xfrm>
                <a:off x="2021916" y="3956285"/>
                <a:ext cx="3144964" cy="700705"/>
              </a:xfrm>
              <a:prstGeom prst="rect">
                <a:avLst/>
              </a:prstGeom>
              <a:blipFill>
                <a:blip r:embed="rId6"/>
                <a:stretch>
                  <a:fillRect r="-2907" b="-10435"/>
                </a:stretch>
              </a:blipFill>
            </p:spPr>
            <p:txBody>
              <a:bodyPr/>
              <a:lstStyle/>
              <a:p>
                <a:r>
                  <a:rPr lang="vi-VN">
                    <a:noFill/>
                  </a:rPr>
                  <a:t> </a:t>
                </a:r>
              </a:p>
            </p:txBody>
          </p:sp>
        </mc:Fallback>
      </mc:AlternateContent>
      <p:sp>
        <p:nvSpPr>
          <p:cNvPr id="33" name="Rectangle 32">
            <a:extLst>
              <a:ext uri="{FF2B5EF4-FFF2-40B4-BE49-F238E27FC236}">
                <a16:creationId xmlns:a16="http://schemas.microsoft.com/office/drawing/2014/main" id="{A68B051D-0801-40C2-BCFA-F97FD01B708C}"/>
              </a:ext>
            </a:extLst>
          </p:cNvPr>
          <p:cNvSpPr/>
          <p:nvPr/>
        </p:nvSpPr>
        <p:spPr>
          <a:xfrm>
            <a:off x="1333516" y="4527702"/>
            <a:ext cx="5218801"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Vậy,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là tam giác đều</a:t>
            </a:r>
            <a:endParaRPr lang="vi-VN" sz="2800"/>
          </a:p>
        </p:txBody>
      </p:sp>
      <p:grpSp>
        <p:nvGrpSpPr>
          <p:cNvPr id="28" name="Group 27">
            <a:extLst>
              <a:ext uri="{FF2B5EF4-FFF2-40B4-BE49-F238E27FC236}">
                <a16:creationId xmlns:a16="http://schemas.microsoft.com/office/drawing/2014/main" id="{A12027C4-F5C8-47AB-80EA-C76431F921FA}"/>
              </a:ext>
            </a:extLst>
          </p:cNvPr>
          <p:cNvGrpSpPr/>
          <p:nvPr/>
        </p:nvGrpSpPr>
        <p:grpSpPr>
          <a:xfrm>
            <a:off x="8907865" y="819020"/>
            <a:ext cx="3284135" cy="2485654"/>
            <a:chOff x="8747444" y="1043609"/>
            <a:chExt cx="3284135" cy="2485654"/>
          </a:xfrm>
        </p:grpSpPr>
        <p:grpSp>
          <p:nvGrpSpPr>
            <p:cNvPr id="30" name="Group 29">
              <a:extLst>
                <a:ext uri="{FF2B5EF4-FFF2-40B4-BE49-F238E27FC236}">
                  <a16:creationId xmlns:a16="http://schemas.microsoft.com/office/drawing/2014/main" id="{B5F7CFF1-FCA1-4195-B230-D316E65FA72E}"/>
                </a:ext>
              </a:extLst>
            </p:cNvPr>
            <p:cNvGrpSpPr/>
            <p:nvPr/>
          </p:nvGrpSpPr>
          <p:grpSpPr>
            <a:xfrm>
              <a:off x="8747444" y="1043609"/>
              <a:ext cx="3284135" cy="2485654"/>
              <a:chOff x="8424478" y="1505620"/>
              <a:chExt cx="3284135" cy="3097531"/>
            </a:xfrm>
          </p:grpSpPr>
          <p:grpSp>
            <p:nvGrpSpPr>
              <p:cNvPr id="37" name="Group 36">
                <a:extLst>
                  <a:ext uri="{FF2B5EF4-FFF2-40B4-BE49-F238E27FC236}">
                    <a16:creationId xmlns:a16="http://schemas.microsoft.com/office/drawing/2014/main" id="{2FE9A2ED-F6F4-4432-B588-0E447014C35C}"/>
                  </a:ext>
                </a:extLst>
              </p:cNvPr>
              <p:cNvGrpSpPr/>
              <p:nvPr/>
            </p:nvGrpSpPr>
            <p:grpSpPr>
              <a:xfrm>
                <a:off x="8424478" y="1505620"/>
                <a:ext cx="3284135" cy="3097531"/>
                <a:chOff x="8424478" y="1505620"/>
                <a:chExt cx="3284135" cy="3097531"/>
              </a:xfrm>
            </p:grpSpPr>
            <p:cxnSp>
              <p:nvCxnSpPr>
                <p:cNvPr id="40" name="Straight Connector 39">
                  <a:extLst>
                    <a:ext uri="{FF2B5EF4-FFF2-40B4-BE49-F238E27FC236}">
                      <a16:creationId xmlns:a16="http://schemas.microsoft.com/office/drawing/2014/main" id="{214F0665-AB0B-4907-9499-620CCCB20C6D}"/>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7F80830-F2DB-48E9-8D3D-A15C95EB251D}"/>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BA65162-D594-440B-8AAA-193715D6F14C}"/>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A4FCF17D-4271-4A3B-A6F1-2CE83699FBCC}"/>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A1803-7B7E-446F-BE36-95711263228E}"/>
                    </a:ext>
                  </a:extLst>
                </p:cNvPr>
                <p:cNvSpPr txBox="1"/>
                <p:nvPr/>
              </p:nvSpPr>
              <p:spPr>
                <a:xfrm>
                  <a:off x="8424478"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82E1DED9-52D4-4CD0-9E0A-04556D176FB1}"/>
                    </a:ext>
                  </a:extLst>
                </p:cNvPr>
                <p:cNvSpPr txBox="1"/>
                <p:nvPr/>
              </p:nvSpPr>
              <p:spPr>
                <a:xfrm>
                  <a:off x="9837079" y="150562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C5AB4CF0-EC3B-443E-8BDB-A54535075404}"/>
                    </a:ext>
                  </a:extLst>
                </p:cNvPr>
                <p:cNvSpPr txBox="1"/>
                <p:nvPr/>
              </p:nvSpPr>
              <p:spPr>
                <a:xfrm>
                  <a:off x="11258041" y="3182198"/>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1927420C-3A31-4D4E-87BB-4DC8B39E75B7}"/>
                    </a:ext>
                  </a:extLst>
                </p:cNvPr>
                <p:cNvSpPr txBox="1"/>
                <p:nvPr/>
              </p:nvSpPr>
              <p:spPr>
                <a:xfrm>
                  <a:off x="10031607" y="407993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38" name="Straight Connector 37">
                <a:extLst>
                  <a:ext uri="{FF2B5EF4-FFF2-40B4-BE49-F238E27FC236}">
                    <a16:creationId xmlns:a16="http://schemas.microsoft.com/office/drawing/2014/main" id="{BF52FE2F-6DB4-408C-8A25-FA4ED894D8D5}"/>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294E092-AB6E-4735-B167-9314C5DC7516}"/>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2651003C-A587-406C-B6B0-40D1AC39A8B1}"/>
                </a:ext>
              </a:extLst>
            </p:cNvPr>
            <p:cNvSpPr txBox="1"/>
            <p:nvPr/>
          </p:nvSpPr>
          <p:spPr>
            <a:xfrm>
              <a:off x="9480885" y="1732547"/>
              <a:ext cx="882316" cy="523220"/>
            </a:xfrm>
            <a:prstGeom prst="rect">
              <a:avLst/>
            </a:prstGeom>
            <a:noFill/>
          </p:spPr>
          <p:txBody>
            <a:bodyPr wrap="square" rtlCol="0">
              <a:spAutoFit/>
            </a:bodyPr>
            <a:lstStyle/>
            <a:p>
              <a:r>
                <a:rPr lang="en-US" sz="2800"/>
                <a:t>\</a:t>
              </a:r>
              <a:endParaRPr lang="vi-VN" sz="2800"/>
            </a:p>
          </p:txBody>
        </p:sp>
        <p:sp>
          <p:nvSpPr>
            <p:cNvPr id="34" name="TextBox 33">
              <a:extLst>
                <a:ext uri="{FF2B5EF4-FFF2-40B4-BE49-F238E27FC236}">
                  <a16:creationId xmlns:a16="http://schemas.microsoft.com/office/drawing/2014/main" id="{1061E771-6ADC-4CDB-BFE2-80B3D43E1EAE}"/>
                </a:ext>
              </a:extLst>
            </p:cNvPr>
            <p:cNvSpPr txBox="1"/>
            <p:nvPr/>
          </p:nvSpPr>
          <p:spPr>
            <a:xfrm>
              <a:off x="10860506" y="2566737"/>
              <a:ext cx="882316" cy="523220"/>
            </a:xfrm>
            <a:prstGeom prst="rect">
              <a:avLst/>
            </a:prstGeom>
            <a:noFill/>
          </p:spPr>
          <p:txBody>
            <a:bodyPr wrap="square" rtlCol="0">
              <a:spAutoFit/>
            </a:bodyPr>
            <a:lstStyle/>
            <a:p>
              <a:r>
                <a:rPr lang="en-US" sz="2800"/>
                <a:t>\</a:t>
              </a:r>
              <a:endParaRPr lang="vi-VN" sz="2800"/>
            </a:p>
          </p:txBody>
        </p:sp>
        <p:sp>
          <p:nvSpPr>
            <p:cNvPr id="35" name="TextBox 34">
              <a:extLst>
                <a:ext uri="{FF2B5EF4-FFF2-40B4-BE49-F238E27FC236}">
                  <a16:creationId xmlns:a16="http://schemas.microsoft.com/office/drawing/2014/main" id="{D65165D4-D711-4D96-A54A-BA046983950B}"/>
                </a:ext>
              </a:extLst>
            </p:cNvPr>
            <p:cNvSpPr txBox="1"/>
            <p:nvPr/>
          </p:nvSpPr>
          <p:spPr>
            <a:xfrm>
              <a:off x="10700085" y="1636295"/>
              <a:ext cx="882316" cy="523220"/>
            </a:xfrm>
            <a:prstGeom prst="rect">
              <a:avLst/>
            </a:prstGeom>
            <a:noFill/>
          </p:spPr>
          <p:txBody>
            <a:bodyPr wrap="square" rtlCol="0">
              <a:spAutoFit/>
            </a:bodyPr>
            <a:lstStyle/>
            <a:p>
              <a:r>
                <a:rPr lang="en-US" sz="2800"/>
                <a:t>/</a:t>
              </a:r>
              <a:endParaRPr lang="vi-VN" sz="2800"/>
            </a:p>
          </p:txBody>
        </p:sp>
        <p:sp>
          <p:nvSpPr>
            <p:cNvPr id="36" name="TextBox 35">
              <a:extLst>
                <a:ext uri="{FF2B5EF4-FFF2-40B4-BE49-F238E27FC236}">
                  <a16:creationId xmlns:a16="http://schemas.microsoft.com/office/drawing/2014/main" id="{3AAE686A-7754-42C7-8507-FC73F5BAD731}"/>
                </a:ext>
              </a:extLst>
            </p:cNvPr>
            <p:cNvSpPr txBox="1"/>
            <p:nvPr/>
          </p:nvSpPr>
          <p:spPr>
            <a:xfrm>
              <a:off x="9512970" y="2566737"/>
              <a:ext cx="882316"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8325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par>
                                <p:cTn id="12" presetID="6" presetClass="entr" presetSubtype="16" fill="hold"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circle(in)">
                                      <p:cBhvr>
                                        <p:cTn id="14" dur="50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randombar(horizontal)">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randombar(horizontal)">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25" grpId="0"/>
      <p:bldP spid="29" grpId="0"/>
      <p:bldP spid="31" grpId="0"/>
      <p:bldP spid="3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4DCC78E-33A9-4CBE-A060-386276D764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2397827113"/>
              </p:ext>
            </p:extLst>
          </p:nvPr>
        </p:nvGraphicFramePr>
        <p:xfrm>
          <a:off x="8724900" y="1219200"/>
          <a:ext cx="2667000" cy="1781175"/>
        </p:xfrm>
        <a:graphic>
          <a:graphicData uri="http://schemas.openxmlformats.org/presentationml/2006/ole">
            <mc:AlternateContent xmlns:mc="http://schemas.openxmlformats.org/markup-compatibility/2006">
              <mc:Choice xmlns:v="urn:schemas-microsoft-com:vml" Requires="v">
                <p:oleObj name="Bitmap Image" r:id="rId5" imgW="1533739" imgH="1028844" progId="Paint.Picture">
                  <p:embed/>
                </p:oleObj>
              </mc:Choice>
              <mc:Fallback>
                <p:oleObj name="Bitmap Image" r:id="rId5" imgW="1533739" imgH="1028844"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4900" y="1219200"/>
                        <a:ext cx="2667000" cy="1781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a:extLst>
              <a:ext uri="{FF2B5EF4-FFF2-40B4-BE49-F238E27FC236}">
                <a16:creationId xmlns:a16="http://schemas.microsoft.com/office/drawing/2014/main" id="{1D1CCAB3-2062-475D-830C-90A63DF4EDB5}"/>
              </a:ext>
            </a:extLst>
          </p:cNvPr>
          <p:cNvSpPr/>
          <p:nvPr/>
        </p:nvSpPr>
        <p:spPr>
          <a:xfrm>
            <a:off x="2146754" y="1282184"/>
            <a:ext cx="3006586" cy="523220"/>
          </a:xfrm>
          <a:prstGeom prst="rect">
            <a:avLst/>
          </a:prstGeom>
        </p:spPr>
        <p:txBody>
          <a:bodyPr wrap="square">
            <a:spAutoFit/>
          </a:bodyPr>
          <a:lstStyle/>
          <a:p>
            <a:r>
              <a:rPr lang="nl-NL" sz="2800" b="1" i="1">
                <a:latin typeface="Times New Roman" panose="02020603050405020304" pitchFamily="18" charset="0"/>
                <a:ea typeface="Calibri" panose="020F0502020204030204" pitchFamily="34" charset="0"/>
              </a:rPr>
              <a:t>SGK trang 114</a:t>
            </a:r>
            <a:endParaRPr lang="vi-VN" sz="2800" b="1" i="1"/>
          </a:p>
        </p:txBody>
      </p:sp>
      <p:sp>
        <p:nvSpPr>
          <p:cNvPr id="14" name="Rectangle 13">
            <a:extLst>
              <a:ext uri="{FF2B5EF4-FFF2-40B4-BE49-F238E27FC236}">
                <a16:creationId xmlns:a16="http://schemas.microsoft.com/office/drawing/2014/main" id="{3D246531-4F85-4BF3-BF57-D9754AD181B5}"/>
              </a:ext>
            </a:extLst>
          </p:cNvPr>
          <p:cNvSpPr/>
          <p:nvPr/>
        </p:nvSpPr>
        <p:spPr>
          <a:xfrm>
            <a:off x="898358" y="1909500"/>
            <a:ext cx="7156495" cy="1428981"/>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 Cho hình bình hành ABCD có hai cạnh kề AB và BC bằng nhau,</a:t>
            </a:r>
            <a:r>
              <a:rPr lang="en-US" sz="2800">
                <a:latin typeface="Times New Roman" panose="02020603050405020304" pitchFamily="18" charset="0"/>
                <a:ea typeface="Times New Roman" panose="02020603050405020304" pitchFamily="18" charset="0"/>
                <a:cs typeface="Times New Roman" panose="02020603050405020304" pitchFamily="18" charset="0"/>
              </a:rPr>
              <a:t> ABCD có phải là hình thoi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0BB5BB4A-79B6-4FC6-9489-1557257BC008}"/>
              </a:ext>
            </a:extLst>
          </p:cNvPr>
          <p:cNvSpPr/>
          <p:nvPr/>
        </p:nvSpPr>
        <p:spPr>
          <a:xfrm>
            <a:off x="914400" y="3467589"/>
            <a:ext cx="7156495" cy="976549"/>
          </a:xfrm>
          <a:prstGeom prst="rect">
            <a:avLst/>
          </a:prstGeom>
        </p:spPr>
        <p:txBody>
          <a:bodyPr wrap="square">
            <a:spAutoFit/>
          </a:bodyPr>
          <a:lstStyle/>
          <a:p>
            <a:pPr algn="just">
              <a:lnSpc>
                <a:spcPct val="105000"/>
              </a:lnSpc>
              <a:spcAft>
                <a:spcPts val="8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b) Cho hình bình hành ABCD có hai đường chéo AC và BD vuông góc với nhau </a:t>
            </a:r>
            <a:r>
              <a:rPr lang="en-US" sz="2800" i="1">
                <a:latin typeface="Times New Roman" panose="02020603050405020304" pitchFamily="18" charset="0"/>
                <a:ea typeface="Calibri" panose="020F0502020204030204" pitchFamily="34" charset="0"/>
                <a:cs typeface="Times New Roman" panose="02020603050405020304" pitchFamily="18" charset="0"/>
              </a:rPr>
              <a:t>(Hình 60).</a:t>
            </a:r>
            <a:r>
              <a:rPr lang="en-US" sz="2800">
                <a:latin typeface="Times New Roman" panose="02020603050405020304" pitchFamily="18" charset="0"/>
                <a:ea typeface="Calibri" panose="020F0502020204030204" pitchFamily="34" charset="0"/>
                <a:cs typeface="Times New Roman" panose="02020603050405020304" pitchFamily="18" charset="0"/>
              </a:rPr>
              <a:t> </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F473D89-8524-44A8-934E-1967302F0DF2}"/>
              </a:ext>
            </a:extLst>
          </p:cNvPr>
          <p:cNvSpPr/>
          <p:nvPr/>
        </p:nvSpPr>
        <p:spPr>
          <a:xfrm>
            <a:off x="1622258" y="4521414"/>
            <a:ext cx="6495047" cy="1384995"/>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579755" algn="l"/>
              </a:tabLst>
            </a:pPr>
            <a:r>
              <a:rPr lang="en-US" sz="2800">
                <a:latin typeface="Times New Roman" panose="02020603050405020304" pitchFamily="18" charset="0"/>
                <a:ea typeface="Times New Roman" panose="02020603050405020304" pitchFamily="18" charset="0"/>
                <a:cs typeface="Times New Roman" panose="02020603050405020304" pitchFamily="18" charset="0"/>
              </a:rPr>
              <a:t>Đường thẳng AC có phải là đường trung trực của đoạn thẳng BD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en-US" sz="2800">
                <a:latin typeface="Times New Roman" panose="02020603050405020304" pitchFamily="18" charset="0"/>
                <a:ea typeface="Times New Roman" panose="02020603050405020304" pitchFamily="18" charset="0"/>
                <a:cs typeface="Times New Roman" panose="02020603050405020304" pitchFamily="18" charset="0"/>
              </a:rPr>
              <a:t>ABCD có phải hình thoi hay không?</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282A6E7F-C373-457D-A8A4-FEFC6C97CCF2}"/>
              </a:ext>
            </a:extLst>
          </p:cNvPr>
          <p:cNvSpPr/>
          <p:nvPr/>
        </p:nvSpPr>
        <p:spPr>
          <a:xfrm>
            <a:off x="8534400" y="3942675"/>
            <a:ext cx="3497179" cy="2189189"/>
          </a:xfrm>
          <a:prstGeom prst="rect">
            <a:avLst/>
          </a:prstGeom>
          <a:solidFill>
            <a:schemeClr val="accent6">
              <a:lumMod val="40000"/>
              <a:lumOff val="60000"/>
            </a:schemeClr>
          </a:solidFill>
        </p:spPr>
        <p:txBody>
          <a:bodyPr wrap="square">
            <a:spAutoFit/>
          </a:bodyPr>
          <a:lstStyle/>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1</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a)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b="1" u="sng">
                <a:latin typeface="Times New Roman" panose="02020603050405020304" pitchFamily="18" charset="0"/>
                <a:ea typeface="Calibri" panose="020F0502020204030204" pitchFamily="34" charset="0"/>
                <a:cs typeface="Times New Roman" panose="02020603050405020304" pitchFamily="18" charset="0"/>
              </a:rPr>
              <a:t>+ Nhóm 2</a:t>
            </a:r>
            <a:r>
              <a:rPr lang="en-US" sz="280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Làm phần b) của HĐ3</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B3CC9CBF-65D9-4176-AF44-6B4815D51872}"/>
              </a:ext>
            </a:extLst>
          </p:cNvPr>
          <p:cNvSpPr/>
          <p:nvPr/>
        </p:nvSpPr>
        <p:spPr>
          <a:xfrm>
            <a:off x="8691932" y="3319532"/>
            <a:ext cx="3006586" cy="5232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nl-NL" sz="2800" b="1" i="1">
                <a:latin typeface="Times New Roman" panose="02020603050405020304" pitchFamily="18" charset="0"/>
                <a:ea typeface="Calibri" panose="020F0502020204030204" pitchFamily="34" charset="0"/>
              </a:rPr>
              <a:t>Hoạt động nhóm</a:t>
            </a:r>
            <a:endParaRPr lang="vi-VN" sz="2800" b="1" i="1"/>
          </a:p>
        </p:txBody>
      </p:sp>
    </p:spTree>
    <p:extLst>
      <p:ext uri="{BB962C8B-B14F-4D97-AF65-F5344CB8AC3E}">
        <p14:creationId xmlns:p14="http://schemas.microsoft.com/office/powerpoint/2010/main" val="17092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0-#ppt_w/2"/>
                                          </p:val>
                                        </p:tav>
                                        <p:tav tm="100000">
                                          <p:val>
                                            <p:strVal val="#ppt_x"/>
                                          </p:val>
                                        </p:tav>
                                      </p:tavLst>
                                    </p:anim>
                                    <p:anim calcmode="lin" valueType="num">
                                      <p:cBhvr additive="base">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500"/>
                                        <p:tgtEl>
                                          <p:spTgt spid="1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ircle(in)">
                                      <p:cBhvr>
                                        <p:cTn id="21" dur="500"/>
                                        <p:tgtEl>
                                          <p:spTgt spid="1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circle(in)">
                                      <p:cBhvr>
                                        <p:cTn id="24" dur="500"/>
                                        <p:tgtEl>
                                          <p:spTgt spid="18"/>
                                        </p:tgtEl>
                                      </p:cBhvr>
                                    </p:animEffect>
                                  </p:childTnLst>
                                </p:cTn>
                              </p:par>
                              <p:par>
                                <p:cTn id="25" presetID="6"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75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18" grpId="0"/>
      <p:bldP spid="2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a:extLst>
              <a:ext uri="{FF2B5EF4-FFF2-40B4-BE49-F238E27FC236}">
                <a16:creationId xmlns:a16="http://schemas.microsoft.com/office/drawing/2014/main" id="{2F9FC56A-06BD-46A2-8644-4FE0D8D7E2FD}"/>
              </a:ext>
            </a:extLst>
          </p:cNvPr>
          <p:cNvGraphicFramePr>
            <a:graphicFrameLocks noChangeAspect="1"/>
          </p:cNvGraphicFramePr>
          <p:nvPr>
            <p:extLst>
              <p:ext uri="{D42A27DB-BD31-4B8C-83A1-F6EECF244321}">
                <p14:modId xmlns:p14="http://schemas.microsoft.com/office/powerpoint/2010/main" val="3983671651"/>
              </p:ext>
            </p:extLst>
          </p:nvPr>
        </p:nvGraphicFramePr>
        <p:xfrm>
          <a:off x="8172928" y="1684421"/>
          <a:ext cx="3074593" cy="2053389"/>
        </p:xfrm>
        <a:graphic>
          <a:graphicData uri="http://schemas.openxmlformats.org/presentationml/2006/ole">
            <mc:AlternateContent xmlns:mc="http://schemas.openxmlformats.org/markup-compatibility/2006">
              <mc:Choice xmlns:v="urn:schemas-microsoft-com:vml" Requires="v">
                <p:oleObj name="Bitmap Image" r:id="rId3" imgW="1533739" imgH="1028844" progId="Paint.Picture">
                  <p:embed/>
                </p:oleObj>
              </mc:Choice>
              <mc:Fallback>
                <p:oleObj name="Bitmap Image" r:id="rId3" imgW="1533739" imgH="1028844" progId="Paint.Picture">
                  <p:embed/>
                  <p:pic>
                    <p:nvPicPr>
                      <p:cNvPr id="10" name="Object 9">
                        <a:extLst>
                          <a:ext uri="{FF2B5EF4-FFF2-40B4-BE49-F238E27FC236}">
                            <a16:creationId xmlns:a16="http://schemas.microsoft.com/office/drawing/2014/main" id="{2F9FC56A-06BD-46A2-8644-4FE0D8D7E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928" y="1684421"/>
                        <a:ext cx="3074593" cy="2053389"/>
                      </a:xfrm>
                      <a:prstGeom prst="rect">
                        <a:avLst/>
                      </a:prstGeom>
                      <a:noFill/>
                    </p:spPr>
                  </p:pic>
                </p:oleObj>
              </mc:Fallback>
            </mc:AlternateContent>
          </a:graphicData>
        </a:graphic>
      </p:graphicFrame>
      <p:sp>
        <p:nvSpPr>
          <p:cNvPr id="20" name="Rectangle 19">
            <a:extLst>
              <a:ext uri="{FF2B5EF4-FFF2-40B4-BE49-F238E27FC236}">
                <a16:creationId xmlns:a16="http://schemas.microsoft.com/office/drawing/2014/main" id="{5F98A5BA-525F-4CB4-A8CE-876993493983}"/>
              </a:ext>
            </a:extLst>
          </p:cNvPr>
          <p:cNvSpPr/>
          <p:nvPr/>
        </p:nvSpPr>
        <p:spPr>
          <a:xfrm>
            <a:off x="4131031" y="1298227"/>
            <a:ext cx="1343638" cy="523220"/>
          </a:xfrm>
          <a:prstGeom prst="rect">
            <a:avLst/>
          </a:prstGeom>
        </p:spPr>
        <p:txBody>
          <a:bodyPr wrap="none">
            <a:spAutoFit/>
          </a:bodyPr>
          <a:lstStyle/>
          <a:p>
            <a:r>
              <a:rPr lang="nl-NL" sz="2800" b="1" i="1">
                <a:solidFill>
                  <a:srgbClr val="5B9BD5"/>
                </a:solidFill>
                <a:latin typeface="Times New Roman" panose="02020603050405020304" pitchFamily="18" charset="0"/>
                <a:ea typeface="Calibri" panose="020F0502020204030204" pitchFamily="34" charset="0"/>
              </a:rPr>
              <a:t>Lời giải</a:t>
            </a:r>
            <a:endParaRPr lang="vi-VN" sz="2800"/>
          </a:p>
        </p:txBody>
      </p:sp>
      <p:sp>
        <p:nvSpPr>
          <p:cNvPr id="24" name="Rectangle 23">
            <a:extLst>
              <a:ext uri="{FF2B5EF4-FFF2-40B4-BE49-F238E27FC236}">
                <a16:creationId xmlns:a16="http://schemas.microsoft.com/office/drawing/2014/main" id="{8CD9CD9B-B1F5-42D0-BFBF-BDE626F8B889}"/>
              </a:ext>
            </a:extLst>
          </p:cNvPr>
          <p:cNvSpPr/>
          <p:nvPr/>
        </p:nvSpPr>
        <p:spPr>
          <a:xfrm>
            <a:off x="1660357" y="1901437"/>
            <a:ext cx="6456947" cy="2735877"/>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a:t>
            </a:r>
            <a:r>
              <a:rPr lang="en-US" sz="2800">
                <a:latin typeface="Times New Roman" panose="02020603050405020304" pitchFamily="18" charset="0"/>
                <a:ea typeface="Calibri" panose="020F0502020204030204" pitchFamily="34" charset="0"/>
                <a:cs typeface="Times New Roman" panose="02020603050405020304" pitchFamily="18" charset="0"/>
              </a:rPr>
              <a:t>Xét hình bình hành ABCD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AB = BC (gt)                              (1)</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AB = DC và BC = AD (tính chất)     (2)</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(1) và (2) suy ra AB = BC = DC = AD</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805F2A1A-0FBE-4A8D-AC07-F43FB725BE1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2439" r="96951"/>
                    </a14:imgEffect>
                  </a14:imgLayer>
                </a14:imgProps>
              </a:ext>
            </a:extLst>
          </a:blip>
          <a:stretch>
            <a:fillRect/>
          </a:stretch>
        </p:blipFill>
        <p:spPr>
          <a:xfrm>
            <a:off x="866274" y="1163982"/>
            <a:ext cx="1253220" cy="664818"/>
          </a:xfrm>
          <a:prstGeom prst="rect">
            <a:avLst/>
          </a:prstGeom>
        </p:spPr>
      </p:pic>
      <p:sp>
        <p:nvSpPr>
          <p:cNvPr id="17" name="Rectangle 16">
            <a:extLst>
              <a:ext uri="{FF2B5EF4-FFF2-40B4-BE49-F238E27FC236}">
                <a16:creationId xmlns:a16="http://schemas.microsoft.com/office/drawing/2014/main" id="{5AF8230E-529D-48A5-BF91-E560D056469C}"/>
              </a:ext>
            </a:extLst>
          </p:cNvPr>
          <p:cNvSpPr/>
          <p:nvPr/>
        </p:nvSpPr>
        <p:spPr>
          <a:xfrm>
            <a:off x="1692443" y="1917480"/>
            <a:ext cx="6096000" cy="3743332"/>
          </a:xfrm>
          <a:prstGeom prst="rect">
            <a:avLst/>
          </a:prstGeom>
        </p:spPr>
        <p:txBody>
          <a:bodyPr>
            <a:spAutoFit/>
          </a:bodyPr>
          <a:lstStyle/>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b) Xét hình bình hành ABCD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Có OD = OB (tính chất)                 (3)</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AC ⊥ DB = O (gt)                          (4)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và (4) suy ra Đường thẳng AC là đường trung trực của đoạn thẳng BD </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Lại có OA = OC (tính chất)              (5)</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5000"/>
              </a:lnSpc>
              <a:spcAft>
                <a:spcPts val="800"/>
              </a:spcAft>
            </a:pPr>
            <a:r>
              <a:rPr lang="en-US" sz="2800">
                <a:latin typeface="Times New Roman" panose="02020603050405020304" pitchFamily="18" charset="0"/>
                <a:ea typeface="Calibri" panose="020F0502020204030204" pitchFamily="34" charset="0"/>
                <a:cs typeface="Times New Roman" panose="02020603050405020304" pitchFamily="18" charset="0"/>
              </a:rPr>
              <a:t>Từ (3), (4), (5) Suy ra ABCD là hình thoi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06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wipe(left)">
                                      <p:cBhvr>
                                        <p:cTn id="7" dur="5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wipe(left)">
                                      <p:cBhvr>
                                        <p:cTn id="12" dur="5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wipe(left)">
                                      <p:cBhvr>
                                        <p:cTn id="17" dur="5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wipe(left)">
                                      <p:cBhvr>
                                        <p:cTn id="22" dur="5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4">
                                            <p:txEl>
                                              <p:pRg st="4" end="4"/>
                                            </p:txEl>
                                          </p:spTgt>
                                        </p:tgtEl>
                                        <p:attrNameLst>
                                          <p:attrName>style.visibility</p:attrName>
                                        </p:attrNameLst>
                                      </p:cBhvr>
                                      <p:to>
                                        <p:strVal val="visible"/>
                                      </p:to>
                                    </p:set>
                                    <p:animEffect transition="in" filter="wipe(left)">
                                      <p:cBhvr>
                                        <p:cTn id="27" dur="500"/>
                                        <p:tgtEl>
                                          <p:spTgt spid="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0" nodeType="clickEffect">
                                  <p:stCondLst>
                                    <p:cond delay="0"/>
                                  </p:stCondLst>
                                  <p:childTnLst>
                                    <p:anim calcmode="lin" valueType="num">
                                      <p:cBhvr>
                                        <p:cTn id="31" dur="500"/>
                                        <p:tgtEl>
                                          <p:spTgt spid="24">
                                            <p:txEl>
                                              <p:pRg st="0" end="0"/>
                                            </p:txEl>
                                          </p:spTgt>
                                        </p:tgtEl>
                                        <p:attrNameLst>
                                          <p:attrName>ppt_w</p:attrName>
                                        </p:attrNameLst>
                                      </p:cBhvr>
                                      <p:tavLst>
                                        <p:tav tm="0">
                                          <p:val>
                                            <p:strVal val="ppt_w"/>
                                          </p:val>
                                        </p:tav>
                                        <p:tav tm="100000">
                                          <p:val>
                                            <p:fltVal val="0"/>
                                          </p:val>
                                        </p:tav>
                                      </p:tavLst>
                                    </p:anim>
                                    <p:anim calcmode="lin" valueType="num">
                                      <p:cBhvr>
                                        <p:cTn id="32" dur="500"/>
                                        <p:tgtEl>
                                          <p:spTgt spid="24">
                                            <p:txEl>
                                              <p:pRg st="0" end="0"/>
                                            </p:txEl>
                                          </p:spTgt>
                                        </p:tgtEl>
                                        <p:attrNameLst>
                                          <p:attrName>ppt_h</p:attrName>
                                        </p:attrNameLst>
                                      </p:cBhvr>
                                      <p:tavLst>
                                        <p:tav tm="0">
                                          <p:val>
                                            <p:strVal val="ppt_h"/>
                                          </p:val>
                                        </p:tav>
                                        <p:tav tm="100000">
                                          <p:val>
                                            <p:fltVal val="0"/>
                                          </p:val>
                                        </p:tav>
                                      </p:tavLst>
                                    </p:anim>
                                    <p:animEffect transition="out" filter="fade">
                                      <p:cBhvr>
                                        <p:cTn id="33" dur="500"/>
                                        <p:tgtEl>
                                          <p:spTgt spid="24">
                                            <p:txEl>
                                              <p:pRg st="0" end="0"/>
                                            </p:txEl>
                                          </p:spTgt>
                                        </p:tgtEl>
                                      </p:cBhvr>
                                    </p:animEffect>
                                    <p:set>
                                      <p:cBhvr>
                                        <p:cTn id="34" dur="1" fill="hold">
                                          <p:stCondLst>
                                            <p:cond delay="499"/>
                                          </p:stCondLst>
                                        </p:cTn>
                                        <p:tgtEl>
                                          <p:spTgt spid="24">
                                            <p:txEl>
                                              <p:pRg st="0" end="0"/>
                                            </p:txEl>
                                          </p:spTgt>
                                        </p:tgtEl>
                                        <p:attrNameLst>
                                          <p:attrName>style.visibility</p:attrName>
                                        </p:attrNameLst>
                                      </p:cBhvr>
                                      <p:to>
                                        <p:strVal val="hidden"/>
                                      </p:to>
                                    </p:set>
                                  </p:childTnLst>
                                </p:cTn>
                              </p:par>
                              <p:par>
                                <p:cTn id="35" presetID="53" presetClass="exit" presetSubtype="32" fill="hold" grpId="0" nodeType="withEffect">
                                  <p:stCondLst>
                                    <p:cond delay="0"/>
                                  </p:stCondLst>
                                  <p:childTnLst>
                                    <p:anim calcmode="lin" valueType="num">
                                      <p:cBhvr>
                                        <p:cTn id="36" dur="500"/>
                                        <p:tgtEl>
                                          <p:spTgt spid="24">
                                            <p:txEl>
                                              <p:pRg st="1" end="1"/>
                                            </p:txEl>
                                          </p:spTgt>
                                        </p:tgtEl>
                                        <p:attrNameLst>
                                          <p:attrName>ppt_w</p:attrName>
                                        </p:attrNameLst>
                                      </p:cBhvr>
                                      <p:tavLst>
                                        <p:tav tm="0">
                                          <p:val>
                                            <p:strVal val="ppt_w"/>
                                          </p:val>
                                        </p:tav>
                                        <p:tav tm="100000">
                                          <p:val>
                                            <p:fltVal val="0"/>
                                          </p:val>
                                        </p:tav>
                                      </p:tavLst>
                                    </p:anim>
                                    <p:anim calcmode="lin" valueType="num">
                                      <p:cBhvr>
                                        <p:cTn id="37" dur="500"/>
                                        <p:tgtEl>
                                          <p:spTgt spid="24">
                                            <p:txEl>
                                              <p:pRg st="1" end="1"/>
                                            </p:txEl>
                                          </p:spTgt>
                                        </p:tgtEl>
                                        <p:attrNameLst>
                                          <p:attrName>ppt_h</p:attrName>
                                        </p:attrNameLst>
                                      </p:cBhvr>
                                      <p:tavLst>
                                        <p:tav tm="0">
                                          <p:val>
                                            <p:strVal val="ppt_h"/>
                                          </p:val>
                                        </p:tav>
                                        <p:tav tm="100000">
                                          <p:val>
                                            <p:fltVal val="0"/>
                                          </p:val>
                                        </p:tav>
                                      </p:tavLst>
                                    </p:anim>
                                    <p:animEffect transition="out" filter="fade">
                                      <p:cBhvr>
                                        <p:cTn id="38" dur="500"/>
                                        <p:tgtEl>
                                          <p:spTgt spid="24">
                                            <p:txEl>
                                              <p:pRg st="1" end="1"/>
                                            </p:txEl>
                                          </p:spTgt>
                                        </p:tgtEl>
                                      </p:cBhvr>
                                    </p:animEffect>
                                    <p:set>
                                      <p:cBhvr>
                                        <p:cTn id="39" dur="1" fill="hold">
                                          <p:stCondLst>
                                            <p:cond delay="499"/>
                                          </p:stCondLst>
                                        </p:cTn>
                                        <p:tgtEl>
                                          <p:spTgt spid="24">
                                            <p:txEl>
                                              <p:pRg st="1" end="1"/>
                                            </p:txEl>
                                          </p:spTgt>
                                        </p:tgtEl>
                                        <p:attrNameLst>
                                          <p:attrName>style.visibility</p:attrName>
                                        </p:attrNameLst>
                                      </p:cBhvr>
                                      <p:to>
                                        <p:strVal val="hidden"/>
                                      </p:to>
                                    </p:set>
                                  </p:childTnLst>
                                </p:cTn>
                              </p:par>
                              <p:par>
                                <p:cTn id="40" presetID="53" presetClass="exit" presetSubtype="32" fill="hold" grpId="0" nodeType="withEffect">
                                  <p:stCondLst>
                                    <p:cond delay="0"/>
                                  </p:stCondLst>
                                  <p:childTnLst>
                                    <p:anim calcmode="lin" valueType="num">
                                      <p:cBhvr>
                                        <p:cTn id="41" dur="500"/>
                                        <p:tgtEl>
                                          <p:spTgt spid="24">
                                            <p:txEl>
                                              <p:pRg st="2" end="2"/>
                                            </p:txEl>
                                          </p:spTgt>
                                        </p:tgtEl>
                                        <p:attrNameLst>
                                          <p:attrName>ppt_w</p:attrName>
                                        </p:attrNameLst>
                                      </p:cBhvr>
                                      <p:tavLst>
                                        <p:tav tm="0">
                                          <p:val>
                                            <p:strVal val="ppt_w"/>
                                          </p:val>
                                        </p:tav>
                                        <p:tav tm="100000">
                                          <p:val>
                                            <p:fltVal val="0"/>
                                          </p:val>
                                        </p:tav>
                                      </p:tavLst>
                                    </p:anim>
                                    <p:anim calcmode="lin" valueType="num">
                                      <p:cBhvr>
                                        <p:cTn id="42" dur="500"/>
                                        <p:tgtEl>
                                          <p:spTgt spid="24">
                                            <p:txEl>
                                              <p:pRg st="2" end="2"/>
                                            </p:txEl>
                                          </p:spTgt>
                                        </p:tgtEl>
                                        <p:attrNameLst>
                                          <p:attrName>ppt_h</p:attrName>
                                        </p:attrNameLst>
                                      </p:cBhvr>
                                      <p:tavLst>
                                        <p:tav tm="0">
                                          <p:val>
                                            <p:strVal val="ppt_h"/>
                                          </p:val>
                                        </p:tav>
                                        <p:tav tm="100000">
                                          <p:val>
                                            <p:fltVal val="0"/>
                                          </p:val>
                                        </p:tav>
                                      </p:tavLst>
                                    </p:anim>
                                    <p:animEffect transition="out" filter="fade">
                                      <p:cBhvr>
                                        <p:cTn id="43" dur="500"/>
                                        <p:tgtEl>
                                          <p:spTgt spid="24">
                                            <p:txEl>
                                              <p:pRg st="2" end="2"/>
                                            </p:txEl>
                                          </p:spTgt>
                                        </p:tgtEl>
                                      </p:cBhvr>
                                    </p:animEffect>
                                    <p:set>
                                      <p:cBhvr>
                                        <p:cTn id="44" dur="1" fill="hold">
                                          <p:stCondLst>
                                            <p:cond delay="499"/>
                                          </p:stCondLst>
                                        </p:cTn>
                                        <p:tgtEl>
                                          <p:spTgt spid="24">
                                            <p:txEl>
                                              <p:pRg st="2" end="2"/>
                                            </p:txEl>
                                          </p:spTgt>
                                        </p:tgtEl>
                                        <p:attrNameLst>
                                          <p:attrName>style.visibility</p:attrName>
                                        </p:attrNameLst>
                                      </p:cBhvr>
                                      <p:to>
                                        <p:strVal val="hidden"/>
                                      </p:to>
                                    </p:set>
                                  </p:childTnLst>
                                </p:cTn>
                              </p:par>
                              <p:par>
                                <p:cTn id="45" presetID="53" presetClass="exit" presetSubtype="32" fill="hold" grpId="0" nodeType="withEffect">
                                  <p:stCondLst>
                                    <p:cond delay="0"/>
                                  </p:stCondLst>
                                  <p:childTnLst>
                                    <p:anim calcmode="lin" valueType="num">
                                      <p:cBhvr>
                                        <p:cTn id="46" dur="500"/>
                                        <p:tgtEl>
                                          <p:spTgt spid="24">
                                            <p:txEl>
                                              <p:pRg st="3" end="3"/>
                                            </p:txEl>
                                          </p:spTgt>
                                        </p:tgtEl>
                                        <p:attrNameLst>
                                          <p:attrName>ppt_w</p:attrName>
                                        </p:attrNameLst>
                                      </p:cBhvr>
                                      <p:tavLst>
                                        <p:tav tm="0">
                                          <p:val>
                                            <p:strVal val="ppt_w"/>
                                          </p:val>
                                        </p:tav>
                                        <p:tav tm="100000">
                                          <p:val>
                                            <p:fltVal val="0"/>
                                          </p:val>
                                        </p:tav>
                                      </p:tavLst>
                                    </p:anim>
                                    <p:anim calcmode="lin" valueType="num">
                                      <p:cBhvr>
                                        <p:cTn id="47" dur="500"/>
                                        <p:tgtEl>
                                          <p:spTgt spid="24">
                                            <p:txEl>
                                              <p:pRg st="3" end="3"/>
                                            </p:txEl>
                                          </p:spTgt>
                                        </p:tgtEl>
                                        <p:attrNameLst>
                                          <p:attrName>ppt_h</p:attrName>
                                        </p:attrNameLst>
                                      </p:cBhvr>
                                      <p:tavLst>
                                        <p:tav tm="0">
                                          <p:val>
                                            <p:strVal val="ppt_h"/>
                                          </p:val>
                                        </p:tav>
                                        <p:tav tm="100000">
                                          <p:val>
                                            <p:fltVal val="0"/>
                                          </p:val>
                                        </p:tav>
                                      </p:tavLst>
                                    </p:anim>
                                    <p:animEffect transition="out" filter="fade">
                                      <p:cBhvr>
                                        <p:cTn id="48" dur="500"/>
                                        <p:tgtEl>
                                          <p:spTgt spid="24">
                                            <p:txEl>
                                              <p:pRg st="3" end="3"/>
                                            </p:txEl>
                                          </p:spTgt>
                                        </p:tgtEl>
                                      </p:cBhvr>
                                    </p:animEffect>
                                    <p:set>
                                      <p:cBhvr>
                                        <p:cTn id="49" dur="1" fill="hold">
                                          <p:stCondLst>
                                            <p:cond delay="499"/>
                                          </p:stCondLst>
                                        </p:cTn>
                                        <p:tgtEl>
                                          <p:spTgt spid="24">
                                            <p:txEl>
                                              <p:pRg st="3" end="3"/>
                                            </p:txEl>
                                          </p:spTgt>
                                        </p:tgtEl>
                                        <p:attrNameLst>
                                          <p:attrName>style.visibility</p:attrName>
                                        </p:attrNameLst>
                                      </p:cBhvr>
                                      <p:to>
                                        <p:strVal val="hidden"/>
                                      </p:to>
                                    </p:set>
                                  </p:childTnLst>
                                </p:cTn>
                              </p:par>
                              <p:par>
                                <p:cTn id="50" presetID="53" presetClass="exit" presetSubtype="32" fill="hold" grpId="0" nodeType="withEffect">
                                  <p:stCondLst>
                                    <p:cond delay="0"/>
                                  </p:stCondLst>
                                  <p:childTnLst>
                                    <p:anim calcmode="lin" valueType="num">
                                      <p:cBhvr>
                                        <p:cTn id="51" dur="500"/>
                                        <p:tgtEl>
                                          <p:spTgt spid="24">
                                            <p:txEl>
                                              <p:pRg st="4" end="4"/>
                                            </p:txEl>
                                          </p:spTgt>
                                        </p:tgtEl>
                                        <p:attrNameLst>
                                          <p:attrName>ppt_w</p:attrName>
                                        </p:attrNameLst>
                                      </p:cBhvr>
                                      <p:tavLst>
                                        <p:tav tm="0">
                                          <p:val>
                                            <p:strVal val="ppt_w"/>
                                          </p:val>
                                        </p:tav>
                                        <p:tav tm="100000">
                                          <p:val>
                                            <p:fltVal val="0"/>
                                          </p:val>
                                        </p:tav>
                                      </p:tavLst>
                                    </p:anim>
                                    <p:anim calcmode="lin" valueType="num">
                                      <p:cBhvr>
                                        <p:cTn id="52" dur="500"/>
                                        <p:tgtEl>
                                          <p:spTgt spid="24">
                                            <p:txEl>
                                              <p:pRg st="4" end="4"/>
                                            </p:txEl>
                                          </p:spTgt>
                                        </p:tgtEl>
                                        <p:attrNameLst>
                                          <p:attrName>ppt_h</p:attrName>
                                        </p:attrNameLst>
                                      </p:cBhvr>
                                      <p:tavLst>
                                        <p:tav tm="0">
                                          <p:val>
                                            <p:strVal val="ppt_h"/>
                                          </p:val>
                                        </p:tav>
                                        <p:tav tm="100000">
                                          <p:val>
                                            <p:fltVal val="0"/>
                                          </p:val>
                                        </p:tav>
                                      </p:tavLst>
                                    </p:anim>
                                    <p:animEffect transition="out" filter="fade">
                                      <p:cBhvr>
                                        <p:cTn id="53" dur="500"/>
                                        <p:tgtEl>
                                          <p:spTgt spid="24">
                                            <p:txEl>
                                              <p:pRg st="4" end="4"/>
                                            </p:txEl>
                                          </p:spTgt>
                                        </p:tgtEl>
                                      </p:cBhvr>
                                    </p:animEffect>
                                    <p:set>
                                      <p:cBhvr>
                                        <p:cTn id="54" dur="1" fill="hold">
                                          <p:stCondLst>
                                            <p:cond delay="499"/>
                                          </p:stCondLst>
                                        </p:cTn>
                                        <p:tgtEl>
                                          <p:spTgt spid="24">
                                            <p:txEl>
                                              <p:pRg st="4" end="4"/>
                                            </p:txEl>
                                          </p:spTgt>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7">
                                            <p:txEl>
                                              <p:pRg st="0" end="0"/>
                                            </p:txEl>
                                          </p:spTgt>
                                        </p:tgtEl>
                                        <p:attrNameLst>
                                          <p:attrName>style.visibility</p:attrName>
                                        </p:attrNameLst>
                                      </p:cBhvr>
                                      <p:to>
                                        <p:strVal val="visible"/>
                                      </p:to>
                                    </p:set>
                                    <p:animEffect transition="in" filter="wipe(left)">
                                      <p:cBhvr>
                                        <p:cTn id="59" dur="500"/>
                                        <p:tgtEl>
                                          <p:spTgt spid="17">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7">
                                            <p:txEl>
                                              <p:pRg st="1" end="1"/>
                                            </p:txEl>
                                          </p:spTgt>
                                        </p:tgtEl>
                                        <p:attrNameLst>
                                          <p:attrName>style.visibility</p:attrName>
                                        </p:attrNameLst>
                                      </p:cBhvr>
                                      <p:to>
                                        <p:strVal val="visible"/>
                                      </p:to>
                                    </p:set>
                                    <p:animEffect transition="in" filter="wipe(left)">
                                      <p:cBhvr>
                                        <p:cTn id="64" dur="500"/>
                                        <p:tgtEl>
                                          <p:spTgt spid="17">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wipe(left)">
                                      <p:cBhvr>
                                        <p:cTn id="69" dur="500"/>
                                        <p:tgtEl>
                                          <p:spTgt spid="17">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7">
                                            <p:txEl>
                                              <p:pRg st="3" end="3"/>
                                            </p:txEl>
                                          </p:spTgt>
                                        </p:tgtEl>
                                        <p:attrNameLst>
                                          <p:attrName>style.visibility</p:attrName>
                                        </p:attrNameLst>
                                      </p:cBhvr>
                                      <p:to>
                                        <p:strVal val="visible"/>
                                      </p:to>
                                    </p:set>
                                    <p:animEffect transition="in" filter="wipe(left)">
                                      <p:cBhvr>
                                        <p:cTn id="74" dur="500"/>
                                        <p:tgtEl>
                                          <p:spTgt spid="17">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7">
                                            <p:txEl>
                                              <p:pRg st="4" end="4"/>
                                            </p:txEl>
                                          </p:spTgt>
                                        </p:tgtEl>
                                        <p:attrNameLst>
                                          <p:attrName>style.visibility</p:attrName>
                                        </p:attrNameLst>
                                      </p:cBhvr>
                                      <p:to>
                                        <p:strVal val="visible"/>
                                      </p:to>
                                    </p:set>
                                    <p:animEffect transition="in" filter="wipe(left)">
                                      <p:cBhvr>
                                        <p:cTn id="79" dur="500"/>
                                        <p:tgtEl>
                                          <p:spTgt spid="17">
                                            <p:txEl>
                                              <p:pRg st="4" end="4"/>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17">
                                            <p:txEl>
                                              <p:pRg st="5" end="5"/>
                                            </p:txEl>
                                          </p:spTgt>
                                        </p:tgtEl>
                                        <p:attrNameLst>
                                          <p:attrName>style.visibility</p:attrName>
                                        </p:attrNameLst>
                                      </p:cBhvr>
                                      <p:to>
                                        <p:strVal val="visible"/>
                                      </p:to>
                                    </p:set>
                                    <p:animEffect transition="in" filter="wipe(left)">
                                      <p:cBhvr>
                                        <p:cTn id="84"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4" name="Rectangle 3">
            <a:extLst>
              <a:ext uri="{FF2B5EF4-FFF2-40B4-BE49-F238E27FC236}">
                <a16:creationId xmlns:a16="http://schemas.microsoft.com/office/drawing/2014/main" id="{C99531ED-B49A-446D-92D0-79C5692E13E8}"/>
              </a:ext>
            </a:extLst>
          </p:cNvPr>
          <p:cNvSpPr/>
          <p:nvPr/>
        </p:nvSpPr>
        <p:spPr>
          <a:xfrm>
            <a:off x="1132386" y="1707885"/>
            <a:ext cx="1662635" cy="523220"/>
          </a:xfrm>
          <a:prstGeom prst="rect">
            <a:avLst/>
          </a:prstGeom>
        </p:spPr>
        <p:txBody>
          <a:bodyPr wrap="none">
            <a:spAutoFit/>
          </a:bodyPr>
          <a:lstStyle/>
          <a:p>
            <a:pPr>
              <a:spcAft>
                <a:spcPts val="0"/>
              </a:spcAft>
            </a:pPr>
            <a:r>
              <a:rPr lang="en-US" sz="2800" b="1" i="1">
                <a:latin typeface="Times New Roman" panose="02020603050405020304" pitchFamily="18" charset="0"/>
                <a:ea typeface="Times New Roman" panose="02020603050405020304" pitchFamily="18" charset="0"/>
              </a:rPr>
              <a:t>Ghi nhớ: </a:t>
            </a:r>
            <a:endParaRPr lang="vi-VN" sz="2800" i="1">
              <a:latin typeface="Times New Roman" panose="02020603050405020304" pitchFamily="18" charset="0"/>
              <a:ea typeface="Times New Roman" panose="02020603050405020304" pitchFamily="18" charset="0"/>
            </a:endParaRPr>
          </a:p>
        </p:txBody>
      </p:sp>
      <p:grpSp>
        <p:nvGrpSpPr>
          <p:cNvPr id="13" name="Group 12">
            <a:extLst>
              <a:ext uri="{FF2B5EF4-FFF2-40B4-BE49-F238E27FC236}">
                <a16:creationId xmlns:a16="http://schemas.microsoft.com/office/drawing/2014/main" id="{871FFEF6-B964-412F-A6F9-B14AFB2AC711}"/>
              </a:ext>
            </a:extLst>
          </p:cNvPr>
          <p:cNvGrpSpPr/>
          <p:nvPr/>
        </p:nvGrpSpPr>
        <p:grpSpPr>
          <a:xfrm>
            <a:off x="543426" y="2218121"/>
            <a:ext cx="10990848" cy="2234969"/>
            <a:chOff x="0" y="1776585"/>
            <a:chExt cx="9803732" cy="2234969"/>
          </a:xfrm>
        </p:grpSpPr>
        <p:grpSp>
          <p:nvGrpSpPr>
            <p:cNvPr id="16" name="Group 15">
              <a:extLst>
                <a:ext uri="{FF2B5EF4-FFF2-40B4-BE49-F238E27FC236}">
                  <a16:creationId xmlns:a16="http://schemas.microsoft.com/office/drawing/2014/main" id="{BB0F318A-6704-4F8A-9BD9-85DEE2B98B7A}"/>
                </a:ext>
              </a:extLst>
            </p:cNvPr>
            <p:cNvGrpSpPr/>
            <p:nvPr/>
          </p:nvGrpSpPr>
          <p:grpSpPr>
            <a:xfrm>
              <a:off x="0" y="1776585"/>
              <a:ext cx="9755605" cy="1952826"/>
              <a:chOff x="-157227" y="2625290"/>
              <a:chExt cx="15116705" cy="2785950"/>
            </a:xfrm>
          </p:grpSpPr>
          <p:sp>
            <p:nvSpPr>
              <p:cNvPr id="20" name="Rectangle: Rounded Corners 19">
                <a:extLst>
                  <a:ext uri="{FF2B5EF4-FFF2-40B4-BE49-F238E27FC236}">
                    <a16:creationId xmlns:a16="http://schemas.microsoft.com/office/drawing/2014/main" id="{4FEEAFFD-A247-4C28-B1A7-13F22C9E4854}"/>
                  </a:ext>
                </a:extLst>
              </p:cNvPr>
              <p:cNvSpPr/>
              <p:nvPr/>
            </p:nvSpPr>
            <p:spPr>
              <a:xfrm>
                <a:off x="101596" y="2728686"/>
                <a:ext cx="14857882" cy="2682554"/>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21">
                <a:extLst>
                  <a:ext uri="{FF2B5EF4-FFF2-40B4-BE49-F238E27FC236}">
                    <a16:creationId xmlns:a16="http://schemas.microsoft.com/office/drawing/2014/main" id="{ED5C3AC0-5ED0-4414-87FD-8EB97CB94C7B}"/>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4" name="Picture 23">
                <a:extLst>
                  <a:ext uri="{FF2B5EF4-FFF2-40B4-BE49-F238E27FC236}">
                    <a16:creationId xmlns:a16="http://schemas.microsoft.com/office/drawing/2014/main" id="{A14794F3-290B-4D6A-ABD1-BE5C44C63FA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18" name="TextBox 17">
              <a:extLst>
                <a:ext uri="{FF2B5EF4-FFF2-40B4-BE49-F238E27FC236}">
                  <a16:creationId xmlns:a16="http://schemas.microsoft.com/office/drawing/2014/main" id="{E0EBF4CC-08CB-487A-9025-EB431CE4B8F8}"/>
                </a:ext>
              </a:extLst>
            </p:cNvPr>
            <p:cNvSpPr txBox="1"/>
            <p:nvPr/>
          </p:nvSpPr>
          <p:spPr>
            <a:xfrm>
              <a:off x="256674" y="2626559"/>
              <a:ext cx="9547058" cy="1384995"/>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Hình bình hành có hai cạnh kề bằng nhau là hình thoi.</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b) Hình bình hành có hai đường chéo vuông góc với nhau là hình thoi.</a:t>
              </a:r>
              <a:endParaRPr lang="vi-VN" sz="240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734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0000" r="-16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7" name="Parallelogram 16">
            <a:extLst>
              <a:ext uri="{FF2B5EF4-FFF2-40B4-BE49-F238E27FC236}">
                <a16:creationId xmlns:a16="http://schemas.microsoft.com/office/drawing/2014/main" id="{4C2BA074-9D8D-41A8-A1A2-7003A8F596DF}"/>
              </a:ext>
            </a:extLst>
          </p:cNvPr>
          <p:cNvSpPr/>
          <p:nvPr/>
        </p:nvSpPr>
        <p:spPr>
          <a:xfrm>
            <a:off x="501481" y="1275839"/>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3</a:t>
            </a:r>
            <a:endParaRPr lang="vi-VN" sz="2800" b="1">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D831D51F-2730-41F0-83A5-49619BE9E4E9}"/>
              </a:ext>
            </a:extLst>
          </p:cNvPr>
          <p:cNvSpPr/>
          <p:nvPr/>
        </p:nvSpPr>
        <p:spPr>
          <a:xfrm>
            <a:off x="2406316" y="1202703"/>
            <a:ext cx="8935452" cy="1384995"/>
          </a:xfrm>
          <a:prstGeom prst="rect">
            <a:avLst/>
          </a:prstGeom>
        </p:spPr>
        <p:txBody>
          <a:bodyPr wrap="square">
            <a:spAutoFit/>
          </a:bodyPr>
          <a:lstStyle/>
          <a:p>
            <a:r>
              <a:rPr lang="en-US" sz="2800" b="1">
                <a:solidFill>
                  <a:srgbClr val="333333"/>
                </a:solidFill>
                <a:latin typeface="Times New Roman" panose="02020603050405020304" pitchFamily="18" charset="0"/>
                <a:ea typeface="Calibri" panose="020F0502020204030204" pitchFamily="34" charset="0"/>
                <a:cs typeface="Times New Roman" panose="02020603050405020304" pitchFamily="18" charset="0"/>
              </a:rPr>
              <a:t>(SGK-tr115)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 tam giác ABC vuông tại A. Các điểm M, N lần lượt thuộc tia đối của tia AB, AC sao cho AM = AB, AN = AC. Chứng minh tứ giác BCMN là hình thoi</a:t>
            </a:r>
            <a:endParaRPr lang="vi-VN" sz="2800">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5DC5DF9E-3150-443D-9C97-72D27F8993AA}"/>
              </a:ext>
            </a:extLst>
          </p:cNvPr>
          <p:cNvSpPr/>
          <p:nvPr/>
        </p:nvSpPr>
        <p:spPr>
          <a:xfrm>
            <a:off x="4647608" y="2570278"/>
            <a:ext cx="2101071" cy="515782"/>
          </a:xfrm>
          <a:prstGeom prst="rect">
            <a:avLst/>
          </a:prstGeom>
        </p:spPr>
        <p:txBody>
          <a:bodyPr wrap="square">
            <a:spAutoFit/>
          </a:bodyPr>
          <a:lstStyle/>
          <a:p>
            <a:pPr>
              <a:lnSpc>
                <a:spcPct val="105000"/>
              </a:lnSpc>
              <a:spcAft>
                <a:spcPts val="0"/>
              </a:spcAft>
            </a:pPr>
            <a:r>
              <a:rPr lang="en-US" sz="2800" b="1" i="1">
                <a:solidFill>
                  <a:srgbClr val="0000E6"/>
                </a:solidFill>
                <a:latin typeface="Times New Roman" panose="02020603050405020304" pitchFamily="18" charset="0"/>
                <a:ea typeface="Times New Roman" panose="02020603050405020304" pitchFamily="18" charset="0"/>
                <a:cs typeface="Times New Roman" panose="02020603050405020304" pitchFamily="18" charset="0"/>
              </a:rPr>
              <a:t>Lời giải.</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650D8C5B-4724-4727-86CD-025BEB00BE6A}"/>
              </a:ext>
            </a:extLst>
          </p:cNvPr>
          <p:cNvSpPr/>
          <p:nvPr/>
        </p:nvSpPr>
        <p:spPr>
          <a:xfrm>
            <a:off x="1028699" y="3095685"/>
            <a:ext cx="7748337" cy="954107"/>
          </a:xfrm>
          <a:prstGeom prst="rect">
            <a:avLst/>
          </a:prstGeom>
        </p:spPr>
        <p:txBody>
          <a:bodyPr wrap="square">
            <a:spAutoFit/>
          </a:bodyPr>
          <a:lstStyle/>
          <a:p>
            <a:pPr>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Tứ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bình hành.</a:t>
            </a:r>
            <a:endParaRPr lang="vi-VN" sz="280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FB9705E1-2E35-418A-9213-5087EEA75192}"/>
              </a:ext>
            </a:extLst>
          </p:cNvPr>
          <p:cNvGrpSpPr/>
          <p:nvPr/>
        </p:nvGrpSpPr>
        <p:grpSpPr>
          <a:xfrm>
            <a:off x="8983579" y="1990094"/>
            <a:ext cx="2999873" cy="2421485"/>
            <a:chOff x="8699317" y="1990094"/>
            <a:chExt cx="3284135" cy="2589010"/>
          </a:xfrm>
        </p:grpSpPr>
        <p:grpSp>
          <p:nvGrpSpPr>
            <p:cNvPr id="11" name="Group 10">
              <a:extLst>
                <a:ext uri="{FF2B5EF4-FFF2-40B4-BE49-F238E27FC236}">
                  <a16:creationId xmlns:a16="http://schemas.microsoft.com/office/drawing/2014/main" id="{E805411B-DFB7-4B59-8004-1516676BFB0B}"/>
                </a:ext>
              </a:extLst>
            </p:cNvPr>
            <p:cNvGrpSpPr/>
            <p:nvPr/>
          </p:nvGrpSpPr>
          <p:grpSpPr>
            <a:xfrm>
              <a:off x="8699317" y="1990094"/>
              <a:ext cx="3284135" cy="2589010"/>
              <a:chOff x="8747444" y="1043609"/>
              <a:chExt cx="3284135" cy="2589010"/>
            </a:xfrm>
          </p:grpSpPr>
          <p:grpSp>
            <p:nvGrpSpPr>
              <p:cNvPr id="12" name="Group 11">
                <a:extLst>
                  <a:ext uri="{FF2B5EF4-FFF2-40B4-BE49-F238E27FC236}">
                    <a16:creationId xmlns:a16="http://schemas.microsoft.com/office/drawing/2014/main" id="{871B6F57-D364-4F2D-975C-B025966117CA}"/>
                  </a:ext>
                </a:extLst>
              </p:cNvPr>
              <p:cNvGrpSpPr/>
              <p:nvPr/>
            </p:nvGrpSpPr>
            <p:grpSpPr>
              <a:xfrm>
                <a:off x="8747444" y="1043609"/>
                <a:ext cx="3284135" cy="2589010"/>
                <a:chOff x="8424478" y="1505620"/>
                <a:chExt cx="3284135" cy="3226329"/>
              </a:xfrm>
            </p:grpSpPr>
            <p:grpSp>
              <p:nvGrpSpPr>
                <p:cNvPr id="20" name="Group 19">
                  <a:extLst>
                    <a:ext uri="{FF2B5EF4-FFF2-40B4-BE49-F238E27FC236}">
                      <a16:creationId xmlns:a16="http://schemas.microsoft.com/office/drawing/2014/main" id="{E86BBF49-4142-455C-A4EC-2A9A88474E81}"/>
                    </a:ext>
                  </a:extLst>
                </p:cNvPr>
                <p:cNvGrpSpPr/>
                <p:nvPr/>
              </p:nvGrpSpPr>
              <p:grpSpPr>
                <a:xfrm>
                  <a:off x="8424478" y="1505620"/>
                  <a:ext cx="3284135" cy="3226329"/>
                  <a:chOff x="8424478" y="1505620"/>
                  <a:chExt cx="3284135" cy="3226329"/>
                </a:xfrm>
              </p:grpSpPr>
              <p:cxnSp>
                <p:nvCxnSpPr>
                  <p:cNvPr id="26" name="Straight Connector 25">
                    <a:extLst>
                      <a:ext uri="{FF2B5EF4-FFF2-40B4-BE49-F238E27FC236}">
                        <a16:creationId xmlns:a16="http://schemas.microsoft.com/office/drawing/2014/main" id="{45D69587-7860-4B9D-879B-3F9C13FD48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BB9010B-31A4-4DAD-91A9-AB75703B19B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89236CA-1B76-4535-9009-582F42A847C8}"/>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B33254-6384-469C-9679-4F42D800F0C3}"/>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AA1B016-61F6-404B-B19F-941216277830}"/>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F10F17-7CCF-435C-8325-A9B4E277E6CE}"/>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C69A2A3D-93CC-4A3D-842B-DB091A4051CE}"/>
                      </a:ext>
                    </a:extLst>
                  </p:cNvPr>
                  <p:cNvSpPr txBox="1"/>
                  <p:nvPr/>
                </p:nvSpPr>
                <p:spPr>
                  <a:xfrm>
                    <a:off x="11258041" y="3182198"/>
                    <a:ext cx="450572"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DECDD4E5-CE3B-41AC-BD34-1EB9F94DB76A}"/>
                      </a:ext>
                    </a:extLst>
                  </p:cNvPr>
                  <p:cNvSpPr txBox="1"/>
                  <p:nvPr/>
                </p:nvSpPr>
                <p:spPr>
                  <a:xfrm>
                    <a:off x="10031607" y="407993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B113258-47C9-4F7B-B99D-A2F163AF4B15}"/>
                      </a:ext>
                    </a:extLst>
                  </p:cNvPr>
                  <p:cNvSpPr txBox="1"/>
                  <p:nvPr/>
                </p:nvSpPr>
                <p:spPr>
                  <a:xfrm>
                    <a:off x="10029584" y="3244844"/>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2" name="Straight Connector 21">
                  <a:extLst>
                    <a:ext uri="{FF2B5EF4-FFF2-40B4-BE49-F238E27FC236}">
                      <a16:creationId xmlns:a16="http://schemas.microsoft.com/office/drawing/2014/main" id="{E4504A7E-D963-4129-8C77-6096778ABA6E}"/>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755BAAC-4594-437C-959C-2DC95048E5CD}"/>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4A76230-4437-4FAC-ADF4-81C8C5518AB7}"/>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14" name="TextBox 13">
                <a:extLst>
                  <a:ext uri="{FF2B5EF4-FFF2-40B4-BE49-F238E27FC236}">
                    <a16:creationId xmlns:a16="http://schemas.microsoft.com/office/drawing/2014/main" id="{23D21452-0435-45D7-AAD8-D278A51853B8}"/>
                  </a:ext>
                </a:extLst>
              </p:cNvPr>
              <p:cNvSpPr txBox="1"/>
              <p:nvPr/>
            </p:nvSpPr>
            <p:spPr>
              <a:xfrm>
                <a:off x="10138611" y="2486527"/>
                <a:ext cx="882316" cy="523220"/>
              </a:xfrm>
              <a:prstGeom prst="rect">
                <a:avLst/>
              </a:prstGeom>
              <a:noFill/>
            </p:spPr>
            <p:txBody>
              <a:bodyPr wrap="square" rtlCol="0">
                <a:spAutoFit/>
              </a:bodyPr>
              <a:lstStyle/>
              <a:p>
                <a:r>
                  <a:rPr lang="en-US" sz="2800"/>
                  <a:t>=</a:t>
                </a:r>
                <a:endParaRPr lang="vi-VN" sz="2800"/>
              </a:p>
            </p:txBody>
          </p:sp>
          <p:sp>
            <p:nvSpPr>
              <p:cNvPr id="16" name="TextBox 15">
                <a:extLst>
                  <a:ext uri="{FF2B5EF4-FFF2-40B4-BE49-F238E27FC236}">
                    <a16:creationId xmlns:a16="http://schemas.microsoft.com/office/drawing/2014/main" id="{542B7679-C8C6-4DEA-A1F6-F5EAE08058F8}"/>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18" name="TextBox 17">
                <a:extLst>
                  <a:ext uri="{FF2B5EF4-FFF2-40B4-BE49-F238E27FC236}">
                    <a16:creationId xmlns:a16="http://schemas.microsoft.com/office/drawing/2014/main" id="{673D8B1E-EA8A-41B7-89B7-ED7DAB4801E6}"/>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
          <p:nvSpPr>
            <p:cNvPr id="4" name="Rectangle 3">
              <a:extLst>
                <a:ext uri="{FF2B5EF4-FFF2-40B4-BE49-F238E27FC236}">
                  <a16:creationId xmlns:a16="http://schemas.microsoft.com/office/drawing/2014/main" id="{5EDB7BB4-0EB7-4E4C-ABF5-1C0975CCCDAA}"/>
                </a:ext>
              </a:extLst>
            </p:cNvPr>
            <p:cNvSpPr/>
            <p:nvPr/>
          </p:nvSpPr>
          <p:spPr>
            <a:xfrm>
              <a:off x="10284509" y="3208421"/>
              <a:ext cx="176464" cy="1443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E27DF690-57B4-4DD1-98B1-E49812196CDD}"/>
                  </a:ext>
                </a:extLst>
              </p:cNvPr>
              <p:cNvSpPr/>
              <p:nvPr/>
            </p:nvSpPr>
            <p:spPr>
              <a:xfrm>
                <a:off x="1320799" y="4010085"/>
                <a:ext cx="9258301" cy="676532"/>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Do tam giác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vuông tại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nên </a:t>
                </a:r>
                <a14:m>
                  <m:oMath xmlns:m="http://schemas.openxmlformats.org/officeDocument/2006/math">
                    <m:acc>
                      <m:accPr>
                        <m:chr m:val="̂"/>
                        <m:ctrlPr>
                          <a:rPr lang="vi-VN"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𝐵𝐴𝐶</m:t>
                        </m:r>
                      </m:e>
                    </m:acc>
                  </m:oMath>
                </a14:m>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90</a:t>
                </a:r>
                <a:r>
                  <a:rPr lang="en-US" sz="2800" baseline="300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0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hay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 CN</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vi-VN" sz="2800">
                  <a:latin typeface="Times New Roman" panose="02020603050405020304" pitchFamily="18" charset="0"/>
                  <a:cs typeface="Times New Roman" panose="02020603050405020304" pitchFamily="18" charset="0"/>
                </a:endParaRPr>
              </a:p>
            </p:txBody>
          </p:sp>
        </mc:Choice>
        <mc:Fallback xmlns="">
          <p:sp>
            <p:nvSpPr>
              <p:cNvPr id="35" name="Rectangle 34">
                <a:extLst>
                  <a:ext uri="{FF2B5EF4-FFF2-40B4-BE49-F238E27FC236}">
                    <a16:creationId xmlns:a16="http://schemas.microsoft.com/office/drawing/2014/main" id="{E27DF690-57B4-4DD1-98B1-E49812196CDD}"/>
                  </a:ext>
                </a:extLst>
              </p:cNvPr>
              <p:cNvSpPr>
                <a:spLocks noRot="1" noChangeAspect="1" noMove="1" noResize="1" noEditPoints="1" noAdjustHandles="1" noChangeArrowheads="1" noChangeShapeType="1" noTextEdit="1"/>
              </p:cNvSpPr>
              <p:nvPr/>
            </p:nvSpPr>
            <p:spPr>
              <a:xfrm>
                <a:off x="1320799" y="4010085"/>
                <a:ext cx="9258301" cy="676532"/>
              </a:xfrm>
              <a:prstGeom prst="rect">
                <a:avLst/>
              </a:prstGeom>
              <a:blipFill>
                <a:blip r:embed="rId3"/>
                <a:stretch>
                  <a:fillRect l="-1383" b="-24324"/>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447B59CC-8CAC-408D-B4D5-E032F0299364}"/>
              </a:ext>
            </a:extLst>
          </p:cNvPr>
          <p:cNvSpPr/>
          <p:nvPr/>
        </p:nvSpPr>
        <p:spPr>
          <a:xfrm>
            <a:off x="1371599" y="4693457"/>
            <a:ext cx="10909301" cy="1307537"/>
          </a:xfrm>
          <a:prstGeom prst="rect">
            <a:avLst/>
          </a:prstGeom>
        </p:spPr>
        <p:txBody>
          <a:bodyPr wrap="square">
            <a:spAutoFit/>
          </a:bodyPr>
          <a:lstStyle/>
          <a:p>
            <a:pPr>
              <a:lnSpc>
                <a:spcPct val="150000"/>
              </a:lnSpc>
              <a:spcAft>
                <a:spcPts val="0"/>
              </a:spcAft>
            </a:pP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bình hành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hai đường chéo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BM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CN </a:t>
            </a:r>
          </a:p>
          <a:p>
            <a:pPr>
              <a:lnSpc>
                <a:spcPct val="150000"/>
              </a:lnSpc>
              <a:spcAft>
                <a:spcPts val="0"/>
              </a:spcAft>
            </a:pP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BCMN </a:t>
            </a:r>
            <a:r>
              <a:rPr lang="en-US" sz="2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hình thoi.</a:t>
            </a: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662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500"/>
                                        <p:tgtEl>
                                          <p:spTgt spid="1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randombar(horizont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randombar(horizontal)">
                                      <p:cBhvr>
                                        <p:cTn id="48" dur="500"/>
                                        <p:tgtEl>
                                          <p:spTgt spid="3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Effect transition="in" filter="wipe(left)">
                                      <p:cBhvr>
                                        <p:cTn id="53" dur="500"/>
                                        <p:tgtEl>
                                          <p:spTgt spid="3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6">
                                            <p:txEl>
                                              <p:pRg st="1" end="1"/>
                                            </p:txEl>
                                          </p:spTgt>
                                        </p:tgtEl>
                                        <p:attrNameLst>
                                          <p:attrName>style.visibility</p:attrName>
                                        </p:attrNameLst>
                                      </p:cBhvr>
                                      <p:to>
                                        <p:strVal val="visible"/>
                                      </p:to>
                                    </p:set>
                                    <p:animEffect transition="in" filter="wipe(left)">
                                      <p:cBhvr>
                                        <p:cTn id="58"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p:bldP spid="23" grpId="0"/>
      <p:bldP spid="25" grpId="0"/>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t="-41000" r="-17000" b="-37000"/>
          </a:stretch>
        </a:blipFill>
        <a:effectLst/>
      </p:bgPr>
    </p:bg>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065F0D0A-E70A-43E5-B110-CD090CD4BF49}"/>
              </a:ext>
            </a:extLst>
          </p:cNvPr>
          <p:cNvSpPr/>
          <p:nvPr/>
        </p:nvSpPr>
        <p:spPr>
          <a:xfrm>
            <a:off x="1573129" y="62163"/>
            <a:ext cx="5932571"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DẤU HIỆU NHẬN BIẾT</a:t>
            </a:r>
            <a:endParaRPr lang="vi-VN" sz="2800" b="1">
              <a:latin typeface="Times New Roman" panose="02020603050405020304" pitchFamily="18" charset="0"/>
              <a:cs typeface="Times New Roman" panose="02020603050405020304" pitchFamily="18" charset="0"/>
            </a:endParaRPr>
          </a:p>
        </p:txBody>
      </p:sp>
      <p:sp>
        <p:nvSpPr>
          <p:cNvPr id="3" name="Diamond 2">
            <a:extLst>
              <a:ext uri="{FF2B5EF4-FFF2-40B4-BE49-F238E27FC236}">
                <a16:creationId xmlns:a16="http://schemas.microsoft.com/office/drawing/2014/main" id="{8A0993A5-AF1F-4600-9627-94200A0AD719}"/>
              </a:ext>
            </a:extLst>
          </p:cNvPr>
          <p:cNvSpPr/>
          <p:nvPr/>
        </p:nvSpPr>
        <p:spPr>
          <a:xfrm>
            <a:off x="848228" y="62163"/>
            <a:ext cx="147587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latin typeface="Times New Roman" panose="02020603050405020304" pitchFamily="18" charset="0"/>
                <a:cs typeface="Times New Roman" panose="02020603050405020304" pitchFamily="18" charset="0"/>
              </a:rPr>
              <a:t>III</a:t>
            </a:r>
            <a:endParaRPr lang="vi-VN" sz="3200" b="1">
              <a:latin typeface="Times New Roman" panose="02020603050405020304" pitchFamily="18" charset="0"/>
              <a:cs typeface="Times New Roman" panose="02020603050405020304" pitchFamily="18" charset="0"/>
            </a:endParaRPr>
          </a:p>
        </p:txBody>
      </p:sp>
      <p:sp>
        <p:nvSpPr>
          <p:cNvPr id="9" name="Rectangle 4">
            <a:extLst>
              <a:ext uri="{FF2B5EF4-FFF2-40B4-BE49-F238E27FC236}">
                <a16:creationId xmlns:a16="http://schemas.microsoft.com/office/drawing/2014/main" id="{47EA9440-3C90-46EA-91D0-522A6A7B3ECD}"/>
              </a:ext>
            </a:extLst>
          </p:cNvPr>
          <p:cNvSpPr>
            <a:spLocks noChangeArrowheads="1"/>
          </p:cNvSpPr>
          <p:nvPr/>
        </p:nvSpPr>
        <p:spPr bwMode="auto">
          <a:xfrm>
            <a:off x="8724900" y="1219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pic>
        <p:nvPicPr>
          <p:cNvPr id="11" name="Picture 10">
            <a:extLst>
              <a:ext uri="{FF2B5EF4-FFF2-40B4-BE49-F238E27FC236}">
                <a16:creationId xmlns:a16="http://schemas.microsoft.com/office/drawing/2014/main" id="{568EC00B-7D0A-4C49-85A1-33042F52CC7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20043" y="812934"/>
            <a:ext cx="1371601" cy="1526458"/>
          </a:xfrm>
          <a:prstGeom prst="rect">
            <a:avLst/>
          </a:prstGeom>
        </p:spPr>
      </p:pic>
      <p:sp>
        <p:nvSpPr>
          <p:cNvPr id="12" name="Rectangle 11">
            <a:extLst>
              <a:ext uri="{FF2B5EF4-FFF2-40B4-BE49-F238E27FC236}">
                <a16:creationId xmlns:a16="http://schemas.microsoft.com/office/drawing/2014/main" id="{C816BD92-E8FA-41C3-8546-DFDAAF7FCE52}"/>
              </a:ext>
            </a:extLst>
          </p:cNvPr>
          <p:cNvSpPr/>
          <p:nvPr/>
        </p:nvSpPr>
        <p:spPr>
          <a:xfrm>
            <a:off x="1457157" y="1174630"/>
            <a:ext cx="9502274" cy="138499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Cho tam giác ABC cân tại A có M là trung điểm BC. Trên tia đối của tia MA lấy điểm N sao cho MN = MA. </a:t>
            </a:r>
          </a:p>
          <a:p>
            <a:r>
              <a:rPr lang="en-US" sz="2800">
                <a:solidFill>
                  <a:srgbClr val="000000"/>
                </a:solidFill>
                <a:latin typeface="Times New Roman" panose="02020603050405020304" pitchFamily="18" charset="0"/>
                <a:ea typeface="Calibri" panose="020F0502020204030204" pitchFamily="34" charset="0"/>
              </a:rPr>
              <a:t>Chứng minh tứ giác ABNC là hình thoi</a:t>
            </a:r>
            <a:r>
              <a:rPr lang="en-US" sz="2800">
                <a:latin typeface="Times New Roman" panose="02020603050405020304" pitchFamily="18" charset="0"/>
                <a:ea typeface="Calibri" panose="020F0502020204030204" pitchFamily="34" charset="0"/>
              </a:rPr>
              <a:t> </a:t>
            </a:r>
            <a:endParaRPr lang="vi-VN" sz="2800"/>
          </a:p>
        </p:txBody>
      </p:sp>
      <p:sp>
        <p:nvSpPr>
          <p:cNvPr id="14" name="Rectangle 13">
            <a:extLst>
              <a:ext uri="{FF2B5EF4-FFF2-40B4-BE49-F238E27FC236}">
                <a16:creationId xmlns:a16="http://schemas.microsoft.com/office/drawing/2014/main" id="{3BE9DF32-E111-4B00-B3C0-C80EFC2071C6}"/>
              </a:ext>
            </a:extLst>
          </p:cNvPr>
          <p:cNvSpPr/>
          <p:nvPr/>
        </p:nvSpPr>
        <p:spPr>
          <a:xfrm>
            <a:off x="4933136" y="2468297"/>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sp>
        <p:nvSpPr>
          <p:cNvPr id="16" name="Rectangle 15">
            <a:extLst>
              <a:ext uri="{FF2B5EF4-FFF2-40B4-BE49-F238E27FC236}">
                <a16:creationId xmlns:a16="http://schemas.microsoft.com/office/drawing/2014/main" id="{CF9EEC11-0E2E-49DC-A727-7A09534BCA35}"/>
              </a:ext>
            </a:extLst>
          </p:cNvPr>
          <p:cNvSpPr/>
          <p:nvPr/>
        </p:nvSpPr>
        <p:spPr>
          <a:xfrm>
            <a:off x="584199" y="2884588"/>
            <a:ext cx="8710195"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Tứ giác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M </a:t>
            </a:r>
            <a:r>
              <a:rPr lang="en-US" sz="2800">
                <a:solidFill>
                  <a:srgbClr val="000000"/>
                </a:solidFill>
                <a:latin typeface="Times New Roman" panose="02020603050405020304" pitchFamily="18" charset="0"/>
                <a:ea typeface="Times New Roman" panose="02020603050405020304" pitchFamily="18" charset="0"/>
              </a:rPr>
              <a:t>là trung điểm của cả hai đường chéo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bình hành.</a:t>
            </a:r>
            <a:endParaRPr lang="vi-VN" sz="2800"/>
          </a:p>
        </p:txBody>
      </p:sp>
      <p:sp>
        <p:nvSpPr>
          <p:cNvPr id="18" name="Rectangle 17">
            <a:extLst>
              <a:ext uri="{FF2B5EF4-FFF2-40B4-BE49-F238E27FC236}">
                <a16:creationId xmlns:a16="http://schemas.microsoft.com/office/drawing/2014/main" id="{ED232635-D88F-4A41-8BB0-D23E21F84EE4}"/>
              </a:ext>
            </a:extLst>
          </p:cNvPr>
          <p:cNvSpPr/>
          <p:nvPr/>
        </p:nvSpPr>
        <p:spPr>
          <a:xfrm>
            <a:off x="1165726" y="3739413"/>
            <a:ext cx="10464801" cy="1858970"/>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Do tam giác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cân tại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 trung tuyến nên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AM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cũng là đường cao A</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 </a:t>
            </a:r>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BC</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 AN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 BC</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có hai đường chéo </a:t>
            </a:r>
            <a:r>
              <a:rPr lang="en-US" sz="2800" i="1">
                <a:solidFill>
                  <a:srgbClr val="000000"/>
                </a:solidFill>
                <a:latin typeface="Times New Roman" panose="02020603050405020304" pitchFamily="18" charset="0"/>
                <a:ea typeface="Times New Roman" panose="02020603050405020304" pitchFamily="18" charset="0"/>
              </a:rPr>
              <a:t>AN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BC </a:t>
            </a:r>
            <a:r>
              <a:rPr lang="en-US" sz="2800">
                <a:solidFill>
                  <a:srgbClr val="000000"/>
                </a:solidFill>
                <a:latin typeface="Times New Roman" panose="02020603050405020304" pitchFamily="18" charset="0"/>
                <a:ea typeface="Times New Roman" panose="02020603050405020304" pitchFamily="18" charset="0"/>
              </a:rPr>
              <a:t>vuông góc với nhau nên </a:t>
            </a:r>
            <a:r>
              <a:rPr lang="en-US" sz="2800" i="1">
                <a:solidFill>
                  <a:srgbClr val="000000"/>
                </a:solidFill>
                <a:latin typeface="Times New Roman" panose="02020603050405020304" pitchFamily="18" charset="0"/>
                <a:ea typeface="Times New Roman" panose="02020603050405020304" pitchFamily="18" charset="0"/>
              </a:rPr>
              <a:t>ABNC </a:t>
            </a:r>
            <a:r>
              <a:rPr lang="en-US" sz="2800">
                <a:solidFill>
                  <a:srgbClr val="000000"/>
                </a:solidFill>
                <a:latin typeface="Times New Roman" panose="02020603050405020304" pitchFamily="18" charset="0"/>
                <a:ea typeface="Times New Roman" panose="02020603050405020304" pitchFamily="18" charset="0"/>
              </a:rPr>
              <a:t>là hình thoi</a:t>
            </a:r>
            <a:endParaRPr lang="vi-VN" sz="2800"/>
          </a:p>
        </p:txBody>
      </p:sp>
      <p:sp>
        <p:nvSpPr>
          <p:cNvPr id="22" name="Arrow: Right 21">
            <a:extLst>
              <a:ext uri="{FF2B5EF4-FFF2-40B4-BE49-F238E27FC236}">
                <a16:creationId xmlns:a16="http://schemas.microsoft.com/office/drawing/2014/main" id="{CFB1DA46-21A3-4FA4-908E-F2875DEA4C89}"/>
              </a:ext>
            </a:extLst>
          </p:cNvPr>
          <p:cNvSpPr/>
          <p:nvPr/>
        </p:nvSpPr>
        <p:spPr>
          <a:xfrm>
            <a:off x="1339516" y="5566611"/>
            <a:ext cx="1645920" cy="9464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u="sng"/>
              <a:t>Chú ý:</a:t>
            </a:r>
            <a:endParaRPr lang="vi-VN" sz="3200" u="sng"/>
          </a:p>
        </p:txBody>
      </p:sp>
      <p:sp>
        <p:nvSpPr>
          <p:cNvPr id="24" name="Rectangle 23">
            <a:extLst>
              <a:ext uri="{FF2B5EF4-FFF2-40B4-BE49-F238E27FC236}">
                <a16:creationId xmlns:a16="http://schemas.microsoft.com/office/drawing/2014/main" id="{CF2DBB8D-058E-4998-90A4-8D165E4390E1}"/>
              </a:ext>
            </a:extLst>
          </p:cNvPr>
          <p:cNvSpPr/>
          <p:nvPr/>
        </p:nvSpPr>
        <p:spPr>
          <a:xfrm>
            <a:off x="3015917" y="5488088"/>
            <a:ext cx="8534400" cy="1077218"/>
          </a:xfrm>
          <a:prstGeom prst="rect">
            <a:avLst/>
          </a:prstGeom>
          <a:solidFill>
            <a:schemeClr val="accent6">
              <a:lumMod val="40000"/>
              <a:lumOff val="60000"/>
            </a:schemeClr>
          </a:solidFill>
        </p:spPr>
        <p:txBody>
          <a:bodyPr wrap="square">
            <a:spAutoFit/>
          </a:bodyPr>
          <a:lstStyle/>
          <a:p>
            <a:r>
              <a:rPr lang="en-US" sz="3200" b="1" i="1">
                <a:solidFill>
                  <a:srgbClr val="0070C0"/>
                </a:solidFill>
                <a:latin typeface="Times New Roman" panose="02020603050405020304" pitchFamily="18" charset="0"/>
                <a:ea typeface="Calibri" panose="020F0502020204030204" pitchFamily="34" charset="0"/>
              </a:rPr>
              <a:t>Hình bình hành có một đường chéo là phân giác của một góc là hình thoi</a:t>
            </a:r>
            <a:endParaRPr lang="vi-VN" sz="3200"/>
          </a:p>
        </p:txBody>
      </p:sp>
      <p:grpSp>
        <p:nvGrpSpPr>
          <p:cNvPr id="17" name="Group 16">
            <a:extLst>
              <a:ext uri="{FF2B5EF4-FFF2-40B4-BE49-F238E27FC236}">
                <a16:creationId xmlns:a16="http://schemas.microsoft.com/office/drawing/2014/main" id="{D7BBD89B-C59A-4201-ABFF-9854EF00039D}"/>
              </a:ext>
            </a:extLst>
          </p:cNvPr>
          <p:cNvGrpSpPr/>
          <p:nvPr/>
        </p:nvGrpSpPr>
        <p:grpSpPr>
          <a:xfrm>
            <a:off x="8379327" y="1532225"/>
            <a:ext cx="3812673" cy="2125375"/>
            <a:chOff x="8747444" y="1215128"/>
            <a:chExt cx="3284135" cy="2453689"/>
          </a:xfrm>
        </p:grpSpPr>
        <p:grpSp>
          <p:nvGrpSpPr>
            <p:cNvPr id="21" name="Group 20">
              <a:extLst>
                <a:ext uri="{FF2B5EF4-FFF2-40B4-BE49-F238E27FC236}">
                  <a16:creationId xmlns:a16="http://schemas.microsoft.com/office/drawing/2014/main" id="{B3A70403-5CE3-4747-AE9D-293A8E09D595}"/>
                </a:ext>
              </a:extLst>
            </p:cNvPr>
            <p:cNvGrpSpPr/>
            <p:nvPr/>
          </p:nvGrpSpPr>
          <p:grpSpPr>
            <a:xfrm>
              <a:off x="8747444" y="1215128"/>
              <a:ext cx="3284135" cy="2453689"/>
              <a:chOff x="8424478" y="1719361"/>
              <a:chExt cx="3284135" cy="3057696"/>
            </a:xfrm>
          </p:grpSpPr>
          <p:grpSp>
            <p:nvGrpSpPr>
              <p:cNvPr id="28" name="Group 27">
                <a:extLst>
                  <a:ext uri="{FF2B5EF4-FFF2-40B4-BE49-F238E27FC236}">
                    <a16:creationId xmlns:a16="http://schemas.microsoft.com/office/drawing/2014/main" id="{B270DE10-47A8-426D-8CAF-50E2803E03D8}"/>
                  </a:ext>
                </a:extLst>
              </p:cNvPr>
              <p:cNvGrpSpPr/>
              <p:nvPr/>
            </p:nvGrpSpPr>
            <p:grpSpPr>
              <a:xfrm>
                <a:off x="8424478" y="1719361"/>
                <a:ext cx="3284135" cy="3057696"/>
                <a:chOff x="8424478" y="1719361"/>
                <a:chExt cx="3284135" cy="3057696"/>
              </a:xfrm>
            </p:grpSpPr>
            <p:cxnSp>
              <p:nvCxnSpPr>
                <p:cNvPr id="31" name="Straight Connector 30">
                  <a:extLst>
                    <a:ext uri="{FF2B5EF4-FFF2-40B4-BE49-F238E27FC236}">
                      <a16:creationId xmlns:a16="http://schemas.microsoft.com/office/drawing/2014/main" id="{F7761CF4-D0C2-4E5A-811E-A31D1256AEC0}"/>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22BF15B-29CD-4A2D-A551-01DB09EF46E1}"/>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9E2588C-7CBE-48FD-8B20-B3E32B848F16}"/>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923BB0B-BE7A-4F52-AD1C-8316B9D2C5E8}"/>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5D6AAEF-D9A0-43E4-AD14-831DB40A171D}"/>
                    </a:ext>
                  </a:extLst>
                </p:cNvPr>
                <p:cNvSpPr txBox="1"/>
                <p:nvPr/>
              </p:nvSpPr>
              <p:spPr>
                <a:xfrm>
                  <a:off x="8424478" y="3239720"/>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86E209EB-520D-4CF8-85CF-859531F0E6A5}"/>
                    </a:ext>
                  </a:extLst>
                </p:cNvPr>
                <p:cNvSpPr txBox="1"/>
                <p:nvPr/>
              </p:nvSpPr>
              <p:spPr>
                <a:xfrm>
                  <a:off x="10058170" y="171936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D8FD4ADA-8CF0-483D-A80B-2639E32B0CF1}"/>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N</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2DC16C2F-CD14-490F-9C11-C435009275EA}"/>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86B5A55D-74A5-4DAF-A8CD-1E2F87548F49}"/>
                    </a:ext>
                  </a:extLst>
                </p:cNvPr>
                <p:cNvSpPr txBox="1"/>
                <p:nvPr/>
              </p:nvSpPr>
              <p:spPr>
                <a:xfrm>
                  <a:off x="10029584" y="3244844"/>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9" name="Straight Connector 28">
                <a:extLst>
                  <a:ext uri="{FF2B5EF4-FFF2-40B4-BE49-F238E27FC236}">
                    <a16:creationId xmlns:a16="http://schemas.microsoft.com/office/drawing/2014/main" id="{F4A2B619-FA3C-4995-BA52-E3A990C997BB}"/>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5D43189-A47E-4F20-996A-A371E20A8D57}"/>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ECA52077-D368-4306-9B58-82605313F208}"/>
                </a:ext>
              </a:extLst>
            </p:cNvPr>
            <p:cNvSpPr txBox="1"/>
            <p:nvPr/>
          </p:nvSpPr>
          <p:spPr>
            <a:xfrm>
              <a:off x="10138610" y="1764631"/>
              <a:ext cx="625643" cy="523220"/>
            </a:xfrm>
            <a:prstGeom prst="rect">
              <a:avLst/>
            </a:prstGeom>
            <a:noFill/>
          </p:spPr>
          <p:txBody>
            <a:bodyPr wrap="square" rtlCol="0">
              <a:spAutoFit/>
            </a:bodyPr>
            <a:lstStyle/>
            <a:p>
              <a:r>
                <a:rPr lang="en-US" sz="2800"/>
                <a:t>=</a:t>
              </a:r>
              <a:endParaRPr lang="vi-VN" sz="2800"/>
            </a:p>
          </p:txBody>
        </p:sp>
        <p:sp>
          <p:nvSpPr>
            <p:cNvPr id="25" name="TextBox 24">
              <a:extLst>
                <a:ext uri="{FF2B5EF4-FFF2-40B4-BE49-F238E27FC236}">
                  <a16:creationId xmlns:a16="http://schemas.microsoft.com/office/drawing/2014/main" id="{FDC5AC52-A10F-4226-BA0F-3F9E615CDE91}"/>
                </a:ext>
              </a:extLst>
            </p:cNvPr>
            <p:cNvSpPr txBox="1"/>
            <p:nvPr/>
          </p:nvSpPr>
          <p:spPr>
            <a:xfrm>
              <a:off x="10138611" y="2486527"/>
              <a:ext cx="405205" cy="559418"/>
            </a:xfrm>
            <a:prstGeom prst="rect">
              <a:avLst/>
            </a:prstGeom>
            <a:noFill/>
          </p:spPr>
          <p:txBody>
            <a:bodyPr wrap="square" rtlCol="0">
              <a:spAutoFit/>
            </a:bodyPr>
            <a:lstStyle/>
            <a:p>
              <a:r>
                <a:rPr lang="en-US" sz="2800"/>
                <a:t>=</a:t>
              </a:r>
              <a:endParaRPr lang="vi-VN" sz="2800"/>
            </a:p>
          </p:txBody>
        </p:sp>
        <p:sp>
          <p:nvSpPr>
            <p:cNvPr id="26" name="TextBox 25">
              <a:extLst>
                <a:ext uri="{FF2B5EF4-FFF2-40B4-BE49-F238E27FC236}">
                  <a16:creationId xmlns:a16="http://schemas.microsoft.com/office/drawing/2014/main" id="{5A8B284D-EBCE-48F0-AC17-CDF75AC28A2B}"/>
                </a:ext>
              </a:extLst>
            </p:cNvPr>
            <p:cNvSpPr txBox="1"/>
            <p:nvPr/>
          </p:nvSpPr>
          <p:spPr>
            <a:xfrm>
              <a:off x="10716127" y="2133601"/>
              <a:ext cx="513347" cy="523220"/>
            </a:xfrm>
            <a:prstGeom prst="rect">
              <a:avLst/>
            </a:prstGeom>
            <a:noFill/>
          </p:spPr>
          <p:txBody>
            <a:bodyPr wrap="square" rtlCol="0">
              <a:spAutoFit/>
            </a:bodyPr>
            <a:lstStyle/>
            <a:p>
              <a:r>
                <a:rPr lang="en-US" sz="2800"/>
                <a:t>/</a:t>
              </a:r>
              <a:endParaRPr lang="vi-VN" sz="2800"/>
            </a:p>
          </p:txBody>
        </p:sp>
        <p:sp>
          <p:nvSpPr>
            <p:cNvPr id="27" name="TextBox 26">
              <a:extLst>
                <a:ext uri="{FF2B5EF4-FFF2-40B4-BE49-F238E27FC236}">
                  <a16:creationId xmlns:a16="http://schemas.microsoft.com/office/drawing/2014/main" id="{D943379A-FDAE-40BA-8100-AFB38FFE9C02}"/>
                </a:ext>
              </a:extLst>
            </p:cNvPr>
            <p:cNvSpPr txBox="1"/>
            <p:nvPr/>
          </p:nvSpPr>
          <p:spPr>
            <a:xfrm>
              <a:off x="9753602" y="2165684"/>
              <a:ext cx="368968" cy="523220"/>
            </a:xfrm>
            <a:prstGeom prst="rect">
              <a:avLst/>
            </a:prstGeom>
            <a:noFill/>
          </p:spPr>
          <p:txBody>
            <a:bodyPr wrap="square" rtlCol="0">
              <a:spAutoFit/>
            </a:bodyPr>
            <a:lstStyle/>
            <a:p>
              <a:r>
                <a:rPr lang="en-US" sz="2800"/>
                <a:t>/</a:t>
              </a:r>
              <a:endParaRPr lang="vi-VN" sz="2800"/>
            </a:p>
          </p:txBody>
        </p:sp>
      </p:grpSp>
    </p:spTree>
    <p:extLst>
      <p:ext uri="{BB962C8B-B14F-4D97-AF65-F5344CB8AC3E}">
        <p14:creationId xmlns:p14="http://schemas.microsoft.com/office/powerpoint/2010/main" val="298677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8">
                                            <p:txEl>
                                              <p:pRg st="0" end="0"/>
                                            </p:txEl>
                                          </p:spTgt>
                                        </p:tgtEl>
                                        <p:attrNameLst>
                                          <p:attrName>style.visibility</p:attrName>
                                        </p:attrNameLst>
                                      </p:cBhvr>
                                      <p:to>
                                        <p:strVal val="visible"/>
                                      </p:to>
                                    </p:set>
                                    <p:animEffect transition="in" filter="wipe(up)">
                                      <p:cBhvr>
                                        <p:cTn id="30" dur="500"/>
                                        <p:tgtEl>
                                          <p:spTgt spid="1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wipe(up)">
                                      <p:cBhvr>
                                        <p:cTn id="35" dur="500"/>
                                        <p:tgtEl>
                                          <p:spTgt spid="1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left)">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P spid="22"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1387AF-4981-4CCE-8D90-E12F506DC814}"/>
              </a:ext>
            </a:extLst>
          </p:cNvPr>
          <p:cNvSpPr txBox="1"/>
          <p:nvPr/>
        </p:nvSpPr>
        <p:spPr>
          <a:xfrm>
            <a:off x="4038600" y="2495550"/>
            <a:ext cx="3962400" cy="923330"/>
          </a:xfrm>
          <a:prstGeom prst="rect">
            <a:avLst/>
          </a:prstGeom>
          <a:noFill/>
        </p:spPr>
        <p:txBody>
          <a:bodyPr wrap="square" rtlCol="0">
            <a:spAutoFit/>
          </a:bodyPr>
          <a:lstStyle/>
          <a:p>
            <a:pPr algn="ctr"/>
            <a:r>
              <a:rPr lang="en-US"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 TẬP</a:t>
            </a:r>
            <a:endParaRPr lang="vi-VN" sz="54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667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1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3F3FA47-20B2-4DB8-95C2-644811D84E76}"/>
              </a:ext>
            </a:extLst>
          </p:cNvPr>
          <p:cNvSpPr/>
          <p:nvPr/>
        </p:nvSpPr>
        <p:spPr>
          <a:xfrm>
            <a:off x="440245" y="2527452"/>
            <a:ext cx="5065810"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Gọi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giao điểm của </a:t>
            </a:r>
            <a:r>
              <a:rPr lang="en-US" sz="2800" i="1">
                <a:solidFill>
                  <a:srgbClr val="000000"/>
                </a:solidFill>
                <a:latin typeface="Times New Roman" panose="02020603050405020304" pitchFamily="18" charset="0"/>
                <a:ea typeface="Times New Roman" panose="02020603050405020304" pitchFamily="18" charset="0"/>
              </a:rPr>
              <a:t>AC </a:t>
            </a:r>
            <a:r>
              <a:rPr lang="en-US" sz="2800">
                <a:solidFill>
                  <a:srgbClr val="000000"/>
                </a:solidFill>
                <a:latin typeface="Times New Roman" panose="02020603050405020304" pitchFamily="18" charset="0"/>
                <a:ea typeface="Times New Roman" panose="02020603050405020304" pitchFamily="18" charset="0"/>
              </a:rPr>
              <a:t>và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7" name="Rectangle 6">
            <a:extLst>
              <a:ext uri="{FF2B5EF4-FFF2-40B4-BE49-F238E27FC236}">
                <a16:creationId xmlns:a16="http://schemas.microsoft.com/office/drawing/2014/main" id="{A3E3FA13-A529-4DFA-809D-5F76F336FA0F}"/>
              </a:ext>
            </a:extLst>
          </p:cNvPr>
          <p:cNvSpPr/>
          <p:nvPr/>
        </p:nvSpPr>
        <p:spPr>
          <a:xfrm>
            <a:off x="470701" y="3094942"/>
            <a:ext cx="8276625" cy="523220"/>
          </a:xfrm>
          <a:prstGeom prst="rect">
            <a:avLst/>
          </a:prstGeom>
        </p:spPr>
        <p:txBody>
          <a:bodyPr wrap="non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bình hành nên </a:t>
            </a:r>
            <a:r>
              <a:rPr lang="en-US" sz="2800" i="1">
                <a:solidFill>
                  <a:srgbClr val="000000"/>
                </a:solidFill>
                <a:latin typeface="Times New Roman" panose="02020603050405020304" pitchFamily="18" charset="0"/>
                <a:ea typeface="Times New Roman" panose="02020603050405020304" pitchFamily="18" charset="0"/>
              </a:rPr>
              <a:t>O </a:t>
            </a:r>
            <a:r>
              <a:rPr lang="en-US" sz="2800">
                <a:solidFill>
                  <a:srgbClr val="000000"/>
                </a:solidFill>
                <a:latin typeface="Times New Roman" panose="02020603050405020304" pitchFamily="18" charset="0"/>
                <a:ea typeface="Times New Roman" panose="02020603050405020304" pitchFamily="18" charset="0"/>
              </a:rPr>
              <a:t>là trung điểm của </a:t>
            </a:r>
            <a:r>
              <a:rPr lang="en-US" sz="2800" i="1">
                <a:solidFill>
                  <a:srgbClr val="000000"/>
                </a:solidFill>
                <a:latin typeface="Times New Roman" panose="02020603050405020304" pitchFamily="18" charset="0"/>
                <a:ea typeface="Times New Roman" panose="02020603050405020304" pitchFamily="18" charset="0"/>
              </a:rPr>
              <a:t>BD</a:t>
            </a:r>
            <a:endParaRPr lang="vi-VN" sz="2800"/>
          </a:p>
        </p:txBody>
      </p:sp>
      <p:sp>
        <p:nvSpPr>
          <p:cNvPr id="9" name="Rectangle 8">
            <a:extLst>
              <a:ext uri="{FF2B5EF4-FFF2-40B4-BE49-F238E27FC236}">
                <a16:creationId xmlns:a16="http://schemas.microsoft.com/office/drawing/2014/main" id="{0DD15382-D725-4FCF-9092-4F3F43725CDD}"/>
              </a:ext>
            </a:extLst>
          </p:cNvPr>
          <p:cNvSpPr/>
          <p:nvPr/>
        </p:nvSpPr>
        <p:spPr>
          <a:xfrm>
            <a:off x="445168" y="3643245"/>
            <a:ext cx="11918282" cy="954107"/>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Xét tam giác </a:t>
            </a:r>
            <a:r>
              <a:rPr lang="en-US" sz="2800" i="1">
                <a:solidFill>
                  <a:srgbClr val="000000"/>
                </a:solidFill>
                <a:latin typeface="Times New Roman" panose="02020603050405020304" pitchFamily="18" charset="0"/>
                <a:ea typeface="Times New Roman" panose="02020603050405020304" pitchFamily="18" charset="0"/>
              </a:rPr>
              <a:t>ABD </a:t>
            </a:r>
            <a:r>
              <a:rPr lang="en-US" sz="2800">
                <a:solidFill>
                  <a:srgbClr val="000000"/>
                </a:solidFill>
                <a:latin typeface="Times New Roman" panose="02020603050405020304" pitchFamily="18" charset="0"/>
                <a:ea typeface="Times New Roman" panose="02020603050405020304" pitchFamily="18" charset="0"/>
              </a:rPr>
              <a:t>có </a:t>
            </a:r>
            <a:r>
              <a:rPr lang="en-US" sz="2800" i="1">
                <a:solidFill>
                  <a:srgbClr val="000000"/>
                </a:solidFill>
                <a:latin typeface="Times New Roman" panose="02020603050405020304" pitchFamily="18" charset="0"/>
                <a:ea typeface="Times New Roman" panose="02020603050405020304" pitchFamily="18" charset="0"/>
              </a:rPr>
              <a:t>AO </a:t>
            </a:r>
            <a:r>
              <a:rPr lang="en-US" sz="2800">
                <a:solidFill>
                  <a:srgbClr val="000000"/>
                </a:solidFill>
                <a:latin typeface="Times New Roman" panose="02020603050405020304" pitchFamily="18" charset="0"/>
                <a:ea typeface="Times New Roman" panose="02020603050405020304" pitchFamily="18" charset="0"/>
              </a:rPr>
              <a:t>vừa là phân giác của góc</a:t>
            </a:r>
            <a:r>
              <a:rPr lang="en-US" sz="2800">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DAB</a:t>
            </a:r>
            <a:r>
              <a:rPr lang="en-US" sz="2800">
                <a:solidFill>
                  <a:srgbClr val="000000"/>
                </a:solidFill>
                <a:latin typeface="Times New Roman" panose="02020603050405020304" pitchFamily="18" charset="0"/>
                <a:ea typeface="Times New Roman" panose="02020603050405020304" pitchFamily="18" charset="0"/>
              </a:rPr>
              <a:t>, </a:t>
            </a:r>
          </a:p>
          <a:p>
            <a:r>
              <a:rPr lang="en-US" sz="2800">
                <a:solidFill>
                  <a:srgbClr val="000000"/>
                </a:solidFill>
                <a:latin typeface="Times New Roman" panose="02020603050405020304" pitchFamily="18" charset="0"/>
                <a:ea typeface="Times New Roman" panose="02020603050405020304" pitchFamily="18" charset="0"/>
              </a:rPr>
              <a:t>                                         vừa là đường trung tuyến</a:t>
            </a:r>
            <a:endParaRPr lang="vi-VN" sz="2800"/>
          </a:p>
        </p:txBody>
      </p:sp>
      <p:sp>
        <p:nvSpPr>
          <p:cNvPr id="11" name="Rectangle 10">
            <a:extLst>
              <a:ext uri="{FF2B5EF4-FFF2-40B4-BE49-F238E27FC236}">
                <a16:creationId xmlns:a16="http://schemas.microsoft.com/office/drawing/2014/main" id="{CC81F19C-5F59-4B90-8F09-603AFFB34A1A}"/>
              </a:ext>
            </a:extLst>
          </p:cNvPr>
          <p:cNvSpPr/>
          <p:nvPr/>
        </p:nvSpPr>
        <p:spPr>
          <a:xfrm>
            <a:off x="443490" y="4741263"/>
            <a:ext cx="5785495" cy="523220"/>
          </a:xfrm>
          <a:prstGeom prst="rect">
            <a:avLst/>
          </a:prstGeom>
        </p:spPr>
        <p:txBody>
          <a:bodyPr wrap="none">
            <a:spAutoFit/>
          </a:bodyPr>
          <a:lstStyle/>
          <a:p>
            <a:r>
              <a:rPr lang="en-US" sz="2800" i="1">
                <a:solidFill>
                  <a:srgbClr val="000000"/>
                </a:solidFill>
                <a:latin typeface="Times New Roman" panose="02020603050405020304" pitchFamily="18" charset="0"/>
                <a:ea typeface="Times New Roman" panose="02020603050405020304" pitchFamily="18" charset="0"/>
              </a:rPr>
              <a:t>=&gt; ABD </a:t>
            </a:r>
            <a:r>
              <a:rPr lang="en-US" sz="2800">
                <a:solidFill>
                  <a:srgbClr val="000000"/>
                </a:solidFill>
                <a:latin typeface="Times New Roman" panose="02020603050405020304" pitchFamily="18" charset="0"/>
                <a:ea typeface="Times New Roman" panose="02020603050405020304" pitchFamily="18" charset="0"/>
              </a:rPr>
              <a:t>là tam giác cân hay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p:sp>
        <p:nvSpPr>
          <p:cNvPr id="13" name="Rectangle 12">
            <a:extLst>
              <a:ext uri="{FF2B5EF4-FFF2-40B4-BE49-F238E27FC236}">
                <a16:creationId xmlns:a16="http://schemas.microsoft.com/office/drawing/2014/main" id="{E2DF5234-6DD8-4745-BD79-486F132A5E84}"/>
              </a:ext>
            </a:extLst>
          </p:cNvPr>
          <p:cNvSpPr/>
          <p:nvPr/>
        </p:nvSpPr>
        <p:spPr>
          <a:xfrm>
            <a:off x="582528" y="5373788"/>
            <a:ext cx="1122847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bình hành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có hai cạnh kề </a:t>
            </a:r>
            <a:r>
              <a:rPr lang="en-US" sz="2800" i="1">
                <a:solidFill>
                  <a:srgbClr val="000000"/>
                </a:solidFill>
                <a:latin typeface="Times New Roman" panose="02020603050405020304" pitchFamily="18" charset="0"/>
                <a:ea typeface="Times New Roman" panose="02020603050405020304" pitchFamily="18" charset="0"/>
              </a:rPr>
              <a:t>AB </a:t>
            </a:r>
            <a:r>
              <a:rPr lang="en-US" sz="2800">
                <a:solidFill>
                  <a:srgbClr val="000000"/>
                </a:solidFill>
                <a:latin typeface="Times New Roman" panose="02020603050405020304" pitchFamily="18" charset="0"/>
                <a:ea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rPr>
              <a:t>AD </a:t>
            </a:r>
            <a:r>
              <a:rPr lang="en-US" sz="2800">
                <a:solidFill>
                  <a:srgbClr val="000000"/>
                </a:solidFill>
                <a:latin typeface="Times New Roman" panose="02020603050405020304" pitchFamily="18" charset="0"/>
                <a:ea typeface="Times New Roman" panose="02020603050405020304" pitchFamily="18" charset="0"/>
              </a:rPr>
              <a:t>nên nó là hình thoi.</a:t>
            </a:r>
            <a:endParaRPr lang="vi-VN" sz="2800"/>
          </a:p>
        </p:txBody>
      </p:sp>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1</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bình hành ABCD có tia AC là tia phân giác của </a:t>
                </a:r>
                <a14:m>
                  <m:oMath xmlns:m="http://schemas.openxmlformats.org/officeDocument/2006/math">
                    <m:acc>
                      <m:accPr>
                        <m:chr m:val="̂"/>
                        <m:ctrlPr>
                          <a:rPr lang="en-US" sz="2800" i="1" smtClean="0">
                            <a:latin typeface="Cambria Math" panose="02040503050406030204" pitchFamily="18" charset="0"/>
                          </a:rPr>
                        </m:ctrlPr>
                      </m:accPr>
                      <m:e>
                        <m:r>
                          <a:rPr lang="en-US" sz="2800" b="0" i="1" smtClean="0">
                            <a:latin typeface="Cambria Math" panose="02040503050406030204" pitchFamily="18" charset="0"/>
                          </a:rPr>
                          <m:t>𝐷𝐴𝐵</m:t>
                        </m:r>
                      </m:e>
                    </m:acc>
                  </m:oMath>
                </a14:m>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Chứng minh ABCD là hình thoi.</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968470"/>
              </a:xfrm>
              <a:prstGeom prst="rect">
                <a:avLst/>
              </a:prstGeom>
              <a:blipFill>
                <a:blip r:embed="rId3"/>
                <a:stretch>
                  <a:fillRect l="-1235" t="-5031" b="-16981"/>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355620" y="18426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7F7806E5-F90F-4096-B7C8-74D2E319E997}"/>
                </a:ext>
              </a:extLst>
            </p:cNvPr>
            <p:cNvSpPr txBox="1"/>
            <p:nvPr/>
          </p:nvSpPr>
          <p:spPr>
            <a:xfrm rot="18466463">
              <a:off x="10133072" y="2576609"/>
              <a:ext cx="829077" cy="407379"/>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a:t>
              </a:r>
              <a:endParaRPr lang="vi-VN" sz="240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177105DD-7008-42AD-932E-90C6A6639D06}"/>
                </a:ext>
              </a:extLst>
            </p:cNvPr>
            <p:cNvSpPr txBox="1"/>
            <p:nvPr/>
          </p:nvSpPr>
          <p:spPr>
            <a:xfrm rot="14442064">
              <a:off x="9637619" y="2470840"/>
              <a:ext cx="829077" cy="516013"/>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a:t>
              </a:r>
              <a:endParaRPr lang="vi-VN" sz="3200">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9D6FE8D4-A015-4DF9-8223-05D54D8441C0}"/>
                </a:ext>
              </a:extLst>
            </p:cNvPr>
            <p:cNvSpPr txBox="1"/>
            <p:nvPr/>
          </p:nvSpPr>
          <p:spPr>
            <a:xfrm>
              <a:off x="10272725" y="1942827"/>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233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2</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96847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hai đ</a:t>
            </a:r>
            <a:r>
              <a:rPr lang="vi-VN" sz="2800">
                <a:latin typeface="Times New Roman" panose="02020603050405020304" pitchFamily="18" charset="0"/>
                <a:cs typeface="Times New Roman" panose="02020603050405020304" pitchFamily="18" charset="0"/>
              </a:rPr>
              <a:t>ư</a:t>
            </a:r>
            <a:r>
              <a:rPr lang="en-US" sz="2800">
                <a:latin typeface="Times New Roman" panose="02020603050405020304" pitchFamily="18" charset="0"/>
                <a:cs typeface="Times New Roman" panose="02020603050405020304" pitchFamily="18" charset="0"/>
              </a:rPr>
              <a:t>ờng chéo AC và BD cắt nhau tại O.</a:t>
            </a:r>
          </a:p>
          <a:p>
            <a:r>
              <a:rPr lang="en-US" sz="2800">
                <a:latin typeface="Times New Roman" panose="02020603050405020304" pitchFamily="18" charset="0"/>
                <a:cs typeface="Times New Roman" panose="02020603050405020304" pitchFamily="18" charset="0"/>
              </a:rPr>
              <a:t>Chứng minh : AC</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BD</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4(OA</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OB</a:t>
            </a:r>
            <a:r>
              <a:rPr lang="en-US" sz="2800" baseline="30000">
                <a:latin typeface="Times New Roman" panose="02020603050405020304" pitchFamily="18" charset="0"/>
                <a:cs typeface="Times New Roman" panose="02020603050405020304" pitchFamily="18" charset="0"/>
              </a:rPr>
              <a:t>2</a:t>
            </a:r>
            <a:r>
              <a:rPr lang="en-US" sz="2800">
                <a:latin typeface="Times New Roman" panose="02020603050405020304" pitchFamily="18" charset="0"/>
                <a:cs typeface="Times New Roman" panose="02020603050405020304" pitchFamily="18" charset="0"/>
              </a:rPr>
              <a:t> ) = 4AB</a:t>
            </a:r>
            <a:r>
              <a:rPr lang="en-US" sz="2800" baseline="30000">
                <a:latin typeface="Times New Roman" panose="02020603050405020304" pitchFamily="18" charset="0"/>
                <a:cs typeface="Times New Roman" panose="02020603050405020304" pitchFamily="18" charset="0"/>
              </a:rPr>
              <a:t>2</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169443" y="126318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p:sp>
        <p:nvSpPr>
          <p:cNvPr id="37" name="Rectangle 36">
            <a:extLst>
              <a:ext uri="{FF2B5EF4-FFF2-40B4-BE49-F238E27FC236}">
                <a16:creationId xmlns:a16="http://schemas.microsoft.com/office/drawing/2014/main" id="{6C881422-4614-4098-AA81-6B3436919D1A}"/>
              </a:ext>
            </a:extLst>
          </p:cNvPr>
          <p:cNvSpPr/>
          <p:nvPr/>
        </p:nvSpPr>
        <p:spPr>
          <a:xfrm>
            <a:off x="450182" y="2934385"/>
            <a:ext cx="6096000" cy="954107"/>
          </a:xfrm>
          <a:prstGeom prst="rect">
            <a:avLst/>
          </a:prstGeom>
        </p:spPr>
        <p:txBody>
          <a:bodyPr>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 hình thoi nên </a:t>
            </a:r>
            <a:r>
              <a:rPr lang="en-US" sz="2800" i="1">
                <a:solidFill>
                  <a:srgbClr val="000000"/>
                </a:solidFill>
                <a:latin typeface="Times New Roman" panose="02020603050405020304" pitchFamily="18" charset="0"/>
                <a:ea typeface="Calibri" panose="020F0502020204030204" pitchFamily="34" charset="0"/>
              </a:rPr>
              <a:t>AC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BD</a:t>
            </a:r>
            <a:r>
              <a:rPr lang="en-US" sz="2800">
                <a:solidFill>
                  <a:srgbClr val="000000"/>
                </a:solidFill>
                <a:latin typeface="Times New Roman" panose="02020603050405020304" pitchFamily="18" charset="0"/>
                <a:ea typeface="Calibri" panose="020F0502020204030204" pitchFamily="34" charset="0"/>
              </a:rPr>
              <a:t>.</a:t>
            </a:r>
            <a:br>
              <a:rPr lang="en-US" sz="2800">
                <a:solidFill>
                  <a:srgbClr val="000000"/>
                </a:solidFill>
                <a:latin typeface="Times New Roman" panose="02020603050405020304" pitchFamily="18" charset="0"/>
                <a:ea typeface="Calibri" panose="020F0502020204030204" pitchFamily="34" charset="0"/>
              </a:rPr>
            </a:br>
            <a:endParaRPr lang="vi-VN" sz="2800"/>
          </a:p>
        </p:txBody>
      </p:sp>
      <p:sp>
        <p:nvSpPr>
          <p:cNvPr id="38" name="Rectangle 37">
            <a:extLst>
              <a:ext uri="{FF2B5EF4-FFF2-40B4-BE49-F238E27FC236}">
                <a16:creationId xmlns:a16="http://schemas.microsoft.com/office/drawing/2014/main" id="{5B20D3C2-02DE-4158-A5AD-E1F4C0654284}"/>
              </a:ext>
            </a:extLst>
          </p:cNvPr>
          <p:cNvSpPr/>
          <p:nvPr/>
        </p:nvSpPr>
        <p:spPr>
          <a:xfrm>
            <a:off x="342020" y="3506021"/>
            <a:ext cx="7689926"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a:t>
            </a:r>
            <a:endParaRPr lang="vi-VN" sz="2800"/>
          </a:p>
        </p:txBody>
      </p:sp>
      <p:sp>
        <p:nvSpPr>
          <p:cNvPr id="39" name="Rectangle 38">
            <a:extLst>
              <a:ext uri="{FF2B5EF4-FFF2-40B4-BE49-F238E27FC236}">
                <a16:creationId xmlns:a16="http://schemas.microsoft.com/office/drawing/2014/main" id="{A324019A-6A27-478B-92BC-36F269DE4BA9}"/>
              </a:ext>
            </a:extLst>
          </p:cNvPr>
          <p:cNvSpPr/>
          <p:nvPr/>
        </p:nvSpPr>
        <p:spPr>
          <a:xfrm>
            <a:off x="416420" y="4035410"/>
            <a:ext cx="357181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ta có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endParaRPr lang="vi-VN" sz="2800"/>
          </a:p>
        </p:txBody>
      </p:sp>
      <p:sp>
        <p:nvSpPr>
          <p:cNvPr id="40" name="Rectangle 39">
            <a:extLst>
              <a:ext uri="{FF2B5EF4-FFF2-40B4-BE49-F238E27FC236}">
                <a16:creationId xmlns:a16="http://schemas.microsoft.com/office/drawing/2014/main" id="{8B929BBD-D80E-4F81-8821-A5B21C3B1DF4}"/>
              </a:ext>
            </a:extLst>
          </p:cNvPr>
          <p:cNvSpPr/>
          <p:nvPr/>
        </p:nvSpPr>
        <p:spPr>
          <a:xfrm>
            <a:off x="424018" y="4612926"/>
            <a:ext cx="1822935"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Từ đó ta có</a:t>
            </a:r>
            <a:endParaRPr lang="vi-VN" sz="2800"/>
          </a:p>
        </p:txBody>
      </p:sp>
      <p:sp>
        <p:nvSpPr>
          <p:cNvPr id="41" name="Rectangle 40">
            <a:extLst>
              <a:ext uri="{FF2B5EF4-FFF2-40B4-BE49-F238E27FC236}">
                <a16:creationId xmlns:a16="http://schemas.microsoft.com/office/drawing/2014/main" id="{650952CD-8BB0-4900-A87F-07BD09382FE7}"/>
              </a:ext>
            </a:extLst>
          </p:cNvPr>
          <p:cNvSpPr/>
          <p:nvPr/>
        </p:nvSpPr>
        <p:spPr>
          <a:xfrm>
            <a:off x="293948" y="5167381"/>
            <a:ext cx="7927170" cy="523220"/>
          </a:xfrm>
          <a:prstGeom prst="rect">
            <a:avLst/>
          </a:prstGeom>
        </p:spPr>
        <p:txBody>
          <a:bodyPr wrap="none">
            <a:spAutoFit/>
          </a:bodyPr>
          <a:lstStyle/>
          <a:p>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OA</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(2</a:t>
            </a:r>
            <a:r>
              <a:rPr lang="en-US" sz="2800" i="1">
                <a:solidFill>
                  <a:srgbClr val="000000"/>
                </a:solidFill>
                <a:latin typeface="Times New Roman" panose="02020603050405020304" pitchFamily="18" charset="0"/>
                <a:ea typeface="Calibri" panose="020F0502020204030204" pitchFamily="34" charset="0"/>
              </a:rPr>
              <a:t>OB</a:t>
            </a:r>
            <a:r>
              <a:rPr lang="en-US" sz="2800">
                <a:solidFill>
                  <a:srgbClr val="000000"/>
                </a:solidFill>
                <a:latin typeface="Times New Roman" panose="02020603050405020304" pitchFamily="18" charset="0"/>
                <a:ea typeface="Calibri" panose="020F0502020204030204" pitchFamily="34" charset="0"/>
              </a:rPr>
              <a:t>)</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endParaRPr lang="vi-VN" sz="2800"/>
          </a:p>
        </p:txBody>
      </p:sp>
    </p:spTree>
    <p:extLst>
      <p:ext uri="{BB962C8B-B14F-4D97-AF65-F5344CB8AC3E}">
        <p14:creationId xmlns:p14="http://schemas.microsoft.com/office/powerpoint/2010/main" val="42058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7" grpId="0"/>
      <p:bldP spid="38" grpId="0"/>
      <p:bldP spid="39" grpId="0"/>
      <p:bldP spid="40" grpId="0"/>
      <p:bldP spid="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0" r="-24000"/>
          </a:stretch>
        </a:blipFill>
        <a:effectLst/>
      </p:bgPr>
    </p:bg>
    <p:spTree>
      <p:nvGrpSpPr>
        <p:cNvPr id="1" name=""/>
        <p:cNvGrpSpPr/>
        <p:nvPr/>
      </p:nvGrpSpPr>
      <p:grpSpPr>
        <a:xfrm>
          <a:off x="0" y="0"/>
          <a:ext cx="0" cy="0"/>
          <a:chOff x="0" y="0"/>
          <a:chExt cx="0" cy="0"/>
        </a:xfrm>
      </p:grpSpPr>
      <p:pic>
        <p:nvPicPr>
          <p:cNvPr id="4" name="Picture 2" descr="Cô Giáo Hình ảnh PNG | Vector Và Các Tập Tin PSD | Tải Về Miễn Phí Trên  Pngtree">
            <a:extLst>
              <a:ext uri="{FF2B5EF4-FFF2-40B4-BE49-F238E27FC236}">
                <a16:creationId xmlns:a16="http://schemas.microsoft.com/office/drawing/2014/main" id="{998D75CE-1AF1-49E9-9FBE-6DED4AF6107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6389" b="100000" l="16111" r="80000"/>
                    </a14:imgEffect>
                  </a14:imgLayer>
                </a14:imgProps>
              </a:ext>
              <a:ext uri="{28A0092B-C50C-407E-A947-70E740481C1C}">
                <a14:useLocalDpi xmlns:a14="http://schemas.microsoft.com/office/drawing/2010/main" val="0"/>
              </a:ext>
            </a:extLst>
          </a:blip>
          <a:srcRect l="21182" t="14172" r="12559" b="-1070"/>
          <a:stretch/>
        </p:blipFill>
        <p:spPr bwMode="auto">
          <a:xfrm flipH="1">
            <a:off x="-1559674" y="4641273"/>
            <a:ext cx="1559674" cy="22167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20414F4-2545-478F-9C1C-FA860A5E31E6}"/>
              </a:ext>
            </a:extLst>
          </p:cNvPr>
          <p:cNvPicPr>
            <a:picLocks noChangeAspect="1"/>
          </p:cNvPicPr>
          <p:nvPr/>
        </p:nvPicPr>
        <p:blipFill>
          <a:blip r:embed="rId5"/>
          <a:stretch>
            <a:fillRect/>
          </a:stretch>
        </p:blipFill>
        <p:spPr>
          <a:xfrm>
            <a:off x="4474900" y="2386171"/>
            <a:ext cx="3640401" cy="3176429"/>
          </a:xfrm>
          <a:prstGeom prst="rect">
            <a:avLst/>
          </a:prstGeom>
        </p:spPr>
      </p:pic>
      <p:sp>
        <p:nvSpPr>
          <p:cNvPr id="6" name="Thought Bubble: Cloud 5">
            <a:extLst>
              <a:ext uri="{FF2B5EF4-FFF2-40B4-BE49-F238E27FC236}">
                <a16:creationId xmlns:a16="http://schemas.microsoft.com/office/drawing/2014/main" id="{83196BE3-586F-4C64-92B8-BA80D12B8044}"/>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Họa tiết các em thấy trên hình 55 gợi lên hình ảnh của hình thoi.</a:t>
            </a:r>
            <a:endParaRPr lang="vi-VN" sz="2800">
              <a:latin typeface="Times New Roman" panose="02020603050405020304" pitchFamily="18" charset="0"/>
              <a:cs typeface="Times New Roman" panose="02020603050405020304" pitchFamily="18" charset="0"/>
            </a:endParaRPr>
          </a:p>
        </p:txBody>
      </p:sp>
      <p:sp>
        <p:nvSpPr>
          <p:cNvPr id="7" name="Thought Bubble: Cloud 6">
            <a:extLst>
              <a:ext uri="{FF2B5EF4-FFF2-40B4-BE49-F238E27FC236}">
                <a16:creationId xmlns:a16="http://schemas.microsoft.com/office/drawing/2014/main" id="{71327925-49B8-4269-959A-D5857271D9FF}"/>
              </a:ext>
            </a:extLst>
          </p:cNvPr>
          <p:cNvSpPr/>
          <p:nvPr/>
        </p:nvSpPr>
        <p:spPr>
          <a:xfrm>
            <a:off x="133350" y="685800"/>
            <a:ext cx="5295900" cy="27432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thoi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thoi</a:t>
            </a:r>
            <a:r>
              <a:rPr lang="en-US" sz="2800" dirty="0">
                <a:latin typeface="Times New Roman" panose="02020603050405020304" pitchFamily="18" charset="0"/>
                <a:cs typeface="Times New Roman" panose="02020603050405020304" pitchFamily="18" charset="0"/>
              </a:rPr>
              <a:t>.</a:t>
            </a:r>
            <a:endParaRPr lang="vi-VN" sz="28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D5E7CDB7-D059-4A8F-8641-2DC1D61D362B}"/>
              </a:ext>
            </a:extLst>
          </p:cNvPr>
          <p:cNvSpPr txBox="1"/>
          <p:nvPr/>
        </p:nvSpPr>
        <p:spPr>
          <a:xfrm>
            <a:off x="3714750" y="1123950"/>
            <a:ext cx="5029200" cy="1162050"/>
          </a:xfrm>
          <a:prstGeom prst="rect">
            <a:avLst/>
          </a:prstGeom>
          <a:noFill/>
        </p:spPr>
        <p:txBody>
          <a:bodyPr wrap="square" rtlCol="0">
            <a:prstTxWarp prst="textPlain">
              <a:avLst/>
            </a:prstTxWarp>
            <a:spAutoFit/>
          </a:bodyPr>
          <a:lstStyle/>
          <a:p>
            <a:pPr algn="ctr"/>
            <a:r>
              <a:rPr lang="vi-VN" sz="4000" b="1">
                <a:solidFill>
                  <a:srgbClr val="FFC000"/>
                </a:solidFill>
                <a:effectLst>
                  <a:outerShdw blurRad="38100" dist="38100" dir="2700000" algn="tl">
                    <a:srgbClr val="000000">
                      <a:alpha val="43137"/>
                    </a:srgbClr>
                  </a:outerShdw>
                </a:effectLst>
                <a:latin typeface="+mj-lt"/>
              </a:rPr>
              <a:t>§</a:t>
            </a:r>
            <a:r>
              <a:rPr lang="en-US" sz="4000" b="1">
                <a:solidFill>
                  <a:srgbClr val="FFC000"/>
                </a:solidFill>
                <a:effectLst>
                  <a:outerShdw blurRad="38100" dist="38100" dir="2700000" algn="tl">
                    <a:srgbClr val="000000">
                      <a:alpha val="43137"/>
                    </a:srgbClr>
                  </a:outerShdw>
                </a:effectLst>
                <a:latin typeface="+mj-lt"/>
              </a:rPr>
              <a:t>6. HÌNH THOI</a:t>
            </a:r>
            <a:endParaRPr lang="vi-VN" sz="4000" b="1">
              <a:solidFill>
                <a:srgbClr val="FFC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275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2.29167E-6 4.07407E-6 L 0.11393 0.00046 " pathEditMode="relative" rAng="0" ptsTypes="AA">
                                      <p:cBhvr>
                                        <p:cTn id="6" dur="1800" fill="hold"/>
                                        <p:tgtEl>
                                          <p:spTgt spid="4"/>
                                        </p:tgtEl>
                                        <p:attrNameLst>
                                          <p:attrName>ppt_x</p:attrName>
                                          <p:attrName>ppt_y</p:attrName>
                                        </p:attrNameLst>
                                      </p:cBhvr>
                                      <p:rCtr x="5703" y="23"/>
                                    </p:animMotion>
                                  </p:childTnLst>
                                </p:cTn>
                              </p:par>
                            </p:childTnLst>
                          </p:cTn>
                        </p:par>
                        <p:par>
                          <p:cTn id="7" fill="hold">
                            <p:stCondLst>
                              <p:cond delay="1800"/>
                            </p:stCondLst>
                            <p:childTnLst>
                              <p:par>
                                <p:cTn id="8" presetID="6"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5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anim calcmode="lin" valueType="num">
                                      <p:cBhvr>
                                        <p:cTn id="16" dur="500" fill="hold"/>
                                        <p:tgtEl>
                                          <p:spTgt spid="6"/>
                                        </p:tgtEl>
                                        <p:attrNameLst>
                                          <p:attrName>ppt_x</p:attrName>
                                        </p:attrNameLst>
                                      </p:cBhvr>
                                      <p:tavLst>
                                        <p:tav tm="0">
                                          <p:val>
                                            <p:strVal val="#ppt_x"/>
                                          </p:val>
                                        </p:tav>
                                        <p:tav tm="100000">
                                          <p:val>
                                            <p:strVal val="#ppt_x"/>
                                          </p:val>
                                        </p:tav>
                                      </p:tavLst>
                                    </p:anim>
                                    <p:anim calcmode="lin" valueType="num">
                                      <p:cBhvr>
                                        <p:cTn id="17"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32" fill="hold" grpId="1" nodeType="clickEffect">
                                  <p:stCondLst>
                                    <p:cond delay="0"/>
                                  </p:stCondLst>
                                  <p:childTnLst>
                                    <p:anim calcmode="lin" valueType="num">
                                      <p:cBhvr>
                                        <p:cTn id="21" dur="500"/>
                                        <p:tgtEl>
                                          <p:spTgt spid="6"/>
                                        </p:tgtEl>
                                        <p:attrNameLst>
                                          <p:attrName>ppt_w</p:attrName>
                                        </p:attrNameLst>
                                      </p:cBhvr>
                                      <p:tavLst>
                                        <p:tav tm="0">
                                          <p:val>
                                            <p:strVal val="ppt_w"/>
                                          </p:val>
                                        </p:tav>
                                        <p:tav tm="100000">
                                          <p:val>
                                            <p:fltVal val="0"/>
                                          </p:val>
                                        </p:tav>
                                      </p:tavLst>
                                    </p:anim>
                                    <p:anim calcmode="lin" valueType="num">
                                      <p:cBhvr>
                                        <p:cTn id="22" dur="500"/>
                                        <p:tgtEl>
                                          <p:spTgt spid="6"/>
                                        </p:tgtEl>
                                        <p:attrNameLst>
                                          <p:attrName>ppt_h</p:attrName>
                                        </p:attrNameLst>
                                      </p:cBhvr>
                                      <p:tavLst>
                                        <p:tav tm="0">
                                          <p:val>
                                            <p:strVal val="ppt_h"/>
                                          </p:val>
                                        </p:tav>
                                        <p:tav tm="100000">
                                          <p:val>
                                            <p:fltVal val="0"/>
                                          </p:val>
                                        </p:tav>
                                      </p:tavLst>
                                    </p:anim>
                                    <p:animEffect transition="out" filter="fade">
                                      <p:cBhvr>
                                        <p:cTn id="23" dur="500"/>
                                        <p:tgtEl>
                                          <p:spTgt spid="6"/>
                                        </p:tgtEl>
                                      </p:cBhvr>
                                    </p:animEffect>
                                    <p:set>
                                      <p:cBhvr>
                                        <p:cTn id="24" dur="1" fill="hold">
                                          <p:stCondLst>
                                            <p:cond delay="499"/>
                                          </p:stCondLst>
                                        </p:cTn>
                                        <p:tgtEl>
                                          <p:spTgt spid="6"/>
                                        </p:tgtEl>
                                        <p:attrNameLst>
                                          <p:attrName>style.visibility</p:attrName>
                                        </p:attrNameLst>
                                      </p:cBhvr>
                                      <p:to>
                                        <p:strVal val="hidden"/>
                                      </p:to>
                                    </p:set>
                                  </p:childTnLst>
                                </p:cTn>
                              </p:par>
                              <p:par>
                                <p:cTn id="25" presetID="8"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amond(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xit" presetSubtype="32" fill="hold" grpId="1" nodeType="clickEffect">
                                  <p:stCondLst>
                                    <p:cond delay="0"/>
                                  </p:stCondLst>
                                  <p:childTnLst>
                                    <p:anim calcmode="lin" valueType="num">
                                      <p:cBhvr>
                                        <p:cTn id="31" dur="500"/>
                                        <p:tgtEl>
                                          <p:spTgt spid="7"/>
                                        </p:tgtEl>
                                        <p:attrNameLst>
                                          <p:attrName>ppt_w</p:attrName>
                                        </p:attrNameLst>
                                      </p:cBhvr>
                                      <p:tavLst>
                                        <p:tav tm="0">
                                          <p:val>
                                            <p:strVal val="ppt_w"/>
                                          </p:val>
                                        </p:tav>
                                        <p:tav tm="100000">
                                          <p:val>
                                            <p:fltVal val="0"/>
                                          </p:val>
                                        </p:tav>
                                      </p:tavLst>
                                    </p:anim>
                                    <p:anim calcmode="lin" valueType="num">
                                      <p:cBhvr>
                                        <p:cTn id="32" dur="500"/>
                                        <p:tgtEl>
                                          <p:spTgt spid="7"/>
                                        </p:tgtEl>
                                        <p:attrNameLst>
                                          <p:attrName>ppt_h</p:attrName>
                                        </p:attrNameLst>
                                      </p:cBhvr>
                                      <p:tavLst>
                                        <p:tav tm="0">
                                          <p:val>
                                            <p:strVal val="ppt_h"/>
                                          </p:val>
                                        </p:tav>
                                        <p:tav tm="100000">
                                          <p:val>
                                            <p:fltVal val="0"/>
                                          </p:val>
                                        </p:tav>
                                      </p:tavLst>
                                    </p:anim>
                                    <p:animEffect transition="out" filter="fade">
                                      <p:cBhvr>
                                        <p:cTn id="33" dur="500"/>
                                        <p:tgtEl>
                                          <p:spTgt spid="7"/>
                                        </p:tgtEl>
                                      </p:cBhvr>
                                    </p:animEffect>
                                    <p:set>
                                      <p:cBhvr>
                                        <p:cTn id="34" dur="1" fill="hold">
                                          <p:stCondLst>
                                            <p:cond delay="499"/>
                                          </p:stCondLst>
                                        </p:cTn>
                                        <p:tgtEl>
                                          <p:spTgt spid="7"/>
                                        </p:tgtEl>
                                        <p:attrNameLst>
                                          <p:attrName>style.visibility</p:attrName>
                                        </p:attrNameLst>
                                      </p:cBhvr>
                                      <p:to>
                                        <p:strVal val="hidden"/>
                                      </p:to>
                                    </p:set>
                                  </p:childTnLst>
                                </p:cTn>
                              </p:par>
                            </p:childTnLst>
                          </p:cTn>
                        </p:par>
                        <p:par>
                          <p:cTn id="35" fill="hold">
                            <p:stCondLst>
                              <p:cond delay="500"/>
                            </p:stCondLst>
                            <p:childTnLst>
                              <p:par>
                                <p:cTn id="36" presetID="42" presetClass="entr" presetSubtype="0"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3</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8922C9E-EFB0-4EB4-90AD-52BF9637DEBC}"/>
                  </a:ext>
                </a:extLst>
              </p:cNvPr>
              <p:cNvSpPr txBox="1"/>
              <p:nvPr/>
            </p:nvSpPr>
            <p:spPr>
              <a:xfrm>
                <a:off x="385010" y="882316"/>
                <a:ext cx="9865895" cy="100566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Cho hình thoi ABCD có  </a:t>
                </a:r>
                <a14:m>
                  <m:oMath xmlns:m="http://schemas.openxmlformats.org/officeDocument/2006/math">
                    <m:acc>
                      <m:accPr>
                        <m:chr m:val="̂"/>
                        <m:ctrlPr>
                          <a:rPr lang="en-US" sz="2800" i="1" smtClean="0">
                            <a:latin typeface="Cambria Math" panose="02040503050406030204" pitchFamily="18" charset="0"/>
                            <a:cs typeface="Times New Roman" panose="02020603050405020304" pitchFamily="18" charset="0"/>
                          </a:rPr>
                        </m:ctrlPr>
                      </m:accPr>
                      <m:e>
                        <m:r>
                          <a:rPr lang="en-US" sz="2800" b="0" i="1" smtClean="0">
                            <a:latin typeface="Cambria Math" panose="02040503050406030204" pitchFamily="18" charset="0"/>
                            <a:cs typeface="Times New Roman" panose="02020603050405020304" pitchFamily="18" charset="0"/>
                          </a:rPr>
                          <m:t>𝐶𝐷𝐵</m:t>
                        </m:r>
                      </m:e>
                    </m:acc>
                  </m:oMath>
                </a14:m>
                <a:r>
                  <a:rPr lang="en-US" sz="2800">
                    <a:latin typeface="Times New Roman" panose="02020603050405020304" pitchFamily="18" charset="0"/>
                    <a:cs typeface="Times New Roman" panose="02020603050405020304" pitchFamily="18" charset="0"/>
                  </a:rPr>
                  <a:t> = 40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Tính số đo mỗi góc  của hình thoi ABCD.</a:t>
                </a:r>
                <a:endParaRPr lang="vi-VN" sz="280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48922C9E-EFB0-4EB4-90AD-52BF9637DEBC}"/>
                  </a:ext>
                </a:extLst>
              </p:cNvPr>
              <p:cNvSpPr txBox="1">
                <a:spLocks noRot="1" noChangeAspect="1" noMove="1" noResize="1" noEditPoints="1" noAdjustHandles="1" noChangeArrowheads="1" noChangeShapeType="1" noTextEdit="1"/>
              </p:cNvSpPr>
              <p:nvPr/>
            </p:nvSpPr>
            <p:spPr>
              <a:xfrm>
                <a:off x="385010" y="882316"/>
                <a:ext cx="9865895" cy="1005660"/>
              </a:xfrm>
              <a:prstGeom prst="rect">
                <a:avLst/>
              </a:prstGeom>
              <a:blipFill>
                <a:blip r:embed="rId3"/>
                <a:stretch>
                  <a:fillRect l="-1235" t="-4848" b="-12727"/>
                </a:stretch>
              </a:blipFill>
            </p:spPr>
            <p:txBody>
              <a:bodyPr/>
              <a:lstStyle/>
              <a:p>
                <a:r>
                  <a:rPr lang="vi-VN">
                    <a:noFill/>
                  </a:rPr>
                  <a:t> </a:t>
                </a:r>
              </a:p>
            </p:txBody>
          </p:sp>
        </mc:Fallback>
      </mc:AlternateContent>
      <p:sp>
        <p:nvSpPr>
          <p:cNvPr id="12" name="Rectangle 11">
            <a:extLst>
              <a:ext uri="{FF2B5EF4-FFF2-40B4-BE49-F238E27FC236}">
                <a16:creationId xmlns:a16="http://schemas.microsoft.com/office/drawing/2014/main" id="{180AE54C-74A1-496B-AA15-96EF9B73A300}"/>
              </a:ext>
            </a:extLst>
          </p:cNvPr>
          <p:cNvSpPr/>
          <p:nvPr/>
        </p:nvSpPr>
        <p:spPr>
          <a:xfrm>
            <a:off x="4412770" y="21093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16" name="Group 15">
            <a:extLst>
              <a:ext uri="{FF2B5EF4-FFF2-40B4-BE49-F238E27FC236}">
                <a16:creationId xmlns:a16="http://schemas.microsoft.com/office/drawing/2014/main" id="{937B1709-5C0A-4F37-A01E-46A4C3734417}"/>
              </a:ext>
            </a:extLst>
          </p:cNvPr>
          <p:cNvGrpSpPr/>
          <p:nvPr/>
        </p:nvGrpSpPr>
        <p:grpSpPr>
          <a:xfrm>
            <a:off x="8470232" y="825036"/>
            <a:ext cx="3721768" cy="2455341"/>
            <a:chOff x="8747444" y="1043609"/>
            <a:chExt cx="3284135" cy="2625208"/>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747444" y="1043609"/>
              <a:ext cx="3284135" cy="2625208"/>
              <a:chOff x="8424478" y="1505620"/>
              <a:chExt cx="3284135" cy="3271437"/>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424478" y="1505620"/>
                <a:ext cx="3284135" cy="3271437"/>
                <a:chOff x="8424478" y="1505620"/>
                <a:chExt cx="3284135" cy="3271437"/>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DBE15706-00BA-4350-9639-1CD3112BFF8C}"/>
                    </a:ext>
                  </a:extLst>
                </p:cNvPr>
                <p:cNvSpPr txBox="1"/>
                <p:nvPr/>
              </p:nvSpPr>
              <p:spPr>
                <a:xfrm>
                  <a:off x="8424478" y="3239721"/>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1127AD89-B1B6-4ED9-AEB2-922BDFB68EE7}"/>
                    </a:ext>
                  </a:extLst>
                </p:cNvPr>
                <p:cNvSpPr txBox="1"/>
                <p:nvPr/>
              </p:nvSpPr>
              <p:spPr>
                <a:xfrm>
                  <a:off x="9837079" y="1505620"/>
                  <a:ext cx="324464" cy="65201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94FF2069-92C5-48B9-8C80-0E6871CE8018}"/>
                    </a:ext>
                  </a:extLst>
                </p:cNvPr>
                <p:cNvSpPr txBox="1"/>
                <p:nvPr/>
              </p:nvSpPr>
              <p:spPr>
                <a:xfrm>
                  <a:off x="11258041" y="3182198"/>
                  <a:ext cx="45057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BC84F1A5-C6A0-4152-BC01-C8F5ED50C6D2}"/>
                    </a:ext>
                  </a:extLst>
                </p:cNvPr>
                <p:cNvSpPr txBox="1"/>
                <p:nvPr/>
              </p:nvSpPr>
              <p:spPr>
                <a:xfrm>
                  <a:off x="10031607" y="4079931"/>
                  <a:ext cx="324464"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6581CE5D-0446-4EAB-B525-4106C70B406C}"/>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ACD5E59-5CE8-4B9B-8BEC-5174DAF1A10F}"/>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D6FE8D4-A015-4DF9-8223-05D54D8441C0}"/>
                </a:ext>
              </a:extLst>
            </p:cNvPr>
            <p:cNvSpPr txBox="1"/>
            <p:nvPr/>
          </p:nvSpPr>
          <p:spPr>
            <a:xfrm>
              <a:off x="10239105" y="2024299"/>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sym typeface="Symbol" panose="05050102010706020507" pitchFamily="18" charset="2"/>
                </a:rPr>
                <a:t></a:t>
              </a:r>
              <a:endParaRPr lang="vi-VN" sz="2800">
                <a:latin typeface="Times New Roman" panose="02020603050405020304" pitchFamily="18" charset="0"/>
                <a:cs typeface="Times New Roman" panose="02020603050405020304" pitchFamily="18" charset="0"/>
              </a:endParaRPr>
            </a:p>
          </p:txBody>
        </p:sp>
        <p:sp>
          <p:nvSpPr>
            <p:cNvPr id="42" name="TextBox 41">
              <a:extLst>
                <a:ext uri="{FF2B5EF4-FFF2-40B4-BE49-F238E27FC236}">
                  <a16:creationId xmlns:a16="http://schemas.microsoft.com/office/drawing/2014/main" id="{05A00539-92C0-4B7A-8C40-F68AE20DBC1D}"/>
                </a:ext>
              </a:extLst>
            </p:cNvPr>
            <p:cNvSpPr txBox="1"/>
            <p:nvPr/>
          </p:nvSpPr>
          <p:spPr>
            <a:xfrm>
              <a:off x="9970146" y="2309450"/>
              <a:ext cx="684250" cy="559418"/>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O</a:t>
              </a:r>
              <a:endParaRPr lang="vi-VN" sz="2800">
                <a:latin typeface="Times New Roman" panose="02020603050405020304" pitchFamily="18"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95D7070-5B83-48C1-B04C-19866E5DE31E}"/>
                  </a:ext>
                </a:extLst>
              </p:cNvPr>
              <p:cNvSpPr/>
              <p:nvPr/>
            </p:nvSpPr>
            <p:spPr>
              <a:xfrm>
                <a:off x="300788" y="2677072"/>
                <a:ext cx="9033712" cy="537583"/>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Vì </a:t>
                </a:r>
                <a:r>
                  <a:rPr lang="en-US" sz="2800" i="1">
                    <a:solidFill>
                      <a:srgbClr val="000000"/>
                    </a:solidFill>
                    <a:latin typeface="Times New Roman" panose="02020603050405020304" pitchFamily="18" charset="0"/>
                    <a:ea typeface="Times New Roman" panose="02020603050405020304" pitchFamily="18" charset="0"/>
                  </a:rPr>
                  <a:t>ABCD </a:t>
                </a:r>
                <a:r>
                  <a:rPr lang="en-US" sz="2800">
                    <a:solidFill>
                      <a:srgbClr val="000000"/>
                    </a:solidFill>
                    <a:latin typeface="Times New Roman" panose="02020603050405020304" pitchFamily="18" charset="0"/>
                    <a:ea typeface="Times New Roman" panose="02020603050405020304" pitchFamily="18" charset="0"/>
                  </a:rPr>
                  <a:t>là hình thoi nên </a:t>
                </a:r>
                <a:r>
                  <a:rPr lang="en-US" sz="2800" i="1">
                    <a:solidFill>
                      <a:srgbClr val="000000"/>
                    </a:solidFill>
                    <a:latin typeface="Times New Roman" panose="02020603050405020304" pitchFamily="18" charset="0"/>
                    <a:ea typeface="Times New Roman" panose="02020603050405020304" pitchFamily="18" charset="0"/>
                  </a:rPr>
                  <a:t>DB </a:t>
                </a:r>
                <a:r>
                  <a:rPr lang="en-US" sz="2800">
                    <a:solidFill>
                      <a:srgbClr val="000000"/>
                    </a:solidFill>
                    <a:latin typeface="Times New Roman" panose="02020603050405020304" pitchFamily="18" charset="0"/>
                    <a:ea typeface="Times New Roman" panose="02020603050405020304" pitchFamily="18" charset="0"/>
                  </a:rPr>
                  <a:t>là tia phân giác của góc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oMath>
                </a14:m>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35" name="Rectangle 34">
                <a:extLst>
                  <a:ext uri="{FF2B5EF4-FFF2-40B4-BE49-F238E27FC236}">
                    <a16:creationId xmlns:a16="http://schemas.microsoft.com/office/drawing/2014/main" id="{995D7070-5B83-48C1-B04C-19866E5DE31E}"/>
                  </a:ext>
                </a:extLst>
              </p:cNvPr>
              <p:cNvSpPr>
                <a:spLocks noRot="1" noChangeAspect="1" noMove="1" noResize="1" noEditPoints="1" noAdjustHandles="1" noChangeArrowheads="1" noChangeShapeType="1" noTextEdit="1"/>
              </p:cNvSpPr>
              <p:nvPr/>
            </p:nvSpPr>
            <p:spPr>
              <a:xfrm>
                <a:off x="300788" y="2677072"/>
                <a:ext cx="9033712" cy="537583"/>
              </a:xfrm>
              <a:prstGeom prst="rect">
                <a:avLst/>
              </a:prstGeom>
              <a:blipFill>
                <a:blip r:embed="rId4"/>
                <a:stretch>
                  <a:fillRect l="-1350" t="-7955" b="-31818"/>
                </a:stretch>
              </a:blipFill>
            </p:spPr>
            <p:txBody>
              <a:bodyPr/>
              <a:lstStyle/>
              <a:p>
                <a:r>
                  <a:rPr lang="vi-VN">
                    <a:noFill/>
                  </a:rPr>
                  <a:t> </a:t>
                </a:r>
              </a:p>
            </p:txBody>
          </p:sp>
        </mc:Fallback>
      </mc:AlternateContent>
      <p:sp>
        <p:nvSpPr>
          <p:cNvPr id="43" name="Rectangle 42">
            <a:extLst>
              <a:ext uri="{FF2B5EF4-FFF2-40B4-BE49-F238E27FC236}">
                <a16:creationId xmlns:a16="http://schemas.microsoft.com/office/drawing/2014/main" id="{2C5B6EF4-2825-47BF-8090-652461CE46B1}"/>
              </a:ext>
            </a:extLst>
          </p:cNvPr>
          <p:cNvSpPr/>
          <p:nvPr/>
        </p:nvSpPr>
        <p:spPr>
          <a:xfrm>
            <a:off x="286753" y="3324409"/>
            <a:ext cx="1332498"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Do đó</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C91690CC-BD0E-4FC6-BEF2-345CDCBA688A}"/>
                  </a:ext>
                </a:extLst>
              </p:cNvPr>
              <p:cNvSpPr/>
              <p:nvPr/>
            </p:nvSpPr>
            <p:spPr>
              <a:xfrm>
                <a:off x="1661098" y="3314883"/>
                <a:ext cx="6778051" cy="537583"/>
              </a:xfrm>
              <a:prstGeom prst="rect">
                <a:avLst/>
              </a:prstGeom>
            </p:spPr>
            <p:txBody>
              <a:bodyPr wrap="square">
                <a:spAutoFit/>
              </a:bodyPr>
              <a:lstStyle/>
              <a:p>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𝐶𝐷𝐴</m:t>
                        </m:r>
                      </m:e>
                    </m:acc>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𝐶𝐷𝐵</m:t>
                        </m:r>
                      </m:e>
                    </m:acc>
                  </m:oMath>
                </a14:m>
                <a:r>
                  <a:rPr lang="en-US" sz="2800">
                    <a:solidFill>
                      <a:srgbClr val="000000"/>
                    </a:solidFill>
                    <a:latin typeface="Times New Roman" panose="02020603050405020304" pitchFamily="18" charset="0"/>
                    <a:ea typeface="Times New Roman" panose="02020603050405020304" pitchFamily="18" charset="0"/>
                  </a:rPr>
                  <a:t>= 2 </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40</a:t>
                </a:r>
                <a:r>
                  <a:rPr lang="en-US" sz="2800" baseline="30000">
                    <a:solidFill>
                      <a:srgbClr val="000000"/>
                    </a:solidFill>
                    <a:latin typeface="Times New Roman" panose="02020603050405020304" pitchFamily="18" charset="0"/>
                    <a:ea typeface="Times New Roman" panose="02020603050405020304" pitchFamily="18" charset="0"/>
                  </a:rPr>
                  <a:t>0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i="1">
                    <a:solidFill>
                      <a:srgbClr val="000000"/>
                    </a:solidFill>
                    <a:latin typeface="Times New Roman" panose="02020603050405020304" pitchFamily="18" charset="0"/>
                    <a:ea typeface="Times New Roman" panose="02020603050405020304" pitchFamily="18" charset="0"/>
                  </a:rPr>
                  <a:t>.</a:t>
                </a:r>
                <a:endParaRPr lang="vi-VN" sz="2800"/>
              </a:p>
            </p:txBody>
          </p:sp>
        </mc:Choice>
        <mc:Fallback xmlns="">
          <p:sp>
            <p:nvSpPr>
              <p:cNvPr id="44" name="Rectangle 43">
                <a:extLst>
                  <a:ext uri="{FF2B5EF4-FFF2-40B4-BE49-F238E27FC236}">
                    <a16:creationId xmlns:a16="http://schemas.microsoft.com/office/drawing/2014/main" id="{C91690CC-BD0E-4FC6-BEF2-345CDCBA688A}"/>
                  </a:ext>
                </a:extLst>
              </p:cNvPr>
              <p:cNvSpPr>
                <a:spLocks noRot="1" noChangeAspect="1" noMove="1" noResize="1" noEditPoints="1" noAdjustHandles="1" noChangeArrowheads="1" noChangeShapeType="1" noTextEdit="1"/>
              </p:cNvSpPr>
              <p:nvPr/>
            </p:nvSpPr>
            <p:spPr>
              <a:xfrm>
                <a:off x="1661098" y="3314883"/>
                <a:ext cx="6778051" cy="537583"/>
              </a:xfrm>
              <a:prstGeom prst="rect">
                <a:avLst/>
              </a:prstGeom>
              <a:blipFill>
                <a:blip r:embed="rId5"/>
                <a:stretch>
                  <a:fillRect t="-9091" b="-31818"/>
                </a:stretch>
              </a:blipFill>
            </p:spPr>
            <p:txBody>
              <a:bodyPr/>
              <a:lstStyle/>
              <a:p>
                <a:r>
                  <a:rPr lang="vi-VN">
                    <a:noFill/>
                  </a:rPr>
                  <a:t> </a:t>
                </a:r>
              </a:p>
            </p:txBody>
          </p:sp>
        </mc:Fallback>
      </mc:AlternateContent>
      <p:sp>
        <p:nvSpPr>
          <p:cNvPr id="45" name="Rectangle 44">
            <a:extLst>
              <a:ext uri="{FF2B5EF4-FFF2-40B4-BE49-F238E27FC236}">
                <a16:creationId xmlns:a16="http://schemas.microsoft.com/office/drawing/2014/main" id="{BF389D73-6B25-4839-943B-63E7913994EB}"/>
              </a:ext>
            </a:extLst>
          </p:cNvPr>
          <p:cNvSpPr/>
          <p:nvPr/>
        </p:nvSpPr>
        <p:spPr>
          <a:xfrm>
            <a:off x="257675" y="3971106"/>
            <a:ext cx="10715125"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cũng là hình bình hành, do đó hai góc kề có tổng là 180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a:t>
            </a:r>
            <a:endParaRPr lang="vi-VN" sz="2800"/>
          </a:p>
        </p:txBody>
      </p:sp>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E3DBC8BD-5075-4227-8B57-8715AD1DD974}"/>
                  </a:ext>
                </a:extLst>
              </p:cNvPr>
              <p:cNvSpPr/>
              <p:nvPr/>
            </p:nvSpPr>
            <p:spPr>
              <a:xfrm>
                <a:off x="363056" y="4576088"/>
                <a:ext cx="7999893" cy="534826"/>
              </a:xfrm>
              <a:prstGeom prst="rect">
                <a:avLst/>
              </a:prstGeom>
            </p:spPr>
            <p:txBody>
              <a:bodyPr wrap="square">
                <a:spAutoFit/>
              </a:bodyPr>
              <a:lstStyle/>
              <a:p>
                <a:pPr>
                  <a:lnSpc>
                    <a:spcPct val="105000"/>
                  </a:lnSpc>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hay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180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6" name="Rectangle 45">
                <a:extLst>
                  <a:ext uri="{FF2B5EF4-FFF2-40B4-BE49-F238E27FC236}">
                    <a16:creationId xmlns:a16="http://schemas.microsoft.com/office/drawing/2014/main" id="{E3DBC8BD-5075-4227-8B57-8715AD1DD974}"/>
                  </a:ext>
                </a:extLst>
              </p:cNvPr>
              <p:cNvSpPr>
                <a:spLocks noRot="1" noChangeAspect="1" noMove="1" noResize="1" noEditPoints="1" noAdjustHandles="1" noChangeArrowheads="1" noChangeShapeType="1" noTextEdit="1"/>
              </p:cNvSpPr>
              <p:nvPr/>
            </p:nvSpPr>
            <p:spPr>
              <a:xfrm>
                <a:off x="363056" y="4576088"/>
                <a:ext cx="7999893" cy="534826"/>
              </a:xfrm>
              <a:prstGeom prst="rect">
                <a:avLst/>
              </a:prstGeom>
              <a:blipFill>
                <a:blip r:embed="rId6"/>
                <a:stretch>
                  <a:fillRect l="-1601" t="-11494" b="-3103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7" name="Rectangle 46">
                <a:extLst>
                  <a:ext uri="{FF2B5EF4-FFF2-40B4-BE49-F238E27FC236}">
                    <a16:creationId xmlns:a16="http://schemas.microsoft.com/office/drawing/2014/main" id="{F61084A0-D57F-49A9-872B-3046A97852E3}"/>
                  </a:ext>
                </a:extLst>
              </p:cNvPr>
              <p:cNvSpPr/>
              <p:nvPr/>
            </p:nvSpPr>
            <p:spPr>
              <a:xfrm>
                <a:off x="223586" y="5183880"/>
                <a:ext cx="12254164" cy="537776"/>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Hình thoi có các cặp góc đối diện bằng nhau, vậy ta có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𝐴</m:t>
                        </m:r>
                      </m:e>
                    </m:acc>
                  </m:oMath>
                </a14:m>
                <a:r>
                  <a:rPr lang="en-US" sz="2800">
                    <a:solidFill>
                      <a:srgbClr val="000000"/>
                    </a:solidFill>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𝐶</m:t>
                        </m:r>
                      </m:e>
                    </m:acc>
                  </m:oMath>
                </a14:m>
                <a:r>
                  <a:rPr lang="en-US" sz="2800">
                    <a:solidFill>
                      <a:srgbClr val="000000"/>
                    </a:solidFill>
                    <a:latin typeface="Times New Roman" panose="02020603050405020304" pitchFamily="18" charset="0"/>
                    <a:ea typeface="Times New Roman" panose="02020603050405020304" pitchFamily="18" charset="0"/>
                  </a:rPr>
                  <a:t> = 100</a:t>
                </a:r>
                <a:r>
                  <a:rPr lang="en-US" sz="2800" baseline="30000">
                    <a:solidFill>
                      <a:srgbClr val="000000"/>
                    </a:solidFill>
                    <a:latin typeface="Times New Roman" panose="02020603050405020304" pitchFamily="18" charset="0"/>
                    <a:ea typeface="Times New Roman" panose="02020603050405020304" pitchFamily="18" charset="0"/>
                  </a:rPr>
                  <a:t>0</a:t>
                </a:r>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𝐵</m:t>
                        </m:r>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 </m:t>
                        </m:r>
                      </m:e>
                    </m:acc>
                  </m:oMath>
                </a14:m>
                <a:r>
                  <a:rPr lang="en-US" sz="2800">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𝐷</m:t>
                        </m:r>
                      </m:e>
                    </m:acc>
                  </m:oMath>
                </a14:m>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 80</a:t>
                </a:r>
                <a:r>
                  <a:rPr lang="en-US" sz="2800" baseline="30000">
                    <a:solidFill>
                      <a:srgbClr val="000000"/>
                    </a:solidFill>
                    <a:latin typeface="Times New Roman" panose="02020603050405020304" pitchFamily="18" charset="0"/>
                    <a:ea typeface="Times New Roman" panose="02020603050405020304" pitchFamily="18" charset="0"/>
                  </a:rPr>
                  <a:t>0</a:t>
                </a:r>
                <a:endParaRPr lang="vi-VN" sz="2800"/>
              </a:p>
            </p:txBody>
          </p:sp>
        </mc:Choice>
        <mc:Fallback xmlns="">
          <p:sp>
            <p:nvSpPr>
              <p:cNvPr id="47" name="Rectangle 46">
                <a:extLst>
                  <a:ext uri="{FF2B5EF4-FFF2-40B4-BE49-F238E27FC236}">
                    <a16:creationId xmlns:a16="http://schemas.microsoft.com/office/drawing/2014/main" id="{F61084A0-D57F-49A9-872B-3046A97852E3}"/>
                  </a:ext>
                </a:extLst>
              </p:cNvPr>
              <p:cNvSpPr>
                <a:spLocks noRot="1" noChangeAspect="1" noMove="1" noResize="1" noEditPoints="1" noAdjustHandles="1" noChangeArrowheads="1" noChangeShapeType="1" noTextEdit="1"/>
              </p:cNvSpPr>
              <p:nvPr/>
            </p:nvSpPr>
            <p:spPr>
              <a:xfrm>
                <a:off x="223586" y="5183880"/>
                <a:ext cx="12254164" cy="537776"/>
              </a:xfrm>
              <a:prstGeom prst="rect">
                <a:avLst/>
              </a:prstGeom>
              <a:blipFill>
                <a:blip r:embed="rId7"/>
                <a:stretch>
                  <a:fillRect l="-1045" t="-7865" b="-30337"/>
                </a:stretch>
              </a:blipFill>
            </p:spPr>
            <p:txBody>
              <a:bodyPr/>
              <a:lstStyle/>
              <a:p>
                <a:r>
                  <a:rPr lang="vi-VN">
                    <a:noFill/>
                  </a:rPr>
                  <a:t> </a:t>
                </a:r>
              </a:p>
            </p:txBody>
          </p:sp>
        </mc:Fallback>
      </mc:AlternateContent>
    </p:spTree>
    <p:extLst>
      <p:ext uri="{BB962C8B-B14F-4D97-AF65-F5344CB8AC3E}">
        <p14:creationId xmlns:p14="http://schemas.microsoft.com/office/powerpoint/2010/main" val="33455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p:cTn id="24" dur="500" fill="hold"/>
                                        <p:tgtEl>
                                          <p:spTgt spid="43"/>
                                        </p:tgtEl>
                                        <p:attrNameLst>
                                          <p:attrName>ppt_w</p:attrName>
                                        </p:attrNameLst>
                                      </p:cBhvr>
                                      <p:tavLst>
                                        <p:tav tm="0">
                                          <p:val>
                                            <p:fltVal val="0"/>
                                          </p:val>
                                        </p:tav>
                                        <p:tav tm="100000">
                                          <p:val>
                                            <p:strVal val="#ppt_w"/>
                                          </p:val>
                                        </p:tav>
                                      </p:tavLst>
                                    </p:anim>
                                    <p:anim calcmode="lin" valueType="num">
                                      <p:cBhvr>
                                        <p:cTn id="25" dur="500" fill="hold"/>
                                        <p:tgtEl>
                                          <p:spTgt spid="43"/>
                                        </p:tgtEl>
                                        <p:attrNameLst>
                                          <p:attrName>ppt_h</p:attrName>
                                        </p:attrNameLst>
                                      </p:cBhvr>
                                      <p:tavLst>
                                        <p:tav tm="0">
                                          <p:val>
                                            <p:fltVal val="0"/>
                                          </p:val>
                                        </p:tav>
                                        <p:tav tm="100000">
                                          <p:val>
                                            <p:strVal val="#ppt_h"/>
                                          </p:val>
                                        </p:tav>
                                      </p:tavLst>
                                    </p:anim>
                                    <p:animEffect transition="in" filter="fade">
                                      <p:cBhvr>
                                        <p:cTn id="26" dur="500"/>
                                        <p:tgtEl>
                                          <p:spTgt spid="43"/>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 calcmode="lin" valueType="num">
                                      <p:cBhvr>
                                        <p:cTn id="30" dur="500" fill="hold"/>
                                        <p:tgtEl>
                                          <p:spTgt spid="44"/>
                                        </p:tgtEl>
                                        <p:attrNameLst>
                                          <p:attrName>ppt_w</p:attrName>
                                        </p:attrNameLst>
                                      </p:cBhvr>
                                      <p:tavLst>
                                        <p:tav tm="0">
                                          <p:val>
                                            <p:fltVal val="0"/>
                                          </p:val>
                                        </p:tav>
                                        <p:tav tm="100000">
                                          <p:val>
                                            <p:strVal val="#ppt_w"/>
                                          </p:val>
                                        </p:tav>
                                      </p:tavLst>
                                    </p:anim>
                                    <p:anim calcmode="lin" valueType="num">
                                      <p:cBhvr>
                                        <p:cTn id="31" dur="500" fill="hold"/>
                                        <p:tgtEl>
                                          <p:spTgt spid="44"/>
                                        </p:tgtEl>
                                        <p:attrNameLst>
                                          <p:attrName>ppt_h</p:attrName>
                                        </p:attrNameLst>
                                      </p:cBhvr>
                                      <p:tavLst>
                                        <p:tav tm="0">
                                          <p:val>
                                            <p:fltVal val="0"/>
                                          </p:val>
                                        </p:tav>
                                        <p:tav tm="100000">
                                          <p:val>
                                            <p:strVal val="#ppt_h"/>
                                          </p:val>
                                        </p:tav>
                                      </p:tavLst>
                                    </p:anim>
                                    <p:animEffect transition="in" filter="fade">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5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5" grpId="0"/>
      <p:bldP spid="43" grpId="0"/>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4</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8187490" cy="1815882"/>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Hình 62 mô tả một ô lưới mắt cáo có dạng hình thoi với độ dài của hai đường chéo là 45mm và 90mm.</a:t>
            </a:r>
          </a:p>
          <a:p>
            <a:r>
              <a:rPr lang="en-US" sz="2800">
                <a:latin typeface="Times New Roman" panose="02020603050405020304" pitchFamily="18" charset="0"/>
                <a:cs typeface="Times New Roman" panose="02020603050405020304" pitchFamily="18" charset="0"/>
              </a:rPr>
              <a:t>Độ dài cạnh của ô lười mắt cáo đó là bao nhiêu milimet </a:t>
            </a:r>
          </a:p>
          <a:p>
            <a:r>
              <a:rPr lang="en-US" sz="2800">
                <a:latin typeface="Times New Roman" panose="02020603050405020304" pitchFamily="18" charset="0"/>
                <a:cs typeface="Times New Roman" panose="02020603050405020304" pitchFamily="18" charset="0"/>
              </a:rPr>
              <a:t>( làm tròn kết quả đến hàng đơn vị )?</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4641370" y="2909455"/>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pic>
        <p:nvPicPr>
          <p:cNvPr id="38" name="Picture 37">
            <a:extLst>
              <a:ext uri="{FF2B5EF4-FFF2-40B4-BE49-F238E27FC236}">
                <a16:creationId xmlns:a16="http://schemas.microsoft.com/office/drawing/2014/main" id="{ECA04C55-1BED-46AF-A061-BB0EE4923BFD}"/>
              </a:ext>
            </a:extLst>
          </p:cNvPr>
          <p:cNvPicPr>
            <a:picLocks noChangeAspect="1"/>
          </p:cNvPicPr>
          <p:nvPr/>
        </p:nvPicPr>
        <p:blipFill>
          <a:blip r:embed="rId3"/>
          <a:stretch>
            <a:fillRect/>
          </a:stretch>
        </p:blipFill>
        <p:spPr>
          <a:xfrm>
            <a:off x="8504322" y="772822"/>
            <a:ext cx="3516084" cy="2005470"/>
          </a:xfrm>
          <a:prstGeom prst="rect">
            <a:avLst/>
          </a:prstGeom>
        </p:spPr>
      </p:pic>
      <p:grpSp>
        <p:nvGrpSpPr>
          <p:cNvPr id="13" name="Group 12">
            <a:extLst>
              <a:ext uri="{FF2B5EF4-FFF2-40B4-BE49-F238E27FC236}">
                <a16:creationId xmlns:a16="http://schemas.microsoft.com/office/drawing/2014/main" id="{54D2D35E-9E26-4462-BCB1-F8C8A9FB138F}"/>
              </a:ext>
            </a:extLst>
          </p:cNvPr>
          <p:cNvGrpSpPr/>
          <p:nvPr/>
        </p:nvGrpSpPr>
        <p:grpSpPr>
          <a:xfrm>
            <a:off x="8212482" y="3403187"/>
            <a:ext cx="3927625" cy="2535037"/>
            <a:chOff x="8212482" y="3403187"/>
            <a:chExt cx="3927625" cy="2535037"/>
          </a:xfrm>
        </p:grpSpPr>
        <p:grpSp>
          <p:nvGrpSpPr>
            <p:cNvPr id="18" name="Group 17">
              <a:extLst>
                <a:ext uri="{FF2B5EF4-FFF2-40B4-BE49-F238E27FC236}">
                  <a16:creationId xmlns:a16="http://schemas.microsoft.com/office/drawing/2014/main" id="{EE815B5A-A165-43ED-BEDD-A4CC32B8B48E}"/>
                </a:ext>
              </a:extLst>
            </p:cNvPr>
            <p:cNvGrpSpPr/>
            <p:nvPr/>
          </p:nvGrpSpPr>
          <p:grpSpPr>
            <a:xfrm>
              <a:off x="8212482" y="3403187"/>
              <a:ext cx="3927625" cy="2535037"/>
              <a:chOff x="8616131" y="2174074"/>
              <a:chExt cx="3465790" cy="3377622"/>
            </a:xfrm>
          </p:grpSpPr>
          <p:grpSp>
            <p:nvGrpSpPr>
              <p:cNvPr id="23" name="Group 22">
                <a:extLst>
                  <a:ext uri="{FF2B5EF4-FFF2-40B4-BE49-F238E27FC236}">
                    <a16:creationId xmlns:a16="http://schemas.microsoft.com/office/drawing/2014/main" id="{E522959A-62FB-4600-9362-6BE5D36A0AE8}"/>
                  </a:ext>
                </a:extLst>
              </p:cNvPr>
              <p:cNvGrpSpPr/>
              <p:nvPr/>
            </p:nvGrpSpPr>
            <p:grpSpPr>
              <a:xfrm>
                <a:off x="8616131" y="2174074"/>
                <a:ext cx="3465790" cy="3377622"/>
                <a:chOff x="8616131" y="2174074"/>
                <a:chExt cx="3465790" cy="3377622"/>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BC5E678-FBB3-46B1-9B3C-587E70EFEA44}"/>
                    </a:ext>
                  </a:extLst>
                </p:cNvPr>
                <p:cNvSpPr txBox="1"/>
                <p:nvPr/>
              </p:nvSpPr>
              <p:spPr>
                <a:xfrm>
                  <a:off x="9516579" y="4854570"/>
                  <a:ext cx="1216282" cy="69712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90mm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2DF0CC10-FD2B-4776-98BE-664124A8D3A9}"/>
                    </a:ext>
                  </a:extLst>
                </p:cNvPr>
                <p:cNvSpPr txBox="1"/>
                <p:nvPr/>
              </p:nvSpPr>
              <p:spPr>
                <a:xfrm rot="16200000">
                  <a:off x="10932827" y="2861472"/>
                  <a:ext cx="1836492" cy="461696"/>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45mm</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41" name="Straight Connector 40">
                <a:extLst>
                  <a:ext uri="{FF2B5EF4-FFF2-40B4-BE49-F238E27FC236}">
                    <a16:creationId xmlns:a16="http://schemas.microsoft.com/office/drawing/2014/main" id="{E9A7FA59-7E4C-4AA6-A811-1566F6798225}"/>
                  </a:ext>
                </a:extLst>
              </p:cNvPr>
              <p:cNvCxnSpPr>
                <a:cxnSpLocks/>
              </p:cNvCxnSpPr>
              <p:nvPr/>
            </p:nvCxnSpPr>
            <p:spPr>
              <a:xfrm>
                <a:off x="10011660" y="4221973"/>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99DF964-3610-41C4-858B-991B4F5E4E0B}"/>
                  </a:ext>
                </a:extLst>
              </p:cNvPr>
              <p:cNvCxnSpPr>
                <a:cxnSpLocks/>
              </p:cNvCxnSpPr>
              <p:nvPr/>
            </p:nvCxnSpPr>
            <p:spPr>
              <a:xfrm>
                <a:off x="10011660" y="2196932"/>
                <a:ext cx="1715725" cy="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54B653-C334-4AFC-BE39-756949BAE83B}"/>
                  </a:ext>
                </a:extLst>
              </p:cNvPr>
              <p:cNvCxnSpPr/>
              <p:nvPr/>
            </p:nvCxnSpPr>
            <p:spPr>
              <a:xfrm>
                <a:off x="11721912" y="2206523"/>
                <a:ext cx="0" cy="2027103"/>
              </a:xfrm>
              <a:prstGeom prst="line">
                <a:avLst/>
              </a:prstGeom>
              <a:ln w="28575">
                <a:solidFill>
                  <a:srgbClr val="FF0000"/>
                </a:solidFill>
                <a:headEnd type="arrow"/>
                <a:tailEnd type="arrow" w="med" len="lg"/>
              </a:ln>
            </p:spPr>
            <p:style>
              <a:lnRef idx="1">
                <a:schemeClr val="accent1"/>
              </a:lnRef>
              <a:fillRef idx="0">
                <a:schemeClr val="accent1"/>
              </a:fillRef>
              <a:effectRef idx="0">
                <a:schemeClr val="accent1"/>
              </a:effectRef>
              <a:fontRef idx="minor">
                <a:schemeClr val="tx1"/>
              </a:fontRef>
            </p:style>
          </p:cxnSp>
        </p:grpSp>
        <p:cxnSp>
          <p:nvCxnSpPr>
            <p:cNvPr id="5" name="Straight Arrow Connector 4">
              <a:extLst>
                <a:ext uri="{FF2B5EF4-FFF2-40B4-BE49-F238E27FC236}">
                  <a16:creationId xmlns:a16="http://schemas.microsoft.com/office/drawing/2014/main" id="{966DF5C3-8D01-430A-93F7-E618B674EE48}"/>
                </a:ext>
              </a:extLst>
            </p:cNvPr>
            <p:cNvCxnSpPr>
              <a:cxnSpLocks/>
            </p:cNvCxnSpPr>
            <p:nvPr/>
          </p:nvCxnSpPr>
          <p:spPr>
            <a:xfrm>
              <a:off x="8234570" y="5505450"/>
              <a:ext cx="3120552" cy="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56CF0E-9CB3-4BD0-9E2C-EEA7A13953F7}"/>
                </a:ext>
              </a:extLst>
            </p:cNvPr>
            <p:cNvCxnSpPr/>
            <p:nvPr/>
          </p:nvCxnSpPr>
          <p:spPr>
            <a:xfrm>
              <a:off x="8224842"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9199DBC-85B9-4D08-B95F-A728F8687A22}"/>
                </a:ext>
              </a:extLst>
            </p:cNvPr>
            <p:cNvCxnSpPr/>
            <p:nvPr/>
          </p:nvCxnSpPr>
          <p:spPr>
            <a:xfrm>
              <a:off x="11366876" y="4182894"/>
              <a:ext cx="0" cy="1303506"/>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51" name="Rectangle 50">
            <a:extLst>
              <a:ext uri="{FF2B5EF4-FFF2-40B4-BE49-F238E27FC236}">
                <a16:creationId xmlns:a16="http://schemas.microsoft.com/office/drawing/2014/main" id="{25A336B6-C55C-4E72-A4C2-07B93FA76F42}"/>
              </a:ext>
            </a:extLst>
          </p:cNvPr>
          <p:cNvSpPr/>
          <p:nvPr/>
        </p:nvSpPr>
        <p:spPr>
          <a:xfrm>
            <a:off x="232484" y="3502418"/>
            <a:ext cx="4373313" cy="954107"/>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ta có:</a:t>
            </a:r>
            <a:endParaRPr lang="vi-VN" sz="2800"/>
          </a:p>
        </p:txBody>
      </p:sp>
      <p:sp>
        <p:nvSpPr>
          <p:cNvPr id="52" name="Rectangle 51">
            <a:extLst>
              <a:ext uri="{FF2B5EF4-FFF2-40B4-BE49-F238E27FC236}">
                <a16:creationId xmlns:a16="http://schemas.microsoft.com/office/drawing/2014/main" id="{75B94E78-1C6A-4D69-A4D1-A78A61D3C7BA}"/>
              </a:ext>
            </a:extLst>
          </p:cNvPr>
          <p:cNvSpPr/>
          <p:nvPr/>
        </p:nvSpPr>
        <p:spPr>
          <a:xfrm>
            <a:off x="287358" y="4425544"/>
            <a:ext cx="5804794"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4</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AC</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BD</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90</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+ 45</a:t>
            </a:r>
            <a:r>
              <a:rPr lang="en-US" sz="2800"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10125</a:t>
            </a:r>
            <a:endParaRPr lang="vi-VN" sz="2800"/>
          </a:p>
        </p:txBody>
      </p:sp>
      <p:sp>
        <p:nvSpPr>
          <p:cNvPr id="53" name="Rectangle 52">
            <a:extLst>
              <a:ext uri="{FF2B5EF4-FFF2-40B4-BE49-F238E27FC236}">
                <a16:creationId xmlns:a16="http://schemas.microsoft.com/office/drawing/2014/main" id="{3B7FB9A0-43A9-4C78-9A6F-3F66B46782FA}"/>
              </a:ext>
            </a:extLst>
          </p:cNvPr>
          <p:cNvSpPr/>
          <p:nvPr/>
        </p:nvSpPr>
        <p:spPr>
          <a:xfrm>
            <a:off x="270909" y="4916591"/>
            <a:ext cx="6059672"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Do đó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2531</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25 hay </a:t>
            </a:r>
            <a:r>
              <a:rPr lang="en-US" sz="2800" i="1">
                <a:solidFill>
                  <a:srgbClr val="000000"/>
                </a:solidFill>
                <a:latin typeface="Times New Roman" panose="02020603050405020304" pitchFamily="18" charset="0"/>
                <a:ea typeface="Calibri" panose="020F0502020204030204" pitchFamily="34" charset="0"/>
              </a:rPr>
              <a:t>AB ≈ </a:t>
            </a:r>
            <a:r>
              <a:rPr lang="en-US" sz="2800">
                <a:solidFill>
                  <a:srgbClr val="000000"/>
                </a:solidFill>
                <a:latin typeface="Times New Roman" panose="02020603050405020304" pitchFamily="18" charset="0"/>
                <a:ea typeface="Calibri" panose="020F0502020204030204" pitchFamily="34" charset="0"/>
              </a:rPr>
              <a:t>50</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3 mm</a:t>
            </a:r>
            <a:endParaRPr lang="vi-VN" sz="2800"/>
          </a:p>
        </p:txBody>
      </p:sp>
      <p:sp>
        <p:nvSpPr>
          <p:cNvPr id="54" name="TextBox 53">
            <a:extLst>
              <a:ext uri="{FF2B5EF4-FFF2-40B4-BE49-F238E27FC236}">
                <a16:creationId xmlns:a16="http://schemas.microsoft.com/office/drawing/2014/main" id="{8FC0F2D4-3E56-4FC2-BD4F-682F1371505D}"/>
              </a:ext>
            </a:extLst>
          </p:cNvPr>
          <p:cNvSpPr txBox="1"/>
          <p:nvPr/>
        </p:nvSpPr>
        <p:spPr>
          <a:xfrm>
            <a:off x="9536775" y="4887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7918991" y="3744277"/>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9617162" y="2940408"/>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204801" y="3704083"/>
            <a:ext cx="510613"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3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1">
                                            <p:txEl>
                                              <p:pRg st="0" end="0"/>
                                            </p:txEl>
                                          </p:spTgt>
                                        </p:tgtEl>
                                        <p:attrNameLst>
                                          <p:attrName>style.visibility</p:attrName>
                                        </p:attrNameLst>
                                      </p:cBhvr>
                                      <p:to>
                                        <p:strVal val="visible"/>
                                      </p:to>
                                    </p:set>
                                    <p:animEffect transition="in" filter="randombar(horizontal)">
                                      <p:cBhvr>
                                        <p:cTn id="19" dur="500"/>
                                        <p:tgtEl>
                                          <p:spTgt spid="51">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anim calcmode="lin" valueType="num">
                                      <p:cBhvr>
                                        <p:cTn id="25" dur="500" fill="hold"/>
                                        <p:tgtEl>
                                          <p:spTgt spid="55"/>
                                        </p:tgtEl>
                                        <p:attrNameLst>
                                          <p:attrName>ppt_x</p:attrName>
                                        </p:attrNameLst>
                                      </p:cBhvr>
                                      <p:tavLst>
                                        <p:tav tm="0">
                                          <p:val>
                                            <p:strVal val="#ppt_x"/>
                                          </p:val>
                                        </p:tav>
                                        <p:tav tm="100000">
                                          <p:val>
                                            <p:strVal val="#ppt_x"/>
                                          </p:val>
                                        </p:tav>
                                      </p:tavLst>
                                    </p:anim>
                                    <p:anim calcmode="lin" valueType="num">
                                      <p:cBhvr>
                                        <p:cTn id="26" dur="500" fill="hold"/>
                                        <p:tgtEl>
                                          <p:spTgt spid="5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anim calcmode="lin" valueType="num">
                                      <p:cBhvr>
                                        <p:cTn id="30" dur="500" fill="hold"/>
                                        <p:tgtEl>
                                          <p:spTgt spid="56"/>
                                        </p:tgtEl>
                                        <p:attrNameLst>
                                          <p:attrName>ppt_x</p:attrName>
                                        </p:attrNameLst>
                                      </p:cBhvr>
                                      <p:tavLst>
                                        <p:tav tm="0">
                                          <p:val>
                                            <p:strVal val="#ppt_x"/>
                                          </p:val>
                                        </p:tav>
                                        <p:tav tm="100000">
                                          <p:val>
                                            <p:strVal val="#ppt_x"/>
                                          </p:val>
                                        </p:tav>
                                      </p:tavLst>
                                    </p:anim>
                                    <p:anim calcmode="lin" valueType="num">
                                      <p:cBhvr>
                                        <p:cTn id="31" dur="500" fill="hold"/>
                                        <p:tgtEl>
                                          <p:spTgt spid="5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anim calcmode="lin" valueType="num">
                                      <p:cBhvr>
                                        <p:cTn id="35" dur="500" fill="hold"/>
                                        <p:tgtEl>
                                          <p:spTgt spid="57"/>
                                        </p:tgtEl>
                                        <p:attrNameLst>
                                          <p:attrName>ppt_x</p:attrName>
                                        </p:attrNameLst>
                                      </p:cBhvr>
                                      <p:tavLst>
                                        <p:tav tm="0">
                                          <p:val>
                                            <p:strVal val="#ppt_x"/>
                                          </p:val>
                                        </p:tav>
                                        <p:tav tm="100000">
                                          <p:val>
                                            <p:strVal val="#ppt_x"/>
                                          </p:val>
                                        </p:tav>
                                      </p:tavLst>
                                    </p:anim>
                                    <p:anim calcmode="lin" valueType="num">
                                      <p:cBhvr>
                                        <p:cTn id="36" dur="500" fill="hold"/>
                                        <p:tgtEl>
                                          <p:spTgt spid="5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fade">
                                      <p:cBhvr>
                                        <p:cTn id="39" dur="500"/>
                                        <p:tgtEl>
                                          <p:spTgt spid="54"/>
                                        </p:tgtEl>
                                      </p:cBhvr>
                                    </p:animEffect>
                                    <p:anim calcmode="lin" valueType="num">
                                      <p:cBhvr>
                                        <p:cTn id="40" dur="500" fill="hold"/>
                                        <p:tgtEl>
                                          <p:spTgt spid="54"/>
                                        </p:tgtEl>
                                        <p:attrNameLst>
                                          <p:attrName>ppt_x</p:attrName>
                                        </p:attrNameLst>
                                      </p:cBhvr>
                                      <p:tavLst>
                                        <p:tav tm="0">
                                          <p:val>
                                            <p:strVal val="#ppt_x"/>
                                          </p:val>
                                        </p:tav>
                                        <p:tav tm="100000">
                                          <p:val>
                                            <p:strVal val="#ppt_x"/>
                                          </p:val>
                                        </p:tav>
                                      </p:tavLst>
                                    </p:anim>
                                    <p:anim calcmode="lin" valueType="num">
                                      <p:cBhvr>
                                        <p:cTn id="41"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51">
                                            <p:txEl>
                                              <p:pRg st="1" end="1"/>
                                            </p:txEl>
                                          </p:spTgt>
                                        </p:tgtEl>
                                        <p:attrNameLst>
                                          <p:attrName>style.visibility</p:attrName>
                                        </p:attrNameLst>
                                      </p:cBhvr>
                                      <p:to>
                                        <p:strVal val="visible"/>
                                      </p:to>
                                    </p:set>
                                    <p:anim calcmode="lin" valueType="num">
                                      <p:cBhvr additive="base">
                                        <p:cTn id="46"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randombar(horizontal)">
                                      <p:cBhvr>
                                        <p:cTn id="52" dur="500"/>
                                        <p:tgtEl>
                                          <p:spTgt spid="52"/>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2" grpId="0"/>
      <p:bldP spid="53" grpId="0"/>
      <p:bldP spid="54" grpId="0"/>
      <p:bldP spid="55" grpId="0"/>
      <p:bldP spid="56"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A04A5E1B-9F08-4A9B-986E-B3B481A0419F}"/>
              </a:ext>
            </a:extLst>
          </p:cNvPr>
          <p:cNvPicPr>
            <a:picLocks noChangeAspect="1"/>
          </p:cNvPicPr>
          <p:nvPr/>
        </p:nvPicPr>
        <p:blipFill>
          <a:blip r:embed="rId3"/>
          <a:stretch>
            <a:fillRect/>
          </a:stretch>
        </p:blipFill>
        <p:spPr>
          <a:xfrm>
            <a:off x="8650706" y="866848"/>
            <a:ext cx="3285480" cy="2125899"/>
          </a:xfrm>
          <a:prstGeom prst="rect">
            <a:avLst/>
          </a:prstGeom>
        </p:spPr>
      </p:pic>
      <p:sp>
        <p:nvSpPr>
          <p:cNvPr id="2" name="TextBox 1">
            <a:extLst>
              <a:ext uri="{FF2B5EF4-FFF2-40B4-BE49-F238E27FC236}">
                <a16:creationId xmlns:a16="http://schemas.microsoft.com/office/drawing/2014/main" id="{1FCB1577-97B6-4675-AEFB-564ED7FA4AFC}"/>
              </a:ext>
            </a:extLst>
          </p:cNvPr>
          <p:cNvSpPr txBox="1"/>
          <p:nvPr/>
        </p:nvSpPr>
        <p:spPr>
          <a:xfrm>
            <a:off x="433138" y="320842"/>
            <a:ext cx="1203158" cy="433136"/>
          </a:xfrm>
          <a:prstGeom prst="rect">
            <a:avLst/>
          </a:prstGeom>
          <a:noFill/>
        </p:spPr>
        <p:txBody>
          <a:bodyPr wrap="square" rtlCol="0">
            <a:prstTxWarp prst="textPlain">
              <a:avLst/>
            </a:prstTxWarp>
            <a:spAutoFit/>
          </a:bodyPr>
          <a:lstStyle/>
          <a:p>
            <a:r>
              <a:rPr lang="en-US"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Bài 5</a:t>
            </a:r>
            <a:endParaRPr lang="vi-VN" sz="3200" b="1">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8922C9E-EFB0-4EB4-90AD-52BF9637DEBC}"/>
              </a:ext>
            </a:extLst>
          </p:cNvPr>
          <p:cNvSpPr txBox="1"/>
          <p:nvPr/>
        </p:nvSpPr>
        <p:spPr>
          <a:xfrm>
            <a:off x="232610" y="901366"/>
            <a:ext cx="7915347" cy="1815882"/>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Một viên gạch trang trí có dạng hình thoi với độ dài cạnh là 40cm và số đo một góc là 60</a:t>
            </a:r>
            <a:r>
              <a:rPr lang="en-US" sz="2800" baseline="30000">
                <a:latin typeface="Times New Roman" panose="02020603050405020304" pitchFamily="18" charset="0"/>
                <a:cs typeface="Times New Roman" panose="02020603050405020304" pitchFamily="18" charset="0"/>
              </a:rPr>
              <a:t>0</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Hình 63</a:t>
            </a:r>
            <a:r>
              <a:rPr lang="en-US" sz="2800">
                <a:latin typeface="Times New Roman" panose="02020603050405020304" pitchFamily="18" charset="0"/>
                <a:cs typeface="Times New Roman" panose="02020603050405020304" pitchFamily="18" charset="0"/>
              </a:rPr>
              <a:t>). </a:t>
            </a:r>
          </a:p>
          <a:p>
            <a:pPr algn="just"/>
            <a:r>
              <a:rPr lang="en-US" sz="2800">
                <a:latin typeface="Times New Roman" panose="02020603050405020304" pitchFamily="18" charset="0"/>
                <a:cs typeface="Times New Roman" panose="02020603050405020304" pitchFamily="18" charset="0"/>
              </a:rPr>
              <a:t>Diện tích của viên gạch đó là bao nhiêu cetimét vuông </a:t>
            </a:r>
          </a:p>
          <a:p>
            <a:pPr algn="just"/>
            <a:r>
              <a:rPr lang="en-US" sz="2800">
                <a:latin typeface="Times New Roman" panose="02020603050405020304" pitchFamily="18" charset="0"/>
                <a:cs typeface="Times New Roman" panose="02020603050405020304" pitchFamily="18" charset="0"/>
              </a:rPr>
              <a:t>(làm tròn kết quả đến hàng phần trăm)?</a:t>
            </a:r>
            <a:endParaRPr lang="vi-VN" sz="28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180AE54C-74A1-496B-AA15-96EF9B73A300}"/>
              </a:ext>
            </a:extLst>
          </p:cNvPr>
          <p:cNvSpPr/>
          <p:nvPr/>
        </p:nvSpPr>
        <p:spPr>
          <a:xfrm>
            <a:off x="3204456" y="901041"/>
            <a:ext cx="1343638" cy="523220"/>
          </a:xfrm>
          <a:prstGeom prst="rect">
            <a:avLst/>
          </a:prstGeom>
        </p:spPr>
        <p:txBody>
          <a:bodyPr wrap="none">
            <a:spAutoFit/>
          </a:bodyPr>
          <a:lstStyle/>
          <a:p>
            <a:r>
              <a:rPr lang="en-US" sz="2800" b="1" i="1">
                <a:solidFill>
                  <a:srgbClr val="0000E6"/>
                </a:solidFill>
                <a:latin typeface="Times New Roman" panose="02020603050405020304" pitchFamily="18" charset="0"/>
                <a:ea typeface="Times New Roman" panose="02020603050405020304" pitchFamily="18" charset="0"/>
              </a:rPr>
              <a:t>Lời giải</a:t>
            </a:r>
            <a:endParaRPr lang="vi-VN" sz="2800"/>
          </a:p>
        </p:txBody>
      </p:sp>
      <p:grpSp>
        <p:nvGrpSpPr>
          <p:cNvPr id="23" name="Group 22">
            <a:extLst>
              <a:ext uri="{FF2B5EF4-FFF2-40B4-BE49-F238E27FC236}">
                <a16:creationId xmlns:a16="http://schemas.microsoft.com/office/drawing/2014/main" id="{E522959A-62FB-4600-9362-6BE5D36A0AE8}"/>
              </a:ext>
            </a:extLst>
          </p:cNvPr>
          <p:cNvGrpSpPr/>
          <p:nvPr/>
        </p:nvGrpSpPr>
        <p:grpSpPr>
          <a:xfrm>
            <a:off x="8686798" y="1024629"/>
            <a:ext cx="3211406" cy="1522021"/>
            <a:chOff x="8616131" y="2203040"/>
            <a:chExt cx="2935345" cy="2027904"/>
          </a:xfrm>
        </p:grpSpPr>
        <p:cxnSp>
          <p:nvCxnSpPr>
            <p:cNvPr id="26" name="Straight Connector 25">
              <a:extLst>
                <a:ext uri="{FF2B5EF4-FFF2-40B4-BE49-F238E27FC236}">
                  <a16:creationId xmlns:a16="http://schemas.microsoft.com/office/drawing/2014/main" id="{00C9F1C2-9E61-4AB0-9135-1DE97D5EBD96}"/>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09BC05-59C8-41D0-B444-9C0B76D6F963}"/>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EFF56B7-93B9-4FA0-B51D-686C1785449B}"/>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4A5B515-95AB-47EF-85D1-EADE9D1B0059}"/>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2DF0CC10-FD2B-4776-98BE-664124A8D3A9}"/>
                </a:ext>
              </a:extLst>
            </p:cNvPr>
            <p:cNvSpPr txBox="1"/>
            <p:nvPr/>
          </p:nvSpPr>
          <p:spPr>
            <a:xfrm rot="1581493">
              <a:off x="10335193" y="2265130"/>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40 cm</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DCA4EB79-48E9-4D85-BEAB-05FA52CA1DCF}"/>
                </a:ext>
              </a:extLst>
            </p:cNvPr>
            <p:cNvSpPr txBox="1"/>
            <p:nvPr/>
          </p:nvSpPr>
          <p:spPr>
            <a:xfrm>
              <a:off x="8812850" y="2830781"/>
              <a:ext cx="1216283" cy="697124"/>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 60</a:t>
              </a:r>
              <a:r>
                <a:rPr lang="en-US" sz="2800" baseline="30000">
                  <a:solidFill>
                    <a:srgbClr val="0000CC"/>
                  </a:solidFill>
                  <a:latin typeface="Times New Roman" panose="02020603050405020304" pitchFamily="18" charset="0"/>
                  <a:cs typeface="Times New Roman" panose="02020603050405020304" pitchFamily="18" charset="0"/>
                </a:rPr>
                <a:t>0</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4" name="TextBox 53">
            <a:extLst>
              <a:ext uri="{FF2B5EF4-FFF2-40B4-BE49-F238E27FC236}">
                <a16:creationId xmlns:a16="http://schemas.microsoft.com/office/drawing/2014/main" id="{8FC0F2D4-3E56-4FC2-BD4F-682F1371505D}"/>
              </a:ext>
            </a:extLst>
          </p:cNvPr>
          <p:cNvSpPr txBox="1"/>
          <p:nvPr/>
        </p:nvSpPr>
        <p:spPr>
          <a:xfrm>
            <a:off x="10013361" y="2470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D</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F701B4EA-BF6B-44B8-A879-D0B310218D36}"/>
              </a:ext>
            </a:extLst>
          </p:cNvPr>
          <p:cNvSpPr txBox="1"/>
          <p:nvPr/>
        </p:nvSpPr>
        <p:spPr>
          <a:xfrm>
            <a:off x="8395577" y="1327648"/>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A</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95FC72E-6383-4722-9D19-88D6A6244643}"/>
              </a:ext>
            </a:extLst>
          </p:cNvPr>
          <p:cNvSpPr txBox="1"/>
          <p:nvPr/>
        </p:nvSpPr>
        <p:spPr>
          <a:xfrm>
            <a:off x="10110077" y="425805"/>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a:t>
            </a:r>
            <a:endParaRPr lang="vi-VN" sz="2800" b="1">
              <a:solidFill>
                <a:srgbClr val="FF0000"/>
              </a:solidFill>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01EDAAAD-8EC5-44F4-9819-6685295BF2EC}"/>
              </a:ext>
            </a:extLst>
          </p:cNvPr>
          <p:cNvSpPr txBox="1"/>
          <p:nvPr/>
        </p:nvSpPr>
        <p:spPr>
          <a:xfrm>
            <a:off x="11681387" y="1287454"/>
            <a:ext cx="510613"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a:t>
            </a:r>
            <a:endParaRPr lang="vi-VN" sz="2800" b="1">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 name="Rectangle 32">
                <a:extLst>
                  <a:ext uri="{FF2B5EF4-FFF2-40B4-BE49-F238E27FC236}">
                    <a16:creationId xmlns:a16="http://schemas.microsoft.com/office/drawing/2014/main" id="{24A86FBB-D3AA-4BCC-BD6A-E2415B734E5C}"/>
                  </a:ext>
                </a:extLst>
              </p:cNvPr>
              <p:cNvSpPr/>
              <p:nvPr/>
            </p:nvSpPr>
            <p:spPr>
              <a:xfrm>
                <a:off x="265141" y="1314390"/>
                <a:ext cx="4692631" cy="968663"/>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Đặt tên các đỉnh và các cạnh </a:t>
                </a:r>
              </a:p>
              <a:p>
                <a:r>
                  <a:rPr lang="en-US" sz="2800">
                    <a:solidFill>
                      <a:srgbClr val="000000"/>
                    </a:solidFill>
                    <a:latin typeface="Times New Roman" panose="02020603050405020304" pitchFamily="18" charset="0"/>
                    <a:ea typeface="Calibri" panose="020F0502020204030204" pitchFamily="34" charset="0"/>
                  </a:rPr>
                  <a:t>như hình vẽ bên, giả sử </a:t>
                </a:r>
                <a14:m>
                  <m:oMath xmlns:m="http://schemas.openxmlformats.org/officeDocument/2006/math">
                    <m:acc>
                      <m:accPr>
                        <m:chr m:val="̂"/>
                        <m:ctrlPr>
                          <a:rPr lang="en-US" sz="2800" i="1" smtClean="0">
                            <a:solidFill>
                              <a:srgbClr val="000000"/>
                            </a:solidFill>
                            <a:latin typeface="Cambria Math" panose="02040503050406030204" pitchFamily="18" charset="0"/>
                          </a:rPr>
                        </m:ctrlPr>
                      </m:accPr>
                      <m:e>
                        <m:r>
                          <a:rPr lang="en-US" sz="2800" b="0" i="1" smtClean="0">
                            <a:solidFill>
                              <a:srgbClr val="000000"/>
                            </a:solidFill>
                            <a:latin typeface="Cambria Math" panose="02040503050406030204" pitchFamily="18" charset="0"/>
                          </a:rPr>
                          <m:t>𝐴</m:t>
                        </m:r>
                      </m:e>
                    </m:acc>
                  </m:oMath>
                </a14:m>
                <a:r>
                  <a:rPr lang="en-US" sz="2800"/>
                  <a:t> = 60</a:t>
                </a:r>
                <a:r>
                  <a:rPr lang="en-US" sz="2800" baseline="30000"/>
                  <a:t>0</a:t>
                </a:r>
                <a:endParaRPr lang="vi-VN" sz="2800"/>
              </a:p>
            </p:txBody>
          </p:sp>
        </mc:Choice>
        <mc:Fallback xmlns="">
          <p:sp>
            <p:nvSpPr>
              <p:cNvPr id="33" name="Rectangle 32">
                <a:extLst>
                  <a:ext uri="{FF2B5EF4-FFF2-40B4-BE49-F238E27FC236}">
                    <a16:creationId xmlns:a16="http://schemas.microsoft.com/office/drawing/2014/main" id="{24A86FBB-D3AA-4BCC-BD6A-E2415B734E5C}"/>
                  </a:ext>
                </a:extLst>
              </p:cNvPr>
              <p:cNvSpPr>
                <a:spLocks noRot="1" noChangeAspect="1" noMove="1" noResize="1" noEditPoints="1" noAdjustHandles="1" noChangeArrowheads="1" noChangeShapeType="1" noTextEdit="1"/>
              </p:cNvSpPr>
              <p:nvPr/>
            </p:nvSpPr>
            <p:spPr>
              <a:xfrm>
                <a:off x="265141" y="1314390"/>
                <a:ext cx="4692631" cy="968663"/>
              </a:xfrm>
              <a:prstGeom prst="rect">
                <a:avLst/>
              </a:prstGeom>
              <a:blipFill>
                <a:blip r:embed="rId4"/>
                <a:stretch>
                  <a:fillRect l="-2597" t="-6918" r="-130" b="-16981"/>
                </a:stretch>
              </a:blipFill>
            </p:spPr>
            <p:txBody>
              <a:bodyPr/>
              <a:lstStyle/>
              <a:p>
                <a:r>
                  <a:rPr lang="vi-VN">
                    <a:noFill/>
                  </a:rPr>
                  <a:t> </a:t>
                </a:r>
              </a:p>
            </p:txBody>
          </p:sp>
        </mc:Fallback>
      </mc:AlternateContent>
      <p:sp>
        <p:nvSpPr>
          <p:cNvPr id="34" name="Rectangle 33">
            <a:extLst>
              <a:ext uri="{FF2B5EF4-FFF2-40B4-BE49-F238E27FC236}">
                <a16:creationId xmlns:a16="http://schemas.microsoft.com/office/drawing/2014/main" id="{0B5B2850-F2D5-4ECF-B7E4-C6CD10FC0DC1}"/>
              </a:ext>
            </a:extLst>
          </p:cNvPr>
          <p:cNvSpPr/>
          <p:nvPr/>
        </p:nvSpPr>
        <p:spPr>
          <a:xfrm>
            <a:off x="195137" y="2357435"/>
            <a:ext cx="7824284"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Ta có tam giác </a:t>
            </a:r>
            <a:r>
              <a:rPr lang="en-US" sz="2800" i="1">
                <a:solidFill>
                  <a:srgbClr val="000000"/>
                </a:solidFill>
                <a:latin typeface="Times New Roman" panose="02020603050405020304" pitchFamily="18" charset="0"/>
                <a:ea typeface="Calibri" panose="020F0502020204030204" pitchFamily="34" charset="0"/>
              </a:rPr>
              <a:t>ABD </a:t>
            </a:r>
            <a:r>
              <a:rPr lang="en-US" sz="2800">
                <a:solidFill>
                  <a:srgbClr val="000000"/>
                </a:solidFill>
                <a:latin typeface="Times New Roman" panose="02020603050405020304" pitchFamily="18" charset="0"/>
                <a:ea typeface="Calibri" panose="020F0502020204030204" pitchFamily="34" charset="0"/>
              </a:rPr>
              <a:t>đều nên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AB </a:t>
            </a:r>
            <a:r>
              <a:rPr lang="en-US" sz="2800">
                <a:solidFill>
                  <a:srgbClr val="000000"/>
                </a:solidFill>
                <a:latin typeface="Times New Roman" panose="02020603050405020304" pitchFamily="18" charset="0"/>
                <a:ea typeface="Calibri" panose="020F0502020204030204" pitchFamily="34" charset="0"/>
              </a:rPr>
              <a:t>= 40 cm.</a:t>
            </a:r>
            <a:endParaRPr lang="vi-VN" sz="2800"/>
          </a:p>
        </p:txBody>
      </p:sp>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910F9C61-A5A3-4624-A28E-71F42AA24B81}"/>
                  </a:ext>
                </a:extLst>
              </p:cNvPr>
              <p:cNvSpPr/>
              <p:nvPr/>
            </p:nvSpPr>
            <p:spPr>
              <a:xfrm>
                <a:off x="258587" y="2805694"/>
                <a:ext cx="8357088" cy="700705"/>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Vì </a:t>
                </a:r>
                <a:r>
                  <a:rPr lang="en-US" sz="2800" i="1">
                    <a:solidFill>
                      <a:srgbClr val="000000"/>
                    </a:solidFill>
                    <a:latin typeface="Times New Roman" panose="02020603050405020304" pitchFamily="18" charset="0"/>
                    <a:ea typeface="Calibri" panose="020F0502020204030204" pitchFamily="34" charset="0"/>
                  </a:rPr>
                  <a:t>O </a:t>
                </a:r>
                <a:r>
                  <a:rPr lang="en-US" sz="2800">
                    <a:solidFill>
                      <a:srgbClr val="000000"/>
                    </a:solidFill>
                    <a:latin typeface="Times New Roman" panose="02020603050405020304" pitchFamily="18" charset="0"/>
                    <a:ea typeface="Calibri" panose="020F0502020204030204" pitchFamily="34" charset="0"/>
                  </a:rPr>
                  <a:t>là trung điểm của </a:t>
                </a:r>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nên </a:t>
                </a:r>
                <a:r>
                  <a:rPr lang="en-US" sz="2800" i="1">
                    <a:solidFill>
                      <a:srgbClr val="000000"/>
                    </a:solidFill>
                    <a:latin typeface="Times New Roman" panose="02020603050405020304" pitchFamily="18" charset="0"/>
                    <a:ea typeface="Calibri" panose="020F0502020204030204" pitchFamily="34" charset="0"/>
                  </a:rPr>
                  <a:t>BO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BD </a:t>
                </a:r>
                <a:r>
                  <a:rPr lang="en-US" sz="2800">
                    <a:solidFill>
                      <a:srgbClr val="000000"/>
                    </a:solidFill>
                    <a:latin typeface="Times New Roman" panose="02020603050405020304" pitchFamily="18" charset="0"/>
                    <a:ea typeface="Calibri" panose="020F0502020204030204" pitchFamily="34" charset="0"/>
                  </a:rPr>
                  <a:t>= 20 cm</a:t>
                </a:r>
                <a:endParaRPr lang="vi-VN" sz="2800"/>
              </a:p>
            </p:txBody>
          </p:sp>
        </mc:Choice>
        <mc:Fallback xmlns="">
          <p:sp>
            <p:nvSpPr>
              <p:cNvPr id="35" name="Rectangle 34">
                <a:extLst>
                  <a:ext uri="{FF2B5EF4-FFF2-40B4-BE49-F238E27FC236}">
                    <a16:creationId xmlns:a16="http://schemas.microsoft.com/office/drawing/2014/main" id="{910F9C61-A5A3-4624-A28E-71F42AA24B81}"/>
                  </a:ext>
                </a:extLst>
              </p:cNvPr>
              <p:cNvSpPr>
                <a:spLocks noRot="1" noChangeAspect="1" noMove="1" noResize="1" noEditPoints="1" noAdjustHandles="1" noChangeArrowheads="1" noChangeShapeType="1" noTextEdit="1"/>
              </p:cNvSpPr>
              <p:nvPr/>
            </p:nvSpPr>
            <p:spPr>
              <a:xfrm>
                <a:off x="258587" y="2805694"/>
                <a:ext cx="8357088" cy="700705"/>
              </a:xfrm>
              <a:prstGeom prst="rect">
                <a:avLst/>
              </a:prstGeom>
              <a:blipFill>
                <a:blip r:embed="rId5"/>
                <a:stretch>
                  <a:fillRect l="-1459" b="-10435"/>
                </a:stretch>
              </a:blipFill>
            </p:spPr>
            <p:txBody>
              <a:bodyPr/>
              <a:lstStyle/>
              <a:p>
                <a:r>
                  <a:rPr lang="vi-VN">
                    <a:noFill/>
                  </a:rPr>
                  <a:t> </a:t>
                </a:r>
              </a:p>
            </p:txBody>
          </p:sp>
        </mc:Fallback>
      </mc:AlternateContent>
      <p:sp>
        <p:nvSpPr>
          <p:cNvPr id="36" name="Rectangle 35">
            <a:extLst>
              <a:ext uri="{FF2B5EF4-FFF2-40B4-BE49-F238E27FC236}">
                <a16:creationId xmlns:a16="http://schemas.microsoft.com/office/drawing/2014/main" id="{CA1E4EC2-1FF9-4049-8890-00CE8FA0859B}"/>
              </a:ext>
            </a:extLst>
          </p:cNvPr>
          <p:cNvSpPr/>
          <p:nvPr/>
        </p:nvSpPr>
        <p:spPr>
          <a:xfrm>
            <a:off x="168415" y="3434264"/>
            <a:ext cx="10498009"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Do đó, áp dụng định lí Pythagore vào tam giác vuông </a:t>
            </a:r>
            <a:r>
              <a:rPr lang="en-US" sz="2800" i="1">
                <a:solidFill>
                  <a:srgbClr val="000000"/>
                </a:solidFill>
                <a:latin typeface="Times New Roman" panose="02020603050405020304" pitchFamily="18" charset="0"/>
                <a:ea typeface="Calibri" panose="020F0502020204030204" pitchFamily="34" charset="0"/>
              </a:rPr>
              <a:t>AOB </a:t>
            </a:r>
            <a:r>
              <a:rPr lang="en-US" sz="2800">
                <a:solidFill>
                  <a:srgbClr val="000000"/>
                </a:solidFill>
                <a:latin typeface="Times New Roman" panose="02020603050405020304" pitchFamily="18" charset="0"/>
                <a:ea typeface="Calibri" panose="020F0502020204030204" pitchFamily="34" charset="0"/>
              </a:rPr>
              <a:t>ta có</a:t>
            </a:r>
            <a:endParaRPr lang="vi-VN" sz="2800"/>
          </a:p>
        </p:txBody>
      </p:sp>
      <p:sp>
        <p:nvSpPr>
          <p:cNvPr id="37" name="Rectangle 36">
            <a:extLst>
              <a:ext uri="{FF2B5EF4-FFF2-40B4-BE49-F238E27FC236}">
                <a16:creationId xmlns:a16="http://schemas.microsoft.com/office/drawing/2014/main" id="{B3BC743B-BBCD-405B-8ED0-92649B2C9B48}"/>
              </a:ext>
            </a:extLst>
          </p:cNvPr>
          <p:cNvSpPr/>
          <p:nvPr/>
        </p:nvSpPr>
        <p:spPr>
          <a:xfrm>
            <a:off x="258057" y="3939591"/>
            <a:ext cx="9616664" cy="523220"/>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OA</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a:t>
            </a:r>
            <a:r>
              <a:rPr lang="en-US" sz="2800" i="1">
                <a:solidFill>
                  <a:srgbClr val="000000"/>
                </a:solidFill>
                <a:latin typeface="Times New Roman" panose="02020603050405020304" pitchFamily="18" charset="0"/>
                <a:ea typeface="Calibri" panose="020F0502020204030204" pitchFamily="34" charset="0"/>
              </a:rPr>
              <a:t>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OA</a:t>
            </a:r>
            <a:r>
              <a:rPr lang="en-US" sz="2800" i="1" baseline="30000">
                <a:solidFill>
                  <a:srgbClr val="000000"/>
                </a:solidFill>
                <a:latin typeface="Times New Roman" panose="02020603050405020304" pitchFamily="18" charset="0"/>
                <a:ea typeface="Calibri" panose="020F0502020204030204" pitchFamily="34" charset="0"/>
              </a:rPr>
              <a:t>2</a:t>
            </a:r>
            <a:r>
              <a:rPr lang="en-US" sz="2800">
                <a:solidFill>
                  <a:srgbClr val="000000"/>
                </a:solidFill>
                <a:latin typeface="Times New Roman" panose="02020603050405020304" pitchFamily="18" charset="0"/>
                <a:ea typeface="Calibri" panose="020F0502020204030204" pitchFamily="34" charset="0"/>
              </a:rPr>
              <a:t> = </a:t>
            </a:r>
            <a:r>
              <a:rPr lang="en-US" sz="2800" i="1">
                <a:solidFill>
                  <a:srgbClr val="000000"/>
                </a:solidFill>
                <a:latin typeface="Times New Roman" panose="02020603050405020304" pitchFamily="18" charset="0"/>
                <a:ea typeface="Calibri" panose="020F0502020204030204" pitchFamily="34" charset="0"/>
              </a:rPr>
              <a:t>AB</a:t>
            </a:r>
            <a:r>
              <a:rPr lang="en-US" sz="2800" i="1"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OB</a:t>
            </a:r>
            <a:r>
              <a:rPr lang="en-US" sz="2800" i="1"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40</a:t>
            </a:r>
            <a:r>
              <a:rPr lang="en-US" sz="2800" baseline="30000">
                <a:solidFill>
                  <a:srgbClr val="000000"/>
                </a:solidFill>
                <a:latin typeface="Times New Roman" panose="02020603050405020304" pitchFamily="18" charset="0"/>
                <a:ea typeface="Calibri" panose="020F0502020204030204" pitchFamily="34" charset="0"/>
              </a:rPr>
              <a:t>2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20</a:t>
            </a:r>
            <a:r>
              <a:rPr lang="en-US" sz="2800" baseline="30000">
                <a:solidFill>
                  <a:srgbClr val="000000"/>
                </a:solidFill>
                <a:latin typeface="Times New Roman" panose="02020603050405020304" pitchFamily="18" charset="0"/>
                <a:ea typeface="Calibri" panose="020F0502020204030204" pitchFamily="34" charset="0"/>
              </a:rPr>
              <a:t>2 </a:t>
            </a:r>
            <a:r>
              <a:rPr lang="en-US" sz="2800">
                <a:solidFill>
                  <a:srgbClr val="000000"/>
                </a:solidFill>
                <a:latin typeface="Times New Roman" panose="02020603050405020304" pitchFamily="18" charset="0"/>
                <a:ea typeface="Calibri" panose="020F0502020204030204" pitchFamily="34" charset="0"/>
              </a:rPr>
              <a:t> = 1200</a:t>
            </a:r>
            <a:r>
              <a:rPr lang="en-US" sz="2800" i="1">
                <a:solidFill>
                  <a:srgbClr val="000000"/>
                </a:solidFill>
                <a:latin typeface="Times New Roman" panose="02020603050405020304" pitchFamily="18" charset="0"/>
                <a:ea typeface="Calibri" panose="020F0502020204030204" pitchFamily="34" charset="0"/>
              </a:rPr>
              <a:t>.</a:t>
            </a:r>
            <a:endParaRPr lang="vi-VN" sz="2800"/>
          </a:p>
        </p:txBody>
      </p:sp>
      <p:sp>
        <p:nvSpPr>
          <p:cNvPr id="42" name="Rectangle 41">
            <a:extLst>
              <a:ext uri="{FF2B5EF4-FFF2-40B4-BE49-F238E27FC236}">
                <a16:creationId xmlns:a16="http://schemas.microsoft.com/office/drawing/2014/main" id="{6430007D-C965-4C45-95EB-CCD6D09D6778}"/>
              </a:ext>
            </a:extLst>
          </p:cNvPr>
          <p:cNvSpPr/>
          <p:nvPr/>
        </p:nvSpPr>
        <p:spPr>
          <a:xfrm>
            <a:off x="211986" y="4402671"/>
            <a:ext cx="6784692"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Suy ra </a:t>
            </a:r>
            <a:r>
              <a:rPr lang="en-US" sz="2800" i="1">
                <a:solidFill>
                  <a:srgbClr val="000000"/>
                </a:solidFill>
                <a:latin typeface="Times New Roman" panose="02020603050405020304" pitchFamily="18" charset="0"/>
                <a:ea typeface="Calibri" panose="020F0502020204030204" pitchFamily="34" charset="0"/>
              </a:rPr>
              <a:t>OA </a:t>
            </a:r>
            <a:r>
              <a:rPr lang="en-US" sz="2800">
                <a:solidFill>
                  <a:srgbClr val="000000"/>
                </a:solidFill>
                <a:latin typeface="Times New Roman" panose="02020603050405020304" pitchFamily="18" charset="0"/>
                <a:ea typeface="Calibri" panose="020F0502020204030204" pitchFamily="34" charset="0"/>
              </a:rPr>
              <a:t>= 34</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64 </a:t>
            </a:r>
            <a:r>
              <a:rPr lang="en-US" sz="2800" i="1">
                <a:solidFill>
                  <a:srgbClr val="000000"/>
                </a:solidFill>
                <a:latin typeface="Cambria Math" panose="02040503050406030204" pitchFamily="18" charset="0"/>
                <a:ea typeface="Calibri" panose="020F0502020204030204" pitchFamily="34" charset="0"/>
                <a:cs typeface="Cambria Math" panose="02040503050406030204" pitchFamily="18" charset="0"/>
              </a:rPr>
              <a:t>⇒</a:t>
            </a:r>
            <a:r>
              <a:rPr lang="en-US" sz="2800" i="1">
                <a:solidFill>
                  <a:srgbClr val="000000"/>
                </a:solidFill>
                <a:latin typeface="Times New Roman" panose="02020603050405020304" pitchFamily="18" charset="0"/>
                <a:ea typeface="Calibri" panose="020F0502020204030204" pitchFamily="34" charset="0"/>
              </a:rPr>
              <a:t> AC </a:t>
            </a:r>
            <a:r>
              <a:rPr lang="en-US" sz="2800">
                <a:solidFill>
                  <a:srgbClr val="000000"/>
                </a:solidFill>
                <a:latin typeface="Times New Roman" panose="02020603050405020304" pitchFamily="18" charset="0"/>
                <a:ea typeface="Calibri" panose="020F0502020204030204" pitchFamily="34" charset="0"/>
              </a:rPr>
              <a:t>= 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(cm).</a:t>
            </a:r>
            <a:endParaRPr lang="vi-VN" sz="2800"/>
          </a:p>
        </p:txBody>
      </p:sp>
      <p:sp>
        <p:nvSpPr>
          <p:cNvPr id="43" name="Rectangle 42">
            <a:extLst>
              <a:ext uri="{FF2B5EF4-FFF2-40B4-BE49-F238E27FC236}">
                <a16:creationId xmlns:a16="http://schemas.microsoft.com/office/drawing/2014/main" id="{EB063326-32AC-4940-82EC-9AB7F71E0AFE}"/>
              </a:ext>
            </a:extLst>
          </p:cNvPr>
          <p:cNvSpPr/>
          <p:nvPr/>
        </p:nvSpPr>
        <p:spPr>
          <a:xfrm>
            <a:off x="205229" y="4878053"/>
            <a:ext cx="10114427"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Diện tích viên gạch cũng chính là diện tích hình thoi </a:t>
            </a:r>
            <a:r>
              <a:rPr lang="en-US" sz="2800" i="1">
                <a:solidFill>
                  <a:srgbClr val="000000"/>
                </a:solidFill>
                <a:latin typeface="Times New Roman" panose="02020603050405020304" pitchFamily="18" charset="0"/>
                <a:ea typeface="Calibri" panose="020F0502020204030204" pitchFamily="34" charset="0"/>
              </a:rPr>
              <a:t>ABCD </a:t>
            </a:r>
            <a:r>
              <a:rPr lang="en-US" sz="2800">
                <a:solidFill>
                  <a:srgbClr val="000000"/>
                </a:solidFill>
                <a:latin typeface="Times New Roman" panose="02020603050405020304" pitchFamily="18" charset="0"/>
                <a:ea typeface="Calibri" panose="020F0502020204030204" pitchFamily="34" charset="0"/>
              </a:rPr>
              <a:t>là</a:t>
            </a:r>
            <a:endParaRPr lang="vi-VN" sz="2800"/>
          </a:p>
        </p:txBody>
      </p:sp>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A277A3C7-F47A-4691-83FF-960E22AB3713}"/>
                  </a:ext>
                </a:extLst>
              </p:cNvPr>
              <p:cNvSpPr/>
              <p:nvPr/>
            </p:nvSpPr>
            <p:spPr>
              <a:xfrm>
                <a:off x="330612" y="5404515"/>
                <a:ext cx="7613117" cy="700705"/>
              </a:xfrm>
              <a:prstGeom prst="rect">
                <a:avLst/>
              </a:prstGeom>
            </p:spPr>
            <p:txBody>
              <a:bodyPr wrap="square">
                <a:spAutoFit/>
              </a:bodyPr>
              <a:lstStyle/>
              <a:p>
                <a:r>
                  <a:rPr lang="en-US" sz="2800" i="1">
                    <a:solidFill>
                      <a:srgbClr val="000000"/>
                    </a:solidFill>
                    <a:latin typeface="Times New Roman" panose="02020603050405020304" pitchFamily="18" charset="0"/>
                    <a:ea typeface="Calibri" panose="020F0502020204030204" pitchFamily="34" charset="0"/>
                  </a:rPr>
                  <a:t>S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AC . BD </a:t>
                </a:r>
                <a:r>
                  <a:rPr lang="en-US" sz="2800">
                    <a:solidFill>
                      <a:srgbClr val="000000"/>
                    </a:solidFill>
                    <a:latin typeface="Times New Roman" panose="02020603050405020304" pitchFamily="18" charset="0"/>
                    <a:ea typeface="Calibri" panose="020F0502020204030204" pitchFamily="34" charset="0"/>
                  </a:rPr>
                  <a:t>= </a:t>
                </a:r>
                <a14:m>
                  <m:oMath xmlns:m="http://schemas.openxmlformats.org/officeDocument/2006/math">
                    <m:f>
                      <m:fPr>
                        <m:ctrlPr>
                          <a:rPr lang="vi-VN" sz="2800" i="1">
                            <a:solidFill>
                              <a:srgbClr val="000000"/>
                            </a:solidFill>
                            <a:latin typeface="Cambria Math" panose="02040503050406030204" pitchFamily="18" charset="0"/>
                            <a:cs typeface="Times New Roman" panose="02020603050405020304" pitchFamily="18" charset="0"/>
                          </a:rPr>
                        </m:ctrlPr>
                      </m:fPr>
                      <m:num>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28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800" i="1">
                    <a:solidFill>
                      <a:srgbClr val="000000"/>
                    </a:solidFill>
                    <a:latin typeface="Times New Roman" panose="02020603050405020304" pitchFamily="18" charset="0"/>
                    <a:ea typeface="Calibri" panose="020F0502020204030204" pitchFamily="34" charset="0"/>
                  </a:rPr>
                  <a:t> . </a:t>
                </a:r>
                <a:r>
                  <a:rPr lang="en-US" sz="2800">
                    <a:solidFill>
                      <a:srgbClr val="000000"/>
                    </a:solidFill>
                    <a:latin typeface="Times New Roman" panose="02020603050405020304" pitchFamily="18" charset="0"/>
                    <a:ea typeface="Calibri" panose="020F0502020204030204" pitchFamily="34" charset="0"/>
                  </a:rPr>
                  <a:t>69</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28 </a:t>
                </a:r>
                <a:r>
                  <a:rPr lang="en-US" sz="2800" i="1">
                    <a:solidFill>
                      <a:srgbClr val="000000"/>
                    </a:solidFill>
                    <a:latin typeface="Times New Roman" panose="02020603050405020304" pitchFamily="18" charset="0"/>
                    <a:ea typeface="Calibri" panose="020F0502020204030204" pitchFamily="34" charset="0"/>
                  </a:rPr>
                  <a:t>. </a:t>
                </a:r>
                <a:r>
                  <a:rPr lang="en-US" sz="2800">
                    <a:solidFill>
                      <a:srgbClr val="000000"/>
                    </a:solidFill>
                    <a:latin typeface="Times New Roman" panose="02020603050405020304" pitchFamily="18" charset="0"/>
                    <a:ea typeface="Calibri" panose="020F0502020204030204" pitchFamily="34" charset="0"/>
                  </a:rPr>
                  <a:t>40 = 1385</a:t>
                </a:r>
                <a:r>
                  <a:rPr lang="en-US" sz="2800" i="1">
                    <a:solidFill>
                      <a:srgbClr val="000000"/>
                    </a:solidFill>
                    <a:latin typeface="Times New Roman" panose="02020603050405020304" pitchFamily="18" charset="0"/>
                    <a:ea typeface="Calibri" panose="020F0502020204030204" pitchFamily="34" charset="0"/>
                  </a:rPr>
                  <a:t>,</a:t>
                </a:r>
                <a:r>
                  <a:rPr lang="en-US" sz="2800">
                    <a:solidFill>
                      <a:srgbClr val="000000"/>
                    </a:solidFill>
                    <a:latin typeface="Times New Roman" panose="02020603050405020304" pitchFamily="18" charset="0"/>
                    <a:ea typeface="Calibri" panose="020F0502020204030204" pitchFamily="34" charset="0"/>
                  </a:rPr>
                  <a:t>6 (cm2).</a:t>
                </a:r>
                <a:r>
                  <a:rPr lang="en-US" sz="2800">
                    <a:latin typeface="Times New Roman" panose="02020603050405020304" pitchFamily="18" charset="0"/>
                    <a:ea typeface="Calibri" panose="020F0502020204030204" pitchFamily="34" charset="0"/>
                  </a:rPr>
                  <a:t> </a:t>
                </a:r>
                <a:endParaRPr lang="vi-VN" sz="2800"/>
              </a:p>
            </p:txBody>
          </p:sp>
        </mc:Choice>
        <mc:Fallback xmlns="">
          <p:sp>
            <p:nvSpPr>
              <p:cNvPr id="44" name="Rectangle 43">
                <a:extLst>
                  <a:ext uri="{FF2B5EF4-FFF2-40B4-BE49-F238E27FC236}">
                    <a16:creationId xmlns:a16="http://schemas.microsoft.com/office/drawing/2014/main" id="{A277A3C7-F47A-4691-83FF-960E22AB3713}"/>
                  </a:ext>
                </a:extLst>
              </p:cNvPr>
              <p:cNvSpPr>
                <a:spLocks noRot="1" noChangeAspect="1" noMove="1" noResize="1" noEditPoints="1" noAdjustHandles="1" noChangeArrowheads="1" noChangeShapeType="1" noTextEdit="1"/>
              </p:cNvSpPr>
              <p:nvPr/>
            </p:nvSpPr>
            <p:spPr>
              <a:xfrm>
                <a:off x="330612" y="5404515"/>
                <a:ext cx="7613117" cy="700705"/>
              </a:xfrm>
              <a:prstGeom prst="rect">
                <a:avLst/>
              </a:prstGeom>
              <a:blipFill>
                <a:blip r:embed="rId6"/>
                <a:stretch>
                  <a:fillRect l="-1601" b="-10435"/>
                </a:stretch>
              </a:blipFill>
            </p:spPr>
            <p:txBody>
              <a:bodyPr/>
              <a:lstStyle/>
              <a:p>
                <a:r>
                  <a:rPr lang="vi-VN">
                    <a:noFill/>
                  </a:rPr>
                  <a:t> </a:t>
                </a:r>
              </a:p>
            </p:txBody>
          </p:sp>
        </mc:Fallback>
      </mc:AlternateContent>
    </p:spTree>
    <p:extLst>
      <p:ext uri="{BB962C8B-B14F-4D97-AF65-F5344CB8AC3E}">
        <p14:creationId xmlns:p14="http://schemas.microsoft.com/office/powerpoint/2010/main" val="15370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circle(i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xit" presetSubtype="0" fill="hold" grpId="0" nodeType="clickEffect">
                                  <p:stCondLst>
                                    <p:cond delay="0"/>
                                  </p:stCondLst>
                                  <p:childTnLst>
                                    <p:animEffect transition="out" filter="fade">
                                      <p:cBhvr>
                                        <p:cTn id="15" dur="500"/>
                                        <p:tgtEl>
                                          <p:spTgt spid="4"/>
                                        </p:tgtEl>
                                      </p:cBhvr>
                                    </p:animEffect>
                                    <p:anim calcmode="lin" valueType="num">
                                      <p:cBhvr>
                                        <p:cTn id="16" dur="500"/>
                                        <p:tgtEl>
                                          <p:spTgt spid="4"/>
                                        </p:tgtEl>
                                        <p:attrNameLst>
                                          <p:attrName>ppt_x</p:attrName>
                                        </p:attrNameLst>
                                      </p:cBhvr>
                                      <p:tavLst>
                                        <p:tav tm="0">
                                          <p:val>
                                            <p:strVal val="ppt_x"/>
                                          </p:val>
                                        </p:tav>
                                        <p:tav tm="100000">
                                          <p:val>
                                            <p:strVal val="ppt_x"/>
                                          </p:val>
                                        </p:tav>
                                      </p:tavLst>
                                    </p:anim>
                                    <p:anim calcmode="lin" valueType="num">
                                      <p:cBhvr>
                                        <p:cTn id="17" dur="500"/>
                                        <p:tgtEl>
                                          <p:spTgt spid="4"/>
                                        </p:tgtEl>
                                        <p:attrNameLst>
                                          <p:attrName>ppt_y</p:attrName>
                                        </p:attrNameLst>
                                      </p:cBhvr>
                                      <p:tavLst>
                                        <p:tav tm="0">
                                          <p:val>
                                            <p:strVal val="ppt_y"/>
                                          </p:val>
                                        </p:tav>
                                        <p:tav tm="100000">
                                          <p:val>
                                            <p:strVal val="ppt_y+.1"/>
                                          </p:val>
                                        </p:tav>
                                      </p:tavLst>
                                    </p:anim>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3">
                                            <p:txEl>
                                              <p:pRg st="0" end="0"/>
                                            </p:txEl>
                                          </p:spTgt>
                                        </p:tgtEl>
                                        <p:attrNameLst>
                                          <p:attrName>style.visibility</p:attrName>
                                        </p:attrNameLst>
                                      </p:cBhvr>
                                      <p:to>
                                        <p:strVal val="visible"/>
                                      </p:to>
                                    </p:set>
                                    <p:animEffect transition="in" filter="randombar(horizontal)">
                                      <p:cBhvr>
                                        <p:cTn id="27" dur="500"/>
                                        <p:tgtEl>
                                          <p:spTgt spid="3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randombar(horizontal)">
                                      <p:cBhvr>
                                        <p:cTn id="32" dur="500"/>
                                        <p:tgtEl>
                                          <p:spTgt spid="3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500"/>
                                        <p:tgtEl>
                                          <p:spTgt spid="55"/>
                                        </p:tgtEl>
                                      </p:cBhvr>
                                    </p:animEffect>
                                    <p:anim calcmode="lin" valueType="num">
                                      <p:cBhvr>
                                        <p:cTn id="38" dur="500" fill="hold"/>
                                        <p:tgtEl>
                                          <p:spTgt spid="55"/>
                                        </p:tgtEl>
                                        <p:attrNameLst>
                                          <p:attrName>ppt_x</p:attrName>
                                        </p:attrNameLst>
                                      </p:cBhvr>
                                      <p:tavLst>
                                        <p:tav tm="0">
                                          <p:val>
                                            <p:strVal val="#ppt_x"/>
                                          </p:val>
                                        </p:tav>
                                        <p:tav tm="100000">
                                          <p:val>
                                            <p:strVal val="#ppt_x"/>
                                          </p:val>
                                        </p:tav>
                                      </p:tavLst>
                                    </p:anim>
                                    <p:anim calcmode="lin" valueType="num">
                                      <p:cBhvr>
                                        <p:cTn id="39" dur="500" fill="hold"/>
                                        <p:tgtEl>
                                          <p:spTgt spid="5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fade">
                                      <p:cBhvr>
                                        <p:cTn id="47" dur="500"/>
                                        <p:tgtEl>
                                          <p:spTgt spid="57"/>
                                        </p:tgtEl>
                                      </p:cBhvr>
                                    </p:animEffect>
                                    <p:anim calcmode="lin" valueType="num">
                                      <p:cBhvr>
                                        <p:cTn id="48" dur="500" fill="hold"/>
                                        <p:tgtEl>
                                          <p:spTgt spid="57"/>
                                        </p:tgtEl>
                                        <p:attrNameLst>
                                          <p:attrName>ppt_x</p:attrName>
                                        </p:attrNameLst>
                                      </p:cBhvr>
                                      <p:tavLst>
                                        <p:tav tm="0">
                                          <p:val>
                                            <p:strVal val="#ppt_x"/>
                                          </p:val>
                                        </p:tav>
                                        <p:tav tm="100000">
                                          <p:val>
                                            <p:strVal val="#ppt_x"/>
                                          </p:val>
                                        </p:tav>
                                      </p:tavLst>
                                    </p:anim>
                                    <p:anim calcmode="lin" valueType="num">
                                      <p:cBhvr>
                                        <p:cTn id="49" dur="500" fill="hold"/>
                                        <p:tgtEl>
                                          <p:spTgt spid="57"/>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anim calcmode="lin" valueType="num">
                                      <p:cBhvr>
                                        <p:cTn id="53" dur="500" fill="hold"/>
                                        <p:tgtEl>
                                          <p:spTgt spid="54"/>
                                        </p:tgtEl>
                                        <p:attrNameLst>
                                          <p:attrName>ppt_x</p:attrName>
                                        </p:attrNameLst>
                                      </p:cBhvr>
                                      <p:tavLst>
                                        <p:tav tm="0">
                                          <p:val>
                                            <p:strVal val="#ppt_x"/>
                                          </p:val>
                                        </p:tav>
                                        <p:tav tm="100000">
                                          <p:val>
                                            <p:strVal val="#ppt_x"/>
                                          </p:val>
                                        </p:tav>
                                      </p:tavLst>
                                    </p:anim>
                                    <p:anim calcmode="lin" valueType="num">
                                      <p:cBhvr>
                                        <p:cTn id="54" dur="5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left)">
                                      <p:cBhvr>
                                        <p:cTn id="69" dur="500"/>
                                        <p:tgtEl>
                                          <p:spTgt spid="3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left)">
                                      <p:cBhvr>
                                        <p:cTn id="8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54" grpId="0"/>
      <p:bldP spid="55" grpId="0"/>
      <p:bldP spid="56" grpId="0"/>
      <p:bldP spid="57" grpId="0"/>
      <p:bldP spid="34" grpId="0"/>
      <p:bldP spid="35" grpId="0"/>
      <p:bldP spid="36" grpId="0"/>
      <p:bldP spid="37"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t="28000" r="-33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5C8908-B1D4-4B8C-A41A-8365AD8C5EF5}"/>
              </a:ext>
            </a:extLst>
          </p:cNvPr>
          <p:cNvSpPr txBox="1"/>
          <p:nvPr/>
        </p:nvSpPr>
        <p:spPr>
          <a:xfrm>
            <a:off x="1395663" y="240632"/>
            <a:ext cx="9288379" cy="1512606"/>
          </a:xfrm>
          <a:prstGeom prst="rect">
            <a:avLst/>
          </a:prstGeom>
          <a:noFill/>
        </p:spPr>
        <p:txBody>
          <a:bodyPr wrap="square" rtlCol="0">
            <a:prstTxWarp prst="textWave1">
              <a:avLst>
                <a:gd name="adj1" fmla="val 20000"/>
                <a:gd name="adj2" fmla="val 0"/>
              </a:avLst>
            </a:prstTxWarp>
            <a:spAutoFit/>
          </a:bodyPr>
          <a:lstStyle/>
          <a:p>
            <a:r>
              <a:rPr lang="en-US"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rPr>
              <a:t>BÀI TẬP VẬN DỤNG ( TRẮC NGHIỆM)</a:t>
            </a:r>
            <a:endParaRPr lang="vi-VN" sz="3600" b="1">
              <a:ln w="22225">
                <a:solidFill>
                  <a:schemeClr val="accent6">
                    <a:lumMod val="60000"/>
                    <a:lumOff val="40000"/>
                  </a:schemeClr>
                </a:solidFill>
                <a:prstDash val="solid"/>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3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2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7000" t="-3000" r="-7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E616E-562A-481E-B692-F160E7617EA2}"/>
              </a:ext>
            </a:extLst>
          </p:cNvPr>
          <p:cNvSpPr/>
          <p:nvPr/>
        </p:nvSpPr>
        <p:spPr>
          <a:xfrm>
            <a:off x="5728429" y="751504"/>
            <a:ext cx="3127779" cy="585866"/>
          </a:xfrm>
          <a:prstGeom prst="rect">
            <a:avLst/>
          </a:prstGeom>
        </p:spPr>
        <p:txBody>
          <a:bodyPr wrap="none">
            <a:spAutoFit/>
          </a:bodyPr>
          <a:lstStyle/>
          <a:p>
            <a:pPr>
              <a:lnSpc>
                <a:spcPct val="105000"/>
              </a:lnSpc>
              <a:spcAft>
                <a:spcPts val="0"/>
              </a:spcAft>
            </a:pPr>
            <a:r>
              <a:rPr lang="en-US" sz="3200">
                <a:latin typeface="Times New Roman" panose="02020603050405020304" pitchFamily="18" charset="0"/>
                <a:ea typeface="Calibri" panose="020F0502020204030204" pitchFamily="34" charset="0"/>
                <a:cs typeface="Times New Roman" panose="02020603050405020304" pitchFamily="18" charset="0"/>
              </a:rPr>
              <a:t>Hãy chọn câu </a:t>
            </a:r>
            <a:r>
              <a:rPr lang="en-US" sz="3200" b="1">
                <a:latin typeface="Times New Roman" panose="02020603050405020304" pitchFamily="18" charset="0"/>
                <a:ea typeface="Calibri" panose="020F0502020204030204" pitchFamily="34" charset="0"/>
                <a:cs typeface="Times New Roman" panose="02020603050405020304" pitchFamily="18" charset="0"/>
              </a:rPr>
              <a:t>sai</a:t>
            </a:r>
            <a:r>
              <a:rPr lang="en-US" sz="3200">
                <a:latin typeface="Times New Roman" panose="02020603050405020304" pitchFamily="18" charset="0"/>
                <a:ea typeface="Calibri" panose="020F0502020204030204" pitchFamily="34" charset="0"/>
                <a:cs typeface="Times New Roman" panose="02020603050405020304" pitchFamily="18" charset="0"/>
              </a:rPr>
              <a:t>.</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83EC594-EE38-46DE-9B49-E12B3817851D}"/>
              </a:ext>
            </a:extLst>
          </p:cNvPr>
          <p:cNvSpPr txBox="1"/>
          <p:nvPr/>
        </p:nvSpPr>
        <p:spPr>
          <a:xfrm>
            <a:off x="1394878" y="4487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16" name="Group 15">
            <a:extLst>
              <a:ext uri="{FF2B5EF4-FFF2-40B4-BE49-F238E27FC236}">
                <a16:creationId xmlns:a16="http://schemas.microsoft.com/office/drawing/2014/main" id="{E7ECCC1E-BA28-4D67-9146-FC078A5F0386}"/>
              </a:ext>
            </a:extLst>
          </p:cNvPr>
          <p:cNvGrpSpPr/>
          <p:nvPr/>
        </p:nvGrpSpPr>
        <p:grpSpPr>
          <a:xfrm>
            <a:off x="1556084" y="1676400"/>
            <a:ext cx="8694818" cy="1018674"/>
            <a:chOff x="1556084" y="1676400"/>
            <a:chExt cx="8694818" cy="1018674"/>
          </a:xfrm>
          <a:scene3d>
            <a:camera prst="orthographicFront">
              <a:rot lat="0" lon="0" rev="0"/>
            </a:camera>
            <a:lightRig rig="glow" dir="t">
              <a:rot lat="0" lon="0" rev="4800000"/>
            </a:lightRig>
          </a:scene3d>
        </p:grpSpPr>
        <p:sp>
          <p:nvSpPr>
            <p:cNvPr id="14" name="Rectangle: Rounded Corners 13">
              <a:extLst>
                <a:ext uri="{FF2B5EF4-FFF2-40B4-BE49-F238E27FC236}">
                  <a16:creationId xmlns:a16="http://schemas.microsoft.com/office/drawing/2014/main" id="{406A61D6-48DD-4374-BA7B-DB56049D3B2F}"/>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Rounded Corners 12">
              <a:extLst>
                <a:ext uri="{FF2B5EF4-FFF2-40B4-BE49-F238E27FC236}">
                  <a16:creationId xmlns:a16="http://schemas.microsoft.com/office/drawing/2014/main" id="{984D143E-4748-4108-BE74-7F648D43AFA2}"/>
                </a:ext>
              </a:extLst>
            </p:cNvPr>
            <p:cNvSpPr/>
            <p:nvPr/>
          </p:nvSpPr>
          <p:spPr>
            <a:xfrm>
              <a:off x="1556084" y="1676400"/>
              <a:ext cx="764004" cy="1018674"/>
            </a:xfrm>
            <a:prstGeom prst="roundRect">
              <a:avLst/>
            </a:prstGeom>
            <a:solidFill>
              <a:schemeClr val="accent1">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A</a:t>
              </a:r>
              <a:endParaRPr lang="vi-VN" sz="3200"/>
            </a:p>
          </p:txBody>
        </p:sp>
      </p:grpSp>
      <p:sp>
        <p:nvSpPr>
          <p:cNvPr id="5" name="Rectangle 4">
            <a:extLst>
              <a:ext uri="{FF2B5EF4-FFF2-40B4-BE49-F238E27FC236}">
                <a16:creationId xmlns:a16="http://schemas.microsoft.com/office/drawing/2014/main" id="{B32BF7B4-92FF-4F1F-9562-3A54AA5F1212}"/>
              </a:ext>
            </a:extLst>
          </p:cNvPr>
          <p:cNvSpPr/>
          <p:nvPr/>
        </p:nvSpPr>
        <p:spPr>
          <a:xfrm>
            <a:off x="2509017" y="1861706"/>
            <a:ext cx="7485215" cy="523220"/>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4 cạnh bằng nhau là hình thoi</a:t>
            </a:r>
            <a:endParaRPr lang="vi-VN" sz="2800"/>
          </a:p>
        </p:txBody>
      </p:sp>
      <p:grpSp>
        <p:nvGrpSpPr>
          <p:cNvPr id="17" name="Group 16">
            <a:extLst>
              <a:ext uri="{FF2B5EF4-FFF2-40B4-BE49-F238E27FC236}">
                <a16:creationId xmlns:a16="http://schemas.microsoft.com/office/drawing/2014/main" id="{B5325A1D-3DC0-4711-8C7C-7972D2AD331F}"/>
              </a:ext>
            </a:extLst>
          </p:cNvPr>
          <p:cNvGrpSpPr/>
          <p:nvPr/>
        </p:nvGrpSpPr>
        <p:grpSpPr>
          <a:xfrm>
            <a:off x="1556084" y="2895600"/>
            <a:ext cx="8694818" cy="1018674"/>
            <a:chOff x="1556084" y="1676400"/>
            <a:chExt cx="8694818" cy="1018674"/>
          </a:xfrm>
          <a:scene3d>
            <a:camera prst="orthographicFront">
              <a:rot lat="0" lon="0" rev="0"/>
            </a:camera>
            <a:lightRig rig="glow" dir="t">
              <a:rot lat="0" lon="0" rev="4800000"/>
            </a:lightRig>
          </a:scene3d>
        </p:grpSpPr>
        <p:sp>
          <p:nvSpPr>
            <p:cNvPr id="18" name="Rectangle: Rounded Corners 17">
              <a:extLst>
                <a:ext uri="{FF2B5EF4-FFF2-40B4-BE49-F238E27FC236}">
                  <a16:creationId xmlns:a16="http://schemas.microsoft.com/office/drawing/2014/main" id="{A0C231C1-F200-4AC4-8A19-B382945E235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Rounded Corners 18">
              <a:extLst>
                <a:ext uri="{FF2B5EF4-FFF2-40B4-BE49-F238E27FC236}">
                  <a16:creationId xmlns:a16="http://schemas.microsoft.com/office/drawing/2014/main" id="{EAE0CB3D-27FF-4643-93A8-543F3AAED87F}"/>
                </a:ext>
              </a:extLst>
            </p:cNvPr>
            <p:cNvSpPr/>
            <p:nvPr/>
          </p:nvSpPr>
          <p:spPr>
            <a:xfrm>
              <a:off x="1556084" y="1676400"/>
              <a:ext cx="764004" cy="1018674"/>
            </a:xfrm>
            <a:prstGeom prst="roundRect">
              <a:avLst/>
            </a:prstGeom>
            <a:solidFill>
              <a:schemeClr val="accent2">
                <a:lumMod val="75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B</a:t>
              </a:r>
              <a:endParaRPr lang="vi-VN" sz="3200"/>
            </a:p>
          </p:txBody>
        </p:sp>
      </p:grpSp>
      <p:grpSp>
        <p:nvGrpSpPr>
          <p:cNvPr id="20" name="Group 19">
            <a:extLst>
              <a:ext uri="{FF2B5EF4-FFF2-40B4-BE49-F238E27FC236}">
                <a16:creationId xmlns:a16="http://schemas.microsoft.com/office/drawing/2014/main" id="{EDEDB8E0-5B59-4BAF-9AF6-43CE500BEF52}"/>
              </a:ext>
            </a:extLst>
          </p:cNvPr>
          <p:cNvGrpSpPr/>
          <p:nvPr/>
        </p:nvGrpSpPr>
        <p:grpSpPr>
          <a:xfrm>
            <a:off x="1532021" y="4098758"/>
            <a:ext cx="8694818" cy="1018674"/>
            <a:chOff x="1556084" y="1676400"/>
            <a:chExt cx="8694818" cy="1018674"/>
          </a:xfrm>
          <a:scene3d>
            <a:camera prst="orthographicFront">
              <a:rot lat="0" lon="0" rev="0"/>
            </a:camera>
            <a:lightRig rig="glow" dir="t">
              <a:rot lat="0" lon="0" rev="4800000"/>
            </a:lightRig>
          </a:scene3d>
        </p:grpSpPr>
        <p:sp>
          <p:nvSpPr>
            <p:cNvPr id="21" name="Rectangle: Rounded Corners 20">
              <a:extLst>
                <a:ext uri="{FF2B5EF4-FFF2-40B4-BE49-F238E27FC236}">
                  <a16:creationId xmlns:a16="http://schemas.microsoft.com/office/drawing/2014/main" id="{4E2E6F6B-675E-4ED5-AF74-8FC0AA30BEB3}"/>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Rounded Corners 21">
              <a:extLst>
                <a:ext uri="{FF2B5EF4-FFF2-40B4-BE49-F238E27FC236}">
                  <a16:creationId xmlns:a16="http://schemas.microsoft.com/office/drawing/2014/main" id="{244AB301-52BF-4802-9AFB-3739D431C3AA}"/>
                </a:ext>
              </a:extLst>
            </p:cNvPr>
            <p:cNvSpPr/>
            <p:nvPr/>
          </p:nvSpPr>
          <p:spPr>
            <a:xfrm>
              <a:off x="1556084" y="1676400"/>
              <a:ext cx="764004" cy="1018674"/>
            </a:xfrm>
            <a:prstGeom prst="roundRect">
              <a:avLst/>
            </a:prstGeom>
            <a:solidFill>
              <a:srgbClr val="00B05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C</a:t>
              </a:r>
              <a:endParaRPr lang="vi-VN" sz="3200"/>
            </a:p>
          </p:txBody>
        </p:sp>
      </p:grpSp>
      <p:grpSp>
        <p:nvGrpSpPr>
          <p:cNvPr id="23" name="Group 22">
            <a:extLst>
              <a:ext uri="{FF2B5EF4-FFF2-40B4-BE49-F238E27FC236}">
                <a16:creationId xmlns:a16="http://schemas.microsoft.com/office/drawing/2014/main" id="{27B73D01-B6D9-4851-8B94-65EF1172A44F}"/>
              </a:ext>
            </a:extLst>
          </p:cNvPr>
          <p:cNvGrpSpPr/>
          <p:nvPr/>
        </p:nvGrpSpPr>
        <p:grpSpPr>
          <a:xfrm>
            <a:off x="1532021" y="5294131"/>
            <a:ext cx="8694818" cy="1018674"/>
            <a:chOff x="1556084" y="1676400"/>
            <a:chExt cx="8694818" cy="1018674"/>
          </a:xfrm>
          <a:scene3d>
            <a:camera prst="orthographicFront">
              <a:rot lat="0" lon="0" rev="0"/>
            </a:camera>
            <a:lightRig rig="glow" dir="t">
              <a:rot lat="0" lon="0" rev="4800000"/>
            </a:lightRig>
          </a:scene3d>
        </p:grpSpPr>
        <p:sp>
          <p:nvSpPr>
            <p:cNvPr id="24" name="Rectangle: Rounded Corners 23">
              <a:extLst>
                <a:ext uri="{FF2B5EF4-FFF2-40B4-BE49-F238E27FC236}">
                  <a16:creationId xmlns:a16="http://schemas.microsoft.com/office/drawing/2014/main" id="{9FFBF473-CD67-4AFF-84D3-03AEBF9B5AAC}"/>
                </a:ext>
              </a:extLst>
            </p:cNvPr>
            <p:cNvSpPr/>
            <p:nvPr/>
          </p:nvSpPr>
          <p:spPr>
            <a:xfrm>
              <a:off x="2148636" y="1676400"/>
              <a:ext cx="8102266" cy="1018674"/>
            </a:xfrm>
            <a:prstGeom prst="roundRect">
              <a:avLst/>
            </a:prstGeom>
            <a:solidFill>
              <a:schemeClr val="accent1">
                <a:lumMod val="40000"/>
                <a:lumOff val="60000"/>
              </a:schemeClr>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9562E697-3442-46DD-A47E-DAEFAA9416B4}"/>
                </a:ext>
              </a:extLst>
            </p:cNvPr>
            <p:cNvSpPr/>
            <p:nvPr/>
          </p:nvSpPr>
          <p:spPr>
            <a:xfrm>
              <a:off x="1556084" y="1676400"/>
              <a:ext cx="764004" cy="1018674"/>
            </a:xfrm>
            <a:prstGeom prst="roundRect">
              <a:avLst/>
            </a:prstGeom>
            <a:solidFill>
              <a:srgbClr val="FF0000"/>
            </a:solid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D</a:t>
              </a:r>
              <a:endParaRPr lang="vi-VN" sz="3200"/>
            </a:p>
          </p:txBody>
        </p:sp>
      </p:grpSp>
      <p:sp>
        <p:nvSpPr>
          <p:cNvPr id="7" name="Rectangle 6">
            <a:extLst>
              <a:ext uri="{FF2B5EF4-FFF2-40B4-BE49-F238E27FC236}">
                <a16:creationId xmlns:a16="http://schemas.microsoft.com/office/drawing/2014/main" id="{E9390667-8823-4AE0-90E9-1872A1163C06}"/>
              </a:ext>
            </a:extLst>
          </p:cNvPr>
          <p:cNvSpPr/>
          <p:nvPr/>
        </p:nvSpPr>
        <p:spPr>
          <a:xfrm>
            <a:off x="2449016" y="2909320"/>
            <a:ext cx="77944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Tứ giác có hai đường chéo vuông góc với nhau và bằng nhau là hình thoi</a:t>
            </a:r>
            <a:endParaRPr lang="vi-VN" sz="2800"/>
          </a:p>
        </p:txBody>
      </p:sp>
      <p:sp>
        <p:nvSpPr>
          <p:cNvPr id="9" name="Rectangle 8">
            <a:extLst>
              <a:ext uri="{FF2B5EF4-FFF2-40B4-BE49-F238E27FC236}">
                <a16:creationId xmlns:a16="http://schemas.microsoft.com/office/drawing/2014/main" id="{FAA70AE9-1B15-4A15-AD58-7529F9FAF09D}"/>
              </a:ext>
            </a:extLst>
          </p:cNvPr>
          <p:cNvSpPr/>
          <p:nvPr/>
        </p:nvSpPr>
        <p:spPr>
          <a:xfrm>
            <a:off x="1967220" y="4107806"/>
            <a:ext cx="8042108" cy="954107"/>
          </a:xfrm>
          <a:prstGeom prst="rect">
            <a:avLst/>
          </a:prstGeom>
        </p:spPr>
        <p:txBody>
          <a:bodyPr wrap="square">
            <a:spAutoFit/>
          </a:bodyPr>
          <a:lstStyle/>
          <a:p>
            <a:pPr marL="457200">
              <a:spcAft>
                <a:spcPts val="0"/>
              </a:spcAft>
              <a:tabLst>
                <a:tab pos="3599815" algn="l"/>
                <a:tab pos="5039995" algn="l"/>
              </a:tabLs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 bình hành có một đường chéo là đường phân giác của một góc là hình thoi.</a:t>
            </a:r>
            <a:endParaRPr lang="vi-VN" sz="2800">
              <a:latin typeface=".VnTime" panose="020B7200000000000000" pitchFamily="34" charset="0"/>
              <a:ea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2F4548D8-6957-46CE-9AA0-FD40EEBF5A65}"/>
              </a:ext>
            </a:extLst>
          </p:cNvPr>
          <p:cNvSpPr/>
          <p:nvPr/>
        </p:nvSpPr>
        <p:spPr>
          <a:xfrm>
            <a:off x="2492484" y="5329671"/>
            <a:ext cx="7565858" cy="954107"/>
          </a:xfrm>
          <a:prstGeom prst="rect">
            <a:avLst/>
          </a:prstGeom>
        </p:spPr>
        <p:txBody>
          <a:bodyPr wrap="square">
            <a:spAutoFit/>
          </a:bodyPr>
          <a:lstStyle/>
          <a:p>
            <a:r>
              <a:rPr lang="en-US" sz="2800">
                <a:solidFill>
                  <a:srgbClr val="000000"/>
                </a:solidFill>
                <a:latin typeface="Times New Roman" panose="02020603050405020304" pitchFamily="18" charset="0"/>
                <a:ea typeface="Calibri" panose="020F0502020204030204" pitchFamily="34" charset="0"/>
              </a:rPr>
              <a:t>Hình bình hành có hai đường chéo vuông góc với nhau là h́ình thoi.</a:t>
            </a:r>
            <a:endParaRPr lang="vi-VN" sz="2800"/>
          </a:p>
        </p:txBody>
      </p:sp>
    </p:spTree>
    <p:extLst>
      <p:ext uri="{BB962C8B-B14F-4D97-AF65-F5344CB8AC3E}">
        <p14:creationId xmlns:p14="http://schemas.microsoft.com/office/powerpoint/2010/main" val="328548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7">
                                            <p:txEl>
                                              <p:pRg st="0" end="0"/>
                                            </p:txEl>
                                          </p:spTgt>
                                        </p:tgtEl>
                                        <p:attrNameLst>
                                          <p:attrName>style.color</p:attrName>
                                        </p:attrNameLst>
                                      </p:cBhvr>
                                      <p:to>
                                        <p:clrVal>
                                          <a:srgbClr val="FF0000"/>
                                        </p:clrVal>
                                      </p:to>
                                    </p:set>
                                    <p:set>
                                      <p:cBhvr>
                                        <p:cTn id="7" dur="500" fill="hold"/>
                                        <p:tgtEl>
                                          <p:spTgt spid="7">
                                            <p:txEl>
                                              <p:pRg st="0" end="0"/>
                                            </p:txEl>
                                          </p:spTgt>
                                        </p:tgtEl>
                                        <p:attrNameLst>
                                          <p:attrName>fillcolor</p:attrName>
                                        </p:attrNameLst>
                                      </p:cBhvr>
                                      <p:to>
                                        <p:clrVal>
                                          <a:srgbClr val="FF0000"/>
                                        </p:clrVal>
                                      </p:to>
                                    </p:set>
                                    <p:set>
                                      <p:cBhvr>
                                        <p:cTn id="8" dur="500" fill="hold"/>
                                        <p:tgtEl>
                                          <p:spTgt spid="7">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a:stretch>
        </a:blipFill>
        <a:effectLst/>
      </p:bgPr>
    </p:bg>
    <p:spTree>
      <p:nvGrpSpPr>
        <p:cNvPr id="1" name=""/>
        <p:cNvGrpSpPr/>
        <p:nvPr/>
      </p:nvGrpSpPr>
      <p:grpSpPr>
        <a:xfrm>
          <a:off x="0" y="0"/>
          <a:ext cx="0" cy="0"/>
          <a:chOff x="0" y="0"/>
          <a:chExt cx="0" cy="0"/>
        </a:xfrm>
      </p:grpSpPr>
      <p:sp>
        <p:nvSpPr>
          <p:cNvPr id="16" name="Hexagon 15">
            <a:extLst>
              <a:ext uri="{FF2B5EF4-FFF2-40B4-BE49-F238E27FC236}">
                <a16:creationId xmlns:a16="http://schemas.microsoft.com/office/drawing/2014/main" id="{337F746F-4356-4788-8D47-83A80297848D}"/>
              </a:ext>
            </a:extLst>
          </p:cNvPr>
          <p:cNvSpPr/>
          <p:nvPr/>
        </p:nvSpPr>
        <p:spPr>
          <a:xfrm>
            <a:off x="171450" y="32385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Hexagon 16">
            <a:extLst>
              <a:ext uri="{FF2B5EF4-FFF2-40B4-BE49-F238E27FC236}">
                <a16:creationId xmlns:a16="http://schemas.microsoft.com/office/drawing/2014/main" id="{BA5608D2-5B40-4B52-A57A-0E926BEF4118}"/>
              </a:ext>
            </a:extLst>
          </p:cNvPr>
          <p:cNvSpPr/>
          <p:nvPr/>
        </p:nvSpPr>
        <p:spPr>
          <a:xfrm>
            <a:off x="171450" y="43053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Hexagon 17">
            <a:extLst>
              <a:ext uri="{FF2B5EF4-FFF2-40B4-BE49-F238E27FC236}">
                <a16:creationId xmlns:a16="http://schemas.microsoft.com/office/drawing/2014/main" id="{D90F314C-0019-401F-A7BF-DABD2C67EE81}"/>
              </a:ext>
            </a:extLst>
          </p:cNvPr>
          <p:cNvSpPr/>
          <p:nvPr/>
        </p:nvSpPr>
        <p:spPr>
          <a:xfrm>
            <a:off x="171450" y="533400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exagon 14">
            <a:extLst>
              <a:ext uri="{FF2B5EF4-FFF2-40B4-BE49-F238E27FC236}">
                <a16:creationId xmlns:a16="http://schemas.microsoft.com/office/drawing/2014/main" id="{5E2C3CEC-10C8-4685-90B4-AB49AC931FDD}"/>
              </a:ext>
            </a:extLst>
          </p:cNvPr>
          <p:cNvSpPr/>
          <p:nvPr/>
        </p:nvSpPr>
        <p:spPr>
          <a:xfrm>
            <a:off x="171450" y="2190750"/>
            <a:ext cx="11830050" cy="857250"/>
          </a:xfrm>
          <a:prstGeom prst="hexagon">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5055EDA6-7AE8-4A30-8DF9-D3C797D6E23E}"/>
              </a:ext>
            </a:extLst>
          </p:cNvPr>
          <p:cNvSpPr/>
          <p:nvPr/>
        </p:nvSpPr>
        <p:spPr>
          <a:xfrm>
            <a:off x="1935976" y="1162871"/>
            <a:ext cx="7394973" cy="58477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Hình thoi </a:t>
            </a:r>
            <a:r>
              <a:rPr lang="en-US" sz="3200" b="1">
                <a:solidFill>
                  <a:srgbClr val="000000"/>
                </a:solidFill>
                <a:latin typeface="Times New Roman" panose="02020603050405020304" pitchFamily="18" charset="0"/>
                <a:ea typeface="Calibri" panose="020F0502020204030204" pitchFamily="34" charset="0"/>
              </a:rPr>
              <a:t>không </a:t>
            </a:r>
            <a:r>
              <a:rPr lang="en-US" sz="3200">
                <a:solidFill>
                  <a:srgbClr val="000000"/>
                </a:solidFill>
                <a:latin typeface="Times New Roman" panose="02020603050405020304" pitchFamily="18" charset="0"/>
                <a:ea typeface="Calibri" panose="020F0502020204030204" pitchFamily="34" charset="0"/>
              </a:rPr>
              <a:t>có tính chất nào dưới đây?</a:t>
            </a:r>
            <a:endParaRPr lang="vi-VN" sz="3200"/>
          </a:p>
        </p:txBody>
      </p:sp>
      <p:sp>
        <p:nvSpPr>
          <p:cNvPr id="5" name="Rectangle 4">
            <a:extLst>
              <a:ext uri="{FF2B5EF4-FFF2-40B4-BE49-F238E27FC236}">
                <a16:creationId xmlns:a16="http://schemas.microsoft.com/office/drawing/2014/main" id="{4A832188-EE3E-4059-A2C7-3669B3991C25}"/>
              </a:ext>
            </a:extLst>
          </p:cNvPr>
          <p:cNvSpPr/>
          <p:nvPr/>
        </p:nvSpPr>
        <p:spPr>
          <a:xfrm>
            <a:off x="424507" y="2288826"/>
            <a:ext cx="9443393" cy="584775"/>
          </a:xfrm>
          <a:prstGeom prst="rect">
            <a:avLst/>
          </a:prstGeom>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A.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cắt nhau tại trung điểm mỗi đường</a:t>
            </a:r>
            <a:endParaRPr lang="vi-VN" sz="3200"/>
          </a:p>
        </p:txBody>
      </p:sp>
      <p:sp>
        <p:nvSpPr>
          <p:cNvPr id="7" name="Rectangle 6">
            <a:extLst>
              <a:ext uri="{FF2B5EF4-FFF2-40B4-BE49-F238E27FC236}">
                <a16:creationId xmlns:a16="http://schemas.microsoft.com/office/drawing/2014/main" id="{4F8C381A-A03F-41BC-A04B-C7CCAF85A358}"/>
              </a:ext>
            </a:extLst>
          </p:cNvPr>
          <p:cNvSpPr/>
          <p:nvPr/>
        </p:nvSpPr>
        <p:spPr>
          <a:xfrm>
            <a:off x="400051" y="3368524"/>
            <a:ext cx="11487150" cy="584775"/>
          </a:xfrm>
          <a:prstGeom prst="rect">
            <a:avLst/>
          </a:prstGeom>
          <a:noFill/>
        </p:spPr>
        <p:txBody>
          <a:bodyPr wrap="square">
            <a:spAutoFit/>
          </a:bodyPr>
          <a:lstStyle/>
          <a:p>
            <a:r>
              <a:rPr lang="vi-VN" sz="3200" b="1">
                <a:solidFill>
                  <a:srgbClr val="000000"/>
                </a:solidFill>
                <a:latin typeface="Times New Roman" panose="02020603050405020304" pitchFamily="18" charset="0"/>
                <a:ea typeface="Calibri" panose="020F0502020204030204" pitchFamily="34" charset="0"/>
              </a:rPr>
              <a:t>B.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là các đường phân giác của các góc của hình thoi</a:t>
            </a:r>
            <a:endParaRPr lang="vi-VN" sz="3200"/>
          </a:p>
        </p:txBody>
      </p:sp>
      <p:sp>
        <p:nvSpPr>
          <p:cNvPr id="9" name="Rectangle 8">
            <a:extLst>
              <a:ext uri="{FF2B5EF4-FFF2-40B4-BE49-F238E27FC236}">
                <a16:creationId xmlns:a16="http://schemas.microsoft.com/office/drawing/2014/main" id="{FDD38851-A759-4C15-A98A-B8A22EEB4FE2}"/>
              </a:ext>
            </a:extLst>
          </p:cNvPr>
          <p:cNvSpPr/>
          <p:nvPr/>
        </p:nvSpPr>
        <p:spPr>
          <a:xfrm>
            <a:off x="359825" y="4431450"/>
            <a:ext cx="6678431"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C. </a:t>
            </a:r>
            <a:r>
              <a:rPr lang="en-US" sz="3200">
                <a:solidFill>
                  <a:srgbClr val="000000"/>
                </a:solidFill>
                <a:latin typeface="Times New Roman" panose="02020603050405020304" pitchFamily="18" charset="0"/>
                <a:ea typeface="Calibri" panose="020F0502020204030204" pitchFamily="34" charset="0"/>
              </a:rPr>
              <a:t>Hai đường chéo</a:t>
            </a:r>
            <a:r>
              <a:rPr lang="en-US" sz="3200" b="1">
                <a:solidFill>
                  <a:srgbClr val="000000"/>
                </a:solidFill>
                <a:latin typeface="Times New Roman" panose="02020603050405020304" pitchFamily="18" charset="0"/>
                <a:ea typeface="Calibri" panose="020F0502020204030204" pitchFamily="34" charset="0"/>
              </a:rPr>
              <a:t> </a:t>
            </a:r>
            <a:r>
              <a:rPr lang="en-US" sz="3200">
                <a:solidFill>
                  <a:srgbClr val="000000"/>
                </a:solidFill>
                <a:latin typeface="Times New Roman" panose="02020603050405020304" pitchFamily="18" charset="0"/>
                <a:ea typeface="Calibri" panose="020F0502020204030204" pitchFamily="34" charset="0"/>
              </a:rPr>
              <a:t>vuông góc với nhau</a:t>
            </a:r>
            <a:endParaRPr lang="vi-VN" sz="3200"/>
          </a:p>
        </p:txBody>
      </p:sp>
      <p:sp>
        <p:nvSpPr>
          <p:cNvPr id="11" name="Rectangle 10">
            <a:extLst>
              <a:ext uri="{FF2B5EF4-FFF2-40B4-BE49-F238E27FC236}">
                <a16:creationId xmlns:a16="http://schemas.microsoft.com/office/drawing/2014/main" id="{FA597A01-0FC2-4F3C-96A3-1C9D5C81D0EE}"/>
              </a:ext>
            </a:extLst>
          </p:cNvPr>
          <p:cNvSpPr/>
          <p:nvPr/>
        </p:nvSpPr>
        <p:spPr>
          <a:xfrm>
            <a:off x="410027" y="5448118"/>
            <a:ext cx="5117106" cy="584775"/>
          </a:xfrm>
          <a:prstGeom prst="rect">
            <a:avLst/>
          </a:prstGeom>
        </p:spPr>
        <p:txBody>
          <a:bodyPr wrap="none">
            <a:spAutoFit/>
          </a:bodyPr>
          <a:lstStyle/>
          <a:p>
            <a:r>
              <a:rPr lang="vi-VN" sz="3200" b="1">
                <a:solidFill>
                  <a:srgbClr val="000000"/>
                </a:solidFill>
                <a:latin typeface="Times New Roman" panose="02020603050405020304" pitchFamily="18" charset="0"/>
                <a:ea typeface="Calibri" panose="020F0502020204030204" pitchFamily="34" charset="0"/>
              </a:rPr>
              <a:t>D. </a:t>
            </a:r>
            <a:r>
              <a:rPr lang="en-US" sz="3200">
                <a:solidFill>
                  <a:srgbClr val="000000"/>
                </a:solidFill>
                <a:latin typeface="Times New Roman" panose="02020603050405020304" pitchFamily="18" charset="0"/>
                <a:ea typeface="Calibri" panose="020F0502020204030204" pitchFamily="34" charset="0"/>
              </a:rPr>
              <a:t>Hai đường chéo bằng nhau</a:t>
            </a:r>
            <a:endParaRPr lang="vi-VN" sz="3200"/>
          </a:p>
        </p:txBody>
      </p:sp>
      <p:sp>
        <p:nvSpPr>
          <p:cNvPr id="12" name="TextBox 11">
            <a:extLst>
              <a:ext uri="{FF2B5EF4-FFF2-40B4-BE49-F238E27FC236}">
                <a16:creationId xmlns:a16="http://schemas.microsoft.com/office/drawing/2014/main" id="{DDEDF309-9CF0-454D-814C-90E241E69605}"/>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Tree>
    <p:extLst>
      <p:ext uri="{BB962C8B-B14F-4D97-AF65-F5344CB8AC3E}">
        <p14:creationId xmlns:p14="http://schemas.microsoft.com/office/powerpoint/2010/main" val="42646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8"/>
                                        </p:tgtEl>
                                        <p:attrNameLst>
                                          <p:attrName>fillcolor</p:attrName>
                                        </p:attrNameLst>
                                      </p:cBhvr>
                                      <p:to>
                                        <a:schemeClr val="accent2"/>
                                      </p:to>
                                    </p:animClr>
                                    <p:set>
                                      <p:cBhvr>
                                        <p:cTn id="7" dur="2000" fill="hold"/>
                                        <p:tgtEl>
                                          <p:spTgt spid="18"/>
                                        </p:tgtEl>
                                        <p:attrNameLst>
                                          <p:attrName>fill.type</p:attrName>
                                        </p:attrNameLst>
                                      </p:cBhvr>
                                      <p:to>
                                        <p:strVal val="solid"/>
                                      </p:to>
                                    </p:set>
                                    <p:set>
                                      <p:cBhvr>
                                        <p:cTn id="8" dur="2000" fill="hold"/>
                                        <p:tgtEl>
                                          <p:spTgt spid="1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FAD1CFE-4791-4CE6-B865-9375C6BE9F28}"/>
              </a:ext>
            </a:extLst>
          </p:cNvPr>
          <p:cNvGrpSpPr/>
          <p:nvPr/>
        </p:nvGrpSpPr>
        <p:grpSpPr>
          <a:xfrm>
            <a:off x="369684" y="1466850"/>
            <a:ext cx="5652837" cy="2914650"/>
            <a:chOff x="369684" y="1352550"/>
            <a:chExt cx="5652837" cy="2914650"/>
          </a:xfrm>
        </p:grpSpPr>
        <p:sp>
          <p:nvSpPr>
            <p:cNvPr id="13" name="Hexagon 12">
              <a:extLst>
                <a:ext uri="{FF2B5EF4-FFF2-40B4-BE49-F238E27FC236}">
                  <a16:creationId xmlns:a16="http://schemas.microsoft.com/office/drawing/2014/main" id="{E24227F7-B02F-4872-BA39-3C7A8AD53D7B}"/>
                </a:ext>
              </a:extLst>
            </p:cNvPr>
            <p:cNvSpPr/>
            <p:nvPr/>
          </p:nvSpPr>
          <p:spPr>
            <a:xfrm>
              <a:off x="457200" y="1352550"/>
              <a:ext cx="5391150" cy="2914650"/>
            </a:xfrm>
            <a:prstGeom prst="hexagon">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2">
              <a:extLst>
                <a:ext uri="{FF2B5EF4-FFF2-40B4-BE49-F238E27FC236}">
                  <a16:creationId xmlns:a16="http://schemas.microsoft.com/office/drawing/2014/main" id="{828AFE17-C5A1-4C1F-BC28-51CD2622504E}"/>
                </a:ext>
              </a:extLst>
            </p:cNvPr>
            <p:cNvSpPr/>
            <p:nvPr/>
          </p:nvSpPr>
          <p:spPr>
            <a:xfrm>
              <a:off x="369684" y="1569465"/>
              <a:ext cx="5652837" cy="2229393"/>
            </a:xfrm>
            <a:prstGeom prst="rect">
              <a:avLst/>
            </a:prstGeom>
          </p:spPr>
          <p:txBody>
            <a:bodyPr wrap="square">
              <a:spAutoFit/>
            </a:bodyPr>
            <a:lstStyle/>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Trong các hình sau,</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hình nào vừa có tâm đối xứng, </a:t>
              </a:r>
            </a:p>
            <a:p>
              <a:pPr marR="30480" algn="ctr">
                <a:lnSpc>
                  <a:spcPct val="150000"/>
                </a:lnSpc>
                <a:spcAft>
                  <a:spcPts val="0"/>
                </a:spcAft>
              </a:pPr>
              <a:r>
                <a:rPr 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 có trục đối xứng?</a:t>
              </a:r>
              <a:endParaRPr lang="vi-VN" sz="32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TextBox 11">
            <a:extLst>
              <a:ext uri="{FF2B5EF4-FFF2-40B4-BE49-F238E27FC236}">
                <a16:creationId xmlns:a16="http://schemas.microsoft.com/office/drawing/2014/main" id="{F1B6A4B8-B725-48A1-BC90-D39DAA0FFC89}"/>
              </a:ext>
            </a:extLst>
          </p:cNvPr>
          <p:cNvSpPr txBox="1"/>
          <p:nvPr/>
        </p:nvSpPr>
        <p:spPr>
          <a:xfrm>
            <a:off x="4042828" y="37257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3</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4" name="Rectangle: Rounded Corners 3">
            <a:extLst>
              <a:ext uri="{FF2B5EF4-FFF2-40B4-BE49-F238E27FC236}">
                <a16:creationId xmlns:a16="http://schemas.microsoft.com/office/drawing/2014/main" id="{45E93E3A-F8DA-4F8A-8184-7BDC2BB0A4EA}"/>
              </a:ext>
            </a:extLst>
          </p:cNvPr>
          <p:cNvSpPr/>
          <p:nvPr/>
        </p:nvSpPr>
        <p:spPr>
          <a:xfrm>
            <a:off x="7102928" y="1142999"/>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49DFB402-6BE7-40A8-A67C-F935CD7DC88A}"/>
              </a:ext>
            </a:extLst>
          </p:cNvPr>
          <p:cNvSpPr/>
          <p:nvPr/>
        </p:nvSpPr>
        <p:spPr>
          <a:xfrm>
            <a:off x="7086599" y="2547257"/>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EDD33CE8-6241-4329-A8CB-5FFA0EA370C0}"/>
              </a:ext>
            </a:extLst>
          </p:cNvPr>
          <p:cNvSpPr/>
          <p:nvPr/>
        </p:nvSpPr>
        <p:spPr>
          <a:xfrm>
            <a:off x="7086599" y="3935185"/>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8F1073AD-6609-45DB-A92A-239791DD5937}"/>
              </a:ext>
            </a:extLst>
          </p:cNvPr>
          <p:cNvSpPr/>
          <p:nvPr/>
        </p:nvSpPr>
        <p:spPr>
          <a:xfrm>
            <a:off x="7086599" y="5355771"/>
            <a:ext cx="4914901" cy="979715"/>
          </a:xfrm>
          <a:prstGeom prst="roundRect">
            <a:avLst/>
          </a:prstGeom>
          <a:solidFill>
            <a:srgbClr val="0608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42D68F76-AC28-4F65-A7F3-80282AA6FF01}"/>
              </a:ext>
            </a:extLst>
          </p:cNvPr>
          <p:cNvSpPr/>
          <p:nvPr/>
        </p:nvSpPr>
        <p:spPr>
          <a:xfrm>
            <a:off x="7162561" y="1307811"/>
            <a:ext cx="4751854"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A. </a:t>
            </a:r>
            <a:r>
              <a:rPr lang="en-US" sz="3600">
                <a:solidFill>
                  <a:schemeClr val="bg1"/>
                </a:solidFill>
                <a:latin typeface="Times New Roman" panose="02020603050405020304" pitchFamily="18" charset="0"/>
                <a:ea typeface="Calibri" panose="020F0502020204030204" pitchFamily="34" charset="0"/>
              </a:rPr>
              <a:t>Tam giác đều</a:t>
            </a:r>
            <a:endParaRPr lang="vi-VN" sz="3600">
              <a:solidFill>
                <a:schemeClr val="bg1"/>
              </a:solidFill>
            </a:endParaRPr>
          </a:p>
        </p:txBody>
      </p:sp>
      <p:sp>
        <p:nvSpPr>
          <p:cNvPr id="7" name="Rectangle 6">
            <a:extLst>
              <a:ext uri="{FF2B5EF4-FFF2-40B4-BE49-F238E27FC236}">
                <a16:creationId xmlns:a16="http://schemas.microsoft.com/office/drawing/2014/main" id="{F1A67155-0ACE-4E7C-9D4E-24391BA9BFEA}"/>
              </a:ext>
            </a:extLst>
          </p:cNvPr>
          <p:cNvSpPr/>
          <p:nvPr/>
        </p:nvSpPr>
        <p:spPr>
          <a:xfrm>
            <a:off x="7221602" y="2721571"/>
            <a:ext cx="5380969"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B. </a:t>
            </a:r>
            <a:r>
              <a:rPr lang="en-US" sz="3600">
                <a:solidFill>
                  <a:schemeClr val="bg1"/>
                </a:solidFill>
                <a:latin typeface="Times New Roman" panose="02020603050405020304" pitchFamily="18" charset="0"/>
                <a:ea typeface="Calibri" panose="020F0502020204030204" pitchFamily="34" charset="0"/>
              </a:rPr>
              <a:t>Hình thang cân.</a:t>
            </a:r>
            <a:endParaRPr lang="vi-VN" sz="3600">
              <a:solidFill>
                <a:schemeClr val="bg1"/>
              </a:solidFill>
            </a:endParaRPr>
          </a:p>
        </p:txBody>
      </p:sp>
      <p:sp>
        <p:nvSpPr>
          <p:cNvPr id="9" name="Rectangle 8">
            <a:extLst>
              <a:ext uri="{FF2B5EF4-FFF2-40B4-BE49-F238E27FC236}">
                <a16:creationId xmlns:a16="http://schemas.microsoft.com/office/drawing/2014/main" id="{B92D31A0-1DA2-4002-96ED-52ADAE0C8E5D}"/>
              </a:ext>
            </a:extLst>
          </p:cNvPr>
          <p:cNvSpPr/>
          <p:nvPr/>
        </p:nvSpPr>
        <p:spPr>
          <a:xfrm>
            <a:off x="7156452" y="4074980"/>
            <a:ext cx="5323030"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C. </a:t>
            </a:r>
            <a:r>
              <a:rPr lang="en-US" sz="3600">
                <a:solidFill>
                  <a:schemeClr val="bg1"/>
                </a:solidFill>
                <a:latin typeface="Times New Roman" panose="02020603050405020304" pitchFamily="18" charset="0"/>
                <a:ea typeface="Calibri" panose="020F0502020204030204" pitchFamily="34" charset="0"/>
              </a:rPr>
              <a:t>Hình bình hành</a:t>
            </a:r>
            <a:endParaRPr lang="vi-VN" sz="3600">
              <a:solidFill>
                <a:schemeClr val="bg1"/>
              </a:solidFill>
            </a:endParaRPr>
          </a:p>
        </p:txBody>
      </p:sp>
      <p:sp>
        <p:nvSpPr>
          <p:cNvPr id="11" name="Rectangle 10">
            <a:extLst>
              <a:ext uri="{FF2B5EF4-FFF2-40B4-BE49-F238E27FC236}">
                <a16:creationId xmlns:a16="http://schemas.microsoft.com/office/drawing/2014/main" id="{6432DD70-D356-4AD6-AAD1-4A2C52FD6133}"/>
              </a:ext>
            </a:extLst>
          </p:cNvPr>
          <p:cNvSpPr/>
          <p:nvPr/>
        </p:nvSpPr>
        <p:spPr>
          <a:xfrm>
            <a:off x="7214654" y="5502726"/>
            <a:ext cx="3692833" cy="646331"/>
          </a:xfrm>
          <a:prstGeom prst="rect">
            <a:avLst/>
          </a:prstGeom>
          <a:noFill/>
        </p:spPr>
        <p:txBody>
          <a:bodyPr wrap="square">
            <a:spAutoFit/>
          </a:bodyPr>
          <a:lstStyle/>
          <a:p>
            <a:r>
              <a:rPr lang="en-US" sz="3600" b="1">
                <a:solidFill>
                  <a:schemeClr val="bg1"/>
                </a:solidFill>
                <a:latin typeface="Times New Roman" panose="02020603050405020304" pitchFamily="18" charset="0"/>
                <a:ea typeface="Calibri" panose="020F0502020204030204" pitchFamily="34" charset="0"/>
              </a:rPr>
              <a:t>D.</a:t>
            </a:r>
            <a:r>
              <a:rPr lang="en-US" sz="3600">
                <a:solidFill>
                  <a:schemeClr val="bg1"/>
                </a:solidFill>
                <a:latin typeface="Times New Roman" panose="02020603050405020304" pitchFamily="18" charset="0"/>
                <a:ea typeface="Calibri" panose="020F0502020204030204" pitchFamily="34" charset="0"/>
              </a:rPr>
              <a:t> Hình thoi</a:t>
            </a:r>
            <a:endParaRPr lang="vi-VN" sz="3600">
              <a:solidFill>
                <a:schemeClr val="bg1"/>
              </a:solidFill>
            </a:endParaRPr>
          </a:p>
        </p:txBody>
      </p:sp>
    </p:spTree>
    <p:extLst>
      <p:ext uri="{BB962C8B-B14F-4D97-AF65-F5344CB8AC3E}">
        <p14:creationId xmlns:p14="http://schemas.microsoft.com/office/powerpoint/2010/main" val="228850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750"/>
                                        <p:tgtEl>
                                          <p:spTgt spid="2"/>
                                        </p:tgtEl>
                                      </p:cBhvr>
                                    </p:animEffect>
                                  </p:childTnLst>
                                </p:cTn>
                              </p:par>
                            </p:childTnLst>
                          </p:cTn>
                        </p:par>
                        <p:par>
                          <p:cTn id="8" fill="hold">
                            <p:stCondLst>
                              <p:cond delay="750"/>
                            </p:stCondLst>
                            <p:childTnLst>
                              <p:par>
                                <p:cTn id="9" presetID="14"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randombar(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6"/>
                                        </p:tgtEl>
                                        <p:attrNameLst>
                                          <p:attrName>fillcolor</p:attrName>
                                        </p:attrNameLst>
                                      </p:cBhvr>
                                      <p:to>
                                        <a:schemeClr val="accent2"/>
                                      </p:to>
                                    </p:animClr>
                                    <p:set>
                                      <p:cBhvr>
                                        <p:cTn id="25" dur="2000" fill="hold"/>
                                        <p:tgtEl>
                                          <p:spTgt spid="16"/>
                                        </p:tgtEl>
                                        <p:attrNameLst>
                                          <p:attrName>fill.type</p:attrName>
                                        </p:attrNameLst>
                                      </p:cBhvr>
                                      <p:to>
                                        <p:strVal val="solid"/>
                                      </p:to>
                                    </p:set>
                                    <p:set>
                                      <p:cBhvr>
                                        <p:cTn id="26" dur="2000" fill="hold"/>
                                        <p:tgtEl>
                                          <p:spTgt spid="1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29000">
              <a:schemeClr val="accent1">
                <a:lumMod val="45000"/>
                <a:lumOff val="55000"/>
              </a:schemeClr>
            </a:gs>
            <a:gs pos="67000">
              <a:schemeClr val="accent5">
                <a:lumMod val="75000"/>
              </a:schemeClr>
            </a:gs>
            <a:gs pos="100000">
              <a:schemeClr val="accent6">
                <a:lumMod val="60000"/>
                <a:lumOff val="40000"/>
              </a:schemeClr>
            </a:gs>
          </a:gsLst>
          <a:lin ang="54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93D240-3A0E-4A2F-B37C-EB7D2465B6F9}"/>
              </a:ext>
            </a:extLst>
          </p:cNvPr>
          <p:cNvSpPr/>
          <p:nvPr/>
        </p:nvSpPr>
        <p:spPr>
          <a:xfrm>
            <a:off x="1997714" y="1167595"/>
            <a:ext cx="7347204" cy="585866"/>
          </a:xfrm>
          <a:prstGeom prst="rect">
            <a:avLst/>
          </a:prstGeom>
        </p:spPr>
        <p:txBody>
          <a:bodyPr wrap="none">
            <a:spAutoFit/>
          </a:bodyPr>
          <a:lstStyle/>
          <a:p>
            <a:pPr marR="30480" algn="just">
              <a:lnSpc>
                <a:spcPct val="105000"/>
              </a:lnSpc>
              <a:spcAft>
                <a:spcPts val="0"/>
              </a:spcAft>
            </a:pPr>
            <a:r>
              <a:rPr lang="en-US" sz="3200" b="1">
                <a:solidFill>
                  <a:srgbClr val="FFFF00"/>
                </a:solidFill>
                <a:latin typeface="Times New Roman" panose="02020603050405020304" pitchFamily="18" charset="0"/>
                <a:ea typeface="Calibri" panose="020F0502020204030204" pitchFamily="34" charset="0"/>
                <a:cs typeface="Times New Roman" panose="02020603050405020304" pitchFamily="18" charset="0"/>
              </a:rPr>
              <a:t>Cho các hình sau, chọn khẳng định đúng</a:t>
            </a:r>
            <a:endParaRPr lang="vi-VN" sz="3200" b="1">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0893714-32A9-490F-BC1E-6E664109E4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821" y="1933326"/>
            <a:ext cx="7177088" cy="1784432"/>
          </a:xfrm>
          <a:prstGeom prst="rect">
            <a:avLst/>
          </a:prstGeom>
          <a:solidFill>
            <a:schemeClr val="bg1"/>
          </a:solidFill>
          <a:ln>
            <a:noFill/>
          </a:ln>
        </p:spPr>
      </p:pic>
      <p:sp>
        <p:nvSpPr>
          <p:cNvPr id="19" name="TextBox 18">
            <a:extLst>
              <a:ext uri="{FF2B5EF4-FFF2-40B4-BE49-F238E27FC236}">
                <a16:creationId xmlns:a16="http://schemas.microsoft.com/office/drawing/2014/main" id="{03C86236-6CEB-4A1B-97C6-23AFA5D171B6}"/>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4</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6" name="Hexagon 25">
            <a:extLst>
              <a:ext uri="{FF2B5EF4-FFF2-40B4-BE49-F238E27FC236}">
                <a16:creationId xmlns:a16="http://schemas.microsoft.com/office/drawing/2014/main" id="{92A08C69-7B42-41EB-B8F0-E0490A8EF878}"/>
              </a:ext>
            </a:extLst>
          </p:cNvPr>
          <p:cNvSpPr/>
          <p:nvPr/>
        </p:nvSpPr>
        <p:spPr>
          <a:xfrm>
            <a:off x="312804" y="4213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Hexagon 27">
            <a:extLst>
              <a:ext uri="{FF2B5EF4-FFF2-40B4-BE49-F238E27FC236}">
                <a16:creationId xmlns:a16="http://schemas.microsoft.com/office/drawing/2014/main" id="{27170A98-979C-47F0-B499-7CB2C9B37CC2}"/>
              </a:ext>
            </a:extLst>
          </p:cNvPr>
          <p:cNvSpPr/>
          <p:nvPr/>
        </p:nvSpPr>
        <p:spPr>
          <a:xfrm>
            <a:off x="293754" y="4975768"/>
            <a:ext cx="466274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Hexagon 28">
            <a:extLst>
              <a:ext uri="{FF2B5EF4-FFF2-40B4-BE49-F238E27FC236}">
                <a16:creationId xmlns:a16="http://schemas.microsoft.com/office/drawing/2014/main" id="{FD22E0CE-5DE1-43A9-A47C-D70153207AF8}"/>
              </a:ext>
            </a:extLst>
          </p:cNvPr>
          <p:cNvSpPr/>
          <p:nvPr/>
        </p:nvSpPr>
        <p:spPr>
          <a:xfrm>
            <a:off x="5745096" y="4594768"/>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Hexagon 29">
            <a:extLst>
              <a:ext uri="{FF2B5EF4-FFF2-40B4-BE49-F238E27FC236}">
                <a16:creationId xmlns:a16="http://schemas.microsoft.com/office/drawing/2014/main" id="{9FA0EBAC-0779-4556-B8C4-B5ABA6A0DE8B}"/>
              </a:ext>
            </a:extLst>
          </p:cNvPr>
          <p:cNvSpPr/>
          <p:nvPr/>
        </p:nvSpPr>
        <p:spPr>
          <a:xfrm>
            <a:off x="5726046" y="5341400"/>
            <a:ext cx="6019800" cy="669472"/>
          </a:xfrm>
          <a:prstGeom prst="hexagon">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a:extLst>
              <a:ext uri="{FF2B5EF4-FFF2-40B4-BE49-F238E27FC236}">
                <a16:creationId xmlns:a16="http://schemas.microsoft.com/office/drawing/2014/main" id="{CA968504-5669-4900-8774-91D9FAB3164B}"/>
              </a:ext>
            </a:extLst>
          </p:cNvPr>
          <p:cNvSpPr/>
          <p:nvPr/>
        </p:nvSpPr>
        <p:spPr>
          <a:xfrm>
            <a:off x="6075284" y="5410448"/>
            <a:ext cx="5415265" cy="523220"/>
          </a:xfrm>
          <a:prstGeom prst="rect">
            <a:avLst/>
          </a:prstGeom>
        </p:spPr>
        <p:txBody>
          <a:bodyPr wrap="none">
            <a:spAutoFit/>
          </a:bodyPr>
          <a:lstStyle/>
          <a:p>
            <a:r>
              <a:rPr lang="vi-VN" sz="2800">
                <a:solidFill>
                  <a:srgbClr val="000000"/>
                </a:solidFill>
                <a:latin typeface="Times New Roman" panose="02020603050405020304" pitchFamily="18" charset="0"/>
                <a:ea typeface="Calibri" panose="020F0502020204030204" pitchFamily="34" charset="0"/>
              </a:rPr>
              <a:t>Cả ba hình đều không phải hình thoi</a:t>
            </a:r>
            <a:endParaRPr lang="vi-VN" sz="2800"/>
          </a:p>
        </p:txBody>
      </p:sp>
      <p:grpSp>
        <p:nvGrpSpPr>
          <p:cNvPr id="7" name="Group 6">
            <a:extLst>
              <a:ext uri="{FF2B5EF4-FFF2-40B4-BE49-F238E27FC236}">
                <a16:creationId xmlns:a16="http://schemas.microsoft.com/office/drawing/2014/main" id="{7EBF713A-27F6-4E56-A947-446536F20458}"/>
              </a:ext>
            </a:extLst>
          </p:cNvPr>
          <p:cNvGrpSpPr/>
          <p:nvPr/>
        </p:nvGrpSpPr>
        <p:grpSpPr>
          <a:xfrm>
            <a:off x="4630242" y="4163927"/>
            <a:ext cx="776588" cy="723186"/>
            <a:chOff x="4640752" y="4163927"/>
            <a:chExt cx="776588" cy="723186"/>
          </a:xfrm>
          <a:scene3d>
            <a:camera prst="orthographicFront">
              <a:rot lat="0" lon="0" rev="0"/>
            </a:camera>
            <a:lightRig rig="contrasting" dir="t">
              <a:rot lat="0" lon="0" rev="1500000"/>
            </a:lightRig>
          </a:scene3d>
        </p:grpSpPr>
        <p:sp>
          <p:nvSpPr>
            <p:cNvPr id="2" name="Hexagon 1">
              <a:extLst>
                <a:ext uri="{FF2B5EF4-FFF2-40B4-BE49-F238E27FC236}">
                  <a16:creationId xmlns:a16="http://schemas.microsoft.com/office/drawing/2014/main" id="{49E2886E-4CE2-4825-945B-682CE8D281C9}"/>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a:extLst>
                <a:ext uri="{FF2B5EF4-FFF2-40B4-BE49-F238E27FC236}">
                  <a16:creationId xmlns:a16="http://schemas.microsoft.com/office/drawing/2014/main" id="{FC87F2AB-AF1A-4F5B-A7D3-665220FF6E02}"/>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A</a:t>
              </a:r>
              <a:endParaRPr lang="vi-VN" sz="4000" b="1">
                <a:ln w="22225">
                  <a:solidFill>
                    <a:schemeClr val="accent2"/>
                  </a:solidFill>
                  <a:prstDash val="solid"/>
                </a:ln>
                <a:solidFill>
                  <a:srgbClr val="FFFF00"/>
                </a:solidFill>
              </a:endParaRPr>
            </a:p>
          </p:txBody>
        </p:sp>
      </p:grpSp>
      <p:grpSp>
        <p:nvGrpSpPr>
          <p:cNvPr id="12" name="Group 11">
            <a:extLst>
              <a:ext uri="{FF2B5EF4-FFF2-40B4-BE49-F238E27FC236}">
                <a16:creationId xmlns:a16="http://schemas.microsoft.com/office/drawing/2014/main" id="{CDBBA0A3-2655-4A24-BF53-E5C001EC9E79}"/>
              </a:ext>
            </a:extLst>
          </p:cNvPr>
          <p:cNvGrpSpPr/>
          <p:nvPr/>
        </p:nvGrpSpPr>
        <p:grpSpPr>
          <a:xfrm>
            <a:off x="4624710" y="4933948"/>
            <a:ext cx="776588" cy="723186"/>
            <a:chOff x="4640752" y="4163927"/>
            <a:chExt cx="776588" cy="723186"/>
          </a:xfrm>
          <a:scene3d>
            <a:camera prst="orthographicFront">
              <a:rot lat="0" lon="0" rev="0"/>
            </a:camera>
            <a:lightRig rig="contrasting" dir="t">
              <a:rot lat="0" lon="0" rev="1500000"/>
            </a:lightRig>
          </a:scene3d>
        </p:grpSpPr>
        <p:sp>
          <p:nvSpPr>
            <p:cNvPr id="13" name="Hexagon 12">
              <a:extLst>
                <a:ext uri="{FF2B5EF4-FFF2-40B4-BE49-F238E27FC236}">
                  <a16:creationId xmlns:a16="http://schemas.microsoft.com/office/drawing/2014/main" id="{7A02F243-7F50-4152-87C5-82E0CAD92AED}"/>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49987" dist="250190" dir="8460000" algn="ctr">
                <a:srgbClr val="000000">
                  <a:alpha val="28000"/>
                </a:srgbClr>
              </a:outerShdw>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TextBox 14">
              <a:extLst>
                <a:ext uri="{FF2B5EF4-FFF2-40B4-BE49-F238E27FC236}">
                  <a16:creationId xmlns:a16="http://schemas.microsoft.com/office/drawing/2014/main" id="{74B09950-5EC3-4AB0-9A54-C54ABF0BC3FF}"/>
                </a:ext>
              </a:extLst>
            </p:cNvPr>
            <p:cNvSpPr txBox="1"/>
            <p:nvPr/>
          </p:nvSpPr>
          <p:spPr>
            <a:xfrm>
              <a:off x="4814637" y="4163927"/>
              <a:ext cx="495300" cy="707886"/>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spAutoFit/>
            </a:bodyPr>
            <a:lstStyle/>
            <a:p>
              <a:r>
                <a:rPr lang="en-US" sz="4000" b="1">
                  <a:ln w="22225">
                    <a:solidFill>
                      <a:schemeClr val="accent2"/>
                    </a:solidFill>
                    <a:prstDash val="solid"/>
                  </a:ln>
                  <a:solidFill>
                    <a:srgbClr val="FFFF00"/>
                  </a:solidFill>
                </a:rPr>
                <a:t>B</a:t>
              </a:r>
              <a:endParaRPr lang="vi-VN" sz="4000" b="1">
                <a:ln w="22225">
                  <a:solidFill>
                    <a:schemeClr val="accent2"/>
                  </a:solidFill>
                  <a:prstDash val="solid"/>
                </a:ln>
                <a:solidFill>
                  <a:srgbClr val="FFFF00"/>
                </a:solidFill>
              </a:endParaRPr>
            </a:p>
          </p:txBody>
        </p:sp>
      </p:grpSp>
      <p:grpSp>
        <p:nvGrpSpPr>
          <p:cNvPr id="17" name="Group 16">
            <a:extLst>
              <a:ext uri="{FF2B5EF4-FFF2-40B4-BE49-F238E27FC236}">
                <a16:creationId xmlns:a16="http://schemas.microsoft.com/office/drawing/2014/main" id="{E674BF91-FC85-488B-9CFA-303D4377156B}"/>
              </a:ext>
            </a:extLst>
          </p:cNvPr>
          <p:cNvGrpSpPr/>
          <p:nvPr/>
        </p:nvGrpSpPr>
        <p:grpSpPr>
          <a:xfrm>
            <a:off x="5298479" y="4548937"/>
            <a:ext cx="776588" cy="723186"/>
            <a:chOff x="4640752" y="4163927"/>
            <a:chExt cx="776588" cy="723186"/>
          </a:xfrm>
          <a:scene3d>
            <a:camera prst="orthographicFront">
              <a:rot lat="0" lon="0" rev="0"/>
            </a:camera>
            <a:lightRig rig="glow" dir="t">
              <a:rot lat="0" lon="0" rev="4800000"/>
            </a:lightRig>
          </a:scene3d>
        </p:grpSpPr>
        <p:sp>
          <p:nvSpPr>
            <p:cNvPr id="20" name="Hexagon 19">
              <a:extLst>
                <a:ext uri="{FF2B5EF4-FFF2-40B4-BE49-F238E27FC236}">
                  <a16:creationId xmlns:a16="http://schemas.microsoft.com/office/drawing/2014/main" id="{63125D9C-9A4F-41C2-805D-006C8B96526E}"/>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TextBox 20">
              <a:extLst>
                <a:ext uri="{FF2B5EF4-FFF2-40B4-BE49-F238E27FC236}">
                  <a16:creationId xmlns:a16="http://schemas.microsoft.com/office/drawing/2014/main" id="{11B688DA-FEFE-4BE7-ACB0-6EED2563A0C1}"/>
                </a:ext>
              </a:extLst>
            </p:cNvPr>
            <p:cNvSpPr txBox="1"/>
            <p:nvPr/>
          </p:nvSpPr>
          <p:spPr>
            <a:xfrm>
              <a:off x="4754477" y="4163927"/>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C</a:t>
              </a:r>
              <a:endParaRPr lang="vi-VN" sz="4000" b="1">
                <a:ln w="22225">
                  <a:solidFill>
                    <a:schemeClr val="accent2"/>
                  </a:solidFill>
                  <a:prstDash val="solid"/>
                </a:ln>
                <a:solidFill>
                  <a:srgbClr val="FFFF00"/>
                </a:solidFill>
              </a:endParaRPr>
            </a:p>
          </p:txBody>
        </p:sp>
      </p:grpSp>
      <p:grpSp>
        <p:nvGrpSpPr>
          <p:cNvPr id="22" name="Group 21">
            <a:extLst>
              <a:ext uri="{FF2B5EF4-FFF2-40B4-BE49-F238E27FC236}">
                <a16:creationId xmlns:a16="http://schemas.microsoft.com/office/drawing/2014/main" id="{B2603BF4-ACA3-4DCF-AEF5-60F19EB3EC96}"/>
              </a:ext>
            </a:extLst>
          </p:cNvPr>
          <p:cNvGrpSpPr/>
          <p:nvPr/>
        </p:nvGrpSpPr>
        <p:grpSpPr>
          <a:xfrm>
            <a:off x="5298479" y="5274842"/>
            <a:ext cx="776588" cy="735218"/>
            <a:chOff x="4640752" y="4151895"/>
            <a:chExt cx="776588" cy="735218"/>
          </a:xfrm>
          <a:scene3d>
            <a:camera prst="orthographicFront">
              <a:rot lat="0" lon="0" rev="0"/>
            </a:camera>
            <a:lightRig rig="glow" dir="t">
              <a:rot lat="0" lon="0" rev="4800000"/>
            </a:lightRig>
          </a:scene3d>
        </p:grpSpPr>
        <p:sp>
          <p:nvSpPr>
            <p:cNvPr id="23" name="Hexagon 22">
              <a:extLst>
                <a:ext uri="{FF2B5EF4-FFF2-40B4-BE49-F238E27FC236}">
                  <a16:creationId xmlns:a16="http://schemas.microsoft.com/office/drawing/2014/main" id="{C897D8DF-43E9-42D9-9D00-14613A204415}"/>
                </a:ext>
              </a:extLst>
            </p:cNvPr>
            <p:cNvSpPr/>
            <p:nvPr/>
          </p:nvSpPr>
          <p:spPr>
            <a:xfrm>
              <a:off x="4640752" y="4217641"/>
              <a:ext cx="776588" cy="669472"/>
            </a:xfrm>
            <a:prstGeom prst="hexagon">
              <a:avLst/>
            </a:prstGeom>
            <a:blipFill dpi="0" rotWithShape="1">
              <a:blip r:embed="rId3"/>
              <a:srcRect/>
              <a:stretch>
                <a:fillRect l="-15000" t="-23000" r="-15000" b="-18000"/>
              </a:stretch>
            </a:blipFill>
            <a:ln>
              <a:noFill/>
            </a:ln>
            <a:effectLst>
              <a:outerShdw blurRad="190500" dist="228600" dir="2700000" algn="ctr">
                <a:srgbClr val="000000">
                  <a:alpha val="30000"/>
                </a:srgbClr>
              </a:outerShdw>
            </a:effectLst>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TextBox 23">
              <a:extLst>
                <a:ext uri="{FF2B5EF4-FFF2-40B4-BE49-F238E27FC236}">
                  <a16:creationId xmlns:a16="http://schemas.microsoft.com/office/drawing/2014/main" id="{7224F0F3-DE39-4F89-90D4-80EFE38EA68B}"/>
                </a:ext>
              </a:extLst>
            </p:cNvPr>
            <p:cNvSpPr txBox="1"/>
            <p:nvPr/>
          </p:nvSpPr>
          <p:spPr>
            <a:xfrm>
              <a:off x="4790573" y="4151895"/>
              <a:ext cx="495300" cy="707886"/>
            </a:xfrm>
            <a:prstGeom prst="rect">
              <a:avLst/>
            </a:prstGeom>
            <a:noFill/>
            <a:ln>
              <a:noFill/>
            </a:ln>
            <a:effectLst>
              <a:outerShdw blurRad="190500" dist="228600" dir="2700000" algn="ctr">
                <a:srgbClr val="000000">
                  <a:alpha val="30000"/>
                </a:srgbClr>
              </a:outerShdw>
            </a:effectLst>
            <a:sp3d prstMaterial="matte">
              <a:bevelT w="127000" h="63500"/>
            </a:sp3d>
          </p:spPr>
          <p:txBody>
            <a:bodyPr wrap="square" rtlCol="0">
              <a:spAutoFit/>
            </a:bodyPr>
            <a:lstStyle/>
            <a:p>
              <a:r>
                <a:rPr lang="en-US" sz="4000" b="1">
                  <a:ln w="22225">
                    <a:solidFill>
                      <a:schemeClr val="accent2"/>
                    </a:solidFill>
                    <a:prstDash val="solid"/>
                  </a:ln>
                  <a:solidFill>
                    <a:srgbClr val="FFFF00"/>
                  </a:solidFill>
                </a:rPr>
                <a:t>D</a:t>
              </a:r>
              <a:endParaRPr lang="vi-VN" sz="4000" b="1">
                <a:ln w="22225">
                  <a:solidFill>
                    <a:schemeClr val="accent2"/>
                  </a:solidFill>
                  <a:prstDash val="solid"/>
                </a:ln>
                <a:solidFill>
                  <a:srgbClr val="FFFF00"/>
                </a:solidFill>
              </a:endParaRPr>
            </a:p>
          </p:txBody>
        </p:sp>
      </p:grpSp>
      <p:sp>
        <p:nvSpPr>
          <p:cNvPr id="14" name="Rectangle 13">
            <a:extLst>
              <a:ext uri="{FF2B5EF4-FFF2-40B4-BE49-F238E27FC236}">
                <a16:creationId xmlns:a16="http://schemas.microsoft.com/office/drawing/2014/main" id="{ADCC03E7-E4FC-4946-8701-A36077095883}"/>
              </a:ext>
            </a:extLst>
          </p:cNvPr>
          <p:cNvSpPr/>
          <p:nvPr/>
        </p:nvSpPr>
        <p:spPr>
          <a:xfrm>
            <a:off x="343425" y="5058997"/>
            <a:ext cx="432041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Hình 1 và hình 2 là hình thoi</a:t>
            </a:r>
            <a:endParaRPr lang="vi-VN" sz="2800"/>
          </a:p>
        </p:txBody>
      </p:sp>
      <p:sp>
        <p:nvSpPr>
          <p:cNvPr id="6" name="Rectangle 5">
            <a:extLst>
              <a:ext uri="{FF2B5EF4-FFF2-40B4-BE49-F238E27FC236}">
                <a16:creationId xmlns:a16="http://schemas.microsoft.com/office/drawing/2014/main" id="{83B21269-D142-463A-97A0-62AFF872D086}"/>
              </a:ext>
            </a:extLst>
          </p:cNvPr>
          <p:cNvSpPr/>
          <p:nvPr/>
        </p:nvSpPr>
        <p:spPr>
          <a:xfrm>
            <a:off x="375468" y="4255375"/>
            <a:ext cx="4068743" cy="523220"/>
          </a:xfrm>
          <a:prstGeom prst="rect">
            <a:avLst/>
          </a:prstGeom>
        </p:spPr>
        <p:txBody>
          <a:bodyPr wrap="none">
            <a:spAutoFit/>
          </a:bodyPr>
          <a:lstStyle/>
          <a:p>
            <a:r>
              <a:rPr lang="en-US" sz="2800">
                <a:solidFill>
                  <a:srgbClr val="000000"/>
                </a:solidFill>
                <a:latin typeface="Times New Roman" panose="02020603050405020304" pitchFamily="18" charset="0"/>
                <a:ea typeface="Calibri" panose="020F0502020204030204" pitchFamily="34" charset="0"/>
              </a:rPr>
              <a:t>Cả ba hình đều là hình thoi</a:t>
            </a:r>
            <a:endParaRPr lang="vi-VN" sz="2800"/>
          </a:p>
        </p:txBody>
      </p:sp>
      <p:sp>
        <p:nvSpPr>
          <p:cNvPr id="16" name="Rectangle 15">
            <a:extLst>
              <a:ext uri="{FF2B5EF4-FFF2-40B4-BE49-F238E27FC236}">
                <a16:creationId xmlns:a16="http://schemas.microsoft.com/office/drawing/2014/main" id="{3005BE57-E066-4EB0-8481-86EC10879A40}"/>
              </a:ext>
            </a:extLst>
          </p:cNvPr>
          <p:cNvSpPr/>
          <p:nvPr/>
        </p:nvSpPr>
        <p:spPr>
          <a:xfrm>
            <a:off x="6069157" y="4675907"/>
            <a:ext cx="3422732" cy="523220"/>
          </a:xfrm>
          <a:prstGeom prst="rect">
            <a:avLst/>
          </a:prstGeom>
        </p:spPr>
        <p:txBody>
          <a:bodyPr wrap="none">
            <a:spAutoFit/>
          </a:bodyPr>
          <a:lstStyle/>
          <a:p>
            <a:r>
              <a:rPr lang="fr-FR" sz="2800">
                <a:solidFill>
                  <a:srgbClr val="000000"/>
                </a:solidFill>
                <a:latin typeface="Times New Roman" panose="02020603050405020304" pitchFamily="18" charset="0"/>
                <a:ea typeface="Calibri" panose="020F0502020204030204" pitchFamily="34" charset="0"/>
              </a:rPr>
              <a:t>Chỉ hình 1 là hình thoi</a:t>
            </a:r>
            <a:endParaRPr lang="vi-VN" sz="2800"/>
          </a:p>
        </p:txBody>
      </p:sp>
    </p:spTree>
    <p:extLst>
      <p:ext uri="{BB962C8B-B14F-4D97-AF65-F5344CB8AC3E}">
        <p14:creationId xmlns:p14="http://schemas.microsoft.com/office/powerpoint/2010/main" val="34902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9"/>
                                        </p:tgtEl>
                                        <p:attrNameLst>
                                          <p:attrName>fillcolor</p:attrName>
                                        </p:attrNameLst>
                                      </p:cBhvr>
                                      <p:to>
                                        <a:srgbClr val="FFD965"/>
                                      </p:to>
                                    </p:animClr>
                                    <p:set>
                                      <p:cBhvr>
                                        <p:cTn id="7" dur="2000" fill="hold"/>
                                        <p:tgtEl>
                                          <p:spTgt spid="29"/>
                                        </p:tgtEl>
                                        <p:attrNameLst>
                                          <p:attrName>fill.type</p:attrName>
                                        </p:attrNameLst>
                                      </p:cBhvr>
                                      <p:to>
                                        <p:strVal val="solid"/>
                                      </p:to>
                                    </p:set>
                                    <p:set>
                                      <p:cBhvr>
                                        <p:cTn id="8" dur="2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5</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24cm và 10cm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4" y="3643563"/>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15cm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12cm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13cm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14cm</a:t>
            </a:r>
          </a:p>
        </p:txBody>
      </p:sp>
    </p:spTree>
    <p:extLst>
      <p:ext uri="{BB962C8B-B14F-4D97-AF65-F5344CB8AC3E}">
        <p14:creationId xmlns:p14="http://schemas.microsoft.com/office/powerpoint/2010/main" val="191238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6</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900309" y="1515979"/>
            <a:ext cx="10407425" cy="1557589"/>
            <a:chOff x="900309" y="1515979"/>
            <a:chExt cx="10407425" cy="1557589"/>
          </a:xfrm>
        </p:grpSpPr>
        <p:sp>
          <p:nvSpPr>
            <p:cNvPr id="5" name="Rectangle 4">
              <a:extLst>
                <a:ext uri="{FF2B5EF4-FFF2-40B4-BE49-F238E27FC236}">
                  <a16:creationId xmlns:a16="http://schemas.microsoft.com/office/drawing/2014/main" id="{B3CC11C4-0C10-4BCE-BBE5-979676B71206}"/>
                </a:ext>
              </a:extLst>
            </p:cNvPr>
            <p:cNvSpPr/>
            <p:nvPr/>
          </p:nvSpPr>
          <p:spPr>
            <a:xfrm>
              <a:off x="1566521" y="1743063"/>
              <a:ext cx="9550658" cy="1077218"/>
            </a:xfrm>
            <a:prstGeom prst="rect">
              <a:avLst/>
            </a:prstGeom>
            <a:ln w="28575">
              <a:noFill/>
            </a:ln>
          </p:spPr>
          <p:txBody>
            <a:bodyPr wrap="square">
              <a:spAutoFit/>
            </a:bodyPr>
            <a:lstStyle/>
            <a:p>
              <a:r>
                <a:rPr lang="nl-NL"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 thoi có độ dài hai đường chéo là 16cm và 12cm thì cạnh của hình thoi đó bằng</a:t>
              </a:r>
              <a:r>
                <a:rPr lang="vi-VN" sz="3200" b="1">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900309" y="1515979"/>
              <a:ext cx="10407425"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307734" y="2294774"/>
            <a:ext cx="106072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0" y="2294774"/>
            <a:ext cx="90030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48014"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17517"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20cm</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312067" y="3781926"/>
            <a:ext cx="32766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8cm</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798467"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12cm</a:t>
            </a:r>
          </a:p>
        </p:txBody>
      </p:sp>
      <p:sp>
        <p:nvSpPr>
          <p:cNvPr id="80" name="TextBox 79">
            <a:extLst>
              <a:ext uri="{FF2B5EF4-FFF2-40B4-BE49-F238E27FC236}">
                <a16:creationId xmlns:a16="http://schemas.microsoft.com/office/drawing/2014/main" id="{A9BE703C-3536-4FEA-8746-FBF7C53FF89D}"/>
              </a:ext>
            </a:extLst>
          </p:cNvPr>
          <p:cNvSpPr txBox="1"/>
          <p:nvPr/>
        </p:nvSpPr>
        <p:spPr>
          <a:xfrm>
            <a:off x="2331117"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10cm</a:t>
            </a:r>
          </a:p>
        </p:txBody>
      </p:sp>
    </p:spTree>
    <p:extLst>
      <p:ext uri="{BB962C8B-B14F-4D97-AF65-F5344CB8AC3E}">
        <p14:creationId xmlns:p14="http://schemas.microsoft.com/office/powerpoint/2010/main" val="68083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0004427-2465-4C6F-904A-0EDF185143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351924" y="1103738"/>
            <a:ext cx="1247998" cy="706104"/>
          </a:xfrm>
          <a:prstGeom prst="rect">
            <a:avLst/>
          </a:prstGeom>
        </p:spPr>
      </p:pic>
      <p:sp>
        <p:nvSpPr>
          <p:cNvPr id="6" name="TextBox 5">
            <a:extLst>
              <a:ext uri="{FF2B5EF4-FFF2-40B4-BE49-F238E27FC236}">
                <a16:creationId xmlns:a16="http://schemas.microsoft.com/office/drawing/2014/main" id="{58A307DA-163A-4B2C-A656-C8A674D4ACD3}"/>
              </a:ext>
            </a:extLst>
          </p:cNvPr>
          <p:cNvSpPr txBox="1"/>
          <p:nvPr/>
        </p:nvSpPr>
        <p:spPr>
          <a:xfrm>
            <a:off x="1652335" y="1235242"/>
            <a:ext cx="8373979" cy="523220"/>
          </a:xfrm>
          <a:prstGeom prst="rect">
            <a:avLst/>
          </a:prstGeom>
          <a:noFill/>
        </p:spPr>
        <p:txBody>
          <a:bodyPr wrap="square" rtlCol="0">
            <a:spAutoFit/>
          </a:bodyPr>
          <a:lstStyle/>
          <a:p>
            <a:r>
              <a:rPr lang="nl-NL" sz="2800" b="1">
                <a:latin typeface="Times New Roman" panose="02020603050405020304" pitchFamily="18" charset="0"/>
                <a:cs typeface="Times New Roman" panose="02020603050405020304" pitchFamily="18" charset="0"/>
              </a:rPr>
              <a:t>So sánh độ dài các cạnh của tứ giác ABCD ở </a:t>
            </a:r>
            <a:r>
              <a:rPr lang="nl-NL" sz="2800" b="1" i="1">
                <a:latin typeface="Times New Roman" panose="02020603050405020304" pitchFamily="18" charset="0"/>
                <a:cs typeface="Times New Roman" panose="02020603050405020304" pitchFamily="18" charset="0"/>
              </a:rPr>
              <a:t>Hình 56</a:t>
            </a:r>
            <a:endParaRPr lang="vi-VN" sz="2800" b="1">
              <a:latin typeface="Times New Roman" panose="02020603050405020304" pitchFamily="18" charset="0"/>
              <a:cs typeface="Times New Roman" panose="02020603050405020304" pitchFamily="18" charset="0"/>
            </a:endParaRPr>
          </a:p>
        </p:txBody>
      </p:sp>
      <p:grpSp>
        <p:nvGrpSpPr>
          <p:cNvPr id="52" name="Group 51">
            <a:extLst>
              <a:ext uri="{FF2B5EF4-FFF2-40B4-BE49-F238E27FC236}">
                <a16:creationId xmlns:a16="http://schemas.microsoft.com/office/drawing/2014/main" id="{6C53ED51-6665-4AA4-9E4F-3C51FE45C8BC}"/>
              </a:ext>
            </a:extLst>
          </p:cNvPr>
          <p:cNvGrpSpPr/>
          <p:nvPr/>
        </p:nvGrpSpPr>
        <p:grpSpPr>
          <a:xfrm>
            <a:off x="8271788" y="1765504"/>
            <a:ext cx="3494029" cy="3367816"/>
            <a:chOff x="8062238" y="2394154"/>
            <a:chExt cx="3494029" cy="3367816"/>
          </a:xfrm>
        </p:grpSpPr>
        <p:grpSp>
          <p:nvGrpSpPr>
            <p:cNvPr id="50" name="Group 49">
              <a:extLst>
                <a:ext uri="{FF2B5EF4-FFF2-40B4-BE49-F238E27FC236}">
                  <a16:creationId xmlns:a16="http://schemas.microsoft.com/office/drawing/2014/main" id="{93CF1914-07CE-4316-9F4B-3C5C73239C60}"/>
                </a:ext>
              </a:extLst>
            </p:cNvPr>
            <p:cNvGrpSpPr/>
            <p:nvPr/>
          </p:nvGrpSpPr>
          <p:grpSpPr>
            <a:xfrm>
              <a:off x="8062238" y="2394154"/>
              <a:ext cx="3494029" cy="2875587"/>
              <a:chOff x="8062238" y="2394154"/>
              <a:chExt cx="3494029" cy="2875587"/>
            </a:xfrm>
          </p:grpSpPr>
          <p:grpSp>
            <p:nvGrpSpPr>
              <p:cNvPr id="33" name="Group 32">
                <a:extLst>
                  <a:ext uri="{FF2B5EF4-FFF2-40B4-BE49-F238E27FC236}">
                    <a16:creationId xmlns:a16="http://schemas.microsoft.com/office/drawing/2014/main" id="{A8B5100A-77D2-47DF-8653-949CEFF5D68E}"/>
                  </a:ext>
                </a:extLst>
              </p:cNvPr>
              <p:cNvGrpSpPr/>
              <p:nvPr/>
            </p:nvGrpSpPr>
            <p:grpSpPr>
              <a:xfrm>
                <a:off x="8062238" y="2473596"/>
                <a:ext cx="3494029" cy="2703993"/>
                <a:chOff x="7366475" y="1226322"/>
                <a:chExt cx="4246090" cy="3416893"/>
              </a:xfrm>
            </p:grpSpPr>
            <p:cxnSp>
              <p:nvCxnSpPr>
                <p:cNvPr id="10" name="Straight Connector 9">
                  <a:extLst>
                    <a:ext uri="{FF2B5EF4-FFF2-40B4-BE49-F238E27FC236}">
                      <a16:creationId xmlns:a16="http://schemas.microsoft.com/office/drawing/2014/main" id="{600E712B-B7F8-4D5A-8149-2DCBAC35400A}"/>
                    </a:ext>
                  </a:extLst>
                </p:cNvPr>
                <p:cNvCxnSpPr>
                  <a:cxnSpLocks/>
                </p:cNvCxnSpPr>
                <p:nvPr/>
              </p:nvCxnSpPr>
              <p:spPr>
                <a:xfrm rot="5400000">
                  <a:off x="5682954"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8D4EAC32-89B8-43CD-89AD-3571A3811045}"/>
                    </a:ext>
                  </a:extLst>
                </p:cNvPr>
                <p:cNvCxnSpPr>
                  <a:cxnSpLocks/>
                </p:cNvCxnSpPr>
                <p:nvPr/>
              </p:nvCxnSpPr>
              <p:spPr>
                <a:xfrm rot="5400000">
                  <a:off x="6083181"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9D5766B-3CB2-46AF-A589-0994CAA0A939}"/>
                    </a:ext>
                  </a:extLst>
                </p:cNvPr>
                <p:cNvCxnSpPr>
                  <a:cxnSpLocks/>
                </p:cNvCxnSpPr>
                <p:nvPr/>
              </p:nvCxnSpPr>
              <p:spPr>
                <a:xfrm rot="5400000">
                  <a:off x="6517593"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1A29343-EFF2-4864-B94A-E0479EC521E2}"/>
                    </a:ext>
                  </a:extLst>
                </p:cNvPr>
                <p:cNvCxnSpPr>
                  <a:cxnSpLocks/>
                </p:cNvCxnSpPr>
                <p:nvPr/>
              </p:nvCxnSpPr>
              <p:spPr>
                <a:xfrm rot="5400000">
                  <a:off x="6934912" y="2935481"/>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B16CC4B8-EC25-44AF-A720-8F3364E4597F}"/>
                    </a:ext>
                  </a:extLst>
                </p:cNvPr>
                <p:cNvCxnSpPr>
                  <a:cxnSpLocks/>
                </p:cNvCxnSpPr>
                <p:nvPr/>
              </p:nvCxnSpPr>
              <p:spPr>
                <a:xfrm rot="5400000">
                  <a:off x="7369324" y="2934056"/>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24AD032-0A24-4C8B-82F9-9B1B6F31A52F}"/>
                    </a:ext>
                  </a:extLst>
                </p:cNvPr>
                <p:cNvCxnSpPr>
                  <a:cxnSpLocks/>
                </p:cNvCxnSpPr>
                <p:nvPr/>
              </p:nvCxnSpPr>
              <p:spPr>
                <a:xfrm rot="5400000">
                  <a:off x="7786643" y="2941178"/>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4686AB8-AE1F-4C3B-8345-16F1487FBB9E}"/>
                    </a:ext>
                  </a:extLst>
                </p:cNvPr>
                <p:cNvCxnSpPr>
                  <a:cxnSpLocks/>
                </p:cNvCxnSpPr>
                <p:nvPr/>
              </p:nvCxnSpPr>
              <p:spPr>
                <a:xfrm rot="5400000">
                  <a:off x="8212508" y="2939754"/>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3A681BE6-C1B6-4961-BB2A-A81BC22A26D3}"/>
                    </a:ext>
                  </a:extLst>
                </p:cNvPr>
                <p:cNvCxnSpPr>
                  <a:cxnSpLocks/>
                </p:cNvCxnSpPr>
                <p:nvPr/>
              </p:nvCxnSpPr>
              <p:spPr>
                <a:xfrm rot="5400000">
                  <a:off x="8629829" y="2929783"/>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A7DEF70-B5FC-4158-B35F-6A740B65D5ED}"/>
                    </a:ext>
                  </a:extLst>
                </p:cNvPr>
                <p:cNvCxnSpPr>
                  <a:cxnSpLocks/>
                </p:cNvCxnSpPr>
                <p:nvPr/>
              </p:nvCxnSpPr>
              <p:spPr>
                <a:xfrm rot="5400000">
                  <a:off x="9038602" y="293690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6A2DDDF-D4E0-44F4-886B-8ED28ADCEC99}"/>
                    </a:ext>
                  </a:extLst>
                </p:cNvPr>
                <p:cNvCxnSpPr>
                  <a:cxnSpLocks/>
                </p:cNvCxnSpPr>
                <p:nvPr/>
              </p:nvCxnSpPr>
              <p:spPr>
                <a:xfrm rot="5400000">
                  <a:off x="9473013" y="2926935"/>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3B75E06-C622-4673-91D2-38F61402B3CF}"/>
                    </a:ext>
                  </a:extLst>
                </p:cNvPr>
                <p:cNvCxnSpPr>
                  <a:cxnSpLocks/>
                </p:cNvCxnSpPr>
                <p:nvPr/>
              </p:nvCxnSpPr>
              <p:spPr>
                <a:xfrm rot="5400000">
                  <a:off x="9890333" y="2942602"/>
                  <a:ext cx="3401226" cy="0"/>
                </a:xfrm>
                <a:prstGeom prst="line">
                  <a:avLst/>
                </a:prstGeom>
                <a:ln w="19050">
                  <a:solidFill>
                    <a:schemeClr val="bg2">
                      <a:lumMod val="75000"/>
                    </a:schemeClr>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04F6542D-58D8-45DA-B0E4-5E94E55A3478}"/>
                    </a:ext>
                  </a:extLst>
                </p:cNvPr>
                <p:cNvCxnSpPr/>
                <p:nvPr/>
              </p:nvCxnSpPr>
              <p:spPr>
                <a:xfrm flipH="1">
                  <a:off x="7366475" y="463182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9FF644-47C9-4D1A-92C7-DF4D7E15E0BD}"/>
                    </a:ext>
                  </a:extLst>
                </p:cNvPr>
                <p:cNvCxnSpPr/>
                <p:nvPr/>
              </p:nvCxnSpPr>
              <p:spPr>
                <a:xfrm flipH="1">
                  <a:off x="7368749" y="421101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C0D3F88-5BFF-4723-B15B-C41DECA3ABF7}"/>
                    </a:ext>
                  </a:extLst>
                </p:cNvPr>
                <p:cNvCxnSpPr/>
                <p:nvPr/>
              </p:nvCxnSpPr>
              <p:spPr>
                <a:xfrm flipH="1">
                  <a:off x="7371025" y="3803856"/>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A46BBE2-BE55-4E9F-A619-2AFEE2CA339D}"/>
                    </a:ext>
                  </a:extLst>
                </p:cNvPr>
                <p:cNvCxnSpPr/>
                <p:nvPr/>
              </p:nvCxnSpPr>
              <p:spPr>
                <a:xfrm flipH="1">
                  <a:off x="7373299" y="3383051"/>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FDE0C3B-770A-4826-BCBB-56E50B99751D}"/>
                    </a:ext>
                  </a:extLst>
                </p:cNvPr>
                <p:cNvCxnSpPr/>
                <p:nvPr/>
              </p:nvCxnSpPr>
              <p:spPr>
                <a:xfrm flipH="1">
                  <a:off x="7375573" y="2962245"/>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D5ECCE-EF88-4AD0-9E2F-D14ED991997D}"/>
                    </a:ext>
                  </a:extLst>
                </p:cNvPr>
                <p:cNvCxnSpPr/>
                <p:nvPr/>
              </p:nvCxnSpPr>
              <p:spPr>
                <a:xfrm flipH="1">
                  <a:off x="7377848" y="252779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F297FC-F2F1-4320-8CA1-BE4F0ED97434}"/>
                    </a:ext>
                  </a:extLst>
                </p:cNvPr>
                <p:cNvCxnSpPr/>
                <p:nvPr/>
              </p:nvCxnSpPr>
              <p:spPr>
                <a:xfrm flipH="1">
                  <a:off x="7366476" y="2120633"/>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ACA92D6-77FD-4A4C-A713-5C72CAFFB6C4}"/>
                    </a:ext>
                  </a:extLst>
                </p:cNvPr>
                <p:cNvCxnSpPr/>
                <p:nvPr/>
              </p:nvCxnSpPr>
              <p:spPr>
                <a:xfrm flipH="1">
                  <a:off x="7382397" y="1672532"/>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579C20A-3EAD-42EC-94A1-A0D3AEBBC3DD}"/>
                    </a:ext>
                  </a:extLst>
                </p:cNvPr>
                <p:cNvCxnSpPr/>
                <p:nvPr/>
              </p:nvCxnSpPr>
              <p:spPr>
                <a:xfrm flipH="1">
                  <a:off x="7371024" y="1238078"/>
                  <a:ext cx="4230168"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5FF1BDF4-71AD-4924-A3FA-E9A5B43E4D5B}"/>
                  </a:ext>
                </a:extLst>
              </p:cNvPr>
              <p:cNvGrpSpPr/>
              <p:nvPr/>
            </p:nvGrpSpPr>
            <p:grpSpPr>
              <a:xfrm>
                <a:off x="8406581" y="2831690"/>
                <a:ext cx="2794819" cy="2027904"/>
                <a:chOff x="8406581" y="2831690"/>
                <a:chExt cx="2794819" cy="2027904"/>
              </a:xfrm>
            </p:grpSpPr>
            <p:cxnSp>
              <p:nvCxnSpPr>
                <p:cNvPr id="35" name="Straight Connector 34">
                  <a:extLst>
                    <a:ext uri="{FF2B5EF4-FFF2-40B4-BE49-F238E27FC236}">
                      <a16:creationId xmlns:a16="http://schemas.microsoft.com/office/drawing/2014/main" id="{9709C9EB-A31E-40B2-AE48-E2C63BBCF163}"/>
                    </a:ext>
                  </a:extLst>
                </p:cNvPr>
                <p:cNvCxnSpPr/>
                <p:nvPr/>
              </p:nvCxnSpPr>
              <p:spPr>
                <a:xfrm flipV="1">
                  <a:off x="8406581" y="283169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342D3A0-A1E6-406D-852B-3BBB04D034E1}"/>
                    </a:ext>
                  </a:extLst>
                </p:cNvPr>
                <p:cNvCxnSpPr/>
                <p:nvPr/>
              </p:nvCxnSpPr>
              <p:spPr>
                <a:xfrm flipV="1">
                  <a:off x="9800304" y="3834580"/>
                  <a:ext cx="1401096" cy="101763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BC720A6-0CCC-4CAA-9FFF-21D5E204A558}"/>
                    </a:ext>
                  </a:extLst>
                </p:cNvPr>
                <p:cNvCxnSpPr/>
                <p:nvPr/>
              </p:nvCxnSpPr>
              <p:spPr>
                <a:xfrm>
                  <a:off x="9807677" y="2831690"/>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99EAABA-F488-41A2-9155-F7004A85F9EF}"/>
                    </a:ext>
                  </a:extLst>
                </p:cNvPr>
                <p:cNvCxnSpPr/>
                <p:nvPr/>
              </p:nvCxnSpPr>
              <p:spPr>
                <a:xfrm>
                  <a:off x="8421329" y="3849329"/>
                  <a:ext cx="1386349" cy="1010265"/>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040A0083-E482-48AB-BDA1-A2CDC449F65A}"/>
                  </a:ext>
                </a:extLst>
              </p:cNvPr>
              <p:cNvSpPr txBox="1"/>
              <p:nvPr/>
            </p:nvSpPr>
            <p:spPr>
              <a:xfrm>
                <a:off x="8089491" y="3714135"/>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8070E3CE-38B6-4E8B-AAD5-B03BC7CB9DA4}"/>
                  </a:ext>
                </a:extLst>
              </p:cNvPr>
              <p:cNvSpPr txBox="1"/>
              <p:nvPr/>
            </p:nvSpPr>
            <p:spPr>
              <a:xfrm>
                <a:off x="9756059" y="239415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8FBF5EC6-40F9-4729-AB19-218F4682A8CE}"/>
                  </a:ext>
                </a:extLst>
              </p:cNvPr>
              <p:cNvSpPr txBox="1"/>
              <p:nvPr/>
            </p:nvSpPr>
            <p:spPr>
              <a:xfrm>
                <a:off x="11194027" y="3478160"/>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D4737271-D7C8-425F-8F4A-28F6326D7DDF}"/>
                  </a:ext>
                </a:extLst>
              </p:cNvPr>
              <p:cNvSpPr txBox="1"/>
              <p:nvPr/>
            </p:nvSpPr>
            <p:spPr>
              <a:xfrm>
                <a:off x="9778182" y="47465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sp>
          <p:nvSpPr>
            <p:cNvPr id="51" name="TextBox 50">
              <a:extLst>
                <a:ext uri="{FF2B5EF4-FFF2-40B4-BE49-F238E27FC236}">
                  <a16:creationId xmlns:a16="http://schemas.microsoft.com/office/drawing/2014/main" id="{AC183DFE-E6C6-4887-9715-A97C3A7347A0}"/>
                </a:ext>
              </a:extLst>
            </p:cNvPr>
            <p:cNvSpPr txBox="1"/>
            <p:nvPr/>
          </p:nvSpPr>
          <p:spPr>
            <a:xfrm>
              <a:off x="9239250" y="5238750"/>
              <a:ext cx="1714500" cy="523220"/>
            </a:xfrm>
            <a:prstGeom prst="rect">
              <a:avLst/>
            </a:prstGeom>
            <a:noFill/>
          </p:spPr>
          <p:txBody>
            <a:bodyPr wrap="square" rtlCol="0">
              <a:spAutoFit/>
            </a:bodyPr>
            <a:lstStyle/>
            <a:p>
              <a:r>
                <a:rPr lang="en-US" sz="2800" i="1">
                  <a:latin typeface="Times New Roman" panose="02020603050405020304" pitchFamily="18" charset="0"/>
                  <a:cs typeface="Times New Roman" panose="02020603050405020304" pitchFamily="18" charset="0"/>
                </a:rPr>
                <a:t>Hình 56</a:t>
              </a:r>
              <a:endParaRPr lang="vi-VN" sz="2800" i="1">
                <a:latin typeface="Times New Roman" panose="02020603050405020304" pitchFamily="18" charset="0"/>
                <a:cs typeface="Times New Roman" panose="02020603050405020304" pitchFamily="18" charset="0"/>
              </a:endParaRPr>
            </a:p>
          </p:txBody>
        </p:sp>
      </p:grpSp>
      <p:grpSp>
        <p:nvGrpSpPr>
          <p:cNvPr id="53" name="Group 52">
            <a:extLst>
              <a:ext uri="{FF2B5EF4-FFF2-40B4-BE49-F238E27FC236}">
                <a16:creationId xmlns:a16="http://schemas.microsoft.com/office/drawing/2014/main" id="{F39C5883-A64A-4749-9929-636971436BCB}"/>
              </a:ext>
            </a:extLst>
          </p:cNvPr>
          <p:cNvGrpSpPr/>
          <p:nvPr/>
        </p:nvGrpSpPr>
        <p:grpSpPr>
          <a:xfrm>
            <a:off x="190500" y="1985510"/>
            <a:ext cx="7904037" cy="1560173"/>
            <a:chOff x="0" y="1776585"/>
            <a:chExt cx="7904037" cy="1560173"/>
          </a:xfrm>
        </p:grpSpPr>
        <p:grpSp>
          <p:nvGrpSpPr>
            <p:cNvPr id="54" name="Group 53">
              <a:extLst>
                <a:ext uri="{FF2B5EF4-FFF2-40B4-BE49-F238E27FC236}">
                  <a16:creationId xmlns:a16="http://schemas.microsoft.com/office/drawing/2014/main" id="{75581DFD-FD68-4355-B632-5DAF5B7CB4D8}"/>
                </a:ext>
              </a:extLst>
            </p:cNvPr>
            <p:cNvGrpSpPr/>
            <p:nvPr/>
          </p:nvGrpSpPr>
          <p:grpSpPr>
            <a:xfrm>
              <a:off x="0" y="1776585"/>
              <a:ext cx="7904037" cy="1560173"/>
              <a:chOff x="-157227" y="2625290"/>
              <a:chExt cx="12247625" cy="2225782"/>
            </a:xfrm>
          </p:grpSpPr>
          <p:sp>
            <p:nvSpPr>
              <p:cNvPr id="56" name="Rectangle: Rounded Corners 55">
                <a:extLst>
                  <a:ext uri="{FF2B5EF4-FFF2-40B4-BE49-F238E27FC236}">
                    <a16:creationId xmlns:a16="http://schemas.microsoft.com/office/drawing/2014/main" id="{70E4D9F0-6C75-445E-8616-61C69CAD337E}"/>
                  </a:ext>
                </a:extLst>
              </p:cNvPr>
              <p:cNvSpPr/>
              <p:nvPr/>
            </p:nvSpPr>
            <p:spPr>
              <a:xfrm>
                <a:off x="101597" y="2728686"/>
                <a:ext cx="11988801" cy="2122386"/>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a:extLst>
                  <a:ext uri="{FF2B5EF4-FFF2-40B4-BE49-F238E27FC236}">
                    <a16:creationId xmlns:a16="http://schemas.microsoft.com/office/drawing/2014/main" id="{9F2EF18A-469E-4D43-862A-58254FC87CF6}"/>
                  </a:ext>
                </a:extLst>
              </p:cNvPr>
              <p:cNvSpPr/>
              <p:nvPr/>
            </p:nvSpPr>
            <p:spPr>
              <a:xfrm>
                <a:off x="101598" y="2714171"/>
                <a:ext cx="11988800"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58" name="Picture 57">
                <a:extLst>
                  <a:ext uri="{FF2B5EF4-FFF2-40B4-BE49-F238E27FC236}">
                    <a16:creationId xmlns:a16="http://schemas.microsoft.com/office/drawing/2014/main" id="{5F88053B-A680-4D6E-BA41-0C5A63D12D4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55" name="TextBox 54">
              <a:extLst>
                <a:ext uri="{FF2B5EF4-FFF2-40B4-BE49-F238E27FC236}">
                  <a16:creationId xmlns:a16="http://schemas.microsoft.com/office/drawing/2014/main" id="{1990D652-A7CB-4222-951D-7EEDA4A9CBE2}"/>
                </a:ext>
              </a:extLst>
            </p:cNvPr>
            <p:cNvSpPr txBox="1"/>
            <p:nvPr/>
          </p:nvSpPr>
          <p:spPr>
            <a:xfrm>
              <a:off x="385012" y="2353845"/>
              <a:ext cx="7475620" cy="701859"/>
            </a:xfrm>
            <a:prstGeom prst="rect">
              <a:avLst/>
            </a:prstGeom>
            <a:noFill/>
          </p:spPr>
          <p:txBody>
            <a:bodyPr wrap="square" rtlCol="0">
              <a:spAutoFit/>
            </a:bodyPr>
            <a:lstStyle/>
            <a:p>
              <a:pPr>
                <a:lnSpc>
                  <a:spcPct val="150000"/>
                </a:lnSpc>
                <a:spcAft>
                  <a:spcPts val="1200"/>
                </a:spcAft>
              </a:pPr>
              <a:r>
                <a:rPr lang="en-US" sz="3000" b="1" i="1">
                  <a:latin typeface="Times New Roman" panose="02020603050405020304" pitchFamily="18" charset="0"/>
                  <a:cs typeface="Times New Roman" panose="02020603050405020304" pitchFamily="18" charset="0"/>
                </a:rPr>
                <a:t>Hình thoi  là tứ giác có bốn cạnh bằng nhau.</a:t>
              </a:r>
              <a:endParaRPr lang="vi-VN" sz="3000">
                <a:latin typeface="Times New Roman" panose="02020603050405020304" pitchFamily="18" charset="0"/>
                <a:cs typeface="Times New Roman" panose="02020603050405020304" pitchFamily="18" charset="0"/>
              </a:endParaRPr>
            </a:p>
          </p:txBody>
        </p:sp>
      </p:grpSp>
      <p:sp>
        <p:nvSpPr>
          <p:cNvPr id="59" name="TextBox 58">
            <a:extLst>
              <a:ext uri="{FF2B5EF4-FFF2-40B4-BE49-F238E27FC236}">
                <a16:creationId xmlns:a16="http://schemas.microsoft.com/office/drawing/2014/main" id="{5AD0D4A5-D4B5-411D-AF8C-103DC412BC8E}"/>
              </a:ext>
            </a:extLst>
          </p:cNvPr>
          <p:cNvSpPr txBox="1"/>
          <p:nvPr/>
        </p:nvSpPr>
        <p:spPr>
          <a:xfrm>
            <a:off x="609600" y="1238250"/>
            <a:ext cx="3752850" cy="523220"/>
          </a:xfrm>
          <a:prstGeom prst="rect">
            <a:avLst/>
          </a:prstGeom>
          <a:noFill/>
        </p:spPr>
        <p:txBody>
          <a:bodyPr wrap="square" rtlCol="0">
            <a:spAutoFit/>
          </a:bodyPr>
          <a:lstStyle/>
          <a:p>
            <a:r>
              <a:rPr lang="en-US" sz="2800" b="1" i="1" u="sng">
                <a:latin typeface="Times New Roman" panose="02020603050405020304" pitchFamily="18" charset="0"/>
                <a:cs typeface="Times New Roman" panose="02020603050405020304" pitchFamily="18" charset="0"/>
              </a:rPr>
              <a:t>* Định nghĩa</a:t>
            </a:r>
            <a:endParaRPr lang="vi-VN" sz="2800" b="1" i="1" u="sng">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786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50"/>
                                        <p:tgtEl>
                                          <p:spTgt spid="52"/>
                                        </p:tgtEl>
                                      </p:cBhvr>
                                    </p:animEffect>
                                    <p:anim calcmode="lin" valueType="num">
                                      <p:cBhvr>
                                        <p:cTn id="25" dur="250" fill="hold"/>
                                        <p:tgtEl>
                                          <p:spTgt spid="52"/>
                                        </p:tgtEl>
                                        <p:attrNameLst>
                                          <p:attrName>ppt_x</p:attrName>
                                        </p:attrNameLst>
                                      </p:cBhvr>
                                      <p:tavLst>
                                        <p:tav tm="0">
                                          <p:val>
                                            <p:strVal val="#ppt_x"/>
                                          </p:val>
                                        </p:tav>
                                        <p:tav tm="100000">
                                          <p:val>
                                            <p:strVal val="#ppt_x"/>
                                          </p:val>
                                        </p:tav>
                                      </p:tavLst>
                                    </p:anim>
                                    <p:anim calcmode="lin" valueType="num">
                                      <p:cBhvr>
                                        <p:cTn id="26" dur="25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nodeType="clickEffect">
                                  <p:stCondLst>
                                    <p:cond delay="0"/>
                                  </p:stCondLst>
                                  <p:childTnLst>
                                    <p:anim calcmode="lin" valueType="num">
                                      <p:cBhvr>
                                        <p:cTn id="30" dur="500"/>
                                        <p:tgtEl>
                                          <p:spTgt spid="5"/>
                                        </p:tgtEl>
                                        <p:attrNameLst>
                                          <p:attrName>ppt_w</p:attrName>
                                        </p:attrNameLst>
                                      </p:cBhvr>
                                      <p:tavLst>
                                        <p:tav tm="0">
                                          <p:val>
                                            <p:strVal val="ppt_w"/>
                                          </p:val>
                                        </p:tav>
                                        <p:tav tm="100000">
                                          <p:val>
                                            <p:fltVal val="0"/>
                                          </p:val>
                                        </p:tav>
                                      </p:tavLst>
                                    </p:anim>
                                    <p:anim calcmode="lin" valueType="num">
                                      <p:cBhvr>
                                        <p:cTn id="31" dur="500"/>
                                        <p:tgtEl>
                                          <p:spTgt spid="5"/>
                                        </p:tgtEl>
                                        <p:attrNameLst>
                                          <p:attrName>ppt_h</p:attrName>
                                        </p:attrNameLst>
                                      </p:cBhvr>
                                      <p:tavLst>
                                        <p:tav tm="0">
                                          <p:val>
                                            <p:strVal val="ppt_h"/>
                                          </p:val>
                                        </p:tav>
                                        <p:tav tm="100000">
                                          <p:val>
                                            <p:fltVal val="0"/>
                                          </p:val>
                                        </p:tav>
                                      </p:tavLst>
                                    </p:anim>
                                    <p:animEffect transition="out" filter="fade">
                                      <p:cBhvr>
                                        <p:cTn id="32" dur="500"/>
                                        <p:tgtEl>
                                          <p:spTgt spid="5"/>
                                        </p:tgtEl>
                                      </p:cBhvr>
                                    </p:animEffect>
                                    <p:set>
                                      <p:cBhvr>
                                        <p:cTn id="33" dur="1" fill="hold">
                                          <p:stCondLst>
                                            <p:cond delay="499"/>
                                          </p:stCondLst>
                                        </p:cTn>
                                        <p:tgtEl>
                                          <p:spTgt spid="5"/>
                                        </p:tgtEl>
                                        <p:attrNameLst>
                                          <p:attrName>style.visibility</p:attrName>
                                        </p:attrNameLst>
                                      </p:cBhvr>
                                      <p:to>
                                        <p:strVal val="hidden"/>
                                      </p:to>
                                    </p:set>
                                  </p:childTnLst>
                                </p:cTn>
                              </p:par>
                              <p:par>
                                <p:cTn id="34" presetID="53" presetClass="exit" presetSubtype="32" fill="hold" grpId="1" nodeType="withEffect">
                                  <p:stCondLst>
                                    <p:cond delay="0"/>
                                  </p:stCondLst>
                                  <p:childTnLst>
                                    <p:anim calcmode="lin" valueType="num">
                                      <p:cBhvr>
                                        <p:cTn id="35" dur="500"/>
                                        <p:tgtEl>
                                          <p:spTgt spid="6"/>
                                        </p:tgtEl>
                                        <p:attrNameLst>
                                          <p:attrName>ppt_w</p:attrName>
                                        </p:attrNameLst>
                                      </p:cBhvr>
                                      <p:tavLst>
                                        <p:tav tm="0">
                                          <p:val>
                                            <p:strVal val="ppt_w"/>
                                          </p:val>
                                        </p:tav>
                                        <p:tav tm="100000">
                                          <p:val>
                                            <p:fltVal val="0"/>
                                          </p:val>
                                        </p:tav>
                                      </p:tavLst>
                                    </p:anim>
                                    <p:anim calcmode="lin" valueType="num">
                                      <p:cBhvr>
                                        <p:cTn id="36" dur="500"/>
                                        <p:tgtEl>
                                          <p:spTgt spid="6"/>
                                        </p:tgtEl>
                                        <p:attrNameLst>
                                          <p:attrName>ppt_h</p:attrName>
                                        </p:attrNameLst>
                                      </p:cBhvr>
                                      <p:tavLst>
                                        <p:tav tm="0">
                                          <p:val>
                                            <p:strVal val="ppt_h"/>
                                          </p:val>
                                        </p:tav>
                                        <p:tav tm="100000">
                                          <p:val>
                                            <p:fltVal val="0"/>
                                          </p:val>
                                        </p:tav>
                                      </p:tavLst>
                                    </p:anim>
                                    <p:animEffect transition="out" filter="fade">
                                      <p:cBhvr>
                                        <p:cTn id="37" dur="500"/>
                                        <p:tgtEl>
                                          <p:spTgt spid="6"/>
                                        </p:tgtEl>
                                      </p:cBhvr>
                                    </p:animEffect>
                                    <p:set>
                                      <p:cBhvr>
                                        <p:cTn id="38" dur="1" fill="hold">
                                          <p:stCondLst>
                                            <p:cond delay="499"/>
                                          </p:stCondLst>
                                        </p:cTn>
                                        <p:tgtEl>
                                          <p:spTgt spid="6"/>
                                        </p:tgtEl>
                                        <p:attrNameLst>
                                          <p:attrName>style.visibility</p:attrName>
                                        </p:attrNameLst>
                                      </p:cBhvr>
                                      <p:to>
                                        <p:strVal val="hidden"/>
                                      </p:to>
                                    </p:set>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anim calcmode="lin" valueType="num">
                                      <p:cBhvr>
                                        <p:cTn id="43" dur="500" fill="hold"/>
                                        <p:tgtEl>
                                          <p:spTgt spid="59"/>
                                        </p:tgtEl>
                                        <p:attrNameLst>
                                          <p:attrName>ppt_x</p:attrName>
                                        </p:attrNameLst>
                                      </p:cBhvr>
                                      <p:tavLst>
                                        <p:tav tm="0">
                                          <p:val>
                                            <p:strVal val="#ppt_x"/>
                                          </p:val>
                                        </p:tav>
                                        <p:tav tm="100000">
                                          <p:val>
                                            <p:strVal val="#ppt_x"/>
                                          </p:val>
                                        </p:tav>
                                      </p:tavLst>
                                    </p:anim>
                                    <p:anim calcmode="lin" valueType="num">
                                      <p:cBhvr>
                                        <p:cTn id="44" dur="500" fill="hold"/>
                                        <p:tgtEl>
                                          <p:spTgt spid="59"/>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2" presetClass="entr" presetSubtype="0" fill="hold"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anim calcmode="lin" valueType="num">
                                      <p:cBhvr>
                                        <p:cTn id="49" dur="500" fill="hold"/>
                                        <p:tgtEl>
                                          <p:spTgt spid="53"/>
                                        </p:tgtEl>
                                        <p:attrNameLst>
                                          <p:attrName>ppt_x</p:attrName>
                                        </p:attrNameLst>
                                      </p:cBhvr>
                                      <p:tavLst>
                                        <p:tav tm="0">
                                          <p:val>
                                            <p:strVal val="#ppt_x"/>
                                          </p:val>
                                        </p:tav>
                                        <p:tav tm="100000">
                                          <p:val>
                                            <p:strVal val="#ppt_x"/>
                                          </p:val>
                                        </p:tav>
                                      </p:tavLst>
                                    </p:anim>
                                    <p:anim calcmode="lin" valueType="num">
                                      <p:cBhvr>
                                        <p:cTn id="50"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6" grpId="0"/>
      <p:bldP spid="6" grpId="1"/>
      <p:bldP spid="5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t="-8000" r="-10000" b="-8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F01F9A-E37A-4A23-8CF7-200FF8DCC9BF}"/>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7</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sp>
        <p:nvSpPr>
          <p:cNvPr id="21" name="Diamond 20">
            <a:extLst>
              <a:ext uri="{FF2B5EF4-FFF2-40B4-BE49-F238E27FC236}">
                <a16:creationId xmlns:a16="http://schemas.microsoft.com/office/drawing/2014/main" id="{B7B66715-8BF2-4F4E-8293-0A53B56C8BF9}"/>
              </a:ext>
            </a:extLst>
          </p:cNvPr>
          <p:cNvSpPr/>
          <p:nvPr/>
        </p:nvSpPr>
        <p:spPr>
          <a:xfrm>
            <a:off x="240631" y="834190"/>
            <a:ext cx="4892843" cy="5791200"/>
          </a:xfrm>
          <a:prstGeom prst="diamon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rgbClr val="FFFF00"/>
              </a:solidFill>
            </a:endParaRPr>
          </a:p>
        </p:txBody>
      </p:sp>
      <p:sp>
        <p:nvSpPr>
          <p:cNvPr id="12" name="Rectangle 11">
            <a:extLst>
              <a:ext uri="{FF2B5EF4-FFF2-40B4-BE49-F238E27FC236}">
                <a16:creationId xmlns:a16="http://schemas.microsoft.com/office/drawing/2014/main" id="{61208311-CFF8-4860-A93C-CFE324D26B3E}"/>
              </a:ext>
            </a:extLst>
          </p:cNvPr>
          <p:cNvSpPr/>
          <p:nvPr/>
        </p:nvSpPr>
        <p:spPr>
          <a:xfrm>
            <a:off x="1106906" y="2576445"/>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a:t>
            </a:r>
            <a:endParaRPr lang="vi-VN" sz="2800"/>
          </a:p>
        </p:txBody>
      </p:sp>
      <p:sp>
        <p:nvSpPr>
          <p:cNvPr id="22" name="Rectangle 21">
            <a:extLst>
              <a:ext uri="{FF2B5EF4-FFF2-40B4-BE49-F238E27FC236}">
                <a16:creationId xmlns:a16="http://schemas.microsoft.com/office/drawing/2014/main" id="{EED9DB53-FA6B-49FB-B895-290C008632E0}"/>
              </a:ext>
            </a:extLst>
          </p:cNvPr>
          <p:cNvSpPr/>
          <p:nvPr/>
        </p:nvSpPr>
        <p:spPr>
          <a:xfrm>
            <a:off x="1042738" y="3041353"/>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có chu vi bằng 16cm, </a:t>
            </a:r>
            <a:endParaRPr lang="vi-VN" sz="2800"/>
          </a:p>
        </p:txBody>
      </p:sp>
      <p:sp>
        <p:nvSpPr>
          <p:cNvPr id="23" name="Rectangle 22">
            <a:extLst>
              <a:ext uri="{FF2B5EF4-FFF2-40B4-BE49-F238E27FC236}">
                <a16:creationId xmlns:a16="http://schemas.microsoft.com/office/drawing/2014/main" id="{D3F64B7A-B527-4C61-9A9A-4F39ADD8AEEC}"/>
              </a:ext>
            </a:extLst>
          </p:cNvPr>
          <p:cNvSpPr/>
          <p:nvPr/>
        </p:nvSpPr>
        <p:spPr>
          <a:xfrm>
            <a:off x="1026695" y="3490531"/>
            <a:ext cx="3569368" cy="523220"/>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đường cao bằng 2cm. </a:t>
            </a:r>
            <a:endParaRPr lang="vi-VN" sz="2800"/>
          </a:p>
        </p:txBody>
      </p:sp>
      <p:sp>
        <p:nvSpPr>
          <p:cNvPr id="24" name="Rectangle 23">
            <a:extLst>
              <a:ext uri="{FF2B5EF4-FFF2-40B4-BE49-F238E27FC236}">
                <a16:creationId xmlns:a16="http://schemas.microsoft.com/office/drawing/2014/main" id="{19D599FD-148B-4802-BA92-1A91670369F9}"/>
              </a:ext>
            </a:extLst>
          </p:cNvPr>
          <p:cNvSpPr/>
          <p:nvPr/>
        </p:nvSpPr>
        <p:spPr>
          <a:xfrm>
            <a:off x="1138990" y="3907628"/>
            <a:ext cx="2871538" cy="1077218"/>
          </a:xfrm>
          <a:prstGeom prst="rect">
            <a:avLst/>
          </a:prstGeom>
        </p:spPr>
        <p:txBody>
          <a:bodyPr wrap="square">
            <a:spAutoFit/>
          </a:bodyPr>
          <a:lstStyle/>
          <a:p>
            <a:pPr algn="ctr"/>
            <a:r>
              <a:rPr lang="nl-NL" sz="3200" b="1">
                <a:latin typeface="Times New Roman" panose="02020603050405020304" pitchFamily="18" charset="0"/>
                <a:ea typeface="Calibri" panose="020F0502020204030204" pitchFamily="34" charset="0"/>
              </a:rPr>
              <a:t>Tính các góc của hình thoi. </a:t>
            </a:r>
            <a:endParaRPr lang="vi-VN" sz="3200" b="1"/>
          </a:p>
        </p:txBody>
      </p:sp>
      <p:sp>
        <p:nvSpPr>
          <p:cNvPr id="26" name="Flowchart: Terminator 25">
            <a:extLst>
              <a:ext uri="{FF2B5EF4-FFF2-40B4-BE49-F238E27FC236}">
                <a16:creationId xmlns:a16="http://schemas.microsoft.com/office/drawing/2014/main" id="{AA80633F-960D-472E-AA15-03314EED7F34}"/>
              </a:ext>
            </a:extLst>
          </p:cNvPr>
          <p:cNvSpPr/>
          <p:nvPr/>
        </p:nvSpPr>
        <p:spPr>
          <a:xfrm>
            <a:off x="6248400" y="14668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a:extLst>
              <a:ext uri="{FF2B5EF4-FFF2-40B4-BE49-F238E27FC236}">
                <a16:creationId xmlns:a16="http://schemas.microsoft.com/office/drawing/2014/main" id="{7D07A122-FAC5-405F-B7BB-E59257FE8CF3}"/>
              </a:ext>
            </a:extLst>
          </p:cNvPr>
          <p:cNvSpPr/>
          <p:nvPr/>
        </p:nvSpPr>
        <p:spPr>
          <a:xfrm>
            <a:off x="5429250" y="14668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8" name="TextBox 27">
            <a:extLst>
              <a:ext uri="{FF2B5EF4-FFF2-40B4-BE49-F238E27FC236}">
                <a16:creationId xmlns:a16="http://schemas.microsoft.com/office/drawing/2014/main" id="{1459FBDF-FC1E-430D-9C79-442337738F27}"/>
              </a:ext>
            </a:extLst>
          </p:cNvPr>
          <p:cNvSpPr txBox="1"/>
          <p:nvPr/>
        </p:nvSpPr>
        <p:spPr>
          <a:xfrm>
            <a:off x="5581650" y="16192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A</a:t>
            </a:r>
            <a:endParaRPr lang="vi-VN" sz="3200" b="1">
              <a:latin typeface="Times New Roman" panose="02020603050405020304" pitchFamily="18" charset="0"/>
              <a:cs typeface="Times New Roman" panose="02020603050405020304" pitchFamily="18" charset="0"/>
            </a:endParaRPr>
          </a:p>
        </p:txBody>
      </p:sp>
      <p:sp>
        <p:nvSpPr>
          <p:cNvPr id="29" name="Flowchart: Terminator 28">
            <a:extLst>
              <a:ext uri="{FF2B5EF4-FFF2-40B4-BE49-F238E27FC236}">
                <a16:creationId xmlns:a16="http://schemas.microsoft.com/office/drawing/2014/main" id="{5860C8D5-5244-4058-8044-FD9EC3760748}"/>
              </a:ext>
            </a:extLst>
          </p:cNvPr>
          <p:cNvSpPr/>
          <p:nvPr/>
        </p:nvSpPr>
        <p:spPr>
          <a:xfrm>
            <a:off x="6286500" y="26670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a:extLst>
              <a:ext uri="{FF2B5EF4-FFF2-40B4-BE49-F238E27FC236}">
                <a16:creationId xmlns:a16="http://schemas.microsoft.com/office/drawing/2014/main" id="{34584056-F1F0-45D9-8F52-C78020DDE57B}"/>
              </a:ext>
            </a:extLst>
          </p:cNvPr>
          <p:cNvSpPr/>
          <p:nvPr/>
        </p:nvSpPr>
        <p:spPr>
          <a:xfrm>
            <a:off x="5467350" y="26670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TextBox 30">
            <a:extLst>
              <a:ext uri="{FF2B5EF4-FFF2-40B4-BE49-F238E27FC236}">
                <a16:creationId xmlns:a16="http://schemas.microsoft.com/office/drawing/2014/main" id="{8B93A4D2-1582-4B34-B3AC-527FD1F59967}"/>
              </a:ext>
            </a:extLst>
          </p:cNvPr>
          <p:cNvSpPr txBox="1"/>
          <p:nvPr/>
        </p:nvSpPr>
        <p:spPr>
          <a:xfrm>
            <a:off x="5619750" y="28194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endParaRPr lang="vi-VN" sz="3200" b="1">
              <a:latin typeface="Times New Roman" panose="02020603050405020304" pitchFamily="18" charset="0"/>
              <a:cs typeface="Times New Roman" panose="02020603050405020304" pitchFamily="18" charset="0"/>
            </a:endParaRPr>
          </a:p>
        </p:txBody>
      </p:sp>
      <p:sp>
        <p:nvSpPr>
          <p:cNvPr id="32" name="Flowchart: Terminator 31">
            <a:extLst>
              <a:ext uri="{FF2B5EF4-FFF2-40B4-BE49-F238E27FC236}">
                <a16:creationId xmlns:a16="http://schemas.microsoft.com/office/drawing/2014/main" id="{DE5F2AAE-C290-47A4-BB2C-5FEA054C6CE1}"/>
              </a:ext>
            </a:extLst>
          </p:cNvPr>
          <p:cNvSpPr/>
          <p:nvPr/>
        </p:nvSpPr>
        <p:spPr>
          <a:xfrm>
            <a:off x="6286500" y="386715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a:extLst>
              <a:ext uri="{FF2B5EF4-FFF2-40B4-BE49-F238E27FC236}">
                <a16:creationId xmlns:a16="http://schemas.microsoft.com/office/drawing/2014/main" id="{21C03532-0B3D-463A-B42A-0AF2C12AD683}"/>
              </a:ext>
            </a:extLst>
          </p:cNvPr>
          <p:cNvSpPr/>
          <p:nvPr/>
        </p:nvSpPr>
        <p:spPr>
          <a:xfrm>
            <a:off x="5467350" y="386715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TextBox 33">
            <a:extLst>
              <a:ext uri="{FF2B5EF4-FFF2-40B4-BE49-F238E27FC236}">
                <a16:creationId xmlns:a16="http://schemas.microsoft.com/office/drawing/2014/main" id="{B4C72D31-7F6A-4BFB-AEA7-4CD7221EB359}"/>
              </a:ext>
            </a:extLst>
          </p:cNvPr>
          <p:cNvSpPr txBox="1"/>
          <p:nvPr/>
        </p:nvSpPr>
        <p:spPr>
          <a:xfrm>
            <a:off x="5619750" y="401955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a:t>
            </a:r>
            <a:endParaRPr lang="vi-VN" sz="3200" b="1">
              <a:latin typeface="Times New Roman" panose="02020603050405020304" pitchFamily="18" charset="0"/>
              <a:cs typeface="Times New Roman" panose="02020603050405020304" pitchFamily="18" charset="0"/>
            </a:endParaRPr>
          </a:p>
        </p:txBody>
      </p:sp>
      <p:sp>
        <p:nvSpPr>
          <p:cNvPr id="35" name="Flowchart: Terminator 34">
            <a:extLst>
              <a:ext uri="{FF2B5EF4-FFF2-40B4-BE49-F238E27FC236}">
                <a16:creationId xmlns:a16="http://schemas.microsoft.com/office/drawing/2014/main" id="{E9244F64-F628-4E96-9D17-B0FA5A005587}"/>
              </a:ext>
            </a:extLst>
          </p:cNvPr>
          <p:cNvSpPr/>
          <p:nvPr/>
        </p:nvSpPr>
        <p:spPr>
          <a:xfrm>
            <a:off x="6267450" y="5067300"/>
            <a:ext cx="5581650" cy="990600"/>
          </a:xfrm>
          <a:prstGeom prst="flowChartTerminator">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a:extLst>
              <a:ext uri="{FF2B5EF4-FFF2-40B4-BE49-F238E27FC236}">
                <a16:creationId xmlns:a16="http://schemas.microsoft.com/office/drawing/2014/main" id="{F508F094-00FE-434B-A86A-D1B994960ACB}"/>
              </a:ext>
            </a:extLst>
          </p:cNvPr>
          <p:cNvSpPr/>
          <p:nvPr/>
        </p:nvSpPr>
        <p:spPr>
          <a:xfrm>
            <a:off x="5448300" y="5067300"/>
            <a:ext cx="819150" cy="9906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TextBox 36">
            <a:extLst>
              <a:ext uri="{FF2B5EF4-FFF2-40B4-BE49-F238E27FC236}">
                <a16:creationId xmlns:a16="http://schemas.microsoft.com/office/drawing/2014/main" id="{D8F83289-766A-489A-81B5-6F87065B4AF7}"/>
              </a:ext>
            </a:extLst>
          </p:cNvPr>
          <p:cNvSpPr txBox="1"/>
          <p:nvPr/>
        </p:nvSpPr>
        <p:spPr>
          <a:xfrm>
            <a:off x="5600700" y="5219700"/>
            <a:ext cx="552450"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D</a:t>
            </a:r>
            <a:endParaRPr lang="vi-VN" sz="3200" b="1">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DFCBDBFB-905C-4D40-ACCD-F7FC579CC8D4}"/>
                  </a:ext>
                </a:extLst>
              </p:cNvPr>
              <p:cNvSpPr txBox="1"/>
              <p:nvPr/>
            </p:nvSpPr>
            <p:spPr>
              <a:xfrm>
                <a:off x="6832600" y="15811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8" name="TextBox 37">
                <a:extLst>
                  <a:ext uri="{FF2B5EF4-FFF2-40B4-BE49-F238E27FC236}">
                    <a16:creationId xmlns:a16="http://schemas.microsoft.com/office/drawing/2014/main" id="{DFCBDBFB-905C-4D40-ACCD-F7FC579CC8D4}"/>
                  </a:ext>
                </a:extLst>
              </p:cNvPr>
              <p:cNvSpPr txBox="1">
                <a:spLocks noRot="1" noChangeAspect="1" noMove="1" noResize="1" noEditPoints="1" noAdjustHandles="1" noChangeArrowheads="1" noChangeShapeType="1" noTextEdit="1"/>
              </p:cNvSpPr>
              <p:nvPr/>
            </p:nvSpPr>
            <p:spPr>
              <a:xfrm>
                <a:off x="6832600" y="1581150"/>
                <a:ext cx="5695950" cy="601383"/>
              </a:xfrm>
              <a:prstGeom prst="rect">
                <a:avLst/>
              </a:prstGeom>
              <a:blipFill>
                <a:blip r:embed="rId3"/>
                <a:stretch>
                  <a:fillRect t="-11111" b="-3131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1E554A8E-54A9-4678-B2C3-56B768D159F1}"/>
                  </a:ext>
                </a:extLst>
              </p:cNvPr>
              <p:cNvSpPr txBox="1"/>
              <p:nvPr/>
            </p:nvSpPr>
            <p:spPr>
              <a:xfrm>
                <a:off x="6775450" y="28194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39" name="TextBox 38">
                <a:extLst>
                  <a:ext uri="{FF2B5EF4-FFF2-40B4-BE49-F238E27FC236}">
                    <a16:creationId xmlns:a16="http://schemas.microsoft.com/office/drawing/2014/main" id="{1E554A8E-54A9-4678-B2C3-56B768D159F1}"/>
                  </a:ext>
                </a:extLst>
              </p:cNvPr>
              <p:cNvSpPr txBox="1">
                <a:spLocks noRot="1" noChangeAspect="1" noMove="1" noResize="1" noEditPoints="1" noAdjustHandles="1" noChangeArrowheads="1" noChangeShapeType="1" noTextEdit="1"/>
              </p:cNvSpPr>
              <p:nvPr/>
            </p:nvSpPr>
            <p:spPr>
              <a:xfrm>
                <a:off x="6775450" y="2819400"/>
                <a:ext cx="5695950" cy="601383"/>
              </a:xfrm>
              <a:prstGeom prst="rect">
                <a:avLst/>
              </a:prstGeom>
              <a:blipFill>
                <a:blip r:embed="rId4"/>
                <a:stretch>
                  <a:fillRect t="-11224" b="-3163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C2BAFA21-D73D-4C35-901B-01A65168D333}"/>
                  </a:ext>
                </a:extLst>
              </p:cNvPr>
              <p:cNvSpPr txBox="1"/>
              <p:nvPr/>
            </p:nvSpPr>
            <p:spPr>
              <a:xfrm>
                <a:off x="6851650" y="405765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120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60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0" name="TextBox 39">
                <a:extLst>
                  <a:ext uri="{FF2B5EF4-FFF2-40B4-BE49-F238E27FC236}">
                    <a16:creationId xmlns:a16="http://schemas.microsoft.com/office/drawing/2014/main" id="{C2BAFA21-D73D-4C35-901B-01A65168D333}"/>
                  </a:ext>
                </a:extLst>
              </p:cNvPr>
              <p:cNvSpPr txBox="1">
                <a:spLocks noRot="1" noChangeAspect="1" noMove="1" noResize="1" noEditPoints="1" noAdjustHandles="1" noChangeArrowheads="1" noChangeShapeType="1" noTextEdit="1"/>
              </p:cNvSpPr>
              <p:nvPr/>
            </p:nvSpPr>
            <p:spPr>
              <a:xfrm>
                <a:off x="6851650" y="4057650"/>
                <a:ext cx="5695950" cy="601383"/>
              </a:xfrm>
              <a:prstGeom prst="rect">
                <a:avLst/>
              </a:prstGeom>
              <a:blipFill>
                <a:blip r:embed="rId5"/>
                <a:stretch>
                  <a:fillRect t="-11224" b="-32653"/>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B2EC5427-2D5C-4CF5-887C-2E5B15B07271}"/>
                  </a:ext>
                </a:extLst>
              </p:cNvPr>
              <p:cNvSpPr txBox="1"/>
              <p:nvPr/>
            </p:nvSpPr>
            <p:spPr>
              <a:xfrm>
                <a:off x="6794500" y="5257800"/>
                <a:ext cx="5695950" cy="601383"/>
              </a:xfrm>
              <a:prstGeom prst="rect">
                <a:avLst/>
              </a:prstGeom>
              <a:noFill/>
            </p:spPr>
            <p:txBody>
              <a:bodyPr wrap="square" rtlCol="0">
                <a:spAutoFit/>
              </a:bodyPr>
              <a:lstStyle/>
              <a:p>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𝑨</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𝑪</m:t>
                        </m:r>
                      </m:e>
                    </m:acc>
                  </m:oMath>
                </a14:m>
                <a:r>
                  <a:rPr lang="en-US" sz="3200" b="1">
                    <a:latin typeface="Times New Roman" panose="02020603050405020304" pitchFamily="18" charset="0"/>
                    <a:cs typeface="Times New Roman" panose="02020603050405020304" pitchFamily="18" charset="0"/>
                  </a:rPr>
                  <a:t> = 30</a:t>
                </a:r>
                <a:r>
                  <a:rPr lang="en-US" sz="3200" b="1" baseline="30000">
                    <a:latin typeface="Times New Roman" panose="02020603050405020304" pitchFamily="18" charset="0"/>
                    <a:cs typeface="Times New Roman" panose="02020603050405020304" pitchFamily="18" charset="0"/>
                  </a:rPr>
                  <a:t>0</a:t>
                </a:r>
                <a:r>
                  <a:rPr lang="en-US" sz="3200" b="1">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𝑩</m:t>
                        </m:r>
                      </m:e>
                    </m:acc>
                  </m:oMath>
                </a14:m>
                <a:r>
                  <a:rPr lang="en-US" sz="3200" b="1">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3200" b="1" i="1" smtClean="0">
                            <a:latin typeface="Cambria Math" panose="02040503050406030204" pitchFamily="18" charset="0"/>
                            <a:cs typeface="Times New Roman" panose="02020603050405020304" pitchFamily="18" charset="0"/>
                          </a:rPr>
                        </m:ctrlPr>
                      </m:accPr>
                      <m:e>
                        <m:r>
                          <a:rPr lang="en-US" sz="3200" b="1" i="1" smtClean="0">
                            <a:latin typeface="Cambria Math" panose="02040503050406030204" pitchFamily="18" charset="0"/>
                            <a:cs typeface="Times New Roman" panose="02020603050405020304" pitchFamily="18" charset="0"/>
                          </a:rPr>
                          <m:t>𝑫</m:t>
                        </m:r>
                      </m:e>
                    </m:acc>
                  </m:oMath>
                </a14:m>
                <a:r>
                  <a:rPr lang="en-US" sz="3200" b="1">
                    <a:latin typeface="Times New Roman" panose="02020603050405020304" pitchFamily="18" charset="0"/>
                    <a:cs typeface="Times New Roman" panose="02020603050405020304" pitchFamily="18" charset="0"/>
                  </a:rPr>
                  <a:t> = 150</a:t>
                </a:r>
                <a:r>
                  <a:rPr lang="en-US"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mc:Choice>
        <mc:Fallback xmlns="">
          <p:sp>
            <p:nvSpPr>
              <p:cNvPr id="41" name="TextBox 40">
                <a:extLst>
                  <a:ext uri="{FF2B5EF4-FFF2-40B4-BE49-F238E27FC236}">
                    <a16:creationId xmlns:a16="http://schemas.microsoft.com/office/drawing/2014/main" id="{B2EC5427-2D5C-4CF5-887C-2E5B15B07271}"/>
                  </a:ext>
                </a:extLst>
              </p:cNvPr>
              <p:cNvSpPr txBox="1">
                <a:spLocks noRot="1" noChangeAspect="1" noMove="1" noResize="1" noEditPoints="1" noAdjustHandles="1" noChangeArrowheads="1" noChangeShapeType="1" noTextEdit="1"/>
              </p:cNvSpPr>
              <p:nvPr/>
            </p:nvSpPr>
            <p:spPr>
              <a:xfrm>
                <a:off x="6794500" y="5257800"/>
                <a:ext cx="5695950" cy="601383"/>
              </a:xfrm>
              <a:prstGeom prst="rect">
                <a:avLst/>
              </a:prstGeom>
              <a:blipFill>
                <a:blip r:embed="rId6"/>
                <a:stretch>
                  <a:fillRect t="-11224" b="-31633"/>
                </a:stretch>
              </a:blipFill>
            </p:spPr>
            <p:txBody>
              <a:bodyPr/>
              <a:lstStyle/>
              <a:p>
                <a:r>
                  <a:rPr lang="vi-VN">
                    <a:noFill/>
                  </a:rPr>
                  <a:t> </a:t>
                </a:r>
              </a:p>
            </p:txBody>
          </p:sp>
        </mc:Fallback>
      </mc:AlternateContent>
    </p:spTree>
    <p:extLst>
      <p:ext uri="{BB962C8B-B14F-4D97-AF65-F5344CB8AC3E}">
        <p14:creationId xmlns:p14="http://schemas.microsoft.com/office/powerpoint/2010/main" val="365257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7"/>
                                        </p:tgtEl>
                                        <p:attrNameLst>
                                          <p:attrName>style.color</p:attrName>
                                        </p:attrNameLst>
                                      </p:cBhvr>
                                      <p:to>
                                        <a:schemeClr val="accent2"/>
                                      </p:to>
                                    </p:animClr>
                                    <p:animClr clrSpc="rgb" dir="cw">
                                      <p:cBhvr>
                                        <p:cTn id="7" dur="500" fill="hold"/>
                                        <p:tgtEl>
                                          <p:spTgt spid="27"/>
                                        </p:tgtEl>
                                        <p:attrNameLst>
                                          <p:attrName>fillcolor</p:attrName>
                                        </p:attrNameLst>
                                      </p:cBhvr>
                                      <p:to>
                                        <a:schemeClr val="accent2"/>
                                      </p:to>
                                    </p:animClr>
                                    <p:set>
                                      <p:cBhvr>
                                        <p:cTn id="8" dur="500" fill="hold"/>
                                        <p:tgtEl>
                                          <p:spTgt spid="27"/>
                                        </p:tgtEl>
                                        <p:attrNameLst>
                                          <p:attrName>fill.type</p:attrName>
                                        </p:attrNameLst>
                                      </p:cBhvr>
                                      <p:to>
                                        <p:strVal val="solid"/>
                                      </p:to>
                                    </p:set>
                                    <p:set>
                                      <p:cBhvr>
                                        <p:cTn id="9" dur="500" fill="hold"/>
                                        <p:tgtEl>
                                          <p:spTgt spid="27"/>
                                        </p:tgtEl>
                                        <p:attrNameLst>
                                          <p:attrName>fill.on</p:attrName>
                                        </p:attrNameLst>
                                      </p:cBhvr>
                                      <p:to>
                                        <p:strVal val="true"/>
                                      </p:to>
                                    </p:set>
                                  </p:childTnLst>
                                </p:cTn>
                              </p:par>
                            </p:childTnLst>
                          </p:cTn>
                        </p:par>
                        <p:par>
                          <p:cTn id="10" fill="hold">
                            <p:stCondLst>
                              <p:cond delay="500"/>
                            </p:stCondLst>
                            <p:childTnLst>
                              <p:par>
                                <p:cTn id="11" presetID="19" presetClass="emph" presetSubtype="0" fill="hold" grpId="0" nodeType="afterEffect">
                                  <p:stCondLst>
                                    <p:cond delay="0"/>
                                  </p:stCondLst>
                                  <p:childTnLst>
                                    <p:animClr clrSpc="rgb" dir="cw">
                                      <p:cBhvr override="childStyle">
                                        <p:cTn id="12" dur="500" fill="hold"/>
                                        <p:tgtEl>
                                          <p:spTgt spid="26"/>
                                        </p:tgtEl>
                                        <p:attrNameLst>
                                          <p:attrName>style.color</p:attrName>
                                        </p:attrNameLst>
                                      </p:cBhvr>
                                      <p:to>
                                        <a:schemeClr val="accent2"/>
                                      </p:to>
                                    </p:animClr>
                                    <p:animClr clrSpc="rgb" dir="cw">
                                      <p:cBhvr>
                                        <p:cTn id="13" dur="500" fill="hold"/>
                                        <p:tgtEl>
                                          <p:spTgt spid="26"/>
                                        </p:tgtEl>
                                        <p:attrNameLst>
                                          <p:attrName>fillcolor</p:attrName>
                                        </p:attrNameLst>
                                      </p:cBhvr>
                                      <p:to>
                                        <a:schemeClr val="accent2"/>
                                      </p:to>
                                    </p:animClr>
                                    <p:set>
                                      <p:cBhvr>
                                        <p:cTn id="14" dur="500" fill="hold"/>
                                        <p:tgtEl>
                                          <p:spTgt spid="26"/>
                                        </p:tgtEl>
                                        <p:attrNameLst>
                                          <p:attrName>fill.type</p:attrName>
                                        </p:attrNameLst>
                                      </p:cBhvr>
                                      <p:to>
                                        <p:strVal val="solid"/>
                                      </p:to>
                                    </p:set>
                                    <p:set>
                                      <p:cBhvr>
                                        <p:cTn id="15" dur="500" fill="hold"/>
                                        <p:tgtEl>
                                          <p:spTgt spid="2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8</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745957" y="1515979"/>
            <a:ext cx="10682093" cy="1557589"/>
            <a:chOff x="733568" y="1515979"/>
            <a:chExt cx="10574166" cy="1557589"/>
          </a:xfrm>
        </p:grpSpPr>
        <p:sp>
          <p:nvSpPr>
            <p:cNvPr id="5" name="Rectangle 4">
              <a:extLst>
                <a:ext uri="{FF2B5EF4-FFF2-40B4-BE49-F238E27FC236}">
                  <a16:creationId xmlns:a16="http://schemas.microsoft.com/office/drawing/2014/main" id="{B3CC11C4-0C10-4BCE-BBE5-979676B71206}"/>
                </a:ext>
              </a:extLst>
            </p:cNvPr>
            <p:cNvSpPr/>
            <p:nvPr/>
          </p:nvSpPr>
          <p:spPr>
            <a:xfrm>
              <a:off x="1398080" y="1598685"/>
              <a:ext cx="9550658" cy="1384995"/>
            </a:xfrm>
            <a:prstGeom prst="rect">
              <a:avLst/>
            </a:prstGeom>
            <a:ln w="28575">
              <a:noFill/>
            </a:ln>
          </p:spPr>
          <p:txBody>
            <a:bodyPr wrap="square">
              <a:spAutoFit/>
            </a:bodyPr>
            <a:lstStyle/>
            <a:p>
              <a:r>
                <a:rPr lang="nl-NL" sz="2800" b="1">
                  <a:latin typeface="Times New Roman" panose="02020603050405020304" pitchFamily="18" charset="0"/>
                  <a:cs typeface="Times New Roman" panose="02020603050405020304" pitchFamily="18" charset="0"/>
                </a:rPr>
                <a:t>Tứ giác ABCD có AB=CD. Gọi M,N theo thứ tự là trung điểm của BC, DA. Gọi I,K theo thứ tự là trung điểm của AC, BD. Tứ giác </a:t>
              </a:r>
              <a:r>
                <a:rPr lang="en-US" sz="2800" b="1">
                  <a:latin typeface="Times New Roman" panose="02020603050405020304" pitchFamily="18" charset="0"/>
                  <a:cs typeface="Times New Roman" panose="02020603050405020304" pitchFamily="18" charset="0"/>
                </a:rPr>
                <a:t>KMIN</a:t>
              </a:r>
              <a:r>
                <a:rPr lang="nl-NL" sz="2800" b="1">
                  <a:latin typeface="Times New Roman" panose="02020603050405020304" pitchFamily="18" charset="0"/>
                  <a:cs typeface="Times New Roman" panose="02020603050405020304" pitchFamily="18" charset="0"/>
                </a:rPr>
                <a:t> là hình gì?</a:t>
              </a:r>
              <a:endParaRPr lang="fr-FR" sz="28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733568" y="1515979"/>
              <a:ext cx="10574166"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428050" y="2294774"/>
            <a:ext cx="106072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2" y="2294774"/>
            <a:ext cx="914399"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62225" y="4967037"/>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thoi</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chữ nhật</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thang cân</a:t>
            </a:r>
          </a:p>
        </p:txBody>
      </p:sp>
    </p:spTree>
    <p:extLst>
      <p:ext uri="{BB962C8B-B14F-4D97-AF65-F5344CB8AC3E}">
        <p14:creationId xmlns:p14="http://schemas.microsoft.com/office/powerpoint/2010/main" val="305700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9</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04240"/>
            <a:chOff x="501377" y="1515979"/>
            <a:chExt cx="11038549" cy="1604240"/>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569660"/>
            </a:xfrm>
            <a:prstGeom prst="rect">
              <a:avLst/>
            </a:prstGeom>
            <a:ln w="28575">
              <a:noFill/>
            </a:ln>
          </p:spPr>
          <p:txBody>
            <a:bodyPr wrap="square">
              <a:spAutoFit/>
            </a:bodyPr>
            <a:lstStyle/>
            <a:p>
              <a:r>
                <a:rPr lang="en-US" sz="3200" b="1">
                  <a:latin typeface="Times New Roman" panose="02020603050405020304" pitchFamily="18" charset="0"/>
                  <a:cs typeface="Times New Roman" panose="02020603050405020304" pitchFamily="18" charset="0"/>
                </a:rPr>
                <a:t>Cho tam giác ABC vuông ở A, trung tuyến AM. Gọi D là trung điểm của AB, M’  là điểm đối xứng với M qua D.</a:t>
              </a:r>
            </a:p>
            <a:p>
              <a:r>
                <a:rPr lang="en-US" sz="3200" b="1">
                  <a:latin typeface="Times New Roman" panose="02020603050405020304" pitchFamily="18" charset="0"/>
                  <a:cs typeface="Times New Roman" panose="02020603050405020304" pitchFamily="18" charset="0"/>
                </a:rPr>
                <a:t> Tứ giác AMBM’ là hình gì?</a:t>
              </a:r>
              <a:endParaRPr lang="fr-FR" sz="32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bình hành</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chữ nhật</a:t>
            </a:r>
          </a:p>
        </p:txBody>
      </p:sp>
    </p:spTree>
    <p:extLst>
      <p:ext uri="{BB962C8B-B14F-4D97-AF65-F5344CB8AC3E}">
        <p14:creationId xmlns:p14="http://schemas.microsoft.com/office/powerpoint/2010/main" val="49804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10</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477328"/>
            </a:xfrm>
            <a:prstGeom prst="rect">
              <a:avLst/>
            </a:prstGeom>
            <a:ln w="28575">
              <a:noFill/>
            </a:ln>
          </p:spPr>
          <p:txBody>
            <a:bodyPr wrap="square">
              <a:spAutoFit/>
            </a:bodyPr>
            <a:lstStyle/>
            <a:p>
              <a:r>
                <a:rPr lang="vi-VN" sz="3000" b="1">
                  <a:latin typeface="Times New Roman" panose="02020603050405020304" pitchFamily="18" charset="0"/>
                  <a:cs typeface="Times New Roman" panose="02020603050405020304" pitchFamily="18" charset="0"/>
                </a:rPr>
                <a:t>Cho hình thang ABCD. Gọi M,N,P,Q lần lượt là trung điểm của AB, BC, CD, DA. Hình thang ABCD có thêm điều kiện gì thì MNPQ là hình thoi. Hãy chọn câu trả lời đúng</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6578266" y="4950996"/>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625011"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AC = BD</a:t>
            </a:r>
          </a:p>
        </p:txBody>
      </p:sp>
      <p:sp>
        <p:nvSpPr>
          <p:cNvPr id="78" name="TextBox 77">
            <a:extLst>
              <a:ext uri="{FF2B5EF4-FFF2-40B4-BE49-F238E27FC236}">
                <a16:creationId xmlns:a16="http://schemas.microsoft.com/office/drawing/2014/main" id="{B2D4ECD7-B629-447C-9FFC-9382736F61FE}"/>
              </a:ext>
            </a:extLst>
          </p:cNvPr>
          <p:cNvSpPr txBox="1"/>
          <p:nvPr/>
        </p:nvSpPr>
        <p:spPr>
          <a:xfrm>
            <a:off x="2119561"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MP=QN</a:t>
            </a:r>
          </a:p>
        </p:txBody>
      </p:sp>
      <p:sp>
        <p:nvSpPr>
          <p:cNvPr id="79" name="TextBox 78">
            <a:extLst>
              <a:ext uri="{FF2B5EF4-FFF2-40B4-BE49-F238E27FC236}">
                <a16:creationId xmlns:a16="http://schemas.microsoft.com/office/drawing/2014/main" id="{5E971831-7556-49C9-B56C-CCD81EDC7EAF}"/>
              </a:ext>
            </a:extLst>
          </p:cNvPr>
          <p:cNvSpPr txBox="1"/>
          <p:nvPr/>
        </p:nvSpPr>
        <p:spPr>
          <a:xfrm>
            <a:off x="7605961"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AC </a:t>
            </a:r>
            <a:r>
              <a:rPr lang="vi-VN" sz="3200" b="1">
                <a:latin typeface="Times New Roman" panose="02020603050405020304" pitchFamily="18" charset="0"/>
                <a:cs typeface="Times New Roman" panose="02020603050405020304" pitchFamily="18" charset="0"/>
                <a:sym typeface="Symbol" panose="05050102010706020507" pitchFamily="18" charset="2"/>
              </a:rPr>
              <a:t> BD</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138611"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AB = AD</a:t>
            </a:r>
          </a:p>
        </p:txBody>
      </p:sp>
    </p:spTree>
    <p:extLst>
      <p:ext uri="{BB962C8B-B14F-4D97-AF65-F5344CB8AC3E}">
        <p14:creationId xmlns:p14="http://schemas.microsoft.com/office/powerpoint/2010/main" val="178622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11</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557589"/>
            <a:chOff x="501377" y="1515979"/>
            <a:chExt cx="11038549" cy="1557589"/>
          </a:xfrm>
        </p:grpSpPr>
        <p:sp>
          <p:nvSpPr>
            <p:cNvPr id="5" name="Rectangle 4">
              <a:extLst>
                <a:ext uri="{FF2B5EF4-FFF2-40B4-BE49-F238E27FC236}">
                  <a16:creationId xmlns:a16="http://schemas.microsoft.com/office/drawing/2014/main" id="{B3CC11C4-0C10-4BCE-BBE5-979676B71206}"/>
                </a:ext>
              </a:extLst>
            </p:cNvPr>
            <p:cNvSpPr/>
            <p:nvPr/>
          </p:nvSpPr>
          <p:spPr>
            <a:xfrm>
              <a:off x="1130570" y="1550559"/>
              <a:ext cx="10202914" cy="1477328"/>
            </a:xfrm>
            <a:prstGeom prst="rect">
              <a:avLst/>
            </a:prstGeom>
            <a:ln w="28575">
              <a:noFill/>
            </a:ln>
          </p:spPr>
          <p:txBody>
            <a:bodyPr wrap="square">
              <a:spAutoFit/>
            </a:bodyPr>
            <a:lstStyle/>
            <a:p>
              <a:r>
                <a:rPr lang="en-US" sz="3000" b="1">
                  <a:latin typeface="Times New Roman" panose="02020603050405020304" pitchFamily="18" charset="0"/>
                  <a:cs typeface="Times New Roman" panose="02020603050405020304" pitchFamily="18" charset="0"/>
                </a:rPr>
                <a:t>Cho hình thoi ABCD. Trên các cạnh BC và CD lần lượt lấy hai điểm E và F sao cho BE=DF. Gọi G, H thứ tự là giao điểm của AE, AF với đường chéoDB. Tứ giác AGCH là hình gì?</a:t>
              </a:r>
              <a:endParaRPr lang="fr-FR" sz="3000" b="1">
                <a:solidFill>
                  <a:srgbClr val="0000CC"/>
                </a:solidFill>
                <a:latin typeface="Times New Roman" panose="02020603050405020304" pitchFamily="18" charset="0"/>
                <a:cs typeface="Times New Roman" panose="02020603050405020304" pitchFamily="18" charset="0"/>
              </a:endParaRPr>
            </a:p>
          </p:txBody>
        </p:sp>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23951" y="3651585"/>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6951246" y="5096376"/>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Hình thang</a:t>
            </a:r>
          </a:p>
        </p:txBody>
      </p:sp>
      <p:sp>
        <p:nvSpPr>
          <p:cNvPr id="78" name="TextBox 77">
            <a:extLst>
              <a:ext uri="{FF2B5EF4-FFF2-40B4-BE49-F238E27FC236}">
                <a16:creationId xmlns:a16="http://schemas.microsoft.com/office/drawing/2014/main" id="{B2D4ECD7-B629-447C-9FFC-9382736F61FE}"/>
              </a:ext>
            </a:extLst>
          </p:cNvPr>
          <p:cNvSpPr txBox="1"/>
          <p:nvPr/>
        </p:nvSpPr>
        <p:spPr>
          <a:xfrm>
            <a:off x="1445796" y="3781926"/>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a:t>
            </a:r>
            <a:r>
              <a:rPr lang="nl-NL" sz="3200" b="1">
                <a:latin typeface="Times New Roman" panose="02020603050405020304" pitchFamily="18" charset="0"/>
                <a:cs typeface="Times New Roman" panose="02020603050405020304" pitchFamily="18" charset="0"/>
              </a:rPr>
              <a:t>Hình thoi</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6932196" y="3781926"/>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Hình chữ nhật</a:t>
            </a:r>
          </a:p>
        </p:txBody>
      </p:sp>
      <p:sp>
        <p:nvSpPr>
          <p:cNvPr id="80" name="TextBox 79">
            <a:extLst>
              <a:ext uri="{FF2B5EF4-FFF2-40B4-BE49-F238E27FC236}">
                <a16:creationId xmlns:a16="http://schemas.microsoft.com/office/drawing/2014/main" id="{A9BE703C-3536-4FEA-8746-FBF7C53FF89D}"/>
              </a:ext>
            </a:extLst>
          </p:cNvPr>
          <p:cNvSpPr txBox="1"/>
          <p:nvPr/>
        </p:nvSpPr>
        <p:spPr>
          <a:xfrm>
            <a:off x="1464846" y="5134476"/>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Hình bình hành</a:t>
            </a:r>
          </a:p>
        </p:txBody>
      </p:sp>
    </p:spTree>
    <p:extLst>
      <p:ext uri="{BB962C8B-B14F-4D97-AF65-F5344CB8AC3E}">
        <p14:creationId xmlns:p14="http://schemas.microsoft.com/office/powerpoint/2010/main" val="132984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4000"/>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BF390C-729D-4B97-B267-48A2B1CA74FB}"/>
              </a:ext>
            </a:extLst>
          </p:cNvPr>
          <p:cNvSpPr txBox="1"/>
          <p:nvPr/>
        </p:nvSpPr>
        <p:spPr>
          <a:xfrm>
            <a:off x="4461928" y="467824"/>
            <a:ext cx="3073742" cy="535459"/>
          </a:xfrm>
          <a:prstGeom prst="rect">
            <a:avLst/>
          </a:prstGeom>
          <a:noFill/>
        </p:spPr>
        <p:txBody>
          <a:bodyPr wrap="square" rtlCol="0">
            <a:prstTxWarp prst="textWave1">
              <a:avLst>
                <a:gd name="adj1" fmla="val 0"/>
                <a:gd name="adj2" fmla="val -2500"/>
              </a:avLst>
            </a:prstTxWarp>
            <a:spAutoFit/>
          </a:bodyPr>
          <a:lstStyle/>
          <a:p>
            <a:r>
              <a:rPr lang="en-US" sz="3200" b="1" u="sng">
                <a:ln w="6600">
                  <a:solidFill>
                    <a:schemeClr val="tx1"/>
                  </a:solidFill>
                  <a:prstDash val="solid"/>
                </a:ln>
                <a:solidFill>
                  <a:schemeClr val="accent2"/>
                </a:solidFill>
                <a:effectLst>
                  <a:outerShdw dist="38100" dir="2700000" algn="tl" rotWithShape="0">
                    <a:schemeClr val="accent2"/>
                  </a:outerShdw>
                </a:effectLst>
              </a:rPr>
              <a:t>CÂU HỎI 12</a:t>
            </a:r>
            <a:endParaRPr lang="vi-VN" sz="3200" b="1" u="sng">
              <a:ln w="6600">
                <a:solidFill>
                  <a:schemeClr val="tx1"/>
                </a:solidFill>
                <a:prstDash val="solid"/>
              </a:ln>
              <a:solidFill>
                <a:schemeClr val="accent2"/>
              </a:solidFill>
              <a:effectLst>
                <a:outerShdw dist="38100" dir="2700000" algn="tl" rotWithShape="0">
                  <a:schemeClr val="accent2"/>
                </a:outerShdw>
              </a:effectLst>
            </a:endParaRPr>
          </a:p>
        </p:txBody>
      </p:sp>
      <p:grpSp>
        <p:nvGrpSpPr>
          <p:cNvPr id="60" name="Group 59">
            <a:extLst>
              <a:ext uri="{FF2B5EF4-FFF2-40B4-BE49-F238E27FC236}">
                <a16:creationId xmlns:a16="http://schemas.microsoft.com/office/drawing/2014/main" id="{2D28E812-51DA-4578-948E-8AE3D2B8C465}"/>
              </a:ext>
            </a:extLst>
          </p:cNvPr>
          <p:cNvGrpSpPr/>
          <p:nvPr/>
        </p:nvGrpSpPr>
        <p:grpSpPr>
          <a:xfrm>
            <a:off x="511396" y="1515979"/>
            <a:ext cx="11151216" cy="1663296"/>
            <a:chOff x="501377" y="1515979"/>
            <a:chExt cx="11038549" cy="1663296"/>
          </a:xfrm>
        </p:grpSpPr>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3CC11C4-0C10-4BCE-BBE5-979676B71206}"/>
                    </a:ext>
                  </a:extLst>
                </p:cNvPr>
                <p:cNvSpPr/>
                <p:nvPr/>
              </p:nvSpPr>
              <p:spPr>
                <a:xfrm>
                  <a:off x="1130570" y="1550559"/>
                  <a:ext cx="10004414" cy="1628716"/>
                </a:xfrm>
                <a:prstGeom prst="rect">
                  <a:avLst/>
                </a:prstGeom>
                <a:ln w="28575">
                  <a:noFill/>
                </a:ln>
              </p:spPr>
              <p:txBody>
                <a:bodyPr wrap="square">
                  <a:spAutoFit/>
                </a:bodyPr>
                <a:lstStyle/>
                <a:p>
                  <a:r>
                    <a:rPr lang="vi-VN" sz="3200" b="1">
                      <a:latin typeface="+mj-lt"/>
                    </a:rPr>
                    <a:t>Cho hình bình hành ABCD. Gọi E, F lần lượt là trung điểm của AD, BC. Các đường BE, DF cắt AC tại P, Q. Tứ giác EPFQ là hình thoi nếu </a:t>
                  </a:r>
                  <a14:m>
                    <m:oMath xmlns:m="http://schemas.openxmlformats.org/officeDocument/2006/math">
                      <m:acc>
                        <m:accPr>
                          <m:chr m:val="̂"/>
                          <m:ctrlPr>
                            <a:rPr lang="vi-VN" sz="3200" b="1" i="1" smtClean="0">
                              <a:latin typeface="Cambria Math" panose="02040503050406030204" pitchFamily="18" charset="0"/>
                            </a:rPr>
                          </m:ctrlPr>
                        </m:accPr>
                        <m:e>
                          <m:r>
                            <a:rPr lang="vi-VN" sz="3200" b="1" i="1" smtClean="0">
                              <a:latin typeface="Cambria Math" panose="02040503050406030204" pitchFamily="18" charset="0"/>
                            </a:rPr>
                            <m:t>𝑨𝑪𝑫</m:t>
                          </m:r>
                        </m:e>
                      </m:acc>
                    </m:oMath>
                  </a14:m>
                  <a:r>
                    <a:rPr lang="vi-VN" sz="3200" b="1">
                      <a:latin typeface="+mj-lt"/>
                    </a:rPr>
                    <a:t> bằng: </a:t>
                  </a:r>
                  <a:endParaRPr lang="fr-FR" sz="3200" b="1">
                    <a:solidFill>
                      <a:srgbClr val="0000CC"/>
                    </a:solidFill>
                    <a:latin typeface="+mj-lt"/>
                    <a:cs typeface="Times New Roman" panose="02020603050405020304" pitchFamily="18" charset="0"/>
                  </a:endParaRPr>
                </a:p>
              </p:txBody>
            </p:sp>
          </mc:Choice>
          <mc:Fallback xmlns="">
            <p:sp>
              <p:nvSpPr>
                <p:cNvPr id="5" name="Rectangle 4">
                  <a:extLst>
                    <a:ext uri="{FF2B5EF4-FFF2-40B4-BE49-F238E27FC236}">
                      <a16:creationId xmlns:a16="http://schemas.microsoft.com/office/drawing/2014/main" id="{B3CC11C4-0C10-4BCE-BBE5-979676B71206}"/>
                    </a:ext>
                  </a:extLst>
                </p:cNvPr>
                <p:cNvSpPr>
                  <a:spLocks noRot="1" noChangeAspect="1" noMove="1" noResize="1" noEditPoints="1" noAdjustHandles="1" noChangeArrowheads="1" noChangeShapeType="1" noTextEdit="1"/>
                </p:cNvSpPr>
                <p:nvPr/>
              </p:nvSpPr>
              <p:spPr>
                <a:xfrm>
                  <a:off x="1130570" y="1550559"/>
                  <a:ext cx="10004414" cy="1628716"/>
                </a:xfrm>
                <a:prstGeom prst="rect">
                  <a:avLst/>
                </a:prstGeom>
                <a:blipFill>
                  <a:blip r:embed="rId3"/>
                  <a:stretch>
                    <a:fillRect l="-1508" t="-5224" b="-7836"/>
                  </a:stretch>
                </a:blipFill>
                <a:ln w="28575">
                  <a:noFill/>
                </a:ln>
              </p:spPr>
              <p:txBody>
                <a:bodyPr/>
                <a:lstStyle/>
                <a:p>
                  <a:r>
                    <a:rPr lang="vi-VN">
                      <a:noFill/>
                    </a:rPr>
                    <a:t> </a:t>
                  </a:r>
                </a:p>
              </p:txBody>
            </p:sp>
          </mc:Fallback>
        </mc:AlternateContent>
        <p:sp>
          <p:nvSpPr>
            <p:cNvPr id="51" name="Hexagon 50">
              <a:extLst>
                <a:ext uri="{FF2B5EF4-FFF2-40B4-BE49-F238E27FC236}">
                  <a16:creationId xmlns:a16="http://schemas.microsoft.com/office/drawing/2014/main" id="{C1262544-6AA9-4570-A0C8-3740D933B3A2}"/>
                </a:ext>
              </a:extLst>
            </p:cNvPr>
            <p:cNvSpPr/>
            <p:nvPr/>
          </p:nvSpPr>
          <p:spPr>
            <a:xfrm>
              <a:off x="501377" y="1515979"/>
              <a:ext cx="11038549" cy="1557589"/>
            </a:xfrm>
            <a:prstGeom prst="hexagon">
              <a:avLst>
                <a:gd name="adj" fmla="val 50000"/>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cxnSp>
        <p:nvCxnSpPr>
          <p:cNvPr id="54" name="Straight Connector 53">
            <a:extLst>
              <a:ext uri="{FF2B5EF4-FFF2-40B4-BE49-F238E27FC236}">
                <a16:creationId xmlns:a16="http://schemas.microsoft.com/office/drawing/2014/main" id="{FE53A567-BBF6-4261-A08A-7F4574211C61}"/>
              </a:ext>
            </a:extLst>
          </p:cNvPr>
          <p:cNvCxnSpPr>
            <a:cxnSpLocks/>
            <a:stCxn id="51" idx="0"/>
          </p:cNvCxnSpPr>
          <p:nvPr/>
        </p:nvCxnSpPr>
        <p:spPr>
          <a:xfrm>
            <a:off x="11662612" y="2294774"/>
            <a:ext cx="82616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A562A45-80A3-472F-879E-95AB6AFACB97}"/>
              </a:ext>
            </a:extLst>
          </p:cNvPr>
          <p:cNvCxnSpPr>
            <a:cxnSpLocks/>
            <a:stCxn id="51" idx="3"/>
          </p:cNvCxnSpPr>
          <p:nvPr/>
        </p:nvCxnSpPr>
        <p:spPr>
          <a:xfrm flipH="1">
            <a:off x="-168440" y="2294774"/>
            <a:ext cx="679836"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35BD14BD-320E-410C-9A45-72D852D988DF}"/>
              </a:ext>
            </a:extLst>
          </p:cNvPr>
          <p:cNvGrpSpPr/>
          <p:nvPr/>
        </p:nvGrpSpPr>
        <p:grpSpPr>
          <a:xfrm>
            <a:off x="0" y="3638550"/>
            <a:ext cx="12192000" cy="876300"/>
            <a:chOff x="0" y="3638550"/>
            <a:chExt cx="12192000" cy="876300"/>
          </a:xfrm>
        </p:grpSpPr>
        <p:cxnSp>
          <p:nvCxnSpPr>
            <p:cNvPr id="62" name="Straight Connector 61">
              <a:extLst>
                <a:ext uri="{FF2B5EF4-FFF2-40B4-BE49-F238E27FC236}">
                  <a16:creationId xmlns:a16="http://schemas.microsoft.com/office/drawing/2014/main" id="{BDB5A4F8-D77F-48A8-ACF7-15C70BC73E93}"/>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228E65F-5AB0-4275-8CD0-9E06E2E344B0}"/>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Hexagon 62">
              <a:extLst>
                <a:ext uri="{FF2B5EF4-FFF2-40B4-BE49-F238E27FC236}">
                  <a16:creationId xmlns:a16="http://schemas.microsoft.com/office/drawing/2014/main" id="{CA576EAD-9597-4348-BC76-C2A0E1BDD0E0}"/>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Hexagon 65">
              <a:extLst>
                <a:ext uri="{FF2B5EF4-FFF2-40B4-BE49-F238E27FC236}">
                  <a16:creationId xmlns:a16="http://schemas.microsoft.com/office/drawing/2014/main" id="{B9672CEE-6F25-4CB5-BC21-F608CCC45E73}"/>
                </a:ext>
              </a:extLst>
            </p:cNvPr>
            <p:cNvSpPr/>
            <p:nvPr/>
          </p:nvSpPr>
          <p:spPr>
            <a:xfrm>
              <a:off x="6553200" y="3638550"/>
              <a:ext cx="449580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67" name="Straight Connector 66">
              <a:extLst>
                <a:ext uri="{FF2B5EF4-FFF2-40B4-BE49-F238E27FC236}">
                  <a16:creationId xmlns:a16="http://schemas.microsoft.com/office/drawing/2014/main" id="{0B84539B-025D-4A32-8ED1-C76166B22DAC}"/>
                </a:ext>
              </a:extLst>
            </p:cNvPr>
            <p:cNvCxnSpPr>
              <a:cxnSpLocks/>
              <a:stCxn id="66" idx="3"/>
              <a:endCxn id="63" idx="0"/>
            </p:cNvCxnSpPr>
            <p:nvPr/>
          </p:nvCxnSpPr>
          <p:spPr>
            <a:xfrm flipH="1">
              <a:off x="5600700" y="4067175"/>
              <a:ext cx="952500" cy="1905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1F06293B-E7EF-4273-8340-2D75D52C1C69}"/>
              </a:ext>
            </a:extLst>
          </p:cNvPr>
          <p:cNvGrpSpPr/>
          <p:nvPr/>
        </p:nvGrpSpPr>
        <p:grpSpPr>
          <a:xfrm>
            <a:off x="0" y="4953000"/>
            <a:ext cx="12192000" cy="876300"/>
            <a:chOff x="0" y="3638550"/>
            <a:chExt cx="12192000" cy="876300"/>
          </a:xfrm>
        </p:grpSpPr>
        <p:cxnSp>
          <p:nvCxnSpPr>
            <p:cNvPr id="71" name="Straight Connector 70">
              <a:extLst>
                <a:ext uri="{FF2B5EF4-FFF2-40B4-BE49-F238E27FC236}">
                  <a16:creationId xmlns:a16="http://schemas.microsoft.com/office/drawing/2014/main" id="{8B5DF0E6-D992-4B33-903E-901E256F64D9}"/>
                </a:ext>
              </a:extLst>
            </p:cNvPr>
            <p:cNvCxnSpPr/>
            <p:nvPr/>
          </p:nvCxnSpPr>
          <p:spPr>
            <a:xfrm>
              <a:off x="0" y="407670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F5DCE4E-D2A2-4045-B185-8B3BFC878F45}"/>
                </a:ext>
              </a:extLst>
            </p:cNvPr>
            <p:cNvCxnSpPr/>
            <p:nvPr/>
          </p:nvCxnSpPr>
          <p:spPr>
            <a:xfrm>
              <a:off x="11029950" y="4057650"/>
              <a:ext cx="116205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3" name="Hexagon 72">
              <a:extLst>
                <a:ext uri="{FF2B5EF4-FFF2-40B4-BE49-F238E27FC236}">
                  <a16:creationId xmlns:a16="http://schemas.microsoft.com/office/drawing/2014/main" id="{CD96395B-83FF-4455-9722-C6E7EF484A02}"/>
                </a:ext>
              </a:extLst>
            </p:cNvPr>
            <p:cNvSpPr/>
            <p:nvPr/>
          </p:nvSpPr>
          <p:spPr>
            <a:xfrm>
              <a:off x="1162050" y="3657600"/>
              <a:ext cx="44386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4" name="Hexagon 73">
              <a:extLst>
                <a:ext uri="{FF2B5EF4-FFF2-40B4-BE49-F238E27FC236}">
                  <a16:creationId xmlns:a16="http://schemas.microsoft.com/office/drawing/2014/main" id="{558E9125-D7EF-4391-816A-E13BE6FA8491}"/>
                </a:ext>
              </a:extLst>
            </p:cNvPr>
            <p:cNvSpPr/>
            <p:nvPr/>
          </p:nvSpPr>
          <p:spPr>
            <a:xfrm>
              <a:off x="6572250" y="3638550"/>
              <a:ext cx="4476750" cy="857250"/>
            </a:xfrm>
            <a:prstGeom prst="hexagon">
              <a:avLst>
                <a:gd name="adj" fmla="val 58333"/>
                <a:gd name="vf" fmla="val 115470"/>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75" name="Straight Connector 74">
              <a:extLst>
                <a:ext uri="{FF2B5EF4-FFF2-40B4-BE49-F238E27FC236}">
                  <a16:creationId xmlns:a16="http://schemas.microsoft.com/office/drawing/2014/main" id="{AA4F87FD-2490-402A-AA29-6516DE712F1E}"/>
                </a:ext>
              </a:extLst>
            </p:cNvPr>
            <p:cNvCxnSpPr>
              <a:cxnSpLocks/>
              <a:stCxn id="74" idx="3"/>
              <a:endCxn id="73" idx="0"/>
            </p:cNvCxnSpPr>
            <p:nvPr/>
          </p:nvCxnSpPr>
          <p:spPr>
            <a:xfrm flipH="1">
              <a:off x="5600700" y="4067175"/>
              <a:ext cx="971550" cy="1905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76" name="Hexagon 75">
            <a:extLst>
              <a:ext uri="{FF2B5EF4-FFF2-40B4-BE49-F238E27FC236}">
                <a16:creationId xmlns:a16="http://schemas.microsoft.com/office/drawing/2014/main" id="{F5905A76-AC26-4A7F-B36B-6868BBEED63D}"/>
              </a:ext>
            </a:extLst>
          </p:cNvPr>
          <p:cNvSpPr/>
          <p:nvPr/>
        </p:nvSpPr>
        <p:spPr>
          <a:xfrm>
            <a:off x="1107908" y="4967039"/>
            <a:ext cx="4476750" cy="857250"/>
          </a:xfrm>
          <a:prstGeom prst="hexagon">
            <a:avLst>
              <a:gd name="adj" fmla="val 58333"/>
              <a:gd name="vf" fmla="val 11547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xtBox 68">
            <a:extLst>
              <a:ext uri="{FF2B5EF4-FFF2-40B4-BE49-F238E27FC236}">
                <a16:creationId xmlns:a16="http://schemas.microsoft.com/office/drawing/2014/main" id="{7923EB4B-DFE0-4F38-B6D6-76CCFCA0744E}"/>
              </a:ext>
            </a:extLst>
          </p:cNvPr>
          <p:cNvSpPr txBox="1"/>
          <p:nvPr/>
        </p:nvSpPr>
        <p:spPr>
          <a:xfrm>
            <a:off x="7897725" y="5080334"/>
            <a:ext cx="37528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D . 75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8" name="TextBox 77">
            <a:extLst>
              <a:ext uri="{FF2B5EF4-FFF2-40B4-BE49-F238E27FC236}">
                <a16:creationId xmlns:a16="http://schemas.microsoft.com/office/drawing/2014/main" id="{B2D4ECD7-B629-447C-9FFC-9382736F61FE}"/>
              </a:ext>
            </a:extLst>
          </p:cNvPr>
          <p:cNvSpPr txBox="1"/>
          <p:nvPr/>
        </p:nvSpPr>
        <p:spPr>
          <a:xfrm>
            <a:off x="2392275" y="3765884"/>
            <a:ext cx="3872162"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A . 45</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79" name="TextBox 78">
            <a:extLst>
              <a:ext uri="{FF2B5EF4-FFF2-40B4-BE49-F238E27FC236}">
                <a16:creationId xmlns:a16="http://schemas.microsoft.com/office/drawing/2014/main" id="{5E971831-7556-49C9-B56C-CCD81EDC7EAF}"/>
              </a:ext>
            </a:extLst>
          </p:cNvPr>
          <p:cNvSpPr txBox="1"/>
          <p:nvPr/>
        </p:nvSpPr>
        <p:spPr>
          <a:xfrm>
            <a:off x="7878675" y="3765884"/>
            <a:ext cx="363855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B . 60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
        <p:nvSpPr>
          <p:cNvPr id="80" name="TextBox 79">
            <a:extLst>
              <a:ext uri="{FF2B5EF4-FFF2-40B4-BE49-F238E27FC236}">
                <a16:creationId xmlns:a16="http://schemas.microsoft.com/office/drawing/2014/main" id="{A9BE703C-3536-4FEA-8746-FBF7C53FF89D}"/>
              </a:ext>
            </a:extLst>
          </p:cNvPr>
          <p:cNvSpPr txBox="1"/>
          <p:nvPr/>
        </p:nvSpPr>
        <p:spPr>
          <a:xfrm>
            <a:off x="2411325" y="5118434"/>
            <a:ext cx="3733800" cy="584775"/>
          </a:xfrm>
          <a:prstGeom prst="rect">
            <a:avLst/>
          </a:prstGeom>
          <a:noFill/>
        </p:spPr>
        <p:txBody>
          <a:bodyPr wrap="square" rtlCol="0">
            <a:spAutoFit/>
          </a:bodyPr>
          <a:lstStyle/>
          <a:p>
            <a:r>
              <a:rPr lang="vi-VN" sz="3200" b="1">
                <a:latin typeface="Times New Roman" panose="02020603050405020304" pitchFamily="18" charset="0"/>
                <a:cs typeface="Times New Roman" panose="02020603050405020304" pitchFamily="18" charset="0"/>
              </a:rPr>
              <a:t>C. 90</a:t>
            </a:r>
            <a:r>
              <a:rPr lang="vi-VN" sz="3200" b="1" baseline="30000">
                <a:latin typeface="Times New Roman" panose="02020603050405020304" pitchFamily="18" charset="0"/>
                <a:cs typeface="Times New Roman" panose="02020603050405020304" pitchFamily="18" charset="0"/>
              </a:rPr>
              <a:t>0</a:t>
            </a:r>
            <a:endParaRPr lang="vi-VN"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882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9D9E5B-7A55-4802-B87A-88B1069B8224}"/>
              </a:ext>
            </a:extLst>
          </p:cNvPr>
          <p:cNvSpPr/>
          <p:nvPr/>
        </p:nvSpPr>
        <p:spPr>
          <a:xfrm>
            <a:off x="2310062" y="1765553"/>
            <a:ext cx="7876674" cy="295850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Ghi nhớ kiến thức trong bài.</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Hoàn thành các bài tập trong SBT.</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pt-BR" sz="3200" b="1">
                <a:latin typeface="Times New Roman" panose="02020603050405020304" pitchFamily="18" charset="0"/>
                <a:ea typeface="Times New Roman" panose="02020603050405020304" pitchFamily="18" charset="0"/>
                <a:cs typeface="Times New Roman" panose="02020603050405020304" pitchFamily="18" charset="0"/>
              </a:rPr>
              <a:t>Chuẩn bị bài mới: "Bài 7: Hình vuông ".</a:t>
            </a:r>
            <a:endParaRPr lang="vi-VN" sz="3200" b="1">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spcAft>
                <a:spcPts val="800"/>
              </a:spcAft>
            </a:pPr>
            <a:r>
              <a:rPr lang="pt-BR" sz="3200" b="1">
                <a:latin typeface="Times New Roman" panose="02020603050405020304" pitchFamily="18" charset="0"/>
                <a:ea typeface="Calibri" panose="020F0502020204030204" pitchFamily="34" charset="0"/>
                <a:cs typeface="Times New Roman" panose="02020603050405020304" pitchFamily="18" charset="0"/>
              </a:rPr>
              <a:t> </a:t>
            </a:r>
            <a:endParaRPr lang="vi-VN" sz="3200" b="1">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1DE7F78-0C9D-4D9B-9644-D77796C847E9}"/>
              </a:ext>
            </a:extLst>
          </p:cNvPr>
          <p:cNvSpPr/>
          <p:nvPr/>
        </p:nvSpPr>
        <p:spPr>
          <a:xfrm>
            <a:off x="3418222" y="439602"/>
            <a:ext cx="4967707" cy="647550"/>
          </a:xfrm>
          <a:prstGeom prst="rect">
            <a:avLst/>
          </a:prstGeom>
        </p:spPr>
        <p:txBody>
          <a:bodyPr wrap="none">
            <a:spAutoFit/>
          </a:bodyPr>
          <a:lstStyle/>
          <a:p>
            <a:pPr algn="ctr">
              <a:lnSpc>
                <a:spcPct val="105000"/>
              </a:lnSpc>
              <a:spcBef>
                <a:spcPts val="600"/>
              </a:spcBef>
              <a:spcAft>
                <a:spcPts val="800"/>
              </a:spcAft>
            </a:pPr>
            <a:r>
              <a:rPr lang="fr-FR" sz="3600" b="1">
                <a:solidFill>
                  <a:srgbClr val="3333FF"/>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vi-VN" sz="360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4721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1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51000"/>
          </a:stretch>
        </a:blipFill>
        <a:effectLst/>
      </p:bgPr>
    </p:bg>
    <p:spTree>
      <p:nvGrpSpPr>
        <p:cNvPr id="1" name=""/>
        <p:cNvGrpSpPr/>
        <p:nvPr/>
      </p:nvGrpSpPr>
      <p:grpSpPr>
        <a:xfrm>
          <a:off x="0" y="0"/>
          <a:ext cx="0" cy="0"/>
          <a:chOff x="0" y="0"/>
          <a:chExt cx="0" cy="0"/>
        </a:xfrm>
      </p:grpSpPr>
      <p:sp>
        <p:nvSpPr>
          <p:cNvPr id="4" name="Flowchart: Alternate Process 3">
            <a:extLst>
              <a:ext uri="{FF2B5EF4-FFF2-40B4-BE49-F238E27FC236}">
                <a16:creationId xmlns:a16="http://schemas.microsoft.com/office/drawing/2014/main" id="{9E216421-2A61-4A33-A8E1-0D4F2FEB0A9F}"/>
              </a:ext>
            </a:extLst>
          </p:cNvPr>
          <p:cNvSpPr/>
          <p:nvPr/>
        </p:nvSpPr>
        <p:spPr>
          <a:xfrm>
            <a:off x="792067" y="143219"/>
            <a:ext cx="2975702" cy="826265"/>
          </a:xfrm>
          <a:prstGeom prst="flowChartAlternateProcess">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effectLst>
                  <a:outerShdw blurRad="38100" dist="38100" dir="2700000" algn="tl">
                    <a:srgbClr val="000000">
                      <a:alpha val="43137"/>
                    </a:srgbClr>
                  </a:outerShdw>
                </a:effectLst>
              </a:rPr>
              <a:t>ĐỊNH NGHĨA</a:t>
            </a:r>
            <a:endParaRPr lang="vi-VN" sz="2800" b="1">
              <a:effectLst>
                <a:outerShdw blurRad="38100" dist="38100" dir="2700000" algn="tl">
                  <a:srgbClr val="000000">
                    <a:alpha val="43137"/>
                  </a:srgbClr>
                </a:outerShdw>
              </a:effectLst>
            </a:endParaRPr>
          </a:p>
        </p:txBody>
      </p:sp>
      <p:sp>
        <p:nvSpPr>
          <p:cNvPr id="2" name="Diamond 1">
            <a:extLst>
              <a:ext uri="{FF2B5EF4-FFF2-40B4-BE49-F238E27FC236}">
                <a16:creationId xmlns:a16="http://schemas.microsoft.com/office/drawing/2014/main" id="{18480043-671A-4582-A618-15922E746D8C}"/>
              </a:ext>
            </a:extLst>
          </p:cNvPr>
          <p:cNvSpPr/>
          <p:nvPr/>
        </p:nvSpPr>
        <p:spPr>
          <a:xfrm>
            <a:off x="566451" y="152400"/>
            <a:ext cx="609600" cy="814564"/>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60" name="Parallelogram 59">
            <a:extLst>
              <a:ext uri="{FF2B5EF4-FFF2-40B4-BE49-F238E27FC236}">
                <a16:creationId xmlns:a16="http://schemas.microsoft.com/office/drawing/2014/main" id="{AE05BAC3-BED7-488D-86B7-5C9EE9E719AE}"/>
              </a:ext>
            </a:extLst>
          </p:cNvPr>
          <p:cNvSpPr/>
          <p:nvPr/>
        </p:nvSpPr>
        <p:spPr>
          <a:xfrm>
            <a:off x="626476" y="1297228"/>
            <a:ext cx="1981200" cy="581891"/>
          </a:xfrm>
          <a:prstGeom prst="parallelogram">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VÍ DỤ 1</a:t>
            </a:r>
            <a:endParaRPr lang="vi-VN" sz="2800" b="1">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797271D6-8F52-402F-9B90-85C5785367F5}"/>
              </a:ext>
            </a:extLst>
          </p:cNvPr>
          <p:cNvSpPr/>
          <p:nvPr/>
        </p:nvSpPr>
        <p:spPr>
          <a:xfrm>
            <a:off x="2839908" y="1352034"/>
            <a:ext cx="7435625" cy="584775"/>
          </a:xfrm>
          <a:prstGeom prst="rect">
            <a:avLst/>
          </a:prstGeom>
        </p:spPr>
        <p:txBody>
          <a:bodyPr wrap="none">
            <a:spAutoFit/>
          </a:bodyPr>
          <a:lstStyle/>
          <a:p>
            <a:r>
              <a:rPr lang="en-US" sz="3200">
                <a:solidFill>
                  <a:srgbClr val="000000"/>
                </a:solidFill>
                <a:latin typeface="Times New Roman" panose="02020603050405020304" pitchFamily="18" charset="0"/>
                <a:ea typeface="Calibri" panose="020F0502020204030204" pitchFamily="34" charset="0"/>
              </a:rPr>
              <a:t>Ở Hình 57, tứ giác nào là hình thoi? Vì sao?</a:t>
            </a:r>
            <a:endParaRPr lang="vi-VN" sz="3200"/>
          </a:p>
        </p:txBody>
      </p:sp>
      <p:sp>
        <p:nvSpPr>
          <p:cNvPr id="9" name="Rectangle 2">
            <a:extLst>
              <a:ext uri="{FF2B5EF4-FFF2-40B4-BE49-F238E27FC236}">
                <a16:creationId xmlns:a16="http://schemas.microsoft.com/office/drawing/2014/main" id="{9558388A-41A8-49A1-A807-84C96758BB5C}"/>
              </a:ext>
            </a:extLst>
          </p:cNvPr>
          <p:cNvSpPr>
            <a:spLocks noChangeArrowheads="1"/>
          </p:cNvSpPr>
          <p:nvPr/>
        </p:nvSpPr>
        <p:spPr bwMode="auto">
          <a:xfrm>
            <a:off x="8229600" y="2362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23" name="Rectangle 22">
            <a:extLst>
              <a:ext uri="{FF2B5EF4-FFF2-40B4-BE49-F238E27FC236}">
                <a16:creationId xmlns:a16="http://schemas.microsoft.com/office/drawing/2014/main" id="{4CC882B4-ACEA-4F80-9CBD-DC831A151B55}"/>
              </a:ext>
            </a:extLst>
          </p:cNvPr>
          <p:cNvSpPr/>
          <p:nvPr/>
        </p:nvSpPr>
        <p:spPr>
          <a:xfrm>
            <a:off x="4523106" y="2196296"/>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D975E0AF-F42E-48C5-B400-C87043FF8629}"/>
              </a:ext>
            </a:extLst>
          </p:cNvPr>
          <p:cNvSpPr/>
          <p:nvPr/>
        </p:nvSpPr>
        <p:spPr>
          <a:xfrm>
            <a:off x="481330" y="2700705"/>
            <a:ext cx="6096000" cy="1569660"/>
          </a:xfrm>
          <a:prstGeom prst="rect">
            <a:avLst/>
          </a:prstGeom>
        </p:spPr>
        <p:txBody>
          <a:bodyPr>
            <a:spAutoFit/>
          </a:bodyPr>
          <a:lstStyle/>
          <a:p>
            <a:r>
              <a:rPr lang="en-US" sz="3200">
                <a:solidFill>
                  <a:srgbClr val="000000"/>
                </a:solidFill>
                <a:latin typeface="Times New Roman" panose="02020603050405020304" pitchFamily="18" charset="0"/>
                <a:ea typeface="Calibri" panose="020F0502020204030204" pitchFamily="34" charset="0"/>
              </a:rPr>
              <a:t>Ở Hình a), ta có </a:t>
            </a:r>
          </a:p>
          <a:p>
            <a:r>
              <a:rPr lang="en-US" sz="3200" i="1">
                <a:solidFill>
                  <a:srgbClr val="000000"/>
                </a:solidFill>
                <a:latin typeface="Times New Roman" panose="02020603050405020304" pitchFamily="18" charset="0"/>
                <a:ea typeface="Calibri" panose="020F0502020204030204" pitchFamily="34" charset="0"/>
              </a:rPr>
              <a:t>MN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NP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PQ </a:t>
            </a:r>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QM </a:t>
            </a:r>
            <a:r>
              <a:rPr lang="en-US" sz="3200">
                <a:solidFill>
                  <a:srgbClr val="000000"/>
                </a:solidFill>
                <a:latin typeface="Times New Roman" panose="02020603050405020304" pitchFamily="18" charset="0"/>
                <a:ea typeface="Calibri" panose="020F0502020204030204" pitchFamily="34" charset="0"/>
              </a:rPr>
              <a:t>(=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a:t>
            </a:r>
          </a:p>
          <a:p>
            <a:r>
              <a:rPr lang="en-US" sz="3200">
                <a:solidFill>
                  <a:srgbClr val="000000"/>
                </a:solidFill>
                <a:latin typeface="Times New Roman" panose="02020603050405020304" pitchFamily="18" charset="0"/>
                <a:ea typeface="Calibri" panose="020F0502020204030204" pitchFamily="34" charset="0"/>
              </a:rPr>
              <a:t> nên tứ giác </a:t>
            </a:r>
            <a:r>
              <a:rPr lang="en-US" sz="3200" i="1">
                <a:solidFill>
                  <a:srgbClr val="000000"/>
                </a:solidFill>
                <a:latin typeface="Times New Roman" panose="02020603050405020304" pitchFamily="18" charset="0"/>
                <a:ea typeface="Calibri" panose="020F0502020204030204" pitchFamily="34" charset="0"/>
              </a:rPr>
              <a:t>MNPQ </a:t>
            </a:r>
            <a:r>
              <a:rPr lang="en-US" sz="3200">
                <a:solidFill>
                  <a:srgbClr val="000000"/>
                </a:solidFill>
                <a:latin typeface="Times New Roman" panose="02020603050405020304" pitchFamily="18" charset="0"/>
                <a:ea typeface="Calibri" panose="020F0502020204030204" pitchFamily="34" charset="0"/>
              </a:rPr>
              <a:t>là hình thoi</a:t>
            </a:r>
            <a:endParaRPr lang="vi-VN" sz="3200"/>
          </a:p>
        </p:txBody>
      </p: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8CE29A77-4435-4D8B-8564-CF8C191AA3BB}"/>
                  </a:ext>
                </a:extLst>
              </p:cNvPr>
              <p:cNvSpPr/>
              <p:nvPr/>
            </p:nvSpPr>
            <p:spPr>
              <a:xfrm>
                <a:off x="581660" y="4539665"/>
                <a:ext cx="7688580" cy="1569660"/>
              </a:xfrm>
              <a:prstGeom prst="rect">
                <a:avLst/>
              </a:prstGeom>
            </p:spPr>
            <p:txBody>
              <a:bodyPr wrap="square">
                <a:spAutoFit/>
              </a:bodyPr>
              <a:lstStyle/>
              <a:p>
                <a:r>
                  <a:rPr lang="en-US" sz="3200">
                    <a:solidFill>
                      <a:srgbClr val="000000"/>
                    </a:solidFill>
                    <a:latin typeface="Times New Roman" panose="02020603050405020304" pitchFamily="18" charset="0"/>
                    <a:ea typeface="Calibri" panose="020F0502020204030204" pitchFamily="34" charset="0"/>
                  </a:rPr>
                  <a:t>Ở Hình b), ta có:</a:t>
                </a:r>
              </a:p>
              <a:p>
                <a:r>
                  <a:rPr lang="en-US" sz="3200" i="1">
                    <a:solidFill>
                      <a:srgbClr val="000000"/>
                    </a:solidFill>
                    <a:latin typeface="Times New Roman" panose="02020603050405020304" pitchFamily="18" charset="0"/>
                    <a:ea typeface="Calibri" panose="020F0502020204030204" pitchFamily="34" charset="0"/>
                  </a:rPr>
                  <a:t>GH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a:t>
                </a:r>
                <a:r>
                  <a:rPr lang="en-US" sz="3200" i="1">
                    <a:solidFill>
                      <a:srgbClr val="000000"/>
                    </a:solidFill>
                    <a:latin typeface="Times New Roman" panose="02020603050405020304" pitchFamily="18" charset="0"/>
                    <a:ea typeface="Calibri" panose="020F0502020204030204" pitchFamily="34" charset="0"/>
                  </a:rPr>
                  <a:t>KG </a:t>
                </a:r>
                <a:r>
                  <a:rPr lang="en-US" sz="3200">
                    <a:solidFill>
                      <a:srgbClr val="000000"/>
                    </a:solidFill>
                    <a:latin typeface="Times New Roman" panose="02020603050405020304" pitchFamily="18" charset="0"/>
                    <a:ea typeface="Calibri" panose="020F0502020204030204" pitchFamily="34" charset="0"/>
                  </a:rPr>
                  <a:t>(vì 2</a:t>
                </a:r>
                <a:r>
                  <a:rPr lang="en-US" sz="3200" i="1">
                    <a:solidFill>
                      <a:srgbClr val="000000"/>
                    </a:solidFill>
                    <a:latin typeface="Times New Roman" panose="02020603050405020304" pitchFamily="18" charset="0"/>
                    <a:ea typeface="Calibri" panose="020F0502020204030204" pitchFamily="34" charset="0"/>
                  </a:rPr>
                  <a:t>,</a:t>
                </a:r>
                <a:r>
                  <a:rPr lang="en-US" sz="3200">
                    <a:solidFill>
                      <a:srgbClr val="000000"/>
                    </a:solidFill>
                    <a:latin typeface="Times New Roman" panose="02020603050405020304" pitchFamily="18" charset="0"/>
                    <a:ea typeface="Calibri" panose="020F0502020204030204" pitchFamily="34" charset="0"/>
                  </a:rPr>
                  <a:t>5 cm </a:t>
                </a:r>
                <a14:m>
                  <m:oMath xmlns:m="http://schemas.openxmlformats.org/officeDocument/2006/math">
                    <m:r>
                      <a:rPr lang="en-US" sz="3200" i="1">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200">
                    <a:solidFill>
                      <a:srgbClr val="000000"/>
                    </a:solidFill>
                    <a:latin typeface="Times New Roman" panose="02020603050405020304" pitchFamily="18" charset="0"/>
                    <a:ea typeface="Calibri" panose="020F0502020204030204" pitchFamily="34" charset="0"/>
                  </a:rPr>
                  <a:t> 2 cm) </a:t>
                </a:r>
              </a:p>
              <a:p>
                <a:r>
                  <a:rPr lang="en-US" sz="3200">
                    <a:solidFill>
                      <a:srgbClr val="000000"/>
                    </a:solidFill>
                    <a:latin typeface="Times New Roman" panose="02020603050405020304" pitchFamily="18" charset="0"/>
                    <a:ea typeface="Calibri" panose="020F0502020204030204" pitchFamily="34" charset="0"/>
                  </a:rPr>
                  <a:t>nên tứ giác </a:t>
                </a:r>
                <a:r>
                  <a:rPr lang="en-US" sz="3200" i="1">
                    <a:solidFill>
                      <a:srgbClr val="000000"/>
                    </a:solidFill>
                    <a:latin typeface="Times New Roman" panose="02020603050405020304" pitchFamily="18" charset="0"/>
                    <a:ea typeface="Calibri" panose="020F0502020204030204" pitchFamily="34" charset="0"/>
                  </a:rPr>
                  <a:t>GHIK </a:t>
                </a:r>
                <a:r>
                  <a:rPr lang="en-US" sz="3200">
                    <a:solidFill>
                      <a:srgbClr val="000000"/>
                    </a:solidFill>
                    <a:latin typeface="Times New Roman" panose="02020603050405020304" pitchFamily="18" charset="0"/>
                    <a:ea typeface="Calibri" panose="020F0502020204030204" pitchFamily="34" charset="0"/>
                  </a:rPr>
                  <a:t>không phải là hình thoi.</a:t>
                </a:r>
                <a:r>
                  <a:rPr lang="en-US" sz="3200">
                    <a:latin typeface="Times New Roman" panose="02020603050405020304" pitchFamily="18" charset="0"/>
                    <a:ea typeface="Calibri" panose="020F0502020204030204" pitchFamily="34" charset="0"/>
                  </a:rPr>
                  <a:t> </a:t>
                </a:r>
                <a:endParaRPr lang="vi-VN" sz="3200"/>
              </a:p>
            </p:txBody>
          </p:sp>
        </mc:Choice>
        <mc:Fallback xmlns="">
          <p:sp>
            <p:nvSpPr>
              <p:cNvPr id="39" name="Rectangle 38">
                <a:extLst>
                  <a:ext uri="{FF2B5EF4-FFF2-40B4-BE49-F238E27FC236}">
                    <a16:creationId xmlns:a16="http://schemas.microsoft.com/office/drawing/2014/main" id="{8CE29A77-4435-4D8B-8564-CF8C191AA3BB}"/>
                  </a:ext>
                </a:extLst>
              </p:cNvPr>
              <p:cNvSpPr>
                <a:spLocks noRot="1" noChangeAspect="1" noMove="1" noResize="1" noEditPoints="1" noAdjustHandles="1" noChangeArrowheads="1" noChangeShapeType="1" noTextEdit="1"/>
              </p:cNvSpPr>
              <p:nvPr/>
            </p:nvSpPr>
            <p:spPr>
              <a:xfrm>
                <a:off x="581660" y="4539665"/>
                <a:ext cx="7688580" cy="1569660"/>
              </a:xfrm>
              <a:prstGeom prst="rect">
                <a:avLst/>
              </a:prstGeom>
              <a:blipFill>
                <a:blip r:embed="rId3"/>
                <a:stretch>
                  <a:fillRect l="-1981" t="-5447" b="-11673"/>
                </a:stretch>
              </a:blipFill>
            </p:spPr>
            <p:txBody>
              <a:bodyPr/>
              <a:lstStyle/>
              <a:p>
                <a:r>
                  <a:rPr lang="vi-VN">
                    <a:noFill/>
                  </a:rPr>
                  <a:t> </a:t>
                </a:r>
              </a:p>
            </p:txBody>
          </p:sp>
        </mc:Fallback>
      </mc:AlternateContent>
      <p:grpSp>
        <p:nvGrpSpPr>
          <p:cNvPr id="12" name="Group 11">
            <a:extLst>
              <a:ext uri="{FF2B5EF4-FFF2-40B4-BE49-F238E27FC236}">
                <a16:creationId xmlns:a16="http://schemas.microsoft.com/office/drawing/2014/main" id="{DE851026-3C32-4E3E-9EE2-8F7F136FFE45}"/>
              </a:ext>
            </a:extLst>
          </p:cNvPr>
          <p:cNvGrpSpPr/>
          <p:nvPr/>
        </p:nvGrpSpPr>
        <p:grpSpPr>
          <a:xfrm>
            <a:off x="8524950" y="2020425"/>
            <a:ext cx="2985078" cy="2474978"/>
            <a:chOff x="7353876" y="1940214"/>
            <a:chExt cx="2985078" cy="2474978"/>
          </a:xfrm>
        </p:grpSpPr>
        <p:grpSp>
          <p:nvGrpSpPr>
            <p:cNvPr id="8" name="Group 7">
              <a:extLst>
                <a:ext uri="{FF2B5EF4-FFF2-40B4-BE49-F238E27FC236}">
                  <a16:creationId xmlns:a16="http://schemas.microsoft.com/office/drawing/2014/main" id="{0B6307CA-7A31-4AB3-A4AD-0B71F5A67C59}"/>
                </a:ext>
              </a:extLst>
            </p:cNvPr>
            <p:cNvGrpSpPr/>
            <p:nvPr/>
          </p:nvGrpSpPr>
          <p:grpSpPr>
            <a:xfrm>
              <a:off x="7684077" y="2376458"/>
              <a:ext cx="2181721" cy="1582477"/>
              <a:chOff x="8103140" y="2376459"/>
              <a:chExt cx="1762658" cy="1237366"/>
            </a:xfrm>
          </p:grpSpPr>
          <p:cxnSp>
            <p:nvCxnSpPr>
              <p:cNvPr id="5" name="Straight Connector 4">
                <a:extLst>
                  <a:ext uri="{FF2B5EF4-FFF2-40B4-BE49-F238E27FC236}">
                    <a16:creationId xmlns:a16="http://schemas.microsoft.com/office/drawing/2014/main" id="{04FC461C-E7BC-491D-A2DF-96D79F3885C5}"/>
                  </a:ext>
                </a:extLst>
              </p:cNvPr>
              <p:cNvCxnSpPr>
                <a:cxnSpLocks/>
              </p:cNvCxnSpPr>
              <p:nvPr/>
            </p:nvCxnSpPr>
            <p:spPr>
              <a:xfrm>
                <a:off x="8103140" y="355059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A000E7-D637-4F4B-9BA5-8B469099FDD7}"/>
                  </a:ext>
                </a:extLst>
              </p:cNvPr>
              <p:cNvCxnSpPr>
                <a:cxnSpLocks/>
              </p:cNvCxnSpPr>
              <p:nvPr/>
            </p:nvCxnSpPr>
            <p:spPr>
              <a:xfrm>
                <a:off x="8630385" y="2433867"/>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277A8F7-D727-46F5-AC31-9FC9EEFADF29}"/>
                  </a:ext>
                </a:extLst>
              </p:cNvPr>
              <p:cNvCxnSpPr>
                <a:cxnSpLocks/>
              </p:cNvCxnSpPr>
              <p:nvPr/>
            </p:nvCxnSpPr>
            <p:spPr>
              <a:xfrm rot="-3900000">
                <a:off x="7750991" y="2994166"/>
                <a:ext cx="12354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36AB20-9B4B-41D3-8128-1C30E9DE0711}"/>
                  </a:ext>
                </a:extLst>
              </p:cNvPr>
              <p:cNvCxnSpPr>
                <a:cxnSpLocks/>
              </p:cNvCxnSpPr>
              <p:nvPr/>
            </p:nvCxnSpPr>
            <p:spPr>
              <a:xfrm rot="-3900000">
                <a:off x="8988356" y="2996119"/>
                <a:ext cx="123541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10395D4-7BDE-4E53-98D4-21155C24B292}"/>
                </a:ext>
              </a:extLst>
            </p:cNvPr>
            <p:cNvSpPr txBox="1"/>
            <p:nvPr/>
          </p:nvSpPr>
          <p:spPr>
            <a:xfrm>
              <a:off x="8482445" y="2000250"/>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41D55DDD-54A6-4F5A-BA2E-4F090E6378A7}"/>
                </a:ext>
              </a:extLst>
            </p:cNvPr>
            <p:cNvSpPr txBox="1"/>
            <p:nvPr/>
          </p:nvSpPr>
          <p:spPr>
            <a:xfrm rot="17696051">
              <a:off x="7128164" y="28188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1BFE2C56-1339-434B-9153-29E6D6102AD5}"/>
                </a:ext>
              </a:extLst>
            </p:cNvPr>
            <p:cNvSpPr txBox="1"/>
            <p:nvPr/>
          </p:nvSpPr>
          <p:spPr>
            <a:xfrm>
              <a:off x="7910368" y="348037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EF19FBC-4DBE-49EA-8604-DEF48425E5B9}"/>
                </a:ext>
              </a:extLst>
            </p:cNvPr>
            <p:cNvSpPr txBox="1"/>
            <p:nvPr/>
          </p:nvSpPr>
          <p:spPr>
            <a:xfrm rot="17696051">
              <a:off x="9175745" y="2798623"/>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390CF178-6D59-4BD2-A142-12346ADFD66E}"/>
                </a:ext>
              </a:extLst>
            </p:cNvPr>
            <p:cNvSpPr txBox="1"/>
            <p:nvPr/>
          </p:nvSpPr>
          <p:spPr>
            <a:xfrm>
              <a:off x="7885544" y="1940214"/>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a:t>
              </a:r>
              <a:endParaRPr lang="vi-VN" sz="280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244F78D6-0E6F-46FE-90A9-824EF4FC3ED0}"/>
                </a:ext>
              </a:extLst>
            </p:cNvPr>
            <p:cNvSpPr txBox="1"/>
            <p:nvPr/>
          </p:nvSpPr>
          <p:spPr>
            <a:xfrm>
              <a:off x="9824603" y="194310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N</a:t>
              </a:r>
              <a:endParaRPr lang="vi-VN" sz="280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E4EF7F01-A00F-4362-86F4-8A2686D37F68}"/>
                </a:ext>
              </a:extLst>
            </p:cNvPr>
            <p:cNvSpPr txBox="1"/>
            <p:nvPr/>
          </p:nvSpPr>
          <p:spPr>
            <a:xfrm>
              <a:off x="9040090" y="3891972"/>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a:t>
              </a:r>
              <a:endParaRPr lang="vi-VN" sz="280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84C9FE3B-EA8C-4315-944F-4EBA7DFE46F0}"/>
                </a:ext>
              </a:extLst>
            </p:cNvPr>
            <p:cNvSpPr txBox="1"/>
            <p:nvPr/>
          </p:nvSpPr>
          <p:spPr>
            <a:xfrm>
              <a:off x="7353876" y="387119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Q</a:t>
              </a:r>
              <a:endParaRPr lang="vi-VN" sz="2800">
                <a:latin typeface="Times New Roman" panose="02020603050405020304" pitchFamily="18" charset="0"/>
                <a:cs typeface="Times New Roman" panose="02020603050405020304" pitchFamily="18" charset="0"/>
              </a:endParaRPr>
            </a:p>
          </p:txBody>
        </p:sp>
      </p:grpSp>
      <p:sp>
        <p:nvSpPr>
          <p:cNvPr id="13" name="TextBox 12">
            <a:extLst>
              <a:ext uri="{FF2B5EF4-FFF2-40B4-BE49-F238E27FC236}">
                <a16:creationId xmlns:a16="http://schemas.microsoft.com/office/drawing/2014/main" id="{49C43490-AE2A-42A5-ABD3-D20FE716AED3}"/>
              </a:ext>
            </a:extLst>
          </p:cNvPr>
          <p:cNvSpPr txBox="1"/>
          <p:nvPr/>
        </p:nvSpPr>
        <p:spPr>
          <a:xfrm>
            <a:off x="9384631" y="4090737"/>
            <a:ext cx="689811" cy="461665"/>
          </a:xfrm>
          <a:prstGeom prst="rect">
            <a:avLst/>
          </a:prstGeom>
          <a:noFill/>
        </p:spPr>
        <p:txBody>
          <a:bodyPr wrap="square" rtlCol="0">
            <a:spAutoFit/>
          </a:bodyPr>
          <a:lstStyle/>
          <a:p>
            <a:r>
              <a:rPr lang="en-US" sz="2400"/>
              <a:t>a)</a:t>
            </a:r>
            <a:endParaRPr lang="vi-VN" sz="2400"/>
          </a:p>
        </p:txBody>
      </p:sp>
      <p:sp>
        <p:nvSpPr>
          <p:cNvPr id="42" name="TextBox 41">
            <a:extLst>
              <a:ext uri="{FF2B5EF4-FFF2-40B4-BE49-F238E27FC236}">
                <a16:creationId xmlns:a16="http://schemas.microsoft.com/office/drawing/2014/main" id="{7F251109-FE57-45F6-9463-049FFFE0A99C}"/>
              </a:ext>
            </a:extLst>
          </p:cNvPr>
          <p:cNvSpPr txBox="1"/>
          <p:nvPr/>
        </p:nvSpPr>
        <p:spPr>
          <a:xfrm rot="20962383">
            <a:off x="9680200" y="4709948"/>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grpSp>
        <p:nvGrpSpPr>
          <p:cNvPr id="30" name="Group 29">
            <a:extLst>
              <a:ext uri="{FF2B5EF4-FFF2-40B4-BE49-F238E27FC236}">
                <a16:creationId xmlns:a16="http://schemas.microsoft.com/office/drawing/2014/main" id="{FBF72DC3-A8B7-45D8-94C3-7C176A038970}"/>
              </a:ext>
            </a:extLst>
          </p:cNvPr>
          <p:cNvGrpSpPr/>
          <p:nvPr/>
        </p:nvGrpSpPr>
        <p:grpSpPr>
          <a:xfrm>
            <a:off x="8764020" y="4737093"/>
            <a:ext cx="2895810" cy="2120907"/>
            <a:chOff x="8764020" y="4737093"/>
            <a:chExt cx="2895810" cy="2120907"/>
          </a:xfrm>
        </p:grpSpPr>
        <p:grpSp>
          <p:nvGrpSpPr>
            <p:cNvPr id="28" name="Group 27">
              <a:extLst>
                <a:ext uri="{FF2B5EF4-FFF2-40B4-BE49-F238E27FC236}">
                  <a16:creationId xmlns:a16="http://schemas.microsoft.com/office/drawing/2014/main" id="{4AFB8FC9-D11E-4D8E-B4BD-B77343F6FE1B}"/>
                </a:ext>
              </a:extLst>
            </p:cNvPr>
            <p:cNvGrpSpPr/>
            <p:nvPr/>
          </p:nvGrpSpPr>
          <p:grpSpPr>
            <a:xfrm>
              <a:off x="9003348" y="4879958"/>
              <a:ext cx="2138370" cy="1729317"/>
              <a:chOff x="8752139" y="4560464"/>
              <a:chExt cx="2138370" cy="1729317"/>
            </a:xfrm>
          </p:grpSpPr>
          <p:cxnSp>
            <p:nvCxnSpPr>
              <p:cNvPr id="29" name="Straight Connector 28">
                <a:extLst>
                  <a:ext uri="{FF2B5EF4-FFF2-40B4-BE49-F238E27FC236}">
                    <a16:creationId xmlns:a16="http://schemas.microsoft.com/office/drawing/2014/main" id="{3AD72208-E9B8-47F3-880A-A76DEC6DA6AE}"/>
                  </a:ext>
                </a:extLst>
              </p:cNvPr>
              <p:cNvCxnSpPr>
                <a:cxnSpLocks/>
              </p:cNvCxnSpPr>
              <p:nvPr/>
            </p:nvCxnSpPr>
            <p:spPr>
              <a:xfrm rot="120000" flipV="1">
                <a:off x="8752139" y="4900257"/>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04D751B-0C5D-4B11-B6A3-A8E5FFF072D5}"/>
                  </a:ext>
                </a:extLst>
              </p:cNvPr>
              <p:cNvCxnSpPr>
                <a:cxnSpLocks/>
              </p:cNvCxnSpPr>
              <p:nvPr/>
            </p:nvCxnSpPr>
            <p:spPr>
              <a:xfrm rot="3840000" flipV="1">
                <a:off x="9098797" y="5452189"/>
                <a:ext cx="533506" cy="11416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BADB25C-011D-4CE6-8972-A9D77716CA24}"/>
                  </a:ext>
                </a:extLst>
              </p:cNvPr>
              <p:cNvCxnSpPr>
                <a:cxnSpLocks/>
              </p:cNvCxnSpPr>
              <p:nvPr/>
            </p:nvCxnSpPr>
            <p:spPr>
              <a:xfrm rot="120000" flipV="1">
                <a:off x="9300177" y="4668976"/>
                <a:ext cx="1590332" cy="2734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964D17-00A4-49E9-A1BE-0F2A5755036A}"/>
                  </a:ext>
                </a:extLst>
              </p:cNvPr>
              <p:cNvCxnSpPr>
                <a:cxnSpLocks/>
              </p:cNvCxnSpPr>
              <p:nvPr/>
            </p:nvCxnSpPr>
            <p:spPr>
              <a:xfrm rot="-2760000" flipV="1">
                <a:off x="9649947" y="5218923"/>
                <a:ext cx="1590332" cy="273413"/>
              </a:xfrm>
              <a:prstGeom prst="line">
                <a:avLst/>
              </a:prstGeom>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9BF93576-F80F-4FC5-9609-F3854F20ECAA}"/>
                </a:ext>
              </a:extLst>
            </p:cNvPr>
            <p:cNvSpPr txBox="1"/>
            <p:nvPr/>
          </p:nvSpPr>
          <p:spPr>
            <a:xfrm>
              <a:off x="11145479" y="4737093"/>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H</a:t>
              </a:r>
              <a:endParaRPr lang="vi-VN" sz="280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1F5DC86-C022-4924-8321-F7C753D1BAC7}"/>
                </a:ext>
              </a:extLst>
            </p:cNvPr>
            <p:cNvSpPr txBox="1"/>
            <p:nvPr/>
          </p:nvSpPr>
          <p:spPr>
            <a:xfrm>
              <a:off x="9105664" y="4827528"/>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G</a:t>
              </a:r>
              <a:endParaRPr lang="vi-VN" sz="2800">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45051095-A2A4-46FC-8634-A33BD4EF1C3D}"/>
                </a:ext>
              </a:extLst>
            </p:cNvPr>
            <p:cNvSpPr txBox="1"/>
            <p:nvPr/>
          </p:nvSpPr>
          <p:spPr>
            <a:xfrm>
              <a:off x="8764020" y="6334780"/>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K</a:t>
              </a:r>
              <a:endParaRPr lang="vi-VN" sz="2800">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id="{39209B4C-EB0E-477E-BB10-C2CF419D7BCB}"/>
                </a:ext>
              </a:extLst>
            </p:cNvPr>
            <p:cNvSpPr txBox="1"/>
            <p:nvPr/>
          </p:nvSpPr>
          <p:spPr>
            <a:xfrm>
              <a:off x="10140644" y="6294586"/>
              <a:ext cx="514351"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I</a:t>
              </a:r>
              <a:endParaRPr lang="vi-VN" sz="2800">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EB23082C-66FE-4580-8F30-B6F85F38B296}"/>
                </a:ext>
              </a:extLst>
            </p:cNvPr>
            <p:cNvSpPr txBox="1"/>
            <p:nvPr/>
          </p:nvSpPr>
          <p:spPr>
            <a:xfrm rot="18213956">
              <a:off x="10257718" y="5454779"/>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2,5cm</a:t>
              </a:r>
              <a:endParaRPr lang="vi-VN" sz="2800">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121092D0-53A8-4D0A-AF37-D3DF63EF1C9E}"/>
                </a:ext>
              </a:extLst>
            </p:cNvPr>
            <p:cNvSpPr txBox="1"/>
            <p:nvPr/>
          </p:nvSpPr>
          <p:spPr>
            <a:xfrm rot="18213956">
              <a:off x="8573296" y="5278316"/>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2EEB7088-C56B-4C8C-A2D5-3FC288732AA9}"/>
                </a:ext>
              </a:extLst>
            </p:cNvPr>
            <p:cNvSpPr txBox="1"/>
            <p:nvPr/>
          </p:nvSpPr>
          <p:spPr>
            <a:xfrm>
              <a:off x="9263104" y="5929152"/>
              <a:ext cx="1257300"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2cm</a:t>
              </a:r>
              <a:endParaRPr lang="vi-VN" sz="2800">
                <a:latin typeface="Times New Roman" panose="02020603050405020304" pitchFamily="18" charset="0"/>
                <a:cs typeface="Times New Roman" panose="02020603050405020304" pitchFamily="18" charset="0"/>
              </a:endParaRPr>
            </a:p>
          </p:txBody>
        </p:sp>
      </p:grpSp>
      <p:sp>
        <p:nvSpPr>
          <p:cNvPr id="46" name="TextBox 45">
            <a:extLst>
              <a:ext uri="{FF2B5EF4-FFF2-40B4-BE49-F238E27FC236}">
                <a16:creationId xmlns:a16="http://schemas.microsoft.com/office/drawing/2014/main" id="{97E78586-DD1E-4B22-919F-B56E5763D3C3}"/>
              </a:ext>
            </a:extLst>
          </p:cNvPr>
          <p:cNvSpPr txBox="1"/>
          <p:nvPr/>
        </p:nvSpPr>
        <p:spPr>
          <a:xfrm>
            <a:off x="9416715" y="6396335"/>
            <a:ext cx="689811" cy="461665"/>
          </a:xfrm>
          <a:prstGeom prst="rect">
            <a:avLst/>
          </a:prstGeom>
          <a:noFill/>
        </p:spPr>
        <p:txBody>
          <a:bodyPr wrap="square" rtlCol="0">
            <a:spAutoFit/>
          </a:bodyPr>
          <a:lstStyle/>
          <a:p>
            <a:r>
              <a:rPr lang="en-US" sz="2400"/>
              <a:t>b)</a:t>
            </a:r>
            <a:endParaRPr lang="vi-VN" sz="2400"/>
          </a:p>
        </p:txBody>
      </p:sp>
    </p:spTree>
    <p:extLst>
      <p:ext uri="{BB962C8B-B14F-4D97-AF65-F5344CB8AC3E}">
        <p14:creationId xmlns:p14="http://schemas.microsoft.com/office/powerpoint/2010/main" val="360463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7"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sp>
        <p:nvSpPr>
          <p:cNvPr id="7" name="Rectangle 6">
            <a:extLst>
              <a:ext uri="{FF2B5EF4-FFF2-40B4-BE49-F238E27FC236}">
                <a16:creationId xmlns:a16="http://schemas.microsoft.com/office/drawing/2014/main" id="{4ABFE4E9-333F-47C5-B1F3-02CD3FC27D4D}"/>
              </a:ext>
            </a:extLst>
          </p:cNvPr>
          <p:cNvSpPr/>
          <p:nvPr/>
        </p:nvSpPr>
        <p:spPr>
          <a:xfrm>
            <a:off x="3120189" y="1148699"/>
            <a:ext cx="7724274" cy="954107"/>
          </a:xfrm>
          <a:prstGeom prst="rect">
            <a:avLst/>
          </a:prstGeom>
        </p:spPr>
        <p:txBody>
          <a:bodyPr wrap="square">
            <a:spAutoFit/>
          </a:bodyPr>
          <a:lstStyle/>
          <a:p>
            <a:r>
              <a:rPr lang="nl-NL" sz="2800">
                <a:latin typeface="Times New Roman" panose="02020603050405020304" pitchFamily="18" charset="0"/>
                <a:ea typeface="Calibri" panose="020F0502020204030204" pitchFamily="34" charset="0"/>
              </a:rPr>
              <a:t>Cho hình thoi ABCD có hai đường chéo AC và BD cắt nhau tại O (Hình 58)</a:t>
            </a:r>
            <a:endParaRPr lang="vi-VN" sz="2800"/>
          </a:p>
        </p:txBody>
      </p:sp>
      <p:sp>
        <p:nvSpPr>
          <p:cNvPr id="9" name="Rectangle 8">
            <a:extLst>
              <a:ext uri="{FF2B5EF4-FFF2-40B4-BE49-F238E27FC236}">
                <a16:creationId xmlns:a16="http://schemas.microsoft.com/office/drawing/2014/main" id="{643AA536-A8D7-4C31-A64A-884364D8CD83}"/>
              </a:ext>
            </a:extLst>
          </p:cNvPr>
          <p:cNvSpPr/>
          <p:nvPr/>
        </p:nvSpPr>
        <p:spPr>
          <a:xfrm>
            <a:off x="1427756" y="2209330"/>
            <a:ext cx="6416834" cy="976549"/>
          </a:xfrm>
          <a:prstGeom prst="rect">
            <a:avLst/>
          </a:prstGeom>
        </p:spPr>
        <p:txBody>
          <a:bodyPr wrap="square">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a) Hình thoi ABCD có dạng hình bình hành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C447E5E9-FBCF-4B3D-80B8-423132CFA4D9}"/>
              </a:ext>
            </a:extLst>
          </p:cNvPr>
          <p:cNvSpPr/>
          <p:nvPr/>
        </p:nvSpPr>
        <p:spPr>
          <a:xfrm>
            <a:off x="1395664" y="3371335"/>
            <a:ext cx="6096000" cy="976549"/>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b) Hai đường chéo AC và BD có vuông góc với nhau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19EFC535-446E-4810-B6ED-15362757CD37}"/>
                  </a:ext>
                </a:extLst>
              </p:cNvPr>
              <p:cNvSpPr/>
              <p:nvPr/>
            </p:nvSpPr>
            <p:spPr>
              <a:xfrm>
                <a:off x="1371600" y="4563071"/>
                <a:ext cx="6096000" cy="1439561"/>
              </a:xfrm>
              <a:prstGeom prst="rect">
                <a:avLst/>
              </a:prstGeom>
            </p:spPr>
            <p:txBody>
              <a:bodyPr>
                <a:spAutoFit/>
              </a:bodyPr>
              <a:lstStyle/>
              <a:p>
                <a:pPr algn="just">
                  <a:lnSpc>
                    <a:spcPct val="105000"/>
                  </a:lnSpc>
                  <a:spcAft>
                    <a:spcPts val="800"/>
                  </a:spcAft>
                </a:pPr>
                <a:r>
                  <a:rPr lang="nl-NL" sz="2800">
                    <a:latin typeface="Times New Roman" panose="02020603050405020304" pitchFamily="18" charset="0"/>
                    <a:ea typeface="Calibri" panose="020F0502020204030204" pitchFamily="34" charset="0"/>
                    <a:cs typeface="Times New Roman" panose="02020603050405020304" pitchFamily="18" charset="0"/>
                  </a:rPr>
                  <a:t>c) Hai tam giác ABC và ADC có bằng nhau hay không? Tia AC có phải là tia phân giác của </a:t>
                </a:r>
                <a14:m>
                  <m:oMath xmlns:m="http://schemas.openxmlformats.org/officeDocument/2006/math">
                    <m:acc>
                      <m:accPr>
                        <m:chr m:val="̂"/>
                        <m:ctrlPr>
                          <a:rPr lang="vi-VN" sz="2800" i="1">
                            <a:latin typeface="Cambria Math" panose="02040503050406030204" pitchFamily="18" charset="0"/>
                            <a:ea typeface="Calibri" panose="020F0502020204030204" pitchFamily="34" charset="0"/>
                            <a:cs typeface="Times New Roman" panose="02020603050405020304" pitchFamily="18" charset="0"/>
                          </a:rPr>
                        </m:ctrlPr>
                      </m:accPr>
                      <m:e>
                        <m:r>
                          <a:rPr lang="nl-NL" sz="2800" i="1">
                            <a:latin typeface="Cambria Math" panose="02040503050406030204" pitchFamily="18" charset="0"/>
                            <a:ea typeface="Calibri" panose="020F0502020204030204" pitchFamily="34" charset="0"/>
                            <a:cs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cs typeface="Times New Roman" panose="02020603050405020304" pitchFamily="18" charset="0"/>
                  </a:rPr>
                  <a:t> hay không?</a:t>
                </a:r>
                <a:endParaRPr lang="vi-VN" sz="28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3" name="Rectangle 12">
                <a:extLst>
                  <a:ext uri="{FF2B5EF4-FFF2-40B4-BE49-F238E27FC236}">
                    <a16:creationId xmlns:a16="http://schemas.microsoft.com/office/drawing/2014/main" id="{19EFC535-446E-4810-B6ED-15362757CD37}"/>
                  </a:ext>
                </a:extLst>
              </p:cNvPr>
              <p:cNvSpPr>
                <a:spLocks noRot="1" noChangeAspect="1" noMove="1" noResize="1" noEditPoints="1" noAdjustHandles="1" noChangeArrowheads="1" noChangeShapeType="1" noTextEdit="1"/>
              </p:cNvSpPr>
              <p:nvPr/>
            </p:nvSpPr>
            <p:spPr>
              <a:xfrm>
                <a:off x="1371600" y="4563071"/>
                <a:ext cx="6096000" cy="1439561"/>
              </a:xfrm>
              <a:prstGeom prst="rect">
                <a:avLst/>
              </a:prstGeom>
              <a:blipFill>
                <a:blip r:embed="rId5"/>
                <a:stretch>
                  <a:fillRect l="-2000" t="-5085" r="-2000" b="-10593"/>
                </a:stretch>
              </a:blipFill>
            </p:spPr>
            <p:txBody>
              <a:bodyPr/>
              <a:lstStyle/>
              <a:p>
                <a:r>
                  <a:rPr lang="vi-VN">
                    <a:noFill/>
                  </a:rPr>
                  <a:t> </a:t>
                </a:r>
              </a:p>
            </p:txBody>
          </p:sp>
        </mc:Fallback>
      </mc:AlternateContent>
      <p:grpSp>
        <p:nvGrpSpPr>
          <p:cNvPr id="27" name="Group 26">
            <a:extLst>
              <a:ext uri="{FF2B5EF4-FFF2-40B4-BE49-F238E27FC236}">
                <a16:creationId xmlns:a16="http://schemas.microsoft.com/office/drawing/2014/main" id="{909E70EB-32B4-4388-9294-78C47CEE35C9}"/>
              </a:ext>
            </a:extLst>
          </p:cNvPr>
          <p:cNvGrpSpPr/>
          <p:nvPr/>
        </p:nvGrpSpPr>
        <p:grpSpPr>
          <a:xfrm>
            <a:off x="8426605" y="1492788"/>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23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500"/>
                                        <p:tgtEl>
                                          <p:spTgt spid="7"/>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500"/>
                                        <p:tgtEl>
                                          <p:spTgt spid="27"/>
                                        </p:tgtEl>
                                      </p:cBhvr>
                                    </p:animEffect>
                                  </p:childTnLst>
                                </p:cTn>
                              </p:par>
                            </p:childTnLst>
                          </p:cTn>
                        </p:par>
                        <p:par>
                          <p:cTn id="24" fill="hold">
                            <p:stCondLst>
                              <p:cond delay="10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2000"/>
                            </p:stCondLst>
                            <p:childTnLst>
                              <p:par>
                                <p:cTn id="33" presetID="22" presetClass="entr" presetSubtype="1"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up)">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7" grpId="0"/>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FD6AB01-9487-43B2-B276-0C25FC4C48B2}"/>
              </a:ext>
            </a:extLst>
          </p:cNvPr>
          <p:cNvSpPr/>
          <p:nvPr/>
        </p:nvSpPr>
        <p:spPr>
          <a:xfrm>
            <a:off x="1302418" y="2054075"/>
            <a:ext cx="7969919" cy="1384995"/>
          </a:xfrm>
          <a:prstGeom prst="rect">
            <a:avLst/>
          </a:prstGeom>
        </p:spPr>
        <p:txBody>
          <a:bodyPr wrap="square">
            <a:spAutoFit/>
          </a:bodyPr>
          <a:lstStyle/>
          <a:p>
            <a:pPr marL="514350" indent="-514350" algn="just">
              <a:spcAft>
                <a:spcPts val="0"/>
              </a:spcAft>
              <a:buAutoNum type="alphaLcParenR"/>
            </a:pPr>
            <a:r>
              <a:rPr lang="en-US" sz="2800">
                <a:solidFill>
                  <a:srgbClr val="000000"/>
                </a:solidFill>
                <a:latin typeface="Times New Roman" panose="02020603050405020304" pitchFamily="18" charset="0"/>
                <a:ea typeface="Times New Roman" panose="02020603050405020304" pitchFamily="18" charset="0"/>
              </a:rPr>
              <a:t>Xét hình thoi ABCD có:</a:t>
            </a: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 AB = BC = CD = DA (định nghĩa)</a:t>
            </a:r>
            <a:endParaRPr lang="vi-VN" sz="2800">
              <a:effectLst/>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=&gt;ABCD là hình bình hành (tính chất hình bình hành)</a:t>
            </a:r>
            <a:endParaRPr lang="vi-VN"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211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wipe(left)">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wipe(left)">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wipe(left)">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339470" y="707720"/>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025222"/>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F3D2E0B-39E2-4088-874C-D9A36F7769DA}"/>
                  </a:ext>
                </a:extLst>
              </p:cNvPr>
              <p:cNvSpPr/>
              <p:nvPr/>
            </p:nvSpPr>
            <p:spPr>
              <a:xfrm>
                <a:off x="1443789" y="1455687"/>
                <a:ext cx="8197515" cy="5402313"/>
              </a:xfrm>
              <a:prstGeom prst="rect">
                <a:avLst/>
              </a:prstGeom>
            </p:spPr>
            <p:txBody>
              <a:bodyPr wrap="square">
                <a:spAutoFit/>
              </a:bodyPr>
              <a:lstStyle/>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Xét Hình bình hành ABCD</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AC </a:t>
                </a:r>
                <a14:m>
                  <m:oMath xmlns:m="http://schemas.openxmlformats.org/officeDocument/2006/math">
                    <m:r>
                      <a:rPr lang="en-US" sz="2800" i="1">
                        <a:solidFill>
                          <a:srgbClr val="000000"/>
                        </a:solidFill>
                        <a:latin typeface="Cambria Math" panose="02040503050406030204" pitchFamily="18" charset="0"/>
                        <a:ea typeface="Times New Roman" panose="02020603050405020304" pitchFamily="18" charset="0"/>
                      </a:rPr>
                      <m:t>∩</m:t>
                    </m:r>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DB = 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suy ra DO = OB (tính chất)</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AO</m:t>
                            </m:r>
                          </m:e>
                          <m:e>
                            <m:r>
                              <a:rPr lang="en-US" sz="2800" i="1">
                                <a:solidFill>
                                  <a:srgbClr val="000000"/>
                                </a:solidFill>
                                <a:latin typeface="Cambria Math" panose="02040503050406030204" pitchFamily="18" charset="0"/>
                                <a:ea typeface="Times New Roman" panose="02020603050405020304" pitchFamily="18" charset="0"/>
                              </a:rPr>
                              <m:t>𝑂𝐷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𝑂𝐵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∆ADO = ∆ABO (c.c.c)</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AOD</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AOB</m:t>
                        </m:r>
                      </m:e>
                    </m:acc>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oMath>
                </a14:m>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hai góc kề bù)</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𝐴𝑂𝐷</m:t>
                        </m:r>
                      </m:e>
                    </m:acc>
                    <m:r>
                      <a:rPr lang="en-US" sz="2800" i="1">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a:rPr lang="en-US" sz="2800" i="1">
                            <a:solidFill>
                              <a:srgbClr val="000000"/>
                            </a:solidFill>
                            <a:latin typeface="Cambria Math" panose="02040503050406030204" pitchFamily="18" charset="0"/>
                            <a:ea typeface="Times New Roman" panose="02020603050405020304" pitchFamily="18" charset="0"/>
                          </a:rPr>
                          <m:t>𝐴𝑂𝐵</m:t>
                        </m:r>
                      </m:e>
                    </m:acc>
                    <m:r>
                      <a:rPr lang="en-US" sz="2800" i="1">
                        <a:solidFill>
                          <a:srgbClr val="000000"/>
                        </a:solidFill>
                        <a:latin typeface="Cambria Math" panose="02040503050406030204" pitchFamily="18" charset="0"/>
                        <a:ea typeface="Times New Roman" panose="02020603050405020304" pitchFamily="18" charset="0"/>
                      </a:rPr>
                      <m:t>=</m:t>
                    </m:r>
                    <m:f>
                      <m:fPr>
                        <m:ctrlPr>
                          <a:rPr lang="vi-VN" sz="2800" i="1">
                            <a:solidFill>
                              <a:srgbClr val="000000"/>
                            </a:solidFill>
                            <a:latin typeface="Cambria Math" panose="02040503050406030204" pitchFamily="18" charset="0"/>
                            <a:ea typeface="Times New Roman" panose="02020603050405020304" pitchFamily="18" charset="0"/>
                          </a:rPr>
                        </m:ctrlPr>
                      </m:fPr>
                      <m:num>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180</m:t>
                            </m:r>
                          </m:e>
                          <m:sup>
                            <m:r>
                              <a:rPr lang="en-US" sz="2800" i="1">
                                <a:solidFill>
                                  <a:srgbClr val="000000"/>
                                </a:solidFill>
                                <a:latin typeface="Cambria Math" panose="02040503050406030204" pitchFamily="18" charset="0"/>
                                <a:ea typeface="Times New Roman" panose="02020603050405020304" pitchFamily="18" charset="0"/>
                              </a:rPr>
                              <m:t>0</m:t>
                            </m:r>
                          </m:sup>
                        </m:sSup>
                      </m:num>
                      <m:den>
                        <m:r>
                          <a:rPr lang="en-US" sz="2800" i="1">
                            <a:solidFill>
                              <a:srgbClr val="000000"/>
                            </a:solidFill>
                            <a:latin typeface="Cambria Math" panose="02040503050406030204" pitchFamily="18" charset="0"/>
                            <a:ea typeface="Times New Roman" panose="02020603050405020304" pitchFamily="18" charset="0"/>
                          </a:rPr>
                          <m:t>2</m:t>
                        </m:r>
                      </m:den>
                    </m:f>
                    <m:r>
                      <a:rPr lang="en-US" sz="2800" i="1">
                        <a:solidFill>
                          <a:srgbClr val="000000"/>
                        </a:solidFill>
                        <a:latin typeface="Cambria Math" panose="02040503050406030204" pitchFamily="18" charset="0"/>
                        <a:ea typeface="Times New Roman" panose="02020603050405020304" pitchFamily="18" charset="0"/>
                      </a:rPr>
                      <m:t>=</m:t>
                    </m:r>
                    <m:sSup>
                      <m:sSupPr>
                        <m:ctrlPr>
                          <a:rPr lang="vi-VN" sz="2800" i="1">
                            <a:solidFill>
                              <a:srgbClr val="000000"/>
                            </a:solidFill>
                            <a:latin typeface="Cambria Math" panose="02040503050406030204" pitchFamily="18" charset="0"/>
                            <a:ea typeface="Times New Roman" panose="02020603050405020304" pitchFamily="18" charset="0"/>
                          </a:rPr>
                        </m:ctrlPr>
                      </m:sSupPr>
                      <m:e>
                        <m:r>
                          <a:rPr lang="en-US" sz="2800" i="1">
                            <a:solidFill>
                              <a:srgbClr val="000000"/>
                            </a:solidFill>
                            <a:latin typeface="Cambria Math" panose="02040503050406030204" pitchFamily="18" charset="0"/>
                            <a:ea typeface="Times New Roman" panose="02020603050405020304" pitchFamily="18" charset="0"/>
                          </a:rPr>
                          <m:t>90</m:t>
                        </m:r>
                      </m:e>
                      <m:sup>
                        <m:r>
                          <a:rPr lang="en-US" sz="2800" i="1">
                            <a:solidFill>
                              <a:srgbClr val="000000"/>
                            </a:solidFill>
                            <a:latin typeface="Cambria Math" panose="02040503050406030204" pitchFamily="18" charset="0"/>
                            <a:ea typeface="Times New Roman" panose="02020603050405020304" pitchFamily="18" charset="0"/>
                          </a:rPr>
                          <m:t>0</m:t>
                        </m:r>
                      </m:sup>
                    </m:sSup>
                  </m:oMath>
                </a14:m>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Hai đường chéo AC và BD vuông góc với nhau </a:t>
                </a:r>
                <a:endParaRPr lang="vi-VN" sz="2800">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 name="Rectangle 2">
                <a:extLst>
                  <a:ext uri="{FF2B5EF4-FFF2-40B4-BE49-F238E27FC236}">
                    <a16:creationId xmlns:a16="http://schemas.microsoft.com/office/drawing/2014/main" id="{8F3D2E0B-39E2-4088-874C-D9A36F7769DA}"/>
                  </a:ext>
                </a:extLst>
              </p:cNvPr>
              <p:cNvSpPr>
                <a:spLocks noRot="1" noChangeAspect="1" noMove="1" noResize="1" noEditPoints="1" noAdjustHandles="1" noChangeArrowheads="1" noChangeShapeType="1" noTextEdit="1"/>
              </p:cNvSpPr>
              <p:nvPr/>
            </p:nvSpPr>
            <p:spPr>
              <a:xfrm>
                <a:off x="1443789" y="1455687"/>
                <a:ext cx="8197515" cy="5402313"/>
              </a:xfrm>
              <a:prstGeom prst="rect">
                <a:avLst/>
              </a:prstGeom>
              <a:blipFill>
                <a:blip r:embed="rId5"/>
                <a:stretch>
                  <a:fillRect l="-1561" t="-1242" b="-2257"/>
                </a:stretch>
              </a:blipFill>
            </p:spPr>
            <p:txBody>
              <a:bodyPr/>
              <a:lstStyle/>
              <a:p>
                <a:r>
                  <a:rPr lang="vi-VN">
                    <a:noFill/>
                  </a:rPr>
                  <a:t> </a:t>
                </a:r>
              </a:p>
            </p:txBody>
          </p:sp>
        </mc:Fallback>
      </mc:AlternateContent>
    </p:spTree>
    <p:extLst>
      <p:ext uri="{BB962C8B-B14F-4D97-AF65-F5344CB8AC3E}">
        <p14:creationId xmlns:p14="http://schemas.microsoft.com/office/powerpoint/2010/main" val="202511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E3BB3CA-E417-4C9D-A554-0B9AFE4EE4B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435723" y="932309"/>
            <a:ext cx="1676636" cy="992744"/>
          </a:xfrm>
          <a:prstGeom prst="rect">
            <a:avLst/>
          </a:prstGeom>
        </p:spPr>
      </p:pic>
      <p:grpSp>
        <p:nvGrpSpPr>
          <p:cNvPr id="27" name="Group 26">
            <a:extLst>
              <a:ext uri="{FF2B5EF4-FFF2-40B4-BE49-F238E27FC236}">
                <a16:creationId xmlns:a16="http://schemas.microsoft.com/office/drawing/2014/main" id="{909E70EB-32B4-4388-9294-78C47CEE35C9}"/>
              </a:ext>
            </a:extLst>
          </p:cNvPr>
          <p:cNvGrpSpPr/>
          <p:nvPr/>
        </p:nvGrpSpPr>
        <p:grpSpPr>
          <a:xfrm>
            <a:off x="8426605" y="1027567"/>
            <a:ext cx="3765395" cy="2897620"/>
            <a:chOff x="8231974" y="1765504"/>
            <a:chExt cx="3765395"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231974" y="1765504"/>
              <a:ext cx="3765395" cy="2897620"/>
              <a:chOff x="8231974" y="1765504"/>
              <a:chExt cx="3765395"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231974" y="2950963"/>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44EC683C-AEE5-4E11-BA5F-A98F95BCBF6B}"/>
              </a:ext>
            </a:extLst>
          </p:cNvPr>
          <p:cNvSpPr/>
          <p:nvPr/>
        </p:nvSpPr>
        <p:spPr>
          <a:xfrm>
            <a:off x="4539148" y="1201685"/>
            <a:ext cx="1050288" cy="585866"/>
          </a:xfrm>
          <a:prstGeom prst="rect">
            <a:avLst/>
          </a:prstGeom>
        </p:spPr>
        <p:txBody>
          <a:bodyPr wrap="none">
            <a:spAutoFit/>
          </a:bodyPr>
          <a:lstStyle/>
          <a:p>
            <a:pPr algn="just">
              <a:lnSpc>
                <a:spcPct val="105000"/>
              </a:lnSpc>
              <a:spcAft>
                <a:spcPts val="800"/>
              </a:spcAft>
            </a:pPr>
            <a:r>
              <a:rPr lang="en-US" sz="3200" b="1" i="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Giải:</a:t>
            </a:r>
            <a:endParaRPr lang="vi-VN" sz="320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10BF1AA-59A1-46B6-8290-32F952A29F4F}"/>
                  </a:ext>
                </a:extLst>
              </p:cNvPr>
              <p:cNvSpPr/>
              <p:nvPr/>
            </p:nvSpPr>
            <p:spPr>
              <a:xfrm>
                <a:off x="1443789" y="1832554"/>
                <a:ext cx="7387390" cy="3885359"/>
              </a:xfrm>
              <a:prstGeom prst="rect">
                <a:avLst/>
              </a:prstGeom>
            </p:spPr>
            <p:txBody>
              <a:bodyPr wrap="square">
                <a:spAutoFit/>
              </a:bodyPr>
              <a:lstStyle/>
              <a:p>
                <a:pPr algn="just">
                  <a:spcAft>
                    <a:spcPts val="0"/>
                  </a:spcAft>
                </a:pPr>
                <a:r>
                  <a:rPr lang="nl-NL" sz="2800">
                    <a:latin typeface="Times New Roman" panose="02020603050405020304" pitchFamily="18" charset="0"/>
                    <a:ea typeface="Times New Roman" panose="02020603050405020304" pitchFamily="18" charset="0"/>
                  </a:rPr>
                  <a:t>c) </a:t>
                </a:r>
                <a:r>
                  <a:rPr lang="en-US" sz="2800">
                    <a:solidFill>
                      <a:srgbClr val="000000"/>
                    </a:solidFill>
                    <a:latin typeface="Times New Roman" panose="02020603050405020304" pitchFamily="18" charset="0"/>
                    <a:ea typeface="Times New Roman" panose="02020603050405020304" pitchFamily="18" charset="0"/>
                  </a:rPr>
                  <a:t>Xét ∆ADO và ∆ABO</a:t>
                </a:r>
                <a:endParaRPr lang="vi-VN" sz="2800">
                  <a:latin typeface="Times New Roman" panose="02020603050405020304" pitchFamily="18" charset="0"/>
                  <a:ea typeface="Times New Roman" panose="02020603050405020304" pitchFamily="18" charset="0"/>
                </a:endParaRPr>
              </a:p>
              <a:p>
                <a:pPr algn="just">
                  <a:spcAft>
                    <a:spcPts val="0"/>
                  </a:spcAft>
                </a:pPr>
                <a14:m>
                  <m:oMath xmlns:m="http://schemas.openxmlformats.org/officeDocument/2006/math">
                    <m:d>
                      <m:dPr>
                        <m:begChr m:val="{"/>
                        <m:endChr m:val=""/>
                        <m:ctrlPr>
                          <a:rPr lang="vi-VN" sz="2800" i="1">
                            <a:solidFill>
                              <a:srgbClr val="000000"/>
                            </a:solidFill>
                            <a:latin typeface="Cambria Math" panose="02040503050406030204" pitchFamily="18" charset="0"/>
                            <a:ea typeface="Times New Roman" panose="02020603050405020304" pitchFamily="18" charset="0"/>
                          </a:rPr>
                        </m:ctrlPr>
                      </m:dPr>
                      <m:e>
                        <m:eqArr>
                          <m:eqArrPr>
                            <m:ctrlPr>
                              <a:rPr lang="vi-VN" sz="2800" i="1">
                                <a:solidFill>
                                  <a:srgbClr val="000000"/>
                                </a:solidFill>
                                <a:latin typeface="Cambria Math" panose="02040503050406030204" pitchFamily="18" charset="0"/>
                                <a:ea typeface="Times New Roman" panose="02020603050405020304" pitchFamily="18" charset="0"/>
                              </a:rPr>
                            </m:ctrlPr>
                          </m:eqArrPr>
                          <m:e>
                            <m:r>
                              <m:rPr>
                                <m:sty m:val="p"/>
                              </m:rPr>
                              <a:rPr lang="en-US" sz="2800">
                                <a:solidFill>
                                  <a:srgbClr val="000000"/>
                                </a:solidFill>
                                <a:latin typeface="Cambria Math" panose="02040503050406030204" pitchFamily="18" charset="0"/>
                                <a:ea typeface="Times New Roman" panose="02020603050405020304" pitchFamily="18" charset="0"/>
                              </a:rPr>
                              <m:t>Chung</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c</m:t>
                            </m:r>
                            <m:r>
                              <a:rPr lang="en-US" sz="2800">
                                <a:solidFill>
                                  <a:srgbClr val="000000"/>
                                </a:solidFill>
                                <a:latin typeface="Cambria Math" panose="02040503050406030204" pitchFamily="18" charset="0"/>
                                <a:ea typeface="Times New Roman" panose="02020603050405020304" pitchFamily="18" charset="0"/>
                              </a:rPr>
                              <m:t>ạ</m:t>
                            </m:r>
                            <m:r>
                              <m:rPr>
                                <m:sty m:val="p"/>
                              </m:rPr>
                              <a:rPr lang="en-US" sz="2800">
                                <a:solidFill>
                                  <a:srgbClr val="000000"/>
                                </a:solidFill>
                                <a:latin typeface="Cambria Math" panose="02040503050406030204" pitchFamily="18" charset="0"/>
                                <a:ea typeface="Times New Roman" panose="02020603050405020304" pitchFamily="18" charset="0"/>
                              </a:rPr>
                              <m:t>nh</m:t>
                            </m:r>
                            <m:r>
                              <a:rPr lang="en-US" sz="2800">
                                <a:solidFill>
                                  <a:srgbClr val="000000"/>
                                </a:solidFill>
                                <a:latin typeface="Cambria Math" panose="02040503050406030204" pitchFamily="18" charset="0"/>
                                <a:ea typeface="Times New Roman" panose="02020603050405020304" pitchFamily="18" charset="0"/>
                              </a:rPr>
                              <m:t> </m:t>
                            </m:r>
                            <m:r>
                              <m:rPr>
                                <m:sty m:val="p"/>
                              </m:rPr>
                              <a:rPr lang="en-US" sz="2800">
                                <a:solidFill>
                                  <a:srgbClr val="000000"/>
                                </a:solidFill>
                                <a:latin typeface="Cambria Math" panose="02040503050406030204" pitchFamily="18" charset="0"/>
                                <a:ea typeface="Times New Roman" panose="02020603050405020304" pitchFamily="18" charset="0"/>
                              </a:rPr>
                              <m:t>AC</m:t>
                            </m:r>
                          </m:e>
                          <m:e>
                            <m:r>
                              <a:rPr lang="en-US" sz="2800" i="1">
                                <a:solidFill>
                                  <a:srgbClr val="000000"/>
                                </a:solidFill>
                                <a:latin typeface="Cambria Math" panose="02040503050406030204" pitchFamily="18" charset="0"/>
                                <a:ea typeface="Times New Roman" panose="02020603050405020304" pitchFamily="18" charset="0"/>
                              </a:rPr>
                              <m:t>𝐴𝐷</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𝐴𝐵</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
                            <m:r>
                              <a:rPr lang="en-US" sz="2800" i="1">
                                <a:solidFill>
                                  <a:srgbClr val="000000"/>
                                </a:solidFill>
                                <a:latin typeface="Cambria Math" panose="02040503050406030204" pitchFamily="18" charset="0"/>
                                <a:ea typeface="Times New Roman" panose="02020603050405020304" pitchFamily="18" charset="0"/>
                              </a:rPr>
                              <m:t>𝐷𝐶</m:t>
                            </m:r>
                            <m:r>
                              <a:rPr lang="en-US" sz="2800" i="1">
                                <a:solidFill>
                                  <a:srgbClr val="000000"/>
                                </a:solidFill>
                                <a:latin typeface="Cambria Math" panose="02040503050406030204" pitchFamily="18" charset="0"/>
                                <a:ea typeface="Times New Roman" panose="02020603050405020304" pitchFamily="18" charset="0"/>
                              </a:rPr>
                              <m:t>=</m:t>
                            </m:r>
                            <m:r>
                              <a:rPr lang="en-US" sz="2800" i="1">
                                <a:solidFill>
                                  <a:srgbClr val="000000"/>
                                </a:solidFill>
                                <a:latin typeface="Cambria Math" panose="02040503050406030204" pitchFamily="18" charset="0"/>
                                <a:ea typeface="Times New Roman" panose="02020603050405020304" pitchFamily="18" charset="0"/>
                              </a:rPr>
                              <m:t>𝐵𝐶</m:t>
                            </m:r>
                            <m:r>
                              <a:rPr lang="en-US" sz="2800" i="1">
                                <a:solidFill>
                                  <a:srgbClr val="000000"/>
                                </a:solidFill>
                                <a:latin typeface="Cambria Math" panose="02040503050406030204" pitchFamily="18" charset="0"/>
                                <a:ea typeface="Times New Roman" panose="02020603050405020304" pitchFamily="18" charset="0"/>
                              </a:rPr>
                              <m:t> (</m:t>
                            </m:r>
                            <m:r>
                              <a:rPr lang="en-US" sz="2800" i="1">
                                <a:solidFill>
                                  <a:srgbClr val="000000"/>
                                </a:solidFill>
                                <a:latin typeface="Cambria Math" panose="02040503050406030204" pitchFamily="18" charset="0"/>
                                <a:ea typeface="Times New Roman" panose="02020603050405020304" pitchFamily="18" charset="0"/>
                              </a:rPr>
                              <m:t>𝑐𝑚𝑡</m:t>
                            </m:r>
                            <m:r>
                              <a:rPr lang="en-US" sz="2800" i="1">
                                <a:solidFill>
                                  <a:srgbClr val="000000"/>
                                </a:solidFill>
                                <a:latin typeface="Cambria Math" panose="02040503050406030204" pitchFamily="18" charset="0"/>
                                <a:ea typeface="Times New Roman" panose="02020603050405020304" pitchFamily="18" charset="0"/>
                              </a:rPr>
                              <m:t>)</m:t>
                            </m:r>
                          </m:e>
                        </m:eqArr>
                      </m:e>
                    </m:d>
                    <m:r>
                      <a:rPr lang="en-US" sz="2800" i="1">
                        <a:solidFill>
                          <a:srgbClr val="000000"/>
                        </a:solidFill>
                        <a:latin typeface="Cambria Math" panose="02040503050406030204" pitchFamily="18" charset="0"/>
                        <a:ea typeface="Times New Roman" panose="02020603050405020304" pitchFamily="18" charset="0"/>
                      </a:rPr>
                      <m:t> </m:t>
                    </m:r>
                  </m:oMath>
                </a14:m>
                <a:r>
                  <a:rPr lang="en-US" sz="2800" i="1">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∆ABC = ∆ADC (c.c.c) </a:t>
                </a:r>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Lại có </a:t>
                </a:r>
                <a:r>
                  <a:rPr lang="en-US" sz="2800">
                    <a:solidFill>
                      <a:srgbClr val="000000"/>
                    </a:solidFill>
                    <a:latin typeface="Times New Roman" panose="02020603050405020304" pitchFamily="18" charset="0"/>
                    <a:ea typeface="Times New Roman" panose="02020603050405020304" pitchFamily="18" charset="0"/>
                  </a:rPr>
                  <a:t>∆ADO = ∆ABO (cmt) </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Cambria Math" panose="02040503050406030204" pitchFamily="18" charset="0"/>
                    <a:ea typeface="Times New Roman" panose="02020603050405020304" pitchFamily="18" charset="0"/>
                    <a:cs typeface="Cambria Math" panose="02040503050406030204" pitchFamily="18" charset="0"/>
                  </a:rPr>
                  <a:t>⇒</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DAO</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BAO</m:t>
                        </m:r>
                      </m:e>
                    </m:acc>
                  </m:oMath>
                </a14:m>
                <a:r>
                  <a:rPr lang="en-US" sz="2800">
                    <a:solidFill>
                      <a:srgbClr val="000000"/>
                    </a:solidFill>
                    <a:latin typeface="Times New Roman" panose="02020603050405020304" pitchFamily="18" charset="0"/>
                    <a:ea typeface="Times New Roman" panose="02020603050405020304" pitchFamily="18" charset="0"/>
                  </a:rPr>
                  <a:t> (cặp góc tương ứng)</a:t>
                </a:r>
                <a:endParaRPr lang="vi-VN" sz="2800">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Times New Roman" panose="02020603050405020304" pitchFamily="18" charset="0"/>
                  </a:rPr>
                  <a:t>Hay</a:t>
                </a:r>
                <a:r>
                  <a:rPr lang="en-US" sz="2800" i="1">
                    <a:solidFill>
                      <a:srgbClr val="000000"/>
                    </a:solidFill>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DAC</m:t>
                        </m:r>
                      </m:e>
                    </m:acc>
                    <m:r>
                      <a:rPr lang="en-US" sz="2800">
                        <a:solidFill>
                          <a:srgbClr val="000000"/>
                        </a:solidFill>
                        <a:latin typeface="Cambria Math" panose="02040503050406030204" pitchFamily="18" charset="0"/>
                        <a:ea typeface="Times New Roman" panose="02020603050405020304" pitchFamily="18" charset="0"/>
                      </a:rPr>
                      <m:t>=</m:t>
                    </m:r>
                    <m:acc>
                      <m:accPr>
                        <m:chr m:val="̂"/>
                        <m:ctrlPr>
                          <a:rPr lang="vi-VN" sz="2800" i="1">
                            <a:solidFill>
                              <a:srgbClr val="000000"/>
                            </a:solidFill>
                            <a:latin typeface="Cambria Math" panose="02040503050406030204" pitchFamily="18" charset="0"/>
                            <a:ea typeface="Times New Roman" panose="02020603050405020304" pitchFamily="18" charset="0"/>
                          </a:rPr>
                        </m:ctrlPr>
                      </m:accPr>
                      <m:e>
                        <m:r>
                          <m:rPr>
                            <m:sty m:val="p"/>
                          </m:rPr>
                          <a:rPr lang="en-US" sz="2800">
                            <a:solidFill>
                              <a:srgbClr val="000000"/>
                            </a:solidFill>
                            <a:latin typeface="Cambria Math" panose="02040503050406030204" pitchFamily="18" charset="0"/>
                            <a:ea typeface="Times New Roman" panose="02020603050405020304" pitchFamily="18" charset="0"/>
                          </a:rPr>
                          <m:t>BAC</m:t>
                        </m:r>
                      </m:e>
                    </m:acc>
                    <m:r>
                      <a:rPr lang="en-US" sz="2800" i="1">
                        <a:solidFill>
                          <a:srgbClr val="000000"/>
                        </a:solidFill>
                        <a:latin typeface="Cambria Math" panose="02040503050406030204" pitchFamily="18" charset="0"/>
                        <a:ea typeface="Times New Roman" panose="02020603050405020304" pitchFamily="18" charset="0"/>
                      </a:rPr>
                      <m:t> </m:t>
                    </m:r>
                  </m:oMath>
                </a14:m>
                <a:endParaRPr lang="vi-VN" sz="2800">
                  <a:latin typeface="Times New Roman" panose="02020603050405020304" pitchFamily="18" charset="0"/>
                  <a:ea typeface="Times New Roman" panose="02020603050405020304" pitchFamily="18" charset="0"/>
                </a:endParaRPr>
              </a:p>
              <a:p>
                <a:pPr algn="just">
                  <a:spcAft>
                    <a:spcPts val="0"/>
                  </a:spcAft>
                </a:pPr>
                <a:r>
                  <a:rPr lang="nl-NL" sz="2800">
                    <a:latin typeface="Times New Roman" panose="02020603050405020304" pitchFamily="18" charset="0"/>
                    <a:ea typeface="Times New Roman" panose="02020603050405020304" pitchFamily="18" charset="0"/>
                  </a:rPr>
                  <a:t> Vậy tia AC là tia phân giác của </a:t>
                </a:r>
                <a14:m>
                  <m:oMath xmlns:m="http://schemas.openxmlformats.org/officeDocument/2006/math">
                    <m:acc>
                      <m:accPr>
                        <m:chr m:val="̂"/>
                        <m:ctrlPr>
                          <a:rPr lang="vi-VN" sz="2800" i="1">
                            <a:latin typeface="Cambria Math" panose="02040503050406030204" pitchFamily="18" charset="0"/>
                            <a:ea typeface="Times New Roman" panose="02020603050405020304" pitchFamily="18" charset="0"/>
                          </a:rPr>
                        </m:ctrlPr>
                      </m:accPr>
                      <m:e>
                        <m:r>
                          <a:rPr lang="nl-NL" sz="2800" i="1">
                            <a:latin typeface="Cambria Math" panose="02040503050406030204" pitchFamily="18" charset="0"/>
                            <a:ea typeface="Times New Roman" panose="02020603050405020304" pitchFamily="18" charset="0"/>
                          </a:rPr>
                          <m:t>𝐵𝐴𝐷</m:t>
                        </m:r>
                      </m:e>
                    </m:acc>
                  </m:oMath>
                </a14:m>
                <a:r>
                  <a:rPr lang="nl-NL" sz="2800">
                    <a:latin typeface="Times New Roman" panose="02020603050405020304" pitchFamily="18" charset="0"/>
                    <a:ea typeface="Times New Roman" panose="02020603050405020304" pitchFamily="18" charset="0"/>
                  </a:rPr>
                  <a:t> </a:t>
                </a:r>
                <a:endParaRPr lang="vi-VN" sz="2800">
                  <a:latin typeface="Times New Roman" panose="02020603050405020304" pitchFamily="18" charset="0"/>
                  <a:ea typeface="Times New Roman" panose="02020603050405020304" pitchFamily="18" charset="0"/>
                </a:endParaRPr>
              </a:p>
            </p:txBody>
          </p:sp>
        </mc:Choice>
        <mc:Fallback xmlns="">
          <p:sp>
            <p:nvSpPr>
              <p:cNvPr id="6" name="Rectangle 5">
                <a:extLst>
                  <a:ext uri="{FF2B5EF4-FFF2-40B4-BE49-F238E27FC236}">
                    <a16:creationId xmlns:a16="http://schemas.microsoft.com/office/drawing/2014/main" id="{610BF1AA-59A1-46B6-8290-32F952A29F4F}"/>
                  </a:ext>
                </a:extLst>
              </p:cNvPr>
              <p:cNvSpPr>
                <a:spLocks noRot="1" noChangeAspect="1" noMove="1" noResize="1" noEditPoints="1" noAdjustHandles="1" noChangeArrowheads="1" noChangeShapeType="1" noTextEdit="1"/>
              </p:cNvSpPr>
              <p:nvPr/>
            </p:nvSpPr>
            <p:spPr>
              <a:xfrm>
                <a:off x="1443789" y="1832554"/>
                <a:ext cx="7387390" cy="3885359"/>
              </a:xfrm>
              <a:prstGeom prst="rect">
                <a:avLst/>
              </a:prstGeom>
              <a:blipFill>
                <a:blip r:embed="rId5"/>
                <a:stretch>
                  <a:fillRect l="-1733" t="-1727" b="-3611"/>
                </a:stretch>
              </a:blipFill>
            </p:spPr>
            <p:txBody>
              <a:bodyPr/>
              <a:lstStyle/>
              <a:p>
                <a:r>
                  <a:rPr lang="vi-VN">
                    <a:noFill/>
                  </a:rPr>
                  <a:t> </a:t>
                </a:r>
              </a:p>
            </p:txBody>
          </p:sp>
        </mc:Fallback>
      </mc:AlternateContent>
    </p:spTree>
    <p:extLst>
      <p:ext uri="{BB962C8B-B14F-4D97-AF65-F5344CB8AC3E}">
        <p14:creationId xmlns:p14="http://schemas.microsoft.com/office/powerpoint/2010/main" val="167601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6000" b="-17000"/>
          </a:stretch>
        </a:blipFill>
        <a:effectLst/>
      </p:bgPr>
    </p:bg>
    <p:spTree>
      <p:nvGrpSpPr>
        <p:cNvPr id="1" name=""/>
        <p:cNvGrpSpPr/>
        <p:nvPr/>
      </p:nvGrpSpPr>
      <p:grpSpPr>
        <a:xfrm>
          <a:off x="0" y="0"/>
          <a:ext cx="0" cy="0"/>
          <a:chOff x="0" y="0"/>
          <a:chExt cx="0" cy="0"/>
        </a:xfrm>
      </p:grpSpPr>
      <p:sp>
        <p:nvSpPr>
          <p:cNvPr id="4" name="Arrow: Pentagon 3">
            <a:extLst>
              <a:ext uri="{FF2B5EF4-FFF2-40B4-BE49-F238E27FC236}">
                <a16:creationId xmlns:a16="http://schemas.microsoft.com/office/drawing/2014/main" id="{CD34D3EC-8C1E-4AC6-AAD7-CF03F661775F}"/>
              </a:ext>
            </a:extLst>
          </p:cNvPr>
          <p:cNvSpPr/>
          <p:nvPr/>
        </p:nvSpPr>
        <p:spPr>
          <a:xfrm>
            <a:off x="1515979" y="24063"/>
            <a:ext cx="3296653" cy="842211"/>
          </a:xfrm>
          <a:prstGeom prst="homePlat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TÍNH CHẤT</a:t>
            </a:r>
            <a:endParaRPr lang="vi-VN" sz="2800" b="1">
              <a:latin typeface="Times New Roman" panose="02020603050405020304" pitchFamily="18" charset="0"/>
              <a:cs typeface="Times New Roman" panose="02020603050405020304" pitchFamily="18" charset="0"/>
            </a:endParaRPr>
          </a:p>
        </p:txBody>
      </p:sp>
      <p:sp>
        <p:nvSpPr>
          <p:cNvPr id="2" name="Diamond 1">
            <a:extLst>
              <a:ext uri="{FF2B5EF4-FFF2-40B4-BE49-F238E27FC236}">
                <a16:creationId xmlns:a16="http://schemas.microsoft.com/office/drawing/2014/main" id="{92309D87-880E-4576-97EE-A82EF8A2F9BD}"/>
              </a:ext>
            </a:extLst>
          </p:cNvPr>
          <p:cNvSpPr/>
          <p:nvPr/>
        </p:nvSpPr>
        <p:spPr>
          <a:xfrm>
            <a:off x="962528" y="24063"/>
            <a:ext cx="1082842" cy="842211"/>
          </a:xfrm>
          <a:prstGeom prst="diamon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latin typeface="Times New Roman" panose="02020603050405020304" pitchFamily="18" charset="0"/>
                <a:cs typeface="Times New Roman" panose="02020603050405020304" pitchFamily="18" charset="0"/>
              </a:rPr>
              <a:t>II</a:t>
            </a:r>
            <a:endParaRPr lang="vi-VN" sz="3200">
              <a:latin typeface="Times New Roman" panose="02020603050405020304" pitchFamily="18" charset="0"/>
              <a:cs typeface="Times New Roman" panose="02020603050405020304" pitchFamily="18" charset="0"/>
            </a:endParaRPr>
          </a:p>
        </p:txBody>
      </p:sp>
      <p:grpSp>
        <p:nvGrpSpPr>
          <p:cNvPr id="27" name="Group 26">
            <a:extLst>
              <a:ext uri="{FF2B5EF4-FFF2-40B4-BE49-F238E27FC236}">
                <a16:creationId xmlns:a16="http://schemas.microsoft.com/office/drawing/2014/main" id="{909E70EB-32B4-4388-9294-78C47CEE35C9}"/>
              </a:ext>
            </a:extLst>
          </p:cNvPr>
          <p:cNvGrpSpPr/>
          <p:nvPr/>
        </p:nvGrpSpPr>
        <p:grpSpPr>
          <a:xfrm>
            <a:off x="9052246" y="995482"/>
            <a:ext cx="2931206" cy="2485654"/>
            <a:chOff x="8199889" y="1765504"/>
            <a:chExt cx="3797480" cy="2897620"/>
          </a:xfrm>
        </p:grpSpPr>
        <p:grpSp>
          <p:nvGrpSpPr>
            <p:cNvPr id="22" name="Group 21">
              <a:extLst>
                <a:ext uri="{FF2B5EF4-FFF2-40B4-BE49-F238E27FC236}">
                  <a16:creationId xmlns:a16="http://schemas.microsoft.com/office/drawing/2014/main" id="{896A2963-C0DC-46AA-9202-F73897E7F6F5}"/>
                </a:ext>
              </a:extLst>
            </p:cNvPr>
            <p:cNvGrpSpPr/>
            <p:nvPr/>
          </p:nvGrpSpPr>
          <p:grpSpPr>
            <a:xfrm>
              <a:off x="8199889" y="1765504"/>
              <a:ext cx="3797480" cy="2897620"/>
              <a:chOff x="8199889" y="1765504"/>
              <a:chExt cx="3797480" cy="2897620"/>
            </a:xfrm>
          </p:grpSpPr>
          <p:cxnSp>
            <p:nvCxnSpPr>
              <p:cNvPr id="14" name="Straight Connector 13">
                <a:extLst>
                  <a:ext uri="{FF2B5EF4-FFF2-40B4-BE49-F238E27FC236}">
                    <a16:creationId xmlns:a16="http://schemas.microsoft.com/office/drawing/2014/main" id="{39B876BE-36A1-4401-B46B-416F4F2EFC3F}"/>
                  </a:ext>
                </a:extLst>
              </p:cNvPr>
              <p:cNvCxnSpPr/>
              <p:nvPr/>
            </p:nvCxnSpPr>
            <p:spPr>
              <a:xfrm flipV="1">
                <a:off x="8616131" y="220304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39EF53B-98A3-4193-80CD-DFB30DE5509E}"/>
                  </a:ext>
                </a:extLst>
              </p:cNvPr>
              <p:cNvCxnSpPr/>
              <p:nvPr/>
            </p:nvCxnSpPr>
            <p:spPr>
              <a:xfrm flipV="1">
                <a:off x="10009854" y="3205930"/>
                <a:ext cx="1401096" cy="10176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ECCEAC-1E80-4336-A7E1-8C99B81A5FDD}"/>
                  </a:ext>
                </a:extLst>
              </p:cNvPr>
              <p:cNvCxnSpPr/>
              <p:nvPr/>
            </p:nvCxnSpPr>
            <p:spPr>
              <a:xfrm>
                <a:off x="10017227" y="2203040"/>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FF3DA5C-90D9-4E32-8072-F51A27E1B255}"/>
                  </a:ext>
                </a:extLst>
              </p:cNvPr>
              <p:cNvCxnSpPr/>
              <p:nvPr/>
            </p:nvCxnSpPr>
            <p:spPr>
              <a:xfrm>
                <a:off x="8630879" y="3220679"/>
                <a:ext cx="1386349" cy="101026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DAFD802-5A4E-4D9E-8BCC-A6F4FBE40A40}"/>
                  </a:ext>
                </a:extLst>
              </p:cNvPr>
              <p:cNvSpPr txBox="1"/>
              <p:nvPr/>
            </p:nvSpPr>
            <p:spPr>
              <a:xfrm>
                <a:off x="8199889" y="3239721"/>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A</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B07D255-AA87-4EA4-90A6-A77279E0247F}"/>
                  </a:ext>
                </a:extLst>
              </p:cNvPr>
              <p:cNvSpPr txBox="1"/>
              <p:nvPr/>
            </p:nvSpPr>
            <p:spPr>
              <a:xfrm>
                <a:off x="10141879" y="17655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B</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7299CD4A-6D04-4E96-A4BC-0DE6D5D8B08B}"/>
                  </a:ext>
                </a:extLst>
              </p:cNvPr>
              <p:cNvSpPr txBox="1"/>
              <p:nvPr/>
            </p:nvSpPr>
            <p:spPr>
              <a:xfrm>
                <a:off x="11546797" y="2842352"/>
                <a:ext cx="450572" cy="530378"/>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C</a:t>
                </a:r>
                <a:endParaRPr lang="vi-VN" sz="2800">
                  <a:solidFill>
                    <a:srgbClr val="0000CC"/>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C64D1455-8608-4111-821E-A79D473A9DA8}"/>
                  </a:ext>
                </a:extLst>
              </p:cNvPr>
              <p:cNvSpPr txBox="1"/>
              <p:nvPr/>
            </p:nvSpPr>
            <p:spPr>
              <a:xfrm>
                <a:off x="10208069" y="4139904"/>
                <a:ext cx="324464" cy="523220"/>
              </a:xfrm>
              <a:prstGeom prst="rect">
                <a:avLst/>
              </a:prstGeom>
              <a:noFill/>
            </p:spPr>
            <p:txBody>
              <a:bodyPr wrap="square" rtlCol="0">
                <a:spAutoFit/>
              </a:bodyPr>
              <a:lstStyle/>
              <a:p>
                <a:r>
                  <a:rPr lang="en-US" sz="2800">
                    <a:solidFill>
                      <a:srgbClr val="0000CC"/>
                    </a:solidFill>
                    <a:latin typeface="Times New Roman" panose="02020603050405020304" pitchFamily="18" charset="0"/>
                    <a:cs typeface="Times New Roman" panose="02020603050405020304" pitchFamily="18" charset="0"/>
                  </a:rPr>
                  <a:t>D</a:t>
                </a:r>
                <a:endParaRPr lang="vi-VN" sz="2800">
                  <a:solidFill>
                    <a:srgbClr val="0000CC"/>
                  </a:solidFill>
                  <a:latin typeface="Times New Roman" panose="02020603050405020304" pitchFamily="18" charset="0"/>
                  <a:cs typeface="Times New Roman" panose="02020603050405020304" pitchFamily="18" charset="0"/>
                </a:endParaRPr>
              </a:p>
            </p:txBody>
          </p:sp>
        </p:grpSp>
        <p:cxnSp>
          <p:nvCxnSpPr>
            <p:cNvPr id="24" name="Straight Connector 23">
              <a:extLst>
                <a:ext uri="{FF2B5EF4-FFF2-40B4-BE49-F238E27FC236}">
                  <a16:creationId xmlns:a16="http://schemas.microsoft.com/office/drawing/2014/main" id="{B7E52CCF-E55D-447E-BD44-40532817BBED}"/>
                </a:ext>
              </a:extLst>
            </p:cNvPr>
            <p:cNvCxnSpPr/>
            <p:nvPr/>
          </p:nvCxnSpPr>
          <p:spPr>
            <a:xfrm>
              <a:off x="10014333" y="2192357"/>
              <a:ext cx="0" cy="20271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CBCDB9-810D-42A2-B721-0A511B979FD8}"/>
                </a:ext>
              </a:extLst>
            </p:cNvPr>
            <p:cNvCxnSpPr/>
            <p:nvPr/>
          </p:nvCxnSpPr>
          <p:spPr>
            <a:xfrm>
              <a:off x="8626207" y="3216925"/>
              <a:ext cx="2765234"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Rectangle 5">
            <a:extLst>
              <a:ext uri="{FF2B5EF4-FFF2-40B4-BE49-F238E27FC236}">
                <a16:creationId xmlns:a16="http://schemas.microsoft.com/office/drawing/2014/main" id="{492E5484-CFA4-4AC3-9F24-6C5DEFA9B3C8}"/>
              </a:ext>
            </a:extLst>
          </p:cNvPr>
          <p:cNvSpPr/>
          <p:nvPr/>
        </p:nvSpPr>
        <p:spPr>
          <a:xfrm>
            <a:off x="1586163" y="1908693"/>
            <a:ext cx="7349290" cy="954107"/>
          </a:xfrm>
          <a:prstGeom prst="rect">
            <a:avLst/>
          </a:prstGeom>
          <a:solidFill>
            <a:schemeClr val="accent6">
              <a:lumMod val="40000"/>
              <a:lumOff val="60000"/>
            </a:schemeClr>
          </a:solidFill>
        </p:spPr>
        <p:txBody>
          <a:bodyPr wrap="square">
            <a:spAutoFit/>
          </a:bodyPr>
          <a:lstStyle/>
          <a:p>
            <a:pPr algn="just">
              <a:spcAft>
                <a:spcPts val="0"/>
              </a:spcAft>
            </a:pPr>
            <a:r>
              <a:rPr lang="en-US" sz="2800" b="1" i="1">
                <a:solidFill>
                  <a:srgbClr val="0070C0"/>
                </a:solidFill>
                <a:latin typeface="Times New Roman" panose="02020603050405020304" pitchFamily="18" charset="0"/>
                <a:ea typeface="Calibri" panose="020F0502020204030204" pitchFamily="34" charset="0"/>
              </a:rPr>
              <a:t>Do hình thoi là hình bình hành nên hình thoi có tất cả các tính chất của hình bình hành.</a:t>
            </a:r>
            <a:endParaRPr lang="vi-VN" sz="2800">
              <a:effectLst/>
              <a:latin typeface="Times New Roman" panose="02020603050405020304" pitchFamily="18" charset="0"/>
              <a:ea typeface="Times New Roman" panose="02020603050405020304" pitchFamily="18" charset="0"/>
            </a:endParaRPr>
          </a:p>
        </p:txBody>
      </p:sp>
      <p:sp>
        <p:nvSpPr>
          <p:cNvPr id="5" name="Arrow: Down 4">
            <a:extLst>
              <a:ext uri="{FF2B5EF4-FFF2-40B4-BE49-F238E27FC236}">
                <a16:creationId xmlns:a16="http://schemas.microsoft.com/office/drawing/2014/main" id="{508B28C2-9B5B-49F6-AD2A-15608FFD24C6}"/>
              </a:ext>
            </a:extLst>
          </p:cNvPr>
          <p:cNvSpPr/>
          <p:nvPr/>
        </p:nvSpPr>
        <p:spPr>
          <a:xfrm>
            <a:off x="3545305" y="962526"/>
            <a:ext cx="3384884" cy="89835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u="sng">
                <a:solidFill>
                  <a:schemeClr val="bg1"/>
                </a:solidFill>
                <a:latin typeface="Times New Roman" panose="02020603050405020304" pitchFamily="18" charset="0"/>
                <a:ea typeface="Times New Roman" panose="02020603050405020304" pitchFamily="18" charset="0"/>
              </a:rPr>
              <a:t>Nhận xét</a:t>
            </a:r>
            <a:r>
              <a:rPr lang="en-US" sz="2800" b="1" i="1">
                <a:solidFill>
                  <a:schemeClr val="bg1"/>
                </a:solidFill>
                <a:latin typeface="Times New Roman" panose="02020603050405020304" pitchFamily="18" charset="0"/>
                <a:ea typeface="Times New Roman" panose="02020603050405020304" pitchFamily="18" charset="0"/>
              </a:rPr>
              <a:t>:</a:t>
            </a:r>
            <a:endParaRPr lang="vi-VN" sz="2800">
              <a:solidFill>
                <a:schemeClr val="bg1"/>
              </a:solidFill>
            </a:endParaRPr>
          </a:p>
        </p:txBody>
      </p:sp>
      <p:sp>
        <p:nvSpPr>
          <p:cNvPr id="7" name="Rectangle 6">
            <a:extLst>
              <a:ext uri="{FF2B5EF4-FFF2-40B4-BE49-F238E27FC236}">
                <a16:creationId xmlns:a16="http://schemas.microsoft.com/office/drawing/2014/main" id="{487F5207-27AC-41E9-9789-079333E0BFB6}"/>
              </a:ext>
            </a:extLst>
          </p:cNvPr>
          <p:cNvSpPr/>
          <p:nvPr/>
        </p:nvSpPr>
        <p:spPr>
          <a:xfrm>
            <a:off x="1572807" y="3183341"/>
            <a:ext cx="1712328" cy="523220"/>
          </a:xfrm>
          <a:prstGeom prst="rect">
            <a:avLst/>
          </a:prstGeom>
        </p:spPr>
        <p:txBody>
          <a:bodyPr wrap="none">
            <a:spAutoFit/>
          </a:bodyPr>
          <a:lstStyle/>
          <a:p>
            <a:r>
              <a:rPr lang="en-US" sz="2800" b="1">
                <a:solidFill>
                  <a:srgbClr val="000000"/>
                </a:solidFill>
                <a:latin typeface="Times New Roman" panose="02020603050405020304" pitchFamily="18" charset="0"/>
                <a:ea typeface="Times New Roman" panose="02020603050405020304" pitchFamily="18" charset="0"/>
              </a:rPr>
              <a:t>* Định lí:</a:t>
            </a:r>
            <a:r>
              <a:rPr lang="en-US" sz="2800" b="1" i="1">
                <a:solidFill>
                  <a:srgbClr val="000000"/>
                </a:solidFill>
                <a:latin typeface="Times New Roman" panose="02020603050405020304" pitchFamily="18" charset="0"/>
                <a:ea typeface="Times New Roman" panose="02020603050405020304" pitchFamily="18" charset="0"/>
              </a:rPr>
              <a:t> </a:t>
            </a:r>
            <a:endParaRPr lang="vi-VN" sz="2800"/>
          </a:p>
        </p:txBody>
      </p:sp>
      <p:grpSp>
        <p:nvGrpSpPr>
          <p:cNvPr id="9" name="Group 8">
            <a:extLst>
              <a:ext uri="{FF2B5EF4-FFF2-40B4-BE49-F238E27FC236}">
                <a16:creationId xmlns:a16="http://schemas.microsoft.com/office/drawing/2014/main" id="{BCA0C754-5069-4833-B945-6C2419081728}"/>
              </a:ext>
            </a:extLst>
          </p:cNvPr>
          <p:cNvGrpSpPr/>
          <p:nvPr/>
        </p:nvGrpSpPr>
        <p:grpSpPr>
          <a:xfrm>
            <a:off x="1120942" y="3629826"/>
            <a:ext cx="9803732" cy="2963479"/>
            <a:chOff x="1217195" y="3429300"/>
            <a:chExt cx="9803732" cy="2963479"/>
          </a:xfrm>
        </p:grpSpPr>
        <p:grpSp>
          <p:nvGrpSpPr>
            <p:cNvPr id="23" name="Group 22">
              <a:extLst>
                <a:ext uri="{FF2B5EF4-FFF2-40B4-BE49-F238E27FC236}">
                  <a16:creationId xmlns:a16="http://schemas.microsoft.com/office/drawing/2014/main" id="{B3D61C04-A1F2-4195-B1F1-35125D609385}"/>
                </a:ext>
              </a:extLst>
            </p:cNvPr>
            <p:cNvGrpSpPr/>
            <p:nvPr/>
          </p:nvGrpSpPr>
          <p:grpSpPr>
            <a:xfrm>
              <a:off x="1217195" y="3429300"/>
              <a:ext cx="9803732" cy="2963479"/>
              <a:chOff x="0" y="1776585"/>
              <a:chExt cx="9803732" cy="2963479"/>
            </a:xfrm>
          </p:grpSpPr>
          <p:grpSp>
            <p:nvGrpSpPr>
              <p:cNvPr id="25" name="Group 24">
                <a:extLst>
                  <a:ext uri="{FF2B5EF4-FFF2-40B4-BE49-F238E27FC236}">
                    <a16:creationId xmlns:a16="http://schemas.microsoft.com/office/drawing/2014/main" id="{60897F13-EDC8-40B8-8F63-AE919B9D46BE}"/>
                  </a:ext>
                </a:extLst>
              </p:cNvPr>
              <p:cNvGrpSpPr/>
              <p:nvPr/>
            </p:nvGrpSpPr>
            <p:grpSpPr>
              <a:xfrm>
                <a:off x="0" y="1776585"/>
                <a:ext cx="9755605" cy="2963479"/>
                <a:chOff x="-157227" y="2625290"/>
                <a:chExt cx="15116705" cy="4227773"/>
              </a:xfrm>
            </p:grpSpPr>
            <p:sp>
              <p:nvSpPr>
                <p:cNvPr id="29" name="Rectangle: Rounded Corners 28">
                  <a:extLst>
                    <a:ext uri="{FF2B5EF4-FFF2-40B4-BE49-F238E27FC236}">
                      <a16:creationId xmlns:a16="http://schemas.microsoft.com/office/drawing/2014/main" id="{2825953C-9494-427F-83C8-2DC6CBFCCEFC}"/>
                    </a:ext>
                  </a:extLst>
                </p:cNvPr>
                <p:cNvSpPr/>
                <p:nvPr/>
              </p:nvSpPr>
              <p:spPr>
                <a:xfrm>
                  <a:off x="101596" y="2728686"/>
                  <a:ext cx="14857882" cy="4124377"/>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Rectangle 29">
                  <a:extLst>
                    <a:ext uri="{FF2B5EF4-FFF2-40B4-BE49-F238E27FC236}">
                      <a16:creationId xmlns:a16="http://schemas.microsoft.com/office/drawing/2014/main" id="{A1B4CC55-F7F2-4DA6-BC3D-8DF269EEF0FE}"/>
                    </a:ext>
                  </a:extLst>
                </p:cNvPr>
                <p:cNvSpPr/>
                <p:nvPr/>
              </p:nvSpPr>
              <p:spPr>
                <a:xfrm>
                  <a:off x="101596" y="2714172"/>
                  <a:ext cx="14857882" cy="714829"/>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1" name="Picture 30">
                  <a:extLst>
                    <a:ext uri="{FF2B5EF4-FFF2-40B4-BE49-F238E27FC236}">
                      <a16:creationId xmlns:a16="http://schemas.microsoft.com/office/drawing/2014/main" id="{2C2337AE-A491-49EF-8B19-C3CE17F97A8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7227" y="2625290"/>
                  <a:ext cx="1347395" cy="1607419"/>
                </a:xfrm>
                <a:prstGeom prst="rect">
                  <a:avLst/>
                </a:prstGeom>
              </p:spPr>
            </p:pic>
          </p:grpSp>
          <p:sp>
            <p:nvSpPr>
              <p:cNvPr id="28" name="TextBox 27">
                <a:extLst>
                  <a:ext uri="{FF2B5EF4-FFF2-40B4-BE49-F238E27FC236}">
                    <a16:creationId xmlns:a16="http://schemas.microsoft.com/office/drawing/2014/main" id="{50A1014D-6B5C-46D0-9458-806E8904E94B}"/>
                  </a:ext>
                </a:extLst>
              </p:cNvPr>
              <p:cNvSpPr txBox="1"/>
              <p:nvPr/>
            </p:nvSpPr>
            <p:spPr>
              <a:xfrm>
                <a:off x="256674" y="2450097"/>
                <a:ext cx="9547058" cy="2246769"/>
              </a:xfrm>
              <a:prstGeom prst="rect">
                <a:avLst/>
              </a:prstGeom>
              <a:noFill/>
            </p:spPr>
            <p:txBody>
              <a:bodyPr wrap="square" rtlCol="0">
                <a:spAutoFit/>
              </a:bodyPr>
              <a:lstStyle/>
              <a:p>
                <a:pPr>
                  <a:spcAft>
                    <a:spcPts val="0"/>
                  </a:spcAft>
                </a:pPr>
                <a:r>
                  <a:rPr lang="en-US" sz="2800" b="1" i="1">
                    <a:solidFill>
                      <a:srgbClr val="000000"/>
                    </a:solidFill>
                    <a:latin typeface="Times New Roman" panose="02020603050405020304" pitchFamily="18" charset="0"/>
                    <a:ea typeface="Calibri" panose="020F0502020204030204" pitchFamily="34" charset="0"/>
                  </a:rPr>
                  <a:t>a) Hai cạnh đối song song; các cạnh bằng nhau</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b) Các góc đối bằng nhau;</a:t>
                </a:r>
                <a:br>
                  <a:rPr lang="en-US" sz="2800" b="1" i="1">
                    <a:solidFill>
                      <a:srgbClr val="000000"/>
                    </a:solidFill>
                    <a:latin typeface="Times New Roman" panose="02020603050405020304" pitchFamily="18" charset="0"/>
                    <a:ea typeface="Calibri" panose="020F0502020204030204" pitchFamily="34" charset="0"/>
                  </a:rPr>
                </a:br>
                <a:r>
                  <a:rPr lang="en-US" sz="2800" b="1" i="1">
                    <a:solidFill>
                      <a:srgbClr val="000000"/>
                    </a:solidFill>
                    <a:latin typeface="Times New Roman" panose="02020603050405020304" pitchFamily="18" charset="0"/>
                    <a:ea typeface="Calibri" panose="020F0502020204030204" pitchFamily="34" charset="0"/>
                  </a:rPr>
                  <a:t>c) Hai đường chéo vuông góc với nhau và cắt nhau tại trung điểm của mỗi đường;</a:t>
                </a:r>
                <a:endParaRPr lang="vi-VN" sz="2800">
                  <a:latin typeface="Times New Roman" panose="02020603050405020304" pitchFamily="18" charset="0"/>
                  <a:ea typeface="Times New Roman" panose="02020603050405020304" pitchFamily="18" charset="0"/>
                </a:endParaRPr>
              </a:p>
              <a:p>
                <a:pPr>
                  <a:spcAft>
                    <a:spcPts val="0"/>
                  </a:spcAft>
                </a:pPr>
                <a:r>
                  <a:rPr lang="en-US" sz="2800" b="1" i="1">
                    <a:solidFill>
                      <a:srgbClr val="000000"/>
                    </a:solidFill>
                    <a:latin typeface="Times New Roman" panose="02020603050405020304" pitchFamily="18" charset="0"/>
                    <a:ea typeface="Calibri" panose="020F0502020204030204" pitchFamily="34" charset="0"/>
                  </a:rPr>
                  <a:t>d) Hai đường chéo là các đường phân giác của các góc ở đỉnh.</a:t>
                </a:r>
                <a:endParaRPr lang="vi-VN" sz="2800">
                  <a:latin typeface="Times New Roman" panose="02020603050405020304" pitchFamily="18" charset="0"/>
                  <a:ea typeface="Times New Roman" panose="02020603050405020304" pitchFamily="18" charset="0"/>
                </a:endParaRPr>
              </a:p>
            </p:txBody>
          </p:sp>
        </p:grpSp>
        <p:sp>
          <p:nvSpPr>
            <p:cNvPr id="8" name="Rectangle 7">
              <a:extLst>
                <a:ext uri="{FF2B5EF4-FFF2-40B4-BE49-F238E27FC236}">
                  <a16:creationId xmlns:a16="http://schemas.microsoft.com/office/drawing/2014/main" id="{FD03DD0A-9BD7-48A5-AF46-3727024810D6}"/>
                </a:ext>
              </a:extLst>
            </p:cNvPr>
            <p:cNvSpPr/>
            <p:nvPr/>
          </p:nvSpPr>
          <p:spPr>
            <a:xfrm>
              <a:off x="2133599" y="3522931"/>
              <a:ext cx="6096000" cy="523220"/>
            </a:xfrm>
            <a:prstGeom prst="rect">
              <a:avLst/>
            </a:prstGeom>
          </p:spPr>
          <p:txBody>
            <a:bodyPr>
              <a:spAutoFit/>
            </a:bodyPr>
            <a:lstStyle/>
            <a:p>
              <a:r>
                <a:rPr lang="en-US" sz="2800" b="1" i="1">
                  <a:solidFill>
                    <a:schemeClr val="bg1"/>
                  </a:solidFill>
                  <a:latin typeface="Times New Roman" panose="02020603050405020304" pitchFamily="18" charset="0"/>
                  <a:ea typeface="Calibri" panose="020F0502020204030204" pitchFamily="34" charset="0"/>
                </a:rPr>
                <a:t>Trong một hình thoi:</a:t>
              </a:r>
              <a:endParaRPr lang="vi-VN" sz="2800">
                <a:solidFill>
                  <a:schemeClr val="bg1"/>
                </a:solidFill>
              </a:endParaRPr>
            </a:p>
          </p:txBody>
        </p:sp>
      </p:grpSp>
    </p:spTree>
    <p:extLst>
      <p:ext uri="{BB962C8B-B14F-4D97-AF65-F5344CB8AC3E}">
        <p14:creationId xmlns:p14="http://schemas.microsoft.com/office/powerpoint/2010/main" val="32070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2629</Words>
  <Application>Microsoft Office PowerPoint</Application>
  <PresentationFormat>Widescreen</PresentationFormat>
  <Paragraphs>390</Paragraphs>
  <Slides>37</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.VnTime</vt:lpstr>
      <vt:lpstr>Arial</vt:lpstr>
      <vt:lpstr>Calibri</vt:lpstr>
      <vt:lpstr>Calibri Light</vt:lpstr>
      <vt:lpstr>Cambria Math</vt:lpstr>
      <vt:lpstr>Symbol</vt:lpstr>
      <vt:lpstr>Times New Roman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Ninh Gia</dc:creator>
  <cp:lastModifiedBy>Cuong Nguyen Viet</cp:lastModifiedBy>
  <cp:revision>77</cp:revision>
  <dcterms:created xsi:type="dcterms:W3CDTF">2023-07-06T02:12:13Z</dcterms:created>
  <dcterms:modified xsi:type="dcterms:W3CDTF">2026-01-11T02:44:16Z</dcterms:modified>
</cp:coreProperties>
</file>