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9"/>
  </p:notesMasterIdLst>
  <p:sldIdLst>
    <p:sldId id="317" r:id="rId2"/>
    <p:sldId id="292" r:id="rId3"/>
    <p:sldId id="318" r:id="rId4"/>
    <p:sldId id="359" r:id="rId5"/>
    <p:sldId id="310" r:id="rId6"/>
    <p:sldId id="390" r:id="rId7"/>
    <p:sldId id="315" r:id="rId8"/>
    <p:sldId id="338" r:id="rId9"/>
    <p:sldId id="333" r:id="rId10"/>
    <p:sldId id="332" r:id="rId11"/>
    <p:sldId id="375" r:id="rId12"/>
    <p:sldId id="389" r:id="rId13"/>
    <p:sldId id="385" r:id="rId14"/>
    <p:sldId id="376" r:id="rId15"/>
    <p:sldId id="345" r:id="rId16"/>
    <p:sldId id="346" r:id="rId17"/>
    <p:sldId id="356" r:id="rId18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CC00CC"/>
    <a:srgbClr val="FFF1B3"/>
    <a:srgbClr val="EDF6F7"/>
    <a:srgbClr val="C8FFFF"/>
    <a:srgbClr val="FF7043"/>
    <a:srgbClr val="FF00FF"/>
    <a:srgbClr val="FF99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56" autoAdjust="0"/>
  </p:normalViewPr>
  <p:slideViewPr>
    <p:cSldViewPr>
      <p:cViewPr varScale="1">
        <p:scale>
          <a:sx n="82" d="100"/>
          <a:sy n="82" d="100"/>
        </p:scale>
        <p:origin x="720" y="6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1/12/2026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5" Type="http://schemas.microsoft.com/office/2007/relationships/media" Target="../media/media9.wav"/><Relationship Id="rId10" Type="http://schemas.openxmlformats.org/officeDocument/2006/relationships/image" Target="../media/image11.png"/><Relationship Id="rId4" Type="http://schemas.openxmlformats.org/officeDocument/2006/relationships/audio" Target="../media/media8.wav"/><Relationship Id="rId9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2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5.wav"/><Relationship Id="rId7" Type="http://schemas.openxmlformats.org/officeDocument/2006/relationships/image" Target="../media/image11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>
          <a:xfrm>
            <a:off x="1981200" y="4800600"/>
            <a:ext cx="8229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Đào Lan Hương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ường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: THCS </a:t>
            </a:r>
            <a:r>
              <a:rPr lang="vi-VN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Ái Mộ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8</a:t>
            </a:r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Doc Nhac so 1 Edur">
            <a:hlinkClick r:id="" action="ppaction://media"/>
            <a:extLst>
              <a:ext uri="{FF2B5EF4-FFF2-40B4-BE49-F238E27FC236}">
                <a16:creationId xmlns:a16="http://schemas.microsoft.com/office/drawing/2014/main" id="{9D5EBA4A-2074-9195-AE10-669604C96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1143000"/>
            <a:ext cx="11836400" cy="50292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B4A0957-8912-452F-9250-D0BD4CACD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119634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nhạc hoàn chỉnh cả bài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8620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10972800" cy="842656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II. </a:t>
            </a:r>
            <a:r>
              <a:rPr lang="en-US" sz="3200" b="1" i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Bài hoà tấu số 1</a:t>
            </a:r>
            <a:endParaRPr lang="en-US" sz="3200" i="1" dirty="0">
              <a:solidFill>
                <a:srgbClr val="C00000"/>
              </a:solidFill>
              <a:latin typeface="+mn-lt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268A446-5ACE-D300-4819-1A6AF082A972}"/>
              </a:ext>
            </a:extLst>
          </p:cNvPr>
          <p:cNvGrpSpPr/>
          <p:nvPr/>
        </p:nvGrpSpPr>
        <p:grpSpPr>
          <a:xfrm>
            <a:off x="1123732" y="838200"/>
            <a:ext cx="9944536" cy="5494973"/>
            <a:chOff x="1123732" y="838200"/>
            <a:chExt cx="9944536" cy="5494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3C2CC1-71C6-47E3-6C52-FE387B884F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5806"/>
            <a:stretch/>
          </p:blipFill>
          <p:spPr>
            <a:xfrm>
              <a:off x="1123732" y="838200"/>
              <a:ext cx="9944536" cy="298621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5768B7-06D3-9C49-FF60-611CEDBFD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4442" y="4191000"/>
              <a:ext cx="9683115" cy="2142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42891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B8DFA7-6EA0-D2BD-39DD-C661139B8B6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75" t="31111" r="33750" b="57626"/>
          <a:stretch/>
        </p:blipFill>
        <p:spPr>
          <a:xfrm>
            <a:off x="2018083" y="1693886"/>
            <a:ext cx="8572500" cy="11585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8165B9-05CE-FBBE-8AC2-B48FB766D0C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375" t="43704" r="33750" b="45555"/>
          <a:stretch/>
        </p:blipFill>
        <p:spPr>
          <a:xfrm>
            <a:off x="2057400" y="3973033"/>
            <a:ext cx="8572500" cy="11049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8200" y="381000"/>
            <a:ext cx="22860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KÈN PHÍM  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1976768"/>
            <a:ext cx="219075" cy="4667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31930" y="4305300"/>
            <a:ext cx="219075" cy="466725"/>
          </a:xfrm>
          <a:prstGeom prst="rect">
            <a:avLst/>
          </a:prstGeom>
        </p:spPr>
      </p:pic>
      <p:sp>
        <p:nvSpPr>
          <p:cNvPr id="32" name="Left Brace 31"/>
          <p:cNvSpPr/>
          <p:nvPr/>
        </p:nvSpPr>
        <p:spPr bwMode="auto">
          <a:xfrm>
            <a:off x="1094792" y="1693886"/>
            <a:ext cx="466725" cy="3154922"/>
          </a:xfrm>
          <a:prstGeom prst="leftBrace">
            <a:avLst>
              <a:gd name="adj1" fmla="val 8333"/>
              <a:gd name="adj2" fmla="val 51297"/>
            </a:avLst>
          </a:pr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531" y="3147522"/>
            <a:ext cx="219075" cy="466725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>
            <a:off x="1468439" y="1848568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1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1ED4F4A-9CD0-4FF7-9109-E1087B6583FC}"/>
              </a:ext>
            </a:extLst>
          </p:cNvPr>
          <p:cNvSpPr>
            <a:spLocks noChangeAspect="1"/>
          </p:cNvSpPr>
          <p:nvPr/>
        </p:nvSpPr>
        <p:spPr bwMode="auto">
          <a:xfrm>
            <a:off x="1468439" y="4157304"/>
            <a:ext cx="544328" cy="537210"/>
          </a:xfrm>
          <a:prstGeom prst="ellipse">
            <a:avLst/>
          </a:prstGeom>
          <a:solidFill>
            <a:srgbClr val="B2DE82"/>
          </a:soli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2</a:t>
            </a:r>
            <a:endParaRPr kumimoji="0" lang="vi-VN" sz="2000" b="1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4" name="Be ken phim cau 1">
            <a:hlinkClick r:id="" action="ppaction://media"/>
            <a:extLst>
              <a:ext uri="{FF2B5EF4-FFF2-40B4-BE49-F238E27FC236}">
                <a16:creationId xmlns:a16="http://schemas.microsoft.com/office/drawing/2014/main" id="{89DEFDBA-CADF-1DFB-10DF-DB4839A756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9969" y="1872776"/>
            <a:ext cx="406400" cy="406400"/>
          </a:xfrm>
          <a:prstGeom prst="rect">
            <a:avLst/>
          </a:prstGeom>
        </p:spPr>
      </p:pic>
      <p:pic>
        <p:nvPicPr>
          <p:cNvPr id="5" name="Be ken phim cau 1+2">
            <a:hlinkClick r:id="" action="ppaction://media"/>
            <a:extLst>
              <a:ext uri="{FF2B5EF4-FFF2-40B4-BE49-F238E27FC236}">
                <a16:creationId xmlns:a16="http://schemas.microsoft.com/office/drawing/2014/main" id="{C01814A7-CCDA-88F0-66A6-12A5C30E79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29969" y="3124200"/>
            <a:ext cx="406400" cy="406400"/>
          </a:xfrm>
          <a:prstGeom prst="rect">
            <a:avLst/>
          </a:prstGeom>
        </p:spPr>
      </p:pic>
      <p:pic>
        <p:nvPicPr>
          <p:cNvPr id="10" name="Be ken phim cau 2">
            <a:hlinkClick r:id="" action="ppaction://media"/>
            <a:extLst>
              <a:ext uri="{FF2B5EF4-FFF2-40B4-BE49-F238E27FC236}">
                <a16:creationId xmlns:a16="http://schemas.microsoft.com/office/drawing/2014/main" id="{7167E65A-7197-330E-A2C6-0D430D64C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53006" y="422270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55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2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572000" y="681335"/>
            <a:ext cx="29718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ĐỆM HỢP ÂM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A38A8CB-2469-4235-B90B-417DFFFFF5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2448992" y="4267200"/>
            <a:ext cx="2362200" cy="118753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4A9FD0A-1A59-420B-BEC9-1E95F3BE1063}"/>
              </a:ext>
            </a:extLst>
          </p:cNvPr>
          <p:cNvGrpSpPr/>
          <p:nvPr/>
        </p:nvGrpSpPr>
        <p:grpSpPr>
          <a:xfrm>
            <a:off x="3244660" y="4989576"/>
            <a:ext cx="1158240" cy="447685"/>
            <a:chOff x="9582912" y="5110951"/>
            <a:chExt cx="1158240" cy="373584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86B4D64-1953-4E9B-8151-45989A0F1D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7D0F224-ABF2-4193-8A03-D1EA87344BFB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314631-13AC-4697-A970-C59364D54348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8C07F83-0652-4284-92A7-B26BDE0BBCF3}"/>
              </a:ext>
            </a:extLst>
          </p:cNvPr>
          <p:cNvSpPr txBox="1"/>
          <p:nvPr/>
        </p:nvSpPr>
        <p:spPr>
          <a:xfrm>
            <a:off x="2454342" y="5486400"/>
            <a:ext cx="24224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C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Đô trưởng)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9AD441-AE26-45B4-8297-DE8951D6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5" r="49540" b="50000"/>
          <a:stretch/>
        </p:blipFill>
        <p:spPr>
          <a:xfrm>
            <a:off x="7261671" y="4268969"/>
            <a:ext cx="2362200" cy="11875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239DA95-B134-4279-A302-E40BF86C370C}"/>
              </a:ext>
            </a:extLst>
          </p:cNvPr>
          <p:cNvGrpSpPr/>
          <p:nvPr/>
        </p:nvGrpSpPr>
        <p:grpSpPr>
          <a:xfrm>
            <a:off x="7405248" y="4991345"/>
            <a:ext cx="1158240" cy="447685"/>
            <a:chOff x="9582912" y="5110951"/>
            <a:chExt cx="1158240" cy="37358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75C8EF-E0E3-404A-B2C9-B8AAA790D241}"/>
                </a:ext>
              </a:extLst>
            </p:cNvPr>
            <p:cNvSpPr txBox="1"/>
            <p:nvPr/>
          </p:nvSpPr>
          <p:spPr>
            <a:xfrm>
              <a:off x="10021824" y="5114020"/>
              <a:ext cx="295656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3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18F2F91-8EB2-4D17-BE62-220396D0EA36}"/>
                </a:ext>
              </a:extLst>
            </p:cNvPr>
            <p:cNvSpPr txBox="1"/>
            <p:nvPr/>
          </p:nvSpPr>
          <p:spPr>
            <a:xfrm>
              <a:off x="9582912" y="5115203"/>
              <a:ext cx="292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1</a:t>
              </a:r>
              <a:endParaRPr lang="vi-VN" b="1">
                <a:solidFill>
                  <a:srgbClr val="FF0000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6D53B77-D427-4EE9-8B88-E552E565D51A}"/>
                </a:ext>
              </a:extLst>
            </p:cNvPr>
            <p:cNvSpPr txBox="1"/>
            <p:nvPr/>
          </p:nvSpPr>
          <p:spPr>
            <a:xfrm>
              <a:off x="10463780" y="5110951"/>
              <a:ext cx="277372" cy="308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5</a:t>
              </a:r>
              <a:endParaRPr lang="vi-VN" b="1">
                <a:solidFill>
                  <a:srgbClr val="FF0000"/>
                </a:solidFill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9F2DD26-9897-4C58-98EE-8D6B9846E411}"/>
              </a:ext>
            </a:extLst>
          </p:cNvPr>
          <p:cNvSpPr txBox="1"/>
          <p:nvPr/>
        </p:nvSpPr>
        <p:spPr>
          <a:xfrm>
            <a:off x="7202901" y="5488169"/>
            <a:ext cx="25506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8000"/>
                </a:solidFill>
              </a:rPr>
              <a:t>G</a:t>
            </a:r>
          </a:p>
          <a:p>
            <a:pPr algn="ctr"/>
            <a:r>
              <a:rPr lang="en-US" b="1">
                <a:solidFill>
                  <a:srgbClr val="0000FF"/>
                </a:solidFill>
              </a:rPr>
              <a:t>(Hợp âm Son trưởng)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34A00-DF8C-3EBF-F0C0-31435AE400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125" t="38889" r="38125" b="50000"/>
          <a:stretch/>
        </p:blipFill>
        <p:spPr>
          <a:xfrm>
            <a:off x="1242060" y="1638312"/>
            <a:ext cx="9806940" cy="1257288"/>
          </a:xfrm>
          <a:prstGeom prst="rect">
            <a:avLst/>
          </a:prstGeom>
        </p:spPr>
      </p:pic>
      <p:pic>
        <p:nvPicPr>
          <p:cNvPr id="5" name="Be hoa am am thanh">
            <a:hlinkClick r:id="" action="ppaction://media"/>
            <a:extLst>
              <a:ext uri="{FF2B5EF4-FFF2-40B4-BE49-F238E27FC236}">
                <a16:creationId xmlns:a16="http://schemas.microsoft.com/office/drawing/2014/main" id="{B65BD325-672D-FF32-F939-E998BD6CA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4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495799" y="762000"/>
            <a:ext cx="3200401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0000FF"/>
                </a:solidFill>
              </a:rPr>
              <a:t>BÈ NHẠC CỤ GÕ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3F0227E-DE50-F9E7-B449-B0BA5C876223}"/>
              </a:ext>
            </a:extLst>
          </p:cNvPr>
          <p:cNvGrpSpPr/>
          <p:nvPr/>
        </p:nvGrpSpPr>
        <p:grpSpPr>
          <a:xfrm>
            <a:off x="483802" y="2438400"/>
            <a:ext cx="11327198" cy="3429000"/>
            <a:chOff x="483802" y="2438400"/>
            <a:chExt cx="11327198" cy="3429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E634E47-3708-81AF-9D1C-1B929A073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875" t="39999" r="33125" b="32223"/>
            <a:stretch/>
          </p:blipFill>
          <p:spPr>
            <a:xfrm>
              <a:off x="960120" y="2438400"/>
              <a:ext cx="10850880" cy="3390900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B266BB5-490D-A52E-A96D-3C0F9A3C647A}"/>
                </a:ext>
              </a:extLst>
            </p:cNvPr>
            <p:cNvGrpSpPr/>
            <p:nvPr/>
          </p:nvGrpSpPr>
          <p:grpSpPr>
            <a:xfrm>
              <a:off x="483802" y="2475950"/>
              <a:ext cx="666750" cy="1286425"/>
              <a:chOff x="636202" y="2475950"/>
              <a:chExt cx="666750" cy="1286425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7DD5FA1-FDD6-B4B3-B6D3-BDC01B7FD8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2452">
                <a:off x="724975" y="2475950"/>
                <a:ext cx="489204" cy="64008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6634B514-1606-8C84-C714-F20873FCB7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6202" y="3095625"/>
                <a:ext cx="666750" cy="666750"/>
              </a:xfrm>
              <a:prstGeom prst="rect">
                <a:avLst/>
              </a:prstGeom>
            </p:spPr>
          </p:pic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F0F83AA-9D9E-9DD3-5918-3080BBA126D0}"/>
                </a:ext>
              </a:extLst>
            </p:cNvPr>
            <p:cNvGrpSpPr/>
            <p:nvPr/>
          </p:nvGrpSpPr>
          <p:grpSpPr>
            <a:xfrm>
              <a:off x="483802" y="4580975"/>
              <a:ext cx="666750" cy="1286425"/>
              <a:chOff x="636202" y="2475950"/>
              <a:chExt cx="666750" cy="128642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B74A7E6-168F-DF92-6CEF-9EC2604B2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62452">
                <a:off x="724975" y="2475950"/>
                <a:ext cx="489204" cy="640080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245D2D5-CA63-34B4-A1ED-D76DFF40A11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36202" y="3095625"/>
                <a:ext cx="666750" cy="666750"/>
              </a:xfrm>
              <a:prstGeom prst="rect">
                <a:avLst/>
              </a:prstGeom>
            </p:spPr>
          </p:pic>
        </p:grpSp>
      </p:grpSp>
      <p:pic>
        <p:nvPicPr>
          <p:cNvPr id="16" name="Be nhac cu go">
            <a:hlinkClick r:id="" action="ppaction://media"/>
            <a:extLst>
              <a:ext uri="{FF2B5EF4-FFF2-40B4-BE49-F238E27FC236}">
                <a16:creationId xmlns:a16="http://schemas.microsoft.com/office/drawing/2014/main" id="{8F1E7CD3-4227-FB6E-511E-A874386B64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92799" y="16278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46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276600" y="228600"/>
            <a:ext cx="55626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MINH HOẠ 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2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FFFD4DF7-B6A3-9679-B9CA-C4F69CE3DAD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" y="990600"/>
            <a:ext cx="10210800" cy="574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29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ai Hoa tau so 1">
            <a:hlinkClick r:id="" action="ppaction://media"/>
            <a:extLst>
              <a:ext uri="{FF2B5EF4-FFF2-40B4-BE49-F238E27FC236}">
                <a16:creationId xmlns:a16="http://schemas.microsoft.com/office/drawing/2014/main" id="{E7CEC3A2-CD53-D8FD-331D-B63DF56743A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738187"/>
            <a:ext cx="10744200" cy="60436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228600"/>
            <a:ext cx="3886200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GHÉP CÁC BÈ NHẠC CỤ</a:t>
            </a:r>
            <a:endParaRPr lang="vi-VN" sz="2400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746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77174"/>
            <a:chOff x="0" y="0"/>
            <a:chExt cx="12192000" cy="687717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4" t="32903" r="23219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68" y="3181228"/>
              <a:ext cx="3200400" cy="3695946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1143000"/>
          </a:xfrm>
        </p:spPr>
        <p:txBody>
          <a:bodyPr/>
          <a:lstStyle/>
          <a:p>
            <a:r>
              <a:rPr lang="en-US" sz="3600" b="1">
                <a:solidFill>
                  <a:srgbClr val="0000FF"/>
                </a:solidFill>
              </a:rPr>
              <a:t>DẶN DÒ VỀ NHÀ</a:t>
            </a:r>
            <a:endParaRPr lang="en-US" sz="3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6600" y="1828801"/>
            <a:ext cx="6705600" cy="1219199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Đọc thành thạo </a:t>
            </a:r>
            <a:r>
              <a:rPr lang="en-US" sz="2800" i="1">
                <a:solidFill>
                  <a:srgbClr val="0000FF"/>
                </a:solidFill>
              </a:rPr>
              <a:t>Bài đọc nhạc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>
                <a:solidFill>
                  <a:srgbClr val="0000FF"/>
                </a:solidFill>
              </a:rPr>
              <a:t>Tập chơi các bè của </a:t>
            </a:r>
            <a:r>
              <a:rPr lang="en-US" sz="2800" i="1">
                <a:solidFill>
                  <a:srgbClr val="0000FF"/>
                </a:solidFill>
              </a:rPr>
              <a:t>Bài hoà tấu số 1</a:t>
            </a:r>
            <a:endParaRPr lang="en-US" sz="280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724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4572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THIÊN NHIÊN TƯƠI ĐẸP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AB190598-6BD6-7A79-7B53-56444E90E2CC}"/>
              </a:ext>
            </a:extLst>
          </p:cNvPr>
          <p:cNvSpPr txBox="1">
            <a:spLocks/>
          </p:cNvSpPr>
          <p:nvPr/>
        </p:nvSpPr>
        <p:spPr bwMode="auto">
          <a:xfrm>
            <a:off x="2209800" y="2057400"/>
            <a:ext cx="7772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 2</a:t>
            </a:r>
            <a:endParaRPr lang="en-US" sz="4000" b="1" kern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CDC8949D-1BAA-3D72-B0F3-CB56CB102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6800" y="3042616"/>
            <a:ext cx="9982200" cy="2162908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Đọc nhạc: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mẫu;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Thể hiện tiết tấu; ứng dụng đệm cho bài hát</a:t>
            </a:r>
          </a:p>
          <a:p>
            <a:pPr algn="just">
              <a:spcAft>
                <a:spcPts val="300"/>
              </a:spcAft>
            </a:pP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+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</a:p>
          <a:p>
            <a:pPr algn="just">
              <a:spcAft>
                <a:spcPts val="300"/>
              </a:spcAft>
            </a:pPr>
            <a:endParaRPr lang="vi-VN" b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9000" b="-5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2209800" y="2015591"/>
            <a:ext cx="7696200" cy="2327809"/>
          </a:xfrm>
        </p:spPr>
        <p:txBody>
          <a:bodyPr/>
          <a:lstStyle/>
          <a:p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anose="02020603050405020304" pitchFamily="18" charset="0"/>
              </a:rPr>
              <a:t>Bài 2</a:t>
            </a:r>
            <a:r>
              <a:rPr lang="en-US" sz="40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(Tiết</a:t>
            </a:r>
            <a:r>
              <a:rPr lang="vi-VN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1</a:t>
            </a:r>
            <a:r>
              <a:rPr lang="en-US" sz="400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)</a:t>
            </a:r>
            <a:endParaRPr lang="en-US" sz="40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vi-VN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Luyện đọc gam Đô trưởng theo mẫu;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1</a:t>
            </a:r>
            <a:endParaRPr lang="en-US" sz="3200" b="1" i="1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/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–</a:t>
            </a:r>
            <a:r>
              <a:rPr lang="en-US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hoà tấu số 1</a:t>
            </a:r>
            <a:endParaRPr lang="en-US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4A743-68B4-C235-2BA9-B0F2289AAA4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"/>
            <a:ext cx="1568116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451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6"/>
          <p:cNvSpPr txBox="1">
            <a:spLocks/>
          </p:cNvSpPr>
          <p:nvPr/>
        </p:nvSpPr>
        <p:spPr bwMode="auto">
          <a:xfrm>
            <a:off x="0" y="304800"/>
            <a:ext cx="12192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b="1" kern="0">
                <a:solidFill>
                  <a:srgbClr val="C00000"/>
                </a:solidFill>
                <a:cs typeface="Times New Roman" panose="02020603050405020304" pitchFamily="18" charset="0"/>
              </a:rPr>
              <a:t>I. </a:t>
            </a:r>
            <a:r>
              <a:rPr lang="en-US" b="1">
                <a:solidFill>
                  <a:srgbClr val="C00000"/>
                </a:solidFill>
                <a:cs typeface="Times New Roman" panose="02020603050405020304" pitchFamily="18" charset="0"/>
              </a:rPr>
              <a:t>Luyện đọc gam Đô trưởng theo mẫu; </a:t>
            </a:r>
            <a:r>
              <a:rPr lang="en-US" b="1" i="1">
                <a:solidFill>
                  <a:srgbClr val="C00000"/>
                </a:solidFill>
                <a:cs typeface="Times New Roman" panose="02020603050405020304" pitchFamily="18" charset="0"/>
              </a:rPr>
              <a:t>Bài đọc nhạc số 1</a:t>
            </a:r>
            <a:endParaRPr lang="en-US" b="1" ker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2800" ker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kern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6565458-8273-D091-7755-602F7C1442B5}"/>
              </a:ext>
            </a:extLst>
          </p:cNvPr>
          <p:cNvGrpSpPr/>
          <p:nvPr/>
        </p:nvGrpSpPr>
        <p:grpSpPr>
          <a:xfrm>
            <a:off x="1316666" y="1066800"/>
            <a:ext cx="9562624" cy="5365763"/>
            <a:chOff x="1316666" y="1066800"/>
            <a:chExt cx="9562624" cy="53657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545E3B9-187F-DF28-8F87-D290598477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84"/>
            <a:stretch/>
          </p:blipFill>
          <p:spPr>
            <a:xfrm>
              <a:off x="1316666" y="4648200"/>
              <a:ext cx="9562624" cy="178436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DE46F33-F34D-E80F-4971-9E77E03E5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4283" y="1066800"/>
              <a:ext cx="9383434" cy="36676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9422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Doc gam C theo mau 3-8">
            <a:hlinkClick r:id="" action="ppaction://media"/>
            <a:extLst>
              <a:ext uri="{FF2B5EF4-FFF2-40B4-BE49-F238E27FC236}">
                <a16:creationId xmlns:a16="http://schemas.microsoft.com/office/drawing/2014/main" id="{02F1A1B9-22E5-F589-5F81-C972AB7331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2800" y="1600200"/>
            <a:ext cx="105664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5760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655379" y="4525422"/>
            <a:ext cx="2197076" cy="1474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</a:t>
            </a:r>
            <a:r>
              <a:rPr lang="en-US" sz="2400" b="1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00FF"/>
                </a:solidFill>
              </a:rPr>
              <a:t>Nhịp: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Cao độ: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2400" b="1">
                <a:solidFill>
                  <a:srgbClr val="0000FF"/>
                </a:solidFill>
                <a:cs typeface="Times New Roman" panose="02020603050405020304" pitchFamily="18" charset="0"/>
              </a:rPr>
              <a:t>– </a:t>
            </a:r>
            <a:r>
              <a:rPr lang="en-US" sz="2400" b="1">
                <a:solidFill>
                  <a:srgbClr val="0000FF"/>
                </a:solidFill>
              </a:rPr>
              <a:t>Trường độ: </a:t>
            </a:r>
            <a:endParaRPr lang="vi-VN" sz="2400" b="1">
              <a:solidFill>
                <a:srgbClr val="0000FF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26524" y="4343400"/>
            <a:ext cx="8900914" cy="1634539"/>
            <a:chOff x="1780745" y="4550980"/>
            <a:chExt cx="8900914" cy="1634539"/>
          </a:xfrm>
        </p:grpSpPr>
        <p:grpSp>
          <p:nvGrpSpPr>
            <p:cNvPr id="12" name="Group 11"/>
            <p:cNvGrpSpPr/>
            <p:nvPr/>
          </p:nvGrpSpPr>
          <p:grpSpPr>
            <a:xfrm>
              <a:off x="1780745" y="4550980"/>
              <a:ext cx="356188" cy="730470"/>
              <a:chOff x="2161745" y="4419600"/>
              <a:chExt cx="356188" cy="730470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2161745" y="4419600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3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161745" y="4688405"/>
                <a:ext cx="356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>
                    <a:solidFill>
                      <a:srgbClr val="C00000"/>
                    </a:solidFill>
                  </a:rPr>
                  <a:t>8</a:t>
                </a:r>
                <a:endParaRPr lang="vi-VN" sz="2400" b="1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154621" y="5220755"/>
              <a:ext cx="3615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Đô, Rê, Mi, Pha, Son, Si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11821" y="5723854"/>
              <a:ext cx="806983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C00000"/>
                  </a:solidFill>
                </a:rPr>
                <a:t>Nốt đen chấm dôi, nốt đen, nốt móc đơn, nốt móc kép</a:t>
              </a:r>
              <a:endParaRPr lang="vi-VN" sz="2400" b="1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t="14660"/>
          <a:stretch/>
        </p:blipFill>
        <p:spPr>
          <a:xfrm>
            <a:off x="76200" y="4367050"/>
            <a:ext cx="1469717" cy="981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1988324" y="345485"/>
            <a:ext cx="1322147" cy="94991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vi-V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9B5CDEE-1F8D-4EC8-A75E-885E868AAF0E}"/>
              </a:ext>
            </a:extLst>
          </p:cNvPr>
          <p:cNvSpPr txBox="1"/>
          <p:nvPr/>
        </p:nvSpPr>
        <p:spPr>
          <a:xfrm>
            <a:off x="1378724" y="6060440"/>
            <a:ext cx="6917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>
                <a:solidFill>
                  <a:srgbClr val="0000FF"/>
                </a:solidFill>
                <a:cs typeface="Times New Roman" panose="02020603050405020304" pitchFamily="18" charset="0"/>
              </a:rPr>
              <a:t>   </a:t>
            </a:r>
            <a:r>
              <a:rPr lang="en-US" sz="2400" b="1" i="1">
                <a:solidFill>
                  <a:srgbClr val="00B050"/>
                </a:solidFill>
                <a:cs typeface="Times New Roman" panose="02020603050405020304" pitchFamily="18" charset="0"/>
              </a:rPr>
              <a:t>*  </a:t>
            </a:r>
            <a:r>
              <a:rPr lang="en-US" sz="2400" i="1">
                <a:solidFill>
                  <a:srgbClr val="00B050"/>
                </a:solidFill>
              </a:rPr>
              <a:t>Bài đọc nhạc gồm 2 nét nhạc: 5 nhịp + 5 nhịp</a:t>
            </a:r>
            <a:endParaRPr lang="vi-VN" sz="2400" i="1">
              <a:solidFill>
                <a:srgbClr val="00B05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EE7DBB-7543-C788-9E39-68FDE7B069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16" t="24444" r="33750" b="41663"/>
          <a:stretch/>
        </p:blipFill>
        <p:spPr>
          <a:xfrm>
            <a:off x="648942" y="321718"/>
            <a:ext cx="10933458" cy="366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153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60438"/>
            <a:ext cx="12039600" cy="944562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Luyện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tập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tiết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tấu</a:t>
            </a:r>
            <a:endParaRPr lang="en-US" sz="3200" b="1" dirty="0">
              <a:solidFill>
                <a:srgbClr val="0000FF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403DAB-7E8D-E30E-16CA-65FDEB2BC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51" y="3200400"/>
            <a:ext cx="7474649" cy="718566"/>
          </a:xfrm>
          <a:prstGeom prst="rect">
            <a:avLst/>
          </a:prstGeom>
        </p:spPr>
      </p:pic>
      <p:pic>
        <p:nvPicPr>
          <p:cNvPr id="4" name="AmHinhTietTau bai doc nhac 1 amThanh">
            <a:hlinkClick r:id="" action="ppaction://media"/>
            <a:extLst>
              <a:ext uri="{FF2B5EF4-FFF2-40B4-BE49-F238E27FC236}">
                <a16:creationId xmlns:a16="http://schemas.microsoft.com/office/drawing/2014/main" id="{07C662BE-5B46-C258-55F3-890792CE28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92800" y="2029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5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655638"/>
            <a:ext cx="12192000" cy="944562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Nghe mẫu </a:t>
            </a:r>
            <a:endParaRPr lang="en-US" sz="3200" b="1" i="1" dirty="0">
              <a:solidFill>
                <a:srgbClr val="C00000"/>
              </a:solidFill>
            </a:endParaRPr>
          </a:p>
        </p:txBody>
      </p:sp>
      <p:pic>
        <p:nvPicPr>
          <p:cNvPr id="2" name="Bai doc nhac so 1 nghe mau">
            <a:hlinkClick r:id="" action="ppaction://media"/>
            <a:extLst>
              <a:ext uri="{FF2B5EF4-FFF2-40B4-BE49-F238E27FC236}">
                <a16:creationId xmlns:a16="http://schemas.microsoft.com/office/drawing/2014/main" id="{D399E731-2407-BF70-83FF-3368F26D0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1371600"/>
            <a:ext cx="11584017" cy="491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62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905000" y="381000"/>
            <a:ext cx="8229600" cy="1143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Đọc từng nét nhạc</a:t>
            </a:r>
            <a:endParaRPr lang="en-US" sz="3600" b="1" i="1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105400" y="1752601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1</a:t>
            </a:r>
            <a:endParaRPr lang="vi-VN" sz="2400" b="1">
              <a:solidFill>
                <a:srgbClr val="0000FF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05400" y="4034135"/>
            <a:ext cx="1741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Nét nhạc 2</a:t>
            </a:r>
            <a:endParaRPr lang="vi-VN" sz="2400" b="1">
              <a:solidFill>
                <a:srgbClr val="0000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787E0B-6826-66C4-D752-D233412A1F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337"/>
          <a:stretch/>
        </p:blipFill>
        <p:spPr>
          <a:xfrm>
            <a:off x="627887" y="2433466"/>
            <a:ext cx="10936226" cy="9955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82ECFE-F074-E135-E9AF-C90E68E0C5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8953"/>
          <a:stretch/>
        </p:blipFill>
        <p:spPr>
          <a:xfrm>
            <a:off x="627887" y="4724400"/>
            <a:ext cx="10936226" cy="1004933"/>
          </a:xfrm>
          <a:prstGeom prst="rect">
            <a:avLst/>
          </a:prstGeom>
        </p:spPr>
      </p:pic>
      <p:pic>
        <p:nvPicPr>
          <p:cNvPr id="9" name="Cau 1 Bai doc nhac so 1">
            <a:hlinkClick r:id="" action="ppaction://media"/>
            <a:extLst>
              <a:ext uri="{FF2B5EF4-FFF2-40B4-BE49-F238E27FC236}">
                <a16:creationId xmlns:a16="http://schemas.microsoft.com/office/drawing/2014/main" id="{F4363B71-4DB5-0167-F442-036A365DF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1807866"/>
            <a:ext cx="406400" cy="406400"/>
          </a:xfrm>
          <a:prstGeom prst="rect">
            <a:avLst/>
          </a:prstGeom>
        </p:spPr>
      </p:pic>
      <p:pic>
        <p:nvPicPr>
          <p:cNvPr id="10" name="Cau 2 Bai doc nhac so 1">
            <a:hlinkClick r:id="" action="ppaction://media"/>
            <a:extLst>
              <a:ext uri="{FF2B5EF4-FFF2-40B4-BE49-F238E27FC236}">
                <a16:creationId xmlns:a16="http://schemas.microsoft.com/office/drawing/2014/main" id="{85231C63-261F-96C8-CFC5-8CFB260CA5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48600" y="4050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5694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9522</TotalTime>
  <Words>256</Words>
  <Application>Microsoft Office PowerPoint</Application>
  <PresentationFormat>Widescreen</PresentationFormat>
  <Paragraphs>47</Paragraphs>
  <Slides>17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Times New Roman</vt:lpstr>
      <vt:lpstr>Wingdings</vt:lpstr>
      <vt:lpstr>Default Design</vt:lpstr>
      <vt:lpstr>Giáo viên: Đào Lan Hương Trường: THCS Ái Mộ</vt:lpstr>
      <vt:lpstr>Chủ đề 1 THIÊN NHIÊN TƯƠI ĐẸP</vt:lpstr>
      <vt:lpstr>PowerPoint Presentation</vt:lpstr>
      <vt:lpstr>PowerPoint Presentation</vt:lpstr>
      <vt:lpstr>PowerPoint Presentation</vt:lpstr>
      <vt:lpstr>PowerPoint Presentation</vt:lpstr>
      <vt:lpstr>Luyện tập tiết tấu</vt:lpstr>
      <vt:lpstr>Nghe mẫu </vt:lpstr>
      <vt:lpstr>Đọc từng nét nhạc</vt:lpstr>
      <vt:lpstr>Đọc nhạc hoàn chỉnh cả bài</vt:lpstr>
      <vt:lpstr>II. Bài hoà tấu số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Trà Lâm</cp:lastModifiedBy>
  <cp:revision>325</cp:revision>
  <dcterms:created xsi:type="dcterms:W3CDTF">2006-11-06T13:45:38Z</dcterms:created>
  <dcterms:modified xsi:type="dcterms:W3CDTF">2026-01-12T03:40:49Z</dcterms:modified>
</cp:coreProperties>
</file>