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331" r:id="rId2"/>
    <p:sldId id="292" r:id="rId3"/>
    <p:sldId id="359" r:id="rId4"/>
    <p:sldId id="310" r:id="rId5"/>
    <p:sldId id="357" r:id="rId6"/>
    <p:sldId id="339" r:id="rId7"/>
    <p:sldId id="337" r:id="rId8"/>
    <p:sldId id="338" r:id="rId9"/>
    <p:sldId id="315" r:id="rId10"/>
    <p:sldId id="358" r:id="rId11"/>
    <p:sldId id="332" r:id="rId12"/>
    <p:sldId id="342" r:id="rId13"/>
    <p:sldId id="343" r:id="rId14"/>
    <p:sldId id="344" r:id="rId15"/>
    <p:sldId id="345" r:id="rId16"/>
    <p:sldId id="346" r:id="rId17"/>
    <p:sldId id="354" r:id="rId18"/>
    <p:sldId id="355" r:id="rId19"/>
    <p:sldId id="360" r:id="rId20"/>
    <p:sldId id="356" r:id="rId2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00FF"/>
    <a:srgbClr val="B2DE82"/>
    <a:srgbClr val="00602B"/>
    <a:srgbClr val="C8FFFF"/>
    <a:srgbClr val="FF00FF"/>
    <a:srgbClr val="FFE36D"/>
    <a:srgbClr val="FFCC66"/>
    <a:srgbClr val="FFF1B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7" autoAdjust="0"/>
    <p:restoredTop sz="94356" autoAdjust="0"/>
  </p:normalViewPr>
  <p:slideViewPr>
    <p:cSldViewPr>
      <p:cViewPr varScale="1">
        <p:scale>
          <a:sx n="82" d="100"/>
          <a:sy n="82" d="100"/>
        </p:scale>
        <p:origin x="533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microsoft.com/office/2007/relationships/media" Target="../media/media14.wav"/><Relationship Id="rId18" Type="http://schemas.openxmlformats.org/officeDocument/2006/relationships/image" Target="../media/image8.png"/><Relationship Id="rId3" Type="http://schemas.microsoft.com/office/2007/relationships/media" Target="../media/media9.wav"/><Relationship Id="rId7" Type="http://schemas.microsoft.com/office/2007/relationships/media" Target="../media/media11.wav"/><Relationship Id="rId12" Type="http://schemas.openxmlformats.org/officeDocument/2006/relationships/audio" Target="../media/media13.wav"/><Relationship Id="rId17" Type="http://schemas.openxmlformats.org/officeDocument/2006/relationships/image" Target="../media/image16.gif"/><Relationship Id="rId2" Type="http://schemas.openxmlformats.org/officeDocument/2006/relationships/audio" Target="../media/media8.wav"/><Relationship Id="rId16" Type="http://schemas.openxmlformats.org/officeDocument/2006/relationships/image" Target="../media/image15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microsoft.com/office/2007/relationships/media" Target="../media/media13.wav"/><Relationship Id="rId5" Type="http://schemas.microsoft.com/office/2007/relationships/media" Target="../media/media10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2.wav"/><Relationship Id="rId4" Type="http://schemas.openxmlformats.org/officeDocument/2006/relationships/audio" Target="../media/media9.wav"/><Relationship Id="rId9" Type="http://schemas.microsoft.com/office/2007/relationships/media" Target="../media/media12.wav"/><Relationship Id="rId14" Type="http://schemas.openxmlformats.org/officeDocument/2006/relationships/audio" Target="../media/media1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7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openxmlformats.org/officeDocument/2006/relationships/image" Target="../media/image16.gif"/><Relationship Id="rId5" Type="http://schemas.microsoft.com/office/2007/relationships/media" Target="../media/media18.wav"/><Relationship Id="rId10" Type="http://schemas.openxmlformats.org/officeDocument/2006/relationships/image" Target="../media/image8.png"/><Relationship Id="rId4" Type="http://schemas.openxmlformats.org/officeDocument/2006/relationships/audio" Target="../media/media17.wav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8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wav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7.wav"/><Relationship Id="rId7" Type="http://schemas.openxmlformats.org/officeDocument/2006/relationships/image" Target="../media/image1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Vũ Thái Lâm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Ái Mộ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760211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6"/>
          <a:srcRect l="28750" t="26296" r="38333" b="63333"/>
          <a:stretch/>
        </p:blipFill>
        <p:spPr>
          <a:xfrm>
            <a:off x="3009900" y="838200"/>
            <a:ext cx="6019800" cy="1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6"/>
          <a:srcRect l="28750" t="38148" r="38333" b="50741"/>
          <a:stretch/>
        </p:blipFill>
        <p:spPr>
          <a:xfrm>
            <a:off x="3009900" y="2293621"/>
            <a:ext cx="60198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6"/>
          <a:srcRect l="28750" t="51481" r="38333" b="36904"/>
          <a:stretch/>
        </p:blipFill>
        <p:spPr>
          <a:xfrm>
            <a:off x="3028188" y="3657600"/>
            <a:ext cx="6019800" cy="1194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/>
          <a:srcRect l="28750" t="66296" r="38333" b="24074"/>
          <a:stretch/>
        </p:blipFill>
        <p:spPr>
          <a:xfrm>
            <a:off x="3003804" y="5189221"/>
            <a:ext cx="60198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1675" y="1150430"/>
            <a:ext cx="219075" cy="466725"/>
          </a:xfrm>
          <a:prstGeom prst="rect">
            <a:avLst/>
          </a:prstGeom>
        </p:spPr>
      </p:pic>
      <p:sp>
        <p:nvSpPr>
          <p:cNvPr id="9" name="Oval 8"/>
          <p:cNvSpPr>
            <a:spLocks noChangeAspect="1"/>
          </p:cNvSpPr>
          <p:nvPr/>
        </p:nvSpPr>
        <p:spPr bwMode="auto">
          <a:xfrm>
            <a:off x="2489835" y="106680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6901" y="2522221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2490216" y="2443734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1017" y="4072890"/>
            <a:ext cx="219075" cy="46672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/>
        </p:nvSpPr>
        <p:spPr bwMode="auto">
          <a:xfrm>
            <a:off x="2483739" y="392811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3712" y="5560696"/>
            <a:ext cx="219075" cy="466725"/>
          </a:xfrm>
          <a:prstGeom prst="rect">
            <a:avLst/>
          </a:prstGeom>
        </p:spPr>
      </p:pic>
      <p:sp>
        <p:nvSpPr>
          <p:cNvPr id="15" name="Oval 14"/>
          <p:cNvSpPr>
            <a:spLocks noChangeAspect="1"/>
          </p:cNvSpPr>
          <p:nvPr/>
        </p:nvSpPr>
        <p:spPr bwMode="auto">
          <a:xfrm>
            <a:off x="2499360" y="5446014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" name="Cau 1 Baidocnhac s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49765" y="1121411"/>
            <a:ext cx="406400" cy="406400"/>
          </a:xfrm>
          <a:prstGeom prst="rect">
            <a:avLst/>
          </a:prstGeom>
        </p:spPr>
      </p:pic>
      <p:sp>
        <p:nvSpPr>
          <p:cNvPr id="17" name="Left Brace 16"/>
          <p:cNvSpPr/>
          <p:nvPr/>
        </p:nvSpPr>
        <p:spPr bwMode="auto">
          <a:xfrm>
            <a:off x="2021165" y="937444"/>
            <a:ext cx="653550" cy="2186576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4220" y="1906907"/>
            <a:ext cx="219075" cy="466725"/>
          </a:xfrm>
          <a:prstGeom prst="rect">
            <a:avLst/>
          </a:prstGeom>
        </p:spPr>
      </p:pic>
      <p:pic>
        <p:nvPicPr>
          <p:cNvPr id="20" name="Cau 3 Baidocnhac s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49765" y="3989136"/>
            <a:ext cx="406400" cy="406400"/>
          </a:xfrm>
          <a:prstGeom prst="rect">
            <a:avLst/>
          </a:prstGeom>
        </p:spPr>
      </p:pic>
      <p:pic>
        <p:nvPicPr>
          <p:cNvPr id="21" name="Cau 4 Baidocnhac so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49765" y="5511419"/>
            <a:ext cx="406400" cy="406400"/>
          </a:xfrm>
          <a:prstGeom prst="rect">
            <a:avLst/>
          </a:prstGeom>
        </p:spPr>
      </p:pic>
      <p:sp>
        <p:nvSpPr>
          <p:cNvPr id="22" name="Left Brace 21"/>
          <p:cNvSpPr/>
          <p:nvPr/>
        </p:nvSpPr>
        <p:spPr bwMode="auto">
          <a:xfrm>
            <a:off x="2060560" y="3657600"/>
            <a:ext cx="619833" cy="2552667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7611" y="4771814"/>
            <a:ext cx="219075" cy="466725"/>
          </a:xfrm>
          <a:prstGeom prst="rect">
            <a:avLst/>
          </a:prstGeom>
        </p:spPr>
      </p:pic>
      <p:pic>
        <p:nvPicPr>
          <p:cNvPr id="24" name="Cau 3 &amp; 4 Baidocnhac so 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49765" y="4764347"/>
            <a:ext cx="406400" cy="406400"/>
          </a:xfrm>
          <a:prstGeom prst="rect">
            <a:avLst/>
          </a:prstGeom>
        </p:spPr>
      </p:pic>
      <p:sp>
        <p:nvSpPr>
          <p:cNvPr id="25" name="Left Brace 24"/>
          <p:cNvSpPr/>
          <p:nvPr/>
        </p:nvSpPr>
        <p:spPr bwMode="auto">
          <a:xfrm>
            <a:off x="2013284" y="838200"/>
            <a:ext cx="653716" cy="5492300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4997" y="3336077"/>
            <a:ext cx="240983" cy="513398"/>
          </a:xfrm>
          <a:prstGeom prst="rect">
            <a:avLst/>
          </a:prstGeom>
        </p:spPr>
      </p:pic>
      <p:pic>
        <p:nvPicPr>
          <p:cNvPr id="28" name="Cau 2 Baidocnhac so 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11906" y="2511825"/>
            <a:ext cx="406400" cy="406400"/>
          </a:xfrm>
          <a:prstGeom prst="rect">
            <a:avLst/>
          </a:prstGeom>
        </p:spPr>
      </p:pic>
      <p:pic>
        <p:nvPicPr>
          <p:cNvPr id="29" name="Cau 1 &amp; 2 Baidocnhac so 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11906" y="1842615"/>
            <a:ext cx="406400" cy="406400"/>
          </a:xfrm>
          <a:prstGeom prst="rect">
            <a:avLst/>
          </a:prstGeom>
        </p:spPr>
      </p:pic>
      <p:pic>
        <p:nvPicPr>
          <p:cNvPr id="30" name="Cau 123 &amp; 4 Baidocnhac so 2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11906" y="32870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93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22" grpId="0" animBg="1"/>
      <p:bldP spid="22" grpId="1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2 Bai DocNhac so 2 BQ TacG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71600"/>
            <a:ext cx="10718800" cy="50546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05000" y="304799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b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</a:b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phách hoặc gõ nhịp 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109728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II. Nhạc cụ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200" y="1223656"/>
            <a:ext cx="11916636" cy="3581400"/>
            <a:chOff x="76200" y="1143000"/>
            <a:chExt cx="11916636" cy="3581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4711"/>
            <a:stretch/>
          </p:blipFill>
          <p:spPr>
            <a:xfrm>
              <a:off x="76200" y="1219200"/>
              <a:ext cx="11916636" cy="35052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2057400" y="1143000"/>
              <a:ext cx="1447800" cy="990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108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83753" y="381000"/>
            <a:ext cx="22028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BÈ KÈN PHÍM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2500" t="40370" r="52917" b="48720"/>
          <a:stretch/>
        </p:blipFill>
        <p:spPr>
          <a:xfrm>
            <a:off x="2074717" y="1745431"/>
            <a:ext cx="6324600" cy="1122308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47800" y="190500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763000" y="1195451"/>
            <a:ext cx="3048000" cy="1884308"/>
            <a:chOff x="7620000" y="1178437"/>
            <a:chExt cx="3048000" cy="188430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39347" b="50000"/>
            <a:stretch/>
          </p:blipFill>
          <p:spPr>
            <a:xfrm>
              <a:off x="7620000" y="1178437"/>
              <a:ext cx="3048000" cy="188430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839200" y="249671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06261" y="249567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292862" y="250631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942195" y="249671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436934" y="24915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12500" t="55410" r="52917" b="34445"/>
          <a:stretch/>
        </p:blipFill>
        <p:spPr>
          <a:xfrm>
            <a:off x="2133600" y="4414678"/>
            <a:ext cx="6324600" cy="1043628"/>
          </a:xfrm>
          <a:prstGeom prst="rect">
            <a:avLst/>
          </a:prstGeom>
        </p:spPr>
      </p:pic>
      <p:sp>
        <p:nvSpPr>
          <p:cNvPr id="29" name="Oval 28"/>
          <p:cNvSpPr>
            <a:spLocks noChangeAspect="1"/>
          </p:cNvSpPr>
          <p:nvPr/>
        </p:nvSpPr>
        <p:spPr bwMode="auto">
          <a:xfrm>
            <a:off x="1508760" y="4677485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686800" y="3983092"/>
            <a:ext cx="3048000" cy="1884308"/>
            <a:chOff x="8305800" y="3983092"/>
            <a:chExt cx="3048000" cy="188430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39347" b="50000"/>
            <a:stretch/>
          </p:blipFill>
          <p:spPr>
            <a:xfrm>
              <a:off x="8305800" y="3983092"/>
              <a:ext cx="3048000" cy="188430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9525000" y="530136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192061" y="530033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978662" y="53109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627995" y="530136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122734" y="529622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328299" y="528969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2" name="HoaTau Cau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45989" y="2504790"/>
            <a:ext cx="406400" cy="406400"/>
          </a:xfrm>
          <a:prstGeom prst="rect">
            <a:avLst/>
          </a:prstGeom>
        </p:spPr>
      </p:pic>
      <p:pic>
        <p:nvPicPr>
          <p:cNvPr id="3" name="HoaTau Cau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20501" y="5277686"/>
            <a:ext cx="406400" cy="406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4680" y="2065010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7162" y="4830924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966337" y="1339031"/>
            <a:ext cx="605774" cy="4217753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825" y="3338429"/>
            <a:ext cx="219075" cy="466725"/>
          </a:xfrm>
          <a:prstGeom prst="rect">
            <a:avLst/>
          </a:prstGeom>
        </p:spPr>
      </p:pic>
      <p:pic>
        <p:nvPicPr>
          <p:cNvPr id="4" name="HoaTau Cau 1 &amp;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34393" y="33212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13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9583" t="35185" r="35000" b="57407"/>
          <a:stretch/>
        </p:blipFill>
        <p:spPr>
          <a:xfrm>
            <a:off x="697229" y="2895600"/>
            <a:ext cx="10797540" cy="990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1485480" y="3762834"/>
            <a:ext cx="538216" cy="5600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799" y="8382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THANH PHÁCH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Be ThanhPhach am t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799" y="21238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19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28600"/>
            <a:ext cx="5562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MINH HOẠ 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CD2 HoaT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914400"/>
            <a:ext cx="9982200" cy="561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148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2" name="CD2 Hoa Tau B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079500"/>
            <a:ext cx="109728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83" r="8649"/>
          <a:stretch/>
        </p:blipFill>
        <p:spPr>
          <a:xfrm>
            <a:off x="2590800" y="1243814"/>
            <a:ext cx="7467601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3820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</a:rPr>
              <a:t>III. </a:t>
            </a:r>
            <a:r>
              <a:rPr lang="en-US" sz="3600" b="1" dirty="0" err="1">
                <a:solidFill>
                  <a:srgbClr val="0000FF"/>
                </a:solidFill>
              </a:rPr>
              <a:t>Trải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nghiệm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và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err="1">
                <a:solidFill>
                  <a:srgbClr val="0000FF"/>
                </a:solidFill>
              </a:rPr>
              <a:t>khám</a:t>
            </a:r>
            <a:r>
              <a:rPr lang="en-US" sz="3600" b="1">
                <a:solidFill>
                  <a:srgbClr val="0000FF"/>
                </a:solidFill>
              </a:rPr>
              <a:t> phá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5" t="11765" r="6685" b="3922"/>
          <a:stretch/>
        </p:blipFill>
        <p:spPr>
          <a:xfrm flipH="1">
            <a:off x="173568" y="1227735"/>
            <a:ext cx="2300627" cy="3957077"/>
          </a:xfrm>
          <a:prstGeom prst="rect">
            <a:avLst/>
          </a:prstGeom>
        </p:spPr>
      </p:pic>
      <p:pic>
        <p:nvPicPr>
          <p:cNvPr id="1026" name="Picture 2" descr="https://60s.edu.vn/wp-content/uploads/2018/05/bai-van-mau-lop-6-ta-mot-dem-trang-dep-ma-em-thay-thu-vi-nhat-hoang-h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124200"/>
            <a:ext cx="5102502" cy="34101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007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HatTheoCachRieng 3 Vidu B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914" t="9770" r="7557" b="10920"/>
          <a:stretch/>
        </p:blipFill>
        <p:spPr>
          <a:xfrm>
            <a:off x="1295400" y="1066800"/>
            <a:ext cx="10134600" cy="52578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Ví dụ: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26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5" t="11765" r="6685" b="3922"/>
          <a:stretch/>
        </p:blipFill>
        <p:spPr>
          <a:xfrm flipH="1">
            <a:off x="152400" y="2743200"/>
            <a:ext cx="2300627" cy="3957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457200"/>
            <a:ext cx="7467600" cy="9343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2880" algn="ctr">
              <a:lnSpc>
                <a:spcPct val="114000"/>
              </a:lnSpc>
            </a:pPr>
            <a:r>
              <a:rPr lang="en-US" sz="2400">
                <a:solidFill>
                  <a:srgbClr val="0000FF"/>
                </a:solidFill>
              </a:rPr>
              <a:t>Có thể lựa chọn những câu thơ ca ngợi phong cảnh của địa phương rồi lên hát theo cách riêng của mình.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600" y="17526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>
                <a:solidFill>
                  <a:srgbClr val="00B050"/>
                </a:solidFill>
              </a:rPr>
              <a:t>Đường vô xứ Nghệ quanh quanh</a:t>
            </a:r>
            <a:br>
              <a:rPr lang="vi-VN" sz="2400" i="1">
                <a:solidFill>
                  <a:srgbClr val="00B050"/>
                </a:solidFill>
              </a:rPr>
            </a:br>
            <a:r>
              <a:rPr lang="vi-VN" sz="2400" i="1">
                <a:solidFill>
                  <a:srgbClr val="00B050"/>
                </a:solidFill>
              </a:rPr>
              <a:t>Non xanh nước biếc như tranh hoạ đồ.</a:t>
            </a:r>
            <a:endParaRPr lang="en-US" sz="2400" i="1">
              <a:solidFill>
                <a:srgbClr val="00B050"/>
              </a:solidFill>
            </a:endParaRPr>
          </a:p>
          <a:p>
            <a:pPr algn="just"/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30480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>
                <a:solidFill>
                  <a:srgbClr val="0070C0"/>
                </a:solidFill>
              </a:rPr>
              <a:t>Cần Thơ gạo trắng nước trong</a:t>
            </a:r>
            <a:br>
              <a:rPr lang="vi-VN" sz="2400" i="1">
                <a:solidFill>
                  <a:srgbClr val="0070C0"/>
                </a:solidFill>
              </a:rPr>
            </a:br>
            <a:r>
              <a:rPr lang="vi-VN" sz="2400" i="1">
                <a:solidFill>
                  <a:srgbClr val="0070C0"/>
                </a:solidFill>
              </a:rPr>
              <a:t>Ai đi đến đó lòng không muốn về.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0" y="44958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>
                <a:solidFill>
                  <a:srgbClr val="CC00CC"/>
                </a:solidFill>
              </a:rPr>
              <a:t>Núi rừng Tây Bắc Sơn La</a:t>
            </a:r>
            <a:br>
              <a:rPr lang="vi-VN" sz="2400" i="1">
                <a:solidFill>
                  <a:srgbClr val="CC00CC"/>
                </a:solidFill>
              </a:rPr>
            </a:br>
            <a:r>
              <a:rPr lang="vi-VN" sz="2400" i="1">
                <a:solidFill>
                  <a:srgbClr val="CC00CC"/>
                </a:solidFill>
              </a:rPr>
              <a:t>Bản làng ẩn dưới sương pha khói mờ.</a:t>
            </a:r>
          </a:p>
        </p:txBody>
      </p:sp>
    </p:spTree>
    <p:extLst>
      <p:ext uri="{BB962C8B-B14F-4D97-AF65-F5344CB8AC3E}">
        <p14:creationId xmlns:p14="http://schemas.microsoft.com/office/powerpoint/2010/main" val="384611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152401"/>
            <a:ext cx="7772400" cy="1470025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b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GIAI ĐIỆU QUÊ HƯƠNG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752600" y="1981200"/>
            <a:ext cx="8839200" cy="3733800"/>
          </a:xfrm>
        </p:spPr>
        <p:txBody>
          <a:bodyPr/>
          <a:lstStyle/>
          <a:p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– Đọc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nhạc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gam </a:t>
            </a:r>
            <a:r>
              <a:rPr lang="en-US" b="1" err="1">
                <a:solidFill>
                  <a:srgbClr val="C00000"/>
                </a:solidFill>
                <a:cs typeface="Times New Roman" panose="02020603050405020304" pitchFamily="18" charset="0"/>
              </a:rPr>
              <a:t>Đô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 trưởng theo trường độ đen chấm dôi;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err="1">
                <a:solidFill>
                  <a:srgbClr val="C00000"/>
                </a:solidFill>
                <a:cs typeface="Times New Roman" panose="02020603050405020304" pitchFamily="18" charset="0"/>
              </a:rPr>
              <a:t>nhạc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 số 2</a:t>
            </a:r>
            <a:endParaRPr lang="en-US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– Nhạc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cụ</a:t>
            </a:r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Hoà tấu</a:t>
            </a:r>
            <a:endParaRPr lang="en-US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– Trải nghiệm và khám phá</a:t>
            </a:r>
            <a:endParaRPr lang="en-US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366" y="3048000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362201"/>
            <a:ext cx="68580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2</a:t>
            </a:r>
            <a:r>
              <a:rPr lang="en-US" sz="2800">
                <a:solidFill>
                  <a:srgbClr val="0000FF"/>
                </a:solidFill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bài </a:t>
            </a:r>
            <a:r>
              <a:rPr lang="en-US" sz="2800" err="1">
                <a:solidFill>
                  <a:srgbClr val="0000FF"/>
                </a:solidFill>
              </a:rPr>
              <a:t>hoà</a:t>
            </a:r>
            <a:r>
              <a:rPr lang="en-US" sz="2800">
                <a:solidFill>
                  <a:srgbClr val="0000FF"/>
                </a:solidFill>
              </a:rPr>
              <a:t> tấu.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14400" y="685800"/>
            <a:ext cx="10317029" cy="5595651"/>
            <a:chOff x="914400" y="685800"/>
            <a:chExt cx="10317029" cy="559565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0" y="799813"/>
              <a:ext cx="10088429" cy="548163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914400" y="685800"/>
              <a:ext cx="1738966" cy="150606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" name="Subtitle 6"/>
          <p:cNvSpPr txBox="1">
            <a:spLocks/>
          </p:cNvSpPr>
          <p:nvPr/>
        </p:nvSpPr>
        <p:spPr bwMode="auto">
          <a:xfrm>
            <a:off x="2819400" y="457200"/>
            <a:ext cx="6934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0000FF"/>
                </a:solidFill>
                <a:cs typeface="Times New Roman" panose="02020603050405020304" pitchFamily="18" charset="0"/>
              </a:rPr>
              <a:t>I. Đọc nhạc</a:t>
            </a:r>
          </a:p>
          <a:p>
            <a:pPr marL="0" indent="0" algn="just">
              <a:buNone/>
            </a:pP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m Truc C BQ 2">
            <a:hlinkClick r:id="" action="ppaction://media"/>
            <a:extLst>
              <a:ext uri="{FF2B5EF4-FFF2-40B4-BE49-F238E27FC236}">
                <a16:creationId xmlns:a16="http://schemas.microsoft.com/office/drawing/2014/main" id="{17387B80-E7FF-4F9F-831D-F7965134F6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90" r="3390"/>
          <a:stretch/>
        </p:blipFill>
        <p:spPr>
          <a:xfrm>
            <a:off x="1143000" y="698834"/>
            <a:ext cx="9687651" cy="546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10744200" cy="762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gam Đô trưởng theo trường độ đen chấm dôi</a:t>
            </a:r>
            <a:endParaRPr lang="en-US" sz="3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1250" t="35926" r="35833" b="55926"/>
          <a:stretch/>
        </p:blipFill>
        <p:spPr>
          <a:xfrm>
            <a:off x="1752600" y="2317705"/>
            <a:ext cx="8633527" cy="9220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20833" t="35185" r="35417" b="51481"/>
          <a:stretch/>
        </p:blipFill>
        <p:spPr>
          <a:xfrm>
            <a:off x="1676400" y="4663364"/>
            <a:ext cx="8801100" cy="150883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885466" y="2049302"/>
            <a:ext cx="607831" cy="476697"/>
            <a:chOff x="3048000" y="1580703"/>
            <a:chExt cx="607831" cy="476697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3048000" y="1598431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3655831" y="1580703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3439633" y="16002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2893053" y="4475300"/>
            <a:ext cx="607831" cy="476697"/>
            <a:chOff x="3048000" y="1580703"/>
            <a:chExt cx="607831" cy="476697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>
              <a:off x="3048000" y="1598431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3655831" y="1580703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3439633" y="16002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2" name="Rounded Rectangle 21"/>
          <p:cNvSpPr>
            <a:spLocks noChangeAspect="1"/>
          </p:cNvSpPr>
          <p:nvPr/>
        </p:nvSpPr>
        <p:spPr bwMode="auto">
          <a:xfrm>
            <a:off x="5562600" y="1524000"/>
            <a:ext cx="1386840" cy="514350"/>
          </a:xfrm>
          <a:prstGeom prst="roundRect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Bước 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3" name="Rounded Rectangle 22"/>
          <p:cNvSpPr>
            <a:spLocks noChangeAspect="1"/>
          </p:cNvSpPr>
          <p:nvPr/>
        </p:nvSpPr>
        <p:spPr bwMode="auto">
          <a:xfrm>
            <a:off x="5562600" y="3962400"/>
            <a:ext cx="1386840" cy="514350"/>
          </a:xfrm>
          <a:prstGeom prst="roundRect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Bước 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5" name="Den cham doi - Amthanh bước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1000" y="1564965"/>
            <a:ext cx="406400" cy="406400"/>
          </a:xfrm>
          <a:prstGeom prst="rect">
            <a:avLst/>
          </a:prstGeom>
        </p:spPr>
      </p:pic>
      <p:pic>
        <p:nvPicPr>
          <p:cNvPr id="7" name="Den cham doi - Amthanh bước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1000" y="403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17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>
            <a:spLocks noChangeAspect="1"/>
          </p:cNvSpPr>
          <p:nvPr/>
        </p:nvSpPr>
        <p:spPr bwMode="auto">
          <a:xfrm>
            <a:off x="5105400" y="400050"/>
            <a:ext cx="1386840" cy="514350"/>
          </a:xfrm>
          <a:prstGeom prst="roundRect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Bước 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" name="CD2 Gam C denchamdoi BQ2">
            <a:hlinkClick r:id="" action="ppaction://media"/>
            <a:extLst>
              <a:ext uri="{FF2B5EF4-FFF2-40B4-BE49-F238E27FC236}">
                <a16:creationId xmlns:a16="http://schemas.microsoft.com/office/drawing/2014/main" id="{AFC15267-C1F2-4EFF-A7DD-E0B46F003C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600" y="1168400"/>
            <a:ext cx="107188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57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22179" y="3847038"/>
            <a:ext cx="2286844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0000FF"/>
                </a:solidFill>
              </a:rPr>
              <a:t>Nhịp: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0000FF"/>
                </a:solidFill>
              </a:rPr>
              <a:t>Cao độ: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0000FF"/>
                </a:solidFill>
              </a:rPr>
              <a:t>Trường độ: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17579" y="3781180"/>
            <a:ext cx="6210851" cy="1868219"/>
            <a:chOff x="1905000" y="4550980"/>
            <a:chExt cx="6210851" cy="1868219"/>
          </a:xfrm>
        </p:grpSpPr>
        <p:grpSp>
          <p:nvGrpSpPr>
            <p:cNvPr id="12" name="Group 11"/>
            <p:cNvGrpSpPr/>
            <p:nvPr/>
          </p:nvGrpSpPr>
          <p:grpSpPr>
            <a:xfrm>
              <a:off x="1905000" y="4550980"/>
              <a:ext cx="356188" cy="730470"/>
              <a:chOff x="2286000" y="4419600"/>
              <a:chExt cx="356188" cy="73047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286000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2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286000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362200" y="5342675"/>
              <a:ext cx="29498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Đô, Rê, Mi, Son, La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43226" y="5957534"/>
              <a:ext cx="53726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Trắng, đen chấm dôi, đen, móc đơn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14660"/>
          <a:stretch/>
        </p:blipFill>
        <p:spPr>
          <a:xfrm>
            <a:off x="1143000" y="3804830"/>
            <a:ext cx="1469717" cy="9815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514600" y="0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800" y="111715"/>
            <a:ext cx="11577638" cy="3532823"/>
            <a:chOff x="304800" y="381000"/>
            <a:chExt cx="11577638" cy="35328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533400"/>
              <a:ext cx="11577638" cy="338042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2286000" y="381000"/>
              <a:ext cx="1143000" cy="8480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174225" y="5939135"/>
            <a:ext cx="8569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</a:rPr>
              <a:t>(</a:t>
            </a:r>
            <a:r>
              <a:rPr lang="en-US" sz="2400" i="1">
                <a:solidFill>
                  <a:srgbClr val="00B050"/>
                </a:solidFill>
              </a:rPr>
              <a:t>Bài đọc nhạc số 2 </a:t>
            </a:r>
            <a:r>
              <a:rPr lang="en-US" sz="2400">
                <a:solidFill>
                  <a:srgbClr val="00B050"/>
                </a:solidFill>
              </a:rPr>
              <a:t>có 4 nét nhạc; mỗi nét nhạc gồm 4 ô nhịp)</a:t>
            </a:r>
            <a:endParaRPr lang="vi-VN" sz="2400">
              <a:solidFill>
                <a:srgbClr val="00B05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477000" y="1135559"/>
            <a:ext cx="5486400" cy="1988641"/>
            <a:chOff x="6477000" y="1287959"/>
            <a:chExt cx="5486400" cy="1988641"/>
          </a:xfrm>
        </p:grpSpPr>
        <p:sp>
          <p:nvSpPr>
            <p:cNvPr id="8" name="TextBox 7"/>
            <p:cNvSpPr txBox="1"/>
            <p:nvPr/>
          </p:nvSpPr>
          <p:spPr>
            <a:xfrm>
              <a:off x="6477000" y="1287959"/>
              <a:ext cx="5486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sym typeface="Maestro Wide" panose="02000506050000020004" pitchFamily="2" charset="2"/>
                </a:rPr>
                <a:t>                              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77000" y="2507159"/>
              <a:ext cx="5486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sym typeface="Maestro Wide" panose="02000506050000020004" pitchFamily="2" charset="2"/>
                </a:rPr>
                <a:t>                              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8164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DocNhac So 2 nghe m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408912"/>
            <a:ext cx="10123714" cy="35433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33600" y="919698"/>
            <a:ext cx="7620000" cy="9445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</a:rPr>
              <a:t>Nghe mẫu </a:t>
            </a:r>
            <a:endParaRPr lang="en-US" sz="2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620000" cy="944562"/>
          </a:xfrm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</a:rPr>
              <a:t>Luyện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tập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tiết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tấu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5000" t="41852" r="54167" b="52222"/>
          <a:stretch/>
        </p:blipFill>
        <p:spPr>
          <a:xfrm>
            <a:off x="2971800" y="4648200"/>
            <a:ext cx="6766487" cy="731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14583" t="41111" r="55000" b="52223"/>
          <a:stretch/>
        </p:blipFill>
        <p:spPr>
          <a:xfrm>
            <a:off x="2895600" y="2042284"/>
            <a:ext cx="6675193" cy="822877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5697220" y="123444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5699760" y="381000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" name="AmHinhTietTau 1  amT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5200" y="1361706"/>
            <a:ext cx="406400" cy="406400"/>
          </a:xfrm>
          <a:prstGeom prst="rect">
            <a:avLst/>
          </a:prstGeom>
        </p:spPr>
      </p:pic>
      <p:pic>
        <p:nvPicPr>
          <p:cNvPr id="4" name="AmHinhTietTau 2  amThan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8237" y="3863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6847</TotalTime>
  <Words>300</Words>
  <Application>Microsoft Office PowerPoint</Application>
  <PresentationFormat>Widescreen</PresentationFormat>
  <Paragraphs>60</Paragraphs>
  <Slides>20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Maestro Wide</vt:lpstr>
      <vt:lpstr>Times New Roman</vt:lpstr>
      <vt:lpstr>Wingdings</vt:lpstr>
      <vt:lpstr>Default Design</vt:lpstr>
      <vt:lpstr>Giáo viên: Vũ Thái Lâm Trường: THCS Ái Mộ</vt:lpstr>
      <vt:lpstr>Chủ đề 2 GIAI ĐIỆU QUÊ HƯƠNG</vt:lpstr>
      <vt:lpstr>PowerPoint Presentation</vt:lpstr>
      <vt:lpstr>PowerPoint Presentation</vt:lpstr>
      <vt:lpstr>Đọc gam Đô trưởng theo trường độ đen chấm dôi</vt:lpstr>
      <vt:lpstr>PowerPoint Presentation</vt:lpstr>
      <vt:lpstr>PowerPoint Presentation</vt:lpstr>
      <vt:lpstr>Nghe mẫu </vt:lpstr>
      <vt:lpstr>Luyện tập tiết tấu</vt:lpstr>
      <vt:lpstr>Đọc từng nét nhạc</vt:lpstr>
      <vt:lpstr>Đọc nhạc hoàn chỉnh cả bài kết hợp gõ phách hoặc gõ nhịp </vt:lpstr>
      <vt:lpstr>II. Nhạc cụ</vt:lpstr>
      <vt:lpstr>PowerPoint Presentation</vt:lpstr>
      <vt:lpstr>PowerPoint Presentation</vt:lpstr>
      <vt:lpstr>PowerPoint Presentation</vt:lpstr>
      <vt:lpstr>PowerPoint Presentation</vt:lpstr>
      <vt:lpstr>III. Trải nghiệm và khám phá</vt:lpstr>
      <vt:lpstr>Ví dụ: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Trà Lâm</cp:lastModifiedBy>
  <cp:revision>288</cp:revision>
  <dcterms:created xsi:type="dcterms:W3CDTF">2006-11-06T13:45:38Z</dcterms:created>
  <dcterms:modified xsi:type="dcterms:W3CDTF">2025-11-10T04:09:28Z</dcterms:modified>
</cp:coreProperties>
</file>