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4" r:id="rId2"/>
    <p:sldId id="256" r:id="rId3"/>
    <p:sldId id="285" r:id="rId4"/>
    <p:sldId id="268" r:id="rId5"/>
    <p:sldId id="279" r:id="rId6"/>
    <p:sldId id="282" r:id="rId7"/>
    <p:sldId id="283" r:id="rId8"/>
    <p:sldId id="270" r:id="rId9"/>
    <p:sldId id="271" r:id="rId10"/>
    <p:sldId id="289" r:id="rId11"/>
    <p:sldId id="288" r:id="rId12"/>
    <p:sldId id="287" r:id="rId13"/>
    <p:sldId id="273" r:id="rId14"/>
    <p:sldId id="277" r:id="rId15"/>
    <p:sldId id="274" r:id="rId16"/>
    <p:sldId id="276" r:id="rId17"/>
    <p:sldId id="275" r:id="rId18"/>
    <p:sldId id="290" r:id="rId19"/>
    <p:sldId id="263" r:id="rId20"/>
    <p:sldId id="264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42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BDFA9-1E6A-4A71-A4FC-FBD60462EF5D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FCC32-937F-4109-B16E-E070CAC6A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4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05C52A71-AD9B-4783-A9BE-9B59D1D2A98F}" type="slidenum">
              <a:rPr lang="zh-CN" altLang="en-US" smtClean="0">
                <a:solidFill>
                  <a:srgbClr val="000000"/>
                </a:solidFill>
                <a:latin typeface="等线"/>
                <a:cs typeface="等线"/>
              </a:rPr>
              <a:pPr defTabSz="914400"/>
              <a:t>1</a:t>
            </a:fld>
            <a:endParaRPr lang="zh-CN" altLang="en-US">
              <a:solidFill>
                <a:srgbClr val="000000"/>
              </a:solidFill>
              <a:latin typeface="等线"/>
              <a:cs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7260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8645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2873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289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6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1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0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9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3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3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6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8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6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A3287-7524-40AA-9840-E94B2F5F11A5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1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1" y="19050"/>
            <a:ext cx="5148263" cy="514350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3" name="矩形 25"/>
          <p:cNvSpPr>
            <a:spLocks noChangeArrowheads="1"/>
          </p:cNvSpPr>
          <p:nvPr/>
        </p:nvSpPr>
        <p:spPr bwMode="auto">
          <a:xfrm>
            <a:off x="1135063" y="583406"/>
            <a:ext cx="401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quy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tắt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mic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bật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camera.</a:t>
            </a:r>
          </a:p>
        </p:txBody>
      </p:sp>
      <p:sp>
        <p:nvSpPr>
          <p:cNvPr id="20484" name="矩形 31"/>
          <p:cNvSpPr>
            <a:spLocks noChangeArrowheads="1"/>
          </p:cNvSpPr>
          <p:nvPr/>
        </p:nvSpPr>
        <p:spPr bwMode="auto">
          <a:xfrm>
            <a:off x="1131889" y="1516856"/>
            <a:ext cx="4016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phục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thao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giầy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.</a:t>
            </a:r>
          </a:p>
        </p:txBody>
      </p:sp>
      <p:sp>
        <p:nvSpPr>
          <p:cNvPr id="20485" name="矩形 34"/>
          <p:cNvSpPr>
            <a:spLocks noChangeArrowheads="1"/>
          </p:cNvSpPr>
          <p:nvPr/>
        </p:nvSpPr>
        <p:spPr bwMode="auto">
          <a:xfrm>
            <a:off x="1146175" y="2294335"/>
            <a:ext cx="40020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vệc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riêng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.</a:t>
            </a:r>
          </a:p>
        </p:txBody>
      </p:sp>
      <p:grpSp>
        <p:nvGrpSpPr>
          <p:cNvPr id="2" name="组合 54"/>
          <p:cNvGrpSpPr>
            <a:grpSpLocks/>
          </p:cNvGrpSpPr>
          <p:nvPr/>
        </p:nvGrpSpPr>
        <p:grpSpPr bwMode="auto">
          <a:xfrm>
            <a:off x="4851401" y="173832"/>
            <a:ext cx="4875053" cy="1057208"/>
            <a:chOff x="2872181" y="188842"/>
            <a:chExt cx="6499858" cy="1408882"/>
          </a:xfrm>
        </p:grpSpPr>
        <p:sp>
          <p:nvSpPr>
            <p:cNvPr id="20520" name="文本框 55"/>
            <p:cNvSpPr txBox="1">
              <a:spLocks noChangeArrowheads="1"/>
            </p:cNvSpPr>
            <p:nvPr/>
          </p:nvSpPr>
          <p:spPr bwMode="auto">
            <a:xfrm>
              <a:off x="2872181" y="188842"/>
              <a:ext cx="6499858" cy="1025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1" hangingPunct="1"/>
              <a:r>
                <a:rPr lang="en-US" altLang="zh-CN" sz="4400" b="1">
                  <a:solidFill>
                    <a:srgbClr val="002060"/>
                  </a:solidFill>
                  <a:latin typeface="Cambria" pitchFamily="18" charset="0"/>
                </a:rPr>
                <a:t>NỘI QUY LỚP HỌC</a:t>
              </a:r>
              <a:endParaRPr lang="zh-CN" altLang="en-US" sz="4400" b="1">
                <a:solidFill>
                  <a:srgbClr val="002060"/>
                </a:solidFill>
                <a:latin typeface="Cambria" pitchFamily="18" charset="0"/>
                <a:ea typeface="微软雅黑" pitchFamily="34" charset="-122"/>
              </a:endParaRPr>
            </a:p>
          </p:txBody>
        </p:sp>
        <p:sp>
          <p:nvSpPr>
            <p:cNvPr id="20521" name="文本框 56"/>
            <p:cNvSpPr txBox="1">
              <a:spLocks noChangeArrowheads="1"/>
            </p:cNvSpPr>
            <p:nvPr/>
          </p:nvSpPr>
          <p:spPr bwMode="auto">
            <a:xfrm>
              <a:off x="3320581" y="1203973"/>
              <a:ext cx="5603270" cy="393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1" hangingPunct="1">
                <a:lnSpc>
                  <a:spcPct val="120000"/>
                </a:lnSpc>
              </a:pPr>
              <a:endParaRPr lang="zh-CN" altLang="en-US" sz="1100">
                <a:solidFill>
                  <a:srgbClr val="002060"/>
                </a:solidFill>
                <a:latin typeface="Cambria" pitchFamily="18" charset="0"/>
                <a:ea typeface="微软雅黑" pitchFamily="34" charset="-122"/>
              </a:endParaRPr>
            </a:p>
          </p:txBody>
        </p:sp>
      </p:grp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5653088" y="1178719"/>
            <a:ext cx="3270250" cy="3451622"/>
            <a:chOff x="1022949" y="1640883"/>
            <a:chExt cx="4361335" cy="4603114"/>
          </a:xfrm>
        </p:grpSpPr>
        <p:grpSp>
          <p:nvGrpSpPr>
            <p:cNvPr id="4" name="Group 58"/>
            <p:cNvGrpSpPr>
              <a:grpSpLocks/>
            </p:cNvGrpSpPr>
            <p:nvPr/>
          </p:nvGrpSpPr>
          <p:grpSpPr bwMode="auto">
            <a:xfrm>
              <a:off x="1064797" y="5397768"/>
              <a:ext cx="4314839" cy="809032"/>
              <a:chOff x="0" y="0"/>
              <a:chExt cx="928" cy="174"/>
            </a:xfrm>
          </p:grpSpPr>
          <p:sp>
            <p:nvSpPr>
              <p:cNvPr id="20517" name="Line 55"/>
              <p:cNvSpPr>
                <a:spLocks noChangeShapeType="1"/>
              </p:cNvSpPr>
              <p:nvPr/>
            </p:nvSpPr>
            <p:spPr bwMode="auto">
              <a:xfrm rot="10800000" flipH="1">
                <a:off x="912" y="0"/>
                <a:ext cx="16" cy="2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18" name="Line 56"/>
              <p:cNvSpPr>
                <a:spLocks noChangeShapeType="1"/>
              </p:cNvSpPr>
              <p:nvPr/>
            </p:nvSpPr>
            <p:spPr bwMode="auto">
              <a:xfrm rot="10800000" flipH="1">
                <a:off x="31" y="8"/>
                <a:ext cx="850" cy="160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prstDash val="dash"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19" name="Line 57"/>
              <p:cNvSpPr>
                <a:spLocks noChangeShapeType="1"/>
              </p:cNvSpPr>
              <p:nvPr/>
            </p:nvSpPr>
            <p:spPr bwMode="auto">
              <a:xfrm rot="10800000" flipH="1">
                <a:off x="0" y="171"/>
                <a:ext cx="15" cy="3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" name="Group 62"/>
            <p:cNvGrpSpPr>
              <a:grpSpLocks/>
            </p:cNvGrpSpPr>
            <p:nvPr/>
          </p:nvGrpSpPr>
          <p:grpSpPr bwMode="auto">
            <a:xfrm>
              <a:off x="1069445" y="1640883"/>
              <a:ext cx="2152771" cy="4565917"/>
              <a:chOff x="0" y="0"/>
              <a:chExt cx="463" cy="982"/>
            </a:xfrm>
          </p:grpSpPr>
          <p:sp>
            <p:nvSpPr>
              <p:cNvPr id="20514" name="Line 59"/>
              <p:cNvSpPr>
                <a:spLocks noChangeShapeType="1"/>
              </p:cNvSpPr>
              <p:nvPr/>
            </p:nvSpPr>
            <p:spPr bwMode="auto">
              <a:xfrm rot="10800000" flipH="1">
                <a:off x="456" y="0"/>
                <a:ext cx="7" cy="14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15" name="Line 60"/>
              <p:cNvSpPr>
                <a:spLocks noChangeShapeType="1"/>
              </p:cNvSpPr>
              <p:nvPr/>
            </p:nvSpPr>
            <p:spPr bwMode="auto">
              <a:xfrm rot="10800000" flipH="1">
                <a:off x="13" y="43"/>
                <a:ext cx="429" cy="910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prstDash val="dash"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16" name="Line 61"/>
              <p:cNvSpPr>
                <a:spLocks noChangeShapeType="1"/>
              </p:cNvSpPr>
              <p:nvPr/>
            </p:nvSpPr>
            <p:spPr bwMode="auto">
              <a:xfrm rot="10800000" flipH="1">
                <a:off x="0" y="967"/>
                <a:ext cx="6" cy="15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6" name="Group 66"/>
            <p:cNvGrpSpPr>
              <a:grpSpLocks/>
            </p:cNvGrpSpPr>
            <p:nvPr/>
          </p:nvGrpSpPr>
          <p:grpSpPr bwMode="auto">
            <a:xfrm>
              <a:off x="1069445" y="4542240"/>
              <a:ext cx="2138821" cy="1664560"/>
              <a:chOff x="0" y="0"/>
              <a:chExt cx="460" cy="358"/>
            </a:xfrm>
          </p:grpSpPr>
          <p:sp>
            <p:nvSpPr>
              <p:cNvPr id="20511" name="Line 63"/>
              <p:cNvSpPr>
                <a:spLocks noChangeShapeType="1"/>
              </p:cNvSpPr>
              <p:nvPr/>
            </p:nvSpPr>
            <p:spPr bwMode="auto">
              <a:xfrm rot="10800000" flipH="1">
                <a:off x="448" y="0"/>
                <a:ext cx="12" cy="9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12" name="Line 64"/>
              <p:cNvSpPr>
                <a:spLocks noChangeShapeType="1"/>
              </p:cNvSpPr>
              <p:nvPr/>
            </p:nvSpPr>
            <p:spPr bwMode="auto">
              <a:xfrm rot="10800000" flipH="1">
                <a:off x="25" y="29"/>
                <a:ext cx="397" cy="309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prstDash val="dash"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13" name="Line 65"/>
              <p:cNvSpPr>
                <a:spLocks noChangeShapeType="1"/>
              </p:cNvSpPr>
              <p:nvPr/>
            </p:nvSpPr>
            <p:spPr bwMode="auto">
              <a:xfrm rot="10800000" flipH="1">
                <a:off x="0" y="348"/>
                <a:ext cx="12" cy="10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0500" name="AutoShape 67"/>
            <p:cNvSpPr>
              <a:spLocks/>
            </p:cNvSpPr>
            <p:nvPr/>
          </p:nvSpPr>
          <p:spPr bwMode="auto">
            <a:xfrm>
              <a:off x="3217565" y="1654830"/>
              <a:ext cx="2166719" cy="3752237"/>
            </a:xfrm>
            <a:custGeom>
              <a:avLst/>
              <a:gdLst>
                <a:gd name="T0" fmla="*/ 2147483647 w 21540"/>
                <a:gd name="T1" fmla="*/ 2147483647 h 21600"/>
                <a:gd name="T2" fmla="*/ 0 w 21540"/>
                <a:gd name="T3" fmla="*/ 2147483647 h 21600"/>
                <a:gd name="T4" fmla="*/ 37883481 w 21540"/>
                <a:gd name="T5" fmla="*/ 0 h 21600"/>
                <a:gd name="T6" fmla="*/ 2147483647 w 2154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40"/>
                <a:gd name="T13" fmla="*/ 0 h 21600"/>
                <a:gd name="T14" fmla="*/ 21540 w 2154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40" h="21600">
                  <a:moveTo>
                    <a:pt x="21540" y="21600"/>
                  </a:moveTo>
                  <a:lnTo>
                    <a:pt x="0" y="16696"/>
                  </a:lnTo>
                  <a:lnTo>
                    <a:pt x="109" y="0"/>
                  </a:lnTo>
                  <a:cubicBezTo>
                    <a:pt x="12006" y="2708"/>
                    <a:pt x="21600" y="12379"/>
                    <a:pt x="21540" y="21600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 eaLnBrk="1" hangingPunct="1"/>
              <a:endParaRPr lang="en-US">
                <a:solidFill>
                  <a:srgbClr val="7F7F7F"/>
                </a:solidFill>
                <a:latin typeface="Roboto condensed"/>
                <a:ea typeface="微软雅黑" pitchFamily="34" charset="-122"/>
                <a:cs typeface="Roboto condensed"/>
              </a:endParaRPr>
            </a:p>
          </p:txBody>
        </p:sp>
        <p:sp>
          <p:nvSpPr>
            <p:cNvPr id="11" name="AutoShape 68"/>
            <p:cNvSpPr>
              <a:spLocks/>
            </p:cNvSpPr>
            <p:nvPr/>
          </p:nvSpPr>
          <p:spPr bwMode="auto">
            <a:xfrm>
              <a:off x="2845817" y="2398277"/>
              <a:ext cx="1803814" cy="3124846"/>
            </a:xfrm>
            <a:custGeom>
              <a:avLst/>
              <a:gdLst>
                <a:gd name="T0" fmla="*/ 615950 w 21540"/>
                <a:gd name="T1" fmla="*/ 1066800 h 21600"/>
                <a:gd name="T2" fmla="*/ 0 w 21540"/>
                <a:gd name="T3" fmla="*/ 824597 h 21600"/>
                <a:gd name="T4" fmla="*/ 3117 w 21540"/>
                <a:gd name="T5" fmla="*/ 0 h 21600"/>
                <a:gd name="T6" fmla="*/ 615950 w 21540"/>
                <a:gd name="T7" fmla="*/ 10668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0" h="21600">
                  <a:moveTo>
                    <a:pt x="21540" y="21600"/>
                  </a:moveTo>
                  <a:lnTo>
                    <a:pt x="0" y="16696"/>
                  </a:lnTo>
                  <a:lnTo>
                    <a:pt x="109" y="0"/>
                  </a:lnTo>
                  <a:cubicBezTo>
                    <a:pt x="12004" y="2708"/>
                    <a:pt x="21600" y="12379"/>
                    <a:pt x="21540" y="2160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0" tIns="0" rIns="0" bIns="0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condensed"/>
                <a:ea typeface="微软雅黑"/>
                <a:cs typeface="Roboto condensed"/>
              </a:endParaRPr>
            </a:p>
          </p:txBody>
        </p:sp>
        <p:sp>
          <p:nvSpPr>
            <p:cNvPr id="20502" name="AutoShape 69"/>
            <p:cNvSpPr>
              <a:spLocks/>
            </p:cNvSpPr>
            <p:nvPr/>
          </p:nvSpPr>
          <p:spPr bwMode="auto">
            <a:xfrm>
              <a:off x="2510824" y="3179902"/>
              <a:ext cx="1446030" cy="2501490"/>
            </a:xfrm>
            <a:custGeom>
              <a:avLst/>
              <a:gdLst>
                <a:gd name="T0" fmla="*/ 2147483647 w 21540"/>
                <a:gd name="T1" fmla="*/ 2147483647 h 21600"/>
                <a:gd name="T2" fmla="*/ 0 w 21540"/>
                <a:gd name="T3" fmla="*/ 2147483647 h 21600"/>
                <a:gd name="T4" fmla="*/ 11257887 w 21540"/>
                <a:gd name="T5" fmla="*/ 0 h 21600"/>
                <a:gd name="T6" fmla="*/ 2147483647 w 2154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40"/>
                <a:gd name="T13" fmla="*/ 0 h 21600"/>
                <a:gd name="T14" fmla="*/ 21540 w 2154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40" h="21600">
                  <a:moveTo>
                    <a:pt x="21540" y="21600"/>
                  </a:moveTo>
                  <a:lnTo>
                    <a:pt x="0" y="16696"/>
                  </a:lnTo>
                  <a:lnTo>
                    <a:pt x="109" y="0"/>
                  </a:lnTo>
                  <a:cubicBezTo>
                    <a:pt x="12007" y="2709"/>
                    <a:pt x="21600" y="12378"/>
                    <a:pt x="21540" y="21600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 eaLnBrk="1" hangingPunct="1"/>
              <a:endParaRPr lang="en-US">
                <a:solidFill>
                  <a:srgbClr val="7F7F7F"/>
                </a:solidFill>
                <a:latin typeface="Roboto condensed"/>
                <a:ea typeface="微软雅黑" pitchFamily="34" charset="-122"/>
                <a:cs typeface="Roboto condensed"/>
              </a:endParaRPr>
            </a:p>
          </p:txBody>
        </p:sp>
        <p:sp>
          <p:nvSpPr>
            <p:cNvPr id="13" name="AutoShape 70"/>
            <p:cNvSpPr>
              <a:spLocks/>
            </p:cNvSpPr>
            <p:nvPr/>
          </p:nvSpPr>
          <p:spPr bwMode="auto">
            <a:xfrm>
              <a:off x="2138688" y="3924180"/>
              <a:ext cx="1083982" cy="1873637"/>
            </a:xfrm>
            <a:custGeom>
              <a:avLst/>
              <a:gdLst>
                <a:gd name="T0" fmla="*/ 369888 w 21540"/>
                <a:gd name="T1" fmla="*/ 639763 h 21600"/>
                <a:gd name="T2" fmla="*/ 0 w 21540"/>
                <a:gd name="T3" fmla="*/ 494483 h 21600"/>
                <a:gd name="T4" fmla="*/ 1872 w 21540"/>
                <a:gd name="T5" fmla="*/ 0 h 21600"/>
                <a:gd name="T6" fmla="*/ 369888 w 21540"/>
                <a:gd name="T7" fmla="*/ 6397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0" h="21600">
                  <a:moveTo>
                    <a:pt x="21540" y="21600"/>
                  </a:moveTo>
                  <a:lnTo>
                    <a:pt x="0" y="16695"/>
                  </a:lnTo>
                  <a:lnTo>
                    <a:pt x="109" y="0"/>
                  </a:lnTo>
                  <a:cubicBezTo>
                    <a:pt x="12005" y="2709"/>
                    <a:pt x="21600" y="12380"/>
                    <a:pt x="21540" y="2160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0" tIns="0" rIns="0" bIns="0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condensed"/>
                <a:ea typeface="微软雅黑"/>
                <a:cs typeface="Roboto condensed"/>
              </a:endParaRPr>
            </a:p>
          </p:txBody>
        </p:sp>
        <p:sp>
          <p:nvSpPr>
            <p:cNvPr id="20504" name="AutoShape 71"/>
            <p:cNvSpPr>
              <a:spLocks/>
            </p:cNvSpPr>
            <p:nvPr/>
          </p:nvSpPr>
          <p:spPr bwMode="auto">
            <a:xfrm>
              <a:off x="1022949" y="6155653"/>
              <a:ext cx="88344" cy="88344"/>
            </a:xfrm>
            <a:custGeom>
              <a:avLst/>
              <a:gdLst>
                <a:gd name="T0" fmla="*/ 504663 w 21598"/>
                <a:gd name="T1" fmla="*/ 252323 h 21598"/>
                <a:gd name="T2" fmla="*/ 485454 w 21598"/>
                <a:gd name="T3" fmla="*/ 155749 h 21598"/>
                <a:gd name="T4" fmla="*/ 430762 w 21598"/>
                <a:gd name="T5" fmla="*/ 73901 h 21598"/>
                <a:gd name="T6" fmla="*/ 348913 w 21598"/>
                <a:gd name="T7" fmla="*/ 19208 h 21598"/>
                <a:gd name="T8" fmla="*/ 252323 w 21598"/>
                <a:gd name="T9" fmla="*/ 0 h 21598"/>
                <a:gd name="T10" fmla="*/ 155749 w 21598"/>
                <a:gd name="T11" fmla="*/ 19208 h 21598"/>
                <a:gd name="T12" fmla="*/ 73901 w 21598"/>
                <a:gd name="T13" fmla="*/ 73901 h 21598"/>
                <a:gd name="T14" fmla="*/ 19208 w 21598"/>
                <a:gd name="T15" fmla="*/ 155749 h 21598"/>
                <a:gd name="T16" fmla="*/ 0 w 21598"/>
                <a:gd name="T17" fmla="*/ 252323 h 21598"/>
                <a:gd name="T18" fmla="*/ 19208 w 21598"/>
                <a:gd name="T19" fmla="*/ 348913 h 21598"/>
                <a:gd name="T20" fmla="*/ 73901 w 21598"/>
                <a:gd name="T21" fmla="*/ 430762 h 21598"/>
                <a:gd name="T22" fmla="*/ 155749 w 21598"/>
                <a:gd name="T23" fmla="*/ 485454 h 21598"/>
                <a:gd name="T24" fmla="*/ 252323 w 21598"/>
                <a:gd name="T25" fmla="*/ 504663 h 21598"/>
                <a:gd name="T26" fmla="*/ 348913 w 21598"/>
                <a:gd name="T27" fmla="*/ 485454 h 21598"/>
                <a:gd name="T28" fmla="*/ 430762 w 21598"/>
                <a:gd name="T29" fmla="*/ 430762 h 21598"/>
                <a:gd name="T30" fmla="*/ 485454 w 21598"/>
                <a:gd name="T31" fmla="*/ 348913 h 21598"/>
                <a:gd name="T32" fmla="*/ 504663 w 21598"/>
                <a:gd name="T33" fmla="*/ 252323 h 21598"/>
                <a:gd name="T34" fmla="*/ 504663 w 21598"/>
                <a:gd name="T35" fmla="*/ 252323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598"/>
                <a:gd name="T55" fmla="*/ 0 h 21598"/>
                <a:gd name="T56" fmla="*/ 21598 w 21598"/>
                <a:gd name="T57" fmla="*/ 21598 h 215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solidFill>
              <a:srgbClr val="506C74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 eaLnBrk="1" hangingPunct="1"/>
              <a:endParaRPr lang="en-US">
                <a:solidFill>
                  <a:srgbClr val="7F7F7F"/>
                </a:solidFill>
                <a:latin typeface="Roboto condensed"/>
                <a:ea typeface="微软雅黑" pitchFamily="34" charset="-122"/>
                <a:cs typeface="Roboto condensed"/>
              </a:endParaRPr>
            </a:p>
          </p:txBody>
        </p:sp>
        <p:sp>
          <p:nvSpPr>
            <p:cNvPr id="20505" name="文本框 38"/>
            <p:cNvSpPr txBox="1">
              <a:spLocks noChangeArrowheads="1"/>
            </p:cNvSpPr>
            <p:nvPr/>
          </p:nvSpPr>
          <p:spPr bwMode="auto">
            <a:xfrm>
              <a:off x="4060412" y="3072960"/>
              <a:ext cx="708049" cy="779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1" hangingPunct="1"/>
              <a:r>
                <a:rPr lang="en-US" altLang="zh-CN" sz="3200">
                  <a:solidFill>
                    <a:srgbClr val="FFFFFF"/>
                  </a:solidFill>
                  <a:latin typeface="Agency FB" pitchFamily="34" charset="0"/>
                  <a:ea typeface="微软雅黑" pitchFamily="34" charset="-122"/>
                </a:rPr>
                <a:t>05</a:t>
              </a:r>
              <a:endParaRPr lang="zh-CN" altLang="en-US" sz="3200">
                <a:solidFill>
                  <a:srgbClr val="FFFFFF"/>
                </a:solidFill>
                <a:latin typeface="Agency FB" pitchFamily="34" charset="0"/>
                <a:ea typeface="微软雅黑" pitchFamily="34" charset="-122"/>
              </a:endParaRPr>
            </a:p>
          </p:txBody>
        </p:sp>
        <p:sp>
          <p:nvSpPr>
            <p:cNvPr id="20506" name="文本框 39"/>
            <p:cNvSpPr txBox="1">
              <a:spLocks noChangeArrowheads="1"/>
            </p:cNvSpPr>
            <p:nvPr/>
          </p:nvSpPr>
          <p:spPr bwMode="auto">
            <a:xfrm>
              <a:off x="3431544" y="3594759"/>
              <a:ext cx="693083" cy="779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1" hangingPunct="1"/>
              <a:r>
                <a:rPr lang="en-US" altLang="zh-CN" sz="3200">
                  <a:solidFill>
                    <a:srgbClr val="FFFFFF"/>
                  </a:solidFill>
                  <a:latin typeface="Agency FB" pitchFamily="34" charset="0"/>
                  <a:ea typeface="微软雅黑" pitchFamily="34" charset="-122"/>
                </a:rPr>
                <a:t>04</a:t>
              </a:r>
              <a:endParaRPr lang="zh-CN" altLang="en-US" sz="3200">
                <a:solidFill>
                  <a:srgbClr val="FFFFFF"/>
                </a:solidFill>
                <a:latin typeface="Agency FB" pitchFamily="34" charset="0"/>
                <a:ea typeface="微软雅黑" pitchFamily="34" charset="-122"/>
              </a:endParaRPr>
            </a:p>
          </p:txBody>
        </p:sp>
        <p:sp>
          <p:nvSpPr>
            <p:cNvPr id="20507" name="文本框 40"/>
            <p:cNvSpPr txBox="1">
              <a:spLocks noChangeArrowheads="1"/>
            </p:cNvSpPr>
            <p:nvPr/>
          </p:nvSpPr>
          <p:spPr bwMode="auto">
            <a:xfrm>
              <a:off x="2802680" y="4116559"/>
              <a:ext cx="714463" cy="779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1" hangingPunct="1"/>
              <a:r>
                <a:rPr lang="en-US" altLang="zh-CN" sz="3200">
                  <a:solidFill>
                    <a:srgbClr val="FFFFFF"/>
                  </a:solidFill>
                  <a:latin typeface="Agency FB" pitchFamily="34" charset="0"/>
                  <a:ea typeface="微软雅黑" pitchFamily="34" charset="-122"/>
                </a:rPr>
                <a:t>03</a:t>
              </a:r>
              <a:endParaRPr lang="zh-CN" altLang="en-US" sz="3200">
                <a:solidFill>
                  <a:srgbClr val="FFFFFF"/>
                </a:solidFill>
                <a:latin typeface="Agency FB" pitchFamily="34" charset="0"/>
                <a:ea typeface="微软雅黑" pitchFamily="34" charset="-122"/>
              </a:endParaRPr>
            </a:p>
          </p:txBody>
        </p:sp>
        <p:sp>
          <p:nvSpPr>
            <p:cNvPr id="20508" name="文本框 41"/>
            <p:cNvSpPr txBox="1">
              <a:spLocks noChangeArrowheads="1"/>
            </p:cNvSpPr>
            <p:nvPr/>
          </p:nvSpPr>
          <p:spPr bwMode="auto">
            <a:xfrm>
              <a:off x="2173813" y="4638357"/>
              <a:ext cx="697360" cy="779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1" hangingPunct="1"/>
              <a:r>
                <a:rPr lang="en-US" altLang="zh-CN" sz="3200">
                  <a:solidFill>
                    <a:srgbClr val="FFFFFF"/>
                  </a:solidFill>
                  <a:latin typeface="Agency FB" pitchFamily="34" charset="0"/>
                  <a:ea typeface="微软雅黑" pitchFamily="34" charset="-122"/>
                </a:rPr>
                <a:t>02</a:t>
              </a:r>
              <a:endParaRPr lang="zh-CN" altLang="en-US" sz="3200">
                <a:solidFill>
                  <a:srgbClr val="FFFFFF"/>
                </a:solidFill>
                <a:latin typeface="Agency FB" pitchFamily="34" charset="0"/>
                <a:ea typeface="微软雅黑" pitchFamily="34" charset="-122"/>
              </a:endParaRPr>
            </a:p>
          </p:txBody>
        </p:sp>
        <p:sp>
          <p:nvSpPr>
            <p:cNvPr id="20509" name="AutoShape 70"/>
            <p:cNvSpPr>
              <a:spLocks/>
            </p:cNvSpPr>
            <p:nvPr/>
          </p:nvSpPr>
          <p:spPr bwMode="auto">
            <a:xfrm>
              <a:off x="1771254" y="4677079"/>
              <a:ext cx="823203" cy="1271674"/>
            </a:xfrm>
            <a:custGeom>
              <a:avLst/>
              <a:gdLst>
                <a:gd name="T0" fmla="*/ 540247372 w 21540"/>
                <a:gd name="T1" fmla="*/ 2147483647 h 21600"/>
                <a:gd name="T2" fmla="*/ 0 w 21540"/>
                <a:gd name="T3" fmla="*/ 1713938519 h 21600"/>
                <a:gd name="T4" fmla="*/ 2734188 w 21540"/>
                <a:gd name="T5" fmla="*/ 0 h 21600"/>
                <a:gd name="T6" fmla="*/ 540247372 w 2154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40"/>
                <a:gd name="T13" fmla="*/ 0 h 21600"/>
                <a:gd name="T14" fmla="*/ 21540 w 2154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40" h="21600">
                  <a:moveTo>
                    <a:pt x="21540" y="21600"/>
                  </a:moveTo>
                  <a:lnTo>
                    <a:pt x="0" y="16695"/>
                  </a:lnTo>
                  <a:lnTo>
                    <a:pt x="109" y="0"/>
                  </a:lnTo>
                  <a:cubicBezTo>
                    <a:pt x="12005" y="2709"/>
                    <a:pt x="21600" y="12380"/>
                    <a:pt x="21540" y="21600"/>
                  </a:cubicBezTo>
                </a:path>
              </a:pathLst>
            </a:custGeom>
            <a:solidFill>
              <a:srgbClr val="FFB80D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 eaLnBrk="1" hangingPunct="1"/>
              <a:endParaRPr lang="en-US">
                <a:solidFill>
                  <a:srgbClr val="FFB80D"/>
                </a:solidFill>
                <a:latin typeface="Roboto condensed"/>
                <a:ea typeface="微软雅黑" pitchFamily="34" charset="-122"/>
                <a:cs typeface="Roboto condensed"/>
              </a:endParaRPr>
            </a:p>
          </p:txBody>
        </p:sp>
        <p:sp>
          <p:nvSpPr>
            <p:cNvPr id="20510" name="文本框 41"/>
            <p:cNvSpPr txBox="1">
              <a:spLocks noChangeArrowheads="1"/>
            </p:cNvSpPr>
            <p:nvPr/>
          </p:nvSpPr>
          <p:spPr bwMode="auto">
            <a:xfrm>
              <a:off x="1608277" y="5093293"/>
              <a:ext cx="594745" cy="779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1" hangingPunct="1"/>
              <a:r>
                <a:rPr lang="en-US" altLang="zh-CN" sz="3200">
                  <a:solidFill>
                    <a:srgbClr val="FFFFFF"/>
                  </a:solidFill>
                  <a:latin typeface="Agency FB" pitchFamily="34" charset="0"/>
                  <a:ea typeface="微软雅黑" pitchFamily="34" charset="-122"/>
                </a:rPr>
                <a:t>01</a:t>
              </a:r>
              <a:endParaRPr lang="zh-CN" altLang="en-US" sz="3200">
                <a:solidFill>
                  <a:srgbClr val="FFFFFF"/>
                </a:solidFill>
                <a:latin typeface="Agency FB" pitchFamily="34" charset="0"/>
                <a:ea typeface="微软雅黑" pitchFamily="34" charset="-122"/>
              </a:endParaRPr>
            </a:p>
          </p:txBody>
        </p:sp>
      </p:grpSp>
      <p:sp>
        <p:nvSpPr>
          <p:cNvPr id="20488" name="矩形 37"/>
          <p:cNvSpPr>
            <a:spLocks noChangeArrowheads="1"/>
          </p:cNvSpPr>
          <p:nvPr/>
        </p:nvSpPr>
        <p:spPr bwMode="auto">
          <a:xfrm>
            <a:off x="1131888" y="3911204"/>
            <a:ext cx="40195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Hoàn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thiện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gửi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GV.</a:t>
            </a:r>
          </a:p>
        </p:txBody>
      </p:sp>
      <p:sp>
        <p:nvSpPr>
          <p:cNvPr id="20489" name="矩形 37"/>
          <p:cNvSpPr>
            <a:spLocks noChangeArrowheads="1"/>
          </p:cNvSpPr>
          <p:nvPr/>
        </p:nvSpPr>
        <p:spPr bwMode="auto">
          <a:xfrm>
            <a:off x="1146176" y="3182542"/>
            <a:ext cx="44815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xin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phép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biểu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.</a:t>
            </a:r>
          </a:p>
        </p:txBody>
      </p:sp>
      <p:sp>
        <p:nvSpPr>
          <p:cNvPr id="73" name="Rectangle 72"/>
          <p:cNvSpPr/>
          <p:nvPr/>
        </p:nvSpPr>
        <p:spPr>
          <a:xfrm>
            <a:off x="5775325" y="751285"/>
            <a:ext cx="2981325" cy="85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Rectangle 73"/>
          <p:cNvSpPr/>
          <p:nvPr/>
        </p:nvSpPr>
        <p:spPr>
          <a:xfrm rot="16200000">
            <a:off x="-1618853" y="2555876"/>
            <a:ext cx="3679031" cy="698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43" name="Diamond 33"/>
          <p:cNvSpPr/>
          <p:nvPr/>
        </p:nvSpPr>
        <p:spPr>
          <a:xfrm>
            <a:off x="441326" y="4024313"/>
            <a:ext cx="498475" cy="447675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05</a:t>
            </a:r>
          </a:p>
        </p:txBody>
      </p:sp>
      <p:sp>
        <p:nvSpPr>
          <p:cNvPr id="44" name="Diamond 33"/>
          <p:cNvSpPr/>
          <p:nvPr/>
        </p:nvSpPr>
        <p:spPr>
          <a:xfrm>
            <a:off x="441326" y="2332435"/>
            <a:ext cx="498475" cy="448865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</a:p>
        </p:txBody>
      </p:sp>
      <p:sp>
        <p:nvSpPr>
          <p:cNvPr id="45" name="Diamond 33"/>
          <p:cNvSpPr/>
          <p:nvPr/>
        </p:nvSpPr>
        <p:spPr>
          <a:xfrm>
            <a:off x="441326" y="636985"/>
            <a:ext cx="498475" cy="447675"/>
          </a:xfrm>
          <a:prstGeom prst="diamo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</a:p>
        </p:txBody>
      </p:sp>
      <p:sp>
        <p:nvSpPr>
          <p:cNvPr id="46" name="Diamond 33"/>
          <p:cNvSpPr/>
          <p:nvPr/>
        </p:nvSpPr>
        <p:spPr>
          <a:xfrm>
            <a:off x="441326" y="3250406"/>
            <a:ext cx="498475" cy="447675"/>
          </a:xfrm>
          <a:prstGeom prst="diamon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04</a:t>
            </a:r>
          </a:p>
        </p:txBody>
      </p:sp>
      <p:sp>
        <p:nvSpPr>
          <p:cNvPr id="47" name="Diamond 33"/>
          <p:cNvSpPr/>
          <p:nvPr/>
        </p:nvSpPr>
        <p:spPr>
          <a:xfrm>
            <a:off x="436564" y="1516856"/>
            <a:ext cx="498475" cy="447675"/>
          </a:xfrm>
          <a:prstGeom prst="diamon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Brewers KT" panose="02040603050506020204" pitchFamily="18" charset="0"/>
              </a:rPr>
              <a:t>CHỦ ĐỀ: CHẠY NGẮN ( 60M)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724150"/>
            <a:ext cx="4008972" cy="2407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65735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duỗi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200" y="819150"/>
            <a:ext cx="4495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latin typeface="UTM Isadora" panose="02040603050506020204" pitchFamily="18" charset="0"/>
              </a:rPr>
              <a:t>2. </a:t>
            </a:r>
            <a:r>
              <a:rPr lang="en-US" sz="2400" dirty="0" err="1">
                <a:latin typeface="UTM Isadora" panose="02040603050506020204" pitchFamily="18" charset="0"/>
              </a:rPr>
              <a:t>Kĩ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thuật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chạy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giữa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quãng</a:t>
            </a:r>
            <a:endParaRPr lang="en-US" sz="2400" dirty="0">
              <a:latin typeface="UTM Isador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87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4294967295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>
              <a:defRPr lang="en-US"/>
            </a:defPPr>
            <a:lvl1pPr marL="0" lvl="0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342900" lvl="1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685800" lvl="2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028700" lvl="3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1371600" lvl="4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1714500" lvl="5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2057400" lvl="6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2400300" lvl="7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2743200" lvl="8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mtClean="0"/>
              <a:pPr defTabSz="914378">
                <a:buClr>
                  <a:srgbClr val="000000"/>
                </a:buClr>
              </a:pPr>
              <a:t>11</a:t>
            </a:fld>
            <a:endParaRPr kern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5553DA-7F60-4DE0-B1A2-9DEDEC731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262307"/>
              </p:ext>
            </p:extLst>
          </p:nvPr>
        </p:nvGraphicFramePr>
        <p:xfrm>
          <a:off x="162587" y="1109334"/>
          <a:ext cx="8818825" cy="4044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7574">
                  <a:extLst>
                    <a:ext uri="{9D8B030D-6E8A-4147-A177-3AD203B41FA5}">
                      <a16:colId xmlns:a16="http://schemas.microsoft.com/office/drawing/2014/main" val="912069690"/>
                    </a:ext>
                  </a:extLst>
                </a:gridCol>
                <a:gridCol w="4701251">
                  <a:extLst>
                    <a:ext uri="{9D8B030D-6E8A-4147-A177-3AD203B41FA5}">
                      <a16:colId xmlns:a16="http://schemas.microsoft.com/office/drawing/2014/main" val="1644579998"/>
                    </a:ext>
                  </a:extLst>
                </a:gridCol>
              </a:tblGrid>
              <a:tr h="342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Nội</a:t>
                      </a:r>
                      <a:r>
                        <a:rPr lang="en-US" sz="2100" dirty="0">
                          <a:effectLst/>
                        </a:rPr>
                        <a:t> dung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Tổ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chức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thực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hiện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00388792"/>
                  </a:ext>
                </a:extLst>
              </a:tr>
              <a:tr h="37023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solidFill>
                            <a:srgbClr val="FF0000"/>
                          </a:solidFill>
                          <a:effectLst/>
                        </a:rPr>
                        <a:t>B. </a:t>
                      </a:r>
                      <a:r>
                        <a:rPr lang="en-US" sz="2100" b="0" dirty="0" err="1">
                          <a:solidFill>
                            <a:srgbClr val="FF0000"/>
                          </a:solidFill>
                          <a:effectLst/>
                        </a:rPr>
                        <a:t>Hoạt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</a:rPr>
                        <a:t>động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2100" b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Chạy</a:t>
                      </a:r>
                      <a:r>
                        <a:rPr lang="en-US" sz="1800" b="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lang="en-US" sz="1800" b="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quãng</a:t>
                      </a:r>
                      <a:r>
                        <a:rPr lang="en-US" sz="1800" b="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nl-NL" sz="18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Chạy giữa quãng là một trong bốn giai đoạn của chạy cự li ngắn (xuất phát, chạy lao sau xuất phát, chạy giữa quãng, chạy về đích); là giai đoạn duy trì tốc độ cao nhất đã đạt được sau khi xuắt phát và chạy lao.</a:t>
                      </a:r>
                    </a:p>
                    <a:p>
                      <a:r>
                        <a:rPr lang="nl-NL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nl-NL" sz="18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 thế thân người và hoạt động của tay khi chạy giữa quãng:</a:t>
                      </a:r>
                      <a:endParaRPr lang="en-US" sz="1800" b="0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nl-NL" sz="18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Thân trên hơi ngả ra trước, đầu thẳng. mắt nhìn phía trước.</a:t>
                      </a:r>
                      <a:endParaRPr lang="en-US" sz="1800" b="0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endParaRPr lang="en-US" sz="18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76863765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887124" y="482738"/>
            <a:ext cx="2899953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ko-KR" sz="2700" b="1" dirty="0">
                <a:solidFill>
                  <a:srgbClr val="00589A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  <a:ea typeface="맑은 고딕" pitchFamily="50" charset="-127"/>
                <a:cs typeface="Arial" pitchFamily="34" charset="0"/>
              </a:rPr>
              <a:t>THỂ DỤC 6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937761" y="2400300"/>
            <a:ext cx="3497580" cy="1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1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4294967295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>
              <a:defRPr lang="en-US"/>
            </a:defPPr>
            <a:lvl1pPr marL="0" lvl="0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342900" lvl="1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685800" lvl="2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028700" lvl="3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1371600" lvl="4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1714500" lvl="5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2057400" lvl="6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2400300" lvl="7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2743200" lvl="8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mtClean="0"/>
              <a:pPr defTabSz="914378">
                <a:buClr>
                  <a:srgbClr val="000000"/>
                </a:buClr>
              </a:pPr>
              <a:t>12</a:t>
            </a:fld>
            <a:endParaRPr kern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5553DA-7F60-4DE0-B1A2-9DEDEC731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105920"/>
              </p:ext>
            </p:extLst>
          </p:nvPr>
        </p:nvGraphicFramePr>
        <p:xfrm>
          <a:off x="177256" y="1452234"/>
          <a:ext cx="8818825" cy="397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7574">
                  <a:extLst>
                    <a:ext uri="{9D8B030D-6E8A-4147-A177-3AD203B41FA5}">
                      <a16:colId xmlns:a16="http://schemas.microsoft.com/office/drawing/2014/main" val="912069690"/>
                    </a:ext>
                  </a:extLst>
                </a:gridCol>
                <a:gridCol w="4701251">
                  <a:extLst>
                    <a:ext uri="{9D8B030D-6E8A-4147-A177-3AD203B41FA5}">
                      <a16:colId xmlns:a16="http://schemas.microsoft.com/office/drawing/2014/main" val="1644579998"/>
                    </a:ext>
                  </a:extLst>
                </a:gridCol>
              </a:tblGrid>
              <a:tr h="342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Nội</a:t>
                      </a:r>
                      <a:r>
                        <a:rPr lang="en-US" sz="2100" dirty="0">
                          <a:effectLst/>
                        </a:rPr>
                        <a:t> dung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Tổ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chức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thực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hiện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00388792"/>
                  </a:ext>
                </a:extLst>
              </a:tr>
              <a:tr h="3634264">
                <a:tc>
                  <a:txBody>
                    <a:bodyPr/>
                    <a:lstStyle/>
                    <a:p>
                      <a:r>
                        <a:rPr lang="nl-NL" sz="18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Hai tay luân phiên chuyển động: Chếch vào trong khi ra trước, chếch ra ngoài khi ra sau.</a:t>
                      </a:r>
                      <a:endParaRPr lang="en-US" sz="18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8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Luân phiên hoạt động của chân trong mỗi bước chạy:</a:t>
                      </a:r>
                      <a:endParaRPr lang="en-US" sz="18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8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Khi ở phía trước, tích cực đưa đùi lên trên, ra trước và chạm đắt bằng nửa trước bàn chân.</a:t>
                      </a:r>
                      <a:endParaRPr lang="en-US" sz="18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8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Khi ở phía sau, kết hợp duỗi và đạp mạnh lên mặt đường chạy đề đưa cơ thẻ tiến nhanh vê phía trước.</a:t>
                      </a:r>
                      <a:endParaRPr lang="en-US" sz="18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baseline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endParaRPr lang="en-US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76863765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887124" y="482738"/>
            <a:ext cx="2899953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ko-KR" sz="2700" b="1" dirty="0">
                <a:solidFill>
                  <a:srgbClr val="00589A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  <a:ea typeface="맑은 고딕" pitchFamily="50" charset="-127"/>
                <a:cs typeface="Arial" pitchFamily="34" charset="0"/>
              </a:rPr>
              <a:t>THỂ DỤC 6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947558" y="2694214"/>
            <a:ext cx="3497580" cy="1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7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Brewers KT" panose="02040603050506020204" pitchFamily="18" charset="0"/>
              </a:rPr>
              <a:t>CHỦ ĐỀ: CHẠY NGẮN ( 60M)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200" y="742950"/>
            <a:ext cx="4495800" cy="53581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latin typeface="UTM Isadora" panose="02040603050506020204" pitchFamily="18" charset="0"/>
              </a:rPr>
              <a:t>3. </a:t>
            </a:r>
            <a:r>
              <a:rPr lang="en-US" sz="2400" dirty="0" err="1">
                <a:latin typeface="UTM Isadora" panose="02040603050506020204" pitchFamily="18" charset="0"/>
              </a:rPr>
              <a:t>Các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động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tác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bổ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trợ</a:t>
            </a:r>
            <a:endParaRPr lang="en-US" sz="2400" dirty="0">
              <a:latin typeface="UTM Isadora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4549"/>
            <a:ext cx="2209800" cy="1472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30" y="1366624"/>
            <a:ext cx="2242782" cy="1494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6200" y="3090507"/>
            <a:ext cx="2895600" cy="2072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(H5).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42" y="1366624"/>
            <a:ext cx="2209800" cy="1472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Down Arrow 9"/>
          <p:cNvSpPr/>
          <p:nvPr/>
        </p:nvSpPr>
        <p:spPr>
          <a:xfrm>
            <a:off x="914400" y="2909271"/>
            <a:ext cx="10668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24200" y="3071457"/>
            <a:ext cx="2895600" cy="207204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cẳng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(H6).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3962400" y="2890221"/>
            <a:ext cx="1066800" cy="15240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172200" y="3090507"/>
            <a:ext cx="2895600" cy="207204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(H7).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7010400" y="2890221"/>
            <a:ext cx="1066800" cy="15240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4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0733" y="57149"/>
            <a:ext cx="8997067" cy="590909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Brewers KT" panose="02040603050506020204" pitchFamily="18" charset="0"/>
              </a:rPr>
              <a:t>CHỦ ĐỀ: CHẠY NGẮN ( 60M)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6" y="742952"/>
            <a:ext cx="860194" cy="762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Flowchart: Stored Data 6"/>
          <p:cNvSpPr/>
          <p:nvPr/>
        </p:nvSpPr>
        <p:spPr>
          <a:xfrm rot="10800000">
            <a:off x="590734" y="742950"/>
            <a:ext cx="2071994" cy="762002"/>
          </a:xfrm>
          <a:prstGeom prst="flowChartOnlineStorag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937086" y="968575"/>
            <a:ext cx="2110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UTM Brewers KT" panose="02040603050506020204" pitchFamily="18" charset="0"/>
              </a:rPr>
              <a:t>LUYỆN TẬP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14" y="1733550"/>
            <a:ext cx="1886586" cy="12571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931" y="1752068"/>
            <a:ext cx="1886138" cy="1257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752068"/>
            <a:ext cx="1905000" cy="1257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54206" y="3299469"/>
            <a:ext cx="2449192" cy="1752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H.8).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934453" y="3105150"/>
            <a:ext cx="589547" cy="1524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320779" y="3299469"/>
            <a:ext cx="2449192" cy="1752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(H.9)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4267200" y="3121480"/>
            <a:ext cx="589547" cy="1524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587352" y="3299469"/>
            <a:ext cx="2449192" cy="17526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H.10).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7467600" y="3105150"/>
            <a:ext cx="589547" cy="15240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933700" y="1179906"/>
            <a:ext cx="3276600" cy="4601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ClassizismAntiqua" panose="02040603050506020204" pitchFamily="18" charset="0"/>
              </a:rPr>
              <a:t>1</a:t>
            </a:r>
            <a:r>
              <a:rPr lang="en-US" dirty="0">
                <a:latin typeface="UTM ClassizismAntiqua" panose="02040603050506020204" pitchFamily="18" charset="0"/>
              </a:rPr>
              <a:t>. </a:t>
            </a:r>
            <a:r>
              <a:rPr lang="en-US" dirty="0" err="1">
                <a:latin typeface="UTM ClassizismAntiqua" panose="02040603050506020204" pitchFamily="18" charset="0"/>
              </a:rPr>
              <a:t>Luyện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tập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các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bài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tập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bỗ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trợ</a:t>
            </a:r>
            <a:endParaRPr lang="en-US" dirty="0">
              <a:latin typeface="UTM ClassizismAntiqu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5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Brewers KT" panose="02040603050506020204" pitchFamily="18" charset="0"/>
              </a:rPr>
              <a:t>CHỦ ĐỀ: CHẠY NGẮN ( 60M)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819150"/>
            <a:ext cx="4457700" cy="4601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ClassizismAntiqua" panose="02040603050506020204" pitchFamily="18" charset="0"/>
              </a:rPr>
              <a:t>2</a:t>
            </a:r>
            <a:r>
              <a:rPr lang="en-US" dirty="0">
                <a:latin typeface="UTM ClassizismAntiqua" panose="02040603050506020204" pitchFamily="18" charset="0"/>
              </a:rPr>
              <a:t>. </a:t>
            </a:r>
            <a:r>
              <a:rPr lang="en-US" dirty="0" err="1">
                <a:latin typeface="UTM ClassizismAntiqua" panose="02040603050506020204" pitchFamily="18" charset="0"/>
              </a:rPr>
              <a:t>Luyện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tập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kĩ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thuật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chạy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giưa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quãng</a:t>
            </a:r>
            <a:endParaRPr lang="en-US" dirty="0">
              <a:latin typeface="UTM ClassizismAntiqua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84041"/>
            <a:ext cx="2561303" cy="1711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33750"/>
            <a:ext cx="2561303" cy="1707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3112863" y="2279230"/>
            <a:ext cx="1295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572000" y="1484041"/>
            <a:ext cx="4114800" cy="1676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(H.3).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72000" y="3333750"/>
            <a:ext cx="4114800" cy="170799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(H.11).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109451" y="4149645"/>
            <a:ext cx="1295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5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Brewers KT" panose="02040603050506020204" pitchFamily="18" charset="0"/>
              </a:rPr>
              <a:t>CHỦ ĐỀ: CHẠY NGẮN ( 60M)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739975"/>
            <a:ext cx="4457700" cy="4601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ClassizismAntiqua" panose="02040603050506020204" pitchFamily="18" charset="0"/>
              </a:rPr>
              <a:t>3</a:t>
            </a:r>
            <a:r>
              <a:rPr lang="en-US" dirty="0">
                <a:latin typeface="UTM ClassizismAntiqua" panose="02040603050506020204" pitchFamily="18" charset="0"/>
              </a:rPr>
              <a:t>. </a:t>
            </a:r>
            <a:r>
              <a:rPr lang="en-US" dirty="0" err="1">
                <a:latin typeface="UTM ClassizismAntiqua" panose="02040603050506020204" pitchFamily="18" charset="0"/>
              </a:rPr>
              <a:t>Bài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tập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bỗ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trợ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phát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triển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thể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lực</a:t>
            </a:r>
            <a:r>
              <a:rPr lang="en-US" dirty="0">
                <a:latin typeface="UTM ClassizismAntiqua" panose="02040603050506020204" pitchFamily="18" charset="0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2550"/>
            <a:ext cx="2513618" cy="1885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067" y="819150"/>
            <a:ext cx="2897269" cy="1885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066" y="3011158"/>
            <a:ext cx="2897269" cy="19380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ounded Rectangle 8"/>
          <p:cNvSpPr/>
          <p:nvPr/>
        </p:nvSpPr>
        <p:spPr>
          <a:xfrm>
            <a:off x="3048000" y="1352550"/>
            <a:ext cx="2590800" cy="359664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30m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89" y="3486150"/>
            <a:ext cx="2566229" cy="1488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7966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Brewers KT" panose="02040603050506020204" pitchFamily="18" charset="0"/>
              </a:rPr>
              <a:t>CHỦ ĐỀ: CHẠY NGẮN ( 60M)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872" y="2419350"/>
            <a:ext cx="8991600" cy="1752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1066800" y="1047750"/>
            <a:ext cx="7010400" cy="11430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outerShdw blurRad="25400" dist="50800" dir="4800000" sx="102000" sy="102000" algn="ctr" rotWithShape="0">
                    <a:srgbClr val="FFC000">
                      <a:alpha val="96000"/>
                    </a:srgbClr>
                  </a:outerShdw>
                  <a:reflection stA="95000" endPos="65000" dist="50800" dir="5400000" sy="-100000" algn="bl" rotWithShape="0"/>
                </a:effectLst>
                <a:latin typeface="UTM Cooper Black" panose="02040603050506020204" pitchFamily="18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effectLst>
                  <a:outerShdw blurRad="25400" dist="50800" dir="4800000" sx="102000" sy="102000" algn="ctr" rotWithShape="0">
                    <a:srgbClr val="FFC000">
                      <a:alpha val="96000"/>
                    </a:srgbClr>
                  </a:outerShdw>
                  <a:reflection stA="95000" endPos="65000" dist="50800" dir="5400000" sy="-100000" algn="bl" rotWithShape="0"/>
                </a:effectLst>
                <a:latin typeface="UTM Cooper Black" panose="02040603050506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25400" dist="50800" dir="4800000" sx="102000" sy="102000" algn="ctr" rotWithShape="0">
                    <a:srgbClr val="FFC000">
                      <a:alpha val="96000"/>
                    </a:srgbClr>
                  </a:outerShdw>
                  <a:reflection stA="95000" endPos="65000" dist="50800" dir="5400000" sy="-100000" algn="bl" rotWithShape="0"/>
                </a:effectLst>
                <a:latin typeface="UTM Cooper Black" panose="02040603050506020204" pitchFamily="18" charset="0"/>
              </a:rPr>
              <a:t>chú</a:t>
            </a:r>
            <a:r>
              <a:rPr lang="en-US" sz="4000" dirty="0">
                <a:solidFill>
                  <a:srgbClr val="FF0000"/>
                </a:solidFill>
                <a:effectLst>
                  <a:outerShdw blurRad="25400" dist="50800" dir="4800000" sx="102000" sy="102000" algn="ctr" rotWithShape="0">
                    <a:srgbClr val="FFC000">
                      <a:alpha val="96000"/>
                    </a:srgbClr>
                  </a:outerShdw>
                  <a:reflection stA="95000" endPos="65000" dist="50800" dir="5400000" sy="-100000" algn="bl" rotWithShape="0"/>
                </a:effectLst>
                <a:latin typeface="UTM Cooper Black" panose="02040603050506020204" pitchFamily="18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1009069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4294967295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>
              <a:defRPr lang="en-US"/>
            </a:defPPr>
            <a:lvl1pPr marL="0" lvl="0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342900" lvl="1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685800" lvl="2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028700" lvl="3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1371600" lvl="4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1714500" lvl="5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2057400" lvl="6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2400300" lvl="7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2743200" lvl="8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mtClean="0"/>
              <a:pPr defTabSz="914378">
                <a:buClr>
                  <a:srgbClr val="000000"/>
                </a:buClr>
              </a:pPr>
              <a:t>18</a:t>
            </a:fld>
            <a:endParaRPr kern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5553DA-7F60-4DE0-B1A2-9DEDEC731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599482"/>
              </p:ext>
            </p:extLst>
          </p:nvPr>
        </p:nvGraphicFramePr>
        <p:xfrm>
          <a:off x="177256" y="1452234"/>
          <a:ext cx="8818825" cy="3651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7574">
                  <a:extLst>
                    <a:ext uri="{9D8B030D-6E8A-4147-A177-3AD203B41FA5}">
                      <a16:colId xmlns:a16="http://schemas.microsoft.com/office/drawing/2014/main" val="912069690"/>
                    </a:ext>
                  </a:extLst>
                </a:gridCol>
                <a:gridCol w="4701251">
                  <a:extLst>
                    <a:ext uri="{9D8B030D-6E8A-4147-A177-3AD203B41FA5}">
                      <a16:colId xmlns:a16="http://schemas.microsoft.com/office/drawing/2014/main" val="1644579998"/>
                    </a:ext>
                  </a:extLst>
                </a:gridCol>
              </a:tblGrid>
              <a:tr h="342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Nội</a:t>
                      </a:r>
                      <a:r>
                        <a:rPr lang="en-US" sz="2100" dirty="0">
                          <a:effectLst/>
                        </a:rPr>
                        <a:t> dung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Tổ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chức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thực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hiện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00388792"/>
                  </a:ext>
                </a:extLst>
              </a:tr>
              <a:tr h="33087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+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“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3”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76863765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887124" y="482738"/>
            <a:ext cx="2899953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ko-KR" sz="2700" b="1" dirty="0">
                <a:solidFill>
                  <a:srgbClr val="00589A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  <a:ea typeface="맑은 고딕" pitchFamily="50" charset="-127"/>
                <a:cs typeface="Arial" pitchFamily="34" charset="0"/>
              </a:rPr>
              <a:t>THỂ DỤC 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643" y="1959428"/>
            <a:ext cx="4085409" cy="30469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2517866"/>
            <a:ext cx="3562895" cy="242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28900" y="1600200"/>
            <a:ext cx="4057650" cy="666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350" b="1" u="sng" dirty="0" err="1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Câu</a:t>
            </a:r>
            <a:r>
              <a:rPr lang="en-US" altLang="zh-CN" sz="1350" b="1" u="sng" dirty="0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1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: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Thực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hiện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động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tác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chạy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bước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nhỏ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,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chạy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nâng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cao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đùi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tại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chỗ</a:t>
            </a:r>
            <a:endParaRPr lang="en-US" altLang="zh-CN" sz="675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514600" y="228600"/>
            <a:ext cx="4114800" cy="120015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TẬP VỀ NHÀ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867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397582"/>
            <a:ext cx="40576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57150"/>
            <a:ext cx="1121569" cy="99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628900" y="2456952"/>
            <a:ext cx="4057650" cy="666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350" b="1" u="sng" dirty="0" err="1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Câu</a:t>
            </a:r>
            <a:r>
              <a:rPr lang="en-US" altLang="zh-CN" sz="1350" b="1" u="sng" dirty="0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2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: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Hãy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nêu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kĩ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thuật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đánh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tay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trong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chạy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giữa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quãng</a:t>
            </a:r>
            <a:endParaRPr lang="en-US" altLang="zh-CN" sz="675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892179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800" y="1276350"/>
            <a:ext cx="9296400" cy="3810000"/>
          </a:xfrm>
          <a:effectLst>
            <a:outerShdw blurRad="50800" dist="482600" dir="21540000" sx="125000" sy="125000" algn="ctr" rotWithShape="0">
              <a:srgbClr val="FF0000">
                <a:alpha val="88000"/>
              </a:srgbClr>
            </a:outerShdw>
          </a:effectLst>
        </p:spPr>
        <p:txBody>
          <a:bodyPr>
            <a:normAutofit fontScale="32500" lnSpcReduction="20000"/>
          </a:bodyPr>
          <a:lstStyle/>
          <a:p>
            <a:endParaRPr lang="en-US" sz="2800" dirty="0">
              <a:effectLst>
                <a:outerShdw blurRad="114300" dist="76200" dir="15900000" sx="101000" sy="101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3500" b="1" dirty="0">
                <a:solidFill>
                  <a:srgbClr val="FFFF00"/>
                </a:solidFill>
                <a:effectLst>
                  <a:outerShdw blurRad="114300" dist="76200" dir="15900000" sx="101000" sy="101000" algn="ctr" rotWithShape="0">
                    <a:srgbClr val="FF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GIÁO DỤC THỂ CHẤT</a:t>
            </a:r>
          </a:p>
          <a:p>
            <a:r>
              <a:rPr lang="en-US" sz="13500" b="1" dirty="0">
                <a:solidFill>
                  <a:srgbClr val="FFFF00"/>
                </a:solidFill>
                <a:effectLst>
                  <a:outerShdw blurRad="114300" dist="76200" dir="15900000" sx="101000" sy="101000" algn="ctr" rotWithShape="0">
                    <a:srgbClr val="FF0000"/>
                  </a:outerShdw>
                </a:effectLst>
                <a:latin typeface="Times New Roman" pitchFamily="18" charset="0"/>
                <a:cs typeface="Times New Roman" pitchFamily="18" charset="0"/>
              </a:rPr>
              <a:t>KHỐI 6</a:t>
            </a:r>
          </a:p>
          <a:p>
            <a:endParaRPr lang="en-US" sz="4000" dirty="0">
              <a:effectLst>
                <a:outerShdw dist="76200" dir="19980000" algn="ctr" rotWithShape="0">
                  <a:srgbClr val="000000">
                    <a:alpha val="7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300" b="1" dirty="0">
                <a:solidFill>
                  <a:srgbClr val="FF0000"/>
                </a:solidFill>
                <a:effectLst>
                  <a:outerShdw dist="76200" dir="19980000" algn="ctr" rotWithShape="0">
                    <a:srgbClr val="000000">
                      <a:alpha val="7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</a:t>
            </a:r>
          </a:p>
          <a:p>
            <a:r>
              <a:rPr lang="en-US" sz="8600" b="1" dirty="0">
                <a:solidFill>
                  <a:schemeClr val="bg1"/>
                </a:solidFill>
                <a:effectLst>
                  <a:outerShdw dist="76200" dir="19980000" algn="ctr" rotWithShape="0">
                    <a:srgbClr val="000000">
                      <a:alpha val="7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CHẠY NGẮN ( 60M)</a:t>
            </a:r>
          </a:p>
          <a:p>
            <a:endParaRPr lang="en-US" sz="8600" b="1" dirty="0">
              <a:solidFill>
                <a:srgbClr val="7030A0"/>
              </a:solidFill>
              <a:effectLst>
                <a:outerShdw dist="76200" dir="19980000" algn="ctr" rotWithShape="0">
                  <a:srgbClr val="000000">
                    <a:alpha val="7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C00000"/>
              </a:solidFill>
              <a:effectLst>
                <a:outerShdw dist="76200" dir="19980000" algn="ctr" rotWithShape="0">
                  <a:srgbClr val="000000">
                    <a:alpha val="7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C00000"/>
              </a:solidFill>
              <a:effectLst>
                <a:outerShdw dist="76200" dir="19980000" algn="ctr" rotWithShape="0">
                  <a:srgbClr val="000000">
                    <a:alpha val="7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effectLst>
                  <a:outerShdw dist="76200" dir="19980000" algn="ctr" rotWithShape="0">
                    <a:srgbClr val="000000">
                      <a:alpha val="7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</a:t>
            </a:r>
            <a:endParaRPr lang="en-US" b="1" dirty="0">
              <a:solidFill>
                <a:srgbClr val="FFFF00"/>
              </a:solidFill>
              <a:effectLst>
                <a:outerShdw blurRad="114300" dist="76200" dir="15900000" sx="101000" sy="101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7030A0"/>
              </a:solidFill>
              <a:effectLst>
                <a:outerShdw blurRad="114300" dist="76200" dir="15900000" sx="101000" sy="101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7030A0"/>
              </a:solidFill>
              <a:effectLst>
                <a:outerShdw blurRad="114300" dist="76200" dir="15900000" sx="101000" sy="101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C00000"/>
              </a:solidFill>
              <a:effectLst>
                <a:outerShdw blurRad="114300" dist="76200" dir="15900000" sx="101000" sy="101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33350"/>
            <a:ext cx="8610600" cy="590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THCS ÁI MỘ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9550"/>
            <a:ext cx="653908" cy="435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09550"/>
            <a:ext cx="653908" cy="43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8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0"/>
            <a:ext cx="6858000" cy="5143500"/>
          </a:xfrm>
        </p:spPr>
      </p:pic>
      <p:sp>
        <p:nvSpPr>
          <p:cNvPr id="5" name="Rectangle 4"/>
          <p:cNvSpPr/>
          <p:nvPr/>
        </p:nvSpPr>
        <p:spPr>
          <a:xfrm>
            <a:off x="2454823" y="1285875"/>
            <a:ext cx="4234365" cy="519439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038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Chào tạm biệt các em! </a:t>
            </a:r>
          </a:p>
        </p:txBody>
      </p:sp>
    </p:spTree>
    <p:extLst>
      <p:ext uri="{BB962C8B-B14F-4D97-AF65-F5344CB8AC3E}">
        <p14:creationId xmlns:p14="http://schemas.microsoft.com/office/powerpoint/2010/main" val="1736511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4294967295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>
              <a:defRPr lang="en-US"/>
            </a:defPPr>
            <a:lvl1pPr marL="0" lvl="0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342900" lvl="1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685800" lvl="2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028700" lvl="3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1371600" lvl="4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1714500" lvl="5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2057400" lvl="6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2400300" lvl="7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2743200" lvl="8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mtClean="0"/>
              <a:pPr defTabSz="914378">
                <a:buClr>
                  <a:srgbClr val="000000"/>
                </a:buClr>
              </a:pPr>
              <a:t>3</a:t>
            </a:fld>
            <a:endParaRPr kern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A2B849-84B9-4EAF-BB44-50EA72094083}"/>
              </a:ext>
            </a:extLst>
          </p:cNvPr>
          <p:cNvSpPr/>
          <p:nvPr/>
        </p:nvSpPr>
        <p:spPr>
          <a:xfrm>
            <a:off x="579907" y="642925"/>
            <a:ext cx="7984186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/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7,8: CHẠY NGẮN</a:t>
            </a:r>
          </a:p>
          <a:p>
            <a:pPr marL="257175" indent="-257175" algn="ctr"/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C7BB17-C1DF-4E1F-8BB7-D454F72E01D7}"/>
              </a:ext>
            </a:extLst>
          </p:cNvPr>
          <p:cNvSpPr/>
          <p:nvPr/>
        </p:nvSpPr>
        <p:spPr>
          <a:xfrm>
            <a:off x="829260" y="1428742"/>
            <a:ext cx="8092440" cy="35317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en-US" b="1" dirty="0"/>
          </a:p>
          <a:p>
            <a:r>
              <a:rPr lang="en-US" b="1" dirty="0">
                <a:solidFill>
                  <a:srgbClr val="002060"/>
                </a:solidFill>
              </a:rPr>
              <a:t>	</a:t>
            </a:r>
            <a:r>
              <a:rPr lang="en-US" sz="1500" b="1" dirty="0">
                <a:solidFill>
                  <a:srgbClr val="002060"/>
                </a:solidFill>
              </a:rPr>
              <a:t>I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MỤC TIÊU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1.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2.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3. </a:t>
            </a:r>
            <a:r>
              <a:rPr lang="fr-FR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fr-FR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4313" indent="-214313">
              <a:buFontTx/>
              <a:buChar char="-"/>
            </a:pPr>
            <a:endParaRPr lang="en-US" dirty="0">
              <a:solidFill>
                <a:srgbClr val="002060"/>
              </a:solidFill>
            </a:endParaRPr>
          </a:p>
          <a:p>
            <a:pPr marL="257175" indent="-257175" algn="just"/>
            <a:endParaRPr lang="vi-VN" sz="2100" b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70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71600" y="1047750"/>
            <a:ext cx="6324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UTM Brewers KT" panose="02040603050506020204" pitchFamily="18" charset="0"/>
              </a:rPr>
              <a:t>MỤC TIÊU, YÊU CẦU CẦN ĐẠT: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2038350"/>
            <a:ext cx="8839200" cy="1143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Brewers KT" panose="02040603050506020204" pitchFamily="18" charset="0"/>
              </a:rPr>
              <a:t>CHỦ ĐỀ: CHẠY NGẮN ( 60M)</a:t>
            </a:r>
          </a:p>
        </p:txBody>
      </p:sp>
    </p:spTree>
    <p:extLst>
      <p:ext uri="{BB962C8B-B14F-4D97-AF65-F5344CB8AC3E}">
        <p14:creationId xmlns:p14="http://schemas.microsoft.com/office/powerpoint/2010/main" val="362441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7886700" cy="507206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HÌNH THÀNH KIẾN THỨC MỚI</a:t>
            </a:r>
            <a:br>
              <a:rPr lang="en-US" altLang="en-US" sz="2400" dirty="0">
                <a:latin typeface=".VnTime" panose="020B7200000000000000" pitchFamily="34" charset="0"/>
                <a:cs typeface="Times New Roman" panose="02020603050405020304" pitchFamily="18" charset="0"/>
              </a:rPr>
            </a:br>
            <a:endParaRPr lang="en-US" altLang="en-US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00150"/>
            <a:ext cx="8382000" cy="319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33475" y="364332"/>
            <a:ext cx="403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*  Khởi  động các khớp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839391"/>
            <a:ext cx="4572000" cy="430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" y="740569"/>
            <a:ext cx="4657725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TTCB: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miết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endParaRPr lang="en-US" sz="200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3796" name="文本框 55"/>
          <p:cNvSpPr txBox="1">
            <a:spLocks noChangeArrowheads="1"/>
          </p:cNvSpPr>
          <p:nvPr/>
        </p:nvSpPr>
        <p:spPr bwMode="auto">
          <a:xfrm>
            <a:off x="2387600" y="179785"/>
            <a:ext cx="39068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1" hangingPunct="1"/>
            <a:r>
              <a:rPr lang="en-US" altLang="zh-CN" sz="3200" b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a. Động tác bước nhỏ</a:t>
            </a:r>
            <a:endParaRPr lang="zh-CN" altLang="en-US" sz="3200" b="1">
              <a:solidFill>
                <a:srgbClr val="00206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0388" y="767953"/>
            <a:ext cx="4773612" cy="437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757238"/>
            <a:ext cx="43703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TTCB: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cẳng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5844" name="文本框 55"/>
          <p:cNvSpPr txBox="1">
            <a:spLocks noChangeArrowheads="1"/>
          </p:cNvSpPr>
          <p:nvPr/>
        </p:nvSpPr>
        <p:spPr bwMode="auto">
          <a:xfrm>
            <a:off x="2082800" y="179785"/>
            <a:ext cx="45143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1" hangingPunct="1"/>
            <a:r>
              <a:rPr lang="en-US" altLang="zh-CN" sz="3200" b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b. Động tác nâng cao đùi</a:t>
            </a:r>
            <a:endParaRPr lang="zh-CN" altLang="en-US" sz="3200" b="1">
              <a:solidFill>
                <a:srgbClr val="00206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Brewers KT" panose="02040603050506020204" pitchFamily="18" charset="0"/>
              </a:rPr>
              <a:t>CHỦ ĐỀ: CHẠY NGẮN ( 60M)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224" y="1781145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8170" y="2266950"/>
            <a:ext cx="3733800" cy="7620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gray">
          <a:xfrm>
            <a:off x="228600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60m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80m</a:t>
            </a: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gray">
          <a:xfrm>
            <a:off x="228600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" name="Oval 12"/>
          <p:cNvSpPr/>
          <p:nvPr/>
        </p:nvSpPr>
        <p:spPr>
          <a:xfrm>
            <a:off x="381000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.VnBodoni" panose="020B7200000000000000" pitchFamily="34" charset="0"/>
              </a:rPr>
              <a:t>1</a:t>
            </a: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gray">
          <a:xfrm>
            <a:off x="1218954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100m</a:t>
            </a: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gray">
          <a:xfrm>
            <a:off x="1218954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" name="Oval 15"/>
          <p:cNvSpPr/>
          <p:nvPr/>
        </p:nvSpPr>
        <p:spPr>
          <a:xfrm>
            <a:off x="1371354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Brewers KT" panose="02040603050506020204" pitchFamily="18" charset="0"/>
              </a:rPr>
              <a:t>2</a:t>
            </a: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gray">
          <a:xfrm>
            <a:off x="2317153" y="3262780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200m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gray">
          <a:xfrm>
            <a:off x="2317153" y="4742357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" name="Oval 18"/>
          <p:cNvSpPr/>
          <p:nvPr/>
        </p:nvSpPr>
        <p:spPr>
          <a:xfrm>
            <a:off x="2469553" y="311038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Brewers KT" panose="02040603050506020204" pitchFamily="18" charset="0"/>
              </a:rPr>
              <a:t>3</a:t>
            </a: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gray">
          <a:xfrm>
            <a:off x="3259294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400m</a:t>
            </a:r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gray">
          <a:xfrm>
            <a:off x="3259294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" name="Oval 21"/>
          <p:cNvSpPr/>
          <p:nvPr/>
        </p:nvSpPr>
        <p:spPr>
          <a:xfrm>
            <a:off x="3411694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Brewers KT" panose="02040603050506020204" pitchFamily="18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95800" y="1775252"/>
            <a:ext cx="4648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953000" y="2266950"/>
            <a:ext cx="3733800" cy="7620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gray">
          <a:xfrm>
            <a:off x="4923430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gray">
          <a:xfrm>
            <a:off x="4923430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4" name="Oval 33"/>
          <p:cNvSpPr/>
          <p:nvPr/>
        </p:nvSpPr>
        <p:spPr>
          <a:xfrm>
            <a:off x="5075830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.VnBodoni" panose="020B7200000000000000" pitchFamily="34" charset="0"/>
              </a:rPr>
              <a:t>1</a:t>
            </a:r>
          </a:p>
        </p:txBody>
      </p:sp>
      <p:sp>
        <p:nvSpPr>
          <p:cNvPr id="35" name="AutoShape 5"/>
          <p:cNvSpPr>
            <a:spLocks noChangeArrowheads="1"/>
          </p:cNvSpPr>
          <p:nvPr/>
        </p:nvSpPr>
        <p:spPr bwMode="gray">
          <a:xfrm>
            <a:off x="5913784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gray">
          <a:xfrm>
            <a:off x="5913784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7" name="Oval 36"/>
          <p:cNvSpPr/>
          <p:nvPr/>
        </p:nvSpPr>
        <p:spPr>
          <a:xfrm>
            <a:off x="6066184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Brewers KT" panose="02040603050506020204" pitchFamily="18" charset="0"/>
              </a:rPr>
              <a:t>2</a:t>
            </a:r>
          </a:p>
        </p:txBody>
      </p:sp>
      <p:sp>
        <p:nvSpPr>
          <p:cNvPr id="38" name="AutoShape 5"/>
          <p:cNvSpPr>
            <a:spLocks noChangeArrowheads="1"/>
          </p:cNvSpPr>
          <p:nvPr/>
        </p:nvSpPr>
        <p:spPr bwMode="gray">
          <a:xfrm>
            <a:off x="7011983" y="3262780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AutoShape 17"/>
          <p:cNvSpPr>
            <a:spLocks noChangeArrowheads="1"/>
          </p:cNvSpPr>
          <p:nvPr/>
        </p:nvSpPr>
        <p:spPr bwMode="gray">
          <a:xfrm>
            <a:off x="7011983" y="4742357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0" name="Oval 39"/>
          <p:cNvSpPr/>
          <p:nvPr/>
        </p:nvSpPr>
        <p:spPr>
          <a:xfrm>
            <a:off x="7164383" y="311038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Brewers KT" panose="02040603050506020204" pitchFamily="18" charset="0"/>
              </a:rPr>
              <a:t>3</a:t>
            </a:r>
          </a:p>
        </p:txBody>
      </p:sp>
      <p:sp>
        <p:nvSpPr>
          <p:cNvPr id="41" name="AutoShape 5"/>
          <p:cNvSpPr>
            <a:spLocks noChangeArrowheads="1"/>
          </p:cNvSpPr>
          <p:nvPr/>
        </p:nvSpPr>
        <p:spPr bwMode="gray">
          <a:xfrm>
            <a:off x="7954124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AutoShape 17"/>
          <p:cNvSpPr>
            <a:spLocks noChangeArrowheads="1"/>
          </p:cNvSpPr>
          <p:nvPr/>
        </p:nvSpPr>
        <p:spPr bwMode="gray">
          <a:xfrm>
            <a:off x="7954124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3" name="Oval 42"/>
          <p:cNvSpPr/>
          <p:nvPr/>
        </p:nvSpPr>
        <p:spPr>
          <a:xfrm>
            <a:off x="8106524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Brewers KT" panose="02040603050506020204" pitchFamily="18" charset="0"/>
              </a:rPr>
              <a:t>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6200" y="742950"/>
            <a:ext cx="4495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UTM Caviar" panose="02040603050506020204" pitchFamily="18" charset="0"/>
              </a:rPr>
              <a:t>1. </a:t>
            </a:r>
            <a:r>
              <a:rPr lang="en-US" sz="2400" dirty="0" err="1">
                <a:latin typeface="UTM Caviar" panose="02040603050506020204" pitchFamily="18" charset="0"/>
              </a:rPr>
              <a:t>Kĩ</a:t>
            </a:r>
            <a:r>
              <a:rPr lang="en-US" sz="2400" dirty="0">
                <a:latin typeface="UTM Caviar" panose="02040603050506020204" pitchFamily="18" charset="0"/>
              </a:rPr>
              <a:t> </a:t>
            </a:r>
            <a:r>
              <a:rPr lang="en-US" sz="2400" dirty="0" err="1">
                <a:latin typeface="UTM Caviar" panose="02040603050506020204" pitchFamily="18" charset="0"/>
              </a:rPr>
              <a:t>thuật</a:t>
            </a:r>
            <a:r>
              <a:rPr lang="en-US" sz="2400" dirty="0">
                <a:latin typeface="UTM Caviar" panose="02040603050506020204" pitchFamily="18" charset="0"/>
              </a:rPr>
              <a:t> </a:t>
            </a:r>
            <a:r>
              <a:rPr lang="en-US" sz="2400" dirty="0" err="1">
                <a:latin typeface="UTM Caviar" panose="02040603050506020204" pitchFamily="18" charset="0"/>
              </a:rPr>
              <a:t>chạy</a:t>
            </a:r>
            <a:r>
              <a:rPr lang="en-US" sz="2400" dirty="0">
                <a:latin typeface="UTM Caviar" panose="02040603050506020204" pitchFamily="18" charset="0"/>
              </a:rPr>
              <a:t> </a:t>
            </a:r>
            <a:r>
              <a:rPr lang="en-US" sz="2400" dirty="0" err="1">
                <a:latin typeface="UTM Caviar" panose="02040603050506020204" pitchFamily="18" charset="0"/>
              </a:rPr>
              <a:t>cự</a:t>
            </a:r>
            <a:r>
              <a:rPr lang="en-US" sz="2400" dirty="0">
                <a:latin typeface="UTM Caviar" panose="02040603050506020204" pitchFamily="18" charset="0"/>
              </a:rPr>
              <a:t> li </a:t>
            </a:r>
            <a:r>
              <a:rPr lang="en-US" sz="2400" dirty="0" err="1">
                <a:latin typeface="UTM Caviar" panose="02040603050506020204" pitchFamily="18" charset="0"/>
              </a:rPr>
              <a:t>ngắn</a:t>
            </a:r>
            <a:endParaRPr lang="en-US" sz="2400" dirty="0">
              <a:latin typeface="UTM Cavia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8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9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Brewers KT" panose="02040603050506020204" pitchFamily="18" charset="0"/>
              </a:rPr>
              <a:t>CHỦ ĐỀ: CHẠY NGẮN ( 60M)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200" y="819150"/>
            <a:ext cx="4495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latin typeface="UTM Isadora" panose="02040603050506020204" pitchFamily="18" charset="0"/>
              </a:rPr>
              <a:t>2. </a:t>
            </a:r>
            <a:r>
              <a:rPr lang="en-US" sz="2400" dirty="0" err="1">
                <a:latin typeface="UTM Isadora" panose="02040603050506020204" pitchFamily="18" charset="0"/>
              </a:rPr>
              <a:t>Kĩ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thuật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chạy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giữa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quãng</a:t>
            </a:r>
            <a:endParaRPr lang="en-US" sz="2400" dirty="0">
              <a:latin typeface="UTM Isadora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73151"/>
            <a:ext cx="4161503" cy="2774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2400" y="1809750"/>
            <a:ext cx="441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hoi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cẳng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(H3).</a:t>
            </a:r>
          </a:p>
          <a:p>
            <a:pPr algn="just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9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1382</Words>
  <Application>Microsoft Office PowerPoint</Application>
  <PresentationFormat>On-screen Show (16:9)</PresentationFormat>
  <Paragraphs>170</Paragraphs>
  <Slides>20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等线</vt:lpstr>
      <vt:lpstr>微软雅黑</vt:lpstr>
      <vt:lpstr>.VnBodoni</vt:lpstr>
      <vt:lpstr>.VnTime</vt:lpstr>
      <vt:lpstr>Agency FB</vt:lpstr>
      <vt:lpstr>Arial</vt:lpstr>
      <vt:lpstr>Calibri</vt:lpstr>
      <vt:lpstr>Cambria</vt:lpstr>
      <vt:lpstr>Roboto condensed</vt:lpstr>
      <vt:lpstr>Source Sans Pro Black</vt:lpstr>
      <vt:lpstr>Times New Roman</vt:lpstr>
      <vt:lpstr>UTM Brewers KT</vt:lpstr>
      <vt:lpstr>UTM Caviar</vt:lpstr>
      <vt:lpstr>UTM ClassizismAntiqua</vt:lpstr>
      <vt:lpstr>UTM Cooper Black</vt:lpstr>
      <vt:lpstr>UTM Isadora</vt:lpstr>
      <vt:lpstr>Office Theme</vt:lpstr>
      <vt:lpstr>PowerPoint Presentation</vt:lpstr>
      <vt:lpstr>PowerPoint Presentation</vt:lpstr>
      <vt:lpstr>PowerPoint Presentation</vt:lpstr>
      <vt:lpstr>PowerPoint Presentation</vt:lpstr>
      <vt:lpstr>B. HOẠT ĐỘNG HÌNH THÀNH KIẾN THỨC MỚI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11 TRƯỜNG THCS NGUYỄN HUỆ</dc:title>
  <dc:creator>LUONG TUNG NGUYEN</dc:creator>
  <cp:lastModifiedBy>Minh Kiều</cp:lastModifiedBy>
  <cp:revision>37</cp:revision>
  <dcterms:created xsi:type="dcterms:W3CDTF">2021-09-09T21:59:05Z</dcterms:created>
  <dcterms:modified xsi:type="dcterms:W3CDTF">2026-01-12T03:31:35Z</dcterms:modified>
</cp:coreProperties>
</file>