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39" r:id="rId2"/>
    <p:sldId id="367" r:id="rId3"/>
    <p:sldId id="369" r:id="rId4"/>
    <p:sldId id="397" r:id="rId5"/>
    <p:sldId id="366" r:id="rId6"/>
    <p:sldId id="371" r:id="rId7"/>
    <p:sldId id="398" r:id="rId8"/>
    <p:sldId id="394" r:id="rId9"/>
    <p:sldId id="399" r:id="rId10"/>
    <p:sldId id="401" r:id="rId11"/>
    <p:sldId id="377" r:id="rId12"/>
    <p:sldId id="4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2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442230-2AD2-402F-A9DA-84C9D8B93EAB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291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D8A466-2FA7-4EBC-AD87-E54C49C2BE65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34569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A09EB5A-2272-4789-9964-8A286C74BFD6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3486" y="103601"/>
            <a:ext cx="3402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FF0000"/>
                </a:solidFill>
              </a:rPr>
              <a:t>CHỦ ĐỀ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861" y="839898"/>
            <a:ext cx="10377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VNI-Avo" pitchFamily="2" charset="0"/>
              </a:rPr>
              <a:t>MĨ THUẬT TRONG CUỘC SỐNG</a:t>
            </a:r>
            <a:endParaRPr lang="en-US" sz="4800" b="1" dirty="0" smtClean="0">
              <a:solidFill>
                <a:srgbClr val="FFC000"/>
              </a:solidFill>
              <a:latin typeface="VNI-Avo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55" y="1480185"/>
            <a:ext cx="1656080" cy="16560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8955" y="2446020"/>
            <a:ext cx="11231245" cy="5200650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14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: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TRANH ÁP PHÍCH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blipFill>
                <a:blip r:embed="rId3"/>
              </a:blip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59680" y="6148070"/>
            <a:ext cx="2885440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THỜI LƯỢNG: 2 TIẾT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3" grpId="1"/>
      <p:bldP spid="4" grpId="0" bldLvl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2777" y="232636"/>
            <a:ext cx="8041912" cy="1324157"/>
          </a:xfrm>
          <a:ln w="38100">
            <a:solidFill>
              <a:srgbClr val="9966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4.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Trưng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bày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sản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phẩm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và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chia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sẻ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/>
            </a: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0" y="1894115"/>
            <a:ext cx="10942955" cy="2495005"/>
          </a:xfrm>
          <a:prstGeom prst="rect">
            <a:avLst/>
          </a:prstGeom>
          <a:ln w="38100">
            <a:solidFill>
              <a:srgbClr val="9966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0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tương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Ý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tưởng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chỉnh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thiện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altLang="zh-C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áp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phích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459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92175" y="135731"/>
            <a:ext cx="10943167" cy="541338"/>
          </a:xfrm>
        </p:spPr>
        <p:txBody>
          <a:bodyPr/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/>
              <a:t>hiểu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phích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5122" name="Picture 2" descr="Quan sát hình và tìm hiểu để nhận biết thêm về một số thể loại tranh áp phích trong đời số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605869"/>
            <a:ext cx="10577739" cy="51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576" y="741892"/>
            <a:ext cx="11679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333333"/>
                </a:solidFill>
                <a:latin typeface="Roboto"/>
              </a:rPr>
              <a:t>Quan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sát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hình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tìm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hiểu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để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biết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thêm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về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một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số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thể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loại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tranh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áp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phích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trong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đời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Roboto"/>
              </a:rPr>
              <a:t>sống</a:t>
            </a:r>
            <a:r>
              <a:rPr lang="en-US" sz="2400" dirty="0">
                <a:solidFill>
                  <a:srgbClr val="333333"/>
                </a:solidFill>
                <a:latin typeface="Roboto"/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09800" y="4800601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400300" y="6491288"/>
            <a:ext cx="487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23557" name="Picture 7" descr="Valentine 03 01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2232025" y="525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9" name="WordArt 15"/>
          <p:cNvSpPr>
            <a:spLocks noChangeArrowheads="1" noChangeShapeType="1" noTextEdit="1"/>
          </p:cNvSpPr>
          <p:nvPr/>
        </p:nvSpPr>
        <p:spPr bwMode="auto">
          <a:xfrm>
            <a:off x="1981200" y="1828800"/>
            <a:ext cx="8229600" cy="3657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CÁC EM HỌC TỐT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9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-218440"/>
            <a:ext cx="1178560" cy="1178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975"/>
            <a:ext cx="11874136" cy="4994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27" y="143185"/>
            <a:ext cx="3676207" cy="81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962660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76700" y="226695"/>
            <a:ext cx="4964430" cy="7835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45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Cấu trúc bài học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656715" y="1119505"/>
            <a:ext cx="10311130" cy="965835"/>
          </a:xfrm>
          <a:prstGeom prst="wedgeRoundRectCallout">
            <a:avLst>
              <a:gd name="adj1" fmla="val -58843"/>
              <a:gd name="adj2" fmla="val 1535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-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 smtClean="0"/>
              <a:t>thức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áp</a:t>
            </a:r>
            <a:r>
              <a:rPr lang="en-US" sz="3200" b="1" dirty="0"/>
              <a:t> </a:t>
            </a:r>
            <a:r>
              <a:rPr lang="en-US" sz="3200" b="1" dirty="0" err="1"/>
              <a:t>phích</a:t>
            </a:r>
            <a:r>
              <a:rPr lang="en-US" sz="3200" b="1" dirty="0"/>
              <a:t>.</a:t>
            </a:r>
            <a:endParaRPr lang="en-US" sz="3200" b="1" dirty="0" smtClean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171" y="33034"/>
            <a:ext cx="977153" cy="977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1" y="2085354"/>
            <a:ext cx="977153" cy="977153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1343025" y="2190115"/>
            <a:ext cx="10723880" cy="1179830"/>
          </a:xfrm>
          <a:prstGeom prst="wedgeEllipseCallout">
            <a:avLst>
              <a:gd name="adj1" fmla="val -54893"/>
              <a:gd name="adj2" fmla="val 170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Cách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tạo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tranh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áp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phích</a:t>
            </a:r>
            <a:endParaRPr lang="en-US" sz="3200" b="1" dirty="0" smtClean="0"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16" y="3331859"/>
            <a:ext cx="977153" cy="9771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1" y="4537724"/>
            <a:ext cx="977153" cy="977153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1824990" y="3597275"/>
            <a:ext cx="10073005" cy="777875"/>
          </a:xfrm>
          <a:prstGeom prst="wedgeRectCallout">
            <a:avLst>
              <a:gd name="adj1" fmla="val -56220"/>
              <a:gd name="adj2" fmla="val 2417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áp</a:t>
            </a:r>
            <a:r>
              <a:rPr lang="en-US" sz="3200" b="1" dirty="0"/>
              <a:t> </a:t>
            </a:r>
            <a:r>
              <a:rPr lang="en-US" sz="3200" b="1" dirty="0" err="1"/>
              <a:t>phích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chủ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hóa</a:t>
            </a:r>
            <a:r>
              <a:rPr lang="en-US" sz="3200" b="1" dirty="0"/>
              <a:t> – </a:t>
            </a:r>
            <a:r>
              <a:rPr lang="en-US" sz="3200" b="1" dirty="0" err="1"/>
              <a:t>Xã</a:t>
            </a:r>
            <a:r>
              <a:rPr lang="en-US" sz="3200" b="1" dirty="0"/>
              <a:t> </a:t>
            </a:r>
            <a:r>
              <a:rPr lang="en-US" sz="3200" b="1" dirty="0" err="1" smtClean="0"/>
              <a:t>hội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 </a:t>
            </a:r>
            <a:endParaRPr lang="en-US" sz="32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1512570" y="4549775"/>
            <a:ext cx="10385425" cy="1021715"/>
          </a:xfrm>
          <a:prstGeom prst="cloudCallout">
            <a:avLst>
              <a:gd name="adj1" fmla="val -56707"/>
              <a:gd name="adj2" fmla="val 240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4.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Trưng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bày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sản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phẩm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sẻ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1824990" y="5746115"/>
            <a:ext cx="10142220" cy="966470"/>
          </a:xfrm>
          <a:prstGeom prst="wedgeRoundRectCallout">
            <a:avLst>
              <a:gd name="adj1" fmla="val -56519"/>
              <a:gd name="adj2" fmla="val 1800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loại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áp</a:t>
            </a:r>
            <a:r>
              <a:rPr lang="en-US" sz="3200" b="1" dirty="0"/>
              <a:t> </a:t>
            </a:r>
            <a:r>
              <a:rPr lang="en-US" sz="3200" b="1" dirty="0" err="1"/>
              <a:t>phích</a:t>
            </a:r>
            <a:r>
              <a:rPr lang="en-US" sz="3200" b="1" dirty="0"/>
              <a:t>.</a:t>
            </a:r>
            <a:endParaRPr lang="en-US" sz="32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01" y="5514989"/>
            <a:ext cx="977153" cy="977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" grpId="0" bldLvl="0" animBg="1"/>
      <p:bldP spid="3" grpId="1" animBg="1"/>
      <p:bldP spid="22" grpId="0" animBg="1"/>
      <p:bldP spid="22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962660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70709" y="160339"/>
            <a:ext cx="7210698" cy="377158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269" y="4045089"/>
            <a:ext cx="9014883" cy="1991285"/>
          </a:xfrm>
          <a:prstGeom prst="rect">
            <a:avLst/>
          </a:prstGeom>
        </p:spPr>
      </p:pic>
      <p:pic>
        <p:nvPicPr>
          <p:cNvPr id="2050" name="Picture 2" descr="Quan sát tranh áp phích và cho biết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07" y="1526292"/>
            <a:ext cx="360997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9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625" y="-214630"/>
            <a:ext cx="1092200" cy="1092200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3361" y="478971"/>
            <a:ext cx="106797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Tranh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áp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phích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loại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tranh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dùng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để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tuyên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truyền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chủ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trương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chính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sách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Đảng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và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Nhà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nước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hoạt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động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xã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hội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hoặc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giới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thiệu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sản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phẩm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hàng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hóa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…</a:t>
            </a:r>
          </a:p>
        </p:txBody>
      </p:sp>
      <p:pic>
        <p:nvPicPr>
          <p:cNvPr id="14" name="Picture 5" descr="DSC02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10" y="2229394"/>
            <a:ext cx="3394166" cy="424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SC028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976" y="2229394"/>
            <a:ext cx="3458799" cy="43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08050" y="343535"/>
            <a:ext cx="10943167" cy="1082675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</a:t>
            </a: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Cách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tạo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tranh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áp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phích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/>
            </a:r>
            <a:b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" y="-144780"/>
            <a:ext cx="976630" cy="9766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891" y="1326672"/>
            <a:ext cx="1109036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2. CÁCH TẠO TRANH ÁP PHÍ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117933"/>
            <a:ext cx="9829619" cy="33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16" name="Title 4"/>
          <p:cNvSpPr txBox="1">
            <a:spLocks/>
          </p:cNvSpPr>
          <p:nvPr/>
        </p:nvSpPr>
        <p:spPr>
          <a:xfrm>
            <a:off x="1132205" y="160338"/>
            <a:ext cx="10942955" cy="1324157"/>
          </a:xfrm>
          <a:prstGeom prst="rect">
            <a:avLst/>
          </a:prstGeom>
          <a:ln w="38100">
            <a:solidFill>
              <a:srgbClr val="9966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0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Tranh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khảo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28875" y="3770358"/>
            <a:ext cx="14639237" cy="1082675"/>
          </a:xfrm>
        </p:spPr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4098" name="Picture 2" descr="3. TẠO TRANH ÁP PHÍCH VỀ CHỦ ĐỀ VĂN HÓA - XÃ H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3" y="4022845"/>
            <a:ext cx="6179910" cy="27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. TẠO TRANH ÁP PHÍCH VỀ CHỦ ĐỀ VĂN HÓA - XÃ H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3" y="1582782"/>
            <a:ext cx="6179910" cy="24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463"/>
            <a:ext cx="976630" cy="9766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6630" y="160338"/>
            <a:ext cx="11412009" cy="1071154"/>
          </a:xfrm>
        </p:spPr>
        <p:txBody>
          <a:bodyPr/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phích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– </a:t>
            </a:r>
            <a:r>
              <a:rPr lang="en-US" b="1" dirty="0" err="1"/>
              <a:t>Xã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.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b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endParaRPr lang="en-US" dirty="0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3120814" y="1815738"/>
            <a:ext cx="8686800" cy="4876800"/>
            <a:chOff x="144" y="1680"/>
            <a:chExt cx="5376" cy="2448"/>
          </a:xfrm>
        </p:grpSpPr>
        <p:pic>
          <p:nvPicPr>
            <p:cNvPr id="14" name="Picture 17" descr="712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80"/>
              <a:ext cx="1536" cy="1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images954971_daih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24"/>
              <a:ext cx="1536" cy="1104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9" descr="images30328_kyniemchientha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680"/>
              <a:ext cx="1632" cy="1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80"/>
              <a:ext cx="2016" cy="1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1" descr="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024"/>
              <a:ext cx="816" cy="1104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2" descr="HCM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024"/>
              <a:ext cx="81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3" descr="10907877-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024"/>
              <a:ext cx="1896" cy="1104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tle 3"/>
          <p:cNvSpPr txBox="1">
            <a:spLocks/>
          </p:cNvSpPr>
          <p:nvPr/>
        </p:nvSpPr>
        <p:spPr>
          <a:xfrm>
            <a:off x="273564" y="390345"/>
            <a:ext cx="2692128" cy="564750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 </a:t>
            </a:r>
            <a:r>
              <a:rPr lang="en-US" b="1" dirty="0" err="1">
                <a:solidFill>
                  <a:srgbClr val="FF0000"/>
                </a:solidFill>
                <a:sym typeface="+mn-ea"/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ranh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khảo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về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chủ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đề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hóa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</a:rPr>
              <a:t>Xã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hội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00" y="381001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375525" y="1636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8289925" y="5522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8438" name="Picture 17" descr="Valentine 03 01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2590800" y="1371600"/>
            <a:ext cx="6400800" cy="2514600"/>
          </a:xfrm>
          <a:prstGeom prst="cloudCallout">
            <a:avLst>
              <a:gd name="adj1" fmla="val -29167"/>
              <a:gd name="adj2" fmla="val 11363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phích</a:t>
            </a:r>
            <a:r>
              <a:rPr lang="en-US" dirty="0"/>
              <a:t>. 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9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 animBg="1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341</Words>
  <Application>Microsoft Office PowerPoint</Application>
  <PresentationFormat>Widescreen</PresentationFormat>
  <Paragraphs>31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Roboto</vt:lpstr>
      <vt:lpstr>Times New Roman</vt:lpstr>
      <vt:lpstr>VNI-Avo</vt:lpstr>
      <vt:lpstr>Blue Waves</vt:lpstr>
      <vt:lpstr>Bài 14: TRANH ÁP PHÍCH </vt:lpstr>
      <vt:lpstr>PowerPoint Presentation</vt:lpstr>
      <vt:lpstr>PowerPoint Presentation</vt:lpstr>
      <vt:lpstr>- Bức tranh áp phích của em thể hiện nội dung gì? - Những hình ảnh nào được thể hiện trong tranh? - Màu sắc của tranh áp phích đó như thế nào?         - Đối tượng hưởng tới của tranh áp phích đó là những gì? </vt:lpstr>
      <vt:lpstr>PowerPoint Presentation</vt:lpstr>
      <vt:lpstr>2. Cách tạo tranh áp phích </vt:lpstr>
      <vt:lpstr>-</vt:lpstr>
      <vt:lpstr>3. Tạo tranh áp phích về chủ đề Văn hóa – Xã hội.  </vt:lpstr>
      <vt:lpstr>PowerPoint Presentation</vt:lpstr>
      <vt:lpstr>4. Trưng bày sản phẩm và chia sẻ </vt:lpstr>
      <vt:lpstr>5. Tìm hiểu một số thể loại tranh áp phích.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Guiguin sinh ngày 7/06/1848 tại Paris</dc:title>
  <dc:creator>SCD</dc:creator>
  <cp:lastModifiedBy>Windows User</cp:lastModifiedBy>
  <cp:revision>111</cp:revision>
  <dcterms:created xsi:type="dcterms:W3CDTF">2023-05-10T06:45:00Z</dcterms:created>
  <dcterms:modified xsi:type="dcterms:W3CDTF">2023-07-22T14:15:46Z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B256DC92B4C245C4ABF5BDBAA9F049DD</vt:lpwstr>
  </property>
  <property fmtid="{D5CDD505-2E9C-101B-9397-08002B2CF9AE}" pid="3" name="KSOProductBuildVer">
    <vt:lpwstr>1033-11.2.0.11537</vt:lpwstr>
  </property>
</Properties>
</file>