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0"/>
  </p:notesMasterIdLst>
  <p:sldIdLst>
    <p:sldId id="275" r:id="rId2"/>
    <p:sldId id="279" r:id="rId3"/>
    <p:sldId id="256" r:id="rId4"/>
    <p:sldId id="261" r:id="rId5"/>
    <p:sldId id="270" r:id="rId6"/>
    <p:sldId id="264" r:id="rId7"/>
    <p:sldId id="265" r:id="rId8"/>
    <p:sldId id="266" r:id="rId9"/>
    <p:sldId id="267" r:id="rId10"/>
    <p:sldId id="271" r:id="rId11"/>
    <p:sldId id="268" r:id="rId12"/>
    <p:sldId id="274" r:id="rId13"/>
    <p:sldId id="272" r:id="rId14"/>
    <p:sldId id="273" r:id="rId15"/>
    <p:sldId id="277" r:id="rId16"/>
    <p:sldId id="276" r:id="rId17"/>
    <p:sldId id="278" r:id="rId18"/>
    <p:sldId id="269" r:id="rId19"/>
  </p:sldIdLst>
  <p:sldSz cx="18288000" cy="10287000"/>
  <p:notesSz cx="6858000" cy="9144000"/>
  <p:embeddedFontLst>
    <p:embeddedFont>
      <p:font typeface="Gatwick Bold Bold" panose="020B0604020202020204" charset="0"/>
      <p:regular r:id="rId21"/>
    </p:embeddedFont>
    <p:embeddedFont>
      <p:font typeface="Open Sans" panose="020B0606030504020204" pitchFamily="34" charset="0"/>
      <p:regular r:id="rId22"/>
      <p:bold r:id="rId23"/>
      <p:italic r:id="rId24"/>
      <p:boldItalic r:id="rId25"/>
    </p:embeddedFont>
    <p:embeddedFont>
      <p:font typeface="Open Sauce" panose="020B0604020202020204" charset="0"/>
      <p:regular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656316B-47D6-495E-BF7E-8F834533273E}" v="4" dt="2023-11-28T02:24:30.36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101" autoAdjust="0"/>
    <p:restoredTop sz="94622" autoAdjust="0"/>
  </p:normalViewPr>
  <p:slideViewPr>
    <p:cSldViewPr>
      <p:cViewPr>
        <p:scale>
          <a:sx n="33" d="100"/>
          <a:sy n="33" d="100"/>
        </p:scale>
        <p:origin x="946" y="6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uyên Lương" userId="3a9e482f-ceb4-484a-8eab-f708ff3e9a36" providerId="ADAL" clId="{0656316B-47D6-495E-BF7E-8F834533273E}"/>
    <pc:docChg chg="modSld">
      <pc:chgData name="Duyên Lương" userId="3a9e482f-ceb4-484a-8eab-f708ff3e9a36" providerId="ADAL" clId="{0656316B-47D6-495E-BF7E-8F834533273E}" dt="2023-11-28T02:24:30.369" v="3"/>
      <pc:docMkLst>
        <pc:docMk/>
      </pc:docMkLst>
      <pc:sldChg chg="modAnim">
        <pc:chgData name="Duyên Lương" userId="3a9e482f-ceb4-484a-8eab-f708ff3e9a36" providerId="ADAL" clId="{0656316B-47D6-495E-BF7E-8F834533273E}" dt="2023-11-28T02:24:30.369" v="3"/>
        <pc:sldMkLst>
          <pc:docMk/>
          <pc:sldMk cId="0" sldId="26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51CB02-19B8-42AB-97F7-D1A191157098}" type="datetimeFigureOut">
              <a:rPr lang="en-US" smtClean="0"/>
              <a:t>8/27/2025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5CB2CE-CA55-4890-B364-5C24345203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7799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19EF5B-BA5B-E41E-31E8-503748DDC0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19C1AD5-5739-3E5A-B985-A8715AF032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389BE1-A831-1E6D-3C64-06ACCF75D8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9897A1-15DB-E491-F20A-EAD3A94935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5CB2CE-CA55-4890-B364-5C24345203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76931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5CB2CE-CA55-4890-B364-5C24345203A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0590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Now</a:t>
            </a:r>
            <a:r>
              <a:rPr lang="en-US" baseline="0" dirty="0"/>
              <a:t> I have a secret suitcase. In this suitcase, there are a lot of things in that. Now, let’s guess what are in the suitcase- 2 mins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5CB2CE-CA55-4890-B364-5C24345203A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2839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Now, lets check </a:t>
            </a:r>
            <a:r>
              <a:rPr lang="en-US" dirty="0" err="1"/>
              <a:t>wwhat</a:t>
            </a:r>
            <a:r>
              <a:rPr lang="en-US" dirty="0"/>
              <a:t> I have in the suitcase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5CB2CE-CA55-4890-B364-5C24345203A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4056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Type the order in the chat box.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5CB2CE-CA55-4890-B364-5C24345203A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1981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Type the order in the chat box.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5CB2CE-CA55-4890-B364-5C24345203A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497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microsoft.com/office/2007/relationships/media" Target="../media/media11.mp3"/><Relationship Id="rId7" Type="http://schemas.openxmlformats.org/officeDocument/2006/relationships/image" Target="../media/image1.jpg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17.png"/><Relationship Id="rId4" Type="http://schemas.openxmlformats.org/officeDocument/2006/relationships/audio" Target="../media/media11.mp3"/><Relationship Id="rId9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2.mp4"/><Relationship Id="rId1" Type="http://schemas.microsoft.com/office/2007/relationships/media" Target="../media/media12.mp4"/><Relationship Id="rId5" Type="http://schemas.openxmlformats.org/officeDocument/2006/relationships/image" Target="../media/image22.png"/><Relationship Id="rId4" Type="http://schemas.openxmlformats.org/officeDocument/2006/relationships/image" Target="../media/image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7.png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p3"/><Relationship Id="rId1" Type="http://schemas.microsoft.com/office/2007/relationships/media" Target="../media/media14.mp3"/><Relationship Id="rId5" Type="http://schemas.openxmlformats.org/officeDocument/2006/relationships/image" Target="../media/image17.png"/><Relationship Id="rId4" Type="http://schemas.openxmlformats.org/officeDocument/2006/relationships/image" Target="../media/image1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g.co/gemini/share/fe6aa189a1b7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3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7.xml"/><Relationship Id="rId7" Type="http://schemas.microsoft.com/office/2007/relationships/hdphoto" Target="../media/hdphoto1.wdp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4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media7.mp3"/><Relationship Id="rId13" Type="http://schemas.openxmlformats.org/officeDocument/2006/relationships/slideLayout" Target="../slideLayouts/slideLayout7.xml"/><Relationship Id="rId18" Type="http://schemas.openxmlformats.org/officeDocument/2006/relationships/image" Target="../media/image8.png"/><Relationship Id="rId26" Type="http://schemas.openxmlformats.org/officeDocument/2006/relationships/image" Target="../media/image16.svg"/><Relationship Id="rId3" Type="http://schemas.microsoft.com/office/2007/relationships/media" Target="../media/media5.mp3"/><Relationship Id="rId21" Type="http://schemas.openxmlformats.org/officeDocument/2006/relationships/image" Target="../media/image11.png"/><Relationship Id="rId7" Type="http://schemas.microsoft.com/office/2007/relationships/media" Target="../media/media7.mp3"/><Relationship Id="rId12" Type="http://schemas.openxmlformats.org/officeDocument/2006/relationships/audio" Target="../media/media9.mp3"/><Relationship Id="rId17" Type="http://schemas.openxmlformats.org/officeDocument/2006/relationships/image" Target="../media/image7.png"/><Relationship Id="rId25" Type="http://schemas.openxmlformats.org/officeDocument/2006/relationships/image" Target="../media/image15.png"/><Relationship Id="rId2" Type="http://schemas.openxmlformats.org/officeDocument/2006/relationships/audio" Target="../media/media4.mp3"/><Relationship Id="rId16" Type="http://schemas.openxmlformats.org/officeDocument/2006/relationships/image" Target="../media/image6.png"/><Relationship Id="rId20" Type="http://schemas.openxmlformats.org/officeDocument/2006/relationships/image" Target="../media/image10.png"/><Relationship Id="rId1" Type="http://schemas.microsoft.com/office/2007/relationships/media" Target="../media/media4.mp3"/><Relationship Id="rId6" Type="http://schemas.openxmlformats.org/officeDocument/2006/relationships/audio" Target="../media/media6.mp3"/><Relationship Id="rId11" Type="http://schemas.microsoft.com/office/2007/relationships/media" Target="../media/media9.mp3"/><Relationship Id="rId24" Type="http://schemas.openxmlformats.org/officeDocument/2006/relationships/image" Target="../media/image14.svg"/><Relationship Id="rId5" Type="http://schemas.microsoft.com/office/2007/relationships/media" Target="../media/media6.mp3"/><Relationship Id="rId15" Type="http://schemas.openxmlformats.org/officeDocument/2006/relationships/image" Target="../media/image1.jpg"/><Relationship Id="rId23" Type="http://schemas.openxmlformats.org/officeDocument/2006/relationships/image" Target="../media/image13.png"/><Relationship Id="rId10" Type="http://schemas.openxmlformats.org/officeDocument/2006/relationships/audio" Target="../media/media8.mp3"/><Relationship Id="rId19" Type="http://schemas.openxmlformats.org/officeDocument/2006/relationships/image" Target="../media/image9.png"/><Relationship Id="rId4" Type="http://schemas.openxmlformats.org/officeDocument/2006/relationships/audio" Target="../media/media5.mp3"/><Relationship Id="rId9" Type="http://schemas.microsoft.com/office/2007/relationships/media" Target="../media/media8.mp3"/><Relationship Id="rId14" Type="http://schemas.openxmlformats.org/officeDocument/2006/relationships/notesSlide" Target="../notesSlides/notesSlide4.xml"/><Relationship Id="rId22" Type="http://schemas.openxmlformats.org/officeDocument/2006/relationships/image" Target="../media/image12.jpeg"/><Relationship Id="rId27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media7.mp3"/><Relationship Id="rId13" Type="http://schemas.openxmlformats.org/officeDocument/2006/relationships/slideLayout" Target="../slideLayouts/slideLayout7.xml"/><Relationship Id="rId18" Type="http://schemas.openxmlformats.org/officeDocument/2006/relationships/image" Target="../media/image7.png"/><Relationship Id="rId3" Type="http://schemas.microsoft.com/office/2007/relationships/media" Target="../media/media5.mp3"/><Relationship Id="rId21" Type="http://schemas.openxmlformats.org/officeDocument/2006/relationships/image" Target="../media/image10.png"/><Relationship Id="rId7" Type="http://schemas.microsoft.com/office/2007/relationships/media" Target="../media/media7.mp3"/><Relationship Id="rId12" Type="http://schemas.openxmlformats.org/officeDocument/2006/relationships/audio" Target="../media/media9.mp3"/><Relationship Id="rId17" Type="http://schemas.openxmlformats.org/officeDocument/2006/relationships/image" Target="../media/image6.png"/><Relationship Id="rId2" Type="http://schemas.openxmlformats.org/officeDocument/2006/relationships/audio" Target="../media/media4.mp3"/><Relationship Id="rId16" Type="http://schemas.openxmlformats.org/officeDocument/2006/relationships/image" Target="../media/image19.svg"/><Relationship Id="rId20" Type="http://schemas.openxmlformats.org/officeDocument/2006/relationships/image" Target="../media/image9.png"/><Relationship Id="rId1" Type="http://schemas.microsoft.com/office/2007/relationships/media" Target="../media/media4.mp3"/><Relationship Id="rId6" Type="http://schemas.openxmlformats.org/officeDocument/2006/relationships/audio" Target="../media/media6.mp3"/><Relationship Id="rId11" Type="http://schemas.microsoft.com/office/2007/relationships/media" Target="../media/media9.mp3"/><Relationship Id="rId5" Type="http://schemas.microsoft.com/office/2007/relationships/media" Target="../media/media6.mp3"/><Relationship Id="rId15" Type="http://schemas.openxmlformats.org/officeDocument/2006/relationships/image" Target="../media/image18.png"/><Relationship Id="rId23" Type="http://schemas.openxmlformats.org/officeDocument/2006/relationships/image" Target="../media/image17.png"/><Relationship Id="rId10" Type="http://schemas.openxmlformats.org/officeDocument/2006/relationships/audio" Target="../media/media8.mp3"/><Relationship Id="rId19" Type="http://schemas.openxmlformats.org/officeDocument/2006/relationships/image" Target="../media/image8.png"/><Relationship Id="rId4" Type="http://schemas.openxmlformats.org/officeDocument/2006/relationships/audio" Target="../media/media5.mp3"/><Relationship Id="rId9" Type="http://schemas.microsoft.com/office/2007/relationships/media" Target="../media/media8.mp3"/><Relationship Id="rId14" Type="http://schemas.openxmlformats.org/officeDocument/2006/relationships/image" Target="../media/image1.jpg"/><Relationship Id="rId22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37D63DC-5D28-258D-2B55-BBB479C6DA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65223F29-08C4-230B-3850-C8AC5045BEA8}"/>
              </a:ext>
            </a:extLst>
          </p:cNvPr>
          <p:cNvGrpSpPr/>
          <p:nvPr/>
        </p:nvGrpSpPr>
        <p:grpSpPr>
          <a:xfrm>
            <a:off x="1314450" y="1714500"/>
            <a:ext cx="16021050" cy="7297817"/>
            <a:chOff x="-384043" y="-66675"/>
            <a:chExt cx="16998963" cy="9730427"/>
          </a:xfrm>
        </p:grpSpPr>
        <p:sp>
          <p:nvSpPr>
            <p:cNvPr id="3" name="TextBox 3">
              <a:extLst>
                <a:ext uri="{FF2B5EF4-FFF2-40B4-BE49-F238E27FC236}">
                  <a16:creationId xmlns:a16="http://schemas.microsoft.com/office/drawing/2014/main" id="{B023EF60-2939-72F2-6FD0-09B0FACD9217}"/>
                </a:ext>
              </a:extLst>
            </p:cNvPr>
            <p:cNvSpPr txBox="1"/>
            <p:nvPr/>
          </p:nvSpPr>
          <p:spPr>
            <a:xfrm>
              <a:off x="-384043" y="1738948"/>
              <a:ext cx="16614920" cy="523288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14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600" spc="-220" dirty="0">
                  <a:solidFill>
                    <a:srgbClr val="424242"/>
                  </a:solidFill>
                  <a:latin typeface="Gatwick Bold Bold"/>
                </a:rPr>
                <a:t>WELCOME TO</a:t>
              </a:r>
              <a:endParaRPr kumimoji="0" lang="en-US" sz="9600" b="0" i="0" u="none" strike="noStrike" kern="1200" cap="none" spc="-220" normalizeH="0" baseline="0" noProof="0" dirty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Gatwick Bold Bold"/>
                <a:ea typeface="+mn-ea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14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800" b="0" i="0" u="none" strike="noStrike" kern="1200" cap="none" spc="-22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Gatwick Bold Bold"/>
                  <a:ea typeface="+mn-ea"/>
                  <a:cs typeface="+mn-cs"/>
                </a:rPr>
                <a:t>OUR CLASS!</a:t>
              </a:r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27EA0E80-9755-D1BD-B037-FE5D6D07638D}"/>
                </a:ext>
              </a:extLst>
            </p:cNvPr>
            <p:cNvSpPr txBox="1"/>
            <p:nvPr/>
          </p:nvSpPr>
          <p:spPr>
            <a:xfrm>
              <a:off x="0" y="-66675"/>
              <a:ext cx="16614920" cy="180562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800" b="0" i="0" u="none" strike="noStrike" kern="1200" cap="none" spc="-118" normalizeH="0" baseline="0" noProof="0" dirty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Gatwick Bold Bold"/>
                <a:ea typeface="+mn-ea"/>
                <a:cs typeface="+mn-cs"/>
              </a:endParaRPr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7BD2CBA4-A01F-6D79-9B65-64BB7990EA56}"/>
                </a:ext>
              </a:extLst>
            </p:cNvPr>
            <p:cNvSpPr txBox="1"/>
            <p:nvPr/>
          </p:nvSpPr>
          <p:spPr>
            <a:xfrm>
              <a:off x="0" y="7858129"/>
              <a:ext cx="16614920" cy="180562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8800" dirty="0">
                  <a:solidFill>
                    <a:srgbClr val="424242"/>
                  </a:solidFill>
                  <a:latin typeface="Open Sauce"/>
                </a:rPr>
                <a:t>Presented by: ………………………</a:t>
              </a:r>
              <a:endParaRPr kumimoji="0" lang="en-US" sz="8800" b="0" i="0" u="none" strike="noStrike" kern="1200" cap="none" spc="0" normalizeH="0" baseline="0" noProof="0" dirty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Open Sauce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53673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Mountains | Habitats | WWF">
            <a:extLst>
              <a:ext uri="{FF2B5EF4-FFF2-40B4-BE49-F238E27FC236}">
                <a16:creationId xmlns:a16="http://schemas.microsoft.com/office/drawing/2014/main" id="{27D9EA3F-26F2-4176-A85C-EE7CCF9E3B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324100"/>
            <a:ext cx="7239000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WILSON ISLAND - Đánh giá Khu cắm trại &amp;amp; So sánh giá - Tripadvisor">
            <a:extLst>
              <a:ext uri="{FF2B5EF4-FFF2-40B4-BE49-F238E27FC236}">
                <a16:creationId xmlns:a16="http://schemas.microsoft.com/office/drawing/2014/main" id="{C6D4E9ED-0DB9-4D06-9699-44DC0C67E2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3200" y="2324100"/>
            <a:ext cx="6509183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CC96772-8D34-48D9-B179-C94BAE340070}"/>
              </a:ext>
            </a:extLst>
          </p:cNvPr>
          <p:cNvSpPr txBox="1"/>
          <p:nvPr/>
        </p:nvSpPr>
        <p:spPr>
          <a:xfrm>
            <a:off x="4114800" y="495300"/>
            <a:ext cx="10972800" cy="1200329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7200" b="1">
                <a:solidFill>
                  <a:srgbClr val="C00000"/>
                </a:solidFill>
                <a:latin typeface="Gatwick Bold Bold" panose="020B060402020202020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9600" dirty="0"/>
              <a:t>What’s it?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15E848-16BA-409A-B896-3C7ABE44D39C}"/>
              </a:ext>
            </a:extLst>
          </p:cNvPr>
          <p:cNvSpPr txBox="1"/>
          <p:nvPr/>
        </p:nvSpPr>
        <p:spPr>
          <a:xfrm>
            <a:off x="3073800" y="6972805"/>
            <a:ext cx="337739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/>
              <a:t>mountain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51200D6-512C-4102-9A86-B9D6E0DBA4FD}"/>
              </a:ext>
            </a:extLst>
          </p:cNvPr>
          <p:cNvSpPr txBox="1"/>
          <p:nvPr/>
        </p:nvSpPr>
        <p:spPr>
          <a:xfrm>
            <a:off x="12649200" y="6947237"/>
            <a:ext cx="21900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/>
              <a:t>island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5CD43D7-A926-468B-8344-573E79DAC819}"/>
              </a:ext>
            </a:extLst>
          </p:cNvPr>
          <p:cNvSpPr txBox="1"/>
          <p:nvPr/>
        </p:nvSpPr>
        <p:spPr>
          <a:xfrm>
            <a:off x="3073800" y="6947237"/>
            <a:ext cx="3377399" cy="101566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6000" dirty="0"/>
              <a:t>moun</a:t>
            </a:r>
            <a:r>
              <a:rPr lang="en-US" sz="6000" b="1" u="sng" dirty="0">
                <a:solidFill>
                  <a:srgbClr val="C00000"/>
                </a:solidFill>
              </a:rPr>
              <a:t>t</a:t>
            </a:r>
            <a:r>
              <a:rPr lang="en-US" sz="6000" dirty="0"/>
              <a:t>ain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4529B45-78A7-4BB9-B581-A552A4EDFAFD}"/>
              </a:ext>
            </a:extLst>
          </p:cNvPr>
          <p:cNvSpPr txBox="1"/>
          <p:nvPr/>
        </p:nvSpPr>
        <p:spPr>
          <a:xfrm>
            <a:off x="12649200" y="6939617"/>
            <a:ext cx="2190023" cy="101566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6000" dirty="0"/>
              <a:t>islan</a:t>
            </a:r>
            <a:r>
              <a:rPr lang="en-US" sz="6000" b="1" u="sng" dirty="0">
                <a:solidFill>
                  <a:srgbClr val="C00000"/>
                </a:solidFill>
              </a:rPr>
              <a:t>d</a:t>
            </a:r>
            <a:r>
              <a:rPr lang="en-US" sz="6000" dirty="0"/>
              <a:t> </a:t>
            </a:r>
          </a:p>
        </p:txBody>
      </p:sp>
      <p:pic>
        <p:nvPicPr>
          <p:cNvPr id="4" name="mountain">
            <a:hlinkClick r:id="" action="ppaction://media"/>
            <a:extLst>
              <a:ext uri="{FF2B5EF4-FFF2-40B4-BE49-F238E27FC236}">
                <a16:creationId xmlns:a16="http://schemas.microsoft.com/office/drawing/2014/main" id="{E70BDDC1-3CC4-4766-A4A2-EA577A77D38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451199" y="7099468"/>
            <a:ext cx="889000" cy="889000"/>
          </a:xfrm>
          <a:prstGeom prst="rect">
            <a:avLst/>
          </a:prstGeom>
        </p:spPr>
      </p:pic>
      <p:pic>
        <p:nvPicPr>
          <p:cNvPr id="5" name="island">
            <a:hlinkClick r:id="" action="ppaction://media"/>
            <a:extLst>
              <a:ext uri="{FF2B5EF4-FFF2-40B4-BE49-F238E27FC236}">
                <a16:creationId xmlns:a16="http://schemas.microsoft.com/office/drawing/2014/main" id="{340019A7-B88D-4D04-94C2-190289FB1A8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5087600" y="7036137"/>
            <a:ext cx="919143" cy="919143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69BC8915-AC58-4319-8CA3-C4700F761FB7}"/>
              </a:ext>
            </a:extLst>
          </p:cNvPr>
          <p:cNvSpPr txBox="1"/>
          <p:nvPr/>
        </p:nvSpPr>
        <p:spPr>
          <a:xfrm>
            <a:off x="4507066" y="8090237"/>
            <a:ext cx="1285929" cy="101566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rgbClr val="C00000"/>
                </a:solidFill>
              </a:rPr>
              <a:t>/t/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C2C4DEC-2C8A-4EDE-A363-DA355976104A}"/>
              </a:ext>
            </a:extLst>
          </p:cNvPr>
          <p:cNvSpPr txBox="1"/>
          <p:nvPr/>
        </p:nvSpPr>
        <p:spPr>
          <a:xfrm>
            <a:off x="13832151" y="7955280"/>
            <a:ext cx="1433406" cy="101566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rgbClr val="C00000"/>
                </a:solidFill>
              </a:rPr>
              <a:t>/d/ </a:t>
            </a:r>
          </a:p>
        </p:txBody>
      </p:sp>
    </p:spTree>
    <p:extLst>
      <p:ext uri="{BB962C8B-B14F-4D97-AF65-F5344CB8AC3E}">
        <p14:creationId xmlns:p14="http://schemas.microsoft.com/office/powerpoint/2010/main" val="4223537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86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8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/>
      <p:bldP spid="27" grpId="0"/>
      <p:bldP spid="28" grpId="0" animBg="1"/>
      <p:bldP spid="29" grpId="0" animBg="1"/>
      <p:bldP spid="30" grpId="0" animBg="1"/>
      <p:bldP spid="3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F8EFDA2-7873-4799-B29B-319ED48CDEEC}"/>
              </a:ext>
            </a:extLst>
          </p:cNvPr>
          <p:cNvSpPr txBox="1"/>
          <p:nvPr/>
        </p:nvSpPr>
        <p:spPr>
          <a:xfrm>
            <a:off x="4724400" y="5448300"/>
            <a:ext cx="3478496" cy="264687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600" b="1" dirty="0">
                <a:solidFill>
                  <a:srgbClr val="C00000"/>
                </a:solidFill>
              </a:rPr>
              <a:t>/t/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B3695AA-43C2-4975-BF30-876A8BD7C5D3}"/>
              </a:ext>
            </a:extLst>
          </p:cNvPr>
          <p:cNvSpPr txBox="1"/>
          <p:nvPr/>
        </p:nvSpPr>
        <p:spPr>
          <a:xfrm>
            <a:off x="10363200" y="5448300"/>
            <a:ext cx="3893120" cy="264687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600" b="1" dirty="0">
                <a:solidFill>
                  <a:srgbClr val="C00000"/>
                </a:solidFill>
              </a:rPr>
              <a:t>/d/ </a:t>
            </a:r>
          </a:p>
        </p:txBody>
      </p:sp>
      <p:sp>
        <p:nvSpPr>
          <p:cNvPr id="10" name="TextBox 3">
            <a:extLst>
              <a:ext uri="{FF2B5EF4-FFF2-40B4-BE49-F238E27FC236}">
                <a16:creationId xmlns:a16="http://schemas.microsoft.com/office/drawing/2014/main" id="{4E517492-B189-4A27-B9D9-CC569D82258C}"/>
              </a:ext>
            </a:extLst>
          </p:cNvPr>
          <p:cNvSpPr txBox="1"/>
          <p:nvPr/>
        </p:nvSpPr>
        <p:spPr>
          <a:xfrm>
            <a:off x="2286000" y="2613184"/>
            <a:ext cx="14554200" cy="2215991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7200" b="1">
                <a:solidFill>
                  <a:srgbClr val="C00000"/>
                </a:solidFill>
                <a:latin typeface="Gatwick Bold Bold" panose="020B060402020202020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8800" dirty="0"/>
              <a:t>PRONUNCIATION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ƯỚNG DẪN PHÁT ÂM LỚP 6 - Unit 5- Natural wonders of Viet Nam -t- - -d-">
            <a:hlinkClick r:id="" action="ppaction://media"/>
            <a:extLst>
              <a:ext uri="{FF2B5EF4-FFF2-40B4-BE49-F238E27FC236}">
                <a16:creationId xmlns:a16="http://schemas.microsoft.com/office/drawing/2014/main" id="{822DB38A-73F9-DAA1-8CBD-AC999E6AA8F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" y="-7620"/>
            <a:ext cx="18301547" cy="10294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478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56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4">
            <a:extLst>
              <a:ext uri="{FF2B5EF4-FFF2-40B4-BE49-F238E27FC236}">
                <a16:creationId xmlns:a16="http://schemas.microsoft.com/office/drawing/2014/main" id="{CC97CDF9-0A07-4471-9BCA-B42B0984A439}"/>
              </a:ext>
            </a:extLst>
          </p:cNvPr>
          <p:cNvSpPr/>
          <p:nvPr/>
        </p:nvSpPr>
        <p:spPr>
          <a:xfrm>
            <a:off x="2396020" y="960085"/>
            <a:ext cx="13495959" cy="919456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7200" b="1" dirty="0">
                <a:solidFill>
                  <a:srgbClr val="C00000"/>
                </a:solidFill>
                <a:latin typeface="Gatwick Bold Bold" panose="020B0604020202020204" charset="0"/>
              </a:rPr>
              <a:t>4. Listen and repeat.</a:t>
            </a: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D8DF1CBD-8B94-4E3F-ACE5-412DE85756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6075522"/>
              </p:ext>
            </p:extLst>
          </p:nvPr>
        </p:nvGraphicFramePr>
        <p:xfrm>
          <a:off x="3047999" y="2401636"/>
          <a:ext cx="12192000" cy="73152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950285745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val="1645495439"/>
                    </a:ext>
                  </a:extLst>
                </a:gridCol>
              </a:tblGrid>
              <a:tr h="1496856">
                <a:tc>
                  <a:txBody>
                    <a:bodyPr/>
                    <a:lstStyle/>
                    <a:p>
                      <a:pPr algn="ctr"/>
                      <a:r>
                        <a:rPr lang="en-US" sz="8000" dirty="0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/t/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0" dirty="0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/d/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531463"/>
                  </a:ext>
                </a:extLst>
              </a:tr>
              <a:tr h="5818344">
                <a:tc>
                  <a:txBody>
                    <a:bodyPr/>
                    <a:lstStyle/>
                    <a:p>
                      <a:endParaRPr lang="en-US" sz="4400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4400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69733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3224288-6909-4232-B1A9-94A4101B0197}"/>
              </a:ext>
            </a:extLst>
          </p:cNvPr>
          <p:cNvSpPr txBox="1"/>
          <p:nvPr/>
        </p:nvSpPr>
        <p:spPr>
          <a:xfrm>
            <a:off x="3820862" y="3934413"/>
            <a:ext cx="519084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moun</a:t>
            </a:r>
            <a:r>
              <a:rPr lang="en-US" sz="8000" b="1" u="sn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</a:t>
            </a:r>
            <a:r>
              <a:rPr lang="en-US" sz="8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ain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37E153A-4B00-44D6-B1B3-13EC2B6A44AA}"/>
              </a:ext>
            </a:extLst>
          </p:cNvPr>
          <p:cNvSpPr txBox="1"/>
          <p:nvPr/>
        </p:nvSpPr>
        <p:spPr>
          <a:xfrm>
            <a:off x="3921338" y="5572661"/>
            <a:ext cx="469712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</a:t>
            </a:r>
            <a:r>
              <a:rPr lang="en-US" sz="8000" b="1" u="sn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</a:t>
            </a:r>
            <a:r>
              <a:rPr lang="en-US" sz="8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erfall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FA91B5E-675C-4957-8C81-92739DD05A08}"/>
              </a:ext>
            </a:extLst>
          </p:cNvPr>
          <p:cNvSpPr txBox="1"/>
          <p:nvPr/>
        </p:nvSpPr>
        <p:spPr>
          <a:xfrm>
            <a:off x="4196317" y="7124700"/>
            <a:ext cx="358303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deser</a:t>
            </a:r>
            <a:r>
              <a:rPr lang="en-US" sz="8000" b="1" u="sn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</a:t>
            </a:r>
            <a:r>
              <a:rPr lang="en-US" sz="8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B7763EB-CA12-4C2C-8506-2393F37D9BA5}"/>
              </a:ext>
            </a:extLst>
          </p:cNvPr>
          <p:cNvSpPr txBox="1"/>
          <p:nvPr/>
        </p:nvSpPr>
        <p:spPr>
          <a:xfrm>
            <a:off x="4142423" y="8544461"/>
            <a:ext cx="38379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plas</a:t>
            </a:r>
            <a:r>
              <a:rPr lang="en-US" sz="8000" b="1" u="sn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</a:t>
            </a:r>
            <a:r>
              <a:rPr lang="en-US" sz="8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er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676133-3AF4-4BBF-B00C-0808000B34E6}"/>
              </a:ext>
            </a:extLst>
          </p:cNvPr>
          <p:cNvSpPr txBox="1"/>
          <p:nvPr/>
        </p:nvSpPr>
        <p:spPr>
          <a:xfrm>
            <a:off x="10145462" y="3934413"/>
            <a:ext cx="414248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won</a:t>
            </a:r>
            <a:r>
              <a:rPr lang="en-US" sz="8000" b="1" u="sn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</a:t>
            </a:r>
            <a:r>
              <a:rPr lang="en-US" sz="8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er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DF8845C-1750-4F65-B1F4-5280E1AFBB32}"/>
              </a:ext>
            </a:extLst>
          </p:cNvPr>
          <p:cNvSpPr txBox="1"/>
          <p:nvPr/>
        </p:nvSpPr>
        <p:spPr>
          <a:xfrm>
            <a:off x="10356834" y="5496461"/>
            <a:ext cx="330891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islan</a:t>
            </a:r>
            <a:r>
              <a:rPr lang="en-US" sz="8000" b="1" u="sn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</a:t>
            </a:r>
            <a:r>
              <a:rPr lang="en-US" sz="8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3CAB8C5-4011-4CA5-9517-E8343E7B3ABA}"/>
              </a:ext>
            </a:extLst>
          </p:cNvPr>
          <p:cNvSpPr txBox="1"/>
          <p:nvPr/>
        </p:nvSpPr>
        <p:spPr>
          <a:xfrm>
            <a:off x="10356834" y="7124700"/>
            <a:ext cx="312777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gui</a:t>
            </a:r>
            <a:r>
              <a:rPr lang="en-US" sz="8000" b="1" u="sn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</a:t>
            </a:r>
            <a:r>
              <a:rPr lang="en-US" sz="8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9AB16D8-4088-4A08-B4F5-7C5E4E0E0D30}"/>
              </a:ext>
            </a:extLst>
          </p:cNvPr>
          <p:cNvSpPr txBox="1"/>
          <p:nvPr/>
        </p:nvSpPr>
        <p:spPr>
          <a:xfrm>
            <a:off x="10158478" y="8544460"/>
            <a:ext cx="395813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holi</a:t>
            </a:r>
            <a:r>
              <a:rPr lang="en-US" sz="8000" b="1" u="sn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</a:t>
            </a:r>
            <a:r>
              <a:rPr lang="en-US" sz="8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ay </a:t>
            </a:r>
          </a:p>
        </p:txBody>
      </p:sp>
      <p:pic>
        <p:nvPicPr>
          <p:cNvPr id="12" name="Picture 6">
            <a:extLst>
              <a:ext uri="{FF2B5EF4-FFF2-40B4-BE49-F238E27FC236}">
                <a16:creationId xmlns:a16="http://schemas.microsoft.com/office/drawing/2014/main" id="{3765D02C-C335-4C66-9341-F43A6AEB6E0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5060805" y="6657230"/>
            <a:ext cx="3227195" cy="3629770"/>
          </a:xfrm>
          <a:prstGeom prst="rect">
            <a:avLst/>
          </a:prstGeom>
        </p:spPr>
      </p:pic>
      <p:pic>
        <p:nvPicPr>
          <p:cNvPr id="13" name="Track-_33_">
            <a:hlinkClick r:id="" action="ppaction://media"/>
            <a:extLst>
              <a:ext uri="{FF2B5EF4-FFF2-40B4-BE49-F238E27FC236}">
                <a16:creationId xmlns:a16="http://schemas.microsoft.com/office/drawing/2014/main" id="{CB493908-9C15-4B73-89A6-7F99FF16560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biLevel thresh="75000"/>
          </a:blip>
          <a:stretch>
            <a:fillRect/>
          </a:stretch>
        </p:blipFill>
        <p:spPr>
          <a:xfrm>
            <a:off x="15672439" y="862851"/>
            <a:ext cx="1001963" cy="1001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736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53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4">
            <a:extLst>
              <a:ext uri="{FF2B5EF4-FFF2-40B4-BE49-F238E27FC236}">
                <a16:creationId xmlns:a16="http://schemas.microsoft.com/office/drawing/2014/main" id="{CC97CDF9-0A07-4471-9BCA-B42B0984A439}"/>
              </a:ext>
            </a:extLst>
          </p:cNvPr>
          <p:cNvSpPr/>
          <p:nvPr/>
        </p:nvSpPr>
        <p:spPr>
          <a:xfrm>
            <a:off x="1409700" y="610218"/>
            <a:ext cx="15468600" cy="919456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7200" b="1" dirty="0">
                <a:solidFill>
                  <a:srgbClr val="C00000"/>
                </a:solidFill>
                <a:latin typeface="Gatwick Bold Bold" panose="020B0604020202020204" charset="0"/>
              </a:rPr>
              <a:t>5. Listen and repeat. </a:t>
            </a:r>
          </a:p>
        </p:txBody>
      </p:sp>
      <p:sp>
        <p:nvSpPr>
          <p:cNvPr id="19" name="Rectangle 3">
            <a:extLst>
              <a:ext uri="{FF2B5EF4-FFF2-40B4-BE49-F238E27FC236}">
                <a16:creationId xmlns:a16="http://schemas.microsoft.com/office/drawing/2014/main" id="{8BABB858-A151-4B3D-BC9F-EF18760043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5925" y="1790700"/>
            <a:ext cx="15173325" cy="816236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6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1.</a:t>
            </a:r>
            <a:r>
              <a:rPr lang="en-US" altLang="en-US" sz="6000" dirty="0">
                <a:solidFill>
                  <a:srgbClr val="33333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altLang="en-US" sz="6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– Where's my ha</a:t>
            </a:r>
            <a:r>
              <a:rPr kumimoji="0" lang="en-US" altLang="en-US" sz="60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</a:t>
            </a:r>
            <a:r>
              <a:rPr kumimoji="0" lang="en-US" altLang="en-US" sz="6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</a:t>
            </a:r>
            <a:br>
              <a:rPr kumimoji="0" lang="en-US" altLang="en-US" sz="6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kumimoji="0" lang="en-US" altLang="en-US" sz="6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– Oh, it's on your hea</a:t>
            </a:r>
            <a:r>
              <a:rPr kumimoji="0" lang="en-US" altLang="en-US" sz="60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</a:t>
            </a:r>
            <a:r>
              <a:rPr kumimoji="0" lang="en-US" altLang="en-US" sz="6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  </a:t>
            </a:r>
            <a:endParaRPr kumimoji="0" lang="en-US" altLang="en-US" sz="6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6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2.</a:t>
            </a:r>
            <a:r>
              <a:rPr lang="en-US" altLang="en-US" sz="6000" dirty="0">
                <a:solidFill>
                  <a:srgbClr val="33333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altLang="en-US" sz="6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Where </a:t>
            </a:r>
            <a:r>
              <a:rPr kumimoji="0" lang="en-US" altLang="en-US" sz="60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</a:t>
            </a:r>
            <a:r>
              <a:rPr kumimoji="0" lang="en-US" altLang="en-US" sz="6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 they stay on their holi</a:t>
            </a:r>
            <a:r>
              <a:rPr kumimoji="0" lang="en-US" altLang="en-US" sz="60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</a:t>
            </a:r>
            <a:r>
              <a:rPr kumimoji="0" lang="en-US" altLang="en-US" sz="6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ay?  </a:t>
            </a:r>
            <a:endParaRPr kumimoji="0" lang="en-US" altLang="en-US" sz="6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6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3.</a:t>
            </a:r>
            <a:r>
              <a:rPr lang="en-US" altLang="en-US" sz="6000" dirty="0">
                <a:solidFill>
                  <a:srgbClr val="33333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altLang="en-US" sz="6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 nee</a:t>
            </a:r>
            <a:r>
              <a:rPr kumimoji="0" lang="en-US" altLang="en-US" sz="60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</a:t>
            </a:r>
            <a:r>
              <a:rPr kumimoji="0" lang="en-US" altLang="en-US" sz="6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some mea</a:t>
            </a:r>
            <a:r>
              <a:rPr kumimoji="0" lang="en-US" altLang="en-US" sz="60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</a:t>
            </a:r>
            <a:r>
              <a:rPr kumimoji="0" lang="en-US" altLang="en-US" sz="6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for my ca</a:t>
            </a:r>
            <a:r>
              <a:rPr kumimoji="0" lang="en-US" altLang="en-US" sz="60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</a:t>
            </a:r>
            <a:r>
              <a:rPr kumimoji="0" lang="en-US" altLang="en-US" sz="6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  </a:t>
            </a:r>
            <a:endParaRPr kumimoji="0" lang="en-US" altLang="en-US" sz="6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6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4.</a:t>
            </a:r>
            <a:r>
              <a:rPr lang="en-US" altLang="en-US" sz="6000" dirty="0">
                <a:solidFill>
                  <a:srgbClr val="33333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altLang="en-US" sz="6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 Sahara is a very ho</a:t>
            </a:r>
            <a:r>
              <a:rPr kumimoji="0" lang="en-US" altLang="en-US" sz="60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</a:t>
            </a:r>
            <a:r>
              <a:rPr kumimoji="0" lang="en-US" altLang="en-US" sz="6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kumimoji="0" lang="en-US" altLang="en-US" sz="60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</a:t>
            </a:r>
            <a:r>
              <a:rPr kumimoji="0" lang="en-US" altLang="en-US" sz="6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eser</a:t>
            </a:r>
            <a:r>
              <a:rPr kumimoji="0" lang="en-US" altLang="en-US" sz="60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</a:t>
            </a:r>
            <a:r>
              <a:rPr kumimoji="0" lang="en-US" altLang="en-US" sz="6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  </a:t>
            </a:r>
            <a:endParaRPr kumimoji="0" lang="en-US" altLang="en-US" sz="6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6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5.</a:t>
            </a:r>
            <a:r>
              <a:rPr lang="en-US" altLang="en-US" sz="6000" dirty="0">
                <a:solidFill>
                  <a:srgbClr val="33333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altLang="en-US" sz="6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 wan</a:t>
            </a:r>
            <a:r>
              <a:rPr kumimoji="0" lang="en-US" altLang="en-US" sz="6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</a:t>
            </a:r>
            <a:r>
              <a:rPr kumimoji="0" lang="en-US" altLang="en-US" sz="6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to explore the islan</a:t>
            </a:r>
            <a:r>
              <a:rPr kumimoji="0" lang="en-US" altLang="en-US" sz="60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</a:t>
            </a:r>
            <a:r>
              <a:rPr kumimoji="0" lang="en-US" altLang="en-US" sz="6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by boa</a:t>
            </a:r>
            <a:r>
              <a:rPr kumimoji="0" lang="en-US" altLang="en-US" sz="60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</a:t>
            </a:r>
            <a:r>
              <a:rPr kumimoji="0" lang="en-US" altLang="en-US" sz="6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kumimoji="0" lang="en-US" altLang="en-US" sz="6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" name="act5-1-1">
            <a:hlinkClick r:id="" action="ppaction://media"/>
            <a:extLst>
              <a:ext uri="{FF2B5EF4-FFF2-40B4-BE49-F238E27FC236}">
                <a16:creationId xmlns:a16="http://schemas.microsoft.com/office/drawing/2014/main" id="{57E94A06-C461-AAB2-93AB-D6A24E0F653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316200" y="0"/>
            <a:ext cx="1920875" cy="192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573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9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EFA4255-06E3-BD6E-E111-8DA644A08D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4">
            <a:extLst>
              <a:ext uri="{FF2B5EF4-FFF2-40B4-BE49-F238E27FC236}">
                <a16:creationId xmlns:a16="http://schemas.microsoft.com/office/drawing/2014/main" id="{38E2480F-FCF2-953B-EAD7-15EE29AEF11F}"/>
              </a:ext>
            </a:extLst>
          </p:cNvPr>
          <p:cNvSpPr/>
          <p:nvPr/>
        </p:nvSpPr>
        <p:spPr>
          <a:xfrm>
            <a:off x="1538287" y="1491973"/>
            <a:ext cx="15468600" cy="919456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600" b="1" dirty="0">
                <a:solidFill>
                  <a:srgbClr val="C00000"/>
                </a:solidFill>
                <a:latin typeface="Gatwick Bold Bold" panose="020B0604020202020204" charset="0"/>
              </a:rPr>
              <a:t>Wrap-up</a:t>
            </a:r>
            <a:endParaRPr kumimoji="0" lang="en-US" sz="9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Gatwick Bold Bold" panose="020B0604020202020204" charset="0"/>
              <a:ea typeface="+mn-ea"/>
              <a:cs typeface="+mn-cs"/>
            </a:endParaRPr>
          </a:p>
        </p:txBody>
      </p:sp>
      <p:sp>
        <p:nvSpPr>
          <p:cNvPr id="19" name="Rectangle 3">
            <a:extLst>
              <a:ext uri="{FF2B5EF4-FFF2-40B4-BE49-F238E27FC236}">
                <a16:creationId xmlns:a16="http://schemas.microsoft.com/office/drawing/2014/main" id="{1383A958-7D82-2AF7-4A13-7C90AA9210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5925" y="3868192"/>
            <a:ext cx="15173325" cy="400737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857250" marR="0" lvl="0" indent="-8572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Learn some words related to </a:t>
            </a:r>
            <a:r>
              <a:rPr kumimoji="0" lang="en-US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travel items</a:t>
            </a:r>
          </a:p>
          <a:p>
            <a:pPr marL="857250" marR="0" lvl="0" indent="-8572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en-US" altLang="en-US" sz="6000" b="1" dirty="0">
                <a:solidFill>
                  <a:srgbClr val="33333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Pronunciation /t/ and /d/ </a:t>
            </a:r>
            <a:r>
              <a:rPr kumimoji="0" lang="en-US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endParaRPr kumimoji="0" lang="en-US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72611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29DE427-4A94-2420-0F29-3926B42AD2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4">
            <a:extLst>
              <a:ext uri="{FF2B5EF4-FFF2-40B4-BE49-F238E27FC236}">
                <a16:creationId xmlns:a16="http://schemas.microsoft.com/office/drawing/2014/main" id="{A07B50E7-9BE6-8009-D7AB-3ACCFDE16ABE}"/>
              </a:ext>
            </a:extLst>
          </p:cNvPr>
          <p:cNvSpPr/>
          <p:nvPr/>
        </p:nvSpPr>
        <p:spPr>
          <a:xfrm>
            <a:off x="1538287" y="2032331"/>
            <a:ext cx="15468600" cy="919456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atwick Bold Bold" panose="020B0604020202020204" charset="0"/>
                <a:ea typeface="+mn-ea"/>
                <a:cs typeface="+mn-cs"/>
              </a:rPr>
              <a:t>Choose the correct answer</a:t>
            </a:r>
          </a:p>
        </p:txBody>
      </p:sp>
      <p:sp>
        <p:nvSpPr>
          <p:cNvPr id="19" name="Rectangle 3">
            <a:extLst>
              <a:ext uri="{FF2B5EF4-FFF2-40B4-BE49-F238E27FC236}">
                <a16:creationId xmlns:a16="http://schemas.microsoft.com/office/drawing/2014/main" id="{7A97F892-086D-8A62-8438-A18D782236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5925" y="3948824"/>
            <a:ext cx="15173325" cy="384611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algn="ctr">
              <a:lnSpc>
                <a:spcPct val="150000"/>
              </a:lnSpc>
            </a:pPr>
            <a:r>
              <a:rPr lang="en-US" altLang="en-US" sz="8800" b="1" dirty="0">
                <a:solidFill>
                  <a:srgbClr val="33333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/>
              </a:rPr>
              <a:t>https://g.co/gemini/share/fe6aa189a1b7</a:t>
            </a:r>
            <a:r>
              <a:rPr lang="en-US" altLang="en-US" sz="8800" b="1" dirty="0">
                <a:solidFill>
                  <a:srgbClr val="33333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endParaRPr kumimoji="0" lang="en-US" altLang="en-US" sz="8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27141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18937C6-DDAA-B8A6-971B-51180CA9E2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4">
            <a:extLst>
              <a:ext uri="{FF2B5EF4-FFF2-40B4-BE49-F238E27FC236}">
                <a16:creationId xmlns:a16="http://schemas.microsoft.com/office/drawing/2014/main" id="{4F0B2CE5-8AB6-35E9-C29B-7C93C3E6C4E0}"/>
              </a:ext>
            </a:extLst>
          </p:cNvPr>
          <p:cNvSpPr/>
          <p:nvPr/>
        </p:nvSpPr>
        <p:spPr>
          <a:xfrm>
            <a:off x="1538287" y="1790700"/>
            <a:ext cx="15468600" cy="919456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atwick Bold Bold" panose="020B0604020202020204" charset="0"/>
                <a:ea typeface="+mn-ea"/>
                <a:cs typeface="+mn-cs"/>
              </a:rPr>
              <a:t>HOMEWORK</a:t>
            </a:r>
          </a:p>
        </p:txBody>
      </p:sp>
      <p:sp>
        <p:nvSpPr>
          <p:cNvPr id="19" name="Rectangle 3">
            <a:extLst>
              <a:ext uri="{FF2B5EF4-FFF2-40B4-BE49-F238E27FC236}">
                <a16:creationId xmlns:a16="http://schemas.microsoft.com/office/drawing/2014/main" id="{445105F0-E7EE-AFF0-D253-32CE6BCE4D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5925" y="3467442"/>
            <a:ext cx="15173325" cy="480888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857250" marR="0" lvl="0" indent="-8572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alt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Learn by heart vocabulary </a:t>
            </a:r>
          </a:p>
          <a:p>
            <a:pPr marL="857250" marR="0" lvl="0" indent="-8572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en-US" altLang="en-US" sz="7200" b="1" dirty="0">
                <a:solidFill>
                  <a:srgbClr val="33333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 exercises on the wordbook</a:t>
            </a:r>
          </a:p>
          <a:p>
            <a:pPr marL="857250" marR="0" lvl="0" indent="-8572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alt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Prepare: A Closer Look 2</a:t>
            </a:r>
            <a:endParaRPr kumimoji="0" lang="en-US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564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609600" y="5905500"/>
            <a:ext cx="17068800" cy="1256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6720"/>
              </a:lnSpc>
              <a:spcBef>
                <a:spcPct val="0"/>
              </a:spcBef>
            </a:pPr>
            <a:r>
              <a:rPr lang="en-US" sz="19900" u="none" spc="-112" dirty="0">
                <a:solidFill>
                  <a:srgbClr val="C00000"/>
                </a:solidFill>
                <a:latin typeface="Gatwick Bold Bold"/>
              </a:rPr>
              <a:t>THANKS!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46C06ED-4053-7074-B4F4-80BF06797F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What I Pack When I Travel">
            <a:hlinkClick r:id="" action="ppaction://media"/>
            <a:extLst>
              <a:ext uri="{FF2B5EF4-FFF2-40B4-BE49-F238E27FC236}">
                <a16:creationId xmlns:a16="http://schemas.microsoft.com/office/drawing/2014/main" id="{BA318203-A838-2A4A-4C12-765EC929A6E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-22860"/>
            <a:ext cx="5786437" cy="10287000"/>
          </a:xfrm>
          <a:prstGeom prst="rect">
            <a:avLst/>
          </a:prstGeom>
        </p:spPr>
      </p:pic>
      <p:sp>
        <p:nvSpPr>
          <p:cNvPr id="4" name="Cloud 3">
            <a:extLst>
              <a:ext uri="{FF2B5EF4-FFF2-40B4-BE49-F238E27FC236}">
                <a16:creationId xmlns:a16="http://schemas.microsoft.com/office/drawing/2014/main" id="{F1657ADE-9C57-1B90-3693-C1BE57A21BBC}"/>
              </a:ext>
            </a:extLst>
          </p:cNvPr>
          <p:cNvSpPr/>
          <p:nvPr/>
        </p:nvSpPr>
        <p:spPr>
          <a:xfrm>
            <a:off x="5786437" y="342900"/>
            <a:ext cx="12501563" cy="9601200"/>
          </a:xfrm>
          <a:prstGeom prst="cloud">
            <a:avLst/>
          </a:prstGeom>
          <a:solidFill>
            <a:schemeClr val="bg1"/>
          </a:solidFill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>
                <a:solidFill>
                  <a:sysClr val="windowText" lastClr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How about you?</a:t>
            </a:r>
          </a:p>
          <a:p>
            <a:pPr algn="ctr"/>
            <a:r>
              <a:rPr lang="en-US" sz="9600" dirty="0">
                <a:solidFill>
                  <a:sysClr val="windowText" lastClr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What do you bring when you travel? </a:t>
            </a:r>
          </a:p>
        </p:txBody>
      </p:sp>
    </p:spTree>
    <p:extLst>
      <p:ext uri="{BB962C8B-B14F-4D97-AF65-F5344CB8AC3E}">
        <p14:creationId xmlns:p14="http://schemas.microsoft.com/office/powerpoint/2010/main" val="103079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4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676400" y="1714500"/>
            <a:ext cx="15659100" cy="7297817"/>
            <a:chOff x="0" y="-66675"/>
            <a:chExt cx="16614920" cy="9730427"/>
          </a:xfrm>
        </p:grpSpPr>
        <p:sp>
          <p:nvSpPr>
            <p:cNvPr id="3" name="TextBox 3"/>
            <p:cNvSpPr txBox="1"/>
            <p:nvPr/>
          </p:nvSpPr>
          <p:spPr>
            <a:xfrm>
              <a:off x="0" y="57513"/>
              <a:ext cx="16614920" cy="742494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>
                <a:lnSpc>
                  <a:spcPct val="114000"/>
                </a:lnSpc>
                <a:spcBef>
                  <a:spcPct val="0"/>
                </a:spcBef>
              </a:pPr>
              <a:r>
                <a:rPr lang="en-US" sz="9600" spc="-220" dirty="0">
                  <a:solidFill>
                    <a:srgbClr val="424242"/>
                  </a:solidFill>
                  <a:latin typeface="Gatwick Bold Bold"/>
                </a:rPr>
                <a:t>UNIT 5: </a:t>
              </a:r>
            </a:p>
            <a:p>
              <a:pPr marL="0" lvl="0" indent="0">
                <a:lnSpc>
                  <a:spcPct val="114000"/>
                </a:lnSpc>
                <a:spcBef>
                  <a:spcPct val="0"/>
                </a:spcBef>
              </a:pPr>
              <a:r>
                <a:rPr lang="en-US" sz="11500" spc="-220" dirty="0">
                  <a:solidFill>
                    <a:srgbClr val="C00000"/>
                  </a:solidFill>
                  <a:latin typeface="Gatwick Bold Bold"/>
                </a:rPr>
                <a:t>Natural wonders of Viet Nam</a:t>
              </a:r>
              <a:endParaRPr lang="en-US" sz="11500" u="none" spc="-220" dirty="0">
                <a:solidFill>
                  <a:srgbClr val="C00000"/>
                </a:solidFill>
                <a:latin typeface="Gatwick Bold Bold"/>
              </a:endParaRP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66675"/>
              <a:ext cx="16614920" cy="180562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spcBef>
                  <a:spcPct val="0"/>
                </a:spcBef>
              </a:pPr>
              <a:endParaRPr lang="en-US" sz="8800" u="none" spc="-118" dirty="0">
                <a:solidFill>
                  <a:srgbClr val="424242"/>
                </a:solidFill>
                <a:latin typeface="Gatwick Bold Bold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7858129"/>
              <a:ext cx="16614920" cy="180562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>
                <a:spcBef>
                  <a:spcPct val="0"/>
                </a:spcBef>
              </a:pPr>
              <a:r>
                <a:rPr lang="en-US" sz="8800" dirty="0">
                  <a:solidFill>
                    <a:srgbClr val="424242"/>
                  </a:solidFill>
                  <a:latin typeface="Open Sauce"/>
                </a:rPr>
                <a:t>Lesson 2: A Closer Look 1 </a:t>
              </a:r>
              <a:endParaRPr lang="en-US" sz="8800" u="none" dirty="0">
                <a:solidFill>
                  <a:srgbClr val="424242"/>
                </a:solidFill>
                <a:latin typeface="Open Sauce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ET THE SCENE">
            <a:hlinkClick r:id="" action="ppaction://media"/>
            <a:extLst>
              <a:ext uri="{FF2B5EF4-FFF2-40B4-BE49-F238E27FC236}">
                <a16:creationId xmlns:a16="http://schemas.microsoft.com/office/drawing/2014/main" id="{3988C257-7E20-45C6-F055-F150CBD347D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953000" y="28575"/>
            <a:ext cx="7924800" cy="10335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Kết quả hình ảnh cho suitcase clipart">
            <a:extLst>
              <a:ext uri="{FF2B5EF4-FFF2-40B4-BE49-F238E27FC236}">
                <a16:creationId xmlns:a16="http://schemas.microsoft.com/office/drawing/2014/main" id="{3CB9478D-40EB-4206-BF64-7B9DB577E5B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761" b="90000" l="1196" r="100000">
                        <a14:foregroundMark x1="20435" y1="31630" x2="20435" y2="31630"/>
                        <a14:foregroundMark x1="21848" y1="31630" x2="21848" y2="31630"/>
                        <a14:foregroundMark x1="22717" y1="31087" x2="22717" y2="310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2941"/>
          <a:stretch/>
        </p:blipFill>
        <p:spPr bwMode="auto">
          <a:xfrm>
            <a:off x="7391400" y="4021032"/>
            <a:ext cx="6477000" cy="5638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BBB8BF68-9BEB-4FA7-BA3F-3D3194FDEB22}"/>
              </a:ext>
            </a:extLst>
          </p:cNvPr>
          <p:cNvSpPr/>
          <p:nvPr/>
        </p:nvSpPr>
        <p:spPr>
          <a:xfrm>
            <a:off x="1333500" y="512866"/>
            <a:ext cx="15621000" cy="1219200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7200" b="1" dirty="0">
                <a:solidFill>
                  <a:srgbClr val="C00000"/>
                </a:solidFill>
                <a:latin typeface="Gatwick Bold Bold" panose="020B0604020202020204" charset="0"/>
              </a:rPr>
              <a:t>What are in the suitcase? 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CFF74451-2C3F-45BF-A836-668E8CC73ADB}"/>
              </a:ext>
            </a:extLst>
          </p:cNvPr>
          <p:cNvSpPr/>
          <p:nvPr/>
        </p:nvSpPr>
        <p:spPr>
          <a:xfrm>
            <a:off x="13868400" y="8526358"/>
            <a:ext cx="3962400" cy="1417741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>
                <a:solidFill>
                  <a:sysClr val="windowText" lastClr="000000"/>
                </a:solidFill>
              </a:rPr>
              <a:t>Open it</a:t>
            </a:r>
          </a:p>
        </p:txBody>
      </p:sp>
      <p:pic>
        <p:nvPicPr>
          <p:cNvPr id="5" name="Countdown timer 2 minutes">
            <a:hlinkClick r:id="" action="ppaction://media"/>
            <a:extLst>
              <a:ext uri="{FF2B5EF4-FFF2-40B4-BE49-F238E27FC236}">
                <a16:creationId xmlns:a16="http://schemas.microsoft.com/office/drawing/2014/main" id="{FB2ADE50-8776-42F7-AC77-509AF563681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476500" y="7304398"/>
            <a:ext cx="3657600" cy="20574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89B786F-283F-4804-AC63-E889F81D7071}"/>
              </a:ext>
            </a:extLst>
          </p:cNvPr>
          <p:cNvSpPr txBox="1"/>
          <p:nvPr/>
        </p:nvSpPr>
        <p:spPr>
          <a:xfrm>
            <a:off x="2692452" y="1953902"/>
            <a:ext cx="142620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Tx/>
              <a:buChar char="-"/>
            </a:pPr>
            <a:r>
              <a:rPr lang="en-US" sz="7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Guess and list in the chat box. </a:t>
            </a:r>
          </a:p>
          <a:p>
            <a:pPr marL="571500" indent="-571500">
              <a:buFontTx/>
              <a:buChar char="-"/>
            </a:pPr>
            <a:r>
              <a:rPr lang="en-US" sz="7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 minutes  </a:t>
            </a:r>
          </a:p>
        </p:txBody>
      </p:sp>
    </p:spTree>
    <p:extLst>
      <p:ext uri="{BB962C8B-B14F-4D97-AF65-F5344CB8AC3E}">
        <p14:creationId xmlns:p14="http://schemas.microsoft.com/office/powerpoint/2010/main" val="3722520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3" grpId="0" animBg="1"/>
      <p:bldP spid="4" grpId="0" animBg="1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8AFAF785-0FFC-4F0A-BB13-28AD486B13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844078"/>
            <a:ext cx="3657600" cy="4451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ounded Rectangle 19">
            <a:extLst>
              <a:ext uri="{FF2B5EF4-FFF2-40B4-BE49-F238E27FC236}">
                <a16:creationId xmlns:a16="http://schemas.microsoft.com/office/drawing/2014/main" id="{389962CF-8B36-4C02-A78B-6E92AEF3686F}"/>
              </a:ext>
            </a:extLst>
          </p:cNvPr>
          <p:cNvSpPr/>
          <p:nvPr/>
        </p:nvSpPr>
        <p:spPr>
          <a:xfrm>
            <a:off x="11582400" y="6667500"/>
            <a:ext cx="4495800" cy="16002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ysClr val="windowText" lastClr="000000"/>
                </a:solidFill>
              </a:rPr>
              <a:t>plaster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6D56036E-B4FB-41DD-9DE7-C132972F58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9300" y="851698"/>
            <a:ext cx="4343400" cy="4132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ounded Rectangle 19">
            <a:extLst>
              <a:ext uri="{FF2B5EF4-FFF2-40B4-BE49-F238E27FC236}">
                <a16:creationId xmlns:a16="http://schemas.microsoft.com/office/drawing/2014/main" id="{AE48F18E-9FE3-49A9-B740-5DEBE4AB4015}"/>
              </a:ext>
            </a:extLst>
          </p:cNvPr>
          <p:cNvSpPr/>
          <p:nvPr/>
        </p:nvSpPr>
        <p:spPr>
          <a:xfrm>
            <a:off x="11277600" y="6667500"/>
            <a:ext cx="5181600" cy="16002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err="1">
                <a:solidFill>
                  <a:sysClr val="windowText" lastClr="000000"/>
                </a:solidFill>
              </a:rPr>
              <a:t>suncream</a:t>
            </a:r>
            <a:endParaRPr lang="en-US" sz="8800" dirty="0">
              <a:solidFill>
                <a:sysClr val="windowText" lastClr="000000"/>
              </a:solidFill>
            </a:endParaRP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C160DFF9-C6AD-4862-9F9B-1F3F3E868A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211025"/>
            <a:ext cx="6286350" cy="3717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Rounded Rectangle 19">
            <a:extLst>
              <a:ext uri="{FF2B5EF4-FFF2-40B4-BE49-F238E27FC236}">
                <a16:creationId xmlns:a16="http://schemas.microsoft.com/office/drawing/2014/main" id="{40D0733A-D7D9-4707-B5CC-9207D5D384C9}"/>
              </a:ext>
            </a:extLst>
          </p:cNvPr>
          <p:cNvSpPr/>
          <p:nvPr/>
        </p:nvSpPr>
        <p:spPr>
          <a:xfrm>
            <a:off x="10210800" y="6667500"/>
            <a:ext cx="7315200" cy="16002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ysClr val="windowText" lastClr="000000"/>
                </a:solidFill>
              </a:rPr>
              <a:t>sleeping bag </a:t>
            </a:r>
          </a:p>
        </p:txBody>
      </p:sp>
      <p:pic>
        <p:nvPicPr>
          <p:cNvPr id="1032" name="Picture 8">
            <a:extLst>
              <a:ext uri="{FF2B5EF4-FFF2-40B4-BE49-F238E27FC236}">
                <a16:creationId xmlns:a16="http://schemas.microsoft.com/office/drawing/2014/main" id="{E321D9C3-9D3B-4321-966E-8CC021F878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800" y="708996"/>
            <a:ext cx="3657600" cy="4242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Rounded Rectangle 19">
            <a:extLst>
              <a:ext uri="{FF2B5EF4-FFF2-40B4-BE49-F238E27FC236}">
                <a16:creationId xmlns:a16="http://schemas.microsoft.com/office/drawing/2014/main" id="{DF342840-2490-4164-8CCB-C7A18F6A3216}"/>
              </a:ext>
            </a:extLst>
          </p:cNvPr>
          <p:cNvSpPr/>
          <p:nvPr/>
        </p:nvSpPr>
        <p:spPr>
          <a:xfrm>
            <a:off x="11391900" y="6683295"/>
            <a:ext cx="4953000" cy="16002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ysClr val="windowText" lastClr="000000"/>
                </a:solidFill>
              </a:rPr>
              <a:t>scissors </a:t>
            </a:r>
          </a:p>
        </p:txBody>
      </p:sp>
      <p:pic>
        <p:nvPicPr>
          <p:cNvPr id="1034" name="Picture 10">
            <a:extLst>
              <a:ext uri="{FF2B5EF4-FFF2-40B4-BE49-F238E27FC236}">
                <a16:creationId xmlns:a16="http://schemas.microsoft.com/office/drawing/2014/main" id="{0FBBB841-0F8E-4809-9A8E-A74CA1F8E9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4045" y="551969"/>
            <a:ext cx="4745355" cy="4636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Rounded Rectangle 19">
            <a:extLst>
              <a:ext uri="{FF2B5EF4-FFF2-40B4-BE49-F238E27FC236}">
                <a16:creationId xmlns:a16="http://schemas.microsoft.com/office/drawing/2014/main" id="{F894E53C-79EB-4023-8BEB-A2AF764F1FD7}"/>
              </a:ext>
            </a:extLst>
          </p:cNvPr>
          <p:cNvSpPr/>
          <p:nvPr/>
        </p:nvSpPr>
        <p:spPr>
          <a:xfrm>
            <a:off x="11391900" y="6667500"/>
            <a:ext cx="4953000" cy="16002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ysClr val="windowText" lastClr="000000"/>
                </a:solidFill>
              </a:rPr>
              <a:t>backpack </a:t>
            </a:r>
          </a:p>
        </p:txBody>
      </p:sp>
      <p:pic>
        <p:nvPicPr>
          <p:cNvPr id="1036" name="Picture 12">
            <a:extLst>
              <a:ext uri="{FF2B5EF4-FFF2-40B4-BE49-F238E27FC236}">
                <a16:creationId xmlns:a16="http://schemas.microsoft.com/office/drawing/2014/main" id="{1F401139-D984-4D8B-AAD1-CB1BEDCD46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3613" y="767516"/>
            <a:ext cx="4023488" cy="4161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Rounded Rectangle 19">
            <a:extLst>
              <a:ext uri="{FF2B5EF4-FFF2-40B4-BE49-F238E27FC236}">
                <a16:creationId xmlns:a16="http://schemas.microsoft.com/office/drawing/2014/main" id="{11BDA543-792B-4E4A-B4FD-5B70D73377EF}"/>
              </a:ext>
            </a:extLst>
          </p:cNvPr>
          <p:cNvSpPr/>
          <p:nvPr/>
        </p:nvSpPr>
        <p:spPr>
          <a:xfrm>
            <a:off x="11430000" y="6667500"/>
            <a:ext cx="4953000" cy="16002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ysClr val="windowText" lastClr="000000"/>
                </a:solidFill>
              </a:rPr>
              <a:t>compass</a:t>
            </a:r>
          </a:p>
        </p:txBody>
      </p:sp>
      <p:pic>
        <p:nvPicPr>
          <p:cNvPr id="32" name="Picture 2" descr="Kết quả hình ảnh cho suitcase clipart">
            <a:extLst>
              <a:ext uri="{FF2B5EF4-FFF2-40B4-BE49-F238E27FC236}">
                <a16:creationId xmlns:a16="http://schemas.microsoft.com/office/drawing/2014/main" id="{C024F1A7-1BF5-4622-93E6-E94B13804A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999" y="266700"/>
            <a:ext cx="7133152" cy="6056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Rounded Rectangle 4">
            <a:extLst>
              <a:ext uri="{FF2B5EF4-FFF2-40B4-BE49-F238E27FC236}">
                <a16:creationId xmlns:a16="http://schemas.microsoft.com/office/drawing/2014/main" id="{5A75B1C6-30A8-40A5-9E7F-023A8EF3E01E}"/>
              </a:ext>
            </a:extLst>
          </p:cNvPr>
          <p:cNvSpPr/>
          <p:nvPr/>
        </p:nvSpPr>
        <p:spPr>
          <a:xfrm>
            <a:off x="2076375" y="6858000"/>
            <a:ext cx="4724400" cy="12192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</a:rPr>
              <a:t>Let’s check!</a:t>
            </a:r>
          </a:p>
        </p:txBody>
      </p:sp>
      <p:pic>
        <p:nvPicPr>
          <p:cNvPr id="34" name="Picture 20">
            <a:extLst>
              <a:ext uri="{FF2B5EF4-FFF2-40B4-BE49-F238E27FC236}">
                <a16:creationId xmlns:a16="http://schemas.microsoft.com/office/drawing/2014/main" id="{59452F91-06B1-43E9-8F7F-9A1E7579FE3D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rcRect/>
          <a:stretch>
            <a:fillRect/>
          </a:stretch>
        </p:blipFill>
        <p:spPr>
          <a:xfrm rot="-5400000">
            <a:off x="15559745" y="-598590"/>
            <a:ext cx="3094981" cy="2734837"/>
          </a:xfrm>
          <a:prstGeom prst="rect">
            <a:avLst/>
          </a:prstGeom>
        </p:spPr>
      </p:pic>
      <p:pic>
        <p:nvPicPr>
          <p:cNvPr id="35" name="Picture 21">
            <a:extLst>
              <a:ext uri="{FF2B5EF4-FFF2-40B4-BE49-F238E27FC236}">
                <a16:creationId xmlns:a16="http://schemas.microsoft.com/office/drawing/2014/main" id="{80C2EC37-5E9E-4956-B964-2CD3E93CC2B5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rcRect/>
          <a:stretch>
            <a:fillRect/>
          </a:stretch>
        </p:blipFill>
        <p:spPr>
          <a:xfrm rot="4048780">
            <a:off x="16682344" y="-161575"/>
            <a:ext cx="849784" cy="2279908"/>
          </a:xfrm>
          <a:prstGeom prst="rect">
            <a:avLst/>
          </a:prstGeom>
        </p:spPr>
      </p:pic>
      <p:pic>
        <p:nvPicPr>
          <p:cNvPr id="2" name="plaster">
            <a:hlinkClick r:id="" action="ppaction://media"/>
            <a:extLst>
              <a:ext uri="{FF2B5EF4-FFF2-40B4-BE49-F238E27FC236}">
                <a16:creationId xmlns:a16="http://schemas.microsoft.com/office/drawing/2014/main" id="{1E2F7637-CBC4-A1E1-146A-133185D1D38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1122028" y="-1566042"/>
            <a:ext cx="741499" cy="741499"/>
          </a:xfrm>
          <a:prstGeom prst="rect">
            <a:avLst/>
          </a:prstGeom>
        </p:spPr>
      </p:pic>
      <p:pic>
        <p:nvPicPr>
          <p:cNvPr id="3" name="suncream">
            <a:hlinkClick r:id="" action="ppaction://media"/>
            <a:extLst>
              <a:ext uri="{FF2B5EF4-FFF2-40B4-BE49-F238E27FC236}">
                <a16:creationId xmlns:a16="http://schemas.microsoft.com/office/drawing/2014/main" id="{8E5E4DEA-582E-5142-C5EA-8A323CA8FEF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7090786" y="-1552474"/>
            <a:ext cx="723512" cy="723512"/>
          </a:xfrm>
          <a:prstGeom prst="rect">
            <a:avLst/>
          </a:prstGeom>
        </p:spPr>
      </p:pic>
      <p:pic>
        <p:nvPicPr>
          <p:cNvPr id="4" name="sleeping bag">
            <a:hlinkClick r:id="" action="ppaction://media"/>
            <a:extLst>
              <a:ext uri="{FF2B5EF4-FFF2-40B4-BE49-F238E27FC236}">
                <a16:creationId xmlns:a16="http://schemas.microsoft.com/office/drawing/2014/main" id="{029B7594-42AE-7745-54C5-11A8E0972418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13358858" y="-1520915"/>
            <a:ext cx="660394" cy="660394"/>
          </a:xfrm>
          <a:prstGeom prst="rect">
            <a:avLst/>
          </a:prstGeom>
        </p:spPr>
      </p:pic>
      <p:pic>
        <p:nvPicPr>
          <p:cNvPr id="5" name="scissors">
            <a:hlinkClick r:id="" action="ppaction://media"/>
            <a:extLst>
              <a:ext uri="{FF2B5EF4-FFF2-40B4-BE49-F238E27FC236}">
                <a16:creationId xmlns:a16="http://schemas.microsoft.com/office/drawing/2014/main" id="{30924535-C031-8937-E954-40BB5602540E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528527" y="11652096"/>
            <a:ext cx="723512" cy="723512"/>
          </a:xfrm>
          <a:prstGeom prst="rect">
            <a:avLst/>
          </a:prstGeom>
        </p:spPr>
      </p:pic>
      <p:pic>
        <p:nvPicPr>
          <p:cNvPr id="6" name="backpack">
            <a:hlinkClick r:id="" action="ppaction://media"/>
            <a:extLst>
              <a:ext uri="{FF2B5EF4-FFF2-40B4-BE49-F238E27FC236}">
                <a16:creationId xmlns:a16="http://schemas.microsoft.com/office/drawing/2014/main" id="{C1777EF0-D5F5-C5D8-9B9C-227ABF9BE2E4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6848893" y="11720062"/>
            <a:ext cx="769149" cy="769149"/>
          </a:xfrm>
          <a:prstGeom prst="rect">
            <a:avLst/>
          </a:prstGeom>
        </p:spPr>
      </p:pic>
      <p:pic>
        <p:nvPicPr>
          <p:cNvPr id="7" name="compass">
            <a:hlinkClick r:id="" action="ppaction://media"/>
            <a:extLst>
              <a:ext uri="{FF2B5EF4-FFF2-40B4-BE49-F238E27FC236}">
                <a16:creationId xmlns:a16="http://schemas.microsoft.com/office/drawing/2014/main" id="{A592DB47-FBCB-2CDD-EEF4-E4A4F88316C4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12988108" y="11682432"/>
            <a:ext cx="741499" cy="7414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20988E-6 L 0.50416 -0.01405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08" y="-7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9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97531E-6 L 0.49166 0.06019 " pathEditMode="relative" rAng="0" ptsTypes="AA">
                                      <p:cBhvr>
                                        <p:cTn id="27" dur="9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583" y="30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13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20988E-6 L 0.50312 0.08966 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56" y="44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12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32099E-6 L 0.53021 0.06127 " pathEditMode="relative" rAng="0" ptsTypes="AA">
                                      <p:cBhvr>
                                        <p:cTn id="69" dur="9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10" y="3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76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0556E-6 -2.34568E-6 L 0.52977 0.05062 " pathEditMode="relative" rAng="0" ptsTypes="AA">
                                      <p:cBhvr>
                                        <p:cTn id="90" dur="9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84" y="25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1" dur="88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1.85185E-6 L 0.51371 0.04537 " pathEditMode="relative" rAng="0" ptsTypes="AA">
                                      <p:cBhvr>
                                        <p:cTn id="111" dur="9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86" y="2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2" dur="88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1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1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1" grpId="0" animBg="1"/>
      <p:bldP spid="21" grpId="1" animBg="1"/>
      <p:bldP spid="23" grpId="0" animBg="1"/>
      <p:bldP spid="23" grpId="1" animBg="1"/>
      <p:bldP spid="25" grpId="0" animBg="1"/>
      <p:bldP spid="25" grpId="1" animBg="1"/>
      <p:bldP spid="27" grpId="0" animBg="1"/>
      <p:bldP spid="27" grpId="1" animBg="1"/>
      <p:bldP spid="29" grpId="0" animBg="1"/>
      <p:bldP spid="29" grpId="1" animBg="1"/>
      <p:bldP spid="31" grpId="0" animBg="1"/>
      <p:bldP spid="31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8">
            <a:extLst>
              <a:ext uri="{FF2B5EF4-FFF2-40B4-BE49-F238E27FC236}">
                <a16:creationId xmlns:a16="http://schemas.microsoft.com/office/drawing/2014/main" id="{D6C616E0-ACF2-4CDC-BD14-5680416D1CC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>
            <a:fillRect/>
          </a:stretch>
        </p:blipFill>
        <p:spPr>
          <a:xfrm rot="-3490895">
            <a:off x="-2474491" y="5198993"/>
            <a:ext cx="3999135" cy="6982617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231D4D00-06D3-4BA2-B919-D7846BB0FE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999" y="1333632"/>
            <a:ext cx="2754540" cy="3352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5B3D46F3-7BEC-480F-812D-824AA630E1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1" y="1280064"/>
            <a:ext cx="3428999" cy="326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id="{C4C85410-0924-4A11-BEF4-236BA69849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000" y="1604966"/>
            <a:ext cx="4655693" cy="2753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>
            <a:extLst>
              <a:ext uri="{FF2B5EF4-FFF2-40B4-BE49-F238E27FC236}">
                <a16:creationId xmlns:a16="http://schemas.microsoft.com/office/drawing/2014/main" id="{7C118FF1-0E85-4CC5-B19A-E23C1835C2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3902" y="5686615"/>
            <a:ext cx="2712570" cy="3146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>
            <a:extLst>
              <a:ext uri="{FF2B5EF4-FFF2-40B4-BE49-F238E27FC236}">
                <a16:creationId xmlns:a16="http://schemas.microsoft.com/office/drawing/2014/main" id="{3F8AA7C4-C5F4-4801-ADF6-D9510070CD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7572" y="5641143"/>
            <a:ext cx="3428999" cy="3350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>
            <a:extLst>
              <a:ext uri="{FF2B5EF4-FFF2-40B4-BE49-F238E27FC236}">
                <a16:creationId xmlns:a16="http://schemas.microsoft.com/office/drawing/2014/main" id="{3C273804-D5F7-49BE-B6D7-D5D79FC4C8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2622" y="5681799"/>
            <a:ext cx="3000374" cy="3103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55DE9356-2479-43FA-8028-B3EEA44BB2B3}"/>
              </a:ext>
            </a:extLst>
          </p:cNvPr>
          <p:cNvSpPr/>
          <p:nvPr/>
        </p:nvSpPr>
        <p:spPr>
          <a:xfrm>
            <a:off x="869999" y="4660272"/>
            <a:ext cx="4331881" cy="84620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dirty="0">
                <a:solidFill>
                  <a:schemeClr val="tx1"/>
                </a:solidFill>
              </a:rPr>
              <a:t>1. 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530D6FEB-7DA1-49FF-AA01-28C2B10B2990}"/>
              </a:ext>
            </a:extLst>
          </p:cNvPr>
          <p:cNvSpPr/>
          <p:nvPr/>
        </p:nvSpPr>
        <p:spPr>
          <a:xfrm>
            <a:off x="6794716" y="4650782"/>
            <a:ext cx="4331881" cy="84620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dirty="0">
                <a:solidFill>
                  <a:schemeClr val="tx1"/>
                </a:solidFill>
              </a:rPr>
              <a:t>2. 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2F14F4D9-5540-44FA-84DC-A3BD8AD8574A}"/>
              </a:ext>
            </a:extLst>
          </p:cNvPr>
          <p:cNvSpPr/>
          <p:nvPr/>
        </p:nvSpPr>
        <p:spPr>
          <a:xfrm>
            <a:off x="12796925" y="4617939"/>
            <a:ext cx="4331881" cy="84620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dirty="0">
                <a:solidFill>
                  <a:schemeClr val="tx1"/>
                </a:solidFill>
              </a:rPr>
              <a:t>3. 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669B28F8-488C-40C2-B583-6B0043DE4452}"/>
              </a:ext>
            </a:extLst>
          </p:cNvPr>
          <p:cNvSpPr/>
          <p:nvPr/>
        </p:nvSpPr>
        <p:spPr>
          <a:xfrm>
            <a:off x="482697" y="8985985"/>
            <a:ext cx="4331881" cy="84620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dirty="0">
                <a:solidFill>
                  <a:schemeClr val="tx1"/>
                </a:solidFill>
              </a:rPr>
              <a:t>4. 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66D13E5F-0508-4AD7-99BD-09798D7E0F0C}"/>
              </a:ext>
            </a:extLst>
          </p:cNvPr>
          <p:cNvSpPr/>
          <p:nvPr/>
        </p:nvSpPr>
        <p:spPr>
          <a:xfrm>
            <a:off x="6737399" y="9021692"/>
            <a:ext cx="4331881" cy="84620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dirty="0">
                <a:solidFill>
                  <a:schemeClr val="tx1"/>
                </a:solidFill>
              </a:rPr>
              <a:t>5. 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4B21F658-8A5A-4778-A2D3-68544EE71390}"/>
              </a:ext>
            </a:extLst>
          </p:cNvPr>
          <p:cNvSpPr/>
          <p:nvPr/>
        </p:nvSpPr>
        <p:spPr>
          <a:xfrm>
            <a:off x="12796925" y="8985985"/>
            <a:ext cx="4331881" cy="84620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dirty="0">
                <a:solidFill>
                  <a:schemeClr val="tx1"/>
                </a:solidFill>
              </a:rPr>
              <a:t>6.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03D4843-16F3-4645-AAB3-2B014215C52D}"/>
              </a:ext>
            </a:extLst>
          </p:cNvPr>
          <p:cNvSpPr txBox="1"/>
          <p:nvPr/>
        </p:nvSpPr>
        <p:spPr>
          <a:xfrm>
            <a:off x="2088989" y="4675084"/>
            <a:ext cx="29731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plaster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1D16085-AD52-4B69-A9D7-44C4E3176E14}"/>
              </a:ext>
            </a:extLst>
          </p:cNvPr>
          <p:cNvSpPr txBox="1"/>
          <p:nvPr/>
        </p:nvSpPr>
        <p:spPr>
          <a:xfrm>
            <a:off x="7739184" y="4625544"/>
            <a:ext cx="29915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suncream</a:t>
            </a:r>
            <a:r>
              <a:rPr lang="en-US" sz="4400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3D51C5A-17CB-41A3-8876-7E3C758CB16A}"/>
              </a:ext>
            </a:extLst>
          </p:cNvPr>
          <p:cNvSpPr txBox="1"/>
          <p:nvPr/>
        </p:nvSpPr>
        <p:spPr>
          <a:xfrm>
            <a:off x="13320298" y="4617939"/>
            <a:ext cx="34656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sleeping bag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A753F6D-9386-46B4-B072-2F415D8861AD}"/>
              </a:ext>
            </a:extLst>
          </p:cNvPr>
          <p:cNvSpPr txBox="1"/>
          <p:nvPr/>
        </p:nvSpPr>
        <p:spPr>
          <a:xfrm>
            <a:off x="1478113" y="8955056"/>
            <a:ext cx="23671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scissors 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180E02C-AB18-451B-87F6-8B06263D5031}"/>
              </a:ext>
            </a:extLst>
          </p:cNvPr>
          <p:cNvSpPr txBox="1"/>
          <p:nvPr/>
        </p:nvSpPr>
        <p:spPr>
          <a:xfrm>
            <a:off x="7669879" y="9027810"/>
            <a:ext cx="26534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backpack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41ECA95-84AF-4421-9D6C-9D8560C2FD1D}"/>
              </a:ext>
            </a:extLst>
          </p:cNvPr>
          <p:cNvSpPr txBox="1"/>
          <p:nvPr/>
        </p:nvSpPr>
        <p:spPr>
          <a:xfrm>
            <a:off x="13961380" y="9010287"/>
            <a:ext cx="25068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compass </a:t>
            </a:r>
          </a:p>
        </p:txBody>
      </p:sp>
      <p:sp>
        <p:nvSpPr>
          <p:cNvPr id="37" name="Rounded Rectangle 4">
            <a:extLst>
              <a:ext uri="{FF2B5EF4-FFF2-40B4-BE49-F238E27FC236}">
                <a16:creationId xmlns:a16="http://schemas.microsoft.com/office/drawing/2014/main" id="{C766D117-DB7C-474F-A140-C524D6C2294F}"/>
              </a:ext>
            </a:extLst>
          </p:cNvPr>
          <p:cNvSpPr/>
          <p:nvPr/>
        </p:nvSpPr>
        <p:spPr>
          <a:xfrm>
            <a:off x="2755319" y="202000"/>
            <a:ext cx="12669392" cy="919456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7200" b="1" dirty="0">
                <a:solidFill>
                  <a:srgbClr val="C00000"/>
                </a:solidFill>
                <a:latin typeface="Gatwick Bold Bold" panose="020B0604020202020204" charset="0"/>
              </a:rPr>
              <a:t>1. Listen and repeat</a:t>
            </a:r>
          </a:p>
        </p:txBody>
      </p:sp>
      <p:pic>
        <p:nvPicPr>
          <p:cNvPr id="19" name="plaster">
            <a:hlinkClick r:id="" action="ppaction://media"/>
            <a:extLst>
              <a:ext uri="{FF2B5EF4-FFF2-40B4-BE49-F238E27FC236}">
                <a16:creationId xmlns:a16="http://schemas.microsoft.com/office/drawing/2014/main" id="{5387310D-5EEB-4080-AAA8-4D025B12DD6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4400176" y="4722648"/>
            <a:ext cx="741499" cy="741499"/>
          </a:xfrm>
          <a:prstGeom prst="rect">
            <a:avLst/>
          </a:prstGeom>
        </p:spPr>
      </p:pic>
      <p:pic>
        <p:nvPicPr>
          <p:cNvPr id="20" name="suncream">
            <a:hlinkClick r:id="" action="ppaction://media"/>
            <a:extLst>
              <a:ext uri="{FF2B5EF4-FFF2-40B4-BE49-F238E27FC236}">
                <a16:creationId xmlns:a16="http://schemas.microsoft.com/office/drawing/2014/main" id="{A3FADBEB-12D9-474E-BCEE-BF200FB3B26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0368934" y="4736216"/>
            <a:ext cx="723512" cy="723512"/>
          </a:xfrm>
          <a:prstGeom prst="rect">
            <a:avLst/>
          </a:prstGeom>
        </p:spPr>
      </p:pic>
      <p:pic>
        <p:nvPicPr>
          <p:cNvPr id="21" name="sleeping bag">
            <a:hlinkClick r:id="" action="ppaction://media"/>
            <a:extLst>
              <a:ext uri="{FF2B5EF4-FFF2-40B4-BE49-F238E27FC236}">
                <a16:creationId xmlns:a16="http://schemas.microsoft.com/office/drawing/2014/main" id="{D9C5223D-05BE-4560-BEDD-A90F4C0E83CC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6637006" y="4767775"/>
            <a:ext cx="660394" cy="660394"/>
          </a:xfrm>
          <a:prstGeom prst="rect">
            <a:avLst/>
          </a:prstGeom>
        </p:spPr>
      </p:pic>
      <p:pic>
        <p:nvPicPr>
          <p:cNvPr id="22" name="scissors">
            <a:hlinkClick r:id="" action="ppaction://media"/>
            <a:extLst>
              <a:ext uri="{FF2B5EF4-FFF2-40B4-BE49-F238E27FC236}">
                <a16:creationId xmlns:a16="http://schemas.microsoft.com/office/drawing/2014/main" id="{04E130E8-A7AC-455E-9B87-8ECEAE81432F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3968182" y="9021692"/>
            <a:ext cx="723512" cy="723512"/>
          </a:xfrm>
          <a:prstGeom prst="rect">
            <a:avLst/>
          </a:prstGeom>
        </p:spPr>
      </p:pic>
      <p:pic>
        <p:nvPicPr>
          <p:cNvPr id="23" name="backpack">
            <a:hlinkClick r:id="" action="ppaction://media"/>
            <a:extLst>
              <a:ext uri="{FF2B5EF4-FFF2-40B4-BE49-F238E27FC236}">
                <a16:creationId xmlns:a16="http://schemas.microsoft.com/office/drawing/2014/main" id="{D6DF9732-37C7-4E12-9D0F-68FEB7B52576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0288548" y="9089658"/>
            <a:ext cx="769149" cy="769149"/>
          </a:xfrm>
          <a:prstGeom prst="rect">
            <a:avLst/>
          </a:prstGeom>
        </p:spPr>
      </p:pic>
      <p:pic>
        <p:nvPicPr>
          <p:cNvPr id="29" name="compass">
            <a:hlinkClick r:id="" action="ppaction://media"/>
            <a:extLst>
              <a:ext uri="{FF2B5EF4-FFF2-40B4-BE49-F238E27FC236}">
                <a16:creationId xmlns:a16="http://schemas.microsoft.com/office/drawing/2014/main" id="{2D787040-D699-4AB1-BA21-7D35450D5766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6427763" y="9052028"/>
            <a:ext cx="741499" cy="7414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6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32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200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768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888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888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  <p:bldLst>
      <p:bldP spid="18" grpId="0"/>
      <p:bldP spid="32" grpId="0"/>
      <p:bldP spid="33" grpId="0"/>
      <p:bldP spid="34" grpId="0"/>
      <p:bldP spid="35" grpId="0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>
            <a:extLst>
              <a:ext uri="{FF2B5EF4-FFF2-40B4-BE49-F238E27FC236}">
                <a16:creationId xmlns:a16="http://schemas.microsoft.com/office/drawing/2014/main" id="{FB346634-D9BB-43FB-A1DD-82C5669EF97E}"/>
              </a:ext>
            </a:extLst>
          </p:cNvPr>
          <p:cNvSpPr/>
          <p:nvPr/>
        </p:nvSpPr>
        <p:spPr>
          <a:xfrm>
            <a:off x="3796041" y="9313118"/>
            <a:ext cx="1217184" cy="59402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A50D8F50-4BF2-4D36-9324-172167C6CAB3}"/>
              </a:ext>
            </a:extLst>
          </p:cNvPr>
          <p:cNvSpPr/>
          <p:nvPr/>
        </p:nvSpPr>
        <p:spPr>
          <a:xfrm>
            <a:off x="4724399" y="7952301"/>
            <a:ext cx="1828801" cy="59402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35FEECC1-E078-4E08-AC2A-F6A56C91C881}"/>
              </a:ext>
            </a:extLst>
          </p:cNvPr>
          <p:cNvSpPr/>
          <p:nvPr/>
        </p:nvSpPr>
        <p:spPr>
          <a:xfrm>
            <a:off x="10508097" y="7961347"/>
            <a:ext cx="667529" cy="63485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83C97AFC-9FDD-4A72-8DB3-CA9B8D9CF88B}"/>
              </a:ext>
            </a:extLst>
          </p:cNvPr>
          <p:cNvSpPr/>
          <p:nvPr/>
        </p:nvSpPr>
        <p:spPr>
          <a:xfrm>
            <a:off x="11175626" y="6591301"/>
            <a:ext cx="5131174" cy="63485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132C1B29-08A6-490B-B512-C914E46CDDBD}"/>
              </a:ext>
            </a:extLst>
          </p:cNvPr>
          <p:cNvSpPr/>
          <p:nvPr/>
        </p:nvSpPr>
        <p:spPr>
          <a:xfrm>
            <a:off x="2581218" y="5259164"/>
            <a:ext cx="2143181" cy="59402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AA49BBBE-6140-4E03-BB96-CB9631D74909}"/>
              </a:ext>
            </a:extLst>
          </p:cNvPr>
          <p:cNvSpPr/>
          <p:nvPr/>
        </p:nvSpPr>
        <p:spPr>
          <a:xfrm>
            <a:off x="3347814" y="3975057"/>
            <a:ext cx="843186" cy="55884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4">
            <a:extLst>
              <a:ext uri="{FF2B5EF4-FFF2-40B4-BE49-F238E27FC236}">
                <a16:creationId xmlns:a16="http://schemas.microsoft.com/office/drawing/2014/main" id="{4A531FA3-EF33-4A63-BEC4-9FB1A907BC19}"/>
              </a:ext>
            </a:extLst>
          </p:cNvPr>
          <p:cNvSpPr/>
          <p:nvPr/>
        </p:nvSpPr>
        <p:spPr>
          <a:xfrm>
            <a:off x="993829" y="534756"/>
            <a:ext cx="16300340" cy="1107506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6600" b="1" dirty="0">
                <a:solidFill>
                  <a:srgbClr val="C00000"/>
                </a:solidFill>
                <a:latin typeface="Gatwick Bold Bold" panose="020B0604020202020204" charset="0"/>
              </a:rPr>
              <a:t>2. Complete the sentences. </a:t>
            </a:r>
          </a:p>
          <a:p>
            <a:pPr algn="ctr"/>
            <a:r>
              <a:rPr lang="en-US" sz="6600" b="1" dirty="0">
                <a:solidFill>
                  <a:srgbClr val="C00000"/>
                </a:solidFill>
                <a:latin typeface="Gatwick Bold Bold" panose="020B0604020202020204" charset="0"/>
              </a:rPr>
              <a:t>Use the words in 1.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9708253-8334-4B91-B8B5-6521498ED697}"/>
              </a:ext>
            </a:extLst>
          </p:cNvPr>
          <p:cNvSpPr txBox="1"/>
          <p:nvPr/>
        </p:nvSpPr>
        <p:spPr>
          <a:xfrm>
            <a:off x="1204633" y="2478631"/>
            <a:ext cx="21431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C00000"/>
                </a:solidFill>
              </a:rPr>
              <a:t>plaster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FFA04A3-AA0D-4004-B8C7-D06B849BB299}"/>
              </a:ext>
            </a:extLst>
          </p:cNvPr>
          <p:cNvSpPr txBox="1"/>
          <p:nvPr/>
        </p:nvSpPr>
        <p:spPr>
          <a:xfrm>
            <a:off x="3391751" y="2478630"/>
            <a:ext cx="29915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>
                <a:solidFill>
                  <a:srgbClr val="C00000"/>
                </a:solidFill>
              </a:rPr>
              <a:t>suncream</a:t>
            </a:r>
            <a:r>
              <a:rPr lang="en-US" sz="4800" dirty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8050E3B-02CC-4D4A-8AF7-6ECACFE25D7F}"/>
              </a:ext>
            </a:extLst>
          </p:cNvPr>
          <p:cNvSpPr txBox="1"/>
          <p:nvPr/>
        </p:nvSpPr>
        <p:spPr>
          <a:xfrm>
            <a:off x="6383257" y="2478630"/>
            <a:ext cx="34656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C00000"/>
                </a:solidFill>
              </a:rPr>
              <a:t>sleeping bag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1398095-CCC6-47F5-8DC9-2B2DF1BDBBB0}"/>
              </a:ext>
            </a:extLst>
          </p:cNvPr>
          <p:cNvSpPr txBox="1"/>
          <p:nvPr/>
        </p:nvSpPr>
        <p:spPr>
          <a:xfrm>
            <a:off x="12573000" y="2478630"/>
            <a:ext cx="23671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C00000"/>
                </a:solidFill>
              </a:rPr>
              <a:t>scissors 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4DD37C9-A0D8-490F-A7C3-EE8FD15EFE2C}"/>
              </a:ext>
            </a:extLst>
          </p:cNvPr>
          <p:cNvSpPr txBox="1"/>
          <p:nvPr/>
        </p:nvSpPr>
        <p:spPr>
          <a:xfrm>
            <a:off x="9848917" y="2524846"/>
            <a:ext cx="26534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C00000"/>
                </a:solidFill>
              </a:rPr>
              <a:t>backpack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E78D4D6-8DFE-4F1E-BF5C-3D9004F395FB}"/>
              </a:ext>
            </a:extLst>
          </p:cNvPr>
          <p:cNvSpPr txBox="1"/>
          <p:nvPr/>
        </p:nvSpPr>
        <p:spPr>
          <a:xfrm>
            <a:off x="14940186" y="2504669"/>
            <a:ext cx="25068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C00000"/>
                </a:solidFill>
              </a:rPr>
              <a:t>compass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6B5A5FE-BA33-46ED-AD1F-021FA46CD55B}"/>
              </a:ext>
            </a:extLst>
          </p:cNvPr>
          <p:cNvSpPr txBox="1"/>
          <p:nvPr/>
        </p:nvSpPr>
        <p:spPr>
          <a:xfrm>
            <a:off x="1226120" y="3160052"/>
            <a:ext cx="16300341" cy="68634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ctr">
              <a:lnSpc>
                <a:spcPct val="200000"/>
              </a:lnSpc>
            </a:pPr>
            <a:r>
              <a:rPr lang="en-US" sz="4400" b="1" i="0" dirty="0">
                <a:solidFill>
                  <a:srgbClr val="333333"/>
                </a:solidFill>
                <a:effectLst/>
                <a:latin typeface="+mj-lt"/>
              </a:rPr>
              <a:t>1. </a:t>
            </a:r>
            <a:r>
              <a:rPr lang="en-US" sz="4400" b="0" i="0" dirty="0">
                <a:solidFill>
                  <a:srgbClr val="333333"/>
                </a:solidFill>
                <a:effectLst/>
                <a:latin typeface="+mj-lt"/>
              </a:rPr>
              <a:t>We're lost. Please give me the ____________.</a:t>
            </a:r>
          </a:p>
          <a:p>
            <a:pPr fontAlgn="ctr">
              <a:lnSpc>
                <a:spcPct val="200000"/>
              </a:lnSpc>
            </a:pPr>
            <a:r>
              <a:rPr lang="en-US" sz="4400" b="1" i="0" dirty="0">
                <a:solidFill>
                  <a:srgbClr val="333333"/>
                </a:solidFill>
                <a:effectLst/>
                <a:latin typeface="+mj-lt"/>
              </a:rPr>
              <a:t>2. </a:t>
            </a:r>
            <a:r>
              <a:rPr lang="en-US" sz="4400" b="0" i="0" dirty="0">
                <a:solidFill>
                  <a:srgbClr val="333333"/>
                </a:solidFill>
                <a:effectLst/>
                <a:latin typeface="+mj-lt"/>
              </a:rPr>
              <a:t>It's so sunny today. I need to put on some ____________.</a:t>
            </a:r>
          </a:p>
          <a:p>
            <a:pPr fontAlgn="ctr">
              <a:lnSpc>
                <a:spcPct val="200000"/>
              </a:lnSpc>
            </a:pPr>
            <a:r>
              <a:rPr lang="en-US" sz="4400" b="1" i="0" dirty="0">
                <a:solidFill>
                  <a:srgbClr val="333333"/>
                </a:solidFill>
                <a:effectLst/>
                <a:latin typeface="+mj-lt"/>
              </a:rPr>
              <a:t>3. </a:t>
            </a:r>
            <a:r>
              <a:rPr lang="en-US" sz="4400" b="0" i="0" dirty="0">
                <a:solidFill>
                  <a:srgbClr val="333333"/>
                </a:solidFill>
                <a:effectLst/>
                <a:latin typeface="+mj-lt"/>
              </a:rPr>
              <a:t>A ____________ is very useful when you go camping overnight.</a:t>
            </a:r>
          </a:p>
          <a:p>
            <a:pPr fontAlgn="ctr">
              <a:lnSpc>
                <a:spcPct val="200000"/>
              </a:lnSpc>
            </a:pPr>
            <a:r>
              <a:rPr lang="en-US" sz="4400" b="1" i="0" dirty="0">
                <a:solidFill>
                  <a:srgbClr val="333333"/>
                </a:solidFill>
                <a:effectLst/>
                <a:latin typeface="+mj-lt"/>
              </a:rPr>
              <a:t>4. </a:t>
            </a:r>
            <a:r>
              <a:rPr lang="en-US" sz="4400" b="0" i="0" dirty="0">
                <a:solidFill>
                  <a:srgbClr val="333333"/>
                </a:solidFill>
                <a:effectLst/>
                <a:latin typeface="+mj-lt"/>
              </a:rPr>
              <a:t>I've finished packing. All my things are in my ____________.</a:t>
            </a:r>
          </a:p>
          <a:p>
            <a:pPr fontAlgn="ctr">
              <a:lnSpc>
                <a:spcPct val="200000"/>
              </a:lnSpc>
            </a:pPr>
            <a:r>
              <a:rPr lang="en-US" sz="4400" b="1" i="0" dirty="0">
                <a:solidFill>
                  <a:srgbClr val="333333"/>
                </a:solidFill>
                <a:effectLst/>
                <a:latin typeface="+mj-lt"/>
              </a:rPr>
              <a:t>5. </a:t>
            </a:r>
            <a:r>
              <a:rPr lang="en-US" sz="4400" b="0" i="0" dirty="0">
                <a:solidFill>
                  <a:srgbClr val="333333"/>
                </a:solidFill>
                <a:effectLst/>
                <a:latin typeface="+mj-lt"/>
              </a:rPr>
              <a:t>My foot hurts. I need to put a ____________ on my foot.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D6D9E44-9CAA-4E65-9EA6-CEF5E6917926}"/>
              </a:ext>
            </a:extLst>
          </p:cNvPr>
          <p:cNvSpPr txBox="1"/>
          <p:nvPr/>
        </p:nvSpPr>
        <p:spPr>
          <a:xfrm>
            <a:off x="9143999" y="3713702"/>
            <a:ext cx="25068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C00000"/>
                </a:solidFill>
              </a:rPr>
              <a:t>compass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23D1F7A-CBB1-4BD0-8C78-A044DA0AA207}"/>
              </a:ext>
            </a:extLst>
          </p:cNvPr>
          <p:cNvSpPr txBox="1"/>
          <p:nvPr/>
        </p:nvSpPr>
        <p:spPr>
          <a:xfrm>
            <a:off x="11678396" y="5022192"/>
            <a:ext cx="29915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>
                <a:solidFill>
                  <a:srgbClr val="C00000"/>
                </a:solidFill>
              </a:rPr>
              <a:t>suncream</a:t>
            </a:r>
            <a:r>
              <a:rPr lang="en-US" sz="4800" b="1" dirty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7BF905F-9949-488E-9E87-7D5680204521}"/>
              </a:ext>
            </a:extLst>
          </p:cNvPr>
          <p:cNvSpPr txBox="1"/>
          <p:nvPr/>
        </p:nvSpPr>
        <p:spPr>
          <a:xfrm>
            <a:off x="2353618" y="6395159"/>
            <a:ext cx="34656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C00000"/>
                </a:solidFill>
              </a:rPr>
              <a:t>sleeping bag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4BF9F8A-EF44-4ADB-AD0E-30BF2361AA05}"/>
              </a:ext>
            </a:extLst>
          </p:cNvPr>
          <p:cNvSpPr txBox="1"/>
          <p:nvPr/>
        </p:nvSpPr>
        <p:spPr>
          <a:xfrm>
            <a:off x="12286768" y="7715329"/>
            <a:ext cx="26534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C00000"/>
                </a:solidFill>
              </a:rPr>
              <a:t>backpack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19A7DD3-05D8-4BC0-B000-878582174B87}"/>
              </a:ext>
            </a:extLst>
          </p:cNvPr>
          <p:cNvSpPr txBox="1"/>
          <p:nvPr/>
        </p:nvSpPr>
        <p:spPr>
          <a:xfrm>
            <a:off x="9402121" y="9036903"/>
            <a:ext cx="21431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C00000"/>
                </a:solidFill>
              </a:rPr>
              <a:t>plaster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3" grpId="0" animBg="1"/>
      <p:bldP spid="44" grpId="0" animBg="1"/>
      <p:bldP spid="42" grpId="0" animBg="1"/>
      <p:bldP spid="40" grpId="0" animBg="1"/>
      <p:bldP spid="39" grpId="0" animBg="1"/>
      <p:bldP spid="23" grpId="0"/>
      <p:bldP spid="24" grpId="0"/>
      <p:bldP spid="25" grpId="0"/>
      <p:bldP spid="26" grpId="0"/>
      <p:bldP spid="27" grpId="0"/>
      <p:bldP spid="28" grpId="0"/>
      <p:bldP spid="31" grpId="0"/>
      <p:bldP spid="32" grpId="0"/>
      <p:bldP spid="33" grpId="0"/>
      <p:bldP spid="34" grpId="0"/>
      <p:bldP spid="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30FCFFA8-D9B2-4AED-9189-A979D2A2CED6}"/>
              </a:ext>
            </a:extLst>
          </p:cNvPr>
          <p:cNvSpPr/>
          <p:nvPr/>
        </p:nvSpPr>
        <p:spPr>
          <a:xfrm>
            <a:off x="915787" y="1638300"/>
            <a:ext cx="16456425" cy="1371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4">
            <a:extLst>
              <a:ext uri="{FF2B5EF4-FFF2-40B4-BE49-F238E27FC236}">
                <a16:creationId xmlns:a16="http://schemas.microsoft.com/office/drawing/2014/main" id="{B14B4D5D-5B33-4908-BCF0-DEC6F5BBD361}"/>
              </a:ext>
            </a:extLst>
          </p:cNvPr>
          <p:cNvSpPr/>
          <p:nvPr/>
        </p:nvSpPr>
        <p:spPr>
          <a:xfrm>
            <a:off x="457892" y="170723"/>
            <a:ext cx="17372213" cy="1219200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Gatwick Bold Bold" panose="020B0604020202020204" charset="0"/>
              </a:rPr>
              <a:t>Put the items in order of usefulness. Why?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4FC534E-2B0F-4443-B6C3-2A6C12C41327}"/>
              </a:ext>
            </a:extLst>
          </p:cNvPr>
          <p:cNvSpPr txBox="1"/>
          <p:nvPr/>
        </p:nvSpPr>
        <p:spPr>
          <a:xfrm>
            <a:off x="1204633" y="1869031"/>
            <a:ext cx="21431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/>
              <a:t>plaster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FF04C57-6161-44EB-975A-5AC85945B72F}"/>
              </a:ext>
            </a:extLst>
          </p:cNvPr>
          <p:cNvSpPr txBox="1"/>
          <p:nvPr/>
        </p:nvSpPr>
        <p:spPr>
          <a:xfrm>
            <a:off x="3391751" y="1869030"/>
            <a:ext cx="29915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/>
              <a:t>suncream</a:t>
            </a:r>
            <a:r>
              <a:rPr lang="en-US" sz="4800" dirty="0"/>
              <a:t>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9929465-2E43-4132-B295-A770F4BBDBBD}"/>
              </a:ext>
            </a:extLst>
          </p:cNvPr>
          <p:cNvSpPr txBox="1"/>
          <p:nvPr/>
        </p:nvSpPr>
        <p:spPr>
          <a:xfrm>
            <a:off x="6383257" y="1869030"/>
            <a:ext cx="34656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/>
              <a:t>sleeping bag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B7855D7-0961-4F6B-AA20-B5AEAF5945B6}"/>
              </a:ext>
            </a:extLst>
          </p:cNvPr>
          <p:cNvSpPr txBox="1"/>
          <p:nvPr/>
        </p:nvSpPr>
        <p:spPr>
          <a:xfrm>
            <a:off x="12573000" y="1869030"/>
            <a:ext cx="23671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/>
              <a:t>scissors 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4BAC6E8-F88F-42BE-ADE9-5E46BA533D60}"/>
              </a:ext>
            </a:extLst>
          </p:cNvPr>
          <p:cNvSpPr txBox="1"/>
          <p:nvPr/>
        </p:nvSpPr>
        <p:spPr>
          <a:xfrm>
            <a:off x="9848917" y="1915246"/>
            <a:ext cx="26534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/>
              <a:t>backpack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3699E83-9027-45CC-AD1A-9116E9A22A97}"/>
              </a:ext>
            </a:extLst>
          </p:cNvPr>
          <p:cNvSpPr txBox="1"/>
          <p:nvPr/>
        </p:nvSpPr>
        <p:spPr>
          <a:xfrm>
            <a:off x="14940186" y="1895069"/>
            <a:ext cx="25068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/>
              <a:t>compass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E289DB8-26A3-4A29-AF5D-646A04CC7C71}"/>
              </a:ext>
            </a:extLst>
          </p:cNvPr>
          <p:cNvSpPr txBox="1"/>
          <p:nvPr/>
        </p:nvSpPr>
        <p:spPr>
          <a:xfrm>
            <a:off x="1184463" y="3240630"/>
            <a:ext cx="8664454" cy="618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en-US" sz="4400" b="1" i="0" dirty="0">
                <a:solidFill>
                  <a:srgbClr val="333333"/>
                </a:solidFill>
                <a:effectLst/>
                <a:latin typeface="+mj-lt"/>
              </a:rPr>
              <a:t>1. </a:t>
            </a:r>
            <a:r>
              <a:rPr lang="en-US" sz="4400" i="0" dirty="0">
                <a:solidFill>
                  <a:srgbClr val="333333"/>
                </a:solidFill>
                <a:effectLst/>
                <a:latin typeface="+mj-lt"/>
              </a:rPr>
              <a:t>____________________</a:t>
            </a:r>
          </a:p>
          <a:p>
            <a:pPr fontAlgn="ctr">
              <a:lnSpc>
                <a:spcPct val="150000"/>
              </a:lnSpc>
            </a:pPr>
            <a:r>
              <a:rPr lang="en-US" sz="4400" b="1" i="0" dirty="0">
                <a:solidFill>
                  <a:srgbClr val="333333"/>
                </a:solidFill>
                <a:effectLst/>
                <a:latin typeface="+mj-lt"/>
              </a:rPr>
              <a:t>2. </a:t>
            </a:r>
            <a:r>
              <a:rPr lang="en-US" sz="4400" i="0" dirty="0">
                <a:solidFill>
                  <a:srgbClr val="333333"/>
                </a:solidFill>
                <a:effectLst/>
                <a:latin typeface="+mj-lt"/>
              </a:rPr>
              <a:t>____________________</a:t>
            </a:r>
            <a:endParaRPr lang="en-US" sz="4400" b="0" i="0" dirty="0">
              <a:solidFill>
                <a:srgbClr val="333333"/>
              </a:solidFill>
              <a:effectLst/>
              <a:latin typeface="+mj-lt"/>
            </a:endParaRPr>
          </a:p>
          <a:p>
            <a:pPr fontAlgn="ctr">
              <a:lnSpc>
                <a:spcPct val="150000"/>
              </a:lnSpc>
            </a:pPr>
            <a:r>
              <a:rPr lang="en-US" sz="4400" b="1" i="0" dirty="0">
                <a:solidFill>
                  <a:srgbClr val="333333"/>
                </a:solidFill>
                <a:effectLst/>
                <a:latin typeface="+mj-lt"/>
              </a:rPr>
              <a:t>3. </a:t>
            </a:r>
            <a:r>
              <a:rPr lang="en-US" sz="4400" i="0" dirty="0">
                <a:solidFill>
                  <a:srgbClr val="333333"/>
                </a:solidFill>
                <a:effectLst/>
                <a:latin typeface="+mj-lt"/>
              </a:rPr>
              <a:t>____________________</a:t>
            </a:r>
            <a:endParaRPr lang="en-US" sz="4400" dirty="0">
              <a:solidFill>
                <a:srgbClr val="333333"/>
              </a:solidFill>
              <a:latin typeface="+mj-lt"/>
            </a:endParaRPr>
          </a:p>
          <a:p>
            <a:pPr fontAlgn="ctr">
              <a:lnSpc>
                <a:spcPct val="150000"/>
              </a:lnSpc>
            </a:pPr>
            <a:r>
              <a:rPr lang="en-US" sz="4400" b="1" i="0" dirty="0">
                <a:solidFill>
                  <a:srgbClr val="333333"/>
                </a:solidFill>
                <a:effectLst/>
                <a:latin typeface="+mj-lt"/>
              </a:rPr>
              <a:t>4. </a:t>
            </a:r>
            <a:r>
              <a:rPr lang="en-US" sz="4400" i="0" dirty="0">
                <a:solidFill>
                  <a:srgbClr val="333333"/>
                </a:solidFill>
                <a:effectLst/>
                <a:latin typeface="+mj-lt"/>
              </a:rPr>
              <a:t>____________________</a:t>
            </a:r>
            <a:endParaRPr lang="en-US" sz="4400" b="0" i="0" dirty="0">
              <a:solidFill>
                <a:srgbClr val="333333"/>
              </a:solidFill>
              <a:effectLst/>
              <a:latin typeface="+mj-lt"/>
            </a:endParaRPr>
          </a:p>
          <a:p>
            <a:pPr fontAlgn="ctr">
              <a:lnSpc>
                <a:spcPct val="150000"/>
              </a:lnSpc>
            </a:pPr>
            <a:r>
              <a:rPr lang="en-US" sz="4400" b="1" i="0" dirty="0">
                <a:solidFill>
                  <a:srgbClr val="333333"/>
                </a:solidFill>
                <a:effectLst/>
                <a:latin typeface="+mj-lt"/>
              </a:rPr>
              <a:t>5. </a:t>
            </a:r>
            <a:r>
              <a:rPr lang="en-US" sz="4400" i="0" dirty="0">
                <a:solidFill>
                  <a:srgbClr val="333333"/>
                </a:solidFill>
                <a:effectLst/>
                <a:latin typeface="+mj-lt"/>
              </a:rPr>
              <a:t>____________________</a:t>
            </a:r>
            <a:endParaRPr lang="en-US" sz="4400" b="1" i="0" dirty="0">
              <a:solidFill>
                <a:srgbClr val="333333"/>
              </a:solidFill>
              <a:effectLst/>
              <a:latin typeface="+mj-lt"/>
            </a:endParaRPr>
          </a:p>
          <a:p>
            <a:pPr fontAlgn="ctr">
              <a:lnSpc>
                <a:spcPct val="150000"/>
              </a:lnSpc>
            </a:pPr>
            <a:r>
              <a:rPr lang="en-US" sz="4400" b="1" dirty="0">
                <a:solidFill>
                  <a:srgbClr val="333333"/>
                </a:solidFill>
                <a:latin typeface="+mj-lt"/>
              </a:rPr>
              <a:t>6. </a:t>
            </a:r>
            <a:r>
              <a:rPr lang="en-US" sz="4400" i="0" dirty="0">
                <a:solidFill>
                  <a:srgbClr val="333333"/>
                </a:solidFill>
                <a:effectLst/>
                <a:latin typeface="+mj-lt"/>
              </a:rPr>
              <a:t>____________________</a:t>
            </a:r>
            <a:endParaRPr lang="en-US" sz="4400" b="0" i="0" dirty="0">
              <a:solidFill>
                <a:srgbClr val="333333"/>
              </a:solidFill>
              <a:effectLst/>
              <a:latin typeface="+mj-lt"/>
            </a:endParaRP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BCF411A4-B864-4026-B9A2-EFCE888B9AD4}"/>
              </a:ext>
            </a:extLst>
          </p:cNvPr>
          <p:cNvSpPr/>
          <p:nvPr/>
        </p:nvSpPr>
        <p:spPr>
          <a:xfrm>
            <a:off x="8458200" y="3771900"/>
            <a:ext cx="1066800" cy="533400"/>
          </a:xfrm>
          <a:prstGeom prst="right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02940E13-84D2-4DA2-9BEE-759BB8892821}"/>
              </a:ext>
            </a:extLst>
          </p:cNvPr>
          <p:cNvSpPr/>
          <p:nvPr/>
        </p:nvSpPr>
        <p:spPr>
          <a:xfrm>
            <a:off x="8458200" y="8893539"/>
            <a:ext cx="1066800" cy="533400"/>
          </a:xfrm>
          <a:prstGeom prst="right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9613B31-F829-4136-9396-CD22784C93C8}"/>
              </a:ext>
            </a:extLst>
          </p:cNvPr>
          <p:cNvSpPr txBox="1"/>
          <p:nvPr/>
        </p:nvSpPr>
        <p:spPr>
          <a:xfrm>
            <a:off x="9848917" y="3653879"/>
            <a:ext cx="51046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chemeClr val="accent6">
                    <a:lumMod val="50000"/>
                  </a:schemeClr>
                </a:solidFill>
              </a:rPr>
              <a:t>The most useful item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CA812E5-BECB-4A15-A3B6-3C5BA7ACE337}"/>
              </a:ext>
            </a:extLst>
          </p:cNvPr>
          <p:cNvSpPr txBox="1"/>
          <p:nvPr/>
        </p:nvSpPr>
        <p:spPr>
          <a:xfrm>
            <a:off x="9848917" y="8724900"/>
            <a:ext cx="504368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chemeClr val="accent6">
                    <a:lumMod val="50000"/>
                  </a:schemeClr>
                </a:solidFill>
              </a:rPr>
              <a:t>The least useful item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/>
      <p:bldP spid="2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1884</TotalTime>
  <Words>438</Words>
  <Application>Microsoft Office PowerPoint</Application>
  <PresentationFormat>Custom</PresentationFormat>
  <Paragraphs>112</Paragraphs>
  <Slides>18</Slides>
  <Notes>6</Notes>
  <HiddenSlides>0</HiddenSlides>
  <MMClips>20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Calibri</vt:lpstr>
      <vt:lpstr>Gatwick Bold Bold</vt:lpstr>
      <vt:lpstr>Open Sauce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ASUS</dc:creator>
  <cp:lastModifiedBy>Duyên Lương</cp:lastModifiedBy>
  <cp:revision>11</cp:revision>
  <dcterms:created xsi:type="dcterms:W3CDTF">2006-08-16T00:00:00Z</dcterms:created>
  <dcterms:modified xsi:type="dcterms:W3CDTF">2025-08-27T02:31:29Z</dcterms:modified>
  <dc:identifier>DAEv_myVMNw</dc:identifier>
</cp:coreProperties>
</file>