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1" r:id="rId1"/>
  </p:sldMasterIdLst>
  <p:notesMasterIdLst>
    <p:notesMasterId r:id="rId21"/>
  </p:notesMasterIdLst>
  <p:sldIdLst>
    <p:sldId id="315" r:id="rId2"/>
    <p:sldId id="318" r:id="rId3"/>
    <p:sldId id="256" r:id="rId4"/>
    <p:sldId id="316" r:id="rId5"/>
    <p:sldId id="319" r:id="rId6"/>
    <p:sldId id="259" r:id="rId7"/>
    <p:sldId id="320" r:id="rId8"/>
    <p:sldId id="321" r:id="rId9"/>
    <p:sldId id="323" r:id="rId10"/>
    <p:sldId id="322" r:id="rId11"/>
    <p:sldId id="273" r:id="rId12"/>
    <p:sldId id="292" r:id="rId13"/>
    <p:sldId id="264" r:id="rId14"/>
    <p:sldId id="275" r:id="rId15"/>
    <p:sldId id="276" r:id="rId16"/>
    <p:sldId id="274" r:id="rId17"/>
    <p:sldId id="324" r:id="rId18"/>
    <p:sldId id="311" r:id="rId19"/>
    <p:sldId id="265" r:id="rId2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Fredoka One" panose="02000000000000000000" pitchFamily="2" charset="77"/>
      <p:regular r:id="rId26"/>
    </p:embeddedFont>
    <p:embeddedFont>
      <p:font typeface="Ink Free" panose="03080402000500000000" pitchFamily="66" charset="0"/>
      <p:regular r:id="rId27"/>
    </p:embeddedFont>
    <p:embeddedFont>
      <p:font typeface="Karla Medium" panose="020F0502020204030204" pitchFamily="3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8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66CFC0-EA3F-4ECE-B3B2-A699F092F354}">
  <a:tblStyle styleId="{5A66CFC0-EA3F-4ECE-B3B2-A699F092F3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3"/>
    <p:restoredTop sz="94293"/>
  </p:normalViewPr>
  <p:slideViewPr>
    <p:cSldViewPr snapToGrid="0">
      <p:cViewPr varScale="1">
        <p:scale>
          <a:sx n="128" d="100"/>
          <a:sy n="128" d="100"/>
        </p:scale>
        <p:origin x="976" y="176"/>
      </p:cViewPr>
      <p:guideLst>
        <p:guide orient="horz" pos="5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f09f6a330b_0_1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f09f6a330b_0_1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f09f6a330b_0_1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f09f6a330b_0_1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95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d3c097be0_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d3c097be0_8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707900" y="539325"/>
            <a:ext cx="4436131" cy="4604444"/>
            <a:chOff x="4707900" y="539325"/>
            <a:chExt cx="4436131" cy="4604444"/>
          </a:xfrm>
        </p:grpSpPr>
        <p:sp>
          <p:nvSpPr>
            <p:cNvPr id="10" name="Google Shape;10;p2"/>
            <p:cNvSpPr/>
            <p:nvPr/>
          </p:nvSpPr>
          <p:spPr>
            <a:xfrm>
              <a:off x="4707900" y="539325"/>
              <a:ext cx="4436131" cy="4604444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46925" y="1448375"/>
            <a:ext cx="7453500" cy="16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442375" y="3510482"/>
            <a:ext cx="4381800" cy="46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7950" y="2083554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909050" y="47079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607275" y="311067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788425" y="1573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0" y="2261496"/>
            <a:ext cx="3916572" cy="2889942"/>
            <a:chOff x="0" y="2261496"/>
            <a:chExt cx="3916572" cy="2889942"/>
          </a:xfrm>
        </p:grpSpPr>
        <p:sp>
          <p:nvSpPr>
            <p:cNvPr id="20" name="Google Shape;20;p3"/>
            <p:cNvSpPr/>
            <p:nvPr/>
          </p:nvSpPr>
          <p:spPr>
            <a:xfrm>
              <a:off x="0" y="2261496"/>
              <a:ext cx="3916572" cy="2889942"/>
            </a:xfrm>
            <a:custGeom>
              <a:avLst/>
              <a:gdLst/>
              <a:ahLst/>
              <a:cxnLst/>
              <a:rect l="l" t="t" r="r" b="b"/>
              <a:pathLst>
                <a:path w="59342" h="43787" extrusionOk="0">
                  <a:moveTo>
                    <a:pt x="46143" y="1"/>
                  </a:moveTo>
                  <a:cubicBezTo>
                    <a:pt x="42123" y="1"/>
                    <a:pt x="38074" y="1706"/>
                    <a:pt x="35160" y="4532"/>
                  </a:cubicBezTo>
                  <a:cubicBezTo>
                    <a:pt x="31528" y="8044"/>
                    <a:pt x="29468" y="13080"/>
                    <a:pt x="25349" y="16009"/>
                  </a:cubicBezTo>
                  <a:cubicBezTo>
                    <a:pt x="23975" y="16983"/>
                    <a:pt x="22201" y="17628"/>
                    <a:pt x="20536" y="17628"/>
                  </a:cubicBezTo>
                  <a:cubicBezTo>
                    <a:pt x="19229" y="17628"/>
                    <a:pt x="17989" y="17231"/>
                    <a:pt x="17062" y="16283"/>
                  </a:cubicBezTo>
                  <a:cubicBezTo>
                    <a:pt x="15693" y="14878"/>
                    <a:pt x="15467" y="12747"/>
                    <a:pt x="15157" y="10794"/>
                  </a:cubicBezTo>
                  <a:cubicBezTo>
                    <a:pt x="14848" y="8854"/>
                    <a:pt x="14205" y="6699"/>
                    <a:pt x="12454" y="5782"/>
                  </a:cubicBezTo>
                  <a:cubicBezTo>
                    <a:pt x="11923" y="5510"/>
                    <a:pt x="11340" y="5388"/>
                    <a:pt x="10749" y="5388"/>
                  </a:cubicBezTo>
                  <a:cubicBezTo>
                    <a:pt x="9762" y="5388"/>
                    <a:pt x="8752" y="5727"/>
                    <a:pt x="7918" y="6270"/>
                  </a:cubicBezTo>
                  <a:cubicBezTo>
                    <a:pt x="6573" y="7139"/>
                    <a:pt x="5608" y="8473"/>
                    <a:pt x="4715" y="9794"/>
                  </a:cubicBezTo>
                  <a:cubicBezTo>
                    <a:pt x="2929" y="12461"/>
                    <a:pt x="1513" y="15259"/>
                    <a:pt x="36" y="18081"/>
                  </a:cubicBezTo>
                  <a:lnTo>
                    <a:pt x="0" y="43727"/>
                  </a:lnTo>
                  <a:lnTo>
                    <a:pt x="39672" y="43786"/>
                  </a:lnTo>
                  <a:cubicBezTo>
                    <a:pt x="44470" y="36940"/>
                    <a:pt x="49268" y="30094"/>
                    <a:pt x="54067" y="23236"/>
                  </a:cubicBezTo>
                  <a:cubicBezTo>
                    <a:pt x="56269" y="20105"/>
                    <a:pt x="58532" y="16771"/>
                    <a:pt x="58865" y="12961"/>
                  </a:cubicBezTo>
                  <a:cubicBezTo>
                    <a:pt x="59341" y="7544"/>
                    <a:pt x="55376" y="2246"/>
                    <a:pt x="50185" y="614"/>
                  </a:cubicBezTo>
                  <a:cubicBezTo>
                    <a:pt x="48872" y="198"/>
                    <a:pt x="47509" y="1"/>
                    <a:pt x="4614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2698631" scaled="0"/>
            </a:gradFill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0" y="2261496"/>
              <a:ext cx="3916572" cy="2889942"/>
            </a:xfrm>
            <a:custGeom>
              <a:avLst/>
              <a:gdLst/>
              <a:ahLst/>
              <a:cxnLst/>
              <a:rect l="l" t="t" r="r" b="b"/>
              <a:pathLst>
                <a:path w="59342" h="43787" extrusionOk="0">
                  <a:moveTo>
                    <a:pt x="46143" y="1"/>
                  </a:moveTo>
                  <a:cubicBezTo>
                    <a:pt x="42123" y="1"/>
                    <a:pt x="38074" y="1706"/>
                    <a:pt x="35160" y="4532"/>
                  </a:cubicBezTo>
                  <a:cubicBezTo>
                    <a:pt x="31528" y="8044"/>
                    <a:pt x="29468" y="13080"/>
                    <a:pt x="25349" y="16009"/>
                  </a:cubicBezTo>
                  <a:cubicBezTo>
                    <a:pt x="23975" y="16983"/>
                    <a:pt x="22201" y="17628"/>
                    <a:pt x="20536" y="17628"/>
                  </a:cubicBezTo>
                  <a:cubicBezTo>
                    <a:pt x="19229" y="17628"/>
                    <a:pt x="17989" y="17231"/>
                    <a:pt x="17062" y="16283"/>
                  </a:cubicBezTo>
                  <a:cubicBezTo>
                    <a:pt x="15693" y="14878"/>
                    <a:pt x="15467" y="12747"/>
                    <a:pt x="15157" y="10794"/>
                  </a:cubicBezTo>
                  <a:cubicBezTo>
                    <a:pt x="14848" y="8854"/>
                    <a:pt x="14205" y="6699"/>
                    <a:pt x="12454" y="5782"/>
                  </a:cubicBezTo>
                  <a:cubicBezTo>
                    <a:pt x="11923" y="5510"/>
                    <a:pt x="11340" y="5388"/>
                    <a:pt x="10749" y="5388"/>
                  </a:cubicBezTo>
                  <a:cubicBezTo>
                    <a:pt x="9762" y="5388"/>
                    <a:pt x="8752" y="5727"/>
                    <a:pt x="7918" y="6270"/>
                  </a:cubicBezTo>
                  <a:cubicBezTo>
                    <a:pt x="6573" y="7139"/>
                    <a:pt x="5608" y="8473"/>
                    <a:pt x="4715" y="9794"/>
                  </a:cubicBezTo>
                  <a:cubicBezTo>
                    <a:pt x="2929" y="12461"/>
                    <a:pt x="1513" y="15259"/>
                    <a:pt x="36" y="18081"/>
                  </a:cubicBezTo>
                  <a:lnTo>
                    <a:pt x="0" y="43727"/>
                  </a:lnTo>
                  <a:lnTo>
                    <a:pt x="39672" y="43786"/>
                  </a:lnTo>
                  <a:cubicBezTo>
                    <a:pt x="44470" y="36940"/>
                    <a:pt x="49268" y="30094"/>
                    <a:pt x="54067" y="23236"/>
                  </a:cubicBezTo>
                  <a:cubicBezTo>
                    <a:pt x="56269" y="20105"/>
                    <a:pt x="58532" y="16771"/>
                    <a:pt x="58865" y="12961"/>
                  </a:cubicBezTo>
                  <a:cubicBezTo>
                    <a:pt x="59341" y="7544"/>
                    <a:pt x="55376" y="2246"/>
                    <a:pt x="50185" y="614"/>
                  </a:cubicBezTo>
                  <a:cubicBezTo>
                    <a:pt x="48872" y="198"/>
                    <a:pt x="47509" y="1"/>
                    <a:pt x="46143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185100" y="1371150"/>
            <a:ext cx="6001200" cy="24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995225" y="4128300"/>
            <a:ext cx="43809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873600" y="897575"/>
            <a:ext cx="982500" cy="9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/>
          <p:nvPr/>
        </p:nvSpPr>
        <p:spPr>
          <a:xfrm>
            <a:off x="-131328" y="1098083"/>
            <a:ext cx="282148" cy="315759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2286445" y="1360275"/>
            <a:ext cx="53916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0" name="Google Shape;70;p8"/>
          <p:cNvSpPr/>
          <p:nvPr/>
        </p:nvSpPr>
        <p:spPr>
          <a:xfrm rot="5400000" flipH="1">
            <a:off x="89807" y="-89917"/>
            <a:ext cx="3322753" cy="3502482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-5400000" flipH="1">
            <a:off x="5731382" y="1730883"/>
            <a:ext cx="3322753" cy="3502482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8510250" y="89762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4671725" y="155271"/>
            <a:ext cx="185827" cy="207947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293913" y="3415491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50" name="Google Shape;150;p14"/>
          <p:cNvGrpSpPr/>
          <p:nvPr/>
        </p:nvGrpSpPr>
        <p:grpSpPr>
          <a:xfrm>
            <a:off x="-93650" y="4686460"/>
            <a:ext cx="9331728" cy="492579"/>
            <a:chOff x="-38" y="4570722"/>
            <a:chExt cx="9331728" cy="572700"/>
          </a:xfrm>
        </p:grpSpPr>
        <p:sp>
          <p:nvSpPr>
            <p:cNvPr id="151" name="Google Shape;151;p14"/>
            <p:cNvSpPr/>
            <p:nvPr/>
          </p:nvSpPr>
          <p:spPr>
            <a:xfrm>
              <a:off x="-38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372809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745656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1118503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1491350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1864197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2237044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2609891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2982738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3355585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3728432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4101279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4474126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4846973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5219820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5592667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5965514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6338361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6711208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7084055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7456902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7829749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8202596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8575443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8948290" y="4570722"/>
              <a:ext cx="383400" cy="572700"/>
            </a:xfrm>
            <a:prstGeom prst="parallelogram">
              <a:avLst>
                <a:gd name="adj" fmla="val 5133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14"/>
          <p:cNvSpPr/>
          <p:nvPr/>
        </p:nvSpPr>
        <p:spPr>
          <a:xfrm>
            <a:off x="236050" y="3782102"/>
            <a:ext cx="245625" cy="274855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Google Shape;177;p14"/>
          <p:cNvGrpSpPr/>
          <p:nvPr/>
        </p:nvGrpSpPr>
        <p:grpSpPr>
          <a:xfrm>
            <a:off x="-550856" y="2219442"/>
            <a:ext cx="1206195" cy="1177623"/>
            <a:chOff x="2180272" y="-464800"/>
            <a:chExt cx="1256977" cy="1227202"/>
          </a:xfrm>
        </p:grpSpPr>
        <p:sp>
          <p:nvSpPr>
            <p:cNvPr id="178" name="Google Shape;178;p14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6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14"/>
          <p:cNvGrpSpPr/>
          <p:nvPr/>
        </p:nvGrpSpPr>
        <p:grpSpPr>
          <a:xfrm>
            <a:off x="8538144" y="3876829"/>
            <a:ext cx="1206195" cy="1177623"/>
            <a:chOff x="2180272" y="-464800"/>
            <a:chExt cx="1256977" cy="1227202"/>
          </a:xfrm>
        </p:grpSpPr>
        <p:sp>
          <p:nvSpPr>
            <p:cNvPr id="181" name="Google Shape;181;p14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6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14"/>
          <p:cNvSpPr/>
          <p:nvPr/>
        </p:nvSpPr>
        <p:spPr>
          <a:xfrm>
            <a:off x="538825" y="1257602"/>
            <a:ext cx="245625" cy="274855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14"/>
          <p:cNvGrpSpPr/>
          <p:nvPr/>
        </p:nvGrpSpPr>
        <p:grpSpPr>
          <a:xfrm>
            <a:off x="7888218" y="135711"/>
            <a:ext cx="951323" cy="492598"/>
            <a:chOff x="6691856" y="4179277"/>
            <a:chExt cx="1300688" cy="673500"/>
          </a:xfrm>
        </p:grpSpPr>
        <p:sp>
          <p:nvSpPr>
            <p:cNvPr id="185" name="Google Shape;185;p14"/>
            <p:cNvSpPr/>
            <p:nvPr/>
          </p:nvSpPr>
          <p:spPr>
            <a:xfrm rot="-1917045" flipH="1">
              <a:off x="7478627" y="4243947"/>
              <a:ext cx="400234" cy="544161"/>
            </a:xfrm>
            <a:prstGeom prst="upArrow">
              <a:avLst>
                <a:gd name="adj1" fmla="val 25005"/>
                <a:gd name="adj2" fmla="val 100000"/>
              </a:avLst>
            </a:prstGeom>
            <a:solidFill>
              <a:schemeClr val="accent6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 rot="-1917045" flipH="1">
              <a:off x="7250027" y="4243947"/>
              <a:ext cx="400234" cy="544161"/>
            </a:xfrm>
            <a:prstGeom prst="upArrow">
              <a:avLst>
                <a:gd name="adj1" fmla="val 25005"/>
                <a:gd name="adj2" fmla="val 100000"/>
              </a:avLst>
            </a:prstGeom>
            <a:solidFill>
              <a:schemeClr val="accent6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 rot="-1917045" flipH="1">
              <a:off x="7015089" y="4243947"/>
              <a:ext cx="400234" cy="544161"/>
            </a:xfrm>
            <a:prstGeom prst="upArrow">
              <a:avLst>
                <a:gd name="adj1" fmla="val 25005"/>
                <a:gd name="adj2" fmla="val 100000"/>
              </a:avLst>
            </a:prstGeom>
            <a:solidFill>
              <a:schemeClr val="accent6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 rot="-1917045" flipH="1">
              <a:off x="6805539" y="4243947"/>
              <a:ext cx="400234" cy="544161"/>
            </a:xfrm>
            <a:prstGeom prst="upArrow">
              <a:avLst>
                <a:gd name="adj1" fmla="val 25005"/>
                <a:gd name="adj2" fmla="val 100000"/>
              </a:avLst>
            </a:pr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00000" algn="bl" rotWithShape="0">
                <a:schemeClr val="lt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1" name="Google Shape;191;p15"/>
          <p:cNvGrpSpPr/>
          <p:nvPr/>
        </p:nvGrpSpPr>
        <p:grpSpPr>
          <a:xfrm>
            <a:off x="-66775" y="4410300"/>
            <a:ext cx="1136175" cy="733200"/>
            <a:chOff x="-67787" y="4410300"/>
            <a:chExt cx="1136175" cy="733200"/>
          </a:xfrm>
        </p:grpSpPr>
        <p:sp>
          <p:nvSpPr>
            <p:cNvPr id="192" name="Google Shape;192;p15"/>
            <p:cNvSpPr/>
            <p:nvPr/>
          </p:nvSpPr>
          <p:spPr>
            <a:xfrm rot="10800000" flipH="1">
              <a:off x="-67787" y="4410300"/>
              <a:ext cx="1136175" cy="733200"/>
            </a:xfrm>
            <a:custGeom>
              <a:avLst/>
              <a:gdLst/>
              <a:ahLst/>
              <a:cxnLst/>
              <a:rect l="l" t="t" r="r" b="b"/>
              <a:pathLst>
                <a:path w="45447" h="29328" extrusionOk="0">
                  <a:moveTo>
                    <a:pt x="8752" y="0"/>
                  </a:moveTo>
                  <a:cubicBezTo>
                    <a:pt x="8323" y="536"/>
                    <a:pt x="7918" y="1084"/>
                    <a:pt x="7525" y="1631"/>
                  </a:cubicBezTo>
                  <a:cubicBezTo>
                    <a:pt x="5430" y="4525"/>
                    <a:pt x="3310" y="7465"/>
                    <a:pt x="1941" y="10763"/>
                  </a:cubicBezTo>
                  <a:cubicBezTo>
                    <a:pt x="572" y="14061"/>
                    <a:pt x="0" y="17824"/>
                    <a:pt x="1072" y="21241"/>
                  </a:cubicBezTo>
                  <a:cubicBezTo>
                    <a:pt x="2155" y="24634"/>
                    <a:pt x="4894" y="27468"/>
                    <a:pt x="8263" y="28635"/>
                  </a:cubicBezTo>
                  <a:cubicBezTo>
                    <a:pt x="9664" y="29121"/>
                    <a:pt x="11124" y="29327"/>
                    <a:pt x="12598" y="29327"/>
                  </a:cubicBezTo>
                  <a:cubicBezTo>
                    <a:pt x="14732" y="29327"/>
                    <a:pt x="16894" y="28895"/>
                    <a:pt x="18943" y="28254"/>
                  </a:cubicBezTo>
                  <a:cubicBezTo>
                    <a:pt x="25027" y="26349"/>
                    <a:pt x="30528" y="22634"/>
                    <a:pt x="34564" y="17693"/>
                  </a:cubicBezTo>
                  <a:cubicBezTo>
                    <a:pt x="37624" y="13942"/>
                    <a:pt x="39803" y="9585"/>
                    <a:pt x="42160" y="5382"/>
                  </a:cubicBezTo>
                  <a:cubicBezTo>
                    <a:pt x="43196" y="3548"/>
                    <a:pt x="44256" y="1727"/>
                    <a:pt x="45447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 rot="10800000" flipH="1">
              <a:off x="-67787" y="4410300"/>
              <a:ext cx="1136175" cy="733200"/>
            </a:xfrm>
            <a:custGeom>
              <a:avLst/>
              <a:gdLst/>
              <a:ahLst/>
              <a:cxnLst/>
              <a:rect l="l" t="t" r="r" b="b"/>
              <a:pathLst>
                <a:path w="45447" h="29328" extrusionOk="0">
                  <a:moveTo>
                    <a:pt x="8752" y="0"/>
                  </a:moveTo>
                  <a:cubicBezTo>
                    <a:pt x="8323" y="536"/>
                    <a:pt x="7918" y="1084"/>
                    <a:pt x="7525" y="1631"/>
                  </a:cubicBezTo>
                  <a:cubicBezTo>
                    <a:pt x="5430" y="4525"/>
                    <a:pt x="3310" y="7465"/>
                    <a:pt x="1941" y="10763"/>
                  </a:cubicBezTo>
                  <a:cubicBezTo>
                    <a:pt x="572" y="14061"/>
                    <a:pt x="0" y="17824"/>
                    <a:pt x="1072" y="21241"/>
                  </a:cubicBezTo>
                  <a:cubicBezTo>
                    <a:pt x="2155" y="24634"/>
                    <a:pt x="4894" y="27468"/>
                    <a:pt x="8263" y="28635"/>
                  </a:cubicBezTo>
                  <a:cubicBezTo>
                    <a:pt x="9664" y="29121"/>
                    <a:pt x="11124" y="29327"/>
                    <a:pt x="12598" y="29327"/>
                  </a:cubicBezTo>
                  <a:cubicBezTo>
                    <a:pt x="14732" y="29327"/>
                    <a:pt x="16894" y="28895"/>
                    <a:pt x="18943" y="28254"/>
                  </a:cubicBezTo>
                  <a:cubicBezTo>
                    <a:pt x="25027" y="26349"/>
                    <a:pt x="30528" y="22634"/>
                    <a:pt x="34564" y="17693"/>
                  </a:cubicBezTo>
                  <a:cubicBezTo>
                    <a:pt x="37624" y="13942"/>
                    <a:pt x="39803" y="9585"/>
                    <a:pt x="42160" y="5382"/>
                  </a:cubicBezTo>
                  <a:cubicBezTo>
                    <a:pt x="43196" y="3548"/>
                    <a:pt x="44256" y="1727"/>
                    <a:pt x="45447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15"/>
          <p:cNvGrpSpPr/>
          <p:nvPr/>
        </p:nvGrpSpPr>
        <p:grpSpPr>
          <a:xfrm rot="10800000">
            <a:off x="8074600" y="0"/>
            <a:ext cx="1136175" cy="733200"/>
            <a:chOff x="-67787" y="4410300"/>
            <a:chExt cx="1136175" cy="733200"/>
          </a:xfrm>
        </p:grpSpPr>
        <p:sp>
          <p:nvSpPr>
            <p:cNvPr id="195" name="Google Shape;195;p15"/>
            <p:cNvSpPr/>
            <p:nvPr/>
          </p:nvSpPr>
          <p:spPr>
            <a:xfrm rot="10800000" flipH="1">
              <a:off x="-67787" y="4410300"/>
              <a:ext cx="1136175" cy="733200"/>
            </a:xfrm>
            <a:custGeom>
              <a:avLst/>
              <a:gdLst/>
              <a:ahLst/>
              <a:cxnLst/>
              <a:rect l="l" t="t" r="r" b="b"/>
              <a:pathLst>
                <a:path w="45447" h="29328" extrusionOk="0">
                  <a:moveTo>
                    <a:pt x="8752" y="0"/>
                  </a:moveTo>
                  <a:cubicBezTo>
                    <a:pt x="8323" y="536"/>
                    <a:pt x="7918" y="1084"/>
                    <a:pt x="7525" y="1631"/>
                  </a:cubicBezTo>
                  <a:cubicBezTo>
                    <a:pt x="5430" y="4525"/>
                    <a:pt x="3310" y="7465"/>
                    <a:pt x="1941" y="10763"/>
                  </a:cubicBezTo>
                  <a:cubicBezTo>
                    <a:pt x="572" y="14061"/>
                    <a:pt x="0" y="17824"/>
                    <a:pt x="1072" y="21241"/>
                  </a:cubicBezTo>
                  <a:cubicBezTo>
                    <a:pt x="2155" y="24634"/>
                    <a:pt x="4894" y="27468"/>
                    <a:pt x="8263" y="28635"/>
                  </a:cubicBezTo>
                  <a:cubicBezTo>
                    <a:pt x="9664" y="29121"/>
                    <a:pt x="11124" y="29327"/>
                    <a:pt x="12598" y="29327"/>
                  </a:cubicBezTo>
                  <a:cubicBezTo>
                    <a:pt x="14732" y="29327"/>
                    <a:pt x="16894" y="28895"/>
                    <a:pt x="18943" y="28254"/>
                  </a:cubicBezTo>
                  <a:cubicBezTo>
                    <a:pt x="25027" y="26349"/>
                    <a:pt x="30528" y="22634"/>
                    <a:pt x="34564" y="17693"/>
                  </a:cubicBezTo>
                  <a:cubicBezTo>
                    <a:pt x="37624" y="13942"/>
                    <a:pt x="39803" y="9585"/>
                    <a:pt x="42160" y="5382"/>
                  </a:cubicBezTo>
                  <a:cubicBezTo>
                    <a:pt x="43196" y="3548"/>
                    <a:pt x="44256" y="1727"/>
                    <a:pt x="45447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 rot="10800000" flipH="1">
              <a:off x="-67787" y="4410300"/>
              <a:ext cx="1136175" cy="733200"/>
            </a:xfrm>
            <a:custGeom>
              <a:avLst/>
              <a:gdLst/>
              <a:ahLst/>
              <a:cxnLst/>
              <a:rect l="l" t="t" r="r" b="b"/>
              <a:pathLst>
                <a:path w="45447" h="29328" extrusionOk="0">
                  <a:moveTo>
                    <a:pt x="8752" y="0"/>
                  </a:moveTo>
                  <a:cubicBezTo>
                    <a:pt x="8323" y="536"/>
                    <a:pt x="7918" y="1084"/>
                    <a:pt x="7525" y="1631"/>
                  </a:cubicBezTo>
                  <a:cubicBezTo>
                    <a:pt x="5430" y="4525"/>
                    <a:pt x="3310" y="7465"/>
                    <a:pt x="1941" y="10763"/>
                  </a:cubicBezTo>
                  <a:cubicBezTo>
                    <a:pt x="572" y="14061"/>
                    <a:pt x="0" y="17824"/>
                    <a:pt x="1072" y="21241"/>
                  </a:cubicBezTo>
                  <a:cubicBezTo>
                    <a:pt x="2155" y="24634"/>
                    <a:pt x="4894" y="27468"/>
                    <a:pt x="8263" y="28635"/>
                  </a:cubicBezTo>
                  <a:cubicBezTo>
                    <a:pt x="9664" y="29121"/>
                    <a:pt x="11124" y="29327"/>
                    <a:pt x="12598" y="29327"/>
                  </a:cubicBezTo>
                  <a:cubicBezTo>
                    <a:pt x="14732" y="29327"/>
                    <a:pt x="16894" y="28895"/>
                    <a:pt x="18943" y="28254"/>
                  </a:cubicBezTo>
                  <a:cubicBezTo>
                    <a:pt x="25027" y="26349"/>
                    <a:pt x="30528" y="22634"/>
                    <a:pt x="34564" y="17693"/>
                  </a:cubicBezTo>
                  <a:cubicBezTo>
                    <a:pt x="37624" y="13942"/>
                    <a:pt x="39803" y="9585"/>
                    <a:pt x="42160" y="5382"/>
                  </a:cubicBezTo>
                  <a:cubicBezTo>
                    <a:pt x="43196" y="3548"/>
                    <a:pt x="44256" y="1727"/>
                    <a:pt x="45447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5"/>
          <p:cNvSpPr/>
          <p:nvPr/>
        </p:nvSpPr>
        <p:spPr>
          <a:xfrm rot="-5400000" flipH="1">
            <a:off x="6657723" y="2657126"/>
            <a:ext cx="2420761" cy="255180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15"/>
          <p:cNvGrpSpPr/>
          <p:nvPr/>
        </p:nvGrpSpPr>
        <p:grpSpPr>
          <a:xfrm>
            <a:off x="8387944" y="2510767"/>
            <a:ext cx="1206195" cy="1177623"/>
            <a:chOff x="2180272" y="-464800"/>
            <a:chExt cx="1256977" cy="1227202"/>
          </a:xfrm>
        </p:grpSpPr>
        <p:sp>
          <p:nvSpPr>
            <p:cNvPr id="199" name="Google Shape;199;p15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6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201;p15"/>
          <p:cNvSpPr/>
          <p:nvPr/>
        </p:nvSpPr>
        <p:spPr>
          <a:xfrm>
            <a:off x="-66787" y="1776566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"/>
          <p:cNvSpPr/>
          <p:nvPr/>
        </p:nvSpPr>
        <p:spPr>
          <a:xfrm>
            <a:off x="283438" y="343354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_1_1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1"/>
          <p:cNvSpPr/>
          <p:nvPr/>
        </p:nvSpPr>
        <p:spPr>
          <a:xfrm rot="10800000" flipH="1">
            <a:off x="6318670" y="-2"/>
            <a:ext cx="2825405" cy="2977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1"/>
          <p:cNvSpPr/>
          <p:nvPr/>
        </p:nvSpPr>
        <p:spPr>
          <a:xfrm flipH="1">
            <a:off x="-5" y="2165598"/>
            <a:ext cx="2825405" cy="2977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1"/>
          <p:cNvSpPr/>
          <p:nvPr/>
        </p:nvSpPr>
        <p:spPr>
          <a:xfrm>
            <a:off x="170735" y="4436526"/>
            <a:ext cx="299490" cy="335145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32"/>
          <p:cNvGrpSpPr/>
          <p:nvPr/>
        </p:nvGrpSpPr>
        <p:grpSpPr>
          <a:xfrm>
            <a:off x="4707900" y="539325"/>
            <a:ext cx="4436131" cy="4604444"/>
            <a:chOff x="4707900" y="539325"/>
            <a:chExt cx="4436131" cy="4604444"/>
          </a:xfrm>
        </p:grpSpPr>
        <p:sp>
          <p:nvSpPr>
            <p:cNvPr id="429" name="Google Shape;429;p32"/>
            <p:cNvSpPr/>
            <p:nvPr/>
          </p:nvSpPr>
          <p:spPr>
            <a:xfrm>
              <a:off x="4707900" y="539325"/>
              <a:ext cx="4436131" cy="4604444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2"/>
          <p:cNvSpPr/>
          <p:nvPr/>
        </p:nvSpPr>
        <p:spPr>
          <a:xfrm>
            <a:off x="187950" y="2083554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2"/>
          <p:cNvSpPr/>
          <p:nvPr/>
        </p:nvSpPr>
        <p:spPr>
          <a:xfrm>
            <a:off x="3909050" y="47079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"/>
          <p:cNvSpPr/>
          <p:nvPr/>
        </p:nvSpPr>
        <p:spPr>
          <a:xfrm>
            <a:off x="8607275" y="311067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2"/>
          <p:cNvSpPr/>
          <p:nvPr/>
        </p:nvSpPr>
        <p:spPr>
          <a:xfrm>
            <a:off x="4788425" y="1573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910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●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○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■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●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○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■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●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○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■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60" r:id="rId4"/>
    <p:sldLayoutId id="2147483661" r:id="rId5"/>
    <p:sldLayoutId id="2147483677" r:id="rId6"/>
    <p:sldLayoutId id="2147483678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C7871-75F7-B75E-86E1-ACE689C8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56" y="0"/>
            <a:ext cx="7717500" cy="572700"/>
          </a:xfrm>
        </p:spPr>
        <p:txBody>
          <a:bodyPr/>
          <a:lstStyle/>
          <a:p>
            <a:pPr algn="ctr"/>
            <a:r>
              <a:rPr lang="en-US" sz="4400" dirty="0"/>
              <a:t>Warm-up</a:t>
            </a:r>
          </a:p>
        </p:txBody>
      </p:sp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91A0D1A6-2C7B-C6BC-C3C7-D1424D98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77" y="1110208"/>
            <a:ext cx="3993675" cy="393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33D4A557-5EC3-F75D-ABB2-21274B8F7EC8}"/>
              </a:ext>
            </a:extLst>
          </p:cNvPr>
          <p:cNvSpPr/>
          <p:nvPr/>
        </p:nvSpPr>
        <p:spPr>
          <a:xfrm>
            <a:off x="5480304" y="888908"/>
            <a:ext cx="3663696" cy="2048256"/>
          </a:xfrm>
          <a:prstGeom prst="cloudCallout">
            <a:avLst>
              <a:gd name="adj1" fmla="val -64101"/>
              <a:gd name="adj2" fmla="val 767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Do you have a lot of friends?</a:t>
            </a:r>
          </a:p>
        </p:txBody>
      </p:sp>
    </p:spTree>
    <p:extLst>
      <p:ext uri="{BB962C8B-B14F-4D97-AF65-F5344CB8AC3E}">
        <p14:creationId xmlns:p14="http://schemas.microsoft.com/office/powerpoint/2010/main" val="3449753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BDCB-8A2C-BF9A-172D-CCA74E80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484718"/>
            <a:ext cx="8935279" cy="572700"/>
          </a:xfrm>
        </p:spPr>
        <p:txBody>
          <a:bodyPr/>
          <a:lstStyle/>
          <a:p>
            <a:pPr algn="ctr"/>
            <a:r>
              <a:rPr lang="en-US" dirty="0"/>
              <a:t>Act.3: Label the body parts with the words in the box.</a:t>
            </a:r>
            <a:br>
              <a:rPr lang="en-US" dirty="0"/>
            </a:br>
            <a:br>
              <a:rPr lang="en-US" dirty="0"/>
            </a:b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93390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613596" y="1528758"/>
            <a:ext cx="5336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1.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923889" y="1763443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03" y="1369843"/>
            <a:ext cx="2063038" cy="342072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24" name="TextBox 23"/>
          <p:cNvSpPr txBox="1"/>
          <p:nvPr/>
        </p:nvSpPr>
        <p:spPr>
          <a:xfrm>
            <a:off x="1480830" y="2083876"/>
            <a:ext cx="5336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2.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909277" y="2389289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12034" y="2721666"/>
            <a:ext cx="58922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3.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909277" y="3072908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08884" y="3501048"/>
            <a:ext cx="55575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4.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942040" y="3843222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00557" y="4177239"/>
            <a:ext cx="53068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5.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1942040" y="4526842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3176323" y="1774218"/>
            <a:ext cx="1226979" cy="29007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062067" y="2154604"/>
            <a:ext cx="1491890" cy="21255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76323" y="2447566"/>
            <a:ext cx="1050768" cy="46787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204279" y="3369994"/>
            <a:ext cx="853817" cy="47322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067730" y="4082200"/>
            <a:ext cx="1199022" cy="3511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811581" y="1547046"/>
            <a:ext cx="770509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10.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7813" y="1763443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884097" y="1990304"/>
            <a:ext cx="402462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9.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6143202" y="2206701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904984" y="2569025"/>
            <a:ext cx="525940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8.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6157813" y="2785583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884097" y="3196870"/>
            <a:ext cx="437189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7.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6175965" y="3486415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748595" y="4060303"/>
            <a:ext cx="409219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6.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6200525" y="4492052"/>
            <a:ext cx="122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4913285" y="1738436"/>
            <a:ext cx="934843" cy="6556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754864" y="2206703"/>
            <a:ext cx="1203584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/>
            <a:endCxn id="75" idx="1"/>
          </p:cNvCxnSpPr>
          <p:nvPr/>
        </p:nvCxnSpPr>
        <p:spPr>
          <a:xfrm>
            <a:off x="4576298" y="2248611"/>
            <a:ext cx="1328686" cy="52046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cxnSpLocks/>
          </p:cNvCxnSpPr>
          <p:nvPr/>
        </p:nvCxnSpPr>
        <p:spPr>
          <a:xfrm>
            <a:off x="5119049" y="3127723"/>
            <a:ext cx="797811" cy="1680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024927" y="4366777"/>
            <a:ext cx="873782" cy="8728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31">
            <a:extLst>
              <a:ext uri="{FF2B5EF4-FFF2-40B4-BE49-F238E27FC236}">
                <a16:creationId xmlns:a16="http://schemas.microsoft.com/office/drawing/2014/main" id="{E7D9E915-D2A7-42B7-B736-2597C34861D8}"/>
              </a:ext>
            </a:extLst>
          </p:cNvPr>
          <p:cNvSpPr/>
          <p:nvPr/>
        </p:nvSpPr>
        <p:spPr>
          <a:xfrm>
            <a:off x="1847781" y="372451"/>
            <a:ext cx="5840204" cy="886337"/>
          </a:xfrm>
          <a:prstGeom prst="roundRect">
            <a:avLst>
              <a:gd name="adj" fmla="val 16116"/>
            </a:avLst>
          </a:prstGeom>
          <a:solidFill>
            <a:schemeClr val="bg2">
              <a:lumMod val="25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4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365AB1-E43E-499B-9192-E2391E81227D}"/>
              </a:ext>
            </a:extLst>
          </p:cNvPr>
          <p:cNvSpPr txBox="1"/>
          <p:nvPr/>
        </p:nvSpPr>
        <p:spPr>
          <a:xfrm>
            <a:off x="1928249" y="426149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cheek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20B28B-67CD-4F9D-B094-85D556B8424C}"/>
              </a:ext>
            </a:extLst>
          </p:cNvPr>
          <p:cNvSpPr txBox="1"/>
          <p:nvPr/>
        </p:nvSpPr>
        <p:spPr>
          <a:xfrm>
            <a:off x="5364445" y="415751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arm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D9E6E98-83C8-430D-A036-1E41857F84D9}"/>
              </a:ext>
            </a:extLst>
          </p:cNvPr>
          <p:cNvSpPr txBox="1"/>
          <p:nvPr/>
        </p:nvSpPr>
        <p:spPr>
          <a:xfrm>
            <a:off x="3036475" y="803037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nose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AD96120-5F94-4E0E-AA25-05D194C302AE}"/>
              </a:ext>
            </a:extLst>
          </p:cNvPr>
          <p:cNvSpPr txBox="1"/>
          <p:nvPr/>
        </p:nvSpPr>
        <p:spPr>
          <a:xfrm>
            <a:off x="2997892" y="423511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eye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C2CF1B3-99C8-418E-932F-ED5235E1BB20}"/>
              </a:ext>
            </a:extLst>
          </p:cNvPr>
          <p:cNvSpPr txBox="1"/>
          <p:nvPr/>
        </p:nvSpPr>
        <p:spPr>
          <a:xfrm>
            <a:off x="1923218" y="777212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leg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5D5C3B-F2DD-495E-9396-527CF10DACEC}"/>
              </a:ext>
            </a:extLst>
          </p:cNvPr>
          <p:cNvSpPr txBox="1"/>
          <p:nvPr/>
        </p:nvSpPr>
        <p:spPr>
          <a:xfrm>
            <a:off x="5184632" y="790247"/>
            <a:ext cx="1453187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shoulder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E97706-BD5B-409A-B9CB-6CC3EC853F61}"/>
              </a:ext>
            </a:extLst>
          </p:cNvPr>
          <p:cNvSpPr txBox="1"/>
          <p:nvPr/>
        </p:nvSpPr>
        <p:spPr>
          <a:xfrm>
            <a:off x="4182205" y="415751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hand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DD22334-6057-402C-A315-0FDC3F172E68}"/>
              </a:ext>
            </a:extLst>
          </p:cNvPr>
          <p:cNvSpPr txBox="1"/>
          <p:nvPr/>
        </p:nvSpPr>
        <p:spPr>
          <a:xfrm>
            <a:off x="4206224" y="800627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hair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4560520-0B70-4337-ACDA-FAA66641099D}"/>
              </a:ext>
            </a:extLst>
          </p:cNvPr>
          <p:cNvSpPr txBox="1"/>
          <p:nvPr/>
        </p:nvSpPr>
        <p:spPr>
          <a:xfrm>
            <a:off x="6450711" y="425879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mouth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7DB058-12EE-4B30-9374-964A0CBE4A4E}"/>
              </a:ext>
            </a:extLst>
          </p:cNvPr>
          <p:cNvSpPr txBox="1"/>
          <p:nvPr/>
        </p:nvSpPr>
        <p:spPr>
          <a:xfrm>
            <a:off x="6493507" y="797031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foot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6284000" y="1916591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cheek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6305664" y="3098625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arm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1986666" y="1992266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nose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1970450" y="1369624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eye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1983270" y="4113536"/>
            <a:ext cx="1078796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leg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1899885" y="2654135"/>
            <a:ext cx="1408652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shoulder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1968745" y="3449870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hand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6311851" y="1369843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hair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6305664" y="2446191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mouth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6208051" y="3993233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foot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EDBD20D-8B04-4F9B-A819-880CE5FCEB7C}"/>
              </a:ext>
            </a:extLst>
          </p:cNvPr>
          <p:cNvSpPr txBox="1"/>
          <p:nvPr/>
        </p:nvSpPr>
        <p:spPr>
          <a:xfrm>
            <a:off x="1872220" y="411873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cheek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077D1E2-2992-4724-B195-122FBFC27592}"/>
              </a:ext>
            </a:extLst>
          </p:cNvPr>
          <p:cNvSpPr txBox="1"/>
          <p:nvPr/>
        </p:nvSpPr>
        <p:spPr>
          <a:xfrm>
            <a:off x="5327368" y="430028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arm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67C29AD-D150-4DC6-A618-A6AFA9D2282E}"/>
              </a:ext>
            </a:extLst>
          </p:cNvPr>
          <p:cNvSpPr txBox="1"/>
          <p:nvPr/>
        </p:nvSpPr>
        <p:spPr>
          <a:xfrm>
            <a:off x="2999398" y="817313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nose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6692649-A2C2-480B-BFC4-AA6A8B598E96}"/>
              </a:ext>
            </a:extLst>
          </p:cNvPr>
          <p:cNvSpPr txBox="1"/>
          <p:nvPr/>
        </p:nvSpPr>
        <p:spPr>
          <a:xfrm>
            <a:off x="2960815" y="437787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eye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9D85F1D-E919-4502-964E-E34D7625E3C5}"/>
              </a:ext>
            </a:extLst>
          </p:cNvPr>
          <p:cNvSpPr txBox="1"/>
          <p:nvPr/>
        </p:nvSpPr>
        <p:spPr>
          <a:xfrm>
            <a:off x="1886141" y="791488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leg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6052E01-7613-451C-A9B1-D38682B789F0}"/>
              </a:ext>
            </a:extLst>
          </p:cNvPr>
          <p:cNvSpPr txBox="1"/>
          <p:nvPr/>
        </p:nvSpPr>
        <p:spPr>
          <a:xfrm>
            <a:off x="5037443" y="874587"/>
            <a:ext cx="1580482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shoulder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C2E4BF-206D-44DE-9AD9-4BE213341CE2}"/>
              </a:ext>
            </a:extLst>
          </p:cNvPr>
          <p:cNvSpPr txBox="1"/>
          <p:nvPr/>
        </p:nvSpPr>
        <p:spPr>
          <a:xfrm>
            <a:off x="4145128" y="430027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hand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FC926F8-5D4C-4112-8AD8-E8E4DD859744}"/>
              </a:ext>
            </a:extLst>
          </p:cNvPr>
          <p:cNvSpPr txBox="1"/>
          <p:nvPr/>
        </p:nvSpPr>
        <p:spPr>
          <a:xfrm>
            <a:off x="4169147" y="814903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hair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DE8B09E-F478-4F96-B977-EE0589A2FFF9}"/>
              </a:ext>
            </a:extLst>
          </p:cNvPr>
          <p:cNvSpPr txBox="1"/>
          <p:nvPr/>
        </p:nvSpPr>
        <p:spPr>
          <a:xfrm>
            <a:off x="6413634" y="440155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mouth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1F8CDC3-3B22-4BEF-9C99-1F54771D7F3E}"/>
              </a:ext>
            </a:extLst>
          </p:cNvPr>
          <p:cNvSpPr txBox="1"/>
          <p:nvPr/>
        </p:nvSpPr>
        <p:spPr>
          <a:xfrm>
            <a:off x="6456430" y="811307"/>
            <a:ext cx="1097280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foot</a:t>
            </a:r>
          </a:p>
        </p:txBody>
      </p:sp>
    </p:spTree>
    <p:extLst>
      <p:ext uri="{BB962C8B-B14F-4D97-AF65-F5344CB8AC3E}">
        <p14:creationId xmlns:p14="http://schemas.microsoft.com/office/powerpoint/2010/main" val="965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45679E-6 L -0.14062 0.1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97531E-6 L -0.14878 0.236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1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3.08642E-6 L -0.48542 0.3709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18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31822 0.595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0" y="2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2 L 0.0118 0.6543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3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309 L -0.03732 0.710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3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494 L 0.1283 0.5148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2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02986 0.3743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309 L 0.62951 0.2722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76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155 L 0.29635 0.1086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8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83" grpId="0" animBg="1"/>
      <p:bldP spid="85" grpId="0" animBg="1"/>
      <p:bldP spid="86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29" grpId="0" animBg="1"/>
      <p:bldP spid="129" grpId="1" animBg="1"/>
      <p:bldP spid="129" grpId="2" animBg="1"/>
      <p:bldP spid="130" grpId="0" animBg="1"/>
      <p:bldP spid="130" grpId="1" animBg="1"/>
      <p:bldP spid="130" grpId="2" animBg="1"/>
      <p:bldP spid="131" grpId="0" animBg="1"/>
      <p:bldP spid="131" grpId="1" animBg="1"/>
      <p:bldP spid="131" grpId="2" animBg="1"/>
      <p:bldP spid="132" grpId="0" animBg="1"/>
      <p:bldP spid="132" grpId="1" animBg="1"/>
      <p:bldP spid="132" grpId="2" animBg="1"/>
      <p:bldP spid="133" grpId="0" animBg="1"/>
      <p:bldP spid="133" grpId="1" animBg="1"/>
      <p:bldP spid="133" grpId="2" animBg="1"/>
      <p:bldP spid="134" grpId="0" animBg="1"/>
      <p:bldP spid="134" grpId="1" animBg="1"/>
      <p:bldP spid="134" grpId="2" animBg="1"/>
      <p:bldP spid="135" grpId="0" animBg="1"/>
      <p:bldP spid="135" grpId="1" animBg="1"/>
      <p:bldP spid="13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9700" indent="0"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371600" y="1528763"/>
            <a:ext cx="1340644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Cambria" panose="02040503050406030204" pitchFamily="18" charset="0"/>
                <a:ea typeface="MS PGothic" pitchFamily="34" charset="-128"/>
              </a:rPr>
              <a:t>Ears 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655297" y="1525905"/>
            <a:ext cx="3106138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Elbow (</a:t>
            </a:r>
            <a:r>
              <a:rPr lang="en-US" altLang="en-US" sz="2400" b="1" dirty="0" err="1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khủyu</a:t>
            </a:r>
            <a:r>
              <a:rPr lang="en-US" altLang="en-US" sz="2400" b="1" dirty="0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tay</a:t>
            </a:r>
            <a:r>
              <a:rPr lang="en-US" altLang="en-US" sz="2400" b="1" dirty="0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)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371600" y="2719341"/>
            <a:ext cx="2075688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Face 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734913" y="2717606"/>
            <a:ext cx="1589917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Head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5867380" y="1542059"/>
            <a:ext cx="2457450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Knee: </a:t>
            </a:r>
            <a:r>
              <a:rPr lang="en-US" altLang="en-US" sz="2400" b="1" dirty="0" err="1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đầu</a:t>
            </a:r>
            <a:r>
              <a:rPr lang="en-US" altLang="en-US" sz="2400" b="1" dirty="0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gối</a:t>
            </a:r>
            <a:r>
              <a:rPr lang="en-US" altLang="en-US" sz="2400" b="1" dirty="0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 </a:t>
            </a: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3537862" y="2717606"/>
            <a:ext cx="3079761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Finger: </a:t>
            </a:r>
            <a:r>
              <a:rPr lang="en-US" altLang="en-US" sz="2400" b="1" dirty="0" err="1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ngón</a:t>
            </a:r>
            <a:r>
              <a:rPr lang="en-US" altLang="en-US" sz="2400" b="1" dirty="0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tay</a:t>
            </a:r>
            <a:endParaRPr lang="en-US" altLang="en-US" sz="2400" b="1" dirty="0">
              <a:latin typeface="Cambria" panose="02040503050406030204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55DBDA-2B42-CAD6-F0A0-2D24DD934202}"/>
              </a:ext>
            </a:extLst>
          </p:cNvPr>
          <p:cNvSpPr txBox="1">
            <a:spLocks/>
          </p:cNvSpPr>
          <p:nvPr/>
        </p:nvSpPr>
        <p:spPr>
          <a:xfrm>
            <a:off x="104360" y="484718"/>
            <a:ext cx="89352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/>
              <a:t>Do you know any other words for body parts?</a:t>
            </a:r>
            <a:endParaRPr lang="en-VN" dirty="0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3612A99D-28F0-926D-47C2-55E24E00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252" y="3877807"/>
            <a:ext cx="2075688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Neck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1A91905C-64B9-F9AA-962F-7ED2B01C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225" y="3877807"/>
            <a:ext cx="2075688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Chest (</a:t>
            </a:r>
            <a:r>
              <a:rPr lang="en-US" altLang="en-US" sz="2400" b="1" dirty="0" err="1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ngực</a:t>
            </a:r>
            <a:r>
              <a:rPr lang="en-US" altLang="en-US" sz="2400" b="1" dirty="0">
                <a:latin typeface="Cambria" panose="02040503050406030204" pitchFamily="18" charset="0"/>
                <a:ea typeface="MS PGothic" pitchFamily="34" charset="-128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866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8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03244" y="1348107"/>
            <a:ext cx="3413484" cy="1765335"/>
            <a:chOff x="204958" y="1729980"/>
            <a:chExt cx="4147318" cy="2002770"/>
          </a:xfrm>
        </p:grpSpPr>
        <p:grpSp>
          <p:nvGrpSpPr>
            <p:cNvPr id="14" name="Group 13"/>
            <p:cNvGrpSpPr/>
            <p:nvPr/>
          </p:nvGrpSpPr>
          <p:grpSpPr>
            <a:xfrm>
              <a:off x="204958" y="1729980"/>
              <a:ext cx="4147318" cy="2002770"/>
              <a:chOff x="204958" y="1729980"/>
              <a:chExt cx="4147318" cy="200277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04958" y="1729980"/>
                <a:ext cx="4147318" cy="2002770"/>
                <a:chOff x="204958" y="1729980"/>
                <a:chExt cx="4147318" cy="200277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204958" y="1729980"/>
                  <a:ext cx="4147318" cy="2002770"/>
                  <a:chOff x="1017270" y="1977388"/>
                  <a:chExt cx="6512429" cy="3144900"/>
                </a:xfrm>
                <a:solidFill>
                  <a:srgbClr val="6ECFF6"/>
                </a:solidFill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 flipH="1">
                    <a:off x="2383155" y="3678161"/>
                    <a:ext cx="1243965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>
                    <a:stCxn id="28" idx="2"/>
                  </p:cNvCxnSpPr>
                  <p:nvPr/>
                </p:nvCxnSpPr>
                <p:spPr>
                  <a:xfrm flipH="1">
                    <a:off x="5497829" y="2695318"/>
                    <a:ext cx="95497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5425059" y="3678161"/>
                    <a:ext cx="1316736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Straight Connector 4"/>
                  <p:cNvCxnSpPr>
                    <a:stCxn id="2" idx="2"/>
                  </p:cNvCxnSpPr>
                  <p:nvPr/>
                </p:nvCxnSpPr>
                <p:spPr>
                  <a:xfrm>
                    <a:off x="2094164" y="2695318"/>
                    <a:ext cx="150628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1017270" y="1977388"/>
                    <a:ext cx="2153789" cy="717930"/>
                  </a:xfrm>
                  <a:prstGeom prst="roundRect">
                    <a:avLst>
                      <a:gd name="adj" fmla="val 45834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5375910" y="1977388"/>
                    <a:ext cx="2153789" cy="717930"/>
                  </a:xfrm>
                  <a:prstGeom prst="roundRect">
                    <a:avLst>
                      <a:gd name="adj" fmla="val 41667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29" name="Rounded Rectangle 28"/>
                  <p:cNvSpPr/>
                  <p:nvPr/>
                </p:nvSpPr>
                <p:spPr>
                  <a:xfrm>
                    <a:off x="1017270" y="4404358"/>
                    <a:ext cx="2153789" cy="717930"/>
                  </a:xfrm>
                  <a:prstGeom prst="roundRect">
                    <a:avLst>
                      <a:gd name="adj" fmla="val 47917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5375910" y="4404358"/>
                    <a:ext cx="2153789" cy="717930"/>
                  </a:xfrm>
                  <a:prstGeom prst="roundRect">
                    <a:avLst>
                      <a:gd name="adj" fmla="val 43750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>
                      <a:latin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413657" y="1729980"/>
                  <a:ext cx="956725" cy="9438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>
                      <a:latin typeface="Cambria" panose="02040503050406030204" pitchFamily="18" charset="0"/>
                    </a:rPr>
                    <a:t>arms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188114" y="1740504"/>
                  <a:ext cx="956725" cy="533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>
                      <a:latin typeface="Cambria" panose="02040503050406030204" pitchFamily="18" charset="0"/>
                    </a:rPr>
                    <a:t>hair</a:t>
                  </a:r>
                </a:p>
              </p:txBody>
            </p:sp>
          </p:grpSp>
          <p:sp>
            <p:nvSpPr>
              <p:cNvPr id="9" name="Oval 8"/>
              <p:cNvSpPr/>
              <p:nvPr/>
            </p:nvSpPr>
            <p:spPr>
              <a:xfrm>
                <a:off x="1602772" y="2276667"/>
                <a:ext cx="1643743" cy="805543"/>
              </a:xfrm>
              <a:prstGeom prst="ellipse">
                <a:avLst/>
              </a:prstGeom>
              <a:solidFill>
                <a:srgbClr val="3BBEF3"/>
              </a:solidFill>
              <a:ln>
                <a:solidFill>
                  <a:srgbClr val="3BBEF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926665" y="2296114"/>
              <a:ext cx="1321120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</a:rPr>
                <a:t>long / short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24474" y="1313464"/>
            <a:ext cx="3110489" cy="1544615"/>
            <a:chOff x="4762606" y="1683788"/>
            <a:chExt cx="4147318" cy="2059486"/>
          </a:xfrm>
        </p:grpSpPr>
        <p:grpSp>
          <p:nvGrpSpPr>
            <p:cNvPr id="23" name="Group 22"/>
            <p:cNvGrpSpPr/>
            <p:nvPr/>
          </p:nvGrpSpPr>
          <p:grpSpPr>
            <a:xfrm>
              <a:off x="4762606" y="1683788"/>
              <a:ext cx="4147318" cy="2059486"/>
              <a:chOff x="204958" y="1673264"/>
              <a:chExt cx="4147318" cy="205948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04958" y="1673264"/>
                <a:ext cx="4147318" cy="2059486"/>
                <a:chOff x="204958" y="1673264"/>
                <a:chExt cx="4147318" cy="2059486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204958" y="1729980"/>
                  <a:ext cx="4147318" cy="2002770"/>
                  <a:chOff x="1017270" y="1977388"/>
                  <a:chExt cx="6512429" cy="3144900"/>
                </a:xfrm>
                <a:solidFill>
                  <a:srgbClr val="6ECFF6"/>
                </a:solidFill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2383155" y="3678161"/>
                    <a:ext cx="1243965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8" idx="2"/>
                  </p:cNvCxnSpPr>
                  <p:nvPr/>
                </p:nvCxnSpPr>
                <p:spPr>
                  <a:xfrm flipH="1">
                    <a:off x="5497829" y="2695318"/>
                    <a:ext cx="95497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5425059" y="3678161"/>
                    <a:ext cx="1316736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>
                    <a:stCxn id="37" idx="2"/>
                  </p:cNvCxnSpPr>
                  <p:nvPr/>
                </p:nvCxnSpPr>
                <p:spPr>
                  <a:xfrm>
                    <a:off x="2094164" y="2695318"/>
                    <a:ext cx="150628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1017270" y="1977388"/>
                    <a:ext cx="2153789" cy="717930"/>
                  </a:xfrm>
                  <a:prstGeom prst="roundRect">
                    <a:avLst>
                      <a:gd name="adj" fmla="val 45834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38" name="Rounded Rectangle 37"/>
                  <p:cNvSpPr/>
                  <p:nvPr/>
                </p:nvSpPr>
                <p:spPr>
                  <a:xfrm>
                    <a:off x="5375910" y="1977388"/>
                    <a:ext cx="2153789" cy="717930"/>
                  </a:xfrm>
                  <a:prstGeom prst="roundRect">
                    <a:avLst>
                      <a:gd name="adj" fmla="val 41667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39" name="Rounded Rectangle 38"/>
                  <p:cNvSpPr/>
                  <p:nvPr/>
                </p:nvSpPr>
                <p:spPr>
                  <a:xfrm>
                    <a:off x="1017270" y="4404358"/>
                    <a:ext cx="2153789" cy="717930"/>
                  </a:xfrm>
                  <a:prstGeom prst="roundRect">
                    <a:avLst>
                      <a:gd name="adj" fmla="val 47917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5375910" y="4404358"/>
                    <a:ext cx="2153789" cy="717930"/>
                  </a:xfrm>
                  <a:prstGeom prst="roundRect">
                    <a:avLst>
                      <a:gd name="adj" fmla="val 43750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>
                      <a:latin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283913" y="1715641"/>
                  <a:ext cx="1182986" cy="533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>
                      <a:latin typeface="Cambria" panose="02040503050406030204" pitchFamily="18" charset="0"/>
                    </a:rPr>
                    <a:t>nose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206820" y="1673264"/>
                  <a:ext cx="956725" cy="533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Cambria" panose="02040503050406030204" pitchFamily="18" charset="0"/>
                    </a:rPr>
                    <a:t>eyes</a:t>
                  </a:r>
                </a:p>
              </p:txBody>
            </p:sp>
          </p:grpSp>
          <p:sp>
            <p:nvSpPr>
              <p:cNvPr id="25" name="Oval 24"/>
              <p:cNvSpPr/>
              <p:nvPr/>
            </p:nvSpPr>
            <p:spPr>
              <a:xfrm>
                <a:off x="1602772" y="2276667"/>
                <a:ext cx="1643743" cy="805543"/>
              </a:xfrm>
              <a:prstGeom prst="ellipse">
                <a:avLst/>
              </a:prstGeom>
              <a:solidFill>
                <a:srgbClr val="EF5F88"/>
              </a:solidFill>
              <a:ln>
                <a:solidFill>
                  <a:srgbClr val="EF5F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462211" y="2218810"/>
              <a:ext cx="1414638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</a:rPr>
                <a:t>big / small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77783" y="3176630"/>
            <a:ext cx="3149462" cy="1543334"/>
            <a:chOff x="2446377" y="4418387"/>
            <a:chExt cx="4199282" cy="2057778"/>
          </a:xfrm>
        </p:grpSpPr>
        <p:grpSp>
          <p:nvGrpSpPr>
            <p:cNvPr id="41" name="Group 40"/>
            <p:cNvGrpSpPr/>
            <p:nvPr/>
          </p:nvGrpSpPr>
          <p:grpSpPr>
            <a:xfrm>
              <a:off x="2446377" y="4418387"/>
              <a:ext cx="4199282" cy="2057778"/>
              <a:chOff x="152994" y="1674972"/>
              <a:chExt cx="4199282" cy="2057778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52994" y="1674972"/>
                <a:ext cx="4199282" cy="2057778"/>
                <a:chOff x="152994" y="1674972"/>
                <a:chExt cx="4199282" cy="2057778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204958" y="1729980"/>
                  <a:ext cx="4147318" cy="2002770"/>
                  <a:chOff x="1017270" y="1977388"/>
                  <a:chExt cx="6512429" cy="3144900"/>
                </a:xfrm>
                <a:solidFill>
                  <a:srgbClr val="6ECFF6"/>
                </a:solidFill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flipH="1">
                    <a:off x="2383155" y="3678161"/>
                    <a:ext cx="1243965" cy="732406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>
                    <a:stCxn id="55" idx="2"/>
                  </p:cNvCxnSpPr>
                  <p:nvPr/>
                </p:nvCxnSpPr>
                <p:spPr>
                  <a:xfrm flipH="1">
                    <a:off x="5497829" y="2695318"/>
                    <a:ext cx="954975" cy="563118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5425059" y="3678161"/>
                    <a:ext cx="1316736" cy="732406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4" idx="2"/>
                  </p:cNvCxnSpPr>
                  <p:nvPr/>
                </p:nvCxnSpPr>
                <p:spPr>
                  <a:xfrm>
                    <a:off x="2094164" y="2695318"/>
                    <a:ext cx="1506285" cy="563118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Rounded Rectangle 53"/>
                  <p:cNvSpPr/>
                  <p:nvPr/>
                </p:nvSpPr>
                <p:spPr>
                  <a:xfrm>
                    <a:off x="1017270" y="1977388"/>
                    <a:ext cx="2153789" cy="717930"/>
                  </a:xfrm>
                  <a:prstGeom prst="roundRect">
                    <a:avLst>
                      <a:gd name="adj" fmla="val 45834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55" name="Rounded Rectangle 54"/>
                  <p:cNvSpPr/>
                  <p:nvPr/>
                </p:nvSpPr>
                <p:spPr>
                  <a:xfrm>
                    <a:off x="5375910" y="1977388"/>
                    <a:ext cx="2153789" cy="717930"/>
                  </a:xfrm>
                  <a:prstGeom prst="roundRect">
                    <a:avLst>
                      <a:gd name="adj" fmla="val 41667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1017270" y="4404358"/>
                    <a:ext cx="2153789" cy="717930"/>
                  </a:xfrm>
                  <a:prstGeom prst="roundRect">
                    <a:avLst>
                      <a:gd name="adj" fmla="val 47917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57" name="Rounded Rectangle 56"/>
                  <p:cNvSpPr/>
                  <p:nvPr/>
                </p:nvSpPr>
                <p:spPr>
                  <a:xfrm>
                    <a:off x="5375910" y="4404358"/>
                    <a:ext cx="2153789" cy="717930"/>
                  </a:xfrm>
                  <a:prstGeom prst="roundRect">
                    <a:avLst>
                      <a:gd name="adj" fmla="val 4375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>
                      <a:latin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45" name="TextBox 44"/>
                <p:cNvSpPr txBox="1"/>
                <p:nvPr/>
              </p:nvSpPr>
              <p:spPr>
                <a:xfrm>
                  <a:off x="152994" y="1701864"/>
                  <a:ext cx="1548724" cy="533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Cambria" panose="02040503050406030204" pitchFamily="18" charset="0"/>
                    </a:rPr>
                    <a:t>blonde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3014288" y="1674972"/>
                  <a:ext cx="1266712" cy="533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Cambria" panose="02040503050406030204" pitchFamily="18" charset="0"/>
                    </a:rPr>
                    <a:t>curly</a:t>
                  </a:r>
                </a:p>
              </p:txBody>
            </p:sp>
          </p:grpSp>
          <p:sp>
            <p:nvSpPr>
              <p:cNvPr id="43" name="Oval 42"/>
              <p:cNvSpPr/>
              <p:nvPr/>
            </p:nvSpPr>
            <p:spPr>
              <a:xfrm>
                <a:off x="1602772" y="2276667"/>
                <a:ext cx="1643743" cy="805543"/>
              </a:xfrm>
              <a:prstGeom prst="ellipse">
                <a:avLst/>
              </a:prstGeom>
              <a:solidFill>
                <a:srgbClr val="F094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4236078" y="5156112"/>
              <a:ext cx="963895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</a:rPr>
                <a:t>hair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6A165BD-070B-311D-2433-501384088506}"/>
              </a:ext>
            </a:extLst>
          </p:cNvPr>
          <p:cNvSpPr txBox="1">
            <a:spLocks/>
          </p:cNvSpPr>
          <p:nvPr/>
        </p:nvSpPr>
        <p:spPr>
          <a:xfrm>
            <a:off x="104360" y="77905"/>
            <a:ext cx="89352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2800" dirty="0"/>
              <a:t>Act.4: Work in groups. Complete the word webs.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  <a:stCxn id="28" idx="2"/>
          </p:cNvCxnSpPr>
          <p:nvPr/>
        </p:nvCxnSpPr>
        <p:spPr>
          <a:xfrm flipH="1">
            <a:off x="4937733" y="2158969"/>
            <a:ext cx="848151" cy="348701"/>
          </a:xfrm>
          <a:prstGeom prst="line">
            <a:avLst/>
          </a:prstGeom>
          <a:solidFill>
            <a:srgbClr val="6ECFF6"/>
          </a:solidFill>
          <a:ln w="19050">
            <a:solidFill>
              <a:srgbClr val="6ECF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flipH="1">
            <a:off x="4521876" y="2897650"/>
            <a:ext cx="3111" cy="496712"/>
          </a:xfrm>
          <a:prstGeom prst="line">
            <a:avLst/>
          </a:prstGeom>
          <a:solidFill>
            <a:srgbClr val="6ECFF6"/>
          </a:solidFill>
          <a:ln w="19050">
            <a:solidFill>
              <a:srgbClr val="6ECF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  <a:stCxn id="2" idx="2"/>
          </p:cNvCxnSpPr>
          <p:nvPr/>
        </p:nvCxnSpPr>
        <p:spPr>
          <a:xfrm>
            <a:off x="3358328" y="2171974"/>
            <a:ext cx="708353" cy="256967"/>
          </a:xfrm>
          <a:prstGeom prst="line">
            <a:avLst/>
          </a:prstGeom>
          <a:solidFill>
            <a:srgbClr val="6ECFF6"/>
          </a:solidFill>
          <a:ln w="19050">
            <a:solidFill>
              <a:srgbClr val="6ECF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792543" y="1726203"/>
            <a:ext cx="1131570" cy="445770"/>
          </a:xfrm>
          <a:prstGeom prst="roundRect">
            <a:avLst>
              <a:gd name="adj" fmla="val 45834"/>
            </a:avLst>
          </a:prstGeom>
          <a:solidFill>
            <a:srgbClr val="6ECFF6"/>
          </a:solidFill>
          <a:ln>
            <a:solidFill>
              <a:srgbClr val="6E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8" name="Rounded Rectangle 27"/>
          <p:cNvSpPr/>
          <p:nvPr/>
        </p:nvSpPr>
        <p:spPr>
          <a:xfrm>
            <a:off x="5220310" y="1711035"/>
            <a:ext cx="1131148" cy="447935"/>
          </a:xfrm>
          <a:prstGeom prst="roundRect">
            <a:avLst>
              <a:gd name="adj" fmla="val 41667"/>
            </a:avLst>
          </a:prstGeom>
          <a:solidFill>
            <a:srgbClr val="6ECFF6"/>
          </a:solidFill>
          <a:ln>
            <a:solidFill>
              <a:srgbClr val="6E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" name="TextBox 11"/>
          <p:cNvSpPr txBox="1"/>
          <p:nvPr/>
        </p:nvSpPr>
        <p:spPr>
          <a:xfrm>
            <a:off x="2893233" y="1725446"/>
            <a:ext cx="93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arms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23055" y="1726203"/>
            <a:ext cx="97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hair</a:t>
            </a:r>
          </a:p>
        </p:txBody>
      </p:sp>
      <p:sp>
        <p:nvSpPr>
          <p:cNvPr id="9" name="Oval 8"/>
          <p:cNvSpPr/>
          <p:nvPr/>
        </p:nvSpPr>
        <p:spPr>
          <a:xfrm>
            <a:off x="3889861" y="2226085"/>
            <a:ext cx="1330449" cy="714352"/>
          </a:xfrm>
          <a:prstGeom prst="ellipse">
            <a:avLst/>
          </a:prstGeom>
          <a:solidFill>
            <a:srgbClr val="3BBEF3"/>
          </a:solidFill>
          <a:ln>
            <a:solidFill>
              <a:srgbClr val="3BB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6" name="TextBox 15"/>
          <p:cNvSpPr txBox="1"/>
          <p:nvPr/>
        </p:nvSpPr>
        <p:spPr>
          <a:xfrm>
            <a:off x="4141860" y="2152597"/>
            <a:ext cx="937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long / short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FCCB45B-AA7D-4CA3-A28A-825A517E70C9}"/>
              </a:ext>
            </a:extLst>
          </p:cNvPr>
          <p:cNvGrpSpPr/>
          <p:nvPr/>
        </p:nvGrpSpPr>
        <p:grpSpPr>
          <a:xfrm>
            <a:off x="3956302" y="3382347"/>
            <a:ext cx="1131148" cy="497615"/>
            <a:chOff x="3751069" y="4223464"/>
            <a:chExt cx="1508197" cy="663486"/>
          </a:xfrm>
        </p:grpSpPr>
        <p:sp>
          <p:nvSpPr>
            <p:cNvPr id="60" name="Rounded Rectangle 27">
              <a:extLst>
                <a:ext uri="{FF2B5EF4-FFF2-40B4-BE49-F238E27FC236}">
                  <a16:creationId xmlns:a16="http://schemas.microsoft.com/office/drawing/2014/main" id="{076E3452-E243-49D6-8DFA-D015C4D1FCF3}"/>
                </a:ext>
              </a:extLst>
            </p:cNvPr>
            <p:cNvSpPr/>
            <p:nvPr/>
          </p:nvSpPr>
          <p:spPr>
            <a:xfrm>
              <a:off x="3751069" y="4223464"/>
              <a:ext cx="1508197" cy="597247"/>
            </a:xfrm>
            <a:prstGeom prst="roundRect">
              <a:avLst>
                <a:gd name="adj" fmla="val 41667"/>
              </a:avLst>
            </a:prstGeom>
            <a:solidFill>
              <a:srgbClr val="6ECFF6"/>
            </a:solidFill>
            <a:ln>
              <a:solidFill>
                <a:srgbClr val="6ECF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D920795-D325-409B-B099-51E78ACFBCC7}"/>
                </a:ext>
              </a:extLst>
            </p:cNvPr>
            <p:cNvSpPr txBox="1"/>
            <p:nvPr/>
          </p:nvSpPr>
          <p:spPr>
            <a:xfrm>
              <a:off x="3851118" y="4271397"/>
              <a:ext cx="130592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2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984E4C9-D79C-43AD-A14B-5A4342C53232}"/>
              </a:ext>
            </a:extLst>
          </p:cNvPr>
          <p:cNvCxnSpPr>
            <a:cxnSpLocks/>
          </p:cNvCxnSpPr>
          <p:nvPr/>
        </p:nvCxnSpPr>
        <p:spPr>
          <a:xfrm>
            <a:off x="4984108" y="2815007"/>
            <a:ext cx="786311" cy="0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E25233-6D5E-41B9-A923-CD7E7688285B}"/>
              </a:ext>
            </a:extLst>
          </p:cNvPr>
          <p:cNvCxnSpPr>
            <a:cxnSpLocks/>
          </p:cNvCxnSpPr>
          <p:nvPr/>
        </p:nvCxnSpPr>
        <p:spPr>
          <a:xfrm>
            <a:off x="3155002" y="2815007"/>
            <a:ext cx="786311" cy="0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 flipH="1">
            <a:off x="3857396" y="3067156"/>
            <a:ext cx="398507" cy="485147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stCxn id="38" idx="2"/>
          </p:cNvCxnSpPr>
          <p:nvPr/>
        </p:nvCxnSpPr>
        <p:spPr>
          <a:xfrm flipH="1">
            <a:off x="4971245" y="2084403"/>
            <a:ext cx="879552" cy="559510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4732659" y="3056307"/>
            <a:ext cx="381103" cy="495996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37" idx="2"/>
          </p:cNvCxnSpPr>
          <p:nvPr/>
        </p:nvCxnSpPr>
        <p:spPr>
          <a:xfrm>
            <a:off x="3835727" y="2084402"/>
            <a:ext cx="330613" cy="492542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5E745E-CFBD-4FF0-93A3-D1BFB6C530F5}"/>
              </a:ext>
            </a:extLst>
          </p:cNvPr>
          <p:cNvGrpSpPr/>
          <p:nvPr/>
        </p:nvGrpSpPr>
        <p:grpSpPr>
          <a:xfrm>
            <a:off x="3085877" y="1638633"/>
            <a:ext cx="1499699" cy="448765"/>
            <a:chOff x="2498341" y="1926227"/>
            <a:chExt cx="1508760" cy="598353"/>
          </a:xfrm>
          <a:solidFill>
            <a:srgbClr val="92D050"/>
          </a:solidFill>
        </p:grpSpPr>
        <p:sp>
          <p:nvSpPr>
            <p:cNvPr id="37" name="Rounded Rectangle 36"/>
            <p:cNvSpPr/>
            <p:nvPr/>
          </p:nvSpPr>
          <p:spPr>
            <a:xfrm>
              <a:off x="2498341" y="1926227"/>
              <a:ext cx="1508760" cy="594360"/>
            </a:xfrm>
            <a:prstGeom prst="roundRect">
              <a:avLst>
                <a:gd name="adj" fmla="val 45834"/>
              </a:avLst>
            </a:prstGeom>
            <a:grpFill/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74358" y="1970583"/>
              <a:ext cx="956725" cy="553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nose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3F5385-2513-41B0-BD13-EF2BEBEE1B9F}"/>
              </a:ext>
            </a:extLst>
          </p:cNvPr>
          <p:cNvGrpSpPr/>
          <p:nvPr/>
        </p:nvGrpSpPr>
        <p:grpSpPr>
          <a:xfrm>
            <a:off x="5167665" y="1638632"/>
            <a:ext cx="1366264" cy="445770"/>
            <a:chOff x="5274059" y="1926227"/>
            <a:chExt cx="1508760" cy="594360"/>
          </a:xfrm>
          <a:solidFill>
            <a:srgbClr val="92D050"/>
          </a:solidFill>
        </p:grpSpPr>
        <p:sp>
          <p:nvSpPr>
            <p:cNvPr id="38" name="Rounded Rectangle 37"/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grpFill/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50076" y="1961798"/>
              <a:ext cx="956725" cy="553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eyes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341A73F-494B-4D11-8162-694BA56A78E7}"/>
              </a:ext>
            </a:extLst>
          </p:cNvPr>
          <p:cNvGrpSpPr/>
          <p:nvPr/>
        </p:nvGrpSpPr>
        <p:grpSpPr>
          <a:xfrm>
            <a:off x="3878484" y="2400841"/>
            <a:ext cx="1370172" cy="885932"/>
            <a:chOff x="3838643" y="2472914"/>
            <a:chExt cx="1701256" cy="954107"/>
          </a:xfrm>
          <a:solidFill>
            <a:srgbClr val="92D050"/>
          </a:solidFill>
        </p:grpSpPr>
        <p:sp>
          <p:nvSpPr>
            <p:cNvPr id="25" name="Oval 24"/>
            <p:cNvSpPr/>
            <p:nvPr/>
          </p:nvSpPr>
          <p:spPr>
            <a:xfrm>
              <a:off x="3838643" y="2472914"/>
              <a:ext cx="1701256" cy="954107"/>
            </a:xfrm>
            <a:prstGeom prst="ellipse">
              <a:avLst/>
            </a:prstGeom>
            <a:grpFill/>
            <a:ln>
              <a:solidFill>
                <a:srgbClr val="EF5F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73382" y="2577854"/>
              <a:ext cx="1015397" cy="7955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100" dirty="0"/>
                <a:t>big / small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EFEAD77-45A9-4AFE-8AC6-F5EF674F52C4}"/>
              </a:ext>
            </a:extLst>
          </p:cNvPr>
          <p:cNvGrpSpPr/>
          <p:nvPr/>
        </p:nvGrpSpPr>
        <p:grpSpPr>
          <a:xfrm>
            <a:off x="2209258" y="2549906"/>
            <a:ext cx="1263932" cy="445770"/>
            <a:chOff x="5274059" y="1926227"/>
            <a:chExt cx="1508760" cy="594360"/>
          </a:xfrm>
          <a:solidFill>
            <a:srgbClr val="92D050"/>
          </a:solidFill>
        </p:grpSpPr>
        <p:sp>
          <p:nvSpPr>
            <p:cNvPr id="65" name="Rounded Rectangle 37">
              <a:extLst>
                <a:ext uri="{FF2B5EF4-FFF2-40B4-BE49-F238E27FC236}">
                  <a16:creationId xmlns:a16="http://schemas.microsoft.com/office/drawing/2014/main" id="{59CCFB27-8945-4C06-BB2E-35E55602A14F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grpFill/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E36AFEA-F060-4AF7-9DAD-D8E25A00C685}"/>
                </a:ext>
              </a:extLst>
            </p:cNvPr>
            <p:cNvSpPr txBox="1"/>
            <p:nvPr/>
          </p:nvSpPr>
          <p:spPr>
            <a:xfrm>
              <a:off x="5550075" y="1961798"/>
              <a:ext cx="956725" cy="553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head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34B537-64F4-475B-ACC7-F6F0C6CCF71D}"/>
              </a:ext>
            </a:extLst>
          </p:cNvPr>
          <p:cNvGrpSpPr/>
          <p:nvPr/>
        </p:nvGrpSpPr>
        <p:grpSpPr>
          <a:xfrm>
            <a:off x="5757096" y="2576944"/>
            <a:ext cx="1283784" cy="445770"/>
            <a:chOff x="5274059" y="1926227"/>
            <a:chExt cx="1508760" cy="594360"/>
          </a:xfrm>
          <a:solidFill>
            <a:srgbClr val="92D050"/>
          </a:solidFill>
        </p:grpSpPr>
        <p:sp>
          <p:nvSpPr>
            <p:cNvPr id="68" name="Rounded Rectangle 37">
              <a:extLst>
                <a:ext uri="{FF2B5EF4-FFF2-40B4-BE49-F238E27FC236}">
                  <a16:creationId xmlns:a16="http://schemas.microsoft.com/office/drawing/2014/main" id="{E6247C87-0E80-4CAE-843E-CC37F95AC250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grpFill/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34FFF6C-0370-4CC0-AB76-501A2D238EE5}"/>
                </a:ext>
              </a:extLst>
            </p:cNvPr>
            <p:cNvSpPr txBox="1"/>
            <p:nvPr/>
          </p:nvSpPr>
          <p:spPr>
            <a:xfrm>
              <a:off x="5550076" y="1961798"/>
              <a:ext cx="956725" cy="553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feet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B0FEB85-1957-484C-B63D-C0BBFEE13B7B}"/>
              </a:ext>
            </a:extLst>
          </p:cNvPr>
          <p:cNvGrpSpPr/>
          <p:nvPr/>
        </p:nvGrpSpPr>
        <p:grpSpPr>
          <a:xfrm>
            <a:off x="3155001" y="3542977"/>
            <a:ext cx="1361453" cy="445770"/>
            <a:chOff x="5274059" y="1926227"/>
            <a:chExt cx="1508760" cy="594360"/>
          </a:xfrm>
          <a:solidFill>
            <a:srgbClr val="92D050"/>
          </a:solidFill>
        </p:grpSpPr>
        <p:sp>
          <p:nvSpPr>
            <p:cNvPr id="71" name="Rounded Rectangle 37">
              <a:extLst>
                <a:ext uri="{FF2B5EF4-FFF2-40B4-BE49-F238E27FC236}">
                  <a16:creationId xmlns:a16="http://schemas.microsoft.com/office/drawing/2014/main" id="{50CA1ABD-D229-4FD2-AD72-AAF40F421DD4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grpFill/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37D5331-F109-4132-8446-81E40A8C3004}"/>
                </a:ext>
              </a:extLst>
            </p:cNvPr>
            <p:cNvSpPr txBox="1"/>
            <p:nvPr/>
          </p:nvSpPr>
          <p:spPr>
            <a:xfrm>
              <a:off x="5550076" y="1961798"/>
              <a:ext cx="956725" cy="553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hand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FB9FA29-AA82-4CEE-B6EB-71538BB0BC4C}"/>
              </a:ext>
            </a:extLst>
          </p:cNvPr>
          <p:cNvGrpSpPr/>
          <p:nvPr/>
        </p:nvGrpSpPr>
        <p:grpSpPr>
          <a:xfrm>
            <a:off x="4802346" y="3565514"/>
            <a:ext cx="1396833" cy="445770"/>
            <a:chOff x="5257124" y="1956276"/>
            <a:chExt cx="1508760" cy="594360"/>
          </a:xfrm>
          <a:solidFill>
            <a:srgbClr val="92D050"/>
          </a:solidFill>
        </p:grpSpPr>
        <p:sp>
          <p:nvSpPr>
            <p:cNvPr id="74" name="Rounded Rectangle 37">
              <a:extLst>
                <a:ext uri="{FF2B5EF4-FFF2-40B4-BE49-F238E27FC236}">
                  <a16:creationId xmlns:a16="http://schemas.microsoft.com/office/drawing/2014/main" id="{4C8E88C6-9B8A-495C-ACEB-1579AA6DBC6C}"/>
                </a:ext>
              </a:extLst>
            </p:cNvPr>
            <p:cNvSpPr/>
            <p:nvPr/>
          </p:nvSpPr>
          <p:spPr>
            <a:xfrm>
              <a:off x="5257124" y="1956276"/>
              <a:ext cx="1508760" cy="594360"/>
            </a:xfrm>
            <a:prstGeom prst="roundRect">
              <a:avLst>
                <a:gd name="adj" fmla="val 41667"/>
              </a:avLst>
            </a:prstGeom>
            <a:grpFill/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806F8EB-D057-4A64-BCAC-CB3B6C523BA8}"/>
                </a:ext>
              </a:extLst>
            </p:cNvPr>
            <p:cNvSpPr txBox="1"/>
            <p:nvPr/>
          </p:nvSpPr>
          <p:spPr>
            <a:xfrm>
              <a:off x="5572815" y="1961797"/>
              <a:ext cx="956725" cy="553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022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A4344CD-DF0E-49C4-95CB-104AF78C925F}"/>
              </a:ext>
            </a:extLst>
          </p:cNvPr>
          <p:cNvCxnSpPr>
            <a:cxnSpLocks/>
          </p:cNvCxnSpPr>
          <p:nvPr/>
        </p:nvCxnSpPr>
        <p:spPr>
          <a:xfrm>
            <a:off x="4898213" y="2812394"/>
            <a:ext cx="739050" cy="671034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5CF99DC-3D7A-4F6F-8BBC-707F841B925B}"/>
              </a:ext>
            </a:extLst>
          </p:cNvPr>
          <p:cNvCxnSpPr>
            <a:cxnSpLocks/>
            <a:stCxn id="43" idx="6"/>
            <a:endCxn id="75" idx="1"/>
          </p:cNvCxnSpPr>
          <p:nvPr/>
        </p:nvCxnSpPr>
        <p:spPr>
          <a:xfrm flipV="1">
            <a:off x="5095344" y="2479314"/>
            <a:ext cx="719714" cy="231922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 flipH="1">
            <a:off x="3635440" y="2911015"/>
            <a:ext cx="670145" cy="598287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 flipH="1">
            <a:off x="4615835" y="2024269"/>
            <a:ext cx="369367" cy="596897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  <a:stCxn id="63" idx="3"/>
            <a:endCxn id="43" idx="2"/>
          </p:cNvCxnSpPr>
          <p:nvPr/>
        </p:nvCxnSpPr>
        <p:spPr>
          <a:xfrm flipV="1">
            <a:off x="3223319" y="2711236"/>
            <a:ext cx="639218" cy="29268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3572256" y="1999141"/>
            <a:ext cx="436255" cy="611858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A0C358-91EB-448E-B06C-DDD6B78E157C}"/>
              </a:ext>
            </a:extLst>
          </p:cNvPr>
          <p:cNvGrpSpPr/>
          <p:nvPr/>
        </p:nvGrpSpPr>
        <p:grpSpPr>
          <a:xfrm>
            <a:off x="2876941" y="1598945"/>
            <a:ext cx="1240538" cy="445770"/>
            <a:chOff x="2424643" y="2542995"/>
            <a:chExt cx="1654050" cy="594360"/>
          </a:xfrm>
        </p:grpSpPr>
        <p:sp>
          <p:nvSpPr>
            <p:cNvPr id="54" name="Rounded Rectangle 53"/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49966" y="2572372"/>
              <a:ext cx="152872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blonde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4679843" y="1578498"/>
            <a:ext cx="1131570" cy="445770"/>
            <a:chOff x="5200361" y="2542995"/>
            <a:chExt cx="1508760" cy="594360"/>
          </a:xfrm>
        </p:grpSpPr>
        <p:sp>
          <p:nvSpPr>
            <p:cNvPr id="55" name="Rounded Rectangle 54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30074" y="2581063"/>
              <a:ext cx="123274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curly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DDA3A2E-12A7-4478-A922-A207FD3EF5AE}"/>
              </a:ext>
            </a:extLst>
          </p:cNvPr>
          <p:cNvGrpSpPr/>
          <p:nvPr/>
        </p:nvGrpSpPr>
        <p:grpSpPr>
          <a:xfrm>
            <a:off x="3862537" y="2409157"/>
            <a:ext cx="1232807" cy="604157"/>
            <a:chOff x="3822457" y="3089682"/>
            <a:chExt cx="1643743" cy="805543"/>
          </a:xfrm>
        </p:grpSpPr>
        <p:sp>
          <p:nvSpPr>
            <p:cNvPr id="43" name="Oval 42"/>
            <p:cNvSpPr/>
            <p:nvPr/>
          </p:nvSpPr>
          <p:spPr>
            <a:xfrm>
              <a:off x="3822457" y="3089682"/>
              <a:ext cx="1643743" cy="805543"/>
            </a:xfrm>
            <a:prstGeom prst="ellipse">
              <a:avLst/>
            </a:prstGeom>
            <a:solidFill>
              <a:srgbClr val="F094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62380" y="3230843"/>
              <a:ext cx="9638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hair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0B0B9CB-1073-4CAC-8496-9EAB10990BE4}"/>
              </a:ext>
            </a:extLst>
          </p:cNvPr>
          <p:cNvGrpSpPr/>
          <p:nvPr/>
        </p:nvGrpSpPr>
        <p:grpSpPr>
          <a:xfrm>
            <a:off x="2185742" y="2510722"/>
            <a:ext cx="1131570" cy="445770"/>
            <a:chOff x="2424643" y="2542995"/>
            <a:chExt cx="1508760" cy="594360"/>
          </a:xfrm>
        </p:grpSpPr>
        <p:sp>
          <p:nvSpPr>
            <p:cNvPr id="62" name="Rounded Rectangle 53">
              <a:extLst>
                <a:ext uri="{FF2B5EF4-FFF2-40B4-BE49-F238E27FC236}">
                  <a16:creationId xmlns:a16="http://schemas.microsoft.com/office/drawing/2014/main" id="{DE1CAA3A-6AED-41DD-8FBA-E86E07146F95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E2DC08-A174-4695-8B53-3D83D5BA49F5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black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2D132D3-91A3-4C0F-B8C8-98916B6C2ED9}"/>
              </a:ext>
            </a:extLst>
          </p:cNvPr>
          <p:cNvGrpSpPr/>
          <p:nvPr/>
        </p:nvGrpSpPr>
        <p:grpSpPr>
          <a:xfrm>
            <a:off x="2505840" y="3422500"/>
            <a:ext cx="1268071" cy="445770"/>
            <a:chOff x="2424643" y="2542995"/>
            <a:chExt cx="1508760" cy="594360"/>
          </a:xfrm>
        </p:grpSpPr>
        <p:sp>
          <p:nvSpPr>
            <p:cNvPr id="65" name="Rounded Rectangle 53">
              <a:extLst>
                <a:ext uri="{FF2B5EF4-FFF2-40B4-BE49-F238E27FC236}">
                  <a16:creationId xmlns:a16="http://schemas.microsoft.com/office/drawing/2014/main" id="{3AB1B905-15DF-405C-BC2C-8880123D586A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3E5990-92F4-4EF0-88EA-1EC355031993}"/>
                </a:ext>
              </a:extLst>
            </p:cNvPr>
            <p:cNvSpPr txBox="1"/>
            <p:nvPr/>
          </p:nvSpPr>
          <p:spPr>
            <a:xfrm>
              <a:off x="2549967" y="2572372"/>
              <a:ext cx="1383436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straight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A735741-A966-4373-AE53-AC7076A851B9}"/>
              </a:ext>
            </a:extLst>
          </p:cNvPr>
          <p:cNvGrpSpPr/>
          <p:nvPr/>
        </p:nvGrpSpPr>
        <p:grpSpPr>
          <a:xfrm>
            <a:off x="5567176" y="3260543"/>
            <a:ext cx="1131570" cy="445770"/>
            <a:chOff x="2424643" y="2542995"/>
            <a:chExt cx="1508760" cy="594360"/>
          </a:xfrm>
        </p:grpSpPr>
        <p:sp>
          <p:nvSpPr>
            <p:cNvPr id="71" name="Rounded Rectangle 53">
              <a:extLst>
                <a:ext uri="{FF2B5EF4-FFF2-40B4-BE49-F238E27FC236}">
                  <a16:creationId xmlns:a16="http://schemas.microsoft.com/office/drawing/2014/main" id="{C55850A1-A536-4AC0-9BB4-F77AA9E32A1C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21D7C54-AC35-4642-A840-49500D878933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wavy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1088E36-CC9C-41DA-A6B7-13902AA1763D}"/>
              </a:ext>
            </a:extLst>
          </p:cNvPr>
          <p:cNvGrpSpPr/>
          <p:nvPr/>
        </p:nvGrpSpPr>
        <p:grpSpPr>
          <a:xfrm>
            <a:off x="5661169" y="2249532"/>
            <a:ext cx="1852647" cy="445770"/>
            <a:chOff x="2424643" y="2542995"/>
            <a:chExt cx="1508760" cy="594360"/>
          </a:xfrm>
        </p:grpSpPr>
        <p:sp>
          <p:nvSpPr>
            <p:cNvPr id="74" name="Rounded Rectangle 53">
              <a:extLst>
                <a:ext uri="{FF2B5EF4-FFF2-40B4-BE49-F238E27FC236}">
                  <a16:creationId xmlns:a16="http://schemas.microsoft.com/office/drawing/2014/main" id="{6D0D8EAE-E685-4BDB-9A25-427479943E9D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D3515D6-456F-413E-B3F6-05153C96DDA8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long/short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1BF566-081F-45BE-4CCA-89A6167E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16" y="252235"/>
            <a:ext cx="8222003" cy="572700"/>
          </a:xfrm>
        </p:spPr>
        <p:txBody>
          <a:bodyPr/>
          <a:lstStyle/>
          <a:p>
            <a:pPr algn="just"/>
            <a:r>
              <a:rPr lang="en-VN" sz="2600" dirty="0"/>
              <a:t>*So</a:t>
            </a:r>
            <a:r>
              <a:rPr lang="en-US" sz="2600" dirty="0"/>
              <a:t>me</a:t>
            </a:r>
            <a:r>
              <a:rPr lang="en-VN" sz="2600" dirty="0"/>
              <a:t> other adjectives to describe appearance.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03E74C0-3579-4865-11C2-B15BB461A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50055"/>
              </p:ext>
            </p:extLst>
          </p:nvPr>
        </p:nvGraphicFramePr>
        <p:xfrm>
          <a:off x="636104" y="1088390"/>
          <a:ext cx="7921487" cy="10363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16869">
                  <a:extLst>
                    <a:ext uri="{9D8B030D-6E8A-4147-A177-3AD203B41FA5}">
                      <a16:colId xmlns:a16="http://schemas.microsoft.com/office/drawing/2014/main" val="2958088840"/>
                    </a:ext>
                  </a:extLst>
                </a:gridCol>
                <a:gridCol w="6004618">
                  <a:extLst>
                    <a:ext uri="{9D8B030D-6E8A-4147-A177-3AD203B41FA5}">
                      <a16:colId xmlns:a16="http://schemas.microsoft.com/office/drawing/2014/main" val="39191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VN" sz="2800" b="1" dirty="0">
                          <a:latin typeface="Cambria" panose="02040503050406030204" pitchFamily="18" charset="0"/>
                        </a:rPr>
                        <a:t>face: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8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552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VN" sz="2800" b="1" dirty="0">
                          <a:latin typeface="Cambria" panose="02040503050406030204" pitchFamily="18" charset="0"/>
                        </a:rPr>
                        <a:t>hair: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8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58151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A3038EA-08BB-D384-8090-696C3641F5F3}"/>
              </a:ext>
            </a:extLst>
          </p:cNvPr>
          <p:cNvSpPr txBox="1"/>
          <p:nvPr/>
        </p:nvSpPr>
        <p:spPr>
          <a:xfrm>
            <a:off x="2574235" y="1058788"/>
            <a:ext cx="109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o</a:t>
            </a:r>
            <a:r>
              <a:rPr lang="en-VN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val,</a:t>
            </a:r>
            <a:endParaRPr lang="en-VN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8B842-A075-1083-F332-A75E3AF49EEB}"/>
              </a:ext>
            </a:extLst>
          </p:cNvPr>
          <p:cNvSpPr txBox="1"/>
          <p:nvPr/>
        </p:nvSpPr>
        <p:spPr>
          <a:xfrm>
            <a:off x="3478695" y="1058788"/>
            <a:ext cx="131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round,</a:t>
            </a:r>
            <a:endParaRPr lang="en-VN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8F5A34-A49C-2D4A-8E66-F960A108D309}"/>
              </a:ext>
            </a:extLst>
          </p:cNvPr>
          <p:cNvSpPr txBox="1"/>
          <p:nvPr/>
        </p:nvSpPr>
        <p:spPr>
          <a:xfrm>
            <a:off x="4656480" y="1058788"/>
            <a:ext cx="131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long</a:t>
            </a:r>
            <a:endParaRPr lang="en-VN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DF941A-AA3A-3D6E-5209-01EC5278F642}"/>
              </a:ext>
            </a:extLst>
          </p:cNvPr>
          <p:cNvSpPr txBox="1"/>
          <p:nvPr/>
        </p:nvSpPr>
        <p:spPr>
          <a:xfrm>
            <a:off x="2520745" y="1603754"/>
            <a:ext cx="131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wavy,</a:t>
            </a:r>
            <a:endParaRPr lang="en-VN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2A4952-317D-9EF8-8231-B7B245CF1335}"/>
              </a:ext>
            </a:extLst>
          </p:cNvPr>
          <p:cNvSpPr txBox="1"/>
          <p:nvPr/>
        </p:nvSpPr>
        <p:spPr>
          <a:xfrm>
            <a:off x="3614050" y="1611610"/>
            <a:ext cx="180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pony tail,</a:t>
            </a:r>
            <a:endParaRPr lang="en-VN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C7B157-4983-9825-5D36-708DF46563BC}"/>
              </a:ext>
            </a:extLst>
          </p:cNvPr>
          <p:cNvSpPr txBox="1"/>
          <p:nvPr/>
        </p:nvSpPr>
        <p:spPr>
          <a:xfrm>
            <a:off x="5258974" y="1615300"/>
            <a:ext cx="180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bald,</a:t>
            </a:r>
            <a:endParaRPr lang="en-VN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9462C-85EA-3190-966B-639A1FFD2907}"/>
              </a:ext>
            </a:extLst>
          </p:cNvPr>
          <p:cNvSpPr txBox="1"/>
          <p:nvPr/>
        </p:nvSpPr>
        <p:spPr>
          <a:xfrm>
            <a:off x="6163434" y="1609527"/>
            <a:ext cx="254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fair (tóc vàng)</a:t>
            </a:r>
            <a:endParaRPr lang="en-VN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00729B-F86C-A0D7-22E8-2AD80CC337BB}"/>
              </a:ext>
            </a:extLst>
          </p:cNvPr>
          <p:cNvSpPr txBox="1"/>
          <p:nvPr/>
        </p:nvSpPr>
        <p:spPr>
          <a:xfrm>
            <a:off x="1622790" y="2366600"/>
            <a:ext cx="57914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*Cấu trúc miêu tả ngoại hình:</a:t>
            </a:r>
          </a:p>
          <a:p>
            <a:pPr algn="ctr"/>
            <a:r>
              <a:rPr lang="en-VN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S + have/ has……. (a/an) + adj + N</a:t>
            </a:r>
          </a:p>
          <a:p>
            <a:pPr algn="ctr"/>
            <a:endParaRPr lang="en-VN" sz="28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VN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*Lưu ý: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k</a:t>
            </a:r>
            <a:r>
              <a:rPr lang="en-VN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ích thước + hình dáng + màu sắc</a:t>
            </a:r>
          </a:p>
          <a:p>
            <a:pPr algn="ctr"/>
            <a:r>
              <a:rPr lang="en-VN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VD: She has long curly black hair.</a:t>
            </a:r>
          </a:p>
        </p:txBody>
      </p:sp>
    </p:spTree>
    <p:extLst>
      <p:ext uri="{BB962C8B-B14F-4D97-AF65-F5344CB8AC3E}">
        <p14:creationId xmlns:p14="http://schemas.microsoft.com/office/powerpoint/2010/main" val="106706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D4CC1F-3106-76A2-6077-0E388E36320F}"/>
              </a:ext>
            </a:extLst>
          </p:cNvPr>
          <p:cNvSpPr txBox="1"/>
          <p:nvPr/>
        </p:nvSpPr>
        <p:spPr>
          <a:xfrm>
            <a:off x="1706033" y="2049960"/>
            <a:ext cx="6414237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latin typeface="Cambria" panose="02040503050406030204" pitchFamily="18" charset="0"/>
              </a:rPr>
              <a:t>A: </a:t>
            </a:r>
            <a:r>
              <a:rPr lang="en-US" sz="3200" dirty="0">
                <a:latin typeface="Cambria" panose="02040503050406030204" pitchFamily="18" charset="0"/>
              </a:rPr>
              <a:t>She has long hair and big eyes.</a:t>
            </a:r>
          </a:p>
          <a:p>
            <a:pPr>
              <a:lnSpc>
                <a:spcPct val="150000"/>
              </a:lnSpc>
            </a:pPr>
            <a:r>
              <a:rPr lang="en-US" sz="3200" b="1" i="1" dirty="0">
                <a:latin typeface="Cambria" panose="02040503050406030204" pitchFamily="18" charset="0"/>
              </a:rPr>
              <a:t>B: </a:t>
            </a:r>
            <a:r>
              <a:rPr lang="en-US" sz="3200" dirty="0">
                <a:latin typeface="Cambria" panose="02040503050406030204" pitchFamily="18" charset="0"/>
              </a:rPr>
              <a:t>Is that Lan?</a:t>
            </a:r>
          </a:p>
          <a:p>
            <a:pPr>
              <a:lnSpc>
                <a:spcPct val="150000"/>
              </a:lnSpc>
            </a:pPr>
            <a:r>
              <a:rPr lang="en-US" sz="3200" b="1" i="1" dirty="0">
                <a:latin typeface="Cambria" panose="02040503050406030204" pitchFamily="18" charset="0"/>
              </a:rPr>
              <a:t>A: </a:t>
            </a:r>
            <a:r>
              <a:rPr lang="en-US" sz="3200" dirty="0">
                <a:latin typeface="Cambria" panose="02040503050406030204" pitchFamily="18" charset="0"/>
              </a:rPr>
              <a:t>That’s right.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2D89D4-4D68-54F3-94A1-73E568D0A1E7}"/>
              </a:ext>
            </a:extLst>
          </p:cNvPr>
          <p:cNvSpPr txBox="1">
            <a:spLocks/>
          </p:cNvSpPr>
          <p:nvPr/>
        </p:nvSpPr>
        <p:spPr>
          <a:xfrm>
            <a:off x="0" y="554984"/>
            <a:ext cx="89352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2800" dirty="0"/>
              <a:t>Act.5: Work in groups. Take turns to describe a classmate. Other group members guess who  </a:t>
            </a:r>
          </a:p>
          <a:p>
            <a:pPr algn="ctr"/>
            <a:r>
              <a:rPr lang="en-US" sz="2800" dirty="0"/>
              <a:t>he/ she is.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5870309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45"/>
          <p:cNvGrpSpPr/>
          <p:nvPr/>
        </p:nvGrpSpPr>
        <p:grpSpPr>
          <a:xfrm>
            <a:off x="1463888" y="1057963"/>
            <a:ext cx="5685032" cy="3426600"/>
            <a:chOff x="2746075" y="637800"/>
            <a:chExt cx="5685032" cy="3426600"/>
          </a:xfrm>
        </p:grpSpPr>
        <p:grpSp>
          <p:nvGrpSpPr>
            <p:cNvPr id="821" name="Google Shape;821;p45"/>
            <p:cNvGrpSpPr/>
            <p:nvPr/>
          </p:nvGrpSpPr>
          <p:grpSpPr>
            <a:xfrm>
              <a:off x="2746075" y="637800"/>
              <a:ext cx="5685032" cy="3426600"/>
              <a:chOff x="2746075" y="637800"/>
              <a:chExt cx="5685032" cy="3426600"/>
            </a:xfrm>
          </p:grpSpPr>
          <p:sp>
            <p:nvSpPr>
              <p:cNvPr id="822" name="Google Shape;822;p45"/>
              <p:cNvSpPr/>
              <p:nvPr/>
            </p:nvSpPr>
            <p:spPr>
              <a:xfrm>
                <a:off x="2746075" y="963600"/>
                <a:ext cx="5684700" cy="3100800"/>
              </a:xfrm>
              <a:prstGeom prst="rect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45"/>
              <p:cNvSpPr/>
              <p:nvPr/>
            </p:nvSpPr>
            <p:spPr>
              <a:xfrm>
                <a:off x="2746407" y="637800"/>
                <a:ext cx="5684700" cy="330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4" name="Google Shape;824;p45"/>
            <p:cNvGrpSpPr/>
            <p:nvPr/>
          </p:nvGrpSpPr>
          <p:grpSpPr>
            <a:xfrm>
              <a:off x="7478003" y="729844"/>
              <a:ext cx="784907" cy="155297"/>
              <a:chOff x="7189925" y="928775"/>
              <a:chExt cx="699000" cy="138300"/>
            </a:xfrm>
          </p:grpSpPr>
          <p:sp>
            <p:nvSpPr>
              <p:cNvPr id="825" name="Google Shape;825;p45"/>
              <p:cNvSpPr/>
              <p:nvPr/>
            </p:nvSpPr>
            <p:spPr>
              <a:xfrm>
                <a:off x="7189925" y="928775"/>
                <a:ext cx="138300" cy="1383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45"/>
              <p:cNvSpPr/>
              <p:nvPr/>
            </p:nvSpPr>
            <p:spPr>
              <a:xfrm>
                <a:off x="7470275" y="928775"/>
                <a:ext cx="138300" cy="1383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45"/>
              <p:cNvSpPr/>
              <p:nvPr/>
            </p:nvSpPr>
            <p:spPr>
              <a:xfrm>
                <a:off x="7750625" y="928775"/>
                <a:ext cx="138300" cy="1383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8" name="Google Shape;828;p45"/>
          <p:cNvGrpSpPr/>
          <p:nvPr/>
        </p:nvGrpSpPr>
        <p:grpSpPr>
          <a:xfrm>
            <a:off x="2239545" y="546772"/>
            <a:ext cx="5685032" cy="3426600"/>
            <a:chOff x="2746075" y="637800"/>
            <a:chExt cx="5685032" cy="3426600"/>
          </a:xfrm>
        </p:grpSpPr>
        <p:grpSp>
          <p:nvGrpSpPr>
            <p:cNvPr id="829" name="Google Shape;829;p45"/>
            <p:cNvGrpSpPr/>
            <p:nvPr/>
          </p:nvGrpSpPr>
          <p:grpSpPr>
            <a:xfrm>
              <a:off x="2746075" y="637800"/>
              <a:ext cx="5685032" cy="3426600"/>
              <a:chOff x="2746075" y="637800"/>
              <a:chExt cx="5685032" cy="3426600"/>
            </a:xfrm>
          </p:grpSpPr>
          <p:sp>
            <p:nvSpPr>
              <p:cNvPr id="830" name="Google Shape;830;p45"/>
              <p:cNvSpPr/>
              <p:nvPr/>
            </p:nvSpPr>
            <p:spPr>
              <a:xfrm>
                <a:off x="2746075" y="963600"/>
                <a:ext cx="5684700" cy="3100800"/>
              </a:xfrm>
              <a:prstGeom prst="rect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45"/>
              <p:cNvSpPr/>
              <p:nvPr/>
            </p:nvSpPr>
            <p:spPr>
              <a:xfrm>
                <a:off x="2746407" y="637800"/>
                <a:ext cx="5684700" cy="330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2" name="Google Shape;832;p45"/>
            <p:cNvGrpSpPr/>
            <p:nvPr/>
          </p:nvGrpSpPr>
          <p:grpSpPr>
            <a:xfrm>
              <a:off x="7478003" y="729844"/>
              <a:ext cx="784907" cy="155297"/>
              <a:chOff x="7189925" y="928775"/>
              <a:chExt cx="699000" cy="138300"/>
            </a:xfrm>
          </p:grpSpPr>
          <p:sp>
            <p:nvSpPr>
              <p:cNvPr id="833" name="Google Shape;833;p45"/>
              <p:cNvSpPr/>
              <p:nvPr/>
            </p:nvSpPr>
            <p:spPr>
              <a:xfrm>
                <a:off x="7189925" y="928775"/>
                <a:ext cx="138300" cy="1383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5"/>
              <p:cNvSpPr/>
              <p:nvPr/>
            </p:nvSpPr>
            <p:spPr>
              <a:xfrm>
                <a:off x="7470275" y="928775"/>
                <a:ext cx="138300" cy="1383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5"/>
              <p:cNvSpPr/>
              <p:nvPr/>
            </p:nvSpPr>
            <p:spPr>
              <a:xfrm>
                <a:off x="7750625" y="928775"/>
                <a:ext cx="138300" cy="1383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6" name="Google Shape;836;p45"/>
          <p:cNvSpPr txBox="1">
            <a:spLocks noGrp="1"/>
          </p:cNvSpPr>
          <p:nvPr>
            <p:ph type="title"/>
          </p:nvPr>
        </p:nvSpPr>
        <p:spPr>
          <a:xfrm>
            <a:off x="2286444" y="1360275"/>
            <a:ext cx="5553749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Thank you</a:t>
            </a:r>
            <a:br>
              <a:rPr lang="en" dirty="0"/>
            </a:br>
            <a:r>
              <a:rPr lang="en" sz="2800" dirty="0">
                <a:latin typeface="Ink Free" panose="03080402000500000000" pitchFamily="66" charset="0"/>
              </a:rPr>
              <a:t>See you next time</a:t>
            </a:r>
            <a:endParaRPr dirty="0">
              <a:latin typeface="Ink Free" panose="03080402000500000000" pitchFamily="66" charset="0"/>
            </a:endParaRPr>
          </a:p>
        </p:txBody>
      </p:sp>
      <p:sp>
        <p:nvSpPr>
          <p:cNvPr id="842" name="Google Shape;842;p45"/>
          <p:cNvSpPr/>
          <p:nvPr/>
        </p:nvSpPr>
        <p:spPr>
          <a:xfrm rot="1917594">
            <a:off x="3161122" y="3670800"/>
            <a:ext cx="520851" cy="708153"/>
          </a:xfrm>
          <a:prstGeom prst="upArrow">
            <a:avLst>
              <a:gd name="adj1" fmla="val 25005"/>
              <a:gd name="adj2" fmla="val 100000"/>
            </a:avLst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000000" algn="bl" rotWithShape="0">
              <a:schemeClr val="lt1">
                <a:alpha val="2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3" name="Google Shape;843;p45"/>
          <p:cNvGrpSpPr/>
          <p:nvPr/>
        </p:nvGrpSpPr>
        <p:grpSpPr>
          <a:xfrm flipH="1">
            <a:off x="341744" y="3900229"/>
            <a:ext cx="1206195" cy="1177623"/>
            <a:chOff x="2180272" y="-464800"/>
            <a:chExt cx="1256977" cy="1227202"/>
          </a:xfrm>
        </p:grpSpPr>
        <p:sp>
          <p:nvSpPr>
            <p:cNvPr id="844" name="Google Shape;844;p45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5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45"/>
          <p:cNvSpPr/>
          <p:nvPr/>
        </p:nvSpPr>
        <p:spPr>
          <a:xfrm>
            <a:off x="806175" y="1691250"/>
            <a:ext cx="1713300" cy="62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420000" algn="bl" rotWithShape="0">
              <a:schemeClr val="lt1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Enter</a:t>
            </a:r>
            <a:endParaRPr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847" name="Google Shape;847;p45"/>
          <p:cNvSpPr/>
          <p:nvPr/>
        </p:nvSpPr>
        <p:spPr>
          <a:xfrm>
            <a:off x="8069950" y="1751221"/>
            <a:ext cx="185827" cy="207947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979;p48">
            <a:extLst>
              <a:ext uri="{FF2B5EF4-FFF2-40B4-BE49-F238E27FC236}">
                <a16:creationId xmlns:a16="http://schemas.microsoft.com/office/drawing/2014/main" id="{820ACDFD-2D56-E258-5FBA-BF49D590D89A}"/>
              </a:ext>
            </a:extLst>
          </p:cNvPr>
          <p:cNvGrpSpPr/>
          <p:nvPr/>
        </p:nvGrpSpPr>
        <p:grpSpPr>
          <a:xfrm flipH="1">
            <a:off x="7167254" y="-49004"/>
            <a:ext cx="1961505" cy="1839704"/>
            <a:chOff x="2180272" y="-464800"/>
            <a:chExt cx="1256977" cy="1227202"/>
          </a:xfrm>
        </p:grpSpPr>
        <p:sp>
          <p:nvSpPr>
            <p:cNvPr id="31" name="Google Shape;980;p48">
              <a:extLst>
                <a:ext uri="{FF2B5EF4-FFF2-40B4-BE49-F238E27FC236}">
                  <a16:creationId xmlns:a16="http://schemas.microsoft.com/office/drawing/2014/main" id="{27B9DAED-F2E7-64DA-6754-3D4EFDD1FDD0}"/>
                </a:ext>
              </a:extLst>
            </p:cNvPr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1;p48">
              <a:extLst>
                <a:ext uri="{FF2B5EF4-FFF2-40B4-BE49-F238E27FC236}">
                  <a16:creationId xmlns:a16="http://schemas.microsoft.com/office/drawing/2014/main" id="{21B47A26-EA0D-DEFB-7938-4F204A36B1B4}"/>
                </a:ext>
              </a:extLst>
            </p:cNvPr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08DF94A-CACB-E570-4D52-CD51AA438259}"/>
              </a:ext>
            </a:extLst>
          </p:cNvPr>
          <p:cNvSpPr/>
          <p:nvPr/>
        </p:nvSpPr>
        <p:spPr>
          <a:xfrm>
            <a:off x="2382982" y="228600"/>
            <a:ext cx="4944410" cy="1516642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What can you do with your friends?</a:t>
            </a:r>
          </a:p>
        </p:txBody>
      </p:sp>
      <p:pic>
        <p:nvPicPr>
          <p:cNvPr id="6" name="Picture 2" descr="Image result for sing song song with my friends">
            <a:extLst>
              <a:ext uri="{FF2B5EF4-FFF2-40B4-BE49-F238E27FC236}">
                <a16:creationId xmlns:a16="http://schemas.microsoft.com/office/drawing/2014/main" id="{6C324EA7-53A6-DE7D-E2E6-A41C467B2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62" y="1949963"/>
            <a:ext cx="2549239" cy="21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16232-D5EA-9309-A108-4C99967D2093}"/>
              </a:ext>
            </a:extLst>
          </p:cNvPr>
          <p:cNvSpPr txBox="1"/>
          <p:nvPr/>
        </p:nvSpPr>
        <p:spPr>
          <a:xfrm>
            <a:off x="3058785" y="4758811"/>
            <a:ext cx="344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mbria" panose="02040503050406030204" pitchFamily="18" charset="0"/>
              </a:rPr>
              <a:t>We sing some songs</a:t>
            </a:r>
          </a:p>
        </p:txBody>
      </p:sp>
      <p:pic>
        <p:nvPicPr>
          <p:cNvPr id="8" name="Picture 4" descr="Image result for play game with my friends">
            <a:extLst>
              <a:ext uri="{FF2B5EF4-FFF2-40B4-BE49-F238E27FC236}">
                <a16:creationId xmlns:a16="http://schemas.microsoft.com/office/drawing/2014/main" id="{1F2043B6-7194-F09E-E335-2A5EC4DA2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39" y="1875053"/>
            <a:ext cx="2766060" cy="206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1C1C7B-086E-B9F3-0B48-0C1AF179EE55}"/>
              </a:ext>
            </a:extLst>
          </p:cNvPr>
          <p:cNvSpPr txBox="1"/>
          <p:nvPr/>
        </p:nvSpPr>
        <p:spPr>
          <a:xfrm>
            <a:off x="5608024" y="4389087"/>
            <a:ext cx="356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mbria" panose="02040503050406030204" pitchFamily="18" charset="0"/>
              </a:rPr>
              <a:t>We can play some games</a:t>
            </a:r>
          </a:p>
        </p:txBody>
      </p:sp>
      <p:pic>
        <p:nvPicPr>
          <p:cNvPr id="10" name="Picture 6" descr="Image result for ate many different kinds of foods with my friends in the picnics">
            <a:extLst>
              <a:ext uri="{FF2B5EF4-FFF2-40B4-BE49-F238E27FC236}">
                <a16:creationId xmlns:a16="http://schemas.microsoft.com/office/drawing/2014/main" id="{9A9FE8F4-E6AF-616A-0700-AC4732461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7" y="1949963"/>
            <a:ext cx="2466941" cy="181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9191A4-B912-0347-DAF0-77B21E9658E8}"/>
              </a:ext>
            </a:extLst>
          </p:cNvPr>
          <p:cNvSpPr txBox="1"/>
          <p:nvPr/>
        </p:nvSpPr>
        <p:spPr>
          <a:xfrm>
            <a:off x="0" y="4044188"/>
            <a:ext cx="361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mbria" panose="02040503050406030204" pitchFamily="18" charset="0"/>
              </a:rPr>
              <a:t>We can eat and drink together</a:t>
            </a:r>
          </a:p>
        </p:txBody>
      </p:sp>
    </p:spTree>
    <p:extLst>
      <p:ext uri="{BB962C8B-B14F-4D97-AF65-F5344CB8AC3E}">
        <p14:creationId xmlns:p14="http://schemas.microsoft.com/office/powerpoint/2010/main" val="7966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36"/>
          <p:cNvGrpSpPr/>
          <p:nvPr/>
        </p:nvGrpSpPr>
        <p:grpSpPr>
          <a:xfrm>
            <a:off x="716650" y="637800"/>
            <a:ext cx="7714350" cy="3867900"/>
            <a:chOff x="716650" y="637800"/>
            <a:chExt cx="7714350" cy="3867900"/>
          </a:xfrm>
        </p:grpSpPr>
        <p:sp>
          <p:nvSpPr>
            <p:cNvPr id="446" name="Google Shape;446;p36"/>
            <p:cNvSpPr/>
            <p:nvPr/>
          </p:nvSpPr>
          <p:spPr>
            <a:xfrm>
              <a:off x="716650" y="963600"/>
              <a:ext cx="7713900" cy="3542100"/>
            </a:xfrm>
            <a:prstGeom prst="rect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717100" y="637800"/>
              <a:ext cx="7713900" cy="330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36"/>
          <p:cNvGrpSpPr/>
          <p:nvPr/>
        </p:nvGrpSpPr>
        <p:grpSpPr>
          <a:xfrm>
            <a:off x="951093" y="3075000"/>
            <a:ext cx="7241813" cy="1104900"/>
            <a:chOff x="908176" y="3090407"/>
            <a:chExt cx="7241813" cy="1104900"/>
          </a:xfrm>
        </p:grpSpPr>
        <p:sp>
          <p:nvSpPr>
            <p:cNvPr id="449" name="Google Shape;449;p36"/>
            <p:cNvSpPr/>
            <p:nvPr/>
          </p:nvSpPr>
          <p:spPr>
            <a:xfrm>
              <a:off x="908176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1613301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2343198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71648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3800233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4530131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5258581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5952141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6682038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7410488" y="3090407"/>
              <a:ext cx="739500" cy="1104900"/>
            </a:xfrm>
            <a:prstGeom prst="parallelogram">
              <a:avLst>
                <a:gd name="adj" fmla="val 5133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36"/>
          <p:cNvGrpSpPr/>
          <p:nvPr/>
        </p:nvGrpSpPr>
        <p:grpSpPr>
          <a:xfrm>
            <a:off x="3844819" y="1256679"/>
            <a:ext cx="1457561" cy="134244"/>
            <a:chOff x="3599100" y="1158250"/>
            <a:chExt cx="1726150" cy="159000"/>
          </a:xfrm>
        </p:grpSpPr>
        <p:sp>
          <p:nvSpPr>
            <p:cNvPr id="460" name="Google Shape;460;p36"/>
            <p:cNvSpPr/>
            <p:nvPr/>
          </p:nvSpPr>
          <p:spPr>
            <a:xfrm>
              <a:off x="3599100" y="1158250"/>
              <a:ext cx="472200" cy="159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226075" y="1158250"/>
              <a:ext cx="472200" cy="159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853050" y="1158250"/>
              <a:ext cx="472200" cy="159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36"/>
          <p:cNvGrpSpPr/>
          <p:nvPr/>
        </p:nvGrpSpPr>
        <p:grpSpPr>
          <a:xfrm>
            <a:off x="187947" y="421025"/>
            <a:ext cx="1256977" cy="1227202"/>
            <a:chOff x="2180272" y="-464800"/>
            <a:chExt cx="1256977" cy="1227202"/>
          </a:xfrm>
        </p:grpSpPr>
        <p:sp>
          <p:nvSpPr>
            <p:cNvPr id="464" name="Google Shape;464;p36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6"/>
          <p:cNvGrpSpPr/>
          <p:nvPr/>
        </p:nvGrpSpPr>
        <p:grpSpPr>
          <a:xfrm>
            <a:off x="1997066" y="3053029"/>
            <a:ext cx="5208691" cy="1184518"/>
            <a:chOff x="2182475" y="3128725"/>
            <a:chExt cx="4901700" cy="840300"/>
          </a:xfrm>
        </p:grpSpPr>
        <p:sp>
          <p:nvSpPr>
            <p:cNvPr id="467" name="Google Shape;467;p36"/>
            <p:cNvSpPr/>
            <p:nvPr/>
          </p:nvSpPr>
          <p:spPr>
            <a:xfrm>
              <a:off x="2182475" y="3128725"/>
              <a:ext cx="4901700" cy="8403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outerShdw dist="76200" dir="246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2315925" y="3245150"/>
              <a:ext cx="4634700" cy="607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36"/>
          <p:cNvSpPr txBox="1">
            <a:spLocks noGrp="1"/>
          </p:cNvSpPr>
          <p:nvPr>
            <p:ph type="ctrTitle"/>
          </p:nvPr>
        </p:nvSpPr>
        <p:spPr>
          <a:xfrm>
            <a:off x="846925" y="1448375"/>
            <a:ext cx="7453500" cy="16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Unit 3:</a:t>
            </a:r>
            <a:br>
              <a:rPr lang="en" sz="5400" dirty="0"/>
            </a:br>
            <a:r>
              <a:rPr lang="en" sz="5400" dirty="0"/>
              <a:t>MY FRIENDS</a:t>
            </a:r>
            <a:endParaRPr sz="5400" dirty="0"/>
          </a:p>
        </p:txBody>
      </p:sp>
      <p:sp>
        <p:nvSpPr>
          <p:cNvPr id="470" name="Google Shape;470;p36"/>
          <p:cNvSpPr txBox="1">
            <a:spLocks noGrp="1"/>
          </p:cNvSpPr>
          <p:nvPr>
            <p:ph type="subTitle" idx="1"/>
          </p:nvPr>
        </p:nvSpPr>
        <p:spPr>
          <a:xfrm>
            <a:off x="2151177" y="3425826"/>
            <a:ext cx="4957051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Lesson 1: Getting started</a:t>
            </a:r>
            <a:endParaRPr sz="3200" dirty="0"/>
          </a:p>
        </p:txBody>
      </p:sp>
      <p:grpSp>
        <p:nvGrpSpPr>
          <p:cNvPr id="562" name="Google Shape;562;p36"/>
          <p:cNvGrpSpPr/>
          <p:nvPr/>
        </p:nvGrpSpPr>
        <p:grpSpPr>
          <a:xfrm flipH="1">
            <a:off x="7744172" y="3783875"/>
            <a:ext cx="1256977" cy="1227202"/>
            <a:chOff x="2180272" y="-464800"/>
            <a:chExt cx="1256977" cy="1227202"/>
          </a:xfrm>
        </p:grpSpPr>
        <p:sp>
          <p:nvSpPr>
            <p:cNvPr id="563" name="Google Shape;563;p36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F6F2-83B3-C327-B477-997D346C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75" y="263600"/>
            <a:ext cx="7717500" cy="572700"/>
          </a:xfrm>
        </p:spPr>
        <p:txBody>
          <a:bodyPr/>
          <a:lstStyle/>
          <a:p>
            <a:pPr algn="ctr"/>
            <a:r>
              <a:rPr lang="en-US" sz="4400" dirty="0"/>
              <a:t>I. Vocabulary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D53DF0A-9568-9BF2-879E-ECB0BCE9B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09" y="1778479"/>
            <a:ext cx="326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1. biscuit (n):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0A0545E-9D30-B45C-05D7-819309AE4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647" y="1778479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bánh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quy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9" name="Picture 12" descr="Image result for biscuit">
            <a:extLst>
              <a:ext uri="{FF2B5EF4-FFF2-40B4-BE49-F238E27FC236}">
                <a16:creationId xmlns:a16="http://schemas.microsoft.com/office/drawing/2014/main" id="{4992AC65-88B6-5B68-DC79-970054428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88" y="1204078"/>
            <a:ext cx="3074309" cy="239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CCB2AE-DB57-C15A-CB83-30E74CA81E97}"/>
              </a:ext>
            </a:extLst>
          </p:cNvPr>
          <p:cNvSpPr/>
          <p:nvPr/>
        </p:nvSpPr>
        <p:spPr>
          <a:xfrm>
            <a:off x="385846" y="3046696"/>
            <a:ext cx="2504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spc="-7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4. magazine (n):</a:t>
            </a:r>
          </a:p>
        </p:txBody>
      </p:sp>
      <p:pic>
        <p:nvPicPr>
          <p:cNvPr id="11" name="Picture 10" descr="Káº¿t quáº£ hÃ¬nh áº£nh cho pictures of magazines">
            <a:extLst>
              <a:ext uri="{FF2B5EF4-FFF2-40B4-BE49-F238E27FC236}">
                <a16:creationId xmlns:a16="http://schemas.microsoft.com/office/drawing/2014/main" id="{4911A4FC-C511-2F00-98D8-A45F1AFB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53" y="1302003"/>
            <a:ext cx="2942036" cy="264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7F240D4-DE40-64A4-F6E4-39EECB164BA2}"/>
              </a:ext>
            </a:extLst>
          </p:cNvPr>
          <p:cNvSpPr/>
          <p:nvPr/>
        </p:nvSpPr>
        <p:spPr>
          <a:xfrm>
            <a:off x="398038" y="2644836"/>
            <a:ext cx="2504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spc="-7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3. glasses (n ) :</a:t>
            </a:r>
          </a:p>
        </p:txBody>
      </p:sp>
      <p:pic>
        <p:nvPicPr>
          <p:cNvPr id="13" name="Picture 12" descr="Káº¿t quáº£ hÃ¬nh áº£nh cho picture of glasses">
            <a:extLst>
              <a:ext uri="{FF2B5EF4-FFF2-40B4-BE49-F238E27FC236}">
                <a16:creationId xmlns:a16="http://schemas.microsoft.com/office/drawing/2014/main" id="{2FD8E3F9-49B5-0148-55B2-19DDE4F93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46" y="1251471"/>
            <a:ext cx="2800391" cy="26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FE6FEC-6788-D144-6398-BCEC8625C22C}"/>
              </a:ext>
            </a:extLst>
          </p:cNvPr>
          <p:cNvSpPr/>
          <p:nvPr/>
        </p:nvSpPr>
        <p:spPr>
          <a:xfrm>
            <a:off x="389249" y="2238928"/>
            <a:ext cx="1880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spc="-7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2. pass (v) :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3260BF-3C4C-B471-F556-EEDDF599DEEF}"/>
              </a:ext>
            </a:extLst>
          </p:cNvPr>
          <p:cNvSpPr/>
          <p:nvPr/>
        </p:nvSpPr>
        <p:spPr>
          <a:xfrm>
            <a:off x="2648976" y="2201357"/>
            <a:ext cx="3175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spc="-7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chuyển</a:t>
            </a:r>
            <a:r>
              <a:rPr lang="en-US" sz="2800" spc="-7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qua, </a:t>
            </a:r>
            <a:r>
              <a:rPr lang="en-US" sz="2800" spc="-7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đưa</a:t>
            </a:r>
            <a:r>
              <a:rPr lang="en-US" sz="2800" spc="-7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qua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88C930-E397-B6B2-F11B-5B160988000C}"/>
              </a:ext>
            </a:extLst>
          </p:cNvPr>
          <p:cNvSpPr/>
          <p:nvPr/>
        </p:nvSpPr>
        <p:spPr>
          <a:xfrm>
            <a:off x="4345409" y="2618728"/>
            <a:ext cx="2504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spc="-7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mắt</a:t>
            </a:r>
            <a:r>
              <a:rPr lang="en-US" sz="2800" spc="-7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spc="-7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kính</a:t>
            </a:r>
            <a:endParaRPr lang="en-US" sz="2800" spc="-70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DA4D01-3781-E611-0A1C-E64622204DB5}"/>
              </a:ext>
            </a:extLst>
          </p:cNvPr>
          <p:cNvSpPr/>
          <p:nvPr/>
        </p:nvSpPr>
        <p:spPr>
          <a:xfrm>
            <a:off x="4639515" y="3033590"/>
            <a:ext cx="1417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spc="-7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tạp</a:t>
            </a:r>
            <a:r>
              <a:rPr lang="en-US" sz="2800" spc="-7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spc="-7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chí</a:t>
            </a:r>
            <a:endParaRPr lang="en-US" sz="2800" spc="-70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72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2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CAB6-8FDB-42CD-EB95-75FEC3F5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Checking vocabulary</a:t>
            </a:r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62430896-20A8-F9F4-07B8-8C128DE91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076" y="3250675"/>
            <a:ext cx="2133600" cy="1447800"/>
          </a:xfrm>
          <a:prstGeom prst="ellipse">
            <a:avLst/>
          </a:prstGeom>
          <a:solidFill>
            <a:schemeClr val="accent2">
              <a:lumMod val="2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latin typeface="Cambria" panose="02040503050406030204" pitchFamily="18" charset="0"/>
              </a:rPr>
              <a:t>magazine</a:t>
            </a: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22008C4E-0251-B59C-CFFB-0CF03DBC7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035" y="3250675"/>
            <a:ext cx="2133600" cy="1447800"/>
          </a:xfrm>
          <a:prstGeom prst="ellipse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3333CC"/>
                </a:solidFill>
                <a:latin typeface="Cambria" panose="02040503050406030204" pitchFamily="18" charset="0"/>
                <a:cs typeface="Times New Roman" pitchFamily="18" charset="0"/>
              </a:rPr>
              <a:t>glasses</a:t>
            </a:r>
            <a:endParaRPr lang="en-US" sz="3200" b="1" dirty="0">
              <a:solidFill>
                <a:srgbClr val="3333CC"/>
              </a:solidFill>
              <a:latin typeface="Cambria" panose="02040503050406030204" pitchFamily="18" charset="0"/>
            </a:endParaRPr>
          </a:p>
        </p:txBody>
      </p:sp>
      <p:sp>
        <p:nvSpPr>
          <p:cNvPr id="8" name="Oval 15">
            <a:extLst>
              <a:ext uri="{FF2B5EF4-FFF2-40B4-BE49-F238E27FC236}">
                <a16:creationId xmlns:a16="http://schemas.microsoft.com/office/drawing/2014/main" id="{4F579844-E1B1-B13A-A547-4C534E4C3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269" y="1301917"/>
            <a:ext cx="2133600" cy="1447800"/>
          </a:xfrm>
          <a:prstGeom prst="ellipse">
            <a:avLst/>
          </a:prstGeom>
          <a:solidFill>
            <a:srgbClr val="00B050">
              <a:alpha val="72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</a:rPr>
              <a:t>pass</a:t>
            </a:r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A1452BB9-478F-2266-3FD5-A68494480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385" y="1123950"/>
            <a:ext cx="2133600" cy="14478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latin typeface="Cambria" panose="02040503050406030204" pitchFamily="18" charset="0"/>
              </a:rPr>
              <a:t>biscuit</a:t>
            </a:r>
          </a:p>
        </p:txBody>
      </p:sp>
    </p:spTree>
    <p:extLst>
      <p:ext uri="{BB962C8B-B14F-4D97-AF65-F5344CB8AC3E}">
        <p14:creationId xmlns:p14="http://schemas.microsoft.com/office/powerpoint/2010/main" val="39808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39"/>
          <p:cNvGrpSpPr/>
          <p:nvPr/>
        </p:nvGrpSpPr>
        <p:grpSpPr>
          <a:xfrm>
            <a:off x="2461403" y="214951"/>
            <a:ext cx="6486225" cy="3464478"/>
            <a:chOff x="1944678" y="839576"/>
            <a:chExt cx="6486225" cy="3464478"/>
          </a:xfrm>
        </p:grpSpPr>
        <p:grpSp>
          <p:nvGrpSpPr>
            <p:cNvPr id="623" name="Google Shape;623;p39"/>
            <p:cNvGrpSpPr/>
            <p:nvPr/>
          </p:nvGrpSpPr>
          <p:grpSpPr>
            <a:xfrm>
              <a:off x="1944678" y="839576"/>
              <a:ext cx="6486225" cy="3464478"/>
              <a:chOff x="716650" y="637800"/>
              <a:chExt cx="7714350" cy="3867900"/>
            </a:xfrm>
          </p:grpSpPr>
          <p:sp>
            <p:nvSpPr>
              <p:cNvPr id="624" name="Google Shape;624;p39"/>
              <p:cNvSpPr/>
              <p:nvPr/>
            </p:nvSpPr>
            <p:spPr>
              <a:xfrm>
                <a:off x="716650" y="963600"/>
                <a:ext cx="7713900" cy="3542100"/>
              </a:xfrm>
              <a:prstGeom prst="rect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9"/>
              <p:cNvSpPr/>
              <p:nvPr/>
            </p:nvSpPr>
            <p:spPr>
              <a:xfrm>
                <a:off x="717100" y="637800"/>
                <a:ext cx="7713900" cy="3303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6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6" name="Google Shape;626;p39"/>
            <p:cNvGrpSpPr/>
            <p:nvPr/>
          </p:nvGrpSpPr>
          <p:grpSpPr>
            <a:xfrm>
              <a:off x="7636525" y="920633"/>
              <a:ext cx="699000" cy="138300"/>
              <a:chOff x="7189925" y="928775"/>
              <a:chExt cx="699000" cy="138300"/>
            </a:xfrm>
          </p:grpSpPr>
          <p:sp>
            <p:nvSpPr>
              <p:cNvPr id="627" name="Google Shape;627;p39"/>
              <p:cNvSpPr/>
              <p:nvPr/>
            </p:nvSpPr>
            <p:spPr>
              <a:xfrm>
                <a:off x="7189925" y="928775"/>
                <a:ext cx="138300" cy="1383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9"/>
              <p:cNvSpPr/>
              <p:nvPr/>
            </p:nvSpPr>
            <p:spPr>
              <a:xfrm>
                <a:off x="7470275" y="928775"/>
                <a:ext cx="138300" cy="1383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9"/>
              <p:cNvSpPr/>
              <p:nvPr/>
            </p:nvSpPr>
            <p:spPr>
              <a:xfrm>
                <a:off x="7750625" y="928775"/>
                <a:ext cx="138300" cy="1383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0" name="Google Shape;630;p39"/>
          <p:cNvGrpSpPr/>
          <p:nvPr/>
        </p:nvGrpSpPr>
        <p:grpSpPr>
          <a:xfrm>
            <a:off x="1944678" y="839576"/>
            <a:ext cx="6486225" cy="3464478"/>
            <a:chOff x="1944678" y="839576"/>
            <a:chExt cx="6486225" cy="3464478"/>
          </a:xfrm>
        </p:grpSpPr>
        <p:grpSp>
          <p:nvGrpSpPr>
            <p:cNvPr id="631" name="Google Shape;631;p39"/>
            <p:cNvGrpSpPr/>
            <p:nvPr/>
          </p:nvGrpSpPr>
          <p:grpSpPr>
            <a:xfrm>
              <a:off x="1944678" y="839576"/>
              <a:ext cx="6486225" cy="3464478"/>
              <a:chOff x="716650" y="637800"/>
              <a:chExt cx="7714350" cy="3867900"/>
            </a:xfrm>
          </p:grpSpPr>
          <p:sp>
            <p:nvSpPr>
              <p:cNvPr id="632" name="Google Shape;632;p39"/>
              <p:cNvSpPr/>
              <p:nvPr/>
            </p:nvSpPr>
            <p:spPr>
              <a:xfrm>
                <a:off x="716650" y="963600"/>
                <a:ext cx="7713900" cy="3542100"/>
              </a:xfrm>
              <a:prstGeom prst="rect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9"/>
              <p:cNvSpPr/>
              <p:nvPr/>
            </p:nvSpPr>
            <p:spPr>
              <a:xfrm>
                <a:off x="717100" y="637800"/>
                <a:ext cx="7713900" cy="3303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4" name="Google Shape;634;p39"/>
            <p:cNvGrpSpPr/>
            <p:nvPr/>
          </p:nvGrpSpPr>
          <p:grpSpPr>
            <a:xfrm>
              <a:off x="7636525" y="920633"/>
              <a:ext cx="699000" cy="138300"/>
              <a:chOff x="7189925" y="928775"/>
              <a:chExt cx="699000" cy="138300"/>
            </a:xfrm>
          </p:grpSpPr>
          <p:sp>
            <p:nvSpPr>
              <p:cNvPr id="635" name="Google Shape;635;p39"/>
              <p:cNvSpPr/>
              <p:nvPr/>
            </p:nvSpPr>
            <p:spPr>
              <a:xfrm>
                <a:off x="7189925" y="928775"/>
                <a:ext cx="138300" cy="1383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9"/>
              <p:cNvSpPr/>
              <p:nvPr/>
            </p:nvSpPr>
            <p:spPr>
              <a:xfrm>
                <a:off x="7470275" y="928775"/>
                <a:ext cx="138300" cy="1383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9"/>
              <p:cNvSpPr/>
              <p:nvPr/>
            </p:nvSpPr>
            <p:spPr>
              <a:xfrm>
                <a:off x="7750625" y="928775"/>
                <a:ext cx="138300" cy="1383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8" name="Google Shape;638;p39"/>
          <p:cNvGrpSpPr/>
          <p:nvPr/>
        </p:nvGrpSpPr>
        <p:grpSpPr>
          <a:xfrm>
            <a:off x="580298" y="441602"/>
            <a:ext cx="1569110" cy="1553955"/>
            <a:chOff x="716597" y="637800"/>
            <a:chExt cx="7714403" cy="1734906"/>
          </a:xfrm>
        </p:grpSpPr>
        <p:sp>
          <p:nvSpPr>
            <p:cNvPr id="639" name="Google Shape;639;p39"/>
            <p:cNvSpPr/>
            <p:nvPr/>
          </p:nvSpPr>
          <p:spPr>
            <a:xfrm>
              <a:off x="716597" y="963606"/>
              <a:ext cx="7713900" cy="14091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717100" y="637800"/>
              <a:ext cx="7713900" cy="3303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1" name="Google Shape;641;p39"/>
          <p:cNvSpPr txBox="1">
            <a:spLocks noGrp="1"/>
          </p:cNvSpPr>
          <p:nvPr>
            <p:ph type="ctrTitle"/>
          </p:nvPr>
        </p:nvSpPr>
        <p:spPr>
          <a:xfrm>
            <a:off x="2185100" y="1548356"/>
            <a:ext cx="6001200" cy="16520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Listen and read</a:t>
            </a:r>
            <a:endParaRPr sz="6000" dirty="0"/>
          </a:p>
        </p:txBody>
      </p:sp>
      <p:sp>
        <p:nvSpPr>
          <p:cNvPr id="642" name="Google Shape;642;p39"/>
          <p:cNvSpPr txBox="1">
            <a:spLocks noGrp="1"/>
          </p:cNvSpPr>
          <p:nvPr>
            <p:ph type="title" idx="2"/>
          </p:nvPr>
        </p:nvSpPr>
        <p:spPr>
          <a:xfrm>
            <a:off x="873600" y="897575"/>
            <a:ext cx="982500" cy="9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II.</a:t>
            </a:r>
            <a:endParaRPr dirty="0"/>
          </a:p>
        </p:txBody>
      </p:sp>
      <p:grpSp>
        <p:nvGrpSpPr>
          <p:cNvPr id="647" name="Google Shape;647;p39"/>
          <p:cNvGrpSpPr/>
          <p:nvPr/>
        </p:nvGrpSpPr>
        <p:grpSpPr>
          <a:xfrm>
            <a:off x="1366823" y="513500"/>
            <a:ext cx="699000" cy="138300"/>
            <a:chOff x="7189925" y="928775"/>
            <a:chExt cx="699000" cy="138300"/>
          </a:xfrm>
        </p:grpSpPr>
        <p:sp>
          <p:nvSpPr>
            <p:cNvPr id="648" name="Google Shape;648;p39"/>
            <p:cNvSpPr/>
            <p:nvPr/>
          </p:nvSpPr>
          <p:spPr>
            <a:xfrm>
              <a:off x="7189925" y="928775"/>
              <a:ext cx="138300" cy="1383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7470275" y="928775"/>
              <a:ext cx="138300" cy="138300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7750625" y="928775"/>
              <a:ext cx="138300" cy="1383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39"/>
          <p:cNvGrpSpPr/>
          <p:nvPr/>
        </p:nvGrpSpPr>
        <p:grpSpPr>
          <a:xfrm flipH="1">
            <a:off x="7827794" y="3871342"/>
            <a:ext cx="1206195" cy="1177623"/>
            <a:chOff x="2180272" y="-464800"/>
            <a:chExt cx="1256977" cy="1227202"/>
          </a:xfrm>
        </p:grpSpPr>
        <p:sp>
          <p:nvSpPr>
            <p:cNvPr id="657" name="Google Shape;657;p39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39"/>
          <p:cNvSpPr/>
          <p:nvPr/>
        </p:nvSpPr>
        <p:spPr>
          <a:xfrm>
            <a:off x="1295413" y="241212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11E23D-7DBC-2894-EA1F-125C264916C5}"/>
              </a:ext>
            </a:extLst>
          </p:cNvPr>
          <p:cNvSpPr/>
          <p:nvPr/>
        </p:nvSpPr>
        <p:spPr>
          <a:xfrm>
            <a:off x="111745" y="-57150"/>
            <a:ext cx="4927846" cy="5252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i="1" spc="-100" dirty="0" err="1">
                <a:latin typeface="Cambria" panose="02040503050406030204" pitchFamily="18" charset="0"/>
                <a:cs typeface="Times New Roman" pitchFamily="18" charset="0"/>
              </a:rPr>
              <a:t>Phong</a:t>
            </a:r>
            <a:r>
              <a:rPr lang="en-US" sz="2000" b="1" i="1" spc="-100" dirty="0">
                <a:latin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That was a great idea, Nam.  </a:t>
            </a:r>
          </a:p>
          <a:p>
            <a:pPr>
              <a:lnSpc>
                <a:spcPct val="130000"/>
              </a:lnSpc>
            </a:pP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I love picnics! 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>
                <a:solidFill>
                  <a:srgbClr val="00B050"/>
                </a:solidFill>
                <a:latin typeface="Cambria" panose="02040503050406030204" pitchFamily="18" charset="0"/>
                <a:cs typeface="Times New Roman" pitchFamily="18" charset="0"/>
              </a:rPr>
              <a:t>Nam: 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Please pass me the biscuits.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 err="1">
                <a:latin typeface="Cambria" panose="02040503050406030204" pitchFamily="18" charset="0"/>
                <a:cs typeface="Times New Roman" pitchFamily="18" charset="0"/>
              </a:rPr>
              <a:t>Phong</a:t>
            </a:r>
            <a:r>
              <a:rPr lang="en-US" sz="2000" b="1" i="1" spc="-100" dirty="0">
                <a:latin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Sure. Here you are.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>
                <a:solidFill>
                  <a:srgbClr val="00B050"/>
                </a:solidFill>
                <a:latin typeface="Cambria" panose="02040503050406030204" pitchFamily="18" charset="0"/>
                <a:cs typeface="Times New Roman" pitchFamily="18" charset="0"/>
              </a:rPr>
              <a:t>Nam: 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Thanks. What are you reading, </a:t>
            </a:r>
            <a:r>
              <a:rPr lang="en-US" sz="2000" spc="-100" dirty="0" err="1">
                <a:latin typeface="Cambria" panose="02040503050406030204" pitchFamily="18" charset="0"/>
                <a:cs typeface="Times New Roman" pitchFamily="18" charset="0"/>
              </a:rPr>
              <a:t>Phong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 err="1">
                <a:latin typeface="Cambria" panose="02040503050406030204" pitchFamily="18" charset="0"/>
                <a:cs typeface="Times New Roman" pitchFamily="18" charset="0"/>
              </a:rPr>
              <a:t>Phong</a:t>
            </a:r>
            <a:r>
              <a:rPr lang="en-US" sz="2000" b="1" i="1" spc="-100" dirty="0">
                <a:latin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000" i="1" spc="-100" dirty="0">
                <a:latin typeface="Cambria" panose="02040503050406030204" pitchFamily="18" charset="0"/>
                <a:cs typeface="Times New Roman" pitchFamily="18" charset="0"/>
              </a:rPr>
              <a:t>4Teen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. It’s my </a:t>
            </a:r>
            <a:r>
              <a:rPr lang="en-US" sz="2000" spc="-100" dirty="0" err="1">
                <a:latin typeface="Cambria" panose="02040503050406030204" pitchFamily="18" charset="0"/>
                <a:cs typeface="Times New Roman" pitchFamily="18" charset="0"/>
              </a:rPr>
              <a:t>favourite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 magazine!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>
                <a:solidFill>
                  <a:srgbClr val="00B050"/>
                </a:solidFill>
                <a:latin typeface="Cambria" panose="02040503050406030204" pitchFamily="18" charset="0"/>
                <a:cs typeface="Times New Roman" pitchFamily="18" charset="0"/>
              </a:rPr>
              <a:t>Nam: 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Look! It’s Mai. And she is with someone. 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 err="1">
                <a:latin typeface="Cambria" panose="02040503050406030204" pitchFamily="18" charset="0"/>
                <a:cs typeface="Times New Roman" pitchFamily="18" charset="0"/>
              </a:rPr>
              <a:t>Phong</a:t>
            </a:r>
            <a:r>
              <a:rPr lang="en-US" sz="2000" b="1" i="1" spc="-100" dirty="0">
                <a:latin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Oh, who’s that? She has glasses and long black hair.  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>
                <a:solidFill>
                  <a:srgbClr val="00B050"/>
                </a:solidFill>
                <a:latin typeface="Cambria" panose="02040503050406030204" pitchFamily="18" charset="0"/>
                <a:cs typeface="Times New Roman" pitchFamily="18" charset="0"/>
              </a:rPr>
              <a:t>Nam: 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I don’t know. They’re coming over. 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>
                <a:latin typeface="Cambria" panose="02040503050406030204" pitchFamily="18" charset="0"/>
                <a:cs typeface="Times New Roman" pitchFamily="18" charset="0"/>
              </a:rPr>
              <a:t>Mai: 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Hi there. This is my friend </a:t>
            </a:r>
            <a:r>
              <a:rPr lang="en-US" sz="2000" spc="-100" dirty="0" err="1">
                <a:latin typeface="Cambria" panose="02040503050406030204" pitchFamily="18" charset="0"/>
                <a:cs typeface="Times New Roman" pitchFamily="18" charset="0"/>
              </a:rPr>
              <a:t>Chau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Phong</a:t>
            </a:r>
            <a:r>
              <a:rPr lang="en-US" sz="2000" b="1" i="1" spc="-100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 &amp; Nam: 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Hi, </a:t>
            </a:r>
            <a:r>
              <a:rPr lang="en-US" sz="2000" spc="-100" dirty="0" err="1">
                <a:latin typeface="Cambria" panose="02040503050406030204" pitchFamily="18" charset="0"/>
                <a:cs typeface="Times New Roman" pitchFamily="18" charset="0"/>
              </a:rPr>
              <a:t>Chau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. Nice to meet you. 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Chau</a:t>
            </a:r>
            <a:r>
              <a:rPr lang="en-US" sz="2000" b="1" i="1" spc="-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Nice to meet you, too.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BFBD7-D401-0E29-7917-CE389FC6961D}"/>
              </a:ext>
            </a:extLst>
          </p:cNvPr>
          <p:cNvSpPr/>
          <p:nvPr/>
        </p:nvSpPr>
        <p:spPr>
          <a:xfrm>
            <a:off x="4831773" y="2701939"/>
            <a:ext cx="44482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i="1" spc="-100" dirty="0">
                <a:solidFill>
                  <a:srgbClr val="00B050"/>
                </a:solidFill>
                <a:latin typeface="Cambria" panose="02040503050406030204" pitchFamily="18" charset="0"/>
                <a:cs typeface="Times New Roman" pitchFamily="18" charset="0"/>
              </a:rPr>
              <a:t>Nam: 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Would you like to sit down? We have lots of food.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>
                <a:latin typeface="Cambria" panose="02040503050406030204" pitchFamily="18" charset="0"/>
                <a:cs typeface="Times New Roman" pitchFamily="18" charset="0"/>
              </a:rPr>
              <a:t>Mai: 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Oh, sorry, we can’t. We’re going to the bookshop.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Chau</a:t>
            </a:r>
            <a:r>
              <a:rPr lang="en-US" sz="2000" b="1" i="1" spc="-1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:</a:t>
            </a:r>
            <a:r>
              <a:rPr lang="en-US" sz="2000" spc="-1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Bye for now.</a:t>
            </a:r>
          </a:p>
          <a:p>
            <a:pPr>
              <a:lnSpc>
                <a:spcPct val="130000"/>
              </a:lnSpc>
            </a:pPr>
            <a:r>
              <a:rPr lang="en-US" sz="2000" b="1" i="1" spc="-100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Phong</a:t>
            </a:r>
            <a:r>
              <a:rPr lang="en-US" sz="2000" b="1" i="1" spc="-100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 &amp; Nam : 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Bye </a:t>
            </a:r>
            <a:r>
              <a:rPr lang="en-US" sz="2000" spc="-100" dirty="0" err="1">
                <a:latin typeface="Cambria" panose="02040503050406030204" pitchFamily="18" charset="0"/>
                <a:cs typeface="Times New Roman" pitchFamily="18" charset="0"/>
              </a:rPr>
              <a:t>bye</a:t>
            </a:r>
            <a:r>
              <a:rPr lang="en-US" sz="2000" spc="-100" dirty="0"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40FBA-A79B-A547-709F-BC15EDD35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04" y="-486929"/>
            <a:ext cx="4373280" cy="3058679"/>
          </a:xfrm>
          <a:prstGeom prst="rect">
            <a:avLst/>
          </a:prstGeom>
        </p:spPr>
      </p:pic>
      <p:pic>
        <p:nvPicPr>
          <p:cNvPr id="7" name="Bản sao của B1_16">
            <a:hlinkClick r:id="" action="ppaction://media"/>
            <a:extLst>
              <a:ext uri="{FF2B5EF4-FFF2-40B4-BE49-F238E27FC236}">
                <a16:creationId xmlns:a16="http://schemas.microsoft.com/office/drawing/2014/main" id="{DC12371B-C087-4E40-F205-1CD2F22019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2422" y="4991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5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77894-0413-4473-2540-91CF2383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27" y="130893"/>
            <a:ext cx="7517430" cy="572700"/>
          </a:xfrm>
        </p:spPr>
        <p:txBody>
          <a:bodyPr/>
          <a:lstStyle/>
          <a:p>
            <a:pPr algn="ctr"/>
            <a:r>
              <a:rPr lang="en-VN" dirty="0"/>
              <a:t>Act.2: </a:t>
            </a:r>
            <a:r>
              <a:rPr lang="en-US" dirty="0"/>
              <a:t>Fill the blanks with the words from the conversation.</a:t>
            </a:r>
            <a:br>
              <a:rPr lang="en-US" dirty="0"/>
            </a:br>
            <a:br>
              <a:rPr lang="en-US" dirty="0"/>
            </a:br>
            <a:endParaRPr lang="en-V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A2AA5-4239-F96F-6E89-F4373B6E5999}"/>
              </a:ext>
            </a:extLst>
          </p:cNvPr>
          <p:cNvSpPr txBox="1"/>
          <p:nvPr/>
        </p:nvSpPr>
        <p:spPr>
          <a:xfrm>
            <a:off x="1072031" y="1295310"/>
            <a:ext cx="611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CFFF3-88A4-89F0-A2F8-16B54E65EAF0}"/>
              </a:ext>
            </a:extLst>
          </p:cNvPr>
          <p:cNvSpPr txBox="1"/>
          <p:nvPr/>
        </p:nvSpPr>
        <p:spPr>
          <a:xfrm>
            <a:off x="1546861" y="1253999"/>
            <a:ext cx="6895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</a:rPr>
              <a:t>Phong</a:t>
            </a:r>
            <a:r>
              <a:rPr lang="en-US" sz="2800" b="1" dirty="0">
                <a:latin typeface="Cambria" panose="02040503050406030204" pitchFamily="18" charset="0"/>
              </a:rPr>
              <a:t> and Nam are having a ___________.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D252B-4539-D696-B4F3-AE997CAEFE62}"/>
              </a:ext>
            </a:extLst>
          </p:cNvPr>
          <p:cNvSpPr txBox="1"/>
          <p:nvPr/>
        </p:nvSpPr>
        <p:spPr>
          <a:xfrm>
            <a:off x="1072032" y="1928640"/>
            <a:ext cx="611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05076-66CC-4063-2E88-AD6B9EA7F9AF}"/>
              </a:ext>
            </a:extLst>
          </p:cNvPr>
          <p:cNvSpPr txBox="1"/>
          <p:nvPr/>
        </p:nvSpPr>
        <p:spPr>
          <a:xfrm>
            <a:off x="1546862" y="1923905"/>
            <a:ext cx="6841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Cambria" panose="02040503050406030204" pitchFamily="18" charset="0"/>
              </a:rPr>
              <a:t>4Teen </a:t>
            </a:r>
            <a:r>
              <a:rPr lang="en-US" sz="2800" b="1" dirty="0">
                <a:latin typeface="Cambria" panose="02040503050406030204" pitchFamily="18" charset="0"/>
              </a:rPr>
              <a:t>is </a:t>
            </a:r>
            <a:r>
              <a:rPr lang="en-US" sz="2800" b="1" dirty="0" err="1">
                <a:latin typeface="Cambria" panose="02040503050406030204" pitchFamily="18" charset="0"/>
              </a:rPr>
              <a:t>Phong’s</a:t>
            </a:r>
            <a:r>
              <a:rPr lang="en-US" sz="2800" b="1" dirty="0">
                <a:latin typeface="Cambria" panose="02040503050406030204" pitchFamily="18" charset="0"/>
              </a:rPr>
              <a:t> _________________________. </a:t>
            </a:r>
            <a:endParaRPr lang="en-US" sz="2800" b="1" i="1" dirty="0"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04CA9E-0D99-F381-0C85-2D4421422259}"/>
              </a:ext>
            </a:extLst>
          </p:cNvPr>
          <p:cNvSpPr txBox="1"/>
          <p:nvPr/>
        </p:nvSpPr>
        <p:spPr>
          <a:xfrm>
            <a:off x="1072031" y="2623133"/>
            <a:ext cx="71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3.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2DEFC6-35C5-0259-3A45-852D6463A78C}"/>
              </a:ext>
            </a:extLst>
          </p:cNvPr>
          <p:cNvSpPr txBox="1"/>
          <p:nvPr/>
        </p:nvSpPr>
        <p:spPr>
          <a:xfrm>
            <a:off x="1546862" y="2625366"/>
            <a:ext cx="664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</a:rPr>
              <a:t>Phong</a:t>
            </a:r>
            <a:r>
              <a:rPr lang="en-US" sz="2800" b="1" dirty="0">
                <a:latin typeface="Cambria" panose="02040503050406030204" pitchFamily="18" charset="0"/>
              </a:rPr>
              <a:t> and Nam see ________  and ________.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CDC2F8-AF7F-7074-B528-E9C83605218E}"/>
              </a:ext>
            </a:extLst>
          </p:cNvPr>
          <p:cNvSpPr txBox="1"/>
          <p:nvPr/>
        </p:nvSpPr>
        <p:spPr>
          <a:xfrm>
            <a:off x="1072031" y="3281648"/>
            <a:ext cx="61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4.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16E80C-3794-1B38-1189-24858FBC9E69}"/>
              </a:ext>
            </a:extLst>
          </p:cNvPr>
          <p:cNvSpPr txBox="1"/>
          <p:nvPr/>
        </p:nvSpPr>
        <p:spPr>
          <a:xfrm>
            <a:off x="1546862" y="3283881"/>
            <a:ext cx="707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Chau </a:t>
            </a:r>
            <a:r>
              <a:rPr lang="en-US" sz="2800" b="1" dirty="0" err="1">
                <a:latin typeface="Cambria" panose="02040503050406030204" pitchFamily="18" charset="0"/>
              </a:rPr>
              <a:t>has____________and</a:t>
            </a:r>
            <a:r>
              <a:rPr lang="en-US" sz="2800" b="1" dirty="0">
                <a:latin typeface="Cambria" panose="02040503050406030204" pitchFamily="18" charset="0"/>
              </a:rPr>
              <a:t>_______________________.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FFA50E-8889-A47F-F985-419D19C7F6EE}"/>
              </a:ext>
            </a:extLst>
          </p:cNvPr>
          <p:cNvSpPr txBox="1"/>
          <p:nvPr/>
        </p:nvSpPr>
        <p:spPr>
          <a:xfrm>
            <a:off x="1072032" y="4083179"/>
            <a:ext cx="119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mbria" panose="02040503050406030204" pitchFamily="18" charset="0"/>
              </a:rPr>
              <a:t>5.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C6276E-2B8E-5EDB-50D2-2D323BDF62BC}"/>
              </a:ext>
            </a:extLst>
          </p:cNvPr>
          <p:cNvSpPr txBox="1"/>
          <p:nvPr/>
        </p:nvSpPr>
        <p:spPr>
          <a:xfrm>
            <a:off x="1546861" y="4094065"/>
            <a:ext cx="503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Mai and Chau__________________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E332E3-3839-72D1-A230-7154E07A6D1D}"/>
              </a:ext>
            </a:extLst>
          </p:cNvPr>
          <p:cNvSpPr txBox="1"/>
          <p:nvPr/>
        </p:nvSpPr>
        <p:spPr>
          <a:xfrm>
            <a:off x="4313300" y="1890757"/>
            <a:ext cx="38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favorite magazine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847BD8-59CE-A766-0707-C8130CE9F420}"/>
              </a:ext>
            </a:extLst>
          </p:cNvPr>
          <p:cNvSpPr txBox="1"/>
          <p:nvPr/>
        </p:nvSpPr>
        <p:spPr>
          <a:xfrm>
            <a:off x="6392924" y="1209066"/>
            <a:ext cx="117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picnic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E55A45-4705-232F-B30F-7A6DB475E01A}"/>
              </a:ext>
            </a:extLst>
          </p:cNvPr>
          <p:cNvSpPr txBox="1"/>
          <p:nvPr/>
        </p:nvSpPr>
        <p:spPr>
          <a:xfrm>
            <a:off x="4994674" y="2614945"/>
            <a:ext cx="798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Mai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67FA67-5E61-1147-262D-3376B070A8E9}"/>
              </a:ext>
            </a:extLst>
          </p:cNvPr>
          <p:cNvSpPr txBox="1"/>
          <p:nvPr/>
        </p:nvSpPr>
        <p:spPr>
          <a:xfrm>
            <a:off x="6681901" y="2601733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Chau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0C2DF9-7EE4-CBE0-4758-4985FA7F6EBF}"/>
              </a:ext>
            </a:extLst>
          </p:cNvPr>
          <p:cNvSpPr txBox="1"/>
          <p:nvPr/>
        </p:nvSpPr>
        <p:spPr>
          <a:xfrm>
            <a:off x="3246174" y="3256419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glasses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76128C-E20A-F216-76DA-43749B80A2BF}"/>
              </a:ext>
            </a:extLst>
          </p:cNvPr>
          <p:cNvSpPr txBox="1"/>
          <p:nvPr/>
        </p:nvSpPr>
        <p:spPr>
          <a:xfrm>
            <a:off x="5523091" y="3273443"/>
            <a:ext cx="2640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long black hair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12A939-55EB-4E94-D0BC-64F800C3F092}"/>
              </a:ext>
            </a:extLst>
          </p:cNvPr>
          <p:cNvSpPr txBox="1"/>
          <p:nvPr/>
        </p:nvSpPr>
        <p:spPr>
          <a:xfrm>
            <a:off x="4015886" y="4066603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are going to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34CA97-FFA6-75CE-1390-457681DE904F}"/>
              </a:ext>
            </a:extLst>
          </p:cNvPr>
          <p:cNvSpPr txBox="1"/>
          <p:nvPr/>
        </p:nvSpPr>
        <p:spPr>
          <a:xfrm>
            <a:off x="6221797" y="4094200"/>
            <a:ext cx="2922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the bookshop.</a:t>
            </a:r>
          </a:p>
        </p:txBody>
      </p:sp>
    </p:spTree>
    <p:extLst>
      <p:ext uri="{BB962C8B-B14F-4D97-AF65-F5344CB8AC3E}">
        <p14:creationId xmlns:p14="http://schemas.microsoft.com/office/powerpoint/2010/main" val="24476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39"/>
          <p:cNvGrpSpPr/>
          <p:nvPr/>
        </p:nvGrpSpPr>
        <p:grpSpPr>
          <a:xfrm>
            <a:off x="2461403" y="214951"/>
            <a:ext cx="6486225" cy="3464478"/>
            <a:chOff x="1944678" y="839576"/>
            <a:chExt cx="6486225" cy="3464478"/>
          </a:xfrm>
        </p:grpSpPr>
        <p:grpSp>
          <p:nvGrpSpPr>
            <p:cNvPr id="623" name="Google Shape;623;p39"/>
            <p:cNvGrpSpPr/>
            <p:nvPr/>
          </p:nvGrpSpPr>
          <p:grpSpPr>
            <a:xfrm>
              <a:off x="1944678" y="839576"/>
              <a:ext cx="6486225" cy="3464478"/>
              <a:chOff x="716650" y="637800"/>
              <a:chExt cx="7714350" cy="3867900"/>
            </a:xfrm>
          </p:grpSpPr>
          <p:sp>
            <p:nvSpPr>
              <p:cNvPr id="624" name="Google Shape;624;p39"/>
              <p:cNvSpPr/>
              <p:nvPr/>
            </p:nvSpPr>
            <p:spPr>
              <a:xfrm>
                <a:off x="716650" y="963600"/>
                <a:ext cx="7713900" cy="3542100"/>
              </a:xfrm>
              <a:prstGeom prst="rect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9"/>
              <p:cNvSpPr/>
              <p:nvPr/>
            </p:nvSpPr>
            <p:spPr>
              <a:xfrm>
                <a:off x="717100" y="637800"/>
                <a:ext cx="7713900" cy="3303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6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6" name="Google Shape;626;p39"/>
            <p:cNvGrpSpPr/>
            <p:nvPr/>
          </p:nvGrpSpPr>
          <p:grpSpPr>
            <a:xfrm>
              <a:off x="7636525" y="920633"/>
              <a:ext cx="699000" cy="138300"/>
              <a:chOff x="7189925" y="928775"/>
              <a:chExt cx="699000" cy="138300"/>
            </a:xfrm>
          </p:grpSpPr>
          <p:sp>
            <p:nvSpPr>
              <p:cNvPr id="627" name="Google Shape;627;p39"/>
              <p:cNvSpPr/>
              <p:nvPr/>
            </p:nvSpPr>
            <p:spPr>
              <a:xfrm>
                <a:off x="7189925" y="928775"/>
                <a:ext cx="138300" cy="1383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9"/>
              <p:cNvSpPr/>
              <p:nvPr/>
            </p:nvSpPr>
            <p:spPr>
              <a:xfrm>
                <a:off x="7470275" y="928775"/>
                <a:ext cx="138300" cy="1383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9"/>
              <p:cNvSpPr/>
              <p:nvPr/>
            </p:nvSpPr>
            <p:spPr>
              <a:xfrm>
                <a:off x="7750625" y="928775"/>
                <a:ext cx="138300" cy="1383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0" name="Google Shape;630;p39"/>
          <p:cNvGrpSpPr/>
          <p:nvPr/>
        </p:nvGrpSpPr>
        <p:grpSpPr>
          <a:xfrm>
            <a:off x="1944678" y="839576"/>
            <a:ext cx="6486225" cy="3464478"/>
            <a:chOff x="1944678" y="839576"/>
            <a:chExt cx="6486225" cy="3464478"/>
          </a:xfrm>
        </p:grpSpPr>
        <p:grpSp>
          <p:nvGrpSpPr>
            <p:cNvPr id="631" name="Google Shape;631;p39"/>
            <p:cNvGrpSpPr/>
            <p:nvPr/>
          </p:nvGrpSpPr>
          <p:grpSpPr>
            <a:xfrm>
              <a:off x="1944678" y="839576"/>
              <a:ext cx="6486225" cy="3464478"/>
              <a:chOff x="716650" y="637800"/>
              <a:chExt cx="7714350" cy="3867900"/>
            </a:xfrm>
          </p:grpSpPr>
          <p:sp>
            <p:nvSpPr>
              <p:cNvPr id="632" name="Google Shape;632;p39"/>
              <p:cNvSpPr/>
              <p:nvPr/>
            </p:nvSpPr>
            <p:spPr>
              <a:xfrm>
                <a:off x="716650" y="963600"/>
                <a:ext cx="7713900" cy="3542100"/>
              </a:xfrm>
              <a:prstGeom prst="rect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9"/>
              <p:cNvSpPr/>
              <p:nvPr/>
            </p:nvSpPr>
            <p:spPr>
              <a:xfrm>
                <a:off x="717100" y="637800"/>
                <a:ext cx="7713900" cy="3303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4" name="Google Shape;634;p39"/>
            <p:cNvGrpSpPr/>
            <p:nvPr/>
          </p:nvGrpSpPr>
          <p:grpSpPr>
            <a:xfrm>
              <a:off x="7636525" y="920633"/>
              <a:ext cx="699000" cy="138300"/>
              <a:chOff x="7189925" y="928775"/>
              <a:chExt cx="699000" cy="138300"/>
            </a:xfrm>
          </p:grpSpPr>
          <p:sp>
            <p:nvSpPr>
              <p:cNvPr id="635" name="Google Shape;635;p39"/>
              <p:cNvSpPr/>
              <p:nvPr/>
            </p:nvSpPr>
            <p:spPr>
              <a:xfrm>
                <a:off x="7189925" y="928775"/>
                <a:ext cx="138300" cy="1383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9"/>
              <p:cNvSpPr/>
              <p:nvPr/>
            </p:nvSpPr>
            <p:spPr>
              <a:xfrm>
                <a:off x="7470275" y="928775"/>
                <a:ext cx="138300" cy="1383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9"/>
              <p:cNvSpPr/>
              <p:nvPr/>
            </p:nvSpPr>
            <p:spPr>
              <a:xfrm>
                <a:off x="7750625" y="928775"/>
                <a:ext cx="138300" cy="1383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8" name="Google Shape;638;p39"/>
          <p:cNvGrpSpPr/>
          <p:nvPr/>
        </p:nvGrpSpPr>
        <p:grpSpPr>
          <a:xfrm>
            <a:off x="580298" y="441602"/>
            <a:ext cx="1569110" cy="1553955"/>
            <a:chOff x="716597" y="637800"/>
            <a:chExt cx="7714403" cy="1734906"/>
          </a:xfrm>
        </p:grpSpPr>
        <p:sp>
          <p:nvSpPr>
            <p:cNvPr id="639" name="Google Shape;639;p39"/>
            <p:cNvSpPr/>
            <p:nvPr/>
          </p:nvSpPr>
          <p:spPr>
            <a:xfrm>
              <a:off x="716597" y="963606"/>
              <a:ext cx="7713900" cy="14091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717100" y="637800"/>
              <a:ext cx="7713900" cy="3303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1" name="Google Shape;641;p39"/>
          <p:cNvSpPr txBox="1">
            <a:spLocks noGrp="1"/>
          </p:cNvSpPr>
          <p:nvPr>
            <p:ph type="ctrTitle"/>
          </p:nvPr>
        </p:nvSpPr>
        <p:spPr>
          <a:xfrm>
            <a:off x="2185100" y="1548355"/>
            <a:ext cx="6001200" cy="17819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0" dirty="0"/>
              <a:t>Practice</a:t>
            </a:r>
            <a:endParaRPr sz="8000" dirty="0"/>
          </a:p>
        </p:txBody>
      </p:sp>
      <p:sp>
        <p:nvSpPr>
          <p:cNvPr id="642" name="Google Shape;642;p39"/>
          <p:cNvSpPr txBox="1">
            <a:spLocks noGrp="1"/>
          </p:cNvSpPr>
          <p:nvPr>
            <p:ph type="title" idx="2"/>
          </p:nvPr>
        </p:nvSpPr>
        <p:spPr>
          <a:xfrm>
            <a:off x="873600" y="897575"/>
            <a:ext cx="982500" cy="9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III.</a:t>
            </a:r>
            <a:endParaRPr dirty="0"/>
          </a:p>
        </p:txBody>
      </p:sp>
      <p:grpSp>
        <p:nvGrpSpPr>
          <p:cNvPr id="647" name="Google Shape;647;p39"/>
          <p:cNvGrpSpPr/>
          <p:nvPr/>
        </p:nvGrpSpPr>
        <p:grpSpPr>
          <a:xfrm>
            <a:off x="1366823" y="513500"/>
            <a:ext cx="699000" cy="138300"/>
            <a:chOff x="7189925" y="928775"/>
            <a:chExt cx="699000" cy="138300"/>
          </a:xfrm>
        </p:grpSpPr>
        <p:sp>
          <p:nvSpPr>
            <p:cNvPr id="648" name="Google Shape;648;p39"/>
            <p:cNvSpPr/>
            <p:nvPr/>
          </p:nvSpPr>
          <p:spPr>
            <a:xfrm>
              <a:off x="7189925" y="928775"/>
              <a:ext cx="138300" cy="1383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7470275" y="928775"/>
              <a:ext cx="138300" cy="138300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7750625" y="928775"/>
              <a:ext cx="138300" cy="1383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39"/>
          <p:cNvGrpSpPr/>
          <p:nvPr/>
        </p:nvGrpSpPr>
        <p:grpSpPr>
          <a:xfrm flipH="1">
            <a:off x="7827794" y="3871342"/>
            <a:ext cx="1206195" cy="1177623"/>
            <a:chOff x="2180272" y="-464800"/>
            <a:chExt cx="1256977" cy="1227202"/>
          </a:xfrm>
        </p:grpSpPr>
        <p:sp>
          <p:nvSpPr>
            <p:cNvPr id="657" name="Google Shape;657;p39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39"/>
          <p:cNvSpPr/>
          <p:nvPr/>
        </p:nvSpPr>
        <p:spPr>
          <a:xfrm>
            <a:off x="1295413" y="241212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77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use &amp; Keyboard Efficient Use Workshop by Slidesgo">
  <a:themeElements>
    <a:clrScheme name="Simple Light">
      <a:dk1>
        <a:srgbClr val="415A75"/>
      </a:dk1>
      <a:lt1>
        <a:srgbClr val="7CACE1"/>
      </a:lt1>
      <a:dk2>
        <a:srgbClr val="BFE2EC"/>
      </a:dk2>
      <a:lt2>
        <a:srgbClr val="E7FFFF"/>
      </a:lt2>
      <a:accent1>
        <a:srgbClr val="FFFDD1"/>
      </a:accent1>
      <a:accent2>
        <a:srgbClr val="FEE4A7"/>
      </a:accent2>
      <a:accent3>
        <a:srgbClr val="FFE0E1"/>
      </a:accent3>
      <a:accent4>
        <a:srgbClr val="FFFFFF"/>
      </a:accent4>
      <a:accent5>
        <a:srgbClr val="FFFFFF"/>
      </a:accent5>
      <a:accent6>
        <a:srgbClr val="FCCBCD"/>
      </a:accent6>
      <a:hlink>
        <a:srgbClr val="415A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607</Words>
  <Application>Microsoft Macintosh PowerPoint</Application>
  <PresentationFormat>On-screen Show (16:9)</PresentationFormat>
  <Paragraphs>162</Paragraphs>
  <Slides>19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Times New Roman</vt:lpstr>
      <vt:lpstr>Karla Medium</vt:lpstr>
      <vt:lpstr>Fredoka One</vt:lpstr>
      <vt:lpstr>Ink Free</vt:lpstr>
      <vt:lpstr>Arial</vt:lpstr>
      <vt:lpstr>Cambria</vt:lpstr>
      <vt:lpstr>Mouse &amp; Keyboard Efficient Use Workshop by Slidesgo</vt:lpstr>
      <vt:lpstr>Warm-up</vt:lpstr>
      <vt:lpstr>PowerPoint Presentation</vt:lpstr>
      <vt:lpstr>Unit 3: MY FRIENDS</vt:lpstr>
      <vt:lpstr>I. Vocabulary</vt:lpstr>
      <vt:lpstr>Checking vocabulary</vt:lpstr>
      <vt:lpstr>Listen and read</vt:lpstr>
      <vt:lpstr>PowerPoint Presentation</vt:lpstr>
      <vt:lpstr>Act.2: Fill the blanks with the words from the conversation.  </vt:lpstr>
      <vt:lpstr>Practice</vt:lpstr>
      <vt:lpstr>Act.3: Label the body parts with the words in the box.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*Some other adjectives to describe appearance.</vt:lpstr>
      <vt:lpstr>PowerPoint Presentation</vt:lpstr>
      <vt:lpstr>Thank you See you 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HEALTHY LIVING</dc:title>
  <dc:creator>nhi tran</dc:creator>
  <cp:lastModifiedBy>Minh Ha Vu</cp:lastModifiedBy>
  <cp:revision>18</cp:revision>
  <dcterms:modified xsi:type="dcterms:W3CDTF">2023-10-07T07:39:09Z</dcterms:modified>
</cp:coreProperties>
</file>