
<file path=[Content_Types].xml><?xml version="1.0" encoding="utf-8"?>
<Types xmlns="http://schemas.openxmlformats.org/package/2006/content-types"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8" r:id="rId2"/>
  </p:sldMasterIdLst>
  <p:notesMasterIdLst>
    <p:notesMasterId r:id="rId32"/>
  </p:notesMasterIdLst>
  <p:sldIdLst>
    <p:sldId id="256" r:id="rId3"/>
    <p:sldId id="258" r:id="rId4"/>
    <p:sldId id="259" r:id="rId5"/>
    <p:sldId id="260" r:id="rId6"/>
    <p:sldId id="304" r:id="rId7"/>
    <p:sldId id="305" r:id="rId8"/>
    <p:sldId id="306" r:id="rId9"/>
    <p:sldId id="307" r:id="rId10"/>
    <p:sldId id="308" r:id="rId11"/>
    <p:sldId id="274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269" r:id="rId24"/>
    <p:sldId id="262" r:id="rId25"/>
    <p:sldId id="268" r:id="rId26"/>
    <p:sldId id="266" r:id="rId27"/>
    <p:sldId id="273" r:id="rId28"/>
    <p:sldId id="271" r:id="rId29"/>
    <p:sldId id="264" r:id="rId30"/>
    <p:sldId id="284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C873E9-B384-4013-A3D8-12AC79A992CA}">
  <a:tblStyle styleId="{0EC873E9-B384-4013-A3D8-12AC79A992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aa3d872fd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aa3d872fd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aa517d92b1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aa517d92b1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aa517d92b1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aa517d92b1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a517d92b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a517d92b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aa517d92b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aa517d92b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aa517d92b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aa517d92b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aa517d92b1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aa517d92b1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aa517d92b1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aa517d92b1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a517d92b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aa517d92b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a3d872f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a3d872f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a3d872fd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a3d872fd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83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7693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17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75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74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297800"/>
            <a:ext cx="4009200" cy="21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Tilt Warp"/>
                <a:ea typeface="Tilt Warp"/>
                <a:cs typeface="Tilt Warp"/>
                <a:sym typeface="Tilt Warp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400800"/>
            <a:ext cx="40092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0">
            <a:off x="8127645" y="4267412"/>
            <a:ext cx="1248361" cy="9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 amt="40000"/>
          </a:blip>
          <a:srcRect l="37398" b="61389"/>
          <a:stretch/>
        </p:blipFill>
        <p:spPr>
          <a:xfrm rot="10800000">
            <a:off x="5043177" y="12"/>
            <a:ext cx="4100823" cy="19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 amt="40000"/>
          </a:blip>
          <a:srcRect l="57560" b="57239"/>
          <a:stretch/>
        </p:blipFill>
        <p:spPr>
          <a:xfrm>
            <a:off x="0" y="2944075"/>
            <a:ext cx="2780175" cy="219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 hasCustomPrompt="1"/>
          </p:nvPr>
        </p:nvSpPr>
        <p:spPr>
          <a:xfrm>
            <a:off x="4572000" y="14131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"/>
          </p:nvPr>
        </p:nvSpPr>
        <p:spPr>
          <a:xfrm>
            <a:off x="5108100" y="14131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/>
          </p:nvPr>
        </p:nvSpPr>
        <p:spPr>
          <a:xfrm>
            <a:off x="4572000" y="535000"/>
            <a:ext cx="38568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19060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4"/>
          </p:nvPr>
        </p:nvSpPr>
        <p:spPr>
          <a:xfrm>
            <a:off x="5108100" y="19060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4572000" y="23989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6"/>
          </p:nvPr>
        </p:nvSpPr>
        <p:spPr>
          <a:xfrm>
            <a:off x="5108100" y="23989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7" hasCustomPrompt="1"/>
          </p:nvPr>
        </p:nvSpPr>
        <p:spPr>
          <a:xfrm>
            <a:off x="4572000" y="28918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8"/>
          </p:nvPr>
        </p:nvSpPr>
        <p:spPr>
          <a:xfrm>
            <a:off x="5108100" y="28918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9" hasCustomPrompt="1"/>
          </p:nvPr>
        </p:nvSpPr>
        <p:spPr>
          <a:xfrm>
            <a:off x="4572000" y="33847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3"/>
          </p:nvPr>
        </p:nvSpPr>
        <p:spPr>
          <a:xfrm>
            <a:off x="5108100" y="33847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2000" y="38776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5"/>
          </p:nvPr>
        </p:nvSpPr>
        <p:spPr>
          <a:xfrm>
            <a:off x="5108100" y="38776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 amt="40000"/>
          </a:blip>
          <a:srcRect r="28540" b="78298"/>
          <a:stretch/>
        </p:blipFill>
        <p:spPr>
          <a:xfrm>
            <a:off x="4427762" y="4027300"/>
            <a:ext cx="4681375" cy="111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124">
            <a:off x="34833" y="425921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40000"/>
          </a:blip>
          <a:srcRect l="61572" t="71468"/>
          <a:stretch/>
        </p:blipFill>
        <p:spPr>
          <a:xfrm>
            <a:off x="0" y="0"/>
            <a:ext cx="2517274" cy="146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 amt="40000"/>
          </a:blip>
          <a:srcRect t="79468" r="31829"/>
          <a:stretch/>
        </p:blipFill>
        <p:spPr>
          <a:xfrm>
            <a:off x="4678300" y="0"/>
            <a:ext cx="4465700" cy="10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715100" y="1736600"/>
            <a:ext cx="77139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715100" y="1396100"/>
            <a:ext cx="77139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3"/>
          </p:nvPr>
        </p:nvSpPr>
        <p:spPr>
          <a:xfrm>
            <a:off x="715100" y="2832800"/>
            <a:ext cx="77139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4"/>
          </p:nvPr>
        </p:nvSpPr>
        <p:spPr>
          <a:xfrm>
            <a:off x="715100" y="2492300"/>
            <a:ext cx="77139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5"/>
          </p:nvPr>
        </p:nvSpPr>
        <p:spPr>
          <a:xfrm>
            <a:off x="715100" y="3929000"/>
            <a:ext cx="77139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6"/>
          </p:nvPr>
        </p:nvSpPr>
        <p:spPr>
          <a:xfrm>
            <a:off x="715100" y="3588500"/>
            <a:ext cx="77139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7708031" y="-130211"/>
            <a:ext cx="1657357" cy="9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2">
            <a:alphaModFix amt="40000"/>
          </a:blip>
          <a:srcRect r="11371" b="79270"/>
          <a:stretch/>
        </p:blipFill>
        <p:spPr>
          <a:xfrm rot="5400000">
            <a:off x="-1831287" y="2471388"/>
            <a:ext cx="4495775" cy="8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subTitle" idx="1"/>
          </p:nvPr>
        </p:nvSpPr>
        <p:spPr>
          <a:xfrm>
            <a:off x="943700" y="1736600"/>
            <a:ext cx="74853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2"/>
          </p:nvPr>
        </p:nvSpPr>
        <p:spPr>
          <a:xfrm>
            <a:off x="943700" y="1396100"/>
            <a:ext cx="74853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3"/>
          </p:nvPr>
        </p:nvSpPr>
        <p:spPr>
          <a:xfrm>
            <a:off x="943700" y="2832800"/>
            <a:ext cx="74853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4"/>
          </p:nvPr>
        </p:nvSpPr>
        <p:spPr>
          <a:xfrm>
            <a:off x="943700" y="2492300"/>
            <a:ext cx="74853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5"/>
          </p:nvPr>
        </p:nvSpPr>
        <p:spPr>
          <a:xfrm>
            <a:off x="943700" y="3929000"/>
            <a:ext cx="74853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6"/>
          </p:nvPr>
        </p:nvSpPr>
        <p:spPr>
          <a:xfrm>
            <a:off x="943700" y="3588500"/>
            <a:ext cx="74853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2">
            <a:alphaModFix amt="40000"/>
          </a:blip>
          <a:srcRect t="79468" r="31829"/>
          <a:stretch/>
        </p:blipFill>
        <p:spPr>
          <a:xfrm>
            <a:off x="4678300" y="0"/>
            <a:ext cx="4465700" cy="10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7708031" y="-130211"/>
            <a:ext cx="1657357" cy="9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2">
            <a:alphaModFix amt="40000"/>
          </a:blip>
          <a:srcRect r="11371" b="79270"/>
          <a:stretch/>
        </p:blipFill>
        <p:spPr>
          <a:xfrm rot="5400000">
            <a:off x="-1831287" y="2471388"/>
            <a:ext cx="4495775" cy="8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715100" y="2597650"/>
            <a:ext cx="2389200" cy="9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2"/>
          </p:nvPr>
        </p:nvSpPr>
        <p:spPr>
          <a:xfrm>
            <a:off x="715100" y="2257150"/>
            <a:ext cx="23892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3"/>
          </p:nvPr>
        </p:nvSpPr>
        <p:spPr>
          <a:xfrm>
            <a:off x="3377398" y="2597650"/>
            <a:ext cx="2389200" cy="9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4"/>
          </p:nvPr>
        </p:nvSpPr>
        <p:spPr>
          <a:xfrm>
            <a:off x="3377402" y="2257150"/>
            <a:ext cx="23892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5"/>
          </p:nvPr>
        </p:nvSpPr>
        <p:spPr>
          <a:xfrm>
            <a:off x="6039684" y="2597650"/>
            <a:ext cx="2389200" cy="9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6"/>
          </p:nvPr>
        </p:nvSpPr>
        <p:spPr>
          <a:xfrm>
            <a:off x="6039693" y="2257150"/>
            <a:ext cx="23892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2">
            <a:alphaModFix amt="40000"/>
          </a:blip>
          <a:srcRect r="28540" b="78298"/>
          <a:stretch/>
        </p:blipFill>
        <p:spPr>
          <a:xfrm>
            <a:off x="4427762" y="4027300"/>
            <a:ext cx="4681375" cy="111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124">
            <a:off x="34833" y="425921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2">
            <a:alphaModFix amt="40000"/>
          </a:blip>
          <a:srcRect t="49987" r="74413"/>
          <a:stretch/>
        </p:blipFill>
        <p:spPr>
          <a:xfrm>
            <a:off x="7759850" y="0"/>
            <a:ext cx="1384151" cy="212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69" flipH="1">
            <a:off x="7483128" y="-188493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99876" flipH="1">
            <a:off x="8374192" y="-308966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4">
            <a:alphaModFix amt="40000"/>
          </a:blip>
          <a:srcRect l="26664" r="39599" b="74009"/>
          <a:stretch/>
        </p:blipFill>
        <p:spPr>
          <a:xfrm flipH="1">
            <a:off x="7281682" y="4016975"/>
            <a:ext cx="1862323" cy="11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4">
            <a:alphaModFix amt="40000"/>
          </a:blip>
          <a:srcRect l="57589" b="59299"/>
          <a:stretch/>
        </p:blipFill>
        <p:spPr>
          <a:xfrm rot="10800000" flipH="1">
            <a:off x="0" y="2"/>
            <a:ext cx="2341176" cy="176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 rotWithShape="1">
          <a:blip r:embed="rId4">
            <a:alphaModFix amt="40000"/>
          </a:blip>
          <a:srcRect l="37398" b="61389"/>
          <a:stretch/>
        </p:blipFill>
        <p:spPr>
          <a:xfrm rot="10800000">
            <a:off x="5043177" y="12"/>
            <a:ext cx="4100823" cy="19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 rotWithShape="1">
          <a:blip r:embed="rId4">
            <a:alphaModFix amt="40000"/>
          </a:blip>
          <a:srcRect l="57560" b="57239"/>
          <a:stretch/>
        </p:blipFill>
        <p:spPr>
          <a:xfrm>
            <a:off x="0" y="2944075"/>
            <a:ext cx="2780175" cy="219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 amt="40000"/>
          </a:blip>
          <a:srcRect l="14542" r="25063" b="77275"/>
          <a:stretch/>
        </p:blipFill>
        <p:spPr>
          <a:xfrm rot="-5400000">
            <a:off x="6984662" y="2984164"/>
            <a:ext cx="3333750" cy="98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2">
            <a:alphaModFix amt="40000"/>
          </a:blip>
          <a:srcRect t="79468" r="31829"/>
          <a:stretch/>
        </p:blipFill>
        <p:spPr>
          <a:xfrm>
            <a:off x="4678300" y="0"/>
            <a:ext cx="4465700" cy="10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7708031" y="-130211"/>
            <a:ext cx="1657357" cy="9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2">
            <a:alphaModFix amt="40000"/>
          </a:blip>
          <a:srcRect r="11371" b="79270"/>
          <a:stretch/>
        </p:blipFill>
        <p:spPr>
          <a:xfrm rot="5400000">
            <a:off x="-1831287" y="2471388"/>
            <a:ext cx="4495775" cy="8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44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672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28600" y="535000"/>
            <a:ext cx="3613500" cy="9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101900" y="535000"/>
            <a:ext cx="1174200" cy="9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6">
            <a:alphaModFix amt="40000"/>
          </a:blip>
          <a:srcRect l="67433"/>
          <a:stretch/>
        </p:blipFill>
        <p:spPr>
          <a:xfrm>
            <a:off x="-2" y="718325"/>
            <a:ext cx="1761777" cy="424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6">
            <a:alphaModFix amt="40000"/>
          </a:blip>
          <a:srcRect t="49987" r="74413"/>
          <a:stretch/>
        </p:blipFill>
        <p:spPr>
          <a:xfrm>
            <a:off x="7759850" y="0"/>
            <a:ext cx="1384151" cy="212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339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431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3645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897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654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459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4010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67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 amt="40000"/>
          </a:blip>
          <a:srcRect l="65423" t="69623"/>
          <a:stretch/>
        </p:blipFill>
        <p:spPr>
          <a:xfrm rot="5400000">
            <a:off x="7230273" y="351326"/>
            <a:ext cx="2265052" cy="156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40000"/>
          </a:blip>
          <a:srcRect b="78321"/>
          <a:stretch/>
        </p:blipFill>
        <p:spPr>
          <a:xfrm>
            <a:off x="0" y="4205150"/>
            <a:ext cx="5430349" cy="924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3121200" cy="1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15100" y="2092600"/>
            <a:ext cx="3121200" cy="116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>
            <a:spLocks noGrp="1"/>
          </p:cNvSpPr>
          <p:nvPr>
            <p:ph type="pic" idx="2"/>
          </p:nvPr>
        </p:nvSpPr>
        <p:spPr>
          <a:xfrm>
            <a:off x="4572075" y="535000"/>
            <a:ext cx="3856800" cy="407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84212" y="4114192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00124">
            <a:off x="394683" y="4259217"/>
            <a:ext cx="1155032" cy="135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2">
            <a:alphaModFix amt="40000"/>
          </a:blip>
          <a:srcRect t="68478" r="39083"/>
          <a:stretch/>
        </p:blipFill>
        <p:spPr>
          <a:xfrm>
            <a:off x="5153425" y="0"/>
            <a:ext cx="3990574" cy="162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50413" y="-25600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2">
            <a:alphaModFix amt="40000"/>
          </a:blip>
          <a:srcRect b="82468"/>
          <a:stretch/>
        </p:blipFill>
        <p:spPr>
          <a:xfrm>
            <a:off x="715100" y="4427400"/>
            <a:ext cx="5202299" cy="71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60">
            <a:off x="8127645" y="4267412"/>
            <a:ext cx="1248361" cy="9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3">
            <a:alphaModFix amt="40000"/>
          </a:blip>
          <a:srcRect l="39309" b="66401"/>
          <a:stretch/>
        </p:blipFill>
        <p:spPr>
          <a:xfrm rot="10800000">
            <a:off x="5168474" y="-8952"/>
            <a:ext cx="3975526" cy="172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 rotWithShape="1">
          <a:blip r:embed="rId3">
            <a:alphaModFix amt="40000"/>
          </a:blip>
          <a:srcRect r="23983" b="78221"/>
          <a:stretch/>
        </p:blipFill>
        <p:spPr>
          <a:xfrm rot="5400000">
            <a:off x="-1929750" y="2093577"/>
            <a:ext cx="4979676" cy="112017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15100" y="1396100"/>
            <a:ext cx="7713900" cy="321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572000" y="1576800"/>
            <a:ext cx="3857100" cy="19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 rotWithShape="1">
          <a:blip r:embed="rId4">
            <a:alphaModFix amt="40000"/>
          </a:blip>
          <a:srcRect l="14543" r="255" b="77275"/>
          <a:stretch/>
        </p:blipFill>
        <p:spPr>
          <a:xfrm rot="-5400000">
            <a:off x="6299924" y="1859149"/>
            <a:ext cx="4703227" cy="98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4">
            <a:alphaModFix amt="40000"/>
          </a:blip>
          <a:srcRect l="50843" b="54681"/>
          <a:stretch/>
        </p:blipFill>
        <p:spPr>
          <a:xfrm>
            <a:off x="0" y="3179250"/>
            <a:ext cx="2713574" cy="196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4">
            <a:alphaModFix amt="40000"/>
          </a:blip>
          <a:srcRect t="62731"/>
          <a:stretch/>
        </p:blipFill>
        <p:spPr>
          <a:xfrm>
            <a:off x="3187100" y="0"/>
            <a:ext cx="4390600" cy="128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1850550" y="1473263"/>
            <a:ext cx="54429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850550" y="2962038"/>
            <a:ext cx="5442900" cy="4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8" name="Google Shape;68;p11"/>
          <p:cNvPicPr preferRelativeResize="0"/>
          <p:nvPr/>
        </p:nvPicPr>
        <p:blipFill rotWithShape="1">
          <a:blip r:embed="rId2">
            <a:alphaModFix amt="40000"/>
          </a:blip>
          <a:srcRect t="62731"/>
          <a:stretch/>
        </p:blipFill>
        <p:spPr>
          <a:xfrm>
            <a:off x="4192500" y="0"/>
            <a:ext cx="4390600" cy="128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/>
          <p:cNvPicPr preferRelativeResize="0"/>
          <p:nvPr/>
        </p:nvPicPr>
        <p:blipFill rotWithShape="1">
          <a:blip r:embed="rId2">
            <a:alphaModFix amt="40000"/>
          </a:blip>
          <a:srcRect l="41448" b="45890"/>
          <a:stretch/>
        </p:blipFill>
        <p:spPr>
          <a:xfrm>
            <a:off x="0" y="2798250"/>
            <a:ext cx="3232148" cy="234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2">
            <a:alphaModFix amt="40000"/>
          </a:blip>
          <a:srcRect l="14542" r="25063" b="77275"/>
          <a:stretch/>
        </p:blipFill>
        <p:spPr>
          <a:xfrm rot="-5400000">
            <a:off x="6984662" y="2984164"/>
            <a:ext cx="3333750" cy="98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75200"/>
            <a:ext cx="7713900" cy="3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3" r:id="rId11"/>
    <p:sldLayoutId id="2147483664" r:id="rId12"/>
    <p:sldLayoutId id="2147483665" r:id="rId13"/>
    <p:sldLayoutId id="2147483670" r:id="rId14"/>
    <p:sldLayoutId id="2147483672" r:id="rId15"/>
    <p:sldLayoutId id="214748367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46962"/>
          </p15:clr>
        </p15:guide>
        <p15:guide id="6" orient="horz" pos="1620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0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4.gif"/><Relationship Id="rId21" Type="http://schemas.openxmlformats.org/officeDocument/2006/relationships/image" Target="../media/image40.png"/><Relationship Id="rId34" Type="http://schemas.openxmlformats.org/officeDocument/2006/relationships/slide" Target="slide20.xml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17" Type="http://schemas.openxmlformats.org/officeDocument/2006/relationships/image" Target="../media/image36.png"/><Relationship Id="rId25" Type="http://schemas.openxmlformats.org/officeDocument/2006/relationships/slide" Target="slide12.xml"/><Relationship Id="rId33" Type="http://schemas.openxmlformats.org/officeDocument/2006/relationships/slide" Target="slide19.xml"/><Relationship Id="rId2" Type="http://schemas.openxmlformats.org/officeDocument/2006/relationships/audio" Target="../media/media7.wav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slide" Target="slide15.xml"/><Relationship Id="rId1" Type="http://schemas.microsoft.com/office/2007/relationships/media" Target="../media/media7.wav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24" Type="http://schemas.openxmlformats.org/officeDocument/2006/relationships/image" Target="../media/image43.gif"/><Relationship Id="rId32" Type="http://schemas.openxmlformats.org/officeDocument/2006/relationships/slide" Target="slide18.xml"/><Relationship Id="rId37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slide" Target="slide14.xml"/><Relationship Id="rId36" Type="http://schemas.openxmlformats.org/officeDocument/2006/relationships/image" Target="../media/image19.png"/><Relationship Id="rId10" Type="http://schemas.openxmlformats.org/officeDocument/2006/relationships/image" Target="../media/image29.gif"/><Relationship Id="rId19" Type="http://schemas.openxmlformats.org/officeDocument/2006/relationships/image" Target="../media/image38.png"/><Relationship Id="rId31" Type="http://schemas.openxmlformats.org/officeDocument/2006/relationships/slide" Target="slide17.xml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gif"/><Relationship Id="rId22" Type="http://schemas.openxmlformats.org/officeDocument/2006/relationships/image" Target="../media/image41.png"/><Relationship Id="rId27" Type="http://schemas.openxmlformats.org/officeDocument/2006/relationships/slide" Target="slide13.xml"/><Relationship Id="rId30" Type="http://schemas.openxmlformats.org/officeDocument/2006/relationships/slide" Target="slide16.xml"/><Relationship Id="rId35" Type="http://schemas.openxmlformats.org/officeDocument/2006/relationships/slide" Target="slide21.xml"/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ctrTitle"/>
          </p:nvPr>
        </p:nvSpPr>
        <p:spPr>
          <a:xfrm>
            <a:off x="715100" y="1297800"/>
            <a:ext cx="4009200" cy="21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chemeClr val="dk1"/>
                </a:solidFill>
              </a:rPr>
              <a:t>Unit 6.</a:t>
            </a:r>
            <a:endParaRPr sz="5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>
                <a:solidFill>
                  <a:schemeClr val="accent3"/>
                </a:solidFill>
              </a:rPr>
              <a:t>Vietnamese lifestyle: </a:t>
            </a:r>
            <a:br>
              <a:rPr lang="en" sz="4200" b="1" dirty="0">
                <a:solidFill>
                  <a:schemeClr val="accent3"/>
                </a:solidFill>
              </a:rPr>
            </a:br>
            <a:r>
              <a:rPr lang="en" sz="4200" b="1" dirty="0">
                <a:solidFill>
                  <a:schemeClr val="accent3"/>
                </a:solidFill>
              </a:rPr>
              <a:t>then and now</a:t>
            </a:r>
            <a:endParaRPr sz="4200" b="1" dirty="0">
              <a:solidFill>
                <a:schemeClr val="accent3"/>
              </a:solidFill>
            </a:endParaRPr>
          </a:p>
        </p:txBody>
      </p:sp>
      <p:sp>
        <p:nvSpPr>
          <p:cNvPr id="231" name="Google Shape;231;p31"/>
          <p:cNvSpPr txBox="1">
            <a:spLocks noGrp="1"/>
          </p:cNvSpPr>
          <p:nvPr>
            <p:ph type="subTitle" idx="1"/>
          </p:nvPr>
        </p:nvSpPr>
        <p:spPr>
          <a:xfrm>
            <a:off x="715100" y="3400800"/>
            <a:ext cx="40092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Lesson 2. A closer look 2</a:t>
            </a:r>
            <a:endParaRPr lang="vi-VN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>
                <a:solidFill>
                  <a:schemeClr val="dk1"/>
                </a:solidFill>
              </a:rPr>
              <a:t>Teacher: Vu Thi Trang</a:t>
            </a: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03" flipH="1">
            <a:off x="7494488" y="2706163"/>
            <a:ext cx="899612" cy="10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24">
            <a:off x="5214486" y="2821579"/>
            <a:ext cx="834382" cy="68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99952" flipH="1">
            <a:off x="5082297" y="1265682"/>
            <a:ext cx="1134140" cy="67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996">
            <a:off x="7016838" y="1046816"/>
            <a:ext cx="975969" cy="73801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/>
          <p:nvPr/>
        </p:nvSpPr>
        <p:spPr>
          <a:xfrm>
            <a:off x="5168063" y="34821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7814" y="2454056"/>
            <a:ext cx="2624108" cy="172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5443" y="1401893"/>
            <a:ext cx="3088850" cy="117941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/>
          <p:nvPr/>
        </p:nvSpPr>
        <p:spPr>
          <a:xfrm rot="10800000" flipH="1">
            <a:off x="6429219" y="1920411"/>
            <a:ext cx="847800" cy="237300"/>
          </a:xfrm>
          <a:prstGeom prst="ellipse">
            <a:avLst/>
          </a:prstGeom>
          <a:solidFill>
            <a:srgbClr val="F4AB97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6859" y="1304010"/>
            <a:ext cx="1130609" cy="80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79F13DF-3225-E951-5BB8-79BD6C5638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4293" y="-287302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9"/>
          <p:cNvSpPr txBox="1">
            <a:spLocks noGrp="1"/>
          </p:cNvSpPr>
          <p:nvPr>
            <p:ph type="title"/>
          </p:nvPr>
        </p:nvSpPr>
        <p:spPr>
          <a:xfrm>
            <a:off x="0" y="-123134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Ex 1 (p 62). Match the verbs or phrasal verbs with their meanings.</a:t>
            </a:r>
            <a:endParaRPr sz="2000" b="1" dirty="0"/>
          </a:p>
        </p:txBody>
      </p:sp>
      <p:sp>
        <p:nvSpPr>
          <p:cNvPr id="455" name="Google Shape;455;p49"/>
          <p:cNvSpPr txBox="1"/>
          <p:nvPr/>
        </p:nvSpPr>
        <p:spPr>
          <a:xfrm>
            <a:off x="4326340" y="1133508"/>
            <a:ext cx="4697671" cy="656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a.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learn something carefully so that you can remember it exactly.</a:t>
            </a:r>
          </a:p>
        </p:txBody>
      </p:sp>
      <p:sp>
        <p:nvSpPr>
          <p:cNvPr id="456" name="Google Shape;456;p49"/>
          <p:cNvSpPr txBox="1"/>
          <p:nvPr/>
        </p:nvSpPr>
        <p:spPr>
          <a:xfrm>
            <a:off x="224320" y="476405"/>
            <a:ext cx="1863788" cy="4929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A</a:t>
            </a:r>
            <a:endParaRPr sz="4000" b="1" dirty="0">
              <a:solidFill>
                <a:srgbClr val="FF0000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sp>
        <p:nvSpPr>
          <p:cNvPr id="459" name="Google Shape;459;p49"/>
          <p:cNvSpPr txBox="1"/>
          <p:nvPr/>
        </p:nvSpPr>
        <p:spPr>
          <a:xfrm>
            <a:off x="4326340" y="1953861"/>
            <a:ext cx="4697671" cy="6548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b.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take the position of something / somebody</a:t>
            </a:r>
          </a:p>
        </p:txBody>
      </p:sp>
      <p:sp>
        <p:nvSpPr>
          <p:cNvPr id="460" name="Google Shape;460;p49"/>
          <p:cNvSpPr txBox="1"/>
          <p:nvPr/>
        </p:nvSpPr>
        <p:spPr>
          <a:xfrm>
            <a:off x="224320" y="1132488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1. </a:t>
            </a:r>
            <a:r>
              <a:rPr lang="en-US" sz="2300" dirty="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take notes</a:t>
            </a:r>
            <a:endParaRPr sz="2300" dirty="0">
              <a:solidFill>
                <a:schemeClr val="dk1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sp>
        <p:nvSpPr>
          <p:cNvPr id="462" name="Google Shape;462;p49"/>
          <p:cNvSpPr txBox="1"/>
          <p:nvPr/>
        </p:nvSpPr>
        <p:spPr>
          <a:xfrm>
            <a:off x="4326339" y="2772874"/>
            <a:ext cx="4697671" cy="656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c.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write down some key information when listening to a talk, a lecture.</a:t>
            </a:r>
          </a:p>
        </p:txBody>
      </p:sp>
      <p:sp>
        <p:nvSpPr>
          <p:cNvPr id="463" name="Google Shape;463;p49"/>
          <p:cNvSpPr txBox="1"/>
          <p:nvPr/>
        </p:nvSpPr>
        <p:spPr>
          <a:xfrm>
            <a:off x="224320" y="1959832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2. </a:t>
            </a:r>
            <a:r>
              <a:rPr lang="en-US" sz="2300" dirty="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depend on</a:t>
            </a:r>
          </a:p>
        </p:txBody>
      </p:sp>
      <p:sp>
        <p:nvSpPr>
          <p:cNvPr id="465" name="Google Shape;465;p49"/>
          <p:cNvSpPr txBox="1"/>
          <p:nvPr/>
        </p:nvSpPr>
        <p:spPr>
          <a:xfrm>
            <a:off x="4326338" y="3593227"/>
            <a:ext cx="4697671" cy="656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d.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rely on something /somebody</a:t>
            </a:r>
          </a:p>
        </p:txBody>
      </p:sp>
      <p:sp>
        <p:nvSpPr>
          <p:cNvPr id="466" name="Google Shape;466;p49"/>
          <p:cNvSpPr txBox="1"/>
          <p:nvPr/>
        </p:nvSpPr>
        <p:spPr>
          <a:xfrm>
            <a:off x="224320" y="2772874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3. </a:t>
            </a:r>
            <a:r>
              <a:rPr lang="en-US" sz="2300" dirty="0" err="1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memorise</a:t>
            </a:r>
            <a:endParaRPr lang="en-US" sz="2300" dirty="0">
              <a:solidFill>
                <a:schemeClr val="dk1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sp>
        <p:nvSpPr>
          <p:cNvPr id="2" name="Google Shape;462;p49">
            <a:extLst>
              <a:ext uri="{FF2B5EF4-FFF2-40B4-BE49-F238E27FC236}">
                <a16:creationId xmlns:a16="http://schemas.microsoft.com/office/drawing/2014/main" id="{36E74BF1-78E9-CF9C-28E0-4DD6548333E0}"/>
              </a:ext>
            </a:extLst>
          </p:cNvPr>
          <p:cNvSpPr txBox="1"/>
          <p:nvPr/>
        </p:nvSpPr>
        <p:spPr>
          <a:xfrm>
            <a:off x="4326338" y="4413581"/>
            <a:ext cx="4697671" cy="656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e.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try to achieve something over a period of time</a:t>
            </a:r>
          </a:p>
        </p:txBody>
      </p:sp>
      <p:sp>
        <p:nvSpPr>
          <p:cNvPr id="3" name="Google Shape;463;p49">
            <a:extLst>
              <a:ext uri="{FF2B5EF4-FFF2-40B4-BE49-F238E27FC236}">
                <a16:creationId xmlns:a16="http://schemas.microsoft.com/office/drawing/2014/main" id="{FF9F6EE9-A834-F3F3-332A-0C8FD73DB014}"/>
              </a:ext>
            </a:extLst>
          </p:cNvPr>
          <p:cNvSpPr txBox="1"/>
          <p:nvPr/>
        </p:nvSpPr>
        <p:spPr>
          <a:xfrm>
            <a:off x="224320" y="3593227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4. </a:t>
            </a:r>
            <a:r>
              <a:rPr lang="en-US" sz="2300" dirty="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pursue</a:t>
            </a:r>
          </a:p>
        </p:txBody>
      </p:sp>
      <p:sp>
        <p:nvSpPr>
          <p:cNvPr id="4" name="Google Shape;465;p49">
            <a:extLst>
              <a:ext uri="{FF2B5EF4-FFF2-40B4-BE49-F238E27FC236}">
                <a16:creationId xmlns:a16="http://schemas.microsoft.com/office/drawing/2014/main" id="{9F945CC3-E9ED-25F8-8AAE-E1B09C281632}"/>
              </a:ext>
            </a:extLst>
          </p:cNvPr>
          <p:cNvSpPr txBox="1"/>
          <p:nvPr/>
        </p:nvSpPr>
        <p:spPr>
          <a:xfrm>
            <a:off x="4326338" y="476405"/>
            <a:ext cx="4697671" cy="4929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B</a:t>
            </a:r>
            <a:endParaRPr sz="4000" b="1" dirty="0">
              <a:solidFill>
                <a:srgbClr val="FF0000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5" name="Google Shape;466;p49">
            <a:extLst>
              <a:ext uri="{FF2B5EF4-FFF2-40B4-BE49-F238E27FC236}">
                <a16:creationId xmlns:a16="http://schemas.microsoft.com/office/drawing/2014/main" id="{FA188345-D96A-BB4D-95A4-C87F01F906DD}"/>
              </a:ext>
            </a:extLst>
          </p:cNvPr>
          <p:cNvSpPr txBox="1"/>
          <p:nvPr/>
        </p:nvSpPr>
        <p:spPr>
          <a:xfrm>
            <a:off x="224320" y="4413581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5. </a:t>
            </a:r>
            <a:r>
              <a:rPr lang="en-US" sz="2300" dirty="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replace</a:t>
            </a:r>
          </a:p>
        </p:txBody>
      </p:sp>
      <p:sp>
        <p:nvSpPr>
          <p:cNvPr id="14" name="Google Shape;294;p35">
            <a:extLst>
              <a:ext uri="{FF2B5EF4-FFF2-40B4-BE49-F238E27FC236}">
                <a16:creationId xmlns:a16="http://schemas.microsoft.com/office/drawing/2014/main" id="{A4C4D590-4102-751F-7988-F402A39E0F35}"/>
              </a:ext>
            </a:extLst>
          </p:cNvPr>
          <p:cNvSpPr txBox="1">
            <a:spLocks/>
          </p:cNvSpPr>
          <p:nvPr/>
        </p:nvSpPr>
        <p:spPr>
          <a:xfrm>
            <a:off x="5225142" y="1408318"/>
            <a:ext cx="1632993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remember</a:t>
            </a:r>
          </a:p>
        </p:txBody>
      </p:sp>
      <p:sp>
        <p:nvSpPr>
          <p:cNvPr id="15" name="Google Shape;294;p35">
            <a:extLst>
              <a:ext uri="{FF2B5EF4-FFF2-40B4-BE49-F238E27FC236}">
                <a16:creationId xmlns:a16="http://schemas.microsoft.com/office/drawing/2014/main" id="{4251A032-EE51-E946-A291-114E8C8C8D17}"/>
              </a:ext>
            </a:extLst>
          </p:cNvPr>
          <p:cNvSpPr txBox="1">
            <a:spLocks/>
          </p:cNvSpPr>
          <p:nvPr/>
        </p:nvSpPr>
        <p:spPr>
          <a:xfrm>
            <a:off x="4313336" y="3691785"/>
            <a:ext cx="1632993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rely on</a:t>
            </a:r>
          </a:p>
        </p:txBody>
      </p:sp>
      <p:sp>
        <p:nvSpPr>
          <p:cNvPr id="17" name="Google Shape;294;p35">
            <a:extLst>
              <a:ext uri="{FF2B5EF4-FFF2-40B4-BE49-F238E27FC236}">
                <a16:creationId xmlns:a16="http://schemas.microsoft.com/office/drawing/2014/main" id="{79153DE6-CD1B-6B0D-5456-BE0ABFC12464}"/>
              </a:ext>
            </a:extLst>
          </p:cNvPr>
          <p:cNvSpPr txBox="1">
            <a:spLocks/>
          </p:cNvSpPr>
          <p:nvPr/>
        </p:nvSpPr>
        <p:spPr>
          <a:xfrm>
            <a:off x="4579108" y="1882240"/>
            <a:ext cx="2296955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take the position</a:t>
            </a:r>
          </a:p>
        </p:txBody>
      </p:sp>
      <p:sp>
        <p:nvSpPr>
          <p:cNvPr id="18" name="Google Shape;294;p35">
            <a:extLst>
              <a:ext uri="{FF2B5EF4-FFF2-40B4-BE49-F238E27FC236}">
                <a16:creationId xmlns:a16="http://schemas.microsoft.com/office/drawing/2014/main" id="{BFCE6323-BB0F-0B17-3C40-E38FA8308F0A}"/>
              </a:ext>
            </a:extLst>
          </p:cNvPr>
          <p:cNvSpPr txBox="1">
            <a:spLocks/>
          </p:cNvSpPr>
          <p:nvPr/>
        </p:nvSpPr>
        <p:spPr>
          <a:xfrm>
            <a:off x="4216777" y="2698220"/>
            <a:ext cx="2296955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write down</a:t>
            </a:r>
          </a:p>
        </p:txBody>
      </p:sp>
      <p:sp>
        <p:nvSpPr>
          <p:cNvPr id="19" name="Google Shape;294;p35">
            <a:extLst>
              <a:ext uri="{FF2B5EF4-FFF2-40B4-BE49-F238E27FC236}">
                <a16:creationId xmlns:a16="http://schemas.microsoft.com/office/drawing/2014/main" id="{9C1BC527-247D-ACF5-B031-BCB05C93497B}"/>
              </a:ext>
            </a:extLst>
          </p:cNvPr>
          <p:cNvSpPr txBox="1">
            <a:spLocks/>
          </p:cNvSpPr>
          <p:nvPr/>
        </p:nvSpPr>
        <p:spPr>
          <a:xfrm>
            <a:off x="6622725" y="2698220"/>
            <a:ext cx="2296955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key information</a:t>
            </a:r>
          </a:p>
        </p:txBody>
      </p:sp>
      <p:sp>
        <p:nvSpPr>
          <p:cNvPr id="20" name="Google Shape;294;p35">
            <a:extLst>
              <a:ext uri="{FF2B5EF4-FFF2-40B4-BE49-F238E27FC236}">
                <a16:creationId xmlns:a16="http://schemas.microsoft.com/office/drawing/2014/main" id="{0ADCE837-0A41-36D7-532F-2A7BD3B5ED41}"/>
              </a:ext>
            </a:extLst>
          </p:cNvPr>
          <p:cNvSpPr txBox="1">
            <a:spLocks/>
          </p:cNvSpPr>
          <p:nvPr/>
        </p:nvSpPr>
        <p:spPr>
          <a:xfrm>
            <a:off x="4372242" y="4340706"/>
            <a:ext cx="2296955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try to achieve</a:t>
            </a:r>
          </a:p>
        </p:txBody>
      </p:sp>
      <p:pic>
        <p:nvPicPr>
          <p:cNvPr id="6" name="Picture 5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700F380-5DE2-E7BB-8103-FE18B58E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425" y="-289089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23021 -0.31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58025E-6 L 0.23194 -0.478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7" y="-23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0.23038 0.3185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0.23021 0.316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2099E-6 L 0.22934 0.159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3" grpId="0" animBg="1"/>
      <p:bldP spid="466" grpId="0" animBg="1"/>
      <p:bldP spid="3" grpId="0" animBg="1"/>
      <p:bldP spid="5" grpId="0" animBg="1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9" y="-28811"/>
            <a:ext cx="829447" cy="8185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97" y="3392662"/>
            <a:ext cx="2756055" cy="1121385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24" y="2969717"/>
            <a:ext cx="984298" cy="984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50" y="3140266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49" y="2951232"/>
            <a:ext cx="1550194" cy="98583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49745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ln>
                <a:solidFill>
                  <a:srgbClr val="5B9BD5">
                    <a:lumMod val="5000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20" y="727997"/>
            <a:ext cx="2717511" cy="9181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8" y="-6059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9263091" y="123082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3597514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41" y="1703921"/>
            <a:ext cx="1183344" cy="4064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9" y="2383870"/>
            <a:ext cx="1285544" cy="4479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21" y="3037610"/>
            <a:ext cx="1512818" cy="5325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31" y="3641586"/>
            <a:ext cx="1737425" cy="6344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82" y="4317117"/>
            <a:ext cx="1849220" cy="8263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0" y="3696932"/>
            <a:ext cx="1518770" cy="7335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81" y="1738212"/>
            <a:ext cx="1011908" cy="4475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31" y="2404323"/>
            <a:ext cx="1117550" cy="4603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5" y="3037610"/>
            <a:ext cx="1392186" cy="5664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" y="4414488"/>
            <a:ext cx="1664270" cy="7290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75" y="3208011"/>
            <a:ext cx="1293560" cy="1373052"/>
          </a:xfrm>
          <a:prstGeom prst="rect">
            <a:avLst/>
          </a:prstGeom>
        </p:spPr>
      </p:pic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83229" y="2430138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3" y="3691171"/>
            <a:ext cx="980675" cy="1150489"/>
          </a:xfrm>
          <a:prstGeom prst="rect">
            <a:avLst/>
          </a:prstGeom>
        </p:spPr>
      </p:pic>
      <p:sp>
        <p:nvSpPr>
          <p:cNvPr id="66" name="Oval 65">
            <a:hlinkClick r:id="rId27" action="ppaction://hlinksldjump"/>
          </p:cNvPr>
          <p:cNvSpPr/>
          <p:nvPr/>
        </p:nvSpPr>
        <p:spPr>
          <a:xfrm>
            <a:off x="83229" y="1903769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83229" y="1369172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83229" y="834576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83229" y="299980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8571374" y="2430138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8571374" y="1903769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8571374" y="1369172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8571374" y="834576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8571374" y="299980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14941" y="77443"/>
            <a:ext cx="3968843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+mn-ea"/>
                <a:cs typeface="+mn-cs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044864" y="77443"/>
            <a:ext cx="380694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+mn-ea"/>
                <a:cs typeface="+mn-cs"/>
              </a:rPr>
              <a:t>CONGRATULATIONS TIGER TEAM</a:t>
            </a:r>
          </a:p>
        </p:txBody>
      </p:sp>
      <p:sp>
        <p:nvSpPr>
          <p:cNvPr id="19" name="Cloud 18"/>
          <p:cNvSpPr/>
          <p:nvPr/>
        </p:nvSpPr>
        <p:spPr>
          <a:xfrm>
            <a:off x="1676912" y="814318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6937863" y="791221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3091" y="139960"/>
            <a:ext cx="4572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454" y="1727004"/>
            <a:ext cx="7841093" cy="246119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7658" y="1812644"/>
            <a:ext cx="3868688" cy="117724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7200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Overtop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1DC5267-9C22-13FC-BD08-3A54812CE1F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1. </a:t>
            </a:r>
            <a:r>
              <a:rPr lang="en-US" sz="25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Four generations live in my house: my great grandparents, my grandparents, my parents, and me.</a:t>
            </a:r>
          </a:p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It’s a(n) ____________family.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extended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90DCF56-2AB8-9339-B21F-9843BCBDD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2. </a:t>
            </a:r>
            <a:r>
              <a:rPr lang="en-US" sz="25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In our group, everybody has equal rights to speak and work.</a:t>
            </a:r>
          </a:p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We have a(n)____________relationship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democratic</a:t>
            </a:r>
            <a:endParaRPr lang="vi-VN" sz="24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775CADF-896D-9005-0FB5-58DC1DBCB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honeycomb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5" y="962729"/>
            <a:ext cx="7583849" cy="160902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3. </a:t>
            </a:r>
            <a:r>
              <a:rPr lang="en-US" sz="25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Children in the past played a lot of traditional outdoor games such as hide-and-seek, tug of war, and marbles. </a:t>
            </a:r>
          </a:p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There were ____________outdoor games for children.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various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4219F4A-BEF3-37C0-A7EB-36AB8F10A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4. </a:t>
            </a:r>
            <a:r>
              <a:rPr lang="en-US" sz="25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I don’t make public my telephone number, home address, or birthday</a:t>
            </a:r>
          </a:p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They are my ____________ information.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personal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31704A5-F206-62E5-BB1F-79C62556D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5. </a:t>
            </a:r>
            <a:r>
              <a:rPr lang="en-US" sz="2400" dirty="0">
                <a:solidFill>
                  <a:schemeClr val="tx1"/>
                </a:solidFill>
                <a:latin typeface="Albert Sans"/>
                <a:ea typeface="Albert Sans"/>
                <a:cs typeface="Albert Sans"/>
              </a:rPr>
              <a:t>He values his family and spends a lot of time with them. </a:t>
            </a:r>
          </a:p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He’s a(n)________________ person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family-oriented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45007B3-2CDE-23B6-C90E-D37274E63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1. </a:t>
            </a:r>
            <a:r>
              <a:rPr lang="en-US" sz="24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Four generations live in my house: my great grandparents, my grandparents, my parents, and me.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It’s a(n) ____________family.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extended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BFEA4F6-5B96-CA93-B41C-8CBA681C3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2. </a:t>
            </a:r>
            <a:r>
              <a:rPr lang="en-US" sz="24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In our group, everybody has equal rights to speak and work.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We have a(n)____________relationship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democratic</a:t>
            </a:r>
            <a:endParaRPr lang="vi-VN" sz="30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12E6D2A-4CA2-E81D-ACE8-AEF413044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3. </a:t>
            </a:r>
            <a:r>
              <a:rPr lang="en-US" sz="24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Children in the past played a lot of traditional outdoor games such as hide-and-seek, tug of war, and marbles. 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There were ____________outdoor games for children.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various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4094125-17E9-E091-A9E3-F4DD77F1A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59B">
            <a:alpha val="20000"/>
          </a:srgbClr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xfrm>
            <a:off x="3893412" y="1669537"/>
            <a:ext cx="536100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01</a:t>
            </a:r>
            <a:endParaRPr sz="2500" b="1" dirty="0"/>
          </a:p>
        </p:txBody>
      </p:sp>
      <p:sp>
        <p:nvSpPr>
          <p:cNvPr id="255" name="Google Shape;255;p33"/>
          <p:cNvSpPr txBox="1">
            <a:spLocks noGrp="1"/>
          </p:cNvSpPr>
          <p:nvPr>
            <p:ph type="subTitle" idx="1"/>
          </p:nvPr>
        </p:nvSpPr>
        <p:spPr>
          <a:xfrm>
            <a:off x="4429512" y="2056645"/>
            <a:ext cx="4714488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Use </a:t>
            </a:r>
            <a:r>
              <a:rPr lang="en-US" sz="2500" dirty="0">
                <a:solidFill>
                  <a:srgbClr val="FF0000"/>
                </a:solidFill>
              </a:rPr>
              <a:t>the lexical items </a:t>
            </a:r>
            <a:r>
              <a:rPr lang="en-US" sz="2500" dirty="0"/>
              <a:t>related to the topic VIETNAMESE LIFESTYLE: THEN AND NOW</a:t>
            </a:r>
          </a:p>
        </p:txBody>
      </p:sp>
      <p:sp>
        <p:nvSpPr>
          <p:cNvPr id="256" name="Google Shape;256;p33"/>
          <p:cNvSpPr txBox="1">
            <a:spLocks noGrp="1"/>
          </p:cNvSpPr>
          <p:nvPr>
            <p:ph type="title" idx="2"/>
          </p:nvPr>
        </p:nvSpPr>
        <p:spPr>
          <a:xfrm>
            <a:off x="4572000" y="329575"/>
            <a:ext cx="3856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Objectives</a:t>
            </a:r>
            <a:endParaRPr sz="4800" b="1" dirty="0"/>
          </a:p>
        </p:txBody>
      </p:sp>
      <p:sp>
        <p:nvSpPr>
          <p:cNvPr id="257" name="Google Shape;257;p33"/>
          <p:cNvSpPr txBox="1">
            <a:spLocks noGrp="1"/>
          </p:cNvSpPr>
          <p:nvPr>
            <p:ph type="title" idx="3"/>
          </p:nvPr>
        </p:nvSpPr>
        <p:spPr>
          <a:xfrm>
            <a:off x="3893412" y="3366322"/>
            <a:ext cx="536100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02</a:t>
            </a:r>
            <a:endParaRPr sz="2500" b="1" dirty="0"/>
          </a:p>
        </p:txBody>
      </p:sp>
      <p:sp>
        <p:nvSpPr>
          <p:cNvPr id="258" name="Google Shape;258;p33"/>
          <p:cNvSpPr txBox="1">
            <a:spLocks noGrp="1"/>
          </p:cNvSpPr>
          <p:nvPr>
            <p:ph type="subTitle" idx="4"/>
          </p:nvPr>
        </p:nvSpPr>
        <p:spPr>
          <a:xfrm>
            <a:off x="4429512" y="3550301"/>
            <a:ext cx="4714488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Pronounce the cluster </a:t>
            </a:r>
            <a:r>
              <a:rPr lang="en-US" sz="2500" dirty="0">
                <a:solidFill>
                  <a:srgbClr val="FF0000"/>
                </a:solidFill>
              </a:rPr>
              <a:t>/</a:t>
            </a:r>
            <a:r>
              <a:rPr lang="en-US" sz="2500" dirty="0" err="1">
                <a:solidFill>
                  <a:srgbClr val="FF0000"/>
                </a:solidFill>
              </a:rPr>
              <a:t>fl</a:t>
            </a:r>
            <a:r>
              <a:rPr lang="en-US" sz="2500" dirty="0">
                <a:solidFill>
                  <a:srgbClr val="FF0000"/>
                </a:solidFill>
              </a:rPr>
              <a:t>/</a:t>
            </a:r>
            <a:r>
              <a:rPr lang="en-US" sz="2500" dirty="0"/>
              <a:t> and </a:t>
            </a:r>
            <a:r>
              <a:rPr lang="en-US" sz="2500" dirty="0">
                <a:solidFill>
                  <a:srgbClr val="FF0000"/>
                </a:solidFill>
              </a:rPr>
              <a:t>/</a:t>
            </a:r>
            <a:r>
              <a:rPr lang="en-US" sz="2500" dirty="0" err="1">
                <a:solidFill>
                  <a:srgbClr val="FF0000"/>
                </a:solidFill>
              </a:rPr>
              <a:t>fr</a:t>
            </a:r>
            <a:r>
              <a:rPr lang="en-US" sz="2500" dirty="0">
                <a:solidFill>
                  <a:srgbClr val="FF0000"/>
                </a:solidFill>
              </a:rPr>
              <a:t>/</a:t>
            </a:r>
            <a:r>
              <a:rPr lang="en-US" sz="2500" dirty="0"/>
              <a:t> in words and sentences correctly. </a:t>
            </a:r>
          </a:p>
        </p:txBody>
      </p:sp>
      <p:sp>
        <p:nvSpPr>
          <p:cNvPr id="273" name="Google Shape;273;p33"/>
          <p:cNvSpPr/>
          <p:nvPr/>
        </p:nvSpPr>
        <p:spPr>
          <a:xfrm>
            <a:off x="715088" y="3482104"/>
            <a:ext cx="3263700" cy="692700"/>
          </a:xfrm>
          <a:prstGeom prst="ellipse">
            <a:avLst/>
          </a:prstGeom>
          <a:solidFill>
            <a:srgbClr val="6A959B">
              <a:alpha val="30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888" y="1568208"/>
            <a:ext cx="2624101" cy="245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3838">
            <a:off x="1734850" y="1080606"/>
            <a:ext cx="1458600" cy="55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6A61A00-9F40-14C1-013E-E21A84727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293" y="-287302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 build="p"/>
      <p:bldP spid="256" grpId="0"/>
      <p:bldP spid="257" grpId="0"/>
      <p:bldP spid="25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4. </a:t>
            </a:r>
            <a:r>
              <a:rPr lang="en-US" sz="24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I don’t make public my telephone number, home address, or birthday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They are my ____________ information.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personal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3CB0DDF-EDD3-C5A0-F4A6-E6D903D2F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5. </a:t>
            </a:r>
            <a:r>
              <a:rPr lang="en-US" sz="2400" dirty="0">
                <a:solidFill>
                  <a:schemeClr val="tx1"/>
                </a:solidFill>
                <a:latin typeface="Albert Sans"/>
                <a:ea typeface="Albert Sans"/>
                <a:cs typeface="Albert Sans"/>
              </a:rPr>
              <a:t>He values his family and spends a lot of time with them. </a:t>
            </a:r>
          </a:p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He’s a(n)________________ person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family-oriented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8E816BD-D93F-8E7D-249D-EA61C85FD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>
            <a:spLocks noGrp="1"/>
          </p:cNvSpPr>
          <p:nvPr>
            <p:ph type="subTitle" idx="2"/>
          </p:nvPr>
        </p:nvSpPr>
        <p:spPr>
          <a:xfrm>
            <a:off x="253979" y="567048"/>
            <a:ext cx="8636041" cy="4370712"/>
          </a:xfrm>
          <a:custGeom>
            <a:avLst/>
            <a:gdLst>
              <a:gd name="connsiteX0" fmla="*/ 0 w 8636041"/>
              <a:gd name="connsiteY0" fmla="*/ 0 h 4370712"/>
              <a:gd name="connsiteX1" fmla="*/ 8636041 w 8636041"/>
              <a:gd name="connsiteY1" fmla="*/ 0 h 4370712"/>
              <a:gd name="connsiteX2" fmla="*/ 8636041 w 8636041"/>
              <a:gd name="connsiteY2" fmla="*/ 4370712 h 4370712"/>
              <a:gd name="connsiteX3" fmla="*/ 0 w 8636041"/>
              <a:gd name="connsiteY3" fmla="*/ 4370712 h 4370712"/>
              <a:gd name="connsiteX4" fmla="*/ 0 w 8636041"/>
              <a:gd name="connsiteY4" fmla="*/ 0 h 437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41" h="4370712" fill="none" extrusionOk="0">
                <a:moveTo>
                  <a:pt x="0" y="0"/>
                </a:moveTo>
                <a:cubicBezTo>
                  <a:pt x="2659604" y="-69440"/>
                  <a:pt x="6313814" y="-59791"/>
                  <a:pt x="8636041" y="0"/>
                </a:cubicBezTo>
                <a:cubicBezTo>
                  <a:pt x="8700936" y="2012611"/>
                  <a:pt x="8530784" y="2459214"/>
                  <a:pt x="8636041" y="4370712"/>
                </a:cubicBezTo>
                <a:cubicBezTo>
                  <a:pt x="4375368" y="4428899"/>
                  <a:pt x="2091575" y="4211381"/>
                  <a:pt x="0" y="4370712"/>
                </a:cubicBezTo>
                <a:cubicBezTo>
                  <a:pt x="-158495" y="2234326"/>
                  <a:pt x="13421" y="2011249"/>
                  <a:pt x="0" y="0"/>
                </a:cubicBezTo>
                <a:close/>
              </a:path>
              <a:path w="8636041" h="4370712" stroke="0" extrusionOk="0">
                <a:moveTo>
                  <a:pt x="0" y="0"/>
                </a:moveTo>
                <a:cubicBezTo>
                  <a:pt x="3822743" y="13094"/>
                  <a:pt x="5827069" y="-82827"/>
                  <a:pt x="8636041" y="0"/>
                </a:cubicBezTo>
                <a:cubicBezTo>
                  <a:pt x="8778002" y="1928527"/>
                  <a:pt x="8489068" y="3771607"/>
                  <a:pt x="8636041" y="4370712"/>
                </a:cubicBezTo>
                <a:cubicBezTo>
                  <a:pt x="6407611" y="4410568"/>
                  <a:pt x="1314581" y="4295187"/>
                  <a:pt x="0" y="4370712"/>
                </a:cubicBezTo>
                <a:cubicBezTo>
                  <a:pt x="-48504" y="3037856"/>
                  <a:pt x="120668" y="44540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01620086">
                  <a:prstGeom prst="flowChart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1. </a:t>
            </a:r>
            <a:r>
              <a:rPr lang="en-US" dirty="0"/>
              <a:t>Most of the events at the fair are _______, i.e. they are designed for the family.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family-oriented	</a:t>
            </a:r>
            <a:r>
              <a:rPr lang="en-US" b="1" dirty="0"/>
              <a:t>B. </a:t>
            </a:r>
            <a:r>
              <a:rPr lang="en-US" dirty="0"/>
              <a:t>exciting	</a:t>
            </a:r>
            <a:r>
              <a:rPr lang="en-US" b="1" dirty="0"/>
              <a:t>C. </a:t>
            </a:r>
            <a:r>
              <a:rPr lang="en-US" dirty="0"/>
              <a:t>democratic	</a:t>
            </a:r>
            <a:r>
              <a:rPr lang="en-US" b="1" dirty="0"/>
              <a:t>D. </a:t>
            </a:r>
            <a:r>
              <a:rPr lang="en-US" dirty="0"/>
              <a:t>various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2. </a:t>
            </a:r>
            <a:r>
              <a:rPr lang="en-US" dirty="0"/>
              <a:t>In the past, girls had little opportunity to _______ their interests.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know			</a:t>
            </a:r>
            <a:r>
              <a:rPr lang="en-US" b="1" dirty="0"/>
              <a:t>B. </a:t>
            </a:r>
            <a:r>
              <a:rPr lang="en-US" dirty="0"/>
              <a:t>replace	</a:t>
            </a:r>
            <a:r>
              <a:rPr lang="en-US" b="1" dirty="0"/>
              <a:t>C. </a:t>
            </a:r>
            <a:r>
              <a:rPr lang="en-US" dirty="0"/>
              <a:t>pursue	</a:t>
            </a:r>
            <a:r>
              <a:rPr lang="en-US" b="1" dirty="0"/>
              <a:t>D. </a:t>
            </a:r>
            <a:r>
              <a:rPr lang="en-US" dirty="0"/>
              <a:t>promise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3. </a:t>
            </a:r>
            <a:r>
              <a:rPr lang="en-US" dirty="0"/>
              <a:t>Hi-tech appliances used for housework have _______ our old-fashioned tools.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made			</a:t>
            </a:r>
            <a:r>
              <a:rPr lang="en-US" b="1" dirty="0"/>
              <a:t>B. </a:t>
            </a:r>
            <a:r>
              <a:rPr lang="en-US" dirty="0"/>
              <a:t>replaced	</a:t>
            </a:r>
            <a:r>
              <a:rPr lang="en-US" b="1" dirty="0"/>
              <a:t>C. </a:t>
            </a:r>
            <a:r>
              <a:rPr lang="en-US" dirty="0"/>
              <a:t>stopped	</a:t>
            </a:r>
            <a:r>
              <a:rPr lang="en-US" b="1" dirty="0"/>
              <a:t>D. </a:t>
            </a:r>
            <a:r>
              <a:rPr lang="en-US" dirty="0"/>
              <a:t>given up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4. </a:t>
            </a:r>
            <a:r>
              <a:rPr lang="en-US" dirty="0"/>
              <a:t>The relationship between parents and children is now more _______ than in the past.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Independent		</a:t>
            </a:r>
            <a:r>
              <a:rPr lang="en-US" b="1" dirty="0"/>
              <a:t>B. </a:t>
            </a:r>
            <a:r>
              <a:rPr lang="en-US" dirty="0"/>
              <a:t>private	</a:t>
            </a:r>
            <a:r>
              <a:rPr lang="en-US" b="1" dirty="0"/>
              <a:t>C. </a:t>
            </a:r>
            <a:r>
              <a:rPr lang="en-US" dirty="0"/>
              <a:t>democratic	</a:t>
            </a:r>
            <a:r>
              <a:rPr lang="en-US" b="1" dirty="0"/>
              <a:t>D. </a:t>
            </a:r>
            <a:r>
              <a:rPr lang="en-US" dirty="0"/>
              <a:t>extended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5. </a:t>
            </a:r>
            <a:r>
              <a:rPr lang="en-US" dirty="0"/>
              <a:t>Protect your personal _______ online by using strong and unique passwords.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taste			</a:t>
            </a:r>
            <a:r>
              <a:rPr lang="en-US" b="1" dirty="0"/>
              <a:t>B. </a:t>
            </a:r>
            <a:r>
              <a:rPr lang="en-US" dirty="0"/>
              <a:t>experience	</a:t>
            </a:r>
            <a:r>
              <a:rPr lang="en-US" b="1" dirty="0"/>
              <a:t>C. </a:t>
            </a:r>
            <a:r>
              <a:rPr lang="en-US" dirty="0"/>
              <a:t>opinions	</a:t>
            </a:r>
            <a:r>
              <a:rPr lang="en-US" b="1" dirty="0"/>
              <a:t>D. </a:t>
            </a:r>
            <a:r>
              <a:rPr lang="en-US" dirty="0"/>
              <a:t>privacy</a:t>
            </a:r>
            <a:endParaRPr dirty="0"/>
          </a:p>
        </p:txBody>
      </p:sp>
      <p:sp>
        <p:nvSpPr>
          <p:cNvPr id="397" name="Google Shape;397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/>
              <a:t>Ex 3 (p 62). 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  <a:b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endParaRPr lang="en-US" sz="2000" b="1" dirty="0"/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352EFDD-47F2-ADBA-4324-0843472F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810" y="-244066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A6C922-81D8-2876-D94E-AA7E0051A138}"/>
              </a:ext>
            </a:extLst>
          </p:cNvPr>
          <p:cNvSpPr/>
          <p:nvPr/>
        </p:nvSpPr>
        <p:spPr>
          <a:xfrm>
            <a:off x="571500" y="1404257"/>
            <a:ext cx="4425043" cy="47352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CBB5BC-0820-0551-41FB-9070BF9EAFE2}"/>
              </a:ext>
            </a:extLst>
          </p:cNvPr>
          <p:cNvSpPr/>
          <p:nvPr/>
        </p:nvSpPr>
        <p:spPr>
          <a:xfrm>
            <a:off x="4247031" y="2924947"/>
            <a:ext cx="3079599" cy="47352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B68AE4-5A3E-EBFA-906E-F1E9E9ED8693}"/>
              </a:ext>
            </a:extLst>
          </p:cNvPr>
          <p:cNvSpPr/>
          <p:nvPr/>
        </p:nvSpPr>
        <p:spPr>
          <a:xfrm>
            <a:off x="595947" y="3421336"/>
            <a:ext cx="2398713" cy="47352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Google Shape;312;p37"/>
          <p:cNvSpPr txBox="1">
            <a:spLocks noGrp="1"/>
          </p:cNvSpPr>
          <p:nvPr>
            <p:ph type="title"/>
          </p:nvPr>
        </p:nvSpPr>
        <p:spPr>
          <a:xfrm>
            <a:off x="571500" y="767443"/>
            <a:ext cx="8866414" cy="3951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1. </a:t>
            </a:r>
            <a:r>
              <a:rPr lang="en-US" sz="3000" dirty="0">
                <a:solidFill>
                  <a:schemeClr val="tx1"/>
                </a:solidFill>
              </a:rPr>
              <a:t>Most of the events at the fair are _______, i.e. they are designed for the family.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dirty="0">
                <a:solidFill>
                  <a:schemeClr val="tx1"/>
                </a:solidFill>
              </a:rPr>
              <a:t>family-oriented		</a:t>
            </a:r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dirty="0">
                <a:solidFill>
                  <a:schemeClr val="tx1"/>
                </a:solidFill>
              </a:rPr>
              <a:t>exciting	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dirty="0">
                <a:solidFill>
                  <a:schemeClr val="tx1"/>
                </a:solidFill>
              </a:rPr>
              <a:t>democratic			</a:t>
            </a:r>
            <a:r>
              <a:rPr lang="en-US" sz="3000" b="1" dirty="0">
                <a:solidFill>
                  <a:schemeClr val="tx1"/>
                </a:solidFill>
              </a:rPr>
              <a:t>D. </a:t>
            </a:r>
            <a:r>
              <a:rPr lang="en-US" sz="3000" dirty="0">
                <a:solidFill>
                  <a:schemeClr val="tx1"/>
                </a:solidFill>
              </a:rPr>
              <a:t>various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rgbClr val="FF0000"/>
                </a:solidFill>
              </a:rPr>
              <a:t>2. </a:t>
            </a:r>
            <a:r>
              <a:rPr lang="en-US" sz="3000" dirty="0">
                <a:solidFill>
                  <a:schemeClr val="tx1"/>
                </a:solidFill>
              </a:rPr>
              <a:t>In the past, girls had little opportunity to _______ their interests.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dirty="0">
                <a:solidFill>
                  <a:schemeClr val="tx1"/>
                </a:solidFill>
              </a:rPr>
              <a:t>know				</a:t>
            </a:r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dirty="0">
                <a:solidFill>
                  <a:schemeClr val="tx1"/>
                </a:solidFill>
              </a:rPr>
              <a:t>replace	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dirty="0">
                <a:solidFill>
                  <a:schemeClr val="tx1"/>
                </a:solidFill>
              </a:rPr>
              <a:t>pursue				</a:t>
            </a:r>
            <a:r>
              <a:rPr lang="en-US" sz="3000" b="1" dirty="0">
                <a:solidFill>
                  <a:schemeClr val="tx1"/>
                </a:solidFill>
              </a:rPr>
              <a:t>D. </a:t>
            </a:r>
            <a:r>
              <a:rPr lang="en-US" sz="3000" dirty="0">
                <a:solidFill>
                  <a:schemeClr val="tx1"/>
                </a:solidFill>
              </a:rPr>
              <a:t>promise</a:t>
            </a:r>
          </a:p>
        </p:txBody>
      </p:sp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6F14EAB7-5589-7A64-FAC5-7D3A5137EB67}"/>
              </a:ext>
            </a:extLst>
          </p:cNvPr>
          <p:cNvSpPr txBox="1">
            <a:spLocks/>
          </p:cNvSpPr>
          <p:nvPr/>
        </p:nvSpPr>
        <p:spPr>
          <a:xfrm>
            <a:off x="1850550" y="0"/>
            <a:ext cx="6923967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>
              <a:buClr>
                <a:schemeClr val="dk1"/>
              </a:buClr>
              <a:buSzPts val="3000"/>
            </a:pPr>
            <a:r>
              <a:rPr lang="en-US" sz="2000" b="1" dirty="0">
                <a:solidFill>
                  <a:schemeClr val="dk1"/>
                </a:solidFill>
              </a:rPr>
              <a:t>Ex 3 (p 62). Circle the correct answer A, B, C, or D to complete each sentence.</a:t>
            </a:r>
            <a:br>
              <a:rPr lang="en-US" sz="2000" b="1" dirty="0">
                <a:solidFill>
                  <a:schemeClr val="dk1"/>
                </a:solidFill>
              </a:rPr>
            </a:br>
            <a:endParaRPr lang="en-US" sz="2000" b="1" dirty="0">
              <a:solidFill>
                <a:schemeClr val="dk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2C6437-E233-1AE2-BFA4-3FD5170B61FE}"/>
              </a:ext>
            </a:extLst>
          </p:cNvPr>
          <p:cNvSpPr/>
          <p:nvPr/>
        </p:nvSpPr>
        <p:spPr>
          <a:xfrm>
            <a:off x="550545" y="188921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DA2231-E589-DE6E-2187-58539F06BB64}"/>
              </a:ext>
            </a:extLst>
          </p:cNvPr>
          <p:cNvSpPr/>
          <p:nvPr/>
        </p:nvSpPr>
        <p:spPr>
          <a:xfrm>
            <a:off x="550545" y="44343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3AFF720-7CE5-4866-16DE-FD88C2D8E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E04617-9296-8ABB-0DD8-B26EE44A5359}"/>
              </a:ext>
            </a:extLst>
          </p:cNvPr>
          <p:cNvSpPr/>
          <p:nvPr/>
        </p:nvSpPr>
        <p:spPr>
          <a:xfrm>
            <a:off x="481647" y="747912"/>
            <a:ext cx="2398713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5B2AD7-770C-315F-45FE-972338E0EB86}"/>
              </a:ext>
            </a:extLst>
          </p:cNvPr>
          <p:cNvSpPr/>
          <p:nvPr/>
        </p:nvSpPr>
        <p:spPr>
          <a:xfrm>
            <a:off x="691197" y="1219871"/>
            <a:ext cx="2612073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A02852-113D-A9F7-7CD3-7FBC51848F14}"/>
              </a:ext>
            </a:extLst>
          </p:cNvPr>
          <p:cNvSpPr/>
          <p:nvPr/>
        </p:nvSpPr>
        <p:spPr>
          <a:xfrm>
            <a:off x="481647" y="2168205"/>
            <a:ext cx="6102033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89A1BB-1CC8-B6C6-6C9E-E6F6E99564FF}"/>
              </a:ext>
            </a:extLst>
          </p:cNvPr>
          <p:cNvSpPr/>
          <p:nvPr/>
        </p:nvSpPr>
        <p:spPr>
          <a:xfrm>
            <a:off x="481647" y="3576306"/>
            <a:ext cx="2821623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43053B-C6E7-6681-FD59-1B6C5D31CFF9}"/>
              </a:ext>
            </a:extLst>
          </p:cNvPr>
          <p:cNvSpPr/>
          <p:nvPr/>
        </p:nvSpPr>
        <p:spPr>
          <a:xfrm>
            <a:off x="4532789" y="3551792"/>
            <a:ext cx="868268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1" name="Google Shape;381;p43"/>
          <p:cNvSpPr txBox="1">
            <a:spLocks noGrp="1"/>
          </p:cNvSpPr>
          <p:nvPr>
            <p:ph type="title"/>
          </p:nvPr>
        </p:nvSpPr>
        <p:spPr>
          <a:xfrm>
            <a:off x="95412" y="604100"/>
            <a:ext cx="8488517" cy="44827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srgbClr val="FF0000"/>
                </a:solidFill>
              </a:rPr>
              <a:t>3. </a:t>
            </a:r>
            <a:r>
              <a:rPr lang="en-US" sz="2500" dirty="0"/>
              <a:t>Hi-tech appliances used for housework have _______ </a:t>
            </a:r>
            <a:br>
              <a:rPr lang="en-US" sz="2500" dirty="0"/>
            </a:br>
            <a:r>
              <a:rPr lang="en-US" sz="2500" dirty="0"/>
              <a:t>our old-fashioned tools.</a:t>
            </a:r>
            <a:br>
              <a:rPr lang="en-US" sz="2500" dirty="0"/>
            </a:br>
            <a:r>
              <a:rPr lang="en-US" sz="2500" b="1" dirty="0"/>
              <a:t>A. </a:t>
            </a:r>
            <a:r>
              <a:rPr lang="en-US" sz="2500" dirty="0"/>
              <a:t>made		</a:t>
            </a:r>
            <a:r>
              <a:rPr lang="en-US" sz="2500" b="1" dirty="0"/>
              <a:t>B. </a:t>
            </a:r>
            <a:r>
              <a:rPr lang="en-US" sz="2500" dirty="0"/>
              <a:t>replaced	</a:t>
            </a:r>
            <a:r>
              <a:rPr lang="en-US" sz="2500" b="1" dirty="0"/>
              <a:t>C. </a:t>
            </a:r>
            <a:r>
              <a:rPr lang="en-US" sz="2500" dirty="0"/>
              <a:t>stopped	   </a:t>
            </a:r>
            <a:r>
              <a:rPr lang="en-US" sz="2500" b="1" dirty="0"/>
              <a:t>D. </a:t>
            </a:r>
            <a:r>
              <a:rPr lang="en-US" sz="2500" dirty="0"/>
              <a:t>given up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4. </a:t>
            </a:r>
            <a:r>
              <a:rPr lang="en-US" sz="2500" dirty="0"/>
              <a:t>The relationship between parents and children is now more _______ than in the past.</a:t>
            </a:r>
            <a:br>
              <a:rPr lang="en-US" sz="2500" dirty="0"/>
            </a:br>
            <a:r>
              <a:rPr lang="en-US" sz="2500" b="1" dirty="0"/>
              <a:t>A. </a:t>
            </a:r>
            <a:r>
              <a:rPr lang="en-US" sz="2500" dirty="0"/>
              <a:t>independent	</a:t>
            </a:r>
            <a:r>
              <a:rPr lang="en-US" sz="2500" b="1" dirty="0"/>
              <a:t>B. </a:t>
            </a:r>
            <a:r>
              <a:rPr lang="en-US" sz="2500" dirty="0"/>
              <a:t>private	</a:t>
            </a:r>
            <a:r>
              <a:rPr lang="en-US" sz="2500" b="1" dirty="0"/>
              <a:t>C. </a:t>
            </a:r>
            <a:r>
              <a:rPr lang="en-US" sz="2500" dirty="0"/>
              <a:t>democratic	   </a:t>
            </a:r>
            <a:r>
              <a:rPr lang="en-US" sz="2500" b="1" dirty="0"/>
              <a:t>D. </a:t>
            </a:r>
            <a:r>
              <a:rPr lang="en-US" sz="2500" dirty="0"/>
              <a:t>extended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5. </a:t>
            </a:r>
            <a:r>
              <a:rPr lang="en-US" sz="2500" dirty="0"/>
              <a:t>Protect your personal _______ online by using strong and unique passwords.</a:t>
            </a:r>
            <a:br>
              <a:rPr lang="en-US" sz="2500" dirty="0"/>
            </a:br>
            <a:r>
              <a:rPr lang="en-US" sz="2500" b="1" dirty="0"/>
              <a:t>A. </a:t>
            </a:r>
            <a:r>
              <a:rPr lang="en-US" sz="2500" dirty="0"/>
              <a:t>taste		</a:t>
            </a:r>
            <a:r>
              <a:rPr lang="en-US" sz="2500" b="1" dirty="0"/>
              <a:t>B. </a:t>
            </a:r>
            <a:r>
              <a:rPr lang="en-US" sz="2500" dirty="0"/>
              <a:t>experience	</a:t>
            </a:r>
            <a:r>
              <a:rPr lang="en-US" sz="2500" b="1" dirty="0"/>
              <a:t>C. </a:t>
            </a:r>
            <a:r>
              <a:rPr lang="en-US" sz="2500" dirty="0"/>
              <a:t>opinions	   </a:t>
            </a:r>
            <a:r>
              <a:rPr lang="en-US" sz="2500" b="1" dirty="0"/>
              <a:t>D. </a:t>
            </a:r>
            <a:r>
              <a:rPr lang="en-US" sz="2500" dirty="0"/>
              <a:t>privacy</a:t>
            </a:r>
          </a:p>
        </p:txBody>
      </p:sp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018A0C3B-2E32-59C6-494F-2ECE595506EF}"/>
              </a:ext>
            </a:extLst>
          </p:cNvPr>
          <p:cNvSpPr txBox="1">
            <a:spLocks/>
          </p:cNvSpPr>
          <p:nvPr/>
        </p:nvSpPr>
        <p:spPr>
          <a:xfrm>
            <a:off x="581820" y="-36100"/>
            <a:ext cx="6923967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>
              <a:buClr>
                <a:schemeClr val="dk1"/>
              </a:buClr>
              <a:buSzPts val="3000"/>
            </a:pPr>
            <a:r>
              <a:rPr lang="en-US" sz="2000" b="1" dirty="0">
                <a:solidFill>
                  <a:schemeClr val="dk1"/>
                </a:solidFill>
              </a:rPr>
              <a:t>Ex 3 (p 62). Circle the correct answer A, B, C, or D to complete each sentence.</a:t>
            </a:r>
            <a:br>
              <a:rPr lang="en-US" sz="2000" b="1" dirty="0">
                <a:solidFill>
                  <a:schemeClr val="dk1"/>
                </a:solidFill>
              </a:rPr>
            </a:br>
            <a:endParaRPr lang="en-US" sz="2000" b="1" dirty="0">
              <a:solidFill>
                <a:schemeClr val="dk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A0A35F-67A8-286C-4AF7-12641136B5A7}"/>
              </a:ext>
            </a:extLst>
          </p:cNvPr>
          <p:cNvSpPr/>
          <p:nvPr/>
        </p:nvSpPr>
        <p:spPr>
          <a:xfrm>
            <a:off x="2761067" y="164611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8094246-535A-2C9E-FEDC-F0828C9EF1C6}"/>
              </a:ext>
            </a:extLst>
          </p:cNvPr>
          <p:cNvSpPr/>
          <p:nvPr/>
        </p:nvSpPr>
        <p:spPr>
          <a:xfrm>
            <a:off x="4571238" y="3027028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737651-650E-9946-C855-F69B2B8CA716}"/>
              </a:ext>
            </a:extLst>
          </p:cNvPr>
          <p:cNvSpPr/>
          <p:nvPr/>
        </p:nvSpPr>
        <p:spPr>
          <a:xfrm>
            <a:off x="6608064" y="44108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B37A00A-079A-EF60-0DF2-457B586E5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060" y="-267909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" grpId="0" animBg="1"/>
      <p:bldP spid="5" grpId="0" animBg="1"/>
      <p:bldP spid="6" grpId="0" animBg="1"/>
      <p:bldP spid="17" grpId="0" bldLvl="0" animBg="1"/>
      <p:bldP spid="17" grpId="1" animBg="1"/>
      <p:bldP spid="4" grpId="0" bldLvl="0" animBg="1"/>
      <p:bldP spid="4" grpId="1" animBg="1"/>
      <p:bldP spid="7" grpId="0" bldLvl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30">
            <a:off x="717045" y="1180887"/>
            <a:ext cx="1248361" cy="9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 txBox="1">
            <a:spLocks noGrp="1"/>
          </p:cNvSpPr>
          <p:nvPr>
            <p:ph type="title"/>
          </p:nvPr>
        </p:nvSpPr>
        <p:spPr>
          <a:xfrm>
            <a:off x="4130385" y="1482685"/>
            <a:ext cx="4842742" cy="19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2109788" algn="l"/>
              </a:tabLst>
            </a:pPr>
            <a:r>
              <a:rPr lang="en" sz="5200" b="1" dirty="0">
                <a:solidFill>
                  <a:schemeClr val="accent3"/>
                </a:solidFill>
              </a:rPr>
              <a:t>II. </a:t>
            </a:r>
            <a:r>
              <a:rPr lang="en" sz="5200" b="1" dirty="0"/>
              <a:t>Pronunciation</a:t>
            </a:r>
            <a:endParaRPr sz="5200" b="1" dirty="0"/>
          </a:p>
        </p:txBody>
      </p:sp>
      <p:pic>
        <p:nvPicPr>
          <p:cNvPr id="348" name="Google Shape;3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9903" flipH="1">
            <a:off x="3043113" y="2706163"/>
            <a:ext cx="899612" cy="10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899924">
            <a:off x="763111" y="2821579"/>
            <a:ext cx="834382" cy="68173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1"/>
          <p:cNvSpPr/>
          <p:nvPr/>
        </p:nvSpPr>
        <p:spPr>
          <a:xfrm>
            <a:off x="716688" y="34821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51" name="Google Shape;35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6439" y="2454056"/>
            <a:ext cx="2624108" cy="172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9626" y="1538895"/>
            <a:ext cx="1366698" cy="97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" flipH="1">
            <a:off x="2040538" y="749394"/>
            <a:ext cx="1076330" cy="17654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5;p33">
            <a:extLst>
              <a:ext uri="{FF2B5EF4-FFF2-40B4-BE49-F238E27FC236}">
                <a16:creationId xmlns:a16="http://schemas.microsoft.com/office/drawing/2014/main" id="{BB2944DB-CE1C-A670-EE3D-9DF20612F2F2}"/>
              </a:ext>
            </a:extLst>
          </p:cNvPr>
          <p:cNvSpPr txBox="1">
            <a:spLocks/>
          </p:cNvSpPr>
          <p:nvPr/>
        </p:nvSpPr>
        <p:spPr>
          <a:xfrm>
            <a:off x="5750317" y="3068002"/>
            <a:ext cx="4714488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/</a:t>
            </a:r>
            <a:r>
              <a:rPr lang="en-US" sz="3500" dirty="0" err="1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fl</a:t>
            </a:r>
            <a:r>
              <a:rPr lang="en-US" sz="3500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/ &amp; /</a:t>
            </a:r>
            <a:r>
              <a:rPr lang="en-US" sz="3500" dirty="0" err="1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fr</a:t>
            </a:r>
            <a:r>
              <a:rPr lang="en-US" sz="3500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/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C163072-0D7F-AD9C-F7D2-CEA1F7DAF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8"/>
          <p:cNvSpPr txBox="1">
            <a:spLocks noGrp="1"/>
          </p:cNvSpPr>
          <p:nvPr>
            <p:ph type="title"/>
          </p:nvPr>
        </p:nvSpPr>
        <p:spPr>
          <a:xfrm>
            <a:off x="162485" y="73152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4 (p 62). Listen and tick       the words you hear. </a:t>
            </a:r>
            <a:b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Then listen again and repeat. </a:t>
            </a:r>
          </a:p>
        </p:txBody>
      </p:sp>
      <p:graphicFrame>
        <p:nvGraphicFramePr>
          <p:cNvPr id="449" name="Google Shape;449;p48"/>
          <p:cNvGraphicFramePr/>
          <p:nvPr>
            <p:extLst>
              <p:ext uri="{D42A27DB-BD31-4B8C-83A1-F6EECF244321}">
                <p14:modId xmlns:p14="http://schemas.microsoft.com/office/powerpoint/2010/main" val="1353204629"/>
              </p:ext>
            </p:extLst>
          </p:nvPr>
        </p:nvGraphicFramePr>
        <p:xfrm>
          <a:off x="631864" y="1229602"/>
          <a:ext cx="7880272" cy="3346950"/>
        </p:xfrm>
        <a:graphic>
          <a:graphicData uri="http://schemas.openxmlformats.org/drawingml/2006/table">
            <a:tbl>
              <a:tblPr>
                <a:noFill/>
                <a:tableStyleId>{0EC873E9-B384-4013-A3D8-12AC79A992CA}</a:tableStyleId>
              </a:tblPr>
              <a:tblGrid>
                <a:gridCol w="102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7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4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1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/>
                        <a:buAutoNum type="alphaLcPeriod"/>
                        <a:tabLst/>
                        <a:defRPr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rial"/>
                          <a:sym typeface="Albert Sans"/>
                        </a:rPr>
                        <a:t>Fruit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+mj-lt"/>
                        <a:buAutoNum type="alphaLcPeriod" startAt="2"/>
                        <a:tabLst/>
                        <a:defRPr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sym typeface="Arial"/>
                        </a:rPr>
                        <a:t>Flute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2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/>
                        <a:buAutoNum type="alphaLcPeriod"/>
                        <a:tabLst/>
                        <a:defRPr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rial"/>
                          <a:sym typeface="Albert Sans"/>
                        </a:rPr>
                        <a:t>Frame</a:t>
                      </a:r>
                      <a:endParaRPr sz="2500" b="0" i="0" u="none" strike="noStrike" cap="none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rial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Flame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3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/>
                        <a:buAutoNum type="alphaLcPeriod"/>
                        <a:tabLst/>
                        <a:defRPr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rial"/>
                          <a:sym typeface="Albert Sans"/>
                        </a:rPr>
                        <a:t>Free</a:t>
                      </a:r>
                      <a:endParaRPr sz="2500" b="0" i="0" u="none" strike="noStrike" cap="none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rial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Flea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4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AutoNum type="alphaLcPeriod"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Fright</a:t>
                      </a:r>
                      <a:endParaRPr sz="25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Flight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5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AutoNum type="alphaLcPeriod"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Fresh</a:t>
                      </a:r>
                      <a:endParaRPr sz="25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Flesh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143890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6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AutoNum type="alphaLcPeriod"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Frog</a:t>
                      </a:r>
                      <a:endParaRPr sz="25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Flog</a:t>
                      </a:r>
                      <a:endParaRPr sz="25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s 31">
            <a:extLst>
              <a:ext uri="{FF2B5EF4-FFF2-40B4-BE49-F238E27FC236}">
                <a16:creationId xmlns:a16="http://schemas.microsoft.com/office/drawing/2014/main" id="{6FADB7F2-93EF-C292-0B6D-F4E85D5C45D1}"/>
              </a:ext>
            </a:extLst>
          </p:cNvPr>
          <p:cNvSpPr/>
          <p:nvPr/>
        </p:nvSpPr>
        <p:spPr>
          <a:xfrm>
            <a:off x="4193183" y="1300156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46">
            <a:extLst>
              <a:ext uri="{FF2B5EF4-FFF2-40B4-BE49-F238E27FC236}">
                <a16:creationId xmlns:a16="http://schemas.microsoft.com/office/drawing/2014/main" id="{9EC83857-616D-0E26-6279-BAABCA4DA20D}"/>
              </a:ext>
            </a:extLst>
          </p:cNvPr>
          <p:cNvSpPr/>
          <p:nvPr/>
        </p:nvSpPr>
        <p:spPr>
          <a:xfrm>
            <a:off x="4193183" y="1859629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31">
            <a:extLst>
              <a:ext uri="{FF2B5EF4-FFF2-40B4-BE49-F238E27FC236}">
                <a16:creationId xmlns:a16="http://schemas.microsoft.com/office/drawing/2014/main" id="{33FEE7C7-961C-DAAF-CDB0-A25A7B3A486D}"/>
              </a:ext>
            </a:extLst>
          </p:cNvPr>
          <p:cNvSpPr/>
          <p:nvPr/>
        </p:nvSpPr>
        <p:spPr>
          <a:xfrm>
            <a:off x="4193183" y="2419102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s 46">
            <a:extLst>
              <a:ext uri="{FF2B5EF4-FFF2-40B4-BE49-F238E27FC236}">
                <a16:creationId xmlns:a16="http://schemas.microsoft.com/office/drawing/2014/main" id="{52295054-A163-50B2-D2F0-3A609E23C5A8}"/>
              </a:ext>
            </a:extLst>
          </p:cNvPr>
          <p:cNvSpPr/>
          <p:nvPr/>
        </p:nvSpPr>
        <p:spPr>
          <a:xfrm>
            <a:off x="4193183" y="2978575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31">
            <a:extLst>
              <a:ext uri="{FF2B5EF4-FFF2-40B4-BE49-F238E27FC236}">
                <a16:creationId xmlns:a16="http://schemas.microsoft.com/office/drawing/2014/main" id="{986BF5F9-6B5B-9CD8-AE5E-B12B5750612B}"/>
              </a:ext>
            </a:extLst>
          </p:cNvPr>
          <p:cNvSpPr/>
          <p:nvPr/>
        </p:nvSpPr>
        <p:spPr>
          <a:xfrm>
            <a:off x="4193183" y="3538048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46">
            <a:extLst>
              <a:ext uri="{FF2B5EF4-FFF2-40B4-BE49-F238E27FC236}">
                <a16:creationId xmlns:a16="http://schemas.microsoft.com/office/drawing/2014/main" id="{E68E90E0-423E-0726-5BDC-CCA134D5D1DD}"/>
              </a:ext>
            </a:extLst>
          </p:cNvPr>
          <p:cNvSpPr/>
          <p:nvPr/>
        </p:nvSpPr>
        <p:spPr>
          <a:xfrm>
            <a:off x="4193183" y="4097521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31">
            <a:extLst>
              <a:ext uri="{FF2B5EF4-FFF2-40B4-BE49-F238E27FC236}">
                <a16:creationId xmlns:a16="http://schemas.microsoft.com/office/drawing/2014/main" id="{8BA6428F-C021-B86B-E103-3486B0863771}"/>
              </a:ext>
            </a:extLst>
          </p:cNvPr>
          <p:cNvSpPr/>
          <p:nvPr/>
        </p:nvSpPr>
        <p:spPr>
          <a:xfrm>
            <a:off x="7478927" y="1300156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46">
            <a:extLst>
              <a:ext uri="{FF2B5EF4-FFF2-40B4-BE49-F238E27FC236}">
                <a16:creationId xmlns:a16="http://schemas.microsoft.com/office/drawing/2014/main" id="{C0BB0B0F-9C18-6D7E-7281-AE7BD9A06366}"/>
              </a:ext>
            </a:extLst>
          </p:cNvPr>
          <p:cNvSpPr/>
          <p:nvPr/>
        </p:nvSpPr>
        <p:spPr>
          <a:xfrm>
            <a:off x="7478927" y="1859629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31">
            <a:extLst>
              <a:ext uri="{FF2B5EF4-FFF2-40B4-BE49-F238E27FC236}">
                <a16:creationId xmlns:a16="http://schemas.microsoft.com/office/drawing/2014/main" id="{9F42DE3B-5EA0-55A8-2566-2B670BF8B04D}"/>
              </a:ext>
            </a:extLst>
          </p:cNvPr>
          <p:cNvSpPr/>
          <p:nvPr/>
        </p:nvSpPr>
        <p:spPr>
          <a:xfrm>
            <a:off x="7478927" y="2419102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46">
            <a:extLst>
              <a:ext uri="{FF2B5EF4-FFF2-40B4-BE49-F238E27FC236}">
                <a16:creationId xmlns:a16="http://schemas.microsoft.com/office/drawing/2014/main" id="{A30FBA6A-617B-4E8D-BEF2-4E1C3CC99774}"/>
              </a:ext>
            </a:extLst>
          </p:cNvPr>
          <p:cNvSpPr/>
          <p:nvPr/>
        </p:nvSpPr>
        <p:spPr>
          <a:xfrm>
            <a:off x="7478927" y="2978575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31">
            <a:extLst>
              <a:ext uri="{FF2B5EF4-FFF2-40B4-BE49-F238E27FC236}">
                <a16:creationId xmlns:a16="http://schemas.microsoft.com/office/drawing/2014/main" id="{745C34CD-6905-F209-5658-7B235BE32321}"/>
              </a:ext>
            </a:extLst>
          </p:cNvPr>
          <p:cNvSpPr/>
          <p:nvPr/>
        </p:nvSpPr>
        <p:spPr>
          <a:xfrm>
            <a:off x="7478927" y="3538048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46">
            <a:extLst>
              <a:ext uri="{FF2B5EF4-FFF2-40B4-BE49-F238E27FC236}">
                <a16:creationId xmlns:a16="http://schemas.microsoft.com/office/drawing/2014/main" id="{7B146991-58FF-2DF7-C957-9699E697B2CC}"/>
              </a:ext>
            </a:extLst>
          </p:cNvPr>
          <p:cNvSpPr/>
          <p:nvPr/>
        </p:nvSpPr>
        <p:spPr>
          <a:xfrm>
            <a:off x="7478927" y="4097521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D34FC4-3445-A781-AF02-F8ADF4C6D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293" y="1022280"/>
            <a:ext cx="950214" cy="950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A509A0-EB31-E452-FDB9-1D387C7D0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2710" y="1592577"/>
            <a:ext cx="950214" cy="950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4419B3-1433-597F-3832-4EA1A3161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293" y="2152050"/>
            <a:ext cx="950214" cy="950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C04536-4908-A692-17F5-1F94D8875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7260" y="2711523"/>
            <a:ext cx="950214" cy="950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4888B4-EDBC-9227-2010-F61A850E3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293" y="3270996"/>
            <a:ext cx="950214" cy="9502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057399-540A-663A-6C0A-3C5338CD4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293" y="3830278"/>
            <a:ext cx="950214" cy="950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8DD251-63E9-0355-C669-42101CC8D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9261" y="-235776"/>
            <a:ext cx="950214" cy="950214"/>
          </a:xfrm>
          <a:prstGeom prst="rect">
            <a:avLst/>
          </a:prstGeom>
        </p:spPr>
      </p:pic>
      <p:pic>
        <p:nvPicPr>
          <p:cNvPr id="28" name="audio a closer look 1">
            <a:hlinkClick r:id="" action="ppaction://media"/>
            <a:extLst>
              <a:ext uri="{FF2B5EF4-FFF2-40B4-BE49-F238E27FC236}">
                <a16:creationId xmlns:a16="http://schemas.microsoft.com/office/drawing/2014/main" id="{5FB27F1E-3532-4ABD-ABC1-16BC882BB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/>
        </p:blipFill>
        <p:spPr>
          <a:xfrm>
            <a:off x="5560451" y="87801"/>
            <a:ext cx="609600" cy="609600"/>
          </a:xfrm>
          <a:prstGeom prst="rect">
            <a:avLst/>
          </a:prstGeom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1311FC0-6404-4660-13E1-A4AC8DD84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55548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5 (p 62). Listen and repeat the sentences. Pay attention the underlined words. </a:t>
            </a:r>
          </a:p>
        </p:txBody>
      </p:sp>
      <p:sp>
        <p:nvSpPr>
          <p:cNvPr id="425" name="Google Shape;425;p46"/>
          <p:cNvSpPr txBox="1">
            <a:spLocks noGrp="1"/>
          </p:cNvSpPr>
          <p:nvPr>
            <p:ph type="body" idx="1"/>
          </p:nvPr>
        </p:nvSpPr>
        <p:spPr>
          <a:xfrm>
            <a:off x="155030" y="640200"/>
            <a:ext cx="8748940" cy="4366140"/>
          </a:xfrm>
          <a:custGeom>
            <a:avLst/>
            <a:gdLst>
              <a:gd name="connsiteX0" fmla="*/ 0 w 8748940"/>
              <a:gd name="connsiteY0" fmla="*/ 0 h 4366140"/>
              <a:gd name="connsiteX1" fmla="*/ 408284 w 8748940"/>
              <a:gd name="connsiteY1" fmla="*/ 0 h 4366140"/>
              <a:gd name="connsiteX2" fmla="*/ 1079036 w 8748940"/>
              <a:gd name="connsiteY2" fmla="*/ 0 h 4366140"/>
              <a:gd name="connsiteX3" fmla="*/ 1574809 w 8748940"/>
              <a:gd name="connsiteY3" fmla="*/ 0 h 4366140"/>
              <a:gd name="connsiteX4" fmla="*/ 2245561 w 8748940"/>
              <a:gd name="connsiteY4" fmla="*/ 0 h 4366140"/>
              <a:gd name="connsiteX5" fmla="*/ 2653845 w 8748940"/>
              <a:gd name="connsiteY5" fmla="*/ 0 h 4366140"/>
              <a:gd name="connsiteX6" fmla="*/ 3412087 w 8748940"/>
              <a:gd name="connsiteY6" fmla="*/ 0 h 4366140"/>
              <a:gd name="connsiteX7" fmla="*/ 4082839 w 8748940"/>
              <a:gd name="connsiteY7" fmla="*/ 0 h 4366140"/>
              <a:gd name="connsiteX8" fmla="*/ 4491123 w 8748940"/>
              <a:gd name="connsiteY8" fmla="*/ 0 h 4366140"/>
              <a:gd name="connsiteX9" fmla="*/ 5074385 w 8748940"/>
              <a:gd name="connsiteY9" fmla="*/ 0 h 4366140"/>
              <a:gd name="connsiteX10" fmla="*/ 5832627 w 8748940"/>
              <a:gd name="connsiteY10" fmla="*/ 0 h 4366140"/>
              <a:gd name="connsiteX11" fmla="*/ 6240911 w 8748940"/>
              <a:gd name="connsiteY11" fmla="*/ 0 h 4366140"/>
              <a:gd name="connsiteX12" fmla="*/ 6649194 w 8748940"/>
              <a:gd name="connsiteY12" fmla="*/ 0 h 4366140"/>
              <a:gd name="connsiteX13" fmla="*/ 7144968 w 8748940"/>
              <a:gd name="connsiteY13" fmla="*/ 0 h 4366140"/>
              <a:gd name="connsiteX14" fmla="*/ 7465762 w 8748940"/>
              <a:gd name="connsiteY14" fmla="*/ 0 h 4366140"/>
              <a:gd name="connsiteX15" fmla="*/ 8049025 w 8748940"/>
              <a:gd name="connsiteY15" fmla="*/ 0 h 4366140"/>
              <a:gd name="connsiteX16" fmla="*/ 8748940 w 8748940"/>
              <a:gd name="connsiteY16" fmla="*/ 0 h 4366140"/>
              <a:gd name="connsiteX17" fmla="*/ 8748940 w 8748940"/>
              <a:gd name="connsiteY17" fmla="*/ 458445 h 4366140"/>
              <a:gd name="connsiteX18" fmla="*/ 8748940 w 8748940"/>
              <a:gd name="connsiteY18" fmla="*/ 873228 h 4366140"/>
              <a:gd name="connsiteX19" fmla="*/ 8748940 w 8748940"/>
              <a:gd name="connsiteY19" fmla="*/ 1506318 h 4366140"/>
              <a:gd name="connsiteX20" fmla="*/ 8748940 w 8748940"/>
              <a:gd name="connsiteY20" fmla="*/ 2139409 h 4366140"/>
              <a:gd name="connsiteX21" fmla="*/ 8748940 w 8748940"/>
              <a:gd name="connsiteY21" fmla="*/ 2641515 h 4366140"/>
              <a:gd name="connsiteX22" fmla="*/ 8748940 w 8748940"/>
              <a:gd name="connsiteY22" fmla="*/ 3187282 h 4366140"/>
              <a:gd name="connsiteX23" fmla="*/ 8748940 w 8748940"/>
              <a:gd name="connsiteY23" fmla="*/ 3733050 h 4366140"/>
              <a:gd name="connsiteX24" fmla="*/ 8748940 w 8748940"/>
              <a:gd name="connsiteY24" fmla="*/ 4366140 h 4366140"/>
              <a:gd name="connsiteX25" fmla="*/ 8428146 w 8748940"/>
              <a:gd name="connsiteY25" fmla="*/ 4366140 h 4366140"/>
              <a:gd name="connsiteX26" fmla="*/ 7757393 w 8748940"/>
              <a:gd name="connsiteY26" fmla="*/ 4366140 h 4366140"/>
              <a:gd name="connsiteX27" fmla="*/ 7349110 w 8748940"/>
              <a:gd name="connsiteY27" fmla="*/ 4366140 h 4366140"/>
              <a:gd name="connsiteX28" fmla="*/ 6678358 w 8748940"/>
              <a:gd name="connsiteY28" fmla="*/ 4366140 h 4366140"/>
              <a:gd name="connsiteX29" fmla="*/ 6182584 w 8748940"/>
              <a:gd name="connsiteY29" fmla="*/ 4366140 h 4366140"/>
              <a:gd name="connsiteX30" fmla="*/ 5861790 w 8748940"/>
              <a:gd name="connsiteY30" fmla="*/ 4366140 h 4366140"/>
              <a:gd name="connsiteX31" fmla="*/ 5103548 w 8748940"/>
              <a:gd name="connsiteY31" fmla="*/ 4366140 h 4366140"/>
              <a:gd name="connsiteX32" fmla="*/ 4345307 w 8748940"/>
              <a:gd name="connsiteY32" fmla="*/ 4366140 h 4366140"/>
              <a:gd name="connsiteX33" fmla="*/ 3849534 w 8748940"/>
              <a:gd name="connsiteY33" fmla="*/ 4366140 h 4366140"/>
              <a:gd name="connsiteX34" fmla="*/ 3178782 w 8748940"/>
              <a:gd name="connsiteY34" fmla="*/ 4366140 h 4366140"/>
              <a:gd name="connsiteX35" fmla="*/ 2683008 w 8748940"/>
              <a:gd name="connsiteY35" fmla="*/ 4366140 h 4366140"/>
              <a:gd name="connsiteX36" fmla="*/ 2187235 w 8748940"/>
              <a:gd name="connsiteY36" fmla="*/ 4366140 h 4366140"/>
              <a:gd name="connsiteX37" fmla="*/ 1516483 w 8748940"/>
              <a:gd name="connsiteY37" fmla="*/ 4366140 h 4366140"/>
              <a:gd name="connsiteX38" fmla="*/ 1108199 w 8748940"/>
              <a:gd name="connsiteY38" fmla="*/ 4366140 h 4366140"/>
              <a:gd name="connsiteX39" fmla="*/ 524936 w 8748940"/>
              <a:gd name="connsiteY39" fmla="*/ 4366140 h 4366140"/>
              <a:gd name="connsiteX40" fmla="*/ 0 w 8748940"/>
              <a:gd name="connsiteY40" fmla="*/ 4366140 h 4366140"/>
              <a:gd name="connsiteX41" fmla="*/ 0 w 8748940"/>
              <a:gd name="connsiteY41" fmla="*/ 3733050 h 4366140"/>
              <a:gd name="connsiteX42" fmla="*/ 0 w 8748940"/>
              <a:gd name="connsiteY42" fmla="*/ 3099959 h 4366140"/>
              <a:gd name="connsiteX43" fmla="*/ 0 w 8748940"/>
              <a:gd name="connsiteY43" fmla="*/ 2641515 h 4366140"/>
              <a:gd name="connsiteX44" fmla="*/ 0 w 8748940"/>
              <a:gd name="connsiteY44" fmla="*/ 2183070 h 4366140"/>
              <a:gd name="connsiteX45" fmla="*/ 0 w 8748940"/>
              <a:gd name="connsiteY45" fmla="*/ 1680964 h 4366140"/>
              <a:gd name="connsiteX46" fmla="*/ 0 w 8748940"/>
              <a:gd name="connsiteY46" fmla="*/ 1047874 h 4366140"/>
              <a:gd name="connsiteX47" fmla="*/ 0 w 8748940"/>
              <a:gd name="connsiteY47" fmla="*/ 502106 h 4366140"/>
              <a:gd name="connsiteX48" fmla="*/ 0 w 8748940"/>
              <a:gd name="connsiteY48" fmla="*/ 0 h 436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748940" h="4366140" fill="none" extrusionOk="0">
                <a:moveTo>
                  <a:pt x="0" y="0"/>
                </a:moveTo>
                <a:cubicBezTo>
                  <a:pt x="124257" y="-35584"/>
                  <a:pt x="290285" y="40814"/>
                  <a:pt x="408284" y="0"/>
                </a:cubicBezTo>
                <a:cubicBezTo>
                  <a:pt x="526283" y="-40814"/>
                  <a:pt x="915695" y="54798"/>
                  <a:pt x="1079036" y="0"/>
                </a:cubicBezTo>
                <a:cubicBezTo>
                  <a:pt x="1242377" y="-54798"/>
                  <a:pt x="1421872" y="10700"/>
                  <a:pt x="1574809" y="0"/>
                </a:cubicBezTo>
                <a:cubicBezTo>
                  <a:pt x="1727746" y="-10700"/>
                  <a:pt x="2022356" y="63805"/>
                  <a:pt x="2245561" y="0"/>
                </a:cubicBezTo>
                <a:cubicBezTo>
                  <a:pt x="2468766" y="-63805"/>
                  <a:pt x="2515211" y="12851"/>
                  <a:pt x="2653845" y="0"/>
                </a:cubicBezTo>
                <a:cubicBezTo>
                  <a:pt x="2792479" y="-12851"/>
                  <a:pt x="3243130" y="65221"/>
                  <a:pt x="3412087" y="0"/>
                </a:cubicBezTo>
                <a:cubicBezTo>
                  <a:pt x="3581044" y="-65221"/>
                  <a:pt x="3863945" y="25647"/>
                  <a:pt x="4082839" y="0"/>
                </a:cubicBezTo>
                <a:cubicBezTo>
                  <a:pt x="4301733" y="-25647"/>
                  <a:pt x="4380600" y="23791"/>
                  <a:pt x="4491123" y="0"/>
                </a:cubicBezTo>
                <a:cubicBezTo>
                  <a:pt x="4601646" y="-23791"/>
                  <a:pt x="4798277" y="29575"/>
                  <a:pt x="5074385" y="0"/>
                </a:cubicBezTo>
                <a:cubicBezTo>
                  <a:pt x="5350493" y="-29575"/>
                  <a:pt x="5469430" y="90279"/>
                  <a:pt x="5832627" y="0"/>
                </a:cubicBezTo>
                <a:cubicBezTo>
                  <a:pt x="6195824" y="-90279"/>
                  <a:pt x="6111515" y="41404"/>
                  <a:pt x="6240911" y="0"/>
                </a:cubicBezTo>
                <a:cubicBezTo>
                  <a:pt x="6370307" y="-41404"/>
                  <a:pt x="6464644" y="31865"/>
                  <a:pt x="6649194" y="0"/>
                </a:cubicBezTo>
                <a:cubicBezTo>
                  <a:pt x="6833744" y="-31865"/>
                  <a:pt x="7016727" y="55"/>
                  <a:pt x="7144968" y="0"/>
                </a:cubicBezTo>
                <a:cubicBezTo>
                  <a:pt x="7273209" y="-55"/>
                  <a:pt x="7343441" y="35700"/>
                  <a:pt x="7465762" y="0"/>
                </a:cubicBezTo>
                <a:cubicBezTo>
                  <a:pt x="7588083" y="-35700"/>
                  <a:pt x="7759789" y="52406"/>
                  <a:pt x="8049025" y="0"/>
                </a:cubicBezTo>
                <a:cubicBezTo>
                  <a:pt x="8338261" y="-52406"/>
                  <a:pt x="8523353" y="27222"/>
                  <a:pt x="8748940" y="0"/>
                </a:cubicBezTo>
                <a:cubicBezTo>
                  <a:pt x="8759484" y="228941"/>
                  <a:pt x="8699263" y="251022"/>
                  <a:pt x="8748940" y="458445"/>
                </a:cubicBezTo>
                <a:cubicBezTo>
                  <a:pt x="8798617" y="665869"/>
                  <a:pt x="8740464" y="668389"/>
                  <a:pt x="8748940" y="873228"/>
                </a:cubicBezTo>
                <a:cubicBezTo>
                  <a:pt x="8757416" y="1078067"/>
                  <a:pt x="8745292" y="1378845"/>
                  <a:pt x="8748940" y="1506318"/>
                </a:cubicBezTo>
                <a:cubicBezTo>
                  <a:pt x="8752588" y="1633791"/>
                  <a:pt x="8700303" y="1886679"/>
                  <a:pt x="8748940" y="2139409"/>
                </a:cubicBezTo>
                <a:cubicBezTo>
                  <a:pt x="8797577" y="2392139"/>
                  <a:pt x="8695260" y="2403159"/>
                  <a:pt x="8748940" y="2641515"/>
                </a:cubicBezTo>
                <a:cubicBezTo>
                  <a:pt x="8802620" y="2879871"/>
                  <a:pt x="8730104" y="2994167"/>
                  <a:pt x="8748940" y="3187282"/>
                </a:cubicBezTo>
                <a:cubicBezTo>
                  <a:pt x="8767776" y="3380397"/>
                  <a:pt x="8712198" y="3596912"/>
                  <a:pt x="8748940" y="3733050"/>
                </a:cubicBezTo>
                <a:cubicBezTo>
                  <a:pt x="8785682" y="3869188"/>
                  <a:pt x="8689866" y="4217187"/>
                  <a:pt x="8748940" y="4366140"/>
                </a:cubicBezTo>
                <a:cubicBezTo>
                  <a:pt x="8617840" y="4380181"/>
                  <a:pt x="8562820" y="4331705"/>
                  <a:pt x="8428146" y="4366140"/>
                </a:cubicBezTo>
                <a:cubicBezTo>
                  <a:pt x="8293472" y="4400575"/>
                  <a:pt x="7958974" y="4353252"/>
                  <a:pt x="7757393" y="4366140"/>
                </a:cubicBezTo>
                <a:cubicBezTo>
                  <a:pt x="7555812" y="4379028"/>
                  <a:pt x="7547993" y="4365393"/>
                  <a:pt x="7349110" y="4366140"/>
                </a:cubicBezTo>
                <a:cubicBezTo>
                  <a:pt x="7150227" y="4366887"/>
                  <a:pt x="6979631" y="4351051"/>
                  <a:pt x="6678358" y="4366140"/>
                </a:cubicBezTo>
                <a:cubicBezTo>
                  <a:pt x="6377085" y="4381229"/>
                  <a:pt x="6416971" y="4321606"/>
                  <a:pt x="6182584" y="4366140"/>
                </a:cubicBezTo>
                <a:cubicBezTo>
                  <a:pt x="5948197" y="4410674"/>
                  <a:pt x="5934879" y="4334054"/>
                  <a:pt x="5861790" y="4366140"/>
                </a:cubicBezTo>
                <a:cubicBezTo>
                  <a:pt x="5788701" y="4398226"/>
                  <a:pt x="5480476" y="4295676"/>
                  <a:pt x="5103548" y="4366140"/>
                </a:cubicBezTo>
                <a:cubicBezTo>
                  <a:pt x="4726620" y="4436604"/>
                  <a:pt x="4648976" y="4308004"/>
                  <a:pt x="4345307" y="4366140"/>
                </a:cubicBezTo>
                <a:cubicBezTo>
                  <a:pt x="4041638" y="4424276"/>
                  <a:pt x="3977745" y="4342986"/>
                  <a:pt x="3849534" y="4366140"/>
                </a:cubicBezTo>
                <a:cubicBezTo>
                  <a:pt x="3721323" y="4389294"/>
                  <a:pt x="3392641" y="4348762"/>
                  <a:pt x="3178782" y="4366140"/>
                </a:cubicBezTo>
                <a:cubicBezTo>
                  <a:pt x="2964923" y="4383518"/>
                  <a:pt x="2809684" y="4352748"/>
                  <a:pt x="2683008" y="4366140"/>
                </a:cubicBezTo>
                <a:cubicBezTo>
                  <a:pt x="2556332" y="4379532"/>
                  <a:pt x="2287034" y="4364910"/>
                  <a:pt x="2187235" y="4366140"/>
                </a:cubicBezTo>
                <a:cubicBezTo>
                  <a:pt x="2087436" y="4367370"/>
                  <a:pt x="1810649" y="4365817"/>
                  <a:pt x="1516483" y="4366140"/>
                </a:cubicBezTo>
                <a:cubicBezTo>
                  <a:pt x="1222317" y="4366463"/>
                  <a:pt x="1286159" y="4350786"/>
                  <a:pt x="1108199" y="4366140"/>
                </a:cubicBezTo>
                <a:cubicBezTo>
                  <a:pt x="930239" y="4381494"/>
                  <a:pt x="751782" y="4316746"/>
                  <a:pt x="524936" y="4366140"/>
                </a:cubicBezTo>
                <a:cubicBezTo>
                  <a:pt x="298090" y="4415534"/>
                  <a:pt x="110878" y="4316635"/>
                  <a:pt x="0" y="4366140"/>
                </a:cubicBezTo>
                <a:cubicBezTo>
                  <a:pt x="-47281" y="4184364"/>
                  <a:pt x="3010" y="3871961"/>
                  <a:pt x="0" y="3733050"/>
                </a:cubicBezTo>
                <a:cubicBezTo>
                  <a:pt x="-3010" y="3594139"/>
                  <a:pt x="23326" y="3315712"/>
                  <a:pt x="0" y="3099959"/>
                </a:cubicBezTo>
                <a:cubicBezTo>
                  <a:pt x="-23326" y="2884206"/>
                  <a:pt x="10626" y="2823402"/>
                  <a:pt x="0" y="2641515"/>
                </a:cubicBezTo>
                <a:cubicBezTo>
                  <a:pt x="-10626" y="2459628"/>
                  <a:pt x="18255" y="2293529"/>
                  <a:pt x="0" y="2183070"/>
                </a:cubicBezTo>
                <a:cubicBezTo>
                  <a:pt x="-18255" y="2072611"/>
                  <a:pt x="49019" y="1927756"/>
                  <a:pt x="0" y="1680964"/>
                </a:cubicBezTo>
                <a:cubicBezTo>
                  <a:pt x="-49019" y="1434172"/>
                  <a:pt x="14652" y="1260958"/>
                  <a:pt x="0" y="1047874"/>
                </a:cubicBezTo>
                <a:cubicBezTo>
                  <a:pt x="-14652" y="834790"/>
                  <a:pt x="1469" y="698816"/>
                  <a:pt x="0" y="502106"/>
                </a:cubicBezTo>
                <a:cubicBezTo>
                  <a:pt x="-1469" y="305396"/>
                  <a:pt x="25753" y="184294"/>
                  <a:pt x="0" y="0"/>
                </a:cubicBezTo>
                <a:close/>
              </a:path>
              <a:path w="8748940" h="4366140" stroke="0" extrusionOk="0">
                <a:moveTo>
                  <a:pt x="0" y="0"/>
                </a:moveTo>
                <a:cubicBezTo>
                  <a:pt x="230773" y="-1363"/>
                  <a:pt x="380121" y="52077"/>
                  <a:pt x="583263" y="0"/>
                </a:cubicBezTo>
                <a:cubicBezTo>
                  <a:pt x="786405" y="-52077"/>
                  <a:pt x="975638" y="17804"/>
                  <a:pt x="1166525" y="0"/>
                </a:cubicBezTo>
                <a:cubicBezTo>
                  <a:pt x="1357412" y="-17804"/>
                  <a:pt x="1656364" y="15297"/>
                  <a:pt x="1924767" y="0"/>
                </a:cubicBezTo>
                <a:cubicBezTo>
                  <a:pt x="2193170" y="-15297"/>
                  <a:pt x="2408136" y="71988"/>
                  <a:pt x="2683008" y="0"/>
                </a:cubicBezTo>
                <a:cubicBezTo>
                  <a:pt x="2957880" y="-71988"/>
                  <a:pt x="3024926" y="26870"/>
                  <a:pt x="3178782" y="0"/>
                </a:cubicBezTo>
                <a:cubicBezTo>
                  <a:pt x="3332638" y="-26870"/>
                  <a:pt x="3472075" y="4017"/>
                  <a:pt x="3587065" y="0"/>
                </a:cubicBezTo>
                <a:cubicBezTo>
                  <a:pt x="3702055" y="-4017"/>
                  <a:pt x="3930779" y="53485"/>
                  <a:pt x="4170328" y="0"/>
                </a:cubicBezTo>
                <a:cubicBezTo>
                  <a:pt x="4409877" y="-53485"/>
                  <a:pt x="4715163" y="44591"/>
                  <a:pt x="4928570" y="0"/>
                </a:cubicBezTo>
                <a:cubicBezTo>
                  <a:pt x="5141977" y="-44591"/>
                  <a:pt x="5223236" y="21557"/>
                  <a:pt x="5424343" y="0"/>
                </a:cubicBezTo>
                <a:cubicBezTo>
                  <a:pt x="5625450" y="-21557"/>
                  <a:pt x="5738665" y="28825"/>
                  <a:pt x="6007605" y="0"/>
                </a:cubicBezTo>
                <a:cubicBezTo>
                  <a:pt x="6276545" y="-28825"/>
                  <a:pt x="6379930" y="46631"/>
                  <a:pt x="6590868" y="0"/>
                </a:cubicBezTo>
                <a:cubicBezTo>
                  <a:pt x="6801806" y="-46631"/>
                  <a:pt x="7123417" y="58665"/>
                  <a:pt x="7261620" y="0"/>
                </a:cubicBezTo>
                <a:cubicBezTo>
                  <a:pt x="7399823" y="-58665"/>
                  <a:pt x="7825990" y="49435"/>
                  <a:pt x="8019862" y="0"/>
                </a:cubicBezTo>
                <a:cubicBezTo>
                  <a:pt x="8213734" y="-49435"/>
                  <a:pt x="8389323" y="42744"/>
                  <a:pt x="8748940" y="0"/>
                </a:cubicBezTo>
                <a:cubicBezTo>
                  <a:pt x="8780034" y="127908"/>
                  <a:pt x="8716046" y="362743"/>
                  <a:pt x="8748940" y="458445"/>
                </a:cubicBezTo>
                <a:cubicBezTo>
                  <a:pt x="8781834" y="554147"/>
                  <a:pt x="8707209" y="710984"/>
                  <a:pt x="8748940" y="873228"/>
                </a:cubicBezTo>
                <a:cubicBezTo>
                  <a:pt x="8790671" y="1035472"/>
                  <a:pt x="8709293" y="1210084"/>
                  <a:pt x="8748940" y="1375334"/>
                </a:cubicBezTo>
                <a:cubicBezTo>
                  <a:pt x="8788587" y="1540584"/>
                  <a:pt x="8702330" y="1629547"/>
                  <a:pt x="8748940" y="1790117"/>
                </a:cubicBezTo>
                <a:cubicBezTo>
                  <a:pt x="8795550" y="1950687"/>
                  <a:pt x="8717085" y="2208724"/>
                  <a:pt x="8748940" y="2423208"/>
                </a:cubicBezTo>
                <a:cubicBezTo>
                  <a:pt x="8780795" y="2637692"/>
                  <a:pt x="8747215" y="2748635"/>
                  <a:pt x="8748940" y="2881652"/>
                </a:cubicBezTo>
                <a:cubicBezTo>
                  <a:pt x="8750665" y="3014669"/>
                  <a:pt x="8738309" y="3369706"/>
                  <a:pt x="8748940" y="3514743"/>
                </a:cubicBezTo>
                <a:cubicBezTo>
                  <a:pt x="8759571" y="3659780"/>
                  <a:pt x="8672014" y="4046269"/>
                  <a:pt x="8748940" y="4366140"/>
                </a:cubicBezTo>
                <a:cubicBezTo>
                  <a:pt x="8599384" y="4384892"/>
                  <a:pt x="8562022" y="4344317"/>
                  <a:pt x="8428146" y="4366140"/>
                </a:cubicBezTo>
                <a:cubicBezTo>
                  <a:pt x="8294270" y="4387963"/>
                  <a:pt x="8144491" y="4334325"/>
                  <a:pt x="8019862" y="4366140"/>
                </a:cubicBezTo>
                <a:cubicBezTo>
                  <a:pt x="7895233" y="4397955"/>
                  <a:pt x="7766824" y="4354705"/>
                  <a:pt x="7699067" y="4366140"/>
                </a:cubicBezTo>
                <a:cubicBezTo>
                  <a:pt x="7631310" y="4377575"/>
                  <a:pt x="7406816" y="4337504"/>
                  <a:pt x="7290783" y="4366140"/>
                </a:cubicBezTo>
                <a:cubicBezTo>
                  <a:pt x="7174750" y="4394776"/>
                  <a:pt x="6808577" y="4347438"/>
                  <a:pt x="6620031" y="4366140"/>
                </a:cubicBezTo>
                <a:cubicBezTo>
                  <a:pt x="6431485" y="4384842"/>
                  <a:pt x="6361514" y="4307370"/>
                  <a:pt x="6124258" y="4366140"/>
                </a:cubicBezTo>
                <a:cubicBezTo>
                  <a:pt x="5887002" y="4424910"/>
                  <a:pt x="5771366" y="4334875"/>
                  <a:pt x="5628485" y="4366140"/>
                </a:cubicBezTo>
                <a:cubicBezTo>
                  <a:pt x="5485604" y="4397405"/>
                  <a:pt x="5353425" y="4312042"/>
                  <a:pt x="5132711" y="4366140"/>
                </a:cubicBezTo>
                <a:cubicBezTo>
                  <a:pt x="4911997" y="4420238"/>
                  <a:pt x="4861513" y="4319578"/>
                  <a:pt x="4724428" y="4366140"/>
                </a:cubicBezTo>
                <a:cubicBezTo>
                  <a:pt x="4587343" y="4412702"/>
                  <a:pt x="4545183" y="4361894"/>
                  <a:pt x="4403633" y="4366140"/>
                </a:cubicBezTo>
                <a:cubicBezTo>
                  <a:pt x="4262083" y="4370386"/>
                  <a:pt x="3913896" y="4325815"/>
                  <a:pt x="3645392" y="4366140"/>
                </a:cubicBezTo>
                <a:cubicBezTo>
                  <a:pt x="3376888" y="4406465"/>
                  <a:pt x="3187936" y="4339173"/>
                  <a:pt x="2974640" y="4366140"/>
                </a:cubicBezTo>
                <a:cubicBezTo>
                  <a:pt x="2761344" y="4393107"/>
                  <a:pt x="2616096" y="4363295"/>
                  <a:pt x="2303888" y="4366140"/>
                </a:cubicBezTo>
                <a:cubicBezTo>
                  <a:pt x="1991680" y="4368985"/>
                  <a:pt x="1939068" y="4341471"/>
                  <a:pt x="1720625" y="4366140"/>
                </a:cubicBezTo>
                <a:cubicBezTo>
                  <a:pt x="1502182" y="4390809"/>
                  <a:pt x="1405664" y="4346901"/>
                  <a:pt x="1137362" y="4366140"/>
                </a:cubicBezTo>
                <a:cubicBezTo>
                  <a:pt x="869060" y="4385379"/>
                  <a:pt x="692172" y="4324063"/>
                  <a:pt x="554100" y="4366140"/>
                </a:cubicBezTo>
                <a:cubicBezTo>
                  <a:pt x="416028" y="4408217"/>
                  <a:pt x="155209" y="4328136"/>
                  <a:pt x="0" y="4366140"/>
                </a:cubicBezTo>
                <a:cubicBezTo>
                  <a:pt x="-29952" y="4224498"/>
                  <a:pt x="22052" y="4125254"/>
                  <a:pt x="0" y="3907695"/>
                </a:cubicBezTo>
                <a:cubicBezTo>
                  <a:pt x="-22052" y="3690137"/>
                  <a:pt x="35840" y="3666159"/>
                  <a:pt x="0" y="3492912"/>
                </a:cubicBezTo>
                <a:cubicBezTo>
                  <a:pt x="-35840" y="3319665"/>
                  <a:pt x="11013" y="3218524"/>
                  <a:pt x="0" y="3034467"/>
                </a:cubicBezTo>
                <a:cubicBezTo>
                  <a:pt x="-11013" y="2850411"/>
                  <a:pt x="850" y="2676770"/>
                  <a:pt x="0" y="2532361"/>
                </a:cubicBezTo>
                <a:cubicBezTo>
                  <a:pt x="-850" y="2387952"/>
                  <a:pt x="4142" y="2290669"/>
                  <a:pt x="0" y="2073917"/>
                </a:cubicBezTo>
                <a:cubicBezTo>
                  <a:pt x="-4142" y="1857165"/>
                  <a:pt x="2447" y="1616010"/>
                  <a:pt x="0" y="1484488"/>
                </a:cubicBezTo>
                <a:cubicBezTo>
                  <a:pt x="-2447" y="1352966"/>
                  <a:pt x="68870" y="1100257"/>
                  <a:pt x="0" y="895059"/>
                </a:cubicBezTo>
                <a:cubicBezTo>
                  <a:pt x="-68870" y="689861"/>
                  <a:pt x="101601" y="359736"/>
                  <a:pt x="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cap="sq">
            <a:solidFill>
              <a:schemeClr val="bg2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9465588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1.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The photos of their fight for </a:t>
            </a:r>
            <a:r>
              <a:rPr lang="en-US" sz="3000" u="sng" dirty="0"/>
              <a:t>freedom</a:t>
            </a:r>
            <a:r>
              <a:rPr lang="en-US" sz="3000" dirty="0"/>
              <a:t> are on the second </a:t>
            </a:r>
            <a:r>
              <a:rPr lang="en-US" sz="3000" u="sng" dirty="0"/>
              <a:t>floor</a:t>
            </a:r>
            <a:r>
              <a:rPr lang="en-US" sz="3000" dirty="0"/>
              <a:t>.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2.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Who suffers most </a:t>
            </a:r>
            <a:r>
              <a:rPr lang="en-US" sz="3000" u="sng" dirty="0"/>
              <a:t>from</a:t>
            </a:r>
            <a:r>
              <a:rPr lang="en-US" sz="3000" dirty="0"/>
              <a:t> generation </a:t>
            </a:r>
            <a:r>
              <a:rPr lang="en-US" sz="3000" u="sng" dirty="0"/>
              <a:t>conflicts</a:t>
            </a:r>
            <a:r>
              <a:rPr lang="en-US" sz="3000" dirty="0"/>
              <a:t>?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3.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The man is </a:t>
            </a:r>
            <a:r>
              <a:rPr lang="en-US" sz="3000" u="sng" dirty="0"/>
              <a:t>reflecting</a:t>
            </a:r>
            <a:r>
              <a:rPr lang="en-US" sz="3000" dirty="0"/>
              <a:t> on his </a:t>
            </a:r>
            <a:r>
              <a:rPr lang="en-US" sz="3000" u="sng" dirty="0"/>
              <a:t>frightening</a:t>
            </a:r>
            <a:r>
              <a:rPr lang="en-US" sz="3000" dirty="0"/>
              <a:t> trip.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4.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How does the past </a:t>
            </a:r>
            <a:r>
              <a:rPr lang="en-US" sz="3000" u="sng" dirty="0"/>
              <a:t>influence</a:t>
            </a:r>
            <a:r>
              <a:rPr lang="en-US" sz="3000" dirty="0"/>
              <a:t> your </a:t>
            </a:r>
            <a:r>
              <a:rPr lang="en-US" sz="3000" u="sng" dirty="0"/>
              <a:t>friends</a:t>
            </a:r>
            <a:r>
              <a:rPr lang="en-US" sz="3000" dirty="0"/>
              <a:t>?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5.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When I was small, I caught the </a:t>
            </a:r>
            <a:r>
              <a:rPr lang="en-US" sz="3000" u="sng" dirty="0"/>
              <a:t>flu</a:t>
            </a:r>
            <a:r>
              <a:rPr lang="en-US" sz="3000" dirty="0"/>
              <a:t> </a:t>
            </a:r>
            <a:r>
              <a:rPr lang="en-US" sz="3000" u="sng" dirty="0"/>
              <a:t>frequently.</a:t>
            </a:r>
          </a:p>
        </p:txBody>
      </p:sp>
      <p:pic>
        <p:nvPicPr>
          <p:cNvPr id="2" name="audio 2 a closer look 1">
            <a:hlinkClick r:id="" action="ppaction://media"/>
            <a:extLst>
              <a:ext uri="{FF2B5EF4-FFF2-40B4-BE49-F238E27FC236}">
                <a16:creationId xmlns:a16="http://schemas.microsoft.com/office/drawing/2014/main" id="{D5DCC4FF-7017-ACAE-306C-3B9E132EF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ED78CC8-25A3-E287-6216-016442029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"/>
          <p:cNvSpPr txBox="1">
            <a:spLocks noGrp="1"/>
          </p:cNvSpPr>
          <p:nvPr>
            <p:ph type="title"/>
          </p:nvPr>
        </p:nvSpPr>
        <p:spPr>
          <a:xfrm>
            <a:off x="-1" y="0"/>
            <a:ext cx="4716380" cy="1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- D</a:t>
            </a:r>
            <a:r>
              <a:rPr lang="en" sz="3200" dirty="0"/>
              <a:t>evide class into 2 teams.</a:t>
            </a:r>
            <a:br>
              <a:rPr lang="en" sz="3200" dirty="0"/>
            </a:br>
            <a:r>
              <a:rPr lang="en" sz="3200" dirty="0"/>
              <a:t>- Take turn writing on board all vocabularies you have leanrt in this lesson in 5 minutes.</a:t>
            </a:r>
            <a:endParaRPr dirty="0"/>
          </a:p>
        </p:txBody>
      </p:sp>
      <p:pic>
        <p:nvPicPr>
          <p:cNvPr id="335" name="Google Shape;335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/>
          <a:srcRect t="14512" b="14897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4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6FD339F2-E62F-C4C2-4616-D7615DC15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3717758"/>
            <a:ext cx="2534653" cy="142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A5A2C03-E5D3-CC91-09B1-B48CC2B50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9"/>
          <p:cNvSpPr txBox="1">
            <a:spLocks noGrp="1"/>
          </p:cNvSpPr>
          <p:nvPr>
            <p:ph type="title"/>
          </p:nvPr>
        </p:nvSpPr>
        <p:spPr>
          <a:xfrm>
            <a:off x="1413219" y="422879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dirty="0">
                <a:solidFill>
                  <a:schemeClr val="accent3"/>
                </a:solidFill>
              </a:rPr>
              <a:t>T</a:t>
            </a:r>
            <a:r>
              <a:rPr lang="en" sz="10000" b="1" dirty="0">
                <a:solidFill>
                  <a:schemeClr val="accent3"/>
                </a:solidFill>
              </a:rPr>
              <a:t>hank you ♥</a:t>
            </a:r>
            <a:endParaRPr sz="10000" b="1" dirty="0">
              <a:solidFill>
                <a:schemeClr val="accent3"/>
              </a:solidFill>
            </a:endParaRPr>
          </a:p>
        </p:txBody>
      </p:sp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888" y="2408450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64" y="2983252"/>
            <a:ext cx="3952174" cy="15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BDC108E-1F79-549C-38E5-828809579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59B">
            <a:alpha val="20000"/>
          </a:srgbClr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044515" y="1762827"/>
            <a:ext cx="1404774" cy="11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5694690" y="1762827"/>
            <a:ext cx="1404800" cy="11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 txBox="1">
            <a:spLocks noGrp="1"/>
          </p:cNvSpPr>
          <p:nvPr>
            <p:ph type="title"/>
          </p:nvPr>
        </p:nvSpPr>
        <p:spPr>
          <a:xfrm>
            <a:off x="3428600" y="535000"/>
            <a:ext cx="4184312" cy="9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VOCABULARY</a:t>
            </a:r>
            <a:endParaRPr b="1" dirty="0"/>
          </a:p>
        </p:txBody>
      </p:sp>
      <p:sp>
        <p:nvSpPr>
          <p:cNvPr id="283" name="Google Shape;283;p34"/>
          <p:cNvSpPr txBox="1">
            <a:spLocks noGrp="1"/>
          </p:cNvSpPr>
          <p:nvPr>
            <p:ph type="title" idx="2"/>
          </p:nvPr>
        </p:nvSpPr>
        <p:spPr>
          <a:xfrm>
            <a:off x="2101900" y="535000"/>
            <a:ext cx="1174200" cy="9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I.</a:t>
            </a:r>
            <a:endParaRPr b="1" dirty="0"/>
          </a:p>
        </p:txBody>
      </p:sp>
      <p:sp>
        <p:nvSpPr>
          <p:cNvPr id="284" name="Google Shape;284;p34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8799" y="2001896"/>
            <a:ext cx="3166403" cy="254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33CFE2F-653F-87E8-1D5B-710D6C02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293" y="-287302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59B">
            <a:alpha val="20000"/>
          </a:srgbClr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698008" y="2546198"/>
            <a:ext cx="3626164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/</a:t>
            </a:r>
            <a:r>
              <a:rPr lang="en-US" sz="3000" dirty="0" err="1"/>
              <a:t>teɪk</a:t>
            </a:r>
            <a:r>
              <a:rPr lang="en-US" sz="3000" dirty="0"/>
              <a:t> </a:t>
            </a:r>
            <a:r>
              <a:rPr lang="en-US" sz="3000" dirty="0" err="1"/>
              <a:t>nəʊt</a:t>
            </a:r>
            <a:r>
              <a:rPr lang="en-US" sz="30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698008" y="1685098"/>
            <a:ext cx="3626164" cy="640200"/>
          </a:xfrm>
          <a:prstGeom prst="roundRect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</a:t>
            </a:r>
            <a:r>
              <a:rPr lang="en" b="1" dirty="0"/>
              <a:t>ake note (v)</a:t>
            </a:r>
            <a:endParaRPr b="1" dirty="0"/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698008" y="3259998"/>
            <a:ext cx="3626164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g</a:t>
            </a:r>
            <a:r>
              <a:rPr lang="en" sz="3000" dirty="0"/>
              <a:t>hi chép</a:t>
            </a:r>
            <a:endParaRPr sz="3000" dirty="0"/>
          </a:p>
        </p:txBody>
      </p:sp>
      <p:pic>
        <p:nvPicPr>
          <p:cNvPr id="3" name="Content Placeholder 4" descr="writing-notes-daffy-duck">
            <a:extLst>
              <a:ext uri="{FF2B5EF4-FFF2-40B4-BE49-F238E27FC236}">
                <a16:creationId xmlns:a16="http://schemas.microsoft.com/office/drawing/2014/main" id="{9ED1FBFD-B400-A269-16E7-243EA3DEF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520" y="1685098"/>
            <a:ext cx="2550160" cy="31388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99">
            <a:extLst>
              <a:ext uri="{FF2B5EF4-FFF2-40B4-BE49-F238E27FC236}">
                <a16:creationId xmlns:a16="http://schemas.microsoft.com/office/drawing/2014/main" id="{BA9B81D2-3BEF-90E7-ED51-92FEEA87B23F}"/>
              </a:ext>
            </a:extLst>
          </p:cNvPr>
          <p:cNvSpPr txBox="1"/>
          <p:nvPr/>
        </p:nvSpPr>
        <p:spPr>
          <a:xfrm>
            <a:off x="4480844" y="535000"/>
            <a:ext cx="4195883" cy="953453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500" dirty="0">
                <a:solidFill>
                  <a:schemeClr val="dk1"/>
                </a:solidFill>
                <a:latin typeface="Tilt Warp"/>
                <a:sym typeface="Tilt Warp"/>
              </a:rPr>
              <a:t>to write something down or remember it carefully</a:t>
            </a:r>
          </a:p>
        </p:txBody>
      </p:sp>
      <p:pic>
        <p:nvPicPr>
          <p:cNvPr id="2" name="take note">
            <a:hlinkClick r:id="" action="ppaction://media"/>
            <a:extLst>
              <a:ext uri="{FF2B5EF4-FFF2-40B4-BE49-F238E27FC236}">
                <a16:creationId xmlns:a16="http://schemas.microsoft.com/office/drawing/2014/main" id="{5847EE2F-52AC-D49F-B8BD-9DFA7543B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4346" y="1685098"/>
            <a:ext cx="609600" cy="609600"/>
          </a:xfrm>
          <a:prstGeom prst="rect">
            <a:avLst/>
          </a:pr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15F31D8-48EE-BC60-18C6-29F5CA0D7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46" y="-253012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128245" y="2393789"/>
            <a:ext cx="3843252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/ˈ</a:t>
            </a:r>
            <a:r>
              <a:rPr lang="en-US" sz="2500" dirty="0" err="1"/>
              <a:t>fæməli</a:t>
            </a:r>
            <a:r>
              <a:rPr lang="en-US" sz="2500" dirty="0"/>
              <a:t> ˈ</a:t>
            </a:r>
            <a:r>
              <a:rPr lang="en-US" sz="2500" dirty="0" err="1"/>
              <a:t>ɔrientɪd</a:t>
            </a:r>
            <a:r>
              <a:rPr lang="en-US" sz="25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128245" y="1451939"/>
            <a:ext cx="3843252" cy="640200"/>
          </a:xfrm>
          <a:prstGeom prst="round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family-oriented (adj) 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128245" y="3188339"/>
            <a:ext cx="3843252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/>
              <a:t>hướng về, coi trọng gia đình</a:t>
            </a:r>
          </a:p>
        </p:txBody>
      </p:sp>
      <p:pic>
        <p:nvPicPr>
          <p:cNvPr id="4" name="Picture 3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7D023166-9D58-A240-F7D4-0E3636F83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5" name="Text Box 99">
            <a:extLst>
              <a:ext uri="{FF2B5EF4-FFF2-40B4-BE49-F238E27FC236}">
                <a16:creationId xmlns:a16="http://schemas.microsoft.com/office/drawing/2014/main" id="{E2202A6B-3CDC-0A0E-5B54-4DC6D9F0072F}"/>
              </a:ext>
            </a:extLst>
          </p:cNvPr>
          <p:cNvSpPr txBox="1"/>
          <p:nvPr/>
        </p:nvSpPr>
        <p:spPr>
          <a:xfrm>
            <a:off x="4000500" y="4281726"/>
            <a:ext cx="5143500" cy="861774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2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close to family members and support them in whatever they do.</a:t>
            </a:r>
          </a:p>
        </p:txBody>
      </p:sp>
      <p:pic>
        <p:nvPicPr>
          <p:cNvPr id="2" name="family oriented">
            <a:hlinkClick r:id="" action="ppaction://media"/>
            <a:extLst>
              <a:ext uri="{FF2B5EF4-FFF2-40B4-BE49-F238E27FC236}">
                <a16:creationId xmlns:a16="http://schemas.microsoft.com/office/drawing/2014/main" id="{C25FC35A-0293-1F1F-E82E-C65EF8433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6020" y="1234787"/>
            <a:ext cx="609600" cy="609600"/>
          </a:xfrm>
          <a:prstGeom prst="rect">
            <a:avLst/>
          </a:pr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FBAD26D-A2BF-365B-0BF5-FBD041FE9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46" y="-253012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52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298792" y="2858385"/>
            <a:ext cx="337918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/ˌ</a:t>
            </a:r>
            <a:r>
              <a:rPr lang="en-US" sz="2500" dirty="0" err="1"/>
              <a:t>deməˈkrætɪk</a:t>
            </a:r>
            <a:r>
              <a:rPr lang="en-US" sz="25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319363" y="1806085"/>
            <a:ext cx="3379180" cy="64020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democratic (adj) 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298792" y="3763385"/>
            <a:ext cx="337918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thuộc</a:t>
            </a:r>
            <a:r>
              <a:rPr lang="en-US" sz="2500" dirty="0"/>
              <a:t> </a:t>
            </a:r>
            <a:r>
              <a:rPr lang="en-US" sz="2500" dirty="0" err="1"/>
              <a:t>dân</a:t>
            </a:r>
            <a:r>
              <a:rPr lang="en-US" sz="2500" dirty="0"/>
              <a:t> </a:t>
            </a:r>
            <a:r>
              <a:rPr lang="en-US" sz="2500" dirty="0" err="1"/>
              <a:t>chủ</a:t>
            </a:r>
            <a:endParaRPr lang="en-US" sz="2500" dirty="0"/>
          </a:p>
        </p:txBody>
      </p:sp>
      <p:pic>
        <p:nvPicPr>
          <p:cNvPr id="4" name="Picture 3" descr="A group of people voting in a voting booth&#10;&#10;Description automatically generated">
            <a:extLst>
              <a:ext uri="{FF2B5EF4-FFF2-40B4-BE49-F238E27FC236}">
                <a16:creationId xmlns:a16="http://schemas.microsoft.com/office/drawing/2014/main" id="{DCB64B86-6C4C-FAC3-48A5-13DCFEB05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87886-E916-93F0-03CD-283D3D6D7BE5}"/>
              </a:ext>
            </a:extLst>
          </p:cNvPr>
          <p:cNvSpPr txBox="1"/>
          <p:nvPr/>
        </p:nvSpPr>
        <p:spPr>
          <a:xfrm>
            <a:off x="-375313" y="57097"/>
            <a:ext cx="4735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500" dirty="0">
                <a:solidFill>
                  <a:schemeClr val="dk1"/>
                </a:solidFill>
                <a:latin typeface="Tilt Warp"/>
                <a:sym typeface="Tilt Warp"/>
              </a:rPr>
              <a:t>based on the principles of democracy.</a:t>
            </a:r>
          </a:p>
        </p:txBody>
      </p:sp>
      <p:pic>
        <p:nvPicPr>
          <p:cNvPr id="2" name="democratic">
            <a:hlinkClick r:id="" action="ppaction://media"/>
            <a:extLst>
              <a:ext uri="{FF2B5EF4-FFF2-40B4-BE49-F238E27FC236}">
                <a16:creationId xmlns:a16="http://schemas.microsoft.com/office/drawing/2014/main" id="{756E3F21-06AC-791D-674D-CACF425AB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6169" y="1599414"/>
            <a:ext cx="609600" cy="609600"/>
          </a:xfrm>
          <a:prstGeom prst="rect">
            <a:avLst/>
          </a:pr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7BCAA2C-8011-8EC1-B1D1-E8D16EA53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8227" y="4385799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253368" y="2788303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/ˈ</a:t>
            </a:r>
            <a:r>
              <a:rPr lang="en-US" sz="2500" dirty="0" err="1"/>
              <a:t>meməraɪz</a:t>
            </a:r>
            <a:r>
              <a:rPr lang="en-US" sz="25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253368" y="1736003"/>
            <a:ext cx="3543001" cy="6402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memorise</a:t>
            </a:r>
            <a:r>
              <a:rPr lang="en-US" b="1" dirty="0"/>
              <a:t>  (v)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253368" y="3693303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ghi</a:t>
            </a:r>
            <a:r>
              <a:rPr lang="en-US" sz="2500" dirty="0"/>
              <a:t> </a:t>
            </a:r>
            <a:r>
              <a:rPr lang="en-US" sz="2500" dirty="0" err="1"/>
              <a:t>nhớ</a:t>
            </a:r>
            <a:endParaRPr lang="en-US" sz="2500" dirty="0"/>
          </a:p>
        </p:txBody>
      </p:sp>
      <p:pic>
        <p:nvPicPr>
          <p:cNvPr id="3" name="Picture 2" descr="A person with his hand on his chin&#10;&#10;Description automatically generated">
            <a:extLst>
              <a:ext uri="{FF2B5EF4-FFF2-40B4-BE49-F238E27FC236}">
                <a16:creationId xmlns:a16="http://schemas.microsoft.com/office/drawing/2014/main" id="{7BCEE39C-BB8F-3B56-C455-BB144BA7C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5" name="Google Shape;294;p35">
            <a:extLst>
              <a:ext uri="{FF2B5EF4-FFF2-40B4-BE49-F238E27FC236}">
                <a16:creationId xmlns:a16="http://schemas.microsoft.com/office/drawing/2014/main" id="{A5F10073-1965-3C45-95B7-EAB016E1E90C}"/>
              </a:ext>
            </a:extLst>
          </p:cNvPr>
          <p:cNvSpPr txBox="1">
            <a:spLocks/>
          </p:cNvSpPr>
          <p:nvPr/>
        </p:nvSpPr>
        <p:spPr>
          <a:xfrm>
            <a:off x="5177232" y="4775226"/>
            <a:ext cx="77139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marL="0" indent="0"/>
            <a:r>
              <a:rPr lang="en-US" sz="2500" dirty="0">
                <a:solidFill>
                  <a:srgbClr val="FF0000"/>
                </a:solidFill>
              </a:rPr>
              <a:t>Hmm… Let’s me see!</a:t>
            </a:r>
          </a:p>
        </p:txBody>
      </p:sp>
      <p:pic>
        <p:nvPicPr>
          <p:cNvPr id="2" name="memorise">
            <a:hlinkClick r:id="" action="ppaction://media"/>
            <a:extLst>
              <a:ext uri="{FF2B5EF4-FFF2-40B4-BE49-F238E27FC236}">
                <a16:creationId xmlns:a16="http://schemas.microsoft.com/office/drawing/2014/main" id="{82677DE6-8A28-1375-1926-72E7ABD59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1063" y="1766603"/>
            <a:ext cx="609600" cy="609600"/>
          </a:xfrm>
          <a:prstGeom prst="rect">
            <a:avLst/>
          </a:pr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CD75CD9-B83B-9953-97FA-DE4BABE90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46" y="-253012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253368" y="2788303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</a:t>
            </a:r>
            <a:r>
              <a:rPr lang="en-US" sz="2500" dirty="0" err="1"/>
              <a:t>ɪkˈstendɪd</a:t>
            </a:r>
            <a:r>
              <a:rPr lang="en-US" sz="25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253368" y="1736003"/>
            <a:ext cx="3543001" cy="640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extended (adj)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253368" y="3693303"/>
            <a:ext cx="3543001" cy="810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nhiều</a:t>
            </a:r>
            <a:r>
              <a:rPr lang="en-US" sz="2500" dirty="0"/>
              <a:t> </a:t>
            </a:r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hệ</a:t>
            </a:r>
            <a:r>
              <a:rPr lang="en-US" sz="2500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(</a:t>
            </a:r>
            <a:r>
              <a:rPr lang="en-US" sz="2500" dirty="0" err="1"/>
              <a:t>trong</a:t>
            </a:r>
            <a:r>
              <a:rPr lang="en-US" sz="2500" dirty="0"/>
              <a:t> 1 </a:t>
            </a:r>
            <a:r>
              <a:rPr lang="en-US" sz="2500" dirty="0" err="1"/>
              <a:t>gia</a:t>
            </a:r>
            <a:r>
              <a:rPr lang="en-US" sz="2500" dirty="0"/>
              <a:t> </a:t>
            </a:r>
            <a:r>
              <a:rPr lang="en-US" sz="2500" dirty="0" err="1"/>
              <a:t>đình</a:t>
            </a:r>
            <a:r>
              <a:rPr lang="en-US" sz="2500" dirty="0"/>
              <a:t>)</a:t>
            </a:r>
          </a:p>
        </p:txBody>
      </p:sp>
      <p:pic>
        <p:nvPicPr>
          <p:cNvPr id="4" name="Picture 3" descr="A group of people in a living room&#10;&#10;Description automatically generated">
            <a:extLst>
              <a:ext uri="{FF2B5EF4-FFF2-40B4-BE49-F238E27FC236}">
                <a16:creationId xmlns:a16="http://schemas.microsoft.com/office/drawing/2014/main" id="{BC2846BC-9E5F-F8F4-8C4A-D98C019BD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8E3BF-BA6F-FCF1-02CC-7F71707CA300}"/>
              </a:ext>
            </a:extLst>
          </p:cNvPr>
          <p:cNvSpPr txBox="1"/>
          <p:nvPr/>
        </p:nvSpPr>
        <p:spPr>
          <a:xfrm>
            <a:off x="-343018" y="0"/>
            <a:ext cx="4735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500" dirty="0">
                <a:solidFill>
                  <a:schemeClr val="dk1"/>
                </a:solidFill>
                <a:latin typeface="Tilt Warp"/>
                <a:sym typeface="Tilt Warp"/>
              </a:rPr>
              <a:t>a family that includes many generations.</a:t>
            </a:r>
          </a:p>
        </p:txBody>
      </p:sp>
      <p:pic>
        <p:nvPicPr>
          <p:cNvPr id="2" name="extended">
            <a:hlinkClick r:id="" action="ppaction://media"/>
            <a:extLst>
              <a:ext uri="{FF2B5EF4-FFF2-40B4-BE49-F238E27FC236}">
                <a16:creationId xmlns:a16="http://schemas.microsoft.com/office/drawing/2014/main" id="{5C851B8E-511C-E85F-D4C3-D7E24D7B5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2618" y="1363138"/>
            <a:ext cx="609600" cy="609600"/>
          </a:xfrm>
          <a:prstGeom prst="rect">
            <a:avLst/>
          </a:pr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A7B2EAC-34C2-3C94-4C97-8D99E1BF4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5A0C92-30CA-B645-43C5-F4CCFC89F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68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253368" y="2679119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</a:t>
            </a:r>
            <a:r>
              <a:rPr lang="en-US" sz="2500" dirty="0" err="1"/>
              <a:t>pəˈsju</a:t>
            </a:r>
            <a:r>
              <a:rPr lang="en-US" sz="2500" dirty="0"/>
              <a:t>ː/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253368" y="1736003"/>
            <a:ext cx="3543001" cy="640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pursue (v) 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253368" y="3502231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theo</a:t>
            </a:r>
            <a:r>
              <a:rPr lang="en-US" sz="2500" dirty="0"/>
              <a:t> </a:t>
            </a:r>
            <a:r>
              <a:rPr lang="en-US" sz="2500" dirty="0" err="1"/>
              <a:t>đuổi</a:t>
            </a:r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8E3BF-BA6F-FCF1-02CC-7F71707CA300}"/>
              </a:ext>
            </a:extLst>
          </p:cNvPr>
          <p:cNvSpPr txBox="1"/>
          <p:nvPr/>
        </p:nvSpPr>
        <p:spPr>
          <a:xfrm>
            <a:off x="-138887" y="0"/>
            <a:ext cx="413938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500" dirty="0">
                <a:solidFill>
                  <a:schemeClr val="dk1"/>
                </a:solidFill>
                <a:latin typeface="Tilt Warp"/>
                <a:sym typeface="Tilt Warp"/>
              </a:rPr>
              <a:t>to follow someone or something</a:t>
            </a:r>
          </a:p>
        </p:txBody>
      </p:sp>
      <p:pic>
        <p:nvPicPr>
          <p:cNvPr id="3" name="Picture 2" descr="A person standing on a cliff looking at a city&#10;&#10;Description automatically generated">
            <a:extLst>
              <a:ext uri="{FF2B5EF4-FFF2-40B4-BE49-F238E27FC236}">
                <a16:creationId xmlns:a16="http://schemas.microsoft.com/office/drawing/2014/main" id="{AA04BB08-EF77-D96A-C67A-07580A60F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2" name="pursue">
            <a:hlinkClick r:id="" action="ppaction://media"/>
            <a:extLst>
              <a:ext uri="{FF2B5EF4-FFF2-40B4-BE49-F238E27FC236}">
                <a16:creationId xmlns:a16="http://schemas.microsoft.com/office/drawing/2014/main" id="{B95FC94B-7E98-4295-A470-D10C7CEEE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2082" y="1922902"/>
            <a:ext cx="609600" cy="609600"/>
          </a:xfrm>
          <a:prstGeom prst="rect">
            <a:avLst/>
          </a:pr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CC53E5B-91CB-10F6-12D4-4480D4323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1886" y="4388271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75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theme/theme1.xml><?xml version="1.0" encoding="utf-8"?>
<a:theme xmlns:a="http://schemas.openxmlformats.org/drawingml/2006/main" name="Vietnamese Literature Thesis Defense by Slidesgo">
  <a:themeElements>
    <a:clrScheme name="Simple Light">
      <a:dk1>
        <a:srgbClr val="2A253A"/>
      </a:dk1>
      <a:lt1>
        <a:srgbClr val="E2EAEB"/>
      </a:lt1>
      <a:dk2>
        <a:srgbClr val="DF7171"/>
      </a:dk2>
      <a:lt2>
        <a:srgbClr val="F4AB97"/>
      </a:lt2>
      <a:accent1>
        <a:srgbClr val="BF7F81"/>
      </a:accent1>
      <a:accent2>
        <a:srgbClr val="F4DBC9"/>
      </a:accent2>
      <a:accent3>
        <a:srgbClr val="4D6662"/>
      </a:accent3>
      <a:accent4>
        <a:srgbClr val="BFD0D2"/>
      </a:accent4>
      <a:accent5>
        <a:srgbClr val="9FAB88"/>
      </a:accent5>
      <a:accent6>
        <a:srgbClr val="FFFFFF"/>
      </a:accent6>
      <a:hlink>
        <a:srgbClr val="2A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1168</Words>
  <Application>Microsoft Office PowerPoint</Application>
  <PresentationFormat>On-screen Show (16:9)</PresentationFormat>
  <Paragraphs>153</Paragraphs>
  <Slides>29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Albert Sans</vt:lpstr>
      <vt:lpstr>Anaheim</vt:lpstr>
      <vt:lpstr>Arial</vt:lpstr>
      <vt:lpstr>Calibri</vt:lpstr>
      <vt:lpstr>Calibri Light</vt:lpstr>
      <vt:lpstr>Tahoma</vt:lpstr>
      <vt:lpstr>Tilt Warp</vt:lpstr>
      <vt:lpstr>Times New Roman</vt:lpstr>
      <vt:lpstr>Vietnamese Literature Thesis Defense by Slidesgo</vt:lpstr>
      <vt:lpstr>Office Theme</vt:lpstr>
      <vt:lpstr>Unit 6. Vietnamese lifestyle:  then and now</vt:lpstr>
      <vt:lpstr>01</vt:lpstr>
      <vt:lpstr>VOCABULARY</vt:lpstr>
      <vt:lpstr>take note (v)</vt:lpstr>
      <vt:lpstr>family-oriented (adj) </vt:lpstr>
      <vt:lpstr>democratic (adj) </vt:lpstr>
      <vt:lpstr>memorise  (v)</vt:lpstr>
      <vt:lpstr>extended (adj)</vt:lpstr>
      <vt:lpstr>pursue (v) </vt:lpstr>
      <vt:lpstr>Ex 1 (p 62). Match the verbs or phrasal verbs with their meanings.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3 (p 62). Circle the correct answer A, B, C, or D to complete each sentence. </vt:lpstr>
      <vt:lpstr>1. Most of the events at the fair are _______, i.e. they are designed for the family. A. family-oriented  B. exciting  C. democratic   D. various 2. In the past, girls had little opportunity to _______ their interests. A. know    B. replace  C. pursue    D. promise</vt:lpstr>
      <vt:lpstr>3. Hi-tech appliances used for housework have _______  our old-fashioned tools. A. made  B. replaced C. stopped    D. given up 4. The relationship between parents and children is now more _______ than in the past. A. independent B. private C. democratic    D. extended 5. Protect your personal _______ online by using strong and unique passwords. A. taste  B. experience C. opinions    D. privacy</vt:lpstr>
      <vt:lpstr>II. Pronunciation</vt:lpstr>
      <vt:lpstr>Ex 4 (p 62). Listen and tick       the words you hear.  Then listen again and repeat. </vt:lpstr>
      <vt:lpstr>Ex 5 (p 62). Listen and repeat the sentences. Pay attention the underlined words. </vt:lpstr>
      <vt:lpstr>- Devide class into 2 teams. - Take turn writing on board all vocabularies you have leanrt in this lesson in 5 minutes.</vt:lpstr>
      <vt:lpstr>Thank you 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Vietnamese lifestyle:  then and now</dc:title>
  <dc:creator>ADMIN</dc:creator>
  <cp:lastModifiedBy>Thảo Lã</cp:lastModifiedBy>
  <cp:revision>21</cp:revision>
  <dcterms:modified xsi:type="dcterms:W3CDTF">2026-01-11T13:35:30Z</dcterms:modified>
</cp:coreProperties>
</file>