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9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7" r:id="rId10"/>
    <p:sldId id="278" r:id="rId11"/>
    <p:sldId id="279" r:id="rId12"/>
    <p:sldId id="280" r:id="rId13"/>
    <p:sldId id="281" r:id="rId14"/>
    <p:sldId id="283" r:id="rId15"/>
    <p:sldId id="258" r:id="rId16"/>
    <p:sldId id="298" r:id="rId17"/>
    <p:sldId id="284" r:id="rId18"/>
    <p:sldId id="285" r:id="rId19"/>
    <p:sldId id="286" r:id="rId20"/>
    <p:sldId id="291" r:id="rId21"/>
    <p:sldId id="292" r:id="rId22"/>
    <p:sldId id="293" r:id="rId23"/>
    <p:sldId id="294" r:id="rId24"/>
    <p:sldId id="295" r:id="rId25"/>
    <p:sldId id="296" r:id="rId26"/>
    <p:sldId id="29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9C063-64D3-4F6A-8A89-91C9CC841195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1DF47-A7FF-4A9E-8B69-390EDA71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7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123F9CE2-7B6D-477C-86D5-A77ACB8DE80E}" type="slidenum">
              <a:rPr lang="en-US">
                <a:latin typeface="Arial" pitchFamily="34" charset="0"/>
              </a:rPr>
              <a:pPr/>
              <a:t>6</a:t>
            </a:fld>
            <a:endParaRPr lang="en-US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fld id="{8630CF40-E5DC-4CB2-86A0-39487C1FB2D7}" type="slidenum">
              <a:rPr lang="en-US" altLang="en-US" sz="1200">
                <a:latin typeface="Arial" charset="0"/>
              </a:rPr>
              <a:pPr eaLnBrk="0" hangingPunct="0"/>
              <a:t>8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427C2111-40A3-46EB-B730-BEAF824036BB}" type="slidenum">
              <a:rPr lang="en-US">
                <a:latin typeface="Arial" pitchFamily="34" charset="0"/>
              </a:rPr>
              <a:pPr/>
              <a:t>12</a:t>
            </a:fld>
            <a:endParaRPr lang="en-US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1DF47-A7FF-4A9E-8B69-390EDA71EF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F101-7146-4FC0-945B-374DB087E2DF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8667-8058-4942-905F-1025BFBC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3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F101-7146-4FC0-945B-374DB087E2DF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8667-8058-4942-905F-1025BFBC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7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F101-7146-4FC0-945B-374DB087E2DF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8667-8058-4942-905F-1025BFBC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5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F101-7146-4FC0-945B-374DB087E2DF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8667-8058-4942-905F-1025BFBC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F101-7146-4FC0-945B-374DB087E2DF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8667-8058-4942-905F-1025BFBC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4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F101-7146-4FC0-945B-374DB087E2DF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8667-8058-4942-905F-1025BFBC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4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F101-7146-4FC0-945B-374DB087E2DF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8667-8058-4942-905F-1025BFBC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7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F101-7146-4FC0-945B-374DB087E2DF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8667-8058-4942-905F-1025BFBC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0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F101-7146-4FC0-945B-374DB087E2DF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8667-8058-4942-905F-1025BFBC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5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F101-7146-4FC0-945B-374DB087E2DF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8667-8058-4942-905F-1025BFBC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5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F101-7146-4FC0-945B-374DB087E2DF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8667-8058-4942-905F-1025BFBC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8F101-7146-4FC0-945B-374DB087E2DF}" type="datetimeFigureOut">
              <a:rPr lang="en-US" smtClean="0"/>
              <a:t>12/1/2026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78667-8058-4942-905F-1025BFBC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6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169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BÀI 15: LỚP VỎ KHÍ CỦA TRÁI ĐẤT. KHÍ ÁP VÀ GIÓ(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43400" y="1014918"/>
            <a:ext cx="0" cy="56906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1596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HÌNH THÀNH KIẾN THỨC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8366" y="914400"/>
            <a:ext cx="441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33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169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BÀI 15: LỚP VỎ KHÍ CỦA TRÁI ĐẤT. KHÍ ÁP VÀ GIÓ(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14918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95800" y="1014918"/>
            <a:ext cx="0" cy="56906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1596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HÌNH THÀNH KIẾN THỨC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353" y="1476583"/>
            <a:ext cx="4377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2742" y="1919802"/>
            <a:ext cx="3978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4983" y="302926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đai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áp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thấp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tục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076" y="238146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2980" y="55052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/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24983" y="123542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đai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Trái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Đất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liên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tục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? 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2140" y="357675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(T)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60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N.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(C)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 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695218" y="2150634"/>
            <a:ext cx="4401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578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  <p:bldP spid="17" grpId="0"/>
      <p:bldP spid="17" grpId="1"/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169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BÀI 15: LỚP VỎ KHÍ CỦA TRÁI ĐẤT. KHÍ ÁP VÀ GIÓ(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693596" y="1167318"/>
            <a:ext cx="0" cy="56906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1596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HÌNH THÀNH KIẾN THỨC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8498" y="422959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1583" y="1014918"/>
            <a:ext cx="441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28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457200" y="1295400"/>
            <a:ext cx="1981200" cy="17526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6477000" y="1371600"/>
            <a:ext cx="2286000" cy="18288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7772400" y="1752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693" name="AutoShape 5"/>
          <p:cNvSpPr>
            <a:spLocks noChangeArrowheads="1"/>
          </p:cNvSpPr>
          <p:nvPr/>
        </p:nvSpPr>
        <p:spPr bwMode="auto">
          <a:xfrm>
            <a:off x="7696200" y="19812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694" name="AutoShape 6"/>
          <p:cNvSpPr>
            <a:spLocks noChangeArrowheads="1"/>
          </p:cNvSpPr>
          <p:nvPr/>
        </p:nvSpPr>
        <p:spPr bwMode="auto">
          <a:xfrm>
            <a:off x="70866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695" name="AutoShape 7"/>
          <p:cNvSpPr>
            <a:spLocks noChangeArrowheads="1"/>
          </p:cNvSpPr>
          <p:nvPr/>
        </p:nvSpPr>
        <p:spPr bwMode="auto">
          <a:xfrm>
            <a:off x="7848600" y="2133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696" name="AutoShape 8"/>
          <p:cNvSpPr>
            <a:spLocks noChangeArrowheads="1"/>
          </p:cNvSpPr>
          <p:nvPr/>
        </p:nvSpPr>
        <p:spPr bwMode="auto">
          <a:xfrm>
            <a:off x="7924800" y="24384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697" name="AutoShape 9"/>
          <p:cNvSpPr>
            <a:spLocks noChangeArrowheads="1"/>
          </p:cNvSpPr>
          <p:nvPr/>
        </p:nvSpPr>
        <p:spPr bwMode="auto">
          <a:xfrm>
            <a:off x="7924800" y="26670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8153400" y="19812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7772400" y="22860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6934200" y="18288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6705600" y="22098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7162800" y="28194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7772400" y="28194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40" name="AutoShape 17"/>
          <p:cNvSpPr>
            <a:spLocks noChangeArrowheads="1"/>
          </p:cNvSpPr>
          <p:nvPr/>
        </p:nvSpPr>
        <p:spPr bwMode="auto">
          <a:xfrm>
            <a:off x="7162800" y="19812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41" name="AutoShape 18"/>
          <p:cNvSpPr>
            <a:spLocks noChangeArrowheads="1"/>
          </p:cNvSpPr>
          <p:nvPr/>
        </p:nvSpPr>
        <p:spPr bwMode="auto">
          <a:xfrm>
            <a:off x="7467600" y="16764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42" name="AutoShape 19"/>
          <p:cNvSpPr>
            <a:spLocks noChangeArrowheads="1"/>
          </p:cNvSpPr>
          <p:nvPr/>
        </p:nvSpPr>
        <p:spPr bwMode="auto">
          <a:xfrm>
            <a:off x="1219200" y="14478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43" name="AutoShape 20"/>
          <p:cNvSpPr>
            <a:spLocks noChangeArrowheads="1"/>
          </p:cNvSpPr>
          <p:nvPr/>
        </p:nvSpPr>
        <p:spPr bwMode="auto">
          <a:xfrm>
            <a:off x="762000" y="19050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44" name="AutoShape 21"/>
          <p:cNvSpPr>
            <a:spLocks noChangeArrowheads="1"/>
          </p:cNvSpPr>
          <p:nvPr/>
        </p:nvSpPr>
        <p:spPr bwMode="auto">
          <a:xfrm>
            <a:off x="1143000" y="23622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45" name="AutoShape 22"/>
          <p:cNvSpPr>
            <a:spLocks noChangeArrowheads="1"/>
          </p:cNvSpPr>
          <p:nvPr/>
        </p:nvSpPr>
        <p:spPr bwMode="auto">
          <a:xfrm>
            <a:off x="1828800" y="16002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46" name="AutoShape 23"/>
          <p:cNvSpPr>
            <a:spLocks noChangeArrowheads="1"/>
          </p:cNvSpPr>
          <p:nvPr/>
        </p:nvSpPr>
        <p:spPr bwMode="auto">
          <a:xfrm>
            <a:off x="1905000" y="23622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47" name="AutoShape 24"/>
          <p:cNvSpPr>
            <a:spLocks noChangeArrowheads="1"/>
          </p:cNvSpPr>
          <p:nvPr/>
        </p:nvSpPr>
        <p:spPr bwMode="auto">
          <a:xfrm>
            <a:off x="7162800" y="22860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648" name="AutoShape 25"/>
          <p:cNvSpPr>
            <a:spLocks noChangeArrowheads="1"/>
          </p:cNvSpPr>
          <p:nvPr/>
        </p:nvSpPr>
        <p:spPr bwMode="auto">
          <a:xfrm>
            <a:off x="74676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14" name="Text Box 26"/>
          <p:cNvSpPr txBox="1">
            <a:spLocks noChangeArrowheads="1"/>
          </p:cNvSpPr>
          <p:nvPr/>
        </p:nvSpPr>
        <p:spPr bwMode="auto">
          <a:xfrm>
            <a:off x="609600" y="3200400"/>
            <a:ext cx="243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</a:rPr>
              <a:t>Khu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</a:rPr>
              <a:t>khí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</a:rPr>
              <a:t>áp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thấp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114715" name="Text Box 27"/>
          <p:cNvSpPr txBox="1">
            <a:spLocks noChangeArrowheads="1"/>
          </p:cNvSpPr>
          <p:nvPr/>
        </p:nvSpPr>
        <p:spPr bwMode="auto">
          <a:xfrm>
            <a:off x="5791200" y="3276600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err="1" smtClean="0">
                <a:latin typeface="Times New Roman" pitchFamily="18" charset="0"/>
              </a:rPr>
              <a:t>Khu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</a:rPr>
              <a:t>khí</a:t>
            </a:r>
            <a:r>
              <a:rPr lang="en-US" sz="2000" b="1" dirty="0" smtClean="0">
                <a:latin typeface="Times New Roman" pitchFamily="18" charset="0"/>
              </a:rPr>
              <a:t>  </a:t>
            </a:r>
            <a:r>
              <a:rPr lang="en-US" sz="2000" b="1" dirty="0" err="1">
                <a:latin typeface="Times New Roman" pitchFamily="18" charset="0"/>
              </a:rPr>
              <a:t>áp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cao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114718" name="AutoShape 30"/>
          <p:cNvSpPr>
            <a:spLocks noChangeArrowheads="1"/>
          </p:cNvSpPr>
          <p:nvPr/>
        </p:nvSpPr>
        <p:spPr bwMode="auto">
          <a:xfrm>
            <a:off x="3505200" y="2743200"/>
            <a:ext cx="609600" cy="457200"/>
          </a:xfrm>
          <a:prstGeom prst="leftArrow">
            <a:avLst>
              <a:gd name="adj1" fmla="val 50000"/>
              <a:gd name="adj2" fmla="val 33333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19" name="Rectangle 31"/>
          <p:cNvSpPr>
            <a:spLocks noChangeArrowheads="1"/>
          </p:cNvSpPr>
          <p:nvPr/>
        </p:nvSpPr>
        <p:spPr bwMode="auto">
          <a:xfrm>
            <a:off x="4114800" y="2854325"/>
            <a:ext cx="457200" cy="2286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7921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20" name="Rectangle 32"/>
          <p:cNvSpPr>
            <a:spLocks noChangeArrowheads="1"/>
          </p:cNvSpPr>
          <p:nvPr/>
        </p:nvSpPr>
        <p:spPr bwMode="auto">
          <a:xfrm>
            <a:off x="4565650" y="2854325"/>
            <a:ext cx="457200" cy="2286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7921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21" name="Rectangle 33"/>
          <p:cNvSpPr>
            <a:spLocks noChangeArrowheads="1"/>
          </p:cNvSpPr>
          <p:nvPr/>
        </p:nvSpPr>
        <p:spPr bwMode="auto">
          <a:xfrm>
            <a:off x="5016500" y="2854325"/>
            <a:ext cx="457200" cy="228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15686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29" name="AutoShape 41"/>
          <p:cNvSpPr>
            <a:spLocks noChangeArrowheads="1"/>
          </p:cNvSpPr>
          <p:nvPr/>
        </p:nvSpPr>
        <p:spPr bwMode="auto">
          <a:xfrm>
            <a:off x="3657600" y="2133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30" name="AutoShape 42"/>
          <p:cNvSpPr>
            <a:spLocks noChangeArrowheads="1"/>
          </p:cNvSpPr>
          <p:nvPr/>
        </p:nvSpPr>
        <p:spPr bwMode="auto">
          <a:xfrm>
            <a:off x="4267200" y="2133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31" name="AutoShape 43"/>
          <p:cNvSpPr>
            <a:spLocks noChangeArrowheads="1"/>
          </p:cNvSpPr>
          <p:nvPr/>
        </p:nvSpPr>
        <p:spPr bwMode="auto">
          <a:xfrm>
            <a:off x="4876800" y="2133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32" name="AutoShape 44"/>
          <p:cNvSpPr>
            <a:spLocks noChangeArrowheads="1"/>
          </p:cNvSpPr>
          <p:nvPr/>
        </p:nvSpPr>
        <p:spPr bwMode="auto">
          <a:xfrm>
            <a:off x="5562600" y="2133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33" name="AutoShape 45"/>
          <p:cNvSpPr>
            <a:spLocks noChangeArrowheads="1"/>
          </p:cNvSpPr>
          <p:nvPr/>
        </p:nvSpPr>
        <p:spPr bwMode="auto">
          <a:xfrm>
            <a:off x="6172200" y="2133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35" name="AutoShape 47"/>
          <p:cNvSpPr>
            <a:spLocks noChangeArrowheads="1"/>
          </p:cNvSpPr>
          <p:nvPr/>
        </p:nvSpPr>
        <p:spPr bwMode="auto">
          <a:xfrm>
            <a:off x="32004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36" name="AutoShape 48"/>
          <p:cNvSpPr>
            <a:spLocks noChangeArrowheads="1"/>
          </p:cNvSpPr>
          <p:nvPr/>
        </p:nvSpPr>
        <p:spPr bwMode="auto">
          <a:xfrm>
            <a:off x="38100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37" name="AutoShape 49"/>
          <p:cNvSpPr>
            <a:spLocks noChangeArrowheads="1"/>
          </p:cNvSpPr>
          <p:nvPr/>
        </p:nvSpPr>
        <p:spPr bwMode="auto">
          <a:xfrm>
            <a:off x="44196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38" name="AutoShape 50"/>
          <p:cNvSpPr>
            <a:spLocks noChangeArrowheads="1"/>
          </p:cNvSpPr>
          <p:nvPr/>
        </p:nvSpPr>
        <p:spPr bwMode="auto">
          <a:xfrm>
            <a:off x="51054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39" name="AutoShape 51"/>
          <p:cNvSpPr>
            <a:spLocks noChangeArrowheads="1"/>
          </p:cNvSpPr>
          <p:nvPr/>
        </p:nvSpPr>
        <p:spPr bwMode="auto">
          <a:xfrm>
            <a:off x="5715000" y="25146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4740" name="Text Box 52"/>
          <p:cNvSpPr txBox="1">
            <a:spLocks noChangeArrowheads="1"/>
          </p:cNvSpPr>
          <p:nvPr/>
        </p:nvSpPr>
        <p:spPr bwMode="auto">
          <a:xfrm>
            <a:off x="5181600" y="2743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Gió</a:t>
            </a:r>
          </a:p>
        </p:txBody>
      </p:sp>
      <p:sp>
        <p:nvSpPr>
          <p:cNvPr id="26666" name="AutoShape 53"/>
          <p:cNvSpPr>
            <a:spLocks noChangeArrowheads="1"/>
          </p:cNvSpPr>
          <p:nvPr/>
        </p:nvSpPr>
        <p:spPr bwMode="auto">
          <a:xfrm>
            <a:off x="1524000" y="1828800"/>
            <a:ext cx="228600" cy="152400"/>
          </a:xfrm>
          <a:prstGeom prst="plus">
            <a:avLst>
              <a:gd name="adj" fmla="val 3229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9980" name="Text Box 44"/>
          <p:cNvSpPr txBox="1">
            <a:spLocks noChangeArrowheads="1"/>
          </p:cNvSpPr>
          <p:nvPr/>
        </p:nvSpPr>
        <p:spPr bwMode="auto">
          <a:xfrm>
            <a:off x="1022350" y="533400"/>
            <a:ext cx="754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gió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?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465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4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4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4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4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1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2.22222E-6 L -0.1625 -2.22222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2.22222E-6 L -0.25 -2.22222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2.22222E-6 L -0.25 -2.22222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2.22222E-6 L -0.25 -2.22222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-2.22222E-6 L -0.25 -2.22222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4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112E-17 2.22222E-6 L -0.12083 2.22222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2.22222E-6 L -0.19584 2.22222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47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2.22222E-6 L -0.25 2.22222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4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2.22222E-6 L -0.25 2.22222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2.22222E-6 L -0.25 2.22222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5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1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2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0" dur="500"/>
                                        <p:tgtEl>
                                          <p:spTgt spid="11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2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3" dur="500"/>
                                        <p:tgtEl>
                                          <p:spTgt spid="114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2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6" dur="500"/>
                                        <p:tgtEl>
                                          <p:spTgt spid="114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2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9" dur="500"/>
                                        <p:tgtEl>
                                          <p:spTgt spid="114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5" presetClass="path" presetSubtype="0" repeatCount="indefinite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33333E-6 -7.40741E-7 L -0.22083 0.004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14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208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" presetClass="entr" presetSubtype="10" repeatCount="indefinite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1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repeatCount="indefinite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1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repeatCount="indefinite" fill="hold" grpId="3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repeatCount="indefinite" fill="hold" grpId="3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repeatCount="indefinite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14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repeatCount="indefinite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1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repeatCount="indefinite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1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repeatCount="indefinite" fill="hold" grpId="3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14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repeatCount="indefinite" fill="hold" grpId="3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14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repeatCount="indefinite" fill="hold" grpId="3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1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5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33333E-6 4.44444E-6 L -0.72917 4.44444E-6 " pathEditMode="relative" rAng="0" ptsTypes="AA">
                                      <p:cBhvr>
                                        <p:cTn id="133" dur="5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58" y="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35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1667 -2.60749E-6 L -0.69583 -2.60749E-6 " pathEditMode="relative" rAng="0" ptsTypes="AA">
                                      <p:cBhvr>
                                        <p:cTn id="135" dur="5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58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35" presetClass="path" presetSubtype="0" accel="50000" de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3.33333E-6 2.22222E-6 L -0.67083 2.22222E-6 " pathEditMode="relative" rAng="0" ptsTypes="AA">
                                      <p:cBhvr>
                                        <p:cTn id="137" dur="5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42" y="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35" presetClass="path" presetSubtype="0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-2.22222E-6 L -0.69583 -2.22222E-6 " pathEditMode="relative" rAng="0" ptsTypes="AA">
                                      <p:cBhvr>
                                        <p:cTn id="139" dur="5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92" y="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33333E-6 4.44444E-6 L -0.7375 4.44444E-6 " pathEditMode="relative" rAng="0" ptsTypes="AA">
                                      <p:cBhvr>
                                        <p:cTn id="141" dur="50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43" presetID="2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3000"/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000"/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3000"/>
                                        <p:tgtEl>
                                          <p:spTgt spid="114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3000"/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0"/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3000"/>
                                        <p:tgtEl>
                                          <p:spTgt spid="114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3000"/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0"/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3000"/>
                                        <p:tgtEl>
                                          <p:spTgt spid="114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3000"/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0"/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3000"/>
                                        <p:tgtEl>
                                          <p:spTgt spid="114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0"/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0"/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0"/>
                                        <p:tgtEl>
                                          <p:spTgt spid="114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0"/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0"/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0"/>
                                        <p:tgtEl>
                                          <p:spTgt spid="114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0"/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0"/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0"/>
                                        <p:tgtEl>
                                          <p:spTgt spid="114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0"/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0"/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0"/>
                                        <p:tgtEl>
                                          <p:spTgt spid="114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0"/>
                                        <p:tgtEl>
                                          <p:spTgt spid="114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0"/>
                                        <p:tgtEl>
                                          <p:spTgt spid="114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0"/>
                                        <p:tgtEl>
                                          <p:spTgt spid="114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0"/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0"/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0"/>
                                        <p:tgtEl>
                                          <p:spTgt spid="114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0"/>
                                        <p:tgtEl>
                                          <p:spTgt spid="114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0"/>
                                        <p:tgtEl>
                                          <p:spTgt spid="114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0"/>
                                        <p:tgtEl>
                                          <p:spTgt spid="114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0"/>
                                        <p:tgtEl>
                                          <p:spTgt spid="114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0"/>
                                        <p:tgtEl>
                                          <p:spTgt spid="114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0"/>
                                        <p:tgtEl>
                                          <p:spTgt spid="114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0"/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0"/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0"/>
                                        <p:tgtEl>
                                          <p:spTgt spid="114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0"/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0"/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0"/>
                                        <p:tgtEl>
                                          <p:spTgt spid="114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0"/>
                                        <p:tgtEl>
                                          <p:spTgt spid="114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0"/>
                                        <p:tgtEl>
                                          <p:spTgt spid="114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0"/>
                                        <p:tgtEl>
                                          <p:spTgt spid="114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9" dur="5000"/>
                                        <p:tgtEl>
                                          <p:spTgt spid="114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0"/>
                                        <p:tgtEl>
                                          <p:spTgt spid="114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 animBg="1"/>
      <p:bldP spid="114694" grpId="0" animBg="1"/>
      <p:bldP spid="114695" grpId="0" animBg="1"/>
      <p:bldP spid="114696" grpId="0" animBg="1"/>
      <p:bldP spid="114697" grpId="0" animBg="1"/>
      <p:bldP spid="114714" grpId="0"/>
      <p:bldP spid="114715" grpId="0"/>
      <p:bldP spid="114718" grpId="0" animBg="1"/>
      <p:bldP spid="114718" grpId="1" animBg="1"/>
      <p:bldP spid="114719" grpId="0" animBg="1"/>
      <p:bldP spid="114719" grpId="1" animBg="1"/>
      <p:bldP spid="114720" grpId="0" animBg="1"/>
      <p:bldP spid="114720" grpId="1" animBg="1"/>
      <p:bldP spid="114721" grpId="0" animBg="1"/>
      <p:bldP spid="114721" grpId="1" animBg="1"/>
      <p:bldP spid="114729" grpId="0" animBg="1"/>
      <p:bldP spid="114729" grpId="1" animBg="1"/>
      <p:bldP spid="114729" grpId="2" animBg="1"/>
      <p:bldP spid="114729" grpId="3" animBg="1"/>
      <p:bldP spid="114729" grpId="4" animBg="1"/>
      <p:bldP spid="114730" grpId="0" animBg="1"/>
      <p:bldP spid="114730" grpId="1" animBg="1"/>
      <p:bldP spid="114730" grpId="2" animBg="1"/>
      <p:bldP spid="114730" grpId="3" animBg="1"/>
      <p:bldP spid="114730" grpId="4" animBg="1"/>
      <p:bldP spid="114731" grpId="0" animBg="1"/>
      <p:bldP spid="114731" grpId="1" animBg="1"/>
      <p:bldP spid="114731" grpId="2" animBg="1"/>
      <p:bldP spid="114731" grpId="3" animBg="1"/>
      <p:bldP spid="114731" grpId="4" animBg="1"/>
      <p:bldP spid="114732" grpId="0" animBg="1"/>
      <p:bldP spid="114732" grpId="1" animBg="1"/>
      <p:bldP spid="114732" grpId="2" animBg="1"/>
      <p:bldP spid="114732" grpId="3" animBg="1"/>
      <p:bldP spid="114732" grpId="4" animBg="1"/>
      <p:bldP spid="114733" grpId="0" animBg="1"/>
      <p:bldP spid="114733" grpId="1" animBg="1"/>
      <p:bldP spid="114733" grpId="2" animBg="1"/>
      <p:bldP spid="114733" grpId="3" animBg="1"/>
      <p:bldP spid="114733" grpId="4" animBg="1"/>
      <p:bldP spid="114735" grpId="0" animBg="1"/>
      <p:bldP spid="114735" grpId="1" animBg="1"/>
      <p:bldP spid="114735" grpId="2" animBg="1"/>
      <p:bldP spid="114735" grpId="3" animBg="1"/>
      <p:bldP spid="114735" grpId="4" animBg="1"/>
      <p:bldP spid="114736" grpId="0" animBg="1"/>
      <p:bldP spid="114736" grpId="1" animBg="1"/>
      <p:bldP spid="114736" grpId="2" animBg="1"/>
      <p:bldP spid="114736" grpId="3" animBg="1"/>
      <p:bldP spid="114736" grpId="4" animBg="1"/>
      <p:bldP spid="114737" grpId="0" animBg="1"/>
      <p:bldP spid="114737" grpId="1" animBg="1"/>
      <p:bldP spid="114737" grpId="2" animBg="1"/>
      <p:bldP spid="114737" grpId="3" animBg="1"/>
      <p:bldP spid="114737" grpId="4" animBg="1"/>
      <p:bldP spid="114738" grpId="0" animBg="1"/>
      <p:bldP spid="114738" grpId="1" animBg="1"/>
      <p:bldP spid="114738" grpId="2" animBg="1"/>
      <p:bldP spid="114738" grpId="3" animBg="1"/>
      <p:bldP spid="114738" grpId="4" animBg="1"/>
      <p:bldP spid="114739" grpId="0" animBg="1"/>
      <p:bldP spid="114739" grpId="1" animBg="1"/>
      <p:bldP spid="114739" grpId="2" animBg="1"/>
      <p:bldP spid="114739" grpId="3" animBg="1"/>
      <p:bldP spid="114739" grpId="4" animBg="1"/>
      <p:bldP spid="114740" grpId="0"/>
      <p:bldP spid="114740" grpId="1"/>
      <p:bldP spid="114740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169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BÀI 15: LỚP VỎ KHÍ CỦA TRÁI ĐẤT. KHÍ ÁP VÀ GIÓ(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14800" y="1014918"/>
            <a:ext cx="0" cy="58430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1596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HÌNH THÀNH KIẾN THỨC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8498" y="422959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1583" y="1014918"/>
            <a:ext cx="441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1375" y="2325826"/>
            <a:ext cx="4272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Gió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là sự chuyển động của không khí từ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áp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cao về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áp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thấp.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81583" y="1857371"/>
            <a:ext cx="1219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a. </a:t>
            </a:r>
            <a:r>
              <a:rPr lang="en-US" sz="2400" b="1" i="1" dirty="0" err="1">
                <a:latin typeface="Times New Roman" pitchFamily="18" charset="0"/>
              </a:rPr>
              <a:t>Gió</a:t>
            </a:r>
            <a:endParaRPr lang="en-US" sz="2400" b="1" i="1" dirty="0">
              <a:latin typeface="Times New Roman" pitchFamily="18" charset="0"/>
            </a:endParaRPr>
          </a:p>
        </p:txBody>
      </p:sp>
      <p:sp>
        <p:nvSpPr>
          <p:cNvPr id="11" name="Text Box 45"/>
          <p:cNvSpPr txBox="1">
            <a:spLocks noChangeArrowheads="1"/>
          </p:cNvSpPr>
          <p:nvPr/>
        </p:nvSpPr>
        <p:spPr bwMode="auto">
          <a:xfrm>
            <a:off x="4194242" y="968751"/>
            <a:ext cx="50551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Nguyên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gió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12" name="Text Box 46"/>
          <p:cNvSpPr txBox="1">
            <a:spLocks noChangeArrowheads="1"/>
          </p:cNvSpPr>
          <p:nvPr/>
        </p:nvSpPr>
        <p:spPr bwMode="auto">
          <a:xfrm>
            <a:off x="4335294" y="1425715"/>
            <a:ext cx="46563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Do </a:t>
            </a:r>
            <a:r>
              <a:rPr lang="en-US" sz="2400" b="1" dirty="0" err="1">
                <a:latin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chênh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lệch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áp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cao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thấp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giữa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vùng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tạo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ra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43400" y="2235635"/>
            <a:ext cx="3547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tốc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gió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4518498" y="2620833"/>
            <a:ext cx="397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</a:rPr>
              <a:t>m/s hay km/s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77447" y="308249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hướng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gió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4277736" y="3525976"/>
            <a:ext cx="41367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hướng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nơi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xuất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phát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đến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nơi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gió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thổi</a:t>
            </a:r>
            <a:r>
              <a:rPr lang="en-US" sz="2400" b="1" dirty="0" smtClean="0">
                <a:latin typeface="Times New Roman" pitchFamily="18" charset="0"/>
              </a:rPr>
              <a:t> : VD ĐB- TN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77736" y="42757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chênh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lệch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áp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hưởng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gió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?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93949" y="5120422"/>
            <a:ext cx="4402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chênh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lệch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giữa</a:t>
            </a:r>
            <a:r>
              <a:rPr lang="en-US" sz="2400" b="1" dirty="0">
                <a:latin typeface="Times New Roman" pitchFamily="18" charset="0"/>
              </a:rPr>
              <a:t> 2 </a:t>
            </a:r>
            <a:r>
              <a:rPr lang="en-US" sz="2400" b="1" dirty="0" err="1">
                <a:latin typeface="Times New Roman" pitchFamily="18" charset="0"/>
              </a:rPr>
              <a:t>khu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khí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áp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càng</a:t>
            </a:r>
            <a:r>
              <a:rPr lang="en-US" sz="2400" b="1" smtClean="0">
                <a:latin typeface="Times New Roman" pitchFamily="18" charset="0"/>
              </a:rPr>
              <a:t> lớn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</a:rPr>
              <a:t>-&gt; </a:t>
            </a:r>
            <a:r>
              <a:rPr lang="en-US" sz="2400" b="1" dirty="0" err="1">
                <a:latin typeface="Times New Roman" pitchFamily="18" charset="0"/>
              </a:rPr>
              <a:t>Tốc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gió</a:t>
            </a:r>
            <a:r>
              <a:rPr lang="en-US" sz="2400" b="1" dirty="0">
                <a:latin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</a:rPr>
              <a:t>càng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mạnh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ngược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lại</a:t>
            </a:r>
            <a:r>
              <a:rPr lang="en-US" sz="2400" b="1" dirty="0">
                <a:latin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494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  <p:bldP spid="12" grpId="0"/>
      <p:bldP spid="12" grpId="1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169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BÀI 15: LỚP VỎ KHÍ CỦA TRÁI ĐẤT. KHÍ ÁP VÀ GIÓ(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95800" y="1014918"/>
            <a:ext cx="0" cy="56906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1596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HÌNH THÀNH KIẾN THỨC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8498" y="422959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1583" y="1014918"/>
            <a:ext cx="441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1375" y="2325826"/>
            <a:ext cx="4773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- Khái niệm: Gió là sự chuyển động của không khí từ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áp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cao về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áp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thấp.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81583" y="1857371"/>
            <a:ext cx="1219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a. </a:t>
            </a:r>
            <a:r>
              <a:rPr lang="en-US" sz="2400" b="1" i="1" dirty="0" err="1" smtClean="0">
                <a:latin typeface="Times New Roman" pitchFamily="18" charset="0"/>
              </a:rPr>
              <a:t>Gió</a:t>
            </a:r>
            <a:r>
              <a:rPr lang="en-US" sz="2400" b="1" i="1" dirty="0" smtClean="0">
                <a:latin typeface="Times New Roman" pitchFamily="18" charset="0"/>
              </a:rPr>
              <a:t>.</a:t>
            </a:r>
            <a:endParaRPr lang="en-US" sz="2400" b="1" i="1" dirty="0">
              <a:latin typeface="Times New Roman" pitchFamily="18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81583" y="3525976"/>
            <a:ext cx="2362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</a:rPr>
              <a:t>b. </a:t>
            </a:r>
            <a:r>
              <a:rPr lang="en-US" sz="2400" b="1" i="1" dirty="0" err="1">
                <a:latin typeface="Times New Roman" pitchFamily="18" charset="0"/>
              </a:rPr>
              <a:t>Các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loại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gió</a:t>
            </a:r>
            <a:r>
              <a:rPr lang="en-US" sz="2400" b="1" i="1" dirty="0" smtClean="0">
                <a:latin typeface="Times New Roman" pitchFamily="18" charset="0"/>
              </a:rPr>
              <a:t>. </a:t>
            </a:r>
            <a:endParaRPr lang="en-US" sz="2400" b="1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67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 descr="MỘT SỐ KĨ THUẬT DẠY HỌC TÍCH CỰ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87038" y="40962"/>
            <a:ext cx="601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Thảo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luận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07930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38377" y="566446"/>
            <a:ext cx="64294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3EE0F7-4A11-4094-AEE0-DF5A8AC077D1}"/>
              </a:ext>
            </a:extLst>
          </p:cNvPr>
          <p:cNvSpPr txBox="1"/>
          <p:nvPr/>
        </p:nvSpPr>
        <p:spPr>
          <a:xfrm>
            <a:off x="2572424" y="1752600"/>
            <a:ext cx="6172200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51435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Thời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gian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: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#9Slide03 Roboto Condensed" panose="02000000000000000000" pitchFamily="2" charset="0"/>
              <a:cs typeface="Times New Roman" pitchFamily="18" charset="0"/>
            </a:endParaRPr>
          </a:p>
          <a:p>
            <a:pPr marL="285750" lvl="0" indent="-285750" defTabSz="514350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3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phút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nhóm</a:t>
            </a:r>
            <a:endParaRPr lang="en-US" sz="2400" b="1" dirty="0">
              <a:solidFill>
                <a:srgbClr val="000000">
                  <a:lumMod val="95000"/>
                  <a:lumOff val="5000"/>
                </a:srgbClr>
              </a:solidFill>
              <a:latin typeface="Times New Roman" pitchFamily="18" charset="0"/>
              <a:ea typeface="#9Slide03 Roboto Condensed" panose="02000000000000000000" pitchFamily="2" charset="0"/>
              <a:cs typeface="Times New Roman" pitchFamily="18" charset="0"/>
            </a:endParaRPr>
          </a:p>
          <a:p>
            <a:pPr marL="285750" lvl="0" indent="-285750" defTabSz="514350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en-US" sz="24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4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phút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bày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ea typeface="#9Slide03 Roboto Condensed" panose="02000000000000000000" pitchFamily="2" charset="0"/>
                <a:cs typeface="Times New Roman" pitchFamily="18" charset="0"/>
              </a:rPr>
              <a:t>phẩm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Times New Roman" pitchFamily="18" charset="0"/>
              <a:ea typeface="#9Slide03 Roboto Condensed" panose="02000000000000000000" pitchFamily="2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36767"/>
              </p:ext>
            </p:extLst>
          </p:nvPr>
        </p:nvGraphicFramePr>
        <p:xfrm>
          <a:off x="307974" y="3352800"/>
          <a:ext cx="7540626" cy="249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5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Gió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smtClean="0">
                          <a:latin typeface="Times New Roman" pitchFamily="18" charset="0"/>
                          <a:cs typeface="Times New Roman" pitchFamily="18" charset="0"/>
                        </a:rPr>
                        <a:t>Mậu</a:t>
                      </a:r>
                      <a:r>
                        <a:rPr lang="en-US" sz="24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Dịch</a:t>
                      </a:r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ôn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đới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Đông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cực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Thổi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áp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  <a:p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áp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thấp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gió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07975" y="3367390"/>
            <a:ext cx="2359025" cy="11284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97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Hailuo_Video_Video style &amp; nhân vật  Animat_466978874034778120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4988" y="1600200"/>
            <a:ext cx="8074025" cy="4525963"/>
          </a:xfrm>
        </p:spPr>
      </p:pic>
    </p:spTree>
    <p:extLst>
      <p:ext uri="{BB962C8B-B14F-4D97-AF65-F5344CB8AC3E}">
        <p14:creationId xmlns:p14="http://schemas.microsoft.com/office/powerpoint/2010/main" val="338230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138226"/>
              </p:ext>
            </p:extLst>
          </p:nvPr>
        </p:nvGraphicFramePr>
        <p:xfrm>
          <a:off x="304800" y="1676400"/>
          <a:ext cx="8534400" cy="4424362"/>
        </p:xfrm>
        <a:graphic>
          <a:graphicData uri="http://schemas.openxmlformats.org/drawingml/2006/table">
            <a:tbl>
              <a:tblPr firstRow="1" firstCol="1" bandRow="1"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     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Gió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048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Mậu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dịch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048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Tây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ôn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đới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0480" marR="3048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Đông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cực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đới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5912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Thổi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từ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áp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cao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…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đến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áp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thấp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….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176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0480" marR="30480" algn="just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Hướng</a:t>
                      </a:r>
                      <a:r>
                        <a:rPr lang="en-US" sz="24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gió</a:t>
                      </a:r>
                      <a:endParaRPr lang="en-US" sz="2400" b="1" kern="12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2000" b="1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81000" y="1752600"/>
            <a:ext cx="2133600" cy="914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819400" y="2667000"/>
            <a:ext cx="190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</a:rPr>
              <a:t>Áp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cao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cận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chí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tuyến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đến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áp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thấp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xích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đạo</a:t>
            </a:r>
            <a:r>
              <a:rPr lang="en-US" sz="2400" b="1" dirty="0" smtClean="0">
                <a:latin typeface="Times New Roman" pitchFamily="18" charset="0"/>
              </a:rPr>
              <a:t>. 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59528" y="2688077"/>
            <a:ext cx="2201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</a:rPr>
              <a:t>Áp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cao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cận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chí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tuyến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đến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áp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thấp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ôn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đới</a:t>
            </a:r>
            <a:r>
              <a:rPr lang="en-US" sz="2400" b="1" dirty="0" smtClean="0">
                <a:latin typeface="Times New Roman" pitchFamily="18" charset="0"/>
              </a:rPr>
              <a:t> .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42847" y="2704981"/>
            <a:ext cx="18963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</a:rPr>
              <a:t>Áp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cao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cực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đến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áp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thấp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ôn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đới</a:t>
            </a:r>
            <a:r>
              <a:rPr lang="en-US" sz="2400" b="1" dirty="0" smtClean="0">
                <a:latin typeface="Times New Roman" pitchFamily="18" charset="0"/>
              </a:rPr>
              <a:t> .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400" y="4249630"/>
            <a:ext cx="205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</a:rPr>
              <a:t>Đông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Bắc</a:t>
            </a:r>
            <a:r>
              <a:rPr lang="en-US" sz="2400" b="1" dirty="0" smtClean="0">
                <a:latin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</a:rPr>
              <a:t>Bắc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bán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cầu</a:t>
            </a:r>
            <a:r>
              <a:rPr lang="en-US" sz="2400" b="1" dirty="0" smtClean="0">
                <a:latin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</a:rPr>
              <a:t>Đông</a:t>
            </a:r>
            <a:r>
              <a:rPr lang="en-US" sz="2400" b="1" dirty="0" smtClean="0">
                <a:latin typeface="Times New Roman" pitchFamily="18" charset="0"/>
              </a:rPr>
              <a:t> Nam ở Nam </a:t>
            </a:r>
            <a:r>
              <a:rPr lang="en-US" sz="2400" b="1" dirty="0" err="1" smtClean="0">
                <a:latin typeface="Times New Roman" pitchFamily="18" charset="0"/>
              </a:rPr>
              <a:t>bán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cầu</a:t>
            </a:r>
            <a:r>
              <a:rPr lang="en-US" sz="2400" b="1" dirty="0" smtClean="0">
                <a:latin typeface="Times New Roman" pitchFamily="18" charset="0"/>
              </a:rPr>
              <a:t>. 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11409" y="4343400"/>
            <a:ext cx="21622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</a:rPr>
              <a:t>Tây</a:t>
            </a:r>
            <a:r>
              <a:rPr lang="en-US" sz="2400" b="1" dirty="0" smtClean="0">
                <a:latin typeface="Times New Roman" pitchFamily="18" charset="0"/>
              </a:rPr>
              <a:t> Nam ở </a:t>
            </a:r>
            <a:r>
              <a:rPr lang="en-US" sz="2400" b="1" dirty="0" err="1" smtClean="0">
                <a:latin typeface="Times New Roman" pitchFamily="18" charset="0"/>
              </a:rPr>
              <a:t>Bắc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bán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cầu</a:t>
            </a:r>
            <a:r>
              <a:rPr lang="en-US" sz="2400" b="1" dirty="0" smtClean="0">
                <a:latin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</a:rPr>
              <a:t>Tây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Bắc</a:t>
            </a:r>
            <a:r>
              <a:rPr lang="en-US" sz="2400" b="1" dirty="0" smtClean="0">
                <a:latin typeface="Times New Roman" pitchFamily="18" charset="0"/>
              </a:rPr>
              <a:t> ở Nam </a:t>
            </a:r>
            <a:r>
              <a:rPr lang="en-US" sz="2400" b="1" dirty="0" err="1" smtClean="0">
                <a:latin typeface="Times New Roman" pitchFamily="18" charset="0"/>
              </a:rPr>
              <a:t>bán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cầu</a:t>
            </a:r>
            <a:r>
              <a:rPr lang="en-US" sz="2400" b="1" dirty="0" smtClean="0">
                <a:latin typeface="Times New Roman" pitchFamily="18" charset="0"/>
              </a:rPr>
              <a:t> .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42847" y="4264486"/>
            <a:ext cx="18201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</a:rPr>
              <a:t>Đông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Bắc</a:t>
            </a:r>
            <a:r>
              <a:rPr lang="en-US" sz="2400" b="1" dirty="0" smtClean="0">
                <a:latin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</a:rPr>
              <a:t>Bắc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bán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cầu</a:t>
            </a:r>
            <a:r>
              <a:rPr lang="en-US" sz="2400" b="1" dirty="0" smtClean="0">
                <a:latin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</a:rPr>
              <a:t>Đông</a:t>
            </a:r>
            <a:r>
              <a:rPr lang="en-US" sz="2400" b="1" dirty="0" smtClean="0">
                <a:latin typeface="Times New Roman" pitchFamily="18" charset="0"/>
              </a:rPr>
              <a:t> Nam ở Nam </a:t>
            </a:r>
            <a:r>
              <a:rPr lang="en-US" sz="2400" b="1" dirty="0" err="1" smtClean="0">
                <a:latin typeface="Times New Roman" pitchFamily="18" charset="0"/>
              </a:rPr>
              <a:t>bán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cầu</a:t>
            </a:r>
            <a:r>
              <a:rPr lang="en-US" sz="2400" b="1" dirty="0" smtClean="0">
                <a:latin typeface="Times New Roman" pitchFamily="18" charset="0"/>
              </a:rPr>
              <a:t>. 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426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BÀI 15: LỚP VỎ KHÍ CỦA TRÁI ĐẤT. KHÍ ÁP VÀ GIÓ(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8612" y="457200"/>
            <a:ext cx="8594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28600" y="918865"/>
            <a:ext cx="304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err="1" smtClean="0">
                <a:latin typeface="Times New Roman" pitchFamily="18" charset="0"/>
              </a:rPr>
              <a:t>b.Các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loại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</a:rPr>
              <a:t>gió</a:t>
            </a:r>
            <a:r>
              <a:rPr lang="en-US" sz="2400" b="1" i="1" dirty="0" smtClean="0">
                <a:latin typeface="Times New Roman" pitchFamily="18" charset="0"/>
              </a:rPr>
              <a:t>.</a:t>
            </a:r>
            <a:endParaRPr lang="en-US" sz="2400" b="1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4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152400"/>
            <a:ext cx="802694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noProof="1" smtClean="0">
                <a:solidFill>
                  <a:srgbClr val="0204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b="1" noProof="1" smtClean="0">
                <a:solidFill>
                  <a:srgbClr val="02040A"/>
                </a:solidFill>
                <a:cs typeface="Times New Roman" panose="02020603050405020304" pitchFamily="18" charset="0"/>
              </a:rPr>
              <a:t>Quan sát 1 số hình ảnh và nêu tác động của gió </a:t>
            </a:r>
          </a:p>
        </p:txBody>
      </p:sp>
      <p:pic>
        <p:nvPicPr>
          <p:cNvPr id="5" name="Picture 3" descr="Picture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r="2222"/>
          <a:stretch>
            <a:fillRect/>
          </a:stretch>
        </p:blipFill>
        <p:spPr bwMode="auto">
          <a:xfrm>
            <a:off x="0" y="576364"/>
            <a:ext cx="4415299" cy="300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299" y="579607"/>
            <a:ext cx="4652501" cy="300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icture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298" y="3657601"/>
            <a:ext cx="4652502" cy="307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Picture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1"/>
            <a:ext cx="4343400" cy="307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14600" y="3074785"/>
            <a:ext cx="3581400" cy="3063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noProof="1" smtClean="0">
                <a:solidFill>
                  <a:srgbClr val="0204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b="1" noProof="1" smtClean="0">
                <a:solidFill>
                  <a:srgbClr val="02040A"/>
                </a:solidFill>
                <a:cs typeface="Times New Roman" panose="02020603050405020304" pitchFamily="18" charset="0"/>
              </a:rPr>
              <a:t>Tác động tích cực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69549" y="6324600"/>
            <a:ext cx="3581400" cy="3063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noProof="1" smtClean="0">
                <a:solidFill>
                  <a:srgbClr val="0204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b="1" noProof="1" smtClean="0">
                <a:solidFill>
                  <a:srgbClr val="02040A"/>
                </a:solidFill>
                <a:cs typeface="Times New Roman" panose="02020603050405020304" pitchFamily="18" charset="0"/>
              </a:rPr>
              <a:t>Tác động tiêu cực</a:t>
            </a:r>
          </a:p>
        </p:txBody>
      </p:sp>
    </p:spTree>
    <p:extLst>
      <p:ext uri="{BB962C8B-B14F-4D97-AF65-F5344CB8AC3E}">
        <p14:creationId xmlns:p14="http://schemas.microsoft.com/office/powerpoint/2010/main" val="181665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596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LUYỆN TẬP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Oval 2"/>
          <p:cNvSpPr>
            <a:spLocks noChangeArrowheads="1"/>
          </p:cNvSpPr>
          <p:nvPr/>
        </p:nvSpPr>
        <p:spPr bwMode="auto">
          <a:xfrm>
            <a:off x="3352800" y="3810000"/>
            <a:ext cx="2209800" cy="6858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4343400" y="1600200"/>
            <a:ext cx="228600" cy="2514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 rot="5400000">
            <a:off x="4267200" y="1524000"/>
            <a:ext cx="381000" cy="1143000"/>
          </a:xfrm>
          <a:prstGeom prst="moon">
            <a:avLst>
              <a:gd name="adj" fmla="val 50000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>
              <a:solidFill>
                <a:srgbClr val="0000FF"/>
              </a:solidFill>
            </a:endParaRP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4384675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sz="2400">
              <a:solidFill>
                <a:srgbClr val="0000FF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 bwMode="auto">
          <a:xfrm>
            <a:off x="7543800" y="2514600"/>
            <a:ext cx="1066800" cy="1828800"/>
            <a:chOff x="4752" y="1584"/>
            <a:chExt cx="672" cy="1152"/>
          </a:xfrm>
          <a:solidFill>
            <a:srgbClr val="0070C0"/>
          </a:solidFill>
        </p:grpSpPr>
        <p:sp>
          <p:nvSpPr>
            <p:cNvPr id="3091" name="AutoShape 7" descr="20%"/>
            <p:cNvSpPr>
              <a:spLocks noChangeArrowheads="1"/>
            </p:cNvSpPr>
            <p:nvPr/>
          </p:nvSpPr>
          <p:spPr bwMode="auto">
            <a:xfrm>
              <a:off x="4752" y="1584"/>
              <a:ext cx="672" cy="1152"/>
            </a:xfrm>
            <a:prstGeom prst="can">
              <a:avLst>
                <a:gd name="adj" fmla="val 42857"/>
              </a:avLst>
            </a:prstGeom>
            <a:solidFill>
              <a:schemeClr val="tx1">
                <a:lumMod val="60000"/>
                <a:lumOff val="40000"/>
              </a:schemeClr>
            </a:solidFill>
            <a:ln w="9525">
              <a:solidFill>
                <a:schemeClr val="accent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FF"/>
                </a:solidFill>
              </a:endParaRPr>
            </a:p>
          </p:txBody>
        </p:sp>
        <p:sp>
          <p:nvSpPr>
            <p:cNvPr id="3092" name="Text Box 8"/>
            <p:cNvSpPr txBox="1">
              <a:spLocks noChangeArrowheads="1"/>
            </p:cNvSpPr>
            <p:nvPr/>
          </p:nvSpPr>
          <p:spPr bwMode="auto">
            <a:xfrm>
              <a:off x="4935" y="2090"/>
              <a:ext cx="384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400" b="1" smtClean="0">
                  <a:latin typeface="VNI-Times" pitchFamily="2" charset="0"/>
                </a:rPr>
                <a:t>B</a:t>
              </a:r>
            </a:p>
          </p:txBody>
        </p:sp>
      </p:grpSp>
      <p:grpSp>
        <p:nvGrpSpPr>
          <p:cNvPr id="7175" name="Group 9"/>
          <p:cNvGrpSpPr>
            <a:grpSpLocks/>
          </p:cNvGrpSpPr>
          <p:nvPr/>
        </p:nvGrpSpPr>
        <p:grpSpPr bwMode="auto">
          <a:xfrm>
            <a:off x="2009775" y="1981200"/>
            <a:ext cx="5029200" cy="762000"/>
            <a:chOff x="1248" y="1248"/>
            <a:chExt cx="3168" cy="480"/>
          </a:xfrm>
        </p:grpSpPr>
        <p:sp>
          <p:nvSpPr>
            <p:cNvPr id="7183" name="AutoShape 10"/>
            <p:cNvSpPr>
              <a:spLocks noChangeArrowheads="1"/>
            </p:cNvSpPr>
            <p:nvPr/>
          </p:nvSpPr>
          <p:spPr bwMode="auto">
            <a:xfrm rot="-5400000">
              <a:off x="3792" y="1008"/>
              <a:ext cx="288" cy="960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 sz="2400">
                <a:solidFill>
                  <a:srgbClr val="0000FF"/>
                </a:solidFill>
              </a:endParaRPr>
            </a:p>
          </p:txBody>
        </p:sp>
        <p:sp>
          <p:nvSpPr>
            <p:cNvPr id="7184" name="AutoShape 11"/>
            <p:cNvSpPr>
              <a:spLocks noChangeArrowheads="1"/>
            </p:cNvSpPr>
            <p:nvPr/>
          </p:nvSpPr>
          <p:spPr bwMode="auto">
            <a:xfrm>
              <a:off x="2736" y="1248"/>
              <a:ext cx="122" cy="419"/>
            </a:xfrm>
            <a:prstGeom prst="upArrow">
              <a:avLst>
                <a:gd name="adj1" fmla="val 50000"/>
                <a:gd name="adj2" fmla="val 85845"/>
              </a:avLst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 sz="2400">
                <a:solidFill>
                  <a:srgbClr val="0000FF"/>
                </a:solidFill>
              </a:endParaRPr>
            </a:p>
          </p:txBody>
        </p:sp>
        <p:sp>
          <p:nvSpPr>
            <p:cNvPr id="185356" name="Rectangle 12"/>
            <p:cNvSpPr>
              <a:spLocks noChangeArrowheads="1"/>
            </p:cNvSpPr>
            <p:nvPr/>
          </p:nvSpPr>
          <p:spPr bwMode="auto">
            <a:xfrm>
              <a:off x="1344" y="1632"/>
              <a:ext cx="2976" cy="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FF"/>
                </a:solidFill>
              </a:endParaRPr>
            </a:p>
          </p:txBody>
        </p:sp>
        <p:sp>
          <p:nvSpPr>
            <p:cNvPr id="7186" name="AutoShape 13"/>
            <p:cNvSpPr>
              <a:spLocks noChangeArrowheads="1"/>
            </p:cNvSpPr>
            <p:nvPr/>
          </p:nvSpPr>
          <p:spPr bwMode="auto">
            <a:xfrm rot="-5400000">
              <a:off x="1584" y="1008"/>
              <a:ext cx="288" cy="960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 sz="2400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33400" y="2514600"/>
            <a:ext cx="1066800" cy="1828800"/>
            <a:chOff x="336" y="1584"/>
            <a:chExt cx="672" cy="1152"/>
          </a:xfrm>
        </p:grpSpPr>
        <p:grpSp>
          <p:nvGrpSpPr>
            <p:cNvPr id="7179" name="Group 15"/>
            <p:cNvGrpSpPr>
              <a:grpSpLocks/>
            </p:cNvGrpSpPr>
            <p:nvPr/>
          </p:nvGrpSpPr>
          <p:grpSpPr bwMode="auto">
            <a:xfrm>
              <a:off x="336" y="1584"/>
              <a:ext cx="672" cy="1152"/>
              <a:chOff x="1200" y="336"/>
              <a:chExt cx="672" cy="1152"/>
            </a:xfrm>
          </p:grpSpPr>
          <p:sp>
            <p:nvSpPr>
              <p:cNvPr id="7181" name="AutoShape 16"/>
              <p:cNvSpPr>
                <a:spLocks noChangeArrowheads="1"/>
              </p:cNvSpPr>
              <p:nvPr/>
            </p:nvSpPr>
            <p:spPr bwMode="auto">
              <a:xfrm>
                <a:off x="1200" y="336"/>
                <a:ext cx="672" cy="1152"/>
              </a:xfrm>
              <a:prstGeom prst="can">
                <a:avLst>
                  <a:gd name="adj" fmla="val 4285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 sz="2400">
                  <a:solidFill>
                    <a:srgbClr val="0000FF"/>
                  </a:solidFill>
                </a:endParaRPr>
              </a:p>
            </p:txBody>
          </p:sp>
          <p:sp>
            <p:nvSpPr>
              <p:cNvPr id="7182" name="Text Box 17"/>
              <p:cNvSpPr txBox="1">
                <a:spLocks noChangeArrowheads="1"/>
              </p:cNvSpPr>
              <p:nvPr/>
            </p:nvSpPr>
            <p:spPr bwMode="auto">
              <a:xfrm>
                <a:off x="1392" y="864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="1">
                    <a:latin typeface="VNI-Times" pitchFamily="2" charset="0"/>
                  </a:rPr>
                  <a:t>A</a:t>
                </a:r>
              </a:p>
            </p:txBody>
          </p:sp>
        </p:grpSp>
        <p:sp>
          <p:nvSpPr>
            <p:cNvPr id="7180" name="Oval 18"/>
            <p:cNvSpPr>
              <a:spLocks noChangeArrowheads="1"/>
            </p:cNvSpPr>
            <p:nvPr/>
          </p:nvSpPr>
          <p:spPr bwMode="auto">
            <a:xfrm>
              <a:off x="336" y="1584"/>
              <a:ext cx="672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 sz="2400">
                <a:solidFill>
                  <a:srgbClr val="0000FF"/>
                </a:solidFill>
              </a:endParaRPr>
            </a:p>
          </p:txBody>
        </p:sp>
      </p:grpSp>
      <p:sp>
        <p:nvSpPr>
          <p:cNvPr id="7177" name="Text Box 20"/>
          <p:cNvSpPr txBox="1">
            <a:spLocks noChangeArrowheads="1"/>
          </p:cNvSpPr>
          <p:nvPr/>
        </p:nvSpPr>
        <p:spPr bwMode="auto">
          <a:xfrm>
            <a:off x="595745" y="4343400"/>
            <a:ext cx="2438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/>
              <a:t>Không</a:t>
            </a:r>
            <a:r>
              <a:rPr lang="en-US" altLang="en-US" b="1" dirty="0"/>
              <a:t> </a:t>
            </a:r>
            <a:r>
              <a:rPr lang="en-US" altLang="en-US" b="1" dirty="0" err="1"/>
              <a:t>có</a:t>
            </a:r>
            <a:r>
              <a:rPr lang="en-US" altLang="en-US" b="1" dirty="0"/>
              <a:t> </a:t>
            </a:r>
            <a:r>
              <a:rPr lang="en-US" altLang="en-US" b="1" dirty="0" err="1"/>
              <a:t>không</a:t>
            </a:r>
            <a:r>
              <a:rPr lang="en-US" altLang="en-US" b="1" dirty="0"/>
              <a:t> </a:t>
            </a:r>
            <a:r>
              <a:rPr lang="en-US" altLang="en-US" b="1" dirty="0" err="1"/>
              <a:t>khí</a:t>
            </a:r>
            <a:endParaRPr lang="en-US" altLang="en-US" b="1" dirty="0"/>
          </a:p>
        </p:txBody>
      </p:sp>
      <p:sp>
        <p:nvSpPr>
          <p:cNvPr id="7178" name="Text Box 21"/>
          <p:cNvSpPr txBox="1">
            <a:spLocks noChangeArrowheads="1"/>
          </p:cNvSpPr>
          <p:nvPr/>
        </p:nvSpPr>
        <p:spPr bwMode="auto">
          <a:xfrm>
            <a:off x="7239000" y="4490893"/>
            <a:ext cx="1676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err="1"/>
              <a:t>Có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không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khí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3334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1.96532E-6 C -0.01476 -0.09341 -0.02969 -0.18659 0.00208 -0.23468 C 0.03402 -0.28277 0.16007 -0.27977 0.19166 -0.2885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8000" y="-14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96532E-6 C 0.01841 -0.09341 0.03681 -0.18659 0.00486 -0.23445 C -0.02708 -0.28254 -0.15902 -0.27977 -0.19166 -0.28855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77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5130390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0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: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cụ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áp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là: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A.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Khí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áp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kế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70250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prstClr val="black"/>
                </a:solidFill>
                <a:latin typeface="+mj-lt"/>
              </a:rPr>
              <a:t>B.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</a:rPr>
              <a:t>Nhiệt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</a:rPr>
              <a:t>kế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</a:t>
            </a:r>
            <a:endParaRPr lang="vi-VN" sz="2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b="1" dirty="0">
                <a:solidFill>
                  <a:prstClr val="black"/>
                </a:solidFill>
                <a:latin typeface="+mj-lt"/>
              </a:rPr>
              <a:t>C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Vũ </a:t>
            </a:r>
            <a:r>
              <a:rPr lang="en-US" sz="2800" b="1" dirty="0" err="1">
                <a:solidFill>
                  <a:prstClr val="black"/>
                </a:solidFill>
                <a:latin typeface="+mj-lt"/>
              </a:rPr>
              <a:t>kê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́ </a:t>
            </a:r>
            <a:endParaRPr lang="vi-VN" sz="2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prstClr val="black"/>
                </a:solidFill>
                <a:latin typeface="+mj-lt"/>
              </a:rPr>
              <a:t>D. </a:t>
            </a:r>
            <a:r>
              <a:rPr lang="en-US" sz="2800" b="1" dirty="0" err="1">
                <a:solidFill>
                  <a:prstClr val="black"/>
                </a:solidFill>
                <a:latin typeface="+mj-lt"/>
              </a:rPr>
              <a:t>Ẩm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</a:rPr>
              <a:t>kế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</a:t>
            </a:r>
            <a:endParaRPr lang="vi-VN" sz="2800" b="1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8911" y="1974822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871882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883480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994792"/>
            <a:ext cx="603557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5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5130390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0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Ở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30</a:t>
            </a:r>
            <a:r>
              <a:rPr lang="en-US" sz="32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ôn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đới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70250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Mậu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vi-VN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974822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871882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883480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026494"/>
            <a:ext cx="603557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1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5130390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0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schemeClr val="tx1"/>
                </a:solidFill>
                <a:latin typeface="+mj-lt"/>
              </a:rPr>
              <a:t>Không khí luôn luôn chuyển động </a:t>
            </a:r>
            <a:r>
              <a:rPr lang="vi-VN" sz="3200" b="1" dirty="0" smtClean="0">
                <a:solidFill>
                  <a:schemeClr val="tx1"/>
                </a:solidFill>
                <a:latin typeface="+mj-lt"/>
              </a:rPr>
              <a:t>từ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5961" y="1943443"/>
            <a:ext cx="3979364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 áp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 nơi áp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70250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953535"/>
            <a:ext cx="401263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5961" y="2789791"/>
            <a:ext cx="3979364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842707"/>
            <a:ext cx="401263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 </a:t>
            </a:r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về nơi áp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endParaRPr lang="vi-VN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8911" y="1974822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871882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883480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1994792"/>
            <a:ext cx="603557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1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5130390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0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/>
              <a:t>Gió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Mậu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dịch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200" b="1" dirty="0" smtClean="0">
                <a:solidFill>
                  <a:schemeClr val="tx1"/>
                </a:solidFill>
                <a:latin typeface="+mj-lt"/>
              </a:rPr>
              <a:t>còn </a:t>
            </a:r>
            <a:r>
              <a:rPr lang="vi-VN" sz="3200" b="1" dirty="0">
                <a:solidFill>
                  <a:schemeClr val="tx1"/>
                </a:solidFill>
                <a:latin typeface="+mj-lt"/>
              </a:rPr>
              <a:t>được gọi là gió gì?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vượt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núi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70250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b="1" dirty="0">
                <a:solidFill>
                  <a:prstClr val="black"/>
                </a:solidFill>
                <a:latin typeface="+mj-lt"/>
              </a:rPr>
              <a:t>B. </a:t>
            </a:r>
            <a:r>
              <a:rPr lang="en-US" sz="2800" b="1" dirty="0" err="1">
                <a:solidFill>
                  <a:prstClr val="black"/>
                </a:solidFill>
                <a:latin typeface="+mj-lt"/>
              </a:rPr>
              <a:t>Gió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</a:rPr>
              <a:t>Tây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</a:rPr>
              <a:t>ôn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</a:rPr>
              <a:t>đới</a:t>
            </a:r>
            <a:endParaRPr lang="vi-VN" sz="2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prstClr val="black"/>
                </a:solidFill>
                <a:latin typeface="+mj-lt"/>
              </a:rPr>
              <a:t>C. </a:t>
            </a:r>
            <a:r>
              <a:rPr lang="en-US" sz="2800" b="1" dirty="0" err="1">
                <a:solidFill>
                  <a:prstClr val="black"/>
                </a:solidFill>
                <a:latin typeface="+mj-lt"/>
              </a:rPr>
              <a:t>Gió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</a:rPr>
              <a:t>tín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</a:rPr>
              <a:t>phong</a:t>
            </a:r>
            <a:endParaRPr lang="vi-VN" sz="28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</a:t>
            </a:r>
            <a:r>
              <a:rPr lang="vi-VN" sz="2800" b="1" dirty="0">
                <a:solidFill>
                  <a:prstClr val="black"/>
                </a:solidFill>
                <a:latin typeface="+mj-lt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+mj-lt"/>
              </a:rPr>
              <a:t>Gió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</a:rPr>
              <a:t>Đông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</a:rPr>
              <a:t>cực</a:t>
            </a:r>
            <a:endParaRPr lang="vi-VN" sz="2800" b="1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974822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2902112"/>
            <a:ext cx="603402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883480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2026494"/>
            <a:ext cx="549444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8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5130390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6174" y="29183"/>
            <a:ext cx="8448225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 bề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 đất có bao nhiêu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/>
              <a:t>đai khí áp: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70250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1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b="1" dirty="0">
                <a:solidFill>
                  <a:schemeClr val="tx1"/>
                </a:solidFill>
                <a:latin typeface="+mj-lt"/>
              </a:rPr>
              <a:t>B. 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 7</a:t>
            </a:r>
            <a:endParaRPr lang="vi-VN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chemeClr val="tx1"/>
                </a:solidFill>
                <a:latin typeface="+mj-lt"/>
              </a:rPr>
              <a:t>C. 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4</a:t>
            </a:r>
            <a:endParaRPr lang="vi-VN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1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b="1" dirty="0">
                <a:solidFill>
                  <a:schemeClr val="tx1"/>
                </a:solidFill>
                <a:latin typeface="+mj-lt"/>
              </a:rPr>
              <a:t>D. 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5</a:t>
            </a:r>
            <a:endParaRPr lang="vi-VN" sz="3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1974822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871882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883480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026494"/>
            <a:ext cx="603557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1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596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VẬN DỤNG.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8084"/>
            <a:ext cx="7467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15111" y="4578459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 Nam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2:Quan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ban. </a:t>
            </a:r>
          </a:p>
        </p:txBody>
      </p:sp>
    </p:spTree>
    <p:extLst>
      <p:ext uri="{BB962C8B-B14F-4D97-AF65-F5344CB8AC3E}">
        <p14:creationId xmlns:p14="http://schemas.microsoft.com/office/powerpoint/2010/main" val="271415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5" y="0"/>
            <a:ext cx="9133463" cy="689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00350" y="762000"/>
            <a:ext cx="5114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200" b="1" dirty="0" smtClean="0">
                <a:solidFill>
                  <a:srgbClr val="003300"/>
                </a:solidFill>
              </a:rPr>
              <a:t> </a:t>
            </a:r>
            <a:r>
              <a:rPr lang="en-US" altLang="vi-VN" sz="3200" b="1" dirty="0" err="1" smtClean="0">
                <a:solidFill>
                  <a:srgbClr val="003300"/>
                </a:solidFill>
              </a:rPr>
              <a:t>Hướng</a:t>
            </a:r>
            <a:r>
              <a:rPr lang="en-US" altLang="vi-VN" sz="3200" b="1" dirty="0" smtClean="0">
                <a:solidFill>
                  <a:srgbClr val="003300"/>
                </a:solidFill>
              </a:rPr>
              <a:t> </a:t>
            </a:r>
            <a:r>
              <a:rPr lang="en-US" altLang="vi-VN" sz="3200" b="1" dirty="0" err="1" smtClean="0">
                <a:solidFill>
                  <a:srgbClr val="003300"/>
                </a:solidFill>
              </a:rPr>
              <a:t>dẫn</a:t>
            </a:r>
            <a:r>
              <a:rPr lang="en-US" altLang="vi-VN" sz="3200" b="1" dirty="0" smtClean="0">
                <a:solidFill>
                  <a:srgbClr val="003300"/>
                </a:solidFill>
              </a:rPr>
              <a:t> </a:t>
            </a:r>
            <a:r>
              <a:rPr lang="en-US" altLang="vi-VN" sz="3200" b="1" dirty="0" err="1" smtClean="0">
                <a:solidFill>
                  <a:srgbClr val="003300"/>
                </a:solidFill>
              </a:rPr>
              <a:t>về</a:t>
            </a:r>
            <a:r>
              <a:rPr lang="en-US" altLang="vi-VN" sz="3200" b="1" dirty="0" smtClean="0">
                <a:solidFill>
                  <a:srgbClr val="003300"/>
                </a:solidFill>
              </a:rPr>
              <a:t> </a:t>
            </a:r>
            <a:r>
              <a:rPr lang="en-US" altLang="vi-VN" sz="3200" b="1" dirty="0" err="1" smtClean="0">
                <a:solidFill>
                  <a:srgbClr val="003300"/>
                </a:solidFill>
              </a:rPr>
              <a:t>nhà</a:t>
            </a:r>
            <a:r>
              <a:rPr lang="en-US" altLang="vi-VN" sz="3200" b="1" dirty="0" smtClean="0">
                <a:solidFill>
                  <a:srgbClr val="003300"/>
                </a:solidFill>
              </a:rPr>
              <a:t>.</a:t>
            </a:r>
            <a:endParaRPr lang="en-US" altLang="vi-VN" sz="3200" b="1" dirty="0">
              <a:solidFill>
                <a:srgbClr val="0033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43000" y="1447800"/>
            <a:ext cx="7086600" cy="3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609600" indent="-609600">
              <a:spcBef>
                <a:spcPct val="20000"/>
              </a:spcBef>
            </a:pPr>
            <a:r>
              <a:rPr lang="en-US" altLang="vi-VN" sz="3200" b="1" dirty="0" smtClean="0">
                <a:solidFill>
                  <a:srgbClr val="003300"/>
                </a:solidFill>
              </a:rPr>
              <a:t> </a:t>
            </a:r>
            <a:r>
              <a:rPr lang="en-US" altLang="vi-VN" sz="3600" dirty="0">
                <a:solidFill>
                  <a:srgbClr val="663300"/>
                </a:solidFill>
              </a:rPr>
              <a:t>- </a:t>
            </a:r>
            <a:r>
              <a:rPr lang="en-US" altLang="vi-VN" sz="3200" b="1" dirty="0" err="1">
                <a:cs typeface="Times New Roman" pitchFamily="18" charset="0"/>
              </a:rPr>
              <a:t>Học</a:t>
            </a:r>
            <a:r>
              <a:rPr lang="en-US" altLang="vi-VN" sz="3200" b="1" dirty="0">
                <a:cs typeface="Times New Roman" pitchFamily="18" charset="0"/>
              </a:rPr>
              <a:t> </a:t>
            </a:r>
            <a:r>
              <a:rPr lang="en-US" altLang="vi-VN" sz="3200" b="1" dirty="0" err="1">
                <a:cs typeface="Times New Roman" pitchFamily="18" charset="0"/>
              </a:rPr>
              <a:t>bài</a:t>
            </a:r>
            <a:r>
              <a:rPr lang="en-US" altLang="vi-VN" sz="3200" b="1" dirty="0">
                <a:cs typeface="Times New Roman" pitchFamily="18" charset="0"/>
              </a:rPr>
              <a:t> </a:t>
            </a:r>
            <a:r>
              <a:rPr lang="en-US" altLang="vi-VN" sz="3200" b="1" dirty="0" err="1">
                <a:cs typeface="Times New Roman" pitchFamily="18" charset="0"/>
              </a:rPr>
              <a:t>và</a:t>
            </a:r>
            <a:r>
              <a:rPr lang="en-US" altLang="vi-VN" sz="3200" b="1" dirty="0">
                <a:cs typeface="Times New Roman" pitchFamily="18" charset="0"/>
              </a:rPr>
              <a:t> </a:t>
            </a:r>
            <a:r>
              <a:rPr lang="en-US" altLang="vi-VN" sz="3200" b="1" dirty="0" err="1">
                <a:cs typeface="Times New Roman" pitchFamily="18" charset="0"/>
              </a:rPr>
              <a:t>làm</a:t>
            </a:r>
            <a:r>
              <a:rPr lang="en-US" altLang="vi-VN" sz="3200" b="1" dirty="0">
                <a:cs typeface="Times New Roman" pitchFamily="18" charset="0"/>
              </a:rPr>
              <a:t> </a:t>
            </a:r>
            <a:r>
              <a:rPr lang="en-US" altLang="vi-VN" sz="3200" b="1" dirty="0" err="1">
                <a:cs typeface="Times New Roman" pitchFamily="18" charset="0"/>
              </a:rPr>
              <a:t>bài</a:t>
            </a:r>
            <a:r>
              <a:rPr lang="en-US" altLang="vi-VN" sz="3200" b="1" dirty="0">
                <a:cs typeface="Times New Roman" pitchFamily="18" charset="0"/>
              </a:rPr>
              <a:t> </a:t>
            </a:r>
            <a:r>
              <a:rPr lang="en-US" altLang="vi-VN" sz="3200" b="1" dirty="0" err="1">
                <a:cs typeface="Times New Roman" pitchFamily="18" charset="0"/>
              </a:rPr>
              <a:t>tập</a:t>
            </a:r>
            <a:r>
              <a:rPr lang="en-US" altLang="vi-VN" sz="3200" b="1" dirty="0">
                <a:cs typeface="Times New Roman" pitchFamily="18" charset="0"/>
              </a:rPr>
              <a:t> .</a:t>
            </a:r>
          </a:p>
          <a:p>
            <a:pPr marL="609600" indent="-609600">
              <a:spcBef>
                <a:spcPct val="20000"/>
              </a:spcBef>
            </a:pPr>
            <a:r>
              <a:rPr lang="en-US" altLang="vi-VN" sz="3200" b="1" dirty="0">
                <a:cs typeface="Times New Roman" pitchFamily="18" charset="0"/>
              </a:rPr>
              <a:t> - </a:t>
            </a:r>
            <a:r>
              <a:rPr lang="en-US" altLang="vi-VN" sz="3200" b="1" dirty="0" err="1">
                <a:cs typeface="Times New Roman" pitchFamily="18" charset="0"/>
              </a:rPr>
              <a:t>Đọc</a:t>
            </a:r>
            <a:r>
              <a:rPr lang="en-US" altLang="vi-VN" sz="3200" b="1" dirty="0">
                <a:cs typeface="Times New Roman" pitchFamily="18" charset="0"/>
              </a:rPr>
              <a:t> </a:t>
            </a:r>
            <a:r>
              <a:rPr lang="en-US" altLang="vi-VN" sz="3200" b="1" dirty="0" err="1">
                <a:cs typeface="Times New Roman" pitchFamily="18" charset="0"/>
              </a:rPr>
              <a:t>trước</a:t>
            </a:r>
            <a:r>
              <a:rPr lang="en-US" altLang="vi-VN" sz="3200" b="1" dirty="0">
                <a:cs typeface="Times New Roman" pitchFamily="18" charset="0"/>
              </a:rPr>
              <a:t> </a:t>
            </a:r>
            <a:r>
              <a:rPr lang="en-US" altLang="vi-VN" sz="3200" b="1" dirty="0" err="1">
                <a:cs typeface="Times New Roman" pitchFamily="18" charset="0"/>
              </a:rPr>
              <a:t>bài</a:t>
            </a:r>
            <a:r>
              <a:rPr lang="en-US" altLang="vi-VN" sz="3200" b="1" dirty="0">
                <a:cs typeface="Times New Roman" pitchFamily="18" charset="0"/>
              </a:rPr>
              <a:t> </a:t>
            </a:r>
            <a:r>
              <a:rPr lang="en-US" altLang="vi-VN" sz="3200" b="1" dirty="0" err="1">
                <a:cs typeface="Times New Roman" pitchFamily="18" charset="0"/>
              </a:rPr>
              <a:t>mới</a:t>
            </a:r>
            <a:r>
              <a:rPr lang="en-US" altLang="vi-VN" sz="3200" b="1" dirty="0">
                <a:cs typeface="Times New Roman" pitchFamily="18" charset="0"/>
              </a:rPr>
              <a:t> </a:t>
            </a:r>
            <a:r>
              <a:rPr lang="en-US" altLang="vi-VN" sz="3200" b="1" dirty="0" err="1">
                <a:cs typeface="Times New Roman" pitchFamily="18" charset="0"/>
              </a:rPr>
              <a:t>tìm</a:t>
            </a:r>
            <a:r>
              <a:rPr lang="en-US" altLang="vi-VN" sz="3200" b="1" dirty="0">
                <a:cs typeface="Times New Roman" pitchFamily="18" charset="0"/>
              </a:rPr>
              <a:t> </a:t>
            </a:r>
            <a:r>
              <a:rPr lang="en-US" altLang="vi-VN" sz="3200" b="1" dirty="0" err="1">
                <a:cs typeface="Times New Roman" pitchFamily="18" charset="0"/>
              </a:rPr>
              <a:t>hiểu</a:t>
            </a:r>
            <a:r>
              <a:rPr lang="en-US" altLang="vi-VN" sz="3200" b="1" dirty="0"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cs typeface="Times New Roman" pitchFamily="18" charset="0"/>
              </a:rPr>
              <a:t>bài</a:t>
            </a:r>
            <a:r>
              <a:rPr lang="en-US" altLang="vi-VN" sz="3200" b="1" dirty="0" smtClean="0">
                <a:cs typeface="Times New Roman" pitchFamily="18" charset="0"/>
              </a:rPr>
              <a:t> 16  </a:t>
            </a:r>
            <a:endParaRPr lang="en-US" altLang="vi-VN" sz="3200" b="1" dirty="0"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3200" b="1" dirty="0">
                <a:cs typeface="Times New Roman" pitchFamily="18" charset="0"/>
              </a:rPr>
              <a:t>+ </a:t>
            </a:r>
            <a:r>
              <a:rPr lang="en-US" sz="3200" b="1" dirty="0" err="1">
                <a:cs typeface="Times New Roman" pitchFamily="18" charset="0"/>
              </a:rPr>
              <a:t>Tìm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hiểu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 smtClean="0">
                <a:cs typeface="Times New Roman" pitchFamily="18" charset="0"/>
              </a:rPr>
              <a:t>nhiệt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3200" b="1" dirty="0" err="1" smtClean="0">
                <a:cs typeface="Times New Roman" pitchFamily="18" charset="0"/>
              </a:rPr>
              <a:t>độ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3200" b="1" dirty="0" err="1" smtClean="0">
                <a:cs typeface="Times New Roman" pitchFamily="18" charset="0"/>
              </a:rPr>
              <a:t>không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3200" b="1" dirty="0" err="1" smtClean="0">
                <a:cs typeface="Times New Roman" pitchFamily="18" charset="0"/>
              </a:rPr>
              <a:t>khí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endParaRPr lang="en-US" sz="3200" b="1" dirty="0"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3200" b="1" dirty="0">
                <a:cs typeface="Times New Roman" pitchFamily="18" charset="0"/>
              </a:rPr>
              <a:t>+ </a:t>
            </a:r>
            <a:r>
              <a:rPr lang="en-US" sz="3200" b="1" dirty="0" err="1">
                <a:cs typeface="Times New Roman" pitchFamily="18" charset="0"/>
              </a:rPr>
              <a:t>Tìm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 smtClean="0">
                <a:cs typeface="Times New Roman" pitchFamily="18" charset="0"/>
              </a:rPr>
              <a:t>hiểu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3200" b="1" dirty="0" err="1" smtClean="0">
                <a:cs typeface="Times New Roman" pitchFamily="18" charset="0"/>
              </a:rPr>
              <a:t>mây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3200" b="1" dirty="0" err="1" smtClean="0">
                <a:cs typeface="Times New Roman" pitchFamily="18" charset="0"/>
              </a:rPr>
              <a:t>và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3200" b="1" dirty="0" err="1" smtClean="0">
                <a:cs typeface="Times New Roman" pitchFamily="18" charset="0"/>
              </a:rPr>
              <a:t>mưa</a:t>
            </a:r>
            <a:r>
              <a:rPr lang="en-US" sz="3200" b="1" dirty="0" smtClean="0">
                <a:cs typeface="Times New Roman" pitchFamily="18" charset="0"/>
              </a:rPr>
              <a:t>.</a:t>
            </a:r>
            <a:endParaRPr lang="en-US" sz="3200" b="1" dirty="0"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3200" b="1" dirty="0" smtClean="0">
                <a:solidFill>
                  <a:srgbClr val="003300"/>
                </a:solidFill>
              </a:rPr>
              <a:t>.</a:t>
            </a:r>
            <a:endParaRPr lang="en-US" altLang="vi-VN" sz="32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Oval 2"/>
          <p:cNvSpPr>
            <a:spLocks noChangeArrowheads="1"/>
          </p:cNvSpPr>
          <p:nvPr/>
        </p:nvSpPr>
        <p:spPr bwMode="auto">
          <a:xfrm>
            <a:off x="3352800" y="3810000"/>
            <a:ext cx="2209800" cy="6858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4343400" y="1600200"/>
            <a:ext cx="228600" cy="2514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 rot="5400000">
            <a:off x="4267200" y="1524000"/>
            <a:ext cx="381000" cy="1143000"/>
          </a:xfrm>
          <a:prstGeom prst="moon">
            <a:avLst>
              <a:gd name="adj" fmla="val 50000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endParaRPr lang="en-US" altLang="en-US" sz="2400">
              <a:solidFill>
                <a:srgbClr val="0000FF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81200" y="533400"/>
            <a:ext cx="5029200" cy="2209800"/>
            <a:chOff x="1266" y="336"/>
            <a:chExt cx="3168" cy="1392"/>
          </a:xfrm>
        </p:grpSpPr>
        <p:grpSp>
          <p:nvGrpSpPr>
            <p:cNvPr id="8203" name="Group 6"/>
            <p:cNvGrpSpPr>
              <a:grpSpLocks/>
            </p:cNvGrpSpPr>
            <p:nvPr/>
          </p:nvGrpSpPr>
          <p:grpSpPr bwMode="auto">
            <a:xfrm>
              <a:off x="1266" y="336"/>
              <a:ext cx="3168" cy="1392"/>
              <a:chOff x="1248" y="336"/>
              <a:chExt cx="3168" cy="1392"/>
            </a:xfrm>
          </p:grpSpPr>
          <p:sp>
            <p:nvSpPr>
              <p:cNvPr id="8205" name="Oval 7"/>
              <p:cNvSpPr>
                <a:spLocks noChangeArrowheads="1"/>
              </p:cNvSpPr>
              <p:nvPr/>
            </p:nvSpPr>
            <p:spPr bwMode="auto">
              <a:xfrm>
                <a:off x="2762" y="163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 sz="240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8206" name="Group 8"/>
              <p:cNvGrpSpPr>
                <a:grpSpLocks/>
              </p:cNvGrpSpPr>
              <p:nvPr/>
            </p:nvGrpSpPr>
            <p:grpSpPr bwMode="auto">
              <a:xfrm>
                <a:off x="3600" y="336"/>
                <a:ext cx="672" cy="1152"/>
                <a:chOff x="3408" y="336"/>
                <a:chExt cx="672" cy="1152"/>
              </a:xfrm>
            </p:grpSpPr>
            <p:sp>
              <p:nvSpPr>
                <p:cNvPr id="3" name="AutoShape 9" descr="20%"/>
                <p:cNvSpPr>
                  <a:spLocks noChangeArrowheads="1"/>
                </p:cNvSpPr>
                <p:nvPr/>
              </p:nvSpPr>
              <p:spPr bwMode="auto">
                <a:xfrm>
                  <a:off x="3408" y="336"/>
                  <a:ext cx="672" cy="1152"/>
                </a:xfrm>
                <a:prstGeom prst="can">
                  <a:avLst>
                    <a:gd name="adj" fmla="val 42857"/>
                  </a:avLst>
                </a:prstGeom>
                <a:solidFill>
                  <a:schemeClr val="tx1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821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591" y="842"/>
                  <a:ext cx="38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400" b="1" dirty="0">
                      <a:solidFill>
                        <a:srgbClr val="3366CC"/>
                      </a:solidFill>
                      <a:latin typeface="VNI-Times" pitchFamily="2" charset="0"/>
                    </a:rPr>
                    <a:t>B</a:t>
                  </a:r>
                </a:p>
              </p:txBody>
            </p:sp>
          </p:grpSp>
          <p:grpSp>
            <p:nvGrpSpPr>
              <p:cNvPr id="8207" name="Group 11"/>
              <p:cNvGrpSpPr>
                <a:grpSpLocks/>
              </p:cNvGrpSpPr>
              <p:nvPr/>
            </p:nvGrpSpPr>
            <p:grpSpPr bwMode="auto">
              <a:xfrm>
                <a:off x="1392" y="336"/>
                <a:ext cx="672" cy="1152"/>
                <a:chOff x="1200" y="336"/>
                <a:chExt cx="672" cy="1152"/>
              </a:xfrm>
            </p:grpSpPr>
            <p:sp>
              <p:nvSpPr>
                <p:cNvPr id="8213" name="AutoShape 12"/>
                <p:cNvSpPr>
                  <a:spLocks noChangeArrowheads="1"/>
                </p:cNvSpPr>
                <p:nvPr/>
              </p:nvSpPr>
              <p:spPr bwMode="auto">
                <a:xfrm>
                  <a:off x="1200" y="336"/>
                  <a:ext cx="672" cy="1152"/>
                </a:xfrm>
                <a:prstGeom prst="can">
                  <a:avLst>
                    <a:gd name="adj" fmla="val 42857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4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821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392" y="864"/>
                  <a:ext cx="38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400" b="1" dirty="0">
                      <a:latin typeface="VNI-Times" pitchFamily="2" charset="0"/>
                    </a:rPr>
                    <a:t>A</a:t>
                  </a:r>
                </a:p>
              </p:txBody>
            </p:sp>
          </p:grpSp>
          <p:grpSp>
            <p:nvGrpSpPr>
              <p:cNvPr id="8208" name="Group 14"/>
              <p:cNvGrpSpPr>
                <a:grpSpLocks/>
              </p:cNvGrpSpPr>
              <p:nvPr/>
            </p:nvGrpSpPr>
            <p:grpSpPr bwMode="auto">
              <a:xfrm>
                <a:off x="1248" y="1248"/>
                <a:ext cx="3168" cy="480"/>
                <a:chOff x="1248" y="1248"/>
                <a:chExt cx="3168" cy="480"/>
              </a:xfrm>
            </p:grpSpPr>
            <p:sp>
              <p:nvSpPr>
                <p:cNvPr id="8209" name="AutoShape 15"/>
                <p:cNvSpPr>
                  <a:spLocks noChangeArrowheads="1"/>
                </p:cNvSpPr>
                <p:nvPr/>
              </p:nvSpPr>
              <p:spPr bwMode="auto">
                <a:xfrm rot="-5400000">
                  <a:off x="3792" y="1008"/>
                  <a:ext cx="288" cy="960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en-US" altLang="en-US" sz="24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8210" name="AutoShape 16"/>
                <p:cNvSpPr>
                  <a:spLocks noChangeArrowheads="1"/>
                </p:cNvSpPr>
                <p:nvPr/>
              </p:nvSpPr>
              <p:spPr bwMode="auto">
                <a:xfrm>
                  <a:off x="2736" y="1248"/>
                  <a:ext cx="122" cy="419"/>
                </a:xfrm>
                <a:prstGeom prst="upArrow">
                  <a:avLst>
                    <a:gd name="adj1" fmla="val 50000"/>
                    <a:gd name="adj2" fmla="val 85845"/>
                  </a:avLst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altLang="en-US" sz="24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86385" name="Rectangle 17"/>
                <p:cNvSpPr>
                  <a:spLocks noChangeArrowheads="1"/>
                </p:cNvSpPr>
                <p:nvPr/>
              </p:nvSpPr>
              <p:spPr bwMode="auto">
                <a:xfrm>
                  <a:off x="1344" y="1632"/>
                  <a:ext cx="2976" cy="9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8212" name="AutoShape 18"/>
                <p:cNvSpPr>
                  <a:spLocks noChangeArrowheads="1"/>
                </p:cNvSpPr>
                <p:nvPr/>
              </p:nvSpPr>
              <p:spPr bwMode="auto">
                <a:xfrm rot="-5400000">
                  <a:off x="1584" y="1008"/>
                  <a:ext cx="288" cy="960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en-US" altLang="en-US" sz="2400">
                    <a:solidFill>
                      <a:srgbClr val="0000FF"/>
                    </a:solidFill>
                  </a:endParaRPr>
                </a:p>
              </p:txBody>
            </p:sp>
          </p:grpSp>
        </p:grpSp>
        <p:sp>
          <p:nvSpPr>
            <p:cNvPr id="8204" name="Oval 19"/>
            <p:cNvSpPr>
              <a:spLocks noChangeArrowheads="1"/>
            </p:cNvSpPr>
            <p:nvPr/>
          </p:nvSpPr>
          <p:spPr bwMode="auto">
            <a:xfrm>
              <a:off x="1404" y="336"/>
              <a:ext cx="672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 sz="2400">
                <a:solidFill>
                  <a:srgbClr val="0000FF"/>
                </a:solidFill>
              </a:endParaRPr>
            </a:p>
          </p:txBody>
        </p:sp>
      </p:grpSp>
      <p:sp>
        <p:nvSpPr>
          <p:cNvPr id="8198" name="Text Box 20"/>
          <p:cNvSpPr txBox="1">
            <a:spLocks noChangeArrowheads="1"/>
          </p:cNvSpPr>
          <p:nvPr/>
        </p:nvSpPr>
        <p:spPr bwMode="auto">
          <a:xfrm>
            <a:off x="1439694" y="2971800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err="1"/>
              <a:t>Không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có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không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khí</a:t>
            </a:r>
            <a:endParaRPr lang="en-US" altLang="en-US" sz="2000" b="1" dirty="0"/>
          </a:p>
        </p:txBody>
      </p:sp>
      <p:sp>
        <p:nvSpPr>
          <p:cNvPr id="8199" name="Text Box 21"/>
          <p:cNvSpPr txBox="1">
            <a:spLocks noChangeArrowheads="1"/>
          </p:cNvSpPr>
          <p:nvPr/>
        </p:nvSpPr>
        <p:spPr bwMode="auto">
          <a:xfrm>
            <a:off x="5867400" y="28575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err="1"/>
              <a:t>Có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không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khí</a:t>
            </a:r>
            <a:endParaRPr lang="en-US" altLang="en-US" sz="2000" b="1" dirty="0"/>
          </a:p>
        </p:txBody>
      </p:sp>
      <p:sp>
        <p:nvSpPr>
          <p:cNvPr id="4121" name="AutoShape 25"/>
          <p:cNvSpPr>
            <a:spLocks noChangeArrowheads="1"/>
          </p:cNvSpPr>
          <p:nvPr/>
        </p:nvSpPr>
        <p:spPr bwMode="auto">
          <a:xfrm>
            <a:off x="4343400" y="19812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solidFill>
            <a:srgbClr val="CC0099"/>
          </a:solidFill>
          <a:ln w="9525">
            <a:solidFill>
              <a:srgbClr val="CC0099"/>
            </a:solidFill>
            <a:miter lim="800000"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/>
          <a:p>
            <a:pPr algn="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97027" y="4485746"/>
            <a:ext cx="46273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trọng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42153" y="4922366"/>
            <a:ext cx="8264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Trọng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4776312" y="4460701"/>
            <a:ext cx="3583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372894" y="5384031"/>
            <a:ext cx="8466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51912" y="5943599"/>
            <a:ext cx="472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2971800" y="5943301"/>
            <a:ext cx="1219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77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4" grpId="0"/>
      <p:bldP spid="4" grpId="1"/>
      <p:bldP spid="27" grpId="0"/>
      <p:bldP spid="27" grpId="1"/>
      <p:bldP spid="28" grpId="0"/>
      <p:bldP spid="28" grpId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Oval 2"/>
          <p:cNvSpPr>
            <a:spLocks noChangeArrowheads="1"/>
          </p:cNvSpPr>
          <p:nvPr/>
        </p:nvSpPr>
        <p:spPr bwMode="auto">
          <a:xfrm>
            <a:off x="3352800" y="3810000"/>
            <a:ext cx="2209800" cy="6858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4343400" y="1600200"/>
            <a:ext cx="228600" cy="2514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 rot="5400000">
            <a:off x="4267200" y="1524000"/>
            <a:ext cx="381000" cy="1143000"/>
          </a:xfrm>
          <a:prstGeom prst="moon">
            <a:avLst>
              <a:gd name="adj" fmla="val 50000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endParaRPr lang="en-US" altLang="en-US" sz="2400">
              <a:solidFill>
                <a:srgbClr val="0000FF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81200" y="533400"/>
            <a:ext cx="5029200" cy="2209800"/>
            <a:chOff x="1266" y="336"/>
            <a:chExt cx="3168" cy="1392"/>
          </a:xfrm>
        </p:grpSpPr>
        <p:grpSp>
          <p:nvGrpSpPr>
            <p:cNvPr id="8203" name="Group 6"/>
            <p:cNvGrpSpPr>
              <a:grpSpLocks/>
            </p:cNvGrpSpPr>
            <p:nvPr/>
          </p:nvGrpSpPr>
          <p:grpSpPr bwMode="auto">
            <a:xfrm>
              <a:off x="1266" y="336"/>
              <a:ext cx="3168" cy="1392"/>
              <a:chOff x="1248" y="336"/>
              <a:chExt cx="3168" cy="1392"/>
            </a:xfrm>
          </p:grpSpPr>
          <p:sp>
            <p:nvSpPr>
              <p:cNvPr id="8205" name="Oval 7"/>
              <p:cNvSpPr>
                <a:spLocks noChangeArrowheads="1"/>
              </p:cNvSpPr>
              <p:nvPr/>
            </p:nvSpPr>
            <p:spPr bwMode="auto">
              <a:xfrm>
                <a:off x="2762" y="163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 sz="240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8206" name="Group 8"/>
              <p:cNvGrpSpPr>
                <a:grpSpLocks/>
              </p:cNvGrpSpPr>
              <p:nvPr/>
            </p:nvGrpSpPr>
            <p:grpSpPr bwMode="auto">
              <a:xfrm>
                <a:off x="3600" y="336"/>
                <a:ext cx="672" cy="1152"/>
                <a:chOff x="3408" y="336"/>
                <a:chExt cx="672" cy="1152"/>
              </a:xfrm>
            </p:grpSpPr>
            <p:sp>
              <p:nvSpPr>
                <p:cNvPr id="3" name="AutoShape 9" descr="20%"/>
                <p:cNvSpPr>
                  <a:spLocks noChangeArrowheads="1"/>
                </p:cNvSpPr>
                <p:nvPr/>
              </p:nvSpPr>
              <p:spPr bwMode="auto">
                <a:xfrm>
                  <a:off x="3408" y="336"/>
                  <a:ext cx="672" cy="1152"/>
                </a:xfrm>
                <a:prstGeom prst="can">
                  <a:avLst>
                    <a:gd name="adj" fmla="val 42857"/>
                  </a:avLst>
                </a:prstGeom>
                <a:solidFill>
                  <a:schemeClr val="tx1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821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591" y="842"/>
                  <a:ext cx="38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400" b="1" dirty="0">
                      <a:solidFill>
                        <a:srgbClr val="3366CC"/>
                      </a:solidFill>
                      <a:latin typeface="VNI-Times" pitchFamily="2" charset="0"/>
                    </a:rPr>
                    <a:t>B</a:t>
                  </a:r>
                </a:p>
              </p:txBody>
            </p:sp>
          </p:grpSp>
          <p:grpSp>
            <p:nvGrpSpPr>
              <p:cNvPr id="8207" name="Group 11"/>
              <p:cNvGrpSpPr>
                <a:grpSpLocks/>
              </p:cNvGrpSpPr>
              <p:nvPr/>
            </p:nvGrpSpPr>
            <p:grpSpPr bwMode="auto">
              <a:xfrm>
                <a:off x="1392" y="336"/>
                <a:ext cx="672" cy="1152"/>
                <a:chOff x="1200" y="336"/>
                <a:chExt cx="672" cy="1152"/>
              </a:xfrm>
            </p:grpSpPr>
            <p:sp>
              <p:nvSpPr>
                <p:cNvPr id="8213" name="AutoShape 12"/>
                <p:cNvSpPr>
                  <a:spLocks noChangeArrowheads="1"/>
                </p:cNvSpPr>
                <p:nvPr/>
              </p:nvSpPr>
              <p:spPr bwMode="auto">
                <a:xfrm>
                  <a:off x="1200" y="336"/>
                  <a:ext cx="672" cy="1152"/>
                </a:xfrm>
                <a:prstGeom prst="can">
                  <a:avLst>
                    <a:gd name="adj" fmla="val 42857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en-US" sz="24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821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392" y="864"/>
                  <a:ext cx="38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400" b="1" dirty="0">
                      <a:latin typeface="VNI-Times" pitchFamily="2" charset="0"/>
                    </a:rPr>
                    <a:t>A</a:t>
                  </a:r>
                </a:p>
              </p:txBody>
            </p:sp>
          </p:grpSp>
          <p:grpSp>
            <p:nvGrpSpPr>
              <p:cNvPr id="8208" name="Group 14"/>
              <p:cNvGrpSpPr>
                <a:grpSpLocks/>
              </p:cNvGrpSpPr>
              <p:nvPr/>
            </p:nvGrpSpPr>
            <p:grpSpPr bwMode="auto">
              <a:xfrm>
                <a:off x="1248" y="1248"/>
                <a:ext cx="3168" cy="480"/>
                <a:chOff x="1248" y="1248"/>
                <a:chExt cx="3168" cy="480"/>
              </a:xfrm>
            </p:grpSpPr>
            <p:sp>
              <p:nvSpPr>
                <p:cNvPr id="8209" name="AutoShape 15"/>
                <p:cNvSpPr>
                  <a:spLocks noChangeArrowheads="1"/>
                </p:cNvSpPr>
                <p:nvPr/>
              </p:nvSpPr>
              <p:spPr bwMode="auto">
                <a:xfrm rot="-5400000">
                  <a:off x="3792" y="1008"/>
                  <a:ext cx="288" cy="960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en-US" altLang="en-US" sz="24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8210" name="AutoShape 16"/>
                <p:cNvSpPr>
                  <a:spLocks noChangeArrowheads="1"/>
                </p:cNvSpPr>
                <p:nvPr/>
              </p:nvSpPr>
              <p:spPr bwMode="auto">
                <a:xfrm>
                  <a:off x="2736" y="1248"/>
                  <a:ext cx="122" cy="419"/>
                </a:xfrm>
                <a:prstGeom prst="upArrow">
                  <a:avLst>
                    <a:gd name="adj1" fmla="val 50000"/>
                    <a:gd name="adj2" fmla="val 85845"/>
                  </a:avLst>
                </a:pr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altLang="en-US" sz="24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86385" name="Rectangle 17"/>
                <p:cNvSpPr>
                  <a:spLocks noChangeArrowheads="1"/>
                </p:cNvSpPr>
                <p:nvPr/>
              </p:nvSpPr>
              <p:spPr bwMode="auto">
                <a:xfrm>
                  <a:off x="1344" y="1632"/>
                  <a:ext cx="2976" cy="9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8212" name="AutoShape 18"/>
                <p:cNvSpPr>
                  <a:spLocks noChangeArrowheads="1"/>
                </p:cNvSpPr>
                <p:nvPr/>
              </p:nvSpPr>
              <p:spPr bwMode="auto">
                <a:xfrm rot="-5400000">
                  <a:off x="1584" y="1008"/>
                  <a:ext cx="288" cy="960"/>
                </a:xfrm>
                <a:prstGeom prst="moon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en-US" altLang="en-US" sz="2400">
                    <a:solidFill>
                      <a:srgbClr val="0000FF"/>
                    </a:solidFill>
                  </a:endParaRPr>
                </a:p>
              </p:txBody>
            </p:sp>
          </p:grpSp>
        </p:grpSp>
        <p:sp>
          <p:nvSpPr>
            <p:cNvPr id="8204" name="Oval 19"/>
            <p:cNvSpPr>
              <a:spLocks noChangeArrowheads="1"/>
            </p:cNvSpPr>
            <p:nvPr/>
          </p:nvSpPr>
          <p:spPr bwMode="auto">
            <a:xfrm>
              <a:off x="1404" y="336"/>
              <a:ext cx="672" cy="2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 sz="2400">
                <a:solidFill>
                  <a:srgbClr val="0000FF"/>
                </a:solidFill>
              </a:endParaRPr>
            </a:p>
          </p:txBody>
        </p:sp>
      </p:grpSp>
      <p:sp>
        <p:nvSpPr>
          <p:cNvPr id="8198" name="Text Box 20"/>
          <p:cNvSpPr txBox="1">
            <a:spLocks noChangeArrowheads="1"/>
          </p:cNvSpPr>
          <p:nvPr/>
        </p:nvSpPr>
        <p:spPr bwMode="auto">
          <a:xfrm>
            <a:off x="762000" y="2864427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err="1"/>
              <a:t>Không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có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không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khí</a:t>
            </a:r>
            <a:endParaRPr lang="en-US" altLang="en-US" sz="2000" b="1" dirty="0"/>
          </a:p>
        </p:txBody>
      </p:sp>
      <p:sp>
        <p:nvSpPr>
          <p:cNvPr id="8199" name="Text Box 21"/>
          <p:cNvSpPr txBox="1">
            <a:spLocks noChangeArrowheads="1"/>
          </p:cNvSpPr>
          <p:nvPr/>
        </p:nvSpPr>
        <p:spPr bwMode="auto">
          <a:xfrm>
            <a:off x="5943600" y="2912918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err="1"/>
              <a:t>Có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không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khí</a:t>
            </a:r>
            <a:endParaRPr lang="en-US" altLang="en-US" sz="2000" b="1" dirty="0"/>
          </a:p>
        </p:txBody>
      </p:sp>
      <p:sp>
        <p:nvSpPr>
          <p:cNvPr id="4121" name="AutoShape 25"/>
          <p:cNvSpPr>
            <a:spLocks noChangeArrowheads="1"/>
          </p:cNvSpPr>
          <p:nvPr/>
        </p:nvSpPr>
        <p:spPr bwMode="auto">
          <a:xfrm>
            <a:off x="4343400" y="19812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solidFill>
            <a:srgbClr val="CC0099"/>
          </a:solidFill>
          <a:ln w="9525">
            <a:solidFill>
              <a:srgbClr val="CC0099"/>
            </a:solidFill>
            <a:miter lim="800000"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/>
          <a:lstStyle/>
          <a:p>
            <a:pPr algn="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544952" y="5943600"/>
            <a:ext cx="472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3581400" y="6036297"/>
            <a:ext cx="1219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05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169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BÀI 15: LỚP VỎ KHÍ CỦA TRÁI ĐẤT. KHÍ ÁP VÀ GIÓ(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14918"/>
            <a:ext cx="441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43400" y="1014918"/>
            <a:ext cx="0" cy="56906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43400" y="121981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596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HÌNH THÀNH KIẾN THỨC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353" y="1832515"/>
            <a:ext cx="4225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áp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400" y="1707415"/>
            <a:ext cx="4862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132461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101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" grpId="0"/>
      <p:bldP spid="9" grpId="0"/>
      <p:bldP spid="9" grpId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khiapkethuynga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85800"/>
            <a:ext cx="3827463" cy="487680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Line 5"/>
          <p:cNvSpPr>
            <a:spLocks noChangeShapeType="1"/>
          </p:cNvSpPr>
          <p:nvPr/>
        </p:nvSpPr>
        <p:spPr bwMode="auto">
          <a:xfrm>
            <a:off x="3200400" y="5562600"/>
            <a:ext cx="5943600" cy="0"/>
          </a:xfrm>
          <a:prstGeom prst="line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Line 7"/>
          <p:cNvSpPr>
            <a:spLocks noChangeShapeType="1"/>
          </p:cNvSpPr>
          <p:nvPr/>
        </p:nvSpPr>
        <p:spPr bwMode="auto">
          <a:xfrm>
            <a:off x="5029200" y="2286000"/>
            <a:ext cx="0" cy="2209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5181600" y="2209800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760 mm</a:t>
            </a:r>
          </a:p>
        </p:txBody>
      </p:sp>
      <p:pic>
        <p:nvPicPr>
          <p:cNvPr id="20487" name="Picture 12" descr="Picture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733800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Line 12"/>
          <p:cNvSpPr>
            <a:spLocks noChangeShapeType="1"/>
          </p:cNvSpPr>
          <p:nvPr/>
        </p:nvSpPr>
        <p:spPr bwMode="auto">
          <a:xfrm flipV="1">
            <a:off x="2819400" y="2362200"/>
            <a:ext cx="762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13"/>
          <p:cNvSpPr>
            <a:spLocks noChangeShapeType="1"/>
          </p:cNvSpPr>
          <p:nvPr/>
        </p:nvSpPr>
        <p:spPr bwMode="auto">
          <a:xfrm>
            <a:off x="1676400" y="2438400"/>
            <a:ext cx="60960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16"/>
          <p:cNvSpPr>
            <a:spLocks noChangeShapeType="1"/>
          </p:cNvSpPr>
          <p:nvPr/>
        </p:nvSpPr>
        <p:spPr bwMode="auto">
          <a:xfrm flipV="1">
            <a:off x="2895600" y="15240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352800" y="9144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1013milibar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7010400" y="49530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latin typeface="Times New Roman" pitchFamily="18" charset="0"/>
              </a:rPr>
              <a:t>Mặt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nước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biển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04800" y="7620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latin typeface="Times New Roman" pitchFamily="18" charset="0"/>
              </a:rPr>
              <a:t>Khí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áp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kế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kim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loại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1981200" y="106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5105400" y="2286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latin typeface="Times New Roman" pitchFamily="18" charset="0"/>
              </a:rPr>
              <a:t>Khí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áp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kế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thuỷ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ngân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flipH="1">
            <a:off x="6248400" y="533400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762000" y="6017567"/>
            <a:ext cx="838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1013milibar≈760mmHg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>
            <a:off x="4191000" y="6248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9052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  <p:bldP spid="20486" grpId="0"/>
      <p:bldP spid="20488" grpId="0" animBg="1"/>
      <p:bldP spid="20489" grpId="0" animBg="1"/>
      <p:bldP spid="20490" grpId="0" animBg="1"/>
      <p:bldP spid="20493" grpId="0"/>
      <p:bldP spid="20494" grpId="0"/>
      <p:bldP spid="20495" grpId="0"/>
      <p:bldP spid="20496" grpId="0" animBg="1"/>
      <p:bldP spid="20497" grpId="0"/>
      <p:bldP spid="20499" grpId="0" animBg="1"/>
      <p:bldP spid="20501" grpId="0"/>
      <p:bldP spid="205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169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BÀI 15: LỚP VỎ KHÍ CỦA TRÁI ĐẤT. KHÍ ÁP VÀ GIÓ(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95800" y="1014918"/>
            <a:ext cx="0" cy="56906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1596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HÌNH THÀNH KIẾN THỨC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353" y="1845914"/>
            <a:ext cx="43774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áp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97277" y="3097904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8886" y="3561587"/>
            <a:ext cx="4092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1013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mb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3596" y="115341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https://lh3.googleusercontent.com/NvIBR4AXzQMIIAVBtepSAizVTShp4dS-bvnEtw62L2l1L2Gn8jU2L5A4B6x6-4Bt5ndbqY5zVz7xFuB03ymvzlVEEMjUNd1PmOE7DmYPvJ8bYRx6TOhdYcw9dqfZh0_yPj57H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76747"/>
            <a:ext cx="3733800" cy="310485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4554166" y="1615082"/>
            <a:ext cx="4649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8353" y="968750"/>
            <a:ext cx="441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8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khiapkethuynga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85800"/>
            <a:ext cx="38274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14"/>
          <p:cNvSpPr txBox="1">
            <a:spLocks noChangeArrowheads="1"/>
          </p:cNvSpPr>
          <p:nvPr/>
        </p:nvSpPr>
        <p:spPr bwMode="auto">
          <a:xfrm>
            <a:off x="5410200" y="914400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 err="1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Khí</a:t>
            </a:r>
            <a:r>
              <a:rPr lang="en-US" altLang="zh-CN" sz="2400" b="1" dirty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áp</a:t>
            </a:r>
            <a:r>
              <a:rPr lang="en-US" altLang="zh-CN" sz="2400" b="1" dirty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kế</a:t>
            </a:r>
            <a:r>
              <a:rPr lang="en-US" altLang="zh-CN" sz="2400" b="1" dirty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thủy</a:t>
            </a:r>
            <a:r>
              <a:rPr lang="en-US" altLang="zh-CN" sz="2400" b="1" dirty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ngân</a:t>
            </a:r>
            <a:endParaRPr lang="en-US" altLang="zh-CN" sz="2400" b="1" dirty="0"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3200400" y="5562600"/>
            <a:ext cx="5943600" cy="0"/>
          </a:xfrm>
          <a:prstGeom prst="line">
            <a:avLst/>
          </a:prstGeom>
          <a:noFill/>
          <a:ln w="57150">
            <a:solidFill>
              <a:srgbClr val="00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172200" y="4876800"/>
            <a:ext cx="2808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CN" sz="2400" b="1" dirty="0" err="1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Mặt</a:t>
            </a:r>
            <a:r>
              <a:rPr lang="en-US" altLang="zh-CN" sz="2400" b="1" dirty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nước</a:t>
            </a:r>
            <a:r>
              <a:rPr lang="en-US" altLang="zh-CN" sz="2400" b="1" dirty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biển</a:t>
            </a:r>
            <a:endParaRPr lang="en-US" altLang="zh-CN" sz="2400" b="1" dirty="0"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5029200" y="2286000"/>
            <a:ext cx="0" cy="2209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5181600" y="2286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257800" y="2057400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2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760 mm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18630" y="1828800"/>
            <a:ext cx="44672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 err="1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Khí</a:t>
            </a:r>
            <a:r>
              <a:rPr lang="en-US" altLang="zh-CN" sz="2400" b="1" dirty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áp</a:t>
            </a:r>
            <a:r>
              <a:rPr lang="en-US" altLang="zh-CN" sz="2400" b="1" dirty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trung</a:t>
            </a:r>
            <a:r>
              <a:rPr lang="en-US" altLang="zh-CN" sz="2400" b="1" dirty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bình</a:t>
            </a:r>
            <a:r>
              <a:rPr lang="en-US" altLang="zh-CN" sz="2400" b="1" dirty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chuẩn</a:t>
            </a:r>
            <a:r>
              <a:rPr lang="en-US" altLang="zh-CN" sz="2400" b="1" dirty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là</a:t>
            </a:r>
            <a:r>
              <a:rPr lang="en-US" altLang="zh-CN" sz="2400" b="1" dirty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:760mm Hg</a:t>
            </a:r>
          </a:p>
          <a:p>
            <a:pPr eaLnBrk="1" hangingPunct="1">
              <a:defRPr/>
            </a:pPr>
            <a:r>
              <a:rPr lang="en-US" altLang="zh-CN" sz="2400" b="1" dirty="0"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pt-BR" altLang="en-US" sz="2400" b="1" dirty="0">
                <a:latin typeface="Times New Roman" pitchFamily="18" charset="0"/>
                <a:cs typeface="Times New Roman" pitchFamily="18" charset="0"/>
              </a:rPr>
              <a:t>Nếu khí áp &gt; </a:t>
            </a:r>
            <a:r>
              <a:rPr lang="pt-BR" altLang="en-US" sz="2400" b="1" dirty="0" smtClean="0">
                <a:latin typeface="Times New Roman" pitchFamily="18" charset="0"/>
                <a:cs typeface="Times New Roman" pitchFamily="18" charset="0"/>
              </a:rPr>
              <a:t>760mm </a:t>
            </a:r>
            <a:r>
              <a:rPr lang="pt-BR" altLang="en-US" sz="2400" b="1" dirty="0">
                <a:latin typeface="Times New Roman" pitchFamily="18" charset="0"/>
                <a:cs typeface="Times New Roman" pitchFamily="18" charset="0"/>
              </a:rPr>
              <a:t>Hg: áp cao.</a:t>
            </a:r>
            <a:endParaRPr lang="en-US" altLang="zh-CN" sz="2400" b="1" dirty="0"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pt-BR" altLang="en-US" sz="2400" b="1" dirty="0">
                <a:latin typeface="Times New Roman" pitchFamily="18" charset="0"/>
                <a:cs typeface="Times New Roman" pitchFamily="18" charset="0"/>
              </a:rPr>
              <a:t>Nếu khí áp &lt; 760mm Hg: áp thấp</a:t>
            </a:r>
            <a:r>
              <a:rPr lang="pt-BR" alt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496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169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BÀI 15: LỚP VỎ KHÍ CỦA TRÁI ĐẤT. KHÍ ÁP VÀ GIÓ(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95800" y="1014918"/>
            <a:ext cx="0" cy="56906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1596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HÌNH THÀNH KIẾN THỨC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1324" y="1807453"/>
            <a:ext cx="43774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áp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352" y="2307580"/>
            <a:ext cx="3978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927" y="914400"/>
            <a:ext cx="4450403" cy="368423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4657927" y="45986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5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đai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đai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ở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vĩ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độ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5927" y="289049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53064" y="5562600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đai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xích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?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596" y="443009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(T)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60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N.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(C)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  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8352" y="968750"/>
            <a:ext cx="5063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23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6" grpId="1"/>
      <p:bldP spid="17" grpId="0"/>
      <p:bldP spid="20" grpId="0"/>
      <p:bldP spid="20" grpId="1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1447</Words>
  <Application>Microsoft Office PowerPoint</Application>
  <PresentationFormat>On-screen Show (4:3)</PresentationFormat>
  <Paragraphs>191</Paragraphs>
  <Slides>26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SimSun</vt:lpstr>
      <vt:lpstr>#9Slide03 Roboto Condensed</vt:lpstr>
      <vt:lpstr>Arial</vt:lpstr>
      <vt:lpstr>Calibri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100</cp:revision>
  <dcterms:created xsi:type="dcterms:W3CDTF">2021-08-16T06:48:23Z</dcterms:created>
  <dcterms:modified xsi:type="dcterms:W3CDTF">2026-01-12T04:44:30Z</dcterms:modified>
</cp:coreProperties>
</file>