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2" r:id="rId7"/>
    <p:sldId id="263" r:id="rId8"/>
    <p:sldId id="285" r:id="rId9"/>
    <p:sldId id="286" r:id="rId10"/>
    <p:sldId id="270" r:id="rId11"/>
    <p:sldId id="290" r:id="rId12"/>
    <p:sldId id="291" r:id="rId13"/>
    <p:sldId id="274" r:id="rId14"/>
    <p:sldId id="275" r:id="rId15"/>
    <p:sldId id="276" r:id="rId16"/>
    <p:sldId id="277" r:id="rId17"/>
    <p:sldId id="278" r:id="rId18"/>
    <p:sldId id="279" r:id="rId19"/>
    <p:sldId id="280" r:id="rId20"/>
    <p:sldId id="281" r:id="rId21"/>
    <p:sldId id="282" r:id="rId22"/>
    <p:sldId id="283" r:id="rId23"/>
    <p:sldId id="284" r:id="rId24"/>
    <p:sldId id="288" r:id="rId25"/>
    <p:sldId id="287" r:id="rId26"/>
    <p:sldId id="265" r:id="rId27"/>
    <p:sldId id="28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0000FF"/>
    <a:srgbClr val="33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92" d="100"/>
          <a:sy n="92" d="100"/>
        </p:scale>
        <p:origin x="4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874451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45664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1795619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D53746-0579-4135-A995-A5FFF5228865}"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844491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D53746-0579-4135-A995-A5FFF5228865}"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702115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D53746-0579-4135-A995-A5FFF5228865}" type="datetimeFigureOut">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775826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D53746-0579-4135-A995-A5FFF5228865}" type="datetimeFigureOut">
              <a:rPr lang="en-US" smtClean="0"/>
              <a:t>7/1/2024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390297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D53746-0579-4135-A995-A5FFF5228865}" type="datetimeFigureOut">
              <a:rPr lang="en-US" smtClean="0"/>
              <a:t>7/1/2024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50434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D53746-0579-4135-A995-A5FFF5228865}" type="datetimeFigureOut">
              <a:rPr lang="en-US" smtClean="0"/>
              <a:t>7/1/2024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3513118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2915736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53746-0579-4135-A995-A5FFF5228865}" type="datetimeFigureOut">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952F09-080F-4B9C-8CE2-A9AD23E1C5E7}" type="slidenum">
              <a:rPr lang="en-US" smtClean="0"/>
              <a:t>‹#›</a:t>
            </a:fld>
            <a:endParaRPr lang="en-US"/>
          </a:p>
        </p:txBody>
      </p:sp>
    </p:spTree>
    <p:extLst>
      <p:ext uri="{BB962C8B-B14F-4D97-AF65-F5344CB8AC3E}">
        <p14:creationId xmlns:p14="http://schemas.microsoft.com/office/powerpoint/2010/main" val="13145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53746-0579-4135-A995-A5FFF5228865}" type="datetimeFigureOut">
              <a:rPr lang="en-US" smtClean="0"/>
              <a:t>7/1/2024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952F09-080F-4B9C-8CE2-A9AD23E1C5E7}" type="slidenum">
              <a:rPr lang="en-US" smtClean="0"/>
              <a:t>‹#›</a:t>
            </a:fld>
            <a:endParaRPr lang="en-US"/>
          </a:p>
        </p:txBody>
      </p:sp>
    </p:spTree>
    <p:extLst>
      <p:ext uri="{BB962C8B-B14F-4D97-AF65-F5344CB8AC3E}">
        <p14:creationId xmlns:p14="http://schemas.microsoft.com/office/powerpoint/2010/main" val="1129235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slide" Target="slide14.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image" Target="../media/image14.jpeg"/><Relationship Id="rId4" Type="http://schemas.openxmlformats.org/officeDocument/2006/relationships/image" Target="../media/image11.png"/><Relationship Id="rId9" Type="http://schemas.openxmlformats.org/officeDocument/2006/relationships/image" Target="../media/image8.png"/><Relationship Id="rId1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png"/><Relationship Id="rId3" Type="http://schemas.openxmlformats.org/officeDocument/2006/relationships/slideLayout" Target="../slideLayouts/slideLayout1.xml"/><Relationship Id="rId7" Type="http://schemas.microsoft.com/office/2007/relationships/hdphoto" Target="../media/hdphoto5.wdp"/><Relationship Id="rId12" Type="http://schemas.microsoft.com/office/2007/relationships/hdphoto" Target="../media/hdphoto4.wdp"/><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9.png"/><Relationship Id="rId11" Type="http://schemas.openxmlformats.org/officeDocument/2006/relationships/image" Target="../media/image14.jpeg"/><Relationship Id="rId5" Type="http://schemas.openxmlformats.org/officeDocument/2006/relationships/image" Target="../media/image15.png"/><Relationship Id="rId15" Type="http://schemas.openxmlformats.org/officeDocument/2006/relationships/image" Target="../media/image17.png"/><Relationship Id="rId10" Type="http://schemas.openxmlformats.org/officeDocument/2006/relationships/image" Target="../media/image8.png"/><Relationship Id="rId4" Type="http://schemas.openxmlformats.org/officeDocument/2006/relationships/image" Target="../media/image18.jpeg"/><Relationship Id="rId9" Type="http://schemas.microsoft.com/office/2007/relationships/hdphoto" Target="../media/hdphoto6.wdp"/><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8.png"/><Relationship Id="rId1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23.png"/><Relationship Id="rId12" Type="http://schemas.microsoft.com/office/2007/relationships/hdphoto" Target="../media/hdphoto10.wdp"/><Relationship Id="rId17" Type="http://schemas.openxmlformats.org/officeDocument/2006/relationships/image" Target="../media/image6.png"/><Relationship Id="rId2" Type="http://schemas.openxmlformats.org/officeDocument/2006/relationships/audio" Target="../media/media3.wav"/><Relationship Id="rId16" Type="http://schemas.openxmlformats.org/officeDocument/2006/relationships/image" Target="../media/image15.png"/><Relationship Id="rId1" Type="http://schemas.microsoft.com/office/2007/relationships/media" Target="../media/media3.wav"/><Relationship Id="rId6" Type="http://schemas.microsoft.com/office/2007/relationships/hdphoto" Target="../media/hdphoto7.wdp"/><Relationship Id="rId11" Type="http://schemas.openxmlformats.org/officeDocument/2006/relationships/image" Target="../media/image25.png"/><Relationship Id="rId5" Type="http://schemas.openxmlformats.org/officeDocument/2006/relationships/image" Target="../media/image22.png"/><Relationship Id="rId15" Type="http://schemas.microsoft.com/office/2007/relationships/hdphoto" Target="../media/hdphoto4.wdp"/><Relationship Id="rId10" Type="http://schemas.microsoft.com/office/2007/relationships/hdphoto" Target="../media/hdphoto9.wdp"/><Relationship Id="rId19" Type="http://schemas.openxmlformats.org/officeDocument/2006/relationships/image" Target="../media/image17.png"/><Relationship Id="rId4" Type="http://schemas.openxmlformats.org/officeDocument/2006/relationships/image" Target="../media/image21.jpeg"/><Relationship Id="rId9" Type="http://schemas.openxmlformats.org/officeDocument/2006/relationships/image" Target="../media/image24.png"/><Relationship Id="rId14" Type="http://schemas.openxmlformats.org/officeDocument/2006/relationships/image" Target="../media/image14.jpeg"/></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1.wdp"/><Relationship Id="rId11" Type="http://schemas.openxmlformats.org/officeDocument/2006/relationships/image" Target="../media/image6.png"/><Relationship Id="rId5" Type="http://schemas.openxmlformats.org/officeDocument/2006/relationships/image" Target="../media/image27.png"/><Relationship Id="rId10" Type="http://schemas.openxmlformats.org/officeDocument/2006/relationships/image" Target="../media/image15.png"/><Relationship Id="rId4" Type="http://schemas.openxmlformats.org/officeDocument/2006/relationships/image" Target="../media/image26.jpe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30.png"/><Relationship Id="rId12" Type="http://schemas.openxmlformats.org/officeDocument/2006/relationships/image" Target="../media/image15.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2.wdp"/><Relationship Id="rId11" Type="http://schemas.microsoft.com/office/2007/relationships/hdphoto" Target="../media/hdphoto4.wdp"/><Relationship Id="rId5" Type="http://schemas.openxmlformats.org/officeDocument/2006/relationships/image" Target="../media/image29.png"/><Relationship Id="rId15" Type="http://schemas.openxmlformats.org/officeDocument/2006/relationships/image" Target="../media/image17.png"/><Relationship Id="rId10" Type="http://schemas.openxmlformats.org/officeDocument/2006/relationships/image" Target="../media/image14.jpeg"/><Relationship Id="rId4" Type="http://schemas.openxmlformats.org/officeDocument/2006/relationships/image" Target="../media/image28.jpeg"/><Relationship Id="rId9" Type="http://schemas.openxmlformats.org/officeDocument/2006/relationships/image" Target="../media/image31.png"/><Relationship Id="rId1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microsoft.com/office/2007/relationships/hdphoto" Target="../media/hdphoto15.wdp"/><Relationship Id="rId13"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33.png"/><Relationship Id="rId12" Type="http://schemas.openxmlformats.org/officeDocument/2006/relationships/image" Target="../media/image14.jpeg"/><Relationship Id="rId17" Type="http://schemas.openxmlformats.org/officeDocument/2006/relationships/image" Target="../media/image17.png"/><Relationship Id="rId2" Type="http://schemas.openxmlformats.org/officeDocument/2006/relationships/audio" Target="../media/media3.wav"/><Relationship Id="rId16" Type="http://schemas.openxmlformats.org/officeDocument/2006/relationships/image" Target="../media/image16.png"/><Relationship Id="rId1" Type="http://schemas.microsoft.com/office/2007/relationships/media" Target="../media/media3.wav"/><Relationship Id="rId6" Type="http://schemas.microsoft.com/office/2007/relationships/hdphoto" Target="../media/hdphoto14.wdp"/><Relationship Id="rId11" Type="http://schemas.openxmlformats.org/officeDocument/2006/relationships/image" Target="../media/image31.png"/><Relationship Id="rId5" Type="http://schemas.openxmlformats.org/officeDocument/2006/relationships/image" Target="../media/image32.png"/><Relationship Id="rId15" Type="http://schemas.openxmlformats.org/officeDocument/2006/relationships/image" Target="../media/image6.png"/><Relationship Id="rId10" Type="http://schemas.microsoft.com/office/2007/relationships/hdphoto" Target="../media/hdphoto16.wdp"/><Relationship Id="rId4" Type="http://schemas.openxmlformats.org/officeDocument/2006/relationships/image" Target="../media/image11.png"/><Relationship Id="rId9" Type="http://schemas.openxmlformats.org/officeDocument/2006/relationships/image" Target="../media/image34.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36.png"/><Relationship Id="rId12" Type="http://schemas.openxmlformats.org/officeDocument/2006/relationships/image" Target="../media/image14.jpeg"/><Relationship Id="rId2" Type="http://schemas.openxmlformats.org/officeDocument/2006/relationships/audio" Target="../media/media3.wav"/><Relationship Id="rId16" Type="http://schemas.openxmlformats.org/officeDocument/2006/relationships/image" Target="../media/image17.png"/><Relationship Id="rId1" Type="http://schemas.microsoft.com/office/2007/relationships/media" Target="../media/media3.wav"/><Relationship Id="rId6" Type="http://schemas.microsoft.com/office/2007/relationships/hdphoto" Target="../media/hdphoto17.wdp"/><Relationship Id="rId11" Type="http://schemas.openxmlformats.org/officeDocument/2006/relationships/image" Target="../media/image15.png"/><Relationship Id="rId5" Type="http://schemas.openxmlformats.org/officeDocument/2006/relationships/image" Target="../media/image35.png"/><Relationship Id="rId15" Type="http://schemas.openxmlformats.org/officeDocument/2006/relationships/image" Target="../media/image16.png"/><Relationship Id="rId10" Type="http://schemas.openxmlformats.org/officeDocument/2006/relationships/image" Target="../media/image8.png"/><Relationship Id="rId4" Type="http://schemas.openxmlformats.org/officeDocument/2006/relationships/image" Target="../media/image21.jpeg"/><Relationship Id="rId9" Type="http://schemas.microsoft.com/office/2007/relationships/hdphoto" Target="../media/hdphoto18.wdp"/><Relationship Id="rId1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39.png"/><Relationship Id="rId12" Type="http://schemas.microsoft.com/office/2007/relationships/hdphoto" Target="../media/hdphoto4.wdp"/><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9.wdp"/><Relationship Id="rId11" Type="http://schemas.openxmlformats.org/officeDocument/2006/relationships/image" Target="../media/image14.jpeg"/><Relationship Id="rId5" Type="http://schemas.openxmlformats.org/officeDocument/2006/relationships/image" Target="../media/image38.png"/><Relationship Id="rId10" Type="http://schemas.openxmlformats.org/officeDocument/2006/relationships/image" Target="../media/image6.png"/><Relationship Id="rId4" Type="http://schemas.openxmlformats.org/officeDocument/2006/relationships/image" Target="../media/image28.jpeg"/><Relationship Id="rId9" Type="http://schemas.openxmlformats.org/officeDocument/2006/relationships/image" Target="../media/image15.png"/><Relationship Id="rId1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8.png"/><Relationship Id="rId12" Type="http://schemas.openxmlformats.org/officeDocument/2006/relationships/image" Target="../media/image16.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1.wdp"/><Relationship Id="rId11" Type="http://schemas.openxmlformats.org/officeDocument/2006/relationships/image" Target="../media/image6.png"/><Relationship Id="rId5" Type="http://schemas.openxmlformats.org/officeDocument/2006/relationships/image" Target="../media/image27.png"/><Relationship Id="rId10" Type="http://schemas.openxmlformats.org/officeDocument/2006/relationships/image" Target="../media/image15.png"/><Relationship Id="rId4" Type="http://schemas.openxmlformats.org/officeDocument/2006/relationships/image" Target="../media/image26.jpeg"/><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5" Type="http://schemas.openxmlformats.org/officeDocument/2006/relationships/image" Target="../media/image17.png"/><Relationship Id="rId10" Type="http://schemas.openxmlformats.org/officeDocument/2006/relationships/image" Target="../media/image14.jpeg"/><Relationship Id="rId4" Type="http://schemas.openxmlformats.org/officeDocument/2006/relationships/image" Target="../media/image11.png"/><Relationship Id="rId9" Type="http://schemas.openxmlformats.org/officeDocument/2006/relationships/image" Target="../media/image8.png"/><Relationship Id="rId1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215" y="137353"/>
            <a:ext cx="11572875" cy="6720647"/>
          </a:xfrm>
          <a:prstGeom prst="rect">
            <a:avLst/>
          </a:prstGeom>
        </p:spPr>
      </p:pic>
      <p:sp>
        <p:nvSpPr>
          <p:cNvPr id="5" name="Title 1"/>
          <p:cNvSpPr>
            <a:spLocks noGrp="1"/>
          </p:cNvSpPr>
          <p:nvPr>
            <p:ph type="ctrTitle"/>
          </p:nvPr>
        </p:nvSpPr>
        <p:spPr>
          <a:xfrm>
            <a:off x="1348652" y="2449658"/>
            <a:ext cx="9144000" cy="1466850"/>
          </a:xfrm>
        </p:spPr>
        <p:txBody>
          <a:bodyPr>
            <a:normAutofit fontScale="90000"/>
          </a:bodyPr>
          <a:lstStyle/>
          <a:p>
            <a:r>
              <a:rPr lang="en-US" sz="9600" dirty="0" smtClean="0">
                <a:solidFill>
                  <a:srgbClr val="FF0000"/>
                </a:solidFill>
                <a:latin typeface="Times New Roman" panose="02020603050405020304" pitchFamily="18" charset="0"/>
                <a:cs typeface="Times New Roman" panose="02020603050405020304" pitchFamily="18" charset="0"/>
              </a:rPr>
              <a:t>Tiếng đàn mưa</a:t>
            </a:r>
            <a:r>
              <a:rPr lang="en-US" sz="4000" dirty="0" smtClean="0">
                <a:solidFill>
                  <a:srgbClr val="FF0000"/>
                </a:solidFill>
                <a:latin typeface="Times New Roman" panose="02020603050405020304" pitchFamily="18" charset="0"/>
                <a:cs typeface="Times New Roman" panose="02020603050405020304" pitchFamily="18" charset="0"/>
              </a:rPr>
              <a:t/>
            </a:r>
            <a:br>
              <a:rPr lang="en-US" sz="4000" dirty="0" smtClean="0">
                <a:solidFill>
                  <a:srgbClr val="FF0000"/>
                </a:solidFill>
                <a:latin typeface="Times New Roman" panose="02020603050405020304" pitchFamily="18" charset="0"/>
                <a:cs typeface="Times New Roman" panose="02020603050405020304" pitchFamily="18" charset="0"/>
              </a:rPr>
            </a:br>
            <a:r>
              <a:rPr lang="en-US" sz="4000" dirty="0" smtClean="0">
                <a:solidFill>
                  <a:srgbClr val="FF0000"/>
                </a:solidFill>
                <a:latin typeface="Times New Roman" panose="02020603050405020304" pitchFamily="18" charset="0"/>
                <a:cs typeface="Times New Roman" panose="02020603050405020304" pitchFamily="18" charset="0"/>
              </a:rPr>
              <a:t>                     ( Bích Khê)</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4874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1470" y="631934"/>
            <a:ext cx="10991850" cy="954107"/>
          </a:xfrm>
          <a:prstGeom prst="rect">
            <a:avLst/>
          </a:prstGeom>
        </p:spPr>
        <p:txBody>
          <a:bodyPr wrap="square">
            <a:spAutoFit/>
          </a:bodyPr>
          <a:lstStyle/>
          <a:p>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 ra những đặc điểm của thể thơ song thất lục bát thể hiện trong bài thơ </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Tiếng đàn mưa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484042" y="1965570"/>
            <a:ext cx="10239375" cy="1815882"/>
          </a:xfrm>
          <a:prstGeom prst="rect">
            <a:avLst/>
          </a:prstGeom>
        </p:spPr>
        <p:txBody>
          <a:bodyPr wrap="square">
            <a:spAutoFit/>
          </a:bodyPr>
          <a:lstStyle/>
          <a:p>
            <a:r>
              <a:rPr lang="vi-VN" sz="2800" dirty="0">
                <a:solidFill>
                  <a:srgbClr val="000000"/>
                </a:solidFill>
                <a:latin typeface="Times New Roman" panose="02020603050405020304" pitchFamily="18" charset="0"/>
                <a:cs typeface="Times New Roman" panose="02020603050405020304" pitchFamily="18" charset="0"/>
              </a:rPr>
              <a:t>+ Được cấu tạo từ hai câu thất – bảy chữ (song thất) và 1 cặp lục bát (1 câu 6 tiếng và 1 câu 8 tiếng).</a:t>
            </a:r>
          </a:p>
          <a:p>
            <a:r>
              <a:rPr lang="vi-VN" sz="2800" dirty="0">
                <a:solidFill>
                  <a:srgbClr val="000000"/>
                </a:solidFill>
                <a:latin typeface="Times New Roman" panose="02020603050405020304" pitchFamily="18" charset="0"/>
                <a:cs typeface="Times New Roman" panose="02020603050405020304" pitchFamily="18" charset="0"/>
              </a:rPr>
              <a:t>+ Chữ cuối câu bảy dưới vần với chữ cuối câu lục “</a:t>
            </a:r>
            <a:r>
              <a:rPr lang="vi-VN" sz="2800" i="1" dirty="0">
                <a:solidFill>
                  <a:srgbClr val="000000"/>
                </a:solidFill>
                <a:latin typeface="Times New Roman" panose="02020603050405020304" pitchFamily="18" charset="0"/>
                <a:cs typeface="Times New Roman" panose="02020603050405020304" pitchFamily="18" charset="0"/>
              </a:rPr>
              <a:t>lan; ngàn</a:t>
            </a:r>
            <a:r>
              <a:rPr lang="vi-VN" sz="2800" dirty="0">
                <a:solidFill>
                  <a:srgbClr val="000000"/>
                </a:solidFill>
                <a:latin typeface="Times New Roman" panose="02020603050405020304" pitchFamily="18" charset="0"/>
                <a:cs typeface="Times New Roman" panose="02020603050405020304" pitchFamily="18" charset="0"/>
              </a:rPr>
              <a:t>”, tiếng cuối câu lục vần với chữ thứ 6 câu bát “</a:t>
            </a:r>
            <a:r>
              <a:rPr lang="vi-VN" sz="2800" i="1" dirty="0">
                <a:solidFill>
                  <a:srgbClr val="000000"/>
                </a:solidFill>
                <a:latin typeface="Times New Roman" panose="02020603050405020304" pitchFamily="18" charset="0"/>
                <a:cs typeface="Times New Roman" panose="02020603050405020304" pitchFamily="18" charset="0"/>
              </a:rPr>
              <a:t>ngàn; đàn</a:t>
            </a:r>
            <a:r>
              <a:rPr lang="vi-VN" sz="2800" dirty="0">
                <a:solidFill>
                  <a:srgbClr val="000000"/>
                </a:solidFill>
                <a:latin typeface="Times New Roman" panose="02020603050405020304" pitchFamily="18" charset="0"/>
                <a:cs typeface="Times New Roman" panose="02020603050405020304" pitchFamily="18" charset="0"/>
              </a:rPr>
              <a:t>”.</a:t>
            </a:r>
            <a:endParaRPr lang="vi-VN" sz="28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1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43916017"/>
              </p:ext>
            </p:extLst>
          </p:nvPr>
        </p:nvGraphicFramePr>
        <p:xfrm>
          <a:off x="473628" y="212652"/>
          <a:ext cx="11094594" cy="6118206"/>
        </p:xfrm>
        <a:graphic>
          <a:graphicData uri="http://schemas.openxmlformats.org/drawingml/2006/table">
            <a:tbl>
              <a:tblPr firstRow="1" firstCol="1" bandRow="1">
                <a:tableStyleId>{5C22544A-7EE6-4342-B048-85BDC9FD1C3A}</a:tableStyleId>
              </a:tblPr>
              <a:tblGrid>
                <a:gridCol w="2397163"/>
                <a:gridCol w="4061637"/>
                <a:gridCol w="4635794"/>
              </a:tblGrid>
              <a:tr h="680483">
                <a:tc gridSpan="3">
                  <a:txBody>
                    <a:bodyPr/>
                    <a:lstStyle/>
                    <a:p>
                      <a:pPr marL="0" marR="0" algn="ctr">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KHÁI QUÁT MỘT SỐ VẤN ĐỀ NỔI BẬT Ở BÀI THƠ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c hMerge="1">
                  <a:txBody>
                    <a:bodyPr/>
                    <a:lstStyle/>
                    <a:p>
                      <a:endParaRPr lang="en-US"/>
                    </a:p>
                  </a:txBody>
                  <a:tcPr/>
                </a:tc>
                <a:tc hMerge="1">
                  <a:txBody>
                    <a:bodyPr/>
                    <a:lstStyle/>
                    <a:p>
                      <a:endParaRPr lang="en-US"/>
                    </a:p>
                  </a:txBody>
                  <a:tcPr/>
                </a:tc>
              </a:tr>
              <a:tr h="1456300">
                <a:tc>
                  <a:txBody>
                    <a:bodyPr/>
                    <a:lstStyle/>
                    <a:p>
                      <a:pPr marL="0" marR="0">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Chỉ ra những </a:t>
                      </a:r>
                      <a:r>
                        <a:rPr lang="en-US" sz="2400" dirty="0" smtClean="0">
                          <a:effectLst/>
                          <a:latin typeface="Times New Roman" panose="02020603050405020304" pitchFamily="18" charset="0"/>
                          <a:cs typeface="Times New Roman" panose="02020603050405020304" pitchFamily="18" charset="0"/>
                        </a:rPr>
                        <a:t>cung </a:t>
                      </a:r>
                      <a:r>
                        <a:rPr lang="en-US" sz="2400" dirty="0">
                          <a:effectLst/>
                          <a:latin typeface="Times New Roman" panose="02020603050405020304" pitchFamily="18" charset="0"/>
                          <a:cs typeface="Times New Roman" panose="02020603050405020304" pitchFamily="18" charset="0"/>
                        </a:rPr>
                        <a:t>bậc cảm xúc được diễn tả trong bài thơ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c gridSpan="2">
                  <a:txBody>
                    <a:bodyPr/>
                    <a:lstStyle/>
                    <a:p>
                      <a:pPr marL="0" marR="0">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 </a:t>
                      </a:r>
                      <a:r>
                        <a:rPr lang="en-US" sz="2400"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c hMerge="1">
                  <a:txBody>
                    <a:bodyPr/>
                    <a:lstStyle/>
                    <a:p>
                      <a:endParaRPr lang="en-US"/>
                    </a:p>
                  </a:txBody>
                  <a:tcPr/>
                </a:tc>
              </a:tr>
              <a:tr h="1456300">
                <a:tc rowSpan="3">
                  <a:txBody>
                    <a:bodyPr/>
                    <a:lstStyle/>
                    <a:p>
                      <a:pPr marL="0" marR="0">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2400">
                          <a:effectLst/>
                          <a:latin typeface="Times New Roman" panose="02020603050405020304" pitchFamily="18" charset="0"/>
                          <a:cs typeface="Times New Roman" panose="02020603050405020304" pitchFamily="18" charset="0"/>
                        </a:rPr>
                        <a:t>Tìm hiểu về nhạc tính trong bài thơ</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c>
                  <a:txBody>
                    <a:bodyPr/>
                    <a:lstStyle/>
                    <a:p>
                      <a:pPr marL="0" marR="0">
                        <a:lnSpc>
                          <a:spcPct val="107000"/>
                        </a:lnSpc>
                        <a:spcBef>
                          <a:spcPts val="0"/>
                        </a:spcBef>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Thể thơ song thất lục bát có nhịp điệu như thế nào? giúp diễn tả kiểu tâm trạng nào?</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c>
                  <a:txBody>
                    <a:bodyPr/>
                    <a:lstStyle/>
                    <a:p>
                      <a:pPr marL="0" marR="0">
                        <a:lnSpc>
                          <a:spcPct val="107000"/>
                        </a:lnSpc>
                        <a:spcBef>
                          <a:spcPts val="0"/>
                        </a:spcBef>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r>
              <a:tr h="1456300">
                <a:tc vMerge="1">
                  <a:txBody>
                    <a:bodyPr/>
                    <a:lstStyle/>
                    <a:p>
                      <a:endParaRPr lang="en-US"/>
                    </a:p>
                  </a:txBody>
                  <a:tcPr/>
                </a:tc>
                <a:tc>
                  <a:txBody>
                    <a:bodyPr/>
                    <a:lstStyle/>
                    <a:p>
                      <a:pPr marL="0" marR="0" algn="just">
                        <a:lnSpc>
                          <a:spcPct val="107000"/>
                        </a:lnSpc>
                        <a:spcBef>
                          <a:spcPts val="0"/>
                        </a:spcBef>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Biện pháp điệp có tác dụng như thế nào đối với nhịp điệu, nhạc điệu của bài thơ?</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c>
                  <a:txBody>
                    <a:bodyPr/>
                    <a:lstStyle/>
                    <a:p>
                      <a:pPr marL="0" marR="0" algn="just">
                        <a:lnSpc>
                          <a:spcPct val="107000"/>
                        </a:lnSpc>
                        <a:spcBef>
                          <a:spcPts val="0"/>
                        </a:spcBef>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r>
              <a:tr h="959721">
                <a:tc vMerge="1">
                  <a:txBody>
                    <a:bodyPr/>
                    <a:lstStyle/>
                    <a:p>
                      <a:endParaRPr lang="en-US"/>
                    </a:p>
                  </a:txBody>
                  <a:tcPr/>
                </a:tc>
                <a:tc>
                  <a:txBody>
                    <a:bodyPr/>
                    <a:lstStyle/>
                    <a:p>
                      <a:pPr marL="0" marR="0" algn="just">
                        <a:lnSpc>
                          <a:spcPct val="107000"/>
                        </a:lnSpc>
                        <a:spcBef>
                          <a:spcPts val="0"/>
                        </a:spcBef>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Nhận xét về thanh điệu và cách ngắt nhịp trong các câu thơ</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c>
                  <a:txBody>
                    <a:bodyPr/>
                    <a:lstStyle/>
                    <a:p>
                      <a:pPr marL="0" marR="0" algn="just">
                        <a:lnSpc>
                          <a:spcPct val="107000"/>
                        </a:lnSpc>
                        <a:spcBef>
                          <a:spcPts val="0"/>
                        </a:spcBef>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3366FF"/>
                    </a:solidFill>
                  </a:tcPr>
                </a:tc>
              </a:tr>
            </a:tbl>
          </a:graphicData>
        </a:graphic>
      </p:graphicFrame>
    </p:spTree>
    <p:extLst>
      <p:ext uri="{BB962C8B-B14F-4D97-AF65-F5344CB8AC3E}">
        <p14:creationId xmlns:p14="http://schemas.microsoft.com/office/powerpoint/2010/main" val="31948853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56985167"/>
              </p:ext>
            </p:extLst>
          </p:nvPr>
        </p:nvGraphicFramePr>
        <p:xfrm>
          <a:off x="473628" y="212652"/>
          <a:ext cx="11094594" cy="6738866"/>
        </p:xfrm>
        <a:graphic>
          <a:graphicData uri="http://schemas.openxmlformats.org/drawingml/2006/table">
            <a:tbl>
              <a:tblPr firstRow="1" firstCol="1" bandRow="1">
                <a:tableStyleId>{5C22544A-7EE6-4342-B048-85BDC9FD1C3A}</a:tableStyleId>
              </a:tblPr>
              <a:tblGrid>
                <a:gridCol w="2397163"/>
                <a:gridCol w="4061637"/>
                <a:gridCol w="4635794"/>
              </a:tblGrid>
              <a:tr h="746753">
                <a:tc gridSpan="3">
                  <a:txBody>
                    <a:bodyPr/>
                    <a:lstStyle/>
                    <a:p>
                      <a:pPr marL="0" marR="0" algn="ctr">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KHÁI QUÁT MỘT SỐ VẤN ĐỀ NỔI BẬT Ở BÀI THƠ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c hMerge="1">
                  <a:txBody>
                    <a:bodyPr/>
                    <a:lstStyle/>
                    <a:p>
                      <a:endParaRPr lang="en-US"/>
                    </a:p>
                  </a:txBody>
                  <a:tcPr/>
                </a:tc>
                <a:tc hMerge="1">
                  <a:txBody>
                    <a:bodyPr/>
                    <a:lstStyle/>
                    <a:p>
                      <a:endParaRPr lang="en-US"/>
                    </a:p>
                  </a:txBody>
                  <a:tcPr/>
                </a:tc>
              </a:tr>
              <a:tr h="1717852">
                <a:tc>
                  <a:txBody>
                    <a:bodyPr/>
                    <a:lstStyle/>
                    <a:p>
                      <a:pPr marL="0" marR="0">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Chỉ ra những </a:t>
                      </a:r>
                      <a:r>
                        <a:rPr lang="en-US" sz="2400" dirty="0" smtClean="0">
                          <a:effectLst/>
                          <a:latin typeface="Times New Roman" panose="02020603050405020304" pitchFamily="18" charset="0"/>
                          <a:cs typeface="Times New Roman" panose="02020603050405020304" pitchFamily="18" charset="0"/>
                        </a:rPr>
                        <a:t>cung </a:t>
                      </a:r>
                      <a:r>
                        <a:rPr lang="en-US" sz="2400" dirty="0">
                          <a:effectLst/>
                          <a:latin typeface="Times New Roman" panose="02020603050405020304" pitchFamily="18" charset="0"/>
                          <a:cs typeface="Times New Roman" panose="02020603050405020304" pitchFamily="18" charset="0"/>
                        </a:rPr>
                        <a:t>bậc cảm xúc được diễn tả trong bài thơ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c gridSpan="2">
                  <a:txBody>
                    <a:bodyPr/>
                    <a:lstStyle/>
                    <a:p>
                      <a:pPr marL="0" marR="0">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 </a:t>
                      </a:r>
                      <a:r>
                        <a:rPr lang="en-US" sz="2400" dirty="0" smtClean="0">
                          <a:solidFill>
                            <a:srgbClr val="FFFF00"/>
                          </a:solidFill>
                          <a:effectLst/>
                          <a:latin typeface="Times New Roman" panose="02020603050405020304" pitchFamily="18" charset="0"/>
                          <a:cs typeface="Times New Roman" panose="02020603050405020304" pitchFamily="18" charset="0"/>
                        </a:rPr>
                        <a:t>- Tiếng</a:t>
                      </a:r>
                      <a:r>
                        <a:rPr lang="en-US" sz="2400" baseline="0" dirty="0" smtClean="0">
                          <a:solidFill>
                            <a:srgbClr val="FFFF00"/>
                          </a:solidFill>
                          <a:effectLst/>
                          <a:latin typeface="Times New Roman" panose="02020603050405020304" pitchFamily="18" charset="0"/>
                          <a:cs typeface="Times New Roman" panose="02020603050405020304" pitchFamily="18" charset="0"/>
                        </a:rPr>
                        <a:t> mưa, tiếng đàn </a:t>
                      </a:r>
                    </a:p>
                    <a:p>
                      <a:pPr marL="0" marR="0">
                        <a:lnSpc>
                          <a:spcPct val="107000"/>
                        </a:lnSpc>
                        <a:spcBef>
                          <a:spcPts val="0"/>
                        </a:spcBef>
                        <a:spcAft>
                          <a:spcPts val="800"/>
                        </a:spcAft>
                      </a:pPr>
                      <a:r>
                        <a:rPr lang="en-US" sz="1800" kern="1200" dirty="0" smtClean="0">
                          <a:solidFill>
                            <a:srgbClr val="FFFF00"/>
                          </a:solidFill>
                          <a:effectLst/>
                          <a:latin typeface="+mn-lt"/>
                          <a:ea typeface="+mn-ea"/>
                          <a:cs typeface="+mn-cs"/>
                        </a:rPr>
                        <a:t> điển hình là cảm xúc của nhân vật “khách tha hương”. Qua đó, bài thơ đã thực sự thành công khi nói về nỗi nhớ sự cô đơn mà không hề nặng nề về cảm xúc mà cứ nhẹ rơi như những giọt mưa mang âm thanh của tiếng đàn.</a:t>
                      </a:r>
                      <a:endParaRPr lang="en-US" sz="24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c hMerge="1">
                  <a:txBody>
                    <a:bodyPr/>
                    <a:lstStyle/>
                    <a:p>
                      <a:endParaRPr lang="en-US"/>
                    </a:p>
                  </a:txBody>
                  <a:tcPr/>
                </a:tc>
              </a:tr>
              <a:tr h="1431589">
                <a:tc rowSpan="3">
                  <a:txBody>
                    <a:bodyPr/>
                    <a:lstStyle/>
                    <a:p>
                      <a:pPr marL="0" marR="0">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2400" dirty="0">
                          <a:effectLst/>
                          <a:latin typeface="Times New Roman" panose="02020603050405020304" pitchFamily="18" charset="0"/>
                          <a:cs typeface="Times New Roman" panose="02020603050405020304" pitchFamily="18" charset="0"/>
                        </a:rPr>
                        <a:t> </a:t>
                      </a:r>
                      <a:r>
                        <a:rPr lang="en-US" sz="2400" dirty="0" smtClean="0">
                          <a:effectLst/>
                          <a:latin typeface="Times New Roman" panose="02020603050405020304" pitchFamily="18" charset="0"/>
                          <a:cs typeface="Times New Roman" panose="02020603050405020304" pitchFamily="18" charset="0"/>
                        </a:rPr>
                        <a:t>Tìm </a:t>
                      </a:r>
                      <a:r>
                        <a:rPr lang="en-US" sz="2400" dirty="0">
                          <a:effectLst/>
                          <a:latin typeface="Times New Roman" panose="02020603050405020304" pitchFamily="18" charset="0"/>
                          <a:cs typeface="Times New Roman" panose="02020603050405020304" pitchFamily="18" charset="0"/>
                        </a:rPr>
                        <a:t>hiểu về nhạc tính trong bài </a:t>
                      </a:r>
                      <a:r>
                        <a:rPr lang="en-US" sz="2400" dirty="0" smtClean="0">
                          <a:effectLst/>
                          <a:latin typeface="Times New Roman" panose="02020603050405020304" pitchFamily="18" charset="0"/>
                          <a:cs typeface="Times New Roman" panose="02020603050405020304" pitchFamily="18" charset="0"/>
                        </a:rPr>
                        <a:t>thơ.</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c>
                  <a:txBody>
                    <a:bodyPr/>
                    <a:lstStyle/>
                    <a:p>
                      <a:pPr marL="0" marR="0">
                        <a:lnSpc>
                          <a:spcPct val="107000"/>
                        </a:lnSpc>
                        <a:spcBef>
                          <a:spcPts val="0"/>
                        </a:spcBef>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Thể thơ song thất lục bát có nhịp điệu như thế nào? giúp diễn tả kiểu tâm trạng nào?</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c>
                  <a:txBody>
                    <a:bodyPr/>
                    <a:lstStyle/>
                    <a:p>
                      <a:pPr marL="0" marR="0">
                        <a:lnSpc>
                          <a:spcPct val="107000"/>
                        </a:lnSpc>
                        <a:spcBef>
                          <a:spcPts val="0"/>
                        </a:spcBef>
                        <a:spcAft>
                          <a:spcPts val="800"/>
                        </a:spcAft>
                      </a:pPr>
                      <a:r>
                        <a:rPr lang="en-US" sz="2000" dirty="0">
                          <a:effectLst/>
                          <a:latin typeface="Times New Roman" panose="02020603050405020304" pitchFamily="18" charset="0"/>
                          <a:cs typeface="Times New Roman" panose="02020603050405020304" pitchFamily="18" charset="0"/>
                        </a:rPr>
                        <a:t> </a:t>
                      </a:r>
                      <a:r>
                        <a:rPr lang="en-US" sz="2000" dirty="0" smtClean="0">
                          <a:solidFill>
                            <a:srgbClr val="FFFF00"/>
                          </a:solidFill>
                          <a:effectLst/>
                          <a:latin typeface="Times New Roman" panose="02020603050405020304" pitchFamily="18" charset="0"/>
                          <a:cs typeface="Times New Roman" panose="02020603050405020304" pitchFamily="18" charset="0"/>
                        </a:rPr>
                        <a:t>- Thơ</a:t>
                      </a:r>
                      <a:r>
                        <a:rPr lang="en-US" sz="2000" baseline="0" dirty="0" smtClean="0">
                          <a:solidFill>
                            <a:srgbClr val="FFFF00"/>
                          </a:solidFill>
                          <a:effectLst/>
                          <a:latin typeface="Times New Roman" panose="02020603050405020304" pitchFamily="18" charset="0"/>
                          <a:cs typeface="Times New Roman" panose="02020603050405020304" pitchFamily="18" charset="0"/>
                        </a:rPr>
                        <a:t> song thất lục bát thường ngắt nhịp 4\3 hoặc 2\2\3.  Vì vậy các tác phẩm song thất lục bát thường giàu nhạc điệu. Qua đó diễn tả được  tâm trạng nhân vật.</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r>
              <a:tr h="1789487">
                <a:tc vMerge="1">
                  <a:txBody>
                    <a:bodyPr/>
                    <a:lstStyle/>
                    <a:p>
                      <a:endParaRPr lang="en-US"/>
                    </a:p>
                  </a:txBody>
                  <a:tcPr/>
                </a:tc>
                <a:tc>
                  <a:txBody>
                    <a:bodyPr/>
                    <a:lstStyle/>
                    <a:p>
                      <a:pPr marL="0" marR="0" algn="just">
                        <a:lnSpc>
                          <a:spcPct val="107000"/>
                        </a:lnSpc>
                        <a:spcBef>
                          <a:spcPts val="0"/>
                        </a:spcBef>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Biện pháp điệp có tác dụng như thế nào đối với nhịp điệu, nhạc điệu của bài thơ?</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c>
                  <a:txBody>
                    <a:bodyPr/>
                    <a:lstStyle/>
                    <a:p>
                      <a:pPr marL="0" marR="0" indent="0" algn="just" defTabSz="914400" rtl="0" eaLnBrk="1" fontAlgn="auto" latinLnBrk="0" hangingPunct="1">
                        <a:lnSpc>
                          <a:spcPct val="107000"/>
                        </a:lnSpc>
                        <a:spcBef>
                          <a:spcPts val="0"/>
                        </a:spcBef>
                        <a:spcAft>
                          <a:spcPts val="800"/>
                        </a:spcAft>
                        <a:buClrTx/>
                        <a:buSzTx/>
                        <a:buFontTx/>
                        <a:buNone/>
                        <a:tabLst/>
                        <a:defRPr/>
                      </a:pPr>
                      <a:r>
                        <a:rPr lang="en-US" sz="2000" dirty="0">
                          <a:effectLst/>
                          <a:latin typeface="Times New Roman" panose="02020603050405020304" pitchFamily="18" charset="0"/>
                          <a:cs typeface="Times New Roman" panose="02020603050405020304" pitchFamily="18" charset="0"/>
                        </a:rPr>
                        <a:t> </a:t>
                      </a:r>
                      <a:r>
                        <a:rPr lang="vi-VN" sz="2000" dirty="0" smtClean="0">
                          <a:solidFill>
                            <a:srgbClr val="FFFF00"/>
                          </a:solidFill>
                          <a:effectLst/>
                          <a:latin typeface="Times New Roman" panose="02020603050405020304" pitchFamily="18" charset="0"/>
                          <a:cs typeface="Times New Roman" panose="02020603050405020304" pitchFamily="18" charset="0"/>
                        </a:rPr>
                        <a:t>Sự lặp lại thanh điệu theo từng nhóm âm tiết tạo nên tính nhạc cho câu thơ, đồng thời giúp người đọc cảm nhận được sự vật đang diễn ra trong một trạng thái, một xu thế không thay đổi</a:t>
                      </a:r>
                      <a:r>
                        <a:rPr lang="en-US" sz="2000" dirty="0" smtClean="0">
                          <a:solidFill>
                            <a:srgbClr val="FFFF00"/>
                          </a:solidFill>
                          <a:effectLst/>
                          <a:latin typeface="Times New Roman" panose="02020603050405020304" pitchFamily="18" charset="0"/>
                          <a:cs typeface="Times New Roman" panose="02020603050405020304" pitchFamily="18" charset="0"/>
                        </a:rPr>
                        <a:t>.</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r>
              <a:tr h="1053185">
                <a:tc vMerge="1">
                  <a:txBody>
                    <a:bodyPr/>
                    <a:lstStyle/>
                    <a:p>
                      <a:endParaRPr lang="en-US"/>
                    </a:p>
                  </a:txBody>
                  <a:tcPr/>
                </a:tc>
                <a:tc>
                  <a:txBody>
                    <a:bodyPr/>
                    <a:lstStyle/>
                    <a:p>
                      <a:pPr marL="0" marR="0" algn="just">
                        <a:lnSpc>
                          <a:spcPct val="107000"/>
                        </a:lnSpc>
                        <a:spcBef>
                          <a:spcPts val="0"/>
                        </a:spcBef>
                        <a:spcAft>
                          <a:spcPts val="800"/>
                        </a:spcAft>
                      </a:pPr>
                      <a:r>
                        <a:rPr lang="en-US" sz="2400" dirty="0">
                          <a:solidFill>
                            <a:schemeClr val="bg1"/>
                          </a:solidFill>
                          <a:effectLst/>
                          <a:latin typeface="Times New Roman" panose="02020603050405020304" pitchFamily="18" charset="0"/>
                          <a:cs typeface="Times New Roman" panose="02020603050405020304" pitchFamily="18" charset="0"/>
                        </a:rPr>
                        <a:t>Nhận xét về thanh điệu và cách ngắt nhịp trong các câu thơ</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c>
                  <a:txBody>
                    <a:bodyPr/>
                    <a:lstStyle/>
                    <a:p>
                      <a:pPr marL="0" marR="0" algn="just">
                        <a:lnSpc>
                          <a:spcPct val="107000"/>
                        </a:lnSpc>
                        <a:spcBef>
                          <a:spcPts val="0"/>
                        </a:spcBef>
                        <a:spcAft>
                          <a:spcPts val="800"/>
                        </a:spcAft>
                      </a:pPr>
                      <a:r>
                        <a:rPr lang="en-US" sz="2000" dirty="0">
                          <a:effectLst/>
                          <a:latin typeface="Times New Roman" panose="02020603050405020304" pitchFamily="18" charset="0"/>
                          <a:cs typeface="Times New Roman" panose="02020603050405020304" pitchFamily="18" charset="0"/>
                        </a:rPr>
                        <a:t> </a:t>
                      </a:r>
                      <a:r>
                        <a:rPr lang="en-US" sz="2000" dirty="0" smtClean="0">
                          <a:solidFill>
                            <a:srgbClr val="FFFF00"/>
                          </a:solidFill>
                          <a:effectLst/>
                          <a:latin typeface="Times New Roman" panose="02020603050405020304" pitchFamily="18" charset="0"/>
                          <a:cs typeface="Times New Roman" panose="02020603050405020304" pitchFamily="18" charset="0"/>
                        </a:rPr>
                        <a:t>- Sử</a:t>
                      </a:r>
                      <a:r>
                        <a:rPr lang="en-US" sz="2000" baseline="0" dirty="0" smtClean="0">
                          <a:solidFill>
                            <a:srgbClr val="FFFF00"/>
                          </a:solidFill>
                          <a:effectLst/>
                          <a:latin typeface="Times New Roman" panose="02020603050405020304" pitchFamily="18" charset="0"/>
                          <a:cs typeface="Times New Roman" panose="02020603050405020304" pitchFamily="18" charset="0"/>
                        </a:rPr>
                        <a:t> dụng điệp thanh, điệp vần, cách ngắt nhịp linh hoạt tạo tính nhạc cho câu thơ.</a:t>
                      </a:r>
                      <a:endParaRPr lang="en-US" sz="20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6666FF"/>
                    </a:solidFill>
                  </a:tcPr>
                </a:tc>
              </a:tr>
            </a:tbl>
          </a:graphicData>
        </a:graphic>
      </p:graphicFrame>
    </p:spTree>
    <p:extLst>
      <p:ext uri="{BB962C8B-B14F-4D97-AF65-F5344CB8AC3E}">
        <p14:creationId xmlns:p14="http://schemas.microsoft.com/office/powerpoint/2010/main" val="12221680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2903200" y="6045200"/>
            <a:ext cx="812800" cy="8128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809999"/>
            <a:ext cx="12192000"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2438400" y="93584"/>
            <a:ext cx="7213600" cy="2624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00010" y="343615"/>
            <a:ext cx="4224233" cy="1733680"/>
          </a:xfrm>
          <a:prstGeom prst="rect">
            <a:avLst/>
          </a:prstGeom>
          <a:noFill/>
        </p:spPr>
        <p:txBody>
          <a:bodyPr wrap="none" rtlCol="0">
            <a:spAutoFit/>
          </a:bodyPr>
          <a:lstStyle/>
          <a:p>
            <a:pPr algn="ctr"/>
            <a:r>
              <a:rPr lang="en-US" sz="5333" b="1" dirty="0">
                <a:solidFill>
                  <a:srgbClr val="CC0066"/>
                </a:solidFill>
                <a:latin typeface="Arial" panose="020B0604020202020204" pitchFamily="34" charset="0"/>
                <a:cs typeface="Arial" panose="020B0604020202020204" pitchFamily="34" charset="0"/>
              </a:rPr>
              <a:t>GIẢI CỨU</a:t>
            </a:r>
          </a:p>
          <a:p>
            <a:pPr algn="ctr"/>
            <a:r>
              <a:rPr lang="en-US" sz="5333"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6400" y="6000449"/>
            <a:ext cx="1426197" cy="78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85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343408" y="5020570"/>
            <a:ext cx="1546503" cy="1242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3346790" y="3868876"/>
            <a:ext cx="2808919" cy="2393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65" y="-2514600"/>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83625" y="317918"/>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215192" y="909543"/>
            <a:ext cx="6686932" cy="1323439"/>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Câu 1:</a:t>
            </a:r>
            <a:r>
              <a:rPr lang="en-US" sz="4000" dirty="0">
                <a:latin typeface="Times New Roman" panose="02020603050405020304" pitchFamily="18" charset="0"/>
                <a:cs typeface="Times New Roman" panose="02020603050405020304" pitchFamily="18" charset="0"/>
              </a:rPr>
              <a:t> Bích Khê là nhà thơ thuộc phong trào văn học nào?</a:t>
            </a:r>
          </a:p>
        </p:txBody>
      </p:sp>
      <p:sp>
        <p:nvSpPr>
          <p:cNvPr id="5" name="Rounded Rectangle 4"/>
          <p:cNvSpPr/>
          <p:nvPr/>
        </p:nvSpPr>
        <p:spPr>
          <a:xfrm>
            <a:off x="134728" y="3209833"/>
            <a:ext cx="3000098" cy="107407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200" dirty="0" smtClean="0">
              <a:solidFill>
                <a:srgbClr val="0033CC"/>
              </a:solidFill>
            </a:endParaRPr>
          </a:p>
          <a:p>
            <a:pPr lvl="0"/>
            <a:endParaRPr lang="en-US" sz="3200" dirty="0">
              <a:solidFill>
                <a:srgbClr val="0033CC"/>
              </a:solidFill>
            </a:endParaRPr>
          </a:p>
          <a:p>
            <a:pPr lvl="0"/>
            <a:r>
              <a:rPr lang="en-US" sz="2400" dirty="0" smtClean="0">
                <a:solidFill>
                  <a:srgbClr val="0033CC"/>
                </a:solidFill>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Văn học hiện thực.</a:t>
            </a:r>
          </a:p>
          <a:p>
            <a:pPr lvl="0"/>
            <a:r>
              <a:rPr lang="en-US" sz="3200" dirty="0" smtClean="0"/>
              <a:t>.</a:t>
            </a:r>
            <a:endParaRPr lang="en-US" sz="3200" dirty="0"/>
          </a:p>
          <a:p>
            <a:endParaRPr lang="en-US" sz="3200" dirty="0">
              <a:solidFill>
                <a:srgbClr val="0033CC"/>
              </a:solidFill>
            </a:endParaRPr>
          </a:p>
        </p:txBody>
      </p:sp>
      <p:sp>
        <p:nvSpPr>
          <p:cNvPr id="15" name="Rounded Rectangle 14"/>
          <p:cNvSpPr/>
          <p:nvPr/>
        </p:nvSpPr>
        <p:spPr>
          <a:xfrm>
            <a:off x="3237021" y="3219454"/>
            <a:ext cx="2898181" cy="106175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B.</a:t>
            </a:r>
            <a:r>
              <a:rPr lang="en-US" sz="2400" dirty="0">
                <a:solidFill>
                  <a:srgbClr val="FF0000"/>
                </a:solidFill>
                <a:latin typeface="Times New Roman" panose="02020603050405020304" pitchFamily="18" charset="0"/>
                <a:cs typeface="Times New Roman" panose="02020603050405020304" pitchFamily="18" charset="0"/>
              </a:rPr>
              <a:t> Văn học hiện </a:t>
            </a:r>
            <a:r>
              <a:rPr lang="en-US" sz="2400" dirty="0" smtClean="0">
                <a:solidFill>
                  <a:srgbClr val="FF0000"/>
                </a:solidFill>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en-US" sz="3200" dirty="0">
              <a:solidFill>
                <a:srgbClr val="0033CC"/>
              </a:solidFill>
            </a:endParaRPr>
          </a:p>
        </p:txBody>
      </p:sp>
      <p:sp>
        <p:nvSpPr>
          <p:cNvPr id="16" name="Rounded Rectangle 15"/>
          <p:cNvSpPr/>
          <p:nvPr/>
        </p:nvSpPr>
        <p:spPr>
          <a:xfrm>
            <a:off x="6233904" y="3219454"/>
            <a:ext cx="3268595" cy="105483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FF0000"/>
                </a:solidFill>
                <a:latin typeface="Times New Roman" panose="02020603050405020304" pitchFamily="18" charset="0"/>
                <a:cs typeface="Times New Roman" panose="02020603050405020304" pitchFamily="18" charset="0"/>
              </a:rPr>
              <a:t>C: Văn </a:t>
            </a:r>
            <a:r>
              <a:rPr lang="en-US" sz="2400" dirty="0">
                <a:solidFill>
                  <a:srgbClr val="FF0000"/>
                </a:solidFill>
                <a:latin typeface="Times New Roman" panose="02020603050405020304" pitchFamily="18" charset="0"/>
                <a:cs typeface="Times New Roman" panose="02020603050405020304" pitchFamily="18" charset="0"/>
              </a:rPr>
              <a:t>học kháng chiến</a:t>
            </a:r>
          </a:p>
        </p:txBody>
      </p:sp>
      <p:sp>
        <p:nvSpPr>
          <p:cNvPr id="17" name="Rounded Rectangle 16"/>
          <p:cNvSpPr/>
          <p:nvPr/>
        </p:nvSpPr>
        <p:spPr>
          <a:xfrm>
            <a:off x="9699903" y="3252017"/>
            <a:ext cx="2641600" cy="974448"/>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667" dirty="0" smtClean="0">
              <a:solidFill>
                <a:srgbClr val="0033CC"/>
              </a:solidFill>
            </a:endParaRPr>
          </a:p>
          <a:p>
            <a:pPr lvl="0"/>
            <a:r>
              <a:rPr lang="en-US" sz="2400" dirty="0" smtClean="0">
                <a:solidFill>
                  <a:srgbClr val="FF0000"/>
                </a:solidFill>
                <a:latin typeface="Times New Roman" panose="02020603050405020304" pitchFamily="18" charset="0"/>
                <a:cs typeface="Times New Roman" panose="02020603050405020304" pitchFamily="18" charset="0"/>
              </a:rPr>
              <a:t>D:  Thơ </a:t>
            </a:r>
            <a:r>
              <a:rPr lang="en-US" sz="2400" dirty="0">
                <a:solidFill>
                  <a:srgbClr val="FF0000"/>
                </a:solidFill>
                <a:latin typeface="Times New Roman" panose="02020603050405020304" pitchFamily="18" charset="0"/>
                <a:cs typeface="Times New Roman" panose="02020603050405020304" pitchFamily="18" charset="0"/>
              </a:rPr>
              <a:t>Mới.</a:t>
            </a:r>
          </a:p>
          <a:p>
            <a:endParaRPr lang="en-US" sz="2667" dirty="0">
              <a:solidFill>
                <a:srgbClr val="0033CC"/>
              </a:solidFill>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7" name="Explosion 2 76"/>
          <p:cNvSpPr/>
          <p:nvPr/>
        </p:nvSpPr>
        <p:spPr>
          <a:xfrm>
            <a:off x="-149503" y="4954843"/>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25610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15"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11111E-6 4.93827E-7 L -0.13403 0.02438 " pathEditMode="relative" rAng="0" ptsTypes="AA">
                                      <p:cBhvr>
                                        <p:cTn id="66"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9" y="19050"/>
            <a:ext cx="12198729" cy="6838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79858" y="52197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8381" y="2462856"/>
            <a:ext cx="7069012" cy="46017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67033" y="3797302"/>
            <a:ext cx="3310467" cy="23080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601" y="-3581400"/>
            <a:ext cx="8331201" cy="13512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38400" y="76200"/>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562887" y="582974"/>
            <a:ext cx="6776903" cy="1200329"/>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Câu 2:</a:t>
            </a:r>
            <a:r>
              <a:rPr lang="en-US" sz="3600" dirty="0">
                <a:latin typeface="Times New Roman" panose="02020603050405020304" pitchFamily="18" charset="0"/>
                <a:cs typeface="Times New Roman" panose="02020603050405020304" pitchFamily="18" charset="0"/>
              </a:rPr>
              <a:t> Bài thơ </a:t>
            </a:r>
            <a:r>
              <a:rPr lang="en-US" sz="3600" i="1" dirty="0">
                <a:latin typeface="Times New Roman" panose="02020603050405020304" pitchFamily="18" charset="0"/>
                <a:cs typeface="Times New Roman" panose="02020603050405020304" pitchFamily="18" charset="0"/>
              </a:rPr>
              <a:t>Tiếng đàn mưa </a:t>
            </a:r>
            <a:r>
              <a:rPr lang="en-US" sz="3600" dirty="0">
                <a:latin typeface="Times New Roman" panose="02020603050405020304" pitchFamily="18" charset="0"/>
                <a:cs typeface="Times New Roman" panose="02020603050405020304" pitchFamily="18" charset="0"/>
              </a:rPr>
              <a:t>được viết theo thể thơ gì?</a:t>
            </a:r>
          </a:p>
        </p:txBody>
      </p:sp>
      <p:sp>
        <p:nvSpPr>
          <p:cNvPr id="21" name="Rounded Rectangle 20"/>
          <p:cNvSpPr/>
          <p:nvPr/>
        </p:nvSpPr>
        <p:spPr>
          <a:xfrm>
            <a:off x="377756" y="3008791"/>
            <a:ext cx="203200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A. Lục </a:t>
            </a:r>
            <a:r>
              <a:rPr lang="en-US" sz="2400" dirty="0">
                <a:solidFill>
                  <a:srgbClr val="FF0000"/>
                </a:solidFill>
                <a:latin typeface="Times New Roman" panose="02020603050405020304" pitchFamily="18" charset="0"/>
                <a:cs typeface="Times New Roman" panose="02020603050405020304" pitchFamily="18" charset="0"/>
              </a:rPr>
              <a:t>bát</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9562214" y="3022600"/>
            <a:ext cx="2432692"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200" dirty="0" smtClean="0">
              <a:solidFill>
                <a:srgbClr val="0033CC"/>
              </a:solidFill>
            </a:endParaRPr>
          </a:p>
          <a:p>
            <a:pPr lvl="0"/>
            <a:r>
              <a:rPr lang="en-US" sz="2400" dirty="0" smtClean="0">
                <a:solidFill>
                  <a:srgbClr val="FF0000"/>
                </a:solidFill>
                <a:latin typeface="Times New Roman" panose="02020603050405020304" pitchFamily="18" charset="0"/>
                <a:cs typeface="Times New Roman" panose="02020603050405020304" pitchFamily="18" charset="0"/>
              </a:rPr>
              <a:t>D.</a:t>
            </a:r>
            <a:r>
              <a:rPr lang="en-US" sz="2400" dirty="0">
                <a:solidFill>
                  <a:srgbClr val="FF0000"/>
                </a:solidFill>
                <a:latin typeface="Times New Roman" panose="02020603050405020304" pitchFamily="18" charset="0"/>
                <a:cs typeface="Times New Roman" panose="02020603050405020304" pitchFamily="18" charset="0"/>
              </a:rPr>
              <a:t> Tự do.</a:t>
            </a:r>
          </a:p>
          <a:p>
            <a:endParaRPr lang="en-US" sz="3200" dirty="0">
              <a:solidFill>
                <a:srgbClr val="0033CC"/>
              </a:solidFill>
            </a:endParaRPr>
          </a:p>
        </p:txBody>
      </p:sp>
      <p:sp>
        <p:nvSpPr>
          <p:cNvPr id="23" name="Rounded Rectangle 22"/>
          <p:cNvSpPr/>
          <p:nvPr/>
        </p:nvSpPr>
        <p:spPr>
          <a:xfrm>
            <a:off x="6413754" y="3060760"/>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0000"/>
                </a:solidFill>
                <a:latin typeface="Times New Roman" panose="02020603050405020304" pitchFamily="18" charset="0"/>
                <a:cs typeface="Times New Roman" panose="02020603050405020304" pitchFamily="18" charset="0"/>
              </a:rPr>
              <a:t>C</a:t>
            </a:r>
            <a:r>
              <a:rPr lang="en-US" sz="2400" dirty="0" smtClean="0">
                <a:solidFill>
                  <a:srgbClr val="FF0000"/>
                </a:solidFill>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 Ngũ ngôn</a:t>
            </a:r>
          </a:p>
        </p:txBody>
      </p:sp>
      <p:sp>
        <p:nvSpPr>
          <p:cNvPr id="24" name="Rounded Rectangle 23"/>
          <p:cNvSpPr/>
          <p:nvPr/>
        </p:nvSpPr>
        <p:spPr>
          <a:xfrm>
            <a:off x="2691800" y="3060760"/>
            <a:ext cx="3530575"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B. Song </a:t>
            </a:r>
            <a:r>
              <a:rPr lang="en-US" sz="2400" dirty="0">
                <a:solidFill>
                  <a:srgbClr val="FF0000"/>
                </a:solidFill>
                <a:latin typeface="Times New Roman" panose="02020603050405020304" pitchFamily="18" charset="0"/>
                <a:cs typeface="Times New Roman" panose="02020603050405020304" pitchFamily="18" charset="0"/>
              </a:rPr>
              <a:t>thất lục bát.</a:t>
            </a: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4059" y="17780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3" name="Group 32">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9" name="Group 38">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5" name="Group 44">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1"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Explosion 2 51"/>
          <p:cNvSpPr/>
          <p:nvPr/>
        </p:nvSpPr>
        <p:spPr>
          <a:xfrm>
            <a:off x="1574800" y="435066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127208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4"/>
                                        </p:tgtEl>
                                        <p:attrNameLst>
                                          <p:attrName>style.color</p:attrName>
                                        </p:attrNameLst>
                                      </p:cBhvr>
                                      <p:by>
                                        <p:hsl h="7200000" s="0" l="0"/>
                                      </p:by>
                                    </p:animClr>
                                    <p:animClr clrSpc="hsl" dir="cw">
                                      <p:cBhvr>
                                        <p:cTn id="56" dur="500" fill="hold"/>
                                        <p:tgtEl>
                                          <p:spTgt spid="24"/>
                                        </p:tgtEl>
                                        <p:attrNameLst>
                                          <p:attrName>fillcolor</p:attrName>
                                        </p:attrNameLst>
                                      </p:cBhvr>
                                      <p:by>
                                        <p:hsl h="7200000" s="0" l="0"/>
                                      </p:by>
                                    </p:animClr>
                                    <p:animClr clrSpc="hsl" dir="cw">
                                      <p:cBhvr>
                                        <p:cTn id="57" dur="500" fill="hold"/>
                                        <p:tgtEl>
                                          <p:spTgt spid="24"/>
                                        </p:tgtEl>
                                        <p:attrNameLst>
                                          <p:attrName>stroke.color</p:attrName>
                                        </p:attrNameLst>
                                      </p:cBhvr>
                                      <p:by>
                                        <p:hsl h="7200000" s="0" l="0"/>
                                      </p:by>
                                    </p:animClr>
                                    <p:set>
                                      <p:cBhvr>
                                        <p:cTn id="58" dur="500" fill="hold"/>
                                        <p:tgtEl>
                                          <p:spTgt spid="24"/>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4715" fill="hold"/>
                                        <p:tgtEl>
                                          <p:spTgt spid="13"/>
                                        </p:tgtEl>
                                      </p:cBhvr>
                                    </p:cmd>
                                  </p:childTnLst>
                                </p:cTn>
                              </p:par>
                              <p:par>
                                <p:cTn id="61" presetID="2" presetClass="exit" presetSubtype="1" fill="hold" nodeType="withEffect">
                                  <p:stCondLst>
                                    <p:cond delay="0"/>
                                  </p:stCondLst>
                                  <p:childTnLst>
                                    <p:anim calcmode="lin" valueType="num">
                                      <p:cBhvr additive="base">
                                        <p:cTn id="62" dur="2000"/>
                                        <p:tgtEl>
                                          <p:spTgt spid="18"/>
                                        </p:tgtEl>
                                        <p:attrNameLst>
                                          <p:attrName>ppt_x</p:attrName>
                                        </p:attrNameLst>
                                      </p:cBhvr>
                                      <p:tavLst>
                                        <p:tav tm="0">
                                          <p:val>
                                            <p:strVal val="ppt_x"/>
                                          </p:val>
                                        </p:tav>
                                        <p:tav tm="100000">
                                          <p:val>
                                            <p:strVal val="ppt_x"/>
                                          </p:val>
                                        </p:tav>
                                      </p:tavLst>
                                    </p:anim>
                                    <p:anim calcmode="lin" valueType="num">
                                      <p:cBhvr additive="base">
                                        <p:cTn id="63" dur="2000"/>
                                        <p:tgtEl>
                                          <p:spTgt spid="18"/>
                                        </p:tgtEl>
                                        <p:attrNameLst>
                                          <p:attrName>ppt_y</p:attrName>
                                        </p:attrNameLst>
                                      </p:cBhvr>
                                      <p:tavLst>
                                        <p:tav tm="0">
                                          <p:val>
                                            <p:strVal val="ppt_y"/>
                                          </p:val>
                                        </p:tav>
                                        <p:tav tm="100000">
                                          <p:val>
                                            <p:strVal val="0-ppt_h/2"/>
                                          </p:val>
                                        </p:tav>
                                      </p:tavLst>
                                    </p:anim>
                                    <p:set>
                                      <p:cBhvr>
                                        <p:cTn id="64" dur="1" fill="hold">
                                          <p:stCondLst>
                                            <p:cond delay="1999"/>
                                          </p:stCondLst>
                                        </p:cTn>
                                        <p:tgtEl>
                                          <p:spTgt spid="18"/>
                                        </p:tgtEl>
                                        <p:attrNameLst>
                                          <p:attrName>style.visibility</p:attrName>
                                        </p:attrNameLst>
                                      </p:cBhvr>
                                      <p:to>
                                        <p:strVal val="hidden"/>
                                      </p:to>
                                    </p:set>
                                  </p:childTnLst>
                                </p:cTn>
                              </p:par>
                              <p:par>
                                <p:cTn id="65" presetID="35" presetClass="path" presetSubtype="0" accel="50000" decel="50000" fill="hold" nodeType="withEffect">
                                  <p:stCondLst>
                                    <p:cond delay="0"/>
                                  </p:stCondLst>
                                  <p:childTnLst>
                                    <p:animMotion origin="layout" path="M -1.11111E-6 -3.58025E-6 L -0.19028 0.07439 " pathEditMode="relative" rAng="0" ptsTypes="AA">
                                      <p:cBhvr>
                                        <p:cTn id="66"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23"/>
                                        </p:tgtEl>
                                      </p:cBhvr>
                                    </p:animEffect>
                                    <p:anim calcmode="lin" valueType="num">
                                      <p:cBhvr>
                                        <p:cTn id="72" dur="1000"/>
                                        <p:tgtEl>
                                          <p:spTgt spid="23"/>
                                        </p:tgtEl>
                                        <p:attrNameLst>
                                          <p:attrName>ppt_x</p:attrName>
                                        </p:attrNameLst>
                                      </p:cBhvr>
                                      <p:tavLst>
                                        <p:tav tm="0">
                                          <p:val>
                                            <p:strVal val="ppt_x"/>
                                          </p:val>
                                        </p:tav>
                                        <p:tav tm="100000">
                                          <p:val>
                                            <p:strVal val="ppt_x"/>
                                          </p:val>
                                        </p:tav>
                                      </p:tavLst>
                                    </p:anim>
                                    <p:anim calcmode="lin" valueType="num">
                                      <p:cBhvr>
                                        <p:cTn id="73" dur="1000"/>
                                        <p:tgtEl>
                                          <p:spTgt spid="23"/>
                                        </p:tgtEl>
                                        <p:attrNameLst>
                                          <p:attrName>ppt_y</p:attrName>
                                        </p:attrNameLst>
                                      </p:cBhvr>
                                      <p:tavLst>
                                        <p:tav tm="0">
                                          <p:val>
                                            <p:strVal val="ppt_y"/>
                                          </p:val>
                                        </p:tav>
                                        <p:tav tm="100000">
                                          <p:val>
                                            <p:strVal val="ppt_y+.1"/>
                                          </p:val>
                                        </p:tav>
                                      </p:tavLst>
                                    </p:anim>
                                    <p:set>
                                      <p:cBhvr>
                                        <p:cTn id="7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2"/>
                                        </p:tgtEl>
                                      </p:cBhvr>
                                    </p:animEffect>
                                    <p:anim calcmode="lin" valueType="num">
                                      <p:cBhvr>
                                        <p:cTn id="80" dur="1000"/>
                                        <p:tgtEl>
                                          <p:spTgt spid="22"/>
                                        </p:tgtEl>
                                        <p:attrNameLst>
                                          <p:attrName>ppt_x</p:attrName>
                                        </p:attrNameLst>
                                      </p:cBhvr>
                                      <p:tavLst>
                                        <p:tav tm="0">
                                          <p:val>
                                            <p:strVal val="ppt_x"/>
                                          </p:val>
                                        </p:tav>
                                        <p:tav tm="100000">
                                          <p:val>
                                            <p:strVal val="ppt_x"/>
                                          </p:val>
                                        </p:tav>
                                      </p:tavLst>
                                    </p:anim>
                                    <p:anim calcmode="lin" valueType="num">
                                      <p:cBhvr>
                                        <p:cTn id="81" dur="1000"/>
                                        <p:tgtEl>
                                          <p:spTgt spid="22"/>
                                        </p:tgtEl>
                                        <p:attrNameLst>
                                          <p:attrName>ppt_y</p:attrName>
                                        </p:attrNameLst>
                                      </p:cBhvr>
                                      <p:tavLst>
                                        <p:tav tm="0">
                                          <p:val>
                                            <p:strVal val="ppt_y"/>
                                          </p:val>
                                        </p:tav>
                                        <p:tav tm="100000">
                                          <p:val>
                                            <p:strVal val="ppt_y+.1"/>
                                          </p:val>
                                        </p:tav>
                                      </p:tavLst>
                                    </p:anim>
                                    <p:set>
                                      <p:cBhvr>
                                        <p:cTn id="8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1"/>
                                        </p:tgtEl>
                                      </p:cBhvr>
                                    </p:animEffect>
                                    <p:anim calcmode="lin" valueType="num">
                                      <p:cBhvr>
                                        <p:cTn id="88" dur="1000"/>
                                        <p:tgtEl>
                                          <p:spTgt spid="21"/>
                                        </p:tgtEl>
                                        <p:attrNameLst>
                                          <p:attrName>ppt_x</p:attrName>
                                        </p:attrNameLst>
                                      </p:cBhvr>
                                      <p:tavLst>
                                        <p:tav tm="0">
                                          <p:val>
                                            <p:strVal val="ppt_x"/>
                                          </p:val>
                                        </p:tav>
                                        <p:tav tm="100000">
                                          <p:val>
                                            <p:strVal val="ppt_x"/>
                                          </p:val>
                                        </p:tav>
                                      </p:tavLst>
                                    </p:anim>
                                    <p:anim calcmode="lin" valueType="num">
                                      <p:cBhvr>
                                        <p:cTn id="89" dur="1000"/>
                                        <p:tgtEl>
                                          <p:spTgt spid="21"/>
                                        </p:tgtEl>
                                        <p:attrNameLst>
                                          <p:attrName>ppt_y</p:attrName>
                                        </p:attrNameLst>
                                      </p:cBhvr>
                                      <p:tavLst>
                                        <p:tav tm="0">
                                          <p:val>
                                            <p:strVal val="ppt_y"/>
                                          </p:val>
                                        </p:tav>
                                        <p:tav tm="100000">
                                          <p:val>
                                            <p:strVal val="ppt_y+.1"/>
                                          </p:val>
                                        </p:tav>
                                      </p:tavLst>
                                    </p:anim>
                                    <p:set>
                                      <p:cBhvr>
                                        <p:cTn id="9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6"/>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51840"/>
            <a:ext cx="12192000" cy="81432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5420285" y="4070123"/>
            <a:ext cx="1691716" cy="2610077"/>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333483" y="3017321"/>
            <a:ext cx="224395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smtClean="0">
                <a:solidFill>
                  <a:srgbClr val="FF0000"/>
                </a:solidFill>
                <a:latin typeface="Times New Roman" panose="02020603050405020304" pitchFamily="18" charset="0"/>
                <a:cs typeface="Times New Roman" panose="02020603050405020304" pitchFamily="18" charset="0"/>
              </a:rPr>
              <a:t>A. Giọt.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2" name="Picture 3" descr="C:\Users\ADMIN\Desktop\Giai cuu dai duong 2\3c.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46400" y="4343400"/>
            <a:ext cx="960059" cy="182880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3434599" y="3022600"/>
            <a:ext cx="2372284"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200" dirty="0" smtClean="0">
              <a:solidFill>
                <a:srgbClr val="0033CC"/>
              </a:solidFill>
            </a:endParaRPr>
          </a:p>
          <a:p>
            <a:pPr lvl="0"/>
            <a:r>
              <a:rPr lang="en-US" sz="3200" dirty="0" smtClean="0">
                <a:solidFill>
                  <a:srgbClr val="FF0000"/>
                </a:solidFill>
                <a:latin typeface="Times New Roman" panose="02020603050405020304" pitchFamily="18" charset="0"/>
                <a:cs typeface="Times New Roman" panose="02020603050405020304" pitchFamily="18" charset="0"/>
              </a:rPr>
              <a:t>B. Nước</a:t>
            </a:r>
            <a:r>
              <a:rPr lang="en-US" sz="3200" dirty="0"/>
              <a:t>.</a:t>
            </a:r>
          </a:p>
          <a:p>
            <a:r>
              <a:rPr lang="en-US" sz="3200" dirty="0" smtClean="0">
                <a:solidFill>
                  <a:srgbClr val="0033CC"/>
                </a:solidFill>
              </a:rPr>
              <a:t>.</a:t>
            </a:r>
            <a:endParaRPr lang="en-US" sz="3200" dirty="0">
              <a:solidFill>
                <a:srgbClr val="0033CC"/>
              </a:solidFill>
            </a:endParaRPr>
          </a:p>
        </p:txBody>
      </p:sp>
      <p:pic>
        <p:nvPicPr>
          <p:cNvPr id="35" name="Picture 4" descr="C:\Users\ADMIN\Desktop\Giai cuu dai duong 2\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858161" y="3688293"/>
            <a:ext cx="2585508" cy="25855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043458" y="4737760"/>
            <a:ext cx="1498177" cy="21456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4876800" y="-2870200"/>
            <a:ext cx="8534400" cy="10769600"/>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9217050" y="3006876"/>
            <a:ext cx="2242619"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200" dirty="0" smtClean="0">
              <a:solidFill>
                <a:srgbClr val="0033CC"/>
              </a:solidFill>
            </a:endParaRPr>
          </a:p>
          <a:p>
            <a:pPr lvl="0"/>
            <a:r>
              <a:rPr lang="en-US" sz="3200" dirty="0" smtClean="0">
                <a:solidFill>
                  <a:srgbClr val="FF0000"/>
                </a:solidFill>
                <a:latin typeface="Times New Roman" panose="02020603050405020304" pitchFamily="18" charset="0"/>
                <a:cs typeface="Times New Roman" panose="02020603050405020304" pitchFamily="18" charset="0"/>
              </a:rPr>
              <a:t>D.</a:t>
            </a:r>
            <a:r>
              <a:rPr lang="en-US" sz="3200" dirty="0">
                <a:solidFill>
                  <a:srgbClr val="FF0000"/>
                </a:solidFill>
                <a:latin typeface="Times New Roman" panose="02020603050405020304" pitchFamily="18" charset="0"/>
                <a:cs typeface="Times New Roman" panose="02020603050405020304" pitchFamily="18" charset="0"/>
              </a:rPr>
              <a:t> Lệ.</a:t>
            </a:r>
          </a:p>
          <a:p>
            <a:endParaRPr lang="en-US" sz="3200" dirty="0">
              <a:solidFill>
                <a:srgbClr val="0033CC"/>
              </a:solidFill>
            </a:endParaRPr>
          </a:p>
        </p:txBody>
      </p:sp>
      <p:sp>
        <p:nvSpPr>
          <p:cNvPr id="39" name="Rounded Rectangle 38"/>
          <p:cNvSpPr/>
          <p:nvPr/>
        </p:nvSpPr>
        <p:spPr>
          <a:xfrm>
            <a:off x="6490642" y="3022600"/>
            <a:ext cx="230372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smtClean="0">
                <a:solidFill>
                  <a:srgbClr val="FF0000"/>
                </a:solidFill>
                <a:latin typeface="Times New Roman" panose="02020603050405020304" pitchFamily="18" charset="0"/>
                <a:cs typeface="Times New Roman" panose="02020603050405020304" pitchFamily="18" charset="0"/>
              </a:rPr>
              <a:t>C. Mưa</a:t>
            </a:r>
            <a:r>
              <a:rPr lang="en-US" sz="3200" dirty="0">
                <a:solidFill>
                  <a:srgbClr val="FF0000"/>
                </a:solidFill>
                <a:latin typeface="Times New Roman" panose="02020603050405020304" pitchFamily="18" charset="0"/>
                <a:cs typeface="Times New Roman" panose="02020603050405020304" pitchFamily="18" charset="0"/>
              </a:rPr>
              <a:t>.</a:t>
            </a:r>
          </a:p>
        </p:txBody>
      </p:sp>
      <p:pic>
        <p:nvPicPr>
          <p:cNvPr id="40" name="Picture 11" descr="C:\Users\ADMIN\Desktop\Giai cuu dai duong 2\seashell-border-382756.jpg"/>
          <p:cNvPicPr>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09849" y="76200"/>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2763566" y="649162"/>
            <a:ext cx="6997122" cy="1323439"/>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Câu 3:</a:t>
            </a:r>
            <a:r>
              <a:rPr lang="en-US" sz="4000" dirty="0">
                <a:latin typeface="Times New Roman" panose="02020603050405020304" pitchFamily="18" charset="0"/>
                <a:cs typeface="Times New Roman" panose="02020603050405020304" pitchFamily="18" charset="0"/>
              </a:rPr>
              <a:t> Từ ngữ nào được tác giả lặp lại nhiều lần trong bài?</a:t>
            </a: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464801" y="53594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13208000" y="3858381"/>
            <a:ext cx="812800" cy="812800"/>
          </a:xfrm>
          <a:prstGeom prst="rect">
            <a:avLst/>
          </a:prstGeom>
        </p:spPr>
      </p:pic>
      <p:pic>
        <p:nvPicPr>
          <p:cNvPr id="16"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784059" y="177800"/>
            <a:ext cx="1009445" cy="500085"/>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27" name="Group 26">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4" name="Group 4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0" name="Group 4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Explosion 2 56"/>
          <p:cNvSpPr/>
          <p:nvPr/>
        </p:nvSpPr>
        <p:spPr>
          <a:xfrm>
            <a:off x="1455458" y="4216499"/>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41118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8"/>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grpId="1" nodeType="clickEffect">
                                  <p:stCondLst>
                                    <p:cond delay="0"/>
                                  </p:stCondLst>
                                  <p:childTnLst>
                                    <p:animEffect transition="out" filter="fade">
                                      <p:cBhvr>
                                        <p:cTn id="67" dur="1000"/>
                                        <p:tgtEl>
                                          <p:spTgt spid="28"/>
                                        </p:tgtEl>
                                      </p:cBhvr>
                                    </p:animEffect>
                                    <p:anim calcmode="lin" valueType="num">
                                      <p:cBhvr>
                                        <p:cTn id="68" dur="1000"/>
                                        <p:tgtEl>
                                          <p:spTgt spid="28"/>
                                        </p:tgtEl>
                                        <p:attrNameLst>
                                          <p:attrName>ppt_x</p:attrName>
                                        </p:attrNameLst>
                                      </p:cBhvr>
                                      <p:tavLst>
                                        <p:tav tm="0">
                                          <p:val>
                                            <p:strVal val="ppt_x"/>
                                          </p:val>
                                        </p:tav>
                                        <p:tav tm="100000">
                                          <p:val>
                                            <p:strVal val="ppt_x"/>
                                          </p:val>
                                        </p:tav>
                                      </p:tavLst>
                                    </p:anim>
                                    <p:anim calcmode="lin" valueType="num">
                                      <p:cBhvr>
                                        <p:cTn id="69" dur="1000"/>
                                        <p:tgtEl>
                                          <p:spTgt spid="28"/>
                                        </p:tgtEl>
                                        <p:attrNameLst>
                                          <p:attrName>ppt_y</p:attrName>
                                        </p:attrNameLst>
                                      </p:cBhvr>
                                      <p:tavLst>
                                        <p:tav tm="0">
                                          <p:val>
                                            <p:strVal val="ppt_y"/>
                                          </p:val>
                                        </p:tav>
                                        <p:tav tm="100000">
                                          <p:val>
                                            <p:strVal val="ppt_y+.1"/>
                                          </p:val>
                                        </p:tav>
                                      </p:tavLst>
                                    </p:anim>
                                    <p:set>
                                      <p:cBhvr>
                                        <p:cTn id="7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grpId="1" nodeType="clickEffect">
                                  <p:stCondLst>
                                    <p:cond delay="0"/>
                                  </p:stCondLst>
                                  <p:childTnLst>
                                    <p:animEffect transition="out" filter="fade">
                                      <p:cBhvr>
                                        <p:cTn id="75" dur="1000"/>
                                        <p:tgtEl>
                                          <p:spTgt spid="33"/>
                                        </p:tgtEl>
                                      </p:cBhvr>
                                    </p:animEffect>
                                    <p:anim calcmode="lin" valueType="num">
                                      <p:cBhvr>
                                        <p:cTn id="76" dur="1000"/>
                                        <p:tgtEl>
                                          <p:spTgt spid="33"/>
                                        </p:tgtEl>
                                        <p:attrNameLst>
                                          <p:attrName>ppt_x</p:attrName>
                                        </p:attrNameLst>
                                      </p:cBhvr>
                                      <p:tavLst>
                                        <p:tav tm="0">
                                          <p:val>
                                            <p:strVal val="ppt_x"/>
                                          </p:val>
                                        </p:tav>
                                        <p:tav tm="100000">
                                          <p:val>
                                            <p:strVal val="ppt_x"/>
                                          </p:val>
                                        </p:tav>
                                      </p:tavLst>
                                    </p:anim>
                                    <p:anim calcmode="lin" valueType="num">
                                      <p:cBhvr>
                                        <p:cTn id="77" dur="1000"/>
                                        <p:tgtEl>
                                          <p:spTgt spid="33"/>
                                        </p:tgtEl>
                                        <p:attrNameLst>
                                          <p:attrName>ppt_y</p:attrName>
                                        </p:attrNameLst>
                                      </p:cBhvr>
                                      <p:tavLst>
                                        <p:tav tm="0">
                                          <p:val>
                                            <p:strVal val="ppt_y"/>
                                          </p:val>
                                        </p:tav>
                                        <p:tav tm="100000">
                                          <p:val>
                                            <p:strVal val="ppt_y+.1"/>
                                          </p:val>
                                        </p:tav>
                                      </p:tavLst>
                                    </p:anim>
                                    <p:set>
                                      <p:cBhvr>
                                        <p:cTn id="7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9" restart="whenNotActive" fill="hold" evtFilter="cancelBubble" nodeType="interactiveSeq">
                <p:stCondLst>
                  <p:cond evt="onClick" delay="0">
                    <p:tgtEl>
                      <p:spTgt spid="39"/>
                    </p:tgtEl>
                  </p:cond>
                </p:stCondLst>
                <p:endSync evt="end" delay="0">
                  <p:rtn val="all"/>
                </p:endSync>
                <p:childTnLst>
                  <p:par>
                    <p:cTn id="80" fill="hold">
                      <p:stCondLst>
                        <p:cond delay="0"/>
                      </p:stCondLst>
                      <p:childTnLst>
                        <p:par>
                          <p:cTn id="81" fill="hold">
                            <p:stCondLst>
                              <p:cond delay="0"/>
                            </p:stCondLst>
                            <p:childTnLst>
                              <p:par>
                                <p:cTn id="82" presetID="21" presetClass="emph" presetSubtype="0" repeatCount="indefinite" fill="hold" grpId="1" nodeType="withEffect">
                                  <p:stCondLst>
                                    <p:cond delay="0"/>
                                  </p:stCondLst>
                                  <p:childTnLst>
                                    <p:animClr clrSpc="hsl" dir="cw">
                                      <p:cBhvr override="childStyle">
                                        <p:cTn id="83" dur="500" fill="hold"/>
                                        <p:tgtEl>
                                          <p:spTgt spid="39"/>
                                        </p:tgtEl>
                                        <p:attrNameLst>
                                          <p:attrName>style.color</p:attrName>
                                        </p:attrNameLst>
                                      </p:cBhvr>
                                      <p:by>
                                        <p:hsl h="7200000" s="0" l="0"/>
                                      </p:by>
                                    </p:animClr>
                                    <p:animClr clrSpc="hsl" dir="cw">
                                      <p:cBhvr>
                                        <p:cTn id="84" dur="500" fill="hold"/>
                                        <p:tgtEl>
                                          <p:spTgt spid="39"/>
                                        </p:tgtEl>
                                        <p:attrNameLst>
                                          <p:attrName>fillcolor</p:attrName>
                                        </p:attrNameLst>
                                      </p:cBhvr>
                                      <p:by>
                                        <p:hsl h="7200000" s="0" l="0"/>
                                      </p:by>
                                    </p:animClr>
                                    <p:animClr clrSpc="hsl" dir="cw">
                                      <p:cBhvr>
                                        <p:cTn id="85" dur="500" fill="hold"/>
                                        <p:tgtEl>
                                          <p:spTgt spid="39"/>
                                        </p:tgtEl>
                                        <p:attrNameLst>
                                          <p:attrName>stroke.color</p:attrName>
                                        </p:attrNameLst>
                                      </p:cBhvr>
                                      <p:by>
                                        <p:hsl h="7200000" s="0" l="0"/>
                                      </p:by>
                                    </p:animClr>
                                    <p:set>
                                      <p:cBhvr>
                                        <p:cTn id="86" dur="500" fill="hold"/>
                                        <p:tgtEl>
                                          <p:spTgt spid="39"/>
                                        </p:tgtEl>
                                        <p:attrNameLst>
                                          <p:attrName>fill.type</p:attrName>
                                        </p:attrNameLst>
                                      </p:cBhvr>
                                      <p:to>
                                        <p:strVal val="solid"/>
                                      </p:to>
                                    </p:set>
                                  </p:childTnLst>
                                </p:cTn>
                              </p:par>
                              <p:par>
                                <p:cTn id="87" presetID="1" presetClass="mediacall" presetSubtype="0" fill="hold" nodeType="withEffect">
                                  <p:stCondLst>
                                    <p:cond delay="0"/>
                                  </p:stCondLst>
                                  <p:childTnLst>
                                    <p:cmd type="call" cmd="playFrom(0.0)">
                                      <p:cBhvr>
                                        <p:cTn id="88" dur="4715" fill="hold"/>
                                        <p:tgtEl>
                                          <p:spTgt spid="15"/>
                                        </p:tgtEl>
                                      </p:cBhvr>
                                    </p:cmd>
                                  </p:childTnLst>
                                </p:cTn>
                              </p:par>
                              <p:par>
                                <p:cTn id="89" presetID="2" presetClass="exit" presetSubtype="1" fill="hold" nodeType="withEffect">
                                  <p:stCondLst>
                                    <p:cond delay="0"/>
                                  </p:stCondLst>
                                  <p:childTnLst>
                                    <p:anim calcmode="lin" valueType="num">
                                      <p:cBhvr additive="base">
                                        <p:cTn id="90" dur="2000"/>
                                        <p:tgtEl>
                                          <p:spTgt spid="37"/>
                                        </p:tgtEl>
                                        <p:attrNameLst>
                                          <p:attrName>ppt_x</p:attrName>
                                        </p:attrNameLst>
                                      </p:cBhvr>
                                      <p:tavLst>
                                        <p:tav tm="0">
                                          <p:val>
                                            <p:strVal val="ppt_x"/>
                                          </p:val>
                                        </p:tav>
                                        <p:tav tm="100000">
                                          <p:val>
                                            <p:strVal val="ppt_x"/>
                                          </p:val>
                                        </p:tav>
                                      </p:tavLst>
                                    </p:anim>
                                    <p:anim calcmode="lin" valueType="num">
                                      <p:cBhvr additive="base">
                                        <p:cTn id="91" dur="2000"/>
                                        <p:tgtEl>
                                          <p:spTgt spid="37"/>
                                        </p:tgtEl>
                                        <p:attrNameLst>
                                          <p:attrName>ppt_y</p:attrName>
                                        </p:attrNameLst>
                                      </p:cBhvr>
                                      <p:tavLst>
                                        <p:tav tm="0">
                                          <p:val>
                                            <p:strVal val="ppt_y"/>
                                          </p:val>
                                        </p:tav>
                                        <p:tav tm="100000">
                                          <p:val>
                                            <p:strVal val="0-ppt_h/2"/>
                                          </p:val>
                                        </p:tav>
                                      </p:tavLst>
                                    </p:anim>
                                    <p:set>
                                      <p:cBhvr>
                                        <p:cTn id="92" dur="1" fill="hold">
                                          <p:stCondLst>
                                            <p:cond delay="1999"/>
                                          </p:stCondLst>
                                        </p:cTn>
                                        <p:tgtEl>
                                          <p:spTgt spid="37"/>
                                        </p:tgtEl>
                                        <p:attrNameLst>
                                          <p:attrName>style.visibility</p:attrName>
                                        </p:attrNameLst>
                                      </p:cBhvr>
                                      <p:to>
                                        <p:strVal val="hidden"/>
                                      </p:to>
                                    </p:set>
                                  </p:childTnLst>
                                </p:cTn>
                              </p:par>
                              <p:par>
                                <p:cTn id="93" presetID="63" presetClass="path" presetSubtype="0" accel="50000" decel="50000" fill="hold" nodeType="withEffect">
                                  <p:stCondLst>
                                    <p:cond delay="0"/>
                                  </p:stCondLst>
                                  <p:childTnLst>
                                    <p:animMotion origin="layout" path="M 3.61111E-6 3.33333E-6 L 0.18559 0.04444 " pathEditMode="relative" rAng="0" ptsTypes="AA">
                                      <p:cBhvr>
                                        <p:cTn id="94" dur="3000" fill="hold"/>
                                        <p:tgtEl>
                                          <p:spTgt spid="32"/>
                                        </p:tgtEl>
                                        <p:attrNameLst>
                                          <p:attrName>ppt_x</p:attrName>
                                          <p:attrName>ppt_y</p:attrName>
                                        </p:attrNameLst>
                                      </p:cBhvr>
                                      <p:rCtr x="9271" y="2222"/>
                                    </p:animMotion>
                                  </p:childTnLst>
                                </p:cTn>
                              </p:par>
                              <p:par>
                                <p:cTn id="95" presetID="35" presetClass="path" presetSubtype="0" accel="50000" decel="50000" fill="hold" nodeType="withEffect">
                                  <p:stCondLst>
                                    <p:cond delay="0"/>
                                  </p:stCondLst>
                                  <p:childTnLst>
                                    <p:animMotion origin="layout" path="M -2.5E-6 -2.22222E-6 L -0.07239 0.00834 " pathEditMode="relative" rAng="0" ptsTypes="AA">
                                      <p:cBhvr>
                                        <p:cTn id="96" dur="3000" fill="hold"/>
                                        <p:tgtEl>
                                          <p:spTgt spid="36"/>
                                        </p:tgtEl>
                                        <p:attrNameLst>
                                          <p:attrName>ppt_x</p:attrName>
                                          <p:attrName>ppt_y</p:attrName>
                                        </p:attrNameLst>
                                      </p:cBhvr>
                                      <p:rCtr x="-3628" y="401"/>
                                    </p:animMotion>
                                  </p:childTnLst>
                                </p:cTn>
                              </p:par>
                              <p:par>
                                <p:cTn id="97" presetID="35" presetClass="path" presetSubtype="0" accel="50000" decel="50000" fill="hold" nodeType="withEffect">
                                  <p:stCondLst>
                                    <p:cond delay="0"/>
                                  </p:stCondLst>
                                  <p:childTnLst>
                                    <p:animMotion origin="layout" path="M 3.33333E-6 2.59259E-6 L -0.10261 0.13981 " pathEditMode="relative" rAng="0" ptsTypes="AA">
                                      <p:cBhvr>
                                        <p:cTn id="98"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seq concurrent="1" nextAc="seek">
              <p:cTn id="99" restart="whenNotActive" fill="hold" evtFilter="cancelBubble" nodeType="interactiveSeq">
                <p:stCondLst>
                  <p:cond evt="onClick" delay="0">
                    <p:tgtEl>
                      <p:spTgt spid="38"/>
                    </p:tgtEl>
                  </p:cond>
                </p:stCondLst>
                <p:endSync evt="end" delay="0">
                  <p:rtn val="all"/>
                </p:endSync>
                <p:childTnLst>
                  <p:par>
                    <p:cTn id="100" fill="hold">
                      <p:stCondLst>
                        <p:cond delay="0"/>
                      </p:stCondLst>
                      <p:childTnLst>
                        <p:par>
                          <p:cTn id="101" fill="hold">
                            <p:stCondLst>
                              <p:cond delay="0"/>
                            </p:stCondLst>
                            <p:childTnLst>
                              <p:par>
                                <p:cTn id="102" presetID="42" presetClass="exit" presetSubtype="0" fill="hold" grpId="1" nodeType="clickEffect">
                                  <p:stCondLst>
                                    <p:cond delay="0"/>
                                  </p:stCondLst>
                                  <p:childTnLst>
                                    <p:animEffect transition="out" filter="fade">
                                      <p:cBhvr>
                                        <p:cTn id="103" dur="1000"/>
                                        <p:tgtEl>
                                          <p:spTgt spid="38"/>
                                        </p:tgtEl>
                                      </p:cBhvr>
                                    </p:animEffect>
                                    <p:anim calcmode="lin" valueType="num">
                                      <p:cBhvr>
                                        <p:cTn id="104" dur="1000"/>
                                        <p:tgtEl>
                                          <p:spTgt spid="38"/>
                                        </p:tgtEl>
                                        <p:attrNameLst>
                                          <p:attrName>ppt_x</p:attrName>
                                        </p:attrNameLst>
                                      </p:cBhvr>
                                      <p:tavLst>
                                        <p:tav tm="0">
                                          <p:val>
                                            <p:strVal val="ppt_x"/>
                                          </p:val>
                                        </p:tav>
                                        <p:tav tm="100000">
                                          <p:val>
                                            <p:strVal val="ppt_x"/>
                                          </p:val>
                                        </p:tav>
                                      </p:tavLst>
                                    </p:anim>
                                    <p:anim calcmode="lin" valueType="num">
                                      <p:cBhvr>
                                        <p:cTn id="105" dur="1000"/>
                                        <p:tgtEl>
                                          <p:spTgt spid="38"/>
                                        </p:tgtEl>
                                        <p:attrNameLst>
                                          <p:attrName>ppt_y</p:attrName>
                                        </p:attrNameLst>
                                      </p:cBhvr>
                                      <p:tavLst>
                                        <p:tav tm="0">
                                          <p:val>
                                            <p:strVal val="ppt_y"/>
                                          </p:val>
                                        </p:tav>
                                        <p:tav tm="100000">
                                          <p:val>
                                            <p:strVal val="ppt_y+.1"/>
                                          </p:val>
                                        </p:tav>
                                      </p:tavLst>
                                    </p:anim>
                                    <p:set>
                                      <p:cBhvr>
                                        <p:cTn id="106"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07" fill="hold" display="0">
                  <p:stCondLst>
                    <p:cond delay="indefinite"/>
                  </p:stCondLst>
                  <p:endCondLst>
                    <p:cond evt="onStopAudio" delay="0">
                      <p:tgtEl>
                        <p:sldTgt/>
                      </p:tgtEl>
                    </p:cond>
                  </p:endCondLst>
                </p:cTn>
                <p:tgtEl>
                  <p:spTgt spid="15"/>
                </p:tgtEl>
              </p:cMediaNode>
            </p:audio>
            <p:seq concurrent="1" nextAc="seek">
              <p:cTn id="108" restart="whenNotActive" fill="hold" evtFilter="cancelBubble" nodeType="interactiveSeq">
                <p:stCondLst>
                  <p:cond evt="onClick" delay="0">
                    <p:tgtEl>
                      <p:spTgt spid="17"/>
                    </p:tgtEl>
                  </p:cond>
                </p:stCondLst>
                <p:endSync evt="end" delay="0">
                  <p:rtn val="all"/>
                </p:endSync>
                <p:childTnLst>
                  <p:par>
                    <p:cTn id="109" fill="hold">
                      <p:stCondLst>
                        <p:cond delay="0"/>
                      </p:stCondLst>
                      <p:childTnLst>
                        <p:par>
                          <p:cTn id="110" fill="hold">
                            <p:stCondLst>
                              <p:cond delay="0"/>
                            </p:stCondLst>
                            <p:childTnLst>
                              <p:par>
                                <p:cTn id="111" presetID="8" presetClass="emph" presetSubtype="0" fill="hold" nodeType="clickEffect">
                                  <p:stCondLst>
                                    <p:cond delay="0"/>
                                  </p:stCondLst>
                                  <p:childTnLst>
                                    <p:animRot by="21600000">
                                      <p:cBhvr>
                                        <p:cTn id="112" dur="15000" fill="hold"/>
                                        <p:tgtEl>
                                          <p:spTgt spid="20"/>
                                        </p:tgtEl>
                                        <p:attrNameLst>
                                          <p:attrName>r</p:attrName>
                                        </p:attrNameLst>
                                      </p:cBhvr>
                                    </p:animRot>
                                  </p:childTnLst>
                                </p:cTn>
                              </p:par>
                            </p:childTnLst>
                          </p:cTn>
                        </p:par>
                        <p:par>
                          <p:cTn id="113" fill="hold">
                            <p:stCondLst>
                              <p:cond delay="15000"/>
                            </p:stCondLst>
                            <p:childTnLst>
                              <p:par>
                                <p:cTn id="114" presetID="1" presetClass="entr" presetSubtype="0" fill="hold" grpId="0" nodeType="afterEffect">
                                  <p:stCondLst>
                                    <p:cond delay="0"/>
                                  </p:stCondLst>
                                  <p:childTnLst>
                                    <p:set>
                                      <p:cBhvr>
                                        <p:cTn id="115" dur="1" fill="hold">
                                          <p:stCondLst>
                                            <p:cond delay="0"/>
                                          </p:stCondLst>
                                        </p:cTn>
                                        <p:tgtEl>
                                          <p:spTgt spid="57"/>
                                        </p:tgtEl>
                                        <p:attrNameLst>
                                          <p:attrName>style.visibility</p:attrName>
                                        </p:attrNameLst>
                                      </p:cBhvr>
                                      <p:to>
                                        <p:strVal val="visible"/>
                                      </p:to>
                                    </p:set>
                                  </p:childTnLst>
                                </p:cTn>
                              </p:par>
                              <p:par>
                                <p:cTn id="116" presetID="1" presetClass="exit" presetSubtype="0" fill="hold" grpId="1" nodeType="withEffect">
                                  <p:stCondLst>
                                    <p:cond delay="2000"/>
                                  </p:stCondLst>
                                  <p:childTnLst>
                                    <p:set>
                                      <p:cBhvr>
                                        <p:cTn id="117"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animBg="1"/>
      <p:bldP spid="28" grpId="1" animBg="1"/>
      <p:bldP spid="33" grpId="0" animBg="1"/>
      <p:bldP spid="33" grpId="1" animBg="1"/>
      <p:bldP spid="38" grpId="0" animBg="1"/>
      <p:bldP spid="38" grpId="1" animBg="1"/>
      <p:bldP spid="39" grpId="0" animBg="1"/>
      <p:bldP spid="39" grpId="1" animBg="1"/>
      <p:bldP spid="41" grpId="0"/>
      <p:bldP spid="57" grpId="0" animBg="1"/>
      <p:bldP spid="5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28600"/>
            <a:ext cx="12191999" cy="8331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22401" y="3232869"/>
            <a:ext cx="8074599" cy="36505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800" y="-2151931"/>
            <a:ext cx="11887200" cy="107696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74649" y="3006876"/>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A. Hết</a:t>
            </a:r>
            <a:r>
              <a:rPr lang="en-US" sz="2400" dirty="0">
                <a:solidFill>
                  <a:srgbClr val="FF0000"/>
                </a:solidFill>
                <a:latin typeface="Times New Roman" panose="02020603050405020304" pitchFamily="18" charset="0"/>
                <a:cs typeface="Times New Roman" panose="02020603050405020304" pitchFamily="18" charset="0"/>
              </a:rPr>
              <a:t>, rích, bóng</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3048001" y="3022600"/>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B.</a:t>
            </a:r>
            <a:r>
              <a:rPr lang="en-US" sz="2400" dirty="0">
                <a:solidFill>
                  <a:srgbClr val="FF0000"/>
                </a:solidFill>
                <a:latin typeface="Times New Roman" panose="02020603050405020304" pitchFamily="18" charset="0"/>
                <a:cs typeface="Times New Roman" panose="02020603050405020304" pitchFamily="18" charset="0"/>
              </a:rPr>
              <a:t> Hoa, mưa, bóng.</a:t>
            </a:r>
          </a:p>
          <a:p>
            <a:endParaRPr lang="en-US" sz="3200" dirty="0">
              <a:solidFill>
                <a:srgbClr val="0033CC"/>
              </a:solidFill>
            </a:endParaRPr>
          </a:p>
        </p:txBody>
      </p:sp>
      <p:sp>
        <p:nvSpPr>
          <p:cNvPr id="26" name="Rounded Rectangle 25"/>
          <p:cNvSpPr/>
          <p:nvPr/>
        </p:nvSpPr>
        <p:spPr>
          <a:xfrm>
            <a:off x="9217050" y="3006876"/>
            <a:ext cx="28733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srgbClr val="FF0000"/>
                </a:solidFill>
                <a:latin typeface="Times New Roman" panose="02020603050405020304" pitchFamily="18" charset="0"/>
                <a:cs typeface="Times New Roman" panose="02020603050405020304" pitchFamily="18" charset="0"/>
              </a:rPr>
              <a:t>D</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Hết, rả, tịch</a:t>
            </a:r>
            <a:r>
              <a:rPr lang="en-US" sz="3200" dirty="0" smtClean="0"/>
              <a:t>.</a:t>
            </a:r>
            <a:endParaRPr lang="en-US" sz="3200" dirty="0"/>
          </a:p>
        </p:txBody>
      </p:sp>
      <p:sp>
        <p:nvSpPr>
          <p:cNvPr id="27" name="Rounded Rectangle 26"/>
          <p:cNvSpPr/>
          <p:nvPr/>
        </p:nvSpPr>
        <p:spPr>
          <a:xfrm>
            <a:off x="6095999" y="3022600"/>
            <a:ext cx="30194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C. Còn</a:t>
            </a:r>
            <a:r>
              <a:rPr lang="en-US" sz="2400" dirty="0">
                <a:solidFill>
                  <a:srgbClr val="FF0000"/>
                </a:solidFill>
                <a:latin typeface="Times New Roman" panose="02020603050405020304" pitchFamily="18" charset="0"/>
                <a:cs typeface="Times New Roman" panose="02020603050405020304" pitchFamily="18" charset="0"/>
              </a:rPr>
              <a:t>, rơi, dương</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9" name="Picture 11" descr="C:\Users\ADMIN\Desktop\Giai cuu dai duong 2\seashell-border-382756.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35200" y="76200"/>
            <a:ext cx="972642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2816249" y="138059"/>
            <a:ext cx="8322212" cy="2554545"/>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Câu 4:</a:t>
            </a:r>
            <a:r>
              <a:rPr lang="en-US" sz="4000" dirty="0">
                <a:latin typeface="Times New Roman" panose="02020603050405020304" pitchFamily="18" charset="0"/>
                <a:cs typeface="Times New Roman" panose="02020603050405020304" pitchFamily="18" charset="0"/>
              </a:rPr>
              <a:t> Tìm các tiếng có chứa thanh bằng trong hai câu thơ sau:</a:t>
            </a:r>
          </a:p>
          <a:p>
            <a:r>
              <a:rPr lang="en-US" sz="4000" i="1" dirty="0">
                <a:latin typeface="Times New Roman" panose="02020603050405020304" pitchFamily="18" charset="0"/>
                <a:cs typeface="Times New Roman" panose="02020603050405020304" pitchFamily="18" charset="0"/>
              </a:rPr>
              <a:t>Rơi hoa hết mưa còn rả rích</a:t>
            </a:r>
            <a:endParaRPr lang="en-US" sz="4000" dirty="0">
              <a:latin typeface="Times New Roman" panose="02020603050405020304" pitchFamily="18" charset="0"/>
              <a:cs typeface="Times New Roman" panose="02020603050405020304" pitchFamily="18" charset="0"/>
            </a:endParaRPr>
          </a:p>
          <a:p>
            <a:r>
              <a:rPr lang="en-US" sz="4000" i="1" dirty="0">
                <a:latin typeface="Times New Roman" panose="02020603050405020304" pitchFamily="18" charset="0"/>
                <a:cs typeface="Times New Roman" panose="02020603050405020304" pitchFamily="18" charset="0"/>
              </a:rPr>
              <a:t>Càng mưa rơi càng tịch bóng dương.</a:t>
            </a:r>
            <a:endParaRPr lang="en-US" sz="4000" dirty="0">
              <a:latin typeface="Times New Roman" panose="02020603050405020304" pitchFamily="18" charset="0"/>
              <a:cs typeface="Times New Roman" panose="02020603050405020304" pitchFamily="18" charset="0"/>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79858" y="52197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3208000" y="3858381"/>
            <a:ext cx="812800" cy="812800"/>
          </a:xfrm>
          <a:prstGeom prst="rect">
            <a:avLst/>
          </a:prstGeom>
        </p:spPr>
      </p:pic>
      <p:pic>
        <p:nvPicPr>
          <p:cNvPr id="13"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784059" y="177800"/>
            <a:ext cx="1009445" cy="500085"/>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1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2" name="Group 31">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8" name="Group 37">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4" name="Group 43">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0"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Explosion 2 50"/>
          <p:cNvSpPr/>
          <p:nvPr/>
        </p:nvSpPr>
        <p:spPr>
          <a:xfrm>
            <a:off x="1304492" y="4617899"/>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97548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4"/>
                                        </p:tgtEl>
                                      </p:cBhvr>
                                    </p:animEffect>
                                    <p:anim calcmode="lin" valueType="num">
                                      <p:cBhvr>
                                        <p:cTn id="50" dur="1000"/>
                                        <p:tgtEl>
                                          <p:spTgt spid="24"/>
                                        </p:tgtEl>
                                        <p:attrNameLst>
                                          <p:attrName>ppt_x</p:attrName>
                                        </p:attrNameLst>
                                      </p:cBhvr>
                                      <p:tavLst>
                                        <p:tav tm="0">
                                          <p:val>
                                            <p:strVal val="ppt_x"/>
                                          </p:val>
                                        </p:tav>
                                        <p:tav tm="100000">
                                          <p:val>
                                            <p:strVal val="ppt_x"/>
                                          </p:val>
                                        </p:tav>
                                      </p:tavLst>
                                    </p:anim>
                                    <p:anim calcmode="lin" valueType="num">
                                      <p:cBhvr>
                                        <p:cTn id="51" dur="1000"/>
                                        <p:tgtEl>
                                          <p:spTgt spid="24"/>
                                        </p:tgtEl>
                                        <p:attrNameLst>
                                          <p:attrName>ppt_y</p:attrName>
                                        </p:attrNameLst>
                                      </p:cBhvr>
                                      <p:tavLst>
                                        <p:tav tm="0">
                                          <p:val>
                                            <p:strVal val="ppt_y"/>
                                          </p:val>
                                        </p:tav>
                                        <p:tav tm="100000">
                                          <p:val>
                                            <p:strVal val="ppt_y+.1"/>
                                          </p:val>
                                        </p:tav>
                                      </p:tavLst>
                                    </p:anim>
                                    <p:set>
                                      <p:cBhvr>
                                        <p:cTn id="5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3" restart="whenNotActive" fill="hold" evtFilter="cancelBubble" nodeType="interactiveSeq">
                <p:stCondLst>
                  <p:cond evt="onClick" delay="0">
                    <p:tgtEl>
                      <p:spTgt spid="25"/>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25"/>
                                        </p:tgtEl>
                                      </p:cBhvr>
                                    </p:animEffect>
                                    <p:anim calcmode="lin" valueType="num">
                                      <p:cBhvr>
                                        <p:cTn id="58" dur="1000"/>
                                        <p:tgtEl>
                                          <p:spTgt spid="25"/>
                                        </p:tgtEl>
                                        <p:attrNameLst>
                                          <p:attrName>ppt_x</p:attrName>
                                        </p:attrNameLst>
                                      </p:cBhvr>
                                      <p:tavLst>
                                        <p:tav tm="0">
                                          <p:val>
                                            <p:strVal val="ppt_x"/>
                                          </p:val>
                                        </p:tav>
                                        <p:tav tm="100000">
                                          <p:val>
                                            <p:strVal val="ppt_x"/>
                                          </p:val>
                                        </p:tav>
                                      </p:tavLst>
                                    </p:anim>
                                    <p:anim calcmode="lin" valueType="num">
                                      <p:cBhvr>
                                        <p:cTn id="59" dur="1000"/>
                                        <p:tgtEl>
                                          <p:spTgt spid="25"/>
                                        </p:tgtEl>
                                        <p:attrNameLst>
                                          <p:attrName>ppt_y</p:attrName>
                                        </p:attrNameLst>
                                      </p:cBhvr>
                                      <p:tavLst>
                                        <p:tav tm="0">
                                          <p:val>
                                            <p:strVal val="ppt_y"/>
                                          </p:val>
                                        </p:tav>
                                        <p:tav tm="100000">
                                          <p:val>
                                            <p:strVal val="ppt_y+.1"/>
                                          </p:val>
                                        </p:tav>
                                      </p:tavLst>
                                    </p:anim>
                                    <p:set>
                                      <p:cBhvr>
                                        <p:cTn id="6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1" presetClass="emph" presetSubtype="0" repeatCount="indefinite" fill="hold" grpId="1" nodeType="withEffect">
                                  <p:stCondLst>
                                    <p:cond delay="0"/>
                                  </p:stCondLst>
                                  <p:childTnLst>
                                    <p:animClr clrSpc="hsl" dir="cw">
                                      <p:cBhvr override="childStyle">
                                        <p:cTn id="65" dur="500" fill="hold"/>
                                        <p:tgtEl>
                                          <p:spTgt spid="27"/>
                                        </p:tgtEl>
                                        <p:attrNameLst>
                                          <p:attrName>style.color</p:attrName>
                                        </p:attrNameLst>
                                      </p:cBhvr>
                                      <p:by>
                                        <p:hsl h="7200000" s="0" l="0"/>
                                      </p:by>
                                    </p:animClr>
                                    <p:animClr clrSpc="hsl" dir="cw">
                                      <p:cBhvr>
                                        <p:cTn id="66" dur="500" fill="hold"/>
                                        <p:tgtEl>
                                          <p:spTgt spid="27"/>
                                        </p:tgtEl>
                                        <p:attrNameLst>
                                          <p:attrName>fillcolor</p:attrName>
                                        </p:attrNameLst>
                                      </p:cBhvr>
                                      <p:by>
                                        <p:hsl h="7200000" s="0" l="0"/>
                                      </p:by>
                                    </p:animClr>
                                    <p:animClr clrSpc="hsl" dir="cw">
                                      <p:cBhvr>
                                        <p:cTn id="67" dur="500" fill="hold"/>
                                        <p:tgtEl>
                                          <p:spTgt spid="27"/>
                                        </p:tgtEl>
                                        <p:attrNameLst>
                                          <p:attrName>stroke.color</p:attrName>
                                        </p:attrNameLst>
                                      </p:cBhvr>
                                      <p:by>
                                        <p:hsl h="7200000" s="0" l="0"/>
                                      </p:by>
                                    </p:animClr>
                                    <p:set>
                                      <p:cBhvr>
                                        <p:cTn id="68" dur="500" fill="hold"/>
                                        <p:tgtEl>
                                          <p:spTgt spid="27"/>
                                        </p:tgtEl>
                                        <p:attrNameLst>
                                          <p:attrName>fill.type</p:attrName>
                                        </p:attrNameLst>
                                      </p:cBhvr>
                                      <p:to>
                                        <p:strVal val="solid"/>
                                      </p:to>
                                    </p:set>
                                  </p:childTnLst>
                                </p:cTn>
                              </p:par>
                              <p:par>
                                <p:cTn id="69" presetID="1" presetClass="mediacall" presetSubtype="0" fill="hold" nodeType="withEffect">
                                  <p:stCondLst>
                                    <p:cond delay="0"/>
                                  </p:stCondLst>
                                  <p:childTnLst>
                                    <p:cmd type="call" cmd="playFrom(0.0)">
                                      <p:cBhvr>
                                        <p:cTn id="70" dur="4715" fill="hold"/>
                                        <p:tgtEl>
                                          <p:spTgt spid="12"/>
                                        </p:tgtEl>
                                      </p:cBhvr>
                                    </p:cmd>
                                  </p:childTnLst>
                                </p:cTn>
                              </p:par>
                              <p:par>
                                <p:cTn id="71" presetID="2" presetClass="exit" presetSubtype="1" fill="hold" nodeType="withEffect">
                                  <p:stCondLst>
                                    <p:cond delay="0"/>
                                  </p:stCondLst>
                                  <p:childTnLst>
                                    <p:anim calcmode="lin" valueType="num">
                                      <p:cBhvr additive="base">
                                        <p:cTn id="72" dur="2000"/>
                                        <p:tgtEl>
                                          <p:spTgt spid="23"/>
                                        </p:tgtEl>
                                        <p:attrNameLst>
                                          <p:attrName>ppt_x</p:attrName>
                                        </p:attrNameLst>
                                      </p:cBhvr>
                                      <p:tavLst>
                                        <p:tav tm="0">
                                          <p:val>
                                            <p:strVal val="ppt_x"/>
                                          </p:val>
                                        </p:tav>
                                        <p:tav tm="100000">
                                          <p:val>
                                            <p:strVal val="ppt_x"/>
                                          </p:val>
                                        </p:tav>
                                      </p:tavLst>
                                    </p:anim>
                                    <p:anim calcmode="lin" valueType="num">
                                      <p:cBhvr additive="base">
                                        <p:cTn id="73" dur="2000"/>
                                        <p:tgtEl>
                                          <p:spTgt spid="23"/>
                                        </p:tgtEl>
                                        <p:attrNameLst>
                                          <p:attrName>ppt_y</p:attrName>
                                        </p:attrNameLst>
                                      </p:cBhvr>
                                      <p:tavLst>
                                        <p:tav tm="0">
                                          <p:val>
                                            <p:strVal val="ppt_y"/>
                                          </p:val>
                                        </p:tav>
                                        <p:tav tm="100000">
                                          <p:val>
                                            <p:strVal val="0-ppt_h/2"/>
                                          </p:val>
                                        </p:tav>
                                      </p:tavLst>
                                    </p:anim>
                                    <p:set>
                                      <p:cBhvr>
                                        <p:cTn id="74" dur="1" fill="hold">
                                          <p:stCondLst>
                                            <p:cond delay="1999"/>
                                          </p:stCondLst>
                                        </p:cTn>
                                        <p:tgtEl>
                                          <p:spTgt spid="23"/>
                                        </p:tgtEl>
                                        <p:attrNameLst>
                                          <p:attrName>style.visibility</p:attrName>
                                        </p:attrNameLst>
                                      </p:cBhvr>
                                      <p:to>
                                        <p:strVal val="hidden"/>
                                      </p:to>
                                    </p:set>
                                  </p:childTnLst>
                                </p:cTn>
                              </p:par>
                              <p:par>
                                <p:cTn id="75" presetID="35" presetClass="path" presetSubtype="0" accel="50000" decel="50000" fill="hold" nodeType="withEffect">
                                  <p:stCondLst>
                                    <p:cond delay="0"/>
                                  </p:stCondLst>
                                  <p:childTnLst>
                                    <p:animMotion origin="layout" path="M -3.05556E-6 4.32099E-6 L -1.05607 -0.02994 " pathEditMode="relative" rAng="0" ptsTypes="AA">
                                      <p:cBhvr>
                                        <p:cTn id="76"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grpId="1" nodeType="clickEffect">
                                  <p:stCondLst>
                                    <p:cond delay="0"/>
                                  </p:stCondLst>
                                  <p:childTnLst>
                                    <p:animEffect transition="out" filter="fade">
                                      <p:cBhvr>
                                        <p:cTn id="81" dur="1000"/>
                                        <p:tgtEl>
                                          <p:spTgt spid="26"/>
                                        </p:tgtEl>
                                      </p:cBhvr>
                                    </p:animEffect>
                                    <p:anim calcmode="lin" valueType="num">
                                      <p:cBhvr>
                                        <p:cTn id="82" dur="1000"/>
                                        <p:tgtEl>
                                          <p:spTgt spid="26"/>
                                        </p:tgtEl>
                                        <p:attrNameLst>
                                          <p:attrName>ppt_x</p:attrName>
                                        </p:attrNameLst>
                                      </p:cBhvr>
                                      <p:tavLst>
                                        <p:tav tm="0">
                                          <p:val>
                                            <p:strVal val="ppt_x"/>
                                          </p:val>
                                        </p:tav>
                                        <p:tav tm="100000">
                                          <p:val>
                                            <p:strVal val="ppt_x"/>
                                          </p:val>
                                        </p:tav>
                                      </p:tavLst>
                                    </p:anim>
                                    <p:anim calcmode="lin" valueType="num">
                                      <p:cBhvr>
                                        <p:cTn id="83" dur="1000"/>
                                        <p:tgtEl>
                                          <p:spTgt spid="26"/>
                                        </p:tgtEl>
                                        <p:attrNameLst>
                                          <p:attrName>ppt_y</p:attrName>
                                        </p:attrNameLst>
                                      </p:cBhvr>
                                      <p:tavLst>
                                        <p:tav tm="0">
                                          <p:val>
                                            <p:strVal val="ppt_y"/>
                                          </p:val>
                                        </p:tav>
                                        <p:tav tm="100000">
                                          <p:val>
                                            <p:strVal val="ppt_y+.1"/>
                                          </p:val>
                                        </p:tav>
                                      </p:tavLst>
                                    </p:anim>
                                    <p:set>
                                      <p:cBhvr>
                                        <p:cTn id="84"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85" fill="hold" display="0">
                  <p:stCondLst>
                    <p:cond delay="indefinite"/>
                  </p:stCondLst>
                  <p:endCondLst>
                    <p:cond evt="onStopAudio" delay="0">
                      <p:tgtEl>
                        <p:sldTgt/>
                      </p:tgtEl>
                    </p:cond>
                  </p:endCondLst>
                </p:cTn>
                <p:tgtEl>
                  <p:spTgt spid="12"/>
                </p:tgtEl>
              </p:cMediaNode>
            </p:audio>
            <p:seq concurrent="1" nextAc="seek">
              <p:cTn id="86" restart="whenNotActive" fill="hold" evtFilter="cancelBubble" nodeType="interactiveSeq">
                <p:stCondLst>
                  <p:cond evt="onClick" delay="0">
                    <p:tgtEl>
                      <p:spTgt spid="14"/>
                    </p:tgtEl>
                  </p:cond>
                </p:stCondLst>
                <p:endSync evt="end" delay="0">
                  <p:rtn val="all"/>
                </p:endSync>
                <p:childTnLst>
                  <p:par>
                    <p:cTn id="87" fill="hold">
                      <p:stCondLst>
                        <p:cond delay="0"/>
                      </p:stCondLst>
                      <p:childTnLst>
                        <p:par>
                          <p:cTn id="88" fill="hold">
                            <p:stCondLst>
                              <p:cond delay="0"/>
                            </p:stCondLst>
                            <p:childTnLst>
                              <p:par>
                                <p:cTn id="89" presetID="8" presetClass="emph" presetSubtype="0" fill="hold" nodeType="clickEffect">
                                  <p:stCondLst>
                                    <p:cond delay="0"/>
                                  </p:stCondLst>
                                  <p:childTnLst>
                                    <p:animRot by="21600000">
                                      <p:cBhvr>
                                        <p:cTn id="90" dur="15000" fill="hold"/>
                                        <p:tgtEl>
                                          <p:spTgt spid="17"/>
                                        </p:tgtEl>
                                        <p:attrNameLst>
                                          <p:attrName>r</p:attrName>
                                        </p:attrNameLst>
                                      </p:cBhvr>
                                    </p:animRot>
                                  </p:childTnLst>
                                </p:cTn>
                              </p:par>
                            </p:childTnLst>
                          </p:cTn>
                        </p:par>
                        <p:par>
                          <p:cTn id="91" fill="hold">
                            <p:stCondLst>
                              <p:cond delay="15000"/>
                            </p:stCondLst>
                            <p:childTnLst>
                              <p:par>
                                <p:cTn id="92" presetID="1" presetClass="entr" presetSubtype="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childTnLst>
                                </p:cTn>
                              </p:par>
                              <p:par>
                                <p:cTn id="94" presetID="1" presetClass="exit" presetSubtype="0" fill="hold" grpId="1" nodeType="withEffect">
                                  <p:stCondLst>
                                    <p:cond delay="2000"/>
                                  </p:stCondLst>
                                  <p:childTnLst>
                                    <p:set>
                                      <p:cBhvr>
                                        <p:cTn id="95"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1" grpId="0" animBg="1"/>
      <p:bldP spid="5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Giai cuu dai duong 2\cartoon__underwater_background_by_slaterdies-d71pp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Giai cuu dai duong 2\5a.jpe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a14="http://schemas.microsoft.com/office/drawing/2010/main" val="0"/>
              </a:ext>
            </a:extLst>
          </a:blip>
          <a:srcRect/>
          <a:stretch>
            <a:fillRect/>
          </a:stretch>
        </p:blipFill>
        <p:spPr bwMode="auto">
          <a:xfrm rot="765678">
            <a:off x="7035800" y="3543540"/>
            <a:ext cx="3218403" cy="3349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Giai cuu dai duong 2\5.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64169" flipH="1">
            <a:off x="611238" y="2997279"/>
            <a:ext cx="4593071" cy="428985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Giai cuu dai duong 2\luoi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92376" flipH="1">
            <a:off x="6282644" y="1509516"/>
            <a:ext cx="5535189" cy="691956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6174995" y="3013916"/>
            <a:ext cx="2875244" cy="1498999"/>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C.</a:t>
            </a:r>
            <a:r>
              <a:rPr lang="en-US" sz="2400" dirty="0">
                <a:solidFill>
                  <a:srgbClr val="FF0000"/>
                </a:solidFill>
                <a:latin typeface="Times New Roman" panose="02020603050405020304" pitchFamily="18" charset="0"/>
                <a:cs typeface="Times New Roman" panose="02020603050405020304" pitchFamily="18" charset="0"/>
              </a:rPr>
              <a:t> Là bài thơ mang đậm màu sắc hiện đại, mới mẻ.</a:t>
            </a:r>
          </a:p>
          <a:p>
            <a:endParaRPr lang="en-US" sz="3200" dirty="0">
              <a:solidFill>
                <a:srgbClr val="0033CC"/>
              </a:solidFill>
            </a:endParaRPr>
          </a:p>
        </p:txBody>
      </p:sp>
      <p:sp>
        <p:nvSpPr>
          <p:cNvPr id="18" name="Rounded Rectangle 17"/>
          <p:cNvSpPr/>
          <p:nvPr/>
        </p:nvSpPr>
        <p:spPr>
          <a:xfrm>
            <a:off x="2827781" y="3064466"/>
            <a:ext cx="3230294" cy="150651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B. Là </a:t>
            </a:r>
            <a:r>
              <a:rPr lang="en-US" sz="2400" dirty="0">
                <a:solidFill>
                  <a:srgbClr val="FF0000"/>
                </a:solidFill>
                <a:latin typeface="Times New Roman" panose="02020603050405020304" pitchFamily="18" charset="0"/>
                <a:cs typeface="Times New Roman" panose="02020603050405020304" pitchFamily="18" charset="0"/>
              </a:rPr>
              <a:t>bài thơ với thể thơ truyền thống, ngôn từ hiện đại, sôi nổi.</a:t>
            </a:r>
          </a:p>
          <a:p>
            <a:r>
              <a:rPr lang="en-US" sz="3200" dirty="0" smtClean="0">
                <a:solidFill>
                  <a:srgbClr val="0033CC"/>
                </a:solidFill>
              </a:rPr>
              <a:t>.</a:t>
            </a:r>
            <a:endParaRPr lang="en-US" sz="3200" dirty="0">
              <a:solidFill>
                <a:srgbClr val="0033CC"/>
              </a:solidFill>
            </a:endParaRPr>
          </a:p>
        </p:txBody>
      </p:sp>
      <p:sp>
        <p:nvSpPr>
          <p:cNvPr id="19" name="Rounded Rectangle 18"/>
          <p:cNvSpPr/>
          <p:nvPr/>
        </p:nvSpPr>
        <p:spPr>
          <a:xfrm>
            <a:off x="9148295" y="3052886"/>
            <a:ext cx="3026721" cy="148818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D. </a:t>
            </a:r>
            <a:r>
              <a:rPr lang="en-US" sz="2400" dirty="0">
                <a:solidFill>
                  <a:srgbClr val="FF0000"/>
                </a:solidFill>
                <a:latin typeface="Times New Roman" panose="02020603050405020304" pitchFamily="18" charset="0"/>
                <a:cs typeface="Times New Roman" panose="02020603050405020304" pitchFamily="18" charset="0"/>
              </a:rPr>
              <a:t>Là bài thơ mang đậm sắc màu truyện thống.</a:t>
            </a:r>
          </a:p>
          <a:p>
            <a:endParaRPr lang="en-US" sz="3200" dirty="0">
              <a:solidFill>
                <a:srgbClr val="0033CC"/>
              </a:solidFill>
            </a:endParaRPr>
          </a:p>
        </p:txBody>
      </p:sp>
      <p:sp>
        <p:nvSpPr>
          <p:cNvPr id="20" name="Rounded Rectangle 19"/>
          <p:cNvSpPr/>
          <p:nvPr/>
        </p:nvSpPr>
        <p:spPr>
          <a:xfrm>
            <a:off x="29503" y="3013916"/>
            <a:ext cx="2749250" cy="1458917"/>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A. Là </a:t>
            </a:r>
            <a:r>
              <a:rPr lang="en-US" sz="2400" dirty="0">
                <a:solidFill>
                  <a:srgbClr val="FF0000"/>
                </a:solidFill>
                <a:latin typeface="Times New Roman" panose="02020603050405020304" pitchFamily="18" charset="0"/>
                <a:cs typeface="Times New Roman" panose="02020603050405020304" pitchFamily="18" charset="0"/>
              </a:rPr>
              <a:t>bài thơ có sự kết hợp giữa truyền thống và hiện đại</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1" name="Picture 11" descr="C:\Users\ADMIN\Desktop\Giai cuu dai duong 2\seashell-border-382756.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92914" y="65996"/>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3025498" y="738941"/>
            <a:ext cx="6629991"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Câu 5: </a:t>
            </a:r>
            <a:r>
              <a:rPr lang="en-US" sz="3200" dirty="0">
                <a:latin typeface="Times New Roman" panose="02020603050405020304" pitchFamily="18" charset="0"/>
                <a:cs typeface="Times New Roman" panose="02020603050405020304" pitchFamily="18" charset="0"/>
              </a:rPr>
              <a:t>Đâu là nhận xét đúng về thơ Bích Khê qua bài thơ </a:t>
            </a:r>
            <a:r>
              <a:rPr lang="en-US" sz="3200" i="1" dirty="0">
                <a:latin typeface="Times New Roman" panose="02020603050405020304" pitchFamily="18" charset="0"/>
                <a:cs typeface="Times New Roman" panose="02020603050405020304" pitchFamily="18" charset="0"/>
              </a:rPr>
              <a:t>Tiếng đàn mưa</a:t>
            </a:r>
            <a:r>
              <a:rPr lang="en-US" sz="3200" dirty="0">
                <a:latin typeface="Times New Roman" panose="02020603050405020304" pitchFamily="18" charset="0"/>
                <a:cs typeface="Times New Roman" panose="02020603050405020304" pitchFamily="18" charset="0"/>
              </a:rPr>
              <a:t>?</a:t>
            </a:r>
          </a:p>
        </p:txBody>
      </p:sp>
      <p:pic>
        <p:nvPicPr>
          <p:cNvPr id="28" name="Picture 2" descr="C:\Users\ADMIN\Desktop\Phan Thi Do Uyen\Giai cuu dai duong\Picture2.png">
            <a:hlinkClick r:id="" action="ppaction://hlinkshowjump?jump=next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64801" y="5116750"/>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3208000" y="3858381"/>
            <a:ext cx="812800" cy="812800"/>
          </a:xfrm>
          <a:prstGeom prst="rect">
            <a:avLst/>
          </a:prstGeom>
        </p:spPr>
      </p:pic>
      <p:pic>
        <p:nvPicPr>
          <p:cNvPr id="14"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times up"/>
          <p:cNvGrpSpPr/>
          <p:nvPr/>
        </p:nvGrpSpPr>
        <p:grpSpPr>
          <a:xfrm>
            <a:off x="784059" y="177800"/>
            <a:ext cx="1009445" cy="500085"/>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2" name="Group 31">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8" name="Group 37">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4" name="Group 43">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0"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Explosion 2 50"/>
          <p:cNvSpPr/>
          <p:nvPr/>
        </p:nvSpPr>
        <p:spPr>
          <a:xfrm>
            <a:off x="4130477" y="5026619"/>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355494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075"/>
                                        </p:tgtEl>
                                        <p:attrNameLst>
                                          <p:attrName>r</p:attrName>
                                        </p:attrNameLst>
                                      </p:cBhvr>
                                    </p:animRot>
                                    <p:animRot by="-240000">
                                      <p:cBhvr>
                                        <p:cTn id="7" dur="1000" fill="hold">
                                          <p:stCondLst>
                                            <p:cond delay="1000"/>
                                          </p:stCondLst>
                                        </p:cTn>
                                        <p:tgtEl>
                                          <p:spTgt spid="3075"/>
                                        </p:tgtEl>
                                        <p:attrNameLst>
                                          <p:attrName>r</p:attrName>
                                        </p:attrNameLst>
                                      </p:cBhvr>
                                    </p:animRot>
                                    <p:animRot by="240000">
                                      <p:cBhvr>
                                        <p:cTn id="8" dur="1000" fill="hold">
                                          <p:stCondLst>
                                            <p:cond delay="2000"/>
                                          </p:stCondLst>
                                        </p:cTn>
                                        <p:tgtEl>
                                          <p:spTgt spid="3075"/>
                                        </p:tgtEl>
                                        <p:attrNameLst>
                                          <p:attrName>r</p:attrName>
                                        </p:attrNameLst>
                                      </p:cBhvr>
                                    </p:animRot>
                                    <p:animRot by="-240000">
                                      <p:cBhvr>
                                        <p:cTn id="9" dur="1000" fill="hold">
                                          <p:stCondLst>
                                            <p:cond delay="3000"/>
                                          </p:stCondLst>
                                        </p:cTn>
                                        <p:tgtEl>
                                          <p:spTgt spid="3075"/>
                                        </p:tgtEl>
                                        <p:attrNameLst>
                                          <p:attrName>r</p:attrName>
                                        </p:attrNameLst>
                                      </p:cBhvr>
                                    </p:animRot>
                                    <p:animRot by="120000">
                                      <p:cBhvr>
                                        <p:cTn id="10" dur="1000" fill="hold">
                                          <p:stCondLst>
                                            <p:cond delay="4000"/>
                                          </p:stCondLst>
                                        </p:cTn>
                                        <p:tgtEl>
                                          <p:spTgt spid="307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076"/>
                                        </p:tgtEl>
                                        <p:attrNameLst>
                                          <p:attrName>r</p:attrName>
                                        </p:attrNameLst>
                                      </p:cBhvr>
                                    </p:animRot>
                                    <p:animRot by="-240000">
                                      <p:cBhvr>
                                        <p:cTn id="13" dur="1000" fill="hold">
                                          <p:stCondLst>
                                            <p:cond delay="1000"/>
                                          </p:stCondLst>
                                        </p:cTn>
                                        <p:tgtEl>
                                          <p:spTgt spid="3076"/>
                                        </p:tgtEl>
                                        <p:attrNameLst>
                                          <p:attrName>r</p:attrName>
                                        </p:attrNameLst>
                                      </p:cBhvr>
                                    </p:animRot>
                                    <p:animRot by="240000">
                                      <p:cBhvr>
                                        <p:cTn id="14" dur="1000" fill="hold">
                                          <p:stCondLst>
                                            <p:cond delay="2000"/>
                                          </p:stCondLst>
                                        </p:cTn>
                                        <p:tgtEl>
                                          <p:spTgt spid="3076"/>
                                        </p:tgtEl>
                                        <p:attrNameLst>
                                          <p:attrName>r</p:attrName>
                                        </p:attrNameLst>
                                      </p:cBhvr>
                                    </p:animRot>
                                    <p:animRot by="-240000">
                                      <p:cBhvr>
                                        <p:cTn id="15" dur="1000" fill="hold">
                                          <p:stCondLst>
                                            <p:cond delay="3000"/>
                                          </p:stCondLst>
                                        </p:cTn>
                                        <p:tgtEl>
                                          <p:spTgt spid="3076"/>
                                        </p:tgtEl>
                                        <p:attrNameLst>
                                          <p:attrName>r</p:attrName>
                                        </p:attrNameLst>
                                      </p:cBhvr>
                                    </p:animRot>
                                    <p:animRot by="120000">
                                      <p:cBhvr>
                                        <p:cTn id="16" dur="1000" fill="hold">
                                          <p:stCondLst>
                                            <p:cond delay="4000"/>
                                          </p:stCondLst>
                                        </p:cTn>
                                        <p:tgtEl>
                                          <p:spTgt spid="3076"/>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17"/>
                                        </p:tgtEl>
                                      </p:cBhvr>
                                    </p:animEffect>
                                    <p:anim calcmode="lin" valueType="num">
                                      <p:cBhvr>
                                        <p:cTn id="56" dur="1000"/>
                                        <p:tgtEl>
                                          <p:spTgt spid="17"/>
                                        </p:tgtEl>
                                        <p:attrNameLst>
                                          <p:attrName>ppt_x</p:attrName>
                                        </p:attrNameLst>
                                      </p:cBhvr>
                                      <p:tavLst>
                                        <p:tav tm="0">
                                          <p:val>
                                            <p:strVal val="ppt_x"/>
                                          </p:val>
                                        </p:tav>
                                        <p:tav tm="100000">
                                          <p:val>
                                            <p:strVal val="ppt_x"/>
                                          </p:val>
                                        </p:tav>
                                      </p:tavLst>
                                    </p:anim>
                                    <p:anim calcmode="lin" valueType="num">
                                      <p:cBhvr>
                                        <p:cTn id="57" dur="1000"/>
                                        <p:tgtEl>
                                          <p:spTgt spid="17"/>
                                        </p:tgtEl>
                                        <p:attrNameLst>
                                          <p:attrName>ppt_y</p:attrName>
                                        </p:attrNameLst>
                                      </p:cBhvr>
                                      <p:tavLst>
                                        <p:tav tm="0">
                                          <p:val>
                                            <p:strVal val="ppt_y"/>
                                          </p:val>
                                        </p:tav>
                                        <p:tav tm="100000">
                                          <p:val>
                                            <p:strVal val="ppt_y+.1"/>
                                          </p:val>
                                        </p:tav>
                                      </p:tavLst>
                                    </p:anim>
                                    <p:set>
                                      <p:cBhvr>
                                        <p:cTn id="5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8"/>
                                        </p:tgtEl>
                                      </p:cBhvr>
                                    </p:animEffect>
                                    <p:anim calcmode="lin" valueType="num">
                                      <p:cBhvr>
                                        <p:cTn id="64" dur="1000"/>
                                        <p:tgtEl>
                                          <p:spTgt spid="18"/>
                                        </p:tgtEl>
                                        <p:attrNameLst>
                                          <p:attrName>ppt_x</p:attrName>
                                        </p:attrNameLst>
                                      </p:cBhvr>
                                      <p:tavLst>
                                        <p:tav tm="0">
                                          <p:val>
                                            <p:strVal val="ppt_x"/>
                                          </p:val>
                                        </p:tav>
                                        <p:tav tm="100000">
                                          <p:val>
                                            <p:strVal val="ppt_x"/>
                                          </p:val>
                                        </p:tav>
                                      </p:tavLst>
                                    </p:anim>
                                    <p:anim calcmode="lin" valueType="num">
                                      <p:cBhvr>
                                        <p:cTn id="65" dur="1000"/>
                                        <p:tgtEl>
                                          <p:spTgt spid="18"/>
                                        </p:tgtEl>
                                        <p:attrNameLst>
                                          <p:attrName>ppt_y</p:attrName>
                                        </p:attrNameLst>
                                      </p:cBhvr>
                                      <p:tavLst>
                                        <p:tav tm="0">
                                          <p:val>
                                            <p:strVal val="ppt_y"/>
                                          </p:val>
                                        </p:tav>
                                        <p:tav tm="100000">
                                          <p:val>
                                            <p:strVal val="ppt_y+.1"/>
                                          </p:val>
                                        </p:tav>
                                      </p:tavLst>
                                    </p:anim>
                                    <p:set>
                                      <p:cBhvr>
                                        <p:cTn id="66"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1" presetClass="emph" presetSubtype="0" repeatCount="indefinite" fill="hold" grpId="1" nodeType="withEffect">
                                  <p:stCondLst>
                                    <p:cond delay="0"/>
                                  </p:stCondLst>
                                  <p:childTnLst>
                                    <p:animClr clrSpc="hsl" dir="cw">
                                      <p:cBhvr override="childStyle">
                                        <p:cTn id="71" dur="500" fill="hold"/>
                                        <p:tgtEl>
                                          <p:spTgt spid="20"/>
                                        </p:tgtEl>
                                        <p:attrNameLst>
                                          <p:attrName>style.color</p:attrName>
                                        </p:attrNameLst>
                                      </p:cBhvr>
                                      <p:by>
                                        <p:hsl h="7200000" s="0" l="0"/>
                                      </p:by>
                                    </p:animClr>
                                    <p:animClr clrSpc="hsl" dir="cw">
                                      <p:cBhvr>
                                        <p:cTn id="72" dur="500" fill="hold"/>
                                        <p:tgtEl>
                                          <p:spTgt spid="20"/>
                                        </p:tgtEl>
                                        <p:attrNameLst>
                                          <p:attrName>fillcolor</p:attrName>
                                        </p:attrNameLst>
                                      </p:cBhvr>
                                      <p:by>
                                        <p:hsl h="7200000" s="0" l="0"/>
                                      </p:by>
                                    </p:animClr>
                                    <p:animClr clrSpc="hsl" dir="cw">
                                      <p:cBhvr>
                                        <p:cTn id="73" dur="500" fill="hold"/>
                                        <p:tgtEl>
                                          <p:spTgt spid="20"/>
                                        </p:tgtEl>
                                        <p:attrNameLst>
                                          <p:attrName>stroke.color</p:attrName>
                                        </p:attrNameLst>
                                      </p:cBhvr>
                                      <p:by>
                                        <p:hsl h="7200000" s="0" l="0"/>
                                      </p:by>
                                    </p:animClr>
                                    <p:set>
                                      <p:cBhvr>
                                        <p:cTn id="74" dur="500" fill="hold"/>
                                        <p:tgtEl>
                                          <p:spTgt spid="20"/>
                                        </p:tgtEl>
                                        <p:attrNameLst>
                                          <p:attrName>fill.type</p:attrName>
                                        </p:attrNameLst>
                                      </p:cBhvr>
                                      <p:to>
                                        <p:strVal val="solid"/>
                                      </p:to>
                                    </p:set>
                                  </p:childTnLst>
                                </p:cTn>
                              </p:par>
                              <p:par>
                                <p:cTn id="75" presetID="1" presetClass="mediacall" presetSubtype="0" fill="hold" nodeType="withEffect">
                                  <p:stCondLst>
                                    <p:cond delay="0"/>
                                  </p:stCondLst>
                                  <p:childTnLst>
                                    <p:cmd type="call" cmd="playFrom(0.0)">
                                      <p:cBhvr>
                                        <p:cTn id="76" dur="4715" fill="hold"/>
                                        <p:tgtEl>
                                          <p:spTgt spid="13"/>
                                        </p:tgtEl>
                                      </p:cBhvr>
                                    </p:cmd>
                                  </p:childTnLst>
                                </p:cTn>
                              </p:par>
                              <p:par>
                                <p:cTn id="77" presetID="2" presetClass="exit" presetSubtype="1" fill="hold" nodeType="withEffect">
                                  <p:stCondLst>
                                    <p:cond delay="0"/>
                                  </p:stCondLst>
                                  <p:childTnLst>
                                    <p:anim calcmode="lin" valueType="num">
                                      <p:cBhvr additive="base">
                                        <p:cTn id="78" dur="3000"/>
                                        <p:tgtEl>
                                          <p:spTgt spid="3077"/>
                                        </p:tgtEl>
                                        <p:attrNameLst>
                                          <p:attrName>ppt_x</p:attrName>
                                        </p:attrNameLst>
                                      </p:cBhvr>
                                      <p:tavLst>
                                        <p:tav tm="0">
                                          <p:val>
                                            <p:strVal val="ppt_x"/>
                                          </p:val>
                                        </p:tav>
                                        <p:tav tm="100000">
                                          <p:val>
                                            <p:strVal val="ppt_x"/>
                                          </p:val>
                                        </p:tav>
                                      </p:tavLst>
                                    </p:anim>
                                    <p:anim calcmode="lin" valueType="num">
                                      <p:cBhvr additive="base">
                                        <p:cTn id="79" dur="3000"/>
                                        <p:tgtEl>
                                          <p:spTgt spid="3077"/>
                                        </p:tgtEl>
                                        <p:attrNameLst>
                                          <p:attrName>ppt_y</p:attrName>
                                        </p:attrNameLst>
                                      </p:cBhvr>
                                      <p:tavLst>
                                        <p:tav tm="0">
                                          <p:val>
                                            <p:strVal val="ppt_y"/>
                                          </p:val>
                                        </p:tav>
                                        <p:tav tm="100000">
                                          <p:val>
                                            <p:strVal val="0-ppt_h/2"/>
                                          </p:val>
                                        </p:tav>
                                      </p:tavLst>
                                    </p:anim>
                                    <p:set>
                                      <p:cBhvr>
                                        <p:cTn id="80" dur="1" fill="hold">
                                          <p:stCondLst>
                                            <p:cond delay="2999"/>
                                          </p:stCondLst>
                                        </p:cTn>
                                        <p:tgtEl>
                                          <p:spTgt spid="3077"/>
                                        </p:tgtEl>
                                        <p:attrNameLst>
                                          <p:attrName>style.visibility</p:attrName>
                                        </p:attrNameLst>
                                      </p:cBhvr>
                                      <p:to>
                                        <p:strVal val="hidden"/>
                                      </p:to>
                                    </p:set>
                                  </p:childTnLst>
                                </p:cTn>
                              </p:par>
                              <p:par>
                                <p:cTn id="81" presetID="35" presetClass="path" presetSubtype="0" accel="50000" decel="50000" fill="hold" nodeType="withEffect">
                                  <p:stCondLst>
                                    <p:cond delay="0"/>
                                  </p:stCondLst>
                                  <p:childTnLst>
                                    <p:animMotion origin="layout" path="M 0 0 L -0.25 0 E" pathEditMode="relative" ptsTypes="">
                                      <p:cBhvr>
                                        <p:cTn id="82" dur="5000" fill="hold"/>
                                        <p:tgtEl>
                                          <p:spTgt spid="3075"/>
                                        </p:tgtEl>
                                        <p:attrNameLst>
                                          <p:attrName>ppt_x</p:attrName>
                                          <p:attrName>ppt_y</p:attrName>
                                        </p:attrNameLst>
                                      </p:cBhvr>
                                    </p:animMotion>
                                  </p:childTnLst>
                                </p:cTn>
                              </p:par>
                            </p:childTnLst>
                          </p:cTn>
                        </p:par>
                      </p:childTnLst>
                    </p:cTn>
                  </p:par>
                </p:childTnLst>
              </p:cTn>
              <p:nextCondLst>
                <p:cond evt="onClick" delay="0">
                  <p:tgtEl>
                    <p:spTgt spid="20"/>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19"/>
                                        </p:tgtEl>
                                      </p:cBhvr>
                                    </p:animEffect>
                                    <p:anim calcmode="lin" valueType="num">
                                      <p:cBhvr>
                                        <p:cTn id="88" dur="1000"/>
                                        <p:tgtEl>
                                          <p:spTgt spid="19"/>
                                        </p:tgtEl>
                                        <p:attrNameLst>
                                          <p:attrName>ppt_x</p:attrName>
                                        </p:attrNameLst>
                                      </p:cBhvr>
                                      <p:tavLst>
                                        <p:tav tm="0">
                                          <p:val>
                                            <p:strVal val="ppt_x"/>
                                          </p:val>
                                        </p:tav>
                                        <p:tav tm="100000">
                                          <p:val>
                                            <p:strVal val="ppt_x"/>
                                          </p:val>
                                        </p:tav>
                                      </p:tavLst>
                                    </p:anim>
                                    <p:anim calcmode="lin" valueType="num">
                                      <p:cBhvr>
                                        <p:cTn id="89" dur="1000"/>
                                        <p:tgtEl>
                                          <p:spTgt spid="19"/>
                                        </p:tgtEl>
                                        <p:attrNameLst>
                                          <p:attrName>ppt_y</p:attrName>
                                        </p:attrNameLst>
                                      </p:cBhvr>
                                      <p:tavLst>
                                        <p:tav tm="0">
                                          <p:val>
                                            <p:strVal val="ppt_y"/>
                                          </p:val>
                                        </p:tav>
                                        <p:tav tm="100000">
                                          <p:val>
                                            <p:strVal val="ppt_y+.1"/>
                                          </p:val>
                                        </p:tav>
                                      </p:tavLst>
                                    </p:anim>
                                    <p:set>
                                      <p:cBhvr>
                                        <p:cTn id="90"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5"/>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4"/>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2" grpId="0"/>
      <p:bldP spid="51" grpId="0" animBg="1"/>
      <p:bldP spid="5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Giai cuu dai duong 2\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Giai cuu dai duong 2\6a.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3500" y1="32647" x2="44000" y2="37647"/>
                        <a14:foregroundMark x1="61125" y1="35882" x2="57375" y2="46324"/>
                      </a14:backgroundRemoval>
                    </a14:imgEffect>
                  </a14:imgLayer>
                </a14:imgProps>
              </a:ext>
              <a:ext uri="{28A0092B-C50C-407E-A947-70E740481C1C}">
                <a14:useLocalDpi xmlns:a14="http://schemas.microsoft.com/office/drawing/2010/main" val="0"/>
              </a:ext>
            </a:extLst>
          </a:blip>
          <a:srcRect/>
          <a:stretch>
            <a:fillRect/>
          </a:stretch>
        </p:blipFill>
        <p:spPr bwMode="auto">
          <a:xfrm>
            <a:off x="7518401" y="4830374"/>
            <a:ext cx="2133600" cy="181411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Giai cuu dai duong 2\6b.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42444" y1="51821" x2="23556" y2="57423"/>
                        <a14:foregroundMark x1="21333" y1="63305" x2="10000" y2="71989"/>
                        <a14:foregroundMark x1="10667" y1="71989" x2="7111" y2="84594"/>
                        <a14:foregroundMark x1="22889" y1="65546" x2="17111" y2="77311"/>
                        <a14:foregroundMark x1="59556" y1="68347" x2="64444" y2="78151"/>
                        <a14:foregroundMark x1="15982" y1="78448" x2="17580" y2="89655"/>
                        <a14:foregroundMark x1="26712" y1="70402" x2="22603" y2="82184"/>
                        <a14:foregroundMark x1="64384" y1="70115" x2="71005" y2="75862"/>
                        <a14:foregroundMark x1="73744" y1="71839" x2="78767" y2="75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1439604">
            <a:off x="2786877" y="4684192"/>
            <a:ext cx="2432328" cy="19296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6.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9006" l="0" r="98923">
                        <a14:foregroundMark x1="33231" y1="37575" x2="37692" y2="48907"/>
                        <a14:foregroundMark x1="62462" y1="35785" x2="56769" y2="53280"/>
                      </a14:backgroundRemoval>
                    </a14:imgEffect>
                  </a14:imgLayer>
                </a14:imgProps>
              </a:ext>
              <a:ext uri="{28A0092B-C50C-407E-A947-70E740481C1C}">
                <a14:useLocalDpi xmlns:a14="http://schemas.microsoft.com/office/drawing/2010/main" val="0"/>
              </a:ext>
            </a:extLst>
          </a:blip>
          <a:srcRect/>
          <a:stretch>
            <a:fillRect/>
          </a:stretch>
        </p:blipFill>
        <p:spPr bwMode="auto">
          <a:xfrm>
            <a:off x="5486401" y="4875475"/>
            <a:ext cx="2235200" cy="17297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DMIN\Desktop\Giai cuu dai duong 2\luoi 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549716" flipH="1">
            <a:off x="5243460" y="3193963"/>
            <a:ext cx="5535189" cy="5316893"/>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453888" y="3120311"/>
            <a:ext cx="20605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A.</a:t>
            </a:r>
            <a:r>
              <a:rPr lang="en-US" sz="2400" b="1" dirty="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Hoa </a:t>
            </a:r>
            <a:r>
              <a:rPr lang="en-US" sz="2400" dirty="0">
                <a:solidFill>
                  <a:srgbClr val="FF0000"/>
                </a:solidFill>
                <a:latin typeface="Times New Roman" panose="02020603050405020304" pitchFamily="18" charset="0"/>
                <a:cs typeface="Times New Roman" panose="02020603050405020304" pitchFamily="18" charset="0"/>
              </a:rPr>
              <a:t>xuân.</a:t>
            </a:r>
          </a:p>
          <a:p>
            <a:endParaRPr lang="en-US" sz="3200" dirty="0">
              <a:solidFill>
                <a:srgbClr val="0033CC"/>
              </a:solidFill>
            </a:endParaRPr>
          </a:p>
        </p:txBody>
      </p:sp>
      <p:sp>
        <p:nvSpPr>
          <p:cNvPr id="25" name="Rounded Rectangle 24"/>
          <p:cNvSpPr/>
          <p:nvPr/>
        </p:nvSpPr>
        <p:spPr>
          <a:xfrm>
            <a:off x="2641601" y="3134525"/>
            <a:ext cx="3537829"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B.</a:t>
            </a:r>
            <a:r>
              <a:rPr lang="en-US" sz="2400" dirty="0">
                <a:solidFill>
                  <a:srgbClr val="FF0000"/>
                </a:solidFill>
                <a:latin typeface="Times New Roman" panose="02020603050405020304" pitchFamily="18" charset="0"/>
                <a:cs typeface="Times New Roman" panose="02020603050405020304" pitchFamily="18" charset="0"/>
              </a:rPr>
              <a:t> Đầm, nẻo đồi, bóng tà dương, hoa xuân.</a:t>
            </a:r>
          </a:p>
          <a:p>
            <a:endParaRPr lang="en-US" sz="3200" dirty="0">
              <a:solidFill>
                <a:srgbClr val="0033CC"/>
              </a:solidFill>
            </a:endParaRPr>
          </a:p>
        </p:txBody>
      </p:sp>
      <p:sp>
        <p:nvSpPr>
          <p:cNvPr id="26" name="Rounded Rectangle 25"/>
          <p:cNvSpPr/>
          <p:nvPr/>
        </p:nvSpPr>
        <p:spPr>
          <a:xfrm>
            <a:off x="9347547" y="3180058"/>
            <a:ext cx="2425545"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D. Đầm</a:t>
            </a:r>
            <a:r>
              <a:rPr lang="en-US" sz="2400" dirty="0">
                <a:solidFill>
                  <a:srgbClr val="FF0000"/>
                </a:solidFill>
                <a:latin typeface="Times New Roman" panose="02020603050405020304" pitchFamily="18" charset="0"/>
                <a:cs typeface="Times New Roman" panose="02020603050405020304" pitchFamily="18" charset="0"/>
              </a:rPr>
              <a:t>, nẻo đồi, bóng tà dương.</a:t>
            </a:r>
          </a:p>
        </p:txBody>
      </p:sp>
      <p:sp>
        <p:nvSpPr>
          <p:cNvPr id="27" name="Rounded Rectangle 26"/>
          <p:cNvSpPr/>
          <p:nvPr/>
        </p:nvSpPr>
        <p:spPr>
          <a:xfrm>
            <a:off x="6350001" y="3143649"/>
            <a:ext cx="2743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b="1"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C</a:t>
            </a:r>
            <a:r>
              <a:rPr lang="en-US" sz="2400" dirty="0">
                <a:solidFill>
                  <a:srgbClr val="FF0000"/>
                </a:solidFill>
                <a:latin typeface="Times New Roman" panose="02020603050405020304" pitchFamily="18" charset="0"/>
                <a:cs typeface="Times New Roman" panose="02020603050405020304" pitchFamily="18" charset="0"/>
              </a:rPr>
              <a:t>. Bóng dương tà.</a:t>
            </a:r>
          </a:p>
          <a:p>
            <a:endParaRPr lang="en-US" sz="2667" dirty="0">
              <a:solidFill>
                <a:srgbClr val="0033CC"/>
              </a:solidFill>
            </a:endParaRPr>
          </a:p>
        </p:txBody>
      </p:sp>
      <p:pic>
        <p:nvPicPr>
          <p:cNvPr id="29" name="Picture 11" descr="C:\Users\ADMIN\Desktop\Giai cuu dai duong 2\seashell-border-382756.jpg"/>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35200" y="76200"/>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2816249" y="487087"/>
            <a:ext cx="6625463" cy="1077218"/>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Câu 6:</a:t>
            </a:r>
            <a:r>
              <a:rPr lang="en-US" sz="3200" dirty="0">
                <a:latin typeface="Times New Roman" panose="02020603050405020304" pitchFamily="18" charset="0"/>
                <a:cs typeface="Times New Roman" panose="02020603050405020304" pitchFamily="18" charset="0"/>
              </a:rPr>
              <a:t> Những sự vật, hiện tượng nào trong khổ ba phụ họa cùng mưa?</a:t>
            </a: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76658" y="50673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4059" y="17780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18" name="Rounded Rectangle 1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19" name="Picture 3" descr="C:\Users\ADMIN\Desktop\Picture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4" name="Group 33">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0" name="Group 39">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6" name="Group 45">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2"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Explosion 2 52"/>
          <p:cNvSpPr/>
          <p:nvPr/>
        </p:nvSpPr>
        <p:spPr>
          <a:xfrm>
            <a:off x="1066801" y="4531136"/>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101607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0"/>
                                        </p:tgtEl>
                                        <p:attrNameLst>
                                          <p:attrName>r</p:attrName>
                                        </p:attrNameLst>
                                      </p:cBhvr>
                                    </p:animRot>
                                    <p:animRot by="-240000">
                                      <p:cBhvr>
                                        <p:cTn id="13" dur="600" fill="hold">
                                          <p:stCondLst>
                                            <p:cond delay="600"/>
                                          </p:stCondLst>
                                        </p:cTn>
                                        <p:tgtEl>
                                          <p:spTgt spid="1030"/>
                                        </p:tgtEl>
                                        <p:attrNameLst>
                                          <p:attrName>r</p:attrName>
                                        </p:attrNameLst>
                                      </p:cBhvr>
                                    </p:animRot>
                                    <p:animRot by="240000">
                                      <p:cBhvr>
                                        <p:cTn id="14" dur="600" fill="hold">
                                          <p:stCondLst>
                                            <p:cond delay="1200"/>
                                          </p:stCondLst>
                                        </p:cTn>
                                        <p:tgtEl>
                                          <p:spTgt spid="1030"/>
                                        </p:tgtEl>
                                        <p:attrNameLst>
                                          <p:attrName>r</p:attrName>
                                        </p:attrNameLst>
                                      </p:cBhvr>
                                    </p:animRot>
                                    <p:animRot by="-240000">
                                      <p:cBhvr>
                                        <p:cTn id="15" dur="600" fill="hold">
                                          <p:stCondLst>
                                            <p:cond delay="1800"/>
                                          </p:stCondLst>
                                        </p:cTn>
                                        <p:tgtEl>
                                          <p:spTgt spid="1030"/>
                                        </p:tgtEl>
                                        <p:attrNameLst>
                                          <p:attrName>r</p:attrName>
                                        </p:attrNameLst>
                                      </p:cBhvr>
                                    </p:animRot>
                                    <p:animRot by="120000">
                                      <p:cBhvr>
                                        <p:cTn id="16" dur="600" fill="hold">
                                          <p:stCondLst>
                                            <p:cond delay="2400"/>
                                          </p:stCondLst>
                                        </p:cTn>
                                        <p:tgtEl>
                                          <p:spTgt spid="10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28"/>
                                        </p:tgtEl>
                                        <p:attrNameLst>
                                          <p:attrName>r</p:attrName>
                                        </p:attrNameLst>
                                      </p:cBhvr>
                                    </p:animRot>
                                    <p:animRot by="-240000">
                                      <p:cBhvr>
                                        <p:cTn id="19" dur="600" fill="hold">
                                          <p:stCondLst>
                                            <p:cond delay="600"/>
                                          </p:stCondLst>
                                        </p:cTn>
                                        <p:tgtEl>
                                          <p:spTgt spid="1028"/>
                                        </p:tgtEl>
                                        <p:attrNameLst>
                                          <p:attrName>r</p:attrName>
                                        </p:attrNameLst>
                                      </p:cBhvr>
                                    </p:animRot>
                                    <p:animRot by="240000">
                                      <p:cBhvr>
                                        <p:cTn id="20" dur="600" fill="hold">
                                          <p:stCondLst>
                                            <p:cond delay="1200"/>
                                          </p:stCondLst>
                                        </p:cTn>
                                        <p:tgtEl>
                                          <p:spTgt spid="1028"/>
                                        </p:tgtEl>
                                        <p:attrNameLst>
                                          <p:attrName>r</p:attrName>
                                        </p:attrNameLst>
                                      </p:cBhvr>
                                    </p:animRot>
                                    <p:animRot by="-240000">
                                      <p:cBhvr>
                                        <p:cTn id="21" dur="600" fill="hold">
                                          <p:stCondLst>
                                            <p:cond delay="1800"/>
                                          </p:stCondLst>
                                        </p:cTn>
                                        <p:tgtEl>
                                          <p:spTgt spid="1028"/>
                                        </p:tgtEl>
                                        <p:attrNameLst>
                                          <p:attrName>r</p:attrName>
                                        </p:attrNameLst>
                                      </p:cBhvr>
                                    </p:animRot>
                                    <p:animRot by="120000">
                                      <p:cBhvr>
                                        <p:cTn id="22" dur="600" fill="hold">
                                          <p:stCondLst>
                                            <p:cond delay="2400"/>
                                          </p:stCondLst>
                                        </p:cTn>
                                        <p:tgtEl>
                                          <p:spTgt spid="1028"/>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4"/>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4"/>
                                        </p:tgtEl>
                                      </p:cBhvr>
                                    </p:animEffect>
                                    <p:anim calcmode="lin" valueType="num">
                                      <p:cBhvr>
                                        <p:cTn id="62" dur="1000"/>
                                        <p:tgtEl>
                                          <p:spTgt spid="24"/>
                                        </p:tgtEl>
                                        <p:attrNameLst>
                                          <p:attrName>ppt_x</p:attrName>
                                        </p:attrNameLst>
                                      </p:cBhvr>
                                      <p:tavLst>
                                        <p:tav tm="0">
                                          <p:val>
                                            <p:strVal val="ppt_x"/>
                                          </p:val>
                                        </p:tav>
                                        <p:tav tm="100000">
                                          <p:val>
                                            <p:strVal val="ppt_x"/>
                                          </p:val>
                                        </p:tav>
                                      </p:tavLst>
                                    </p:anim>
                                    <p:anim calcmode="lin" valueType="num">
                                      <p:cBhvr>
                                        <p:cTn id="63" dur="1000"/>
                                        <p:tgtEl>
                                          <p:spTgt spid="24"/>
                                        </p:tgtEl>
                                        <p:attrNameLst>
                                          <p:attrName>ppt_y</p:attrName>
                                        </p:attrNameLst>
                                      </p:cBhvr>
                                      <p:tavLst>
                                        <p:tav tm="0">
                                          <p:val>
                                            <p:strVal val="ppt_y"/>
                                          </p:val>
                                        </p:tav>
                                        <p:tav tm="100000">
                                          <p:val>
                                            <p:strVal val="ppt_y+.1"/>
                                          </p:val>
                                        </p:tav>
                                      </p:tavLst>
                                    </p:anim>
                                    <p:set>
                                      <p:cBhvr>
                                        <p:cTn id="6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25"/>
                                        </p:tgtEl>
                                      </p:cBhvr>
                                    </p:animEffect>
                                    <p:anim calcmode="lin" valueType="num">
                                      <p:cBhvr>
                                        <p:cTn id="70" dur="1000"/>
                                        <p:tgtEl>
                                          <p:spTgt spid="25"/>
                                        </p:tgtEl>
                                        <p:attrNameLst>
                                          <p:attrName>ppt_x</p:attrName>
                                        </p:attrNameLst>
                                      </p:cBhvr>
                                      <p:tavLst>
                                        <p:tav tm="0">
                                          <p:val>
                                            <p:strVal val="ppt_x"/>
                                          </p:val>
                                        </p:tav>
                                        <p:tav tm="100000">
                                          <p:val>
                                            <p:strVal val="ppt_x"/>
                                          </p:val>
                                        </p:tav>
                                      </p:tavLst>
                                    </p:anim>
                                    <p:anim calcmode="lin" valueType="num">
                                      <p:cBhvr>
                                        <p:cTn id="71" dur="1000"/>
                                        <p:tgtEl>
                                          <p:spTgt spid="25"/>
                                        </p:tgtEl>
                                        <p:attrNameLst>
                                          <p:attrName>ppt_y</p:attrName>
                                        </p:attrNameLst>
                                      </p:cBhvr>
                                      <p:tavLst>
                                        <p:tav tm="0">
                                          <p:val>
                                            <p:strVal val="ppt_y"/>
                                          </p:val>
                                        </p:tav>
                                        <p:tav tm="100000">
                                          <p:val>
                                            <p:strVal val="ppt_y+.1"/>
                                          </p:val>
                                        </p:tav>
                                      </p:tavLst>
                                    </p:anim>
                                    <p:set>
                                      <p:cBhvr>
                                        <p:cTn id="7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21" presetClass="emph" presetSubtype="0" repeatCount="indefinite" fill="hold" grpId="1" nodeType="withEffect">
                                  <p:stCondLst>
                                    <p:cond delay="0"/>
                                  </p:stCondLst>
                                  <p:childTnLst>
                                    <p:animClr clrSpc="hsl" dir="cw">
                                      <p:cBhvr override="childStyle">
                                        <p:cTn id="77" dur="500" fill="hold"/>
                                        <p:tgtEl>
                                          <p:spTgt spid="27"/>
                                        </p:tgtEl>
                                        <p:attrNameLst>
                                          <p:attrName>style.color</p:attrName>
                                        </p:attrNameLst>
                                      </p:cBhvr>
                                      <p:by>
                                        <p:hsl h="7200000" s="0" l="0"/>
                                      </p:by>
                                    </p:animClr>
                                    <p:animClr clrSpc="hsl" dir="cw">
                                      <p:cBhvr>
                                        <p:cTn id="78" dur="500" fill="hold"/>
                                        <p:tgtEl>
                                          <p:spTgt spid="27"/>
                                        </p:tgtEl>
                                        <p:attrNameLst>
                                          <p:attrName>fillcolor</p:attrName>
                                        </p:attrNameLst>
                                      </p:cBhvr>
                                      <p:by>
                                        <p:hsl h="7200000" s="0" l="0"/>
                                      </p:by>
                                    </p:animClr>
                                    <p:animClr clrSpc="hsl" dir="cw">
                                      <p:cBhvr>
                                        <p:cTn id="79" dur="500" fill="hold"/>
                                        <p:tgtEl>
                                          <p:spTgt spid="27"/>
                                        </p:tgtEl>
                                        <p:attrNameLst>
                                          <p:attrName>stroke.color</p:attrName>
                                        </p:attrNameLst>
                                      </p:cBhvr>
                                      <p:by>
                                        <p:hsl h="7200000" s="0" l="0"/>
                                      </p:by>
                                    </p:animClr>
                                    <p:set>
                                      <p:cBhvr>
                                        <p:cTn id="80" dur="500" fill="hold"/>
                                        <p:tgtEl>
                                          <p:spTgt spid="27"/>
                                        </p:tgtEl>
                                        <p:attrNameLst>
                                          <p:attrName>fill.type</p:attrName>
                                        </p:attrNameLst>
                                      </p:cBhvr>
                                      <p:to>
                                        <p:strVal val="solid"/>
                                      </p:to>
                                    </p:set>
                                  </p:childTnLst>
                                </p:cTn>
                              </p:par>
                              <p:par>
                                <p:cTn id="81" presetID="1" presetClass="mediacall" presetSubtype="0" fill="hold" nodeType="withEffect">
                                  <p:stCondLst>
                                    <p:cond delay="0"/>
                                  </p:stCondLst>
                                  <p:childTnLst>
                                    <p:cmd type="call" cmd="playFrom(0.0)">
                                      <p:cBhvr>
                                        <p:cTn id="82" dur="4715" fill="hold"/>
                                        <p:tgtEl>
                                          <p:spTgt spid="14"/>
                                        </p:tgtEl>
                                      </p:cBhvr>
                                    </p:cmd>
                                  </p:childTnLst>
                                </p:cTn>
                              </p:par>
                              <p:par>
                                <p:cTn id="83" presetID="2" presetClass="exit" presetSubtype="1" fill="hold" nodeType="withEffect">
                                  <p:stCondLst>
                                    <p:cond delay="0"/>
                                  </p:stCondLst>
                                  <p:childTnLst>
                                    <p:anim calcmode="lin" valueType="num">
                                      <p:cBhvr additive="base">
                                        <p:cTn id="84" dur="2000"/>
                                        <p:tgtEl>
                                          <p:spTgt spid="23"/>
                                        </p:tgtEl>
                                        <p:attrNameLst>
                                          <p:attrName>ppt_x</p:attrName>
                                        </p:attrNameLst>
                                      </p:cBhvr>
                                      <p:tavLst>
                                        <p:tav tm="0">
                                          <p:val>
                                            <p:strVal val="ppt_x"/>
                                          </p:val>
                                        </p:tav>
                                        <p:tav tm="100000">
                                          <p:val>
                                            <p:strVal val="ppt_x"/>
                                          </p:val>
                                        </p:tav>
                                      </p:tavLst>
                                    </p:anim>
                                    <p:anim calcmode="lin" valueType="num">
                                      <p:cBhvr additive="base">
                                        <p:cTn id="85" dur="2000"/>
                                        <p:tgtEl>
                                          <p:spTgt spid="23"/>
                                        </p:tgtEl>
                                        <p:attrNameLst>
                                          <p:attrName>ppt_y</p:attrName>
                                        </p:attrNameLst>
                                      </p:cBhvr>
                                      <p:tavLst>
                                        <p:tav tm="0">
                                          <p:val>
                                            <p:strVal val="ppt_y"/>
                                          </p:val>
                                        </p:tav>
                                        <p:tav tm="100000">
                                          <p:val>
                                            <p:strVal val="0-ppt_h/2"/>
                                          </p:val>
                                        </p:tav>
                                      </p:tavLst>
                                    </p:anim>
                                    <p:set>
                                      <p:cBhvr>
                                        <p:cTn id="86" dur="1" fill="hold">
                                          <p:stCondLst>
                                            <p:cond delay="1999"/>
                                          </p:stCondLst>
                                        </p:cTn>
                                        <p:tgtEl>
                                          <p:spTgt spid="23"/>
                                        </p:tgtEl>
                                        <p:attrNameLst>
                                          <p:attrName>style.visibility</p:attrName>
                                        </p:attrNameLst>
                                      </p:cBhvr>
                                      <p:to>
                                        <p:strVal val="hidden"/>
                                      </p:to>
                                    </p:set>
                                  </p:childTnLst>
                                </p:cTn>
                              </p:par>
                              <p:par>
                                <p:cTn id="87" presetID="63" presetClass="path" presetSubtype="0" accel="50000" decel="50000" fill="hold" nodeType="withEffect">
                                  <p:stCondLst>
                                    <p:cond delay="0"/>
                                  </p:stCondLst>
                                  <p:childTnLst>
                                    <p:animMotion origin="layout" path="M -4.16667E-6 -3.50942E-6 L 0.05782 0.0068 " pathEditMode="relative" rAng="0" ptsTypes="AA">
                                      <p:cBhvr>
                                        <p:cTn id="88" dur="5000" fill="hold"/>
                                        <p:tgtEl>
                                          <p:spTgt spid="1029"/>
                                        </p:tgtEl>
                                        <p:attrNameLst>
                                          <p:attrName>ppt_x</p:attrName>
                                          <p:attrName>ppt_y</p:attrName>
                                        </p:attrNameLst>
                                      </p:cBhvr>
                                      <p:rCtr x="2882" y="340"/>
                                    </p:animMotion>
                                  </p:childTnLst>
                                </p:cTn>
                              </p:par>
                            </p:childTnLst>
                          </p:cTn>
                        </p:par>
                      </p:childTnLst>
                    </p:cTn>
                  </p:par>
                </p:childTnLst>
              </p:cTn>
              <p:nextCondLst>
                <p:cond evt="onClick" delay="0">
                  <p:tgtEl>
                    <p:spTgt spid="27"/>
                  </p:tgtEl>
                </p:cond>
              </p:nextCondLst>
            </p:seq>
            <p:seq concurrent="1" nextAc="seek">
              <p:cTn id="89" restart="whenNotActive" fill="hold" evtFilter="cancelBubble" nodeType="interactiveSeq">
                <p:stCondLst>
                  <p:cond evt="onClick" delay="0">
                    <p:tgtEl>
                      <p:spTgt spid="26"/>
                    </p:tgtEl>
                  </p:cond>
                </p:stCondLst>
                <p:endSync evt="end" delay="0">
                  <p:rtn val="all"/>
                </p:endSync>
                <p:childTnLst>
                  <p:par>
                    <p:cTn id="90" fill="hold">
                      <p:stCondLst>
                        <p:cond delay="0"/>
                      </p:stCondLst>
                      <p:childTnLst>
                        <p:par>
                          <p:cTn id="91" fill="hold">
                            <p:stCondLst>
                              <p:cond delay="0"/>
                            </p:stCondLst>
                            <p:childTnLst>
                              <p:par>
                                <p:cTn id="92" presetID="42" presetClass="exit" presetSubtype="0" fill="hold" grpId="1" nodeType="clickEffect">
                                  <p:stCondLst>
                                    <p:cond delay="0"/>
                                  </p:stCondLst>
                                  <p:childTnLst>
                                    <p:animEffect transition="out" filter="fade">
                                      <p:cBhvr>
                                        <p:cTn id="93" dur="1000"/>
                                        <p:tgtEl>
                                          <p:spTgt spid="26"/>
                                        </p:tgtEl>
                                      </p:cBhvr>
                                    </p:animEffect>
                                    <p:anim calcmode="lin" valueType="num">
                                      <p:cBhvr>
                                        <p:cTn id="94" dur="1000"/>
                                        <p:tgtEl>
                                          <p:spTgt spid="26"/>
                                        </p:tgtEl>
                                        <p:attrNameLst>
                                          <p:attrName>ppt_x</p:attrName>
                                        </p:attrNameLst>
                                      </p:cBhvr>
                                      <p:tavLst>
                                        <p:tav tm="0">
                                          <p:val>
                                            <p:strVal val="ppt_x"/>
                                          </p:val>
                                        </p:tav>
                                        <p:tav tm="100000">
                                          <p:val>
                                            <p:strVal val="ppt_x"/>
                                          </p:val>
                                        </p:tav>
                                      </p:tavLst>
                                    </p:anim>
                                    <p:anim calcmode="lin" valueType="num">
                                      <p:cBhvr>
                                        <p:cTn id="95" dur="1000"/>
                                        <p:tgtEl>
                                          <p:spTgt spid="26"/>
                                        </p:tgtEl>
                                        <p:attrNameLst>
                                          <p:attrName>ppt_y</p:attrName>
                                        </p:attrNameLst>
                                      </p:cBhvr>
                                      <p:tavLst>
                                        <p:tav tm="0">
                                          <p:val>
                                            <p:strVal val="ppt_y"/>
                                          </p:val>
                                        </p:tav>
                                        <p:tav tm="100000">
                                          <p:val>
                                            <p:strVal val="ppt_y+.1"/>
                                          </p:val>
                                        </p:tav>
                                      </p:tavLst>
                                    </p:anim>
                                    <p:set>
                                      <p:cBhvr>
                                        <p:cTn id="9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97" fill="hold" display="0">
                  <p:stCondLst>
                    <p:cond delay="indefinite"/>
                  </p:stCondLst>
                  <p:endCondLst>
                    <p:cond evt="onStopAudio" delay="0">
                      <p:tgtEl>
                        <p:sldTgt/>
                      </p:tgtEl>
                    </p:cond>
                  </p:endCondLst>
                </p:cTn>
                <p:tgtEl>
                  <p:spTgt spid="14"/>
                </p:tgtEl>
              </p:cMediaNode>
            </p:audio>
            <p:seq concurrent="1" nextAc="seek">
              <p:cTn id="98" restart="whenNotActive" fill="hold" evtFilter="cancelBubble" nodeType="interactiveSeq">
                <p:stCondLst>
                  <p:cond evt="onClick" delay="0">
                    <p:tgtEl>
                      <p:spTgt spid="16"/>
                    </p:tgtEl>
                  </p:cond>
                </p:stCondLst>
                <p:endSync evt="end" delay="0">
                  <p:rtn val="all"/>
                </p:endSync>
                <p:childTnLst>
                  <p:par>
                    <p:cTn id="99" fill="hold">
                      <p:stCondLst>
                        <p:cond delay="0"/>
                      </p:stCondLst>
                      <p:childTnLst>
                        <p:par>
                          <p:cTn id="100" fill="hold">
                            <p:stCondLst>
                              <p:cond delay="0"/>
                            </p:stCondLst>
                            <p:childTnLst>
                              <p:par>
                                <p:cTn id="101" presetID="8" presetClass="emph" presetSubtype="0" fill="hold" nodeType="clickEffect">
                                  <p:stCondLst>
                                    <p:cond delay="0"/>
                                  </p:stCondLst>
                                  <p:childTnLst>
                                    <p:animRot by="21600000">
                                      <p:cBhvr>
                                        <p:cTn id="102" dur="15000" fill="hold"/>
                                        <p:tgtEl>
                                          <p:spTgt spid="19"/>
                                        </p:tgtEl>
                                        <p:attrNameLst>
                                          <p:attrName>r</p:attrName>
                                        </p:attrNameLst>
                                      </p:cBhvr>
                                    </p:animRot>
                                  </p:childTnLst>
                                </p:cTn>
                              </p:par>
                            </p:childTnLst>
                          </p:cTn>
                        </p:par>
                        <p:par>
                          <p:cTn id="103" fill="hold">
                            <p:stCondLst>
                              <p:cond delay="15000"/>
                            </p:stCondLst>
                            <p:childTnLst>
                              <p:par>
                                <p:cTn id="104" presetID="1" presetClass="entr" presetSubtype="0" fill="hold" grpId="0" nodeType="afterEffect">
                                  <p:stCondLst>
                                    <p:cond delay="0"/>
                                  </p:stCondLst>
                                  <p:childTnLst>
                                    <p:set>
                                      <p:cBhvr>
                                        <p:cTn id="105" dur="1" fill="hold">
                                          <p:stCondLst>
                                            <p:cond delay="0"/>
                                          </p:stCondLst>
                                        </p:cTn>
                                        <p:tgtEl>
                                          <p:spTgt spid="53"/>
                                        </p:tgtEl>
                                        <p:attrNameLst>
                                          <p:attrName>style.visibility</p:attrName>
                                        </p:attrNameLst>
                                      </p:cBhvr>
                                      <p:to>
                                        <p:strVal val="visible"/>
                                      </p:to>
                                    </p:set>
                                  </p:childTnLst>
                                </p:cTn>
                              </p:par>
                              <p:par>
                                <p:cTn id="106" presetID="1" presetClass="exit" presetSubtype="0" fill="hold" grpId="1" nodeType="withEffect">
                                  <p:stCondLst>
                                    <p:cond delay="2000"/>
                                  </p:stCondLst>
                                  <p:childTnLst>
                                    <p:set>
                                      <p:cBhvr>
                                        <p:cTn id="107"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3" grpId="0" animBg="1"/>
      <p:bldP spid="5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8150" y="150970"/>
            <a:ext cx="527685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Nghe bài hát sau và nêu cảm nhận sau khi nghe bài hát</a:t>
            </a:r>
            <a:endParaRPr lang="en-US" dirty="0">
              <a:latin typeface="Times New Roman" panose="02020603050405020304" pitchFamily="18" charset="0"/>
              <a:cs typeface="Times New Roman" panose="02020603050405020304" pitchFamily="18" charset="0"/>
            </a:endParaRPr>
          </a:p>
        </p:txBody>
      </p:sp>
      <p:pic>
        <p:nvPicPr>
          <p:cNvPr id="2" name="KHẢI ĐĂNG - MỘT VÒNG VIỆT NAM OFFICIAL MV (ĐÔNG THIÊN ĐỨ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38150" y="720327"/>
            <a:ext cx="11010899" cy="5842397"/>
          </a:xfrm>
          <a:prstGeom prst="rect">
            <a:avLst/>
          </a:prstGeom>
        </p:spPr>
      </p:pic>
    </p:spTree>
    <p:extLst>
      <p:ext uri="{BB962C8B-B14F-4D97-AF65-F5344CB8AC3E}">
        <p14:creationId xmlns:p14="http://schemas.microsoft.com/office/powerpoint/2010/main" val="828535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underwater-vector-backgroun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94" y="-217965"/>
            <a:ext cx="12191999" cy="75183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7a.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40125" y1="41900" x2="54125" y2="65286"/>
                        <a14:foregroundMark x1="63500" y1="34227" x2="50500" y2="52497"/>
                        <a14:foregroundMark x1="58375" y1="26675" x2="58375" y2="37272"/>
                        <a14:foregroundMark x1="46375" y1="24117" x2="40125" y2="39342"/>
                        <a14:foregroundMark x1="54545" y1="35106" x2="57091" y2="48723"/>
                        <a14:foregroundMark x1="48000" y1="28298" x2="40364" y2="4723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30400" y="3732918"/>
            <a:ext cx="3048000" cy="26061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4401" y="4343400"/>
            <a:ext cx="1744116" cy="174320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Giai cuu dai duong 2\8.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89231" l="0" r="100000">
                        <a14:backgroundMark x1="93800" y1="36410" x2="88600" y2="78462"/>
                        <a14:backgroundMark x1="38800" y1="64103" x2="30400" y2="81026"/>
                        <a14:backgroundMark x1="10400" y1="11795" x2="35200" y2="6923"/>
                        <a14:backgroundMark x1="64400" y1="1795" x2="69800" y2="3846"/>
                        <a14:backgroundMark x1="76800" y1="3846" x2="95200" y2="2308"/>
                        <a14:backgroundMark x1="48800" y1="73590" x2="46200" y2="76154"/>
                        <a14:backgroundMark x1="36000" y1="30000" x2="36800" y2="32564"/>
                        <a14:backgroundMark x1="96714" y1="23724" x2="84507" y2="81381"/>
                        <a14:backgroundMark x1="84507" y1="76577" x2="59155" y2="86486"/>
                        <a14:backgroundMark x1="59624" y1="69670" x2="58685" y2="82282"/>
                        <a14:backgroundMark x1="30751" y1="82282" x2="2113" y2="82282"/>
                        <a14:backgroundMark x1="3286" y1="48348" x2="10329" y2="82282"/>
                        <a14:backgroundMark x1="7512" y1="46246" x2="23709" y2="49249"/>
                        <a14:backgroundMark x1="26995" y1="33033" x2="30047" y2="35435"/>
                        <a14:backgroundMark x1="2582" y1="31231" x2="10094" y2="35435"/>
                      </a14:backgroundRemoval>
                    </a14:imgEffect>
                  </a14:imgLayer>
                </a14:imgProps>
              </a:ext>
              <a:ext uri="{28A0092B-C50C-407E-A947-70E740481C1C}">
                <a14:useLocalDpi xmlns:a14="http://schemas.microsoft.com/office/drawing/2010/main" val="0"/>
              </a:ext>
            </a:extLst>
          </a:blip>
          <a:srcRect/>
          <a:stretch>
            <a:fillRect/>
          </a:stretch>
        </p:blipFill>
        <p:spPr bwMode="auto">
          <a:xfrm>
            <a:off x="5969000" y="4860610"/>
            <a:ext cx="2362201" cy="18425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4572001" y="-1346200"/>
            <a:ext cx="8369991"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Phan Thi Do Uyen\Giai cuu dai duong\Picture2.png">
            <a:hlinkClick r:id="" action="ppaction://hlinkshowjump?jump=nextslide"/>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64801" y="51562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ADMIN\Desktop\Giai cuu dai duong 2\seashell-border-382756.jpg"/>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36800" y="-76200"/>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3489697" y="501409"/>
            <a:ext cx="6530791" cy="156966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Câu 7:</a:t>
            </a:r>
            <a:r>
              <a:rPr lang="en-US" sz="3200" dirty="0">
                <a:latin typeface="Times New Roman" panose="02020603050405020304" pitchFamily="18" charset="0"/>
                <a:cs typeface="Times New Roman" panose="02020603050405020304" pitchFamily="18" charset="0"/>
              </a:rPr>
              <a:t> Đâu là tình cảm của nhà thơ được thể hiện trong thi phẩm </a:t>
            </a:r>
            <a:r>
              <a:rPr lang="en-US" sz="3200" i="1" dirty="0">
                <a:latin typeface="Times New Roman" panose="02020603050405020304" pitchFamily="18" charset="0"/>
                <a:cs typeface="Times New Roman" panose="02020603050405020304" pitchFamily="18" charset="0"/>
              </a:rPr>
              <a:t>Tiếng đàn mưa?</a:t>
            </a:r>
            <a:endParaRPr lang="en-US" sz="3200" dirty="0">
              <a:latin typeface="Times New Roman" panose="02020603050405020304" pitchFamily="18" charset="0"/>
              <a:cs typeface="Times New Roman" panose="02020603050405020304" pitchFamily="18" charset="0"/>
            </a:endParaRPr>
          </a:p>
        </p:txBody>
      </p:sp>
      <p:sp>
        <p:nvSpPr>
          <p:cNvPr id="22" name="Rounded Rectangle 21"/>
          <p:cNvSpPr/>
          <p:nvPr/>
        </p:nvSpPr>
        <p:spPr>
          <a:xfrm>
            <a:off x="203200" y="2854476"/>
            <a:ext cx="2641600" cy="200613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A.</a:t>
            </a:r>
            <a:r>
              <a:rPr lang="en-US" sz="2400" dirty="0">
                <a:solidFill>
                  <a:srgbClr val="FF0000"/>
                </a:solidFill>
                <a:latin typeface="Times New Roman" panose="02020603050405020304" pitchFamily="18" charset="0"/>
                <a:cs typeface="Times New Roman" panose="02020603050405020304" pitchFamily="18" charset="0"/>
              </a:rPr>
              <a:t> Xót xa trước cảnh tượng khổ cực của nhân dân.</a:t>
            </a:r>
          </a:p>
          <a:p>
            <a:endParaRPr lang="en-US" sz="3200" dirty="0">
              <a:solidFill>
                <a:srgbClr val="0033CC"/>
              </a:solidFill>
            </a:endParaRPr>
          </a:p>
        </p:txBody>
      </p:sp>
      <p:sp>
        <p:nvSpPr>
          <p:cNvPr id="23" name="Rounded Rectangle 22"/>
          <p:cNvSpPr/>
          <p:nvPr/>
        </p:nvSpPr>
        <p:spPr>
          <a:xfrm>
            <a:off x="3121050" y="2854475"/>
            <a:ext cx="2873351" cy="1857667"/>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B.</a:t>
            </a:r>
            <a:r>
              <a:rPr lang="en-US" sz="2400" dirty="0">
                <a:solidFill>
                  <a:srgbClr val="FF0000"/>
                </a:solidFill>
                <a:latin typeface="Times New Roman" panose="02020603050405020304" pitchFamily="18" charset="0"/>
                <a:cs typeface="Times New Roman" panose="02020603050405020304" pitchFamily="18" charset="0"/>
              </a:rPr>
              <a:t> Nỗi nhớ gia đình, bè bạn.</a:t>
            </a:r>
          </a:p>
          <a:p>
            <a:endParaRPr lang="en-US" sz="3200" dirty="0">
              <a:solidFill>
                <a:srgbClr val="0033CC"/>
              </a:solidFill>
            </a:endParaRPr>
          </a:p>
        </p:txBody>
      </p:sp>
      <p:sp>
        <p:nvSpPr>
          <p:cNvPr id="24" name="Rounded Rectangle 23"/>
          <p:cNvSpPr/>
          <p:nvPr/>
        </p:nvSpPr>
        <p:spPr>
          <a:xfrm>
            <a:off x="6427350" y="2911162"/>
            <a:ext cx="2765703" cy="180098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C.</a:t>
            </a:r>
            <a:r>
              <a:rPr lang="en-US" sz="2400" dirty="0">
                <a:solidFill>
                  <a:srgbClr val="FF0000"/>
                </a:solidFill>
                <a:latin typeface="Times New Roman" panose="02020603050405020304" pitchFamily="18" charset="0"/>
                <a:cs typeface="Times New Roman" panose="02020603050405020304" pitchFamily="18" charset="0"/>
              </a:rPr>
              <a:t> Đón chờ công cuộc đổi mới của nước nhà.</a:t>
            </a:r>
          </a:p>
          <a:p>
            <a:endParaRPr lang="en-US" sz="3200" dirty="0">
              <a:solidFill>
                <a:srgbClr val="0033CC"/>
              </a:solidFill>
            </a:endParaRPr>
          </a:p>
        </p:txBody>
      </p:sp>
      <p:sp>
        <p:nvSpPr>
          <p:cNvPr id="25" name="Rounded Rectangle 24"/>
          <p:cNvSpPr/>
          <p:nvPr/>
        </p:nvSpPr>
        <p:spPr>
          <a:xfrm>
            <a:off x="9314464" y="2916807"/>
            <a:ext cx="2877536" cy="175437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D. </a:t>
            </a:r>
            <a:r>
              <a:rPr lang="en-US" sz="2400" dirty="0">
                <a:solidFill>
                  <a:srgbClr val="FF0000"/>
                </a:solidFill>
                <a:latin typeface="Times New Roman" panose="02020603050405020304" pitchFamily="18" charset="0"/>
                <a:cs typeface="Times New Roman" panose="02020603050405020304" pitchFamily="18" charset="0"/>
              </a:rPr>
              <a:t>Nối nhớ nhung, nặng lòng với quê hương, đất nước.</a:t>
            </a:r>
          </a:p>
          <a:p>
            <a:endParaRPr lang="en-US" sz="2667" dirty="0">
              <a:solidFill>
                <a:srgbClr val="0033CC"/>
              </a:solidFill>
            </a:endParaRPr>
          </a:p>
        </p:txBody>
      </p:sp>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3208000" y="3858381"/>
            <a:ext cx="812800" cy="812800"/>
          </a:xfrm>
          <a:prstGeom prst="rect">
            <a:avLst/>
          </a:prstGeom>
        </p:spPr>
      </p:pic>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4059" y="17780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6" name="Rounded Rectangle 2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7"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4" name="Group 33">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0" name="Group 39">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6" name="Group 45">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2"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Explosion 2 52"/>
          <p:cNvSpPr/>
          <p:nvPr/>
        </p:nvSpPr>
        <p:spPr>
          <a:xfrm>
            <a:off x="1057925" y="491848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10821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1"/>
                                        </p:tgtEl>
                                        <p:attrNameLst>
                                          <p:attrName>r</p:attrName>
                                        </p:attrNameLst>
                                      </p:cBhvr>
                                    </p:animRot>
                                    <p:animRot by="-240000">
                                      <p:cBhvr>
                                        <p:cTn id="7" dur="600" fill="hold">
                                          <p:stCondLst>
                                            <p:cond delay="600"/>
                                          </p:stCondLst>
                                        </p:cTn>
                                        <p:tgtEl>
                                          <p:spTgt spid="2051"/>
                                        </p:tgtEl>
                                        <p:attrNameLst>
                                          <p:attrName>r</p:attrName>
                                        </p:attrNameLst>
                                      </p:cBhvr>
                                    </p:animRot>
                                    <p:animRot by="240000">
                                      <p:cBhvr>
                                        <p:cTn id="8" dur="600" fill="hold">
                                          <p:stCondLst>
                                            <p:cond delay="1200"/>
                                          </p:stCondLst>
                                        </p:cTn>
                                        <p:tgtEl>
                                          <p:spTgt spid="2051"/>
                                        </p:tgtEl>
                                        <p:attrNameLst>
                                          <p:attrName>r</p:attrName>
                                        </p:attrNameLst>
                                      </p:cBhvr>
                                    </p:animRot>
                                    <p:animRot by="-240000">
                                      <p:cBhvr>
                                        <p:cTn id="9" dur="600" fill="hold">
                                          <p:stCondLst>
                                            <p:cond delay="1800"/>
                                          </p:stCondLst>
                                        </p:cTn>
                                        <p:tgtEl>
                                          <p:spTgt spid="2051"/>
                                        </p:tgtEl>
                                        <p:attrNameLst>
                                          <p:attrName>r</p:attrName>
                                        </p:attrNameLst>
                                      </p:cBhvr>
                                    </p:animRot>
                                    <p:animRot by="120000">
                                      <p:cBhvr>
                                        <p:cTn id="10" dur="600" fill="hold">
                                          <p:stCondLst>
                                            <p:cond delay="2400"/>
                                          </p:stCondLst>
                                        </p:cTn>
                                        <p:tgtEl>
                                          <p:spTgt spid="205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3"/>
                                        </p:tgtEl>
                                        <p:attrNameLst>
                                          <p:attrName>r</p:attrName>
                                        </p:attrNameLst>
                                      </p:cBhvr>
                                    </p:animRot>
                                    <p:animRot by="-240000">
                                      <p:cBhvr>
                                        <p:cTn id="13" dur="600" fill="hold">
                                          <p:stCondLst>
                                            <p:cond delay="600"/>
                                          </p:stCondLst>
                                        </p:cTn>
                                        <p:tgtEl>
                                          <p:spTgt spid="2053"/>
                                        </p:tgtEl>
                                        <p:attrNameLst>
                                          <p:attrName>r</p:attrName>
                                        </p:attrNameLst>
                                      </p:cBhvr>
                                    </p:animRot>
                                    <p:animRot by="240000">
                                      <p:cBhvr>
                                        <p:cTn id="14" dur="600" fill="hold">
                                          <p:stCondLst>
                                            <p:cond delay="1200"/>
                                          </p:stCondLst>
                                        </p:cTn>
                                        <p:tgtEl>
                                          <p:spTgt spid="2053"/>
                                        </p:tgtEl>
                                        <p:attrNameLst>
                                          <p:attrName>r</p:attrName>
                                        </p:attrNameLst>
                                      </p:cBhvr>
                                    </p:animRot>
                                    <p:animRot by="-240000">
                                      <p:cBhvr>
                                        <p:cTn id="15" dur="600" fill="hold">
                                          <p:stCondLst>
                                            <p:cond delay="1800"/>
                                          </p:stCondLst>
                                        </p:cTn>
                                        <p:tgtEl>
                                          <p:spTgt spid="2053"/>
                                        </p:tgtEl>
                                        <p:attrNameLst>
                                          <p:attrName>r</p:attrName>
                                        </p:attrNameLst>
                                      </p:cBhvr>
                                    </p:animRot>
                                    <p:animRot by="120000">
                                      <p:cBhvr>
                                        <p:cTn id="16" dur="600" fill="hold">
                                          <p:stCondLst>
                                            <p:cond delay="2400"/>
                                          </p:stCondLst>
                                        </p:cTn>
                                        <p:tgtEl>
                                          <p:spTgt spid="205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052"/>
                                        </p:tgtEl>
                                        <p:attrNameLst>
                                          <p:attrName>r</p:attrName>
                                        </p:attrNameLst>
                                      </p:cBhvr>
                                    </p:animRot>
                                    <p:animRot by="-240000">
                                      <p:cBhvr>
                                        <p:cTn id="19" dur="600" fill="hold">
                                          <p:stCondLst>
                                            <p:cond delay="600"/>
                                          </p:stCondLst>
                                        </p:cTn>
                                        <p:tgtEl>
                                          <p:spTgt spid="2052"/>
                                        </p:tgtEl>
                                        <p:attrNameLst>
                                          <p:attrName>r</p:attrName>
                                        </p:attrNameLst>
                                      </p:cBhvr>
                                    </p:animRot>
                                    <p:animRot by="240000">
                                      <p:cBhvr>
                                        <p:cTn id="20" dur="600" fill="hold">
                                          <p:stCondLst>
                                            <p:cond delay="1200"/>
                                          </p:stCondLst>
                                        </p:cTn>
                                        <p:tgtEl>
                                          <p:spTgt spid="2052"/>
                                        </p:tgtEl>
                                        <p:attrNameLst>
                                          <p:attrName>r</p:attrName>
                                        </p:attrNameLst>
                                      </p:cBhvr>
                                    </p:animRot>
                                    <p:animRot by="-240000">
                                      <p:cBhvr>
                                        <p:cTn id="21" dur="600" fill="hold">
                                          <p:stCondLst>
                                            <p:cond delay="1800"/>
                                          </p:stCondLst>
                                        </p:cTn>
                                        <p:tgtEl>
                                          <p:spTgt spid="2052"/>
                                        </p:tgtEl>
                                        <p:attrNameLst>
                                          <p:attrName>r</p:attrName>
                                        </p:attrNameLst>
                                      </p:cBhvr>
                                    </p:animRot>
                                    <p:animRot by="120000">
                                      <p:cBhvr>
                                        <p:cTn id="22" dur="600" fill="hold">
                                          <p:stCondLst>
                                            <p:cond delay="2400"/>
                                          </p:stCondLst>
                                        </p:cTn>
                                        <p:tgtEl>
                                          <p:spTgt spid="2052"/>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repeatCount="indefinite" fill="hold" grpId="1" nodeType="withEffect">
                                  <p:stCondLst>
                                    <p:cond delay="0"/>
                                  </p:stCondLst>
                                  <p:childTnLst>
                                    <p:animClr clrSpc="hsl" dir="cw">
                                      <p:cBhvr override="childStyle">
                                        <p:cTn id="61" dur="500" fill="hold"/>
                                        <p:tgtEl>
                                          <p:spTgt spid="25"/>
                                        </p:tgtEl>
                                        <p:attrNameLst>
                                          <p:attrName>style.color</p:attrName>
                                        </p:attrNameLst>
                                      </p:cBhvr>
                                      <p:by>
                                        <p:hsl h="7200000" s="0" l="0"/>
                                      </p:by>
                                    </p:animClr>
                                    <p:animClr clrSpc="hsl" dir="cw">
                                      <p:cBhvr>
                                        <p:cTn id="62" dur="500" fill="hold"/>
                                        <p:tgtEl>
                                          <p:spTgt spid="25"/>
                                        </p:tgtEl>
                                        <p:attrNameLst>
                                          <p:attrName>fillcolor</p:attrName>
                                        </p:attrNameLst>
                                      </p:cBhvr>
                                      <p:by>
                                        <p:hsl h="7200000" s="0" l="0"/>
                                      </p:by>
                                    </p:animClr>
                                    <p:animClr clrSpc="hsl" dir="cw">
                                      <p:cBhvr>
                                        <p:cTn id="63" dur="500" fill="hold"/>
                                        <p:tgtEl>
                                          <p:spTgt spid="25"/>
                                        </p:tgtEl>
                                        <p:attrNameLst>
                                          <p:attrName>stroke.color</p:attrName>
                                        </p:attrNameLst>
                                      </p:cBhvr>
                                      <p:by>
                                        <p:hsl h="7200000" s="0" l="0"/>
                                      </p:by>
                                    </p:animClr>
                                    <p:set>
                                      <p:cBhvr>
                                        <p:cTn id="64" dur="500" fill="hold"/>
                                        <p:tgtEl>
                                          <p:spTgt spid="25"/>
                                        </p:tgtEl>
                                        <p:attrNameLst>
                                          <p:attrName>fill.type</p:attrName>
                                        </p:attrNameLst>
                                      </p:cBhvr>
                                      <p:to>
                                        <p:strVal val="solid"/>
                                      </p:to>
                                    </p:set>
                                  </p:childTnLst>
                                </p:cTn>
                              </p:par>
                              <p:par>
                                <p:cTn id="65" presetID="1" presetClass="mediacall" presetSubtype="0" fill="hold" nodeType="withEffect">
                                  <p:stCondLst>
                                    <p:cond delay="0"/>
                                  </p:stCondLst>
                                  <p:childTnLst>
                                    <p:cmd type="call" cmd="playFrom(0.0)">
                                      <p:cBhvr>
                                        <p:cTn id="66" dur="4715" fill="hold"/>
                                        <p:tgtEl>
                                          <p:spTgt spid="14"/>
                                        </p:tgtEl>
                                      </p:cBhvr>
                                    </p:cmd>
                                  </p:childTnLst>
                                </p:cTn>
                              </p:par>
                              <p:par>
                                <p:cTn id="67" presetID="2" presetClass="exit" presetSubtype="1" fill="hold" nodeType="withEffect">
                                  <p:stCondLst>
                                    <p:cond delay="0"/>
                                  </p:stCondLst>
                                  <p:childTnLst>
                                    <p:anim calcmode="lin" valueType="num">
                                      <p:cBhvr additive="base">
                                        <p:cTn id="68" dur="2000"/>
                                        <p:tgtEl>
                                          <p:spTgt spid="18"/>
                                        </p:tgtEl>
                                        <p:attrNameLst>
                                          <p:attrName>ppt_x</p:attrName>
                                        </p:attrNameLst>
                                      </p:cBhvr>
                                      <p:tavLst>
                                        <p:tav tm="0">
                                          <p:val>
                                            <p:strVal val="ppt_x"/>
                                          </p:val>
                                        </p:tav>
                                        <p:tav tm="100000">
                                          <p:val>
                                            <p:strVal val="ppt_x"/>
                                          </p:val>
                                        </p:tav>
                                      </p:tavLst>
                                    </p:anim>
                                    <p:anim calcmode="lin" valueType="num">
                                      <p:cBhvr additive="base">
                                        <p:cTn id="69" dur="2000"/>
                                        <p:tgtEl>
                                          <p:spTgt spid="18"/>
                                        </p:tgtEl>
                                        <p:attrNameLst>
                                          <p:attrName>ppt_y</p:attrName>
                                        </p:attrNameLst>
                                      </p:cBhvr>
                                      <p:tavLst>
                                        <p:tav tm="0">
                                          <p:val>
                                            <p:strVal val="ppt_y"/>
                                          </p:val>
                                        </p:tav>
                                        <p:tav tm="100000">
                                          <p:val>
                                            <p:strVal val="0-ppt_h/2"/>
                                          </p:val>
                                        </p:tav>
                                      </p:tavLst>
                                    </p:anim>
                                    <p:set>
                                      <p:cBhvr>
                                        <p:cTn id="70" dur="1" fill="hold">
                                          <p:stCondLst>
                                            <p:cond delay="1999"/>
                                          </p:stCondLst>
                                        </p:cTn>
                                        <p:tgtEl>
                                          <p:spTgt spid="18"/>
                                        </p:tgtEl>
                                        <p:attrNameLst>
                                          <p:attrName>style.visibility</p:attrName>
                                        </p:attrNameLst>
                                      </p:cBhvr>
                                      <p:to>
                                        <p:strVal val="hidden"/>
                                      </p:to>
                                    </p:set>
                                  </p:childTnLst>
                                </p:cTn>
                              </p:par>
                              <p:par>
                                <p:cTn id="71" presetID="35" presetClass="path" presetSubtype="0" accel="50000" decel="50000" fill="hold" nodeType="withEffect">
                                  <p:stCondLst>
                                    <p:cond delay="0"/>
                                  </p:stCondLst>
                                  <p:childTnLst>
                                    <p:animMotion origin="layout" path="M 1.66667E-6 -3.87705E-6 L -0.11979 0.0275 " pathEditMode="relative" rAng="0" ptsTypes="AA">
                                      <p:cBhvr>
                                        <p:cTn id="72" dur="3000" fill="hold"/>
                                        <p:tgtEl>
                                          <p:spTgt spid="2053"/>
                                        </p:tgtEl>
                                        <p:attrNameLst>
                                          <p:attrName>ppt_x</p:attrName>
                                          <p:attrName>ppt_y</p:attrName>
                                        </p:attrNameLst>
                                      </p:cBhvr>
                                      <p:rCtr x="-5990" y="1359"/>
                                    </p:animMotion>
                                  </p:childTnLst>
                                </p:cTn>
                              </p:par>
                              <p:par>
                                <p:cTn id="73" presetID="35" presetClass="path" presetSubtype="0" accel="50000" decel="50000" fill="hold" nodeType="withEffect">
                                  <p:stCondLst>
                                    <p:cond delay="0"/>
                                  </p:stCondLst>
                                  <p:childTnLst>
                                    <p:animMotion origin="layout" path="M 2.22222E-6 4.25394E-6 L -0.1882 4.25394E-6 " pathEditMode="relative" rAng="0" ptsTypes="AA">
                                      <p:cBhvr>
                                        <p:cTn id="74" dur="3000" fill="hold"/>
                                        <p:tgtEl>
                                          <p:spTgt spid="2052"/>
                                        </p:tgtEl>
                                        <p:attrNameLst>
                                          <p:attrName>ppt_x</p:attrName>
                                          <p:attrName>ppt_y</p:attrName>
                                        </p:attrNameLst>
                                      </p:cBhvr>
                                      <p:rCtr x="-9410" y="0"/>
                                    </p:animMotion>
                                  </p:childTnLst>
                                </p:cTn>
                              </p:par>
                            </p:childTnLst>
                          </p:cTn>
                        </p:par>
                      </p:childTnLst>
                    </p:cTn>
                  </p:par>
                </p:childTnLst>
              </p:cTn>
              <p:nextCondLst>
                <p:cond evt="onClick" delay="0">
                  <p:tgtEl>
                    <p:spTgt spid="25"/>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4"/>
                                        </p:tgtEl>
                                      </p:cBhvr>
                                    </p:animEffect>
                                    <p:anim calcmode="lin" valueType="num">
                                      <p:cBhvr>
                                        <p:cTn id="80" dur="1000"/>
                                        <p:tgtEl>
                                          <p:spTgt spid="24"/>
                                        </p:tgtEl>
                                        <p:attrNameLst>
                                          <p:attrName>ppt_x</p:attrName>
                                        </p:attrNameLst>
                                      </p:cBhvr>
                                      <p:tavLst>
                                        <p:tav tm="0">
                                          <p:val>
                                            <p:strVal val="ppt_x"/>
                                          </p:val>
                                        </p:tav>
                                        <p:tav tm="100000">
                                          <p:val>
                                            <p:strVal val="ppt_x"/>
                                          </p:val>
                                        </p:tav>
                                      </p:tavLst>
                                    </p:anim>
                                    <p:anim calcmode="lin" valueType="num">
                                      <p:cBhvr>
                                        <p:cTn id="81" dur="1000"/>
                                        <p:tgtEl>
                                          <p:spTgt spid="24"/>
                                        </p:tgtEl>
                                        <p:attrNameLst>
                                          <p:attrName>ppt_y</p:attrName>
                                        </p:attrNameLst>
                                      </p:cBhvr>
                                      <p:tavLst>
                                        <p:tav tm="0">
                                          <p:val>
                                            <p:strVal val="ppt_y"/>
                                          </p:val>
                                        </p:tav>
                                        <p:tav tm="100000">
                                          <p:val>
                                            <p:strVal val="ppt_y+.1"/>
                                          </p:val>
                                        </p:tav>
                                      </p:tavLst>
                                    </p:anim>
                                    <p:set>
                                      <p:cBhvr>
                                        <p:cTn id="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3"/>
                                        </p:tgtEl>
                                      </p:cBhvr>
                                    </p:animEffect>
                                    <p:anim calcmode="lin" valueType="num">
                                      <p:cBhvr>
                                        <p:cTn id="88" dur="1000"/>
                                        <p:tgtEl>
                                          <p:spTgt spid="23"/>
                                        </p:tgtEl>
                                        <p:attrNameLst>
                                          <p:attrName>ppt_x</p:attrName>
                                        </p:attrNameLst>
                                      </p:cBhvr>
                                      <p:tavLst>
                                        <p:tav tm="0">
                                          <p:val>
                                            <p:strVal val="ppt_x"/>
                                          </p:val>
                                        </p:tav>
                                        <p:tav tm="100000">
                                          <p:val>
                                            <p:strVal val="ppt_x"/>
                                          </p:val>
                                        </p:tav>
                                      </p:tavLst>
                                    </p:anim>
                                    <p:anim calcmode="lin" valueType="num">
                                      <p:cBhvr>
                                        <p:cTn id="89" dur="1000"/>
                                        <p:tgtEl>
                                          <p:spTgt spid="23"/>
                                        </p:tgtEl>
                                        <p:attrNameLst>
                                          <p:attrName>ppt_y</p:attrName>
                                        </p:attrNameLst>
                                      </p:cBhvr>
                                      <p:tavLst>
                                        <p:tav tm="0">
                                          <p:val>
                                            <p:strVal val="ppt_y"/>
                                          </p:val>
                                        </p:tav>
                                        <p:tav tm="100000">
                                          <p:val>
                                            <p:strVal val="ppt_y+.1"/>
                                          </p:val>
                                        </p:tav>
                                      </p:tavLst>
                                    </p:anim>
                                    <p:set>
                                      <p:cBhvr>
                                        <p:cTn id="9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91" restart="whenNotActive" fill="hold" evtFilter="cancelBubble" nodeType="interactiveSeq">
                <p:stCondLst>
                  <p:cond evt="onClick" delay="0">
                    <p:tgtEl>
                      <p:spTgt spid="22"/>
                    </p:tgtEl>
                  </p:cond>
                </p:stCondLst>
                <p:endSync evt="end" delay="0">
                  <p:rtn val="all"/>
                </p:endSync>
                <p:childTnLst>
                  <p:par>
                    <p:cTn id="92" fill="hold">
                      <p:stCondLst>
                        <p:cond delay="0"/>
                      </p:stCondLst>
                      <p:childTnLst>
                        <p:par>
                          <p:cTn id="93" fill="hold">
                            <p:stCondLst>
                              <p:cond delay="0"/>
                            </p:stCondLst>
                            <p:childTnLst>
                              <p:par>
                                <p:cTn id="94" presetID="42" presetClass="exit" presetSubtype="0" fill="hold" grpId="1" nodeType="clickEffect">
                                  <p:stCondLst>
                                    <p:cond delay="0"/>
                                  </p:stCondLst>
                                  <p:childTnLst>
                                    <p:animEffect transition="out" filter="fade">
                                      <p:cBhvr>
                                        <p:cTn id="95" dur="1000"/>
                                        <p:tgtEl>
                                          <p:spTgt spid="22"/>
                                        </p:tgtEl>
                                      </p:cBhvr>
                                    </p:animEffect>
                                    <p:anim calcmode="lin" valueType="num">
                                      <p:cBhvr>
                                        <p:cTn id="96" dur="1000"/>
                                        <p:tgtEl>
                                          <p:spTgt spid="22"/>
                                        </p:tgtEl>
                                        <p:attrNameLst>
                                          <p:attrName>ppt_x</p:attrName>
                                        </p:attrNameLst>
                                      </p:cBhvr>
                                      <p:tavLst>
                                        <p:tav tm="0">
                                          <p:val>
                                            <p:strVal val="ppt_x"/>
                                          </p:val>
                                        </p:tav>
                                        <p:tav tm="100000">
                                          <p:val>
                                            <p:strVal val="ppt_x"/>
                                          </p:val>
                                        </p:tav>
                                      </p:tavLst>
                                    </p:anim>
                                    <p:anim calcmode="lin" valueType="num">
                                      <p:cBhvr>
                                        <p:cTn id="97" dur="1000"/>
                                        <p:tgtEl>
                                          <p:spTgt spid="22"/>
                                        </p:tgtEl>
                                        <p:attrNameLst>
                                          <p:attrName>ppt_y</p:attrName>
                                        </p:attrNameLst>
                                      </p:cBhvr>
                                      <p:tavLst>
                                        <p:tav tm="0">
                                          <p:val>
                                            <p:strVal val="ppt_y"/>
                                          </p:val>
                                        </p:tav>
                                        <p:tav tm="100000">
                                          <p:val>
                                            <p:strVal val="ppt_y+.1"/>
                                          </p:val>
                                        </p:tav>
                                      </p:tavLst>
                                    </p:anim>
                                    <p:set>
                                      <p:cBhvr>
                                        <p:cTn id="98"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99" fill="hold" display="0">
                  <p:stCondLst>
                    <p:cond delay="indefinite"/>
                  </p:stCondLst>
                  <p:endCondLst>
                    <p:cond evt="onStopAudio" delay="0">
                      <p:tgtEl>
                        <p:sldTgt/>
                      </p:tgtEl>
                    </p:cond>
                  </p:endCondLst>
                </p:cTn>
                <p:tgtEl>
                  <p:spTgt spid="14"/>
                </p:tgtEl>
              </p:cMediaNode>
            </p:audio>
            <p:seq concurrent="1" nextAc="seek">
              <p:cTn id="100" restart="whenNotActive" fill="hold" evtFilter="cancelBubble" nodeType="interactiveSeq">
                <p:stCondLst>
                  <p:cond evt="onClick" delay="0">
                    <p:tgtEl>
                      <p:spTgt spid="16"/>
                    </p:tgtEl>
                  </p:cond>
                </p:stCondLst>
                <p:endSync evt="end" delay="0">
                  <p:rtn val="all"/>
                </p:endSync>
                <p:childTnLst>
                  <p:par>
                    <p:cTn id="101" fill="hold">
                      <p:stCondLst>
                        <p:cond delay="0"/>
                      </p:stCondLst>
                      <p:childTnLst>
                        <p:par>
                          <p:cTn id="102" fill="hold">
                            <p:stCondLst>
                              <p:cond delay="0"/>
                            </p:stCondLst>
                            <p:childTnLst>
                              <p:par>
                                <p:cTn id="103" presetID="8" presetClass="emph" presetSubtype="0" fill="hold" nodeType="clickEffect">
                                  <p:stCondLst>
                                    <p:cond delay="0"/>
                                  </p:stCondLst>
                                  <p:childTnLst>
                                    <p:animRot by="21600000">
                                      <p:cBhvr>
                                        <p:cTn id="104" dur="15000" fill="hold"/>
                                        <p:tgtEl>
                                          <p:spTgt spid="27"/>
                                        </p:tgtEl>
                                        <p:attrNameLst>
                                          <p:attrName>r</p:attrName>
                                        </p:attrNameLst>
                                      </p:cBhvr>
                                    </p:animRot>
                                  </p:childTnLst>
                                </p:cTn>
                              </p:par>
                            </p:childTnLst>
                          </p:cTn>
                        </p:par>
                        <p:par>
                          <p:cTn id="105" fill="hold">
                            <p:stCondLst>
                              <p:cond delay="15000"/>
                            </p:stCondLst>
                            <p:childTnLst>
                              <p:par>
                                <p:cTn id="106" presetID="1" presetClass="entr" presetSubtype="0" fill="hold" grpId="0" nodeType="afterEffect">
                                  <p:stCondLst>
                                    <p:cond delay="0"/>
                                  </p:stCondLst>
                                  <p:childTnLst>
                                    <p:set>
                                      <p:cBhvr>
                                        <p:cTn id="107" dur="1" fill="hold">
                                          <p:stCondLst>
                                            <p:cond delay="0"/>
                                          </p:stCondLst>
                                        </p:cTn>
                                        <p:tgtEl>
                                          <p:spTgt spid="53"/>
                                        </p:tgtEl>
                                        <p:attrNameLst>
                                          <p:attrName>style.visibility</p:attrName>
                                        </p:attrNameLst>
                                      </p:cBhvr>
                                      <p:to>
                                        <p:strVal val="visible"/>
                                      </p:to>
                                    </p:set>
                                  </p:childTnLst>
                                </p:cTn>
                              </p:par>
                              <p:par>
                                <p:cTn id="108" presetID="1" presetClass="exit" presetSubtype="0" fill="hold" grpId="1" nodeType="withEffect">
                                  <p:stCondLst>
                                    <p:cond delay="2000"/>
                                  </p:stCondLst>
                                  <p:childTnLst>
                                    <p:set>
                                      <p:cBhvr>
                                        <p:cTn id="109"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1" grpId="0"/>
      <p:bldP spid="22" grpId="0" animBg="1"/>
      <p:bldP spid="22" grpId="1" animBg="1"/>
      <p:bldP spid="23" grpId="0" animBg="1"/>
      <p:bldP spid="23" grpId="1" animBg="1"/>
      <p:bldP spid="24" grpId="0" animBg="1"/>
      <p:bldP spid="24" grpId="1" animBg="1"/>
      <p:bldP spid="25" grpId="0" animBg="1"/>
      <p:bldP spid="25" grpId="1" animBg="1"/>
      <p:bldP spid="53" grpId="0" animBg="1"/>
      <p:bldP spid="5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C:\Users\ADMIN\Desktop\Giai cuu dai duong 2\cartoon__underwater_background_by_slaterdies-d71ppa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44" y="-286186"/>
            <a:ext cx="12242344" cy="71441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8861" l="0" r="100000">
                        <a14:foregroundMark x1="7500" y1="37722" x2="95400" y2="46709"/>
                        <a14:foregroundMark x1="21700" y1="23544" x2="36700" y2="38228"/>
                        <a14:foregroundMark x1="42900" y1="19747" x2="32900" y2="66203"/>
                        <a14:foregroundMark x1="61300" y1="30886" x2="66700" y2="60886"/>
                        <a14:foregroundMark x1="52900" y1="82532" x2="52900" y2="87342"/>
                        <a14:foregroundMark x1="93800" y1="52532" x2="83800" y2="56203"/>
                      </a14:backgroundRemoval>
                    </a14:imgEffect>
                  </a14:imgLayer>
                </a14:imgProps>
              </a:ext>
              <a:ext uri="{28A0092B-C50C-407E-A947-70E740481C1C}">
                <a14:useLocalDpi xmlns:a14="http://schemas.microsoft.com/office/drawing/2010/main" val="0"/>
              </a:ext>
            </a:extLst>
          </a:blip>
          <a:srcRect/>
          <a:stretch>
            <a:fillRect/>
          </a:stretch>
        </p:blipFill>
        <p:spPr bwMode="auto">
          <a:xfrm rot="21340519">
            <a:off x="7595663" y="4239850"/>
            <a:ext cx="2724103" cy="21520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Kết quả hình ảnh cho dory cart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50533" y="4140201"/>
            <a:ext cx="3464984" cy="206510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Users\ADMIN\Desktop\Giai cuu dai duong 2\Luo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947335" y="-1920724"/>
            <a:ext cx="9209579"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Phan Thi Do Uyen\Giai cuu dai duong\Picture2.png">
            <a:hlinkClick r:id="" action="ppaction://hlinkshowjump?jump=nextslid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05258" y="5315870"/>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395200" y="8204200"/>
            <a:ext cx="812800" cy="812800"/>
          </a:xfrm>
          <a:prstGeom prst="rect">
            <a:avLst/>
          </a:prstGeom>
        </p:spPr>
      </p:pic>
      <p:pic>
        <p:nvPicPr>
          <p:cNvPr id="18" name="Picture 11" descr="C:\Users\ADMIN\Desktop\Giai cuu dai duong 2\seashell-border-382756.jpg"/>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11668" y="162075"/>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TextBox 18"/>
          <p:cNvSpPr txBox="1"/>
          <p:nvPr/>
        </p:nvSpPr>
        <p:spPr>
          <a:xfrm>
            <a:off x="3137805" y="593938"/>
            <a:ext cx="6628045" cy="1569660"/>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Câu 8:</a:t>
            </a:r>
            <a:r>
              <a:rPr lang="en-US" sz="3200" dirty="0">
                <a:latin typeface="Times New Roman" panose="02020603050405020304" pitchFamily="18" charset="0"/>
                <a:cs typeface="Times New Roman" panose="02020603050405020304" pitchFamily="18" charset="0"/>
              </a:rPr>
              <a:t> Đâu </a:t>
            </a:r>
            <a:r>
              <a:rPr lang="en-US" sz="3200" b="1" dirty="0">
                <a:latin typeface="Times New Roman" panose="02020603050405020304" pitchFamily="18" charset="0"/>
                <a:cs typeface="Times New Roman" panose="02020603050405020304" pitchFamily="18" charset="0"/>
              </a:rPr>
              <a:t>không </a:t>
            </a:r>
            <a:r>
              <a:rPr lang="en-US" sz="3200" dirty="0">
                <a:latin typeface="Times New Roman" panose="02020603050405020304" pitchFamily="18" charset="0"/>
                <a:cs typeface="Times New Roman" panose="02020603050405020304" pitchFamily="18" charset="0"/>
              </a:rPr>
              <a:t>phải nơi mưa rơi xuống được nhắc đến trong bài thơ </a:t>
            </a:r>
            <a:r>
              <a:rPr lang="en-US" sz="3200" i="1" dirty="0">
                <a:latin typeface="Times New Roman" panose="02020603050405020304" pitchFamily="18" charset="0"/>
                <a:cs typeface="Times New Roman" panose="02020603050405020304" pitchFamily="18" charset="0"/>
              </a:rPr>
              <a:t>Tiếng đàn mưa</a:t>
            </a:r>
            <a:r>
              <a:rPr lang="en-US" sz="3200" dirty="0">
                <a:latin typeface="Times New Roman" panose="02020603050405020304" pitchFamily="18" charset="0"/>
                <a:cs typeface="Times New Roman" panose="02020603050405020304" pitchFamily="18" charset="0"/>
              </a:rPr>
              <a:t>?</a:t>
            </a:r>
          </a:p>
        </p:txBody>
      </p:sp>
      <p:sp>
        <p:nvSpPr>
          <p:cNvPr id="20" name="Rounded Rectangle 19"/>
          <p:cNvSpPr/>
          <p:nvPr/>
        </p:nvSpPr>
        <p:spPr>
          <a:xfrm>
            <a:off x="73049" y="3006876"/>
            <a:ext cx="26416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smtClean="0">
                <a:solidFill>
                  <a:srgbClr val="FF0000"/>
                </a:solidFill>
                <a:latin typeface="Times New Roman" panose="02020603050405020304" pitchFamily="18" charset="0"/>
                <a:cs typeface="Times New Roman" panose="02020603050405020304" pitchFamily="18" charset="0"/>
              </a:rPr>
              <a:t>A. Thềm </a:t>
            </a:r>
            <a:r>
              <a:rPr lang="en-US" sz="3200" dirty="0">
                <a:solidFill>
                  <a:srgbClr val="FF0000"/>
                </a:solidFill>
                <a:latin typeface="Times New Roman" panose="02020603050405020304" pitchFamily="18" charset="0"/>
                <a:cs typeface="Times New Roman" panose="02020603050405020304" pitchFamily="18" charset="0"/>
              </a:rPr>
              <a:t>lan</a:t>
            </a:r>
            <a:r>
              <a:rPr lang="en-US" sz="3200" dirty="0" smtClean="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9115450" y="3006876"/>
            <a:ext cx="2873351"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200" dirty="0" smtClean="0">
              <a:solidFill>
                <a:srgbClr val="0033CC"/>
              </a:solidFill>
            </a:endParaRPr>
          </a:p>
          <a:p>
            <a:pPr lvl="0"/>
            <a:r>
              <a:rPr lang="en-US" sz="3200" dirty="0" smtClean="0">
                <a:solidFill>
                  <a:srgbClr val="FF0000"/>
                </a:solidFill>
                <a:latin typeface="Times New Roman" panose="02020603050405020304" pitchFamily="18" charset="0"/>
                <a:cs typeface="Times New Roman" panose="02020603050405020304" pitchFamily="18" charset="0"/>
              </a:rPr>
              <a:t>D.</a:t>
            </a:r>
            <a:r>
              <a:rPr lang="en-US" sz="3200" dirty="0">
                <a:solidFill>
                  <a:srgbClr val="FF0000"/>
                </a:solidFill>
                <a:latin typeface="Times New Roman" panose="02020603050405020304" pitchFamily="18" charset="0"/>
                <a:cs typeface="Times New Roman" panose="02020603050405020304" pitchFamily="18" charset="0"/>
              </a:rPr>
              <a:t> Đầm.</a:t>
            </a:r>
          </a:p>
          <a:p>
            <a:endParaRPr lang="en-US" sz="3200" dirty="0">
              <a:solidFill>
                <a:srgbClr val="0033CC"/>
              </a:solidFill>
            </a:endParaRPr>
          </a:p>
        </p:txBody>
      </p:sp>
      <p:sp>
        <p:nvSpPr>
          <p:cNvPr id="22" name="Rounded Rectangle 21"/>
          <p:cNvSpPr/>
          <p:nvPr/>
        </p:nvSpPr>
        <p:spPr>
          <a:xfrm>
            <a:off x="6067450" y="3022600"/>
            <a:ext cx="276570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200" dirty="0" smtClean="0">
              <a:solidFill>
                <a:srgbClr val="0033CC"/>
              </a:solidFill>
            </a:endParaRPr>
          </a:p>
          <a:p>
            <a:pPr lvl="0"/>
            <a:r>
              <a:rPr lang="en-US" sz="3200" dirty="0" smtClean="0">
                <a:solidFill>
                  <a:srgbClr val="FF0000"/>
                </a:solidFill>
                <a:latin typeface="Times New Roman" panose="02020603050405020304" pitchFamily="18" charset="0"/>
                <a:cs typeface="Times New Roman" panose="02020603050405020304" pitchFamily="18" charset="0"/>
              </a:rPr>
              <a:t>C.</a:t>
            </a:r>
            <a:r>
              <a:rPr lang="en-US" sz="3200" dirty="0">
                <a:solidFill>
                  <a:srgbClr val="FF0000"/>
                </a:solidFill>
                <a:latin typeface="Times New Roman" panose="02020603050405020304" pitchFamily="18" charset="0"/>
                <a:cs typeface="Times New Roman" panose="02020603050405020304" pitchFamily="18" charset="0"/>
              </a:rPr>
              <a:t> Nẻo đồi.</a:t>
            </a:r>
          </a:p>
          <a:p>
            <a:endParaRPr lang="en-US" sz="3200" dirty="0">
              <a:solidFill>
                <a:srgbClr val="0033CC"/>
              </a:solidFill>
            </a:endParaRPr>
          </a:p>
        </p:txBody>
      </p:sp>
      <p:sp>
        <p:nvSpPr>
          <p:cNvPr id="23" name="Rounded Rectangle 22"/>
          <p:cNvSpPr/>
          <p:nvPr/>
        </p:nvSpPr>
        <p:spPr>
          <a:xfrm>
            <a:off x="3019449" y="3006876"/>
            <a:ext cx="274320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smtClean="0">
                <a:solidFill>
                  <a:srgbClr val="FF0000"/>
                </a:solidFill>
                <a:latin typeface="Times New Roman" panose="02020603050405020304" pitchFamily="18" charset="0"/>
                <a:cs typeface="Times New Roman" panose="02020603050405020304" pitchFamily="18" charset="0"/>
              </a:rPr>
              <a:t>B. Vườn </a:t>
            </a:r>
            <a:r>
              <a:rPr lang="en-US" sz="3200" dirty="0">
                <a:solidFill>
                  <a:srgbClr val="FF0000"/>
                </a:solidFill>
                <a:latin typeface="Times New Roman" panose="02020603050405020304" pitchFamily="18" charset="0"/>
                <a:cs typeface="Times New Roman" panose="02020603050405020304" pitchFamily="18" charset="0"/>
              </a:rPr>
              <a:t>hoa</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15"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784059" y="177800"/>
            <a:ext cx="1009445" cy="500085"/>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4" name="Rounded Rectangle 23"/>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5"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6" name="Group 35">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2" name="Group 41">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8" name="Group 47">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4"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Explosion 2 54"/>
          <p:cNvSpPr/>
          <p:nvPr/>
        </p:nvSpPr>
        <p:spPr>
          <a:xfrm>
            <a:off x="1444649" y="4730658"/>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197654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7"/>
                                        </p:tgtEl>
                                        <p:attrNameLst>
                                          <p:attrName>r</p:attrName>
                                        </p:attrNameLst>
                                      </p:cBhvr>
                                    </p:animRot>
                                    <p:animRot by="-240000">
                                      <p:cBhvr>
                                        <p:cTn id="7" dur="600" fill="hold">
                                          <p:stCondLst>
                                            <p:cond delay="600"/>
                                          </p:stCondLst>
                                        </p:cTn>
                                        <p:tgtEl>
                                          <p:spTgt spid="27"/>
                                        </p:tgtEl>
                                        <p:attrNameLst>
                                          <p:attrName>r</p:attrName>
                                        </p:attrNameLst>
                                      </p:cBhvr>
                                    </p:animRot>
                                    <p:animRot by="240000">
                                      <p:cBhvr>
                                        <p:cTn id="8" dur="600" fill="hold">
                                          <p:stCondLst>
                                            <p:cond delay="1200"/>
                                          </p:stCondLst>
                                        </p:cTn>
                                        <p:tgtEl>
                                          <p:spTgt spid="27"/>
                                        </p:tgtEl>
                                        <p:attrNameLst>
                                          <p:attrName>r</p:attrName>
                                        </p:attrNameLst>
                                      </p:cBhvr>
                                    </p:animRot>
                                    <p:animRot by="-240000">
                                      <p:cBhvr>
                                        <p:cTn id="9" dur="600" fill="hold">
                                          <p:stCondLst>
                                            <p:cond delay="1800"/>
                                          </p:stCondLst>
                                        </p:cTn>
                                        <p:tgtEl>
                                          <p:spTgt spid="27"/>
                                        </p:tgtEl>
                                        <p:attrNameLst>
                                          <p:attrName>r</p:attrName>
                                        </p:attrNameLst>
                                      </p:cBhvr>
                                    </p:animRot>
                                    <p:animRot by="120000">
                                      <p:cBhvr>
                                        <p:cTn id="10" dur="600" fill="hold">
                                          <p:stCondLst>
                                            <p:cond delay="24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8"/>
                                        </p:tgtEl>
                                        <p:attrNameLst>
                                          <p:attrName>r</p:attrName>
                                        </p:attrNameLst>
                                      </p:cBhvr>
                                    </p:animRot>
                                    <p:animRot by="-240000">
                                      <p:cBhvr>
                                        <p:cTn id="13" dur="600" fill="hold">
                                          <p:stCondLst>
                                            <p:cond delay="600"/>
                                          </p:stCondLst>
                                        </p:cTn>
                                        <p:tgtEl>
                                          <p:spTgt spid="28"/>
                                        </p:tgtEl>
                                        <p:attrNameLst>
                                          <p:attrName>r</p:attrName>
                                        </p:attrNameLst>
                                      </p:cBhvr>
                                    </p:animRot>
                                    <p:animRot by="240000">
                                      <p:cBhvr>
                                        <p:cTn id="14" dur="600" fill="hold">
                                          <p:stCondLst>
                                            <p:cond delay="1200"/>
                                          </p:stCondLst>
                                        </p:cTn>
                                        <p:tgtEl>
                                          <p:spTgt spid="28"/>
                                        </p:tgtEl>
                                        <p:attrNameLst>
                                          <p:attrName>r</p:attrName>
                                        </p:attrNameLst>
                                      </p:cBhvr>
                                    </p:animRot>
                                    <p:animRot by="-240000">
                                      <p:cBhvr>
                                        <p:cTn id="15" dur="600" fill="hold">
                                          <p:stCondLst>
                                            <p:cond delay="1800"/>
                                          </p:stCondLst>
                                        </p:cTn>
                                        <p:tgtEl>
                                          <p:spTgt spid="28"/>
                                        </p:tgtEl>
                                        <p:attrNameLst>
                                          <p:attrName>r</p:attrName>
                                        </p:attrNameLst>
                                      </p:cBhvr>
                                    </p:animRot>
                                    <p:animRot by="120000">
                                      <p:cBhvr>
                                        <p:cTn id="16" dur="600" fill="hold">
                                          <p:stCondLst>
                                            <p:cond delay="2400"/>
                                          </p:stCondLst>
                                        </p:cTn>
                                        <p:tgtEl>
                                          <p:spTgt spid="28"/>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4"/>
                </p:tgtEl>
              </p:cMediaNode>
            </p:audio>
            <p:seq concurrent="1" nextAc="seek">
              <p:cTn id="52" restart="whenNotActive" fill="hold" evtFilter="cancelBubble" nodeType="interactiveSeq">
                <p:stCondLst>
                  <p:cond evt="onClick" delay="0">
                    <p:tgtEl>
                      <p:spTgt spid="23"/>
                    </p:tgtEl>
                  </p:cond>
                </p:stCondLst>
                <p:endSync evt="end" delay="0">
                  <p:rtn val="all"/>
                </p:endSync>
                <p:childTnLst>
                  <p:par>
                    <p:cTn id="53" fill="hold">
                      <p:stCondLst>
                        <p:cond delay="0"/>
                      </p:stCondLst>
                      <p:childTnLst>
                        <p:par>
                          <p:cTn id="54" fill="hold">
                            <p:stCondLst>
                              <p:cond delay="0"/>
                            </p:stCondLst>
                            <p:childTnLst>
                              <p:par>
                                <p:cTn id="55" presetID="2" presetClass="exit" presetSubtype="1" fill="hold" nodeType="withEffect">
                                  <p:stCondLst>
                                    <p:cond delay="0"/>
                                  </p:stCondLst>
                                  <p:childTnLst>
                                    <p:anim calcmode="lin" valueType="num">
                                      <p:cBhvr additive="base">
                                        <p:cTn id="56" dur="2000"/>
                                        <p:tgtEl>
                                          <p:spTgt spid="29"/>
                                        </p:tgtEl>
                                        <p:attrNameLst>
                                          <p:attrName>ppt_x</p:attrName>
                                        </p:attrNameLst>
                                      </p:cBhvr>
                                      <p:tavLst>
                                        <p:tav tm="0">
                                          <p:val>
                                            <p:strVal val="ppt_x"/>
                                          </p:val>
                                        </p:tav>
                                        <p:tav tm="100000">
                                          <p:val>
                                            <p:strVal val="ppt_x"/>
                                          </p:val>
                                        </p:tav>
                                      </p:tavLst>
                                    </p:anim>
                                    <p:anim calcmode="lin" valueType="num">
                                      <p:cBhvr additive="base">
                                        <p:cTn id="57" dur="2000"/>
                                        <p:tgtEl>
                                          <p:spTgt spid="29"/>
                                        </p:tgtEl>
                                        <p:attrNameLst>
                                          <p:attrName>ppt_y</p:attrName>
                                        </p:attrNameLst>
                                      </p:cBhvr>
                                      <p:tavLst>
                                        <p:tav tm="0">
                                          <p:val>
                                            <p:strVal val="ppt_y"/>
                                          </p:val>
                                        </p:tav>
                                        <p:tav tm="100000">
                                          <p:val>
                                            <p:strVal val="0-ppt_h/2"/>
                                          </p:val>
                                        </p:tav>
                                      </p:tavLst>
                                    </p:anim>
                                    <p:set>
                                      <p:cBhvr>
                                        <p:cTn id="58" dur="1" fill="hold">
                                          <p:stCondLst>
                                            <p:cond delay="1999"/>
                                          </p:stCondLst>
                                        </p:cTn>
                                        <p:tgtEl>
                                          <p:spTgt spid="29"/>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4715" fill="hold"/>
                                        <p:tgtEl>
                                          <p:spTgt spid="14"/>
                                        </p:tgtEl>
                                      </p:cBhvr>
                                    </p:cmd>
                                  </p:childTnLst>
                                </p:cTn>
                              </p:par>
                              <p:par>
                                <p:cTn id="61" presetID="21" presetClass="emph" presetSubtype="0" repeatCount="indefinite" fill="hold" grpId="1" nodeType="withEffect">
                                  <p:stCondLst>
                                    <p:cond delay="0"/>
                                  </p:stCondLst>
                                  <p:childTnLst>
                                    <p:animClr clrSpc="hsl" dir="cw">
                                      <p:cBhvr override="childStyle">
                                        <p:cTn id="62" dur="500" fill="hold"/>
                                        <p:tgtEl>
                                          <p:spTgt spid="23"/>
                                        </p:tgtEl>
                                        <p:attrNameLst>
                                          <p:attrName>style.color</p:attrName>
                                        </p:attrNameLst>
                                      </p:cBhvr>
                                      <p:by>
                                        <p:hsl h="7200000" s="0" l="0"/>
                                      </p:by>
                                    </p:animClr>
                                    <p:animClr clrSpc="hsl" dir="cw">
                                      <p:cBhvr>
                                        <p:cTn id="63" dur="500" fill="hold"/>
                                        <p:tgtEl>
                                          <p:spTgt spid="23"/>
                                        </p:tgtEl>
                                        <p:attrNameLst>
                                          <p:attrName>fillcolor</p:attrName>
                                        </p:attrNameLst>
                                      </p:cBhvr>
                                      <p:by>
                                        <p:hsl h="7200000" s="0" l="0"/>
                                      </p:by>
                                    </p:animClr>
                                    <p:animClr clrSpc="hsl" dir="cw">
                                      <p:cBhvr>
                                        <p:cTn id="64" dur="500" fill="hold"/>
                                        <p:tgtEl>
                                          <p:spTgt spid="23"/>
                                        </p:tgtEl>
                                        <p:attrNameLst>
                                          <p:attrName>stroke.color</p:attrName>
                                        </p:attrNameLst>
                                      </p:cBhvr>
                                      <p:by>
                                        <p:hsl h="7200000" s="0" l="0"/>
                                      </p:by>
                                    </p:animClr>
                                    <p:set>
                                      <p:cBhvr>
                                        <p:cTn id="65" dur="500" fill="hold"/>
                                        <p:tgtEl>
                                          <p:spTgt spid="23"/>
                                        </p:tgtEl>
                                        <p:attrNameLst>
                                          <p:attrName>fill.type</p:attrName>
                                        </p:attrNameLst>
                                      </p:cBhvr>
                                      <p:to>
                                        <p:strVal val="solid"/>
                                      </p:to>
                                    </p:set>
                                  </p:childTnLst>
                                </p:cTn>
                              </p:par>
                              <p:par>
                                <p:cTn id="66" presetID="35" presetClass="path" presetSubtype="0" accel="50000" decel="50000" fill="hold" nodeType="withEffect">
                                  <p:stCondLst>
                                    <p:cond delay="0"/>
                                  </p:stCondLst>
                                  <p:childTnLst>
                                    <p:animMotion origin="layout" path="M -2.22222E-6 0 L -0.16805 0.00648 " pathEditMode="relative" rAng="0" ptsTypes="AA">
                                      <p:cBhvr>
                                        <p:cTn id="67" dur="5000" fill="hold"/>
                                        <p:tgtEl>
                                          <p:spTgt spid="27"/>
                                        </p:tgtEl>
                                        <p:attrNameLst>
                                          <p:attrName>ppt_x</p:attrName>
                                          <p:attrName>ppt_y</p:attrName>
                                        </p:attrNameLst>
                                      </p:cBhvr>
                                      <p:rCtr x="-8403" y="309"/>
                                    </p:animMotion>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grpId="1" nodeType="clickEffect">
                                  <p:stCondLst>
                                    <p:cond delay="0"/>
                                  </p:stCondLst>
                                  <p:childTnLst>
                                    <p:animEffect transition="out" filter="fade">
                                      <p:cBhvr>
                                        <p:cTn id="72" dur="1000"/>
                                        <p:tgtEl>
                                          <p:spTgt spid="22"/>
                                        </p:tgtEl>
                                      </p:cBhvr>
                                    </p:animEffect>
                                    <p:anim calcmode="lin" valueType="num">
                                      <p:cBhvr>
                                        <p:cTn id="73" dur="1000"/>
                                        <p:tgtEl>
                                          <p:spTgt spid="22"/>
                                        </p:tgtEl>
                                        <p:attrNameLst>
                                          <p:attrName>ppt_x</p:attrName>
                                        </p:attrNameLst>
                                      </p:cBhvr>
                                      <p:tavLst>
                                        <p:tav tm="0">
                                          <p:val>
                                            <p:strVal val="ppt_x"/>
                                          </p:val>
                                        </p:tav>
                                        <p:tav tm="100000">
                                          <p:val>
                                            <p:strVal val="ppt_x"/>
                                          </p:val>
                                        </p:tav>
                                      </p:tavLst>
                                    </p:anim>
                                    <p:anim calcmode="lin" valueType="num">
                                      <p:cBhvr>
                                        <p:cTn id="74" dur="1000"/>
                                        <p:tgtEl>
                                          <p:spTgt spid="22"/>
                                        </p:tgtEl>
                                        <p:attrNameLst>
                                          <p:attrName>ppt_y</p:attrName>
                                        </p:attrNameLst>
                                      </p:cBhvr>
                                      <p:tavLst>
                                        <p:tav tm="0">
                                          <p:val>
                                            <p:strVal val="ppt_y"/>
                                          </p:val>
                                        </p:tav>
                                        <p:tav tm="100000">
                                          <p:val>
                                            <p:strVal val="ppt_y+.1"/>
                                          </p:val>
                                        </p:tav>
                                      </p:tavLst>
                                    </p:anim>
                                    <p:set>
                                      <p:cBhvr>
                                        <p:cTn id="7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1000"/>
                                        <p:tgtEl>
                                          <p:spTgt spid="21"/>
                                        </p:tgtEl>
                                      </p:cBhvr>
                                    </p:animEffect>
                                    <p:anim calcmode="lin" valueType="num">
                                      <p:cBhvr>
                                        <p:cTn id="81" dur="1000"/>
                                        <p:tgtEl>
                                          <p:spTgt spid="21"/>
                                        </p:tgtEl>
                                        <p:attrNameLst>
                                          <p:attrName>ppt_x</p:attrName>
                                        </p:attrNameLst>
                                      </p:cBhvr>
                                      <p:tavLst>
                                        <p:tav tm="0">
                                          <p:val>
                                            <p:strVal val="ppt_x"/>
                                          </p:val>
                                        </p:tav>
                                        <p:tav tm="100000">
                                          <p:val>
                                            <p:strVal val="ppt_x"/>
                                          </p:val>
                                        </p:tav>
                                      </p:tavLst>
                                    </p:anim>
                                    <p:anim calcmode="lin" valueType="num">
                                      <p:cBhvr>
                                        <p:cTn id="82" dur="1000"/>
                                        <p:tgtEl>
                                          <p:spTgt spid="21"/>
                                        </p:tgtEl>
                                        <p:attrNameLst>
                                          <p:attrName>ppt_y</p:attrName>
                                        </p:attrNameLst>
                                      </p:cBhvr>
                                      <p:tavLst>
                                        <p:tav tm="0">
                                          <p:val>
                                            <p:strVal val="ppt_y"/>
                                          </p:val>
                                        </p:tav>
                                        <p:tav tm="100000">
                                          <p:val>
                                            <p:strVal val="ppt_y+.1"/>
                                          </p:val>
                                        </p:tav>
                                      </p:tavLst>
                                    </p:anim>
                                    <p:set>
                                      <p:cBhvr>
                                        <p:cTn id="83"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4" restart="whenNotActive" fill="hold" evtFilter="cancelBubble" nodeType="interactiveSeq">
                <p:stCondLst>
                  <p:cond evt="onClick" delay="0">
                    <p:tgtEl>
                      <p:spTgt spid="20"/>
                    </p:tgtEl>
                  </p:cond>
                </p:stCondLst>
                <p:endSync evt="end" delay="0">
                  <p:rtn val="all"/>
                </p:endSync>
                <p:childTnLst>
                  <p:par>
                    <p:cTn id="85" fill="hold">
                      <p:stCondLst>
                        <p:cond delay="0"/>
                      </p:stCondLst>
                      <p:childTnLst>
                        <p:par>
                          <p:cTn id="86" fill="hold">
                            <p:stCondLst>
                              <p:cond delay="0"/>
                            </p:stCondLst>
                            <p:childTnLst>
                              <p:par>
                                <p:cTn id="87" presetID="42" presetClass="exit" presetSubtype="0" fill="hold" grpId="1" nodeType="clickEffect">
                                  <p:stCondLst>
                                    <p:cond delay="0"/>
                                  </p:stCondLst>
                                  <p:childTnLst>
                                    <p:animEffect transition="out" filter="fade">
                                      <p:cBhvr>
                                        <p:cTn id="88" dur="1000"/>
                                        <p:tgtEl>
                                          <p:spTgt spid="20"/>
                                        </p:tgtEl>
                                      </p:cBhvr>
                                    </p:animEffect>
                                    <p:anim calcmode="lin" valueType="num">
                                      <p:cBhvr>
                                        <p:cTn id="89" dur="1000"/>
                                        <p:tgtEl>
                                          <p:spTgt spid="20"/>
                                        </p:tgtEl>
                                        <p:attrNameLst>
                                          <p:attrName>ppt_x</p:attrName>
                                        </p:attrNameLst>
                                      </p:cBhvr>
                                      <p:tavLst>
                                        <p:tav tm="0">
                                          <p:val>
                                            <p:strVal val="ppt_x"/>
                                          </p:val>
                                        </p:tav>
                                        <p:tav tm="100000">
                                          <p:val>
                                            <p:strVal val="ppt_x"/>
                                          </p:val>
                                        </p:tav>
                                      </p:tavLst>
                                    </p:anim>
                                    <p:anim calcmode="lin" valueType="num">
                                      <p:cBhvr>
                                        <p:cTn id="90" dur="1000"/>
                                        <p:tgtEl>
                                          <p:spTgt spid="20"/>
                                        </p:tgtEl>
                                        <p:attrNameLst>
                                          <p:attrName>ppt_y</p:attrName>
                                        </p:attrNameLst>
                                      </p:cBhvr>
                                      <p:tavLst>
                                        <p:tav tm="0">
                                          <p:val>
                                            <p:strVal val="ppt_y"/>
                                          </p:val>
                                        </p:tav>
                                        <p:tav tm="100000">
                                          <p:val>
                                            <p:strVal val="ppt_y+.1"/>
                                          </p:val>
                                        </p:tav>
                                      </p:tavLst>
                                    </p:anim>
                                    <p:set>
                                      <p:cBhvr>
                                        <p:cTn id="9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5"/>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5"/>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9" grpId="0"/>
      <p:bldP spid="20" grpId="0" animBg="1"/>
      <p:bldP spid="20" grpId="1" animBg="1"/>
      <p:bldP spid="21" grpId="0" animBg="1"/>
      <p:bldP spid="21" grpId="1" animBg="1"/>
      <p:bldP spid="22" grpId="0" animBg="1"/>
      <p:bldP spid="22" grpId="1" animBg="1"/>
      <p:bldP spid="23" grpId="0" animBg="1"/>
      <p:bldP spid="23" grpId="1" animBg="1"/>
      <p:bldP spid="55" grpId="0" animBg="1"/>
      <p:bldP spid="5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28600"/>
            <a:ext cx="12191999" cy="8331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22401" y="3232869"/>
            <a:ext cx="8074599" cy="36505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201" y="-2151931"/>
            <a:ext cx="11887200" cy="107696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509128" y="3039565"/>
            <a:ext cx="2125133"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A. </a:t>
            </a:r>
            <a:r>
              <a:rPr lang="en-US" sz="2400" dirty="0">
                <a:solidFill>
                  <a:srgbClr val="FF0000"/>
                </a:solidFill>
                <a:latin typeface="Times New Roman" panose="02020603050405020304" pitchFamily="18" charset="0"/>
                <a:cs typeface="Times New Roman" panose="02020603050405020304" pitchFamily="18" charset="0"/>
              </a:rPr>
              <a:t>Ào ào như thác đổ</a:t>
            </a:r>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3099138" y="3058823"/>
            <a:ext cx="2666447"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pPr lvl="0"/>
            <a:r>
              <a:rPr lang="en-US" sz="2400" dirty="0" smtClean="0">
                <a:solidFill>
                  <a:srgbClr val="FF0000"/>
                </a:solidFill>
                <a:latin typeface="Times New Roman" panose="02020603050405020304" pitchFamily="18" charset="0"/>
                <a:cs typeface="Times New Roman" panose="02020603050405020304" pitchFamily="18" charset="0"/>
              </a:rPr>
              <a:t>B.</a:t>
            </a:r>
            <a:r>
              <a:rPr lang="en-US" sz="2400" dirty="0">
                <a:solidFill>
                  <a:srgbClr val="FF0000"/>
                </a:solidFill>
                <a:latin typeface="Times New Roman" panose="02020603050405020304" pitchFamily="18" charset="0"/>
                <a:cs typeface="Times New Roman" panose="02020603050405020304" pitchFamily="18" charset="0"/>
              </a:rPr>
              <a:t> Gần như không phát ra âm thanh.</a:t>
            </a:r>
          </a:p>
          <a:p>
            <a:endParaRPr lang="en-US" sz="3200" dirty="0">
              <a:solidFill>
                <a:srgbClr val="0033CC"/>
              </a:solidFill>
            </a:endParaRPr>
          </a:p>
        </p:txBody>
      </p:sp>
      <p:sp>
        <p:nvSpPr>
          <p:cNvPr id="26" name="Rounded Rectangle 25"/>
          <p:cNvSpPr/>
          <p:nvPr/>
        </p:nvSpPr>
        <p:spPr>
          <a:xfrm>
            <a:off x="9109509" y="3070556"/>
            <a:ext cx="2070932"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srgbClr val="FF0000"/>
                </a:solidFill>
                <a:latin typeface="Times New Roman" panose="02020603050405020304" pitchFamily="18" charset="0"/>
                <a:cs typeface="Times New Roman" panose="02020603050405020304" pitchFamily="18" charset="0"/>
              </a:rPr>
              <a:t>D</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Tiếng mưa rơi tí tách.</a:t>
            </a:r>
          </a:p>
        </p:txBody>
      </p:sp>
      <p:sp>
        <p:nvSpPr>
          <p:cNvPr id="27" name="Rounded Rectangle 26"/>
          <p:cNvSpPr/>
          <p:nvPr/>
        </p:nvSpPr>
        <p:spPr>
          <a:xfrm>
            <a:off x="6386589" y="3078528"/>
            <a:ext cx="2214920"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C. </a:t>
            </a:r>
            <a:r>
              <a:rPr lang="en-US" sz="2400" dirty="0">
                <a:solidFill>
                  <a:srgbClr val="FF0000"/>
                </a:solidFill>
                <a:latin typeface="Times New Roman" panose="02020603050405020304" pitchFamily="18" charset="0"/>
                <a:cs typeface="Times New Roman" panose="02020603050405020304" pitchFamily="18" charset="0"/>
              </a:rPr>
              <a:t>Tiếng mưa rơi rả rích.</a:t>
            </a:r>
          </a:p>
        </p:txBody>
      </p:sp>
      <p:pic>
        <p:nvPicPr>
          <p:cNvPr id="29" name="Picture 11" descr="C:\Users\ADMIN\Desktop\Giai cuu dai duong 2\seashell-border-382756.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35200" y="76200"/>
            <a:ext cx="972642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3188548" y="778603"/>
            <a:ext cx="7529072" cy="1200329"/>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Câu 9: Tiếng </a:t>
            </a:r>
            <a:r>
              <a:rPr lang="en-US" sz="3600" dirty="0">
                <a:latin typeface="Times New Roman" panose="02020603050405020304" pitchFamily="18" charset="0"/>
                <a:cs typeface="Times New Roman" panose="02020603050405020304" pitchFamily="18" charset="0"/>
              </a:rPr>
              <a:t>mưa được miêu tả như thế </a:t>
            </a:r>
            <a:endParaRPr lang="en-US" sz="3600" dirty="0" smtClean="0">
              <a:latin typeface="Times New Roman" panose="02020603050405020304" pitchFamily="18" charset="0"/>
              <a:cs typeface="Times New Roman" panose="02020603050405020304" pitchFamily="18" charset="0"/>
            </a:endParaRPr>
          </a:p>
          <a:p>
            <a:r>
              <a:rPr lang="en-US" sz="3600" dirty="0" smtClean="0">
                <a:latin typeface="Times New Roman" panose="02020603050405020304" pitchFamily="18" charset="0"/>
                <a:cs typeface="Times New Roman" panose="02020603050405020304" pitchFamily="18" charset="0"/>
              </a:rPr>
              <a:t>nào </a:t>
            </a:r>
            <a:r>
              <a:rPr lang="en-US" sz="3600" dirty="0">
                <a:latin typeface="Times New Roman" panose="02020603050405020304" pitchFamily="18" charset="0"/>
                <a:cs typeface="Times New Roman" panose="02020603050405020304" pitchFamily="18" charset="0"/>
              </a:rPr>
              <a:t>trong bài thơ </a:t>
            </a:r>
            <a:r>
              <a:rPr lang="en-US" sz="3600" i="1" dirty="0">
                <a:latin typeface="Times New Roman" panose="02020603050405020304" pitchFamily="18" charset="0"/>
                <a:cs typeface="Times New Roman" panose="02020603050405020304" pitchFamily="18" charset="0"/>
              </a:rPr>
              <a:t>Tiếng đàn mưa</a:t>
            </a:r>
            <a:r>
              <a:rPr lang="en-US" sz="3600" dirty="0">
                <a:latin typeface="Times New Roman" panose="02020603050405020304" pitchFamily="18" charset="0"/>
                <a:cs typeface="Times New Roman" panose="02020603050405020304" pitchFamily="18" charset="0"/>
              </a:rPr>
              <a:t>?</a:t>
            </a: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79858" y="52197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3208000" y="3858381"/>
            <a:ext cx="812800" cy="812800"/>
          </a:xfrm>
          <a:prstGeom prst="rect">
            <a:avLst/>
          </a:prstGeom>
        </p:spPr>
      </p:pic>
      <p:pic>
        <p:nvPicPr>
          <p:cNvPr id="13"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784059" y="177800"/>
            <a:ext cx="1009445" cy="500085"/>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1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2" name="Group 31">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8" name="Group 37">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4" name="Group 43">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0"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Explosion 2 50"/>
          <p:cNvSpPr/>
          <p:nvPr/>
        </p:nvSpPr>
        <p:spPr>
          <a:xfrm>
            <a:off x="1304492" y="4617899"/>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339733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4"/>
                                        </p:tgtEl>
                                      </p:cBhvr>
                                    </p:animEffect>
                                    <p:anim calcmode="lin" valueType="num">
                                      <p:cBhvr>
                                        <p:cTn id="50" dur="1000"/>
                                        <p:tgtEl>
                                          <p:spTgt spid="24"/>
                                        </p:tgtEl>
                                        <p:attrNameLst>
                                          <p:attrName>ppt_x</p:attrName>
                                        </p:attrNameLst>
                                      </p:cBhvr>
                                      <p:tavLst>
                                        <p:tav tm="0">
                                          <p:val>
                                            <p:strVal val="ppt_x"/>
                                          </p:val>
                                        </p:tav>
                                        <p:tav tm="100000">
                                          <p:val>
                                            <p:strVal val="ppt_x"/>
                                          </p:val>
                                        </p:tav>
                                      </p:tavLst>
                                    </p:anim>
                                    <p:anim calcmode="lin" valueType="num">
                                      <p:cBhvr>
                                        <p:cTn id="51" dur="1000"/>
                                        <p:tgtEl>
                                          <p:spTgt spid="24"/>
                                        </p:tgtEl>
                                        <p:attrNameLst>
                                          <p:attrName>ppt_y</p:attrName>
                                        </p:attrNameLst>
                                      </p:cBhvr>
                                      <p:tavLst>
                                        <p:tav tm="0">
                                          <p:val>
                                            <p:strVal val="ppt_y"/>
                                          </p:val>
                                        </p:tav>
                                        <p:tav tm="100000">
                                          <p:val>
                                            <p:strVal val="ppt_y+.1"/>
                                          </p:val>
                                        </p:tav>
                                      </p:tavLst>
                                    </p:anim>
                                    <p:set>
                                      <p:cBhvr>
                                        <p:cTn id="5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3" restart="whenNotActive" fill="hold" evtFilter="cancelBubble" nodeType="interactiveSeq">
                <p:stCondLst>
                  <p:cond evt="onClick" delay="0">
                    <p:tgtEl>
                      <p:spTgt spid="25"/>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25"/>
                                        </p:tgtEl>
                                      </p:cBhvr>
                                    </p:animEffect>
                                    <p:anim calcmode="lin" valueType="num">
                                      <p:cBhvr>
                                        <p:cTn id="58" dur="1000"/>
                                        <p:tgtEl>
                                          <p:spTgt spid="25"/>
                                        </p:tgtEl>
                                        <p:attrNameLst>
                                          <p:attrName>ppt_x</p:attrName>
                                        </p:attrNameLst>
                                      </p:cBhvr>
                                      <p:tavLst>
                                        <p:tav tm="0">
                                          <p:val>
                                            <p:strVal val="ppt_x"/>
                                          </p:val>
                                        </p:tav>
                                        <p:tav tm="100000">
                                          <p:val>
                                            <p:strVal val="ppt_x"/>
                                          </p:val>
                                        </p:tav>
                                      </p:tavLst>
                                    </p:anim>
                                    <p:anim calcmode="lin" valueType="num">
                                      <p:cBhvr>
                                        <p:cTn id="59" dur="1000"/>
                                        <p:tgtEl>
                                          <p:spTgt spid="25"/>
                                        </p:tgtEl>
                                        <p:attrNameLst>
                                          <p:attrName>ppt_y</p:attrName>
                                        </p:attrNameLst>
                                      </p:cBhvr>
                                      <p:tavLst>
                                        <p:tav tm="0">
                                          <p:val>
                                            <p:strVal val="ppt_y"/>
                                          </p:val>
                                        </p:tav>
                                        <p:tav tm="100000">
                                          <p:val>
                                            <p:strVal val="ppt_y+.1"/>
                                          </p:val>
                                        </p:tav>
                                      </p:tavLst>
                                    </p:anim>
                                    <p:set>
                                      <p:cBhvr>
                                        <p:cTn id="6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1" presetClass="emph" presetSubtype="0" repeatCount="indefinite" fill="hold" grpId="1" nodeType="withEffect">
                                  <p:stCondLst>
                                    <p:cond delay="0"/>
                                  </p:stCondLst>
                                  <p:childTnLst>
                                    <p:animClr clrSpc="hsl" dir="cw">
                                      <p:cBhvr override="childStyle">
                                        <p:cTn id="65" dur="500" fill="hold"/>
                                        <p:tgtEl>
                                          <p:spTgt spid="27"/>
                                        </p:tgtEl>
                                        <p:attrNameLst>
                                          <p:attrName>style.color</p:attrName>
                                        </p:attrNameLst>
                                      </p:cBhvr>
                                      <p:by>
                                        <p:hsl h="7200000" s="0" l="0"/>
                                      </p:by>
                                    </p:animClr>
                                    <p:animClr clrSpc="hsl" dir="cw">
                                      <p:cBhvr>
                                        <p:cTn id="66" dur="500" fill="hold"/>
                                        <p:tgtEl>
                                          <p:spTgt spid="27"/>
                                        </p:tgtEl>
                                        <p:attrNameLst>
                                          <p:attrName>fillcolor</p:attrName>
                                        </p:attrNameLst>
                                      </p:cBhvr>
                                      <p:by>
                                        <p:hsl h="7200000" s="0" l="0"/>
                                      </p:by>
                                    </p:animClr>
                                    <p:animClr clrSpc="hsl" dir="cw">
                                      <p:cBhvr>
                                        <p:cTn id="67" dur="500" fill="hold"/>
                                        <p:tgtEl>
                                          <p:spTgt spid="27"/>
                                        </p:tgtEl>
                                        <p:attrNameLst>
                                          <p:attrName>stroke.color</p:attrName>
                                        </p:attrNameLst>
                                      </p:cBhvr>
                                      <p:by>
                                        <p:hsl h="7200000" s="0" l="0"/>
                                      </p:by>
                                    </p:animClr>
                                    <p:set>
                                      <p:cBhvr>
                                        <p:cTn id="68" dur="500" fill="hold"/>
                                        <p:tgtEl>
                                          <p:spTgt spid="27"/>
                                        </p:tgtEl>
                                        <p:attrNameLst>
                                          <p:attrName>fill.type</p:attrName>
                                        </p:attrNameLst>
                                      </p:cBhvr>
                                      <p:to>
                                        <p:strVal val="solid"/>
                                      </p:to>
                                    </p:set>
                                  </p:childTnLst>
                                </p:cTn>
                              </p:par>
                              <p:par>
                                <p:cTn id="69" presetID="1" presetClass="mediacall" presetSubtype="0" fill="hold" nodeType="withEffect">
                                  <p:stCondLst>
                                    <p:cond delay="0"/>
                                  </p:stCondLst>
                                  <p:childTnLst>
                                    <p:cmd type="call" cmd="playFrom(0.0)">
                                      <p:cBhvr>
                                        <p:cTn id="70" dur="4715" fill="hold"/>
                                        <p:tgtEl>
                                          <p:spTgt spid="12"/>
                                        </p:tgtEl>
                                      </p:cBhvr>
                                    </p:cmd>
                                  </p:childTnLst>
                                </p:cTn>
                              </p:par>
                              <p:par>
                                <p:cTn id="71" presetID="2" presetClass="exit" presetSubtype="1" fill="hold" nodeType="withEffect">
                                  <p:stCondLst>
                                    <p:cond delay="0"/>
                                  </p:stCondLst>
                                  <p:childTnLst>
                                    <p:anim calcmode="lin" valueType="num">
                                      <p:cBhvr additive="base">
                                        <p:cTn id="72" dur="2000"/>
                                        <p:tgtEl>
                                          <p:spTgt spid="23"/>
                                        </p:tgtEl>
                                        <p:attrNameLst>
                                          <p:attrName>ppt_x</p:attrName>
                                        </p:attrNameLst>
                                      </p:cBhvr>
                                      <p:tavLst>
                                        <p:tav tm="0">
                                          <p:val>
                                            <p:strVal val="ppt_x"/>
                                          </p:val>
                                        </p:tav>
                                        <p:tav tm="100000">
                                          <p:val>
                                            <p:strVal val="ppt_x"/>
                                          </p:val>
                                        </p:tav>
                                      </p:tavLst>
                                    </p:anim>
                                    <p:anim calcmode="lin" valueType="num">
                                      <p:cBhvr additive="base">
                                        <p:cTn id="73" dur="2000"/>
                                        <p:tgtEl>
                                          <p:spTgt spid="23"/>
                                        </p:tgtEl>
                                        <p:attrNameLst>
                                          <p:attrName>ppt_y</p:attrName>
                                        </p:attrNameLst>
                                      </p:cBhvr>
                                      <p:tavLst>
                                        <p:tav tm="0">
                                          <p:val>
                                            <p:strVal val="ppt_y"/>
                                          </p:val>
                                        </p:tav>
                                        <p:tav tm="100000">
                                          <p:val>
                                            <p:strVal val="0-ppt_h/2"/>
                                          </p:val>
                                        </p:tav>
                                      </p:tavLst>
                                    </p:anim>
                                    <p:set>
                                      <p:cBhvr>
                                        <p:cTn id="74" dur="1" fill="hold">
                                          <p:stCondLst>
                                            <p:cond delay="1999"/>
                                          </p:stCondLst>
                                        </p:cTn>
                                        <p:tgtEl>
                                          <p:spTgt spid="23"/>
                                        </p:tgtEl>
                                        <p:attrNameLst>
                                          <p:attrName>style.visibility</p:attrName>
                                        </p:attrNameLst>
                                      </p:cBhvr>
                                      <p:to>
                                        <p:strVal val="hidden"/>
                                      </p:to>
                                    </p:set>
                                  </p:childTnLst>
                                </p:cTn>
                              </p:par>
                              <p:par>
                                <p:cTn id="75" presetID="35" presetClass="path" presetSubtype="0" accel="50000" decel="50000" fill="hold" nodeType="withEffect">
                                  <p:stCondLst>
                                    <p:cond delay="0"/>
                                  </p:stCondLst>
                                  <p:childTnLst>
                                    <p:animMotion origin="layout" path="M -3.05556E-6 4.32099E-6 L -1.05607 -0.02994 " pathEditMode="relative" rAng="0" ptsTypes="AA">
                                      <p:cBhvr>
                                        <p:cTn id="76"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grpId="1" nodeType="clickEffect">
                                  <p:stCondLst>
                                    <p:cond delay="0"/>
                                  </p:stCondLst>
                                  <p:childTnLst>
                                    <p:animEffect transition="out" filter="fade">
                                      <p:cBhvr>
                                        <p:cTn id="81" dur="1000"/>
                                        <p:tgtEl>
                                          <p:spTgt spid="26"/>
                                        </p:tgtEl>
                                      </p:cBhvr>
                                    </p:animEffect>
                                    <p:anim calcmode="lin" valueType="num">
                                      <p:cBhvr>
                                        <p:cTn id="82" dur="1000"/>
                                        <p:tgtEl>
                                          <p:spTgt spid="26"/>
                                        </p:tgtEl>
                                        <p:attrNameLst>
                                          <p:attrName>ppt_x</p:attrName>
                                        </p:attrNameLst>
                                      </p:cBhvr>
                                      <p:tavLst>
                                        <p:tav tm="0">
                                          <p:val>
                                            <p:strVal val="ppt_x"/>
                                          </p:val>
                                        </p:tav>
                                        <p:tav tm="100000">
                                          <p:val>
                                            <p:strVal val="ppt_x"/>
                                          </p:val>
                                        </p:tav>
                                      </p:tavLst>
                                    </p:anim>
                                    <p:anim calcmode="lin" valueType="num">
                                      <p:cBhvr>
                                        <p:cTn id="83" dur="1000"/>
                                        <p:tgtEl>
                                          <p:spTgt spid="26"/>
                                        </p:tgtEl>
                                        <p:attrNameLst>
                                          <p:attrName>ppt_y</p:attrName>
                                        </p:attrNameLst>
                                      </p:cBhvr>
                                      <p:tavLst>
                                        <p:tav tm="0">
                                          <p:val>
                                            <p:strVal val="ppt_y"/>
                                          </p:val>
                                        </p:tav>
                                        <p:tav tm="100000">
                                          <p:val>
                                            <p:strVal val="ppt_y+.1"/>
                                          </p:val>
                                        </p:tav>
                                      </p:tavLst>
                                    </p:anim>
                                    <p:set>
                                      <p:cBhvr>
                                        <p:cTn id="84"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85" fill="hold" display="0">
                  <p:stCondLst>
                    <p:cond delay="indefinite"/>
                  </p:stCondLst>
                  <p:endCondLst>
                    <p:cond evt="onStopAudio" delay="0">
                      <p:tgtEl>
                        <p:sldTgt/>
                      </p:tgtEl>
                    </p:cond>
                  </p:endCondLst>
                </p:cTn>
                <p:tgtEl>
                  <p:spTgt spid="12"/>
                </p:tgtEl>
              </p:cMediaNode>
            </p:audio>
            <p:seq concurrent="1" nextAc="seek">
              <p:cTn id="86" restart="whenNotActive" fill="hold" evtFilter="cancelBubble" nodeType="interactiveSeq">
                <p:stCondLst>
                  <p:cond evt="onClick" delay="0">
                    <p:tgtEl>
                      <p:spTgt spid="14"/>
                    </p:tgtEl>
                  </p:cond>
                </p:stCondLst>
                <p:endSync evt="end" delay="0">
                  <p:rtn val="all"/>
                </p:endSync>
                <p:childTnLst>
                  <p:par>
                    <p:cTn id="87" fill="hold">
                      <p:stCondLst>
                        <p:cond delay="0"/>
                      </p:stCondLst>
                      <p:childTnLst>
                        <p:par>
                          <p:cTn id="88" fill="hold">
                            <p:stCondLst>
                              <p:cond delay="0"/>
                            </p:stCondLst>
                            <p:childTnLst>
                              <p:par>
                                <p:cTn id="89" presetID="8" presetClass="emph" presetSubtype="0" fill="hold" nodeType="clickEffect">
                                  <p:stCondLst>
                                    <p:cond delay="0"/>
                                  </p:stCondLst>
                                  <p:childTnLst>
                                    <p:animRot by="21600000">
                                      <p:cBhvr>
                                        <p:cTn id="90" dur="15000" fill="hold"/>
                                        <p:tgtEl>
                                          <p:spTgt spid="17"/>
                                        </p:tgtEl>
                                        <p:attrNameLst>
                                          <p:attrName>r</p:attrName>
                                        </p:attrNameLst>
                                      </p:cBhvr>
                                    </p:animRot>
                                  </p:childTnLst>
                                </p:cTn>
                              </p:par>
                            </p:childTnLst>
                          </p:cTn>
                        </p:par>
                        <p:par>
                          <p:cTn id="91" fill="hold">
                            <p:stCondLst>
                              <p:cond delay="15000"/>
                            </p:stCondLst>
                            <p:childTnLst>
                              <p:par>
                                <p:cTn id="92" presetID="1" presetClass="entr" presetSubtype="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childTnLst>
                                </p:cTn>
                              </p:par>
                              <p:par>
                                <p:cTn id="94" presetID="1" presetClass="exit" presetSubtype="0" fill="hold" grpId="1" nodeType="withEffect">
                                  <p:stCondLst>
                                    <p:cond delay="2000"/>
                                  </p:stCondLst>
                                  <p:childTnLst>
                                    <p:set>
                                      <p:cBhvr>
                                        <p:cTn id="95"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1" grpId="0" animBg="1"/>
      <p:bldP spid="5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343408" y="5020570"/>
            <a:ext cx="1546503" cy="1242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3346790" y="3868876"/>
            <a:ext cx="2808919" cy="2393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765" y="-2514600"/>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83625" y="317918"/>
            <a:ext cx="80264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3541793" y="913236"/>
            <a:ext cx="5960706" cy="138499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Câu 10: </a:t>
            </a:r>
            <a:r>
              <a:rPr lang="en-US" sz="2800" dirty="0">
                <a:latin typeface="Times New Roman" panose="02020603050405020304" pitchFamily="18" charset="0"/>
                <a:cs typeface="Times New Roman" panose="02020603050405020304" pitchFamily="18" charset="0"/>
              </a:rPr>
              <a:t>Tiếng đàn được nhắc đến trong bài thơ </a:t>
            </a:r>
            <a:r>
              <a:rPr lang="en-US" sz="2800" i="1" dirty="0">
                <a:latin typeface="Times New Roman" panose="02020603050405020304" pitchFamily="18" charset="0"/>
                <a:cs typeface="Times New Roman" panose="02020603050405020304" pitchFamily="18" charset="0"/>
              </a:rPr>
              <a:t>Tiếng đàn mưa</a:t>
            </a:r>
            <a:r>
              <a:rPr lang="en-US" sz="2800" dirty="0">
                <a:latin typeface="Times New Roman" panose="02020603050405020304" pitchFamily="18" charset="0"/>
                <a:cs typeface="Times New Roman" panose="02020603050405020304" pitchFamily="18" charset="0"/>
              </a:rPr>
              <a:t> cho ta cảm nhận được điều gì?</a:t>
            </a:r>
          </a:p>
        </p:txBody>
      </p:sp>
      <p:sp>
        <p:nvSpPr>
          <p:cNvPr id="5" name="Rounded Rectangle 4"/>
          <p:cNvSpPr/>
          <p:nvPr/>
        </p:nvSpPr>
        <p:spPr>
          <a:xfrm>
            <a:off x="114332" y="3240588"/>
            <a:ext cx="2348897" cy="1934278"/>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3200" dirty="0" smtClean="0">
              <a:solidFill>
                <a:srgbClr val="0033CC"/>
              </a:solidFill>
            </a:endParaRPr>
          </a:p>
          <a:p>
            <a:pPr lvl="0"/>
            <a:endParaRPr lang="en-US" sz="3200" dirty="0">
              <a:solidFill>
                <a:srgbClr val="0033CC"/>
              </a:solidFill>
            </a:endParaRPr>
          </a:p>
          <a:p>
            <a:r>
              <a:rPr lang="en-US" sz="2400" dirty="0" smtClean="0">
                <a:solidFill>
                  <a:srgbClr val="FF0000"/>
                </a:solidFill>
                <a:latin typeface="Times New Roman" panose="02020603050405020304" pitchFamily="18" charset="0"/>
                <a:cs typeface="Times New Roman" panose="02020603050405020304" pitchFamily="18" charset="0"/>
              </a:rPr>
              <a:t>A.</a:t>
            </a:r>
            <a:r>
              <a:rPr lang="en-US" sz="2400" dirty="0">
                <a:solidFill>
                  <a:srgbClr val="FF0000"/>
                </a:solidFill>
                <a:latin typeface="Times New Roman" panose="02020603050405020304" pitchFamily="18" charset="0"/>
                <a:cs typeface="Times New Roman" panose="02020603050405020304" pitchFamily="18" charset="0"/>
              </a:rPr>
              <a:t> Tiếng đàn từ cổ chí kim luôn được gắn với tiếng mưa.</a:t>
            </a:r>
          </a:p>
          <a:p>
            <a:pPr lvl="0"/>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pPr lvl="0"/>
            <a:r>
              <a:rPr lang="en-US" sz="3200" dirty="0" smtClean="0"/>
              <a:t>.</a:t>
            </a:r>
            <a:endParaRPr lang="en-US" sz="3200" dirty="0"/>
          </a:p>
          <a:p>
            <a:endParaRPr lang="en-US" sz="3200" dirty="0">
              <a:solidFill>
                <a:srgbClr val="0033CC"/>
              </a:solidFill>
            </a:endParaRPr>
          </a:p>
        </p:txBody>
      </p:sp>
      <p:sp>
        <p:nvSpPr>
          <p:cNvPr id="15" name="Rounded Rectangle 14"/>
          <p:cNvSpPr/>
          <p:nvPr/>
        </p:nvSpPr>
        <p:spPr>
          <a:xfrm>
            <a:off x="2538479" y="3216133"/>
            <a:ext cx="3516849" cy="1947969"/>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400" dirty="0" smtClean="0">
              <a:solidFill>
                <a:srgbClr val="FF0000"/>
              </a:solidFill>
              <a:latin typeface="Times New Roman" panose="02020603050405020304" pitchFamily="18" charset="0"/>
              <a:cs typeface="Times New Roman" panose="02020603050405020304" pitchFamily="18" charset="0"/>
            </a:endParaRPr>
          </a:p>
          <a:p>
            <a:endParaRPr lang="en-US" sz="2400" dirty="0" smtClean="0">
              <a:solidFill>
                <a:srgbClr val="FF0000"/>
              </a:solidFill>
              <a:latin typeface="Times New Roman" panose="02020603050405020304" pitchFamily="18" charset="0"/>
              <a:cs typeface="Times New Roman" panose="02020603050405020304" pitchFamily="18" charset="0"/>
            </a:endParaRPr>
          </a:p>
          <a:p>
            <a:r>
              <a:rPr lang="en-US" sz="2400" dirty="0" smtClean="0">
                <a:solidFill>
                  <a:srgbClr val="FF0000"/>
                </a:solidFill>
                <a:latin typeface="Times New Roman" panose="02020603050405020304" pitchFamily="18" charset="0"/>
                <a:cs typeface="Times New Roman" panose="02020603050405020304" pitchFamily="18" charset="0"/>
              </a:rPr>
              <a:t>B.</a:t>
            </a:r>
            <a:r>
              <a:rPr lang="en-US" sz="2400" dirty="0">
                <a:solidFill>
                  <a:srgbClr val="FF0000"/>
                </a:solidFill>
                <a:latin typeface="Times New Roman" panose="02020603050405020304" pitchFamily="18" charset="0"/>
                <a:cs typeface="Times New Roman" panose="02020603050405020304" pitchFamily="18" charset="0"/>
              </a:rPr>
              <a:t> Nhà thơ nhìn thế giới bằng con mắt âm nhạc, là một đặc điểm của thơ ca tượng trưng.</a:t>
            </a:r>
          </a:p>
          <a:p>
            <a:pPr lvl="0"/>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endParaRPr lang="en-US" sz="3200" dirty="0">
              <a:solidFill>
                <a:srgbClr val="0033CC"/>
              </a:solidFill>
            </a:endParaRPr>
          </a:p>
        </p:txBody>
      </p:sp>
      <p:sp>
        <p:nvSpPr>
          <p:cNvPr id="16" name="Rounded Rectangle 15"/>
          <p:cNvSpPr/>
          <p:nvPr/>
        </p:nvSpPr>
        <p:spPr>
          <a:xfrm>
            <a:off x="6138429" y="3232812"/>
            <a:ext cx="3268595" cy="180974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FF0000"/>
                </a:solidFill>
                <a:latin typeface="Times New Roman" panose="02020603050405020304" pitchFamily="18" charset="0"/>
                <a:cs typeface="Times New Roman" panose="02020603050405020304" pitchFamily="18" charset="0"/>
              </a:rPr>
              <a:t>C: </a:t>
            </a:r>
            <a:r>
              <a:rPr lang="en-US" sz="2400" dirty="0">
                <a:solidFill>
                  <a:srgbClr val="FF0000"/>
                </a:solidFill>
                <a:latin typeface="Times New Roman" panose="02020603050405020304" pitchFamily="18" charset="0"/>
                <a:cs typeface="Times New Roman" panose="02020603050405020304" pitchFamily="18" charset="0"/>
              </a:rPr>
              <a:t>Nhà thơ rất mê tiếng đàn nên mới liên tưởng tiếng mưa như tiếng đàn.</a:t>
            </a:r>
          </a:p>
        </p:txBody>
      </p:sp>
      <p:sp>
        <p:nvSpPr>
          <p:cNvPr id="17" name="Rounded Rectangle 16"/>
          <p:cNvSpPr/>
          <p:nvPr/>
        </p:nvSpPr>
        <p:spPr>
          <a:xfrm>
            <a:off x="9502499" y="3216133"/>
            <a:ext cx="2641600" cy="1860697"/>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sz="2667" dirty="0" smtClean="0">
              <a:solidFill>
                <a:srgbClr val="0033CC"/>
              </a:solidFill>
            </a:endParaRPr>
          </a:p>
          <a:p>
            <a:endParaRPr lang="en-US" sz="2400" dirty="0" smtClean="0">
              <a:solidFill>
                <a:srgbClr val="FF0000"/>
              </a:solidFill>
              <a:latin typeface="Times New Roman" panose="02020603050405020304" pitchFamily="18" charset="0"/>
              <a:cs typeface="Times New Roman" panose="02020603050405020304" pitchFamily="18" charset="0"/>
            </a:endParaRPr>
          </a:p>
          <a:p>
            <a:r>
              <a:rPr lang="en-US" sz="2400" dirty="0" smtClean="0">
                <a:solidFill>
                  <a:srgbClr val="FF0000"/>
                </a:solidFill>
                <a:latin typeface="Times New Roman" panose="02020603050405020304" pitchFamily="18" charset="0"/>
                <a:cs typeface="Times New Roman" panose="02020603050405020304" pitchFamily="18" charset="0"/>
              </a:rPr>
              <a:t>D:  </a:t>
            </a:r>
            <a:r>
              <a:rPr lang="en-US" sz="2400" dirty="0">
                <a:solidFill>
                  <a:srgbClr val="FF0000"/>
                </a:solidFill>
                <a:latin typeface="Times New Roman" panose="02020603050405020304" pitchFamily="18" charset="0"/>
                <a:cs typeface="Times New Roman" panose="02020603050405020304" pitchFamily="18" charset="0"/>
              </a:rPr>
              <a:t>Tiếng đàn chỉ đơn thuần là một liên tưởng của nhà thơ khi viết về mưa.</a:t>
            </a:r>
          </a:p>
          <a:p>
            <a:pPr lvl="0"/>
            <a:r>
              <a:rPr lang="en-US" sz="2400" dirty="0" smtClean="0">
                <a:solidFill>
                  <a:srgbClr val="FF0000"/>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a:p>
            <a:endParaRPr lang="en-US" sz="2667" dirty="0">
              <a:solidFill>
                <a:srgbClr val="0033CC"/>
              </a:solidFill>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76658" y="505460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3208000" y="3858381"/>
            <a:ext cx="812800" cy="812800"/>
          </a:xfrm>
          <a:prstGeom prst="rect">
            <a:avLst/>
          </a:prstGeom>
        </p:spPr>
      </p:pic>
      <p:pic>
        <p:nvPicPr>
          <p:cNvPr id="47" name="Picture 2" descr="C:\Users\ADMIN\Desktop\Doremon cau ca ( trac nghiem )\Picture1 (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784059" y="177800"/>
            <a:ext cx="1009445" cy="500085"/>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a:extLst>
              <a:ext uri="{FF2B5EF4-FFF2-40B4-BE49-F238E27FC236}">
                <a16:creationId xmlns:a16="http://schemas.microsoft.com/office/drawing/2014/main" xmlns="" id="{A3772A17-BB74-4A75-BA55-D622FE4D0639}"/>
              </a:ext>
            </a:extLst>
          </p:cNvPr>
          <p:cNvGrpSpPr/>
          <p:nvPr/>
        </p:nvGrpSpPr>
        <p:grpSpPr>
          <a:xfrm>
            <a:off x="1244330" y="945133"/>
            <a:ext cx="120325" cy="101771"/>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8" name="Group 57">
            <a:extLst>
              <a:ext uri="{FF2B5EF4-FFF2-40B4-BE49-F238E27FC236}">
                <a16:creationId xmlns:a16="http://schemas.microsoft.com/office/drawing/2014/main" xmlns="" id="{A3772A17-BB74-4A75-BA55-D622FE4D0639}"/>
              </a:ext>
            </a:extLst>
          </p:cNvPr>
          <p:cNvGrpSpPr/>
          <p:nvPr/>
        </p:nvGrpSpPr>
        <p:grpSpPr>
          <a:xfrm>
            <a:off x="1246124" y="1681532"/>
            <a:ext cx="120325" cy="101771"/>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4" name="Group 63">
            <a:extLst>
              <a:ext uri="{FF2B5EF4-FFF2-40B4-BE49-F238E27FC236}">
                <a16:creationId xmlns:a16="http://schemas.microsoft.com/office/drawing/2014/main" xmlns="" id="{A3772A17-BB74-4A75-BA55-D622FE4D0639}"/>
              </a:ext>
            </a:extLst>
          </p:cNvPr>
          <p:cNvGrpSpPr/>
          <p:nvPr/>
        </p:nvGrpSpPr>
        <p:grpSpPr>
          <a:xfrm>
            <a:off x="1642171" y="1335825"/>
            <a:ext cx="120325" cy="101771"/>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70" name="Group 69">
            <a:extLst>
              <a:ext uri="{FF2B5EF4-FFF2-40B4-BE49-F238E27FC236}">
                <a16:creationId xmlns:a16="http://schemas.microsoft.com/office/drawing/2014/main" xmlns="" id="{A3772A17-BB74-4A75-BA55-D622FE4D0639}"/>
              </a:ext>
            </a:extLst>
          </p:cNvPr>
          <p:cNvGrpSpPr/>
          <p:nvPr/>
        </p:nvGrpSpPr>
        <p:grpSpPr>
          <a:xfrm>
            <a:off x="882526" y="1369076"/>
            <a:ext cx="120325" cy="101771"/>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76"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77" name="Explosion 2 76"/>
          <p:cNvSpPr/>
          <p:nvPr/>
        </p:nvSpPr>
        <p:spPr>
          <a:xfrm>
            <a:off x="450350" y="4647429"/>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spTree>
    <p:extLst>
      <p:ext uri="{BB962C8B-B14F-4D97-AF65-F5344CB8AC3E}">
        <p14:creationId xmlns:p14="http://schemas.microsoft.com/office/powerpoint/2010/main" val="319287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15"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11111E-6 4.93827E-7 L -0.13403 0.02438 " pathEditMode="relative" rAng="0" ptsTypes="AA">
                                      <p:cBhvr>
                                        <p:cTn id="66"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4349" y="619021"/>
            <a:ext cx="11077575" cy="4478021"/>
          </a:xfrm>
          <a:prstGeom prst="rect">
            <a:avLst/>
          </a:prstGeom>
        </p:spPr>
        <p:txBody>
          <a:bodyPr wrap="square">
            <a:spAutoFit/>
          </a:bodyPr>
          <a:lstStyle/>
          <a:p>
            <a:pPr marR="60960" lvl="0" algn="just">
              <a:lnSpc>
                <a:spcPct val="103000"/>
              </a:lnSpc>
              <a:spcBef>
                <a:spcPts val="220"/>
              </a:spcBef>
              <a:spcAft>
                <a:spcPts val="0"/>
              </a:spcAft>
              <a:buClr>
                <a:srgbClr val="231F20"/>
              </a:buClr>
              <a:buSzPts val="1250"/>
              <a:tabLst>
                <a:tab pos="191770" algn="l"/>
              </a:tabLst>
            </a:pPr>
            <a:r>
              <a:rPr lang="vi-VN" sz="2800" b="1" spc="-60" dirty="0">
                <a:solidFill>
                  <a:srgbClr val="FF0000"/>
                </a:solidFill>
                <a:latin typeface="Times New Roman" panose="02020603050405020304" pitchFamily="18" charset="0"/>
                <a:ea typeface="Symbola"/>
                <a:cs typeface="Times New Roman" panose="02020603050405020304" pitchFamily="18" charset="0"/>
              </a:rPr>
              <a:t>Chủ</a:t>
            </a:r>
            <a:r>
              <a:rPr lang="vi-VN" sz="2800" b="1" spc="-20" dirty="0">
                <a:solidFill>
                  <a:srgbClr val="FF0000"/>
                </a:solidFill>
                <a:latin typeface="Times New Roman" panose="02020603050405020304" pitchFamily="18" charset="0"/>
                <a:ea typeface="Symbola"/>
                <a:cs typeface="Times New Roman" panose="02020603050405020304" pitchFamily="18" charset="0"/>
              </a:rPr>
              <a:t> </a:t>
            </a:r>
            <a:r>
              <a:rPr lang="vi-VN" sz="2800" b="1" spc="-60" dirty="0">
                <a:solidFill>
                  <a:srgbClr val="FF0000"/>
                </a:solidFill>
                <a:latin typeface="Times New Roman" panose="02020603050405020304" pitchFamily="18" charset="0"/>
                <a:ea typeface="Symbola"/>
                <a:cs typeface="Times New Roman" panose="02020603050405020304" pitchFamily="18" charset="0"/>
              </a:rPr>
              <a:t>đề:</a:t>
            </a:r>
            <a:r>
              <a:rPr lang="vi-VN" sz="2800" b="1" spc="-20" dirty="0">
                <a:solidFill>
                  <a:srgbClr val="FF0000"/>
                </a:solidFill>
                <a:latin typeface="Times New Roman" panose="02020603050405020304" pitchFamily="18" charset="0"/>
                <a:ea typeface="Symbola"/>
                <a:cs typeface="Times New Roman" panose="02020603050405020304" pitchFamily="18" charset="0"/>
              </a:rPr>
              <a:t> </a:t>
            </a:r>
            <a:r>
              <a:rPr lang="vi-VN" sz="2800" spc="-60" dirty="0">
                <a:solidFill>
                  <a:srgbClr val="231F20"/>
                </a:solidFill>
                <a:latin typeface="Times New Roman" panose="02020603050405020304" pitchFamily="18" charset="0"/>
                <a:ea typeface="Symbola"/>
                <a:cs typeface="Times New Roman" panose="02020603050405020304" pitchFamily="18" charset="0"/>
              </a:rPr>
              <a:t>Khám</a:t>
            </a:r>
            <a:r>
              <a:rPr lang="vi-VN" sz="2800" spc="-15" dirty="0">
                <a:solidFill>
                  <a:srgbClr val="231F20"/>
                </a:solidFill>
                <a:latin typeface="Times New Roman" panose="02020603050405020304" pitchFamily="18" charset="0"/>
                <a:ea typeface="Symbola"/>
                <a:cs typeface="Times New Roman" panose="02020603050405020304" pitchFamily="18" charset="0"/>
              </a:rPr>
              <a:t> </a:t>
            </a:r>
            <a:r>
              <a:rPr lang="vi-VN" sz="2800" spc="-60" dirty="0">
                <a:solidFill>
                  <a:srgbClr val="231F20"/>
                </a:solidFill>
                <a:latin typeface="Times New Roman" panose="02020603050405020304" pitchFamily="18" charset="0"/>
                <a:ea typeface="Symbola"/>
                <a:cs typeface="Times New Roman" panose="02020603050405020304" pitchFamily="18" charset="0"/>
              </a:rPr>
              <a:t>phá</a:t>
            </a:r>
            <a:r>
              <a:rPr lang="vi-VN" sz="2800" spc="-20" dirty="0">
                <a:solidFill>
                  <a:srgbClr val="231F20"/>
                </a:solidFill>
                <a:latin typeface="Times New Roman" panose="02020603050405020304" pitchFamily="18" charset="0"/>
                <a:ea typeface="Symbola"/>
                <a:cs typeface="Times New Roman" panose="02020603050405020304" pitchFamily="18" charset="0"/>
              </a:rPr>
              <a:t> </a:t>
            </a:r>
            <a:r>
              <a:rPr lang="vi-VN" sz="2800" spc="-60" dirty="0">
                <a:solidFill>
                  <a:srgbClr val="231F20"/>
                </a:solidFill>
                <a:latin typeface="Times New Roman" panose="02020603050405020304" pitchFamily="18" charset="0"/>
                <a:ea typeface="Symbola"/>
                <a:cs typeface="Times New Roman" panose="02020603050405020304" pitchFamily="18" charset="0"/>
              </a:rPr>
              <a:t>vẻ</a:t>
            </a:r>
            <a:r>
              <a:rPr lang="vi-VN" sz="2800" spc="-20" dirty="0">
                <a:solidFill>
                  <a:srgbClr val="231F20"/>
                </a:solidFill>
                <a:latin typeface="Times New Roman" panose="02020603050405020304" pitchFamily="18" charset="0"/>
                <a:ea typeface="Symbola"/>
                <a:cs typeface="Times New Roman" panose="02020603050405020304" pitchFamily="18" charset="0"/>
              </a:rPr>
              <a:t> </a:t>
            </a:r>
            <a:r>
              <a:rPr lang="vi-VN" sz="2800" spc="-60" dirty="0">
                <a:solidFill>
                  <a:srgbClr val="231F20"/>
                </a:solidFill>
                <a:latin typeface="Times New Roman" panose="02020603050405020304" pitchFamily="18" charset="0"/>
                <a:ea typeface="Symbola"/>
                <a:cs typeface="Times New Roman" panose="02020603050405020304" pitchFamily="18" charset="0"/>
              </a:rPr>
              <a:t>đẹp</a:t>
            </a:r>
            <a:r>
              <a:rPr lang="vi-VN" sz="2800" spc="-15" dirty="0">
                <a:solidFill>
                  <a:srgbClr val="231F20"/>
                </a:solidFill>
                <a:latin typeface="Times New Roman" panose="02020603050405020304" pitchFamily="18" charset="0"/>
                <a:ea typeface="Symbola"/>
                <a:cs typeface="Times New Roman" panose="02020603050405020304" pitchFamily="18" charset="0"/>
              </a:rPr>
              <a:t> </a:t>
            </a:r>
            <a:r>
              <a:rPr lang="vi-VN" sz="2800" spc="-60" dirty="0">
                <a:solidFill>
                  <a:srgbClr val="231F20"/>
                </a:solidFill>
                <a:latin typeface="Times New Roman" panose="02020603050405020304" pitchFamily="18" charset="0"/>
                <a:ea typeface="Symbola"/>
                <a:cs typeface="Times New Roman" panose="02020603050405020304" pitchFamily="18" charset="0"/>
              </a:rPr>
              <a:t>mong</a:t>
            </a:r>
            <a:r>
              <a:rPr lang="vi-VN" sz="2800" spc="-20" dirty="0">
                <a:solidFill>
                  <a:srgbClr val="231F20"/>
                </a:solidFill>
                <a:latin typeface="Times New Roman" panose="02020603050405020304" pitchFamily="18" charset="0"/>
                <a:ea typeface="Symbola"/>
                <a:cs typeface="Times New Roman" panose="02020603050405020304" pitchFamily="18" charset="0"/>
              </a:rPr>
              <a:t> </a:t>
            </a:r>
            <a:r>
              <a:rPr lang="vi-VN" sz="2800" spc="-60" dirty="0">
                <a:solidFill>
                  <a:srgbClr val="231F20"/>
                </a:solidFill>
                <a:latin typeface="Times New Roman" panose="02020603050405020304" pitchFamily="18" charset="0"/>
                <a:ea typeface="Symbola"/>
                <a:cs typeface="Times New Roman" panose="02020603050405020304" pitchFamily="18" charset="0"/>
              </a:rPr>
              <a:t>manh, </a:t>
            </a:r>
            <a:r>
              <a:rPr lang="vi-VN" sz="2800" dirty="0">
                <a:solidFill>
                  <a:srgbClr val="231F20"/>
                </a:solidFill>
                <a:latin typeface="Times New Roman" panose="02020603050405020304" pitchFamily="18" charset="0"/>
                <a:ea typeface="Symbola"/>
                <a:cs typeface="Times New Roman" panose="02020603050405020304" pitchFamily="18" charset="0"/>
              </a:rPr>
              <a:t>tinh</a:t>
            </a:r>
            <a:r>
              <a:rPr lang="vi-VN" sz="2800" spc="-5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tế</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của</a:t>
            </a:r>
            <a:r>
              <a:rPr lang="vi-VN" sz="2800" spc="-5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bức</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tranh</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mưa</a:t>
            </a:r>
            <a:r>
              <a:rPr lang="vi-VN" sz="2800" spc="-5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xuân</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đồng</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thời </a:t>
            </a:r>
            <a:r>
              <a:rPr lang="vi-VN" sz="2800" spc="-20" dirty="0">
                <a:solidFill>
                  <a:srgbClr val="231F20"/>
                </a:solidFill>
                <a:latin typeface="Times New Roman" panose="02020603050405020304" pitchFamily="18" charset="0"/>
                <a:ea typeface="Symbola"/>
                <a:cs typeface="Times New Roman" panose="02020603050405020304" pitchFamily="18" charset="0"/>
              </a:rPr>
              <a:t>tái</a:t>
            </a:r>
            <a:r>
              <a:rPr lang="vi-VN" sz="2800" spc="-60"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hiện</a:t>
            </a:r>
            <a:r>
              <a:rPr lang="vi-VN" sz="2800" spc="-60"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tâm</a:t>
            </a:r>
            <a:r>
              <a:rPr lang="vi-VN" sz="2800" spc="-55"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trạng</a:t>
            </a:r>
            <a:r>
              <a:rPr lang="vi-VN" sz="2800" spc="-60"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u</a:t>
            </a:r>
            <a:r>
              <a:rPr lang="vi-VN" sz="2800" spc="-60"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buồn,</a:t>
            </a:r>
            <a:r>
              <a:rPr lang="vi-VN" sz="2800" spc="-55"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sự</a:t>
            </a:r>
            <a:r>
              <a:rPr lang="vi-VN" sz="2800" spc="-60"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cô</a:t>
            </a:r>
            <a:r>
              <a:rPr lang="vi-VN" sz="2800" spc="-55"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đơn</a:t>
            </a:r>
            <a:r>
              <a:rPr lang="vi-VN" sz="2800" spc="-60" dirty="0">
                <a:solidFill>
                  <a:srgbClr val="231F20"/>
                </a:solidFill>
                <a:latin typeface="Times New Roman" panose="02020603050405020304" pitchFamily="18" charset="0"/>
                <a:ea typeface="Symbola"/>
                <a:cs typeface="Times New Roman" panose="02020603050405020304" pitchFamily="18" charset="0"/>
              </a:rPr>
              <a:t> </a:t>
            </a:r>
            <a:r>
              <a:rPr lang="vi-VN" sz="2800" spc="-20" dirty="0">
                <a:solidFill>
                  <a:srgbClr val="231F20"/>
                </a:solidFill>
                <a:latin typeface="Times New Roman" panose="02020603050405020304" pitchFamily="18" charset="0"/>
                <a:ea typeface="Symbola"/>
                <a:cs typeface="Times New Roman" panose="02020603050405020304" pitchFamily="18" charset="0"/>
              </a:rPr>
              <a:t>và </a:t>
            </a:r>
            <a:r>
              <a:rPr lang="vi-VN" sz="2800" spc="-50" dirty="0">
                <a:solidFill>
                  <a:srgbClr val="231F20"/>
                </a:solidFill>
                <a:latin typeface="Times New Roman" panose="02020603050405020304" pitchFamily="18" charset="0"/>
                <a:ea typeface="Symbola"/>
                <a:cs typeface="Times New Roman" panose="02020603050405020304" pitchFamily="18" charset="0"/>
              </a:rPr>
              <a:t>nỗi</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nhớ</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quê</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hương</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sâu</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sắc</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của</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kẻ</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xa</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xứ.</a:t>
            </a:r>
            <a:endParaRPr lang="en-US" sz="2800" dirty="0">
              <a:latin typeface="Times New Roman" panose="02020603050405020304" pitchFamily="18" charset="0"/>
              <a:ea typeface="Symbola"/>
              <a:cs typeface="Times New Roman" panose="02020603050405020304" pitchFamily="18" charset="0"/>
            </a:endParaRPr>
          </a:p>
          <a:p>
            <a:r>
              <a:rPr lang="en-US" sz="2800" b="1"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Nét</a:t>
            </a:r>
            <a:r>
              <a:rPr lang="en-US" sz="2800" b="1" spc="-4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spc="-4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b="1" spc="-4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spc="-4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pc="-3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spc="-4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spc="-4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spc="-4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3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biện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spc="-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đáo, ngôn</a:t>
            </a:r>
            <a:r>
              <a:rPr lang="en-US" sz="2800" spc="-8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spc="-8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2800" spc="-75"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nhạc</a:t>
            </a:r>
            <a:r>
              <a:rPr lang="en-US" sz="2800" spc="-8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rPr>
              <a:t>tính.</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742950" marR="60960" lvl="1" indent="-285750">
              <a:lnSpc>
                <a:spcPct val="103000"/>
              </a:lnSpc>
              <a:spcBef>
                <a:spcPts val="0"/>
              </a:spcBef>
              <a:spcAft>
                <a:spcPts val="0"/>
              </a:spcAft>
              <a:buClr>
                <a:srgbClr val="231F20"/>
              </a:buClr>
              <a:buSzPts val="1250"/>
              <a:buFont typeface="Symbola"/>
              <a:buChar char="–"/>
              <a:tabLst>
                <a:tab pos="215900" algn="l"/>
              </a:tabLst>
            </a:pPr>
            <a:r>
              <a:rPr lang="vi-VN" sz="2800" dirty="0">
                <a:solidFill>
                  <a:srgbClr val="231F20"/>
                </a:solidFill>
                <a:latin typeface="Times New Roman" panose="02020603050405020304" pitchFamily="18" charset="0"/>
                <a:ea typeface="Symbola"/>
                <a:cs typeface="Times New Roman" panose="02020603050405020304" pitchFamily="18" charset="0"/>
              </a:rPr>
              <a:t>Sử</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dụng</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một</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số</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biện</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pháp</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tu</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từ</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đặc</a:t>
            </a:r>
            <a:r>
              <a:rPr lang="vi-VN" sz="2800" spc="-45"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sắc: điệp</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ngữ,</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ẩn</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dụ,...</a:t>
            </a:r>
            <a:endParaRPr lang="en-US" sz="2800" dirty="0">
              <a:latin typeface="Times New Roman" panose="02020603050405020304" pitchFamily="18" charset="0"/>
              <a:ea typeface="Symbola"/>
              <a:cs typeface="Times New Roman" panose="02020603050405020304" pitchFamily="18" charset="0"/>
            </a:endParaRPr>
          </a:p>
          <a:p>
            <a:pPr marL="742950" marR="61595" lvl="1" indent="-285750">
              <a:lnSpc>
                <a:spcPct val="103000"/>
              </a:lnSpc>
              <a:spcBef>
                <a:spcPts val="5"/>
              </a:spcBef>
              <a:spcAft>
                <a:spcPts val="0"/>
              </a:spcAft>
              <a:buClr>
                <a:srgbClr val="231F20"/>
              </a:buClr>
              <a:buSzPts val="1250"/>
              <a:buFont typeface="Symbola"/>
              <a:buChar char="–"/>
              <a:tabLst>
                <a:tab pos="183515" algn="l"/>
              </a:tabLst>
            </a:pPr>
            <a:r>
              <a:rPr lang="vi-VN" sz="2800" dirty="0">
                <a:solidFill>
                  <a:srgbClr val="231F20"/>
                </a:solidFill>
                <a:latin typeface="Times New Roman" panose="02020603050405020304" pitchFamily="18" charset="0"/>
                <a:ea typeface="Symbola"/>
                <a:cs typeface="Times New Roman" panose="02020603050405020304" pitchFamily="18" charset="0"/>
              </a:rPr>
              <a:t>Sử</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dụng</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hệ</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thống</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hình</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ảnh</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giàu</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sức</a:t>
            </a:r>
            <a:r>
              <a:rPr lang="vi-VN" sz="2800" spc="-40" dirty="0">
                <a:solidFill>
                  <a:srgbClr val="231F20"/>
                </a:solidFill>
                <a:latin typeface="Times New Roman" panose="02020603050405020304" pitchFamily="18" charset="0"/>
                <a:ea typeface="Symbola"/>
                <a:cs typeface="Times New Roman" panose="02020603050405020304" pitchFamily="18" charset="0"/>
              </a:rPr>
              <a:t> </a:t>
            </a:r>
            <a:r>
              <a:rPr lang="vi-VN" sz="2800" dirty="0">
                <a:solidFill>
                  <a:srgbClr val="231F20"/>
                </a:solidFill>
                <a:latin typeface="Times New Roman" panose="02020603050405020304" pitchFamily="18" charset="0"/>
                <a:ea typeface="Symbola"/>
                <a:cs typeface="Times New Roman" panose="02020603050405020304" pitchFamily="18" charset="0"/>
              </a:rPr>
              <a:t>gợi. </a:t>
            </a:r>
            <a:r>
              <a:rPr lang="vi-VN" sz="2800" spc="-30" dirty="0">
                <a:solidFill>
                  <a:srgbClr val="231F20"/>
                </a:solidFill>
                <a:latin typeface="Times New Roman" panose="02020603050405020304" pitchFamily="18" charset="0"/>
                <a:ea typeface="Symbola"/>
                <a:cs typeface="Times New Roman" panose="02020603050405020304" pitchFamily="18" charset="0"/>
              </a:rPr>
              <a:t>Ví</a:t>
            </a:r>
            <a:r>
              <a:rPr lang="vi-VN" sz="2800" spc="-70" dirty="0">
                <a:solidFill>
                  <a:srgbClr val="231F20"/>
                </a:solidFill>
                <a:latin typeface="Times New Roman" panose="02020603050405020304" pitchFamily="18" charset="0"/>
                <a:ea typeface="Symbola"/>
                <a:cs typeface="Times New Roman" panose="02020603050405020304" pitchFamily="18" charset="0"/>
              </a:rPr>
              <a:t> </a:t>
            </a:r>
            <a:r>
              <a:rPr lang="vi-VN" sz="2800" spc="-30" dirty="0">
                <a:solidFill>
                  <a:srgbClr val="231F20"/>
                </a:solidFill>
                <a:latin typeface="Times New Roman" panose="02020603050405020304" pitchFamily="18" charset="0"/>
                <a:ea typeface="Symbola"/>
                <a:cs typeface="Times New Roman" panose="02020603050405020304" pitchFamily="18" charset="0"/>
              </a:rPr>
              <a:t>dụ:</a:t>
            </a:r>
            <a:r>
              <a:rPr lang="vi-VN" sz="2800" spc="-70" dirty="0">
                <a:solidFill>
                  <a:srgbClr val="231F20"/>
                </a:solidFill>
                <a:latin typeface="Times New Roman" panose="02020603050405020304" pitchFamily="18" charset="0"/>
                <a:ea typeface="Symbola"/>
                <a:cs typeface="Times New Roman" panose="02020603050405020304" pitchFamily="18" charset="0"/>
              </a:rPr>
              <a:t> </a:t>
            </a:r>
            <a:r>
              <a:rPr lang="vi-VN" sz="2800" i="1" spc="-30" dirty="0">
                <a:solidFill>
                  <a:srgbClr val="231F20"/>
                </a:solidFill>
                <a:latin typeface="Times New Roman" panose="02020603050405020304" pitchFamily="18" charset="0"/>
                <a:ea typeface="Symbola"/>
                <a:cs typeface="Times New Roman" panose="02020603050405020304" pitchFamily="18" charset="0"/>
              </a:rPr>
              <a:t>mưa</a:t>
            </a:r>
            <a:r>
              <a:rPr lang="vi-VN" sz="2800" i="1" spc="-70" dirty="0">
                <a:solidFill>
                  <a:srgbClr val="231F20"/>
                </a:solidFill>
                <a:latin typeface="Times New Roman" panose="02020603050405020304" pitchFamily="18" charset="0"/>
                <a:ea typeface="Symbola"/>
                <a:cs typeface="Times New Roman" panose="02020603050405020304" pitchFamily="18" charset="0"/>
              </a:rPr>
              <a:t> </a:t>
            </a:r>
            <a:r>
              <a:rPr lang="vi-VN" sz="2800" i="1" spc="-30" dirty="0">
                <a:solidFill>
                  <a:srgbClr val="231F20"/>
                </a:solidFill>
                <a:latin typeface="Times New Roman" panose="02020603050405020304" pitchFamily="18" charset="0"/>
                <a:ea typeface="Symbola"/>
                <a:cs typeface="Times New Roman" panose="02020603050405020304" pitchFamily="18" charset="0"/>
              </a:rPr>
              <a:t>hoa,</a:t>
            </a:r>
            <a:r>
              <a:rPr lang="vi-VN" sz="2800" i="1" spc="-70" dirty="0">
                <a:solidFill>
                  <a:srgbClr val="231F20"/>
                </a:solidFill>
                <a:latin typeface="Times New Roman" panose="02020603050405020304" pitchFamily="18" charset="0"/>
                <a:ea typeface="Symbola"/>
                <a:cs typeface="Times New Roman" panose="02020603050405020304" pitchFamily="18" charset="0"/>
              </a:rPr>
              <a:t> </a:t>
            </a:r>
            <a:r>
              <a:rPr lang="vi-VN" sz="2800" i="1" spc="-30" dirty="0">
                <a:solidFill>
                  <a:srgbClr val="231F20"/>
                </a:solidFill>
                <a:latin typeface="Times New Roman" panose="02020603050405020304" pitchFamily="18" charset="0"/>
                <a:ea typeface="Symbola"/>
                <a:cs typeface="Times New Roman" panose="02020603050405020304" pitchFamily="18" charset="0"/>
              </a:rPr>
              <a:t>hoa</a:t>
            </a:r>
            <a:r>
              <a:rPr lang="vi-VN" sz="2800" i="1" spc="-70" dirty="0">
                <a:solidFill>
                  <a:srgbClr val="231F20"/>
                </a:solidFill>
                <a:latin typeface="Times New Roman" panose="02020603050405020304" pitchFamily="18" charset="0"/>
                <a:ea typeface="Symbola"/>
                <a:cs typeface="Times New Roman" panose="02020603050405020304" pitchFamily="18" charset="0"/>
              </a:rPr>
              <a:t> </a:t>
            </a:r>
            <a:r>
              <a:rPr lang="vi-VN" sz="2800" i="1" spc="-30" dirty="0">
                <a:solidFill>
                  <a:srgbClr val="231F20"/>
                </a:solidFill>
                <a:latin typeface="Times New Roman" panose="02020603050405020304" pitchFamily="18" charset="0"/>
                <a:ea typeface="Symbola"/>
                <a:cs typeface="Times New Roman" panose="02020603050405020304" pitchFamily="18" charset="0"/>
              </a:rPr>
              <a:t>rụng,</a:t>
            </a:r>
            <a:r>
              <a:rPr lang="vi-VN" sz="2800" i="1" spc="-70" dirty="0">
                <a:solidFill>
                  <a:srgbClr val="231F20"/>
                </a:solidFill>
                <a:latin typeface="Times New Roman" panose="02020603050405020304" pitchFamily="18" charset="0"/>
                <a:ea typeface="Symbola"/>
                <a:cs typeface="Times New Roman" panose="02020603050405020304" pitchFamily="18" charset="0"/>
              </a:rPr>
              <a:t> </a:t>
            </a:r>
            <a:r>
              <a:rPr lang="vi-VN" sz="2800" i="1" spc="-30" dirty="0">
                <a:solidFill>
                  <a:srgbClr val="231F20"/>
                </a:solidFill>
                <a:latin typeface="Times New Roman" panose="02020603050405020304" pitchFamily="18" charset="0"/>
                <a:ea typeface="Symbola"/>
                <a:cs typeface="Times New Roman" panose="02020603050405020304" pitchFamily="18" charset="0"/>
              </a:rPr>
              <a:t>bóng</a:t>
            </a:r>
            <a:r>
              <a:rPr lang="vi-VN" sz="2800" i="1" spc="-70" dirty="0">
                <a:solidFill>
                  <a:srgbClr val="231F20"/>
                </a:solidFill>
                <a:latin typeface="Times New Roman" panose="02020603050405020304" pitchFamily="18" charset="0"/>
                <a:ea typeface="Symbola"/>
                <a:cs typeface="Times New Roman" panose="02020603050405020304" pitchFamily="18" charset="0"/>
              </a:rPr>
              <a:t> </a:t>
            </a:r>
            <a:r>
              <a:rPr lang="vi-VN" sz="2800" i="1" spc="-30" dirty="0">
                <a:solidFill>
                  <a:srgbClr val="231F20"/>
                </a:solidFill>
                <a:latin typeface="Times New Roman" panose="02020603050405020304" pitchFamily="18" charset="0"/>
                <a:ea typeface="Symbola"/>
                <a:cs typeface="Times New Roman" panose="02020603050405020304" pitchFamily="18" charset="0"/>
              </a:rPr>
              <a:t>tà</a:t>
            </a:r>
            <a:r>
              <a:rPr lang="vi-VN" sz="2800" i="1" spc="-70" dirty="0">
                <a:solidFill>
                  <a:srgbClr val="231F20"/>
                </a:solidFill>
                <a:latin typeface="Times New Roman" panose="02020603050405020304" pitchFamily="18" charset="0"/>
                <a:ea typeface="Symbola"/>
                <a:cs typeface="Times New Roman" panose="02020603050405020304" pitchFamily="18" charset="0"/>
              </a:rPr>
              <a:t> </a:t>
            </a:r>
            <a:r>
              <a:rPr lang="vi-VN" sz="2800" i="1" spc="-30" dirty="0">
                <a:solidFill>
                  <a:srgbClr val="231F20"/>
                </a:solidFill>
                <a:latin typeface="Times New Roman" panose="02020603050405020304" pitchFamily="18" charset="0"/>
                <a:ea typeface="Symbola"/>
                <a:cs typeface="Times New Roman" panose="02020603050405020304" pitchFamily="18" charset="0"/>
              </a:rPr>
              <a:t>dương</a:t>
            </a:r>
            <a:r>
              <a:rPr lang="vi-VN" sz="2800" spc="-30" dirty="0">
                <a:solidFill>
                  <a:srgbClr val="231F20"/>
                </a:solidFill>
                <a:latin typeface="Times New Roman" panose="02020603050405020304" pitchFamily="18" charset="0"/>
                <a:ea typeface="Symbola"/>
                <a:cs typeface="Times New Roman" panose="02020603050405020304" pitchFamily="18" charset="0"/>
              </a:rPr>
              <a:t>...</a:t>
            </a:r>
            <a:endParaRPr lang="en-US" sz="2800" dirty="0">
              <a:latin typeface="Times New Roman" panose="02020603050405020304" pitchFamily="18" charset="0"/>
              <a:ea typeface="Symbola"/>
              <a:cs typeface="Times New Roman" panose="02020603050405020304" pitchFamily="18" charset="0"/>
            </a:endParaRPr>
          </a:p>
          <a:p>
            <a:pPr marL="742950" marR="61595" lvl="1" indent="-285750">
              <a:lnSpc>
                <a:spcPct val="103000"/>
              </a:lnSpc>
              <a:spcBef>
                <a:spcPts val="0"/>
              </a:spcBef>
              <a:spcAft>
                <a:spcPts val="0"/>
              </a:spcAft>
              <a:buClr>
                <a:srgbClr val="231F20"/>
              </a:buClr>
              <a:buSzPts val="1250"/>
              <a:buFont typeface="Symbola"/>
              <a:buChar char="–"/>
              <a:tabLst>
                <a:tab pos="194310" algn="l"/>
              </a:tabLst>
            </a:pPr>
            <a:r>
              <a:rPr lang="vi-VN" sz="2800" spc="-50" dirty="0">
                <a:solidFill>
                  <a:srgbClr val="231F20"/>
                </a:solidFill>
                <a:latin typeface="Times New Roman" panose="02020603050405020304" pitchFamily="18" charset="0"/>
                <a:ea typeface="Symbola"/>
                <a:cs typeface="Times New Roman" panose="02020603050405020304" pitchFamily="18" charset="0"/>
              </a:rPr>
              <a:t>Ngôn</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ngữ:</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giàu</a:t>
            </a:r>
            <a:r>
              <a:rPr lang="vi-VN" sz="2800" spc="-25"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tính</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nhạc,</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phù</a:t>
            </a:r>
            <a:r>
              <a:rPr lang="vi-VN" sz="2800" spc="-25"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hợp</a:t>
            </a:r>
            <a:r>
              <a:rPr lang="vi-VN" sz="2800" spc="-30" dirty="0">
                <a:solidFill>
                  <a:srgbClr val="231F20"/>
                </a:solidFill>
                <a:latin typeface="Times New Roman" panose="02020603050405020304" pitchFamily="18" charset="0"/>
                <a:ea typeface="Symbola"/>
                <a:cs typeface="Times New Roman" panose="02020603050405020304" pitchFamily="18" charset="0"/>
              </a:rPr>
              <a:t> </a:t>
            </a:r>
            <a:r>
              <a:rPr lang="vi-VN" sz="2800" spc="-50" dirty="0">
                <a:solidFill>
                  <a:srgbClr val="231F20"/>
                </a:solidFill>
                <a:latin typeface="Times New Roman" panose="02020603050405020304" pitchFamily="18" charset="0"/>
                <a:ea typeface="Symbola"/>
                <a:cs typeface="Times New Roman" panose="02020603050405020304" pitchFamily="18" charset="0"/>
              </a:rPr>
              <a:t>với </a:t>
            </a:r>
            <a:r>
              <a:rPr lang="vi-VN" sz="2800" dirty="0">
                <a:solidFill>
                  <a:srgbClr val="231F20"/>
                </a:solidFill>
                <a:latin typeface="Times New Roman" panose="02020603050405020304" pitchFamily="18" charset="0"/>
                <a:ea typeface="Symbola"/>
                <a:cs typeface="Times New Roman" panose="02020603050405020304" pitchFamily="18" charset="0"/>
              </a:rPr>
              <a:t>việc miêu tả nỗi buồn man mác, sâu lắng.</a:t>
            </a:r>
            <a:endParaRPr lang="en-US" sz="2800" spc="0" dirty="0">
              <a:effectLst/>
              <a:latin typeface="Times New Roman" panose="02020603050405020304" pitchFamily="18" charset="0"/>
              <a:ea typeface="Symbola"/>
              <a:cs typeface="Times New Roman" panose="02020603050405020304" pitchFamily="18" charset="0"/>
            </a:endParaRPr>
          </a:p>
        </p:txBody>
      </p:sp>
    </p:spTree>
    <p:extLst>
      <p:ext uri="{BB962C8B-B14F-4D97-AF65-F5344CB8AC3E}">
        <p14:creationId xmlns:p14="http://schemas.microsoft.com/office/powerpoint/2010/main" val="383247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barn(inVertical)">
                                      <p:cBhvr>
                                        <p:cTn id="14" dur="500"/>
                                        <p:tgtEl>
                                          <p:spTgt spid="5">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arn(inVertical)">
                                      <p:cBhvr>
                                        <p:cTn id="20" dur="500"/>
                                        <p:tgtEl>
                                          <p:spTgt spid="5">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arn(inVertical)">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4418" y="691634"/>
            <a:ext cx="10047420" cy="523220"/>
          </a:xfrm>
          <a:prstGeom prst="rect">
            <a:avLst/>
          </a:prstGeom>
        </p:spPr>
        <p:txBody>
          <a:bodyPr wrap="square">
            <a:spAutoFit/>
          </a:bodyPr>
          <a:lstStyle/>
          <a:p>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 có ấn tượng nhất với điều gì ở bài thơ? Vì sao?</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647699" y="1651338"/>
            <a:ext cx="10791825" cy="2246769"/>
          </a:xfrm>
          <a:prstGeom prst="rect">
            <a:avLst/>
          </a:prstGeom>
        </p:spPr>
        <p:txBody>
          <a:bodyPr wrap="square">
            <a:spAutoFit/>
          </a:bodyPr>
          <a:lstStyle/>
          <a:p>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Em ấn tượng với hình ảnh “Mưa trong ý khách mưa cùng nước non”.</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Đâu đó ta thấy được tình yêu thiên nhiên, đất nước, nơi đang tồn tại của nhân vật. Chính những cung bậc cảm xúc và tình yêu thiên nhiên như vậy, mới nghe được tiếng mưa như một tiếng đàn và cũng mới thấu được cái đẹp mà thiên nhiên đem lại.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559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4450" y="1464183"/>
            <a:ext cx="9105900" cy="461665"/>
          </a:xfrm>
          <a:prstGeom prst="rect">
            <a:avLst/>
          </a:prstGeom>
        </p:spPr>
        <p:txBody>
          <a:bodyPr wrap="square">
            <a:spAutoFit/>
          </a:bodyPr>
          <a:lstStyle/>
          <a:p>
            <a:r>
              <a:rPr lang="en-US" sz="2400" dirty="0">
                <a:solidFill>
                  <a:srgbClr val="000000"/>
                </a:solidFill>
                <a:latin typeface="Times New Roman" panose="02020603050405020304" pitchFamily="18" charset="0"/>
                <a:ea typeface="Times New Roman" panose="02020603050405020304" pitchFamily="18" charset="0"/>
              </a:rPr>
              <a:t>Viết đoạn văn (khoảng 7 - 9 câu) phân tích cảm xúc của nhân vật</a:t>
            </a:r>
            <a:endParaRPr lang="en-US" sz="24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287847" y="2076154"/>
            <a:ext cx="11563350" cy="4524315"/>
          </a:xfrm>
          <a:prstGeom prst="rect">
            <a:avLst/>
          </a:prstGeom>
        </p:spPr>
        <p:txBody>
          <a:bodyPr wrap="square">
            <a:spAutoFit/>
          </a:bodyPr>
          <a:lstStyle/>
          <a:p>
            <a:r>
              <a:rPr lang="en-US" sz="2400" dirty="0" smtClean="0">
                <a:solidFill>
                  <a:srgbClr val="000000"/>
                </a:solidFill>
                <a:latin typeface="Times New Roman" panose="02020603050405020304" pitchFamily="18" charset="0"/>
                <a:ea typeface="Times New Roman" panose="02020603050405020304" pitchFamily="18" charset="0"/>
              </a:rPr>
              <a:t>       Dưới </a:t>
            </a:r>
            <a:r>
              <a:rPr lang="en-US" sz="2400" dirty="0">
                <a:solidFill>
                  <a:srgbClr val="000000"/>
                </a:solidFill>
                <a:latin typeface="Times New Roman" panose="02020603050405020304" pitchFamily="18" charset="0"/>
                <a:ea typeface="Times New Roman" panose="02020603050405020304" pitchFamily="18" charset="0"/>
              </a:rPr>
              <a:t>ngòi bút tài hoa của Bích Khê, "Tiếng đàn mưa" vang lên như bản nhạc vĩ cầm da diết, dành riêng cho những tâm hồn xa quê đang chìm trong nỗi cô đơn mãnh liệt. Tiếng mưa rơi nhịp nhàng như những nốt nhạc du dương, khơi gợi trong lòng người đọc bức tranh thiên nhiên rộng lớn bao trùm tâm hồn thi nhân. Từ thềm lan, dưới lầu, cánh đồng lúa xanh cho đến tận non nước xa xăm, tất cả đều hiện lên trong một không gian mênh mông, khoáng đạt. Tuy nhiên, ẩn sau vẻ đẹp hùng vĩ ấy là nỗi cô đơn, bé nhỏ đến nao lòng của con người giữa cõi trời đất bao la. Tiếng mưa như lời thủ thỉ tâm tình, dẫn dắt thi nhân đến với khoảnh khắc bộc lộ cảm xúc mãnh liệt nhất: những giọt lệ nhớ nhung tuôn rơi, hòa quyện vào từng cung bậc cảm xúc và tâm hồn. Bóng hình "khách tha hương" hòa lẫn trong ánh nắng tàn cuối ngày, vẽ nên bức tranh cô đơn vô bờ bến, khiến lòng người xao xuyến, bâng khuâng. Bài thơ đã đạt được thành công vang dội khi thể hiện nỗi nhớ quê da diết và nỗi cô đơn sâu thẳm một cách nhẹ nhàng, tinh tế, như những giọt mưa âm vang tiếng đàn ai oán.</a:t>
            </a:r>
            <a:endParaRPr lang="en-US" sz="2400" dirty="0"/>
          </a:p>
        </p:txBody>
      </p:sp>
      <p:grpSp>
        <p:nvGrpSpPr>
          <p:cNvPr id="9" name="Group 8">
            <a:extLst>
              <a:ext uri="{FF2B5EF4-FFF2-40B4-BE49-F238E27FC236}">
                <a16:creationId xmlns="" xmlns:a16="http://schemas.microsoft.com/office/drawing/2014/main" id="{91086B0D-F2D8-3D84-0A14-6E71C2160BE0}"/>
              </a:ext>
            </a:extLst>
          </p:cNvPr>
          <p:cNvGrpSpPr/>
          <p:nvPr/>
        </p:nvGrpSpPr>
        <p:grpSpPr>
          <a:xfrm>
            <a:off x="3565313" y="-16159"/>
            <a:ext cx="5008419" cy="1465816"/>
            <a:chOff x="308443" y="1476184"/>
            <a:chExt cx="16215138" cy="5455602"/>
          </a:xfrm>
        </p:grpSpPr>
        <p:sp>
          <p:nvSpPr>
            <p:cNvPr id="10" name="Freeform 27">
              <a:extLst>
                <a:ext uri="{FF2B5EF4-FFF2-40B4-BE49-F238E27FC236}">
                  <a16:creationId xmlns="" xmlns:a16="http://schemas.microsoft.com/office/drawing/2014/main" id="{403E6B97-AD86-F550-3A65-22E78C847166}"/>
                </a:ext>
              </a:extLst>
            </p:cNvPr>
            <p:cNvSpPr/>
            <p:nvPr/>
          </p:nvSpPr>
          <p:spPr>
            <a:xfrm>
              <a:off x="308443" y="3426587"/>
              <a:ext cx="16215138" cy="3505199"/>
            </a:xfrm>
            <a:custGeom>
              <a:avLst/>
              <a:gdLst/>
              <a:ahLst/>
              <a:cxnLst/>
              <a:rect l="l" t="t" r="r" b="b"/>
              <a:pathLst>
                <a:path w="944106" h="185982">
                  <a:moveTo>
                    <a:pt x="92991" y="0"/>
                  </a:moveTo>
                  <a:lnTo>
                    <a:pt x="851115" y="0"/>
                  </a:lnTo>
                  <a:cubicBezTo>
                    <a:pt x="902473" y="0"/>
                    <a:pt x="944106" y="41633"/>
                    <a:pt x="944106" y="92991"/>
                  </a:cubicBezTo>
                  <a:lnTo>
                    <a:pt x="944106" y="92991"/>
                  </a:lnTo>
                  <a:cubicBezTo>
                    <a:pt x="944106" y="117654"/>
                    <a:pt x="934309" y="141306"/>
                    <a:pt x="916870" y="158746"/>
                  </a:cubicBezTo>
                  <a:cubicBezTo>
                    <a:pt x="899431" y="176185"/>
                    <a:pt x="875778" y="185982"/>
                    <a:pt x="851115" y="185982"/>
                  </a:cubicBezTo>
                  <a:lnTo>
                    <a:pt x="92991" y="185982"/>
                  </a:lnTo>
                  <a:cubicBezTo>
                    <a:pt x="41633" y="185982"/>
                    <a:pt x="0" y="144348"/>
                    <a:pt x="0" y="92991"/>
                  </a:cubicBezTo>
                  <a:lnTo>
                    <a:pt x="0" y="92991"/>
                  </a:lnTo>
                  <a:cubicBezTo>
                    <a:pt x="0" y="41633"/>
                    <a:pt x="41633" y="0"/>
                    <a:pt x="92991" y="0"/>
                  </a:cubicBezTo>
                  <a:close/>
                </a:path>
              </a:pathLst>
            </a:custGeom>
            <a:solidFill>
              <a:srgbClr val="073064"/>
            </a:solidFill>
            <a:ln cap="rnd">
              <a:noFill/>
              <a:prstDash val="solid"/>
              <a:round/>
            </a:ln>
          </p:spPr>
        </p:sp>
        <p:sp>
          <p:nvSpPr>
            <p:cNvPr id="11" name="TextBox 16">
              <a:extLst>
                <a:ext uri="{FF2B5EF4-FFF2-40B4-BE49-F238E27FC236}">
                  <a16:creationId xmlns="" xmlns:a16="http://schemas.microsoft.com/office/drawing/2014/main" id="{189E2ADF-01F5-E8F6-6EC6-02BF9C3F140E}"/>
                </a:ext>
              </a:extLst>
            </p:cNvPr>
            <p:cNvSpPr txBox="1"/>
            <p:nvPr/>
          </p:nvSpPr>
          <p:spPr>
            <a:xfrm>
              <a:off x="2111494" y="1476184"/>
              <a:ext cx="14008393" cy="4313682"/>
            </a:xfrm>
            <a:prstGeom prst="rect">
              <a:avLst/>
            </a:prstGeom>
          </p:spPr>
          <p:txBody>
            <a:bodyPr wrap="square" lIns="0" tIns="0" rIns="0" bIns="0" rtlCol="0" anchor="t">
              <a:spAutoFit/>
            </a:bodyPr>
            <a:lstStyle/>
            <a:p>
              <a:pPr algn="ctr">
                <a:lnSpc>
                  <a:spcPts val="11663"/>
                </a:lnSpc>
              </a:pPr>
              <a:r>
                <a:rPr lang="en-US" sz="3600" b="1" dirty="0">
                  <a:solidFill>
                    <a:schemeClr val="bg1"/>
                  </a:solidFill>
                  <a:latin typeface="Times New Roman" panose="02020603050405020304" pitchFamily="18" charset="0"/>
                  <a:cs typeface="Times New Roman" panose="02020603050405020304" pitchFamily="18" charset="0"/>
                </a:rPr>
                <a:t>Viết kết nối </a:t>
              </a:r>
              <a:r>
                <a:rPr lang="en-US" sz="3600" b="1" dirty="0" smtClean="0">
                  <a:solidFill>
                    <a:schemeClr val="bg1"/>
                  </a:solidFill>
                  <a:latin typeface="Times New Roman" panose="02020603050405020304" pitchFamily="18" charset="0"/>
                  <a:cs typeface="Times New Roman" panose="02020603050405020304" pitchFamily="18" charset="0"/>
                </a:rPr>
                <a:t>với đọc</a:t>
              </a:r>
              <a:endParaRPr lang="en-US" sz="36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643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75C46-E10E-4C90-B75B-97C4349972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7FFD4D45-C11E-4BB1-98B4-C6F2F8DC84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479C1B34-83A2-4792-B444-E8B654C506C6}"/>
              </a:ext>
            </a:extLst>
          </p:cNvPr>
          <p:cNvPicPr>
            <a:picLocks noChangeAspect="1"/>
          </p:cNvPicPr>
          <p:nvPr/>
        </p:nvPicPr>
        <p:blipFill>
          <a:blip r:embed="rId2"/>
          <a:stretch>
            <a:fillRect/>
          </a:stretch>
        </p:blipFill>
        <p:spPr>
          <a:xfrm>
            <a:off x="0" y="0"/>
            <a:ext cx="12192000" cy="6928981"/>
          </a:xfrm>
          <a:prstGeom prst="rect">
            <a:avLst/>
          </a:prstGeom>
        </p:spPr>
      </p:pic>
      <p:sp>
        <p:nvSpPr>
          <p:cNvPr id="5" name="TextBox 4">
            <a:extLst>
              <a:ext uri="{FF2B5EF4-FFF2-40B4-BE49-F238E27FC236}">
                <a16:creationId xmlns:a16="http://schemas.microsoft.com/office/drawing/2014/main" xmlns="" id="{C52CEDD5-863A-4AE9-B32A-481D1C068B55}"/>
              </a:ext>
            </a:extLst>
          </p:cNvPr>
          <p:cNvSpPr txBox="1"/>
          <p:nvPr/>
        </p:nvSpPr>
        <p:spPr>
          <a:xfrm>
            <a:off x="1839065" y="520074"/>
            <a:ext cx="851386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HƯỚNG</a:t>
            </a:r>
            <a:r>
              <a:rPr kumimoji="0" lang="en-US" sz="6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DẪN HỌC BÀI</a:t>
            </a:r>
            <a:endPar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xmlns="" id="{9E980AF0-0ADF-4721-93EA-33610F61CEFA}"/>
              </a:ext>
            </a:extLst>
          </p:cNvPr>
          <p:cNvSpPr txBox="1">
            <a:spLocks noChangeArrowheads="1"/>
          </p:cNvSpPr>
          <p:nvPr/>
        </p:nvSpPr>
        <p:spPr bwMode="auto">
          <a:xfrm>
            <a:off x="1778046" y="2970242"/>
            <a:ext cx="909569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a:buFontTx/>
              <a:buChar char="-"/>
            </a:pPr>
            <a:r>
              <a:rPr lang="en-US" sz="3200" b="1" dirty="0" smtClean="0">
                <a:solidFill>
                  <a:srgbClr val="FF0000"/>
                </a:solidFill>
                <a:latin typeface="+mj-lt"/>
                <a:cs typeface="Times New Roman" pitchFamily="18" charset="0"/>
              </a:rPr>
              <a:t>Hoàn thành bài viết kết nối với đọc.</a:t>
            </a:r>
          </a:p>
          <a:p>
            <a:pPr marL="457200" indent="-457200">
              <a:buFontTx/>
              <a:buChar char="-"/>
            </a:pPr>
            <a:r>
              <a:rPr lang="en-US" sz="3200" b="1" dirty="0" smtClean="0">
                <a:solidFill>
                  <a:srgbClr val="FF0000"/>
                </a:solidFill>
                <a:latin typeface="+mj-lt"/>
                <a:cs typeface="Times New Roman" pitchFamily="18" charset="0"/>
              </a:rPr>
              <a:t>Chuẩn bị bài : Thực hành Tiếng Việt</a:t>
            </a:r>
            <a:endParaRPr lang="es-ES_tradnl"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23203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00825" y="277222"/>
            <a:ext cx="4429125" cy="6121932"/>
          </a:xfrm>
          <a:prstGeom prst="rect">
            <a:avLst/>
          </a:prstGeom>
        </p:spPr>
      </p:pic>
      <p:sp>
        <p:nvSpPr>
          <p:cNvPr id="5" name="Rectangle 4"/>
          <p:cNvSpPr/>
          <p:nvPr/>
        </p:nvSpPr>
        <p:spPr>
          <a:xfrm>
            <a:off x="666750" y="397511"/>
            <a:ext cx="5429250" cy="6370975"/>
          </a:xfrm>
          <a:prstGeom prst="rect">
            <a:avLst/>
          </a:prstGeom>
        </p:spPr>
        <p:txBody>
          <a:bodyPr wrap="square">
            <a:spAutoFit/>
          </a:bodyPr>
          <a:lstStyle/>
          <a:p>
            <a:pPr algn="just"/>
            <a:r>
              <a:rPr lang="en-US" sz="2400" b="1" dirty="0" smtClean="0">
                <a:solidFill>
                  <a:srgbClr val="212529"/>
                </a:solidFill>
                <a:latin typeface="Times New Roman" panose="02020603050405020304" pitchFamily="18" charset="0"/>
                <a:cs typeface="Times New Roman" panose="02020603050405020304" pitchFamily="18" charset="0"/>
              </a:rPr>
              <a:t>- B</a:t>
            </a:r>
            <a:r>
              <a:rPr lang="vi-VN" sz="2400" b="1" dirty="0" smtClean="0">
                <a:solidFill>
                  <a:srgbClr val="212529"/>
                </a:solidFill>
                <a:latin typeface="Times New Roman" panose="02020603050405020304" pitchFamily="18" charset="0"/>
                <a:cs typeface="Times New Roman" panose="02020603050405020304" pitchFamily="18" charset="0"/>
              </a:rPr>
              <a:t>ích </a:t>
            </a:r>
            <a:r>
              <a:rPr lang="vi-VN" sz="2400" b="1" dirty="0">
                <a:solidFill>
                  <a:srgbClr val="212529"/>
                </a:solidFill>
                <a:latin typeface="Times New Roman" panose="02020603050405020304" pitchFamily="18" charset="0"/>
                <a:cs typeface="Times New Roman" panose="02020603050405020304" pitchFamily="18" charset="0"/>
              </a:rPr>
              <a:t>Khê </a:t>
            </a:r>
            <a:r>
              <a:rPr lang="vi-VN" sz="2400" dirty="0">
                <a:solidFill>
                  <a:srgbClr val="212529"/>
                </a:solidFill>
                <a:latin typeface="Times New Roman" panose="02020603050405020304" pitchFamily="18" charset="0"/>
                <a:cs typeface="Times New Roman" panose="02020603050405020304" pitchFamily="18" charset="0"/>
              </a:rPr>
              <a:t>(1916-1946), tên thật là </a:t>
            </a:r>
            <a:r>
              <a:rPr lang="vi-VN" sz="2400" b="1" dirty="0">
                <a:solidFill>
                  <a:srgbClr val="212529"/>
                </a:solidFill>
                <a:latin typeface="Times New Roman" panose="02020603050405020304" pitchFamily="18" charset="0"/>
                <a:cs typeface="Times New Roman" panose="02020603050405020304" pitchFamily="18" charset="0"/>
              </a:rPr>
              <a:t>Lê Quang Lương;</a:t>
            </a:r>
            <a:r>
              <a:rPr lang="vi-VN" sz="2400" dirty="0">
                <a:solidFill>
                  <a:srgbClr val="212529"/>
                </a:solidFill>
                <a:latin typeface="Times New Roman" panose="02020603050405020304" pitchFamily="18" charset="0"/>
                <a:cs typeface="Times New Roman" panose="02020603050405020304" pitchFamily="18" charset="0"/>
              </a:rPr>
              <a:t> là một nhà thơ nổi tiếng của Việt Nam thời tiền chiến</a:t>
            </a:r>
            <a:r>
              <a:rPr lang="vi-VN" sz="2400" dirty="0" smtClean="0">
                <a:solidFill>
                  <a:srgbClr val="212529"/>
                </a:solidFill>
                <a:latin typeface="Times New Roman" panose="02020603050405020304" pitchFamily="18" charset="0"/>
                <a:cs typeface="Times New Roman" panose="02020603050405020304" pitchFamily="18" charset="0"/>
              </a:rPr>
              <a:t>.</a:t>
            </a:r>
            <a:endParaRPr lang="en-US" sz="2400" dirty="0" smtClean="0">
              <a:solidFill>
                <a:srgbClr val="212529"/>
              </a:solidFill>
              <a:latin typeface="Times New Roman" panose="02020603050405020304" pitchFamily="18" charset="0"/>
              <a:cs typeface="Times New Roman" panose="02020603050405020304" pitchFamily="18" charset="0"/>
            </a:endParaRPr>
          </a:p>
          <a:p>
            <a:pPr algn="just"/>
            <a:r>
              <a:rPr lang="vi-VN" sz="2400" dirty="0" smtClean="0">
                <a:solidFill>
                  <a:srgbClr val="212529"/>
                </a:solidFill>
                <a:latin typeface="Times New Roman" panose="02020603050405020304" pitchFamily="18" charset="0"/>
                <a:cs typeface="Times New Roman" panose="02020603050405020304" pitchFamily="18" charset="0"/>
              </a:rPr>
              <a:t> </a:t>
            </a:r>
            <a:r>
              <a:rPr lang="en-US" sz="2400" dirty="0" smtClean="0">
                <a:solidFill>
                  <a:srgbClr val="212529"/>
                </a:solidFill>
                <a:latin typeface="Times New Roman" panose="02020603050405020304" pitchFamily="18" charset="0"/>
                <a:cs typeface="Times New Roman" panose="02020603050405020304" pitchFamily="18" charset="0"/>
              </a:rPr>
              <a:t>- </a:t>
            </a:r>
            <a:r>
              <a:rPr lang="vi-VN" sz="2400" dirty="0" smtClean="0">
                <a:solidFill>
                  <a:srgbClr val="212529"/>
                </a:solidFill>
                <a:latin typeface="Times New Roman" panose="02020603050405020304" pitchFamily="18" charset="0"/>
                <a:cs typeface="Times New Roman" panose="02020603050405020304" pitchFamily="18" charset="0"/>
              </a:rPr>
              <a:t>Bích </a:t>
            </a:r>
            <a:r>
              <a:rPr lang="vi-VN" sz="2400" dirty="0">
                <a:solidFill>
                  <a:srgbClr val="212529"/>
                </a:solidFill>
                <a:latin typeface="Times New Roman" panose="02020603050405020304" pitchFamily="18" charset="0"/>
                <a:cs typeface="Times New Roman" panose="02020603050405020304" pitchFamily="18" charset="0"/>
              </a:rPr>
              <a:t>Khê sinh ngày 24 tháng 3 năm 1916 </a:t>
            </a:r>
          </a:p>
          <a:p>
            <a:pPr algn="just"/>
            <a:r>
              <a:rPr lang="en-US" sz="2400" dirty="0" smtClean="0">
                <a:solidFill>
                  <a:srgbClr val="212529"/>
                </a:solidFill>
                <a:latin typeface="Times New Roman" panose="02020603050405020304" pitchFamily="18" charset="0"/>
                <a:cs typeface="Times New Roman" panose="02020603050405020304" pitchFamily="18" charset="0"/>
              </a:rPr>
              <a:t>- </a:t>
            </a:r>
            <a:r>
              <a:rPr lang="vi-VN" sz="2400" dirty="0" smtClean="0">
                <a:solidFill>
                  <a:srgbClr val="212529"/>
                </a:solidFill>
                <a:latin typeface="Times New Roman" panose="02020603050405020304" pitchFamily="18" charset="0"/>
                <a:cs typeface="Times New Roman" panose="02020603050405020304" pitchFamily="18" charset="0"/>
              </a:rPr>
              <a:t>Năm</a:t>
            </a:r>
            <a:r>
              <a:rPr lang="vi-VN" sz="2400" dirty="0">
                <a:solidFill>
                  <a:srgbClr val="212529"/>
                </a:solidFill>
                <a:latin typeface="Times New Roman" panose="02020603050405020304" pitchFamily="18" charset="0"/>
                <a:cs typeface="Times New Roman" panose="02020603050405020304" pitchFamily="18" charset="0"/>
              </a:rPr>
              <a:t> 1931, 15 tuổi, ông đã biết làm thơ Đường luật, ca trù. </a:t>
            </a:r>
            <a:endParaRPr lang="en-US" sz="2400" dirty="0" smtClean="0">
              <a:solidFill>
                <a:srgbClr val="212529"/>
              </a:solidFill>
              <a:latin typeface="Times New Roman" panose="02020603050405020304" pitchFamily="18" charset="0"/>
              <a:cs typeface="Times New Roman" panose="02020603050405020304" pitchFamily="18" charset="0"/>
            </a:endParaRPr>
          </a:p>
          <a:p>
            <a:pPr algn="just"/>
            <a:r>
              <a:rPr lang="en-US" sz="2400" dirty="0" smtClean="0">
                <a:solidFill>
                  <a:srgbClr val="212529"/>
                </a:solidFill>
                <a:latin typeface="Times New Roman" panose="02020603050405020304" pitchFamily="18" charset="0"/>
                <a:cs typeface="Times New Roman" panose="02020603050405020304" pitchFamily="18" charset="0"/>
              </a:rPr>
              <a:t>- </a:t>
            </a:r>
            <a:r>
              <a:rPr lang="vi-VN" sz="2400" dirty="0" smtClean="0">
                <a:solidFill>
                  <a:srgbClr val="212529"/>
                </a:solidFill>
                <a:latin typeface="Times New Roman" panose="02020603050405020304" pitchFamily="18" charset="0"/>
                <a:cs typeface="Times New Roman" panose="02020603050405020304" pitchFamily="18" charset="0"/>
              </a:rPr>
              <a:t>Năm</a:t>
            </a:r>
            <a:r>
              <a:rPr lang="vi-VN" sz="2400" dirty="0">
                <a:solidFill>
                  <a:srgbClr val="212529"/>
                </a:solidFill>
                <a:latin typeface="Times New Roman" panose="02020603050405020304" pitchFamily="18" charset="0"/>
                <a:cs typeface="Times New Roman" panose="02020603050405020304" pitchFamily="18" charset="0"/>
              </a:rPr>
              <a:t> 1937, bị bệnh phổi, </a:t>
            </a:r>
            <a:endParaRPr lang="en-US" sz="2400" dirty="0" smtClean="0">
              <a:solidFill>
                <a:srgbClr val="212529"/>
              </a:solidFill>
              <a:latin typeface="Times New Roman" panose="02020603050405020304" pitchFamily="18" charset="0"/>
              <a:cs typeface="Times New Roman" panose="02020603050405020304" pitchFamily="18" charset="0"/>
            </a:endParaRPr>
          </a:p>
          <a:p>
            <a:pPr algn="just"/>
            <a:r>
              <a:rPr lang="en-US" sz="2400" dirty="0" smtClean="0">
                <a:solidFill>
                  <a:srgbClr val="212529"/>
                </a:solidFill>
                <a:latin typeface="Times New Roman" panose="02020603050405020304" pitchFamily="18" charset="0"/>
                <a:cs typeface="Times New Roman" panose="02020603050405020304" pitchFamily="18" charset="0"/>
              </a:rPr>
              <a:t>- </a:t>
            </a:r>
            <a:r>
              <a:rPr lang="vi-VN" sz="2400" dirty="0" smtClean="0">
                <a:solidFill>
                  <a:srgbClr val="212529"/>
                </a:solidFill>
                <a:latin typeface="Times New Roman" panose="02020603050405020304" pitchFamily="18" charset="0"/>
                <a:cs typeface="Times New Roman" panose="02020603050405020304" pitchFamily="18" charset="0"/>
              </a:rPr>
              <a:t>Ngày </a:t>
            </a:r>
            <a:r>
              <a:rPr lang="vi-VN" sz="2400" dirty="0">
                <a:solidFill>
                  <a:srgbClr val="212529"/>
                </a:solidFill>
                <a:latin typeface="Times New Roman" panose="02020603050405020304" pitchFamily="18" charset="0"/>
                <a:cs typeface="Times New Roman" panose="02020603050405020304" pitchFamily="18" charset="0"/>
              </a:rPr>
              <a:t>17 tháng 1 năm 1946, Bích Khê lìa bỏ cõi đời và cõi thơ tại Thu Xà lúc 30 tuổi.</a:t>
            </a:r>
          </a:p>
          <a:p>
            <a:pPr algn="just"/>
            <a:r>
              <a:rPr lang="en-US" sz="2400" dirty="0" smtClean="0">
                <a:solidFill>
                  <a:srgbClr val="212529"/>
                </a:solidFill>
                <a:latin typeface="Times New Roman" panose="02020603050405020304" pitchFamily="18" charset="0"/>
                <a:cs typeface="Times New Roman" panose="02020603050405020304" pitchFamily="18" charset="0"/>
              </a:rPr>
              <a:t>- </a:t>
            </a:r>
            <a:r>
              <a:rPr lang="vi-VN" sz="2400" dirty="0" smtClean="0">
                <a:solidFill>
                  <a:srgbClr val="212529"/>
                </a:solidFill>
                <a:latin typeface="Times New Roman" panose="02020603050405020304" pitchFamily="18" charset="0"/>
                <a:cs typeface="Times New Roman" panose="02020603050405020304" pitchFamily="18" charset="0"/>
              </a:rPr>
              <a:t>Trước </a:t>
            </a:r>
            <a:r>
              <a:rPr lang="vi-VN" sz="2400" dirty="0">
                <a:solidFill>
                  <a:srgbClr val="212529"/>
                </a:solidFill>
                <a:latin typeface="Times New Roman" panose="02020603050405020304" pitchFamily="18" charset="0"/>
                <a:cs typeface="Times New Roman" panose="02020603050405020304" pitchFamily="18" charset="0"/>
              </a:rPr>
              <a:t>khi đến với Thơ mới, một thời gian dài (1931-1936), Bích Khê đã viết ca trù, thơ Đường luật, và đăng trên các báo Tiếng Dân, Tiểu thuyết thứ Năm, Người mới...Sau 1937, ông chuyển hẳn sang làm "thơ </a:t>
            </a:r>
            <a:r>
              <a:rPr lang="vi-VN" sz="2400" dirty="0" smtClean="0">
                <a:solidFill>
                  <a:srgbClr val="212529"/>
                </a:solidFill>
                <a:latin typeface="Times New Roman" panose="02020603050405020304" pitchFamily="18" charset="0"/>
                <a:cs typeface="Times New Roman" panose="02020603050405020304" pitchFamily="18" charset="0"/>
              </a:rPr>
              <a:t>mới“</a:t>
            </a:r>
            <a:r>
              <a:rPr lang="en-US" sz="2400" dirty="0" smtClean="0">
                <a:solidFill>
                  <a:srgbClr val="212529"/>
                </a:solidFill>
                <a:latin typeface="Times New Roman" panose="02020603050405020304" pitchFamily="18" charset="0"/>
                <a:cs typeface="Times New Roman" panose="02020603050405020304" pitchFamily="18" charset="0"/>
              </a:rPr>
              <a:t>.</a:t>
            </a:r>
            <a:endParaRPr lang="vi-VN" sz="2400" b="0" i="0" dirty="0">
              <a:solidFill>
                <a:srgbClr val="212529"/>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821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barn(inVertical)">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61322244"/>
              </p:ext>
            </p:extLst>
          </p:nvPr>
        </p:nvGraphicFramePr>
        <p:xfrm>
          <a:off x="647700" y="638173"/>
          <a:ext cx="10096499" cy="4505326"/>
        </p:xfrm>
        <a:graphic>
          <a:graphicData uri="http://schemas.openxmlformats.org/drawingml/2006/table">
            <a:tbl>
              <a:tblPr firstRow="1" firstCol="1" bandRow="1">
                <a:tableStyleId>{5C22544A-7EE6-4342-B048-85BDC9FD1C3A}</a:tableStyleId>
              </a:tblPr>
              <a:tblGrid>
                <a:gridCol w="5046143"/>
                <a:gridCol w="5050356"/>
              </a:tblGrid>
              <a:tr h="500592">
                <a:tc gridSpan="2">
                  <a:txBody>
                    <a:bodyPr/>
                    <a:lstStyle/>
                    <a:p>
                      <a:pPr marL="0" marR="0" algn="l">
                        <a:spcBef>
                          <a:spcPts val="0"/>
                        </a:spcBef>
                        <a:spcAft>
                          <a:spcPts val="0"/>
                        </a:spcAft>
                      </a:pPr>
                      <a:r>
                        <a:rPr lang="en-US" sz="2400" dirty="0">
                          <a:effectLst/>
                          <a:latin typeface="Times New Roman" panose="02020603050405020304" pitchFamily="18" charset="0"/>
                          <a:cs typeface="Times New Roman" panose="02020603050405020304" pitchFamily="18" charset="0"/>
                        </a:rPr>
                        <a:t>Phiếu học tập 1</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hMerge="1">
                  <a:txBody>
                    <a:bodyPr/>
                    <a:lstStyle/>
                    <a:p>
                      <a:endParaRPr lang="en-US"/>
                    </a:p>
                  </a:txBody>
                  <a:tcPr/>
                </a:tc>
              </a:tr>
              <a:tr h="500592">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Thể loại</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r>
              <a:tr h="500592">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Xuất xứ</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r>
              <a:tr h="1001183">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Phương thức biểu đạt</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r>
              <a:tr h="1001183">
                <a:tc>
                  <a:txBody>
                    <a:bodyPr/>
                    <a:lstStyle/>
                    <a:p>
                      <a:pPr marL="0" marR="0" algn="l">
                        <a:spcBef>
                          <a:spcPts val="0"/>
                        </a:spcBef>
                        <a:spcAft>
                          <a:spcPts val="0"/>
                        </a:spcAft>
                      </a:pPr>
                      <a:r>
                        <a:rPr lang="vi-VN" sz="2400">
                          <a:effectLst/>
                          <a:latin typeface="Times New Roman" panose="02020603050405020304" pitchFamily="18" charset="0"/>
                          <a:cs typeface="Times New Roman" panose="02020603050405020304" pitchFamily="18" charset="0"/>
                        </a:rPr>
                        <a:t>Bố cục đoạn trích</a:t>
                      </a:r>
                      <a:endParaRPr lang="en-US" sz="240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r>
              <a:tr h="500592">
                <a:tc>
                  <a:txBody>
                    <a:bodyPr/>
                    <a:lstStyle/>
                    <a:p>
                      <a:pPr marL="0" marR="0" algn="l">
                        <a:spcBef>
                          <a:spcPts val="0"/>
                        </a:spcBef>
                        <a:spcAft>
                          <a:spcPts val="0"/>
                        </a:spcAft>
                      </a:pPr>
                      <a:r>
                        <a:rPr lang="vi-VN" sz="2400">
                          <a:effectLst/>
                          <a:latin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r>
              <a:tr h="500592">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Nghệ thuật</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r>
            </a:tbl>
          </a:graphicData>
        </a:graphic>
      </p:graphicFrame>
    </p:spTree>
    <p:extLst>
      <p:ext uri="{BB962C8B-B14F-4D97-AF65-F5344CB8AC3E}">
        <p14:creationId xmlns:p14="http://schemas.microsoft.com/office/powerpoint/2010/main" val="27813191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1463297"/>
              </p:ext>
            </p:extLst>
          </p:nvPr>
        </p:nvGraphicFramePr>
        <p:xfrm>
          <a:off x="190500" y="142882"/>
          <a:ext cx="11753849" cy="6323542"/>
        </p:xfrm>
        <a:graphic>
          <a:graphicData uri="http://schemas.openxmlformats.org/drawingml/2006/table">
            <a:tbl>
              <a:tblPr firstRow="1" firstCol="1" bandRow="1">
                <a:tableStyleId>{5C22544A-7EE6-4342-B048-85BDC9FD1C3A}</a:tableStyleId>
              </a:tblPr>
              <a:tblGrid>
                <a:gridCol w="3219450"/>
                <a:gridCol w="8534399"/>
              </a:tblGrid>
              <a:tr h="742943">
                <a:tc gridSpan="2">
                  <a:txBody>
                    <a:bodyPr/>
                    <a:lstStyle/>
                    <a:p>
                      <a:pPr marL="0" marR="0" algn="l">
                        <a:spcBef>
                          <a:spcPts val="0"/>
                        </a:spcBef>
                        <a:spcAft>
                          <a:spcPts val="0"/>
                        </a:spcAft>
                      </a:pPr>
                      <a:r>
                        <a:rPr lang="en-US" sz="2400" dirty="0">
                          <a:effectLst/>
                          <a:latin typeface="Times New Roman" panose="02020603050405020304" pitchFamily="18" charset="0"/>
                          <a:cs typeface="Times New Roman" panose="02020603050405020304" pitchFamily="18" charset="0"/>
                        </a:rPr>
                        <a:t>Phiếu học tập 1</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hMerge="1">
                  <a:txBody>
                    <a:bodyPr/>
                    <a:lstStyle/>
                    <a:p>
                      <a:endParaRPr lang="en-US"/>
                    </a:p>
                  </a:txBody>
                  <a:tcPr/>
                </a:tc>
              </a:tr>
              <a:tr h="786351">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Thể loại</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r>
              <a:tr h="702624">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Xuất xứ</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r>
              <a:tr h="465949">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Phương thức biểu đạt</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r>
              <a:tr h="2033736">
                <a:tc>
                  <a:txBody>
                    <a:bodyPr/>
                    <a:lstStyle/>
                    <a:p>
                      <a:pPr marL="0" marR="0" algn="l">
                        <a:spcBef>
                          <a:spcPts val="0"/>
                        </a:spcBef>
                        <a:spcAft>
                          <a:spcPts val="0"/>
                        </a:spcAft>
                      </a:pPr>
                      <a:r>
                        <a:rPr lang="vi-VN" sz="2400">
                          <a:effectLst/>
                          <a:latin typeface="Times New Roman" panose="02020603050405020304" pitchFamily="18" charset="0"/>
                          <a:cs typeface="Times New Roman" panose="02020603050405020304" pitchFamily="18" charset="0"/>
                        </a:rPr>
                        <a:t>Bố cục đoạn trích</a:t>
                      </a:r>
                      <a:endParaRPr lang="en-US" sz="240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r>
              <a:tr h="575070">
                <a:tc>
                  <a:txBody>
                    <a:bodyPr/>
                    <a:lstStyle/>
                    <a:p>
                      <a:pPr marL="0" marR="0" algn="l">
                        <a:spcBef>
                          <a:spcPts val="0"/>
                        </a:spcBef>
                        <a:spcAft>
                          <a:spcPts val="0"/>
                        </a:spcAft>
                      </a:pPr>
                      <a:r>
                        <a:rPr lang="vi-VN" sz="2400">
                          <a:effectLst/>
                          <a:latin typeface="Times New Roman" panose="02020603050405020304" pitchFamily="18" charset="0"/>
                          <a:cs typeface="Times New Roman" panose="02020603050405020304" pitchFamily="18" charset="0"/>
                        </a:rPr>
                        <a:t>Nội dung</a:t>
                      </a:r>
                      <a:endParaRPr lang="en-US" sz="240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r>
              <a:tr h="1016869">
                <a:tc>
                  <a:txBody>
                    <a:bodyPr/>
                    <a:lstStyle/>
                    <a:p>
                      <a:pPr marL="0" marR="0" algn="l">
                        <a:spcBef>
                          <a:spcPts val="0"/>
                        </a:spcBef>
                        <a:spcAft>
                          <a:spcPts val="0"/>
                        </a:spcAft>
                      </a:pPr>
                      <a:r>
                        <a:rPr lang="vi-VN" sz="2400" dirty="0">
                          <a:effectLst/>
                          <a:latin typeface="Times New Roman" panose="02020603050405020304" pitchFamily="18" charset="0"/>
                          <a:cs typeface="Times New Roman" panose="02020603050405020304" pitchFamily="18" charset="0"/>
                        </a:rPr>
                        <a:t>Nghệ thuật</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c>
                  <a:txBody>
                    <a:bodyPr/>
                    <a:lstStyle/>
                    <a:p>
                      <a:r>
                        <a:rPr lang="vi-VN"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Symbola"/>
                        <a:cs typeface="Times New Roman" panose="02020603050405020304" pitchFamily="18" charset="0"/>
                      </a:endParaRPr>
                    </a:p>
                  </a:txBody>
                  <a:tcPr marL="68580" marR="68580" marT="0" marB="0">
                    <a:solidFill>
                      <a:srgbClr val="00B0F0"/>
                    </a:solidFill>
                  </a:tcPr>
                </a:tc>
              </a:tr>
            </a:tbl>
          </a:graphicData>
        </a:graphic>
      </p:graphicFrame>
      <p:sp>
        <p:nvSpPr>
          <p:cNvPr id="2" name="Rectangle 1"/>
          <p:cNvSpPr/>
          <p:nvPr/>
        </p:nvSpPr>
        <p:spPr>
          <a:xfrm>
            <a:off x="3936321" y="986135"/>
            <a:ext cx="3926909" cy="461665"/>
          </a:xfrm>
          <a:prstGeom prst="rect">
            <a:avLst/>
          </a:prstGeom>
        </p:spPr>
        <p:txBody>
          <a:bodyPr wrap="none">
            <a:spAutoFit/>
          </a:bodyPr>
          <a:lstStyle/>
          <a:p>
            <a:r>
              <a:rPr lang="en-US" sz="2400" dirty="0">
                <a:latin typeface="Times New Roman" panose="02020603050405020304" pitchFamily="18" charset="0"/>
                <a:ea typeface="Times New Roman" panose="02020603050405020304" pitchFamily="18" charset="0"/>
              </a:rPr>
              <a:t> </a:t>
            </a:r>
            <a:r>
              <a:rPr lang="en-US" sz="2400" dirty="0" smtClean="0">
                <a:latin typeface="Times New Roman" panose="02020603050405020304" pitchFamily="18" charset="0"/>
                <a:ea typeface="Times New Roman" panose="02020603050405020304" pitchFamily="18" charset="0"/>
              </a:rPr>
              <a:t>Thể </a:t>
            </a:r>
            <a:r>
              <a:rPr lang="en-US" sz="2400" dirty="0">
                <a:latin typeface="Times New Roman" panose="02020603050405020304" pitchFamily="18" charset="0"/>
                <a:ea typeface="Times New Roman" panose="02020603050405020304" pitchFamily="18" charset="0"/>
              </a:rPr>
              <a:t>loại thơ song thất lục bát.</a:t>
            </a:r>
            <a:endParaRPr lang="en-US" sz="2400" dirty="0"/>
          </a:p>
        </p:txBody>
      </p:sp>
      <p:sp>
        <p:nvSpPr>
          <p:cNvPr id="3" name="Rectangle 2"/>
          <p:cNvSpPr/>
          <p:nvPr/>
        </p:nvSpPr>
        <p:spPr>
          <a:xfrm>
            <a:off x="4207104" y="1777339"/>
            <a:ext cx="3678828"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N</a:t>
            </a:r>
            <a:r>
              <a:rPr lang="en-US" sz="2400" dirty="0" smtClean="0">
                <a:solidFill>
                  <a:srgbClr val="000000"/>
                </a:solidFill>
                <a:latin typeface="Times New Roman" panose="02020603050405020304" pitchFamily="18" charset="0"/>
                <a:ea typeface="Times New Roman" panose="02020603050405020304" pitchFamily="18" charset="0"/>
              </a:rPr>
              <a:t>ằm </a:t>
            </a:r>
            <a:r>
              <a:rPr lang="en-US" sz="2400" dirty="0">
                <a:solidFill>
                  <a:srgbClr val="000000"/>
                </a:solidFill>
                <a:latin typeface="Times New Roman" panose="02020603050405020304" pitchFamily="18" charset="0"/>
                <a:ea typeface="Times New Roman" panose="02020603050405020304" pitchFamily="18" charset="0"/>
              </a:rPr>
              <a:t>trong tập thơ Tinh hoa </a:t>
            </a:r>
            <a:endParaRPr lang="en-US" sz="2400" dirty="0"/>
          </a:p>
        </p:txBody>
      </p:sp>
      <p:sp>
        <p:nvSpPr>
          <p:cNvPr id="5" name="Rectangle 4"/>
          <p:cNvSpPr/>
          <p:nvPr/>
        </p:nvSpPr>
        <p:spPr>
          <a:xfrm>
            <a:off x="4327277" y="2398178"/>
            <a:ext cx="1430200" cy="461665"/>
          </a:xfrm>
          <a:prstGeom prst="rect">
            <a:avLst/>
          </a:prstGeom>
        </p:spPr>
        <p:txBody>
          <a:bodyPr wrap="none">
            <a:spAutoFit/>
          </a:bodyPr>
          <a:lstStyle/>
          <a:p>
            <a:r>
              <a:rPr lang="en-US" sz="2400" dirty="0">
                <a:solidFill>
                  <a:srgbClr val="000000"/>
                </a:solidFill>
                <a:latin typeface="Times New Roman" panose="02020603050405020304" pitchFamily="18" charset="0"/>
                <a:ea typeface="Times New Roman" panose="02020603050405020304" pitchFamily="18" charset="0"/>
              </a:rPr>
              <a:t>B</a:t>
            </a:r>
            <a:r>
              <a:rPr lang="en-US" sz="2400" dirty="0" smtClean="0">
                <a:solidFill>
                  <a:srgbClr val="000000"/>
                </a:solidFill>
                <a:latin typeface="Times New Roman" panose="02020603050405020304" pitchFamily="18" charset="0"/>
                <a:ea typeface="Times New Roman" panose="02020603050405020304" pitchFamily="18" charset="0"/>
              </a:rPr>
              <a:t>iểu </a:t>
            </a:r>
            <a:r>
              <a:rPr lang="en-US" sz="2400" dirty="0">
                <a:solidFill>
                  <a:srgbClr val="000000"/>
                </a:solidFill>
                <a:latin typeface="Times New Roman" panose="02020603050405020304" pitchFamily="18" charset="0"/>
                <a:ea typeface="Times New Roman" panose="02020603050405020304" pitchFamily="18" charset="0"/>
              </a:rPr>
              <a:t>cảm.</a:t>
            </a:r>
            <a:endParaRPr lang="en-US" sz="2400" dirty="0"/>
          </a:p>
        </p:txBody>
      </p:sp>
      <p:sp>
        <p:nvSpPr>
          <p:cNvPr id="6" name="Rectangle 5"/>
          <p:cNvSpPr/>
          <p:nvPr/>
        </p:nvSpPr>
        <p:spPr>
          <a:xfrm>
            <a:off x="3695700" y="2859843"/>
            <a:ext cx="8267700" cy="2031325"/>
          </a:xfrm>
          <a:prstGeom prst="rect">
            <a:avLst/>
          </a:prstGeom>
        </p:spPr>
        <p:txBody>
          <a:bodyPr wrap="square">
            <a:spAutoFit/>
          </a:bodyPr>
          <a:lstStyle/>
          <a:p>
            <a:pPr marL="30480" marR="30480" algn="just">
              <a:spcBef>
                <a:spcPts val="0"/>
              </a:spcBef>
              <a:spcAft>
                <a:spcPts val="12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Khổ 1: Những sự vật, hiện tượng phụ họa cùng mưa. </a:t>
            </a:r>
            <a:endParaRPr lang="en-US" sz="2400" dirty="0">
              <a:latin typeface=".VnTime"/>
              <a:ea typeface="Times New Roman" panose="02020603050405020304" pitchFamily="18" charset="0"/>
              <a:cs typeface="Times New Roman" panose="02020603050405020304" pitchFamily="18" charset="0"/>
            </a:endParaRPr>
          </a:p>
          <a:p>
            <a:pPr marL="30480" marR="30480" algn="just">
              <a:spcBef>
                <a:spcPts val="0"/>
              </a:spcBef>
              <a:spcAft>
                <a:spcPts val="12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Khổ 2: Những nơi mưa rơi xuống.</a:t>
            </a:r>
            <a:endParaRPr lang="en-US" sz="2400" dirty="0">
              <a:latin typeface=".VnTime"/>
              <a:ea typeface="Times New Roman" panose="02020603050405020304" pitchFamily="18" charset="0"/>
              <a:cs typeface="Times New Roman" panose="02020603050405020304" pitchFamily="18" charset="0"/>
            </a:endParaRPr>
          </a:p>
          <a:p>
            <a:pPr marL="30480" marR="30480" algn="just">
              <a:spcBef>
                <a:spcPts val="0"/>
              </a:spcBef>
              <a:spcAft>
                <a:spcPts val="12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Khổ 3: Cảnh vật khi mưa rơi xuống. </a:t>
            </a:r>
            <a:endParaRPr lang="en-US" sz="2400" dirty="0">
              <a:latin typeface=".VnTime"/>
              <a:ea typeface="Times New Roman" panose="02020603050405020304" pitchFamily="18" charset="0"/>
              <a:cs typeface="Times New Roman" panose="02020603050405020304" pitchFamily="18" charset="0"/>
            </a:endParaRPr>
          </a:p>
          <a:p>
            <a:pPr marL="30480" marR="30480" algn="just">
              <a:spcBef>
                <a:spcPts val="0"/>
              </a:spcBef>
              <a:spcAft>
                <a:spcPts val="12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Khổ 4: Nguyên nhân khiến “khách tha hương” rơi lệ. </a:t>
            </a:r>
            <a:endParaRPr lang="en-US" sz="2400" dirty="0">
              <a:effectLst/>
              <a:latin typeface=".VnTime"/>
              <a:ea typeface="Times New Roman" panose="02020603050405020304" pitchFamily="18" charset="0"/>
              <a:cs typeface="Times New Roman" panose="02020603050405020304" pitchFamily="18" charset="0"/>
            </a:endParaRPr>
          </a:p>
        </p:txBody>
      </p:sp>
      <p:sp>
        <p:nvSpPr>
          <p:cNvPr id="7" name="Rectangle 6"/>
          <p:cNvSpPr/>
          <p:nvPr/>
        </p:nvSpPr>
        <p:spPr>
          <a:xfrm>
            <a:off x="3737909" y="5584150"/>
            <a:ext cx="6096000" cy="830997"/>
          </a:xfrm>
          <a:prstGeom prst="rect">
            <a:avLst/>
          </a:prstGeom>
        </p:spPr>
        <p:txBody>
          <a:bodyPr>
            <a:spAutoFit/>
          </a:bodyPr>
          <a:lstStyle/>
          <a:p>
            <a:r>
              <a:rPr lang="en-US" sz="2400" dirty="0">
                <a:solidFill>
                  <a:schemeClr val="dk1"/>
                </a:solidFill>
                <a:latin typeface="Times New Roman" panose="02020603050405020304" pitchFamily="18" charset="0"/>
                <a:cs typeface="Times New Roman" panose="02020603050405020304" pitchFamily="18" charset="0"/>
              </a:rPr>
              <a:t>- Nghệ thuật tả cảnh ngụ tình.</a:t>
            </a:r>
          </a:p>
          <a:p>
            <a:r>
              <a:rPr lang="en-US" sz="2400" dirty="0">
                <a:solidFill>
                  <a:schemeClr val="dk1"/>
                </a:solidFill>
                <a:latin typeface="Times New Roman" panose="02020603050405020304" pitchFamily="18" charset="0"/>
                <a:cs typeface="Times New Roman" panose="02020603050405020304" pitchFamily="18" charset="0"/>
              </a:rPr>
              <a:t>- Sử dụng các biện pháp tu từ linh hoạt.</a:t>
            </a:r>
          </a:p>
        </p:txBody>
      </p:sp>
      <p:sp>
        <p:nvSpPr>
          <p:cNvPr id="8" name="Rectangle 7"/>
          <p:cNvSpPr/>
          <p:nvPr/>
        </p:nvSpPr>
        <p:spPr>
          <a:xfrm>
            <a:off x="3780118" y="4923631"/>
            <a:ext cx="6011582" cy="461665"/>
          </a:xfrm>
          <a:prstGeom prst="rect">
            <a:avLst/>
          </a:prstGeom>
        </p:spPr>
        <p:txBody>
          <a:bodyPr wrap="none">
            <a:spAutoFit/>
          </a:bodyPr>
          <a:lstStyle/>
          <a:p>
            <a:pPr>
              <a:defRPr/>
            </a:pPr>
            <a:r>
              <a:rPr lang="vi-VN" sz="2400" dirty="0">
                <a:latin typeface="Times New Roman" panose="02020603050405020304" pitchFamily="18" charset="0"/>
                <a:cs typeface="Times New Roman" panose="02020603050405020304" pitchFamily="18" charset="0"/>
              </a:rPr>
              <a:t> </a:t>
            </a:r>
            <a:r>
              <a:rPr lang="en-US" sz="2400" dirty="0" smtClean="0">
                <a:solidFill>
                  <a:schemeClr val="dk1"/>
                </a:solidFill>
                <a:latin typeface="Times New Roman" panose="02020603050405020304" pitchFamily="18" charset="0"/>
                <a:cs typeface="Times New Roman" panose="02020603050405020304" pitchFamily="18" charset="0"/>
              </a:rPr>
              <a:t>Nói </a:t>
            </a:r>
            <a:r>
              <a:rPr lang="en-US" sz="2400" dirty="0">
                <a:solidFill>
                  <a:schemeClr val="dk1"/>
                </a:solidFill>
                <a:latin typeface="Times New Roman" panose="02020603050405020304" pitchFamily="18" charset="0"/>
                <a:cs typeface="Times New Roman" panose="02020603050405020304" pitchFamily="18" charset="0"/>
              </a:rPr>
              <a:t>về nỗi nhớ sự cô đơn của người tha hương</a:t>
            </a:r>
            <a:endParaRPr lang="en-US" sz="2400" dirty="0">
              <a:latin typeface="Times New Roman" panose="02020603050405020304" pitchFamily="18" charset="0"/>
              <a:ea typeface="Symbola"/>
              <a:cs typeface="Times New Roman" panose="02020603050405020304" pitchFamily="18" charset="0"/>
            </a:endParaRPr>
          </a:p>
        </p:txBody>
      </p:sp>
    </p:spTree>
    <p:extLst>
      <p:ext uri="{BB962C8B-B14F-4D97-AF65-F5344CB8AC3E}">
        <p14:creationId xmlns:p14="http://schemas.microsoft.com/office/powerpoint/2010/main" val="173589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675" y="0"/>
            <a:ext cx="2695575" cy="369332"/>
          </a:xfrm>
          <a:prstGeom prst="rect">
            <a:avLst/>
          </a:prstGeom>
          <a:noFill/>
        </p:spPr>
        <p:txBody>
          <a:bodyPr wrap="square" rtlCol="0">
            <a:spAutoFit/>
          </a:bodyPr>
          <a:lstStyle/>
          <a:p>
            <a:r>
              <a:rPr lang="en-US" dirty="0" smtClean="0"/>
              <a:t>Hoạt động nhóm</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01868380"/>
              </p:ext>
            </p:extLst>
          </p:nvPr>
        </p:nvGraphicFramePr>
        <p:xfrm>
          <a:off x="438150" y="369332"/>
          <a:ext cx="11458575" cy="6546088"/>
        </p:xfrm>
        <a:graphic>
          <a:graphicData uri="http://schemas.openxmlformats.org/drawingml/2006/table">
            <a:tbl>
              <a:tblPr firstRow="1" firstCol="1" bandRow="1">
                <a:tableStyleId>{5C22544A-7EE6-4342-B048-85BDC9FD1C3A}</a:tableStyleId>
              </a:tblPr>
              <a:tblGrid>
                <a:gridCol w="11458575"/>
              </a:tblGrid>
              <a:tr h="520700">
                <a:tc>
                  <a:txBody>
                    <a:bodyPr/>
                    <a:lstStyle/>
                    <a:p>
                      <a:pPr marL="0" marR="0">
                        <a:spcBef>
                          <a:spcPts val="0"/>
                        </a:spcBef>
                        <a:spcAft>
                          <a:spcPts val="0"/>
                        </a:spcAft>
                      </a:pPr>
                      <a:r>
                        <a:rPr lang="en-US" sz="2800" spc="-20" dirty="0">
                          <a:effectLst/>
                          <a:latin typeface="Times New Roman" panose="02020603050405020304" pitchFamily="18" charset="0"/>
                          <a:ea typeface="Tahoma" panose="020B0604030504040204" pitchFamily="34" charset="0"/>
                          <a:cs typeface="Times New Roman" panose="02020603050405020304" pitchFamily="18" charset="0"/>
                        </a:rPr>
                        <a:t>Phiếu học tập số </a:t>
                      </a:r>
                      <a:r>
                        <a:rPr lang="en-US" sz="2800" spc="-20" dirty="0" smtClean="0">
                          <a:effectLst/>
                          <a:latin typeface="Times New Roman" panose="02020603050405020304" pitchFamily="18" charset="0"/>
                          <a:ea typeface="Tahoma" panose="020B0604030504040204" pitchFamily="34" charset="0"/>
                          <a:cs typeface="Times New Roman" panose="02020603050405020304" pitchFamily="18" charset="0"/>
                        </a:rPr>
                        <a:t>2</a:t>
                      </a:r>
                      <a:endParaRPr lang="en-US" sz="28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5941" marR="65941" marT="0" marB="0">
                    <a:solidFill>
                      <a:srgbClr val="3366FF"/>
                    </a:solidFill>
                  </a:tcPr>
                </a:tc>
              </a:tr>
              <a:tr h="820604">
                <a:tc>
                  <a:txBody>
                    <a:bodyPr/>
                    <a:lstStyle/>
                    <a:p>
                      <a:pPr marL="0" marR="0">
                        <a:spcBef>
                          <a:spcPts val="0"/>
                        </a:spcBef>
                        <a:spcAft>
                          <a:spcPts val="0"/>
                        </a:spcAft>
                      </a:pPr>
                      <a:r>
                        <a:rPr lang="en-US" sz="2800" spc="-20" dirty="0">
                          <a:effectLst/>
                          <a:latin typeface="Times New Roman" panose="02020603050405020304" pitchFamily="18" charset="0"/>
                          <a:ea typeface="Tahoma" panose="020B0604030504040204" pitchFamily="34" charset="0"/>
                          <a:cs typeface="Times New Roman" panose="02020603050405020304" pitchFamily="18" charset="0"/>
                        </a:rPr>
                        <a:t>Nhóm </a:t>
                      </a:r>
                      <a:r>
                        <a:rPr lang="en-US" sz="2800" spc="-20" dirty="0" smtClean="0">
                          <a:effectLst/>
                          <a:latin typeface="Times New Roman" panose="02020603050405020304" pitchFamily="18" charset="0"/>
                          <a:ea typeface="Tahoma" panose="020B0604030504040204" pitchFamily="34" charset="0"/>
                          <a:cs typeface="Times New Roman" panose="02020603050405020304" pitchFamily="18" charset="0"/>
                        </a:rPr>
                        <a:t>1</a:t>
                      </a:r>
                      <a:r>
                        <a:rPr lang="en-US" sz="2800" spc="0" dirty="0" smtClean="0">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0" baseline="0" dirty="0" smtClean="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smtClean="0">
                          <a:solidFill>
                            <a:schemeClr val="lt1"/>
                          </a:solidFill>
                          <a:effectLst/>
                          <a:latin typeface="Times New Roman" panose="02020603050405020304" pitchFamily="18" charset="0"/>
                          <a:ea typeface="Tahoma" panose="020B0604030504040204" pitchFamily="34" charset="0"/>
                          <a:cs typeface="Times New Roman" panose="02020603050405020304" pitchFamily="18" charset="0"/>
                        </a:rPr>
                        <a:t> Những sự vật, hiện tượng phụ họa cùng mưa và nơi mưa rơi?</a:t>
                      </a:r>
                    </a:p>
                    <a:p>
                      <a:pPr marL="0" marR="0">
                        <a:spcBef>
                          <a:spcPts val="0"/>
                        </a:spcBef>
                        <a:spcAft>
                          <a:spcPts val="0"/>
                        </a:spcAft>
                      </a:pPr>
                      <a:r>
                        <a:rPr lang="en-US" sz="2800" b="1" kern="1200" dirty="0" smtClean="0">
                          <a:solidFill>
                            <a:schemeClr val="lt1"/>
                          </a:solidFill>
                          <a:effectLst/>
                          <a:latin typeface="Times New Roman" panose="02020603050405020304" pitchFamily="18" charset="0"/>
                          <a:ea typeface="Tahoma" panose="020B0604030504040204" pitchFamily="34" charset="0"/>
                          <a:cs typeface="Times New Roman" panose="02020603050405020304" pitchFamily="18" charset="0"/>
                        </a:rPr>
                        <a:t> -Những biện pháp tu từ nào được tác giả sử dụng?  </a:t>
                      </a:r>
                    </a:p>
                    <a:p>
                      <a:pPr marL="0" marR="0">
                        <a:spcBef>
                          <a:spcPts val="0"/>
                        </a:spcBef>
                        <a:spcAft>
                          <a:spcPts val="0"/>
                        </a:spcAft>
                      </a:pPr>
                      <a:r>
                        <a:rPr lang="en-US" sz="2800" b="1" kern="1200" dirty="0" smtClean="0">
                          <a:solidFill>
                            <a:schemeClr val="lt1"/>
                          </a:solidFill>
                          <a:effectLst/>
                          <a:latin typeface="Times New Roman" panose="02020603050405020304" pitchFamily="18" charset="0"/>
                          <a:ea typeface="Tahoma" panose="020B0604030504040204" pitchFamily="34" charset="0"/>
                          <a:cs typeface="Times New Roman" panose="02020603050405020304" pitchFamily="18" charset="0"/>
                        </a:rPr>
                        <a:t>-Nêu đặc điểm chung của những sự vật, hiện tượng phụ họa cùng mưa trong bài thơ. Tác giả muốn khắc họa tâm trạng gì qua những sự vật, hiện tượng ấy?</a:t>
                      </a:r>
                      <a:endParaRPr lang="en-US" sz="28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5941" marR="65941" marT="0" marB="0">
                    <a:solidFill>
                      <a:srgbClr val="3366FF"/>
                    </a:solidFill>
                  </a:tcPr>
                </a:tc>
              </a:tr>
              <a:tr h="1149985">
                <a:tc>
                  <a:txBody>
                    <a:bodyPr/>
                    <a:lstStyle/>
                    <a:p>
                      <a:pPr marL="70485" marR="61595" algn="just">
                        <a:lnSpc>
                          <a:spcPct val="103000"/>
                        </a:lnSpc>
                        <a:spcBef>
                          <a:spcPts val="5"/>
                        </a:spcBef>
                        <a:spcAft>
                          <a:spcPts val="0"/>
                        </a:spcAft>
                      </a:pPr>
                      <a:r>
                        <a:rPr lang="vi-VN" sz="2800" spc="-2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Nhóm </a:t>
                      </a:r>
                      <a:r>
                        <a:rPr lang="vi-VN" sz="2800" spc="-2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2</a:t>
                      </a:r>
                      <a:r>
                        <a:rPr lang="en-US" sz="2800" spc="-2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a:t>
                      </a:r>
                      <a:r>
                        <a:rPr lang="vi-VN" sz="28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Cảnh vật khi mưa rơi xuống. Thông qua cảnh mưa rơi, tác giả muốn tái hiện tính chất nào của không gian? </a:t>
                      </a:r>
                    </a:p>
                    <a:p>
                      <a:pPr marL="70485" marR="61595" algn="just">
                        <a:lnSpc>
                          <a:spcPct val="103000"/>
                        </a:lnSpc>
                        <a:spcBef>
                          <a:spcPts val="5"/>
                        </a:spcBef>
                        <a:spcAft>
                          <a:spcPts val="0"/>
                        </a:spcAft>
                      </a:pPr>
                      <a:r>
                        <a:rPr lang="en-US" sz="2800" b="1" kern="12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Những từ ngữ nào được sử dụng nhiều lần trong bài thơ? </a:t>
                      </a:r>
                    </a:p>
                    <a:p>
                      <a:pPr marL="70485" marR="61595" algn="just">
                        <a:lnSpc>
                          <a:spcPct val="103000"/>
                        </a:lnSpc>
                        <a:spcBef>
                          <a:spcPts val="5"/>
                        </a:spcBef>
                        <a:spcAft>
                          <a:spcPts val="0"/>
                        </a:spcAft>
                      </a:pPr>
                      <a:r>
                        <a:rPr lang="en-US" sz="2800" b="1" kern="12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Nêu tác dụng của việc sử dụng với tần suất cao những từ ngữ ấy</a:t>
                      </a:r>
                      <a:r>
                        <a:rPr lang="en-US" sz="2800" dirty="0" smtClean="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a:t>
                      </a:r>
                      <a:r>
                        <a:rPr lang="en-US" sz="2800" spc="-2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rPr>
                        <a:t> </a:t>
                      </a:r>
                      <a:endParaRPr lang="en-US" sz="2800" dirty="0">
                        <a:solidFill>
                          <a:srgbClr val="FFFF00"/>
                        </a:solidFill>
                        <a:effectLst/>
                        <a:latin typeface="Times New Roman" panose="02020603050405020304" pitchFamily="18" charset="0"/>
                        <a:ea typeface="Tahoma" panose="020B0604030504040204" pitchFamily="34" charset="0"/>
                        <a:cs typeface="Times New Roman" panose="02020603050405020304" pitchFamily="18" charset="0"/>
                      </a:endParaRPr>
                    </a:p>
                  </a:txBody>
                  <a:tcPr marL="65941" marR="65941" marT="0" marB="0">
                    <a:solidFill>
                      <a:srgbClr val="3366FF"/>
                    </a:solidFill>
                  </a:tcPr>
                </a:tc>
              </a:tr>
              <a:tr h="1641208">
                <a:tc>
                  <a:txBody>
                    <a:bodyPr/>
                    <a:lstStyle/>
                    <a:p>
                      <a:r>
                        <a:rPr lang="en-US" sz="2800" spc="-20" dirty="0">
                          <a:effectLst/>
                          <a:latin typeface="Times New Roman" panose="02020603050405020304" pitchFamily="18" charset="0"/>
                          <a:ea typeface="Tahoma" panose="020B0604030504040204" pitchFamily="34" charset="0"/>
                          <a:cs typeface="Times New Roman" panose="02020603050405020304" pitchFamily="18" charset="0"/>
                        </a:rPr>
                        <a:t>Nhóm 3</a:t>
                      </a:r>
                      <a:r>
                        <a:rPr lang="en-US" sz="28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smtClean="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smtClean="0">
                          <a:solidFill>
                            <a:schemeClr val="lt1"/>
                          </a:solidFill>
                          <a:effectLst/>
                          <a:latin typeface="Times New Roman" panose="02020603050405020304" pitchFamily="18" charset="0"/>
                          <a:ea typeface="Tahoma" panose="020B0604030504040204" pitchFamily="34" charset="0"/>
                          <a:cs typeface="Times New Roman" panose="02020603050405020304" pitchFamily="18" charset="0"/>
                        </a:rPr>
                        <a:t>Chỉ ra mối liên hệ giữa hình ảnh nước non ở ba khổ thơ đầu với nội dung của hai câu thơ cuối? </a:t>
                      </a:r>
                    </a:p>
                    <a:p>
                      <a:r>
                        <a:rPr lang="en-US" sz="2800" b="1" kern="1200" dirty="0" smtClean="0">
                          <a:solidFill>
                            <a:schemeClr val="lt1"/>
                          </a:solidFill>
                          <a:effectLst/>
                          <a:latin typeface="Times New Roman" panose="02020603050405020304" pitchFamily="18" charset="0"/>
                          <a:ea typeface="Tahoma" panose="020B0604030504040204" pitchFamily="34" charset="0"/>
                          <a:cs typeface="Times New Roman" panose="02020603050405020304" pitchFamily="18" charset="0"/>
                        </a:rPr>
                        <a:t>Nguyên nhân khiến “khách tha hương” rơi lệ?</a:t>
                      </a:r>
                    </a:p>
                    <a:p>
                      <a:r>
                        <a:rPr lang="en-US" sz="2800" b="1" kern="1200" dirty="0" smtClean="0">
                          <a:solidFill>
                            <a:schemeClr val="lt1"/>
                          </a:solidFill>
                          <a:effectLst/>
                          <a:latin typeface="Times New Roman" panose="02020603050405020304" pitchFamily="18" charset="0"/>
                          <a:ea typeface="Tahoma" panose="020B0604030504040204" pitchFamily="34" charset="0"/>
                          <a:cs typeface="Times New Roman" panose="02020603050405020304" pitchFamily="18" charset="0"/>
                        </a:rPr>
                        <a:t>Tâm trạng của khách tha hương là gì? Dựa vào cơ sở nào em nhận ra được điều đó?</a:t>
                      </a:r>
                      <a:endParaRPr lang="en-US" sz="28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5941" marR="65941" marT="0" marB="0">
                    <a:solidFill>
                      <a:srgbClr val="3366FF"/>
                    </a:solidFill>
                  </a:tcPr>
                </a:tc>
              </a:tr>
            </a:tbl>
          </a:graphicData>
        </a:graphic>
      </p:graphicFrame>
    </p:spTree>
    <p:extLst>
      <p:ext uri="{BB962C8B-B14F-4D97-AF65-F5344CB8AC3E}">
        <p14:creationId xmlns:p14="http://schemas.microsoft.com/office/powerpoint/2010/main" val="2640539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2695575" cy="369332"/>
          </a:xfrm>
          <a:prstGeom prst="rect">
            <a:avLst/>
          </a:prstGeom>
          <a:noFill/>
        </p:spPr>
        <p:txBody>
          <a:bodyPr wrap="square" rtlCol="0">
            <a:spAutoFit/>
          </a:bodyPr>
          <a:lstStyle/>
          <a:p>
            <a:r>
              <a:rPr lang="en-US" dirty="0" smtClean="0"/>
              <a:t>Hoạt động nhóm</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32338365"/>
              </p:ext>
            </p:extLst>
          </p:nvPr>
        </p:nvGraphicFramePr>
        <p:xfrm>
          <a:off x="0" y="369332"/>
          <a:ext cx="11915775" cy="6260069"/>
        </p:xfrm>
        <a:graphic>
          <a:graphicData uri="http://schemas.openxmlformats.org/drawingml/2006/table">
            <a:tbl>
              <a:tblPr firstRow="1" firstCol="1" bandRow="1">
                <a:tableStyleId>{5C22544A-7EE6-4342-B048-85BDC9FD1C3A}</a:tableStyleId>
              </a:tblPr>
              <a:tblGrid>
                <a:gridCol w="11915775"/>
              </a:tblGrid>
              <a:tr h="548392">
                <a:tc>
                  <a:txBody>
                    <a:bodyPr/>
                    <a:lstStyle/>
                    <a:p>
                      <a:pPr marL="0" marR="0">
                        <a:spcBef>
                          <a:spcPts val="0"/>
                        </a:spcBef>
                        <a:spcAft>
                          <a:spcPts val="0"/>
                        </a:spcAft>
                      </a:pPr>
                      <a:r>
                        <a:rPr lang="en-US" sz="2800" spc="-20" dirty="0">
                          <a:effectLst/>
                          <a:latin typeface="Times New Roman" panose="02020603050405020304" pitchFamily="18" charset="0"/>
                          <a:cs typeface="Times New Roman" panose="02020603050405020304" pitchFamily="18" charset="0"/>
                        </a:rPr>
                        <a:t>Phiếu học tập số 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941" marR="65941" marT="0" marB="0">
                    <a:solidFill>
                      <a:srgbClr val="3366FF"/>
                    </a:solidFill>
                  </a:tcPr>
                </a:tc>
              </a:tr>
              <a:tr h="2607928">
                <a:tc>
                  <a:txBody>
                    <a:bodyPr/>
                    <a:lstStyle/>
                    <a:p>
                      <a:pPr marL="0" marR="0">
                        <a:spcBef>
                          <a:spcPts val="0"/>
                        </a:spcBef>
                        <a:spcAft>
                          <a:spcPts val="0"/>
                        </a:spcAft>
                      </a:pPr>
                      <a:r>
                        <a:rPr lang="en-US" sz="2800" spc="-20" dirty="0">
                          <a:effectLst/>
                          <a:latin typeface="Times New Roman" panose="02020603050405020304" pitchFamily="18" charset="0"/>
                          <a:cs typeface="Times New Roman" panose="02020603050405020304" pitchFamily="18" charset="0"/>
                        </a:rPr>
                        <a:t>Nhóm </a:t>
                      </a:r>
                      <a:r>
                        <a:rPr lang="en-US" sz="2800" spc="-20" dirty="0" smtClean="0">
                          <a:effectLst/>
                          <a:latin typeface="Times New Roman" panose="02020603050405020304" pitchFamily="18" charset="0"/>
                          <a:cs typeface="Times New Roman" panose="02020603050405020304" pitchFamily="18" charset="0"/>
                        </a:rPr>
                        <a:t>1</a:t>
                      </a:r>
                      <a:endParaRPr lang="en-US" sz="2800" b="1" kern="1200" dirty="0" smtClean="0">
                        <a:solidFill>
                          <a:schemeClr val="lt1"/>
                        </a:solidFill>
                        <a:effectLst/>
                        <a:latin typeface="Times New Roman" panose="02020603050405020304" pitchFamily="18" charset="0"/>
                        <a:ea typeface="+mn-ea"/>
                        <a:cs typeface="Times New Roman" panose="02020603050405020304" pitchFamily="18" charset="0"/>
                      </a:endParaRPr>
                    </a:p>
                    <a:p>
                      <a:pPr marL="0" marR="0">
                        <a:spcBef>
                          <a:spcPts val="0"/>
                        </a:spcBef>
                        <a:spcAft>
                          <a:spcPts val="0"/>
                        </a:spcAft>
                      </a:pPr>
                      <a:endParaRPr lang="en-US" sz="2800" b="1" kern="1200" dirty="0" smtClean="0">
                        <a:solidFill>
                          <a:schemeClr val="lt1"/>
                        </a:solidFill>
                        <a:effectLst/>
                        <a:latin typeface="Times New Roman" panose="02020603050405020304" pitchFamily="18" charset="0"/>
                        <a:ea typeface="+mn-ea"/>
                        <a:cs typeface="Times New Roman" panose="02020603050405020304" pitchFamily="18" charset="0"/>
                      </a:endParaRPr>
                    </a:p>
                    <a:p>
                      <a:pPr marL="0" marR="0">
                        <a:spcBef>
                          <a:spcPts val="0"/>
                        </a:spcBef>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941" marR="65941" marT="0" marB="0">
                    <a:solidFill>
                      <a:srgbClr val="3366FF"/>
                    </a:solidFill>
                  </a:tcPr>
                </a:tc>
              </a:tr>
              <a:tr h="1375259">
                <a:tc>
                  <a:txBody>
                    <a:bodyPr/>
                    <a:lstStyle/>
                    <a:p>
                      <a:pPr marL="70485" marR="61595" algn="just">
                        <a:lnSpc>
                          <a:spcPct val="103000"/>
                        </a:lnSpc>
                        <a:spcBef>
                          <a:spcPts val="5"/>
                        </a:spcBef>
                        <a:spcAft>
                          <a:spcPts val="0"/>
                        </a:spcAft>
                      </a:pPr>
                      <a:r>
                        <a:rPr lang="vi-VN" sz="2800" spc="-20" dirty="0">
                          <a:effectLst/>
                          <a:latin typeface="Times New Roman" panose="02020603050405020304" pitchFamily="18" charset="0"/>
                          <a:cs typeface="Times New Roman" panose="02020603050405020304" pitchFamily="18" charset="0"/>
                        </a:rPr>
                        <a:t>Nhóm 2</a:t>
                      </a:r>
                      <a:r>
                        <a:rPr lang="vi-VN" sz="2800" dirty="0">
                          <a:effectLst/>
                          <a:latin typeface="Times New Roman" panose="02020603050405020304" pitchFamily="18" charset="0"/>
                          <a:cs typeface="Times New Roman" panose="02020603050405020304" pitchFamily="18" charset="0"/>
                        </a:rPr>
                        <a:t> </a:t>
                      </a:r>
                      <a:r>
                        <a:rPr lang="en-US" sz="2800" spc="-2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941" marR="65941" marT="0" marB="0">
                    <a:solidFill>
                      <a:srgbClr val="3366FF"/>
                    </a:solidFill>
                  </a:tcPr>
                </a:tc>
              </a:tr>
              <a:tr h="1728490">
                <a:tc>
                  <a:txBody>
                    <a:bodyPr/>
                    <a:lstStyle/>
                    <a:p>
                      <a:pPr marL="0" marR="0">
                        <a:spcBef>
                          <a:spcPts val="0"/>
                        </a:spcBef>
                        <a:spcAft>
                          <a:spcPts val="0"/>
                        </a:spcAft>
                      </a:pPr>
                      <a:r>
                        <a:rPr lang="en-US" sz="2800" spc="-20" dirty="0">
                          <a:effectLst/>
                          <a:latin typeface="Times New Roman" panose="02020603050405020304" pitchFamily="18" charset="0"/>
                          <a:cs typeface="Times New Roman" panose="02020603050405020304" pitchFamily="18" charset="0"/>
                        </a:rPr>
                        <a:t>Nhóm </a:t>
                      </a:r>
                      <a:r>
                        <a:rPr lang="en-US" sz="2800" spc="-20" dirty="0" smtClean="0">
                          <a:effectLst/>
                          <a:latin typeface="Times New Roman" panose="02020603050405020304" pitchFamily="18" charset="0"/>
                          <a:cs typeface="Times New Roman" panose="02020603050405020304" pitchFamily="18" charset="0"/>
                        </a:rPr>
                        <a:t>3</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941" marR="65941" marT="0" marB="0">
                    <a:solidFill>
                      <a:srgbClr val="3366FF"/>
                    </a:solidFill>
                  </a:tcPr>
                </a:tc>
              </a:tr>
            </a:tbl>
          </a:graphicData>
        </a:graphic>
      </p:graphicFrame>
      <p:sp>
        <p:nvSpPr>
          <p:cNvPr id="2" name="Rectangle 1"/>
          <p:cNvSpPr/>
          <p:nvPr/>
        </p:nvSpPr>
        <p:spPr>
          <a:xfrm>
            <a:off x="1395412" y="997694"/>
            <a:ext cx="10287000" cy="1708160"/>
          </a:xfrm>
          <a:prstGeom prst="rect">
            <a:avLst/>
          </a:prstGeom>
        </p:spPr>
        <p:txBody>
          <a:bodyPr wrap="square">
            <a:spAutoFit/>
          </a:bodyPr>
          <a:lstStyle/>
          <a:p>
            <a:pPr marR="30480" lvl="0" algn="just">
              <a:lnSpc>
                <a:spcPts val="1800"/>
              </a:lnSpc>
              <a:spcBef>
                <a:spcPts val="0"/>
              </a:spcBef>
              <a:spcAft>
                <a:spcPts val="1200"/>
              </a:spcAft>
              <a:buSzPts val="1000"/>
              <a:tabLst>
                <a:tab pos="457200" algn="l"/>
              </a:tabLst>
            </a:pPr>
            <a:r>
              <a:rPr lang="en-US" sz="2200" dirty="0">
                <a:solidFill>
                  <a:srgbClr val="000000"/>
                </a:solidFill>
                <a:latin typeface="Times New Roman" panose="02020603050405020304" pitchFamily="18" charset="0"/>
                <a:ea typeface="Times New Roman" panose="02020603050405020304" pitchFamily="18" charset="0"/>
              </a:rPr>
              <a:t>- Những sự vật hiện tượng phụ họa cùng mưa: “hoa, thềm lan (thềm nhà), nước non.”</a:t>
            </a:r>
            <a:endParaRPr lang="en-US" sz="2200" dirty="0">
              <a:latin typeface="Times New Roman" panose="02020603050405020304" pitchFamily="18" charset="0"/>
              <a:ea typeface="Times New Roman" panose="02020603050405020304" pitchFamily="18" charset="0"/>
            </a:endParaRPr>
          </a:p>
          <a:p>
            <a:pPr marR="30480" lvl="0" algn="just">
              <a:lnSpc>
                <a:spcPts val="1800"/>
              </a:lnSpc>
              <a:spcBef>
                <a:spcPts val="0"/>
              </a:spcBef>
              <a:spcAft>
                <a:spcPts val="1200"/>
              </a:spcAft>
              <a:buSzPts val="1000"/>
              <a:tabLst>
                <a:tab pos="457200" algn="l"/>
              </a:tabLst>
            </a:pPr>
            <a:r>
              <a:rPr lang="en-US" sz="2200" dirty="0">
                <a:solidFill>
                  <a:srgbClr val="000000"/>
                </a:solidFill>
                <a:latin typeface="Times New Roman" panose="02020603050405020304" pitchFamily="18" charset="0"/>
                <a:ea typeface="Times New Roman" panose="02020603050405020304" pitchFamily="18" charset="0"/>
              </a:rPr>
              <a:t>- Những nơi mưa rơi xuống: “Lầu, thềm lan (thềm nhà), cánh đồng, trên ngàn”.</a:t>
            </a:r>
            <a:endParaRPr lang="en-US" sz="2200" dirty="0">
              <a:latin typeface="Times New Roman" panose="02020603050405020304" pitchFamily="18" charset="0"/>
              <a:ea typeface="Times New Roman" panose="02020603050405020304" pitchFamily="18" charset="0"/>
            </a:endParaRPr>
          </a:p>
          <a:p>
            <a:pPr marL="342900" marR="30480" lvl="0" indent="-342900" algn="just">
              <a:lnSpc>
                <a:spcPts val="1800"/>
              </a:lnSpc>
              <a:spcBef>
                <a:spcPts val="0"/>
              </a:spcBef>
              <a:spcAft>
                <a:spcPts val="1200"/>
              </a:spcAft>
              <a:buSzPts val="1000"/>
              <a:buFont typeface="Symbol" panose="05050102010706020507" pitchFamily="18" charset="2"/>
              <a:buChar char="Þ"/>
              <a:tabLst>
                <a:tab pos="457200" algn="l"/>
              </a:tabLst>
            </a:pPr>
            <a:r>
              <a:rPr lang="en-US" sz="2200" dirty="0" smtClean="0">
                <a:solidFill>
                  <a:srgbClr val="000000"/>
                </a:solidFill>
                <a:latin typeface="Times New Roman" panose="02020603050405020304" pitchFamily="18" charset="0"/>
                <a:ea typeface="Times New Roman" panose="02020603050405020304" pitchFamily="18" charset="0"/>
              </a:rPr>
              <a:t>Khắc </a:t>
            </a:r>
            <a:r>
              <a:rPr lang="en-US" sz="2200" dirty="0">
                <a:solidFill>
                  <a:srgbClr val="000000"/>
                </a:solidFill>
                <a:latin typeface="Times New Roman" panose="02020603050405020304" pitchFamily="18" charset="0"/>
                <a:ea typeface="Times New Roman" panose="02020603050405020304" pitchFamily="18" charset="0"/>
              </a:rPr>
              <a:t>họa tâm trạng: Một nỗi lòng đầy tâm sự, lúc vui lúc buồn, những kí ức về mảnh đất </a:t>
            </a:r>
            <a:r>
              <a:rPr lang="en-US" sz="2200" dirty="0" smtClean="0">
                <a:solidFill>
                  <a:srgbClr val="000000"/>
                </a:solidFill>
                <a:latin typeface="Times New Roman" panose="02020603050405020304" pitchFamily="18" charset="0"/>
                <a:ea typeface="Times New Roman" panose="02020603050405020304" pitchFamily="18" charset="0"/>
              </a:rPr>
              <a:t>quê</a:t>
            </a:r>
          </a:p>
          <a:p>
            <a:pPr marR="30480" lvl="0" algn="just">
              <a:lnSpc>
                <a:spcPts val="1800"/>
              </a:lnSpc>
              <a:spcBef>
                <a:spcPts val="0"/>
              </a:spcBef>
              <a:spcAft>
                <a:spcPts val="1200"/>
              </a:spcAft>
              <a:buSzPts val="1000"/>
              <a:tabLst>
                <a:tab pos="457200" algn="l"/>
              </a:tabLst>
            </a:pPr>
            <a:r>
              <a:rPr lang="en-US" sz="2200" dirty="0" smtClean="0">
                <a:solidFill>
                  <a:srgbClr val="000000"/>
                </a:solidFill>
                <a:latin typeface="Times New Roman" panose="02020603050405020304" pitchFamily="18" charset="0"/>
                <a:ea typeface="Times New Roman" panose="02020603050405020304" pitchFamily="18" charset="0"/>
              </a:rPr>
              <a:t> </a:t>
            </a:r>
            <a:r>
              <a:rPr lang="en-US" sz="2200" dirty="0">
                <a:solidFill>
                  <a:srgbClr val="000000"/>
                </a:solidFill>
                <a:latin typeface="Times New Roman" panose="02020603050405020304" pitchFamily="18" charset="0"/>
                <a:ea typeface="Times New Roman" panose="02020603050405020304" pitchFamily="18" charset="0"/>
              </a:rPr>
              <a:t>hương đã trôi mãi vào khoảng không gian kí ức rất xa, không thể quay lại.</a:t>
            </a:r>
            <a:endParaRPr lang="en-US" sz="2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152399" y="2611535"/>
            <a:ext cx="11782425" cy="830997"/>
          </a:xfrm>
          <a:prstGeom prst="rect">
            <a:avLst/>
          </a:prstGeom>
        </p:spPr>
        <p:txBody>
          <a:bodyPr wrap="square">
            <a:spAutoFit/>
          </a:bodyPr>
          <a:lstStyle/>
          <a:p>
            <a:r>
              <a:rPr lang="en-US" sz="2400" b="1" dirty="0">
                <a:solidFill>
                  <a:schemeClr val="lt1"/>
                </a:solidFill>
                <a:latin typeface="Times New Roman" panose="02020603050405020304" pitchFamily="18" charset="0"/>
                <a:cs typeface="Times New Roman" panose="02020603050405020304" pitchFamily="18" charset="0"/>
              </a:rPr>
              <a:t>Điệp từ </a:t>
            </a:r>
            <a:r>
              <a:rPr lang="en-US" sz="2400" b="1" dirty="0" smtClean="0">
                <a:solidFill>
                  <a:schemeClr val="lt1"/>
                </a:solidFill>
                <a:latin typeface="Times New Roman" panose="02020603050405020304" pitchFamily="18" charset="0"/>
                <a:cs typeface="Times New Roman" panose="02020603050405020304" pitchFamily="18" charset="0"/>
              </a:rPr>
              <a:t>-Đảo ngữ- hoán </a:t>
            </a:r>
            <a:r>
              <a:rPr lang="en-US" sz="2400" b="1" dirty="0">
                <a:solidFill>
                  <a:schemeClr val="lt1"/>
                </a:solidFill>
                <a:latin typeface="Times New Roman" panose="02020603050405020304" pitchFamily="18" charset="0"/>
                <a:cs typeface="Times New Roman" panose="02020603050405020304" pitchFamily="18" charset="0"/>
              </a:rPr>
              <a:t>dụ “giọt đàn”, “rụng bóng”. =&gt; sự cô đơn cùng nỗi nhớ của những người con xa quê. Trân trọng chốn quê hương yên bình</a:t>
            </a:r>
          </a:p>
        </p:txBody>
      </p:sp>
      <p:sp>
        <p:nvSpPr>
          <p:cNvPr id="6" name="Rectangle 5"/>
          <p:cNvSpPr/>
          <p:nvPr/>
        </p:nvSpPr>
        <p:spPr>
          <a:xfrm>
            <a:off x="1562099" y="3677335"/>
            <a:ext cx="9648825" cy="461665"/>
          </a:xfrm>
          <a:prstGeom prst="rect">
            <a:avLst/>
          </a:prstGeom>
        </p:spPr>
        <p:txBody>
          <a:bodyPr wrap="square">
            <a:spAutoFit/>
          </a:bodyPr>
          <a:lstStyle/>
          <a:p>
            <a:r>
              <a:rPr lang="en-US" sz="2400" dirty="0">
                <a:solidFill>
                  <a:srgbClr val="000000"/>
                </a:solidFill>
                <a:latin typeface="Times New Roman" panose="02020603050405020304" pitchFamily="18" charset="0"/>
                <a:ea typeface="Times New Roman" panose="02020603050405020304" pitchFamily="18" charset="0"/>
              </a:rPr>
              <a:t>Những từ ngữ được sử dụng nhiều lần: “mưa; ý khách; bóng dương”.</a:t>
            </a:r>
            <a:endParaRPr lang="en-US" sz="24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0" y="4187412"/>
            <a:ext cx="11934824" cy="461665"/>
          </a:xfrm>
          <a:prstGeom prst="rect">
            <a:avLst/>
          </a:prstGeom>
        </p:spPr>
        <p:txBody>
          <a:bodyPr wrap="square">
            <a:spAutoFit/>
          </a:bodyPr>
          <a:lstStyle/>
          <a:p>
            <a:r>
              <a:rPr lang="en-US" sz="2400" dirty="0">
                <a:solidFill>
                  <a:srgbClr val="000000"/>
                </a:solidFill>
                <a:latin typeface="Times New Roman" panose="02020603050405020304" pitchFamily="18" charset="0"/>
                <a:ea typeface="Times New Roman" panose="02020603050405020304" pitchFamily="18" charset="0"/>
              </a:rPr>
              <a:t>Hình ảnh cơn mưa gợi lên nỗi buồn, sự hiu quạnh, cô đơn của người con xa quê hương nhớ nhà. </a:t>
            </a:r>
            <a:endParaRPr lang="en-US" sz="2400" dirty="0"/>
          </a:p>
        </p:txBody>
      </p:sp>
      <p:sp>
        <p:nvSpPr>
          <p:cNvPr id="8" name="Rectangle 7"/>
          <p:cNvSpPr/>
          <p:nvPr/>
        </p:nvSpPr>
        <p:spPr>
          <a:xfrm>
            <a:off x="1395412" y="4883880"/>
            <a:ext cx="10382250" cy="830997"/>
          </a:xfrm>
          <a:prstGeom prst="rect">
            <a:avLst/>
          </a:prstGeom>
        </p:spPr>
        <p:txBody>
          <a:bodyPr wrap="square">
            <a:spAutoFit/>
          </a:bodyPr>
          <a:lstStyle/>
          <a:p>
            <a:r>
              <a:rPr lang="en-US" sz="2400" dirty="0">
                <a:solidFill>
                  <a:srgbClr val="000000"/>
                </a:solidFill>
                <a:latin typeface="Times New Roman" panose="02020603050405020304" pitchFamily="18" charset="0"/>
                <a:ea typeface="Times New Roman" panose="02020603050405020304" pitchFamily="18" charset="0"/>
              </a:rPr>
              <a:t>Hình ảnh "nước non" như một sợi chỉ đỏ xuyên suốt bài thơ "Tiếng đàn mưa", kết nối các khổ thơ, tạo nên một mạch cảm xúc liền mạch, da diết</a:t>
            </a:r>
            <a:endParaRPr lang="en-US" sz="2400" dirty="0"/>
          </a:p>
        </p:txBody>
      </p:sp>
      <p:sp>
        <p:nvSpPr>
          <p:cNvPr id="9" name="Rectangle 8"/>
          <p:cNvSpPr/>
          <p:nvPr/>
        </p:nvSpPr>
        <p:spPr>
          <a:xfrm>
            <a:off x="152399" y="5749532"/>
            <a:ext cx="11625263" cy="830997"/>
          </a:xfrm>
          <a:prstGeom prst="rect">
            <a:avLst/>
          </a:prstGeom>
        </p:spPr>
        <p:txBody>
          <a:bodyPr wrap="square">
            <a:spAutoFit/>
          </a:bodyPr>
          <a:lstStyle/>
          <a:p>
            <a:r>
              <a:rPr lang="en-US" sz="2400" b="1" dirty="0">
                <a:solidFill>
                  <a:schemeClr val="bg1"/>
                </a:solidFill>
                <a:latin typeface="Times New Roman" panose="02020603050405020304" pitchFamily="18" charset="0"/>
                <a:ea typeface="Times New Roman" panose="02020603050405020304" pitchFamily="18" charset="0"/>
              </a:rPr>
              <a:t>Vào thời điểm hoàng hôn, </a:t>
            </a:r>
            <a:r>
              <a:rPr lang="en-US" sz="2400" b="1" dirty="0" smtClean="0">
                <a:solidFill>
                  <a:schemeClr val="bg1"/>
                </a:solidFill>
                <a:latin typeface="Times New Roman" panose="02020603050405020304" pitchFamily="18" charset="0"/>
                <a:ea typeface="Times New Roman" panose="02020603050405020304" pitchFamily="18" charset="0"/>
              </a:rPr>
              <a:t>Người </a:t>
            </a:r>
            <a:r>
              <a:rPr lang="en-US" sz="2400" b="1" dirty="0">
                <a:solidFill>
                  <a:schemeClr val="bg1"/>
                </a:solidFill>
                <a:latin typeface="Times New Roman" panose="02020603050405020304" pitchFamily="18" charset="0"/>
                <a:ea typeface="Times New Roman" panose="02020603050405020304" pitchFamily="18" charset="0"/>
              </a:rPr>
              <a:t>khách tha hương – chính là những người đi xa quê hương vì mục đích kiếm sống lại càng nhớ nhà </a:t>
            </a:r>
            <a:r>
              <a:rPr lang="en-US" sz="2400" b="1" dirty="0" smtClean="0">
                <a:solidFill>
                  <a:schemeClr val="bg1"/>
                </a:solidFill>
                <a:latin typeface="Times New Roman" panose="02020603050405020304" pitchFamily="18" charset="0"/>
                <a:ea typeface="Times New Roman" panose="02020603050405020304" pitchFamily="18" charset="0"/>
              </a:rPr>
              <a:t>.</a:t>
            </a:r>
            <a:endParaRPr lang="en-US" sz="2400" b="1" dirty="0">
              <a:solidFill>
                <a:schemeClr val="bg1"/>
              </a:solidFill>
            </a:endParaRPr>
          </a:p>
        </p:txBody>
      </p:sp>
    </p:spTree>
    <p:extLst>
      <p:ext uri="{BB962C8B-B14F-4D97-AF65-F5344CB8AC3E}">
        <p14:creationId xmlns:p14="http://schemas.microsoft.com/office/powerpoint/2010/main" val="343111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455" y="1000515"/>
            <a:ext cx="7301345" cy="5632311"/>
          </a:xfrm>
          <a:prstGeom prst="rect">
            <a:avLst/>
          </a:prstGeom>
        </p:spPr>
        <p:txBody>
          <a:bodyPr wrap="square">
            <a:spAutoFit/>
          </a:bodyPr>
          <a:lstStyle/>
          <a:p>
            <a:r>
              <a:rPr lang="vi-VN" sz="2400" dirty="0" smtClean="0">
                <a:latin typeface="+mj-lt"/>
              </a:rPr>
              <a:t>- </a:t>
            </a:r>
            <a:r>
              <a:rPr lang="vi-VN" sz="2400" dirty="0">
                <a:latin typeface="+mj-lt"/>
              </a:rPr>
              <a:t>Có 5 trường hợp điệp thanh theo từng nhóm:</a:t>
            </a:r>
          </a:p>
          <a:p>
            <a:r>
              <a:rPr lang="vi-VN" sz="2400" dirty="0" smtClean="0">
                <a:latin typeface="+mj-lt"/>
              </a:rPr>
              <a:t>+ </a:t>
            </a:r>
            <a:r>
              <a:rPr lang="vi-VN" sz="2400" dirty="0">
                <a:latin typeface="+mj-lt"/>
              </a:rPr>
              <a:t>Mưa hoa rung, mưa hoa xuân rung (bằng – bằng – trắc)</a:t>
            </a:r>
          </a:p>
          <a:p>
            <a:r>
              <a:rPr lang="vi-VN" sz="2400" dirty="0">
                <a:latin typeface="+mj-lt"/>
              </a:rPr>
              <a:t>+ Mưa xuống lầu, mưa xuống thêm lan (bằng – trắc – bằng)</a:t>
            </a:r>
          </a:p>
          <a:p>
            <a:r>
              <a:rPr lang="vi-VN" sz="2400" dirty="0">
                <a:latin typeface="+mj-lt"/>
              </a:rPr>
              <a:t>+ Lầu mưa xuống, thêm lan mưa xuống (bằng – bằng – trắc)</a:t>
            </a:r>
          </a:p>
          <a:p>
            <a:r>
              <a:rPr lang="vi-VN" sz="2400" dirty="0">
                <a:latin typeface="+mj-lt"/>
              </a:rPr>
              <a:t>+ Đầm mưa xuống, nẻo đối mưa xuống (bằng – bằng – trắc)</a:t>
            </a:r>
          </a:p>
          <a:p>
            <a:r>
              <a:rPr lang="vi-VN" sz="2400" dirty="0">
                <a:latin typeface="+mj-lt"/>
              </a:rPr>
              <a:t>+ Bóng dương tà ... rụng bóng tà dương (trắc – bằng – bằng</a:t>
            </a:r>
            <a:r>
              <a:rPr lang="vi-VN" sz="2400" dirty="0" smtClean="0">
                <a:latin typeface="+mj-lt"/>
              </a:rPr>
              <a:t>)</a:t>
            </a:r>
            <a:endParaRPr lang="en-US" sz="2400" dirty="0" smtClean="0">
              <a:latin typeface="+mj-lt"/>
            </a:endParaRPr>
          </a:p>
          <a:p>
            <a:r>
              <a:rPr lang="vi-VN" sz="2400" dirty="0">
                <a:solidFill>
                  <a:srgbClr val="0000FF"/>
                </a:solidFill>
                <a:latin typeface="Times New Roman" panose="02020603050405020304" pitchFamily="18" charset="0"/>
                <a:cs typeface="Times New Roman" panose="02020603050405020304" pitchFamily="18" charset="0"/>
              </a:rPr>
              <a:t>Sự lặp lại thanh điệu theo từng nhóm âm tiết tạo nên tính nhạc cho câu thơ, đồng thời giúp người đọc cảm nhận được sự vật đang diễn ra trong một trạng thái, một xu thế không thay đổi (những giọt mưa đang rơi mau ở khắp chốn/ bóng chiều buông xuống</a:t>
            </a:r>
            <a:r>
              <a:rPr lang="vi-VN" sz="2400" dirty="0" smtClean="0">
                <a:solidFill>
                  <a:srgbClr val="0000FF"/>
                </a:solidFill>
                <a:latin typeface="Times New Roman" panose="02020603050405020304" pitchFamily="18" charset="0"/>
                <a:cs typeface="Times New Roman" panose="02020603050405020304" pitchFamily="18" charset="0"/>
              </a:rPr>
              <a:t>).</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668491" y="46408"/>
            <a:ext cx="4376301" cy="6687892"/>
          </a:xfrm>
          <a:prstGeom prst="rect">
            <a:avLst/>
          </a:prstGeom>
        </p:spPr>
      </p:pic>
      <p:sp>
        <p:nvSpPr>
          <p:cNvPr id="3" name="Rectangle 2"/>
          <p:cNvSpPr/>
          <p:nvPr/>
        </p:nvSpPr>
        <p:spPr>
          <a:xfrm>
            <a:off x="242455" y="46408"/>
            <a:ext cx="6736139" cy="954107"/>
          </a:xfrm>
          <a:prstGeom prst="rect">
            <a:avLst/>
          </a:prstGeom>
        </p:spPr>
        <p:txBody>
          <a:bodyPr wrap="non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Tìm và nêu tác dụng của phép điệp thanh, </a:t>
            </a:r>
          </a:p>
          <a:p>
            <a:r>
              <a:rPr lang="en-US" sz="2800" b="1" dirty="0" smtClean="0">
                <a:solidFill>
                  <a:srgbClr val="FF0000"/>
                </a:solidFill>
                <a:latin typeface="Times New Roman" panose="02020603050405020304" pitchFamily="18" charset="0"/>
                <a:cs typeface="Times New Roman" panose="02020603050405020304" pitchFamily="18" charset="0"/>
              </a:rPr>
              <a:t>điệp vần trong bài thơ?</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972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1000"/>
                                        <p:tgtEl>
                                          <p:spTgt spid="4">
                                            <p:txEl>
                                              <p:pRg st="2" end="2"/>
                                            </p:txEl>
                                          </p:spTgt>
                                        </p:tgtEl>
                                      </p:cBhvr>
                                    </p:animEffect>
                                    <p:anim calcmode="lin" valueType="num">
                                      <p:cBhvr>
                                        <p:cTn id="3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1000"/>
                                        <p:tgtEl>
                                          <p:spTgt spid="4">
                                            <p:txEl>
                                              <p:pRg st="3" end="3"/>
                                            </p:txEl>
                                          </p:spTgt>
                                        </p:tgtEl>
                                      </p:cBhvr>
                                    </p:animEffect>
                                    <p:anim calcmode="lin" valueType="num">
                                      <p:cBhvr>
                                        <p:cTn id="3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1000"/>
                                        <p:tgtEl>
                                          <p:spTgt spid="4">
                                            <p:txEl>
                                              <p:pRg st="4" end="4"/>
                                            </p:txEl>
                                          </p:spTgt>
                                        </p:tgtEl>
                                      </p:cBhvr>
                                    </p:animEffect>
                                    <p:anim calcmode="lin" valueType="num">
                                      <p:cBhvr>
                                        <p:cTn id="4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fade">
                                      <p:cBhvr>
                                        <p:cTn id="44" dur="1000"/>
                                        <p:tgtEl>
                                          <p:spTgt spid="4">
                                            <p:txEl>
                                              <p:pRg st="5" end="5"/>
                                            </p:txEl>
                                          </p:spTgt>
                                        </p:tgtEl>
                                      </p:cBhvr>
                                    </p:animEffect>
                                    <p:anim calcmode="lin" valueType="num">
                                      <p:cBhvr>
                                        <p:cTn id="4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Effect transition="in" filter="wipe(down)">
                                      <p:cBhvr>
                                        <p:cTn id="5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536" y="1620348"/>
            <a:ext cx="5067301" cy="4524315"/>
          </a:xfrm>
          <a:prstGeom prst="rect">
            <a:avLst/>
          </a:prstGeom>
        </p:spPr>
        <p:txBody>
          <a:bodyPr wrap="square">
            <a:spAutoFit/>
          </a:bodyPr>
          <a:lstStyle/>
          <a:p>
            <a:r>
              <a:rPr lang="vi-VN" sz="2400" dirty="0" smtClean="0">
                <a:latin typeface="+mj-lt"/>
              </a:rPr>
              <a:t>Rơi </a:t>
            </a:r>
            <a:r>
              <a:rPr lang="vi-VN" sz="2400" dirty="0">
                <a:latin typeface="+mj-lt"/>
              </a:rPr>
              <a:t>hoa hết mưa còn rả rích, </a:t>
            </a:r>
            <a:endParaRPr lang="en-US" sz="2400" dirty="0" smtClean="0">
              <a:latin typeface="+mj-lt"/>
            </a:endParaRPr>
          </a:p>
          <a:p>
            <a:r>
              <a:rPr lang="vi-VN" sz="2400" dirty="0" smtClean="0">
                <a:latin typeface="+mj-lt"/>
              </a:rPr>
              <a:t>Càng </a:t>
            </a:r>
            <a:r>
              <a:rPr lang="vi-VN" sz="2400" dirty="0">
                <a:latin typeface="+mj-lt"/>
              </a:rPr>
              <a:t>mưa rơi càng tịch bóng </a:t>
            </a:r>
            <a:r>
              <a:rPr lang="vi-VN" sz="2400" dirty="0">
                <a:solidFill>
                  <a:srgbClr val="3366FF"/>
                </a:solidFill>
                <a:latin typeface="+mj-lt"/>
              </a:rPr>
              <a:t>dương</a:t>
            </a:r>
          </a:p>
          <a:p>
            <a:r>
              <a:rPr lang="vi-VN" sz="2400" dirty="0">
                <a:latin typeface="+mj-lt"/>
              </a:rPr>
              <a:t>Bóng </a:t>
            </a:r>
            <a:r>
              <a:rPr lang="en-US" sz="2400" dirty="0" smtClean="0">
                <a:solidFill>
                  <a:srgbClr val="3366FF"/>
                </a:solidFill>
                <a:latin typeface="+mj-lt"/>
              </a:rPr>
              <a:t>d</a:t>
            </a:r>
            <a:r>
              <a:rPr lang="vi-VN" sz="2400" dirty="0" smtClean="0">
                <a:solidFill>
                  <a:srgbClr val="3366FF"/>
                </a:solidFill>
                <a:latin typeface="+mj-lt"/>
              </a:rPr>
              <a:t>ương </a:t>
            </a:r>
            <a:r>
              <a:rPr lang="vi-VN" sz="2400" dirty="0">
                <a:latin typeface="+mj-lt"/>
              </a:rPr>
              <a:t>với khách tha </a:t>
            </a:r>
            <a:r>
              <a:rPr lang="vi-VN" sz="2400" dirty="0" smtClean="0">
                <a:solidFill>
                  <a:srgbClr val="3366FF"/>
                </a:solidFill>
                <a:latin typeface="+mj-lt"/>
              </a:rPr>
              <a:t>hương</a:t>
            </a:r>
            <a:endParaRPr lang="en-US" sz="2400" dirty="0" smtClean="0">
              <a:solidFill>
                <a:srgbClr val="3366FF"/>
              </a:solidFill>
              <a:latin typeface="+mj-lt"/>
            </a:endParaRPr>
          </a:p>
          <a:p>
            <a:r>
              <a:rPr lang="vi-VN" sz="2400" dirty="0" smtClean="0">
                <a:latin typeface="+mj-lt"/>
              </a:rPr>
              <a:t> </a:t>
            </a:r>
            <a:r>
              <a:rPr lang="vi-VN" sz="2400" dirty="0">
                <a:latin typeface="+mj-lt"/>
              </a:rPr>
              <a:t>Mưa trong ý khách muôn hàng lệ rơi.</a:t>
            </a:r>
          </a:p>
          <a:p>
            <a:endParaRPr lang="en-US" sz="2400" dirty="0" smtClean="0">
              <a:solidFill>
                <a:srgbClr val="0000FF"/>
              </a:solidFill>
              <a:latin typeface="+mj-lt"/>
            </a:endParaRPr>
          </a:p>
          <a:p>
            <a:r>
              <a:rPr lang="en-US" sz="2400" dirty="0" smtClean="0">
                <a:solidFill>
                  <a:srgbClr val="0000FF"/>
                </a:solidFill>
                <a:latin typeface="+mj-lt"/>
              </a:rPr>
              <a:t>- </a:t>
            </a:r>
            <a:r>
              <a:rPr lang="vi-VN" sz="2400" dirty="0" smtClean="0">
                <a:solidFill>
                  <a:srgbClr val="0000FF"/>
                </a:solidFill>
                <a:latin typeface="+mj-lt"/>
              </a:rPr>
              <a:t>Vẫn </a:t>
            </a:r>
            <a:r>
              <a:rPr lang="vi-VN" sz="2400" dirty="0">
                <a:solidFill>
                  <a:srgbClr val="0000FF"/>
                </a:solidFill>
                <a:latin typeface="+mj-lt"/>
              </a:rPr>
              <a:t>ương ngân dài, lặp lại ở hình ảnh “bóng dương” và “khách tha hương" không chỉ tạo nên cảm nhận về một nỗi khắc khoải, day dứt, mà còn gây ấn tượng về sự đồng điệu giữa cảnh vật (bóng dương) và con người (khách tha hương).</a:t>
            </a:r>
            <a:endParaRPr lang="en-US" sz="2400" dirty="0">
              <a:solidFill>
                <a:srgbClr val="0000FF"/>
              </a:solidFill>
              <a:latin typeface="+mj-lt"/>
            </a:endParaRPr>
          </a:p>
        </p:txBody>
      </p:sp>
      <p:pic>
        <p:nvPicPr>
          <p:cNvPr id="3" name="Picture 2"/>
          <p:cNvPicPr>
            <a:picLocks noChangeAspect="1"/>
          </p:cNvPicPr>
          <p:nvPr/>
        </p:nvPicPr>
        <p:blipFill>
          <a:blip r:embed="rId2"/>
          <a:stretch>
            <a:fillRect/>
          </a:stretch>
        </p:blipFill>
        <p:spPr>
          <a:xfrm>
            <a:off x="5829300" y="359820"/>
            <a:ext cx="5977841" cy="5992887"/>
          </a:xfrm>
          <a:prstGeom prst="rect">
            <a:avLst/>
          </a:prstGeom>
        </p:spPr>
      </p:pic>
      <p:sp>
        <p:nvSpPr>
          <p:cNvPr id="5" name="Rectangle 4"/>
          <p:cNvSpPr/>
          <p:nvPr/>
        </p:nvSpPr>
        <p:spPr>
          <a:xfrm>
            <a:off x="162556" y="359820"/>
            <a:ext cx="4897818" cy="954107"/>
          </a:xfrm>
          <a:prstGeom prst="rect">
            <a:avLst/>
          </a:prstGeom>
        </p:spPr>
        <p:txBody>
          <a:bodyPr wrap="square">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 </a:t>
            </a:r>
            <a:r>
              <a:rPr lang="vi-VN" sz="2800" b="1" dirty="0" smtClean="0">
                <a:solidFill>
                  <a:srgbClr val="FF0000"/>
                </a:solidFill>
                <a:latin typeface="Times New Roman" panose="02020603050405020304" pitchFamily="18" charset="0"/>
                <a:cs typeface="Times New Roman" panose="02020603050405020304" pitchFamily="18" charset="0"/>
              </a:rPr>
              <a:t>Trong </a:t>
            </a:r>
            <a:r>
              <a:rPr lang="vi-VN" sz="2800" b="1" dirty="0">
                <a:solidFill>
                  <a:srgbClr val="FF0000"/>
                </a:solidFill>
                <a:latin typeface="Times New Roman" panose="02020603050405020304" pitchFamily="18" charset="0"/>
                <a:cs typeface="Times New Roman" panose="02020603050405020304" pitchFamily="18" charset="0"/>
              </a:rPr>
              <a:t>đoạn trích, vẫn ương được lặp lại </a:t>
            </a:r>
            <a:r>
              <a:rPr lang="en-US" sz="2800" b="1" dirty="0">
                <a:solidFill>
                  <a:srgbClr val="FF0000"/>
                </a:solidFill>
                <a:latin typeface="Times New Roman" panose="02020603050405020304" pitchFamily="18" charset="0"/>
                <a:cs typeface="Times New Roman" panose="02020603050405020304" pitchFamily="18" charset="0"/>
              </a:rPr>
              <a:t>nêu tác dụng?</a:t>
            </a:r>
          </a:p>
        </p:txBody>
      </p:sp>
    </p:spTree>
    <p:extLst>
      <p:ext uri="{BB962C8B-B14F-4D97-AF65-F5344CB8AC3E}">
        <p14:creationId xmlns:p14="http://schemas.microsoft.com/office/powerpoint/2010/main" val="65148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TotalTime>
  <Words>1967</Words>
  <Application>Microsoft Office PowerPoint</Application>
  <PresentationFormat>Widescreen</PresentationFormat>
  <Paragraphs>239</Paragraphs>
  <Slides>27</Slides>
  <Notes>0</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.VnTime</vt:lpstr>
      <vt:lpstr>Arial</vt:lpstr>
      <vt:lpstr>Calibri</vt:lpstr>
      <vt:lpstr>Calibri Light</vt:lpstr>
      <vt:lpstr>Symbol</vt:lpstr>
      <vt:lpstr>Symbola</vt:lpstr>
      <vt:lpstr>Tahoma</vt:lpstr>
      <vt:lpstr>Times New Roman</vt:lpstr>
      <vt:lpstr>Office Theme</vt:lpstr>
      <vt:lpstr>Tiếng đàn mưa                      ( Bích Khê)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78</cp:revision>
  <dcterms:created xsi:type="dcterms:W3CDTF">2024-05-11T02:45:17Z</dcterms:created>
  <dcterms:modified xsi:type="dcterms:W3CDTF">2024-07-01T07:53:53Z</dcterms:modified>
</cp:coreProperties>
</file>