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33" r:id="rId2"/>
    <p:sldId id="334" r:id="rId3"/>
    <p:sldId id="335" r:id="rId4"/>
    <p:sldId id="336" r:id="rId5"/>
    <p:sldId id="337" r:id="rId6"/>
    <p:sldId id="338" r:id="rId7"/>
    <p:sldId id="339" r:id="rId8"/>
    <p:sldId id="340" r:id="rId9"/>
    <p:sldId id="341" r:id="rId10"/>
    <p:sldId id="342" r:id="rId11"/>
    <p:sldId id="343" r:id="rId12"/>
    <p:sldId id="344" r:id="rId13"/>
    <p:sldId id="345" r:id="rId14"/>
    <p:sldId id="346" r:id="rId15"/>
    <p:sldId id="351" r:id="rId16"/>
    <p:sldId id="352" r:id="rId17"/>
    <p:sldId id="353" r:id="rId18"/>
    <p:sldId id="354" r:id="rId19"/>
    <p:sldId id="355" r:id="rId20"/>
    <p:sldId id="356" r:id="rId21"/>
    <p:sldId id="357" r:id="rId22"/>
    <p:sldId id="358" r:id="rId23"/>
    <p:sldId id="359" r:id="rId24"/>
    <p:sldId id="360"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380" r:id="rId44"/>
    <p:sldId id="381" r:id="rId45"/>
    <p:sldId id="382" r:id="rId46"/>
    <p:sldId id="383" r:id="rId47"/>
    <p:sldId id="384" r:id="rId48"/>
    <p:sldId id="385" r:id="rId49"/>
    <p:sldId id="392" r:id="rId50"/>
    <p:sldId id="393" r:id="rId51"/>
    <p:sldId id="394" r:id="rId52"/>
    <p:sldId id="395" r:id="rId53"/>
    <p:sldId id="389" r:id="rId54"/>
    <p:sldId id="390" r:id="rId55"/>
    <p:sldId id="39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0000FF"/>
    <a:srgbClr val="33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92" d="100"/>
          <a:sy n="92" d="100"/>
        </p:scale>
        <p:origin x="4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54F8F-590D-40A9-8701-2CE032865A5B}" type="datetimeFigureOut">
              <a:rPr lang="en-US" smtClean="0"/>
              <a:t>7/19/2024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B6CC0-E059-405E-8C8C-84C5D510FDC3}" type="slidenum">
              <a:rPr lang="en-US" smtClean="0"/>
              <a:t>‹#›</a:t>
            </a:fld>
            <a:endParaRPr lang="en-US"/>
          </a:p>
        </p:txBody>
      </p:sp>
    </p:spTree>
    <p:extLst>
      <p:ext uri="{BB962C8B-B14F-4D97-AF65-F5344CB8AC3E}">
        <p14:creationId xmlns:p14="http://schemas.microsoft.com/office/powerpoint/2010/main" val="301041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2358;g14748e9120c_0_1259: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8131" name="Google Shape;2359;g14748e9120c_0_1259: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en-US" smtClean="0"/>
              <a:t>Giáo án của Thảo Nguyên (0979818956)</a:t>
            </a:r>
          </a:p>
          <a:p>
            <a:pPr>
              <a:spcBef>
                <a:spcPct val="0"/>
              </a:spcBef>
            </a:pPr>
            <a:endParaRPr lang="en-US" altLang="en-US" smtClean="0"/>
          </a:p>
        </p:txBody>
      </p:sp>
    </p:spTree>
    <p:extLst>
      <p:ext uri="{BB962C8B-B14F-4D97-AF65-F5344CB8AC3E}">
        <p14:creationId xmlns:p14="http://schemas.microsoft.com/office/powerpoint/2010/main" val="818841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13</a:t>
            </a:fld>
            <a:endParaRPr lang="en-US"/>
          </a:p>
        </p:txBody>
      </p:sp>
    </p:spTree>
    <p:extLst>
      <p:ext uri="{BB962C8B-B14F-4D97-AF65-F5344CB8AC3E}">
        <p14:creationId xmlns:p14="http://schemas.microsoft.com/office/powerpoint/2010/main" val="414987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14</a:t>
            </a:fld>
            <a:endParaRPr lang="en-US"/>
          </a:p>
        </p:txBody>
      </p:sp>
    </p:spTree>
    <p:extLst>
      <p:ext uri="{BB962C8B-B14F-4D97-AF65-F5344CB8AC3E}">
        <p14:creationId xmlns:p14="http://schemas.microsoft.com/office/powerpoint/2010/main" val="254505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ngày</a:t>
            </a:r>
            <a:r>
              <a:rPr lang="en-US" sz="1200" dirty="0">
                <a:latin typeface="Times New Roman" panose="02020603050405020304" pitchFamily="18" charset="0"/>
                <a:cs typeface="Times New Roman" panose="02020603050405020304" pitchFamily="18" charset="0"/>
              </a:rPr>
              <a:t> nay </a:t>
            </a:r>
            <a:r>
              <a:rPr lang="en-US" sz="1200" dirty="0" err="1">
                <a:latin typeface="Times New Roman" panose="02020603050405020304" pitchFamily="18" charset="0"/>
                <a:cs typeface="Times New Roman" panose="02020603050405020304" pitchFamily="18" charset="0"/>
              </a:rPr>
              <a:t>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dùng</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15</a:t>
            </a:fld>
            <a:endParaRPr lang="en-US"/>
          </a:p>
        </p:txBody>
      </p:sp>
    </p:spTree>
    <p:extLst>
      <p:ext uri="{BB962C8B-B14F-4D97-AF65-F5344CB8AC3E}">
        <p14:creationId xmlns:p14="http://schemas.microsoft.com/office/powerpoint/2010/main" val="161892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16</a:t>
            </a:fld>
            <a:endParaRPr lang="en-US"/>
          </a:p>
        </p:txBody>
      </p:sp>
    </p:spTree>
    <p:extLst>
      <p:ext uri="{BB962C8B-B14F-4D97-AF65-F5344CB8AC3E}">
        <p14:creationId xmlns:p14="http://schemas.microsoft.com/office/powerpoint/2010/main" val="194096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17</a:t>
            </a:fld>
            <a:endParaRPr lang="en-US"/>
          </a:p>
        </p:txBody>
      </p:sp>
    </p:spTree>
    <p:extLst>
      <p:ext uri="{BB962C8B-B14F-4D97-AF65-F5344CB8AC3E}">
        <p14:creationId xmlns:p14="http://schemas.microsoft.com/office/powerpoint/2010/main" val="293998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18</a:t>
            </a:fld>
            <a:endParaRPr lang="en-US"/>
          </a:p>
        </p:txBody>
      </p:sp>
    </p:spTree>
    <p:extLst>
      <p:ext uri="{BB962C8B-B14F-4D97-AF65-F5344CB8AC3E}">
        <p14:creationId xmlns:p14="http://schemas.microsoft.com/office/powerpoint/2010/main" val="1718370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19</a:t>
            </a:fld>
            <a:endParaRPr lang="en-US"/>
          </a:p>
        </p:txBody>
      </p:sp>
    </p:spTree>
    <p:extLst>
      <p:ext uri="{BB962C8B-B14F-4D97-AF65-F5344CB8AC3E}">
        <p14:creationId xmlns:p14="http://schemas.microsoft.com/office/powerpoint/2010/main" val="1631055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20</a:t>
            </a:fld>
            <a:endParaRPr lang="en-US"/>
          </a:p>
        </p:txBody>
      </p:sp>
    </p:spTree>
    <p:extLst>
      <p:ext uri="{BB962C8B-B14F-4D97-AF65-F5344CB8AC3E}">
        <p14:creationId xmlns:p14="http://schemas.microsoft.com/office/powerpoint/2010/main" val="2803089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21</a:t>
            </a:fld>
            <a:endParaRPr lang="en-US"/>
          </a:p>
        </p:txBody>
      </p:sp>
    </p:spTree>
    <p:extLst>
      <p:ext uri="{BB962C8B-B14F-4D97-AF65-F5344CB8AC3E}">
        <p14:creationId xmlns:p14="http://schemas.microsoft.com/office/powerpoint/2010/main" val="352239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22</a:t>
            </a:fld>
            <a:endParaRPr lang="en-US"/>
          </a:p>
        </p:txBody>
      </p:sp>
    </p:spTree>
    <p:extLst>
      <p:ext uri="{BB962C8B-B14F-4D97-AF65-F5344CB8AC3E}">
        <p14:creationId xmlns:p14="http://schemas.microsoft.com/office/powerpoint/2010/main" val="777248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a:t>
            </a:fld>
            <a:endParaRPr lang="en-US"/>
          </a:p>
        </p:txBody>
      </p:sp>
    </p:spTree>
    <p:extLst>
      <p:ext uri="{BB962C8B-B14F-4D97-AF65-F5344CB8AC3E}">
        <p14:creationId xmlns:p14="http://schemas.microsoft.com/office/powerpoint/2010/main" val="426313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23</a:t>
            </a:fld>
            <a:endParaRPr lang="en-US"/>
          </a:p>
        </p:txBody>
      </p:sp>
    </p:spTree>
    <p:extLst>
      <p:ext uri="{BB962C8B-B14F-4D97-AF65-F5344CB8AC3E}">
        <p14:creationId xmlns:p14="http://schemas.microsoft.com/office/powerpoint/2010/main" val="1363044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24</a:t>
            </a:fld>
            <a:endParaRPr lang="en-US"/>
          </a:p>
        </p:txBody>
      </p:sp>
    </p:spTree>
    <p:extLst>
      <p:ext uri="{BB962C8B-B14F-4D97-AF65-F5344CB8AC3E}">
        <p14:creationId xmlns:p14="http://schemas.microsoft.com/office/powerpoint/2010/main" val="1467743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25</a:t>
            </a:fld>
            <a:endParaRPr lang="en-US"/>
          </a:p>
        </p:txBody>
      </p:sp>
    </p:spTree>
    <p:extLst>
      <p:ext uri="{BB962C8B-B14F-4D97-AF65-F5344CB8AC3E}">
        <p14:creationId xmlns:p14="http://schemas.microsoft.com/office/powerpoint/2010/main" val="26324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26</a:t>
            </a:fld>
            <a:endParaRPr lang="en-US"/>
          </a:p>
        </p:txBody>
      </p:sp>
    </p:spTree>
    <p:extLst>
      <p:ext uri="{BB962C8B-B14F-4D97-AF65-F5344CB8AC3E}">
        <p14:creationId xmlns:p14="http://schemas.microsoft.com/office/powerpoint/2010/main" val="1062614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27</a:t>
            </a:fld>
            <a:endParaRPr lang="en-US"/>
          </a:p>
        </p:txBody>
      </p:sp>
    </p:spTree>
    <p:extLst>
      <p:ext uri="{BB962C8B-B14F-4D97-AF65-F5344CB8AC3E}">
        <p14:creationId xmlns:p14="http://schemas.microsoft.com/office/powerpoint/2010/main" val="138862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28</a:t>
            </a:fld>
            <a:endParaRPr lang="en-US"/>
          </a:p>
        </p:txBody>
      </p:sp>
    </p:spTree>
    <p:extLst>
      <p:ext uri="{BB962C8B-B14F-4D97-AF65-F5344CB8AC3E}">
        <p14:creationId xmlns:p14="http://schemas.microsoft.com/office/powerpoint/2010/main" val="3249981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29</a:t>
            </a:fld>
            <a:endParaRPr lang="en-US"/>
          </a:p>
        </p:txBody>
      </p:sp>
    </p:spTree>
    <p:extLst>
      <p:ext uri="{BB962C8B-B14F-4D97-AF65-F5344CB8AC3E}">
        <p14:creationId xmlns:p14="http://schemas.microsoft.com/office/powerpoint/2010/main" val="2251030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30</a:t>
            </a:fld>
            <a:endParaRPr lang="en-US"/>
          </a:p>
        </p:txBody>
      </p:sp>
    </p:spTree>
    <p:extLst>
      <p:ext uri="{BB962C8B-B14F-4D97-AF65-F5344CB8AC3E}">
        <p14:creationId xmlns:p14="http://schemas.microsoft.com/office/powerpoint/2010/main" val="247056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31</a:t>
            </a:fld>
            <a:endParaRPr lang="en-US"/>
          </a:p>
        </p:txBody>
      </p:sp>
    </p:spTree>
    <p:extLst>
      <p:ext uri="{BB962C8B-B14F-4D97-AF65-F5344CB8AC3E}">
        <p14:creationId xmlns:p14="http://schemas.microsoft.com/office/powerpoint/2010/main" val="2197101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32</a:t>
            </a:fld>
            <a:endParaRPr lang="en-US"/>
          </a:p>
        </p:txBody>
      </p:sp>
    </p:spTree>
    <p:extLst>
      <p:ext uri="{BB962C8B-B14F-4D97-AF65-F5344CB8AC3E}">
        <p14:creationId xmlns:p14="http://schemas.microsoft.com/office/powerpoint/2010/main" val="379959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a:t>
            </a:fld>
            <a:endParaRPr lang="en-US"/>
          </a:p>
        </p:txBody>
      </p:sp>
    </p:spTree>
    <p:extLst>
      <p:ext uri="{BB962C8B-B14F-4D97-AF65-F5344CB8AC3E}">
        <p14:creationId xmlns:p14="http://schemas.microsoft.com/office/powerpoint/2010/main" val="2449961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33</a:t>
            </a:fld>
            <a:endParaRPr lang="en-US"/>
          </a:p>
        </p:txBody>
      </p:sp>
    </p:spTree>
    <p:extLst>
      <p:ext uri="{BB962C8B-B14F-4D97-AF65-F5344CB8AC3E}">
        <p14:creationId xmlns:p14="http://schemas.microsoft.com/office/powerpoint/2010/main" val="4148350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34</a:t>
            </a:fld>
            <a:endParaRPr lang="en-US"/>
          </a:p>
        </p:txBody>
      </p:sp>
    </p:spTree>
    <p:extLst>
      <p:ext uri="{BB962C8B-B14F-4D97-AF65-F5344CB8AC3E}">
        <p14:creationId xmlns:p14="http://schemas.microsoft.com/office/powerpoint/2010/main" val="1628537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35</a:t>
            </a:fld>
            <a:endParaRPr lang="en-US"/>
          </a:p>
        </p:txBody>
      </p:sp>
    </p:spTree>
    <p:extLst>
      <p:ext uri="{BB962C8B-B14F-4D97-AF65-F5344CB8AC3E}">
        <p14:creationId xmlns:p14="http://schemas.microsoft.com/office/powerpoint/2010/main" val="1601738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36</a:t>
            </a:fld>
            <a:endParaRPr lang="en-US"/>
          </a:p>
        </p:txBody>
      </p:sp>
    </p:spTree>
    <p:extLst>
      <p:ext uri="{BB962C8B-B14F-4D97-AF65-F5344CB8AC3E}">
        <p14:creationId xmlns:p14="http://schemas.microsoft.com/office/powerpoint/2010/main" val="1429232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37</a:t>
            </a:fld>
            <a:endParaRPr lang="en-US"/>
          </a:p>
        </p:txBody>
      </p:sp>
    </p:spTree>
    <p:extLst>
      <p:ext uri="{BB962C8B-B14F-4D97-AF65-F5344CB8AC3E}">
        <p14:creationId xmlns:p14="http://schemas.microsoft.com/office/powerpoint/2010/main" val="592040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38</a:t>
            </a:fld>
            <a:endParaRPr lang="en-US"/>
          </a:p>
        </p:txBody>
      </p:sp>
    </p:spTree>
    <p:extLst>
      <p:ext uri="{BB962C8B-B14F-4D97-AF65-F5344CB8AC3E}">
        <p14:creationId xmlns:p14="http://schemas.microsoft.com/office/powerpoint/2010/main" val="1070025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39</a:t>
            </a:fld>
            <a:endParaRPr lang="en-US"/>
          </a:p>
        </p:txBody>
      </p:sp>
    </p:spTree>
    <p:extLst>
      <p:ext uri="{BB962C8B-B14F-4D97-AF65-F5344CB8AC3E}">
        <p14:creationId xmlns:p14="http://schemas.microsoft.com/office/powerpoint/2010/main" val="1667166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(4 </a:t>
            </a:r>
            <a:r>
              <a:rPr lang="en-US" dirty="0" err="1"/>
              <a:t>nhóm</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40</a:t>
            </a:fld>
            <a:endParaRPr lang="en-US"/>
          </a:p>
        </p:txBody>
      </p:sp>
    </p:spTree>
    <p:extLst>
      <p:ext uri="{BB962C8B-B14F-4D97-AF65-F5344CB8AC3E}">
        <p14:creationId xmlns:p14="http://schemas.microsoft.com/office/powerpoint/2010/main" val="2441179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41</a:t>
            </a:fld>
            <a:endParaRPr lang="en-US"/>
          </a:p>
        </p:txBody>
      </p:sp>
    </p:spTree>
    <p:extLst>
      <p:ext uri="{BB962C8B-B14F-4D97-AF65-F5344CB8AC3E}">
        <p14:creationId xmlns:p14="http://schemas.microsoft.com/office/powerpoint/2010/main" val="193592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42</a:t>
            </a:fld>
            <a:endParaRPr lang="en-US"/>
          </a:p>
        </p:txBody>
      </p:sp>
    </p:spTree>
    <p:extLst>
      <p:ext uri="{BB962C8B-B14F-4D97-AF65-F5344CB8AC3E}">
        <p14:creationId xmlns:p14="http://schemas.microsoft.com/office/powerpoint/2010/main" val="330661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xác</a:t>
            </a:r>
            <a:r>
              <a:rPr lang="en-US" dirty="0"/>
              <a:t> </a:t>
            </a:r>
            <a:r>
              <a:rPr lang="en-US" dirty="0" err="1"/>
              <a:t>định</a:t>
            </a:r>
            <a:r>
              <a:rPr lang="en-US" dirty="0"/>
              <a:t> </a:t>
            </a:r>
            <a:r>
              <a:rPr lang="en-US" dirty="0" err="1"/>
              <a:t>số</a:t>
            </a:r>
            <a:r>
              <a:rPr lang="en-US" dirty="0"/>
              <a:t> </a:t>
            </a:r>
            <a:r>
              <a:rPr lang="en-US" dirty="0" err="1"/>
              <a:t>câu</a:t>
            </a:r>
            <a:r>
              <a:rPr lang="en-US" dirty="0"/>
              <a:t>, </a:t>
            </a:r>
            <a:r>
              <a:rPr lang="en-US" dirty="0" err="1"/>
              <a:t>số</a:t>
            </a:r>
            <a:r>
              <a:rPr lang="en-US" dirty="0"/>
              <a:t> </a:t>
            </a:r>
            <a:r>
              <a:rPr lang="en-US" dirty="0" err="1"/>
              <a:t>chữ</a:t>
            </a:r>
            <a:r>
              <a:rPr lang="en-US" dirty="0"/>
              <a:t> </a:t>
            </a:r>
            <a:r>
              <a:rPr lang="en-US" dirty="0" err="1"/>
              <a:t>trong</a:t>
            </a:r>
            <a:r>
              <a:rPr lang="en-US" dirty="0"/>
              <a:t> </a:t>
            </a:r>
            <a:r>
              <a:rPr lang="en-US" dirty="0" err="1"/>
              <a:t>từng</a:t>
            </a:r>
            <a:r>
              <a:rPr lang="en-US" dirty="0"/>
              <a:t> </a:t>
            </a:r>
            <a:r>
              <a:rPr lang="en-US" dirty="0" err="1"/>
              <a:t>câu</a:t>
            </a:r>
            <a:r>
              <a:rPr lang="en-US" dirty="0"/>
              <a:t>, so </a:t>
            </a:r>
            <a:r>
              <a:rPr lang="en-US" dirty="0" err="1"/>
              <a:t>sánh</a:t>
            </a:r>
            <a:r>
              <a:rPr lang="en-US" dirty="0"/>
              <a:t> </a:t>
            </a:r>
            <a:r>
              <a:rPr lang="en-US" dirty="0" err="1"/>
              <a:t>với</a:t>
            </a:r>
            <a:r>
              <a:rPr lang="en-US" dirty="0"/>
              <a:t> </a:t>
            </a:r>
            <a:r>
              <a:rPr lang="en-US" dirty="0" err="1"/>
              <a:t>thể</a:t>
            </a:r>
            <a:r>
              <a:rPr lang="en-US" dirty="0"/>
              <a:t> </a:t>
            </a:r>
            <a:r>
              <a:rPr lang="en-US" dirty="0" err="1"/>
              <a:t>thơ</a:t>
            </a:r>
            <a:r>
              <a:rPr lang="en-US" dirty="0"/>
              <a:t> </a:t>
            </a:r>
            <a:r>
              <a:rPr lang="en-US" dirty="0" err="1"/>
              <a:t>lục</a:t>
            </a:r>
            <a:r>
              <a:rPr lang="en-US" dirty="0"/>
              <a:t> </a:t>
            </a:r>
            <a:r>
              <a:rPr lang="en-US" dirty="0" err="1"/>
              <a:t>bát</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4</a:t>
            </a:fld>
            <a:endParaRPr lang="en-US"/>
          </a:p>
        </p:txBody>
      </p:sp>
    </p:spTree>
    <p:extLst>
      <p:ext uri="{BB962C8B-B14F-4D97-AF65-F5344CB8AC3E}">
        <p14:creationId xmlns:p14="http://schemas.microsoft.com/office/powerpoint/2010/main" val="1062028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43</a:t>
            </a:fld>
            <a:endParaRPr lang="en-US"/>
          </a:p>
        </p:txBody>
      </p:sp>
    </p:spTree>
    <p:extLst>
      <p:ext uri="{BB962C8B-B14F-4D97-AF65-F5344CB8AC3E}">
        <p14:creationId xmlns:p14="http://schemas.microsoft.com/office/powerpoint/2010/main" val="1990872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44</a:t>
            </a:fld>
            <a:endParaRPr lang="en-US"/>
          </a:p>
        </p:txBody>
      </p:sp>
    </p:spTree>
    <p:extLst>
      <p:ext uri="{BB962C8B-B14F-4D97-AF65-F5344CB8AC3E}">
        <p14:creationId xmlns:p14="http://schemas.microsoft.com/office/powerpoint/2010/main" val="3206594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45</a:t>
            </a:fld>
            <a:endParaRPr lang="en-US"/>
          </a:p>
        </p:txBody>
      </p:sp>
    </p:spTree>
    <p:extLst>
      <p:ext uri="{BB962C8B-B14F-4D97-AF65-F5344CB8AC3E}">
        <p14:creationId xmlns:p14="http://schemas.microsoft.com/office/powerpoint/2010/main" val="3974474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46</a:t>
            </a:fld>
            <a:endParaRPr lang="en-US"/>
          </a:p>
        </p:txBody>
      </p:sp>
    </p:spTree>
    <p:extLst>
      <p:ext uri="{BB962C8B-B14F-4D97-AF65-F5344CB8AC3E}">
        <p14:creationId xmlns:p14="http://schemas.microsoft.com/office/powerpoint/2010/main" val="1886166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47</a:t>
            </a:fld>
            <a:endParaRPr lang="en-US"/>
          </a:p>
        </p:txBody>
      </p:sp>
    </p:spTree>
    <p:extLst>
      <p:ext uri="{BB962C8B-B14F-4D97-AF65-F5344CB8AC3E}">
        <p14:creationId xmlns:p14="http://schemas.microsoft.com/office/powerpoint/2010/main" val="3287046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Sự</a:t>
            </a:r>
            <a:r>
              <a:rPr lang="en-US" dirty="0"/>
              <a:t> </a:t>
            </a:r>
            <a:r>
              <a:rPr lang="en-US" dirty="0" err="1"/>
              <a:t>lưu</a:t>
            </a:r>
            <a:r>
              <a:rPr lang="en-US" dirty="0"/>
              <a:t> </a:t>
            </a:r>
            <a:r>
              <a:rPr lang="en-US" dirty="0" err="1"/>
              <a:t>luyến</a:t>
            </a:r>
            <a:r>
              <a:rPr lang="en-US" dirty="0"/>
              <a:t>, </a:t>
            </a:r>
            <a:r>
              <a:rPr lang="en-US" dirty="0" err="1"/>
              <a:t>buồn</a:t>
            </a:r>
            <a:r>
              <a:rPr lang="en-US" dirty="0"/>
              <a:t> lo, </a:t>
            </a:r>
            <a:r>
              <a:rPr lang="en-US" dirty="0" err="1"/>
              <a:t>cô</a:t>
            </a:r>
            <a:r>
              <a:rPr lang="en-US" dirty="0"/>
              <a:t> </a:t>
            </a:r>
            <a:r>
              <a:rPr lang="en-US" dirty="0" err="1"/>
              <a:t>đơn</a:t>
            </a:r>
            <a:r>
              <a:rPr lang="en-US" dirty="0"/>
              <a:t>,…</a:t>
            </a:r>
            <a:r>
              <a:rPr lang="en-US" dirty="0" err="1"/>
              <a:t>của</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luôn</a:t>
            </a:r>
            <a:r>
              <a:rPr lang="en-US" dirty="0"/>
              <a:t> </a:t>
            </a:r>
            <a:r>
              <a:rPr lang="en-US" dirty="0" err="1"/>
              <a:t>gắn</a:t>
            </a:r>
            <a:r>
              <a:rPr lang="en-US" dirty="0"/>
              <a:t> </a:t>
            </a:r>
            <a:r>
              <a:rPr lang="en-US" dirty="0" err="1"/>
              <a:t>với</a:t>
            </a:r>
            <a:r>
              <a:rPr lang="en-US" dirty="0"/>
              <a:t> </a:t>
            </a:r>
            <a:r>
              <a:rPr lang="en-US" dirty="0" err="1"/>
              <a:t>những</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cuộc</a:t>
            </a:r>
            <a:r>
              <a:rPr lang="en-US" dirty="0"/>
              <a:t> </a:t>
            </a:r>
            <a:r>
              <a:rPr lang="en-US" dirty="0" err="1"/>
              <a:t>sống</a:t>
            </a:r>
            <a:r>
              <a:rPr lang="en-US" dirty="0"/>
              <a:t> </a:t>
            </a:r>
            <a:r>
              <a:rPr lang="en-US" dirty="0" err="1"/>
              <a:t>mà</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theo</a:t>
            </a:r>
            <a:r>
              <a:rPr lang="en-US" dirty="0"/>
              <a:t> </a:t>
            </a:r>
            <a:r>
              <a:rPr lang="en-US" dirty="0" err="1"/>
              <a:t>đuổi</a:t>
            </a:r>
            <a:r>
              <a:rPr lang="en-US" dirty="0"/>
              <a:t>: </a:t>
            </a:r>
            <a:r>
              <a:rPr lang="en-US" dirty="0" err="1"/>
              <a:t>trân</a:t>
            </a:r>
            <a:r>
              <a:rPr lang="en-US" dirty="0"/>
              <a:t> </a:t>
            </a:r>
            <a:r>
              <a:rPr lang="en-US" dirty="0" err="1"/>
              <a:t>trọng</a:t>
            </a:r>
            <a:r>
              <a:rPr lang="en-US" dirty="0"/>
              <a:t> </a:t>
            </a:r>
            <a:r>
              <a:rPr lang="en-US" dirty="0" err="1"/>
              <a:t>lí</a:t>
            </a:r>
            <a:r>
              <a:rPr lang="en-US" dirty="0"/>
              <a:t> </a:t>
            </a:r>
            <a:r>
              <a:rPr lang="en-US" dirty="0" err="1"/>
              <a:t>tưởng</a:t>
            </a:r>
            <a:r>
              <a:rPr lang="en-US" dirty="0"/>
              <a:t> </a:t>
            </a:r>
            <a:r>
              <a:rPr lang="en-US" dirty="0" err="1"/>
              <a:t>công</a:t>
            </a:r>
            <a:r>
              <a:rPr lang="en-US" dirty="0"/>
              <a:t> </a:t>
            </a:r>
            <a:r>
              <a:rPr lang="en-US" dirty="0" err="1"/>
              <a:t>danh</a:t>
            </a:r>
            <a:r>
              <a:rPr lang="en-US" dirty="0"/>
              <a:t>, </a:t>
            </a:r>
            <a:r>
              <a:rPr lang="en-US" dirty="0" err="1"/>
              <a:t>sự</a:t>
            </a:r>
            <a:r>
              <a:rPr lang="en-US" dirty="0"/>
              <a:t> </a:t>
            </a:r>
            <a:r>
              <a:rPr lang="en-US" dirty="0" err="1"/>
              <a:t>nghiệp</a:t>
            </a:r>
            <a:r>
              <a:rPr lang="en-US" dirty="0"/>
              <a:t> </a:t>
            </a:r>
            <a:r>
              <a:rPr lang="en-US" dirty="0" err="1"/>
              <a:t>của</a:t>
            </a:r>
            <a:r>
              <a:rPr lang="en-US" dirty="0"/>
              <a:t> </a:t>
            </a:r>
            <a:r>
              <a:rPr lang="en-US" dirty="0" err="1"/>
              <a:t>chồng</a:t>
            </a:r>
            <a:r>
              <a:rPr lang="en-US" dirty="0"/>
              <a:t>; </a:t>
            </a:r>
            <a:r>
              <a:rPr lang="en-US" dirty="0" err="1"/>
              <a:t>trân</a:t>
            </a:r>
            <a:r>
              <a:rPr lang="en-US" dirty="0"/>
              <a:t> </a:t>
            </a:r>
            <a:r>
              <a:rPr lang="en-US" dirty="0" err="1"/>
              <a:t>quý</a:t>
            </a:r>
            <a:r>
              <a:rPr lang="en-US" dirty="0"/>
              <a:t> </a:t>
            </a:r>
            <a:r>
              <a:rPr lang="en-US" dirty="0" err="1"/>
              <a:t>những</a:t>
            </a:r>
            <a:r>
              <a:rPr lang="en-US" dirty="0"/>
              <a:t> </a:t>
            </a:r>
            <a:r>
              <a:rPr lang="en-US" dirty="0" err="1"/>
              <a:t>tình</a:t>
            </a:r>
            <a:r>
              <a:rPr lang="en-US" dirty="0"/>
              <a:t> </a:t>
            </a:r>
            <a:r>
              <a:rPr lang="en-US" dirty="0" err="1"/>
              <a:t>cảm</a:t>
            </a:r>
            <a:r>
              <a:rPr lang="en-US" dirty="0"/>
              <a:t> </a:t>
            </a:r>
            <a:r>
              <a:rPr lang="en-US" dirty="0" err="1"/>
              <a:t>của</a:t>
            </a:r>
            <a:r>
              <a:rPr lang="en-US" dirty="0"/>
              <a:t> con </a:t>
            </a:r>
            <a:r>
              <a:rPr lang="en-US" dirty="0" err="1"/>
              <a:t>người</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tình</a:t>
            </a:r>
            <a:r>
              <a:rPr lang="en-US" dirty="0"/>
              <a:t> </a:t>
            </a:r>
            <a:r>
              <a:rPr lang="en-US" dirty="0" err="1"/>
              <a:t>cảm</a:t>
            </a:r>
            <a:r>
              <a:rPr lang="en-US" dirty="0"/>
              <a:t> </a:t>
            </a:r>
            <a:r>
              <a:rPr lang="en-US" dirty="0" err="1"/>
              <a:t>vợ</a:t>
            </a:r>
            <a:r>
              <a:rPr lang="en-US" dirty="0"/>
              <a:t> </a:t>
            </a:r>
            <a:r>
              <a:rPr lang="en-US" dirty="0" err="1"/>
              <a:t>chồng</a:t>
            </a:r>
            <a:r>
              <a:rPr lang="en-US" dirty="0"/>
              <a:t> </a:t>
            </a:r>
            <a:r>
              <a:rPr lang="en-US" dirty="0" err="1"/>
              <a:t>gắn</a:t>
            </a:r>
            <a:r>
              <a:rPr lang="en-US" dirty="0"/>
              <a:t> </a:t>
            </a:r>
            <a:r>
              <a:rPr lang="en-US" dirty="0" err="1"/>
              <a:t>bó</a:t>
            </a:r>
            <a:r>
              <a:rPr lang="en-US" dirty="0"/>
              <a:t> </a:t>
            </a:r>
            <a:r>
              <a:rPr lang="en-US" dirty="0" err="1"/>
              <a:t>tha</a:t>
            </a:r>
            <a:r>
              <a:rPr lang="en-US" dirty="0"/>
              <a:t> </a:t>
            </a:r>
            <a:r>
              <a:rPr lang="en-US" dirty="0" err="1"/>
              <a:t>thiết</a:t>
            </a:r>
            <a:r>
              <a:rPr lang="en-US" dirty="0"/>
              <a:t>; hi </a:t>
            </a:r>
            <a:r>
              <a:rPr lang="en-US" dirty="0" err="1"/>
              <a:t>sinh</a:t>
            </a:r>
            <a:r>
              <a:rPr lang="en-US" dirty="0"/>
              <a:t> </a:t>
            </a:r>
            <a:r>
              <a:rPr lang="en-US" dirty="0" err="1"/>
              <a:t>bản</a:t>
            </a:r>
            <a:r>
              <a:rPr lang="en-US" dirty="0"/>
              <a:t> </a:t>
            </a:r>
            <a:r>
              <a:rPr lang="en-US" dirty="0" err="1"/>
              <a:t>thân</a:t>
            </a:r>
            <a:r>
              <a:rPr lang="en-US" dirty="0"/>
              <a:t> </a:t>
            </a:r>
            <a:r>
              <a:rPr lang="en-US" dirty="0" err="1"/>
              <a:t>để</a:t>
            </a:r>
            <a:r>
              <a:rPr lang="en-US" dirty="0"/>
              <a:t> </a:t>
            </a:r>
            <a:r>
              <a:rPr lang="en-US" dirty="0" err="1"/>
              <a:t>đem</a:t>
            </a:r>
            <a:r>
              <a:rPr lang="en-US" dirty="0"/>
              <a:t> </a:t>
            </a:r>
            <a:r>
              <a:rPr lang="en-US" dirty="0" err="1"/>
              <a:t>lại</a:t>
            </a:r>
            <a:r>
              <a:rPr lang="en-US" dirty="0"/>
              <a:t> </a:t>
            </a:r>
            <a:r>
              <a:rPr lang="en-US" dirty="0" err="1"/>
              <a:t>hạnh</a:t>
            </a:r>
            <a:r>
              <a:rPr lang="en-US" dirty="0"/>
              <a:t> </a:t>
            </a:r>
            <a:r>
              <a:rPr lang="en-US" dirty="0" err="1"/>
              <a:t>phúc</a:t>
            </a:r>
            <a:r>
              <a:rPr lang="en-US" dirty="0"/>
              <a:t> </a:t>
            </a:r>
            <a:r>
              <a:rPr lang="en-US" dirty="0" err="1"/>
              <a:t>cho</a:t>
            </a:r>
            <a:r>
              <a:rPr lang="en-US" dirty="0"/>
              <a:t> </a:t>
            </a:r>
            <a:r>
              <a:rPr lang="en-US" dirty="0" err="1"/>
              <a:t>người</a:t>
            </a:r>
            <a:r>
              <a:rPr lang="en-US" dirty="0"/>
              <a:t> </a:t>
            </a:r>
            <a:r>
              <a:rPr lang="en-US" dirty="0" err="1"/>
              <a:t>khác</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người</a:t>
            </a:r>
            <a:r>
              <a:rPr lang="en-US" dirty="0"/>
              <a:t> </a:t>
            </a:r>
            <a:r>
              <a:rPr lang="en-US" dirty="0" err="1"/>
              <a:t>mình</a:t>
            </a:r>
            <a:r>
              <a:rPr lang="en-US" dirty="0"/>
              <a:t> </a:t>
            </a:r>
            <a:r>
              <a:rPr lang="en-US" dirty="0" err="1"/>
              <a:t>yêu</a:t>
            </a:r>
            <a:r>
              <a:rPr lang="en-US" dirty="0"/>
              <a:t> </a:t>
            </a:r>
            <a:r>
              <a:rPr lang="en-US" dirty="0" err="1"/>
              <a:t>thương</a:t>
            </a:r>
            <a:r>
              <a:rPr lang="en-US" dirty="0"/>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48</a:t>
            </a:fld>
            <a:endParaRPr lang="en-US"/>
          </a:p>
        </p:txBody>
      </p:sp>
    </p:spTree>
    <p:extLst>
      <p:ext uri="{BB962C8B-B14F-4D97-AF65-F5344CB8AC3E}">
        <p14:creationId xmlns:p14="http://schemas.microsoft.com/office/powerpoint/2010/main" val="2926824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53</a:t>
            </a:fld>
            <a:endParaRPr lang="en-US"/>
          </a:p>
        </p:txBody>
      </p:sp>
    </p:spTree>
    <p:extLst>
      <p:ext uri="{BB962C8B-B14F-4D97-AF65-F5344CB8AC3E}">
        <p14:creationId xmlns:p14="http://schemas.microsoft.com/office/powerpoint/2010/main" val="4039530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54</a:t>
            </a:fld>
            <a:endParaRPr lang="en-US"/>
          </a:p>
        </p:txBody>
      </p:sp>
    </p:spTree>
    <p:extLst>
      <p:ext uri="{BB962C8B-B14F-4D97-AF65-F5344CB8AC3E}">
        <p14:creationId xmlns:p14="http://schemas.microsoft.com/office/powerpoint/2010/main" val="109689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a:t>
            </a:r>
            <a:endParaRPr lang="en-US" dirty="0"/>
          </a:p>
          <a:p>
            <a:r>
              <a:rPr lang="en-US" dirty="0" err="1"/>
              <a:t>Ví</a:t>
            </a:r>
            <a:r>
              <a:rPr lang="en-US" dirty="0"/>
              <a:t> </a:t>
            </a:r>
            <a:r>
              <a:rPr lang="en-US" dirty="0" err="1"/>
              <a:t>dụ</a:t>
            </a:r>
            <a:r>
              <a:rPr lang="en-US" dirty="0"/>
              <a:t> </a:t>
            </a:r>
            <a:r>
              <a:rPr lang="en-US" dirty="0" err="1"/>
              <a:t>bài</a:t>
            </a:r>
            <a:r>
              <a:rPr lang="en-US" dirty="0"/>
              <a:t> </a:t>
            </a:r>
            <a:r>
              <a:rPr lang="en-US" dirty="0" err="1"/>
              <a:t>thơ</a:t>
            </a:r>
            <a:r>
              <a:rPr lang="en-US" dirty="0"/>
              <a:t> “</a:t>
            </a:r>
            <a:r>
              <a:rPr lang="en-US" dirty="0" err="1"/>
              <a:t>Bà</a:t>
            </a:r>
            <a:r>
              <a:rPr lang="en-US" dirty="0"/>
              <a:t> </a:t>
            </a:r>
            <a:r>
              <a:rPr lang="en-US" dirty="0" err="1"/>
              <a:t>má</a:t>
            </a:r>
            <a:r>
              <a:rPr lang="en-US" dirty="0"/>
              <a:t> </a:t>
            </a:r>
            <a:r>
              <a:rPr lang="en-US" dirty="0" err="1"/>
              <a:t>Hậu</a:t>
            </a:r>
            <a:r>
              <a:rPr lang="en-US" dirty="0"/>
              <a:t> Giang” </a:t>
            </a:r>
            <a:r>
              <a:rPr lang="en-US" dirty="0" err="1"/>
              <a:t>của</a:t>
            </a:r>
            <a:r>
              <a:rPr lang="en-US" dirty="0"/>
              <a:t> </a:t>
            </a:r>
            <a:r>
              <a:rPr lang="en-US" dirty="0" err="1"/>
              <a:t>Tố</a:t>
            </a:r>
            <a:r>
              <a:rPr lang="en-US" dirty="0"/>
              <a:t> </a:t>
            </a:r>
            <a:r>
              <a:rPr lang="en-US" dirty="0" err="1"/>
              <a:t>Hữu</a:t>
            </a:r>
            <a:r>
              <a:rPr lang="en-US" dirty="0"/>
              <a:t> </a:t>
            </a:r>
            <a:br>
              <a:rPr lang="en-US" dirty="0"/>
            </a:b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có</a:t>
            </a:r>
            <a:r>
              <a:rPr lang="en-US" dirty="0"/>
              <a:t> </a:t>
            </a:r>
            <a:r>
              <a:rPr lang="en-US" dirty="0" err="1"/>
              <a:t>hiện</a:t>
            </a:r>
            <a:r>
              <a:rPr lang="en-US" dirty="0"/>
              <a:t> </a:t>
            </a:r>
            <a:r>
              <a:rPr lang="en-US" dirty="0" err="1"/>
              <a:t>tượng</a:t>
            </a:r>
            <a:r>
              <a:rPr lang="en-US" dirty="0"/>
              <a:t> </a:t>
            </a:r>
            <a:r>
              <a:rPr lang="en-US" dirty="0" err="1"/>
              <a:t>biến</a:t>
            </a:r>
            <a:r>
              <a:rPr lang="en-US" dirty="0"/>
              <a:t> </a:t>
            </a:r>
            <a:r>
              <a:rPr lang="en-US" dirty="0" err="1"/>
              <a:t>thể</a:t>
            </a:r>
            <a:r>
              <a:rPr lang="en-US" dirty="0"/>
              <a:t>. </a:t>
            </a:r>
            <a:r>
              <a:rPr lang="en-US" dirty="0" err="1"/>
              <a:t>Có</a:t>
            </a:r>
            <a:r>
              <a:rPr lang="en-US" dirty="0"/>
              <a:t> </a:t>
            </a:r>
            <a:r>
              <a:rPr lang="en-US" dirty="0" err="1"/>
              <a:t>những</a:t>
            </a:r>
            <a:r>
              <a:rPr lang="en-US" dirty="0"/>
              <a:t> </a:t>
            </a:r>
            <a:r>
              <a:rPr lang="en-US" dirty="0" err="1"/>
              <a:t>đoạn</a:t>
            </a:r>
            <a:r>
              <a:rPr lang="en-US" dirty="0"/>
              <a:t> </a:t>
            </a:r>
            <a:r>
              <a:rPr lang="en-US" dirty="0" err="1"/>
              <a:t>các</a:t>
            </a:r>
            <a:r>
              <a:rPr lang="en-US" dirty="0"/>
              <a:t> </a:t>
            </a:r>
            <a:r>
              <a:rPr lang="en-US" dirty="0" err="1"/>
              <a:t>cặp</a:t>
            </a:r>
            <a:r>
              <a:rPr lang="en-US" dirty="0"/>
              <a:t> </a:t>
            </a:r>
            <a:r>
              <a:rPr lang="en-US" dirty="0" err="1"/>
              <a:t>lục</a:t>
            </a:r>
            <a:r>
              <a:rPr lang="en-US" dirty="0"/>
              <a:t> </a:t>
            </a:r>
            <a:r>
              <a:rPr lang="en-US" dirty="0" err="1"/>
              <a:t>bát</a:t>
            </a:r>
            <a:r>
              <a:rPr lang="en-US" dirty="0"/>
              <a:t> </a:t>
            </a:r>
            <a:r>
              <a:rPr lang="en-US" dirty="0" err="1"/>
              <a:t>liền</a:t>
            </a:r>
            <a:r>
              <a:rPr lang="en-US" dirty="0"/>
              <a:t> </a:t>
            </a:r>
            <a:r>
              <a:rPr lang="en-US" dirty="0" err="1"/>
              <a:t>nhau</a:t>
            </a:r>
            <a:r>
              <a:rPr lang="en-US" dirty="0"/>
              <a:t> </a:t>
            </a:r>
            <a:r>
              <a:rPr lang="en-US" dirty="0" err="1"/>
              <a:t>mà</a:t>
            </a:r>
            <a:r>
              <a:rPr lang="en-US" dirty="0"/>
              <a:t> </a:t>
            </a:r>
            <a:r>
              <a:rPr lang="en-US" dirty="0" err="1"/>
              <a:t>không</a:t>
            </a:r>
            <a:r>
              <a:rPr lang="en-US" dirty="0"/>
              <a:t> </a:t>
            </a:r>
            <a:r>
              <a:rPr lang="en-US" dirty="0" err="1"/>
              <a:t>đan</a:t>
            </a:r>
            <a:r>
              <a:rPr lang="en-US" dirty="0"/>
              <a:t> xen </a:t>
            </a:r>
            <a:r>
              <a:rPr lang="en-US" dirty="0" err="1"/>
              <a:t>từng</a:t>
            </a:r>
            <a:r>
              <a:rPr lang="en-US" dirty="0"/>
              <a:t> </a:t>
            </a:r>
            <a:r>
              <a:rPr lang="en-US" dirty="0" err="1"/>
              <a:t>cặp</a:t>
            </a:r>
            <a:r>
              <a:rPr lang="en-US" dirty="0"/>
              <a:t> </a:t>
            </a:r>
            <a:r>
              <a:rPr lang="en-US" dirty="0" err="1"/>
              <a:t>câu</a:t>
            </a:r>
            <a:r>
              <a:rPr lang="en-US" dirty="0"/>
              <a:t> song </a:t>
            </a:r>
            <a:r>
              <a:rPr lang="en-US" dirty="0" err="1"/>
              <a:t>thất</a:t>
            </a:r>
            <a:r>
              <a:rPr lang="en-US" dirty="0"/>
              <a:t> </a:t>
            </a:r>
            <a:r>
              <a:rPr lang="en-US" dirty="0" err="1"/>
              <a:t>với</a:t>
            </a:r>
            <a:r>
              <a:rPr lang="en-US" dirty="0"/>
              <a:t> </a:t>
            </a:r>
            <a:r>
              <a:rPr lang="en-US" dirty="0" err="1"/>
              <a:t>từng</a:t>
            </a:r>
            <a:r>
              <a:rPr lang="en-US" dirty="0"/>
              <a:t> </a:t>
            </a:r>
            <a:r>
              <a:rPr lang="en-US" dirty="0" err="1"/>
              <a:t>cặp</a:t>
            </a:r>
            <a:r>
              <a:rPr lang="en-US" dirty="0"/>
              <a:t> </a:t>
            </a:r>
            <a:r>
              <a:rPr lang="en-US" dirty="0" err="1"/>
              <a:t>câu</a:t>
            </a:r>
            <a:r>
              <a:rPr lang="en-US" dirty="0"/>
              <a:t> </a:t>
            </a:r>
            <a:r>
              <a:rPr lang="en-US" dirty="0" err="1"/>
              <a:t>lục</a:t>
            </a:r>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a:t>
            </a:fld>
            <a:endParaRPr lang="en-US"/>
          </a:p>
        </p:txBody>
      </p:sp>
    </p:spTree>
    <p:extLst>
      <p:ext uri="{BB962C8B-B14F-4D97-AF65-F5344CB8AC3E}">
        <p14:creationId xmlns:p14="http://schemas.microsoft.com/office/powerpoint/2010/main" val="357455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6</a:t>
            </a:fld>
            <a:endParaRPr lang="en-US"/>
          </a:p>
        </p:txBody>
      </p:sp>
    </p:spTree>
    <p:extLst>
      <p:ext uri="{BB962C8B-B14F-4D97-AF65-F5344CB8AC3E}">
        <p14:creationId xmlns:p14="http://schemas.microsoft.com/office/powerpoint/2010/main" val="163527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7</a:t>
            </a:fld>
            <a:endParaRPr lang="en-US"/>
          </a:p>
        </p:txBody>
      </p:sp>
    </p:spTree>
    <p:extLst>
      <p:ext uri="{BB962C8B-B14F-4D97-AF65-F5344CB8AC3E}">
        <p14:creationId xmlns:p14="http://schemas.microsoft.com/office/powerpoint/2010/main" val="65080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8</a:t>
            </a:fld>
            <a:endParaRPr lang="en-US"/>
          </a:p>
        </p:txBody>
      </p:sp>
    </p:spTree>
    <p:extLst>
      <p:ext uri="{BB962C8B-B14F-4D97-AF65-F5344CB8AC3E}">
        <p14:creationId xmlns:p14="http://schemas.microsoft.com/office/powerpoint/2010/main" val="264210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9</a:t>
            </a:fld>
            <a:endParaRPr lang="en-US"/>
          </a:p>
        </p:txBody>
      </p:sp>
    </p:spTree>
    <p:extLst>
      <p:ext uri="{BB962C8B-B14F-4D97-AF65-F5344CB8AC3E}">
        <p14:creationId xmlns:p14="http://schemas.microsoft.com/office/powerpoint/2010/main" val="1595130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7445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45664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795619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9"/>
        <p:cNvGrpSpPr/>
        <p:nvPr/>
      </p:nvGrpSpPr>
      <p:grpSpPr>
        <a:xfrm>
          <a:off x="0" y="0"/>
          <a:ext cx="0" cy="0"/>
          <a:chOff x="0" y="0"/>
          <a:chExt cx="0" cy="0"/>
        </a:xfrm>
      </p:grpSpPr>
      <p:sp>
        <p:nvSpPr>
          <p:cNvPr id="280" name="Google Shape;280;p30"/>
          <p:cNvSpPr txBox="1">
            <a:spLocks noGrp="1"/>
          </p:cNvSpPr>
          <p:nvPr>
            <p:ph type="subTitle" idx="1"/>
          </p:nvPr>
        </p:nvSpPr>
        <p:spPr>
          <a:xfrm>
            <a:off x="1273992" y="2556111"/>
            <a:ext cx="3486000" cy="637600"/>
          </a:xfrm>
          <a:prstGeom prst="rect">
            <a:avLst/>
          </a:prstGeom>
        </p:spPr>
        <p:txBody>
          <a:bodyPr spcFirstLastPara="1" lIns="91425" tIns="91425" rIns="91425" bIns="91425">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30"/>
          <p:cNvSpPr txBox="1">
            <a:spLocks noGrp="1"/>
          </p:cNvSpPr>
          <p:nvPr>
            <p:ph type="subTitle" idx="2"/>
          </p:nvPr>
        </p:nvSpPr>
        <p:spPr>
          <a:xfrm>
            <a:off x="1273992" y="2061700"/>
            <a:ext cx="3486000" cy="494400"/>
          </a:xfrm>
          <a:prstGeom prst="rect">
            <a:avLst/>
          </a:prstGeom>
        </p:spPr>
        <p:txBody>
          <a:bodyPr spcFirstLastPara="1" lIns="91425" tIns="91425" rIns="91425" bIns="91425" anchor="b">
            <a:noAutofit/>
          </a:bodyPr>
          <a:lstStyle>
            <a:lvl1pPr lvl="0" algn="r"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2" name="Google Shape;282;p30"/>
          <p:cNvSpPr txBox="1">
            <a:spLocks noGrp="1"/>
          </p:cNvSpPr>
          <p:nvPr>
            <p:ph type="subTitle" idx="3"/>
          </p:nvPr>
        </p:nvSpPr>
        <p:spPr>
          <a:xfrm>
            <a:off x="7432008" y="4876700"/>
            <a:ext cx="3486000" cy="6376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30"/>
          <p:cNvSpPr txBox="1">
            <a:spLocks noGrp="1"/>
          </p:cNvSpPr>
          <p:nvPr>
            <p:ph type="subTitle" idx="4"/>
          </p:nvPr>
        </p:nvSpPr>
        <p:spPr>
          <a:xfrm flipH="1">
            <a:off x="7431713" y="4382293"/>
            <a:ext cx="3486000" cy="494400"/>
          </a:xfrm>
          <a:prstGeom prst="rect">
            <a:avLst/>
          </a:prstGeom>
        </p:spPr>
        <p:txBody>
          <a:bodyPr spcFirstLastPara="1" lIns="91425" tIns="91425" rIns="91425" bIns="91425" anchor="b">
            <a:noAutofit/>
          </a:bodyPr>
          <a:lstStyle>
            <a:lvl1pPr lvl="0"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4" name="Google Shape;284;p30"/>
          <p:cNvSpPr txBox="1">
            <a:spLocks noGrp="1"/>
          </p:cNvSpPr>
          <p:nvPr>
            <p:ph type="title"/>
          </p:nvPr>
        </p:nvSpPr>
        <p:spPr>
          <a:xfrm>
            <a:off x="950967" y="719333"/>
            <a:ext cx="10290000" cy="817200"/>
          </a:xfrm>
          <a:prstGeom prst="rect">
            <a:avLst/>
          </a:prstGeom>
        </p:spPr>
        <p:txBody>
          <a:bodyPr spcFirstLastPara="1" lIns="91425" tIns="91425" rIns="91425" bIns="91425" anchor="t">
            <a:noAutofit/>
          </a:bodyPr>
          <a:lstStyle>
            <a:lvl1pPr lvl="0" rtl="0">
              <a:spcBef>
                <a:spcPts val="0"/>
              </a:spcBef>
              <a:spcAft>
                <a:spcPts val="0"/>
              </a:spcAft>
              <a:buClr>
                <a:schemeClr val="dk1"/>
              </a:buClr>
              <a:buSzPts val="3000"/>
              <a:buFont typeface="Space Mono"/>
              <a:buNone/>
              <a:defRPr sz="4000">
                <a:solidFill>
                  <a:schemeClr val="dk1"/>
                </a:solidFill>
                <a:latin typeface="Space Mono"/>
                <a:ea typeface="Space Mono"/>
                <a:cs typeface="Space Mono"/>
                <a:sym typeface="Space Mono"/>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Tree>
    <p:extLst>
      <p:ext uri="{BB962C8B-B14F-4D97-AF65-F5344CB8AC3E}">
        <p14:creationId xmlns:p14="http://schemas.microsoft.com/office/powerpoint/2010/main" val="17679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4449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D53746-0579-4135-A995-A5FFF5228865}"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70211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D53746-0579-4135-A995-A5FFF5228865}"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77582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D53746-0579-4135-A995-A5FFF5228865}" type="datetimeFigureOut">
              <a:rPr lang="en-US" smtClean="0"/>
              <a:t>7/19/2024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90297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D53746-0579-4135-A995-A5FFF5228865}" type="datetimeFigureOut">
              <a:rPr lang="en-US" smtClean="0"/>
              <a:t>7/19/2024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50434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3746-0579-4135-A995-A5FFF5228865}" type="datetimeFigureOut">
              <a:rPr lang="en-US" smtClean="0"/>
              <a:t>7/19/2024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51311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91573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31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53746-0579-4135-A995-A5FFF5228865}" type="datetimeFigureOut">
              <a:rPr lang="en-US" smtClean="0"/>
              <a:t>7/19/2024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52F09-080F-4B9C-8CE2-A9AD23E1C5E7}" type="slidenum">
              <a:rPr lang="en-US" smtClean="0"/>
              <a:t>‹#›</a:t>
            </a:fld>
            <a:endParaRPr lang="en-US"/>
          </a:p>
        </p:txBody>
      </p:sp>
    </p:spTree>
    <p:extLst>
      <p:ext uri="{BB962C8B-B14F-4D97-AF65-F5344CB8AC3E}">
        <p14:creationId xmlns:p14="http://schemas.microsoft.com/office/powerpoint/2010/main" val="112923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28.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8.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26.png"/><Relationship Id="rId4" Type="http://schemas.openxmlformats.org/officeDocument/2006/relationships/notesSlide" Target="../notesSlides/notesSlide33.xml"/><Relationship Id="rId9"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8.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4.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5.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4.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40.png"/><Relationship Id="rId4" Type="http://schemas.openxmlformats.org/officeDocument/2006/relationships/image" Target="../media/image39.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Box 9"/>
          <p:cNvSpPr txBox="1">
            <a:spLocks noChangeArrowheads="1"/>
          </p:cNvSpPr>
          <p:nvPr/>
        </p:nvSpPr>
        <p:spPr bwMode="auto">
          <a:xfrm>
            <a:off x="0" y="2841481"/>
            <a:ext cx="119792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defTabSz="912813">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defTabSz="912813">
              <a:spcBef>
                <a:spcPct val="20000"/>
              </a:spcBef>
              <a:buClr>
                <a:schemeClr val="accent2"/>
              </a:buClr>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sz="4000" b="1" dirty="0" smtClean="0">
                <a:solidFill>
                  <a:srgbClr val="FF0000"/>
                </a:solidFill>
                <a:latin typeface="Times New Roman" panose="02020603050405020304" pitchFamily="18" charset="0"/>
                <a:ea typeface="方正正黑简体"/>
                <a:cs typeface="Times New Roman" panose="02020603050405020304" pitchFamily="18" charset="0"/>
              </a:rPr>
              <a:t>BÀI </a:t>
            </a:r>
            <a:r>
              <a:rPr lang="en-US" altLang="en-US" sz="4000" b="1" dirty="0">
                <a:solidFill>
                  <a:srgbClr val="FF0000"/>
                </a:solidFill>
                <a:latin typeface="Times New Roman" panose="02020603050405020304" pitchFamily="18" charset="0"/>
                <a:ea typeface="方正正黑简体"/>
                <a:cs typeface="Times New Roman" panose="02020603050405020304" pitchFamily="18" charset="0"/>
              </a:rPr>
              <a:t>2. </a:t>
            </a:r>
          </a:p>
          <a:p>
            <a:pPr algn="ctr">
              <a:spcBef>
                <a:spcPct val="0"/>
              </a:spcBef>
              <a:buClrTx/>
              <a:buFontTx/>
              <a:buNone/>
            </a:pPr>
            <a:r>
              <a:rPr lang="vi-VN" altLang="en-US" sz="4000" b="1" dirty="0">
                <a:solidFill>
                  <a:srgbClr val="FF0000"/>
                </a:solidFill>
                <a:latin typeface="Times New Roman" panose="02020603050405020304" pitchFamily="18" charset="0"/>
                <a:ea typeface="方正正黑简体"/>
                <a:cs typeface="Times New Roman" panose="02020603050405020304" pitchFamily="18" charset="0"/>
              </a:rPr>
              <a:t>NHỮNG </a:t>
            </a:r>
            <a:r>
              <a:rPr lang="en-US" altLang="en-US" sz="4000" b="1" dirty="0">
                <a:solidFill>
                  <a:srgbClr val="FF0000"/>
                </a:solidFill>
                <a:latin typeface="Times New Roman" panose="02020603050405020304" pitchFamily="18" charset="0"/>
                <a:ea typeface="方正正黑简体"/>
                <a:cs typeface="Times New Roman" panose="02020603050405020304" pitchFamily="18" charset="0"/>
              </a:rPr>
              <a:t>CUNG </a:t>
            </a:r>
            <a:r>
              <a:rPr lang="vi-VN" altLang="en-US" sz="4000" b="1" dirty="0">
                <a:solidFill>
                  <a:srgbClr val="FF0000"/>
                </a:solidFill>
                <a:latin typeface="Times New Roman" panose="02020603050405020304" pitchFamily="18" charset="0"/>
                <a:ea typeface="方正正黑简体"/>
                <a:cs typeface="Times New Roman" panose="02020603050405020304" pitchFamily="18" charset="0"/>
              </a:rPr>
              <a:t>BẬC TÂM TRẠNG</a:t>
            </a:r>
            <a:endParaRPr lang="en-US" altLang="en-US" sz="4000" b="1" dirty="0">
              <a:solidFill>
                <a:srgbClr val="FF0000"/>
              </a:solidFill>
              <a:latin typeface="Times New Roman" panose="02020603050405020304" pitchFamily="18" charset="0"/>
              <a:ea typeface="方正正黑简体"/>
              <a:cs typeface="Times New Roman" panose="02020603050405020304" pitchFamily="18" charset="0"/>
            </a:endParaRPr>
          </a:p>
        </p:txBody>
      </p:sp>
    </p:spTree>
    <p:extLst>
      <p:ext uri="{BB962C8B-B14F-4D97-AF65-F5344CB8AC3E}">
        <p14:creationId xmlns:p14="http://schemas.microsoft.com/office/powerpoint/2010/main" val="3299132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p:txBody>
          <a:bodyPr/>
          <a:lstStyle/>
          <a:p>
            <a:endParaRPr lang="en-US" altLang="en-US" smtClean="0"/>
          </a:p>
        </p:txBody>
      </p:sp>
      <p:sp>
        <p:nvSpPr>
          <p:cNvPr id="52227"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smtClean="0">
                <a:solidFill>
                  <a:srgbClr val="000000"/>
                </a:solidFill>
              </a:rPr>
              <a:t>www.themegallery.com</a:t>
            </a:r>
          </a:p>
        </p:txBody>
      </p:sp>
      <p:pic>
        <p:nvPicPr>
          <p:cNvPr id="52228" name="Picture 6" descr="Cute powerpoint wallpaper trong 2020 | Hình ảnh, Hình nền,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800600" y="152400"/>
            <a:ext cx="2362200" cy="1108075"/>
          </a:xfrm>
          <a:prstGeom prst="rect">
            <a:avLst/>
          </a:prstGeom>
        </p:spPr>
        <p:txBody>
          <a:bodyPr>
            <a:spAutoFit/>
          </a:bodyPr>
          <a:lstStyle/>
          <a:p>
            <a:pPr algn="ctr" eaLnBrk="1" fontAlgn="auto" hangingPunct="1">
              <a:spcBef>
                <a:spcPts val="0"/>
              </a:spcBef>
              <a:spcAft>
                <a:spcPts val="0"/>
              </a:spcAft>
              <a:defRPr/>
            </a:pPr>
            <a:r>
              <a:rPr lang="en-US" sz="6600" b="1" u="sng" kern="0" dirty="0" err="1">
                <a:solidFill>
                  <a:srgbClr val="FFFF00"/>
                </a:solidFill>
                <a:latin typeface="Times New Roman" pitchFamily="18" charset="0"/>
                <a:cs typeface="Times New Roman" pitchFamily="18" charset="0"/>
              </a:rPr>
              <a:t>Câu</a:t>
            </a:r>
            <a:r>
              <a:rPr lang="en-US" sz="6600" b="1" u="sng" kern="0" dirty="0">
                <a:solidFill>
                  <a:srgbClr val="FFFF00"/>
                </a:solidFill>
                <a:latin typeface="Times New Roman" pitchFamily="18" charset="0"/>
                <a:cs typeface="Times New Roman" pitchFamily="18" charset="0"/>
              </a:rPr>
              <a:t> 1 </a:t>
            </a:r>
            <a:endParaRPr lang="en-US" sz="2800" u="sng" kern="0" dirty="0">
              <a:solidFill>
                <a:srgbClr val="FFFF00"/>
              </a:solidFill>
              <a:latin typeface="Times New Roman" pitchFamily="18" charset="0"/>
              <a:cs typeface="Times New Roman" pitchFamily="18" charset="0"/>
            </a:endParaRPr>
          </a:p>
        </p:txBody>
      </p:sp>
      <p:sp>
        <p:nvSpPr>
          <p:cNvPr id="7" name="Rectangle 6"/>
          <p:cNvSpPr/>
          <p:nvPr/>
        </p:nvSpPr>
        <p:spPr>
          <a:xfrm>
            <a:off x="1452563" y="2057400"/>
            <a:ext cx="9132887" cy="954088"/>
          </a:xfrm>
          <a:prstGeom prst="rect">
            <a:avLst/>
          </a:prstGeom>
        </p:spPr>
        <p:txBody>
          <a:bodyPr wrap="none">
            <a:spAutoFit/>
          </a:bodyPr>
          <a:lstStyle/>
          <a:p>
            <a:pPr algn="ctr" eaLnBrk="1" fontAlgn="auto" hangingPunct="1">
              <a:spcBef>
                <a:spcPts val="0"/>
              </a:spcBef>
              <a:spcAft>
                <a:spcPts val="0"/>
              </a:spcAft>
              <a:defRPr/>
            </a:pPr>
            <a:r>
              <a:rPr lang="en-US" sz="2800" b="1" i="1" kern="0" dirty="0" err="1">
                <a:latin typeface="Times New Roman" pitchFamily="18" charset="0"/>
                <a:cs typeface="Times New Roman" pitchFamily="18" charset="0"/>
              </a:rPr>
              <a:t>Em</a:t>
            </a:r>
            <a:r>
              <a:rPr lang="en-US" sz="2800" b="1" i="1" kern="0" dirty="0">
                <a:latin typeface="Times New Roman" pitchFamily="18" charset="0"/>
                <a:cs typeface="Times New Roman" pitchFamily="18" charset="0"/>
              </a:rPr>
              <a:t> </a:t>
            </a:r>
            <a:r>
              <a:rPr lang="en-US" sz="2800" b="1" i="1" kern="0" err="1">
                <a:latin typeface="Times New Roman" pitchFamily="18" charset="0"/>
                <a:cs typeface="Times New Roman" pitchFamily="18" charset="0"/>
              </a:rPr>
              <a:t>hãy</a:t>
            </a:r>
            <a:r>
              <a:rPr lang="en-US" sz="2800" b="1" i="1" kern="0">
                <a:latin typeface="Times New Roman" pitchFamily="18" charset="0"/>
                <a:cs typeface="Times New Roman" pitchFamily="18" charset="0"/>
              </a:rPr>
              <a:t> trình bày hiểu biết về một cuộc chiến đã xảy ra trên </a:t>
            </a:r>
          </a:p>
          <a:p>
            <a:pPr algn="ctr" eaLnBrk="1" fontAlgn="auto" hangingPunct="1">
              <a:spcBef>
                <a:spcPts val="0"/>
              </a:spcBef>
              <a:spcAft>
                <a:spcPts val="0"/>
              </a:spcAft>
              <a:defRPr/>
            </a:pPr>
            <a:r>
              <a:rPr lang="en-US" sz="2800" b="1" i="1" kern="0">
                <a:latin typeface="Times New Roman" pitchFamily="18" charset="0"/>
                <a:cs typeface="Times New Roman" pitchFamily="18" charset="0"/>
              </a:rPr>
              <a:t>đất nước ta trong khoảng đầu thế kỷ XVIII?</a:t>
            </a:r>
            <a:endParaRPr lang="en-US" sz="1050" i="1" kern="0" dirty="0">
              <a:latin typeface="Times New Roman" pitchFamily="18" charset="0"/>
              <a:cs typeface="Times New Roman" pitchFamily="18" charset="0"/>
            </a:endParaRPr>
          </a:p>
        </p:txBody>
      </p:sp>
      <p:sp>
        <p:nvSpPr>
          <p:cNvPr id="8" name="Rectangle 7"/>
          <p:cNvSpPr/>
          <p:nvPr/>
        </p:nvSpPr>
        <p:spPr>
          <a:xfrm>
            <a:off x="800100" y="3265488"/>
            <a:ext cx="10629900" cy="2678112"/>
          </a:xfrm>
          <a:prstGeom prst="rect">
            <a:avLst/>
          </a:prstGeom>
        </p:spPr>
        <p:txBody>
          <a:bodyPr>
            <a:spAutoFit/>
          </a:bodyPr>
          <a:lstStyle/>
          <a:p>
            <a:pPr>
              <a:defRPr/>
            </a:pPr>
            <a:r>
              <a:rPr lang="vi-VN" sz="2800" kern="0">
                <a:latin typeface="Times New Roman" pitchFamily="18" charset="0"/>
                <a:cs typeface="Times New Roman" pitchFamily="18" charset="0"/>
              </a:rPr>
              <a:t>+ Trịnh - Nguyễn phân tranh: phân chia lãnh thổ giữa chế độ “vua Lê chúa Trịnh” ở phía bắc sông Gianh (Đàng Ngoài) và chúa Nguyễn cai trị ở phía nam (Đàng Trong), mở đầu khi Trịnh Tráng đem quân đánh Nguyễn Phúc Nguyên năm 1627 và kết thúc vào năm 1777 khi chúa Nguyễn sụp đổ.</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Nguyễn Dương Hưng (1737) ở Sơn Tây.</a:t>
            </a:r>
            <a:endParaRPr lang="en-US" sz="2800" kern="0">
              <a:latin typeface="Times New Roman" pitchFamily="18" charset="0"/>
              <a:cs typeface="Times New Roman" pitchFamily="18" charset="0"/>
            </a:endParaRPr>
          </a:p>
        </p:txBody>
      </p:sp>
    </p:spTree>
    <p:extLst>
      <p:ext uri="{BB962C8B-B14F-4D97-AF65-F5344CB8AC3E}">
        <p14:creationId xmlns:p14="http://schemas.microsoft.com/office/powerpoint/2010/main" val="187462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p:txBody>
          <a:bodyPr/>
          <a:lstStyle/>
          <a:p>
            <a:endParaRPr lang="en-US" altLang="en-US" smtClean="0"/>
          </a:p>
        </p:txBody>
      </p:sp>
      <p:sp>
        <p:nvSpPr>
          <p:cNvPr id="53251"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smtClean="0">
                <a:solidFill>
                  <a:srgbClr val="000000"/>
                </a:solidFill>
              </a:rPr>
              <a:t>www.themegallery.com</a:t>
            </a:r>
          </a:p>
        </p:txBody>
      </p:sp>
      <p:pic>
        <p:nvPicPr>
          <p:cNvPr id="53252" name="Picture 6" descr="Cute powerpoint wallpaper trong 2020 | Hình ảnh, Hình nền,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6300" y="2209800"/>
            <a:ext cx="10439400" cy="3108325"/>
          </a:xfrm>
          <a:prstGeom prst="rect">
            <a:avLst/>
          </a:prstGeom>
        </p:spPr>
        <p:txBody>
          <a:bodyPr>
            <a:spAutoFit/>
          </a:bodyPr>
          <a:lstStyle/>
          <a:p>
            <a:pPr>
              <a:defRPr/>
            </a:pPr>
            <a:r>
              <a:rPr lang="vi-VN" sz="2800" kern="0">
                <a:latin typeface="Times New Roman" pitchFamily="18" charset="0"/>
                <a:cs typeface="Times New Roman" pitchFamily="18" charset="0"/>
              </a:rPr>
              <a:t>+ Khởi nghĩa Nguyễn Danh Phương (1740 - 1751) ở khu vực nay thuộc các tỉnh Vĩnh Phúc, Phú Thọ.</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Nguyễn Hữu Cầu (1741 - 1751) xuất phát từ Đồ Sơn (Hải Phòng), di chuyển lên Kinh Bắc (Bắc Giang, Bắc Ninh), uy hiếp kinh thành Thăng Long rồi xuống Sơn Nam, vào Thanh Hoá, Nghệ An.</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Hoàng Công Chất (1739 - 1769) trên địa bàn trấn Sơn Nam.</a:t>
            </a:r>
            <a:endParaRPr lang="en-US" sz="2800" kern="0">
              <a:latin typeface="Times New Roman" pitchFamily="18" charset="0"/>
              <a:cs typeface="Times New Roman" pitchFamily="18" charset="0"/>
            </a:endParaRPr>
          </a:p>
        </p:txBody>
      </p:sp>
    </p:spTree>
    <p:extLst>
      <p:ext uri="{BB962C8B-B14F-4D97-AF65-F5344CB8AC3E}">
        <p14:creationId xmlns:p14="http://schemas.microsoft.com/office/powerpoint/2010/main" val="3501278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p:txBody>
          <a:bodyPr/>
          <a:lstStyle/>
          <a:p>
            <a:endParaRPr lang="en-US" altLang="en-US" smtClean="0"/>
          </a:p>
        </p:txBody>
      </p:sp>
      <p:sp>
        <p:nvSpPr>
          <p:cNvPr id="54275"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smtClean="0">
                <a:solidFill>
                  <a:srgbClr val="000000"/>
                </a:solidFill>
              </a:rPr>
              <a:t>www.themegallery.com</a:t>
            </a:r>
          </a:p>
        </p:txBody>
      </p:sp>
      <p:pic>
        <p:nvPicPr>
          <p:cNvPr id="54276" name="Picture 6" descr="Cute powerpoint wallpaper trong 2020 | Hình ảnh, Hình nền,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9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4800600" y="152400"/>
            <a:ext cx="2362200" cy="1108075"/>
          </a:xfrm>
          <a:prstGeom prst="rect">
            <a:avLst/>
          </a:prstGeom>
        </p:spPr>
        <p:txBody>
          <a:bodyPr>
            <a:spAutoFit/>
          </a:bodyPr>
          <a:lstStyle/>
          <a:p>
            <a:pPr algn="ctr" eaLnBrk="1" fontAlgn="auto" hangingPunct="1">
              <a:spcBef>
                <a:spcPts val="0"/>
              </a:spcBef>
              <a:spcAft>
                <a:spcPts val="0"/>
              </a:spcAft>
              <a:defRPr/>
            </a:pPr>
            <a:r>
              <a:rPr lang="en-US" sz="6600" b="1" u="sng" kern="0" dirty="0" err="1">
                <a:solidFill>
                  <a:srgbClr val="FFFF00"/>
                </a:solidFill>
                <a:latin typeface="Times New Roman" pitchFamily="18" charset="0"/>
                <a:cs typeface="Times New Roman" pitchFamily="18" charset="0"/>
              </a:rPr>
              <a:t>Câu</a:t>
            </a:r>
            <a:r>
              <a:rPr lang="en-US" sz="6600" b="1" u="sng" kern="0" dirty="0">
                <a:solidFill>
                  <a:srgbClr val="FFFF00"/>
                </a:solidFill>
                <a:latin typeface="Times New Roman" pitchFamily="18" charset="0"/>
                <a:cs typeface="Times New Roman" pitchFamily="18" charset="0"/>
              </a:rPr>
              <a:t> 2 </a:t>
            </a:r>
            <a:endParaRPr lang="en-US" sz="2800" u="sng" kern="0" dirty="0">
              <a:solidFill>
                <a:srgbClr val="FFFF00"/>
              </a:solidFill>
              <a:latin typeface="Times New Roman" pitchFamily="18" charset="0"/>
              <a:cs typeface="Times New Roman" pitchFamily="18" charset="0"/>
            </a:endParaRPr>
          </a:p>
        </p:txBody>
      </p:sp>
      <p:sp>
        <p:nvSpPr>
          <p:cNvPr id="7" name="Rectangle 6"/>
          <p:cNvSpPr/>
          <p:nvPr/>
        </p:nvSpPr>
        <p:spPr>
          <a:xfrm>
            <a:off x="1350963" y="2057400"/>
            <a:ext cx="9261475" cy="954088"/>
          </a:xfrm>
          <a:prstGeom prst="rect">
            <a:avLst/>
          </a:prstGeom>
        </p:spPr>
        <p:txBody>
          <a:bodyPr wrap="none">
            <a:spAutoFit/>
          </a:bodyPr>
          <a:lstStyle/>
          <a:p>
            <a:pPr eaLnBrk="1" fontAlgn="auto" hangingPunct="1">
              <a:spcBef>
                <a:spcPts val="0"/>
              </a:spcBef>
              <a:spcAft>
                <a:spcPts val="0"/>
              </a:spcAft>
              <a:defRPr/>
            </a:pPr>
            <a:r>
              <a:rPr lang="vi-VN" sz="2800" b="1" i="1" kern="0">
                <a:latin typeface="Times New Roman" pitchFamily="18" charset="0"/>
                <a:cs typeface="Times New Roman" pitchFamily="18" charset="0"/>
              </a:rPr>
              <a:t>Nêu sự khác biệt giữa các cuộc tiễn đưa trong chiến tranh và</a:t>
            </a:r>
            <a:endParaRPr lang="en-US" sz="2800" b="1" i="1" kern="0">
              <a:latin typeface="Times New Roman" pitchFamily="18" charset="0"/>
              <a:cs typeface="Times New Roman" pitchFamily="18" charset="0"/>
            </a:endParaRPr>
          </a:p>
          <a:p>
            <a:pPr eaLnBrk="1" fontAlgn="auto" hangingPunct="1">
              <a:spcBef>
                <a:spcPts val="0"/>
              </a:spcBef>
              <a:spcAft>
                <a:spcPts val="0"/>
              </a:spcAft>
              <a:defRPr/>
            </a:pPr>
            <a:r>
              <a:rPr lang="vi-VN" sz="2800" b="1" i="1" kern="0">
                <a:latin typeface="Times New Roman" pitchFamily="18" charset="0"/>
                <a:cs typeface="Times New Roman" pitchFamily="18" charset="0"/>
              </a:rPr>
              <a:t> trong hoàn cảnh bình thường của cuộc sống</a:t>
            </a:r>
            <a:r>
              <a:rPr lang="en-US" sz="2800" b="1" i="1" kern="0">
                <a:latin typeface="Times New Roman" pitchFamily="18" charset="0"/>
                <a:cs typeface="Times New Roman" pitchFamily="18" charset="0"/>
              </a:rPr>
              <a:t>?</a:t>
            </a:r>
            <a:endParaRPr lang="en-US" sz="2800" b="1" i="1" kern="0" dirty="0">
              <a:latin typeface="Times New Roman" pitchFamily="18" charset="0"/>
              <a:cs typeface="Times New Roman" pitchFamily="18" charset="0"/>
            </a:endParaRPr>
          </a:p>
        </p:txBody>
      </p:sp>
      <p:sp>
        <p:nvSpPr>
          <p:cNvPr id="8" name="Rectangle 7"/>
          <p:cNvSpPr/>
          <p:nvPr/>
        </p:nvSpPr>
        <p:spPr>
          <a:xfrm>
            <a:off x="914400" y="3352800"/>
            <a:ext cx="10134600" cy="954088"/>
          </a:xfrm>
          <a:prstGeom prst="rect">
            <a:avLst/>
          </a:prstGeom>
        </p:spPr>
        <p:txBody>
          <a:bodyPr>
            <a:spAutoFit/>
          </a:bodyPr>
          <a:lstStyle/>
          <a:p>
            <a:pPr eaLnBrk="1" fontAlgn="auto" hangingPunct="1">
              <a:spcBef>
                <a:spcPts val="0"/>
              </a:spcBef>
              <a:spcAft>
                <a:spcPts val="0"/>
              </a:spcAft>
              <a:defRPr/>
            </a:pPr>
            <a:r>
              <a:rPr lang="en-US" sz="2800" kern="0">
                <a:latin typeface="Times New Roman" pitchFamily="18" charset="0"/>
                <a:cs typeface="Times New Roman" pitchFamily="18" charset="0"/>
              </a:rPr>
              <a:t>HS: </a:t>
            </a:r>
            <a:r>
              <a:rPr lang="vi-VN" sz="2800" kern="0">
                <a:latin typeface="Times New Roman" pitchFamily="18" charset="0"/>
                <a:cs typeface="Times New Roman" pitchFamily="18" charset="0"/>
              </a:rPr>
              <a:t>Hình dung sự khác biệt của hai bối cảnh xã hội đặt ra những </a:t>
            </a:r>
            <a:endParaRPr lang="en-US" sz="2800" kern="0">
              <a:latin typeface="Times New Roman" pitchFamily="18" charset="0"/>
              <a:cs typeface="Times New Roman" pitchFamily="18" charset="0"/>
            </a:endParaRPr>
          </a:p>
          <a:p>
            <a:pPr eaLnBrk="1" fontAlgn="auto" hangingPunct="1">
              <a:spcBef>
                <a:spcPts val="0"/>
              </a:spcBef>
              <a:spcAft>
                <a:spcPts val="0"/>
              </a:spcAft>
              <a:defRPr/>
            </a:pPr>
            <a:r>
              <a:rPr lang="vi-VN" sz="2800" kern="0">
                <a:latin typeface="Times New Roman" pitchFamily="18" charset="0"/>
                <a:cs typeface="Times New Roman" pitchFamily="18" charset="0"/>
              </a:rPr>
              <a:t>vấn đề/ nguy cơ</a:t>
            </a:r>
            <a:r>
              <a:rPr lang="en-US" sz="2800" kern="0">
                <a:latin typeface="Times New Roman" pitchFamily="18" charset="0"/>
                <a:cs typeface="Times New Roman" pitchFamily="18" charset="0"/>
              </a:rPr>
              <a:t> </a:t>
            </a:r>
            <a:r>
              <a:rPr lang="vi-VN" sz="2800" kern="0">
                <a:latin typeface="Times New Roman" pitchFamily="18" charset="0"/>
                <a:cs typeface="Times New Roman" pitchFamily="18" charset="0"/>
              </a:rPr>
              <a:t> khác nhau thế nào đối với người lên đường.</a:t>
            </a:r>
            <a:endParaRPr lang="en-US" sz="2800" kern="0" dirty="0">
              <a:latin typeface="Times New Roman" pitchFamily="18" charset="0"/>
              <a:cs typeface="Times New Roman" pitchFamily="18" charset="0"/>
            </a:endParaRPr>
          </a:p>
        </p:txBody>
      </p:sp>
    </p:spTree>
    <p:extLst>
      <p:ext uri="{BB962C8B-B14F-4D97-AF65-F5344CB8AC3E}">
        <p14:creationId xmlns:p14="http://schemas.microsoft.com/office/powerpoint/2010/main" val="956137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BA6AFFE-A239-FB07-87FB-ADB10210579F}"/>
              </a:ext>
            </a:extLst>
          </p:cNvPr>
          <p:cNvSpPr txBox="1"/>
          <p:nvPr/>
        </p:nvSpPr>
        <p:spPr>
          <a:xfrm>
            <a:off x="6502400" y="2668373"/>
            <a:ext cx="5435600" cy="1323439"/>
          </a:xfrm>
          <a:prstGeom prst="rect">
            <a:avLst/>
          </a:prstGeom>
          <a:noFill/>
        </p:spPr>
        <p:txBody>
          <a:bodyPr wrap="square" rtlCol="0">
            <a:spAutoFit/>
          </a:bodyPr>
          <a:lstStyle/>
          <a:p>
            <a:pPr algn="ctr"/>
            <a:r>
              <a:rPr lang="en-US" sz="4000" dirty="0">
                <a:latin typeface="#9Slide07 IcielBC Cubano Normal" panose="00000500000000000000" pitchFamily="2" charset="0"/>
                <a:cs typeface="Times New Roman" panose="02020603050405020304" pitchFamily="18" charset="0"/>
              </a:rPr>
              <a:t>I. </a:t>
            </a:r>
          </a:p>
          <a:p>
            <a:pPr algn="ctr"/>
            <a:r>
              <a:rPr lang="en-US" sz="4000" dirty="0" err="1">
                <a:latin typeface="#9Slide07 IcielBC Cubano Normal" panose="00000500000000000000" pitchFamily="2" charset="0"/>
                <a:cs typeface="Times New Roman" panose="02020603050405020304" pitchFamily="18" charset="0"/>
              </a:rPr>
              <a:t>Đọc</a:t>
            </a:r>
            <a:r>
              <a:rPr lang="en-US" sz="4000" dirty="0">
                <a:latin typeface="#9Slide07 IcielBC Cubano Normal" panose="00000500000000000000" pitchFamily="2" charset="0"/>
                <a:cs typeface="Times New Roman" panose="02020603050405020304" pitchFamily="18" charset="0"/>
              </a:rPr>
              <a:t> – </a:t>
            </a:r>
            <a:r>
              <a:rPr lang="en-US" sz="4000" dirty="0" err="1">
                <a:latin typeface="#9Slide07 IcielBC Cubano Normal" panose="00000500000000000000" pitchFamily="2" charset="0"/>
                <a:cs typeface="Times New Roman" panose="02020603050405020304" pitchFamily="18" charset="0"/>
              </a:rPr>
              <a:t>Tìm</a:t>
            </a:r>
            <a:r>
              <a:rPr lang="en-US" sz="4000" dirty="0">
                <a:latin typeface="#9Slide07 IcielBC Cubano Normal" panose="00000500000000000000" pitchFamily="2" charset="0"/>
                <a:cs typeface="Times New Roman" panose="02020603050405020304" pitchFamily="18" charset="0"/>
              </a:rPr>
              <a:t> </a:t>
            </a:r>
            <a:r>
              <a:rPr lang="en-US" sz="4000" dirty="0" err="1">
                <a:latin typeface="#9Slide07 IcielBC Cubano Normal" panose="00000500000000000000" pitchFamily="2" charset="0"/>
                <a:cs typeface="Times New Roman" panose="02020603050405020304" pitchFamily="18" charset="0"/>
              </a:rPr>
              <a:t>hiểu</a:t>
            </a:r>
            <a:r>
              <a:rPr lang="en-US" sz="4000" dirty="0">
                <a:latin typeface="#9Slide07 IcielBC Cubano Normal" panose="00000500000000000000" pitchFamily="2" charset="0"/>
                <a:cs typeface="Times New Roman" panose="02020603050405020304" pitchFamily="18" charset="0"/>
              </a:rPr>
              <a:t> </a:t>
            </a:r>
            <a:r>
              <a:rPr lang="en-US" sz="4000" dirty="0" err="1">
                <a:latin typeface="#9Slide07 IcielBC Cubano Normal" panose="00000500000000000000" pitchFamily="2" charset="0"/>
                <a:cs typeface="Times New Roman" panose="02020603050405020304" pitchFamily="18" charset="0"/>
              </a:rPr>
              <a:t>chung</a:t>
            </a:r>
            <a:endParaRPr lang="en-US" sz="4000" dirty="0">
              <a:latin typeface="#9Slide07 IcielBC Cubano Normal" panose="000005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xmlns="" id="{9BD32F96-BB4A-F534-B3CF-831B9F9B9520}"/>
              </a:ext>
            </a:extLst>
          </p:cNvPr>
          <p:cNvPicPr>
            <a:picLocks noChangeAspect="1"/>
          </p:cNvPicPr>
          <p:nvPr/>
        </p:nvPicPr>
        <p:blipFill rotWithShape="1">
          <a:blip r:embed="rId3"/>
          <a:srcRect r="-2" b="632"/>
          <a:stretch/>
        </p:blipFill>
        <p:spPr>
          <a:xfrm>
            <a:off x="14" y="-114293"/>
            <a:ext cx="6901717" cy="6857993"/>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4001222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AD07D17A-738A-86F0-462D-6E3D927FA9AF}"/>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a:latin typeface="Times New Roman" panose="02020603050405020304" pitchFamily="18" charset="0"/>
                <a:cs typeface="Times New Roman" panose="02020603050405020304" pitchFamily="18" charset="0"/>
              </a:rPr>
              <a:t>1. Đọc – chú thích</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6AAB7368-4ECB-9075-9FC9-2A2C24EDE85A}"/>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7A54121A-D289-40AB-810A-36CCA3F0A8B3}"/>
              </a:ext>
            </a:extLst>
          </p:cNvPr>
          <p:cNvSpPr/>
          <p:nvPr/>
        </p:nvSpPr>
        <p:spPr>
          <a:xfrm>
            <a:off x="1066800" y="2834242"/>
            <a:ext cx="6705600" cy="194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trầm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buồn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nỗi</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niềm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xót</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xa</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a:t>
            </a:r>
            <a:endPar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xmlns="" id="{F7C3C1BF-44B6-6A92-15BF-C3EC716972F7}"/>
              </a:ext>
            </a:extLst>
          </p:cNvPr>
          <p:cNvSpPr/>
          <p:nvPr/>
        </p:nvSpPr>
        <p:spPr>
          <a:xfrm>
            <a:off x="8178800" y="2108200"/>
            <a:ext cx="3852041" cy="385204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sp>
    </p:spTree>
    <p:extLst>
      <p:ext uri="{BB962C8B-B14F-4D97-AF65-F5344CB8AC3E}">
        <p14:creationId xmlns:p14="http://schemas.microsoft.com/office/powerpoint/2010/main" val="104039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0B12B7D3-FD69-49A3-9C60-8B38D04157C3}"/>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a:latin typeface="Times New Roman" panose="02020603050405020304" pitchFamily="18" charset="0"/>
                <a:cs typeface="Times New Roman" panose="02020603050405020304" pitchFamily="18" charset="0"/>
              </a:rPr>
              <a:t>1. Đọc – chú thích</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12AD71D1-84BF-1872-9A5F-06AC58BF1F95}"/>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xmlns="" id="{7EC120A6-99B8-7145-C14E-85DFA00D4AFB}"/>
              </a:ext>
            </a:extLst>
          </p:cNvPr>
          <p:cNvSpPr/>
          <p:nvPr/>
        </p:nvSpPr>
        <p:spPr>
          <a:xfrm>
            <a:off x="9753600" y="3864618"/>
            <a:ext cx="2365756" cy="3251898"/>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3"/>
            <a:stretch>
              <a:fillRect/>
            </a:stretch>
          </a:blipFill>
        </p:spPr>
      </p:sp>
      <p:sp>
        <p:nvSpPr>
          <p:cNvPr id="7" name="TextBox 9">
            <a:extLst>
              <a:ext uri="{FF2B5EF4-FFF2-40B4-BE49-F238E27FC236}">
                <a16:creationId xmlns:a16="http://schemas.microsoft.com/office/drawing/2014/main" xmlns="" id="{ACA2040A-336B-D4C1-C219-6C69FED2FA11}"/>
              </a:ext>
            </a:extLst>
          </p:cNvPr>
          <p:cNvSpPr txBox="1"/>
          <p:nvPr/>
        </p:nvSpPr>
        <p:spPr>
          <a:xfrm>
            <a:off x="1739408" y="2284967"/>
            <a:ext cx="9492592" cy="557845"/>
          </a:xfrm>
          <a:prstGeom prst="rect">
            <a:avLst/>
          </a:prstGeom>
        </p:spPr>
        <p:txBody>
          <a:bodyPr wrap="square" lIns="0" tIns="0" rIns="0" bIns="0" rtlCol="0" anchor="t">
            <a:spAutoFit/>
          </a:bodyPr>
          <a:lstStyle/>
          <a:p>
            <a:pPr algn="ctr">
              <a:lnSpc>
                <a:spcPts val="3822"/>
              </a:lnSpc>
              <a:spcBef>
                <a:spcPct val="0"/>
              </a:spcBef>
            </a:pPr>
            <a:r>
              <a:rPr lang="en-US" sz="6400" b="1" dirty="0" err="1">
                <a:solidFill>
                  <a:srgbClr val="C00000"/>
                </a:solidFill>
                <a:latin typeface="Times New Roman" panose="02020603050405020304" pitchFamily="18" charset="0"/>
                <a:cs typeface="Times New Roman" panose="02020603050405020304" pitchFamily="18" charset="0"/>
              </a:rPr>
              <a:t>Ghi</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chú</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từ</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vựng</a:t>
            </a:r>
            <a:endParaRPr lang="en-US" sz="6400" b="1"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4F415767-1B1F-E34E-89B6-2970BE8B3D80}"/>
              </a:ext>
            </a:extLst>
          </p:cNvPr>
          <p:cNvSpPr txBox="1"/>
          <p:nvPr/>
        </p:nvSpPr>
        <p:spPr>
          <a:xfrm>
            <a:off x="1016000" y="3287023"/>
            <a:ext cx="9137219" cy="1897699"/>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giấy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ghi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chú</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văn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bản</a:t>
            </a:r>
            <a:r>
              <a:rPr lang="en-US" sz="2933" dirty="0">
                <a:latin typeface="Times New Roman" panose="02020603050405020304" pitchFamily="18" charset="0"/>
                <a:cs typeface="Times New Roman" panose="02020603050405020304" pitchFamily="18" charset="0"/>
              </a:rPr>
              <a:t>.</a:t>
            </a:r>
          </a:p>
          <a:p>
            <a:pPr algn="just"/>
            <a:r>
              <a:rPr lang="en-US" sz="2933" dirty="0">
                <a:latin typeface="Times New Roman" panose="02020603050405020304" pitchFamily="18" charset="0"/>
                <a:cs typeface="Times New Roman" panose="02020603050405020304" pitchFamily="18" charset="0"/>
              </a:rPr>
              <a:t>- Sau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sẻ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lớp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cùng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thích</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66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1E3E795-0714-A0A4-EA81-B80E859CE662}"/>
              </a:ext>
            </a:extLst>
          </p:cNvPr>
          <p:cNvSpPr txBox="1"/>
          <p:nvPr/>
        </p:nvSpPr>
        <p:spPr>
          <a:xfrm>
            <a:off x="152400" y="5512989"/>
            <a:ext cx="4565649" cy="913199"/>
          </a:xfrm>
          <a:prstGeom prst="rect">
            <a:avLst/>
          </a:prstGeom>
          <a:noFill/>
        </p:spPr>
        <p:txBody>
          <a:bodyPr wrap="square">
            <a:spAutoFit/>
          </a:bodyPr>
          <a:lstStyle/>
          <a:p>
            <a:pPr algn="ctr"/>
            <a:r>
              <a:rPr lang="en-US" sz="2667" dirty="0">
                <a:latin typeface="Times New Roman" panose="02020603050405020304" pitchFamily="18" charset="0"/>
                <a:cs typeface="Times New Roman" panose="02020603050405020304" pitchFamily="18" charset="0"/>
              </a:rPr>
              <a:t>Tranh </a:t>
            </a:r>
            <a:r>
              <a:rPr lang="en-US" sz="2667" dirty="0" err="1">
                <a:latin typeface="Times New Roman" panose="02020603050405020304" pitchFamily="18" charset="0"/>
                <a:cs typeface="Times New Roman" panose="02020603050405020304" pitchFamily="18" charset="0"/>
              </a:rPr>
              <a:t>minh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họa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tác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p>
          <a:p>
            <a:pPr algn="ctr"/>
            <a:r>
              <a:rPr lang="en-US" sz="2667" b="1" dirty="0" err="1">
                <a:latin typeface="Times New Roman" panose="02020603050405020304" pitchFamily="18" charset="0"/>
                <a:cs typeface="Times New Roman" panose="02020603050405020304" pitchFamily="18" charset="0"/>
              </a:rPr>
              <a:t>Đặng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Trần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Côn</a:t>
            </a:r>
            <a:endParaRPr lang="vi-VN" sz="2667" b="1"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xmlns="" id="{BD8054BF-12A2-9CC7-7BF8-3295AE72E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46" y="2618315"/>
            <a:ext cx="456565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8F7E560E-7592-B8DF-800C-891184628FA6}"/>
              </a:ext>
            </a:extLst>
          </p:cNvPr>
          <p:cNvSpPr txBox="1"/>
          <p:nvPr/>
        </p:nvSpPr>
        <p:spPr>
          <a:xfrm>
            <a:off x="5029200" y="1600200"/>
            <a:ext cx="6858000" cy="5508431"/>
          </a:xfrm>
          <a:prstGeom prst="rect">
            <a:avLst/>
          </a:prstGeom>
          <a:noFill/>
        </p:spPr>
        <p:txBody>
          <a:bodyPr wrap="square">
            <a:spAutoFit/>
          </a:bodyPr>
          <a:lstStyle/>
          <a:p>
            <a:pPr algn="just"/>
            <a:r>
              <a:rPr lang="vi-VN" sz="2933"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S</a:t>
            </a:r>
            <a:r>
              <a:rPr lang="vi-VN" sz="2933" dirty="0">
                <a:latin typeface="Times New Roman" panose="02020603050405020304" pitchFamily="18" charset="0"/>
                <a:cs typeface="Times New Roman" panose="02020603050405020304" pitchFamily="18" charset="0"/>
              </a:rPr>
              <a:t>ống khoảng thế kỉ XVIII</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làng Mọc (làng Nhân Mục), nay thuộc Hà Nội.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Ông đỗ hương cống, làm quan tới chức Ngự sử đài chiếu khám.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Tác phẩm của ông chú trọng thể hiện tình cảm riêng tư, nỗi niềm trắc ẩn của con người</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tiêu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biểu</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“Chinh phụ ngâm khúc</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“Tiêu tương bát cảnh”, ba bài phú “Trương Hàn thuần lô, Trương Lương bố ý, Khấu môn thanh,…</a:t>
            </a:r>
          </a:p>
        </p:txBody>
      </p:sp>
      <p:sp>
        <p:nvSpPr>
          <p:cNvPr id="7" name="Freeform 4">
            <a:extLst>
              <a:ext uri="{FF2B5EF4-FFF2-40B4-BE49-F238E27FC236}">
                <a16:creationId xmlns:a16="http://schemas.microsoft.com/office/drawing/2014/main" xmlns=""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4"/>
            <a:stretch>
              <a:fillRect/>
            </a:stretch>
          </a:blipFill>
        </p:spPr>
      </p:sp>
      <p:sp>
        <p:nvSpPr>
          <p:cNvPr id="8" name="Freeform 7">
            <a:extLst>
              <a:ext uri="{FF2B5EF4-FFF2-40B4-BE49-F238E27FC236}">
                <a16:creationId xmlns:a16="http://schemas.microsoft.com/office/drawing/2014/main" xmlns=""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50856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1E3E795-0714-A0A4-EA81-B80E859CE662}"/>
              </a:ext>
            </a:extLst>
          </p:cNvPr>
          <p:cNvSpPr txBox="1"/>
          <p:nvPr/>
        </p:nvSpPr>
        <p:spPr>
          <a:xfrm>
            <a:off x="152400" y="5512989"/>
            <a:ext cx="4565649" cy="913199"/>
          </a:xfrm>
          <a:prstGeom prst="rect">
            <a:avLst/>
          </a:prstGeom>
          <a:noFill/>
        </p:spPr>
        <p:txBody>
          <a:bodyPr wrap="square">
            <a:spAutoFit/>
          </a:bodyPr>
          <a:lstStyle/>
          <a:p>
            <a:pPr algn="ctr"/>
            <a:r>
              <a:rPr lang="en-US" sz="2667" dirty="0" err="1">
                <a:latin typeface="Times New Roman" panose="02020603050405020304" pitchFamily="18" charset="0"/>
                <a:cs typeface="Times New Roman" panose="02020603050405020304" pitchFamily="18" charset="0"/>
              </a:rPr>
              <a:t>Ảnh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họa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dịch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p>
          <a:p>
            <a:pPr algn="ctr"/>
            <a:r>
              <a:rPr lang="en-US" sz="2667" b="1" dirty="0" err="1">
                <a:latin typeface="Times New Roman" panose="02020603050405020304" pitchFamily="18" charset="0"/>
                <a:cs typeface="Times New Roman" panose="02020603050405020304" pitchFamily="18" charset="0"/>
              </a:rPr>
              <a:t>Đoàn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Thị</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Điểm</a:t>
            </a:r>
            <a:endParaRPr lang="vi-VN" sz="2667"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F7E560E-7592-B8DF-800C-891184628FA6}"/>
              </a:ext>
            </a:extLst>
          </p:cNvPr>
          <p:cNvSpPr txBox="1"/>
          <p:nvPr/>
        </p:nvSpPr>
        <p:spPr>
          <a:xfrm>
            <a:off x="4978400" y="1955800"/>
            <a:ext cx="6858000" cy="4605748"/>
          </a:xfrm>
          <a:prstGeom prst="rect">
            <a:avLst/>
          </a:prstGeom>
          <a:noFill/>
        </p:spPr>
        <p:txBody>
          <a:bodyPr wrap="square">
            <a:spAutoFit/>
          </a:bodyPr>
          <a:lstStyle/>
          <a:p>
            <a:pPr algn="just"/>
            <a:r>
              <a:rPr lang="vi-VN" sz="2933" dirty="0">
                <a:latin typeface="Times New Roman" panose="02020603050405020304" pitchFamily="18" charset="0"/>
                <a:cs typeface="Times New Roman" panose="02020603050405020304" pitchFamily="18" charset="0"/>
              </a:rPr>
              <a:t>- Đoàn Thị Điểm (1705 – 1748),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H</a:t>
            </a:r>
            <a:r>
              <a:rPr lang="vi-VN" sz="2933" dirty="0">
                <a:latin typeface="Times New Roman" panose="02020603050405020304" pitchFamily="18" charset="0"/>
                <a:cs typeface="Times New Roman" panose="02020603050405020304" pitchFamily="18" charset="0"/>
              </a:rPr>
              <a:t>iệu là Hồng Hà nữ sĩ</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 ở Hưng Yên.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Nữ sĩ sáng tác văn thơ bằng cả chữ Hán và chữ Nôm, hiện còn lưu lại các tác phẩm như “Truyền kì tân phả”, “Nữ trung tùng phận” và một số bài thơ.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Bản dịch “Chinh phụ ngâm” nổi tiếng hiện đang lưu hành được nhiều học giả khẳng định là của nữ sĩ.</a:t>
            </a:r>
          </a:p>
        </p:txBody>
      </p:sp>
      <p:sp>
        <p:nvSpPr>
          <p:cNvPr id="7" name="Freeform 4">
            <a:extLst>
              <a:ext uri="{FF2B5EF4-FFF2-40B4-BE49-F238E27FC236}">
                <a16:creationId xmlns:a16="http://schemas.microsoft.com/office/drawing/2014/main" xmlns=""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xmlns=""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050" name="Picture 2" descr="Nữ sĩ Đoàn Thị Điểm (Ảnh internet). ">
            <a:extLst>
              <a:ext uri="{FF2B5EF4-FFF2-40B4-BE49-F238E27FC236}">
                <a16:creationId xmlns:a16="http://schemas.microsoft.com/office/drawing/2014/main" xmlns="" id="{902BFEF5-3715-9371-3A0E-56CB11D6CC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2447368"/>
            <a:ext cx="4216400" cy="303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13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CBC48B1-33AD-73DB-E4E0-870453E96233}"/>
              </a:ext>
            </a:extLst>
          </p:cNvPr>
          <p:cNvPicPr>
            <a:picLocks noChangeAspect="1"/>
          </p:cNvPicPr>
          <p:nvPr/>
        </p:nvPicPr>
        <p:blipFill>
          <a:blip r:embed="rId3"/>
          <a:stretch>
            <a:fillRect/>
          </a:stretch>
        </p:blipFill>
        <p:spPr>
          <a:xfrm>
            <a:off x="914400" y="1092200"/>
            <a:ext cx="10541000" cy="5569086"/>
          </a:xfrm>
          <a:prstGeom prst="rect">
            <a:avLst/>
          </a:prstGeom>
        </p:spPr>
      </p:pic>
      <p:sp>
        <p:nvSpPr>
          <p:cNvPr id="6" name="TextBox 5">
            <a:extLst>
              <a:ext uri="{FF2B5EF4-FFF2-40B4-BE49-F238E27FC236}">
                <a16:creationId xmlns:a16="http://schemas.microsoft.com/office/drawing/2014/main" xmlns="" id="{00D4E5C6-4619-BA65-6356-8D4D79F49CC7}"/>
              </a:ext>
            </a:extLst>
          </p:cNvPr>
          <p:cNvSpPr txBox="1"/>
          <p:nvPr/>
        </p:nvSpPr>
        <p:spPr>
          <a:xfrm>
            <a:off x="2692400" y="431800"/>
            <a:ext cx="6807200" cy="543675"/>
          </a:xfrm>
          <a:prstGeom prst="rect">
            <a:avLst/>
          </a:prstGeom>
          <a:noFill/>
        </p:spPr>
        <p:txBody>
          <a:bodyPr wrap="square">
            <a:spAutoFit/>
          </a:bodyPr>
          <a:lstStyle/>
          <a:p>
            <a:pPr algn="just"/>
            <a:r>
              <a:rPr lang="en-US" sz="2933" b="1" dirty="0" err="1">
                <a:solidFill>
                  <a:srgbClr val="212529"/>
                </a:solidFill>
                <a:latin typeface="Times New Roman" panose="02020603050405020304" pitchFamily="18" charset="0"/>
                <a:cs typeface="Times New Roman" panose="02020603050405020304" pitchFamily="18" charset="0"/>
              </a:rPr>
              <a:t>Bìa</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cuốn</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diễn</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Nôm</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i="1" dirty="0">
                <a:solidFill>
                  <a:srgbClr val="212529"/>
                </a:solidFill>
                <a:latin typeface="Times New Roman" panose="02020603050405020304" pitchFamily="18" charset="0"/>
                <a:cs typeface="Times New Roman" panose="02020603050405020304" pitchFamily="18" charset="0"/>
              </a:rPr>
              <a:t>Chinh </a:t>
            </a:r>
            <a:r>
              <a:rPr lang="en-US" sz="2933" b="1" i="1" dirty="0" err="1">
                <a:solidFill>
                  <a:srgbClr val="212529"/>
                </a:solidFill>
                <a:latin typeface="Times New Roman" panose="02020603050405020304" pitchFamily="18" charset="0"/>
                <a:cs typeface="Times New Roman" panose="02020603050405020304" pitchFamily="18" charset="0"/>
              </a:rPr>
              <a:t>phụ</a:t>
            </a:r>
            <a:r>
              <a:rPr lang="en-US" sz="2933" b="1" i="1" dirty="0">
                <a:solidFill>
                  <a:srgbClr val="212529"/>
                </a:solidFill>
                <a:latin typeface="Times New Roman" panose="02020603050405020304" pitchFamily="18" charset="0"/>
                <a:cs typeface="Times New Roman" panose="02020603050405020304" pitchFamily="18" charset="0"/>
              </a:rPr>
              <a:t> </a:t>
            </a:r>
            <a:r>
              <a:rPr lang="en-US" sz="2933" b="1" i="1" dirty="0" err="1">
                <a:solidFill>
                  <a:srgbClr val="212529"/>
                </a:solidFill>
                <a:latin typeface="Times New Roman" panose="02020603050405020304" pitchFamily="18" charset="0"/>
                <a:cs typeface="Times New Roman" panose="02020603050405020304" pitchFamily="18" charset="0"/>
              </a:rPr>
              <a:t>ngâm</a:t>
            </a:r>
            <a:r>
              <a:rPr lang="en-US" sz="2933" b="1" i="1" dirty="0">
                <a:solidFill>
                  <a:srgbClr val="212529"/>
                </a:solidFill>
                <a:latin typeface="Times New Roman" panose="02020603050405020304" pitchFamily="18" charset="0"/>
                <a:cs typeface="Times New Roman" panose="02020603050405020304" pitchFamily="18" charset="0"/>
              </a:rPr>
              <a:t> </a:t>
            </a:r>
            <a:r>
              <a:rPr lang="en-US" sz="2933" b="1" i="1" dirty="0" err="1">
                <a:solidFill>
                  <a:srgbClr val="212529"/>
                </a:solidFill>
                <a:latin typeface="Times New Roman" panose="02020603050405020304" pitchFamily="18" charset="0"/>
                <a:cs typeface="Times New Roman" panose="02020603050405020304" pitchFamily="18" charset="0"/>
              </a:rPr>
              <a:t>khúc</a:t>
            </a:r>
            <a:endParaRPr lang="en-US" sz="2933"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90206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Hoàn </a:t>
            </a:r>
            <a:r>
              <a:rPr lang="en-US" sz="2933" dirty="0" err="1">
                <a:latin typeface="Times New Roman" panose="02020603050405020304" pitchFamily="18" charset="0"/>
                <a:cs typeface="Times New Roman" panose="02020603050405020304" pitchFamily="18" charset="0"/>
              </a:rPr>
              <a:t>cảnh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a:t>
            </a:r>
          </a:p>
        </p:txBody>
      </p:sp>
      <p:sp>
        <p:nvSpPr>
          <p:cNvPr id="10" name="Freeform 7">
            <a:extLst>
              <a:ext uri="{FF2B5EF4-FFF2-40B4-BE49-F238E27FC236}">
                <a16:creationId xmlns:a16="http://schemas.microsoft.com/office/drawing/2014/main" xmlns=""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1" name="TextBox 10">
            <a:extLst>
              <a:ext uri="{FF2B5EF4-FFF2-40B4-BE49-F238E27FC236}">
                <a16:creationId xmlns:a16="http://schemas.microsoft.com/office/drawing/2014/main" xmlns="" id="{18F3183F-22E7-2165-27AA-57C79DDBB612}"/>
              </a:ext>
            </a:extLst>
          </p:cNvPr>
          <p:cNvSpPr txBox="1"/>
          <p:nvPr/>
        </p:nvSpPr>
        <p:spPr>
          <a:xfrm>
            <a:off x="2743200" y="3682167"/>
            <a:ext cx="84888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Khoảng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năm</a:t>
            </a:r>
            <a:r>
              <a:rPr lang="en-US" sz="2933" dirty="0">
                <a:latin typeface="Times New Roman" panose="02020603050405020304" pitchFamily="18" charset="0"/>
                <a:cs typeface="Times New Roman" panose="02020603050405020304" pitchFamily="18" charset="0"/>
              </a:rPr>
              <a:t> 1740 – 1742, </a:t>
            </a:r>
            <a:r>
              <a:rPr lang="en-US" sz="2933" dirty="0" err="1">
                <a:latin typeface="Times New Roman" panose="02020603050405020304" pitchFamily="18" charset="0"/>
                <a:cs typeface="Times New Roman" panose="02020603050405020304" pitchFamily="18" charset="0"/>
              </a:rPr>
              <a:t>xã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hội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rốn</a:t>
            </a:r>
            <a:r>
              <a:rPr lang="en-US" sz="2933" dirty="0">
                <a:latin typeface="Times New Roman" panose="02020603050405020304" pitchFamily="18" charset="0"/>
                <a:cs typeface="Times New Roman" panose="02020603050405020304" pitchFamily="18" charset="0"/>
              </a:rPr>
              <a:t> ren, </a:t>
            </a:r>
            <a:r>
              <a:rPr lang="en-US" sz="2933" dirty="0" err="1">
                <a:latin typeface="Times New Roman" panose="02020603050405020304" pitchFamily="18" charset="0"/>
                <a:cs typeface="Times New Roman" panose="02020603050405020304" pitchFamily="18" charset="0"/>
              </a:rPr>
              <a:t>mâu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thuẫn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nội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bộ</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dẫn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cuộc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nhiều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Đặng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Côn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động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con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viết</a:t>
            </a:r>
            <a:r>
              <a:rPr lang="en-US" sz="2933" dirty="0">
                <a:latin typeface="Times New Roman" panose="02020603050405020304" pitchFamily="18" charset="0"/>
                <a:cs typeface="Times New Roman" panose="02020603050405020304" pitchFamily="18" charset="0"/>
              </a:rPr>
              <a:t> “Chinh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783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a:extLst>
              <a:ext uri="{FF2B5EF4-FFF2-40B4-BE49-F238E27FC236}">
                <a16:creationId xmlns:a16="http://schemas.microsoft.com/office/drawing/2014/main" xmlns="" id="{CDEF2B04-8A31-FCC1-91B5-3BDD43E5726A}"/>
              </a:ext>
            </a:extLst>
          </p:cNvPr>
          <p:cNvSpPr txBox="1"/>
          <p:nvPr/>
        </p:nvSpPr>
        <p:spPr>
          <a:xfrm>
            <a:off x="1002146" y="807027"/>
            <a:ext cx="10084954" cy="1436291"/>
          </a:xfrm>
          <a:prstGeom prst="rect">
            <a:avLst/>
          </a:prstGeom>
        </p:spPr>
        <p:txBody>
          <a:bodyPr wrap="square" lIns="0" tIns="0" rIns="0" bIns="0" rtlCol="0" anchor="t">
            <a:spAutoFit/>
          </a:bodyPr>
          <a:lstStyle/>
          <a:p>
            <a:pPr algn="ctr">
              <a:lnSpc>
                <a:spcPts val="11201"/>
              </a:lnSpc>
              <a:spcBef>
                <a:spcPct val="0"/>
              </a:spcBef>
            </a:pPr>
            <a:r>
              <a:rPr lang="en-US" sz="6400" dirty="0" smtClean="0">
                <a:solidFill>
                  <a:srgbClr val="0A1F30"/>
                </a:solidFill>
                <a:latin typeface="Times New Roman" panose="02020603050405020304" pitchFamily="18" charset="0"/>
                <a:cs typeface="Times New Roman" panose="02020603050405020304" pitchFamily="18" charset="0"/>
              </a:rPr>
              <a:t>Tri </a:t>
            </a:r>
            <a:r>
              <a:rPr lang="en-US" sz="6400" dirty="0">
                <a:solidFill>
                  <a:srgbClr val="0A1F30"/>
                </a:solidFill>
                <a:latin typeface="Times New Roman" panose="02020603050405020304" pitchFamily="18" charset="0"/>
                <a:cs typeface="Times New Roman" panose="02020603050405020304" pitchFamily="18" charset="0"/>
              </a:rPr>
              <a:t>thức ngữ văn</a:t>
            </a:r>
          </a:p>
        </p:txBody>
      </p:sp>
      <p:sp>
        <p:nvSpPr>
          <p:cNvPr id="6" name="TextBox 5">
            <a:extLst>
              <a:ext uri="{FF2B5EF4-FFF2-40B4-BE49-F238E27FC236}">
                <a16:creationId xmlns:a16="http://schemas.microsoft.com/office/drawing/2014/main" xmlns="" id="{BACCD4C2-DA01-1EFB-562D-CA72783AE3D9}"/>
              </a:ext>
            </a:extLst>
          </p:cNvPr>
          <p:cNvSpPr txBox="1"/>
          <p:nvPr/>
        </p:nvSpPr>
        <p:spPr>
          <a:xfrm>
            <a:off x="5279736" y="2243318"/>
            <a:ext cx="5181600" cy="1734064"/>
          </a:xfrm>
          <a:prstGeom prst="rect">
            <a:avLst/>
          </a:prstGeom>
          <a:noFill/>
        </p:spPr>
        <p:txBody>
          <a:bodyPr wrap="square" rtlCol="0">
            <a:spAutoFit/>
          </a:bodyPr>
          <a:lstStyle/>
          <a:p>
            <a:r>
              <a:rPr lang="en-US" sz="5334" dirty="0" err="1">
                <a:solidFill>
                  <a:srgbClr val="FF0000"/>
                </a:solidFill>
                <a:latin typeface="#9Slide05 IcielSanelma" pitchFamily="2" charset="0"/>
                <a:cs typeface="Times New Roman" panose="02020603050405020304" pitchFamily="18" charset="0"/>
              </a:rPr>
              <a:t>Thơ</a:t>
            </a:r>
            <a:r>
              <a:rPr lang="en-US" sz="5334" dirty="0">
                <a:solidFill>
                  <a:srgbClr val="FF0000"/>
                </a:solidFill>
                <a:latin typeface="#9Slide05 IcielSanelma" pitchFamily="2" charset="0"/>
                <a:cs typeface="Times New Roman" panose="02020603050405020304" pitchFamily="18" charset="0"/>
              </a:rPr>
              <a:t> song </a:t>
            </a:r>
            <a:r>
              <a:rPr lang="en-US" sz="5334" dirty="0" err="1">
                <a:solidFill>
                  <a:srgbClr val="FF0000"/>
                </a:solidFill>
                <a:latin typeface="#9Slide05 IcielSanelma" pitchFamily="2" charset="0"/>
                <a:cs typeface="Times New Roman" panose="02020603050405020304" pitchFamily="18" charset="0"/>
              </a:rPr>
              <a:t>thất</a:t>
            </a:r>
            <a:r>
              <a:rPr lang="en-US" sz="5334" dirty="0">
                <a:solidFill>
                  <a:srgbClr val="FF0000"/>
                </a:solidFill>
                <a:latin typeface="#9Slide05 IcielSanelma" pitchFamily="2" charset="0"/>
                <a:cs typeface="Times New Roman" panose="02020603050405020304" pitchFamily="18" charset="0"/>
              </a:rPr>
              <a:t> </a:t>
            </a:r>
            <a:r>
              <a:rPr lang="en-US" sz="5334" dirty="0" err="1">
                <a:solidFill>
                  <a:srgbClr val="FF0000"/>
                </a:solidFill>
                <a:latin typeface="#9Slide05 IcielSanelma" pitchFamily="2" charset="0"/>
                <a:cs typeface="Times New Roman" panose="02020603050405020304" pitchFamily="18" charset="0"/>
              </a:rPr>
              <a:t>lục</a:t>
            </a:r>
            <a:r>
              <a:rPr lang="en-US" sz="5334" dirty="0">
                <a:solidFill>
                  <a:srgbClr val="FF0000"/>
                </a:solidFill>
                <a:latin typeface="#9Slide05 IcielSanelma" pitchFamily="2" charset="0"/>
                <a:cs typeface="Times New Roman" panose="02020603050405020304" pitchFamily="18" charset="0"/>
              </a:rPr>
              <a:t> </a:t>
            </a:r>
            <a:r>
              <a:rPr lang="en-US" sz="5334" dirty="0" err="1">
                <a:solidFill>
                  <a:srgbClr val="FF0000"/>
                </a:solidFill>
                <a:latin typeface="#9Slide05 IcielSanelma" pitchFamily="2" charset="0"/>
                <a:cs typeface="Times New Roman" panose="02020603050405020304" pitchFamily="18" charset="0"/>
              </a:rPr>
              <a:t>bát</a:t>
            </a:r>
            <a:endParaRPr lang="en-US" sz="5334" dirty="0">
              <a:solidFill>
                <a:srgbClr val="FF0000"/>
              </a:solidFill>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304413862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Nhan </a:t>
            </a:r>
            <a:r>
              <a:rPr lang="en-US" sz="2933" dirty="0" err="1">
                <a:latin typeface="Times New Roman" panose="02020603050405020304" pitchFamily="18" charset="0"/>
                <a:cs typeface="Times New Roman" panose="02020603050405020304" pitchFamily="18" charset="0"/>
              </a:rPr>
              <a:t>đề</a:t>
            </a:r>
            <a:endParaRPr lang="en-US" sz="2933"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xmlns=""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1" name="TextBox 10">
            <a:extLst>
              <a:ext uri="{FF2B5EF4-FFF2-40B4-BE49-F238E27FC236}">
                <a16:creationId xmlns:a16="http://schemas.microsoft.com/office/drawing/2014/main" xmlns="" id="{18F3183F-22E7-2165-27AA-57C79DDBB612}"/>
              </a:ext>
            </a:extLst>
          </p:cNvPr>
          <p:cNvSpPr txBox="1"/>
          <p:nvPr/>
        </p:nvSpPr>
        <p:spPr>
          <a:xfrm>
            <a:off x="2743200" y="3682167"/>
            <a:ext cx="84888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848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26E95A5D-6392-E5C1-C83A-01C517456D78}"/>
              </a:ext>
            </a:extLst>
          </p:cNvPr>
          <p:cNvSpPr txBox="1"/>
          <p:nvPr/>
        </p:nvSpPr>
        <p:spPr>
          <a:xfrm>
            <a:off x="2540000" y="2971800"/>
            <a:ext cx="15240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loại</a:t>
            </a:r>
            <a:r>
              <a:rPr lang="en-US" sz="2933" dirty="0">
                <a:latin typeface="Times New Roman" panose="02020603050405020304" pitchFamily="18" charset="0"/>
                <a:cs typeface="Times New Roman" panose="02020603050405020304" pitchFamily="18" charset="0"/>
              </a:rPr>
              <a:t>: </a:t>
            </a:r>
          </a:p>
        </p:txBody>
      </p:sp>
      <p:sp>
        <p:nvSpPr>
          <p:cNvPr id="10" name="Freeform 7">
            <a:extLst>
              <a:ext uri="{FF2B5EF4-FFF2-40B4-BE49-F238E27FC236}">
                <a16:creationId xmlns:a16="http://schemas.microsoft.com/office/drawing/2014/main" xmlns=""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5" name="TextBox 4">
            <a:extLst>
              <a:ext uri="{FF2B5EF4-FFF2-40B4-BE49-F238E27FC236}">
                <a16:creationId xmlns:a16="http://schemas.microsoft.com/office/drawing/2014/main" xmlns="" id="{ECAA026E-8412-9200-253F-261788548077}"/>
              </a:ext>
            </a:extLst>
          </p:cNvPr>
          <p:cNvSpPr txBox="1"/>
          <p:nvPr/>
        </p:nvSpPr>
        <p:spPr>
          <a:xfrm>
            <a:off x="4368800" y="3618471"/>
            <a:ext cx="70664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Nguyên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chữ</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trường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cú</a:t>
            </a:r>
            <a:endParaRPr lang="en-US" sz="2933" b="1" dirty="0">
              <a:latin typeface="Times New Roman" panose="02020603050405020304" pitchFamily="18" charset="0"/>
              <a:cs typeface="Times New Roman" panose="02020603050405020304" pitchFamily="18" charset="0"/>
            </a:endParaRP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dịch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Nôm</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65316E6-94D9-6B36-37C0-425244210C98}"/>
              </a:ext>
            </a:extLst>
          </p:cNvPr>
          <p:cNvSpPr txBox="1"/>
          <p:nvPr/>
        </p:nvSpPr>
        <p:spPr>
          <a:xfrm>
            <a:off x="2634956" y="4879502"/>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Dung </a:t>
            </a:r>
            <a:r>
              <a:rPr lang="en-US" sz="2933" dirty="0" err="1">
                <a:latin typeface="Times New Roman" panose="02020603050405020304" pitchFamily="18" charset="0"/>
                <a:cs typeface="Times New Roman" panose="02020603050405020304" pitchFamily="18" charset="0"/>
              </a:rPr>
              <a:t>lượng</a:t>
            </a:r>
            <a:endParaRPr lang="en-US" sz="2933" dirty="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xmlns="" id="{2F21C012-ED0B-6170-F8B7-6879A3374CEA}"/>
              </a:ext>
            </a:extLst>
          </p:cNvPr>
          <p:cNvSpPr/>
          <p:nvPr/>
        </p:nvSpPr>
        <p:spPr>
          <a:xfrm>
            <a:off x="1727200" y="4834009"/>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3" name="TextBox 12">
            <a:extLst>
              <a:ext uri="{FF2B5EF4-FFF2-40B4-BE49-F238E27FC236}">
                <a16:creationId xmlns:a16="http://schemas.microsoft.com/office/drawing/2014/main" xmlns="" id="{FDF396A2-31C2-7B94-1DF4-4ED8FDEE21CD}"/>
              </a:ext>
            </a:extLst>
          </p:cNvPr>
          <p:cNvSpPr txBox="1"/>
          <p:nvPr/>
        </p:nvSpPr>
        <p:spPr>
          <a:xfrm>
            <a:off x="2946400" y="5563433"/>
            <a:ext cx="84888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Nguyên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chữ</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Hán</a:t>
            </a:r>
            <a:r>
              <a:rPr lang="en-US" sz="2933" dirty="0">
                <a:latin typeface="Times New Roman" panose="02020603050405020304" pitchFamily="18" charset="0"/>
                <a:cs typeface="Times New Roman" panose="02020603050405020304" pitchFamily="18" charset="0"/>
              </a:rPr>
              <a:t>: 478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dịch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Nôm</a:t>
            </a:r>
            <a:r>
              <a:rPr lang="en-US" sz="2933" b="1"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408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B29194D4-B383-9474-38D6-3AD9E7BDA586}"/>
              </a:ext>
            </a:extLst>
          </p:cNvPr>
          <p:cNvSpPr txBox="1"/>
          <p:nvPr/>
        </p:nvSpPr>
        <p:spPr>
          <a:xfrm>
            <a:off x="4216400" y="2997478"/>
            <a:ext cx="36068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endParaRPr lang="en-US" sz="2933"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38CA6B42-FD2E-C720-DBF6-C0AFEB7DAC16}"/>
              </a:ext>
            </a:extLst>
          </p:cNvPr>
          <p:cNvSpPr txBox="1"/>
          <p:nvPr/>
        </p:nvSpPr>
        <p:spPr>
          <a:xfrm>
            <a:off x="2540000" y="3773214"/>
            <a:ext cx="15240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08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3" grpId="0"/>
      <p:bldP spid="11"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Vị</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a:t>
            </a:r>
            <a:endParaRPr lang="en-US" sz="2933" b="1"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xmlns=""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1" name="TextBox 10">
            <a:extLst>
              <a:ext uri="{FF2B5EF4-FFF2-40B4-BE49-F238E27FC236}">
                <a16:creationId xmlns:a16="http://schemas.microsoft.com/office/drawing/2014/main" xmlns="" id="{18F3183F-22E7-2165-27AA-57C79DDBB612}"/>
              </a:ext>
            </a:extLst>
          </p:cNvPr>
          <p:cNvSpPr txBox="1"/>
          <p:nvPr/>
        </p:nvSpPr>
        <p:spPr>
          <a:xfrm>
            <a:off x="2743200" y="3682167"/>
            <a:ext cx="84888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gồm</a:t>
            </a:r>
            <a:r>
              <a:rPr lang="en-US" sz="2933" dirty="0">
                <a:latin typeface="Times New Roman" panose="02020603050405020304" pitchFamily="18" charset="0"/>
                <a:cs typeface="Times New Roman" panose="02020603050405020304" pitchFamily="18" charset="0"/>
              </a:rPr>
              <a:t> 52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13 </a:t>
            </a:r>
            <a:r>
              <a:rPr lang="en-US" sz="2933" dirty="0" err="1">
                <a:latin typeface="Times New Roman" panose="02020603050405020304" pitchFamily="18" charset="0"/>
                <a:cs typeface="Times New Roman" panose="02020603050405020304" pitchFamily="18" charset="0"/>
              </a:rPr>
              <a:t>đến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64)</a:t>
            </a:r>
          </a:p>
        </p:txBody>
      </p:sp>
      <p:sp>
        <p:nvSpPr>
          <p:cNvPr id="14" name="TextBox 13">
            <a:extLst>
              <a:ext uri="{FF2B5EF4-FFF2-40B4-BE49-F238E27FC236}">
                <a16:creationId xmlns:a16="http://schemas.microsoft.com/office/drawing/2014/main" xmlns="" id="{A08694D3-51FB-2003-B057-5376459B3E25}"/>
              </a:ext>
            </a:extLst>
          </p:cNvPr>
          <p:cNvSpPr txBox="1"/>
          <p:nvPr/>
        </p:nvSpPr>
        <p:spPr>
          <a:xfrm>
            <a:off x="2532743" y="4440815"/>
            <a:ext cx="59944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Nội</a:t>
            </a:r>
            <a:r>
              <a:rPr lang="en-US" sz="2933" b="1" dirty="0">
                <a:latin typeface="Times New Roman" panose="02020603050405020304" pitchFamily="18" charset="0"/>
                <a:cs typeface="Times New Roman" panose="02020603050405020304" pitchFamily="18" charset="0"/>
              </a:rPr>
              <a:t> dung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endParaRPr lang="en-US" sz="2933" b="1" dirty="0">
              <a:latin typeface="Times New Roman" panose="02020603050405020304" pitchFamily="18" charset="0"/>
              <a:cs typeface="Times New Roman" panose="02020603050405020304" pitchFamily="18" charset="0"/>
            </a:endParaRPr>
          </a:p>
        </p:txBody>
      </p:sp>
      <p:sp>
        <p:nvSpPr>
          <p:cNvPr id="15" name="Freeform 7">
            <a:extLst>
              <a:ext uri="{FF2B5EF4-FFF2-40B4-BE49-F238E27FC236}">
                <a16:creationId xmlns:a16="http://schemas.microsoft.com/office/drawing/2014/main" xmlns="" id="{57A2466F-B6BE-2750-C09E-1ACC2E4B28C4}"/>
              </a:ext>
            </a:extLst>
          </p:cNvPr>
          <p:cNvSpPr/>
          <p:nvPr/>
        </p:nvSpPr>
        <p:spPr>
          <a:xfrm>
            <a:off x="1719943" y="4440815"/>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6" name="TextBox 15">
            <a:extLst>
              <a:ext uri="{FF2B5EF4-FFF2-40B4-BE49-F238E27FC236}">
                <a16:creationId xmlns:a16="http://schemas.microsoft.com/office/drawing/2014/main" xmlns="" id="{768E3517-3B00-79A7-1794-04B09450CF85}"/>
              </a:ext>
            </a:extLst>
          </p:cNvPr>
          <p:cNvSpPr txBox="1"/>
          <p:nvPr/>
        </p:nvSpPr>
        <p:spPr>
          <a:xfrm>
            <a:off x="2735943" y="5151181"/>
            <a:ext cx="8488800" cy="995016"/>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tình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đầy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luyến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lúc</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tay</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6217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Bố</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cục</a:t>
            </a:r>
            <a:endParaRPr lang="en-US" sz="2933" b="1"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xmlns=""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txBody>
          <a:bodyPr/>
          <a:lstStyle/>
          <a:p>
            <a:endParaRPr lang="en-US" sz="1200" dirty="0"/>
          </a:p>
        </p:txBody>
      </p:sp>
      <p:sp>
        <p:nvSpPr>
          <p:cNvPr id="11" name="TextBox 10">
            <a:extLst>
              <a:ext uri="{FF2B5EF4-FFF2-40B4-BE49-F238E27FC236}">
                <a16:creationId xmlns:a16="http://schemas.microsoft.com/office/drawing/2014/main" xmlns="" id="{18F3183F-22E7-2165-27AA-57C79DDBB612}"/>
              </a:ext>
            </a:extLst>
          </p:cNvPr>
          <p:cNvSpPr txBox="1"/>
          <p:nvPr/>
        </p:nvSpPr>
        <p:spPr>
          <a:xfrm>
            <a:off x="508000" y="3919265"/>
            <a:ext cx="11374000" cy="2349041"/>
          </a:xfrm>
          <a:prstGeom prst="rect">
            <a:avLst/>
          </a:prstGeom>
          <a:noFill/>
        </p:spPr>
        <p:txBody>
          <a:bodyPr wrap="square" rtlCol="0">
            <a:spAutoFit/>
          </a:bodyPr>
          <a:lstStyle/>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đường</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16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li</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3: 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li</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4: 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chia li</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5B9A217-F309-8776-30B5-24A8DCF668C4}"/>
              </a:ext>
            </a:extLst>
          </p:cNvPr>
          <p:cNvSpPr txBox="1"/>
          <p:nvPr/>
        </p:nvSpPr>
        <p:spPr>
          <a:xfrm>
            <a:off x="276267" y="103909"/>
            <a:ext cx="7548088"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II. </a:t>
            </a:r>
            <a:r>
              <a:rPr lang="en-US" sz="4400" dirty="0" smtClean="0">
                <a:latin typeface="Times New Roman" panose="02020603050405020304" pitchFamily="18" charset="0"/>
                <a:cs typeface="Times New Roman" panose="02020603050405020304" pitchFamily="18" charset="0"/>
              </a:rPr>
              <a:t>Khám </a:t>
            </a:r>
            <a:r>
              <a:rPr lang="en-US" sz="4400" dirty="0">
                <a:latin typeface="Times New Roman" panose="02020603050405020304" pitchFamily="18" charset="0"/>
                <a:cs typeface="Times New Roman" panose="02020603050405020304" pitchFamily="18" charset="0"/>
              </a:rPr>
              <a:t>phá văn bản</a:t>
            </a:r>
          </a:p>
        </p:txBody>
      </p:sp>
      <p:sp>
        <p:nvSpPr>
          <p:cNvPr id="4" name="TextBox 3">
            <a:extLst>
              <a:ext uri="{FF2B5EF4-FFF2-40B4-BE49-F238E27FC236}">
                <a16:creationId xmlns:a16="http://schemas.microsoft.com/office/drawing/2014/main" xmlns="" id="{B5B9A217-F309-8776-30B5-24A8DCF668C4}"/>
              </a:ext>
            </a:extLst>
          </p:cNvPr>
          <p:cNvSpPr txBox="1"/>
          <p:nvPr/>
        </p:nvSpPr>
        <p:spPr>
          <a:xfrm>
            <a:off x="-125846" y="1063869"/>
            <a:ext cx="11005127" cy="1446550"/>
          </a:xfrm>
          <a:prstGeom prst="rect">
            <a:avLst/>
          </a:prstGeom>
          <a:noFill/>
        </p:spPr>
        <p:txBody>
          <a:bodyPr wrap="square" rtlCol="0">
            <a:spAutoFit/>
          </a:bodyPr>
          <a:lstStyle/>
          <a:p>
            <a:pPr algn="ctr"/>
            <a:r>
              <a:rPr lang="en-US" sz="4400" dirty="0" smtClean="0">
                <a:latin typeface="Times New Roman" panose="02020603050405020304" pitchFamily="18" charset="0"/>
                <a:cs typeface="Times New Roman" panose="02020603050405020304" pitchFamily="18" charset="0"/>
              </a:rPr>
              <a:t>1.Đặc </a:t>
            </a:r>
            <a:r>
              <a:rPr lang="en-US" sz="4400" dirty="0">
                <a:latin typeface="Times New Roman" panose="02020603050405020304" pitchFamily="18" charset="0"/>
                <a:cs typeface="Times New Roman" panose="02020603050405020304" pitchFamily="18" charset="0"/>
              </a:rPr>
              <a:t>điểm của thể thơ song thất lục bát </a:t>
            </a:r>
          </a:p>
          <a:p>
            <a:pPr algn="ct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82984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148759" y="2235200"/>
            <a:ext cx="7132483" cy="6858000"/>
          </a:xfrm>
          <a:prstGeom prst="rect">
            <a:avLst/>
          </a:prstGeom>
        </p:spPr>
      </p:pic>
      <p:sp>
        <p:nvSpPr>
          <p:cNvPr id="6" name="TextBox 5">
            <a:extLst>
              <a:ext uri="{FF2B5EF4-FFF2-40B4-BE49-F238E27FC236}">
                <a16:creationId xmlns:a16="http://schemas.microsoft.com/office/drawing/2014/main" xmlns=""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a. </a:t>
            </a:r>
            <a:r>
              <a:rPr lang="en-US" sz="2933" b="1" dirty="0" err="1">
                <a:latin typeface="Times New Roman" panose="02020603050405020304" pitchFamily="18" charset="0"/>
                <a:cs typeface="Times New Roman" panose="02020603050405020304" pitchFamily="18" charset="0"/>
              </a:rPr>
              <a:t>Số</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tiếng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mỗi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A5C89FBA-58E8-1988-5401-01A12FFBA71B}"/>
              </a:ext>
            </a:extLst>
          </p:cNvPr>
          <p:cNvSpPr txBox="1"/>
          <p:nvPr/>
        </p:nvSpPr>
        <p:spPr>
          <a:xfrm>
            <a:off x="1422400" y="1143000"/>
            <a:ext cx="10109200" cy="995016"/>
          </a:xfrm>
          <a:prstGeom prst="rect">
            <a:avLst/>
          </a:prstGeom>
          <a:noFill/>
        </p:spPr>
        <p:txBody>
          <a:bodyPr wrap="square">
            <a:spAutoFit/>
          </a:bodyPr>
          <a:lstStyle/>
          <a:p>
            <a:pPr algn="just"/>
            <a:r>
              <a:rPr lang="en-US" sz="2933" dirty="0" err="1">
                <a:latin typeface="Times New Roman" panose="02020603050405020304" pitchFamily="18" charset="0"/>
                <a:cs typeface="Times New Roman" panose="02020603050405020304" pitchFamily="18" charset="0"/>
              </a:rPr>
              <a:t>Tuân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mô</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hình</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(2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1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476D7751-F8D3-4E1E-FC7D-EF4A5EC1396E}"/>
              </a:ext>
            </a:extLst>
          </p:cNvPr>
          <p:cNvSpPr txBox="1"/>
          <p:nvPr/>
        </p:nvSpPr>
        <p:spPr>
          <a:xfrm>
            <a:off x="2601418" y="2526462"/>
            <a:ext cx="6756400" cy="2800510"/>
          </a:xfrm>
          <a:prstGeom prst="rect">
            <a:avLst/>
          </a:prstGeom>
          <a:noFill/>
        </p:spPr>
        <p:txBody>
          <a:bodyPr wrap="square" rtlCol="0">
            <a:spAutoFit/>
          </a:bodyPr>
          <a:lstStyle/>
          <a:p>
            <a:pPr algn="ctr">
              <a:lnSpc>
                <a:spcPct val="1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vọng</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đưa</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r>
              <a:rPr lang="en-US" sz="2933"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BC21444F-09E4-96EA-0074-EC2A43AE7344}"/>
              </a:ext>
            </a:extLst>
          </p:cNvPr>
          <p:cNvSpPr txBox="1"/>
          <p:nvPr/>
        </p:nvSpPr>
        <p:spPr>
          <a:xfrm>
            <a:off x="10029765" y="2963191"/>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13" name="Right Brace 12">
            <a:extLst>
              <a:ext uri="{FF2B5EF4-FFF2-40B4-BE49-F238E27FC236}">
                <a16:creationId xmlns:a16="http://schemas.microsoft.com/office/drawing/2014/main" xmlns="" id="{0DF07D04-8764-F3BA-8FB0-FA53583D0ACF}"/>
              </a:ext>
            </a:extLst>
          </p:cNvPr>
          <p:cNvSpPr/>
          <p:nvPr/>
        </p:nvSpPr>
        <p:spPr>
          <a:xfrm>
            <a:off x="8755051" y="266087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5" name="Right Brace 14">
            <a:extLst>
              <a:ext uri="{FF2B5EF4-FFF2-40B4-BE49-F238E27FC236}">
                <a16:creationId xmlns:a16="http://schemas.microsoft.com/office/drawing/2014/main" xmlns="" id="{0CDE7243-B37A-9F0A-3153-AADCC2349061}"/>
              </a:ext>
            </a:extLst>
          </p:cNvPr>
          <p:cNvSpPr/>
          <p:nvPr/>
        </p:nvSpPr>
        <p:spPr>
          <a:xfrm rot="10800000">
            <a:off x="1799221" y="409776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6" name="TextBox 15">
            <a:extLst>
              <a:ext uri="{FF2B5EF4-FFF2-40B4-BE49-F238E27FC236}">
                <a16:creationId xmlns:a16="http://schemas.microsoft.com/office/drawing/2014/main" xmlns="" id="{B63768C2-3ED2-07FA-E756-E1035C22A909}"/>
              </a:ext>
            </a:extLst>
          </p:cNvPr>
          <p:cNvSpPr txBox="1"/>
          <p:nvPr/>
        </p:nvSpPr>
        <p:spPr>
          <a:xfrm>
            <a:off x="345751" y="4400080"/>
            <a:ext cx="18796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44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5"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a16="http://schemas.microsoft.com/office/drawing/2014/main" xmlns=""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b.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476D7751-F8D3-4E1E-FC7D-EF4A5EC1396E}"/>
              </a:ext>
            </a:extLst>
          </p:cNvPr>
          <p:cNvSpPr txBox="1"/>
          <p:nvPr/>
        </p:nvSpPr>
        <p:spPr>
          <a:xfrm>
            <a:off x="645241" y="1567301"/>
            <a:ext cx="6756400" cy="2800510"/>
          </a:xfrm>
          <a:prstGeom prst="rect">
            <a:avLst/>
          </a:prstGeom>
          <a:noFill/>
        </p:spPr>
        <p:txBody>
          <a:bodyPr wrap="square" rtlCol="0">
            <a:spAutoFit/>
          </a:bodyPr>
          <a:lstStyle/>
          <a:p>
            <a:pPr algn="ctr">
              <a:lnSpc>
                <a:spcPct val="1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vọng</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đưa</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nhà</a:t>
            </a:r>
            <a:r>
              <a:rPr lang="en-US" sz="2933"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BC21444F-09E4-96EA-0074-EC2A43AE7344}"/>
              </a:ext>
            </a:extLst>
          </p:cNvPr>
          <p:cNvSpPr txBox="1"/>
          <p:nvPr/>
        </p:nvSpPr>
        <p:spPr>
          <a:xfrm>
            <a:off x="8077201" y="1569893"/>
            <a:ext cx="3804675"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lưng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yêu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a:t>
            </a:r>
          </a:p>
          <a:p>
            <a:pPr algn="just"/>
            <a:r>
              <a:rPr lang="en-US" sz="2933" i="1" dirty="0" err="1">
                <a:latin typeface="Times New Roman" panose="02020603050405020304" pitchFamily="18" charset="0"/>
                <a:cs typeface="Times New Roman" panose="02020603050405020304" pitchFamily="18" charset="0"/>
              </a:rPr>
              <a:t>chừng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bóng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ngơ</a:t>
            </a:r>
            <a:r>
              <a:rPr lang="en-US" sz="2933" i="1"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xmlns="" id="{49633196-30E9-3F7D-1877-43682C495499}"/>
              </a:ext>
            </a:extLst>
          </p:cNvPr>
          <p:cNvSpPr txBox="1"/>
          <p:nvPr/>
        </p:nvSpPr>
        <p:spPr>
          <a:xfrm>
            <a:off x="8078882" y="3217858"/>
            <a:ext cx="3804675" cy="1446358"/>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chân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cước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a:t>
            </a:r>
          </a:p>
          <a:p>
            <a:pPr algn="just"/>
            <a:r>
              <a:rPr lang="en-US" sz="2933" i="1" dirty="0" err="1">
                <a:latin typeface="Times New Roman" panose="02020603050405020304" pitchFamily="18" charset="0"/>
                <a:cs typeface="Times New Roman" panose="02020603050405020304" pitchFamily="18" charset="0"/>
              </a:rPr>
              <a:t>vọng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phơ</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đưa</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nhà</a:t>
            </a:r>
            <a:endParaRPr lang="en-US" sz="2933"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13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a16="http://schemas.microsoft.com/office/drawing/2014/main" xmlns=""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c.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thanh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điệu</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476D7751-F8D3-4E1E-FC7D-EF4A5EC1396E}"/>
              </a:ext>
            </a:extLst>
          </p:cNvPr>
          <p:cNvSpPr txBox="1"/>
          <p:nvPr/>
        </p:nvSpPr>
        <p:spPr>
          <a:xfrm>
            <a:off x="645241" y="1567301"/>
            <a:ext cx="6756400" cy="4605876"/>
          </a:xfrm>
          <a:prstGeom prst="rect">
            <a:avLst/>
          </a:prstGeom>
          <a:noFill/>
        </p:spPr>
        <p:txBody>
          <a:bodyPr wrap="square" rtlCol="0">
            <a:spAutoFit/>
          </a:bodyPr>
          <a:lstStyle/>
          <a:p>
            <a:pPr algn="ctr">
              <a:lnSpc>
                <a:spcPct val="2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vọng</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a:t>
            </a:r>
            <a:r>
              <a:rPr lang="en-US" sz="2933" b="1" i="1" dirty="0">
                <a:solidFill>
                  <a:srgbClr val="FF0000"/>
                </a:solidFill>
                <a:latin typeface="Times New Roman" panose="02020603050405020304" pitchFamily="18" charset="0"/>
                <a:cs typeface="Times New Roman" panose="02020603050405020304" pitchFamily="18" charset="0"/>
              </a:rPr>
              <a:t>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đưa</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núi</a:t>
            </a:r>
            <a:r>
              <a:rPr lang="en-US" sz="2933" b="1" i="1" dirty="0">
                <a:solidFill>
                  <a:srgbClr val="FF0000"/>
                </a:solidFill>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nhà</a:t>
            </a:r>
            <a:r>
              <a:rPr lang="en-US" sz="2933"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BC21444F-09E4-96EA-0074-EC2A43AE7344}"/>
              </a:ext>
            </a:extLst>
          </p:cNvPr>
          <p:cNvSpPr txBox="1"/>
          <p:nvPr/>
        </p:nvSpPr>
        <p:spPr>
          <a:xfrm>
            <a:off x="7949823" y="2070337"/>
            <a:ext cx="3804675" cy="1897699"/>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Tuân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(B) – </a:t>
            </a:r>
            <a:r>
              <a:rPr lang="en-US" sz="2933" dirty="0" err="1">
                <a:latin typeface="Times New Roman" panose="02020603050405020304" pitchFamily="18" charset="0"/>
                <a:cs typeface="Times New Roman" panose="02020603050405020304" pitchFamily="18" charset="0"/>
              </a:rPr>
              <a:t>trắc</a:t>
            </a:r>
            <a:r>
              <a:rPr lang="en-US" sz="2933" dirty="0">
                <a:latin typeface="Times New Roman" panose="02020603050405020304" pitchFamily="18" charset="0"/>
                <a:cs typeface="Times New Roman" panose="02020603050405020304" pitchFamily="18" charset="0"/>
              </a:rPr>
              <a:t> (T)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endParaRPr lang="en-US" sz="2933" dirty="0"/>
          </a:p>
        </p:txBody>
      </p:sp>
      <p:sp>
        <p:nvSpPr>
          <p:cNvPr id="5" name="TextBox 4">
            <a:extLst>
              <a:ext uri="{FF2B5EF4-FFF2-40B4-BE49-F238E27FC236}">
                <a16:creationId xmlns:a16="http://schemas.microsoft.com/office/drawing/2014/main" xmlns="" id="{6C087A06-C4F2-8C83-E255-B5235EFAE61F}"/>
              </a:ext>
            </a:extLst>
          </p:cNvPr>
          <p:cNvSpPr txBox="1"/>
          <p:nvPr/>
        </p:nvSpPr>
        <p:spPr>
          <a:xfrm>
            <a:off x="739263" y="2112325"/>
            <a:ext cx="6756400" cy="4605876"/>
          </a:xfrm>
          <a:prstGeom prst="rect">
            <a:avLst/>
          </a:prstGeom>
          <a:noFill/>
        </p:spPr>
        <p:txBody>
          <a:bodyPr wrap="square" rtlCol="0">
            <a:spAutoFit/>
          </a:bodyPr>
          <a:lstStyle/>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             </a:t>
            </a:r>
            <a:r>
              <a:rPr lang="en-US" sz="2933" b="1" dirty="0" err="1">
                <a:solidFill>
                  <a:srgbClr val="002060"/>
                </a:solidFill>
                <a:latin typeface="Times New Roman" panose="02020603050405020304" pitchFamily="18" charset="0"/>
                <a:cs typeface="Times New Roman" panose="02020603050405020304" pitchFamily="18" charset="0"/>
              </a:rPr>
              <a:t>B</a:t>
            </a:r>
            <a:r>
              <a:rPr lang="en-US" sz="2933"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5230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a16="http://schemas.microsoft.com/office/drawing/2014/main" xmlns=""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d.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nhịp</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476D7751-F8D3-4E1E-FC7D-EF4A5EC1396E}"/>
              </a:ext>
            </a:extLst>
          </p:cNvPr>
          <p:cNvSpPr txBox="1"/>
          <p:nvPr/>
        </p:nvSpPr>
        <p:spPr>
          <a:xfrm>
            <a:off x="645241" y="1567301"/>
            <a:ext cx="6756400" cy="4605876"/>
          </a:xfrm>
          <a:prstGeom prst="rect">
            <a:avLst/>
          </a:prstGeom>
          <a:noFill/>
        </p:spPr>
        <p:txBody>
          <a:bodyPr wrap="square" rtlCol="0">
            <a:spAutoFit/>
          </a:bodyPr>
          <a:lstStyle/>
          <a:p>
            <a:pPr algn="ctr">
              <a:lnSpc>
                <a:spcPct val="2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vọng</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đưa</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r>
              <a:rPr lang="en-US" sz="2933"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BC21444F-09E4-96EA-0074-EC2A43AE7344}"/>
              </a:ext>
            </a:extLst>
          </p:cNvPr>
          <p:cNvSpPr txBox="1"/>
          <p:nvPr/>
        </p:nvSpPr>
        <p:spPr>
          <a:xfrm>
            <a:off x="7949823" y="2070338"/>
            <a:ext cx="3804675" cy="1897699"/>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Cặp</a:t>
            </a:r>
            <a:r>
              <a:rPr lang="en-US" sz="2933" b="1" dirty="0">
                <a:latin typeface="Times New Roman" panose="02020603050405020304" pitchFamily="18" charset="0"/>
                <a:cs typeface="Times New Roman" panose="02020603050405020304" pitchFamily="18" charset="0"/>
              </a:rPr>
              <a:t> 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 (3/4)</a:t>
            </a: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Cặp</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(2/4), (4/4)</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5B4CDC2A-5EEE-512C-80FC-BD56393580F8}"/>
              </a:ext>
            </a:extLst>
          </p:cNvPr>
          <p:cNvPicPr>
            <a:picLocks noChangeAspect="1"/>
          </p:cNvPicPr>
          <p:nvPr/>
        </p:nvPicPr>
        <p:blipFill>
          <a:blip r:embed="rId5"/>
          <a:stretch>
            <a:fillRect/>
          </a:stretch>
        </p:blipFill>
        <p:spPr>
          <a:xfrm>
            <a:off x="2794001" y="1623282"/>
            <a:ext cx="1119707" cy="1595452"/>
          </a:xfrm>
          <a:prstGeom prst="rect">
            <a:avLst/>
          </a:prstGeom>
        </p:spPr>
      </p:pic>
      <p:pic>
        <p:nvPicPr>
          <p:cNvPr id="8" name="Picture 7">
            <a:extLst>
              <a:ext uri="{FF2B5EF4-FFF2-40B4-BE49-F238E27FC236}">
                <a16:creationId xmlns:a16="http://schemas.microsoft.com/office/drawing/2014/main" xmlns="" id="{631869A6-270F-2B33-95C8-D009A21ED344}"/>
              </a:ext>
            </a:extLst>
          </p:cNvPr>
          <p:cNvPicPr>
            <a:picLocks noChangeAspect="1"/>
          </p:cNvPicPr>
          <p:nvPr/>
        </p:nvPicPr>
        <p:blipFill>
          <a:blip r:embed="rId5"/>
          <a:stretch>
            <a:fillRect/>
          </a:stretch>
        </p:blipFill>
        <p:spPr>
          <a:xfrm>
            <a:off x="2794001" y="2691576"/>
            <a:ext cx="1119707" cy="1595452"/>
          </a:xfrm>
          <a:prstGeom prst="rect">
            <a:avLst/>
          </a:prstGeom>
        </p:spPr>
      </p:pic>
      <p:pic>
        <p:nvPicPr>
          <p:cNvPr id="9" name="Picture 8">
            <a:extLst>
              <a:ext uri="{FF2B5EF4-FFF2-40B4-BE49-F238E27FC236}">
                <a16:creationId xmlns:a16="http://schemas.microsoft.com/office/drawing/2014/main" xmlns="" id="{AB8BA6D0-B8A1-0084-C81D-EA3F7BA4088E}"/>
              </a:ext>
            </a:extLst>
          </p:cNvPr>
          <p:cNvPicPr>
            <a:picLocks noChangeAspect="1"/>
          </p:cNvPicPr>
          <p:nvPr/>
        </p:nvPicPr>
        <p:blipFill>
          <a:blip r:embed="rId5"/>
          <a:stretch>
            <a:fillRect/>
          </a:stretch>
        </p:blipFill>
        <p:spPr>
          <a:xfrm>
            <a:off x="3249093" y="3829043"/>
            <a:ext cx="1119707" cy="1595452"/>
          </a:xfrm>
          <a:prstGeom prst="rect">
            <a:avLst/>
          </a:prstGeom>
        </p:spPr>
      </p:pic>
      <p:pic>
        <p:nvPicPr>
          <p:cNvPr id="10" name="Picture 9">
            <a:extLst>
              <a:ext uri="{FF2B5EF4-FFF2-40B4-BE49-F238E27FC236}">
                <a16:creationId xmlns:a16="http://schemas.microsoft.com/office/drawing/2014/main" xmlns="" id="{601EE953-5CDF-5E36-79C2-BF745D44F204}"/>
              </a:ext>
            </a:extLst>
          </p:cNvPr>
          <p:cNvPicPr>
            <a:picLocks noChangeAspect="1"/>
          </p:cNvPicPr>
          <p:nvPr/>
        </p:nvPicPr>
        <p:blipFill>
          <a:blip r:embed="rId5"/>
          <a:stretch>
            <a:fillRect/>
          </a:stretch>
        </p:blipFill>
        <p:spPr>
          <a:xfrm>
            <a:off x="3606801" y="4922253"/>
            <a:ext cx="1119707" cy="1595452"/>
          </a:xfrm>
          <a:prstGeom prst="rect">
            <a:avLst/>
          </a:prstGeom>
        </p:spPr>
      </p:pic>
    </p:spTree>
    <p:extLst>
      <p:ext uri="{BB962C8B-B14F-4D97-AF65-F5344CB8AC3E}">
        <p14:creationId xmlns:p14="http://schemas.microsoft.com/office/powerpoint/2010/main" val="237575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barn(inVertical)">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barn(inVertical)">
                                      <p:cBhvr>
                                        <p:cTn id="4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162ED6D-E064-58E7-D761-E0F4B53E8F3A}"/>
              </a:ext>
            </a:extLst>
          </p:cNvPr>
          <p:cNvGrpSpPr/>
          <p:nvPr/>
        </p:nvGrpSpPr>
        <p:grpSpPr>
          <a:xfrm>
            <a:off x="0" y="-45720"/>
            <a:ext cx="12192000" cy="1318260"/>
            <a:chOff x="0" y="-68580"/>
            <a:chExt cx="18288000" cy="1977390"/>
          </a:xfrm>
        </p:grpSpPr>
        <p:pic>
          <p:nvPicPr>
            <p:cNvPr id="4" name="Picture 3">
              <a:extLst>
                <a:ext uri="{FF2B5EF4-FFF2-40B4-BE49-F238E27FC236}">
                  <a16:creationId xmlns:a16="http://schemas.microsoft.com/office/drawing/2014/main" xmlns="" id="{B6D40D1B-4AD3-7E43-E40D-673AED617FC4}"/>
                </a:ext>
              </a:extLst>
            </p:cNvPr>
            <p:cNvPicPr>
              <a:picLocks noChangeAspect="1"/>
            </p:cNvPicPr>
            <p:nvPr/>
          </p:nvPicPr>
          <p:blipFill>
            <a:blip r:embed="rId3">
              <a:duotone>
                <a:schemeClr val="accent6">
                  <a:shade val="45000"/>
                  <a:satMod val="135000"/>
                </a:schemeClr>
                <a:prstClr val="white"/>
              </a:duotone>
            </a:blip>
            <a:stretch>
              <a:fillRect/>
            </a:stretch>
          </p:blipFill>
          <p:spPr>
            <a:xfrm>
              <a:off x="0" y="-68580"/>
              <a:ext cx="18288000" cy="1977390"/>
            </a:xfrm>
            <a:prstGeom prst="rect">
              <a:avLst/>
            </a:prstGeom>
          </p:spPr>
        </p:pic>
        <p:sp>
          <p:nvSpPr>
            <p:cNvPr id="3" name="TextBox 2">
              <a:extLst>
                <a:ext uri="{FF2B5EF4-FFF2-40B4-BE49-F238E27FC236}">
                  <a16:creationId xmlns:a16="http://schemas.microsoft.com/office/drawing/2014/main" xmlns="" id="{D8AC92AF-E8BD-E093-A855-22FC94318DA2}"/>
                </a:ext>
              </a:extLst>
            </p:cNvPr>
            <p:cNvSpPr txBox="1"/>
            <p:nvPr/>
          </p:nvSpPr>
          <p:spPr>
            <a:xfrm>
              <a:off x="1066800" y="419100"/>
              <a:ext cx="16383000" cy="815513"/>
            </a:xfrm>
            <a:prstGeom prst="rect">
              <a:avLst/>
            </a:prstGeom>
            <a:noFill/>
          </p:spPr>
          <p:txBody>
            <a:bodyPr wrap="square">
              <a:spAutoFit/>
            </a:bodyPr>
            <a:lstStyle/>
            <a:p>
              <a:pPr algn="ctr" defTabSz="609630">
                <a:defRPr/>
              </a:pPr>
              <a:r>
                <a:rPr lang="en-US" sz="2933" b="1" dirty="0" err="1">
                  <a:latin typeface="Times New Roman" panose="02020603050405020304" pitchFamily="18" charset="0"/>
                  <a:cs typeface="Times New Roman" panose="02020603050405020304" pitchFamily="18" charset="0"/>
                </a:rPr>
                <a:t>Sự</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giữa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endParaRPr lang="en-US" sz="2933" b="1" dirty="0">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xmlns="" id="{54069D54-C038-E2AC-278C-505C05DE7918}"/>
              </a:ext>
            </a:extLst>
          </p:cNvPr>
          <p:cNvSpPr txBox="1"/>
          <p:nvPr/>
        </p:nvSpPr>
        <p:spPr>
          <a:xfrm>
            <a:off x="355600" y="1701800"/>
            <a:ext cx="3556000" cy="2349041"/>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phú</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25FBE8E-B265-4BAD-899C-05391FB464A1}"/>
              </a:ext>
            </a:extLst>
          </p:cNvPr>
          <p:cNvSpPr txBox="1"/>
          <p:nvPr/>
        </p:nvSpPr>
        <p:spPr>
          <a:xfrm>
            <a:off x="4165600" y="1701800"/>
            <a:ext cx="4216400" cy="5057090"/>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Do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đan</a:t>
            </a:r>
            <a:r>
              <a:rPr lang="en-US" sz="2933" dirty="0">
                <a:latin typeface="Times New Roman" panose="02020603050405020304" pitchFamily="18" charset="0"/>
                <a:cs typeface="Times New Roman" panose="02020603050405020304" pitchFamily="18" charset="0"/>
              </a:rPr>
              <a:t> xen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D891BC0D-EA93-DDF4-5025-F8AD9272FE98}"/>
              </a:ext>
            </a:extLst>
          </p:cNvPr>
          <p:cNvSpPr txBox="1"/>
          <p:nvPr/>
        </p:nvSpPr>
        <p:spPr>
          <a:xfrm>
            <a:off x="8636000" y="1701800"/>
            <a:ext cx="3200400" cy="2800382"/>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hợp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so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614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CFE206B-4652-7D26-6333-03BC9646364A}"/>
              </a:ext>
            </a:extLst>
          </p:cNvPr>
          <p:cNvPicPr>
            <a:picLocks noChangeAspect="1"/>
          </p:cNvPicPr>
          <p:nvPr/>
        </p:nvPicPr>
        <p:blipFill>
          <a:blip r:embed="rId3">
            <a:duotone>
              <a:schemeClr val="accent6">
                <a:shade val="45000"/>
                <a:satMod val="135000"/>
              </a:schemeClr>
              <a:prstClr val="white"/>
            </a:duotone>
          </a:blip>
          <a:stretch>
            <a:fillRect/>
          </a:stretch>
        </p:blipFill>
        <p:spPr>
          <a:xfrm>
            <a:off x="478695" y="1594898"/>
            <a:ext cx="11380186" cy="2487383"/>
          </a:xfrm>
          <a:prstGeom prst="rect">
            <a:avLst/>
          </a:prstGeom>
        </p:spPr>
      </p:pic>
      <p:sp>
        <p:nvSpPr>
          <p:cNvPr id="2" name="TextBox 1">
            <a:extLst>
              <a:ext uri="{FF2B5EF4-FFF2-40B4-BE49-F238E27FC236}">
                <a16:creationId xmlns:a16="http://schemas.microsoft.com/office/drawing/2014/main" xmlns="" id="{56C3A860-2C4A-EFBC-691B-2EF19E79D0CB}"/>
              </a:ext>
            </a:extLst>
          </p:cNvPr>
          <p:cNvSpPr txBox="1"/>
          <p:nvPr/>
        </p:nvSpPr>
        <p:spPr>
          <a:xfrm>
            <a:off x="762000" y="4318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1. </a:t>
            </a:r>
            <a:r>
              <a:rPr lang="en-US" sz="2933" b="1" dirty="0" err="1">
                <a:latin typeface="Times New Roman" panose="02020603050405020304" pitchFamily="18" charset="0"/>
                <a:cs typeface="Times New Roman" panose="02020603050405020304" pitchFamily="18" charset="0"/>
              </a:rPr>
              <a:t>Khái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niệm</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73EEE821-6E3B-D8B3-32A2-B447736D9A92}"/>
              </a:ext>
            </a:extLst>
          </p:cNvPr>
          <p:cNvSpPr txBox="1"/>
          <p:nvPr/>
        </p:nvSpPr>
        <p:spPr>
          <a:xfrm>
            <a:off x="755176" y="1905001"/>
            <a:ext cx="10827224" cy="1897699"/>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gốc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tộc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hợp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đan</a:t>
            </a:r>
            <a:r>
              <a:rPr lang="en-US" sz="2933" dirty="0">
                <a:latin typeface="Times New Roman" panose="02020603050405020304" pitchFamily="18" charset="0"/>
                <a:cs typeface="Times New Roman" panose="02020603050405020304" pitchFamily="18" charset="0"/>
              </a:rPr>
              <a:t> xen </a:t>
            </a:r>
            <a:r>
              <a:rPr lang="en-US" sz="2933" dirty="0" err="1">
                <a:latin typeface="Times New Roman" panose="02020603050405020304" pitchFamily="18" charset="0"/>
                <a:cs typeface="Times New Roman" panose="02020603050405020304" pitchFamily="18" charset="0"/>
              </a:rPr>
              <a:t>từng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cũng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1314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443317" y="2649458"/>
            <a:ext cx="7132483" cy="6858000"/>
          </a:xfrm>
          <a:prstGeom prst="rect">
            <a:avLst/>
          </a:prstGeom>
        </p:spPr>
      </p:pic>
      <p:sp>
        <p:nvSpPr>
          <p:cNvPr id="2" name="TextBox 1">
            <a:extLst>
              <a:ext uri="{FF2B5EF4-FFF2-40B4-BE49-F238E27FC236}">
                <a16:creationId xmlns:a16="http://schemas.microsoft.com/office/drawing/2014/main" xmlns="" id="{B5B9A217-F309-8776-30B5-24A8DCF668C4}"/>
              </a:ext>
            </a:extLst>
          </p:cNvPr>
          <p:cNvSpPr txBox="1"/>
          <p:nvPr/>
        </p:nvSpPr>
        <p:spPr>
          <a:xfrm>
            <a:off x="1168400" y="1447800"/>
            <a:ext cx="10363200" cy="995016"/>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Đề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xuất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phương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CEA95FE8-CC49-DF3D-88A1-51A7F94F5940}"/>
              </a:ext>
            </a:extLst>
          </p:cNvPr>
          <p:cNvSpPr txBox="1"/>
          <p:nvPr/>
        </p:nvSpPr>
        <p:spPr>
          <a:xfrm>
            <a:off x="1320800" y="533400"/>
            <a:ext cx="10363200" cy="707886"/>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Hoạt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động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nhóm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bàn</a:t>
            </a:r>
            <a:r>
              <a:rPr lang="en-US" sz="4000" b="1" dirty="0">
                <a:solidFill>
                  <a:srgbClr val="C00000"/>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xmlns="" id="{93407B0F-9D16-A20F-B887-23CF8EF61939}"/>
              </a:ext>
            </a:extLst>
          </p:cNvPr>
          <p:cNvSpPr txBox="1"/>
          <p:nvPr/>
        </p:nvSpPr>
        <p:spPr>
          <a:xfrm>
            <a:off x="2616200" y="2971800"/>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4571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03201" y="1600200"/>
            <a:ext cx="7132483" cy="6858000"/>
          </a:xfrm>
          <a:prstGeom prst="rect">
            <a:avLst/>
          </a:prstGeom>
        </p:spPr>
      </p:pic>
      <p:sp>
        <p:nvSpPr>
          <p:cNvPr id="5" name="TextBox 4">
            <a:extLst>
              <a:ext uri="{FF2B5EF4-FFF2-40B4-BE49-F238E27FC236}">
                <a16:creationId xmlns:a16="http://schemas.microsoft.com/office/drawing/2014/main" xmlns="" id="{93407B0F-9D16-A20F-B887-23CF8EF61939}"/>
              </a:ext>
            </a:extLst>
          </p:cNvPr>
          <p:cNvSpPr txBox="1"/>
          <p:nvPr/>
        </p:nvSpPr>
        <p:spPr>
          <a:xfrm>
            <a:off x="376083" y="1922542"/>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04EA7A0C-DDF0-651C-301D-BCE3FA183675}"/>
              </a:ext>
            </a:extLst>
          </p:cNvPr>
          <p:cNvPicPr>
            <a:picLocks noChangeAspect="1"/>
          </p:cNvPicPr>
          <p:nvPr/>
        </p:nvPicPr>
        <p:blipFill>
          <a:blip r:embed="rId5"/>
          <a:stretch>
            <a:fillRect/>
          </a:stretch>
        </p:blipFill>
        <p:spPr>
          <a:xfrm>
            <a:off x="2794001" y="1671539"/>
            <a:ext cx="1119707" cy="1595452"/>
          </a:xfrm>
          <a:prstGeom prst="rect">
            <a:avLst/>
          </a:prstGeom>
        </p:spPr>
      </p:pic>
      <p:sp>
        <p:nvSpPr>
          <p:cNvPr id="7" name="TextBox 6">
            <a:extLst>
              <a:ext uri="{FF2B5EF4-FFF2-40B4-BE49-F238E27FC236}">
                <a16:creationId xmlns:a16="http://schemas.microsoft.com/office/drawing/2014/main" xmlns="" id="{1172E9E2-E493-5B46-1077-A81B230F4B75}"/>
              </a:ext>
            </a:extLst>
          </p:cNvPr>
          <p:cNvSpPr txBox="1"/>
          <p:nvPr/>
        </p:nvSpPr>
        <p:spPr>
          <a:xfrm>
            <a:off x="609600" y="683320"/>
            <a:ext cx="103632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Gợi</a:t>
            </a:r>
            <a:r>
              <a:rPr lang="en-US" sz="2933" b="1" dirty="0">
                <a:latin typeface="Times New Roman" panose="02020603050405020304" pitchFamily="18" charset="0"/>
                <a:cs typeface="Times New Roman" panose="02020603050405020304" pitchFamily="18" charset="0"/>
              </a:rPr>
              <a:t> ý </a:t>
            </a:r>
            <a:r>
              <a:rPr lang="en-US" sz="2933" b="1" dirty="0" err="1">
                <a:latin typeface="Times New Roman" panose="02020603050405020304" pitchFamily="18" charset="0"/>
                <a:cs typeface="Times New Roman" panose="02020603050405020304" pitchFamily="18" charset="0"/>
              </a:rPr>
              <a:t>phương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án</a:t>
            </a:r>
            <a:r>
              <a:rPr lang="en-US" sz="2933" b="1" dirty="0">
                <a:latin typeface="Times New Roman" panose="02020603050405020304" pitchFamily="18" charset="0"/>
                <a:cs typeface="Times New Roman" panose="02020603050405020304" pitchFamily="18" charset="0"/>
              </a:rPr>
              <a:t> 1</a:t>
            </a:r>
          </a:p>
        </p:txBody>
      </p:sp>
      <p:pic>
        <p:nvPicPr>
          <p:cNvPr id="8" name="Picture 7">
            <a:extLst>
              <a:ext uri="{FF2B5EF4-FFF2-40B4-BE49-F238E27FC236}">
                <a16:creationId xmlns:a16="http://schemas.microsoft.com/office/drawing/2014/main" xmlns="" id="{FBFA4E61-0409-0BA1-9B8C-77350CC664B8}"/>
              </a:ext>
            </a:extLst>
          </p:cNvPr>
          <p:cNvPicPr>
            <a:picLocks noChangeAspect="1"/>
          </p:cNvPicPr>
          <p:nvPr/>
        </p:nvPicPr>
        <p:blipFill>
          <a:blip r:embed="rId5"/>
          <a:stretch>
            <a:fillRect/>
          </a:stretch>
        </p:blipFill>
        <p:spPr>
          <a:xfrm>
            <a:off x="3249093" y="2311400"/>
            <a:ext cx="1119707" cy="1595452"/>
          </a:xfrm>
          <a:prstGeom prst="rect">
            <a:avLst/>
          </a:prstGeom>
        </p:spPr>
      </p:pic>
      <p:pic>
        <p:nvPicPr>
          <p:cNvPr id="9" name="Picture 8">
            <a:extLst>
              <a:ext uri="{FF2B5EF4-FFF2-40B4-BE49-F238E27FC236}">
                <a16:creationId xmlns:a16="http://schemas.microsoft.com/office/drawing/2014/main" xmlns="" id="{05D01AEA-6C15-7C5A-397E-F807C90E794D}"/>
              </a:ext>
            </a:extLst>
          </p:cNvPr>
          <p:cNvPicPr>
            <a:picLocks noChangeAspect="1"/>
          </p:cNvPicPr>
          <p:nvPr/>
        </p:nvPicPr>
        <p:blipFill>
          <a:blip r:embed="rId5"/>
          <a:stretch>
            <a:fillRect/>
          </a:stretch>
        </p:blipFill>
        <p:spPr>
          <a:xfrm>
            <a:off x="3045892" y="2992339"/>
            <a:ext cx="1119707" cy="1595452"/>
          </a:xfrm>
          <a:prstGeom prst="rect">
            <a:avLst/>
          </a:prstGeom>
        </p:spPr>
      </p:pic>
      <p:pic>
        <p:nvPicPr>
          <p:cNvPr id="10" name="Picture 9">
            <a:extLst>
              <a:ext uri="{FF2B5EF4-FFF2-40B4-BE49-F238E27FC236}">
                <a16:creationId xmlns:a16="http://schemas.microsoft.com/office/drawing/2014/main" xmlns="" id="{11776E26-0FBD-2834-2599-EAF73DEC9CBD}"/>
              </a:ext>
            </a:extLst>
          </p:cNvPr>
          <p:cNvPicPr>
            <a:picLocks noChangeAspect="1"/>
          </p:cNvPicPr>
          <p:nvPr/>
        </p:nvPicPr>
        <p:blipFill>
          <a:blip r:embed="rId5"/>
          <a:stretch>
            <a:fillRect/>
          </a:stretch>
        </p:blipFill>
        <p:spPr>
          <a:xfrm>
            <a:off x="3045893" y="3632200"/>
            <a:ext cx="1119707" cy="1595452"/>
          </a:xfrm>
          <a:prstGeom prst="rect">
            <a:avLst/>
          </a:prstGeom>
        </p:spPr>
      </p:pic>
      <p:sp>
        <p:nvSpPr>
          <p:cNvPr id="2" name="TextBox 1">
            <a:extLst>
              <a:ext uri="{FF2B5EF4-FFF2-40B4-BE49-F238E27FC236}">
                <a16:creationId xmlns:a16="http://schemas.microsoft.com/office/drawing/2014/main" xmlns="" id="{D94D2AD6-819B-0572-3A41-FF50F1B030D2}"/>
              </a:ext>
            </a:extLst>
          </p:cNvPr>
          <p:cNvSpPr txBox="1"/>
          <p:nvPr/>
        </p:nvSpPr>
        <p:spPr>
          <a:xfrm>
            <a:off x="7643879" y="1922542"/>
            <a:ext cx="43180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cụm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tạo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điệu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đặn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lại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man </a:t>
            </a:r>
            <a:r>
              <a:rPr lang="en-US" sz="2933" dirty="0" err="1">
                <a:latin typeface="Times New Roman" panose="02020603050405020304" pitchFamily="18" charset="0"/>
                <a:cs typeface="Times New Roman" panose="02020603050405020304" pitchFamily="18" charset="0"/>
              </a:rPr>
              <a:t>mác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mênh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mang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con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vật</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030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03201" y="1600200"/>
            <a:ext cx="7132483" cy="6858000"/>
          </a:xfrm>
          <a:prstGeom prst="rect">
            <a:avLst/>
          </a:prstGeom>
        </p:spPr>
      </p:pic>
      <p:sp>
        <p:nvSpPr>
          <p:cNvPr id="5" name="TextBox 4">
            <a:extLst>
              <a:ext uri="{FF2B5EF4-FFF2-40B4-BE49-F238E27FC236}">
                <a16:creationId xmlns:a16="http://schemas.microsoft.com/office/drawing/2014/main" xmlns="" id="{93407B0F-9D16-A20F-B887-23CF8EF61939}"/>
              </a:ext>
            </a:extLst>
          </p:cNvPr>
          <p:cNvSpPr txBox="1"/>
          <p:nvPr/>
        </p:nvSpPr>
        <p:spPr>
          <a:xfrm>
            <a:off x="376083" y="1922542"/>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04EA7A0C-DDF0-651C-301D-BCE3FA183675}"/>
              </a:ext>
            </a:extLst>
          </p:cNvPr>
          <p:cNvPicPr>
            <a:picLocks noChangeAspect="1"/>
          </p:cNvPicPr>
          <p:nvPr/>
        </p:nvPicPr>
        <p:blipFill>
          <a:blip r:embed="rId5"/>
          <a:stretch>
            <a:fillRect/>
          </a:stretch>
        </p:blipFill>
        <p:spPr>
          <a:xfrm>
            <a:off x="2813628" y="1671539"/>
            <a:ext cx="1119707" cy="1595452"/>
          </a:xfrm>
          <a:prstGeom prst="rect">
            <a:avLst/>
          </a:prstGeom>
        </p:spPr>
      </p:pic>
      <p:sp>
        <p:nvSpPr>
          <p:cNvPr id="7" name="TextBox 6">
            <a:extLst>
              <a:ext uri="{FF2B5EF4-FFF2-40B4-BE49-F238E27FC236}">
                <a16:creationId xmlns:a16="http://schemas.microsoft.com/office/drawing/2014/main" xmlns="" id="{1172E9E2-E493-5B46-1077-A81B230F4B75}"/>
              </a:ext>
            </a:extLst>
          </p:cNvPr>
          <p:cNvSpPr txBox="1"/>
          <p:nvPr/>
        </p:nvSpPr>
        <p:spPr>
          <a:xfrm>
            <a:off x="609600" y="683320"/>
            <a:ext cx="103632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Gợi</a:t>
            </a:r>
            <a:r>
              <a:rPr lang="en-US" sz="2933" b="1" dirty="0">
                <a:latin typeface="Times New Roman" panose="02020603050405020304" pitchFamily="18" charset="0"/>
                <a:cs typeface="Times New Roman" panose="02020603050405020304" pitchFamily="18" charset="0"/>
              </a:rPr>
              <a:t> ý </a:t>
            </a:r>
            <a:r>
              <a:rPr lang="en-US" sz="2933" b="1" dirty="0" err="1">
                <a:latin typeface="Times New Roman" panose="02020603050405020304" pitchFamily="18" charset="0"/>
                <a:cs typeface="Times New Roman" panose="02020603050405020304" pitchFamily="18" charset="0"/>
              </a:rPr>
              <a:t>phương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án</a:t>
            </a:r>
            <a:r>
              <a:rPr lang="en-US" sz="2933" b="1" dirty="0">
                <a:latin typeface="Times New Roman" panose="02020603050405020304" pitchFamily="18" charset="0"/>
                <a:cs typeface="Times New Roman" panose="02020603050405020304" pitchFamily="18" charset="0"/>
              </a:rPr>
              <a:t> 2</a:t>
            </a:r>
          </a:p>
        </p:txBody>
      </p:sp>
      <p:pic>
        <p:nvPicPr>
          <p:cNvPr id="8" name="Picture 7">
            <a:extLst>
              <a:ext uri="{FF2B5EF4-FFF2-40B4-BE49-F238E27FC236}">
                <a16:creationId xmlns:a16="http://schemas.microsoft.com/office/drawing/2014/main" xmlns="" id="{FBFA4E61-0409-0BA1-9B8C-77350CC664B8}"/>
              </a:ext>
            </a:extLst>
          </p:cNvPr>
          <p:cNvPicPr>
            <a:picLocks noChangeAspect="1"/>
          </p:cNvPicPr>
          <p:nvPr/>
        </p:nvPicPr>
        <p:blipFill>
          <a:blip r:embed="rId5"/>
          <a:stretch>
            <a:fillRect/>
          </a:stretch>
        </p:blipFill>
        <p:spPr>
          <a:xfrm>
            <a:off x="3249093" y="2311400"/>
            <a:ext cx="1119707" cy="1595452"/>
          </a:xfrm>
          <a:prstGeom prst="rect">
            <a:avLst/>
          </a:prstGeom>
        </p:spPr>
      </p:pic>
      <p:pic>
        <p:nvPicPr>
          <p:cNvPr id="9" name="Picture 8">
            <a:extLst>
              <a:ext uri="{FF2B5EF4-FFF2-40B4-BE49-F238E27FC236}">
                <a16:creationId xmlns:a16="http://schemas.microsoft.com/office/drawing/2014/main" xmlns="" id="{05D01AEA-6C15-7C5A-397E-F807C90E794D}"/>
              </a:ext>
            </a:extLst>
          </p:cNvPr>
          <p:cNvPicPr>
            <a:picLocks noChangeAspect="1"/>
          </p:cNvPicPr>
          <p:nvPr/>
        </p:nvPicPr>
        <p:blipFill>
          <a:blip r:embed="rId5"/>
          <a:stretch>
            <a:fillRect/>
          </a:stretch>
        </p:blipFill>
        <p:spPr>
          <a:xfrm>
            <a:off x="2898711" y="2971800"/>
            <a:ext cx="1119707" cy="1595452"/>
          </a:xfrm>
          <a:prstGeom prst="rect">
            <a:avLst/>
          </a:prstGeom>
        </p:spPr>
      </p:pic>
      <p:pic>
        <p:nvPicPr>
          <p:cNvPr id="10" name="Picture 9">
            <a:extLst>
              <a:ext uri="{FF2B5EF4-FFF2-40B4-BE49-F238E27FC236}">
                <a16:creationId xmlns:a16="http://schemas.microsoft.com/office/drawing/2014/main" xmlns="" id="{11776E26-0FBD-2834-2599-EAF73DEC9CBD}"/>
              </a:ext>
            </a:extLst>
          </p:cNvPr>
          <p:cNvPicPr>
            <a:picLocks noChangeAspect="1"/>
          </p:cNvPicPr>
          <p:nvPr/>
        </p:nvPicPr>
        <p:blipFill>
          <a:blip r:embed="rId5"/>
          <a:stretch>
            <a:fillRect/>
          </a:stretch>
        </p:blipFill>
        <p:spPr>
          <a:xfrm>
            <a:off x="3045893" y="3632200"/>
            <a:ext cx="1119707" cy="1595452"/>
          </a:xfrm>
          <a:prstGeom prst="rect">
            <a:avLst/>
          </a:prstGeom>
        </p:spPr>
      </p:pic>
      <p:pic>
        <p:nvPicPr>
          <p:cNvPr id="11" name="Picture 10">
            <a:extLst>
              <a:ext uri="{FF2B5EF4-FFF2-40B4-BE49-F238E27FC236}">
                <a16:creationId xmlns:a16="http://schemas.microsoft.com/office/drawing/2014/main" xmlns="" id="{49F343FA-DAD1-7360-06FB-0B318C2AB5B5}"/>
              </a:ext>
            </a:extLst>
          </p:cNvPr>
          <p:cNvPicPr>
            <a:picLocks noChangeAspect="1"/>
          </p:cNvPicPr>
          <p:nvPr/>
        </p:nvPicPr>
        <p:blipFill>
          <a:blip r:embed="rId5"/>
          <a:stretch>
            <a:fillRect/>
          </a:stretch>
        </p:blipFill>
        <p:spPr>
          <a:xfrm>
            <a:off x="3653385" y="1681148"/>
            <a:ext cx="1119707" cy="1595452"/>
          </a:xfrm>
          <a:prstGeom prst="rect">
            <a:avLst/>
          </a:prstGeom>
        </p:spPr>
      </p:pic>
      <p:pic>
        <p:nvPicPr>
          <p:cNvPr id="12" name="Picture 11">
            <a:extLst>
              <a:ext uri="{FF2B5EF4-FFF2-40B4-BE49-F238E27FC236}">
                <a16:creationId xmlns:a16="http://schemas.microsoft.com/office/drawing/2014/main" xmlns="" id="{B63BF13C-C3D8-C768-58D3-189072A33AF7}"/>
              </a:ext>
            </a:extLst>
          </p:cNvPr>
          <p:cNvPicPr>
            <a:picLocks noChangeAspect="1"/>
          </p:cNvPicPr>
          <p:nvPr/>
        </p:nvPicPr>
        <p:blipFill>
          <a:blip r:embed="rId5"/>
          <a:stretch>
            <a:fillRect/>
          </a:stretch>
        </p:blipFill>
        <p:spPr>
          <a:xfrm>
            <a:off x="3653386" y="2343764"/>
            <a:ext cx="1119707" cy="1595452"/>
          </a:xfrm>
          <a:prstGeom prst="rect">
            <a:avLst/>
          </a:prstGeom>
        </p:spPr>
      </p:pic>
      <p:sp>
        <p:nvSpPr>
          <p:cNvPr id="14" name="TextBox 13">
            <a:extLst>
              <a:ext uri="{FF2B5EF4-FFF2-40B4-BE49-F238E27FC236}">
                <a16:creationId xmlns:a16="http://schemas.microsoft.com/office/drawing/2014/main" xmlns="" id="{57363D91-C894-9FDC-E426-E3D26E5921AD}"/>
              </a:ext>
            </a:extLst>
          </p:cNvPr>
          <p:cNvSpPr txBox="1"/>
          <p:nvPr/>
        </p:nvSpPr>
        <p:spPr>
          <a:xfrm>
            <a:off x="7643879" y="1922542"/>
            <a:ext cx="43180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giúp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sự</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tượng</a:t>
            </a:r>
            <a:r>
              <a:rPr lang="en-US" sz="2933" dirty="0">
                <a:latin typeface="Times New Roman" panose="02020603050405020304" pitchFamily="18" charset="0"/>
                <a:cs typeface="Times New Roman" panose="02020603050405020304" pitchFamily="18" charset="0"/>
              </a:rPr>
              <a:t>, chi </a:t>
            </a:r>
            <a:r>
              <a:rPr lang="en-US" sz="2933" dirty="0" err="1">
                <a:latin typeface="Times New Roman" panose="02020603050405020304" pitchFamily="18" charset="0"/>
                <a:cs typeface="Times New Roman" panose="02020603050405020304" pitchFamily="18" charset="0"/>
              </a:rPr>
              <a:t>tiết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quan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cỏ</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828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5B9A217-F309-8776-30B5-24A8DCF668C4}"/>
              </a:ext>
            </a:extLst>
          </p:cNvPr>
          <p:cNvSpPr txBox="1"/>
          <p:nvPr/>
        </p:nvSpPr>
        <p:spPr>
          <a:xfrm>
            <a:off x="684645" y="330200"/>
            <a:ext cx="9601200" cy="769441"/>
          </a:xfrm>
          <a:prstGeom prst="rect">
            <a:avLst/>
          </a:prstGeom>
          <a:noFill/>
        </p:spPr>
        <p:txBody>
          <a:bodyPr wrap="square" rtlCol="0">
            <a:spAutoFit/>
          </a:bodyPr>
          <a:lstStyle/>
          <a:p>
            <a:pPr algn="ctr"/>
            <a:r>
              <a:rPr lang="en-US" sz="4400" dirty="0" smtClean="0">
                <a:latin typeface="Times New Roman" panose="02020603050405020304" pitchFamily="18" charset="0"/>
                <a:cs typeface="Times New Roman" panose="02020603050405020304" pitchFamily="18" charset="0"/>
              </a:rPr>
              <a:t>2: Tâm </a:t>
            </a:r>
            <a:r>
              <a:rPr lang="en-US" sz="4400" dirty="0">
                <a:latin typeface="Times New Roman" panose="02020603050405020304" pitchFamily="18" charset="0"/>
                <a:cs typeface="Times New Roman" panose="02020603050405020304" pitchFamily="18" charset="0"/>
              </a:rPr>
              <a:t>trạng, nỗi niềm của nhân vật</a:t>
            </a:r>
          </a:p>
        </p:txBody>
      </p:sp>
    </p:spTree>
    <p:extLst>
      <p:ext uri="{BB962C8B-B14F-4D97-AF65-F5344CB8AC3E}">
        <p14:creationId xmlns:p14="http://schemas.microsoft.com/office/powerpoint/2010/main" val="82251069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E23E455C-1D5A-E2A2-4AB8-5A9417DB0532}"/>
              </a:ext>
            </a:extLst>
          </p:cNvPr>
          <p:cNvGrpSpPr/>
          <p:nvPr/>
        </p:nvGrpSpPr>
        <p:grpSpPr>
          <a:xfrm>
            <a:off x="0" y="381000"/>
            <a:ext cx="12141201" cy="6451600"/>
            <a:chOff x="0" y="571500"/>
            <a:chExt cx="18211801" cy="9677400"/>
          </a:xfrm>
        </p:grpSpPr>
        <p:sp>
          <p:nvSpPr>
            <p:cNvPr id="2" name="Freeform 9">
              <a:extLst>
                <a:ext uri="{FF2B5EF4-FFF2-40B4-BE49-F238E27FC236}">
                  <a16:creationId xmlns:a16="http://schemas.microsoft.com/office/drawing/2014/main" xmlns=""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xmlns="" id="{0982CA80-DD05-0829-6CC0-4406F28DBBC3}"/>
                </a:ext>
              </a:extLst>
            </p:cNvPr>
            <p:cNvSpPr txBox="1"/>
            <p:nvPr/>
          </p:nvSpPr>
          <p:spPr>
            <a:xfrm>
              <a:off x="11658600" y="571500"/>
              <a:ext cx="6553200" cy="2169825"/>
            </a:xfrm>
            <a:prstGeom prst="rect">
              <a:avLst/>
            </a:prstGeom>
            <a:solidFill>
              <a:srgbClr val="2D2C46"/>
            </a:solidFill>
          </p:spPr>
          <p:txBody>
            <a:bodyPr wrap="square" rtlCol="0">
              <a:spAutoFit/>
            </a:bodyPr>
            <a:lstStyle/>
            <a:p>
              <a:pPr defTabSz="609630">
                <a:defRPr/>
              </a:pPr>
              <a:r>
                <a:rPr lang="en-US" sz="4400" b="1" dirty="0">
                  <a:solidFill>
                    <a:schemeClr val="bg1"/>
                  </a:solidFill>
                  <a:latin typeface="#9Slide07 IcielTALUHLA" pitchFamily="2" charset="0"/>
                  <a:cs typeface="Times New Roman" panose="02020603050405020304" pitchFamily="18" charset="0"/>
                </a:rPr>
                <a:t>TRẠM DỪNG </a:t>
              </a:r>
            </a:p>
            <a:p>
              <a:pPr defTabSz="609630">
                <a:defRPr/>
              </a:pPr>
              <a:r>
                <a:rPr lang="en-US" sz="4400" b="1" dirty="0">
                  <a:solidFill>
                    <a:schemeClr val="bg1"/>
                  </a:solidFill>
                  <a:latin typeface="#9Slide07 IcielTALUHLA" pitchFamily="2" charset="0"/>
                  <a:cs typeface="Times New Roman" panose="02020603050405020304" pitchFamily="18" charset="0"/>
                </a:rPr>
                <a:t>CẢM XÚC</a:t>
              </a:r>
              <a:endParaRPr lang="en-US" sz="4400" dirty="0">
                <a:solidFill>
                  <a:schemeClr val="bg1"/>
                </a:solidFill>
                <a:latin typeface="#9Slide07 IcielTALUHLA" pitchFamily="2" charset="0"/>
                <a:cs typeface="Times New Roman" panose="02020603050405020304" pitchFamily="18" charset="0"/>
              </a:endParaRPr>
            </a:p>
          </p:txBody>
        </p:sp>
        <p:sp>
          <p:nvSpPr>
            <p:cNvPr id="13" name="Freeform 2">
              <a:extLst>
                <a:ext uri="{FF2B5EF4-FFF2-40B4-BE49-F238E27FC236}">
                  <a16:creationId xmlns:a16="http://schemas.microsoft.com/office/drawing/2014/main" xmlns="" id="{0A2F636B-98F2-AC9A-5260-6D93D88914A6}"/>
                </a:ext>
              </a:extLst>
            </p:cNvPr>
            <p:cNvSpPr/>
            <p:nvPr/>
          </p:nvSpPr>
          <p:spPr>
            <a:xfrm>
              <a:off x="15392401" y="1249585"/>
              <a:ext cx="2819400" cy="1455515"/>
            </a:xfrm>
            <a:custGeom>
              <a:avLst/>
              <a:gdLst/>
              <a:ahLst/>
              <a:cxnLst/>
              <a:rect l="l" t="t" r="r" b="b"/>
              <a:pathLst>
                <a:path w="6904837" h="3564622">
                  <a:moveTo>
                    <a:pt x="0" y="0"/>
                  </a:moveTo>
                  <a:lnTo>
                    <a:pt x="6904837" y="0"/>
                  </a:lnTo>
                  <a:lnTo>
                    <a:pt x="6904837" y="3564623"/>
                  </a:lnTo>
                  <a:lnTo>
                    <a:pt x="0" y="3564623"/>
                  </a:lnTo>
                  <a:lnTo>
                    <a:pt x="0" y="0"/>
                  </a:lnTo>
                  <a:close/>
                </a:path>
              </a:pathLst>
            </a:custGeom>
            <a:blipFill>
              <a:blip r:embed="rId5"/>
              <a:stretch>
                <a:fillRect/>
              </a:stretch>
            </a:blipFill>
          </p:spPr>
        </p:sp>
      </p:grpSp>
      <p:sp>
        <p:nvSpPr>
          <p:cNvPr id="4" name="TextBox 3">
            <a:extLst>
              <a:ext uri="{FF2B5EF4-FFF2-40B4-BE49-F238E27FC236}">
                <a16:creationId xmlns:a16="http://schemas.microsoft.com/office/drawing/2014/main" xmlns="" id="{E8D7EF2D-76EB-DC7B-4EB3-9AEFDEA92200}"/>
              </a:ext>
            </a:extLst>
          </p:cNvPr>
          <p:cNvSpPr txBox="1"/>
          <p:nvPr/>
        </p:nvSpPr>
        <p:spPr>
          <a:xfrm>
            <a:off x="1016000" y="5966225"/>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1</a:t>
            </a:r>
            <a:endParaRPr lang="en-US" sz="4400" dirty="0">
              <a:solidFill>
                <a:prstClr val="black"/>
              </a:solidFill>
              <a:latin typeface="#9Slide07 IcielTALUHLA"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xmlns="" id="{2AB8AD95-13C2-81B2-A417-1A36F319A554}"/>
              </a:ext>
            </a:extLst>
          </p:cNvPr>
          <p:cNvSpPr txBox="1"/>
          <p:nvPr/>
        </p:nvSpPr>
        <p:spPr>
          <a:xfrm>
            <a:off x="-59267" y="3790829"/>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2</a:t>
            </a:r>
            <a:endParaRPr lang="en-US" sz="4400" dirty="0">
              <a:solidFill>
                <a:prstClr val="black"/>
              </a:solidFill>
              <a:latin typeface="#9Slide07 IcielTALUHLA"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xmlns="" id="{61134558-2B8F-A279-4977-4BB26F96453C}"/>
              </a:ext>
            </a:extLst>
          </p:cNvPr>
          <p:cNvSpPr txBox="1"/>
          <p:nvPr/>
        </p:nvSpPr>
        <p:spPr>
          <a:xfrm>
            <a:off x="5638800" y="3175000"/>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3</a:t>
            </a:r>
            <a:endParaRPr lang="en-US" sz="4400" dirty="0">
              <a:solidFill>
                <a:prstClr val="black"/>
              </a:solidFill>
              <a:latin typeface="#9Slide07 IcielTALUHLA"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xmlns="" id="{47FA3EAD-7253-6678-E8A7-B45DD74A45C2}"/>
              </a:ext>
            </a:extLst>
          </p:cNvPr>
          <p:cNvSpPr txBox="1"/>
          <p:nvPr/>
        </p:nvSpPr>
        <p:spPr>
          <a:xfrm>
            <a:off x="4775200" y="315418"/>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4</a:t>
            </a:r>
            <a:endParaRPr lang="en-US" sz="4400" dirty="0">
              <a:solidFill>
                <a:prstClr val="black"/>
              </a:solidFill>
              <a:latin typeface="#9Slide07 IcielTALUHLA" pitchFamily="2" charset="0"/>
              <a:cs typeface="Times New Roman" panose="02020603050405020304" pitchFamily="18" charset="0"/>
            </a:endParaRPr>
          </a:p>
        </p:txBody>
      </p:sp>
      <p:sp>
        <p:nvSpPr>
          <p:cNvPr id="9" name="Rounded Rectangle 2">
            <a:extLst>
              <a:ext uri="{FF2B5EF4-FFF2-40B4-BE49-F238E27FC236}">
                <a16:creationId xmlns:a16="http://schemas.microsoft.com/office/drawing/2014/main" xmlns="" id="{2EF0863A-EDF2-5462-A276-B1D93CA07CC3}"/>
              </a:ext>
            </a:extLst>
          </p:cNvPr>
          <p:cNvSpPr/>
          <p:nvPr/>
        </p:nvSpPr>
        <p:spPr>
          <a:xfrm>
            <a:off x="3352800" y="5411821"/>
            <a:ext cx="6908801" cy="113076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1:</a:t>
            </a:r>
          </a:p>
          <a:p>
            <a:pPr algn="just"/>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chi </a:t>
            </a:r>
            <a:r>
              <a:rPr lang="en-US" sz="2400" dirty="0" err="1">
                <a:solidFill>
                  <a:schemeClr val="tx1"/>
                </a:solidFill>
                <a:latin typeface="Times New Roman" panose="02020603050405020304" pitchFamily="18" charset="0"/>
                <a:cs typeface="Times New Roman" panose="02020603050405020304" pitchFamily="18" charset="0"/>
              </a:rPr>
              <a:t>tiết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vọng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đường</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3">
            <a:extLst>
              <a:ext uri="{FF2B5EF4-FFF2-40B4-BE49-F238E27FC236}">
                <a16:creationId xmlns:a16="http://schemas.microsoft.com/office/drawing/2014/main" xmlns="" id="{616F686F-1C8F-A1CE-DE62-F4C01C834E50}"/>
              </a:ext>
            </a:extLst>
          </p:cNvPr>
          <p:cNvSpPr/>
          <p:nvPr/>
        </p:nvSpPr>
        <p:spPr>
          <a:xfrm>
            <a:off x="222250" y="2037241"/>
            <a:ext cx="4521200" cy="164575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chi </a:t>
            </a:r>
            <a:r>
              <a:rPr lang="en-US" sz="2400" dirty="0" err="1">
                <a:solidFill>
                  <a:srgbClr val="000000"/>
                </a:solidFill>
                <a:latin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trước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buổi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li (16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11" name="Rounded Rectangle 4">
            <a:extLst>
              <a:ext uri="{FF2B5EF4-FFF2-40B4-BE49-F238E27FC236}">
                <a16:creationId xmlns:a16="http://schemas.microsoft.com/office/drawing/2014/main" xmlns="" id="{D9A39551-656F-4C88-1C09-8BD0485DA2B0}"/>
              </a:ext>
            </a:extLst>
          </p:cNvPr>
          <p:cNvSpPr/>
          <p:nvPr/>
        </p:nvSpPr>
        <p:spPr>
          <a:xfrm>
            <a:off x="7899400" y="2744727"/>
            <a:ext cx="4114800" cy="2092203"/>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3: </a:t>
            </a:r>
            <a:r>
              <a:rPr lang="en-US" sz="2400" dirty="0">
                <a:solidFill>
                  <a:srgbClr val="000000"/>
                </a:solidFill>
                <a:latin typeface="Times New Roman" panose="02020603050405020304" pitchFamily="18" charset="0"/>
                <a:cs typeface="Times New Roman" panose="02020603050405020304" pitchFamily="18" charset="0"/>
              </a:rPr>
              <a:t>Trong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li,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(12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cs typeface="Times New Roman" panose="02020603050405020304" pitchFamily="18" charset="0"/>
              </a:rPr>
              <a:t>)</a:t>
            </a:r>
            <a:endParaRPr lang="en-US" sz="2400" dirty="0"/>
          </a:p>
          <a:p>
            <a:pPr algn="ct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a16="http://schemas.microsoft.com/office/drawing/2014/main" xmlns="" id="{E4F1014E-44D4-253E-F6A3-4CC5E4AD29E4}"/>
              </a:ext>
            </a:extLst>
          </p:cNvPr>
          <p:cNvSpPr/>
          <p:nvPr/>
        </p:nvSpPr>
        <p:spPr>
          <a:xfrm>
            <a:off x="427567" y="160311"/>
            <a:ext cx="4703233" cy="1645759"/>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4: </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Hãy phân tích tâm trạng của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lúc</a:t>
            </a:r>
            <a:r>
              <a:rPr lang="en-US" sz="2400" dirty="0">
                <a:solidFill>
                  <a:srgbClr val="000000"/>
                </a:solidFill>
                <a:latin typeface="Times New Roman" panose="02020603050405020304" pitchFamily="18" charset="0"/>
                <a:cs typeface="Times New Roman" panose="02020603050405020304" pitchFamily="18" charset="0"/>
              </a:rPr>
              <a:t> chia li. (12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cuối</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xmlns="" id="{C49C1F3D-D277-A32F-7AF2-2187AAC6CA4B}"/>
              </a:ext>
            </a:extLst>
          </p:cNvPr>
          <p:cNvSpPr/>
          <p:nvPr/>
        </p:nvSpPr>
        <p:spPr>
          <a:xfrm>
            <a:off x="11430000" y="4823350"/>
            <a:ext cx="762000" cy="205252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6"/>
            <a:stretch>
              <a:fillRect/>
            </a:stretch>
          </a:blipFill>
        </p:spPr>
      </p:sp>
    </p:spTree>
    <p:extLst>
      <p:ext uri="{BB962C8B-B14F-4D97-AF65-F5344CB8AC3E}">
        <p14:creationId xmlns:p14="http://schemas.microsoft.com/office/powerpoint/2010/main" val="364097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EF75C345-C521-6F01-FC0D-9E8A13AAAEF7}"/>
              </a:ext>
            </a:extLst>
          </p:cNvPr>
          <p:cNvCxnSpPr/>
          <p:nvPr/>
        </p:nvCxnSpPr>
        <p:spPr>
          <a:xfrm>
            <a:off x="5892800" y="1346200"/>
            <a:ext cx="0" cy="62484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xmlns="" id="{139686CA-79E2-A68C-EC14-1FCE1AC64077}"/>
              </a:ext>
            </a:extLst>
          </p:cNvPr>
          <p:cNvSpPr txBox="1"/>
          <p:nvPr/>
        </p:nvSpPr>
        <p:spPr>
          <a:xfrm>
            <a:off x="558800" y="985640"/>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73239C0-5B21-33A1-1209-EBF1F7DF28E0}"/>
              </a:ext>
            </a:extLst>
          </p:cNvPr>
          <p:cNvSpPr txBox="1"/>
          <p:nvPr/>
        </p:nvSpPr>
        <p:spPr>
          <a:xfrm>
            <a:off x="6502401" y="1031479"/>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BCABCF2-8DA8-CBB6-BD15-9B3A84B5CACC}"/>
              </a:ext>
            </a:extLst>
          </p:cNvPr>
          <p:cNvSpPr txBox="1"/>
          <p:nvPr/>
        </p:nvSpPr>
        <p:spPr>
          <a:xfrm>
            <a:off x="3327400" y="228600"/>
            <a:ext cx="51308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a. </a:t>
            </a:r>
            <a:r>
              <a:rPr lang="en-US" sz="2933" b="1" dirty="0" err="1">
                <a:latin typeface="Times New Roman" panose="02020603050405020304" pitchFamily="18" charset="0"/>
                <a:cs typeface="Times New Roman" panose="02020603050405020304" pitchFamily="18" charset="0"/>
              </a:rPr>
              <a:t>Trước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li</a:t>
            </a:r>
          </a:p>
        </p:txBody>
      </p:sp>
      <p:sp>
        <p:nvSpPr>
          <p:cNvPr id="9" name="TextBox 8">
            <a:extLst>
              <a:ext uri="{FF2B5EF4-FFF2-40B4-BE49-F238E27FC236}">
                <a16:creationId xmlns:a16="http://schemas.microsoft.com/office/drawing/2014/main" xmlns="" id="{75E4C4D8-894C-CB7F-A4F9-C38A2BD207DB}"/>
              </a:ext>
            </a:extLst>
          </p:cNvPr>
          <p:cNvSpPr txBox="1"/>
          <p:nvPr/>
        </p:nvSpPr>
        <p:spPr>
          <a:xfrm>
            <a:off x="319314" y="1559804"/>
            <a:ext cx="5319485" cy="4154407"/>
          </a:xfrm>
          <a:prstGeom prst="rect">
            <a:avLst/>
          </a:prstGeom>
          <a:noFill/>
        </p:spPr>
        <p:txBody>
          <a:bodyPr wrap="square">
            <a:spAutoFit/>
          </a:bodyPr>
          <a:lstStyle/>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dằng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dặc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phiền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rửa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dạ</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khuây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dừng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Vương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khao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săn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Lan,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Man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Khê</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trận</a:t>
            </a:r>
            <a:endParaRPr lang="en-US" sz="2933"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EF24CDDB-A01F-8E24-E7CA-B32F90F732C5}"/>
              </a:ext>
            </a:extLst>
          </p:cNvPr>
          <p:cNvSpPr txBox="1"/>
          <p:nvPr/>
        </p:nvSpPr>
        <p:spPr>
          <a:xfrm>
            <a:off x="6146802" y="1559805"/>
            <a:ext cx="5802083" cy="3703065"/>
          </a:xfrm>
          <a:prstGeom prst="rect">
            <a:avLst/>
          </a:prstGeom>
          <a:noFill/>
        </p:spPr>
        <p:txBody>
          <a:bodyPr wrap="square">
            <a:spAutoFit/>
          </a:bodyPr>
          <a:lstStyle/>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Bịn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rịn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sầu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bận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thê</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noa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sầu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oán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Dũng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mãnh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khao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vốn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hào</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bệ</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rồng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trai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dặm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nghìn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ngựa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gieo</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Thái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tựa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mao</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8795CD8-C0BC-2820-7A91-ABD6793C1664}"/>
              </a:ext>
            </a:extLst>
          </p:cNvPr>
          <p:cNvSpPr txBox="1"/>
          <p:nvPr/>
        </p:nvSpPr>
        <p:spPr>
          <a:xfrm>
            <a:off x="6154059" y="5463189"/>
            <a:ext cx="5802083" cy="995016"/>
          </a:xfrm>
          <a:prstGeom prst="rect">
            <a:avLst/>
          </a:prstGeom>
          <a:noFill/>
        </p:spPr>
        <p:txBody>
          <a:bodyPr wrap="square">
            <a:spAutoFit/>
          </a:bodyPr>
          <a:lstStyle/>
          <a:p>
            <a:pPr algn="just">
              <a:tabLst>
                <a:tab pos="60116" algn="l"/>
                <a:tab pos="120233" algn="l"/>
              </a:tabLst>
            </a:pP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hầu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hạnh</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lứa</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75B77959-7AEA-318F-A440-3B92EB114B54}"/>
              </a:ext>
            </a:extLst>
          </p:cNvPr>
          <p:cNvSpPr txBox="1"/>
          <p:nvPr/>
        </p:nvSpPr>
        <p:spPr>
          <a:xfrm>
            <a:off x="257631" y="5684010"/>
            <a:ext cx="5431968" cy="995016"/>
          </a:xfrm>
          <a:prstGeom prst="rect">
            <a:avLst/>
          </a:prstGeom>
          <a:noFill/>
        </p:spPr>
        <p:txBody>
          <a:bodyPr wrap="square">
            <a:spAutoFit/>
          </a:bodyPr>
          <a:lstStyle/>
          <a:p>
            <a:pPr algn="just">
              <a:tabLst>
                <a:tab pos="60116" algn="l"/>
                <a:tab pos="120233" algn="l"/>
              </a:tabLst>
            </a:pP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endParaRPr lang="en-US" sz="2933"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2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barn(inVertical)">
                                      <p:cBhvr>
                                        <p:cTn id="38" dur="5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Effect transition="in" filter="barn(inVertical)">
                                      <p:cBhvr>
                                        <p:cTn id="43" dur="500"/>
                                        <p:tgtEl>
                                          <p:spTgt spid="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barn(inVertical)">
                                      <p:cBhvr>
                                        <p:cTn id="4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7B023C5C-43BD-3F65-07D5-8E1B3CF4E09F}"/>
              </a:ext>
            </a:extLst>
          </p:cNvPr>
          <p:cNvPicPr>
            <a:picLocks noChangeAspect="1"/>
          </p:cNvPicPr>
          <p:nvPr/>
        </p:nvPicPr>
        <p:blipFill>
          <a:blip r:embed="rId5">
            <a:duotone>
              <a:schemeClr val="accent6">
                <a:shade val="45000"/>
                <a:satMod val="135000"/>
              </a:schemeClr>
              <a:prstClr val="white"/>
            </a:duotone>
          </a:blip>
          <a:stretch>
            <a:fillRect/>
          </a:stretch>
        </p:blipFill>
        <p:spPr>
          <a:xfrm>
            <a:off x="3164424" y="2746515"/>
            <a:ext cx="9027577" cy="2487383"/>
          </a:xfrm>
          <a:prstGeom prst="rect">
            <a:avLst/>
          </a:prstGeom>
        </p:spPr>
      </p:pic>
      <p:sp>
        <p:nvSpPr>
          <p:cNvPr id="3" name="TextBox 2">
            <a:extLst>
              <a:ext uri="{FF2B5EF4-FFF2-40B4-BE49-F238E27FC236}">
                <a16:creationId xmlns:a16="http://schemas.microsoft.com/office/drawing/2014/main" xmlns="" id="{28327FB1-424A-9378-7AA0-EB31B6D07849}"/>
              </a:ext>
            </a:extLst>
          </p:cNvPr>
          <p:cNvSpPr txBox="1"/>
          <p:nvPr/>
        </p:nvSpPr>
        <p:spPr>
          <a:xfrm>
            <a:off x="3654228" y="2971800"/>
            <a:ext cx="7620000" cy="1897699"/>
          </a:xfrm>
          <a:prstGeom prst="rect">
            <a:avLst/>
          </a:prstGeom>
          <a:noFill/>
        </p:spPr>
        <p:txBody>
          <a:bodyPr wrap="square">
            <a:spAutoFit/>
          </a:bodyPr>
          <a:lstStyle/>
          <a:p>
            <a:pPr algn="just" defTabSz="609630">
              <a:defRPr/>
            </a:pPr>
            <a:r>
              <a:rPr lang="en-US" sz="2933" dirty="0" err="1">
                <a:latin typeface="Times New Roman" panose="02020603050405020304" pitchFamily="18" charset="0"/>
                <a:cs typeface="Times New Roman" panose="02020603050405020304" pitchFamily="18" charset="0"/>
              </a:rPr>
              <a:t>Tiễn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muốn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điều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gì</a:t>
            </a:r>
            <a:r>
              <a:rPr lang="en-US" sz="2933" dirty="0">
                <a:latin typeface="Times New Roman" panose="02020603050405020304" pitchFamily="18" charset="0"/>
                <a:cs typeface="Times New Roman" panose="02020603050405020304" pitchFamily="18" charset="0"/>
              </a:rPr>
              <a:t>? Theo </a:t>
            </a:r>
            <a:r>
              <a:rPr lang="en-US" sz="2933" dirty="0" err="1">
                <a:latin typeface="Times New Roman" panose="02020603050405020304" pitchFamily="18" charset="0"/>
                <a:cs typeface="Times New Roman" panose="02020603050405020304" pitchFamily="18" charset="0"/>
              </a:rPr>
              <a:t>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chàng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lòng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dằng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nhưng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vẫn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đường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a:t>
            </a:r>
          </a:p>
        </p:txBody>
      </p:sp>
      <p:grpSp>
        <p:nvGrpSpPr>
          <p:cNvPr id="2" name="Group 5">
            <a:extLst>
              <a:ext uri="{FF2B5EF4-FFF2-40B4-BE49-F238E27FC236}">
                <a16:creationId xmlns:a16="http://schemas.microsoft.com/office/drawing/2014/main" xmlns="" id="{6E3E96D1-717E-3E2E-D772-695CCCAE1A2C}"/>
              </a:ext>
            </a:extLst>
          </p:cNvPr>
          <p:cNvGrpSpPr/>
          <p:nvPr/>
        </p:nvGrpSpPr>
        <p:grpSpPr>
          <a:xfrm>
            <a:off x="-152400" y="3360420"/>
            <a:ext cx="3462604" cy="3497580"/>
            <a:chOff x="0" y="0"/>
            <a:chExt cx="6286500" cy="6350000"/>
          </a:xfrm>
        </p:grpSpPr>
        <p:sp>
          <p:nvSpPr>
            <p:cNvPr id="5" name="Freeform 6">
              <a:extLst>
                <a:ext uri="{FF2B5EF4-FFF2-40B4-BE49-F238E27FC236}">
                  <a16:creationId xmlns:a16="http://schemas.microsoft.com/office/drawing/2014/main" xmlns="" id="{09A4ADED-1046-454E-6ABA-4C7AE9114A40}"/>
                </a:ext>
              </a:extLst>
            </p:cNvPr>
            <p:cNvSpPr/>
            <p:nvPr/>
          </p:nvSpPr>
          <p:spPr>
            <a:xfrm>
              <a:off x="-157480" y="-19050"/>
              <a:ext cx="6493510" cy="6442710"/>
            </a:xfrm>
            <a:custGeom>
              <a:avLst/>
              <a:gdLst/>
              <a:ahLst/>
              <a:cxnLst/>
              <a:rect l="l" t="t" r="r" b="b"/>
              <a:pathLst>
                <a:path w="6493510" h="6442710">
                  <a:moveTo>
                    <a:pt x="6424930" y="3939540"/>
                  </a:moveTo>
                  <a:cubicBezTo>
                    <a:pt x="6150610" y="4605020"/>
                    <a:pt x="5850890" y="5260340"/>
                    <a:pt x="5519420" y="5897880"/>
                  </a:cubicBezTo>
                  <a:cubicBezTo>
                    <a:pt x="5245100" y="6327140"/>
                    <a:pt x="4709160" y="6226810"/>
                    <a:pt x="4486910" y="5800090"/>
                  </a:cubicBezTo>
                  <a:cubicBezTo>
                    <a:pt x="4116070" y="6037580"/>
                    <a:pt x="3705860" y="6219190"/>
                    <a:pt x="3285490" y="6348730"/>
                  </a:cubicBezTo>
                  <a:cubicBezTo>
                    <a:pt x="2970530" y="6442710"/>
                    <a:pt x="2627630" y="6210300"/>
                    <a:pt x="2585720" y="5887720"/>
                  </a:cubicBezTo>
                  <a:cubicBezTo>
                    <a:pt x="2332990" y="6042660"/>
                    <a:pt x="1969770" y="5947410"/>
                    <a:pt x="1823720" y="5688330"/>
                  </a:cubicBezTo>
                  <a:cubicBezTo>
                    <a:pt x="1710690" y="5487670"/>
                    <a:pt x="1755140" y="5255260"/>
                    <a:pt x="1818640" y="5045710"/>
                  </a:cubicBezTo>
                  <a:cubicBezTo>
                    <a:pt x="1579880" y="5026660"/>
                    <a:pt x="1332230" y="5029200"/>
                    <a:pt x="1120140" y="4902200"/>
                  </a:cubicBezTo>
                  <a:cubicBezTo>
                    <a:pt x="567690" y="4564380"/>
                    <a:pt x="721360" y="3812540"/>
                    <a:pt x="1092200" y="3392170"/>
                  </a:cubicBezTo>
                  <a:cubicBezTo>
                    <a:pt x="801370" y="3284220"/>
                    <a:pt x="654050" y="2933700"/>
                    <a:pt x="775970" y="2650490"/>
                  </a:cubicBezTo>
                  <a:cubicBezTo>
                    <a:pt x="335280" y="2708910"/>
                    <a:pt x="0" y="2197100"/>
                    <a:pt x="234950" y="1817370"/>
                  </a:cubicBezTo>
                  <a:cubicBezTo>
                    <a:pt x="307340" y="1694180"/>
                    <a:pt x="429260" y="1598930"/>
                    <a:pt x="566420" y="1562100"/>
                  </a:cubicBezTo>
                  <a:cubicBezTo>
                    <a:pt x="1343660" y="1252220"/>
                    <a:pt x="2122170" y="943610"/>
                    <a:pt x="2899410" y="633730"/>
                  </a:cubicBezTo>
                  <a:cubicBezTo>
                    <a:pt x="3397250" y="435610"/>
                    <a:pt x="3896360" y="237490"/>
                    <a:pt x="4394200" y="39370"/>
                  </a:cubicBezTo>
                  <a:cubicBezTo>
                    <a:pt x="4536440" y="0"/>
                    <a:pt x="4695190" y="20320"/>
                    <a:pt x="4822190" y="95250"/>
                  </a:cubicBezTo>
                  <a:cubicBezTo>
                    <a:pt x="5080000" y="246380"/>
                    <a:pt x="5177790" y="599440"/>
                    <a:pt x="5021580" y="855980"/>
                  </a:cubicBezTo>
                  <a:cubicBezTo>
                    <a:pt x="4923790" y="1005840"/>
                    <a:pt x="4763770" y="1096010"/>
                    <a:pt x="4625340" y="1203960"/>
                  </a:cubicBezTo>
                  <a:cubicBezTo>
                    <a:pt x="5626100" y="1438910"/>
                    <a:pt x="5784850" y="2627630"/>
                    <a:pt x="5228590" y="3374390"/>
                  </a:cubicBezTo>
                  <a:cubicBezTo>
                    <a:pt x="5515610" y="3294380"/>
                    <a:pt x="5892800" y="3152140"/>
                    <a:pt x="6169660" y="3312160"/>
                  </a:cubicBezTo>
                  <a:cubicBezTo>
                    <a:pt x="6383020" y="3432810"/>
                    <a:pt x="6493510" y="3702050"/>
                    <a:pt x="6424930" y="3939540"/>
                  </a:cubicBezTo>
                  <a:close/>
                </a:path>
              </a:pathLst>
            </a:custGeom>
            <a:blipFill>
              <a:blip r:embed="rId6"/>
              <a:stretch>
                <a:fillRect l="-18153" r="-61038"/>
              </a:stretch>
            </a:blipFill>
          </p:spPr>
        </p:sp>
      </p:grpSp>
      <p:sp>
        <p:nvSpPr>
          <p:cNvPr id="6" name="Freeform 6">
            <a:extLst>
              <a:ext uri="{FF2B5EF4-FFF2-40B4-BE49-F238E27FC236}">
                <a16:creationId xmlns:a16="http://schemas.microsoft.com/office/drawing/2014/main" xmlns="" id="{87B0B1E1-F68C-7FFD-A103-E32DA319C806}"/>
              </a:ext>
            </a:extLst>
          </p:cNvPr>
          <p:cNvSpPr/>
          <p:nvPr/>
        </p:nvSpPr>
        <p:spPr>
          <a:xfrm>
            <a:off x="777600" y="151460"/>
            <a:ext cx="1078115" cy="3194413"/>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7"/>
            <a:stretch>
              <a:fillRect/>
            </a:stretch>
          </a:blipFill>
        </p:spPr>
      </p:sp>
      <p:grpSp>
        <p:nvGrpSpPr>
          <p:cNvPr id="7" name="Group 6">
            <a:extLst>
              <a:ext uri="{FF2B5EF4-FFF2-40B4-BE49-F238E27FC236}">
                <a16:creationId xmlns:a16="http://schemas.microsoft.com/office/drawing/2014/main" xmlns="" id="{4B73B8A8-88B2-C8FD-708A-4D5E521F6371}"/>
              </a:ext>
            </a:extLst>
          </p:cNvPr>
          <p:cNvGrpSpPr/>
          <p:nvPr/>
        </p:nvGrpSpPr>
        <p:grpSpPr>
          <a:xfrm>
            <a:off x="2590800" y="635000"/>
            <a:ext cx="8229600" cy="985017"/>
            <a:chOff x="3505200" y="3075690"/>
            <a:chExt cx="13562110" cy="1863986"/>
          </a:xfrm>
        </p:grpSpPr>
        <p:sp>
          <p:nvSpPr>
            <p:cNvPr id="8" name="Rectangle 7">
              <a:extLst>
                <a:ext uri="{FF2B5EF4-FFF2-40B4-BE49-F238E27FC236}">
                  <a16:creationId xmlns:a16="http://schemas.microsoft.com/office/drawing/2014/main" xmlns="" id="{47F77E30-0C06-2461-BBDD-A677CECBC129}"/>
                </a:ext>
              </a:extLst>
            </p:cNvPr>
            <p:cNvSpPr/>
            <p:nvPr/>
          </p:nvSpPr>
          <p:spPr>
            <a:xfrm>
              <a:off x="3505200" y="3439211"/>
              <a:ext cx="13562110" cy="1136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6400" dirty="0">
                  <a:solidFill>
                    <a:srgbClr val="C00000"/>
                  </a:solidFill>
                  <a:latin typeface="#9Slide07 Soup of Justice" pitchFamily="2" charset="0"/>
                  <a:ea typeface="Cambria" panose="02040503050406030204" pitchFamily="18" charset="0"/>
                  <a:cs typeface="Times New Roman" panose="02020603050405020304" pitchFamily="18" charset="0"/>
                </a:rPr>
                <a:t>Chia </a:t>
              </a:r>
              <a:r>
                <a:rPr lang="en-US" sz="6400" dirty="0" err="1">
                  <a:solidFill>
                    <a:srgbClr val="C00000"/>
                  </a:solidFill>
                  <a:latin typeface="#9Slide07 Soup of Justice" pitchFamily="2" charset="0"/>
                  <a:ea typeface="Cambria" panose="02040503050406030204" pitchFamily="18" charset="0"/>
                  <a:cs typeface="Times New Roman" panose="02020603050405020304" pitchFamily="18" charset="0"/>
                </a:rPr>
                <a:t>sẻ</a:t>
              </a:r>
              <a:r>
                <a:rPr lang="en-US" sz="64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6400" dirty="0" err="1">
                  <a:solidFill>
                    <a:srgbClr val="C00000"/>
                  </a:solidFill>
                  <a:latin typeface="#9Slide07 Soup of Justice" pitchFamily="2" charset="0"/>
                  <a:ea typeface="Cambria" panose="02040503050406030204" pitchFamily="18" charset="0"/>
                  <a:cs typeface="Times New Roman" panose="02020603050405020304" pitchFamily="18" charset="0"/>
                </a:rPr>
                <a:t>phút</a:t>
              </a:r>
              <a:endParaRPr lang="en-US" sz="6400" i="1" dirty="0">
                <a:solidFill>
                  <a:srgbClr val="C00000"/>
                </a:solidFill>
                <a:latin typeface="#9Slide07 Soup of Justice" pitchFamily="2"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A1E103EA-9346-7644-23B1-DED6278DF018}"/>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8779354" y="3075690"/>
              <a:ext cx="1271896" cy="1863986"/>
            </a:xfrm>
            <a:prstGeom prst="rect">
              <a:avLst/>
            </a:prstGeom>
          </p:spPr>
        </p:pic>
      </p:grpSp>
      <p:pic>
        <p:nvPicPr>
          <p:cNvPr id="10" name="1 Minute Christmas Timer (Countdown Clock With Festive Ending Music)">
            <a:hlinkClick r:id="" action="ppaction://media"/>
            <a:extLst>
              <a:ext uri="{FF2B5EF4-FFF2-40B4-BE49-F238E27FC236}">
                <a16:creationId xmlns:a16="http://schemas.microsoft.com/office/drawing/2014/main" xmlns="" id="{A4318810-6301-2FE2-754C-B7039275A0D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09200" y="827101"/>
            <a:ext cx="1625600" cy="914400"/>
          </a:xfrm>
          <a:prstGeom prst="rect">
            <a:avLst/>
          </a:prstGeom>
        </p:spPr>
      </p:pic>
    </p:spTree>
    <p:extLst>
      <p:ext uri="{BB962C8B-B14F-4D97-AF65-F5344CB8AC3E}">
        <p14:creationId xmlns:p14="http://schemas.microsoft.com/office/powerpoint/2010/main" val="241981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0"/>
                </p:tgtEl>
              </p:cMediaNode>
            </p:video>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EF75C345-C521-6F01-FC0D-9E8A13AAAEF7}"/>
              </a:ext>
            </a:extLst>
          </p:cNvPr>
          <p:cNvCxnSpPr/>
          <p:nvPr/>
        </p:nvCxnSpPr>
        <p:spPr>
          <a:xfrm>
            <a:off x="5892800" y="1346200"/>
            <a:ext cx="0" cy="62484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xmlns="" id="{139686CA-79E2-A68C-EC14-1FCE1AC64077}"/>
              </a:ext>
            </a:extLst>
          </p:cNvPr>
          <p:cNvSpPr txBox="1"/>
          <p:nvPr/>
        </p:nvSpPr>
        <p:spPr>
          <a:xfrm>
            <a:off x="609600" y="1309914"/>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73239C0-5B21-33A1-1209-EBF1F7DF28E0}"/>
              </a:ext>
            </a:extLst>
          </p:cNvPr>
          <p:cNvSpPr txBox="1"/>
          <p:nvPr/>
        </p:nvSpPr>
        <p:spPr>
          <a:xfrm>
            <a:off x="6451601" y="1309914"/>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BCABCF2-8DA8-CBB6-BD15-9B3A84B5CACC}"/>
              </a:ext>
            </a:extLst>
          </p:cNvPr>
          <p:cNvSpPr txBox="1"/>
          <p:nvPr/>
        </p:nvSpPr>
        <p:spPr>
          <a:xfrm>
            <a:off x="3327400" y="228600"/>
            <a:ext cx="51308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b. Trong </a:t>
            </a:r>
            <a:r>
              <a:rPr lang="en-US" sz="2933" b="1" dirty="0" err="1">
                <a:latin typeface="Times New Roman" panose="02020603050405020304" pitchFamily="18" charset="0"/>
                <a:cs typeface="Times New Roman" panose="02020603050405020304" pitchFamily="18" charset="0"/>
              </a:rPr>
              <a:t>cảnh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li </a:t>
            </a:r>
          </a:p>
        </p:txBody>
      </p:sp>
      <p:sp>
        <p:nvSpPr>
          <p:cNvPr id="9" name="TextBox 8">
            <a:extLst>
              <a:ext uri="{FF2B5EF4-FFF2-40B4-BE49-F238E27FC236}">
                <a16:creationId xmlns:a16="http://schemas.microsoft.com/office/drawing/2014/main" xmlns="" id="{75E4C4D8-894C-CB7F-A4F9-C38A2BD207DB}"/>
              </a:ext>
            </a:extLst>
          </p:cNvPr>
          <p:cNvSpPr txBox="1"/>
          <p:nvPr/>
        </p:nvSpPr>
        <p:spPr>
          <a:xfrm>
            <a:off x="508001" y="1822875"/>
            <a:ext cx="4978399" cy="3251724"/>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Cảm xúc được thể hiện trực tiếp: “bùi ngùi, đoạn trường, ngẩn ngơ”</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đớn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tabLst>
                <a:tab pos="60116" algn="l"/>
                <a:tab pos="120233" algn="l"/>
              </a:tabLst>
            </a:pP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 ra đi của người chinh phu để lại nỗi đau quá lớn trong lòng người chinh phụ.</a:t>
            </a:r>
          </a:p>
        </p:txBody>
      </p:sp>
      <p:sp>
        <p:nvSpPr>
          <p:cNvPr id="10" name="TextBox 9">
            <a:extLst>
              <a:ext uri="{FF2B5EF4-FFF2-40B4-BE49-F238E27FC236}">
                <a16:creationId xmlns:a16="http://schemas.microsoft.com/office/drawing/2014/main" xmlns="" id="{EF24CDDB-A01F-8E24-E7CA-B32F90F732C5}"/>
              </a:ext>
            </a:extLst>
          </p:cNvPr>
          <p:cNvSpPr txBox="1"/>
          <p:nvPr/>
        </p:nvSpPr>
        <p:spPr>
          <a:xfrm>
            <a:off x="6527802" y="1956892"/>
            <a:ext cx="4978399" cy="3251724"/>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 liền với âm thanh “nhạc ngựa, tiếng trống, tiếng địch” và không gian “doanh Liễu, Tràng Dương…”. </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Â</a:t>
            </a:r>
            <a:r>
              <a:rPr lang="vi-VN"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 thanh xáo trộn, xa vắng, không gian xa xôi rộng lớn</a:t>
            </a:r>
            <a:endParaRPr lang="en-US" sz="2933"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5">
            <a:extLst>
              <a:ext uri="{FF2B5EF4-FFF2-40B4-BE49-F238E27FC236}">
                <a16:creationId xmlns:a16="http://schemas.microsoft.com/office/drawing/2014/main" xmlns="" id="{931EBCC8-7A8F-2B2B-4F7B-709D2085BDC0}"/>
              </a:ext>
            </a:extLst>
          </p:cNvPr>
          <p:cNvSpPr/>
          <p:nvPr/>
        </p:nvSpPr>
        <p:spPr>
          <a:xfrm>
            <a:off x="10261600" y="4978399"/>
            <a:ext cx="1879601" cy="187960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xmlns="" id="{2B6D0BFF-1554-B295-03CE-CE4EF8767252}"/>
              </a:ext>
            </a:extLst>
          </p:cNvPr>
          <p:cNvSpPr/>
          <p:nvPr/>
        </p:nvSpPr>
        <p:spPr>
          <a:xfrm>
            <a:off x="-137369" y="-127000"/>
            <a:ext cx="858937" cy="2743200"/>
          </a:xfrm>
          <a:custGeom>
            <a:avLst/>
            <a:gdLst/>
            <a:ahLst/>
            <a:cxnLst/>
            <a:rect l="l" t="t" r="r" b="b"/>
            <a:pathLst>
              <a:path w="1288405" h="4114800">
                <a:moveTo>
                  <a:pt x="0" y="0"/>
                </a:moveTo>
                <a:lnTo>
                  <a:pt x="1288405" y="0"/>
                </a:lnTo>
                <a:lnTo>
                  <a:pt x="128840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62094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barn(inVertical)">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barn(inVertical)">
                                      <p:cBhvr>
                                        <p:cTn id="4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EF75C345-C521-6F01-FC0D-9E8A13AAAEF7}"/>
              </a:ext>
            </a:extLst>
          </p:cNvPr>
          <p:cNvCxnSpPr/>
          <p:nvPr/>
        </p:nvCxnSpPr>
        <p:spPr>
          <a:xfrm>
            <a:off x="5892800" y="1346200"/>
            <a:ext cx="0" cy="62484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xmlns="" id="{139686CA-79E2-A68C-EC14-1FCE1AC64077}"/>
              </a:ext>
            </a:extLst>
          </p:cNvPr>
          <p:cNvSpPr txBox="1"/>
          <p:nvPr/>
        </p:nvSpPr>
        <p:spPr>
          <a:xfrm>
            <a:off x="558800" y="836868"/>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73239C0-5B21-33A1-1209-EBF1F7DF28E0}"/>
              </a:ext>
            </a:extLst>
          </p:cNvPr>
          <p:cNvSpPr txBox="1"/>
          <p:nvPr/>
        </p:nvSpPr>
        <p:spPr>
          <a:xfrm>
            <a:off x="6375401" y="833240"/>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BCABCF2-8DA8-CBB6-BD15-9B3A84B5CACC}"/>
              </a:ext>
            </a:extLst>
          </p:cNvPr>
          <p:cNvSpPr txBox="1"/>
          <p:nvPr/>
        </p:nvSpPr>
        <p:spPr>
          <a:xfrm>
            <a:off x="3327400" y="228600"/>
            <a:ext cx="51308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c. Sau </a:t>
            </a:r>
            <a:r>
              <a:rPr lang="en-US" sz="2933" b="1" dirty="0" err="1">
                <a:latin typeface="Times New Roman" panose="02020603050405020304" pitchFamily="18" charset="0"/>
                <a:cs typeface="Times New Roman" panose="02020603050405020304" pitchFamily="18" charset="0"/>
              </a:rPr>
              <a:t>lúc</a:t>
            </a:r>
            <a:r>
              <a:rPr lang="en-US" sz="2933" b="1" dirty="0">
                <a:latin typeface="Times New Roman" panose="02020603050405020304" pitchFamily="18" charset="0"/>
                <a:cs typeface="Times New Roman" panose="02020603050405020304" pitchFamily="18" charset="0"/>
              </a:rPr>
              <a:t> chia li</a:t>
            </a:r>
          </a:p>
        </p:txBody>
      </p:sp>
      <p:sp>
        <p:nvSpPr>
          <p:cNvPr id="9" name="TextBox 8">
            <a:extLst>
              <a:ext uri="{FF2B5EF4-FFF2-40B4-BE49-F238E27FC236}">
                <a16:creationId xmlns:a16="http://schemas.microsoft.com/office/drawing/2014/main" xmlns="" id="{75E4C4D8-894C-CB7F-A4F9-C38A2BD207DB}"/>
              </a:ext>
            </a:extLst>
          </p:cNvPr>
          <p:cNvSpPr txBox="1"/>
          <p:nvPr/>
        </p:nvSpPr>
        <p:spPr>
          <a:xfrm>
            <a:off x="431801" y="1527572"/>
            <a:ext cx="5257798" cy="5057090"/>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 lắng bất an khi nghĩ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phải đối mặt với hiểm nguy gian khổ</a:t>
            </a:r>
          </a:p>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Cô đơn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tuyệt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trong căn phòng vắng lặng “buồng cũ chiếu chăn”, cảnh còn mà người đã xa vắng</a:t>
            </a:r>
          </a:p>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Câu hỏi tu từ “Lòng chàng ý thiếp ai sầu hơn ai?” </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vi-VN" sz="2933" b="1" dirty="0">
                <a:latin typeface="Times New Roman" panose="02020603050405020304" pitchFamily="18" charset="0"/>
                <a:cs typeface="Times New Roman" panose="02020603050405020304" pitchFamily="18" charset="0"/>
                <a:sym typeface="Wingdings" panose="05000000000000000000" pitchFamily="2" charset="2"/>
              </a:rPr>
              <a:t>Sự đồng cảm, chia sẻ nỗi đau giữa người chồng và người vợ</a:t>
            </a:r>
            <a:endPar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EF24CDDB-A01F-8E24-E7CA-B32F90F732C5}"/>
              </a:ext>
            </a:extLst>
          </p:cNvPr>
          <p:cNvSpPr txBox="1"/>
          <p:nvPr/>
        </p:nvSpPr>
        <p:spPr>
          <a:xfrm>
            <a:off x="6375401" y="1600200"/>
            <a:ext cx="5257799" cy="1446358"/>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 liền với không gian xa xôi, cách quê hương ngàn dặm: Tiêu Tương, Hàm Dương…”</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61D52683-F4EE-D5DF-88C0-6F9A6E002BF7}"/>
              </a:ext>
            </a:extLst>
          </p:cNvPr>
          <p:cNvSpPr txBox="1"/>
          <p:nvPr/>
        </p:nvSpPr>
        <p:spPr>
          <a:xfrm>
            <a:off x="6375401" y="3288115"/>
            <a:ext cx="4978399"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li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dằng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dặc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mức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tăng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dần</a:t>
            </a:r>
            <a:endParaRPr lang="en-US" sz="2933"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0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barn(inVertical)">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barn(inVertical)">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barn(inVertical)">
                                      <p:cBhvr>
                                        <p:cTn id="4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xmlns="" id="{4E8B74CE-2FB9-5E25-885D-FF73113987BA}"/>
              </a:ext>
            </a:extLst>
          </p:cNvPr>
          <p:cNvGrpSpPr/>
          <p:nvPr/>
        </p:nvGrpSpPr>
        <p:grpSpPr>
          <a:xfrm>
            <a:off x="-151378" y="2731509"/>
            <a:ext cx="12494756" cy="3258071"/>
            <a:chOff x="0" y="0"/>
            <a:chExt cx="4936200" cy="2847514"/>
          </a:xfrm>
        </p:grpSpPr>
        <p:sp>
          <p:nvSpPr>
            <p:cNvPr id="9" name="Freeform 4">
              <a:extLst>
                <a:ext uri="{FF2B5EF4-FFF2-40B4-BE49-F238E27FC236}">
                  <a16:creationId xmlns:a16="http://schemas.microsoft.com/office/drawing/2014/main" xmlns="" id="{8E2B45DB-8FAA-7E8F-0FE8-9CDC932EB380}"/>
                </a:ext>
              </a:extLst>
            </p:cNvPr>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613424">
                <a:alpha val="74902"/>
              </a:srgbClr>
            </a:solidFill>
          </p:spPr>
        </p:sp>
        <p:sp>
          <p:nvSpPr>
            <p:cNvPr id="10" name="TextBox 5">
              <a:extLst>
                <a:ext uri="{FF2B5EF4-FFF2-40B4-BE49-F238E27FC236}">
                  <a16:creationId xmlns:a16="http://schemas.microsoft.com/office/drawing/2014/main" xmlns="" id="{901F6EC8-201A-74CC-EE2B-237E500C4269}"/>
                </a:ext>
              </a:extLst>
            </p:cNvPr>
            <p:cNvSpPr txBox="1"/>
            <p:nvPr/>
          </p:nvSpPr>
          <p:spPr>
            <a:xfrm>
              <a:off x="0" y="-38100"/>
              <a:ext cx="4936200" cy="2885614"/>
            </a:xfrm>
            <a:prstGeom prst="rect">
              <a:avLst/>
            </a:prstGeom>
          </p:spPr>
          <p:txBody>
            <a:bodyPr lIns="33867" tIns="33867" rIns="33867" bIns="33867" rtlCol="0" anchor="ctr"/>
            <a:lstStyle/>
            <a:p>
              <a:pPr algn="ctr">
                <a:lnSpc>
                  <a:spcPts val="1773"/>
                </a:lnSpc>
              </a:pPr>
              <a:endParaRPr sz="1200"/>
            </a:p>
          </p:txBody>
        </p:sp>
      </p:grpSp>
      <p:sp>
        <p:nvSpPr>
          <p:cNvPr id="2" name="TextBox 1">
            <a:extLst>
              <a:ext uri="{FF2B5EF4-FFF2-40B4-BE49-F238E27FC236}">
                <a16:creationId xmlns:a16="http://schemas.microsoft.com/office/drawing/2014/main" xmlns="" id="{B5B9A217-F309-8776-30B5-24A8DCF668C4}"/>
              </a:ext>
            </a:extLst>
          </p:cNvPr>
          <p:cNvSpPr txBox="1"/>
          <p:nvPr/>
        </p:nvSpPr>
        <p:spPr>
          <a:xfrm>
            <a:off x="965200" y="330200"/>
            <a:ext cx="9601200" cy="1446550"/>
          </a:xfrm>
          <a:prstGeom prst="rect">
            <a:avLst/>
          </a:prstGeom>
          <a:noFill/>
        </p:spPr>
        <p:txBody>
          <a:bodyPr wrap="square" rtlCol="0">
            <a:spAutoFit/>
          </a:bodyPr>
          <a:lstStyle/>
          <a:p>
            <a:pPr algn="ctr"/>
            <a:r>
              <a:rPr lang="en-US" sz="4400" dirty="0">
                <a:latin typeface="#9Slide05 FS Blonde Script" panose="03000503000000000000" pitchFamily="65" charset="0"/>
                <a:cs typeface="Times New Roman" panose="02020603050405020304" pitchFamily="18" charset="0"/>
              </a:rPr>
              <a:t>3.</a:t>
            </a:r>
          </a:p>
          <a:p>
            <a:pPr algn="ctr"/>
            <a:r>
              <a:rPr lang="en-US" sz="4400" dirty="0" err="1">
                <a:latin typeface="#9Slide05 FS Blonde Script" panose="03000503000000000000" pitchFamily="65" charset="0"/>
                <a:cs typeface="Times New Roman" panose="02020603050405020304" pitchFamily="18" charset="0"/>
              </a:rPr>
              <a:t>Một</a:t>
            </a:r>
            <a:r>
              <a:rPr lang="en-US" sz="4400" dirty="0">
                <a:latin typeface="#9Slide05 FS Blonde Script" panose="03000503000000000000" pitchFamily="65" charset="0"/>
                <a:cs typeface="Times New Roman" panose="02020603050405020304" pitchFamily="18" charset="0"/>
              </a:rPr>
              <a:t> </a:t>
            </a:r>
            <a:r>
              <a:rPr lang="en-US" sz="4400" dirty="0" err="1">
                <a:latin typeface="#9Slide05 FS Blonde Script" panose="03000503000000000000" pitchFamily="65" charset="0"/>
                <a:cs typeface="Times New Roman" panose="02020603050405020304" pitchFamily="18" charset="0"/>
              </a:rPr>
              <a:t>số</a:t>
            </a:r>
            <a:r>
              <a:rPr lang="en-US" sz="4400" dirty="0">
                <a:latin typeface="#9Slide05 FS Blonde Script" panose="03000503000000000000" pitchFamily="65" charset="0"/>
                <a:cs typeface="Times New Roman" panose="02020603050405020304" pitchFamily="18" charset="0"/>
              </a:rPr>
              <a:t> </a:t>
            </a:r>
            <a:r>
              <a:rPr lang="en-US" sz="4400" dirty="0" err="1">
                <a:latin typeface="#9Slide05 FS Blonde Script" panose="03000503000000000000" pitchFamily="65" charset="0"/>
                <a:cs typeface="Times New Roman" panose="02020603050405020304" pitchFamily="18" charset="0"/>
              </a:rPr>
              <a:t>đặc</a:t>
            </a:r>
            <a:r>
              <a:rPr lang="en-US" sz="4400" dirty="0">
                <a:latin typeface="#9Slide05 FS Blonde Script" panose="03000503000000000000" pitchFamily="65" charset="0"/>
                <a:cs typeface="Times New Roman" panose="02020603050405020304" pitchFamily="18" charset="0"/>
              </a:rPr>
              <a:t> </a:t>
            </a:r>
            <a:r>
              <a:rPr lang="en-US" sz="4400" dirty="0" err="1">
                <a:latin typeface="#9Slide05 FS Blonde Script" panose="03000503000000000000" pitchFamily="65" charset="0"/>
                <a:cs typeface="Times New Roman" panose="02020603050405020304" pitchFamily="18" charset="0"/>
              </a:rPr>
              <a:t>sắc</a:t>
            </a:r>
            <a:r>
              <a:rPr lang="en-US" sz="4400" dirty="0">
                <a:latin typeface="#9Slide05 FS Blonde Script" panose="03000503000000000000" pitchFamily="65" charset="0"/>
                <a:cs typeface="Times New Roman" panose="02020603050405020304" pitchFamily="18" charset="0"/>
              </a:rPr>
              <a:t> </a:t>
            </a:r>
            <a:r>
              <a:rPr lang="en-US" sz="4400" dirty="0" err="1">
                <a:latin typeface="#9Slide05 FS Blonde Script" panose="03000503000000000000" pitchFamily="65" charset="0"/>
                <a:cs typeface="Times New Roman" panose="02020603050405020304" pitchFamily="18" charset="0"/>
              </a:rPr>
              <a:t>nghệ</a:t>
            </a:r>
            <a:r>
              <a:rPr lang="en-US" sz="4400" dirty="0">
                <a:latin typeface="#9Slide05 FS Blonde Script" panose="03000503000000000000" pitchFamily="65" charset="0"/>
                <a:cs typeface="Times New Roman" panose="02020603050405020304" pitchFamily="18" charset="0"/>
              </a:rPr>
              <a:t> </a:t>
            </a:r>
            <a:r>
              <a:rPr lang="en-US" sz="4400" dirty="0" err="1">
                <a:latin typeface="#9Slide05 FS Blonde Script" panose="03000503000000000000" pitchFamily="65" charset="0"/>
                <a:cs typeface="Times New Roman" panose="02020603050405020304" pitchFamily="18" charset="0"/>
              </a:rPr>
              <a:t>thuật</a:t>
            </a:r>
            <a:endParaRPr lang="en-US" sz="4400" dirty="0">
              <a:latin typeface="#9Slide05 FS Blonde Script" panose="03000503000000000000" pitchFamily="65" charset="0"/>
              <a:cs typeface="Times New Roman" panose="02020603050405020304" pitchFamily="18" charset="0"/>
            </a:endParaRPr>
          </a:p>
        </p:txBody>
      </p:sp>
      <p:grpSp>
        <p:nvGrpSpPr>
          <p:cNvPr id="13" name="Group 12">
            <a:extLst>
              <a:ext uri="{FF2B5EF4-FFF2-40B4-BE49-F238E27FC236}">
                <a16:creationId xmlns:a16="http://schemas.microsoft.com/office/drawing/2014/main" xmlns="" id="{E57D4A06-4023-1182-456D-12EC870B5EE7}"/>
              </a:ext>
            </a:extLst>
          </p:cNvPr>
          <p:cNvGrpSpPr/>
          <p:nvPr/>
        </p:nvGrpSpPr>
        <p:grpSpPr>
          <a:xfrm>
            <a:off x="-1" y="3606710"/>
            <a:ext cx="12192001" cy="3251290"/>
            <a:chOff x="-1" y="5502593"/>
            <a:chExt cx="18288001" cy="4876935"/>
          </a:xfrm>
        </p:grpSpPr>
        <p:pic>
          <p:nvPicPr>
            <p:cNvPr id="7" name="Picture 6">
              <a:extLst>
                <a:ext uri="{FF2B5EF4-FFF2-40B4-BE49-F238E27FC236}">
                  <a16:creationId xmlns:a16="http://schemas.microsoft.com/office/drawing/2014/main" xmlns="" id="{A6BC3B4A-9B69-85DC-32A7-C4A38719F1A2}"/>
                </a:ext>
              </a:extLst>
            </p:cNvPr>
            <p:cNvPicPr>
              <a:picLocks noChangeAspect="1"/>
            </p:cNvPicPr>
            <p:nvPr/>
          </p:nvPicPr>
          <p:blipFill>
            <a:blip r:embed="rId3"/>
            <a:stretch>
              <a:fillRect/>
            </a:stretch>
          </p:blipFill>
          <p:spPr>
            <a:xfrm>
              <a:off x="0" y="5752664"/>
              <a:ext cx="18288000" cy="4626864"/>
            </a:xfrm>
            <a:prstGeom prst="rect">
              <a:avLst/>
            </a:prstGeom>
          </p:spPr>
        </p:pic>
        <p:grpSp>
          <p:nvGrpSpPr>
            <p:cNvPr id="11" name="Group 12">
              <a:extLst>
                <a:ext uri="{FF2B5EF4-FFF2-40B4-BE49-F238E27FC236}">
                  <a16:creationId xmlns:a16="http://schemas.microsoft.com/office/drawing/2014/main" xmlns="" id="{B135274B-6EEB-D6ED-80C5-70EA85544636}"/>
                </a:ext>
              </a:extLst>
            </p:cNvPr>
            <p:cNvGrpSpPr/>
            <p:nvPr/>
          </p:nvGrpSpPr>
          <p:grpSpPr>
            <a:xfrm rot="-5400000">
              <a:off x="9008468" y="-3505876"/>
              <a:ext cx="271061" cy="18288000"/>
              <a:chOff x="0" y="0"/>
              <a:chExt cx="361415" cy="24384000"/>
            </a:xfrm>
          </p:grpSpPr>
          <p:sp>
            <p:nvSpPr>
              <p:cNvPr id="12" name="AutoShape 13">
                <a:extLst>
                  <a:ext uri="{FF2B5EF4-FFF2-40B4-BE49-F238E27FC236}">
                    <a16:creationId xmlns:a16="http://schemas.microsoft.com/office/drawing/2014/main" xmlns="" id="{199940EA-047E-A9B4-A569-2FD9FC86D72B}"/>
                  </a:ext>
                </a:extLst>
              </p:cNvPr>
              <p:cNvSpPr/>
              <p:nvPr/>
            </p:nvSpPr>
            <p:spPr>
              <a:xfrm>
                <a:off x="0" y="0"/>
                <a:ext cx="361415" cy="24384000"/>
              </a:xfrm>
              <a:prstGeom prst="rect">
                <a:avLst/>
              </a:prstGeom>
              <a:solidFill>
                <a:srgbClr val="E4CEBB"/>
              </a:solidFill>
            </p:spPr>
          </p:sp>
        </p:grpSp>
      </p:grpSp>
    </p:spTree>
    <p:extLst>
      <p:ext uri="{BB962C8B-B14F-4D97-AF65-F5344CB8AC3E}">
        <p14:creationId xmlns:p14="http://schemas.microsoft.com/office/powerpoint/2010/main" val="249135800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85FC693-026A-9CC1-7856-94D06390AB5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33517" y="0"/>
            <a:ext cx="7132483" cy="6858000"/>
          </a:xfrm>
          <a:prstGeom prst="rect">
            <a:avLst/>
          </a:prstGeom>
        </p:spPr>
      </p:pic>
      <p:sp>
        <p:nvSpPr>
          <p:cNvPr id="2" name="TextBox 1">
            <a:extLst>
              <a:ext uri="{FF2B5EF4-FFF2-40B4-BE49-F238E27FC236}">
                <a16:creationId xmlns:a16="http://schemas.microsoft.com/office/drawing/2014/main" xmlns="" id="{44C74C24-9749-DD56-7B60-5CDFDD1FA74F}"/>
              </a:ext>
            </a:extLst>
          </p:cNvPr>
          <p:cNvSpPr txBox="1"/>
          <p:nvPr/>
        </p:nvSpPr>
        <p:spPr>
          <a:xfrm>
            <a:off x="660400" y="778302"/>
            <a:ext cx="6451600" cy="4975465"/>
          </a:xfrm>
          <a:prstGeom prst="rect">
            <a:avLst/>
          </a:prstGeom>
          <a:noFill/>
        </p:spPr>
        <p:txBody>
          <a:bodyPr wrap="square" rtlCol="0">
            <a:spAutoFit/>
          </a:bodyPr>
          <a:lstStyle/>
          <a:p>
            <a:pPr algn="just">
              <a:lnSpc>
                <a:spcPct val="150000"/>
              </a:lnSpc>
            </a:pPr>
            <a:r>
              <a:rPr lang="en-US" sz="2933" b="1" i="1" dirty="0">
                <a:latin typeface="Times New Roman" panose="02020603050405020304" pitchFamily="18" charset="0"/>
                <a:cs typeface="Times New Roman" panose="02020603050405020304" pitchFamily="18" charset="0"/>
              </a:rPr>
              <a:t>…</a:t>
            </a:r>
            <a:r>
              <a:rPr lang="en-US" sz="2933" b="1" i="1" dirty="0" err="1">
                <a:latin typeface="Times New Roman" panose="02020603050405020304" pitchFamily="18" charset="0"/>
                <a:cs typeface="Times New Roman" panose="02020603050405020304" pitchFamily="18" charset="0"/>
              </a:rPr>
              <a:t>Ăn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gan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ấy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mới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hầu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thỏa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dạ</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err="1">
                <a:latin typeface="Times New Roman" panose="02020603050405020304" pitchFamily="18" charset="0"/>
                <a:cs typeface="Times New Roman" panose="02020603050405020304" pitchFamily="18" charset="0"/>
              </a:rPr>
              <a:t>Uống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huyết</a:t>
            </a:r>
            <a:r>
              <a:rPr lang="en-US" sz="2933" b="1" i="1" dirty="0">
                <a:latin typeface="Times New Roman" panose="02020603050405020304" pitchFamily="18" charset="0"/>
                <a:cs typeface="Times New Roman" panose="02020603050405020304" pitchFamily="18" charset="0"/>
              </a:rPr>
              <a:t> kia </a:t>
            </a:r>
            <a:r>
              <a:rPr lang="en-US" sz="2933" b="1" i="1" dirty="0" err="1">
                <a:latin typeface="Times New Roman" panose="02020603050405020304" pitchFamily="18" charset="0"/>
                <a:cs typeface="Times New Roman" panose="02020603050405020304" pitchFamily="18" charset="0"/>
              </a:rPr>
              <a:t>mới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hả</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giận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này</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Ví</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dù</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gan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nát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óc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lầy</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a:latin typeface="Times New Roman" panose="02020603050405020304" pitchFamily="18" charset="0"/>
                <a:cs typeface="Times New Roman" panose="02020603050405020304" pitchFamily="18" charset="0"/>
              </a:rPr>
              <a:t>Cho </a:t>
            </a:r>
            <a:r>
              <a:rPr lang="en-US" sz="2933" b="1" i="1" dirty="0" err="1">
                <a:latin typeface="Times New Roman" panose="02020603050405020304" pitchFamily="18" charset="0"/>
                <a:cs typeface="Times New Roman" panose="02020603050405020304" pitchFamily="18" charset="0"/>
              </a:rPr>
              <a:t>rằng</a:t>
            </a:r>
            <a:r>
              <a:rPr lang="en-US" sz="2933" b="1" i="1" dirty="0">
                <a:latin typeface="Times New Roman" panose="02020603050405020304" pitchFamily="18" charset="0"/>
                <a:cs typeface="Times New Roman" panose="02020603050405020304" pitchFamily="18" charset="0"/>
              </a:rPr>
              <a:t> da </a:t>
            </a:r>
            <a:r>
              <a:rPr lang="en-US" sz="2933" b="1" i="1" dirty="0" err="1">
                <a:latin typeface="Times New Roman" panose="02020603050405020304" pitchFamily="18" charset="0"/>
                <a:cs typeface="Times New Roman" panose="02020603050405020304" pitchFamily="18" charset="0"/>
              </a:rPr>
              <a:t>ngựa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bọc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cũng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đành</a:t>
            </a:r>
            <a:r>
              <a:rPr lang="en-US" sz="2933" b="1" i="1" dirty="0">
                <a:latin typeface="Times New Roman" panose="02020603050405020304" pitchFamily="18" charset="0"/>
                <a:cs typeface="Times New Roman" panose="02020603050405020304" pitchFamily="18" charset="0"/>
              </a:rPr>
              <a:t>…</a:t>
            </a:r>
          </a:p>
          <a:p>
            <a:pPr algn="just">
              <a:lnSpc>
                <a:spcPct val="150000"/>
              </a:lnSpc>
            </a:pPr>
            <a:endParaRPr lang="en-US" sz="2933" dirty="0">
              <a:latin typeface="Times New Roman" panose="02020603050405020304" pitchFamily="18" charset="0"/>
              <a:cs typeface="Times New Roman" panose="02020603050405020304" pitchFamily="18" charset="0"/>
            </a:endParaRPr>
          </a:p>
          <a:p>
            <a:pPr algn="r"/>
            <a:r>
              <a:rPr lang="en-US" sz="2667" dirty="0">
                <a:latin typeface="Times New Roman" panose="02020603050405020304" pitchFamily="18" charset="0"/>
                <a:cs typeface="Times New Roman" panose="02020603050405020304" pitchFamily="18" charset="0"/>
              </a:rPr>
              <a:t>(Phan </a:t>
            </a:r>
            <a:r>
              <a:rPr lang="en-US" sz="2667" dirty="0" err="1">
                <a:latin typeface="Times New Roman" panose="02020603050405020304" pitchFamily="18" charset="0"/>
                <a:cs typeface="Times New Roman" panose="02020603050405020304" pitchFamily="18" charset="0"/>
              </a:rPr>
              <a:t>Kế</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Bính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bản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dịch</a:t>
            </a:r>
            <a:r>
              <a:rPr lang="en-US" sz="2667"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Dụ</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chư</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tì</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tướng</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hịch</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văn</a:t>
            </a:r>
            <a:r>
              <a:rPr lang="en-US" sz="2667"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9DF87939-D3E8-2798-F917-A2B5D0373033}"/>
              </a:ext>
            </a:extLst>
          </p:cNvPr>
          <p:cNvSpPr txBox="1"/>
          <p:nvPr/>
        </p:nvSpPr>
        <p:spPr>
          <a:xfrm>
            <a:off x="7608627" y="1041400"/>
            <a:ext cx="1687773"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8" name="Right Brace 7">
            <a:extLst>
              <a:ext uri="{FF2B5EF4-FFF2-40B4-BE49-F238E27FC236}">
                <a16:creationId xmlns:a16="http://schemas.microsoft.com/office/drawing/2014/main" xmlns="" id="{8C2A6692-9E70-5A9D-8519-8B60AC7AA2B4}"/>
              </a:ext>
            </a:extLst>
          </p:cNvPr>
          <p:cNvSpPr/>
          <p:nvPr/>
        </p:nvSpPr>
        <p:spPr>
          <a:xfrm>
            <a:off x="6299201" y="889000"/>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9" name="Right Brace 8">
            <a:extLst>
              <a:ext uri="{FF2B5EF4-FFF2-40B4-BE49-F238E27FC236}">
                <a16:creationId xmlns:a16="http://schemas.microsoft.com/office/drawing/2014/main" xmlns="" id="{97539E0D-E1E0-C8DE-D5CF-7BEA86CC1103}"/>
              </a:ext>
            </a:extLst>
          </p:cNvPr>
          <p:cNvSpPr/>
          <p:nvPr/>
        </p:nvSpPr>
        <p:spPr>
          <a:xfrm>
            <a:off x="7081672" y="228262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0" name="TextBox 9">
            <a:extLst>
              <a:ext uri="{FF2B5EF4-FFF2-40B4-BE49-F238E27FC236}">
                <a16:creationId xmlns:a16="http://schemas.microsoft.com/office/drawing/2014/main" xmlns="" id="{15D5D8B7-0012-C0BB-E106-390AA882EAFB}"/>
              </a:ext>
            </a:extLst>
          </p:cNvPr>
          <p:cNvSpPr txBox="1"/>
          <p:nvPr/>
        </p:nvSpPr>
        <p:spPr>
          <a:xfrm>
            <a:off x="8382000" y="2514600"/>
            <a:ext cx="1687773"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4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CC1E635-8072-F57A-ADFA-CDFCF09AAD6D}"/>
              </a:ext>
            </a:extLst>
          </p:cNvPr>
          <p:cNvPicPr>
            <a:picLocks noChangeAspect="1"/>
          </p:cNvPicPr>
          <p:nvPr/>
        </p:nvPicPr>
        <p:blipFill>
          <a:blip r:embed="rId3"/>
          <a:stretch>
            <a:fillRect/>
          </a:stretch>
        </p:blipFill>
        <p:spPr>
          <a:xfrm>
            <a:off x="711200" y="0"/>
            <a:ext cx="4810185" cy="6858000"/>
          </a:xfrm>
          <a:prstGeom prst="rect">
            <a:avLst/>
          </a:prstGeom>
        </p:spPr>
      </p:pic>
      <p:pic>
        <p:nvPicPr>
          <p:cNvPr id="7" name="Picture 6">
            <a:extLst>
              <a:ext uri="{FF2B5EF4-FFF2-40B4-BE49-F238E27FC236}">
                <a16:creationId xmlns:a16="http://schemas.microsoft.com/office/drawing/2014/main" xmlns="" id="{CA2C033C-44DF-219F-0BF6-1721395ED98E}"/>
              </a:ext>
            </a:extLst>
          </p:cNvPr>
          <p:cNvPicPr>
            <a:picLocks noChangeAspect="1"/>
          </p:cNvPicPr>
          <p:nvPr/>
        </p:nvPicPr>
        <p:blipFill>
          <a:blip r:embed="rId4"/>
          <a:stretch>
            <a:fillRect/>
          </a:stretch>
        </p:blipFill>
        <p:spPr>
          <a:xfrm>
            <a:off x="6096000" y="0"/>
            <a:ext cx="4800600" cy="6858000"/>
          </a:xfrm>
          <a:prstGeom prst="rect">
            <a:avLst/>
          </a:prstGeom>
        </p:spPr>
      </p:pic>
    </p:spTree>
    <p:extLst>
      <p:ext uri="{BB962C8B-B14F-4D97-AF65-F5344CB8AC3E}">
        <p14:creationId xmlns:p14="http://schemas.microsoft.com/office/powerpoint/2010/main" val="134688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2E89A158-4652-1D07-96FD-1FBB8C09987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515865" y="2329504"/>
            <a:ext cx="8085335" cy="2516752"/>
          </a:xfrm>
          <a:prstGeom prst="rect">
            <a:avLst/>
          </a:prstGeom>
        </p:spPr>
      </p:pic>
      <p:sp>
        <p:nvSpPr>
          <p:cNvPr id="2" name="TextBox 1">
            <a:extLst>
              <a:ext uri="{FF2B5EF4-FFF2-40B4-BE49-F238E27FC236}">
                <a16:creationId xmlns:a16="http://schemas.microsoft.com/office/drawing/2014/main" xmlns=""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FE85A9C5-F06E-03B0-28CD-D2C1544BFA8E}"/>
              </a:ext>
            </a:extLst>
          </p:cNvPr>
          <p:cNvSpPr txBox="1"/>
          <p:nvPr/>
        </p:nvSpPr>
        <p:spPr>
          <a:xfrm>
            <a:off x="3505200" y="2260600"/>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8EEBCA71-1FBE-DF5B-F1DD-7550AEEA0020}"/>
              </a:ext>
            </a:extLst>
          </p:cNvPr>
          <p:cNvPicPr>
            <a:picLocks noChangeAspect="1"/>
          </p:cNvPicPr>
          <p:nvPr/>
        </p:nvPicPr>
        <p:blipFill>
          <a:blip r:embed="rId5"/>
          <a:stretch>
            <a:fillRect/>
          </a:stretch>
        </p:blipFill>
        <p:spPr>
          <a:xfrm>
            <a:off x="4114801" y="2159000"/>
            <a:ext cx="1119707" cy="1595452"/>
          </a:xfrm>
          <a:prstGeom prst="rect">
            <a:avLst/>
          </a:prstGeom>
        </p:spPr>
      </p:pic>
      <p:pic>
        <p:nvPicPr>
          <p:cNvPr id="8" name="Picture 7">
            <a:extLst>
              <a:ext uri="{FF2B5EF4-FFF2-40B4-BE49-F238E27FC236}">
                <a16:creationId xmlns:a16="http://schemas.microsoft.com/office/drawing/2014/main" xmlns="" id="{91798D9C-364E-9054-1674-643BF64A9B1E}"/>
              </a:ext>
            </a:extLst>
          </p:cNvPr>
          <p:cNvPicPr>
            <a:picLocks noChangeAspect="1"/>
          </p:cNvPicPr>
          <p:nvPr/>
        </p:nvPicPr>
        <p:blipFill>
          <a:blip r:embed="rId5"/>
          <a:stretch>
            <a:fillRect/>
          </a:stretch>
        </p:blipFill>
        <p:spPr>
          <a:xfrm>
            <a:off x="3962401" y="3074631"/>
            <a:ext cx="1119707" cy="1595452"/>
          </a:xfrm>
          <a:prstGeom prst="rect">
            <a:avLst/>
          </a:prstGeom>
        </p:spPr>
      </p:pic>
      <p:sp>
        <p:nvSpPr>
          <p:cNvPr id="9" name="TextBox 8">
            <a:extLst>
              <a:ext uri="{FF2B5EF4-FFF2-40B4-BE49-F238E27FC236}">
                <a16:creationId xmlns:a16="http://schemas.microsoft.com/office/drawing/2014/main" xmlns="" id="{3F822084-DDD5-CB6A-A0E6-235B1A304FE7}"/>
              </a:ext>
            </a:extLst>
          </p:cNvPr>
          <p:cNvSpPr txBox="1"/>
          <p:nvPr/>
        </p:nvSpPr>
        <p:spPr>
          <a:xfrm>
            <a:off x="3733800" y="3022600"/>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AEC14869-299A-A71E-240E-FC40C420B9F2}"/>
              </a:ext>
            </a:extLst>
          </p:cNvPr>
          <p:cNvSpPr txBox="1"/>
          <p:nvPr/>
        </p:nvSpPr>
        <p:spPr>
          <a:xfrm>
            <a:off x="3657600" y="3964862"/>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95934F4C-2062-58EE-9EA9-817ED70D4866}"/>
              </a:ext>
            </a:extLst>
          </p:cNvPr>
          <p:cNvSpPr txBox="1"/>
          <p:nvPr/>
        </p:nvSpPr>
        <p:spPr>
          <a:xfrm>
            <a:off x="6045200" y="3022600"/>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82176A1D-6ACC-06AA-8787-B4F446A68048}"/>
              </a:ext>
            </a:extLst>
          </p:cNvPr>
          <p:cNvSpPr txBox="1"/>
          <p:nvPr/>
        </p:nvSpPr>
        <p:spPr>
          <a:xfrm>
            <a:off x="6045200" y="3998852"/>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88852B7A-2A4B-3F82-796F-E539B123FBAB}"/>
              </a:ext>
            </a:extLst>
          </p:cNvPr>
          <p:cNvSpPr txBox="1"/>
          <p:nvPr/>
        </p:nvSpPr>
        <p:spPr>
          <a:xfrm>
            <a:off x="2032000" y="5205877"/>
            <a:ext cx="8331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1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cấu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hô</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ứng</a:t>
            </a:r>
            <a:endParaRPr lang="en-US" sz="2933"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C6C32874-DFB8-C250-EFCE-29F3DEA2D80A}"/>
              </a:ext>
            </a:extLst>
          </p:cNvPr>
          <p:cNvSpPr txBox="1"/>
          <p:nvPr/>
        </p:nvSpPr>
        <p:spPr>
          <a:xfrm>
            <a:off x="1699693" y="2561671"/>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55BF6702-C5BD-0AAF-7136-35401AC8FD1F}"/>
              </a:ext>
            </a:extLst>
          </p:cNvPr>
          <p:cNvSpPr txBox="1"/>
          <p:nvPr/>
        </p:nvSpPr>
        <p:spPr>
          <a:xfrm>
            <a:off x="1699693" y="3468878"/>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xmlns="" id="{1F9F5597-45A6-BD2A-0DD8-A1B682C172BC}"/>
              </a:ext>
            </a:extLst>
          </p:cNvPr>
          <p:cNvSpPr/>
          <p:nvPr/>
        </p:nvSpPr>
        <p:spPr>
          <a:xfrm>
            <a:off x="8483600" y="215186"/>
            <a:ext cx="4519647" cy="1796559"/>
          </a:xfrm>
          <a:custGeom>
            <a:avLst/>
            <a:gdLst/>
            <a:ahLst/>
            <a:cxnLst/>
            <a:rect l="l" t="t" r="r" b="b"/>
            <a:pathLst>
              <a:path w="6779470" h="2694839">
                <a:moveTo>
                  <a:pt x="0" y="0"/>
                </a:moveTo>
                <a:lnTo>
                  <a:pt x="6779470" y="0"/>
                </a:lnTo>
                <a:lnTo>
                  <a:pt x="6779470" y="2694840"/>
                </a:lnTo>
                <a:lnTo>
                  <a:pt x="0" y="2694840"/>
                </a:lnTo>
                <a:lnTo>
                  <a:pt x="0" y="0"/>
                </a:lnTo>
                <a:close/>
              </a:path>
            </a:pathLst>
          </a:custGeom>
          <a:blipFill>
            <a:blip r:embed="rId6"/>
            <a:stretch>
              <a:fillRect/>
            </a:stretch>
          </a:blipFill>
        </p:spPr>
      </p:sp>
      <p:sp>
        <p:nvSpPr>
          <p:cNvPr id="16" name="Freeform 6">
            <a:extLst>
              <a:ext uri="{FF2B5EF4-FFF2-40B4-BE49-F238E27FC236}">
                <a16:creationId xmlns:a16="http://schemas.microsoft.com/office/drawing/2014/main" xmlns="" id="{B254CFE8-47BE-6B4F-0E20-F6C5F45140E5}"/>
              </a:ext>
            </a:extLst>
          </p:cNvPr>
          <p:cNvSpPr/>
          <p:nvPr/>
        </p:nvSpPr>
        <p:spPr>
          <a:xfrm>
            <a:off x="-1064514" y="3063745"/>
            <a:ext cx="3655314" cy="54864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7"/>
            <a:stretch>
              <a:fillRect/>
            </a:stretch>
          </a:blipFill>
        </p:spPr>
      </p:sp>
      <p:sp>
        <p:nvSpPr>
          <p:cNvPr id="17" name="Freeform 4">
            <a:extLst>
              <a:ext uri="{FF2B5EF4-FFF2-40B4-BE49-F238E27FC236}">
                <a16:creationId xmlns:a16="http://schemas.microsoft.com/office/drawing/2014/main" xmlns="" id="{9F62D60A-41CD-C5FD-5DC2-B79FA0E685C8}"/>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8"/>
            <a:stretch>
              <a:fillRect/>
            </a:stretch>
          </a:blipFill>
        </p:spPr>
      </p:sp>
    </p:spTree>
    <p:extLst>
      <p:ext uri="{BB962C8B-B14F-4D97-AF65-F5344CB8AC3E}">
        <p14:creationId xmlns:p14="http://schemas.microsoft.com/office/powerpoint/2010/main" val="19229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barn(inVertical)">
                                      <p:cBhvr>
                                        <p:cTn id="5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p:bldP spid="10" grpId="0"/>
      <p:bldP spid="11" grpId="0"/>
      <p:bldP spid="12"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DFAAD91-0015-F267-43E5-7F31B4DF11B9}"/>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515865" y="2537848"/>
            <a:ext cx="8085335" cy="2516752"/>
          </a:xfrm>
          <a:prstGeom prst="rect">
            <a:avLst/>
          </a:prstGeom>
        </p:spPr>
      </p:pic>
      <p:sp>
        <p:nvSpPr>
          <p:cNvPr id="2" name="TextBox 1">
            <a:extLst>
              <a:ext uri="{FF2B5EF4-FFF2-40B4-BE49-F238E27FC236}">
                <a16:creationId xmlns:a16="http://schemas.microsoft.com/office/drawing/2014/main" xmlns=""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FE85A9C5-F06E-03B0-28CD-D2C1544BFA8E}"/>
              </a:ext>
            </a:extLst>
          </p:cNvPr>
          <p:cNvSpPr txBox="1"/>
          <p:nvPr/>
        </p:nvSpPr>
        <p:spPr>
          <a:xfrm>
            <a:off x="3505200" y="2468944"/>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nhịp</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8EEBCA71-1FBE-DF5B-F1DD-7550AEEA0020}"/>
              </a:ext>
            </a:extLst>
          </p:cNvPr>
          <p:cNvPicPr>
            <a:picLocks noChangeAspect="1"/>
          </p:cNvPicPr>
          <p:nvPr/>
        </p:nvPicPr>
        <p:blipFill>
          <a:blip r:embed="rId5"/>
          <a:stretch>
            <a:fillRect/>
          </a:stretch>
        </p:blipFill>
        <p:spPr>
          <a:xfrm>
            <a:off x="5013573" y="2333730"/>
            <a:ext cx="1119707" cy="1595452"/>
          </a:xfrm>
          <a:prstGeom prst="rect">
            <a:avLst/>
          </a:prstGeom>
        </p:spPr>
      </p:pic>
      <p:pic>
        <p:nvPicPr>
          <p:cNvPr id="8" name="Picture 7">
            <a:extLst>
              <a:ext uri="{FF2B5EF4-FFF2-40B4-BE49-F238E27FC236}">
                <a16:creationId xmlns:a16="http://schemas.microsoft.com/office/drawing/2014/main" xmlns="" id="{91798D9C-364E-9054-1674-643BF64A9B1E}"/>
              </a:ext>
            </a:extLst>
          </p:cNvPr>
          <p:cNvPicPr>
            <a:picLocks noChangeAspect="1"/>
          </p:cNvPicPr>
          <p:nvPr/>
        </p:nvPicPr>
        <p:blipFill>
          <a:blip r:embed="rId5"/>
          <a:stretch>
            <a:fillRect/>
          </a:stretch>
        </p:blipFill>
        <p:spPr>
          <a:xfrm>
            <a:off x="4876801" y="3250592"/>
            <a:ext cx="1119707" cy="1595452"/>
          </a:xfrm>
          <a:prstGeom prst="rect">
            <a:avLst/>
          </a:prstGeom>
        </p:spPr>
      </p:pic>
      <p:sp>
        <p:nvSpPr>
          <p:cNvPr id="12" name="TextBox 11">
            <a:extLst>
              <a:ext uri="{FF2B5EF4-FFF2-40B4-BE49-F238E27FC236}">
                <a16:creationId xmlns:a16="http://schemas.microsoft.com/office/drawing/2014/main" xmlns="" id="{82176A1D-6ACC-06AA-8787-B4F446A68048}"/>
              </a:ext>
            </a:extLst>
          </p:cNvPr>
          <p:cNvSpPr txBox="1"/>
          <p:nvPr/>
        </p:nvSpPr>
        <p:spPr>
          <a:xfrm>
            <a:off x="9883737" y="3365086"/>
            <a:ext cx="1297567"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3/2/2</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88852B7A-2A4B-3F82-796F-E539B123FBAB}"/>
              </a:ext>
            </a:extLst>
          </p:cNvPr>
          <p:cNvSpPr txBox="1"/>
          <p:nvPr/>
        </p:nvSpPr>
        <p:spPr>
          <a:xfrm>
            <a:off x="2260600" y="5334464"/>
            <a:ext cx="8331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Lẻ</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chẵn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sau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sóng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đôi</a:t>
            </a:r>
            <a:endParaRPr lang="en-US" sz="2933"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3E4C720A-C2B5-C356-79A4-CA5C4D075EFB}"/>
              </a:ext>
            </a:extLst>
          </p:cNvPr>
          <p:cNvPicPr>
            <a:picLocks noChangeAspect="1"/>
          </p:cNvPicPr>
          <p:nvPr/>
        </p:nvPicPr>
        <p:blipFill>
          <a:blip r:embed="rId5"/>
          <a:stretch>
            <a:fillRect/>
          </a:stretch>
        </p:blipFill>
        <p:spPr>
          <a:xfrm>
            <a:off x="5994401" y="2342319"/>
            <a:ext cx="1119707" cy="1595452"/>
          </a:xfrm>
          <a:prstGeom prst="rect">
            <a:avLst/>
          </a:prstGeom>
        </p:spPr>
      </p:pic>
      <p:pic>
        <p:nvPicPr>
          <p:cNvPr id="14" name="Picture 13">
            <a:extLst>
              <a:ext uri="{FF2B5EF4-FFF2-40B4-BE49-F238E27FC236}">
                <a16:creationId xmlns:a16="http://schemas.microsoft.com/office/drawing/2014/main" xmlns="" id="{DDBBBB92-EA5B-817C-2982-010339768D54}"/>
              </a:ext>
            </a:extLst>
          </p:cNvPr>
          <p:cNvPicPr>
            <a:picLocks noChangeAspect="1"/>
          </p:cNvPicPr>
          <p:nvPr/>
        </p:nvPicPr>
        <p:blipFill>
          <a:blip r:embed="rId5"/>
          <a:stretch>
            <a:fillRect/>
          </a:stretch>
        </p:blipFill>
        <p:spPr>
          <a:xfrm>
            <a:off x="6385173" y="3266670"/>
            <a:ext cx="1119707" cy="1595452"/>
          </a:xfrm>
          <a:prstGeom prst="rect">
            <a:avLst/>
          </a:prstGeom>
        </p:spPr>
      </p:pic>
      <p:sp>
        <p:nvSpPr>
          <p:cNvPr id="15" name="TextBox 14">
            <a:extLst>
              <a:ext uri="{FF2B5EF4-FFF2-40B4-BE49-F238E27FC236}">
                <a16:creationId xmlns:a16="http://schemas.microsoft.com/office/drawing/2014/main" xmlns="" id="{F3EC4FE2-CD4B-CD6A-4647-CD4502D47582}"/>
              </a:ext>
            </a:extLst>
          </p:cNvPr>
          <p:cNvSpPr txBox="1"/>
          <p:nvPr/>
        </p:nvSpPr>
        <p:spPr>
          <a:xfrm>
            <a:off x="1699693" y="2770015"/>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D5E3D9AC-B0B7-35DF-10F4-E470A19D3093}"/>
              </a:ext>
            </a:extLst>
          </p:cNvPr>
          <p:cNvSpPr txBox="1"/>
          <p:nvPr/>
        </p:nvSpPr>
        <p:spPr>
          <a:xfrm>
            <a:off x="1699693" y="3677222"/>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9" name="Freeform 4">
            <a:extLst>
              <a:ext uri="{FF2B5EF4-FFF2-40B4-BE49-F238E27FC236}">
                <a16:creationId xmlns:a16="http://schemas.microsoft.com/office/drawing/2014/main" xmlns="" id="{1F3C79AA-4BCC-9880-916C-D18162E379FB}"/>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403659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8E6CC98-81D7-DFE8-E8DF-49F7684EAA2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515865" y="2329504"/>
            <a:ext cx="8085335" cy="2877496"/>
          </a:xfrm>
          <a:prstGeom prst="rect">
            <a:avLst/>
          </a:prstGeom>
        </p:spPr>
      </p:pic>
      <p:sp>
        <p:nvSpPr>
          <p:cNvPr id="3" name="TextBox 2">
            <a:extLst>
              <a:ext uri="{FF2B5EF4-FFF2-40B4-BE49-F238E27FC236}">
                <a16:creationId xmlns:a16="http://schemas.microsoft.com/office/drawing/2014/main" xmlns=""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C361F538-9F8C-7E83-E2BB-33A74CC5499C}"/>
              </a:ext>
            </a:extLst>
          </p:cNvPr>
          <p:cNvSpPr txBox="1"/>
          <p:nvPr/>
        </p:nvSpPr>
        <p:spPr>
          <a:xfrm>
            <a:off x="3505200" y="2260600"/>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5FD92359-92F0-3CF4-5061-BFA51EE131FC}"/>
              </a:ext>
            </a:extLst>
          </p:cNvPr>
          <p:cNvSpPr txBox="1"/>
          <p:nvPr/>
        </p:nvSpPr>
        <p:spPr>
          <a:xfrm>
            <a:off x="1371600" y="1744379"/>
            <a:ext cx="3505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933"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2933"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82176A1D-6ACC-06AA-8787-B4F446A68048}"/>
              </a:ext>
            </a:extLst>
          </p:cNvPr>
          <p:cNvSpPr txBox="1"/>
          <p:nvPr/>
        </p:nvSpPr>
        <p:spPr>
          <a:xfrm>
            <a:off x="2488146" y="4118479"/>
            <a:ext cx="2336800" cy="913199"/>
          </a:xfrm>
          <a:prstGeom prst="rect">
            <a:avLst/>
          </a:prstGeom>
          <a:noFill/>
        </p:spPr>
        <p:txBody>
          <a:bodyPr wrap="square" rtlCol="0">
            <a:spAutoFit/>
          </a:bodyPr>
          <a:lstStyle/>
          <a:p>
            <a:pPr algn="ct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tả</a:t>
            </a:r>
            <a:endParaRPr lang="en-US" sz="2667"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88852B7A-2A4B-3F82-796F-E539B123FBAB}"/>
              </a:ext>
            </a:extLst>
          </p:cNvPr>
          <p:cNvSpPr txBox="1"/>
          <p:nvPr/>
        </p:nvSpPr>
        <p:spPr>
          <a:xfrm>
            <a:off x="1219200" y="5336731"/>
            <a:ext cx="9093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khó</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khăn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933" dirty="0">
                <a:latin typeface="Times New Roman" panose="02020603050405020304" pitchFamily="18" charset="0"/>
                <a:cs typeface="Times New Roman" panose="02020603050405020304" pitchFamily="18" charset="0"/>
                <a:sym typeface="Wingdings" panose="05000000000000000000" pitchFamily="2" charset="2"/>
              </a:rPr>
              <a:t> ở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xmlns="" id="{CF4D94DD-F633-1AB3-86E3-BD3400375A5A}"/>
              </a:ext>
            </a:extLst>
          </p:cNvPr>
          <p:cNvCxnSpPr/>
          <p:nvPr/>
        </p:nvCxnSpPr>
        <p:spPr>
          <a:xfrm>
            <a:off x="3556000" y="3069271"/>
            <a:ext cx="965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xmlns="" id="{775F10AB-7944-DF46-14DD-D567867FDF56}"/>
              </a:ext>
            </a:extLst>
          </p:cNvPr>
          <p:cNvCxnSpPr>
            <a:cxnSpLocks/>
          </p:cNvCxnSpPr>
          <p:nvPr/>
        </p:nvCxnSpPr>
        <p:spPr>
          <a:xfrm>
            <a:off x="3581400" y="3981838"/>
            <a:ext cx="762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xmlns="" id="{D4A3F9F6-0890-81D1-C156-517706C1C0DC}"/>
              </a:ext>
            </a:extLst>
          </p:cNvPr>
          <p:cNvCxnSpPr>
            <a:cxnSpLocks/>
          </p:cNvCxnSpPr>
          <p:nvPr/>
        </p:nvCxnSpPr>
        <p:spPr>
          <a:xfrm>
            <a:off x="4673600" y="3069271"/>
            <a:ext cx="3200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xmlns="" id="{41038229-B927-185C-0572-474BCDA372D2}"/>
              </a:ext>
            </a:extLst>
          </p:cNvPr>
          <p:cNvCxnSpPr>
            <a:cxnSpLocks/>
          </p:cNvCxnSpPr>
          <p:nvPr/>
        </p:nvCxnSpPr>
        <p:spPr>
          <a:xfrm>
            <a:off x="4521200" y="3981838"/>
            <a:ext cx="4241800" cy="0"/>
          </a:xfrm>
          <a:prstGeom prst="line">
            <a:avLst/>
          </a:prstGeom>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xmlns="" id="{28A5625D-C826-A756-5DA6-3FE6D9FD7F9F}"/>
              </a:ext>
            </a:extLst>
          </p:cNvPr>
          <p:cNvSpPr txBox="1"/>
          <p:nvPr/>
        </p:nvSpPr>
        <p:spPr>
          <a:xfrm>
            <a:off x="1699693" y="2561671"/>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5DBECB08-4D72-169A-9B4C-342762838FDC}"/>
              </a:ext>
            </a:extLst>
          </p:cNvPr>
          <p:cNvSpPr txBox="1"/>
          <p:nvPr/>
        </p:nvSpPr>
        <p:spPr>
          <a:xfrm>
            <a:off x="1699693" y="3468878"/>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FD36675E-0B9D-B8E9-9CAB-78C71C2D3839}"/>
              </a:ext>
            </a:extLst>
          </p:cNvPr>
          <p:cNvSpPr txBox="1"/>
          <p:nvPr/>
        </p:nvSpPr>
        <p:spPr>
          <a:xfrm>
            <a:off x="5522686" y="4113014"/>
            <a:ext cx="2336800" cy="913199"/>
          </a:xfrm>
          <a:prstGeom prst="rect">
            <a:avLst/>
          </a:prstGeom>
          <a:noFill/>
        </p:spPr>
        <p:txBody>
          <a:bodyPr wrap="square" rtlCol="0">
            <a:spAutoFit/>
          </a:bodyPr>
          <a:lstStyle/>
          <a:p>
            <a:pPr algn="ct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trạng</a:t>
            </a:r>
            <a:endParaRPr lang="en-US" sz="2667" b="1" dirty="0">
              <a:solidFill>
                <a:srgbClr val="C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3A3249A8-53CB-7E61-86AB-9EC56AB98F8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8077201" y="174091"/>
            <a:ext cx="4881287" cy="2145978"/>
          </a:xfrm>
          <a:prstGeom prst="rect">
            <a:avLst/>
          </a:prstGeom>
        </p:spPr>
      </p:pic>
      <p:sp>
        <p:nvSpPr>
          <p:cNvPr id="7" name="Freeform 4">
            <a:extLst>
              <a:ext uri="{FF2B5EF4-FFF2-40B4-BE49-F238E27FC236}">
                <a16:creationId xmlns:a16="http://schemas.microsoft.com/office/drawing/2014/main" xmlns="" id="{3163399E-268A-58B7-FAAA-DE012B96B8DA}"/>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37221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P spid="12" grpId="0"/>
      <p:bldP spid="13" grpId="0"/>
      <p:bldP spid="24" grpId="0"/>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DC50808-6DDE-0EC6-68E4-C51EA86919C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724660" y="2244765"/>
            <a:ext cx="8085335" cy="3368635"/>
          </a:xfrm>
          <a:prstGeom prst="rect">
            <a:avLst/>
          </a:prstGeom>
        </p:spPr>
      </p:pic>
      <p:sp>
        <p:nvSpPr>
          <p:cNvPr id="2" name="TextBox 1">
            <a:extLst>
              <a:ext uri="{FF2B5EF4-FFF2-40B4-BE49-F238E27FC236}">
                <a16:creationId xmlns:a16="http://schemas.microsoft.com/office/drawing/2014/main" xmlns=""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2933"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82176A1D-6ACC-06AA-8787-B4F446A68048}"/>
              </a:ext>
            </a:extLst>
          </p:cNvPr>
          <p:cNvSpPr txBox="1"/>
          <p:nvPr/>
        </p:nvSpPr>
        <p:spPr>
          <a:xfrm>
            <a:off x="3441700" y="3520112"/>
            <a:ext cx="2336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endParaRPr lang="en-US" sz="2933" b="1" dirty="0">
              <a:solidFill>
                <a:srgbClr val="FF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xmlns="" id="{775F10AB-7944-DF46-14DD-D567867FDF56}"/>
              </a:ext>
            </a:extLst>
          </p:cNvPr>
          <p:cNvCxnSpPr>
            <a:cxnSpLocks/>
          </p:cNvCxnSpPr>
          <p:nvPr/>
        </p:nvCxnSpPr>
        <p:spPr>
          <a:xfrm>
            <a:off x="3124200" y="3297143"/>
            <a:ext cx="297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xmlns="" id="{41038229-B927-185C-0572-474BCDA372D2}"/>
              </a:ext>
            </a:extLst>
          </p:cNvPr>
          <p:cNvCxnSpPr>
            <a:cxnSpLocks/>
          </p:cNvCxnSpPr>
          <p:nvPr/>
        </p:nvCxnSpPr>
        <p:spPr>
          <a:xfrm>
            <a:off x="6262915" y="3323838"/>
            <a:ext cx="3033485" cy="0"/>
          </a:xfrm>
          <a:prstGeom prst="line">
            <a:avLst/>
          </a:prstGeom>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xmlns="" id="{FD36675E-0B9D-B8E9-9CAB-78C71C2D3839}"/>
              </a:ext>
            </a:extLst>
          </p:cNvPr>
          <p:cNvSpPr txBox="1"/>
          <p:nvPr/>
        </p:nvSpPr>
        <p:spPr>
          <a:xfrm>
            <a:off x="6654800" y="3520112"/>
            <a:ext cx="2336800" cy="543675"/>
          </a:xfrm>
          <a:prstGeom prst="rect">
            <a:avLst/>
          </a:prstGeom>
          <a:noFill/>
        </p:spPr>
        <p:txBody>
          <a:bodyPr wrap="square" rtlCol="0">
            <a:spAutoFit/>
          </a:bodyPr>
          <a:lstStyle/>
          <a:p>
            <a:pPr algn="ct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sau</a:t>
            </a:r>
            <a:endParaRPr lang="en-US" sz="2933" b="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C72DC13-AF4F-46F6-F90C-A1146AB328FD}"/>
              </a:ext>
            </a:extLst>
          </p:cNvPr>
          <p:cNvSpPr txBox="1"/>
          <p:nvPr/>
        </p:nvSpPr>
        <p:spPr>
          <a:xfrm>
            <a:off x="2336800" y="2784182"/>
            <a:ext cx="7772400" cy="543675"/>
          </a:xfrm>
          <a:prstGeom prst="rect">
            <a:avLst/>
          </a:prstGeom>
          <a:noFill/>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Tuôn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màu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biếc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ngần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xanh</a:t>
            </a:r>
            <a:r>
              <a:rPr lang="en-US" sz="2933"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47DC7B1B-611C-0A21-9D8B-F04535A7D432}"/>
              </a:ext>
            </a:extLst>
          </p:cNvPr>
          <p:cNvSpPr txBox="1"/>
          <p:nvPr/>
        </p:nvSpPr>
        <p:spPr>
          <a:xfrm>
            <a:off x="3505200" y="4256042"/>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45C480A4-B129-0FA9-9DCC-A465DAD0E4D2}"/>
              </a:ext>
            </a:extLst>
          </p:cNvPr>
          <p:cNvSpPr txBox="1"/>
          <p:nvPr/>
        </p:nvSpPr>
        <p:spPr>
          <a:xfrm>
            <a:off x="6654800" y="4248557"/>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2933"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6BE3C68D-0C25-FDEF-0F33-BD5DBE292149}"/>
              </a:ext>
            </a:extLst>
          </p:cNvPr>
          <p:cNvSpPr txBox="1"/>
          <p:nvPr/>
        </p:nvSpPr>
        <p:spPr>
          <a:xfrm>
            <a:off x="2315029" y="2825218"/>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748BDF52-78D8-C0BA-90DB-7C1D8E49B484}"/>
              </a:ext>
            </a:extLst>
          </p:cNvPr>
          <p:cNvSpPr txBox="1"/>
          <p:nvPr/>
        </p:nvSpPr>
        <p:spPr>
          <a:xfrm>
            <a:off x="6654800" y="4744840"/>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xmlns="" id="{0ECE9588-9BA9-9E5F-B9E1-CC9053BBE158}"/>
              </a:ext>
            </a:extLst>
          </p:cNvPr>
          <p:cNvSpPr/>
          <p:nvPr/>
        </p:nvSpPr>
        <p:spPr>
          <a:xfrm>
            <a:off x="2946400" y="2648225"/>
            <a:ext cx="11684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xmlns="" id="{C8437623-0CD2-3DD7-9566-6EC10F00281C}"/>
              </a:ext>
            </a:extLst>
          </p:cNvPr>
          <p:cNvSpPr/>
          <p:nvPr/>
        </p:nvSpPr>
        <p:spPr>
          <a:xfrm>
            <a:off x="6223000" y="2702856"/>
            <a:ext cx="6858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xmlns="" id="{A626A318-FA0F-E7CF-2CD2-42CE3F709773}"/>
              </a:ext>
            </a:extLst>
          </p:cNvPr>
          <p:cNvSpPr txBox="1"/>
          <p:nvPr/>
        </p:nvSpPr>
        <p:spPr>
          <a:xfrm>
            <a:off x="6328229" y="2245274"/>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51C4C15-D283-D04B-ABF0-F9E194CCA60E}"/>
              </a:ext>
            </a:extLst>
          </p:cNvPr>
          <p:cNvSpPr txBox="1"/>
          <p:nvPr/>
        </p:nvSpPr>
        <p:spPr>
          <a:xfrm>
            <a:off x="4497614" y="2457005"/>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927C9674-40E1-9BEB-42A5-B5E224DD3FCD}"/>
              </a:ext>
            </a:extLst>
          </p:cNvPr>
          <p:cNvSpPr txBox="1"/>
          <p:nvPr/>
        </p:nvSpPr>
        <p:spPr>
          <a:xfrm>
            <a:off x="7516586" y="2478133"/>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868F49B9-E5E7-4A96-A192-55ACD7397324}"/>
              </a:ext>
            </a:extLst>
          </p:cNvPr>
          <p:cNvSpPr txBox="1"/>
          <p:nvPr/>
        </p:nvSpPr>
        <p:spPr>
          <a:xfrm>
            <a:off x="3530601" y="4721452"/>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a16="http://schemas.microsoft.com/office/drawing/2014/main" xmlns="" id="{84C1AC1E-40D5-2FB5-24EA-F5E286DDFF87}"/>
              </a:ext>
            </a:extLst>
          </p:cNvPr>
          <p:cNvSpPr/>
          <p:nvPr/>
        </p:nvSpPr>
        <p:spPr>
          <a:xfrm>
            <a:off x="-3584833" y="3846883"/>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01165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barn(inVertical)">
                                      <p:cBhvr>
                                        <p:cTn id="63" dur="500"/>
                                        <p:tgtEl>
                                          <p:spTgt spid="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26" grpId="0"/>
      <p:bldP spid="6" grpId="0"/>
      <p:bldP spid="4" grpId="0"/>
      <p:bldP spid="7" grpId="0"/>
      <p:bldP spid="8" grpId="0"/>
      <p:bldP spid="9" grpId="0"/>
      <p:bldP spid="10" grpId="0" animBg="1"/>
      <p:bldP spid="11" grpId="0" animBg="1"/>
      <p:bldP spid="15" grpId="0"/>
      <p:bldP spid="17"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95E87A7-46EF-A72C-ADA5-37FF7095855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129972" y="2297194"/>
            <a:ext cx="7467600" cy="1276364"/>
          </a:xfrm>
          <a:prstGeom prst="rect">
            <a:avLst/>
          </a:prstGeom>
        </p:spPr>
      </p:pic>
      <p:sp>
        <p:nvSpPr>
          <p:cNvPr id="2" name="TextBox 1">
            <a:extLst>
              <a:ext uri="{FF2B5EF4-FFF2-40B4-BE49-F238E27FC236}">
                <a16:creationId xmlns:a16="http://schemas.microsoft.com/office/drawing/2014/main" xmlns=""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5FD92359-92F0-3CF4-5061-BFA51EE131FC}"/>
              </a:ext>
            </a:extLst>
          </p:cNvPr>
          <p:cNvSpPr txBox="1"/>
          <p:nvPr/>
        </p:nvSpPr>
        <p:spPr>
          <a:xfrm>
            <a:off x="1371600" y="1744379"/>
            <a:ext cx="3505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933"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2933"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xmlns="" id="{775F10AB-7944-DF46-14DD-D567867FDF56}"/>
              </a:ext>
            </a:extLst>
          </p:cNvPr>
          <p:cNvCxnSpPr>
            <a:cxnSpLocks/>
          </p:cNvCxnSpPr>
          <p:nvPr/>
        </p:nvCxnSpPr>
        <p:spPr>
          <a:xfrm>
            <a:off x="3124200" y="3297143"/>
            <a:ext cx="297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xmlns="" id="{41038229-B927-185C-0572-474BCDA372D2}"/>
              </a:ext>
            </a:extLst>
          </p:cNvPr>
          <p:cNvCxnSpPr>
            <a:cxnSpLocks/>
          </p:cNvCxnSpPr>
          <p:nvPr/>
        </p:nvCxnSpPr>
        <p:spPr>
          <a:xfrm>
            <a:off x="6262915" y="3323838"/>
            <a:ext cx="3033485"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xmlns="" id="{6C72DC13-AF4F-46F6-F90C-A1146AB328FD}"/>
              </a:ext>
            </a:extLst>
          </p:cNvPr>
          <p:cNvSpPr txBox="1"/>
          <p:nvPr/>
        </p:nvSpPr>
        <p:spPr>
          <a:xfrm>
            <a:off x="2336800" y="2784182"/>
            <a:ext cx="7772400" cy="543675"/>
          </a:xfrm>
          <a:prstGeom prst="rect">
            <a:avLst/>
          </a:prstGeom>
          <a:noFill/>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Tuôn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màu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biếc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ngần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xanh</a:t>
            </a:r>
            <a:r>
              <a:rPr lang="en-US" sz="2933"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47DC7B1B-611C-0A21-9D8B-F04535A7D432}"/>
              </a:ext>
            </a:extLst>
          </p:cNvPr>
          <p:cNvSpPr txBox="1"/>
          <p:nvPr/>
        </p:nvSpPr>
        <p:spPr>
          <a:xfrm>
            <a:off x="254001" y="3992076"/>
            <a:ext cx="3088751" cy="1734064"/>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di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chuyển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luồng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tục</a:t>
            </a:r>
            <a:endParaRPr lang="en-US" sz="2667"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6BE3C68D-0C25-FDEF-0F33-BD5DBE292149}"/>
              </a:ext>
            </a:extLst>
          </p:cNvPr>
          <p:cNvSpPr txBox="1"/>
          <p:nvPr/>
        </p:nvSpPr>
        <p:spPr>
          <a:xfrm>
            <a:off x="2315029" y="2825218"/>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xmlns="" id="{0ECE9588-9BA9-9E5F-B9E1-CC9053BBE158}"/>
              </a:ext>
            </a:extLst>
          </p:cNvPr>
          <p:cNvSpPr/>
          <p:nvPr/>
        </p:nvSpPr>
        <p:spPr>
          <a:xfrm>
            <a:off x="2946400" y="2648225"/>
            <a:ext cx="11684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xmlns="" id="{C8437623-0CD2-3DD7-9566-6EC10F00281C}"/>
              </a:ext>
            </a:extLst>
          </p:cNvPr>
          <p:cNvSpPr/>
          <p:nvPr/>
        </p:nvSpPr>
        <p:spPr>
          <a:xfrm>
            <a:off x="6223000" y="2702856"/>
            <a:ext cx="6858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xmlns="" id="{A626A318-FA0F-E7CF-2CD2-42CE3F709773}"/>
              </a:ext>
            </a:extLst>
          </p:cNvPr>
          <p:cNvSpPr txBox="1"/>
          <p:nvPr/>
        </p:nvSpPr>
        <p:spPr>
          <a:xfrm>
            <a:off x="6328229" y="2245274"/>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51C4C15-D283-D04B-ABF0-F9E194CCA60E}"/>
              </a:ext>
            </a:extLst>
          </p:cNvPr>
          <p:cNvSpPr txBox="1"/>
          <p:nvPr/>
        </p:nvSpPr>
        <p:spPr>
          <a:xfrm>
            <a:off x="4497614" y="2457005"/>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927C9674-40E1-9BEB-42A5-B5E224DD3FCD}"/>
              </a:ext>
            </a:extLst>
          </p:cNvPr>
          <p:cNvSpPr txBox="1"/>
          <p:nvPr/>
        </p:nvSpPr>
        <p:spPr>
          <a:xfrm>
            <a:off x="7516586" y="2478133"/>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868F49B9-E5E7-4A96-A192-55ACD7397324}"/>
              </a:ext>
            </a:extLst>
          </p:cNvPr>
          <p:cNvSpPr txBox="1"/>
          <p:nvPr/>
        </p:nvSpPr>
        <p:spPr>
          <a:xfrm>
            <a:off x="3587331" y="4088588"/>
            <a:ext cx="2336800"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mây</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trời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xa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xôi</a:t>
            </a:r>
            <a:r>
              <a:rPr lang="en-US" sz="2667" dirty="0">
                <a:latin typeface="Times New Roman" panose="02020603050405020304" pitchFamily="18" charset="0"/>
                <a:cs typeface="Times New Roman" panose="02020603050405020304" pitchFamily="18" charset="0"/>
                <a:sym typeface="Wingdings" panose="05000000000000000000" pitchFamily="2" charset="2"/>
              </a:rPr>
              <a:t>)</a:t>
            </a:r>
            <a:endParaRPr lang="en-US" sz="2667" dirty="0">
              <a:latin typeface="Times New Roman" panose="02020603050405020304" pitchFamily="18" charset="0"/>
              <a:cs typeface="Times New Roman" panose="02020603050405020304" pitchFamily="18" charset="0"/>
            </a:endParaRP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xmlns="" id="{C534C8CC-A66E-D8B8-38DB-16C44E4A89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03956">
            <a:off x="2292773" y="3104730"/>
            <a:ext cx="1029389" cy="1029389"/>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xmlns="" id="{B288FCE2-A69D-210F-D07C-5B1C00011F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03956">
            <a:off x="4450028" y="3176807"/>
            <a:ext cx="1029389" cy="1029389"/>
          </a:xfrm>
          <a:prstGeom prst="rect">
            <a:avLst/>
          </a:prstGeom>
        </p:spPr>
      </p:pic>
      <p:sp>
        <p:nvSpPr>
          <p:cNvPr id="22" name="TextBox 21">
            <a:extLst>
              <a:ext uri="{FF2B5EF4-FFF2-40B4-BE49-F238E27FC236}">
                <a16:creationId xmlns:a16="http://schemas.microsoft.com/office/drawing/2014/main" xmlns="" id="{6E5C1E8B-B870-4953-B7CA-52D4E9F6547F}"/>
              </a:ext>
            </a:extLst>
          </p:cNvPr>
          <p:cNvSpPr txBox="1"/>
          <p:nvPr/>
        </p:nvSpPr>
        <p:spPr>
          <a:xfrm>
            <a:off x="6103641" y="4248558"/>
            <a:ext cx="2102269"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mặt</a:t>
            </a:r>
            <a:endParaRPr lang="en-US" sz="2667"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0D7CFA55-FCDF-29CB-CCE3-2F2D8C9DAE01}"/>
              </a:ext>
            </a:extLst>
          </p:cNvPr>
          <p:cNvSpPr txBox="1"/>
          <p:nvPr/>
        </p:nvSpPr>
        <p:spPr>
          <a:xfrm>
            <a:off x="8813243" y="4271795"/>
            <a:ext cx="2336800"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rặng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núi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2667" dirty="0">
                <a:latin typeface="Times New Roman" panose="02020603050405020304" pitchFamily="18" charset="0"/>
                <a:cs typeface="Times New Roman" panose="02020603050405020304" pitchFamily="18" charset="0"/>
                <a:sym typeface="Wingdings" panose="05000000000000000000" pitchFamily="2" charset="2"/>
              </a:rPr>
              <a:t>)</a:t>
            </a:r>
            <a:endParaRPr lang="en-US" sz="2667" dirty="0">
              <a:latin typeface="Times New Roman" panose="02020603050405020304" pitchFamily="18" charset="0"/>
              <a:cs typeface="Times New Roman" panose="02020603050405020304" pitchFamily="18" charset="0"/>
            </a:endParaRPr>
          </a:p>
        </p:txBody>
      </p:sp>
      <p:pic>
        <p:nvPicPr>
          <p:cNvPr id="24" name="Picture 23" descr="A black background with a black square&#10;&#10;Description automatically generated with medium confidence">
            <a:extLst>
              <a:ext uri="{FF2B5EF4-FFF2-40B4-BE49-F238E27FC236}">
                <a16:creationId xmlns:a16="http://schemas.microsoft.com/office/drawing/2014/main" xmlns="" id="{9513EDAE-19BE-73A1-60AB-D30FDBCBFE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96044" flipH="1">
            <a:off x="6370591" y="3328107"/>
            <a:ext cx="1029389" cy="1029389"/>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xmlns="" id="{3C5491BA-3C9D-646B-7D6E-9641DF4DD0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96044" flipH="1">
            <a:off x="8489677" y="3284564"/>
            <a:ext cx="1029389" cy="1029389"/>
          </a:xfrm>
          <a:prstGeom prst="rect">
            <a:avLst/>
          </a:prstGeom>
        </p:spPr>
      </p:pic>
      <p:sp>
        <p:nvSpPr>
          <p:cNvPr id="28" name="TextBox 27">
            <a:extLst>
              <a:ext uri="{FF2B5EF4-FFF2-40B4-BE49-F238E27FC236}">
                <a16:creationId xmlns:a16="http://schemas.microsoft.com/office/drawing/2014/main" xmlns="" id="{B88C7016-AF4F-CD07-8839-3AACDB8698B0}"/>
              </a:ext>
            </a:extLst>
          </p:cNvPr>
          <p:cNvSpPr txBox="1"/>
          <p:nvPr/>
        </p:nvSpPr>
        <p:spPr>
          <a:xfrm>
            <a:off x="152400" y="5785658"/>
            <a:ext cx="117856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Khắc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họa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khoảng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lúc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nữa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2933" b="1"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xmlns="" id="{34434D49-9BE8-7B5B-0C27-ACC545E6C848}"/>
              </a:ext>
            </a:extLst>
          </p:cNvPr>
          <p:cNvSpPr/>
          <p:nvPr/>
        </p:nvSpPr>
        <p:spPr>
          <a:xfrm>
            <a:off x="9702800" y="-3355655"/>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96057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par>
                                <p:cTn id="66" presetID="16" presetClass="entr" presetSubtype="21"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8">
                                            <p:txEl>
                                              <p:pRg st="0" end="0"/>
                                            </p:txEl>
                                          </p:spTgt>
                                        </p:tgtEl>
                                        <p:attrNameLst>
                                          <p:attrName>style.visibility</p:attrName>
                                        </p:attrNameLst>
                                      </p:cBhvr>
                                      <p:to>
                                        <p:strVal val="visible"/>
                                      </p:to>
                                    </p:set>
                                    <p:animEffect transition="in" filter="barn(inVertical)">
                                      <p:cBhvr>
                                        <p:cTn id="76"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8" grpId="0"/>
      <p:bldP spid="10" grpId="0" animBg="1"/>
      <p:bldP spid="11" grpId="0" animBg="1"/>
      <p:bldP spid="15" grpId="0"/>
      <p:bldP spid="17" grpId="0"/>
      <p:bldP spid="18" grpId="0"/>
      <p:bldP spid="19" grpId="0"/>
      <p:bldP spid="22"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AFE8DE0-1D6F-6545-1473-18725CCD9FF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053333" y="1231431"/>
            <a:ext cx="8085335" cy="2516752"/>
          </a:xfrm>
          <a:prstGeom prst="rect">
            <a:avLst/>
          </a:prstGeom>
        </p:spPr>
      </p:pic>
      <p:sp>
        <p:nvSpPr>
          <p:cNvPr id="2" name="TextBox 1">
            <a:extLst>
              <a:ext uri="{FF2B5EF4-FFF2-40B4-BE49-F238E27FC236}">
                <a16:creationId xmlns:a16="http://schemas.microsoft.com/office/drawing/2014/main" xmlns=""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b. Điệp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CA4C9F46-53D9-E75F-A550-EB490D69A088}"/>
              </a:ext>
            </a:extLst>
          </p:cNvPr>
          <p:cNvSpPr txBox="1"/>
          <p:nvPr/>
        </p:nvSpPr>
        <p:spPr>
          <a:xfrm>
            <a:off x="3200400" y="1498278"/>
            <a:ext cx="10363200" cy="1897699"/>
          </a:xfrm>
          <a:prstGeom prst="rect">
            <a:avLst/>
          </a:prstGeom>
          <a:noFill/>
        </p:spPr>
        <p:txBody>
          <a:bodyPr wrap="square" rtlCol="0">
            <a:spAutoFit/>
          </a:bodyPr>
          <a:lstStyle/>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trông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chẳng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2933"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ý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ai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ai?</a:t>
            </a:r>
          </a:p>
        </p:txBody>
      </p:sp>
      <p:cxnSp>
        <p:nvCxnSpPr>
          <p:cNvPr id="4" name="Straight Connector 3">
            <a:extLst>
              <a:ext uri="{FF2B5EF4-FFF2-40B4-BE49-F238E27FC236}">
                <a16:creationId xmlns:a16="http://schemas.microsoft.com/office/drawing/2014/main" xmlns="" id="{3C9D1059-E7B1-D0DD-A655-60B572CD94BF}"/>
              </a:ext>
            </a:extLst>
          </p:cNvPr>
          <p:cNvCxnSpPr>
            <a:cxnSpLocks/>
          </p:cNvCxnSpPr>
          <p:nvPr/>
        </p:nvCxnSpPr>
        <p:spPr>
          <a:xfrm>
            <a:off x="3251200" y="2006278"/>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xmlns="" id="{0E15B175-80A1-2F4C-67EC-D41EE4E81F9A}"/>
              </a:ext>
            </a:extLst>
          </p:cNvPr>
          <p:cNvCxnSpPr>
            <a:cxnSpLocks/>
          </p:cNvCxnSpPr>
          <p:nvPr/>
        </p:nvCxnSpPr>
        <p:spPr>
          <a:xfrm>
            <a:off x="5994400" y="1976731"/>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xmlns="" id="{283975C1-FA66-8408-CBC3-C15F5032C68C}"/>
              </a:ext>
            </a:extLst>
          </p:cNvPr>
          <p:cNvCxnSpPr>
            <a:cxnSpLocks/>
          </p:cNvCxnSpPr>
          <p:nvPr/>
        </p:nvCxnSpPr>
        <p:spPr>
          <a:xfrm>
            <a:off x="3251200" y="2412678"/>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xmlns="" id="{DC08DC0B-748F-7F15-055F-3386A8995950}"/>
              </a:ext>
            </a:extLst>
          </p:cNvPr>
          <p:cNvCxnSpPr>
            <a:cxnSpLocks/>
          </p:cNvCxnSpPr>
          <p:nvPr/>
        </p:nvCxnSpPr>
        <p:spPr>
          <a:xfrm>
            <a:off x="7823200" y="1976731"/>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xmlns="" id="{E4037352-4354-91F6-1BAE-2726ABB48D0C}"/>
              </a:ext>
            </a:extLst>
          </p:cNvPr>
          <p:cNvCxnSpPr>
            <a:cxnSpLocks/>
          </p:cNvCxnSpPr>
          <p:nvPr/>
        </p:nvCxnSpPr>
        <p:spPr>
          <a:xfrm>
            <a:off x="7416800" y="2412678"/>
            <a:ext cx="1371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296382B4-3E34-1DB4-4A50-C06DFB0A8E24}"/>
              </a:ext>
            </a:extLst>
          </p:cNvPr>
          <p:cNvCxnSpPr>
            <a:cxnSpLocks/>
          </p:cNvCxnSpPr>
          <p:nvPr/>
        </p:nvCxnSpPr>
        <p:spPr>
          <a:xfrm>
            <a:off x="3251200" y="2869878"/>
            <a:ext cx="1371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xmlns="" id="{62FC4112-30ED-8556-7452-60AD13F6BAB4}"/>
              </a:ext>
            </a:extLst>
          </p:cNvPr>
          <p:cNvCxnSpPr>
            <a:cxnSpLocks/>
          </p:cNvCxnSpPr>
          <p:nvPr/>
        </p:nvCxnSpPr>
        <p:spPr>
          <a:xfrm>
            <a:off x="6121400" y="3341093"/>
            <a:ext cx="43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8777AC2F-6D64-78C3-8CFD-F5CDDAFDC680}"/>
              </a:ext>
            </a:extLst>
          </p:cNvPr>
          <p:cNvCxnSpPr>
            <a:cxnSpLocks/>
          </p:cNvCxnSpPr>
          <p:nvPr/>
        </p:nvCxnSpPr>
        <p:spPr>
          <a:xfrm>
            <a:off x="7823200" y="3327115"/>
            <a:ext cx="43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xmlns="" id="{3EEF9937-E1DB-F8E8-2ACF-F568EFB90BE1}"/>
              </a:ext>
            </a:extLst>
          </p:cNvPr>
          <p:cNvSpPr txBox="1"/>
          <p:nvPr/>
        </p:nvSpPr>
        <p:spPr>
          <a:xfrm>
            <a:off x="863600" y="4045740"/>
            <a:ext cx="9956800" cy="1446358"/>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Điệp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vòng</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hướng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liệt</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4">
            <a:extLst>
              <a:ext uri="{FF2B5EF4-FFF2-40B4-BE49-F238E27FC236}">
                <a16:creationId xmlns:a16="http://schemas.microsoft.com/office/drawing/2014/main" xmlns="" id="{8F2209D1-54B3-10D4-EAC2-0D9DD7138796}"/>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8223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barn(inVertical)">
                                      <p:cBhvr>
                                        <p:cTn id="52" dur="500"/>
                                        <p:tgtEl>
                                          <p:spTgt spid="1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xEl>
                                              <p:pRg st="1" end="1"/>
                                            </p:txEl>
                                          </p:spTgt>
                                        </p:tgtEl>
                                        <p:attrNameLst>
                                          <p:attrName>style.visibility</p:attrName>
                                        </p:attrNameLst>
                                      </p:cBhvr>
                                      <p:to>
                                        <p:strVal val="visible"/>
                                      </p:to>
                                    </p:set>
                                    <p:animEffect transition="in" filter="barn(inVertical)">
                                      <p:cBhvr>
                                        <p:cTn id="5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6E4A85E-A9DA-A2E3-7201-997D2E9FFCE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828800" y="1087568"/>
            <a:ext cx="8085335" cy="1376232"/>
          </a:xfrm>
          <a:prstGeom prst="rect">
            <a:avLst/>
          </a:prstGeom>
        </p:spPr>
      </p:pic>
      <p:sp>
        <p:nvSpPr>
          <p:cNvPr id="2" name="TextBox 1">
            <a:extLst>
              <a:ext uri="{FF2B5EF4-FFF2-40B4-BE49-F238E27FC236}">
                <a16:creationId xmlns:a16="http://schemas.microsoft.com/office/drawing/2014/main" xmlns="" id="{95CD55FE-D87D-879A-367F-25E7921DADA9}"/>
              </a:ext>
            </a:extLst>
          </p:cNvPr>
          <p:cNvSpPr txBox="1"/>
          <p:nvPr/>
        </p:nvSpPr>
        <p:spPr>
          <a:xfrm>
            <a:off x="609600" y="4318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c.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dụ</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3B723B34-D0B6-5C78-ED39-A82BF30FA950}"/>
              </a:ext>
            </a:extLst>
          </p:cNvPr>
          <p:cNvSpPr txBox="1"/>
          <p:nvPr/>
        </p:nvSpPr>
        <p:spPr>
          <a:xfrm>
            <a:off x="3149600" y="1262976"/>
            <a:ext cx="10363200" cy="995016"/>
          </a:xfrm>
          <a:prstGeom prst="rect">
            <a:avLst/>
          </a:prstGeom>
          <a:noFill/>
        </p:spPr>
        <p:txBody>
          <a:bodyPr wrap="square" rtlCol="0">
            <a:spAutoFit/>
          </a:bodyPr>
          <a:lstStyle/>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2933"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4" name="TextBox 3">
            <a:extLst>
              <a:ext uri="{FF2B5EF4-FFF2-40B4-BE49-F238E27FC236}">
                <a16:creationId xmlns:a16="http://schemas.microsoft.com/office/drawing/2014/main" xmlns="" id="{C7267C60-0C01-9912-658C-22DD65E80DD0}"/>
              </a:ext>
            </a:extLst>
          </p:cNvPr>
          <p:cNvSpPr txBox="1"/>
          <p:nvPr/>
        </p:nvSpPr>
        <p:spPr>
          <a:xfrm>
            <a:off x="338857" y="2968090"/>
            <a:ext cx="1981200" cy="543675"/>
          </a:xfrm>
          <a:prstGeom prst="rect">
            <a:avLst/>
          </a:prstGeom>
          <a:solidFill>
            <a:srgbClr val="E4CEBB"/>
          </a:solid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TextBox 4">
            <a:extLst>
              <a:ext uri="{FF2B5EF4-FFF2-40B4-BE49-F238E27FC236}">
                <a16:creationId xmlns:a16="http://schemas.microsoft.com/office/drawing/2014/main" xmlns="" id="{D9095E43-DD18-A3F3-EC1C-9940A6FE343F}"/>
              </a:ext>
            </a:extLst>
          </p:cNvPr>
          <p:cNvSpPr txBox="1"/>
          <p:nvPr/>
        </p:nvSpPr>
        <p:spPr>
          <a:xfrm>
            <a:off x="8770930" y="3707962"/>
            <a:ext cx="2997201" cy="2349041"/>
          </a:xfrm>
          <a:prstGeom prst="rect">
            <a:avLst/>
          </a:prstGeom>
          <a:noFill/>
        </p:spPr>
        <p:txBody>
          <a:bodyPr wrap="square" rtlCol="0">
            <a:spAutoFit/>
          </a:bodyPr>
          <a:lstStyle/>
          <a:p>
            <a:pPr marL="381019" indent="-381019" algn="just">
              <a:buFont typeface="Wingdings" panose="05000000000000000000" pitchFamily="2" charset="2"/>
              <a:buChar char="è"/>
            </a:pPr>
            <a:r>
              <a:rPr lang="en-US" sz="2933"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thuẫn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ngộ</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trớ</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trêu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phụ</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Box 5">
            <a:extLst>
              <a:ext uri="{FF2B5EF4-FFF2-40B4-BE49-F238E27FC236}">
                <a16:creationId xmlns:a16="http://schemas.microsoft.com/office/drawing/2014/main" xmlns="" id="{2BD3CF90-AA79-EBF3-1CFF-B30566E80BBD}"/>
              </a:ext>
            </a:extLst>
          </p:cNvPr>
          <p:cNvSpPr txBox="1"/>
          <p:nvPr/>
        </p:nvSpPr>
        <p:spPr>
          <a:xfrm>
            <a:off x="2591837" y="2711172"/>
            <a:ext cx="86360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buổi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tiễn</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a16="http://schemas.microsoft.com/office/drawing/2014/main" xmlns="" id="{3AD0E8C3-C0F2-A08F-F7FA-ACB0CA9E3175}"/>
              </a:ext>
            </a:extLst>
          </p:cNvPr>
          <p:cNvSpPr txBox="1"/>
          <p:nvPr/>
        </p:nvSpPr>
        <p:spPr>
          <a:xfrm>
            <a:off x="2591837" y="3318810"/>
            <a:ext cx="6094963" cy="2349041"/>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TextBox 7">
            <a:extLst>
              <a:ext uri="{FF2B5EF4-FFF2-40B4-BE49-F238E27FC236}">
                <a16:creationId xmlns:a16="http://schemas.microsoft.com/office/drawing/2014/main" xmlns="" id="{2FDD6CAC-1B0F-7EC7-1528-A81D972FF73B}"/>
              </a:ext>
            </a:extLst>
          </p:cNvPr>
          <p:cNvSpPr txBox="1"/>
          <p:nvPr/>
        </p:nvSpPr>
        <p:spPr>
          <a:xfrm>
            <a:off x="8770930" y="5738343"/>
            <a:ext cx="3217870" cy="995016"/>
          </a:xfrm>
          <a:prstGeom prst="rect">
            <a:avLst/>
          </a:prstGeom>
          <a:noFill/>
        </p:spPr>
        <p:txBody>
          <a:bodyPr wrap="square" rtlCol="0">
            <a:spAutoFit/>
          </a:bodyPr>
          <a:lstStyle/>
          <a:p>
            <a:pPr marL="381019" indent="-381019" algn="just">
              <a:buFont typeface="Wingdings" panose="05000000000000000000" pitchFamily="2" charset="2"/>
              <a:buChar char="è"/>
            </a:pP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2933" dirty="0">
                <a:latin typeface="Times New Roman" panose="02020603050405020304" pitchFamily="18" charset="0"/>
                <a:cs typeface="Times New Roman" panose="02020603050405020304" pitchFamily="18" charset="0"/>
                <a:sym typeface="Wingdings" panose="05000000000000000000" pitchFamily="2" charset="2"/>
              </a:rPr>
              <a:t> lo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lai</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TextBox 8">
            <a:extLst>
              <a:ext uri="{FF2B5EF4-FFF2-40B4-BE49-F238E27FC236}">
                <a16:creationId xmlns:a16="http://schemas.microsoft.com/office/drawing/2014/main" xmlns="" id="{9368E766-1716-E448-F2D4-73A3D541001D}"/>
              </a:ext>
            </a:extLst>
          </p:cNvPr>
          <p:cNvSpPr txBox="1"/>
          <p:nvPr/>
        </p:nvSpPr>
        <p:spPr>
          <a:xfrm>
            <a:off x="2489200" y="5731326"/>
            <a:ext cx="61976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đời</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Freeform 4">
            <a:extLst>
              <a:ext uri="{FF2B5EF4-FFF2-40B4-BE49-F238E27FC236}">
                <a16:creationId xmlns:a16="http://schemas.microsoft.com/office/drawing/2014/main" xmlns="" id="{57D4F811-AAB2-28A0-7B60-F4033E1ABB6A}"/>
              </a:ext>
            </a:extLst>
          </p:cNvPr>
          <p:cNvSpPr/>
          <p:nvPr/>
        </p:nvSpPr>
        <p:spPr>
          <a:xfrm>
            <a:off x="8542844" y="-3991947"/>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
        <p:nvSpPr>
          <p:cNvPr id="12" name="Freeform 4">
            <a:extLst>
              <a:ext uri="{FF2B5EF4-FFF2-40B4-BE49-F238E27FC236}">
                <a16:creationId xmlns:a16="http://schemas.microsoft.com/office/drawing/2014/main" xmlns="" id="{71224729-DF3C-EF75-0F8F-91F89DAA7AF2}"/>
              </a:ext>
            </a:extLst>
          </p:cNvPr>
          <p:cNvSpPr/>
          <p:nvPr/>
        </p:nvSpPr>
        <p:spPr>
          <a:xfrm>
            <a:off x="119070" y="4209217"/>
            <a:ext cx="2286000" cy="2318583"/>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6"/>
            <a:stretch>
              <a:fillRect/>
            </a:stretch>
          </a:blipFill>
        </p:spPr>
      </p:sp>
    </p:spTree>
    <p:extLst>
      <p:ext uri="{BB962C8B-B14F-4D97-AF65-F5344CB8AC3E}">
        <p14:creationId xmlns:p14="http://schemas.microsoft.com/office/powerpoint/2010/main" val="4040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Vertical)">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barn(inVertical)">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Vertic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barn(inVertical)">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barn(inVertical)">
                                      <p:cBhvr>
                                        <p:cTn id="5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B1D3182-35BF-B3D6-4460-FE6E3C9DCF17}"/>
              </a:ext>
            </a:extLst>
          </p:cNvPr>
          <p:cNvPicPr>
            <a:picLocks noChangeAspect="1"/>
          </p:cNvPicPr>
          <p:nvPr/>
        </p:nvPicPr>
        <p:blipFill rotWithShape="1">
          <a:blip r:embed="rId3"/>
          <a:srcRect t="7479" b="3433"/>
          <a:stretch/>
        </p:blipFill>
        <p:spPr>
          <a:xfrm>
            <a:off x="17780" y="-4068"/>
            <a:ext cx="12242800" cy="6353175"/>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extBox 1">
            <a:extLst>
              <a:ext uri="{FF2B5EF4-FFF2-40B4-BE49-F238E27FC236}">
                <a16:creationId xmlns:a16="http://schemas.microsoft.com/office/drawing/2014/main" xmlns="" id="{B5B9A217-F309-8776-30B5-24A8DCF668C4}"/>
              </a:ext>
            </a:extLst>
          </p:cNvPr>
          <p:cNvSpPr txBox="1"/>
          <p:nvPr/>
        </p:nvSpPr>
        <p:spPr>
          <a:xfrm>
            <a:off x="6756400" y="2916040"/>
            <a:ext cx="43180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7. </a:t>
            </a:r>
          </a:p>
        </p:txBody>
      </p:sp>
      <p:sp>
        <p:nvSpPr>
          <p:cNvPr id="5" name="TextBox 4">
            <a:extLst>
              <a:ext uri="{FF2B5EF4-FFF2-40B4-BE49-F238E27FC236}">
                <a16:creationId xmlns:a16="http://schemas.microsoft.com/office/drawing/2014/main" xmlns="" id="{9F32F251-EAB2-695E-1DBF-61022A99B61A}"/>
              </a:ext>
            </a:extLst>
          </p:cNvPr>
          <p:cNvSpPr txBox="1"/>
          <p:nvPr/>
        </p:nvSpPr>
        <p:spPr>
          <a:xfrm>
            <a:off x="508000" y="5105400"/>
            <a:ext cx="6654800" cy="1446358"/>
          </a:xfrm>
          <a:prstGeom prst="rect">
            <a:avLst/>
          </a:prstGeom>
          <a:noFill/>
        </p:spPr>
        <p:txBody>
          <a:bodyPr wrap="square">
            <a:spAutoFit/>
          </a:bodyPr>
          <a:lstStyle/>
          <a:p>
            <a:pPr algn="just" defTabSz="609630">
              <a:defRPr/>
            </a:pPr>
            <a:r>
              <a:rPr lang="en-US" sz="2933" b="1" dirty="0" err="1">
                <a:latin typeface="Times New Roman" panose="02020603050405020304" pitchFamily="18" charset="0"/>
                <a:cs typeface="Times New Roman" panose="02020603050405020304" pitchFamily="18" charset="0"/>
              </a:rPr>
              <a:t>Cảm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xúc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giúp</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em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gì</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giá</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trị</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cuộc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sống</a:t>
            </a:r>
            <a:r>
              <a:rPr lang="en-US" sz="2933"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232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228600" y="0"/>
            <a:ext cx="11811000" cy="792163"/>
          </a:xfrm>
        </p:spPr>
        <p:txBody>
          <a:bodyPr/>
          <a:lstStyle/>
          <a:p>
            <a:pPr eaLnBrk="1" hangingPunct="1"/>
            <a:r>
              <a:rPr lang="en-US" altLang="en-US" sz="3200" b="1" smtClean="0">
                <a:solidFill>
                  <a:srgbClr val="002060"/>
                </a:solidFill>
                <a:latin typeface="Times New Roman" panose="02020603050405020304" pitchFamily="18" charset="0"/>
                <a:cs typeface="Times New Roman" panose="02020603050405020304" pitchFamily="18" charset="0"/>
              </a:rPr>
              <a:t>III. TỔNG KẾT</a:t>
            </a:r>
          </a:p>
        </p:txBody>
      </p:sp>
      <p:sp>
        <p:nvSpPr>
          <p:cNvPr id="37891" name="Rectangle 3"/>
          <p:cNvSpPr>
            <a:spLocks noGrp="1"/>
          </p:cNvSpPr>
          <p:nvPr>
            <p:ph idx="1"/>
          </p:nvPr>
        </p:nvSpPr>
        <p:spPr>
          <a:xfrm>
            <a:off x="228600" y="838200"/>
            <a:ext cx="6934200" cy="5364163"/>
          </a:xfrm>
        </p:spPr>
        <p:txBody>
          <a:bodyPr/>
          <a:lstStyle/>
          <a:p>
            <a:pPr algn="just" eaLnBrk="1" hangingPunct="1">
              <a:buFontTx/>
              <a:buNone/>
            </a:pPr>
            <a:r>
              <a:rPr lang="en-US" altLang="en-US" sz="3200" b="1" smtClean="0">
                <a:solidFill>
                  <a:srgbClr val="FF0000"/>
                </a:solidFill>
                <a:latin typeface="Times New Roman" panose="02020603050405020304" pitchFamily="18" charset="0"/>
                <a:cs typeface="Times New Roman" panose="02020603050405020304" pitchFamily="18" charset="0"/>
              </a:rPr>
              <a:t>1.</a:t>
            </a:r>
            <a:r>
              <a:rPr lang="vi-VN" altLang="en-US" sz="3200" smtClean="0">
                <a:solidFill>
                  <a:srgbClr val="FF0000"/>
                </a:solidFill>
              </a:rPr>
              <a:t> Chủ đề: </a:t>
            </a:r>
            <a:r>
              <a:rPr lang="vi-VN" altLang="en-US" sz="3200" smtClean="0">
                <a:latin typeface="Times New Roman" panose="02020603050405020304" pitchFamily="18" charset="0"/>
                <a:cs typeface="Times New Roman" panose="02020603050405020304" pitchFamily="18" charset="0"/>
              </a:rPr>
              <a:t>Tâm trạng và nỗi niềm của nhân vật người chinh phụ trong hoàn cảnh chia li, qua đó phản ánh những mất mát do chiến tranh gây ra.</a:t>
            </a:r>
            <a:endParaRPr lang="en-US" altLang="en-US" sz="3200" smtClean="0">
              <a:latin typeface="Times New Roman" panose="02020603050405020304" pitchFamily="18" charset="0"/>
              <a:cs typeface="Times New Roman" panose="02020603050405020304" pitchFamily="18" charset="0"/>
            </a:endParaRPr>
          </a:p>
          <a:p>
            <a:pPr algn="just" eaLnBrk="1" hangingPunct="1">
              <a:buFont typeface="Arial" panose="020B0604020202020204" pitchFamily="34" charset="0"/>
              <a:buNone/>
            </a:pPr>
            <a:r>
              <a:rPr lang="en-US" altLang="en-US" sz="3200" smtClean="0">
                <a:solidFill>
                  <a:srgbClr val="FF0000"/>
                </a:solidFill>
              </a:rPr>
              <a:t>2. </a:t>
            </a:r>
            <a:r>
              <a:rPr lang="vi-VN" altLang="en-US" sz="3200" smtClean="0">
                <a:solidFill>
                  <a:srgbClr val="FF0000"/>
                </a:solidFill>
              </a:rPr>
              <a:t>Nghệ thuật: </a:t>
            </a:r>
            <a:r>
              <a:rPr lang="vi-VN" altLang="en-US" sz="3200" smtClean="0">
                <a:latin typeface="Times New Roman" panose="02020603050405020304" pitchFamily="18" charset="0"/>
                <a:cs typeface="Times New Roman" panose="02020603050405020304" pitchFamily="18" charset="0"/>
              </a:rPr>
              <a:t>Ngôn ngữ giàu cảm xúc, được chọn lọc tinh tế; hình ảnh giàu sức gợi; nghệ thuật miêu tả nội tâm nhân vật đặc sắc.</a:t>
            </a:r>
            <a:endParaRPr lang="en-US" altLang="en-US" sz="3200" smtClean="0">
              <a:latin typeface="Times New Roman" panose="02020603050405020304" pitchFamily="18" charset="0"/>
              <a:cs typeface="Times New Roman" panose="02020603050405020304" pitchFamily="18" charset="0"/>
            </a:endParaRPr>
          </a:p>
          <a:p>
            <a:pPr algn="just" eaLnBrk="1" hangingPunct="1">
              <a:buFontTx/>
              <a:buNone/>
            </a:pPr>
            <a:endParaRPr lang="en-US" altLang="en-US" sz="3200" smtClean="0">
              <a:latin typeface="Times New Roman" panose="02020603050405020304" pitchFamily="18" charset="0"/>
              <a:cs typeface="Times New Roman" panose="02020603050405020304" pitchFamily="18" charset="0"/>
            </a:endParaRPr>
          </a:p>
          <a:p>
            <a:pPr algn="just" eaLnBrk="1" hangingPunct="1">
              <a:buFontTx/>
              <a:buNone/>
            </a:pPr>
            <a:endParaRPr lang="en-US" altLang="en-US" sz="3200" smtClean="0">
              <a:latin typeface="Times New Roman" panose="02020603050405020304" pitchFamily="18" charset="0"/>
              <a:cs typeface="Times New Roman" panose="02020603050405020304" pitchFamily="18" charset="0"/>
            </a:endParaRPr>
          </a:p>
        </p:txBody>
      </p:sp>
      <p:sp>
        <p:nvSpPr>
          <p:cNvPr id="89092" name="Slide Number Placeholder 5"/>
          <p:cNvSpPr>
            <a:spLocks noGrp="1"/>
          </p:cNvSpPr>
          <p:nvPr>
            <p:ph type="sldNum" sz="quarter" idx="12"/>
          </p:nvPr>
        </p:nvSpPr>
        <p:spPr bwMode="auto">
          <a:xfrm>
            <a:off x="8102600" y="6356350"/>
            <a:ext cx="3937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AE6E50D-6AF0-4140-908D-42E282BF9B64}" type="slidenum">
              <a:rPr lang="en-US" altLang="en-US" sz="2000" smtClean="0">
                <a:latin typeface=".VnTime" panose="020B7200000000000000" pitchFamily="34" charset="0"/>
              </a:rPr>
              <a:pPr>
                <a:lnSpc>
                  <a:spcPct val="100000"/>
                </a:lnSpc>
                <a:spcBef>
                  <a:spcPct val="0"/>
                </a:spcBef>
                <a:buFontTx/>
                <a:buNone/>
              </a:pPr>
              <a:t>49</a:t>
            </a:fld>
            <a:endParaRPr lang="en-US" altLang="en-US" sz="2000" smtClean="0">
              <a:latin typeface=".VnTime" panose="020B7200000000000000" pitchFamily="34" charset="0"/>
            </a:endParaRPr>
          </a:p>
        </p:txBody>
      </p:sp>
      <p:pic>
        <p:nvPicPr>
          <p:cNvPr id="89093" name="Picture 6" descr="Phân tích tình cảnh lẻ loi của người chinh phụ | Hocvanhay.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28600"/>
            <a:ext cx="4876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513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75"/>
                                  </p:iterate>
                                  <p:childTnLst>
                                    <p:set>
                                      <p:cBhvr>
                                        <p:cTn id="6" dur="1" fill="hold">
                                          <p:stCondLst>
                                            <p:cond delay="74"/>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80A0F1B-1004-545B-3265-DDD64F84C38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956233" y="25400"/>
            <a:ext cx="7132483" cy="6858000"/>
          </a:xfrm>
          <a:prstGeom prst="rect">
            <a:avLst/>
          </a:prstGeom>
        </p:spPr>
      </p:pic>
      <p:sp>
        <p:nvSpPr>
          <p:cNvPr id="2" name="TextBox 1">
            <a:extLst>
              <a:ext uri="{FF2B5EF4-FFF2-40B4-BE49-F238E27FC236}">
                <a16:creationId xmlns:a16="http://schemas.microsoft.com/office/drawing/2014/main" xmlns="" id="{3F82B4FE-FD0C-EA39-EC48-4CBB2ABD381C}"/>
              </a:ext>
            </a:extLst>
          </p:cNvPr>
          <p:cNvSpPr txBox="1"/>
          <p:nvPr/>
        </p:nvSpPr>
        <p:spPr>
          <a:xfrm>
            <a:off x="3230716" y="560568"/>
            <a:ext cx="6756400" cy="5959773"/>
          </a:xfrm>
          <a:prstGeom prst="rect">
            <a:avLst/>
          </a:prstGeom>
          <a:noFill/>
        </p:spPr>
        <p:txBody>
          <a:bodyPr wrap="square" rtlCol="0">
            <a:spAutoFit/>
          </a:bodyPr>
          <a:lstStyle/>
          <a:p>
            <a:pPr algn="just"/>
            <a:r>
              <a:rPr lang="en-US" sz="2933" b="1" i="1" dirty="0" err="1">
                <a:latin typeface="Times New Roman" panose="02020603050405020304" pitchFamily="18" charset="0"/>
                <a:cs typeface="Times New Roman" panose="02020603050405020304" pitchFamily="18" charset="0"/>
              </a:rPr>
              <a:t>Trời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Hậu</a:t>
            </a:r>
            <a:r>
              <a:rPr lang="en-US" sz="2933" b="1" i="1" dirty="0">
                <a:latin typeface="Times New Roman" panose="02020603050405020304" pitchFamily="18" charset="0"/>
                <a:cs typeface="Times New Roman" panose="02020603050405020304" pitchFamily="18" charset="0"/>
              </a:rPr>
              <a:t> Giang, </a:t>
            </a:r>
            <a:r>
              <a:rPr lang="en-US" sz="2933" b="1" i="1" dirty="0" err="1">
                <a:latin typeface="Times New Roman" panose="02020603050405020304" pitchFamily="18" charset="0"/>
                <a:cs typeface="Times New Roman" panose="02020603050405020304" pitchFamily="18" charset="0"/>
              </a:rPr>
              <a:t>tù</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và</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dậy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rúc</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Phèng</a:t>
            </a:r>
            <a:r>
              <a:rPr lang="en-US" sz="2933" b="1" i="1" dirty="0">
                <a:latin typeface="Times New Roman" panose="02020603050405020304" pitchFamily="18" charset="0"/>
                <a:cs typeface="Times New Roman" panose="02020603050405020304" pitchFamily="18" charset="0"/>
              </a:rPr>
              <a:t> la </a:t>
            </a:r>
            <a:r>
              <a:rPr lang="en-US" sz="2933" b="1" i="1" dirty="0" err="1">
                <a:latin typeface="Times New Roman" panose="02020603050405020304" pitchFamily="18" charset="0"/>
                <a:cs typeface="Times New Roman" panose="02020603050405020304" pitchFamily="18" charset="0"/>
              </a:rPr>
              <a:t>kêu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trống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giục</a:t>
            </a:r>
            <a:r>
              <a:rPr lang="en-US" sz="2933" b="1" i="1" dirty="0">
                <a:latin typeface="Times New Roman" panose="02020603050405020304" pitchFamily="18" charset="0"/>
                <a:cs typeface="Times New Roman" panose="02020603050405020304" pitchFamily="18" charset="0"/>
              </a:rPr>
              <a:t> vang </a:t>
            </a:r>
            <a:r>
              <a:rPr lang="en-US" sz="2933" b="1" i="1" dirty="0" err="1">
                <a:latin typeface="Times New Roman" panose="02020603050405020304" pitchFamily="18" charset="0"/>
                <a:cs typeface="Times New Roman" panose="02020603050405020304" pitchFamily="18" charset="0"/>
              </a:rPr>
              <a:t>đồng</a:t>
            </a:r>
            <a:endParaRPr lang="en-US" sz="2933" b="1" i="1" dirty="0">
              <a:latin typeface="Times New Roman" panose="02020603050405020304" pitchFamily="18" charset="0"/>
              <a:cs typeface="Times New Roman" panose="02020603050405020304" pitchFamily="18" charset="0"/>
            </a:endParaRP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Đường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quê</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đỏ</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rực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hồng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Giáo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gươm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sáng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tầm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nhọn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trời</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Quyết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trận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quét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đời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nô</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lệ</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Quăng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máu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xương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bẻ</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xiềng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gông</a:t>
            </a:r>
            <a:r>
              <a:rPr lang="en-US" sz="2933" b="1" i="1" dirty="0">
                <a:latin typeface="Times New Roman" panose="02020603050405020304" pitchFamily="18" charset="0"/>
                <a:cs typeface="Times New Roman" panose="02020603050405020304" pitchFamily="18" charset="0"/>
              </a:rPr>
              <a:t>!</a:t>
            </a: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Hỡi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ôi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Việc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chửa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thành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công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Hôm</a:t>
            </a:r>
            <a:r>
              <a:rPr lang="en-US" sz="2933" b="1" i="1" dirty="0">
                <a:latin typeface="Times New Roman" panose="02020603050405020304" pitchFamily="18" charset="0"/>
                <a:cs typeface="Times New Roman" panose="02020603050405020304" pitchFamily="18" charset="0"/>
              </a:rPr>
              <a:t> nay </a:t>
            </a:r>
            <a:r>
              <a:rPr lang="en-US" sz="2933" b="1" i="1" dirty="0" err="1">
                <a:latin typeface="Times New Roman" panose="02020603050405020304" pitchFamily="18" charset="0"/>
                <a:cs typeface="Times New Roman" panose="02020603050405020304" pitchFamily="18" charset="0"/>
              </a:rPr>
              <a:t>máu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chảy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đỏ</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Hậu</a:t>
            </a:r>
            <a:r>
              <a:rPr lang="en-US" sz="2933" b="1" i="1" dirty="0">
                <a:latin typeface="Times New Roman" panose="02020603050405020304" pitchFamily="18" charset="0"/>
                <a:cs typeface="Times New Roman" panose="02020603050405020304" pitchFamily="18" charset="0"/>
              </a:rPr>
              <a:t> Giang</a:t>
            </a: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Giặc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lùng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giặc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đốt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xóm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làng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Xác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cr</a:t>
            </a:r>
            <a:r>
              <a:rPr lang="en-US" sz="2933" b="1" i="1" dirty="0">
                <a:latin typeface="Times New Roman" panose="02020603050405020304" pitchFamily="18" charset="0"/>
                <a:cs typeface="Times New Roman" panose="02020603050405020304" pitchFamily="18" charset="0"/>
              </a:rPr>
              <a:t>, tan </a:t>
            </a:r>
            <a:r>
              <a:rPr lang="en-US" sz="2933" b="1" i="1" dirty="0" err="1">
                <a:latin typeface="Times New Roman" panose="02020603050405020304" pitchFamily="18" charset="0"/>
                <a:cs typeface="Times New Roman" panose="02020603050405020304" pitchFamily="18" charset="0"/>
              </a:rPr>
              <a:t>hoang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cửa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endParaRPr lang="en-US" sz="2933" b="1" i="1" dirty="0">
              <a:latin typeface="Times New Roman" panose="02020603050405020304" pitchFamily="18" charset="0"/>
              <a:cs typeface="Times New Roman" panose="02020603050405020304" pitchFamily="18" charset="0"/>
            </a:endParaRP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vùng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trắng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tha</a:t>
            </a:r>
            <a:r>
              <a:rPr lang="en-US" sz="2933" b="1" i="1" dirty="0">
                <a:latin typeface="Times New Roman" panose="02020603050405020304" pitchFamily="18" charset="0"/>
                <a:cs typeface="Times New Roman" panose="02020603050405020304" pitchFamily="18" charset="0"/>
              </a:rPr>
              <a:t> ma</a:t>
            </a:r>
          </a:p>
          <a:p>
            <a:pPr algn="just"/>
            <a:r>
              <a:rPr lang="en-US" sz="2933" b="1" i="1" dirty="0" err="1">
                <a:latin typeface="Times New Roman" panose="02020603050405020304" pitchFamily="18" charset="0"/>
                <a:cs typeface="Times New Roman" panose="02020603050405020304" pitchFamily="18" charset="0"/>
              </a:rPr>
              <a:t>Lặng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im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không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gà</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gáy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trưa</a:t>
            </a:r>
            <a:r>
              <a:rPr lang="en-US" sz="2933" b="1" i="1" dirty="0">
                <a:latin typeface="Times New Roman" panose="02020603050405020304" pitchFamily="18" charset="0"/>
                <a:cs typeface="Times New Roman" panose="02020603050405020304" pitchFamily="18" charset="0"/>
              </a:rPr>
              <a:t>.</a:t>
            </a:r>
          </a:p>
          <a:p>
            <a:pPr algn="r"/>
            <a:r>
              <a:rPr lang="en-US" sz="2933" dirty="0">
                <a:latin typeface="Times New Roman" panose="02020603050405020304" pitchFamily="18" charset="0"/>
                <a:cs typeface="Times New Roman" panose="02020603050405020304" pitchFamily="18" charset="0"/>
              </a:rPr>
              <a:t>(</a:t>
            </a:r>
            <a:r>
              <a:rPr lang="en-US" sz="2933" dirty="0" err="1">
                <a:latin typeface="Times New Roman" panose="02020603050405020304" pitchFamily="18" charset="0"/>
                <a:cs typeface="Times New Roman" panose="02020603050405020304" pitchFamily="18" charset="0"/>
              </a:rPr>
              <a:t>Tố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Hữu</a:t>
            </a:r>
            <a:r>
              <a:rPr lang="en-US" sz="2933"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Bà</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má</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Hậu</a:t>
            </a:r>
            <a:r>
              <a:rPr lang="en-US" sz="2933" i="1" dirty="0">
                <a:latin typeface="Times New Roman" panose="02020603050405020304" pitchFamily="18" charset="0"/>
                <a:cs typeface="Times New Roman" panose="02020603050405020304" pitchFamily="18" charset="0"/>
              </a:rPr>
              <a:t> Giang</a:t>
            </a:r>
            <a:r>
              <a:rPr lang="en-US" sz="2933"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CC15B650-64D2-137C-8DE8-5E6BFEEE6EDF}"/>
              </a:ext>
            </a:extLst>
          </p:cNvPr>
          <p:cNvSpPr txBox="1"/>
          <p:nvPr/>
        </p:nvSpPr>
        <p:spPr>
          <a:xfrm>
            <a:off x="10261600" y="740816"/>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846670F5-4F19-03AB-2D9B-1BE856C32709}"/>
              </a:ext>
            </a:extLst>
          </p:cNvPr>
          <p:cNvSpPr txBox="1"/>
          <p:nvPr/>
        </p:nvSpPr>
        <p:spPr>
          <a:xfrm>
            <a:off x="10515600" y="2634002"/>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933FE663-5052-7D90-9636-66A74320DE21}"/>
              </a:ext>
            </a:extLst>
          </p:cNvPr>
          <p:cNvSpPr txBox="1"/>
          <p:nvPr/>
        </p:nvSpPr>
        <p:spPr>
          <a:xfrm>
            <a:off x="906118" y="1694915"/>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694B43C-845F-FBF5-D137-3815881A1F47}"/>
              </a:ext>
            </a:extLst>
          </p:cNvPr>
          <p:cNvSpPr txBox="1"/>
          <p:nvPr/>
        </p:nvSpPr>
        <p:spPr>
          <a:xfrm>
            <a:off x="1079743" y="3582868"/>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1619786E-EDC1-FD19-7122-019C88192E43}"/>
              </a:ext>
            </a:extLst>
          </p:cNvPr>
          <p:cNvSpPr txBox="1"/>
          <p:nvPr/>
        </p:nvSpPr>
        <p:spPr>
          <a:xfrm>
            <a:off x="10106154" y="4527187"/>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6511362B-08DC-D920-7253-3276711CD654}"/>
              </a:ext>
            </a:extLst>
          </p:cNvPr>
          <p:cNvSpPr txBox="1"/>
          <p:nvPr/>
        </p:nvSpPr>
        <p:spPr>
          <a:xfrm>
            <a:off x="906117" y="5507015"/>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10" name="Right Brace 9">
            <a:extLst>
              <a:ext uri="{FF2B5EF4-FFF2-40B4-BE49-F238E27FC236}">
                <a16:creationId xmlns:a16="http://schemas.microsoft.com/office/drawing/2014/main" xmlns="" id="{B5E339AB-2F95-6FD9-4D06-3EBFFAABE220}"/>
              </a:ext>
            </a:extLst>
          </p:cNvPr>
          <p:cNvSpPr/>
          <p:nvPr/>
        </p:nvSpPr>
        <p:spPr>
          <a:xfrm>
            <a:off x="8717117" y="423983"/>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1" name="Right Brace 10">
            <a:extLst>
              <a:ext uri="{FF2B5EF4-FFF2-40B4-BE49-F238E27FC236}">
                <a16:creationId xmlns:a16="http://schemas.microsoft.com/office/drawing/2014/main" xmlns="" id="{5B7C730F-F27D-2727-69CE-7D6C69FC26BF}"/>
              </a:ext>
            </a:extLst>
          </p:cNvPr>
          <p:cNvSpPr/>
          <p:nvPr/>
        </p:nvSpPr>
        <p:spPr>
          <a:xfrm rot="10800000">
            <a:off x="2467566" y="3398102"/>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2" name="Right Brace 11">
            <a:extLst>
              <a:ext uri="{FF2B5EF4-FFF2-40B4-BE49-F238E27FC236}">
                <a16:creationId xmlns:a16="http://schemas.microsoft.com/office/drawing/2014/main" xmlns="" id="{97123AAB-F06C-8A5C-DE34-FA942F0A335F}"/>
              </a:ext>
            </a:extLst>
          </p:cNvPr>
          <p:cNvSpPr/>
          <p:nvPr/>
        </p:nvSpPr>
        <p:spPr>
          <a:xfrm>
            <a:off x="9119731" y="2397646"/>
            <a:ext cx="1055427" cy="98567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3" name="Right Brace 12">
            <a:extLst>
              <a:ext uri="{FF2B5EF4-FFF2-40B4-BE49-F238E27FC236}">
                <a16:creationId xmlns:a16="http://schemas.microsoft.com/office/drawing/2014/main" xmlns="" id="{66BF3D77-0A00-24A2-10AB-C507043AB19B}"/>
              </a:ext>
            </a:extLst>
          </p:cNvPr>
          <p:cNvSpPr/>
          <p:nvPr/>
        </p:nvSpPr>
        <p:spPr>
          <a:xfrm rot="10800000">
            <a:off x="2507384" y="1677790"/>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5" name="Right Brace 14">
            <a:extLst>
              <a:ext uri="{FF2B5EF4-FFF2-40B4-BE49-F238E27FC236}">
                <a16:creationId xmlns:a16="http://schemas.microsoft.com/office/drawing/2014/main" xmlns="" id="{CC03FC34-C3A0-9B49-7595-30768AC89C3B}"/>
              </a:ext>
            </a:extLst>
          </p:cNvPr>
          <p:cNvSpPr/>
          <p:nvPr/>
        </p:nvSpPr>
        <p:spPr>
          <a:xfrm rot="10800000">
            <a:off x="2405784" y="5306705"/>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7" name="Right Brace 16">
            <a:extLst>
              <a:ext uri="{FF2B5EF4-FFF2-40B4-BE49-F238E27FC236}">
                <a16:creationId xmlns:a16="http://schemas.microsoft.com/office/drawing/2014/main" xmlns="" id="{16056E2E-3B59-C8DD-3CBE-B800594D6ED2}"/>
              </a:ext>
            </a:extLst>
          </p:cNvPr>
          <p:cNvSpPr/>
          <p:nvPr/>
        </p:nvSpPr>
        <p:spPr>
          <a:xfrm>
            <a:off x="8727011" y="4224868"/>
            <a:ext cx="1055427" cy="98567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4" name="Freeform 7">
            <a:extLst>
              <a:ext uri="{FF2B5EF4-FFF2-40B4-BE49-F238E27FC236}">
                <a16:creationId xmlns:a16="http://schemas.microsoft.com/office/drawing/2014/main" xmlns="" id="{2704949E-DC02-146B-898B-B56DA292EDA2}"/>
              </a:ext>
            </a:extLst>
          </p:cNvPr>
          <p:cNvSpPr/>
          <p:nvPr/>
        </p:nvSpPr>
        <p:spPr>
          <a:xfrm rot="16200000">
            <a:off x="0" y="-192315"/>
            <a:ext cx="660400" cy="15748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rgbClr val="E4CEBB"/>
          </a:solidFill>
        </p:spPr>
      </p:sp>
      <p:sp>
        <p:nvSpPr>
          <p:cNvPr id="16" name="TextBox 15">
            <a:extLst>
              <a:ext uri="{FF2B5EF4-FFF2-40B4-BE49-F238E27FC236}">
                <a16:creationId xmlns:a16="http://schemas.microsoft.com/office/drawing/2014/main" xmlns="" id="{5CB7BBD3-2A77-DC56-7006-D86530EE1635}"/>
              </a:ext>
            </a:extLst>
          </p:cNvPr>
          <p:cNvSpPr txBox="1"/>
          <p:nvPr/>
        </p:nvSpPr>
        <p:spPr>
          <a:xfrm>
            <a:off x="1117600" y="338605"/>
            <a:ext cx="1522460" cy="543675"/>
          </a:xfrm>
          <a:prstGeom prst="rect">
            <a:avLst/>
          </a:prstGeom>
          <a:noFill/>
        </p:spPr>
        <p:txBody>
          <a:bodyPr wrap="square" rtlCol="0">
            <a:spAutoFit/>
          </a:bodyPr>
          <a:lstStyle/>
          <a:p>
            <a:pPr algn="just"/>
            <a:r>
              <a:rPr lang="en-US" sz="2933" b="1" dirty="0" err="1">
                <a:solidFill>
                  <a:srgbClr val="FF0000"/>
                </a:solidFill>
                <a:latin typeface="Times New Roman" panose="02020603050405020304" pitchFamily="18" charset="0"/>
                <a:cs typeface="Times New Roman" panose="02020603050405020304" pitchFamily="18" charset="0"/>
              </a:rPr>
              <a:t>Biến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thể</a:t>
            </a:r>
            <a:endParaRPr lang="en-US" sz="2933"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446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0" grpId="0" animBg="1"/>
      <p:bldP spid="11" grpId="0" animBg="1"/>
      <p:bldP spid="12" grpId="0" animBg="1"/>
      <p:bldP spid="13" grpId="0" animBg="1"/>
      <p:bldP spid="15" grpId="0" animBg="1"/>
      <p:bldP spid="17"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1"/>
          <p:cNvSpPr txBox="1">
            <a:spLocks noChangeArrowheads="1"/>
          </p:cNvSpPr>
          <p:nvPr/>
        </p:nvSpPr>
        <p:spPr bwMode="auto">
          <a:xfrm>
            <a:off x="4419600" y="7620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56340" name="Text Box 20"/>
          <p:cNvSpPr txBox="1">
            <a:spLocks noChangeArrowheads="1"/>
          </p:cNvSpPr>
          <p:nvPr/>
        </p:nvSpPr>
        <p:spPr bwMode="auto">
          <a:xfrm>
            <a:off x="76200" y="2339975"/>
            <a:ext cx="12266613" cy="3538538"/>
          </a:xfrm>
          <a:prstGeom prst="rect">
            <a:avLst/>
          </a:prstGeom>
          <a:noFill/>
          <a:ln>
            <a:noFill/>
          </a:ln>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marL="457200" indent="-457200">
              <a:buFontTx/>
              <a:buChar char="-"/>
              <a:defRPr/>
            </a:pPr>
            <a:r>
              <a:rPr lang="vi-VN" sz="3200">
                <a:latin typeface="Times New Roman" pitchFamily="18" charset="0"/>
                <a:cs typeface="Times New Roman" pitchFamily="18" charset="0"/>
              </a:rPr>
              <a:t>Cách đọc hiểu thơ song thất lục bát: </a:t>
            </a:r>
            <a:endParaRPr lang="en-US" sz="3200">
              <a:latin typeface="Times New Roman" pitchFamily="18" charset="0"/>
              <a:cs typeface="Times New Roman" pitchFamily="18" charset="0"/>
            </a:endParaRPr>
          </a:p>
          <a:p>
            <a:pPr>
              <a:defRPr/>
            </a:pPr>
            <a:r>
              <a:rPr lang="en-US" sz="3200">
                <a:latin typeface="Times New Roman" pitchFamily="18" charset="0"/>
                <a:cs typeface="Times New Roman" pitchFamily="18" charset="0"/>
              </a:rPr>
              <a:t>+ </a:t>
            </a:r>
            <a:r>
              <a:rPr lang="vi-VN" sz="3200">
                <a:latin typeface="Times New Roman" pitchFamily="18" charset="0"/>
                <a:cs typeface="Times New Roman" pitchFamily="18" charset="0"/>
              </a:rPr>
              <a:t>xác định và phân tích một số yếu tố về thi luật như vần, nhịp, số chữ, số dòng trong một khổ thơ; </a:t>
            </a:r>
            <a:endParaRPr lang="en-US" sz="3200">
              <a:latin typeface="Times New Roman" pitchFamily="18" charset="0"/>
              <a:cs typeface="Times New Roman" pitchFamily="18" charset="0"/>
            </a:endParaRPr>
          </a:p>
          <a:p>
            <a:pPr>
              <a:defRPr/>
            </a:pPr>
            <a:r>
              <a:rPr lang="en-US" sz="3200">
                <a:latin typeface="Times New Roman" pitchFamily="18" charset="0"/>
                <a:cs typeface="Times New Roman" pitchFamily="18" charset="0"/>
              </a:rPr>
              <a:t>+ X</a:t>
            </a:r>
            <a:r>
              <a:rPr lang="vi-VN" sz="3200">
                <a:latin typeface="Times New Roman" pitchFamily="18" charset="0"/>
                <a:cs typeface="Times New Roman" pitchFamily="18" charset="0"/>
              </a:rPr>
              <a:t>ác định và phân tích tình cảm, cảm xúc, cảm hứng chủ đạo của người viết thể hiện qua VB; </a:t>
            </a:r>
            <a:endParaRPr lang="en-US" sz="3200">
              <a:latin typeface="Times New Roman" pitchFamily="18" charset="0"/>
              <a:cs typeface="Times New Roman" pitchFamily="18" charset="0"/>
            </a:endParaRPr>
          </a:p>
          <a:p>
            <a:pPr>
              <a:defRPr/>
            </a:pPr>
            <a:r>
              <a:rPr lang="en-US" sz="3200">
                <a:latin typeface="Times New Roman" pitchFamily="18" charset="0"/>
                <a:cs typeface="Times New Roman" pitchFamily="18" charset="0"/>
              </a:rPr>
              <a:t>+ C</a:t>
            </a:r>
            <a:r>
              <a:rPr lang="vi-VN" sz="3200">
                <a:latin typeface="Times New Roman" pitchFamily="18" charset="0"/>
                <a:cs typeface="Times New Roman" pitchFamily="18" charset="0"/>
              </a:rPr>
              <a:t>hỉ ra những nét đặc sắc trong nghệ thuật của tác phẩm, tìm chủ đề của VB,</a:t>
            </a:r>
            <a:r>
              <a:rPr lang="vi-VN" sz="2800"/>
              <a:t>	</a:t>
            </a:r>
            <a:endParaRPr lang="en-US" sz="2600">
              <a:latin typeface="Times New Roman" pitchFamily="18" charset="0"/>
              <a:cs typeface="Times New Roman" pitchFamily="18" charset="0"/>
            </a:endParaRPr>
          </a:p>
        </p:txBody>
      </p:sp>
      <p:sp>
        <p:nvSpPr>
          <p:cNvPr id="10" name="Text Box 6"/>
          <p:cNvSpPr txBox="1">
            <a:spLocks noChangeArrowheads="1"/>
          </p:cNvSpPr>
          <p:nvPr/>
        </p:nvSpPr>
        <p:spPr bwMode="auto">
          <a:xfrm>
            <a:off x="304800" y="0"/>
            <a:ext cx="723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2060"/>
                </a:solidFill>
                <a:latin typeface="Times New Roman" panose="02020603050405020304" pitchFamily="18" charset="0"/>
                <a:cs typeface="Times New Roman" panose="02020603050405020304" pitchFamily="18" charset="0"/>
              </a:rPr>
              <a:t>III. </a:t>
            </a:r>
            <a:r>
              <a:rPr lang="vi-VN" altLang="en-US" b="1">
                <a:latin typeface="Times New Roman" panose="02020603050405020304" pitchFamily="18" charset="0"/>
                <a:cs typeface="Times New Roman" panose="02020603050405020304" pitchFamily="18" charset="0"/>
              </a:rPr>
              <a:t>Luyện tập</a:t>
            </a:r>
            <a:endParaRPr lang="en-US" altLang="en-US" b="1">
              <a:latin typeface="Times New Roman" panose="02020603050405020304" pitchFamily="18" charset="0"/>
              <a:cs typeface="Times New Roman" panose="02020603050405020304" pitchFamily="18" charset="0"/>
            </a:endParaRPr>
          </a:p>
        </p:txBody>
      </p:sp>
      <p:sp>
        <p:nvSpPr>
          <p:cNvPr id="11" name="Cloud 10"/>
          <p:cNvSpPr/>
          <p:nvPr/>
        </p:nvSpPr>
        <p:spPr>
          <a:xfrm>
            <a:off x="-112713" y="584200"/>
            <a:ext cx="12268201" cy="17653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a:solidFill>
                  <a:schemeClr val="bg1"/>
                </a:solidFill>
                <a:latin typeface="Times New Roman" pitchFamily="18" charset="0"/>
                <a:cs typeface="Times New Roman" pitchFamily="18" charset="0"/>
              </a:rPr>
              <a:t>N</a:t>
            </a:r>
            <a:r>
              <a:rPr lang="vi-VN" sz="3200">
                <a:solidFill>
                  <a:schemeClr val="bg1"/>
                </a:solidFill>
                <a:latin typeface="Times New Roman" pitchFamily="18" charset="0"/>
                <a:cs typeface="Times New Roman" pitchFamily="18" charset="0"/>
              </a:rPr>
              <a:t>êu cách đọc hiểu thơ song thất lục bát.</a:t>
            </a:r>
            <a:endParaRPr lang="en-US" sz="32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75094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56340"/>
                                        </p:tgtEl>
                                        <p:attrNameLst>
                                          <p:attrName>style.visibility</p:attrName>
                                        </p:attrNameLst>
                                      </p:cBhvr>
                                      <p:to>
                                        <p:strVal val="visible"/>
                                      </p:to>
                                    </p:set>
                                    <p:animEffect transition="in" filter="blinds(horizontal)">
                                      <p:cBhvr>
                                        <p:cTn id="24" dur="500"/>
                                        <p:tgtEl>
                                          <p:spTgt spid="56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0" grpId="0"/>
      <p:bldP spid="10" grpId="0"/>
      <p:bldP spid="11" grpId="0" animBg="1"/>
      <p:bldP spid="1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1"/>
          <p:cNvSpPr txBox="1">
            <a:spLocks noChangeArrowheads="1"/>
          </p:cNvSpPr>
          <p:nvPr/>
        </p:nvSpPr>
        <p:spPr bwMode="auto">
          <a:xfrm>
            <a:off x="4419600" y="7620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56340" name="Text Box 20"/>
          <p:cNvSpPr txBox="1">
            <a:spLocks noChangeArrowheads="1"/>
          </p:cNvSpPr>
          <p:nvPr/>
        </p:nvSpPr>
        <p:spPr bwMode="auto">
          <a:xfrm>
            <a:off x="-74613" y="442913"/>
            <a:ext cx="12266613"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Đoạn văn của HS cần bảo đảm các yêu cầu về nội dung và hình thức. Có thể theo gợi ý sau:</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Mở đoạn (viết trong 1 câu): Giới thiệu ngắn gọn bối cảnh tâm trạng của người chinh phụ.</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Thân đoạn (viết trong khoảng 5 - 7 câu):</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Người chinh phụ lo lắng cho người chinh phu phải vất vả xông pha chốn xa trường.</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Người chinh phụ tủi buồn khi phải cô đơn trong căn buồng của hai vợ chồng.</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Mới chia tay thôi nhưng người chinh phụ đã cảm thấy khắc khoải nhớ mong, cảm giác như giữa hai người đã muôn trùng cách biệt.</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Kết đoạn (viết trong 1 câu): Khái quát tâm trạng chủ đạo của người chinh phụ thể hiện trong 4 câu thơ.</a:t>
            </a:r>
            <a:endParaRPr lang="en-US" altLang="en-US" sz="3200">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304800" y="0"/>
            <a:ext cx="723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2060"/>
                </a:solidFill>
                <a:latin typeface="Times New Roman" panose="02020603050405020304" pitchFamily="18" charset="0"/>
                <a:cs typeface="Times New Roman" panose="02020603050405020304" pitchFamily="18" charset="0"/>
              </a:rPr>
              <a:t>III. </a:t>
            </a:r>
            <a:r>
              <a:rPr lang="vi-VN" altLang="en-US" b="1">
                <a:latin typeface="Times New Roman" panose="02020603050405020304" pitchFamily="18" charset="0"/>
                <a:cs typeface="Times New Roman" panose="02020603050405020304" pitchFamily="18" charset="0"/>
              </a:rPr>
              <a:t>Luyện tập</a:t>
            </a:r>
            <a:endParaRPr lang="en-US" altLang="en-US" b="1">
              <a:latin typeface="Times New Roman" panose="02020603050405020304" pitchFamily="18" charset="0"/>
              <a:cs typeface="Times New Roman" panose="02020603050405020304" pitchFamily="18" charset="0"/>
            </a:endParaRPr>
          </a:p>
        </p:txBody>
      </p:sp>
      <p:sp>
        <p:nvSpPr>
          <p:cNvPr id="11" name="Cloud 10"/>
          <p:cNvSpPr/>
          <p:nvPr/>
        </p:nvSpPr>
        <p:spPr>
          <a:xfrm>
            <a:off x="1447800" y="295275"/>
            <a:ext cx="10515600" cy="9334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vi-VN" sz="3200" b="1">
                <a:solidFill>
                  <a:schemeClr val="bg1"/>
                </a:solidFill>
                <a:latin typeface="Times New Roman" pitchFamily="18" charset="0"/>
                <a:cs typeface="Times New Roman" pitchFamily="18" charset="0"/>
              </a:rPr>
              <a:t>Viết kết nối với đọc trong SGK, tr. 44.</a:t>
            </a:r>
            <a:endParaRPr lang="en-US" sz="32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44224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56340"/>
                                        </p:tgtEl>
                                        <p:attrNameLst>
                                          <p:attrName>style.visibility</p:attrName>
                                        </p:attrNameLst>
                                      </p:cBhvr>
                                      <p:to>
                                        <p:strVal val="visible"/>
                                      </p:to>
                                    </p:set>
                                    <p:animEffect transition="in" filter="blinds(horizontal)">
                                      <p:cBhvr>
                                        <p:cTn id="24" dur="500"/>
                                        <p:tgtEl>
                                          <p:spTgt spid="56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0" grpId="0"/>
      <p:bldP spid="10" grpId="0"/>
      <p:bldP spid="11" grpId="0" animBg="1"/>
      <p:bldP spid="1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1981200" y="274638"/>
            <a:ext cx="8229600" cy="792162"/>
          </a:xfrm>
        </p:spPr>
        <p:txBody>
          <a:bodyPr/>
          <a:lstStyle/>
          <a:p>
            <a:pPr algn="ctr" eaLnBrk="1" hangingPunct="1"/>
            <a:r>
              <a:rPr lang="en-US" altLang="en-US" sz="3200" b="1" smtClean="0">
                <a:solidFill>
                  <a:srgbClr val="FF0000"/>
                </a:solidFill>
                <a:latin typeface="Times New Roman" panose="02020603050405020304" pitchFamily="18" charset="0"/>
                <a:cs typeface="Times New Roman" panose="02020603050405020304" pitchFamily="18" charset="0"/>
              </a:rPr>
              <a:t>IV. VẬN DỤNG</a:t>
            </a:r>
          </a:p>
        </p:txBody>
      </p:sp>
      <p:sp>
        <p:nvSpPr>
          <p:cNvPr id="46083" name="Rectangle 3"/>
          <p:cNvSpPr>
            <a:spLocks noGrp="1"/>
          </p:cNvSpPr>
          <p:nvPr>
            <p:ph idx="1"/>
          </p:nvPr>
        </p:nvSpPr>
        <p:spPr>
          <a:xfrm>
            <a:off x="0" y="1066800"/>
            <a:ext cx="12192000" cy="4267200"/>
          </a:xfrm>
        </p:spPr>
        <p:txBody>
          <a:bodyPr/>
          <a:lstStyle/>
          <a:p>
            <a:pPr eaLnBrk="1" hangingPunct="1">
              <a:buFontTx/>
              <a:buNone/>
            </a:pPr>
            <a:r>
              <a:rPr lang="vi-VN" altLang="en-US" sz="3200" smtClean="0">
                <a:latin typeface="Times New Roman" panose="02020603050405020304" pitchFamily="18" charset="0"/>
                <a:cs typeface="Times New Roman" panose="02020603050405020304" pitchFamily="18" charset="0"/>
              </a:rPr>
              <a:t>Làm một sản phẩm (làm thơ, vẽ tranh, làm thiệp, bưu thiếp, viết thư,...) gửi đến người thân yêu để thể hiện sự trân trọng thời gian được ở bên họ.</a:t>
            </a:r>
            <a:r>
              <a:rPr lang="en-US" altLang="en-US" sz="3200" smtClean="0">
                <a:latin typeface="Times New Roman" panose="02020603050405020304" pitchFamily="18" charset="0"/>
                <a:cs typeface="Times New Roman" panose="02020603050405020304" pitchFamily="18" charset="0"/>
              </a:rPr>
              <a:t> </a:t>
            </a:r>
          </a:p>
        </p:txBody>
      </p:sp>
      <p:sp>
        <p:nvSpPr>
          <p:cNvPr id="921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A9E849A-A7DF-4B7E-8A7E-51034B01BF6B}" type="slidenum">
              <a:rPr lang="en-US" altLang="en-US" sz="1200" smtClean="0">
                <a:latin typeface=".VnTime" panose="020B7200000000000000" pitchFamily="34" charset="0"/>
              </a:rPr>
              <a:pPr>
                <a:lnSpc>
                  <a:spcPct val="100000"/>
                </a:lnSpc>
                <a:spcBef>
                  <a:spcPct val="0"/>
                </a:spcBef>
                <a:buFontTx/>
                <a:buNone/>
              </a:pPr>
              <a:t>52</a:t>
            </a:fld>
            <a:endParaRPr lang="en-US" altLang="en-US" sz="1200" smtClean="0">
              <a:latin typeface=".VnTime" panose="020B7200000000000000" pitchFamily="34" charset="0"/>
            </a:endParaRPr>
          </a:p>
        </p:txBody>
      </p:sp>
      <p:pic>
        <p:nvPicPr>
          <p:cNvPr id="5" name="Picture 6" descr="Phân tích tình cảnh lẻ loi của người chinh phụ | Hocvanhay.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90800"/>
            <a:ext cx="1211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494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500" fill="hold"/>
                                        <p:tgtEl>
                                          <p:spTgt spid="46082"/>
                                        </p:tgtEl>
                                        <p:attrNameLst>
                                          <p:attrName>ppt_w</p:attrName>
                                        </p:attrNameLst>
                                      </p:cBhvr>
                                      <p:tavLst>
                                        <p:tav tm="0">
                                          <p:val>
                                            <p:fltVal val="0"/>
                                          </p:val>
                                        </p:tav>
                                        <p:tav tm="100000">
                                          <p:val>
                                            <p:strVal val="#ppt_w"/>
                                          </p:val>
                                        </p:tav>
                                      </p:tavLst>
                                    </p:anim>
                                    <p:anim calcmode="lin" valueType="num">
                                      <p:cBhvr>
                                        <p:cTn id="8" dur="500" fill="hold"/>
                                        <p:tgtEl>
                                          <p:spTgt spid="46082"/>
                                        </p:tgtEl>
                                        <p:attrNameLst>
                                          <p:attrName>ppt_h</p:attrName>
                                        </p:attrNameLst>
                                      </p:cBhvr>
                                      <p:tavLst>
                                        <p:tav tm="0">
                                          <p:val>
                                            <p:fltVal val="0"/>
                                          </p:val>
                                        </p:tav>
                                        <p:tav tm="100000">
                                          <p:val>
                                            <p:strVal val="#ppt_h"/>
                                          </p:val>
                                        </p:tav>
                                      </p:tavLst>
                                    </p:anim>
                                    <p:animEffect transition="in" filter="fade">
                                      <p:cBhvr>
                                        <p:cTn id="9" dur="500"/>
                                        <p:tgtEl>
                                          <p:spTgt spid="460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6083">
                                            <p:txEl>
                                              <p:pRg st="0" end="0"/>
                                            </p:txEl>
                                          </p:spTgt>
                                        </p:tgtEl>
                                        <p:attrNameLst>
                                          <p:attrName>style.visibility</p:attrName>
                                        </p:attrNameLst>
                                      </p:cBhvr>
                                      <p:to>
                                        <p:strVal val="visible"/>
                                      </p:to>
                                    </p:set>
                                    <p:animEffect transition="in" filter="fade">
                                      <p:cBhvr>
                                        <p:cTn id="19" dur="1000"/>
                                        <p:tgtEl>
                                          <p:spTgt spid="46083">
                                            <p:txEl>
                                              <p:pRg st="0" end="0"/>
                                            </p:txEl>
                                          </p:spTgt>
                                        </p:tgtEl>
                                      </p:cBhvr>
                                    </p:animEffect>
                                    <p:anim calcmode="lin" valueType="num">
                                      <p:cBhvr>
                                        <p:cTn id="20" dur="10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608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CCF3E2D-DCF5-F9AE-56A1-8AF5E91E8914}"/>
              </a:ext>
            </a:extLst>
          </p:cNvPr>
          <p:cNvPicPr>
            <a:picLocks noChangeAspect="1"/>
          </p:cNvPicPr>
          <p:nvPr/>
        </p:nvPicPr>
        <p:blipFill>
          <a:blip r:embed="rId3">
            <a:duotone>
              <a:schemeClr val="accent6">
                <a:shade val="45000"/>
                <a:satMod val="135000"/>
              </a:schemeClr>
              <a:prstClr val="white"/>
            </a:duotone>
          </a:blip>
          <a:stretch>
            <a:fillRect/>
          </a:stretch>
        </p:blipFill>
        <p:spPr>
          <a:xfrm>
            <a:off x="-152487" y="3429001"/>
            <a:ext cx="9042488" cy="2487383"/>
          </a:xfrm>
          <a:prstGeom prst="rect">
            <a:avLst/>
          </a:prstGeom>
        </p:spPr>
      </p:pic>
      <p:sp>
        <p:nvSpPr>
          <p:cNvPr id="3" name="TextBox 2">
            <a:extLst>
              <a:ext uri="{FF2B5EF4-FFF2-40B4-BE49-F238E27FC236}">
                <a16:creationId xmlns:a16="http://schemas.microsoft.com/office/drawing/2014/main" xmlns="" id="{E922987B-0435-774C-FE63-9C65160DD8E2}"/>
              </a:ext>
            </a:extLst>
          </p:cNvPr>
          <p:cNvSpPr txBox="1"/>
          <p:nvPr/>
        </p:nvSpPr>
        <p:spPr>
          <a:xfrm>
            <a:off x="1320800" y="4038600"/>
            <a:ext cx="5689600" cy="995016"/>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Em </a:t>
            </a:r>
            <a:r>
              <a:rPr lang="en-US" sz="2933" b="1" dirty="0" err="1">
                <a:latin typeface="Times New Roman" panose="02020603050405020304" pitchFamily="18" charset="0"/>
                <a:cs typeface="Times New Roman" panose="02020603050405020304" pitchFamily="18" charset="0"/>
              </a:rPr>
              <a:t>có</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ấn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tượng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với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hình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ảnh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nào</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Vì</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sao</a:t>
            </a:r>
            <a:r>
              <a:rPr lang="en-US" sz="2933" b="1" dirty="0">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xmlns="" id="{E9456DFC-F34E-1339-C0BB-66ACE7FDC459}"/>
              </a:ext>
            </a:extLst>
          </p:cNvPr>
          <p:cNvSpPr/>
          <p:nvPr/>
        </p:nvSpPr>
        <p:spPr>
          <a:xfrm>
            <a:off x="7874000" y="2717800"/>
            <a:ext cx="3852041" cy="385204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sp>
      <p:sp>
        <p:nvSpPr>
          <p:cNvPr id="8" name="Freeform 5">
            <a:extLst>
              <a:ext uri="{FF2B5EF4-FFF2-40B4-BE49-F238E27FC236}">
                <a16:creationId xmlns:a16="http://schemas.microsoft.com/office/drawing/2014/main" xmlns="" id="{19132DE8-F135-D878-7FC5-69FA3C656E01}"/>
              </a:ext>
            </a:extLst>
          </p:cNvPr>
          <p:cNvSpPr/>
          <p:nvPr/>
        </p:nvSpPr>
        <p:spPr>
          <a:xfrm>
            <a:off x="446836" y="69218"/>
            <a:ext cx="2763929" cy="27432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 name="Picture 9">
            <a:extLst>
              <a:ext uri="{FF2B5EF4-FFF2-40B4-BE49-F238E27FC236}">
                <a16:creationId xmlns:a16="http://schemas.microsoft.com/office/drawing/2014/main" xmlns="" id="{E4C6E76C-1BEA-1C85-44AC-FBE3D06B929D}"/>
              </a:ext>
            </a:extLst>
          </p:cNvPr>
          <p:cNvPicPr>
            <a:picLocks noChangeAspect="1"/>
          </p:cNvPicPr>
          <p:nvPr/>
        </p:nvPicPr>
        <p:blipFill>
          <a:blip r:embed="rId7"/>
          <a:stretch>
            <a:fillRect/>
          </a:stretch>
        </p:blipFill>
        <p:spPr>
          <a:xfrm>
            <a:off x="863600" y="990600"/>
            <a:ext cx="10364098" cy="2922269"/>
          </a:xfrm>
          <a:prstGeom prst="rect">
            <a:avLst/>
          </a:prstGeom>
        </p:spPr>
      </p:pic>
    </p:spTree>
    <p:extLst>
      <p:ext uri="{BB962C8B-B14F-4D97-AF65-F5344CB8AC3E}">
        <p14:creationId xmlns:p14="http://schemas.microsoft.com/office/powerpoint/2010/main" val="1623313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4E374CA-CB4C-E291-B505-65538679DAD1}"/>
              </a:ext>
            </a:extLst>
          </p:cNvPr>
          <p:cNvPicPr>
            <a:picLocks noChangeAspect="1"/>
          </p:cNvPicPr>
          <p:nvPr/>
        </p:nvPicPr>
        <p:blipFill>
          <a:blip r:embed="rId3">
            <a:duotone>
              <a:schemeClr val="accent6">
                <a:shade val="45000"/>
                <a:satMod val="135000"/>
              </a:schemeClr>
              <a:prstClr val="white"/>
            </a:duotone>
          </a:blip>
          <a:stretch>
            <a:fillRect/>
          </a:stretch>
        </p:blipFill>
        <p:spPr>
          <a:xfrm>
            <a:off x="0" y="62908"/>
            <a:ext cx="12192000" cy="2161406"/>
          </a:xfrm>
          <a:prstGeom prst="rect">
            <a:avLst/>
          </a:prstGeom>
        </p:spPr>
      </p:pic>
      <p:sp>
        <p:nvSpPr>
          <p:cNvPr id="2" name="TextBox 1">
            <a:extLst>
              <a:ext uri="{FF2B5EF4-FFF2-40B4-BE49-F238E27FC236}">
                <a16:creationId xmlns:a16="http://schemas.microsoft.com/office/drawing/2014/main" xmlns="" id="{B5B9A217-F309-8776-30B5-24A8DCF668C4}"/>
              </a:ext>
            </a:extLst>
          </p:cNvPr>
          <p:cNvSpPr txBox="1"/>
          <p:nvPr/>
        </p:nvSpPr>
        <p:spPr>
          <a:xfrm>
            <a:off x="279400" y="435725"/>
            <a:ext cx="11633200" cy="1446358"/>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Viết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kết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nối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với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đọc</a:t>
            </a:r>
            <a:endParaRPr lang="en-US" sz="2933" b="1" dirty="0">
              <a:latin typeface="Times New Roman" panose="02020603050405020304" pitchFamily="18" charset="0"/>
              <a:cs typeface="Times New Roman" panose="02020603050405020304" pitchFamily="18" charset="0"/>
            </a:endParaRPr>
          </a:p>
          <a:p>
            <a:pPr algn="ctr"/>
            <a:r>
              <a:rPr lang="en-US" sz="2933" b="1" dirty="0" err="1">
                <a:latin typeface="Times New Roman" panose="02020603050405020304" pitchFamily="18" charset="0"/>
                <a:cs typeface="Times New Roman" panose="02020603050405020304" pitchFamily="18" charset="0"/>
              </a:rPr>
              <a:t>Viết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văn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khoảng</a:t>
            </a:r>
            <a:r>
              <a:rPr lang="en-US" sz="2933" b="1" dirty="0">
                <a:latin typeface="Times New Roman" panose="02020603050405020304" pitchFamily="18" charset="0"/>
                <a:cs typeface="Times New Roman" panose="02020603050405020304" pitchFamily="18" charset="0"/>
              </a:rPr>
              <a:t> 7 </a:t>
            </a:r>
            <a:r>
              <a:rPr lang="en-US" sz="2933" b="1" dirty="0" err="1">
                <a:latin typeface="Times New Roman" panose="02020603050405020304" pitchFamily="18" charset="0"/>
                <a:cs typeface="Times New Roman" panose="02020603050405020304" pitchFamily="18" charset="0"/>
              </a:rPr>
              <a:t>đến</a:t>
            </a:r>
            <a:r>
              <a:rPr lang="en-US" sz="2933" b="1" dirty="0">
                <a:latin typeface="Times New Roman" panose="02020603050405020304" pitchFamily="18" charset="0"/>
                <a:cs typeface="Times New Roman" panose="02020603050405020304" pitchFamily="18" charset="0"/>
              </a:rPr>
              <a:t> 9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phân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tâm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khi</a:t>
            </a:r>
            <a:r>
              <a:rPr lang="en-US" sz="2933" b="1" dirty="0">
                <a:latin typeface="Times New Roman" panose="02020603050405020304" pitchFamily="18" charset="0"/>
                <a:cs typeface="Times New Roman" panose="02020603050405020304" pitchFamily="18" charset="0"/>
              </a:rPr>
              <a:t> chia </a:t>
            </a:r>
            <a:r>
              <a:rPr lang="en-US" sz="2933" b="1" dirty="0" err="1">
                <a:latin typeface="Times New Roman" panose="02020603050405020304" pitchFamily="18" charset="0"/>
                <a:cs typeface="Times New Roman" panose="02020603050405020304" pitchFamily="18" charset="0"/>
              </a:rPr>
              <a:t>tay</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vợ</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ra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trận</a:t>
            </a:r>
            <a:r>
              <a:rPr lang="en-US" sz="2933"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BA4A865A-6920-B977-B33E-87B25BC4D3FA}"/>
              </a:ext>
            </a:extLst>
          </p:cNvPr>
          <p:cNvSpPr txBox="1"/>
          <p:nvPr/>
        </p:nvSpPr>
        <p:spPr>
          <a:xfrm>
            <a:off x="419100" y="2413000"/>
            <a:ext cx="11353800" cy="4154407"/>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nội</a:t>
            </a:r>
            <a:r>
              <a:rPr lang="en-US" sz="2933" b="1" dirty="0">
                <a:latin typeface="Times New Roman" panose="02020603050405020304" pitchFamily="18" charset="0"/>
                <a:cs typeface="Times New Roman" panose="02020603050405020304" pitchFamily="18" charset="0"/>
              </a:rPr>
              <a:t> dung: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lo, </a:t>
            </a:r>
            <a:r>
              <a:rPr lang="en-US" sz="2933" dirty="0" err="1">
                <a:latin typeface="Times New Roman" panose="02020603050405020304" pitchFamily="18" charset="0"/>
                <a:cs typeface="Times New Roman" panose="02020603050405020304" pitchFamily="18" charset="0"/>
              </a:rPr>
              <a:t>cô</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lúc</a:t>
            </a:r>
            <a:r>
              <a:rPr lang="en-US" sz="2933" dirty="0">
                <a:latin typeface="Times New Roman" panose="02020603050405020304" pitchFamily="18" charset="0"/>
                <a:cs typeface="Times New Roman" panose="02020603050405020304" pitchFamily="18" charset="0"/>
              </a:rPr>
              <a:t> chia li.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Nêu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hình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Khai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nghệ</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thuật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tiểu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a:t>
            </a: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hình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thức</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đoạn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văn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cấu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ràng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quy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đúng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chặt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mắc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dùng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ràng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sức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thuyết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phục</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180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4E374CA-CB4C-E291-B505-65538679DAD1}"/>
              </a:ext>
            </a:extLst>
          </p:cNvPr>
          <p:cNvPicPr>
            <a:picLocks noChangeAspect="1"/>
          </p:cNvPicPr>
          <p:nvPr/>
        </p:nvPicPr>
        <p:blipFill>
          <a:blip r:embed="rId2">
            <a:duotone>
              <a:schemeClr val="accent6">
                <a:shade val="45000"/>
                <a:satMod val="135000"/>
              </a:schemeClr>
              <a:prstClr val="white"/>
            </a:duotone>
          </a:blip>
          <a:stretch>
            <a:fillRect/>
          </a:stretch>
        </p:blipFill>
        <p:spPr>
          <a:xfrm>
            <a:off x="0" y="381000"/>
            <a:ext cx="12192000" cy="5943600"/>
          </a:xfrm>
          <a:prstGeom prst="rect">
            <a:avLst/>
          </a:prstGeom>
        </p:spPr>
      </p:pic>
      <p:sp>
        <p:nvSpPr>
          <p:cNvPr id="2" name="Rectangle 1"/>
          <p:cNvSpPr/>
          <p:nvPr/>
        </p:nvSpPr>
        <p:spPr>
          <a:xfrm>
            <a:off x="203200" y="644803"/>
            <a:ext cx="11734800" cy="5632311"/>
          </a:xfrm>
          <a:prstGeom prst="rect">
            <a:avLst/>
          </a:prstGeom>
        </p:spPr>
        <p:txBody>
          <a:bodyPr wrap="square">
            <a:spAutoFit/>
          </a:bodyPr>
          <a:lstStyle/>
          <a:p>
            <a:pPr algn="just"/>
            <a:r>
              <a:rPr lang="en-US" sz="2400" dirty="0">
                <a:solidFill>
                  <a:srgbClr val="000000"/>
                </a:solidFill>
                <a:latin typeface="+mj-lt"/>
              </a:rPr>
              <a:t>      </a:t>
            </a:r>
            <a:r>
              <a:rPr lang="vi-VN" sz="2400" dirty="0">
                <a:solidFill>
                  <a:srgbClr val="000000"/>
                </a:solidFill>
                <a:latin typeface="+mj-lt"/>
              </a:rPr>
              <a:t>Trong văn học Việt Nam, nỗi đau của sự chia ly đã được nhiều tác giả lưu ý và miêu tả. Tuy nhiên, có lẽ, không có nỗi đau nào đau đớn bằng nỗi đau của người chinh phụ được thể hiện trong </a:t>
            </a:r>
            <a:r>
              <a:rPr lang="vi-VN" sz="2400" i="1" dirty="0">
                <a:solidFill>
                  <a:srgbClr val="000000"/>
                </a:solidFill>
                <a:latin typeface="+mj-lt"/>
              </a:rPr>
              <a:t>Chinh phụ ngâm khúc. </a:t>
            </a:r>
            <a:r>
              <a:rPr lang="vi-VN" sz="2400" dirty="0">
                <a:solidFill>
                  <a:srgbClr val="000000"/>
                </a:solidFill>
                <a:latin typeface="+mj-lt"/>
              </a:rPr>
              <a:t>Không chỉ có người chinh phụ nổi bật trong đoạn trích, mà tâm trạng của người chinh phu cũng rất rõ ràng. Chàng mang trong mình lý tưởng to lớn mặc dù tuổi còn trẻ nhưng lại 'vốn dòng hào kiệt' và tài năng, đủ sức để đạt được nhiều thành công vĩ đại nhưng phải đặt bên kia bài vở học để cầm đao ra trận. Anh có thể chinh phục nhiều thành trì, đánh bại bao kẻ thù mạnh mẽ để chiếm lấy kho báu. Với ý chí của chàng, mọi khó khăn cũng chỉ nhẹ nhàng như cánh hồng. Tiễn biệt gia đình, khoác lên 'báu chiến' cũng là vì mục tiêu cao cả. Mong muốn vĩ đại vì đất nước mà quên bản thân. Khi tiếng sáo bắt đầu thổi, báo hiệu đoàn quân chuẩn bị ra trận, lòng người chinh phụ lại tràn đầy cảm xúc sau sự chia ly. Hình bóng người chinh phu càng xa dần, thì người chinh phụ càng ngẩn ngơ nhìn theo nơi nhà. Sự trái ngược giữa nơi chàng 'mưa gió' và nơi thiếp thì 'chiếu chăn', khoảng cách với những bức tường xa xôi, rẽ đôi. Nơi người chồng thì ngoảnh lại 'Hàm Kinh', nơi trụ sở, còn người vợ ở lại thì trông chờ bến 'Tiêu Tương', nơi của những nỗi đau, những giọt nước mắt. Dù hai người có dối gian nhau đi chăng nữa, họ cũng không thể thấy hoặc hiểu được nhau.</a:t>
            </a:r>
          </a:p>
        </p:txBody>
      </p:sp>
    </p:spTree>
    <p:extLst>
      <p:ext uri="{BB962C8B-B14F-4D97-AF65-F5344CB8AC3E}">
        <p14:creationId xmlns:p14="http://schemas.microsoft.com/office/powerpoint/2010/main" val="417821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1F792EF-C3BB-8BFB-BFEE-A34864B4E7C5}"/>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2819401"/>
            <a:ext cx="4877223" cy="1373751"/>
          </a:xfrm>
          <a:prstGeom prst="rect">
            <a:avLst/>
          </a:prstGeom>
        </p:spPr>
      </p:pic>
      <p:sp>
        <p:nvSpPr>
          <p:cNvPr id="2" name="TextBox 1">
            <a:extLst>
              <a:ext uri="{FF2B5EF4-FFF2-40B4-BE49-F238E27FC236}">
                <a16:creationId xmlns:a16="http://schemas.microsoft.com/office/drawing/2014/main" xmlns="" id="{56C3A860-2C4A-EFBC-691B-2EF19E79D0CB}"/>
              </a:ext>
            </a:extLst>
          </p:cNvPr>
          <p:cNvSpPr txBox="1"/>
          <p:nvPr/>
        </p:nvSpPr>
        <p:spPr>
          <a:xfrm>
            <a:off x="1524000" y="2839493"/>
            <a:ext cx="15748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73EEE821-6E3B-D8B3-32A2-B447736D9A92}"/>
              </a:ext>
            </a:extLst>
          </p:cNvPr>
          <p:cNvSpPr txBox="1"/>
          <p:nvPr/>
        </p:nvSpPr>
        <p:spPr>
          <a:xfrm>
            <a:off x="3962400" y="1651000"/>
            <a:ext cx="7721600" cy="4154407"/>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lưng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yêu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chân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cước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gieo</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năm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gieo</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AFFC6A89-2F74-6897-C5F3-63135C74559E}"/>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0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3EEE821-6E3B-D8B3-32A2-B447736D9A92}"/>
              </a:ext>
            </a:extLst>
          </p:cNvPr>
          <p:cNvSpPr txBox="1"/>
          <p:nvPr/>
        </p:nvSpPr>
        <p:spPr>
          <a:xfrm>
            <a:off x="4165600" y="1600200"/>
            <a:ext cx="76708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Thanh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(B) – </a:t>
            </a:r>
            <a:r>
              <a:rPr lang="en-US" sz="2933" dirty="0" err="1">
                <a:latin typeface="Times New Roman" panose="02020603050405020304" pitchFamily="18" charset="0"/>
                <a:cs typeface="Times New Roman" panose="02020603050405020304" pitchFamily="18" charset="0"/>
              </a:rPr>
              <a:t>trắc</a:t>
            </a:r>
            <a:r>
              <a:rPr lang="en-US" sz="2933" dirty="0">
                <a:latin typeface="Times New Roman" panose="02020603050405020304" pitchFamily="18" charset="0"/>
                <a:cs typeface="Times New Roman" panose="02020603050405020304" pitchFamily="18" charset="0"/>
              </a:rPr>
              <a:t> (T)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a:t>
            </a:r>
          </a:p>
        </p:txBody>
      </p:sp>
      <p:graphicFrame>
        <p:nvGraphicFramePr>
          <p:cNvPr id="4" name="Table 4">
            <a:extLst>
              <a:ext uri="{FF2B5EF4-FFF2-40B4-BE49-F238E27FC236}">
                <a16:creationId xmlns:a16="http://schemas.microsoft.com/office/drawing/2014/main" xmlns="" id="{2770A856-6BDA-A602-4FC7-8D2E83B608E2}"/>
              </a:ext>
            </a:extLst>
          </p:cNvPr>
          <p:cNvGraphicFramePr>
            <a:graphicFrameLocks noGrp="1"/>
          </p:cNvGraphicFramePr>
          <p:nvPr>
            <p:extLst/>
          </p:nvPr>
        </p:nvGraphicFramePr>
        <p:xfrm>
          <a:off x="330198" y="2839960"/>
          <a:ext cx="11404602" cy="3586240"/>
        </p:xfrm>
        <a:graphic>
          <a:graphicData uri="http://schemas.openxmlformats.org/drawingml/2006/table">
            <a:tbl>
              <a:tblPr firstRow="1" bandRow="1">
                <a:tableStyleId>{5C22544A-7EE6-4342-B048-85BDC9FD1C3A}</a:tableStyleId>
              </a:tblPr>
              <a:tblGrid>
                <a:gridCol w="1934262">
                  <a:extLst>
                    <a:ext uri="{9D8B030D-6E8A-4147-A177-3AD203B41FA5}">
                      <a16:colId xmlns:a16="http://schemas.microsoft.com/office/drawing/2014/main" xmlns="" val="2646141263"/>
                    </a:ext>
                  </a:extLst>
                </a:gridCol>
                <a:gridCol w="600094">
                  <a:extLst>
                    <a:ext uri="{9D8B030D-6E8A-4147-A177-3AD203B41FA5}">
                      <a16:colId xmlns:a16="http://schemas.microsoft.com/office/drawing/2014/main" xmlns="" val="2227028027"/>
                    </a:ext>
                  </a:extLst>
                </a:gridCol>
                <a:gridCol w="1267178">
                  <a:extLst>
                    <a:ext uri="{9D8B030D-6E8A-4147-A177-3AD203B41FA5}">
                      <a16:colId xmlns:a16="http://schemas.microsoft.com/office/drawing/2014/main" xmlns="" val="2835913341"/>
                    </a:ext>
                  </a:extLst>
                </a:gridCol>
                <a:gridCol w="1267178">
                  <a:extLst>
                    <a:ext uri="{9D8B030D-6E8A-4147-A177-3AD203B41FA5}">
                      <a16:colId xmlns:a16="http://schemas.microsoft.com/office/drawing/2014/main" xmlns="" val="3117672813"/>
                    </a:ext>
                  </a:extLst>
                </a:gridCol>
                <a:gridCol w="1267178">
                  <a:extLst>
                    <a:ext uri="{9D8B030D-6E8A-4147-A177-3AD203B41FA5}">
                      <a16:colId xmlns:a16="http://schemas.microsoft.com/office/drawing/2014/main" xmlns="" val="1504202940"/>
                    </a:ext>
                  </a:extLst>
                </a:gridCol>
                <a:gridCol w="1267178">
                  <a:extLst>
                    <a:ext uri="{9D8B030D-6E8A-4147-A177-3AD203B41FA5}">
                      <a16:colId xmlns:a16="http://schemas.microsoft.com/office/drawing/2014/main" xmlns="" val="2489292016"/>
                    </a:ext>
                  </a:extLst>
                </a:gridCol>
                <a:gridCol w="1267178">
                  <a:extLst>
                    <a:ext uri="{9D8B030D-6E8A-4147-A177-3AD203B41FA5}">
                      <a16:colId xmlns:a16="http://schemas.microsoft.com/office/drawing/2014/main" xmlns="" val="1551809645"/>
                    </a:ext>
                  </a:extLst>
                </a:gridCol>
                <a:gridCol w="1267178">
                  <a:extLst>
                    <a:ext uri="{9D8B030D-6E8A-4147-A177-3AD203B41FA5}">
                      <a16:colId xmlns:a16="http://schemas.microsoft.com/office/drawing/2014/main" xmlns="" val="3968317211"/>
                    </a:ext>
                  </a:extLst>
                </a:gridCol>
                <a:gridCol w="1267178">
                  <a:extLst>
                    <a:ext uri="{9D8B030D-6E8A-4147-A177-3AD203B41FA5}">
                      <a16:colId xmlns:a16="http://schemas.microsoft.com/office/drawing/2014/main" xmlns="" val="3819068727"/>
                    </a:ext>
                  </a:extLst>
                </a:gridCol>
              </a:tblGrid>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Vị</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trí</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tiếng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2</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3</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4</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6</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7</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xmlns="" val="4238963094"/>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thất</a:t>
                      </a:r>
                      <a:r>
                        <a:rPr lang="en-US" sz="2900" dirty="0">
                          <a:solidFill>
                            <a:schemeClr val="tx1"/>
                          </a:solidFill>
                          <a:latin typeface="Times New Roman" panose="02020603050405020304" pitchFamily="18" charset="0"/>
                          <a:cs typeface="Times New Roman" panose="02020603050405020304" pitchFamily="18" charset="0"/>
                        </a:rPr>
                        <a:t> 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797474502"/>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thất</a:t>
                      </a:r>
                      <a:r>
                        <a:rPr lang="en-US" sz="2900" dirty="0">
                          <a:solidFill>
                            <a:schemeClr val="tx1"/>
                          </a:solidFill>
                          <a:latin typeface="Times New Roman" panose="02020603050405020304" pitchFamily="18" charset="0"/>
                          <a:cs typeface="Times New Roman" panose="02020603050405020304" pitchFamily="18" charset="0"/>
                        </a:rPr>
                        <a:t> 2</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636814651"/>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lục</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628129624"/>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bát</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817162438"/>
                  </a:ext>
                </a:extLst>
              </a:tr>
            </a:tbl>
          </a:graphicData>
        </a:graphic>
      </p:graphicFrame>
      <p:pic>
        <p:nvPicPr>
          <p:cNvPr id="5" name="Picture 4">
            <a:extLst>
              <a:ext uri="{FF2B5EF4-FFF2-40B4-BE49-F238E27FC236}">
                <a16:creationId xmlns:a16="http://schemas.microsoft.com/office/drawing/2014/main" xmlns="" id="{E820BBC8-90C1-0DBE-A2D7-948FC394641C}"/>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1532015"/>
            <a:ext cx="4877223" cy="1373751"/>
          </a:xfrm>
          <a:prstGeom prst="rect">
            <a:avLst/>
          </a:prstGeom>
        </p:spPr>
      </p:pic>
      <p:sp>
        <p:nvSpPr>
          <p:cNvPr id="6" name="TextBox 5">
            <a:extLst>
              <a:ext uri="{FF2B5EF4-FFF2-40B4-BE49-F238E27FC236}">
                <a16:creationId xmlns:a16="http://schemas.microsoft.com/office/drawing/2014/main" xmlns="" id="{3E1BDAD6-09E3-E1ED-C39C-341B5D48807C}"/>
              </a:ext>
            </a:extLst>
          </p:cNvPr>
          <p:cNvSpPr txBox="1"/>
          <p:nvPr/>
        </p:nvSpPr>
        <p:spPr>
          <a:xfrm>
            <a:off x="1574800" y="1418818"/>
            <a:ext cx="27940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thanh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điệu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15711A60-C348-7AF7-2375-A3DCB8D154F4}"/>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
        <p:nvSpPr>
          <p:cNvPr id="8" name="Freeform 10">
            <a:extLst>
              <a:ext uri="{FF2B5EF4-FFF2-40B4-BE49-F238E27FC236}">
                <a16:creationId xmlns:a16="http://schemas.microsoft.com/office/drawing/2014/main" xmlns="" id="{8C449C2A-9D91-13B1-C0E5-46FD5BBA2BEF}"/>
              </a:ext>
            </a:extLst>
          </p:cNvPr>
          <p:cNvSpPr/>
          <p:nvPr/>
        </p:nvSpPr>
        <p:spPr>
          <a:xfrm>
            <a:off x="10575746" y="-632425"/>
            <a:ext cx="2318109" cy="2094929"/>
          </a:xfrm>
          <a:custGeom>
            <a:avLst/>
            <a:gdLst/>
            <a:ahLst/>
            <a:cxnLst/>
            <a:rect l="l" t="t" r="r" b="b"/>
            <a:pathLst>
              <a:path w="4744528" h="4114800">
                <a:moveTo>
                  <a:pt x="0" y="0"/>
                </a:moveTo>
                <a:lnTo>
                  <a:pt x="4744529" y="0"/>
                </a:lnTo>
                <a:lnTo>
                  <a:pt x="474452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21040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B8FA8D0-7689-9E18-2089-E69C8DE50B21}"/>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1532015"/>
            <a:ext cx="4877223" cy="1373751"/>
          </a:xfrm>
          <a:prstGeom prst="rect">
            <a:avLst/>
          </a:prstGeom>
        </p:spPr>
      </p:pic>
      <p:sp>
        <p:nvSpPr>
          <p:cNvPr id="6" name="TextBox 5">
            <a:extLst>
              <a:ext uri="{FF2B5EF4-FFF2-40B4-BE49-F238E27FC236}">
                <a16:creationId xmlns:a16="http://schemas.microsoft.com/office/drawing/2014/main" xmlns="" id="{6B386D6B-2291-0674-9132-4DAA52D2573E}"/>
              </a:ext>
            </a:extLst>
          </p:cNvPr>
          <p:cNvSpPr txBox="1"/>
          <p:nvPr/>
        </p:nvSpPr>
        <p:spPr>
          <a:xfrm>
            <a:off x="1574800" y="1418818"/>
            <a:ext cx="27940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ngắt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nhịp</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1314BEE-E124-4238-D9E4-69EEC1658DAB}"/>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73EEE821-6E3B-D8B3-32A2-B447736D9A92}"/>
              </a:ext>
            </a:extLst>
          </p:cNvPr>
          <p:cNvSpPr txBox="1"/>
          <p:nvPr/>
        </p:nvSpPr>
        <p:spPr>
          <a:xfrm>
            <a:off x="1879600" y="2567241"/>
            <a:ext cx="9855200" cy="2800382"/>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7 </a:t>
            </a:r>
            <a:r>
              <a:rPr lang="en-US" sz="2933" b="1" dirty="0" err="1">
                <a:latin typeface="Times New Roman" panose="02020603050405020304" pitchFamily="18" charset="0"/>
                <a:cs typeface="Times New Roman" panose="02020603050405020304" pitchFamily="18" charset="0"/>
              </a:rPr>
              <a:t>tiếng</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thường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(3/2/2 hay 3/4). </a:t>
            </a:r>
          </a:p>
          <a:p>
            <a:pPr algn="just"/>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Hai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6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tạo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nghĩa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giúp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sự</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thụ</a:t>
            </a:r>
            <a:r>
              <a:rPr lang="en-US" sz="2933" dirty="0">
                <a:latin typeface="Times New Roman" panose="02020603050405020304" pitchFamily="18" charset="0"/>
                <a:cs typeface="Times New Roman" panose="02020603050405020304" pitchFamily="18" charset="0"/>
              </a:rPr>
              <a:t>.</a:t>
            </a:r>
          </a:p>
        </p:txBody>
      </p:sp>
      <p:sp>
        <p:nvSpPr>
          <p:cNvPr id="8" name="Freeform 3">
            <a:extLst>
              <a:ext uri="{FF2B5EF4-FFF2-40B4-BE49-F238E27FC236}">
                <a16:creationId xmlns:a16="http://schemas.microsoft.com/office/drawing/2014/main" xmlns="" id="{59233D9D-0867-AA9C-55A1-A06ACABDC7C0}"/>
              </a:ext>
            </a:extLst>
          </p:cNvPr>
          <p:cNvSpPr/>
          <p:nvPr/>
        </p:nvSpPr>
        <p:spPr>
          <a:xfrm>
            <a:off x="9601200" y="4800600"/>
            <a:ext cx="3877315" cy="2743200"/>
          </a:xfrm>
          <a:custGeom>
            <a:avLst/>
            <a:gdLst/>
            <a:ahLst/>
            <a:cxnLst/>
            <a:rect l="l" t="t" r="r" b="b"/>
            <a:pathLst>
              <a:path w="5815972" h="4114800">
                <a:moveTo>
                  <a:pt x="0" y="0"/>
                </a:moveTo>
                <a:lnTo>
                  <a:pt x="5815972" y="0"/>
                </a:lnTo>
                <a:lnTo>
                  <a:pt x="58159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7">
            <a:extLst>
              <a:ext uri="{FF2B5EF4-FFF2-40B4-BE49-F238E27FC236}">
                <a16:creationId xmlns:a16="http://schemas.microsoft.com/office/drawing/2014/main" xmlns="" id="{448FD6D0-23FA-8A8B-D1E0-6F945170E41E}"/>
              </a:ext>
            </a:extLst>
          </p:cNvPr>
          <p:cNvSpPr/>
          <p:nvPr/>
        </p:nvSpPr>
        <p:spPr>
          <a:xfrm rot="10800000">
            <a:off x="9956800" y="-1803400"/>
            <a:ext cx="2534031" cy="2743200"/>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87003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7C51F22F-248B-6456-A364-F0EF81FAFC2A}"/>
              </a:ext>
            </a:extLst>
          </p:cNvPr>
          <p:cNvPicPr>
            <a:picLocks noChangeAspect="1"/>
          </p:cNvPicPr>
          <p:nvPr/>
        </p:nvPicPr>
        <p:blipFill rotWithShape="1">
          <a:blip r:embed="rId3"/>
          <a:srcRect b="18519"/>
          <a:stretch/>
        </p:blipFill>
        <p:spPr>
          <a:xfrm>
            <a:off x="122126" y="203200"/>
            <a:ext cx="12155311" cy="6654800"/>
          </a:xfrm>
          <a:prstGeom prst="rect">
            <a:avLst/>
          </a:prstGeom>
        </p:spPr>
      </p:pic>
      <p:sp>
        <p:nvSpPr>
          <p:cNvPr id="6" name="Freeform 7">
            <a:extLst>
              <a:ext uri="{FF2B5EF4-FFF2-40B4-BE49-F238E27FC236}">
                <a16:creationId xmlns:a16="http://schemas.microsoft.com/office/drawing/2014/main" xmlns="" id="{6068FE61-0FDA-1D77-2F37-DB1989511D45}"/>
              </a:ext>
            </a:extLst>
          </p:cNvPr>
          <p:cNvSpPr/>
          <p:nvPr/>
        </p:nvSpPr>
        <p:spPr>
          <a:xfrm rot="-10800000">
            <a:off x="138289" y="246472"/>
            <a:ext cx="12256911" cy="5207317"/>
          </a:xfrm>
          <a:custGeom>
            <a:avLst/>
            <a:gdLst/>
            <a:ahLst/>
            <a:cxnLst/>
            <a:rect l="l" t="t" r="r" b="b"/>
            <a:pathLst>
              <a:path w="18385367" h="7810976">
                <a:moveTo>
                  <a:pt x="0" y="0"/>
                </a:moveTo>
                <a:lnTo>
                  <a:pt x="18385367" y="0"/>
                </a:lnTo>
                <a:lnTo>
                  <a:pt x="18385367" y="7810976"/>
                </a:lnTo>
                <a:lnTo>
                  <a:pt x="0" y="7810976"/>
                </a:lnTo>
                <a:lnTo>
                  <a:pt x="0" y="0"/>
                </a:lnTo>
                <a:close/>
              </a:path>
            </a:pathLst>
          </a:custGeom>
          <a:blipFill>
            <a:blip r:embed="rId4"/>
            <a:stretch>
              <a:fillRect t="-6637" b="-6637"/>
            </a:stretch>
          </a:blipFill>
        </p:spPr>
      </p:sp>
      <p:sp>
        <p:nvSpPr>
          <p:cNvPr id="3" name="TextBox 8">
            <a:extLst>
              <a:ext uri="{FF2B5EF4-FFF2-40B4-BE49-F238E27FC236}">
                <a16:creationId xmlns:a16="http://schemas.microsoft.com/office/drawing/2014/main" xmlns="" id="{0481F989-8BDF-D5ED-D8EB-6FF715D558F1}"/>
              </a:ext>
            </a:extLst>
          </p:cNvPr>
          <p:cNvSpPr txBox="1"/>
          <p:nvPr/>
        </p:nvSpPr>
        <p:spPr>
          <a:xfrm>
            <a:off x="960015" y="817331"/>
            <a:ext cx="9239807" cy="487313"/>
          </a:xfrm>
          <a:prstGeom prst="rect">
            <a:avLst/>
          </a:prstGeom>
        </p:spPr>
        <p:txBody>
          <a:bodyPr wrap="square" lIns="0" tIns="0" rIns="0" bIns="0" rtlCol="0" anchor="t">
            <a:spAutoFit/>
          </a:bodyPr>
          <a:lstStyle/>
          <a:p>
            <a:pPr algn="ctr">
              <a:lnSpc>
                <a:spcPts val="3822"/>
              </a:lnSpc>
            </a:pP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Bài</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2: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Những</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cung</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bậc</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tâm</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trạng</a:t>
            </a:r>
            <a:endPar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endParaRPr>
          </a:p>
        </p:txBody>
      </p:sp>
      <p:sp>
        <p:nvSpPr>
          <p:cNvPr id="4" name="TextBox 9">
            <a:extLst>
              <a:ext uri="{FF2B5EF4-FFF2-40B4-BE49-F238E27FC236}">
                <a16:creationId xmlns:a16="http://schemas.microsoft.com/office/drawing/2014/main" xmlns="" id="{178A2698-D554-415B-D796-D07FA4503945}"/>
              </a:ext>
            </a:extLst>
          </p:cNvPr>
          <p:cNvSpPr txBox="1"/>
          <p:nvPr/>
        </p:nvSpPr>
        <p:spPr>
          <a:xfrm>
            <a:off x="2908601" y="1758445"/>
            <a:ext cx="5342636" cy="525850"/>
          </a:xfrm>
          <a:prstGeom prst="rect">
            <a:avLst/>
          </a:prstGeom>
        </p:spPr>
        <p:txBody>
          <a:bodyPr wrap="square" lIns="0" tIns="0" rIns="0" bIns="0" rtlCol="0" anchor="t">
            <a:spAutoFit/>
          </a:bodyPr>
          <a:lstStyle/>
          <a:p>
            <a:pPr algn="ctr">
              <a:lnSpc>
                <a:spcPts val="3822"/>
              </a:lnSpc>
              <a:spcBef>
                <a:spcPct val="0"/>
              </a:spcBef>
            </a:pPr>
            <a:r>
              <a:rPr lang="en-US" sz="5334" b="1" dirty="0" err="1">
                <a:solidFill>
                  <a:srgbClr val="C00000"/>
                </a:solidFill>
                <a:latin typeface="Times New Roman" panose="02020603050405020304" pitchFamily="18" charset="0"/>
                <a:cs typeface="Times New Roman" panose="02020603050405020304" pitchFamily="18" charset="0"/>
              </a:rPr>
              <a:t>Buổi</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tiễn</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đưa</a:t>
            </a:r>
            <a:endParaRPr lang="en-US" sz="5334"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832AA732-AAB4-BF23-BEEB-E8D4A8045BC9}"/>
              </a:ext>
            </a:extLst>
          </p:cNvPr>
          <p:cNvSpPr txBox="1"/>
          <p:nvPr/>
        </p:nvSpPr>
        <p:spPr>
          <a:xfrm>
            <a:off x="2201719" y="2362817"/>
            <a:ext cx="6756400" cy="924997"/>
          </a:xfrm>
          <a:prstGeom prst="rect">
            <a:avLst/>
          </a:prstGeom>
        </p:spPr>
        <p:txBody>
          <a:bodyPr wrap="square" lIns="0" tIns="0" rIns="0" bIns="0" rtlCol="0" anchor="t">
            <a:spAutoFit/>
          </a:bodyPr>
          <a:lstStyle/>
          <a:p>
            <a:pPr algn="ctr">
              <a:lnSpc>
                <a:spcPts val="3822"/>
              </a:lnSpc>
              <a:spcBef>
                <a:spcPct val="0"/>
              </a:spcBef>
            </a:pPr>
            <a:r>
              <a:rPr lang="vi-VN" sz="2133" b="1" dirty="0">
                <a:latin typeface="+mj-lt"/>
                <a:ea typeface="#9Slide04 Vollkorn" panose="00000500000000000000" pitchFamily="2" charset="0"/>
              </a:rPr>
              <a:t>Trích  “Chinh phụ ngâm</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nguyên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tác</a:t>
            </a:r>
            <a:r>
              <a:rPr lang="en-US" sz="2133" b="1" dirty="0">
                <a:latin typeface="+mj-lt"/>
                <a:ea typeface="#9Slide04 Vollkorn" panose="00000500000000000000" pitchFamily="2" charset="0"/>
              </a:rPr>
              <a:t> ĐẶNG TRẦN CÔN, </a:t>
            </a:r>
            <a:r>
              <a:rPr lang="en-US" sz="2133" b="1" dirty="0" err="1">
                <a:latin typeface="+mj-lt"/>
                <a:ea typeface="#9Slide04 Vollkorn" panose="00000500000000000000" pitchFamily="2" charset="0"/>
              </a:rPr>
              <a:t>bản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dịch</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của</a:t>
            </a:r>
            <a:r>
              <a:rPr lang="en-US" sz="2133" b="1" dirty="0">
                <a:latin typeface="+mj-lt"/>
                <a:ea typeface="#9Slide04 Vollkorn" panose="00000500000000000000" pitchFamily="2" charset="0"/>
              </a:rPr>
              <a:t> ĐOÀN THỊ  ĐIỂM (?)</a:t>
            </a:r>
          </a:p>
        </p:txBody>
      </p:sp>
    </p:spTree>
    <p:extLst>
      <p:ext uri="{BB962C8B-B14F-4D97-AF65-F5344CB8AC3E}">
        <p14:creationId xmlns:p14="http://schemas.microsoft.com/office/powerpoint/2010/main" val="1267828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TotalTime>
  <Words>4234</Words>
  <Application>Microsoft Office PowerPoint</Application>
  <PresentationFormat>Widescreen</PresentationFormat>
  <Paragraphs>477</Paragraphs>
  <Slides>55</Slides>
  <Notes>47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55</vt:i4>
      </vt:variant>
    </vt:vector>
  </HeadingPairs>
  <TitlesOfParts>
    <vt:vector size="72" baseType="lpstr">
      <vt:lpstr>#9Slide04 Vollkorn</vt:lpstr>
      <vt:lpstr>#9Slide04 Vollkorn SemiBold</vt:lpstr>
      <vt:lpstr>#9Slide05 FS Blonde Script</vt:lpstr>
      <vt:lpstr>#9Slide05 IcielSanelma</vt:lpstr>
      <vt:lpstr>#9Slide07 IcielBC Cubano Normal</vt:lpstr>
      <vt:lpstr>#9Slide07 IcielTALUHLA</vt:lpstr>
      <vt:lpstr>#9Slide07 Soup of Justice</vt:lpstr>
      <vt:lpstr>.VnTime</vt:lpstr>
      <vt:lpstr>Arial</vt:lpstr>
      <vt:lpstr>Calibri</vt:lpstr>
      <vt:lpstr>Calibri Light</vt:lpstr>
      <vt:lpstr>Cambria</vt:lpstr>
      <vt:lpstr>Space Mono</vt:lpstr>
      <vt:lpstr>Times New Roman</vt:lpstr>
      <vt:lpstr>Wingdings</vt:lpstr>
      <vt:lpstr>方正正黑简体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IV. VẬN DỤNG</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90</cp:revision>
  <dcterms:created xsi:type="dcterms:W3CDTF">2024-05-11T02:45:17Z</dcterms:created>
  <dcterms:modified xsi:type="dcterms:W3CDTF">2024-07-19T13:37:09Z</dcterms:modified>
</cp:coreProperties>
</file>