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79" r:id="rId7"/>
    <p:sldId id="261" r:id="rId8"/>
    <p:sldId id="262" r:id="rId9"/>
    <p:sldId id="263" r:id="rId10"/>
    <p:sldId id="264" r:id="rId11"/>
    <p:sldId id="265" r:id="rId12"/>
    <p:sldId id="266" r:id="rId13"/>
    <p:sldId id="267" r:id="rId14"/>
    <p:sldId id="268" r:id="rId15"/>
    <p:sldId id="269" r:id="rId16"/>
    <p:sldId id="280" r:id="rId17"/>
    <p:sldId id="272" r:id="rId18"/>
    <p:sldId id="273" r:id="rId19"/>
    <p:sldId id="274" r:id="rId20"/>
    <p:sldId id="275" r:id="rId21"/>
    <p:sldId id="276" r:id="rId22"/>
  </p:sldIdLst>
  <p:sldSz cx="18288000" cy="10287000"/>
  <p:notesSz cx="6858000" cy="9144000"/>
  <p:embeddedFontLst>
    <p:embeddedFont>
      <p:font typeface="#9Slide03 Quicksand Medium" pitchFamily="2" charset="77"/>
      <p:regular r:id="rId24"/>
    </p:embeddedFont>
    <p:embeddedFont>
      <p:font typeface="#9Slide05 Habano" panose="02040603050506020204" pitchFamily="18" charset="0"/>
      <p:regular r:id="rId25"/>
    </p:embeddedFont>
    <p:embeddedFont>
      <p:font typeface="Calibri" panose="020F0502020204030204" pitchFamily="34" charset="0"/>
      <p:regular r:id="rId26"/>
      <p:bold r:id="rId27"/>
      <p:italic r:id="rId28"/>
      <p:boldItalic r:id="rId29"/>
    </p:embeddedFont>
    <p:embeddedFont>
      <p:font typeface="UTM Centur" panose="02040603050506020204" pitchFamily="18"/>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74468" autoAdjust="0"/>
  </p:normalViewPr>
  <p:slideViewPr>
    <p:cSldViewPr>
      <p:cViewPr varScale="1">
        <p:scale>
          <a:sx n="48" d="100"/>
          <a:sy n="48" d="100"/>
        </p:scale>
        <p:origin x="20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spcBef>
                <a:spcPts val="600"/>
              </a:spcBef>
              <a:spcAft>
                <a:spcPts val="600"/>
              </a:spcAft>
            </a:pPr>
            <a:r>
              <a:rPr lang="en-VN" sz="1800" dirty="0">
                <a:solidFill>
                  <a:srgbClr val="000000"/>
                </a:solidFill>
                <a:effectLst/>
                <a:latin typeface="Times New Roman" panose="02020603050405020304" pitchFamily="18" charset="0"/>
                <a:ea typeface="Times New Roman" panose="02020603050405020304" pitchFamily="18" charset="0"/>
              </a:rPr>
              <a:t>+ Hành trình của chiếc áo ấm bắt đầu là một kỉ vật gắn liền với em Duyên, em gái nhỏ đáng thương đã mất của Sơn, trở thành sự xót xa của chị em Sơn với bé Hiên – đứa trẻ nhà nghèo, rách rưới, không có lấy một tấm áo ấm để mặc khi đông về.</a:t>
            </a:r>
            <a:endParaRPr lang="en-VN" sz="1800" dirty="0">
              <a:effectLst/>
              <a:latin typeface="Times New Roman" panose="02020603050405020304" pitchFamily="18" charset="0"/>
              <a:ea typeface="Times New Roman" panose="02020603050405020304" pitchFamily="18" charset="0"/>
            </a:endParaRPr>
          </a:p>
          <a:p>
            <a:r>
              <a:rPr lang="en-VN" sz="1800" dirty="0">
                <a:solidFill>
                  <a:srgbClr val="000000"/>
                </a:solidFill>
                <a:effectLst/>
                <a:latin typeface="Times New Roman" panose="02020603050405020304" pitchFamily="18" charset="0"/>
                <a:ea typeface="Times New Roman" panose="02020603050405020304" pitchFamily="18" charset="0"/>
              </a:rPr>
              <a:t>+ Chiếc áo bông cũ đã đến được với Hiên. Đó là hành trình của tình yêu thương, sự sẻ chia chân thành, ấm áp của những trái tim thơ trẻ chan chứa yêu thương đối với những đứa trẻ nghèo.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387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21.svg"/><Relationship Id="rId4" Type="http://schemas.openxmlformats.org/officeDocument/2006/relationships/image" Target="../media/image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r="-40838" b="-20499"/>
            </a:stretch>
          </a:blipFill>
        </p:spPr>
        <p:txBody>
          <a:bodyPr/>
          <a:lstStyle/>
          <a:p>
            <a:endParaRPr lang="en-VN"/>
          </a:p>
        </p:txBody>
      </p:sp>
      <p:sp>
        <p:nvSpPr>
          <p:cNvPr id="3" name="Freeform 3"/>
          <p:cNvSpPr/>
          <p:nvPr/>
        </p:nvSpPr>
        <p:spPr>
          <a:xfrm>
            <a:off x="0" y="-20"/>
            <a:ext cx="8136090" cy="1291126"/>
          </a:xfrm>
          <a:custGeom>
            <a:avLst/>
            <a:gdLst/>
            <a:ahLst/>
            <a:cxnLst/>
            <a:rect l="l" t="t" r="r" b="b"/>
            <a:pathLst>
              <a:path w="8136090" h="1291126">
                <a:moveTo>
                  <a:pt x="0" y="0"/>
                </a:moveTo>
                <a:lnTo>
                  <a:pt x="8136090" y="0"/>
                </a:lnTo>
                <a:lnTo>
                  <a:pt x="8136090" y="1291126"/>
                </a:lnTo>
                <a:lnTo>
                  <a:pt x="0" y="1291126"/>
                </a:lnTo>
                <a:lnTo>
                  <a:pt x="0" y="0"/>
                </a:lnTo>
                <a:close/>
              </a:path>
            </a:pathLst>
          </a:custGeom>
          <a:blipFill>
            <a:blip r:embed="rId4"/>
            <a:stretch>
              <a:fillRect/>
            </a:stretch>
          </a:blipFill>
        </p:spPr>
        <p:txBody>
          <a:bodyPr/>
          <a:lstStyle/>
          <a:p>
            <a:endParaRPr lang="en-VN"/>
          </a:p>
        </p:txBody>
      </p:sp>
      <p:sp>
        <p:nvSpPr>
          <p:cNvPr id="4" name="Freeform 4"/>
          <p:cNvSpPr/>
          <p:nvPr/>
        </p:nvSpPr>
        <p:spPr>
          <a:xfrm flipH="1">
            <a:off x="10235200" y="8810780"/>
            <a:ext cx="8136090" cy="1291126"/>
          </a:xfrm>
          <a:custGeom>
            <a:avLst/>
            <a:gdLst/>
            <a:ahLst/>
            <a:cxnLst/>
            <a:rect l="l" t="t" r="r" b="b"/>
            <a:pathLst>
              <a:path w="8136090" h="1291126">
                <a:moveTo>
                  <a:pt x="8136090" y="0"/>
                </a:moveTo>
                <a:lnTo>
                  <a:pt x="0" y="0"/>
                </a:lnTo>
                <a:lnTo>
                  <a:pt x="0" y="1291126"/>
                </a:lnTo>
                <a:lnTo>
                  <a:pt x="8136090" y="1291126"/>
                </a:lnTo>
                <a:lnTo>
                  <a:pt x="8136090" y="0"/>
                </a:lnTo>
                <a:close/>
              </a:path>
            </a:pathLst>
          </a:custGeom>
          <a:blipFill>
            <a:blip r:embed="rId4"/>
            <a:stretch>
              <a:fillRect/>
            </a:stretch>
          </a:blipFill>
        </p:spPr>
        <p:txBody>
          <a:bodyPr/>
          <a:lstStyle/>
          <a:p>
            <a:endParaRPr lang="en-VN"/>
          </a:p>
        </p:txBody>
      </p:sp>
      <p:sp>
        <p:nvSpPr>
          <p:cNvPr id="5" name="TextBox 5"/>
          <p:cNvSpPr txBox="1"/>
          <p:nvPr/>
        </p:nvSpPr>
        <p:spPr>
          <a:xfrm>
            <a:off x="1293927" y="3938911"/>
            <a:ext cx="12179550" cy="1843284"/>
          </a:xfrm>
          <a:prstGeom prst="rect">
            <a:avLst/>
          </a:prstGeom>
        </p:spPr>
        <p:txBody>
          <a:bodyPr lIns="0" tIns="0" rIns="0" bIns="0" rtlCol="0" anchor="t">
            <a:spAutoFit/>
          </a:bodyPr>
          <a:lstStyle/>
          <a:p>
            <a:pPr algn="l">
              <a:lnSpc>
                <a:spcPts val="13176"/>
              </a:lnSpc>
            </a:pPr>
            <a:r>
              <a:rPr lang="en-US" sz="12200">
                <a:solidFill>
                  <a:srgbClr val="000000"/>
                </a:solidFill>
                <a:latin typeface="#9Slide05 Habano"/>
                <a:ea typeface="#9Slide05 Habano"/>
                <a:cs typeface="#9Slide05 Habano"/>
                <a:sym typeface="#9Slide05 Habano"/>
              </a:rPr>
              <a:t>Gió lạnh đầu mùa</a:t>
            </a:r>
          </a:p>
        </p:txBody>
      </p:sp>
      <p:sp>
        <p:nvSpPr>
          <p:cNvPr id="6" name="TextBox 6"/>
          <p:cNvSpPr txBox="1"/>
          <p:nvPr/>
        </p:nvSpPr>
        <p:spPr>
          <a:xfrm>
            <a:off x="1293927" y="5968684"/>
            <a:ext cx="12179550" cy="600075"/>
          </a:xfrm>
          <a:prstGeom prst="rect">
            <a:avLst/>
          </a:prstGeom>
        </p:spPr>
        <p:txBody>
          <a:bodyPr lIns="0" tIns="0" rIns="0" bIns="0" rtlCol="0" anchor="t">
            <a:spAutoFit/>
          </a:bodyPr>
          <a:lstStyle/>
          <a:p>
            <a:pPr algn="l">
              <a:lnSpc>
                <a:spcPts val="4799"/>
              </a:lnSpc>
            </a:pPr>
            <a:r>
              <a:rPr lang="en-US" sz="3999">
                <a:solidFill>
                  <a:srgbClr val="000000"/>
                </a:solidFill>
                <a:latin typeface="#9Slide03 Quicksand Medium"/>
                <a:ea typeface="#9Slide03 Quicksand Medium"/>
                <a:cs typeface="#9Slide03 Quicksand Medium"/>
                <a:sym typeface="#9Slide03 Quicksand Medium"/>
              </a:rPr>
              <a:t>(Thạch Lam)</a:t>
            </a:r>
          </a:p>
        </p:txBody>
      </p:sp>
      <p:sp>
        <p:nvSpPr>
          <p:cNvPr id="7" name="Freeform 7"/>
          <p:cNvSpPr/>
          <p:nvPr/>
        </p:nvSpPr>
        <p:spPr>
          <a:xfrm rot="2562726">
            <a:off x="-1201066" y="8499152"/>
            <a:ext cx="4989986" cy="4305334"/>
          </a:xfrm>
          <a:custGeom>
            <a:avLst/>
            <a:gdLst/>
            <a:ahLst/>
            <a:cxnLst/>
            <a:rect l="l" t="t" r="r" b="b"/>
            <a:pathLst>
              <a:path w="4989986" h="4305334">
                <a:moveTo>
                  <a:pt x="0" y="0"/>
                </a:moveTo>
                <a:lnTo>
                  <a:pt x="4989986" y="0"/>
                </a:lnTo>
                <a:lnTo>
                  <a:pt x="4989986" y="4305334"/>
                </a:lnTo>
                <a:lnTo>
                  <a:pt x="0" y="4305334"/>
                </a:lnTo>
                <a:lnTo>
                  <a:pt x="0" y="0"/>
                </a:lnTo>
                <a:close/>
              </a:path>
            </a:pathLst>
          </a:custGeom>
          <a:blipFill>
            <a:blip r:embed="rId5"/>
            <a:stretch>
              <a:fillRect/>
            </a:stretch>
          </a:blipFill>
        </p:spPr>
        <p:txBody>
          <a:bodyPr/>
          <a:lstStyle/>
          <a:p>
            <a:endParaRPr lang="en-VN"/>
          </a:p>
        </p:txBody>
      </p:sp>
      <p:sp>
        <p:nvSpPr>
          <p:cNvPr id="8" name="Freeform 8"/>
          <p:cNvSpPr/>
          <p:nvPr/>
        </p:nvSpPr>
        <p:spPr>
          <a:xfrm>
            <a:off x="15040048" y="320289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6"/>
            <a:stretch>
              <a:fillRect/>
            </a:stretch>
          </a:blipFill>
        </p:spPr>
        <p:txBody>
          <a:bodyPr/>
          <a:lstStyle/>
          <a:p>
            <a:endParaRPr lang="en-VN"/>
          </a:p>
        </p:txBody>
      </p:sp>
      <p:sp>
        <p:nvSpPr>
          <p:cNvPr id="9" name="Freeform 9"/>
          <p:cNvSpPr/>
          <p:nvPr/>
        </p:nvSpPr>
        <p:spPr>
          <a:xfrm>
            <a:off x="13307302" y="3668070"/>
            <a:ext cx="1427938" cy="4576552"/>
          </a:xfrm>
          <a:custGeom>
            <a:avLst/>
            <a:gdLst/>
            <a:ahLst/>
            <a:cxnLst/>
            <a:rect l="l" t="t" r="r" b="b"/>
            <a:pathLst>
              <a:path w="1427938" h="4576552">
                <a:moveTo>
                  <a:pt x="0" y="0"/>
                </a:moveTo>
                <a:lnTo>
                  <a:pt x="1427938" y="0"/>
                </a:lnTo>
                <a:lnTo>
                  <a:pt x="1427938" y="4576552"/>
                </a:lnTo>
                <a:lnTo>
                  <a:pt x="0" y="4576552"/>
                </a:lnTo>
                <a:lnTo>
                  <a:pt x="0" y="0"/>
                </a:lnTo>
                <a:close/>
              </a:path>
            </a:pathLst>
          </a:custGeom>
          <a:blipFill>
            <a:blip r:embed="rId7"/>
            <a:stretch>
              <a:fillRect/>
            </a:stretch>
          </a:blipFill>
        </p:spPr>
        <p:txBody>
          <a:bodyPr/>
          <a:lstStyle/>
          <a:p>
            <a:endParaRPr lang="en-VN"/>
          </a:p>
        </p:txBody>
      </p:sp>
      <p:sp>
        <p:nvSpPr>
          <p:cNvPr id="10" name="Freeform 10"/>
          <p:cNvSpPr/>
          <p:nvPr/>
        </p:nvSpPr>
        <p:spPr>
          <a:xfrm>
            <a:off x="16934190" y="1934146"/>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8"/>
            <a:stretch>
              <a:fillRect/>
            </a:stretch>
          </a:blipFill>
        </p:spPr>
        <p:txBody>
          <a:bodyPr/>
          <a:lstStyle/>
          <a:p>
            <a:endParaRPr lang="en-VN"/>
          </a:p>
        </p:txBody>
      </p:sp>
      <p:sp>
        <p:nvSpPr>
          <p:cNvPr id="11" name="Freeform 11"/>
          <p:cNvSpPr/>
          <p:nvPr/>
        </p:nvSpPr>
        <p:spPr>
          <a:xfrm>
            <a:off x="14343468" y="6920272"/>
            <a:ext cx="2576984" cy="4305346"/>
          </a:xfrm>
          <a:custGeom>
            <a:avLst/>
            <a:gdLst/>
            <a:ahLst/>
            <a:cxnLst/>
            <a:rect l="l" t="t" r="r" b="b"/>
            <a:pathLst>
              <a:path w="2576984" h="4305346">
                <a:moveTo>
                  <a:pt x="0" y="0"/>
                </a:moveTo>
                <a:lnTo>
                  <a:pt x="2576984" y="0"/>
                </a:lnTo>
                <a:lnTo>
                  <a:pt x="2576984" y="4305346"/>
                </a:lnTo>
                <a:lnTo>
                  <a:pt x="0" y="4305346"/>
                </a:lnTo>
                <a:lnTo>
                  <a:pt x="0" y="0"/>
                </a:lnTo>
                <a:close/>
              </a:path>
            </a:pathLst>
          </a:custGeom>
          <a:blipFill>
            <a:blip r:embed="rId9"/>
            <a:stretch>
              <a:fillRect/>
            </a:stretch>
          </a:blipFill>
        </p:spPr>
        <p:txBody>
          <a:bodyPr/>
          <a:lstStyle/>
          <a:p>
            <a:endParaRPr lang="en-VN"/>
          </a:p>
        </p:txBody>
      </p:sp>
      <p:sp>
        <p:nvSpPr>
          <p:cNvPr id="12" name="Freeform 12"/>
          <p:cNvSpPr/>
          <p:nvPr/>
        </p:nvSpPr>
        <p:spPr>
          <a:xfrm>
            <a:off x="12001702" y="7168070"/>
            <a:ext cx="3803092" cy="4576546"/>
          </a:xfrm>
          <a:custGeom>
            <a:avLst/>
            <a:gdLst/>
            <a:ahLst/>
            <a:cxnLst/>
            <a:rect l="l" t="t" r="r" b="b"/>
            <a:pathLst>
              <a:path w="3803092" h="4576546">
                <a:moveTo>
                  <a:pt x="0" y="0"/>
                </a:moveTo>
                <a:lnTo>
                  <a:pt x="3803092" y="0"/>
                </a:lnTo>
                <a:lnTo>
                  <a:pt x="3803092" y="4576546"/>
                </a:lnTo>
                <a:lnTo>
                  <a:pt x="0" y="4576546"/>
                </a:lnTo>
                <a:lnTo>
                  <a:pt x="0" y="0"/>
                </a:lnTo>
                <a:close/>
              </a:path>
            </a:pathLst>
          </a:custGeom>
          <a:blipFill>
            <a:blip r:embed="rId10"/>
            <a:stretch>
              <a:fillRect/>
            </a:stretch>
          </a:blipFill>
        </p:spPr>
        <p:txBody>
          <a:bodyPr/>
          <a:lstStyle/>
          <a:p>
            <a:endParaRPr lang="en-VN"/>
          </a:p>
        </p:txBody>
      </p:sp>
      <p:sp>
        <p:nvSpPr>
          <p:cNvPr id="13" name="Freeform 13"/>
          <p:cNvSpPr/>
          <p:nvPr/>
        </p:nvSpPr>
        <p:spPr>
          <a:xfrm>
            <a:off x="15690822" y="6138946"/>
            <a:ext cx="4326498" cy="4576546"/>
          </a:xfrm>
          <a:custGeom>
            <a:avLst/>
            <a:gdLst/>
            <a:ahLst/>
            <a:cxnLst/>
            <a:rect l="l" t="t" r="r" b="b"/>
            <a:pathLst>
              <a:path w="4326498" h="4576546">
                <a:moveTo>
                  <a:pt x="0" y="0"/>
                </a:moveTo>
                <a:lnTo>
                  <a:pt x="4326498" y="0"/>
                </a:lnTo>
                <a:lnTo>
                  <a:pt x="4326498" y="4576546"/>
                </a:lnTo>
                <a:lnTo>
                  <a:pt x="0" y="4576546"/>
                </a:lnTo>
                <a:lnTo>
                  <a:pt x="0" y="0"/>
                </a:lnTo>
                <a:close/>
              </a:path>
            </a:pathLst>
          </a:custGeom>
          <a:blipFill>
            <a:blip r:embed="rId11"/>
            <a:stretch>
              <a:fillRect/>
            </a:stretch>
          </a:blipFill>
        </p:spPr>
        <p:txBody>
          <a:bodyPr/>
          <a:lstStyle/>
          <a:p>
            <a:endParaRPr lang="en-VN"/>
          </a:p>
        </p:txBody>
      </p:sp>
      <p:sp>
        <p:nvSpPr>
          <p:cNvPr id="14" name="Freeform 14"/>
          <p:cNvSpPr/>
          <p:nvPr/>
        </p:nvSpPr>
        <p:spPr>
          <a:xfrm>
            <a:off x="17529842" y="6297296"/>
            <a:ext cx="3883008" cy="4576546"/>
          </a:xfrm>
          <a:custGeom>
            <a:avLst/>
            <a:gdLst/>
            <a:ahLst/>
            <a:cxnLst/>
            <a:rect l="l" t="t" r="r" b="b"/>
            <a:pathLst>
              <a:path w="3883008" h="4576546">
                <a:moveTo>
                  <a:pt x="0" y="0"/>
                </a:moveTo>
                <a:lnTo>
                  <a:pt x="3883008" y="0"/>
                </a:lnTo>
                <a:lnTo>
                  <a:pt x="3883008" y="4576546"/>
                </a:lnTo>
                <a:lnTo>
                  <a:pt x="0" y="4576546"/>
                </a:lnTo>
                <a:lnTo>
                  <a:pt x="0" y="0"/>
                </a:lnTo>
                <a:close/>
              </a:path>
            </a:pathLst>
          </a:custGeom>
          <a:blipFill>
            <a:blip r:embed="rId12"/>
            <a:stretch>
              <a:fillRect/>
            </a:stretch>
          </a:blipFill>
        </p:spPr>
        <p:txBody>
          <a:bodyPr/>
          <a:lstStyle/>
          <a:p>
            <a:endParaRPr lang="en-VN"/>
          </a:p>
        </p:txBody>
      </p:sp>
      <p:sp>
        <p:nvSpPr>
          <p:cNvPr id="15" name="Freeform 15"/>
          <p:cNvSpPr/>
          <p:nvPr/>
        </p:nvSpPr>
        <p:spPr>
          <a:xfrm>
            <a:off x="16023542" y="7168070"/>
            <a:ext cx="3883008" cy="4576546"/>
          </a:xfrm>
          <a:custGeom>
            <a:avLst/>
            <a:gdLst/>
            <a:ahLst/>
            <a:cxnLst/>
            <a:rect l="l" t="t" r="r" b="b"/>
            <a:pathLst>
              <a:path w="3883008" h="4576546">
                <a:moveTo>
                  <a:pt x="0" y="0"/>
                </a:moveTo>
                <a:lnTo>
                  <a:pt x="3883008" y="0"/>
                </a:lnTo>
                <a:lnTo>
                  <a:pt x="3883008" y="4576546"/>
                </a:lnTo>
                <a:lnTo>
                  <a:pt x="0" y="4576546"/>
                </a:lnTo>
                <a:lnTo>
                  <a:pt x="0" y="0"/>
                </a:lnTo>
                <a:close/>
              </a:path>
            </a:pathLst>
          </a:custGeom>
          <a:blipFill>
            <a:blip r:embed="rId12"/>
            <a:stretch>
              <a:fillRect/>
            </a:stretch>
          </a:blipFill>
        </p:spPr>
        <p:txBody>
          <a:bodyPr/>
          <a:lstStyle/>
          <a:p>
            <a:endParaRPr lang="en-VN"/>
          </a:p>
        </p:txBody>
      </p:sp>
      <p:sp>
        <p:nvSpPr>
          <p:cNvPr id="16" name="Freeform 16"/>
          <p:cNvSpPr/>
          <p:nvPr/>
        </p:nvSpPr>
        <p:spPr>
          <a:xfrm>
            <a:off x="10155642" y="8126170"/>
            <a:ext cx="3883008" cy="4576546"/>
          </a:xfrm>
          <a:custGeom>
            <a:avLst/>
            <a:gdLst/>
            <a:ahLst/>
            <a:cxnLst/>
            <a:rect l="l" t="t" r="r" b="b"/>
            <a:pathLst>
              <a:path w="3883008" h="4576546">
                <a:moveTo>
                  <a:pt x="0" y="0"/>
                </a:moveTo>
                <a:lnTo>
                  <a:pt x="3883008" y="0"/>
                </a:lnTo>
                <a:lnTo>
                  <a:pt x="3883008" y="4576546"/>
                </a:lnTo>
                <a:lnTo>
                  <a:pt x="0" y="4576546"/>
                </a:lnTo>
                <a:lnTo>
                  <a:pt x="0" y="0"/>
                </a:lnTo>
                <a:close/>
              </a:path>
            </a:pathLst>
          </a:custGeom>
          <a:blipFill>
            <a:blip r:embed="rId12"/>
            <a:stretch>
              <a:fillRect/>
            </a:stretch>
          </a:blipFill>
        </p:spPr>
        <p:txBody>
          <a:bodyPr/>
          <a:lstStyle/>
          <a:p>
            <a:endParaRPr lang="en-V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865" y="4248807"/>
            <a:ext cx="9944402" cy="5009493"/>
          </a:xfrm>
          <a:custGeom>
            <a:avLst/>
            <a:gdLst/>
            <a:ahLst/>
            <a:cxnLst/>
            <a:rect l="l" t="t" r="r" b="b"/>
            <a:pathLst>
              <a:path w="9944402" h="5009493">
                <a:moveTo>
                  <a:pt x="0" y="0"/>
                </a:moveTo>
                <a:lnTo>
                  <a:pt x="9944402" y="0"/>
                </a:lnTo>
                <a:lnTo>
                  <a:pt x="9944402" y="5009493"/>
                </a:lnTo>
                <a:lnTo>
                  <a:pt x="0" y="5009493"/>
                </a:lnTo>
                <a:lnTo>
                  <a:pt x="0" y="0"/>
                </a:lnTo>
                <a:close/>
              </a:path>
            </a:pathLst>
          </a:custGeom>
          <a:blipFill>
            <a:blip r:embed="rId3"/>
            <a:stretch>
              <a:fillRect/>
            </a:stretch>
          </a:blipFill>
        </p:spPr>
        <p:txBody>
          <a:bodyPr/>
          <a:lstStyle/>
          <a:p>
            <a:endParaRPr lang="en-VN"/>
          </a:p>
        </p:txBody>
      </p:sp>
      <p:sp>
        <p:nvSpPr>
          <p:cNvPr id="3" name="Freeform 3"/>
          <p:cNvSpPr/>
          <p:nvPr/>
        </p:nvSpPr>
        <p:spPr>
          <a:xfrm>
            <a:off x="12436336" y="5143500"/>
            <a:ext cx="5518248" cy="4862956"/>
          </a:xfrm>
          <a:custGeom>
            <a:avLst/>
            <a:gdLst/>
            <a:ahLst/>
            <a:cxnLst/>
            <a:rect l="l" t="t" r="r" b="b"/>
            <a:pathLst>
              <a:path w="5518248" h="4862956">
                <a:moveTo>
                  <a:pt x="0" y="0"/>
                </a:moveTo>
                <a:lnTo>
                  <a:pt x="5518247" y="0"/>
                </a:lnTo>
                <a:lnTo>
                  <a:pt x="5518247" y="4862956"/>
                </a:lnTo>
                <a:lnTo>
                  <a:pt x="0" y="4862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0" y="482631"/>
            <a:ext cx="3849516" cy="1092138"/>
            <a:chOff x="0" y="0"/>
            <a:chExt cx="1013864" cy="287641"/>
          </a:xfrm>
        </p:grpSpPr>
        <p:sp>
          <p:nvSpPr>
            <p:cNvPr id="5" name="Freeform 5"/>
            <p:cNvSpPr/>
            <p:nvPr/>
          </p:nvSpPr>
          <p:spPr>
            <a:xfrm>
              <a:off x="0" y="0"/>
              <a:ext cx="1013864" cy="287641"/>
            </a:xfrm>
            <a:custGeom>
              <a:avLst/>
              <a:gdLst/>
              <a:ahLst/>
              <a:cxnLst/>
              <a:rect l="l" t="t" r="r" b="b"/>
              <a:pathLst>
                <a:path w="1013864" h="287641">
                  <a:moveTo>
                    <a:pt x="810664" y="0"/>
                  </a:moveTo>
                  <a:lnTo>
                    <a:pt x="0" y="0"/>
                  </a:lnTo>
                  <a:lnTo>
                    <a:pt x="0" y="287641"/>
                  </a:lnTo>
                  <a:lnTo>
                    <a:pt x="810664" y="287641"/>
                  </a:lnTo>
                  <a:lnTo>
                    <a:pt x="1013864" y="143821"/>
                  </a:lnTo>
                  <a:lnTo>
                    <a:pt x="810664" y="0"/>
                  </a:lnTo>
                  <a:close/>
                </a:path>
              </a:pathLst>
            </a:custGeom>
            <a:solidFill>
              <a:srgbClr val="467CC7"/>
            </a:solidFill>
          </p:spPr>
          <p:txBody>
            <a:bodyPr/>
            <a:lstStyle/>
            <a:p>
              <a:endParaRPr lang="en-VN"/>
            </a:p>
          </p:txBody>
        </p:sp>
        <p:sp>
          <p:nvSpPr>
            <p:cNvPr id="6" name="TextBox 6"/>
            <p:cNvSpPr txBox="1"/>
            <p:nvPr/>
          </p:nvSpPr>
          <p:spPr>
            <a:xfrm>
              <a:off x="0" y="-57150"/>
              <a:ext cx="899564" cy="344791"/>
            </a:xfrm>
            <a:prstGeom prst="rect">
              <a:avLst/>
            </a:prstGeom>
          </p:spPr>
          <p:txBody>
            <a:bodyPr lIns="50800" tIns="50800" rIns="50800" bIns="50800" rtlCol="0" anchor="ctr"/>
            <a:lstStyle/>
            <a:p>
              <a:pPr algn="ctr">
                <a:lnSpc>
                  <a:spcPts val="6000"/>
                </a:lnSpc>
              </a:pPr>
              <a:r>
                <a:rPr lang="en-US" sz="5000">
                  <a:solidFill>
                    <a:srgbClr val="FFFFFF"/>
                  </a:solidFill>
                  <a:latin typeface="#9Slide05 Habano"/>
                  <a:ea typeface="#9Slide05 Habano"/>
                  <a:cs typeface="#9Slide05 Habano"/>
                  <a:sym typeface="#9Slide05 Habano"/>
                </a:rPr>
                <a:t>Bước 1</a:t>
              </a:r>
            </a:p>
          </p:txBody>
        </p:sp>
      </p:grpSp>
      <p:sp>
        <p:nvSpPr>
          <p:cNvPr id="7" name="TextBox 7"/>
          <p:cNvSpPr txBox="1"/>
          <p:nvPr/>
        </p:nvSpPr>
        <p:spPr>
          <a:xfrm>
            <a:off x="1296900" y="1870531"/>
            <a:ext cx="15694199" cy="1590675"/>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err="1">
                <a:solidFill>
                  <a:srgbClr val="000000"/>
                </a:solidFill>
                <a:latin typeface="#9Slide03 Quicksand Medium"/>
                <a:ea typeface="#9Slide03 Quicksand Medium"/>
                <a:cs typeface="#9Slide03 Quicksand Medium"/>
                <a:sym typeface="#9Slide03 Quicksand Medium"/>
              </a:rPr>
              <a:t>Hoạt</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động</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cá</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nhân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Trong</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nhóm</a:t>
            </a:r>
            <a:r>
              <a:rPr lang="en-US" sz="3000" dirty="0">
                <a:solidFill>
                  <a:srgbClr val="000000"/>
                </a:solidFill>
                <a:latin typeface="#9Slide03 Quicksand Medium"/>
                <a:ea typeface="#9Slide03 Quicksand Medium"/>
                <a:cs typeface="#9Slide03 Quicksand Medium"/>
                <a:sym typeface="#9Slide03 Quicksand Medium"/>
              </a:rPr>
              <a:t> 5-6 HS, </a:t>
            </a:r>
            <a:r>
              <a:rPr lang="en-US" sz="3000" dirty="0" err="1">
                <a:solidFill>
                  <a:srgbClr val="000000"/>
                </a:solidFill>
                <a:latin typeface="#9Slide03 Quicksand Medium"/>
                <a:ea typeface="#9Slide03 Quicksand Medium"/>
                <a:cs typeface="#9Slide03 Quicksand Medium"/>
                <a:sym typeface="#9Slide03 Quicksand Medium"/>
              </a:rPr>
              <a:t>mỗi</a:t>
            </a:r>
            <a:r>
              <a:rPr lang="en-US" sz="3000" dirty="0">
                <a:solidFill>
                  <a:srgbClr val="000000"/>
                </a:solidFill>
                <a:latin typeface="#9Slide03 Quicksand Medium"/>
                <a:ea typeface="#9Slide03 Quicksand Medium"/>
                <a:cs typeface="#9Slide03 Quicksand Medium"/>
                <a:sym typeface="#9Slide03 Quicksand Medium"/>
              </a:rPr>
              <a:t> HS </a:t>
            </a:r>
            <a:r>
              <a:rPr lang="en-US" sz="3000" dirty="0" err="1">
                <a:solidFill>
                  <a:srgbClr val="000000"/>
                </a:solidFill>
                <a:latin typeface="#9Slide03 Quicksand Medium"/>
                <a:ea typeface="#9Slide03 Quicksand Medium"/>
                <a:cs typeface="#9Slide03 Quicksand Medium"/>
                <a:sym typeface="#9Slide03 Quicksand Medium"/>
              </a:rPr>
              <a:t>được</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phân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công</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gạch</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chân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dưới</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các</a:t>
            </a:r>
            <a:r>
              <a:rPr lang="en-US" sz="3000" dirty="0">
                <a:solidFill>
                  <a:srgbClr val="000000"/>
                </a:solidFill>
                <a:latin typeface="#9Slide03 Quicksand Medium"/>
                <a:ea typeface="#9Slide03 Quicksand Medium"/>
                <a:cs typeface="#9Slide03 Quicksand Medium"/>
                <a:sym typeface="#9Slide03 Quicksand Medium"/>
              </a:rPr>
              <a:t> chi </a:t>
            </a:r>
            <a:r>
              <a:rPr lang="en-US" sz="3000" dirty="0" err="1">
                <a:solidFill>
                  <a:srgbClr val="000000"/>
                </a:solidFill>
                <a:latin typeface="#9Slide03 Quicksand Medium"/>
                <a:ea typeface="#9Slide03 Quicksand Medium"/>
                <a:cs typeface="#9Slide03 Quicksand Medium"/>
                <a:sym typeface="#9Slide03 Quicksand Medium"/>
              </a:rPr>
              <a:t>tiết</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về</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ngoại</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hình</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hành</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động</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ngôn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ngữ</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thế</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giới</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nội</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tâm</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liên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quan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đến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nhân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vật</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Sơn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và</a:t>
            </a:r>
            <a:r>
              <a:rPr lang="en-US" sz="3000" dirty="0">
                <a:solidFill>
                  <a:srgbClr val="000000"/>
                </a:solidFill>
                <a:latin typeface="#9Slide03 Quicksand Medium"/>
                <a:ea typeface="#9Slide03 Quicksand Medium"/>
                <a:cs typeface="#9Slide03 Quicksand Medium"/>
                <a:sym typeface="#9Slide03 Quicksand Medium"/>
              </a:rPr>
              <a:t> Lan </a:t>
            </a:r>
            <a:r>
              <a:rPr lang="en-US" sz="3000" dirty="0" err="1">
                <a:solidFill>
                  <a:srgbClr val="000000"/>
                </a:solidFill>
                <a:latin typeface="#9Slide03 Quicksand Medium"/>
                <a:ea typeface="#9Slide03 Quicksand Medium"/>
                <a:cs typeface="#9Slide03 Quicksand Medium"/>
                <a:sym typeface="#9Slide03 Quicksand Medium"/>
              </a:rPr>
              <a:t>trong</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các</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đoạn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văn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sau</a:t>
            </a:r>
            <a:endParaRPr lang="en-US" sz="3000" dirty="0">
              <a:solidFill>
                <a:srgbClr val="000000"/>
              </a:solidFill>
              <a:latin typeface="#9Slide03 Quicksand Medium"/>
              <a:ea typeface="#9Slide03 Quicksand Medium"/>
              <a:cs typeface="#9Slide03 Quicksand Medium"/>
              <a:sym typeface="#9Slide03 Quicksand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62726" flipH="1">
            <a:off x="15793007" y="7105633"/>
            <a:ext cx="4989986" cy="4305334"/>
          </a:xfrm>
          <a:custGeom>
            <a:avLst/>
            <a:gdLst/>
            <a:ahLst/>
            <a:cxnLst/>
            <a:rect l="l" t="t" r="r" b="b"/>
            <a:pathLst>
              <a:path w="4989986" h="4305334">
                <a:moveTo>
                  <a:pt x="4989986" y="0"/>
                </a:moveTo>
                <a:lnTo>
                  <a:pt x="0" y="0"/>
                </a:lnTo>
                <a:lnTo>
                  <a:pt x="0" y="4305334"/>
                </a:lnTo>
                <a:lnTo>
                  <a:pt x="4989986" y="4305334"/>
                </a:lnTo>
                <a:lnTo>
                  <a:pt x="4989986" y="0"/>
                </a:lnTo>
                <a:close/>
              </a:path>
            </a:pathLst>
          </a:custGeom>
          <a:blipFill>
            <a:blip r:embed="rId3"/>
            <a:stretch>
              <a:fillRect/>
            </a:stretch>
          </a:blipFill>
        </p:spPr>
        <p:txBody>
          <a:bodyPr/>
          <a:lstStyle/>
          <a:p>
            <a:endParaRPr lang="en-VN"/>
          </a:p>
        </p:txBody>
      </p:sp>
      <p:sp>
        <p:nvSpPr>
          <p:cNvPr id="3" name="Freeform 3"/>
          <p:cNvSpPr/>
          <p:nvPr/>
        </p:nvSpPr>
        <p:spPr>
          <a:xfrm flipH="1">
            <a:off x="14417356" y="9601100"/>
            <a:ext cx="6901544" cy="1291100"/>
          </a:xfrm>
          <a:custGeom>
            <a:avLst/>
            <a:gdLst/>
            <a:ahLst/>
            <a:cxnLst/>
            <a:rect l="l" t="t" r="r" b="b"/>
            <a:pathLst>
              <a:path w="6901544" h="1291100">
                <a:moveTo>
                  <a:pt x="6901544" y="0"/>
                </a:moveTo>
                <a:lnTo>
                  <a:pt x="0" y="0"/>
                </a:lnTo>
                <a:lnTo>
                  <a:pt x="0" y="1291100"/>
                </a:lnTo>
                <a:lnTo>
                  <a:pt x="6901544" y="1291100"/>
                </a:lnTo>
                <a:lnTo>
                  <a:pt x="6901544" y="0"/>
                </a:lnTo>
                <a:close/>
              </a:path>
            </a:pathLst>
          </a:custGeom>
          <a:blipFill>
            <a:blip r:embed="rId4"/>
            <a:stretch>
              <a:fillRect l="-17889" b="-3"/>
            </a:stretch>
          </a:blipFill>
        </p:spPr>
        <p:txBody>
          <a:bodyPr/>
          <a:lstStyle/>
          <a:p>
            <a:endParaRPr lang="en-VN"/>
          </a:p>
        </p:txBody>
      </p:sp>
      <p:grpSp>
        <p:nvGrpSpPr>
          <p:cNvPr id="4" name="Group 4"/>
          <p:cNvGrpSpPr/>
          <p:nvPr/>
        </p:nvGrpSpPr>
        <p:grpSpPr>
          <a:xfrm>
            <a:off x="-30480" y="37524"/>
            <a:ext cx="3849516" cy="1092138"/>
            <a:chOff x="0" y="0"/>
            <a:chExt cx="1013864" cy="287641"/>
          </a:xfrm>
        </p:grpSpPr>
        <p:sp>
          <p:nvSpPr>
            <p:cNvPr id="5" name="Freeform 5"/>
            <p:cNvSpPr/>
            <p:nvPr/>
          </p:nvSpPr>
          <p:spPr>
            <a:xfrm>
              <a:off x="0" y="0"/>
              <a:ext cx="1013864" cy="287641"/>
            </a:xfrm>
            <a:custGeom>
              <a:avLst/>
              <a:gdLst/>
              <a:ahLst/>
              <a:cxnLst/>
              <a:rect l="l" t="t" r="r" b="b"/>
              <a:pathLst>
                <a:path w="1013864" h="287641">
                  <a:moveTo>
                    <a:pt x="810664" y="0"/>
                  </a:moveTo>
                  <a:lnTo>
                    <a:pt x="0" y="0"/>
                  </a:lnTo>
                  <a:lnTo>
                    <a:pt x="0" y="287641"/>
                  </a:lnTo>
                  <a:lnTo>
                    <a:pt x="810664" y="287641"/>
                  </a:lnTo>
                  <a:lnTo>
                    <a:pt x="1013864" y="143821"/>
                  </a:lnTo>
                  <a:lnTo>
                    <a:pt x="810664" y="0"/>
                  </a:lnTo>
                  <a:close/>
                </a:path>
              </a:pathLst>
            </a:custGeom>
            <a:solidFill>
              <a:srgbClr val="467CC7"/>
            </a:solidFill>
          </p:spPr>
          <p:txBody>
            <a:bodyPr/>
            <a:lstStyle/>
            <a:p>
              <a:endParaRPr lang="en-VN"/>
            </a:p>
          </p:txBody>
        </p:sp>
        <p:sp>
          <p:nvSpPr>
            <p:cNvPr id="6" name="TextBox 6"/>
            <p:cNvSpPr txBox="1"/>
            <p:nvPr/>
          </p:nvSpPr>
          <p:spPr>
            <a:xfrm>
              <a:off x="0" y="-57150"/>
              <a:ext cx="899564" cy="344791"/>
            </a:xfrm>
            <a:prstGeom prst="rect">
              <a:avLst/>
            </a:prstGeom>
          </p:spPr>
          <p:txBody>
            <a:bodyPr lIns="50800" tIns="50800" rIns="50800" bIns="50800" rtlCol="0" anchor="ctr"/>
            <a:lstStyle/>
            <a:p>
              <a:pPr algn="ctr">
                <a:lnSpc>
                  <a:spcPts val="6000"/>
                </a:lnSpc>
              </a:pPr>
              <a:r>
                <a:rPr lang="en-US" sz="5000">
                  <a:solidFill>
                    <a:srgbClr val="FFFFFF"/>
                  </a:solidFill>
                  <a:latin typeface="#9Slide05 Habano"/>
                  <a:ea typeface="#9Slide05 Habano"/>
                  <a:cs typeface="#9Slide05 Habano"/>
                  <a:sym typeface="#9Slide05 Habano"/>
                </a:rPr>
                <a:t>Bước 2</a:t>
              </a:r>
            </a:p>
          </p:txBody>
        </p:sp>
      </p:grpSp>
      <p:sp>
        <p:nvSpPr>
          <p:cNvPr id="8" name="TextBox 8"/>
          <p:cNvSpPr txBox="1"/>
          <p:nvPr/>
        </p:nvSpPr>
        <p:spPr>
          <a:xfrm>
            <a:off x="3124200" y="28659"/>
            <a:ext cx="15694199" cy="523875"/>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a:solidFill>
                  <a:srgbClr val="000000"/>
                </a:solidFill>
                <a:latin typeface="#9Slide03 Quicksand Medium"/>
                <a:ea typeface="#9Slide03 Quicksand Medium"/>
                <a:cs typeface="#9Slide03 Quicksand Medium"/>
                <a:sym typeface="#9Slide03 Quicksand Medium"/>
              </a:rPr>
              <a:t>HS </a:t>
            </a:r>
            <a:r>
              <a:rPr lang="en-US" sz="3000" dirty="0" err="1">
                <a:solidFill>
                  <a:srgbClr val="000000"/>
                </a:solidFill>
                <a:latin typeface="#9Slide03 Quicksand Medium"/>
                <a:ea typeface="#9Slide03 Quicksand Medium"/>
                <a:cs typeface="#9Slide03 Quicksand Medium"/>
                <a:sym typeface="#9Slide03 Quicksand Medium"/>
              </a:rPr>
              <a:t>hoạt</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động</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nhóm</a:t>
            </a:r>
            <a:r>
              <a:rPr lang="en-US" sz="3000" dirty="0">
                <a:solidFill>
                  <a:srgbClr val="000000"/>
                </a:solidFill>
                <a:latin typeface="#9Slide03 Quicksand Medium"/>
                <a:ea typeface="#9Slide03 Quicksand Medium"/>
                <a:cs typeface="#9Slide03 Quicksand Medium"/>
                <a:sym typeface="#9Slide03 Quicksand Medium"/>
              </a:rPr>
              <a:t> 5-6 HS </a:t>
            </a:r>
            <a:r>
              <a:rPr lang="en-US" sz="3000" dirty="0" err="1">
                <a:solidFill>
                  <a:srgbClr val="000000"/>
                </a:solidFill>
                <a:latin typeface="#9Slide03 Quicksand Medium"/>
                <a:ea typeface="#9Slide03 Quicksand Medium"/>
                <a:cs typeface="#9Slide03 Quicksand Medium"/>
                <a:sym typeface="#9Slide03 Quicksand Medium"/>
              </a:rPr>
              <a:t>hoàn</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thành</a:t>
            </a:r>
            <a:r>
              <a:rPr lang="en-US" sz="3000" dirty="0">
                <a:solidFill>
                  <a:srgbClr val="000000"/>
                </a:solidFill>
                <a:latin typeface="#9Slide03 Quicksand Medium"/>
                <a:ea typeface="#9Slide03 Quicksand Medium"/>
                <a:cs typeface="#9Slide03 Quicksand Medium"/>
                <a:sym typeface="#9Slide03 Quicksand Medium"/>
              </a:rPr>
              <a:t> PHT </a:t>
            </a:r>
            <a:r>
              <a:rPr lang="en-US" sz="3000" dirty="0" err="1">
                <a:solidFill>
                  <a:srgbClr val="000000"/>
                </a:solidFill>
                <a:latin typeface="#9Slide03 Quicksand Medium"/>
                <a:ea typeface="#9Slide03 Quicksand Medium"/>
                <a:cs typeface="#9Slide03 Quicksand Medium"/>
                <a:sym typeface="#9Slide03 Quicksand Medium"/>
              </a:rPr>
              <a:t>số</a:t>
            </a:r>
            <a:r>
              <a:rPr lang="en-US" sz="3000" dirty="0">
                <a:solidFill>
                  <a:srgbClr val="000000"/>
                </a:solidFill>
                <a:latin typeface="#9Slide03 Quicksand Medium"/>
                <a:ea typeface="#9Slide03 Quicksand Medium"/>
                <a:cs typeface="#9Slide03 Quicksand Medium"/>
                <a:sym typeface="#9Slide03 Quicksand Medium"/>
              </a:rPr>
              <a:t> 2 (</a:t>
            </a:r>
            <a:r>
              <a:rPr lang="en-US" sz="3000" dirty="0" err="1">
                <a:solidFill>
                  <a:srgbClr val="000000"/>
                </a:solidFill>
                <a:latin typeface="#9Slide03 Quicksand Medium"/>
                <a:ea typeface="#9Slide03 Quicksand Medium"/>
                <a:cs typeface="#9Slide03 Quicksand Medium"/>
                <a:sym typeface="#9Slide03 Quicksand Medium"/>
              </a:rPr>
              <a:t>Hành</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trình</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của</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chiếc</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áo</a:t>
            </a:r>
            <a:r>
              <a:rPr lang="en-US" sz="3000" dirty="0">
                <a:solidFill>
                  <a:srgbClr val="000000"/>
                </a:solidFill>
                <a:latin typeface="#9Slide03 Quicksand Medium"/>
                <a:ea typeface="#9Slide03 Quicksand Medium"/>
                <a:cs typeface="#9Slide03 Quicksand Medium"/>
                <a:sym typeface="#9Slide03 Quicksand Medium"/>
              </a:rPr>
              <a:t> </a:t>
            </a:r>
            <a:r>
              <a:rPr lang="en-US" sz="3000" dirty="0" err="1">
                <a:solidFill>
                  <a:srgbClr val="000000"/>
                </a:solidFill>
                <a:latin typeface="#9Slide03 Quicksand Medium"/>
                <a:ea typeface="#9Slide03 Quicksand Medium"/>
                <a:cs typeface="#9Slide03 Quicksand Medium"/>
                <a:sym typeface="#9Slide03 Quicksand Medium"/>
              </a:rPr>
              <a:t>bông</a:t>
            </a:r>
            <a:r>
              <a:rPr lang="en-US" sz="3000" dirty="0">
                <a:solidFill>
                  <a:srgbClr val="000000"/>
                </a:solidFill>
                <a:latin typeface="#9Slide03 Quicksand Medium"/>
                <a:ea typeface="#9Slide03 Quicksand Medium"/>
                <a:cs typeface="#9Slide03 Quicksand Medium"/>
                <a:sym typeface="#9Slide03 Quicksand Medium"/>
              </a:rPr>
              <a:t>)</a:t>
            </a:r>
          </a:p>
        </p:txBody>
      </p:sp>
      <p:graphicFrame>
        <p:nvGraphicFramePr>
          <p:cNvPr id="9" name="Table 8">
            <a:extLst>
              <a:ext uri="{FF2B5EF4-FFF2-40B4-BE49-F238E27FC236}">
                <a16:creationId xmlns:a16="http://schemas.microsoft.com/office/drawing/2014/main" id="{7428D863-774A-A919-796D-C46746F103D0}"/>
              </a:ext>
            </a:extLst>
          </p:cNvPr>
          <p:cNvGraphicFramePr>
            <a:graphicFrameLocks noGrp="1"/>
          </p:cNvGraphicFramePr>
          <p:nvPr>
            <p:extLst>
              <p:ext uri="{D42A27DB-BD31-4B8C-83A1-F6EECF244321}">
                <p14:modId xmlns:p14="http://schemas.microsoft.com/office/powerpoint/2010/main" val="1399698287"/>
              </p:ext>
            </p:extLst>
          </p:nvPr>
        </p:nvGraphicFramePr>
        <p:xfrm>
          <a:off x="203516" y="1414020"/>
          <a:ext cx="17526000" cy="8835456"/>
        </p:xfrm>
        <a:graphic>
          <a:graphicData uri="http://schemas.openxmlformats.org/drawingml/2006/table">
            <a:tbl>
              <a:tblPr firstRow="1" firstCol="1" bandRow="1">
                <a:tableStyleId>{5C22544A-7EE6-4342-B048-85BDC9FD1C3A}</a:tableStyleId>
              </a:tblPr>
              <a:tblGrid>
                <a:gridCol w="4219180">
                  <a:extLst>
                    <a:ext uri="{9D8B030D-6E8A-4147-A177-3AD203B41FA5}">
                      <a16:colId xmlns:a16="http://schemas.microsoft.com/office/drawing/2014/main" val="515774356"/>
                    </a:ext>
                  </a:extLst>
                </a:gridCol>
                <a:gridCol w="4111704">
                  <a:extLst>
                    <a:ext uri="{9D8B030D-6E8A-4147-A177-3AD203B41FA5}">
                      <a16:colId xmlns:a16="http://schemas.microsoft.com/office/drawing/2014/main" val="2388516442"/>
                    </a:ext>
                  </a:extLst>
                </a:gridCol>
                <a:gridCol w="4800600">
                  <a:extLst>
                    <a:ext uri="{9D8B030D-6E8A-4147-A177-3AD203B41FA5}">
                      <a16:colId xmlns:a16="http://schemas.microsoft.com/office/drawing/2014/main" val="403529538"/>
                    </a:ext>
                  </a:extLst>
                </a:gridCol>
                <a:gridCol w="4394516">
                  <a:extLst>
                    <a:ext uri="{9D8B030D-6E8A-4147-A177-3AD203B41FA5}">
                      <a16:colId xmlns:a16="http://schemas.microsoft.com/office/drawing/2014/main" val="791054067"/>
                    </a:ext>
                  </a:extLst>
                </a:gridCol>
              </a:tblGrid>
              <a:tr h="1687708">
                <a:tc>
                  <a:txBody>
                    <a:bodyPr/>
                    <a:lstStyle/>
                    <a:p>
                      <a:pPr algn="ctr">
                        <a:spcBef>
                          <a:spcPts val="600"/>
                        </a:spcBef>
                        <a:spcAft>
                          <a:spcPts val="600"/>
                        </a:spcAft>
                      </a:pPr>
                      <a:r>
                        <a:rPr lang="en-VN" sz="3200">
                          <a:effectLst/>
                          <a:latin typeface="Times New Roman" panose="02020603050405020304" pitchFamily="18" charset="0"/>
                          <a:cs typeface="Times New Roman" panose="02020603050405020304" pitchFamily="18" charset="0"/>
                        </a:rPr>
                        <a:t>Sự kiện</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ctr">
                        <a:spcBef>
                          <a:spcPts val="600"/>
                        </a:spcBef>
                        <a:spcAft>
                          <a:spcPts val="600"/>
                        </a:spcAft>
                      </a:pPr>
                      <a:r>
                        <a:rPr lang="en-VN" sz="3200">
                          <a:effectLst/>
                          <a:latin typeface="Times New Roman" panose="02020603050405020304" pitchFamily="18" charset="0"/>
                          <a:cs typeface="Times New Roman" panose="02020603050405020304" pitchFamily="18" charset="0"/>
                        </a:rPr>
                        <a:t>Vị trí của chiếc áo</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ctr">
                        <a:spcBef>
                          <a:spcPts val="600"/>
                        </a:spcBef>
                        <a:spcAft>
                          <a:spcPts val="600"/>
                        </a:spcAft>
                      </a:pPr>
                      <a:r>
                        <a:rPr lang="en-VN" sz="3200">
                          <a:effectLst/>
                          <a:latin typeface="Times New Roman" panose="02020603050405020304" pitchFamily="18" charset="0"/>
                          <a:cs typeface="Times New Roman" panose="02020603050405020304" pitchFamily="18" charset="0"/>
                        </a:rPr>
                        <a:t>Thái độ, hành động của Sơn và Lan</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ctr">
                        <a:spcBef>
                          <a:spcPts val="600"/>
                        </a:spcBef>
                        <a:spcAft>
                          <a:spcPts val="600"/>
                        </a:spcAft>
                      </a:pPr>
                      <a:r>
                        <a:rPr lang="en-VN" sz="3200">
                          <a:effectLst/>
                          <a:latin typeface="Times New Roman" panose="02020603050405020304" pitchFamily="18" charset="0"/>
                          <a:cs typeface="Times New Roman" panose="02020603050405020304" pitchFamily="18" charset="0"/>
                        </a:rPr>
                        <a:t>Nhận xét về nhân vật</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extLst>
                  <a:ext uri="{0D108BD9-81ED-4DB2-BD59-A6C34878D82A}">
                    <a16:rowId xmlns:a16="http://schemas.microsoft.com/office/drawing/2014/main" val="3012092324"/>
                  </a:ext>
                </a:extLst>
              </a:tr>
              <a:tr h="2329914">
                <a:tc>
                  <a:txBody>
                    <a:bodyPr/>
                    <a:lstStyle/>
                    <a:p>
                      <a:pPr algn="just">
                        <a:spcBef>
                          <a:spcPts val="600"/>
                        </a:spcBef>
                        <a:spcAft>
                          <a:spcPts val="600"/>
                        </a:spcAft>
                      </a:pPr>
                      <a:r>
                        <a:rPr lang="en-VN" sz="3200" dirty="0">
                          <a:effectLst/>
                          <a:latin typeface="Times New Roman" panose="02020603050405020304" pitchFamily="18" charset="0"/>
                          <a:cs typeface="Times New Roman" panose="02020603050405020304" pitchFamily="18" charset="0"/>
                        </a:rPr>
                        <a:t>Nghe mẹ và vú già trò chuyện về chiếc áo bông cũ của em Duyên</a:t>
                      </a:r>
                      <a:endParaRPr lang="en-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endParaRPr lang="en-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r>
                        <a:rPr lang="en-VN" sz="3200" dirty="0">
                          <a:effectLst/>
                          <a:latin typeface="Times New Roman" panose="02020603050405020304" pitchFamily="18" charset="0"/>
                          <a:cs typeface="Times New Roman" panose="02020603050405020304" pitchFamily="18" charset="0"/>
                        </a:rPr>
                        <a:t> </a:t>
                      </a:r>
                      <a:endParaRPr lang="en-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r>
                        <a:rPr lang="en-VN" sz="3200">
                          <a:effectLst/>
                          <a:latin typeface="Times New Roman" panose="02020603050405020304" pitchFamily="18" charset="0"/>
                          <a:cs typeface="Times New Roman" panose="02020603050405020304" pitchFamily="18" charset="0"/>
                        </a:rPr>
                        <a:t> </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extLst>
                  <a:ext uri="{0D108BD9-81ED-4DB2-BD59-A6C34878D82A}">
                    <a16:rowId xmlns:a16="http://schemas.microsoft.com/office/drawing/2014/main" val="1337807081"/>
                  </a:ext>
                </a:extLst>
              </a:tr>
              <a:tr h="1575153">
                <a:tc>
                  <a:txBody>
                    <a:bodyPr/>
                    <a:lstStyle/>
                    <a:p>
                      <a:pPr algn="just">
                        <a:spcBef>
                          <a:spcPts val="600"/>
                        </a:spcBef>
                        <a:spcAft>
                          <a:spcPts val="600"/>
                        </a:spcAft>
                      </a:pPr>
                      <a:r>
                        <a:rPr lang="en-VN" sz="3200">
                          <a:effectLst/>
                          <a:latin typeface="Times New Roman" panose="02020603050405020304" pitchFamily="18" charset="0"/>
                          <a:cs typeface="Times New Roman" panose="02020603050405020304" pitchFamily="18" charset="0"/>
                        </a:rPr>
                        <a:t>Nhìn thấy cảnh chợ và gặp các bạn nhỏ nghèo khổ </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endParaRPr lang="en-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r>
                        <a:rPr lang="en-VN" sz="3200">
                          <a:effectLst/>
                          <a:latin typeface="Times New Roman" panose="02020603050405020304" pitchFamily="18" charset="0"/>
                          <a:cs typeface="Times New Roman" panose="02020603050405020304" pitchFamily="18" charset="0"/>
                        </a:rPr>
                        <a:t> </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r>
                        <a:rPr lang="en-VN" sz="3200">
                          <a:effectLst/>
                          <a:latin typeface="Times New Roman" panose="02020603050405020304" pitchFamily="18" charset="0"/>
                          <a:cs typeface="Times New Roman" panose="02020603050405020304" pitchFamily="18" charset="0"/>
                        </a:rPr>
                        <a:t> </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extLst>
                  <a:ext uri="{0D108BD9-81ED-4DB2-BD59-A6C34878D82A}">
                    <a16:rowId xmlns:a16="http://schemas.microsoft.com/office/drawing/2014/main" val="2866486568"/>
                  </a:ext>
                </a:extLst>
              </a:tr>
              <a:tr h="1667528">
                <a:tc>
                  <a:txBody>
                    <a:bodyPr/>
                    <a:lstStyle/>
                    <a:p>
                      <a:pPr algn="just">
                        <a:spcBef>
                          <a:spcPts val="600"/>
                        </a:spcBef>
                        <a:spcAft>
                          <a:spcPts val="600"/>
                        </a:spcAft>
                      </a:pPr>
                      <a:r>
                        <a:rPr lang="en-VN" sz="3200">
                          <a:effectLst/>
                          <a:latin typeface="Times New Roman" panose="02020603050405020304" pitchFamily="18" charset="0"/>
                          <a:cs typeface="Times New Roman" panose="02020603050405020304" pitchFamily="18" charset="0"/>
                        </a:rPr>
                        <a:t>Nhận ra hoàn cảnh khó khăn của Hiên và quyết định cho áo</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endParaRPr lang="en-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r>
                        <a:rPr lang="en-VN" sz="3200">
                          <a:effectLst/>
                          <a:latin typeface="Times New Roman" panose="02020603050405020304" pitchFamily="18" charset="0"/>
                          <a:cs typeface="Times New Roman" panose="02020603050405020304" pitchFamily="18" charset="0"/>
                        </a:rPr>
                        <a:t> </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r>
                        <a:rPr lang="en-VN" sz="3200" dirty="0">
                          <a:effectLst/>
                          <a:latin typeface="Times New Roman" panose="02020603050405020304" pitchFamily="18" charset="0"/>
                          <a:cs typeface="Times New Roman" panose="02020603050405020304" pitchFamily="18" charset="0"/>
                        </a:rPr>
                        <a:t> </a:t>
                      </a:r>
                      <a:endParaRPr lang="en-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extLst>
                  <a:ext uri="{0D108BD9-81ED-4DB2-BD59-A6C34878D82A}">
                    <a16:rowId xmlns:a16="http://schemas.microsoft.com/office/drawing/2014/main" val="3651406488"/>
                  </a:ext>
                </a:extLst>
              </a:tr>
              <a:tr h="1575153">
                <a:tc>
                  <a:txBody>
                    <a:bodyPr/>
                    <a:lstStyle/>
                    <a:p>
                      <a:pPr algn="just">
                        <a:spcBef>
                          <a:spcPts val="600"/>
                        </a:spcBef>
                        <a:spcAft>
                          <a:spcPts val="600"/>
                        </a:spcAft>
                      </a:pPr>
                      <a:r>
                        <a:rPr lang="en-VN" sz="3200">
                          <a:effectLst/>
                          <a:latin typeface="Times New Roman" panose="02020603050405020304" pitchFamily="18" charset="0"/>
                          <a:cs typeface="Times New Roman" panose="02020603050405020304" pitchFamily="18" charset="0"/>
                        </a:rPr>
                        <a:t>Biết tin con Sinh sẽ mách với mẹ, sợ bị mắng</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endParaRPr lang="en-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r>
                        <a:rPr lang="en-VN" sz="3200">
                          <a:effectLst/>
                          <a:latin typeface="Times New Roman" panose="02020603050405020304" pitchFamily="18" charset="0"/>
                          <a:cs typeface="Times New Roman" panose="02020603050405020304" pitchFamily="18" charset="0"/>
                        </a:rPr>
                        <a:t> </a:t>
                      </a:r>
                      <a:endParaRPr lang="en-VN"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tc>
                  <a:txBody>
                    <a:bodyPr/>
                    <a:lstStyle/>
                    <a:p>
                      <a:pPr algn="just">
                        <a:spcBef>
                          <a:spcPts val="600"/>
                        </a:spcBef>
                        <a:spcAft>
                          <a:spcPts val="600"/>
                        </a:spcAft>
                      </a:pPr>
                      <a:r>
                        <a:rPr lang="en-VN" sz="3200" dirty="0">
                          <a:effectLst/>
                          <a:latin typeface="Times New Roman" panose="02020603050405020304" pitchFamily="18" charset="0"/>
                          <a:cs typeface="Times New Roman" panose="02020603050405020304" pitchFamily="18" charset="0"/>
                        </a:rPr>
                        <a:t> </a:t>
                      </a:r>
                      <a:endParaRPr lang="en-VN"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854" marR="63854" marT="0" marB="0"/>
                </a:tc>
                <a:extLst>
                  <a:ext uri="{0D108BD9-81ED-4DB2-BD59-A6C34878D82A}">
                    <a16:rowId xmlns:a16="http://schemas.microsoft.com/office/drawing/2014/main" val="4278050098"/>
                  </a:ext>
                </a:extLst>
              </a:tr>
            </a:tbl>
          </a:graphicData>
        </a:graphic>
      </p:graphicFrame>
      <p:sp>
        <p:nvSpPr>
          <p:cNvPr id="11" name="TextBox 10">
            <a:extLst>
              <a:ext uri="{FF2B5EF4-FFF2-40B4-BE49-F238E27FC236}">
                <a16:creationId xmlns:a16="http://schemas.microsoft.com/office/drawing/2014/main" id="{0AC57C4A-5E55-0C96-D055-3E7609B2B73D}"/>
              </a:ext>
            </a:extLst>
          </p:cNvPr>
          <p:cNvSpPr txBox="1"/>
          <p:nvPr/>
        </p:nvSpPr>
        <p:spPr>
          <a:xfrm>
            <a:off x="4404360" y="3092023"/>
            <a:ext cx="4038600" cy="2308324"/>
          </a:xfrm>
          <a:prstGeom prst="rect">
            <a:avLst/>
          </a:prstGeom>
          <a:noFill/>
        </p:spPr>
        <p:txBody>
          <a:bodyPr wrap="square">
            <a:spAutoFit/>
          </a:bodyPr>
          <a:lstStyle/>
          <a:p>
            <a:pPr algn="just">
              <a:spcBef>
                <a:spcPts val="600"/>
              </a:spcBef>
              <a:spcAft>
                <a:spcPts val="600"/>
              </a:spcAft>
            </a:pPr>
            <a:r>
              <a:rPr lang="en-VN" sz="3600" dirty="0">
                <a:effectLst/>
                <a:latin typeface="Times New Roman" panose="02020603050405020304" pitchFamily="18" charset="0"/>
                <a:cs typeface="Times New Roman" panose="02020603050405020304" pitchFamily="18" charset="0"/>
              </a:rPr>
              <a:t>Trong thúng quần áo, thuộc về em Duyên đã mất từ năm 4 tuổi</a:t>
            </a:r>
            <a:endParaRPr lang="en-VN"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B6995502-1D34-48C2-B37C-F9D30D4CB37B}"/>
              </a:ext>
            </a:extLst>
          </p:cNvPr>
          <p:cNvSpPr txBox="1"/>
          <p:nvPr/>
        </p:nvSpPr>
        <p:spPr>
          <a:xfrm>
            <a:off x="4343400" y="5702172"/>
            <a:ext cx="4277658" cy="1200329"/>
          </a:xfrm>
          <a:prstGeom prst="rect">
            <a:avLst/>
          </a:prstGeom>
          <a:noFill/>
        </p:spPr>
        <p:txBody>
          <a:bodyPr wrap="square">
            <a:spAutoFit/>
          </a:bodyPr>
          <a:lstStyle>
            <a:defPPr>
              <a:defRPr lang="en-US"/>
            </a:defPPr>
            <a:lvl1pPr algn="just">
              <a:spcBef>
                <a:spcPts val="600"/>
              </a:spcBef>
              <a:spcAft>
                <a:spcPts val="600"/>
              </a:spcAft>
              <a:defRPr sz="3600">
                <a:effectLst/>
                <a:latin typeface="Times New Roman" panose="02020603050405020304" pitchFamily="18" charset="0"/>
                <a:cs typeface="Times New Roman" panose="02020603050405020304" pitchFamily="18" charset="0"/>
              </a:defRPr>
            </a:lvl1pPr>
          </a:lstStyle>
          <a:p>
            <a:r>
              <a:rPr lang="en-VN" dirty="0"/>
              <a:t>Vẫn ở nhà, chưa được sử dụng</a:t>
            </a:r>
          </a:p>
        </p:txBody>
      </p:sp>
      <p:sp>
        <p:nvSpPr>
          <p:cNvPr id="15" name="TextBox 14">
            <a:extLst>
              <a:ext uri="{FF2B5EF4-FFF2-40B4-BE49-F238E27FC236}">
                <a16:creationId xmlns:a16="http://schemas.microsoft.com/office/drawing/2014/main" id="{FDCAFFC2-34F9-DE27-7B05-B6151604FC18}"/>
              </a:ext>
            </a:extLst>
          </p:cNvPr>
          <p:cNvSpPr txBox="1"/>
          <p:nvPr/>
        </p:nvSpPr>
        <p:spPr>
          <a:xfrm>
            <a:off x="4465320" y="7142398"/>
            <a:ext cx="3977640" cy="1200329"/>
          </a:xfrm>
          <a:prstGeom prst="rect">
            <a:avLst/>
          </a:prstGeom>
          <a:noFill/>
        </p:spPr>
        <p:txBody>
          <a:bodyPr wrap="square">
            <a:spAutoFit/>
          </a:bodyPr>
          <a:lstStyle>
            <a:defPPr>
              <a:defRPr lang="en-US"/>
            </a:defPPr>
            <a:lvl1pPr algn="just">
              <a:spcBef>
                <a:spcPts val="600"/>
              </a:spcBef>
              <a:spcAft>
                <a:spcPts val="600"/>
              </a:spcAft>
              <a:defRPr sz="3600">
                <a:effectLst/>
                <a:latin typeface="Times New Roman" panose="02020603050405020304" pitchFamily="18" charset="0"/>
                <a:cs typeface="Times New Roman" panose="02020603050405020304" pitchFamily="18" charset="0"/>
              </a:defRPr>
            </a:lvl1pPr>
          </a:lstStyle>
          <a:p>
            <a:r>
              <a:rPr lang="en-VN" dirty="0"/>
              <a:t>Chuyển từ nhà Sơn sang tay Hiên</a:t>
            </a:r>
          </a:p>
        </p:txBody>
      </p:sp>
      <p:sp>
        <p:nvSpPr>
          <p:cNvPr id="17" name="TextBox 16">
            <a:extLst>
              <a:ext uri="{FF2B5EF4-FFF2-40B4-BE49-F238E27FC236}">
                <a16:creationId xmlns:a16="http://schemas.microsoft.com/office/drawing/2014/main" id="{34579264-005D-05C3-470F-1945CF2FF948}"/>
              </a:ext>
            </a:extLst>
          </p:cNvPr>
          <p:cNvSpPr txBox="1"/>
          <p:nvPr/>
        </p:nvSpPr>
        <p:spPr>
          <a:xfrm>
            <a:off x="4429760" y="8534761"/>
            <a:ext cx="4013200" cy="1754326"/>
          </a:xfrm>
          <a:prstGeom prst="rect">
            <a:avLst/>
          </a:prstGeom>
          <a:noFill/>
        </p:spPr>
        <p:txBody>
          <a:bodyPr wrap="square">
            <a:spAutoFit/>
          </a:bodyPr>
          <a:lstStyle>
            <a:defPPr>
              <a:defRPr lang="en-US"/>
            </a:defPPr>
            <a:lvl1pPr algn="just">
              <a:spcBef>
                <a:spcPts val="600"/>
              </a:spcBef>
              <a:spcAft>
                <a:spcPts val="600"/>
              </a:spcAft>
              <a:defRPr sz="3600">
                <a:effectLst/>
                <a:latin typeface="Times New Roman" panose="02020603050405020304" pitchFamily="18" charset="0"/>
                <a:cs typeface="Times New Roman" panose="02020603050405020304" pitchFamily="18" charset="0"/>
              </a:defRPr>
            </a:lvl1pPr>
          </a:lstStyle>
          <a:p>
            <a:r>
              <a:rPr lang="en-VN" dirty="0"/>
              <a:t>Ở với Hiên, nhưng Sơn muốn đòi lại vì sợ bị mẹ mắng</a:t>
            </a:r>
          </a:p>
        </p:txBody>
      </p:sp>
      <p:sp>
        <p:nvSpPr>
          <p:cNvPr id="19" name="TextBox 18">
            <a:extLst>
              <a:ext uri="{FF2B5EF4-FFF2-40B4-BE49-F238E27FC236}">
                <a16:creationId xmlns:a16="http://schemas.microsoft.com/office/drawing/2014/main" id="{66B283D0-3B45-46A7-22A5-C34EB88EBABE}"/>
              </a:ext>
            </a:extLst>
          </p:cNvPr>
          <p:cNvSpPr txBox="1"/>
          <p:nvPr/>
        </p:nvSpPr>
        <p:spPr>
          <a:xfrm>
            <a:off x="8972566" y="3210509"/>
            <a:ext cx="3479484" cy="1431161"/>
          </a:xfrm>
          <a:prstGeom prst="rect">
            <a:avLst/>
          </a:prstGeom>
          <a:noFill/>
        </p:spPr>
        <p:txBody>
          <a:bodyPr wrap="square">
            <a:spAutoFit/>
          </a:bodyPr>
          <a:lstStyle/>
          <a:p>
            <a:pPr algn="just">
              <a:spcBef>
                <a:spcPts val="600"/>
              </a:spcBef>
              <a:spcAft>
                <a:spcPts val="600"/>
              </a:spcAft>
            </a:pPr>
            <a:r>
              <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Nhớ em</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Cảm động</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Thương em quá </a:t>
            </a:r>
            <a:r>
              <a:rPr lang="en-VN" sz="2400" dirty="0">
                <a:effectLst/>
                <a:latin typeface="Times New Roman" panose="02020603050405020304" pitchFamily="18" charset="0"/>
                <a:cs typeface="Times New Roman" panose="02020603050405020304" pitchFamily="18" charset="0"/>
              </a:rPr>
              <a:t> </a:t>
            </a:r>
            <a:endParaRPr lang="en-VN" sz="2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3B3F504-FD88-4A24-D54D-9C52A88C8D0D}"/>
              </a:ext>
            </a:extLst>
          </p:cNvPr>
          <p:cNvSpPr txBox="1"/>
          <p:nvPr/>
        </p:nvSpPr>
        <p:spPr>
          <a:xfrm>
            <a:off x="8488349" y="5284660"/>
            <a:ext cx="4764599" cy="1862048"/>
          </a:xfrm>
          <a:prstGeom prst="rect">
            <a:avLst/>
          </a:prstGeom>
          <a:noFill/>
        </p:spPr>
        <p:txBody>
          <a:bodyPr wrap="square">
            <a:spAutoFit/>
          </a:bodyPr>
          <a:lstStyle>
            <a:defPPr>
              <a:defRPr lang="en-US"/>
            </a:defPPr>
            <a:lvl1pPr algn="just">
              <a:spcBef>
                <a:spcPts val="600"/>
              </a:spcBef>
              <a:spcAft>
                <a:spcPts val="600"/>
              </a:spcAft>
              <a:defRPr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spcBef>
                <a:spcPts val="0"/>
              </a:spcBef>
              <a:spcAft>
                <a:spcPts val="0"/>
              </a:spcAft>
            </a:pPr>
            <a:r>
              <a:rPr lang="en-VN" sz="2300" dirty="0"/>
              <a:t>- Cảm nhận cảnh vật xơ xác, héo hon</a:t>
            </a:r>
          </a:p>
          <a:p>
            <a:pPr>
              <a:spcBef>
                <a:spcPts val="0"/>
              </a:spcBef>
              <a:spcAft>
                <a:spcPts val="0"/>
              </a:spcAft>
            </a:pPr>
            <a:r>
              <a:rPr lang="en-VN" sz="2300" dirty="0"/>
              <a:t>- Nhận thấy lũ trẻ ngoài chợ mặc không khác ngày thường</a:t>
            </a:r>
          </a:p>
          <a:p>
            <a:pPr>
              <a:spcBef>
                <a:spcPts val="0"/>
              </a:spcBef>
              <a:spcAft>
                <a:spcPts val="0"/>
              </a:spcAft>
            </a:pPr>
            <a:r>
              <a:rPr lang="en-VN" sz="2300" dirty="0"/>
              <a:t>- vẫn thân mật chơi với lũ trẻ (có Hiên)</a:t>
            </a:r>
          </a:p>
        </p:txBody>
      </p:sp>
      <p:sp>
        <p:nvSpPr>
          <p:cNvPr id="23" name="TextBox 22">
            <a:extLst>
              <a:ext uri="{FF2B5EF4-FFF2-40B4-BE49-F238E27FC236}">
                <a16:creationId xmlns:a16="http://schemas.microsoft.com/office/drawing/2014/main" id="{22224756-43AF-E58F-3FFF-742580971C30}"/>
              </a:ext>
            </a:extLst>
          </p:cNvPr>
          <p:cNvSpPr txBox="1"/>
          <p:nvPr/>
        </p:nvSpPr>
        <p:spPr>
          <a:xfrm>
            <a:off x="8591218" y="7175382"/>
            <a:ext cx="4584089" cy="1354217"/>
          </a:xfrm>
          <a:prstGeom prst="rect">
            <a:avLst/>
          </a:prstGeom>
          <a:noFill/>
        </p:spPr>
        <p:txBody>
          <a:bodyPr wrap="square">
            <a:spAutoFit/>
          </a:bodyPr>
          <a:lstStyle>
            <a:defPPr>
              <a:defRPr lang="en-US"/>
            </a:defPPr>
            <a:lvl1pPr algn="just">
              <a:spcBef>
                <a:spcPts val="600"/>
              </a:spcBef>
              <a:spcAft>
                <a:spcPts val="600"/>
              </a:spcAft>
              <a:defRPr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VN" dirty="0"/>
              <a:t>- Động lòng thương, tự nguyện chia sẻ áo bông cũ cho Hiên</a:t>
            </a:r>
          </a:p>
          <a:p>
            <a:r>
              <a:rPr lang="en-VN" dirty="0"/>
              <a:t>- Lòng tự nhiên thấy ấm áp, vui vui. </a:t>
            </a:r>
          </a:p>
        </p:txBody>
      </p:sp>
      <p:sp>
        <p:nvSpPr>
          <p:cNvPr id="25" name="TextBox 24">
            <a:extLst>
              <a:ext uri="{FF2B5EF4-FFF2-40B4-BE49-F238E27FC236}">
                <a16:creationId xmlns:a16="http://schemas.microsoft.com/office/drawing/2014/main" id="{2E7A69CD-A9BA-D047-1150-6DE0B156E403}"/>
              </a:ext>
            </a:extLst>
          </p:cNvPr>
          <p:cNvSpPr txBox="1"/>
          <p:nvPr/>
        </p:nvSpPr>
        <p:spPr>
          <a:xfrm>
            <a:off x="8599730" y="8734815"/>
            <a:ext cx="3682684" cy="1354217"/>
          </a:xfrm>
          <a:prstGeom prst="rect">
            <a:avLst/>
          </a:prstGeom>
          <a:noFill/>
        </p:spPr>
        <p:txBody>
          <a:bodyPr wrap="square">
            <a:spAutoFit/>
          </a:bodyPr>
          <a:lstStyle>
            <a:defPPr>
              <a:defRPr lang="en-US"/>
            </a:defPPr>
            <a:lvl1pPr algn="just">
              <a:spcBef>
                <a:spcPts val="600"/>
              </a:spcBef>
              <a:spcAft>
                <a:spcPts val="600"/>
              </a:spcAft>
              <a:defRPr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VN" dirty="0"/>
              <a:t>- Hoảng sợ, bỏ cả cơm</a:t>
            </a:r>
          </a:p>
          <a:p>
            <a:r>
              <a:rPr lang="en-VN" dirty="0"/>
              <a:t>- Lo lắng, đi tìm khắp nơi để đòi lại áo </a:t>
            </a:r>
          </a:p>
        </p:txBody>
      </p:sp>
      <p:sp>
        <p:nvSpPr>
          <p:cNvPr id="27" name="TextBox 26">
            <a:extLst>
              <a:ext uri="{FF2B5EF4-FFF2-40B4-BE49-F238E27FC236}">
                <a16:creationId xmlns:a16="http://schemas.microsoft.com/office/drawing/2014/main" id="{B175268E-77D7-490E-A55E-04D896BA57B9}"/>
              </a:ext>
            </a:extLst>
          </p:cNvPr>
          <p:cNvSpPr txBox="1"/>
          <p:nvPr/>
        </p:nvSpPr>
        <p:spPr>
          <a:xfrm>
            <a:off x="13252948" y="3401217"/>
            <a:ext cx="2296160" cy="369730"/>
          </a:xfrm>
          <a:prstGeom prst="rect">
            <a:avLst/>
          </a:prstGeom>
          <a:noFill/>
        </p:spPr>
        <p:txBody>
          <a:bodyPr wrap="square">
            <a:spAutoFit/>
          </a:bodyPr>
          <a:lstStyle>
            <a:defPPr>
              <a:defRPr lang="en-US"/>
            </a:defPPr>
            <a:lvl1pPr algn="just">
              <a:spcBef>
                <a:spcPts val="600"/>
              </a:spcBef>
              <a:spcAft>
                <a:spcPts val="600"/>
              </a:spcAft>
              <a:defRPr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VN" dirty="0"/>
              <a:t>Yêu thương em </a:t>
            </a:r>
          </a:p>
        </p:txBody>
      </p:sp>
      <p:sp>
        <p:nvSpPr>
          <p:cNvPr id="29" name="TextBox 28">
            <a:extLst>
              <a:ext uri="{FF2B5EF4-FFF2-40B4-BE49-F238E27FC236}">
                <a16:creationId xmlns:a16="http://schemas.microsoft.com/office/drawing/2014/main" id="{58F69CE0-D3D4-DC8C-1460-C373662E2ABF}"/>
              </a:ext>
            </a:extLst>
          </p:cNvPr>
          <p:cNvSpPr txBox="1"/>
          <p:nvPr/>
        </p:nvSpPr>
        <p:spPr>
          <a:xfrm>
            <a:off x="13308633" y="5430854"/>
            <a:ext cx="3743960" cy="1569660"/>
          </a:xfrm>
          <a:prstGeom prst="rect">
            <a:avLst/>
          </a:prstGeom>
          <a:noFill/>
        </p:spPr>
        <p:txBody>
          <a:bodyPr wrap="square">
            <a:spAutoFit/>
          </a:bodyPr>
          <a:lstStyle>
            <a:defPPr>
              <a:defRPr lang="en-US"/>
            </a:defPPr>
            <a:lvl1pPr algn="just">
              <a:spcBef>
                <a:spcPts val="600"/>
              </a:spcBef>
              <a:spcAft>
                <a:spcPts val="600"/>
              </a:spcAft>
              <a:defRPr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VN" dirty="0"/>
              <a:t>Sự nhạy cảm, tinh tế, cái nhìn thể hiện sự quan tâm, chân thành, gần gũi, thân thiện, giàu lòng trắc ẩn </a:t>
            </a:r>
          </a:p>
        </p:txBody>
      </p:sp>
      <p:sp>
        <p:nvSpPr>
          <p:cNvPr id="31" name="TextBox 30">
            <a:extLst>
              <a:ext uri="{FF2B5EF4-FFF2-40B4-BE49-F238E27FC236}">
                <a16:creationId xmlns:a16="http://schemas.microsoft.com/office/drawing/2014/main" id="{85D7EAD8-F71C-5E9D-6FC8-06337D2F043F}"/>
              </a:ext>
            </a:extLst>
          </p:cNvPr>
          <p:cNvSpPr txBox="1"/>
          <p:nvPr/>
        </p:nvSpPr>
        <p:spPr>
          <a:xfrm>
            <a:off x="13402969" y="7120199"/>
            <a:ext cx="3682684" cy="830997"/>
          </a:xfrm>
          <a:prstGeom prst="rect">
            <a:avLst/>
          </a:prstGeom>
          <a:noFill/>
        </p:spPr>
        <p:txBody>
          <a:bodyPr wrap="square">
            <a:spAutoFit/>
          </a:bodyPr>
          <a:lstStyle>
            <a:defPPr>
              <a:defRPr lang="en-US"/>
            </a:defPPr>
            <a:lvl1pPr algn="just">
              <a:spcBef>
                <a:spcPts val="600"/>
              </a:spcBef>
              <a:spcAft>
                <a:spcPts val="600"/>
              </a:spcAft>
              <a:defRPr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VN" dirty="0"/>
              <a:t>Tâm hồn trong sáng, tinh tế, nhạy cảm. </a:t>
            </a:r>
          </a:p>
        </p:txBody>
      </p:sp>
      <p:sp>
        <p:nvSpPr>
          <p:cNvPr id="33" name="TextBox 32">
            <a:extLst>
              <a:ext uri="{FF2B5EF4-FFF2-40B4-BE49-F238E27FC236}">
                <a16:creationId xmlns:a16="http://schemas.microsoft.com/office/drawing/2014/main" id="{3AE2526E-C890-3B85-3208-3481CD96ECA8}"/>
              </a:ext>
            </a:extLst>
          </p:cNvPr>
          <p:cNvSpPr txBox="1"/>
          <p:nvPr/>
        </p:nvSpPr>
        <p:spPr>
          <a:xfrm>
            <a:off x="13433449" y="8608402"/>
            <a:ext cx="4202119" cy="1723549"/>
          </a:xfrm>
          <a:prstGeom prst="rect">
            <a:avLst/>
          </a:prstGeom>
          <a:noFill/>
        </p:spPr>
        <p:txBody>
          <a:bodyPr wrap="square">
            <a:spAutoFit/>
          </a:bodyPr>
          <a:lstStyle>
            <a:defPPr>
              <a:defRPr lang="en-US"/>
            </a:defPPr>
            <a:lvl1pPr algn="just">
              <a:spcBef>
                <a:spcPts val="600"/>
              </a:spcBef>
              <a:spcAft>
                <a:spcPts val="600"/>
              </a:spcAft>
              <a:defRPr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VN" dirty="0"/>
              <a:t>Tâm lí trẻ con, ngây thơ, trong sáng</a:t>
            </a:r>
          </a:p>
          <a:p>
            <a:r>
              <a:rPr lang="en-VN" dirty="0"/>
              <a:t>=&gt; Không làm giảm đi cảm tình đối với Sơn.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3" grpId="0"/>
      <p:bldP spid="25" grpId="0"/>
      <p:bldP spid="27" grpId="0"/>
      <p:bldP spid="29" grpId="0"/>
      <p:bldP spid="3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168437"/>
            <a:ext cx="16230600" cy="8967406"/>
          </a:xfrm>
          <a:custGeom>
            <a:avLst/>
            <a:gdLst/>
            <a:ahLst/>
            <a:cxnLst/>
            <a:rect l="l" t="t" r="r" b="b"/>
            <a:pathLst>
              <a:path w="16230600" h="8967406">
                <a:moveTo>
                  <a:pt x="0" y="0"/>
                </a:moveTo>
                <a:lnTo>
                  <a:pt x="16230600" y="0"/>
                </a:lnTo>
                <a:lnTo>
                  <a:pt x="16230600" y="8967406"/>
                </a:lnTo>
                <a:lnTo>
                  <a:pt x="0" y="8967406"/>
                </a:lnTo>
                <a:lnTo>
                  <a:pt x="0" y="0"/>
                </a:lnTo>
                <a:close/>
              </a:path>
            </a:pathLst>
          </a:custGeom>
          <a:blipFill>
            <a:blip r:embed="rId2"/>
            <a:stretch>
              <a:fillRect/>
            </a:stretch>
          </a:blipFill>
        </p:spPr>
        <p:txBody>
          <a:bodyPr/>
          <a:lstStyle/>
          <a:p>
            <a:endParaRPr lang="en-VN"/>
          </a:p>
        </p:txBody>
      </p:sp>
      <p:sp>
        <p:nvSpPr>
          <p:cNvPr id="3" name="TextBox 3"/>
          <p:cNvSpPr txBox="1"/>
          <p:nvPr/>
        </p:nvSpPr>
        <p:spPr>
          <a:xfrm>
            <a:off x="3054225" y="135927"/>
            <a:ext cx="12179550" cy="994410"/>
          </a:xfrm>
          <a:prstGeom prst="rect">
            <a:avLst/>
          </a:prstGeom>
        </p:spPr>
        <p:txBody>
          <a:bodyPr lIns="0" tIns="0" rIns="0" bIns="0" rtlCol="0" anchor="t">
            <a:spAutoFit/>
          </a:bodyPr>
          <a:lstStyle/>
          <a:p>
            <a:pPr algn="ctr">
              <a:lnSpc>
                <a:spcPts val="7020"/>
              </a:lnSpc>
            </a:pPr>
            <a:r>
              <a:rPr lang="en-US" sz="6500">
                <a:solidFill>
                  <a:srgbClr val="000000"/>
                </a:solidFill>
                <a:latin typeface="#9Slide05 Habano"/>
                <a:ea typeface="#9Slide05 Habano"/>
                <a:cs typeface="#9Slide05 Habano"/>
                <a:sym typeface="#9Slide05 Habano"/>
              </a:rPr>
              <a:t>Hành trình chiếc áo bông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8955650"/>
            <a:ext cx="5004350" cy="1291100"/>
          </a:xfrm>
          <a:custGeom>
            <a:avLst/>
            <a:gdLst/>
            <a:ahLst/>
            <a:cxnLst/>
            <a:rect l="l" t="t" r="r" b="b"/>
            <a:pathLst>
              <a:path w="5004350" h="1291100">
                <a:moveTo>
                  <a:pt x="5004350" y="0"/>
                </a:moveTo>
                <a:lnTo>
                  <a:pt x="0" y="0"/>
                </a:lnTo>
                <a:lnTo>
                  <a:pt x="0" y="1291100"/>
                </a:lnTo>
                <a:lnTo>
                  <a:pt x="5004350" y="1291100"/>
                </a:lnTo>
                <a:lnTo>
                  <a:pt x="5004350" y="0"/>
                </a:lnTo>
                <a:close/>
              </a:path>
            </a:pathLst>
          </a:custGeom>
          <a:blipFill>
            <a:blip r:embed="rId3"/>
            <a:stretch>
              <a:fillRect l="1759" r="-64339" b="-2"/>
            </a:stretch>
          </a:blipFill>
        </p:spPr>
        <p:txBody>
          <a:bodyPr/>
          <a:lstStyle/>
          <a:p>
            <a:endParaRPr lang="en-VN"/>
          </a:p>
        </p:txBody>
      </p:sp>
      <p:sp>
        <p:nvSpPr>
          <p:cNvPr id="3" name="Freeform 3"/>
          <p:cNvSpPr/>
          <p:nvPr/>
        </p:nvSpPr>
        <p:spPr>
          <a:xfrm>
            <a:off x="-1944058" y="7739398"/>
            <a:ext cx="2576984" cy="4305346"/>
          </a:xfrm>
          <a:custGeom>
            <a:avLst/>
            <a:gdLst/>
            <a:ahLst/>
            <a:cxnLst/>
            <a:rect l="l" t="t" r="r" b="b"/>
            <a:pathLst>
              <a:path w="2576984" h="4305346">
                <a:moveTo>
                  <a:pt x="0" y="0"/>
                </a:moveTo>
                <a:lnTo>
                  <a:pt x="2576984" y="0"/>
                </a:lnTo>
                <a:lnTo>
                  <a:pt x="2576984" y="4305346"/>
                </a:lnTo>
                <a:lnTo>
                  <a:pt x="0" y="4305346"/>
                </a:lnTo>
                <a:lnTo>
                  <a:pt x="0" y="0"/>
                </a:lnTo>
                <a:close/>
              </a:path>
            </a:pathLst>
          </a:custGeom>
          <a:blipFill>
            <a:blip r:embed="rId4"/>
            <a:stretch>
              <a:fillRect/>
            </a:stretch>
          </a:blipFill>
        </p:spPr>
        <p:txBody>
          <a:bodyPr/>
          <a:lstStyle/>
          <a:p>
            <a:endParaRPr lang="en-VN"/>
          </a:p>
        </p:txBody>
      </p:sp>
      <p:sp>
        <p:nvSpPr>
          <p:cNvPr id="4" name="Freeform 4"/>
          <p:cNvSpPr/>
          <p:nvPr/>
        </p:nvSpPr>
        <p:spPr>
          <a:xfrm>
            <a:off x="-1936926" y="7515076"/>
            <a:ext cx="2577000" cy="4576550"/>
          </a:xfrm>
          <a:custGeom>
            <a:avLst/>
            <a:gdLst/>
            <a:ahLst/>
            <a:cxnLst/>
            <a:rect l="l" t="t" r="r" b="b"/>
            <a:pathLst>
              <a:path w="2577000" h="4576550">
                <a:moveTo>
                  <a:pt x="0" y="0"/>
                </a:moveTo>
                <a:lnTo>
                  <a:pt x="2577000" y="0"/>
                </a:lnTo>
                <a:lnTo>
                  <a:pt x="2577000" y="4576550"/>
                </a:lnTo>
                <a:lnTo>
                  <a:pt x="0" y="4576550"/>
                </a:lnTo>
                <a:lnTo>
                  <a:pt x="0" y="0"/>
                </a:lnTo>
                <a:close/>
              </a:path>
            </a:pathLst>
          </a:custGeom>
          <a:blipFill>
            <a:blip r:embed="rId5"/>
            <a:stretch>
              <a:fillRect l="-18679" r="-31999"/>
            </a:stretch>
          </a:blipFill>
        </p:spPr>
        <p:txBody>
          <a:bodyPr/>
          <a:lstStyle/>
          <a:p>
            <a:endParaRPr lang="en-VN"/>
          </a:p>
        </p:txBody>
      </p:sp>
      <p:sp>
        <p:nvSpPr>
          <p:cNvPr id="5" name="Freeform 5"/>
          <p:cNvSpPr/>
          <p:nvPr/>
        </p:nvSpPr>
        <p:spPr>
          <a:xfrm>
            <a:off x="-47373" y="603796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6"/>
            <a:stretch>
              <a:fillRect/>
            </a:stretch>
          </a:blipFill>
        </p:spPr>
        <p:txBody>
          <a:bodyPr/>
          <a:lstStyle/>
          <a:p>
            <a:endParaRPr lang="en-VN"/>
          </a:p>
        </p:txBody>
      </p:sp>
      <p:sp>
        <p:nvSpPr>
          <p:cNvPr id="6" name="Freeform 6"/>
          <p:cNvSpPr/>
          <p:nvPr/>
        </p:nvSpPr>
        <p:spPr>
          <a:xfrm>
            <a:off x="3885530" y="1963027"/>
            <a:ext cx="2874817" cy="2533432"/>
          </a:xfrm>
          <a:custGeom>
            <a:avLst/>
            <a:gdLst/>
            <a:ahLst/>
            <a:cxnLst/>
            <a:rect l="l" t="t" r="r" b="b"/>
            <a:pathLst>
              <a:path w="2874817" h="2533432">
                <a:moveTo>
                  <a:pt x="0" y="0"/>
                </a:moveTo>
                <a:lnTo>
                  <a:pt x="2874816" y="0"/>
                </a:lnTo>
                <a:lnTo>
                  <a:pt x="2874816" y="2533432"/>
                </a:lnTo>
                <a:lnTo>
                  <a:pt x="0" y="253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7" name="Freeform 7"/>
          <p:cNvSpPr/>
          <p:nvPr/>
        </p:nvSpPr>
        <p:spPr>
          <a:xfrm>
            <a:off x="8062931" y="3054103"/>
            <a:ext cx="1758626" cy="738623"/>
          </a:xfrm>
          <a:custGeom>
            <a:avLst/>
            <a:gdLst/>
            <a:ahLst/>
            <a:cxnLst/>
            <a:rect l="l" t="t" r="r" b="b"/>
            <a:pathLst>
              <a:path w="1758626" h="738623">
                <a:moveTo>
                  <a:pt x="0" y="0"/>
                </a:moveTo>
                <a:lnTo>
                  <a:pt x="1758626" y="0"/>
                </a:lnTo>
                <a:lnTo>
                  <a:pt x="1758626" y="738622"/>
                </a:lnTo>
                <a:lnTo>
                  <a:pt x="0" y="7386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8" name="Freeform 8"/>
          <p:cNvSpPr/>
          <p:nvPr/>
        </p:nvSpPr>
        <p:spPr>
          <a:xfrm>
            <a:off x="11506895" y="1254445"/>
            <a:ext cx="2759764" cy="3242014"/>
          </a:xfrm>
          <a:custGeom>
            <a:avLst/>
            <a:gdLst/>
            <a:ahLst/>
            <a:cxnLst/>
            <a:rect l="l" t="t" r="r" b="b"/>
            <a:pathLst>
              <a:path w="2759764" h="3242014">
                <a:moveTo>
                  <a:pt x="0" y="0"/>
                </a:moveTo>
                <a:lnTo>
                  <a:pt x="2759764" y="0"/>
                </a:lnTo>
                <a:lnTo>
                  <a:pt x="2759764" y="3242014"/>
                </a:lnTo>
                <a:lnTo>
                  <a:pt x="0" y="3242014"/>
                </a:lnTo>
                <a:lnTo>
                  <a:pt x="0" y="0"/>
                </a:lnTo>
                <a:close/>
              </a:path>
            </a:pathLst>
          </a:custGeom>
          <a:blipFill>
            <a:blip r:embed="rId11"/>
            <a:stretch>
              <a:fillRect/>
            </a:stretch>
          </a:blipFill>
        </p:spPr>
        <p:txBody>
          <a:bodyPr/>
          <a:lstStyle/>
          <a:p>
            <a:endParaRPr lang="en-VN"/>
          </a:p>
        </p:txBody>
      </p:sp>
      <p:grpSp>
        <p:nvGrpSpPr>
          <p:cNvPr id="9" name="Group 9"/>
          <p:cNvGrpSpPr/>
          <p:nvPr/>
        </p:nvGrpSpPr>
        <p:grpSpPr>
          <a:xfrm>
            <a:off x="3230646" y="4725059"/>
            <a:ext cx="4184585" cy="3200577"/>
            <a:chOff x="0" y="0"/>
            <a:chExt cx="1102113" cy="842950"/>
          </a:xfrm>
        </p:grpSpPr>
        <p:sp>
          <p:nvSpPr>
            <p:cNvPr id="10" name="Freeform 10"/>
            <p:cNvSpPr/>
            <p:nvPr/>
          </p:nvSpPr>
          <p:spPr>
            <a:xfrm>
              <a:off x="0" y="0"/>
              <a:ext cx="1102113" cy="842950"/>
            </a:xfrm>
            <a:custGeom>
              <a:avLst/>
              <a:gdLst/>
              <a:ahLst/>
              <a:cxnLst/>
              <a:rect l="l" t="t" r="r" b="b"/>
              <a:pathLst>
                <a:path w="1102113" h="842950">
                  <a:moveTo>
                    <a:pt x="94355" y="0"/>
                  </a:moveTo>
                  <a:lnTo>
                    <a:pt x="1007758" y="0"/>
                  </a:lnTo>
                  <a:cubicBezTo>
                    <a:pt x="1032782" y="0"/>
                    <a:pt x="1056782" y="9941"/>
                    <a:pt x="1074477" y="27636"/>
                  </a:cubicBezTo>
                  <a:cubicBezTo>
                    <a:pt x="1092172" y="45331"/>
                    <a:pt x="1102113" y="69331"/>
                    <a:pt x="1102113" y="94355"/>
                  </a:cubicBezTo>
                  <a:lnTo>
                    <a:pt x="1102113" y="748595"/>
                  </a:lnTo>
                  <a:cubicBezTo>
                    <a:pt x="1102113" y="800706"/>
                    <a:pt x="1059869" y="842950"/>
                    <a:pt x="1007758" y="842950"/>
                  </a:cubicBezTo>
                  <a:lnTo>
                    <a:pt x="94355" y="842950"/>
                  </a:lnTo>
                  <a:cubicBezTo>
                    <a:pt x="42244" y="842950"/>
                    <a:pt x="0" y="800706"/>
                    <a:pt x="0" y="748595"/>
                  </a:cubicBezTo>
                  <a:lnTo>
                    <a:pt x="0" y="94355"/>
                  </a:lnTo>
                  <a:cubicBezTo>
                    <a:pt x="0" y="42244"/>
                    <a:pt x="42244" y="0"/>
                    <a:pt x="94355" y="0"/>
                  </a:cubicBezTo>
                  <a:close/>
                </a:path>
              </a:pathLst>
            </a:custGeom>
            <a:solidFill>
              <a:srgbClr val="F7B763"/>
            </a:solidFill>
          </p:spPr>
          <p:txBody>
            <a:bodyPr/>
            <a:lstStyle/>
            <a:p>
              <a:endParaRPr lang="en-VN"/>
            </a:p>
          </p:txBody>
        </p:sp>
        <p:sp>
          <p:nvSpPr>
            <p:cNvPr id="11" name="TextBox 11"/>
            <p:cNvSpPr txBox="1"/>
            <p:nvPr/>
          </p:nvSpPr>
          <p:spPr>
            <a:xfrm>
              <a:off x="0" y="9525"/>
              <a:ext cx="1102113" cy="833425"/>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0794485" y="4648682"/>
            <a:ext cx="4184585" cy="3276954"/>
            <a:chOff x="0" y="0"/>
            <a:chExt cx="1102113" cy="863066"/>
          </a:xfrm>
        </p:grpSpPr>
        <p:sp>
          <p:nvSpPr>
            <p:cNvPr id="13" name="Freeform 13"/>
            <p:cNvSpPr/>
            <p:nvPr/>
          </p:nvSpPr>
          <p:spPr>
            <a:xfrm>
              <a:off x="0" y="0"/>
              <a:ext cx="1102113" cy="863066"/>
            </a:xfrm>
            <a:custGeom>
              <a:avLst/>
              <a:gdLst/>
              <a:ahLst/>
              <a:cxnLst/>
              <a:rect l="l" t="t" r="r" b="b"/>
              <a:pathLst>
                <a:path w="1102113" h="863066">
                  <a:moveTo>
                    <a:pt x="94355" y="0"/>
                  </a:moveTo>
                  <a:lnTo>
                    <a:pt x="1007758" y="0"/>
                  </a:lnTo>
                  <a:cubicBezTo>
                    <a:pt x="1032782" y="0"/>
                    <a:pt x="1056782" y="9941"/>
                    <a:pt x="1074477" y="27636"/>
                  </a:cubicBezTo>
                  <a:cubicBezTo>
                    <a:pt x="1092172" y="45331"/>
                    <a:pt x="1102113" y="69331"/>
                    <a:pt x="1102113" y="94355"/>
                  </a:cubicBezTo>
                  <a:lnTo>
                    <a:pt x="1102113" y="768711"/>
                  </a:lnTo>
                  <a:cubicBezTo>
                    <a:pt x="1102113" y="820822"/>
                    <a:pt x="1059869" y="863066"/>
                    <a:pt x="1007758" y="863066"/>
                  </a:cubicBezTo>
                  <a:lnTo>
                    <a:pt x="94355" y="863066"/>
                  </a:lnTo>
                  <a:cubicBezTo>
                    <a:pt x="42244" y="863066"/>
                    <a:pt x="0" y="820822"/>
                    <a:pt x="0" y="768711"/>
                  </a:cubicBezTo>
                  <a:lnTo>
                    <a:pt x="0" y="94355"/>
                  </a:lnTo>
                  <a:cubicBezTo>
                    <a:pt x="0" y="42244"/>
                    <a:pt x="42244" y="0"/>
                    <a:pt x="94355" y="0"/>
                  </a:cubicBezTo>
                  <a:close/>
                </a:path>
              </a:pathLst>
            </a:custGeom>
            <a:solidFill>
              <a:srgbClr val="F7B763"/>
            </a:solidFill>
          </p:spPr>
          <p:txBody>
            <a:bodyPr/>
            <a:lstStyle/>
            <a:p>
              <a:endParaRPr lang="en-VN"/>
            </a:p>
          </p:txBody>
        </p:sp>
        <p:sp>
          <p:nvSpPr>
            <p:cNvPr id="14" name="TextBox 14"/>
            <p:cNvSpPr txBox="1"/>
            <p:nvPr/>
          </p:nvSpPr>
          <p:spPr>
            <a:xfrm>
              <a:off x="0" y="9525"/>
              <a:ext cx="1102113" cy="853541"/>
            </a:xfrm>
            <a:prstGeom prst="rect">
              <a:avLst/>
            </a:prstGeom>
          </p:spPr>
          <p:txBody>
            <a:bodyPr lIns="50800" tIns="50800" rIns="50800" bIns="50800" rtlCol="0" anchor="ctr"/>
            <a:lstStyle/>
            <a:p>
              <a:pPr algn="ctr">
                <a:lnSpc>
                  <a:spcPts val="2879"/>
                </a:lnSpc>
              </a:pPr>
              <a:endParaRPr/>
            </a:p>
          </p:txBody>
        </p:sp>
      </p:grpSp>
      <p:sp>
        <p:nvSpPr>
          <p:cNvPr id="15" name="TextBox 15"/>
          <p:cNvSpPr txBox="1"/>
          <p:nvPr/>
        </p:nvSpPr>
        <p:spPr>
          <a:xfrm>
            <a:off x="3054225" y="288610"/>
            <a:ext cx="12179550" cy="994410"/>
          </a:xfrm>
          <a:prstGeom prst="rect">
            <a:avLst/>
          </a:prstGeom>
        </p:spPr>
        <p:txBody>
          <a:bodyPr lIns="0" tIns="0" rIns="0" bIns="0" rtlCol="0" anchor="t">
            <a:spAutoFit/>
          </a:bodyPr>
          <a:lstStyle/>
          <a:p>
            <a:pPr algn="ctr">
              <a:lnSpc>
                <a:spcPts val="7020"/>
              </a:lnSpc>
            </a:pPr>
            <a:r>
              <a:rPr lang="en-US" sz="6500">
                <a:solidFill>
                  <a:srgbClr val="000000"/>
                </a:solidFill>
                <a:latin typeface="#9Slide05 Habano"/>
                <a:ea typeface="#9Slide05 Habano"/>
                <a:cs typeface="#9Slide05 Habano"/>
                <a:sym typeface="#9Slide05 Habano"/>
              </a:rPr>
              <a:t>Hành trình chiếc áo bông</a:t>
            </a:r>
          </a:p>
        </p:txBody>
      </p:sp>
      <p:sp>
        <p:nvSpPr>
          <p:cNvPr id="16" name="TextBox 16"/>
          <p:cNvSpPr txBox="1"/>
          <p:nvPr/>
        </p:nvSpPr>
        <p:spPr>
          <a:xfrm>
            <a:off x="3230646" y="4895772"/>
            <a:ext cx="3707450" cy="10572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Kỉ vật của người em đã mất</a:t>
            </a:r>
          </a:p>
        </p:txBody>
      </p:sp>
      <p:sp>
        <p:nvSpPr>
          <p:cNvPr id="17" name="TextBox 17"/>
          <p:cNvSpPr txBox="1"/>
          <p:nvPr/>
        </p:nvSpPr>
        <p:spPr>
          <a:xfrm>
            <a:off x="3230646" y="6114972"/>
            <a:ext cx="4184585" cy="15906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Niềm xót thương của chị em Sơn với bé Hiên </a:t>
            </a:r>
          </a:p>
        </p:txBody>
      </p:sp>
      <p:sp>
        <p:nvSpPr>
          <p:cNvPr id="18" name="TextBox 18"/>
          <p:cNvSpPr txBox="1"/>
          <p:nvPr/>
        </p:nvSpPr>
        <p:spPr>
          <a:xfrm>
            <a:off x="10794485" y="6030072"/>
            <a:ext cx="4203670" cy="5238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Vật thuộc về Hiên</a:t>
            </a:r>
          </a:p>
        </p:txBody>
      </p:sp>
      <p:grpSp>
        <p:nvGrpSpPr>
          <p:cNvPr id="19" name="Group 19"/>
          <p:cNvGrpSpPr/>
          <p:nvPr/>
        </p:nvGrpSpPr>
        <p:grpSpPr>
          <a:xfrm>
            <a:off x="3211560" y="8392361"/>
            <a:ext cx="11767510" cy="1499710"/>
            <a:chOff x="0" y="0"/>
            <a:chExt cx="3099262" cy="394985"/>
          </a:xfrm>
        </p:grpSpPr>
        <p:sp>
          <p:nvSpPr>
            <p:cNvPr id="20" name="Freeform 20"/>
            <p:cNvSpPr/>
            <p:nvPr/>
          </p:nvSpPr>
          <p:spPr>
            <a:xfrm>
              <a:off x="0" y="0"/>
              <a:ext cx="3099262" cy="394985"/>
            </a:xfrm>
            <a:custGeom>
              <a:avLst/>
              <a:gdLst/>
              <a:ahLst/>
              <a:cxnLst/>
              <a:rect l="l" t="t" r="r" b="b"/>
              <a:pathLst>
                <a:path w="3099262" h="394985">
                  <a:moveTo>
                    <a:pt x="33553" y="0"/>
                  </a:moveTo>
                  <a:lnTo>
                    <a:pt x="3065709" y="0"/>
                  </a:lnTo>
                  <a:cubicBezTo>
                    <a:pt x="3084239" y="0"/>
                    <a:pt x="3099262" y="15022"/>
                    <a:pt x="3099262" y="33553"/>
                  </a:cubicBezTo>
                  <a:lnTo>
                    <a:pt x="3099262" y="361432"/>
                  </a:lnTo>
                  <a:cubicBezTo>
                    <a:pt x="3099262" y="379963"/>
                    <a:pt x="3084239" y="394985"/>
                    <a:pt x="3065709" y="394985"/>
                  </a:cubicBezTo>
                  <a:lnTo>
                    <a:pt x="33553" y="394985"/>
                  </a:lnTo>
                  <a:cubicBezTo>
                    <a:pt x="15022" y="394985"/>
                    <a:pt x="0" y="379963"/>
                    <a:pt x="0" y="361432"/>
                  </a:cubicBezTo>
                  <a:lnTo>
                    <a:pt x="0" y="33553"/>
                  </a:lnTo>
                  <a:cubicBezTo>
                    <a:pt x="0" y="15022"/>
                    <a:pt x="15022" y="0"/>
                    <a:pt x="33553" y="0"/>
                  </a:cubicBezTo>
                  <a:close/>
                </a:path>
              </a:pathLst>
            </a:custGeom>
            <a:solidFill>
              <a:srgbClr val="000000">
                <a:alpha val="0"/>
              </a:srgbClr>
            </a:solidFill>
            <a:ln w="38100" cap="rnd">
              <a:solidFill>
                <a:srgbClr val="000000"/>
              </a:solidFill>
              <a:prstDash val="solid"/>
              <a:round/>
            </a:ln>
          </p:spPr>
          <p:txBody>
            <a:bodyPr/>
            <a:lstStyle/>
            <a:p>
              <a:endParaRPr lang="en-VN"/>
            </a:p>
          </p:txBody>
        </p:sp>
        <p:sp>
          <p:nvSpPr>
            <p:cNvPr id="21" name="TextBox 21"/>
            <p:cNvSpPr txBox="1"/>
            <p:nvPr/>
          </p:nvSpPr>
          <p:spPr>
            <a:xfrm>
              <a:off x="0" y="9525"/>
              <a:ext cx="3099262" cy="385460"/>
            </a:xfrm>
            <a:prstGeom prst="rect">
              <a:avLst/>
            </a:prstGeom>
          </p:spPr>
          <p:txBody>
            <a:bodyPr lIns="50800" tIns="50800" rIns="50800" bIns="50800" rtlCol="0" anchor="ctr"/>
            <a:lstStyle/>
            <a:p>
              <a:pPr algn="ctr">
                <a:lnSpc>
                  <a:spcPts val="2879"/>
                </a:lnSpc>
              </a:pPr>
              <a:endParaRPr/>
            </a:p>
          </p:txBody>
        </p:sp>
      </p:grpSp>
      <p:sp>
        <p:nvSpPr>
          <p:cNvPr id="22" name="TextBox 22"/>
          <p:cNvSpPr txBox="1"/>
          <p:nvPr/>
        </p:nvSpPr>
        <p:spPr>
          <a:xfrm>
            <a:off x="3005540" y="8606790"/>
            <a:ext cx="12179550" cy="994410"/>
          </a:xfrm>
          <a:prstGeom prst="rect">
            <a:avLst/>
          </a:prstGeom>
        </p:spPr>
        <p:txBody>
          <a:bodyPr lIns="0" tIns="0" rIns="0" bIns="0" rtlCol="0" anchor="t">
            <a:spAutoFit/>
          </a:bodyPr>
          <a:lstStyle/>
          <a:p>
            <a:pPr algn="ctr">
              <a:lnSpc>
                <a:spcPts val="7020"/>
              </a:lnSpc>
            </a:pPr>
            <a:r>
              <a:rPr lang="en-US" sz="6500">
                <a:solidFill>
                  <a:srgbClr val="000000"/>
                </a:solidFill>
                <a:latin typeface="#9Slide05 Habano"/>
                <a:ea typeface="#9Slide05 Habano"/>
                <a:cs typeface="#9Slide05 Habano"/>
                <a:sym typeface="#9Slide05 Habano"/>
              </a:rPr>
              <a:t>Hành trình của tình yêu thương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35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l="-41142" t="-20938" r="-81742" b="-69759"/>
            </a:stretch>
          </a:blipFill>
        </p:spPr>
        <p:txBody>
          <a:bodyPr/>
          <a:lstStyle/>
          <a:p>
            <a:endParaRPr lang="en-VN"/>
          </a:p>
        </p:txBody>
      </p:sp>
      <p:sp>
        <p:nvSpPr>
          <p:cNvPr id="3" name="Freeform 3"/>
          <p:cNvSpPr/>
          <p:nvPr/>
        </p:nvSpPr>
        <p:spPr>
          <a:xfrm rot="-2562726" flipH="1">
            <a:off x="16180308" y="8209626"/>
            <a:ext cx="4989986" cy="4305334"/>
          </a:xfrm>
          <a:custGeom>
            <a:avLst/>
            <a:gdLst/>
            <a:ahLst/>
            <a:cxnLst/>
            <a:rect l="l" t="t" r="r" b="b"/>
            <a:pathLst>
              <a:path w="4989986" h="4305334">
                <a:moveTo>
                  <a:pt x="4989986" y="0"/>
                </a:moveTo>
                <a:lnTo>
                  <a:pt x="0" y="0"/>
                </a:lnTo>
                <a:lnTo>
                  <a:pt x="0" y="4305334"/>
                </a:lnTo>
                <a:lnTo>
                  <a:pt x="4989986" y="4305334"/>
                </a:lnTo>
                <a:lnTo>
                  <a:pt x="4989986" y="0"/>
                </a:lnTo>
                <a:close/>
              </a:path>
            </a:pathLst>
          </a:custGeom>
          <a:blipFill>
            <a:blip r:embed="rId4"/>
            <a:stretch>
              <a:fillRect/>
            </a:stretch>
          </a:blipFill>
        </p:spPr>
        <p:txBody>
          <a:bodyPr/>
          <a:lstStyle/>
          <a:p>
            <a:endParaRPr lang="en-VN"/>
          </a:p>
        </p:txBody>
      </p:sp>
      <p:sp>
        <p:nvSpPr>
          <p:cNvPr id="4" name="Freeform 4"/>
          <p:cNvSpPr/>
          <p:nvPr/>
        </p:nvSpPr>
        <p:spPr>
          <a:xfrm flipH="1">
            <a:off x="14417356" y="9601100"/>
            <a:ext cx="6901544" cy="1291100"/>
          </a:xfrm>
          <a:custGeom>
            <a:avLst/>
            <a:gdLst/>
            <a:ahLst/>
            <a:cxnLst/>
            <a:rect l="l" t="t" r="r" b="b"/>
            <a:pathLst>
              <a:path w="6901544" h="1291100">
                <a:moveTo>
                  <a:pt x="6901544" y="0"/>
                </a:moveTo>
                <a:lnTo>
                  <a:pt x="0" y="0"/>
                </a:lnTo>
                <a:lnTo>
                  <a:pt x="0" y="1291100"/>
                </a:lnTo>
                <a:lnTo>
                  <a:pt x="6901544" y="1291100"/>
                </a:lnTo>
                <a:lnTo>
                  <a:pt x="6901544" y="0"/>
                </a:lnTo>
                <a:close/>
              </a:path>
            </a:pathLst>
          </a:custGeom>
          <a:blipFill>
            <a:blip r:embed="rId5"/>
            <a:stretch>
              <a:fillRect l="-17889" b="-3"/>
            </a:stretch>
          </a:blipFill>
        </p:spPr>
        <p:txBody>
          <a:bodyPr/>
          <a:lstStyle/>
          <a:p>
            <a:endParaRPr lang="en-VN"/>
          </a:p>
        </p:txBody>
      </p:sp>
      <p:sp>
        <p:nvSpPr>
          <p:cNvPr id="5" name="Freeform 5"/>
          <p:cNvSpPr/>
          <p:nvPr/>
        </p:nvSpPr>
        <p:spPr>
          <a:xfrm>
            <a:off x="-25400" y="14250"/>
            <a:ext cx="6130904" cy="1291100"/>
          </a:xfrm>
          <a:custGeom>
            <a:avLst/>
            <a:gdLst/>
            <a:ahLst/>
            <a:cxnLst/>
            <a:rect l="l" t="t" r="r" b="b"/>
            <a:pathLst>
              <a:path w="6130904" h="1291100">
                <a:moveTo>
                  <a:pt x="0" y="0"/>
                </a:moveTo>
                <a:lnTo>
                  <a:pt x="6130904" y="0"/>
                </a:lnTo>
                <a:lnTo>
                  <a:pt x="6130904" y="1291100"/>
                </a:lnTo>
                <a:lnTo>
                  <a:pt x="0" y="1291100"/>
                </a:lnTo>
                <a:lnTo>
                  <a:pt x="0" y="0"/>
                </a:lnTo>
                <a:close/>
              </a:path>
            </a:pathLst>
          </a:custGeom>
          <a:blipFill>
            <a:blip r:embed="rId5"/>
            <a:stretch>
              <a:fillRect l="-32708" b="-4"/>
            </a:stretch>
          </a:blipFill>
        </p:spPr>
        <p:txBody>
          <a:bodyPr/>
          <a:lstStyle/>
          <a:p>
            <a:endParaRPr lang="en-VN"/>
          </a:p>
        </p:txBody>
      </p:sp>
      <p:sp>
        <p:nvSpPr>
          <p:cNvPr id="6" name="Freeform 6"/>
          <p:cNvSpPr/>
          <p:nvPr/>
        </p:nvSpPr>
        <p:spPr>
          <a:xfrm>
            <a:off x="17291398" y="502454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6"/>
            <a:stretch>
              <a:fillRect/>
            </a:stretch>
          </a:blipFill>
        </p:spPr>
        <p:txBody>
          <a:bodyPr/>
          <a:lstStyle/>
          <a:p>
            <a:endParaRPr lang="en-VN"/>
          </a:p>
        </p:txBody>
      </p:sp>
      <p:sp>
        <p:nvSpPr>
          <p:cNvPr id="7" name="Freeform 7"/>
          <p:cNvSpPr/>
          <p:nvPr/>
        </p:nvSpPr>
        <p:spPr>
          <a:xfrm>
            <a:off x="16555790" y="5710446"/>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7"/>
            <a:stretch>
              <a:fillRect/>
            </a:stretch>
          </a:blipFill>
        </p:spPr>
        <p:txBody>
          <a:bodyPr/>
          <a:lstStyle/>
          <a:p>
            <a:endParaRPr lang="en-VN"/>
          </a:p>
        </p:txBody>
      </p:sp>
      <p:sp>
        <p:nvSpPr>
          <p:cNvPr id="9" name="TextBox 9"/>
          <p:cNvSpPr txBox="1"/>
          <p:nvPr/>
        </p:nvSpPr>
        <p:spPr>
          <a:xfrm>
            <a:off x="3040052" y="4360296"/>
            <a:ext cx="13477358" cy="1359346"/>
          </a:xfrm>
          <a:prstGeom prst="rect">
            <a:avLst/>
          </a:prstGeom>
        </p:spPr>
        <p:txBody>
          <a:bodyPr lIns="0" tIns="0" rIns="0" bIns="0" rtlCol="0" anchor="t">
            <a:spAutoFit/>
          </a:bodyPr>
          <a:lstStyle/>
          <a:p>
            <a:pPr algn="ctr">
              <a:lnSpc>
                <a:spcPts val="10584"/>
              </a:lnSpc>
            </a:pPr>
            <a:r>
              <a:rPr lang="en-US" sz="9800" dirty="0" err="1">
                <a:solidFill>
                  <a:srgbClr val="000000"/>
                </a:solidFill>
                <a:latin typeface="#9Slide05 Habano"/>
                <a:ea typeface="#9Slide05 Habano"/>
                <a:cs typeface="#9Slide05 Habano"/>
                <a:sym typeface="#9Slide05 Habano"/>
              </a:rPr>
              <a:t>Ý</a:t>
            </a:r>
            <a:r>
              <a:rPr lang="en-US" sz="9800" dirty="0">
                <a:solidFill>
                  <a:srgbClr val="000000"/>
                </a:solidFill>
                <a:latin typeface="#9Slide05 Habano"/>
                <a:ea typeface="#9Slide05 Habano"/>
                <a:cs typeface="#9Slide05 Habano"/>
                <a:sym typeface="#9Slide05 Habano"/>
              </a:rPr>
              <a:t> </a:t>
            </a:r>
            <a:r>
              <a:rPr lang="en-US" sz="9800" dirty="0" err="1">
                <a:solidFill>
                  <a:srgbClr val="000000"/>
                </a:solidFill>
                <a:latin typeface="#9Slide05 Habano"/>
                <a:ea typeface="#9Slide05 Habano"/>
                <a:cs typeface="#9Slide05 Habano"/>
                <a:sym typeface="#9Slide05 Habano"/>
              </a:rPr>
              <a:t>nghĩa</a:t>
            </a:r>
            <a:r>
              <a:rPr lang="en-US" sz="9800" dirty="0">
                <a:solidFill>
                  <a:srgbClr val="000000"/>
                </a:solidFill>
                <a:latin typeface="#9Slide05 Habano"/>
                <a:ea typeface="#9Slide05 Habano"/>
                <a:cs typeface="#9Slide05 Habano"/>
                <a:sym typeface="#9Slide05 Habano"/>
              </a:rPr>
              <a:t> </a:t>
            </a:r>
            <a:r>
              <a:rPr lang="en-US" sz="9800" dirty="0" err="1">
                <a:solidFill>
                  <a:srgbClr val="000000"/>
                </a:solidFill>
                <a:latin typeface="#9Slide05 Habano"/>
                <a:ea typeface="#9Slide05 Habano"/>
                <a:cs typeface="#9Slide05 Habano"/>
                <a:sym typeface="#9Slide05 Habano"/>
              </a:rPr>
              <a:t>của</a:t>
            </a:r>
            <a:r>
              <a:rPr lang="en-US" sz="9800" dirty="0">
                <a:solidFill>
                  <a:srgbClr val="000000"/>
                </a:solidFill>
                <a:latin typeface="#9Slide05 Habano"/>
                <a:ea typeface="#9Slide05 Habano"/>
                <a:cs typeface="#9Slide05 Habano"/>
                <a:sym typeface="#9Slide05 Habano"/>
              </a:rPr>
              <a:t> </a:t>
            </a:r>
            <a:r>
              <a:rPr lang="en-US" sz="9800" dirty="0" err="1">
                <a:solidFill>
                  <a:srgbClr val="000000"/>
                </a:solidFill>
                <a:latin typeface="#9Slide05 Habano"/>
                <a:ea typeface="#9Slide05 Habano"/>
                <a:cs typeface="#9Slide05 Habano"/>
                <a:sym typeface="#9Slide05 Habano"/>
              </a:rPr>
              <a:t>văn</a:t>
            </a:r>
            <a:r>
              <a:rPr lang="en-US" sz="9800" dirty="0">
                <a:solidFill>
                  <a:srgbClr val="000000"/>
                </a:solidFill>
                <a:latin typeface="#9Slide05 Habano"/>
                <a:ea typeface="#9Slide05 Habano"/>
                <a:cs typeface="#9Slide05 Habano"/>
                <a:sym typeface="#9Slide05 Habano"/>
              </a:rPr>
              <a:t> </a:t>
            </a:r>
            <a:r>
              <a:rPr lang="en-US" sz="9800" dirty="0" err="1">
                <a:solidFill>
                  <a:srgbClr val="000000"/>
                </a:solidFill>
                <a:latin typeface="#9Slide05 Habano"/>
                <a:ea typeface="#9Slide05 Habano"/>
                <a:cs typeface="#9Slide05 Habano"/>
                <a:sym typeface="#9Slide05 Habano"/>
              </a:rPr>
              <a:t>bản</a:t>
            </a:r>
            <a:endParaRPr lang="en-US" sz="9800" dirty="0">
              <a:solidFill>
                <a:srgbClr val="000000"/>
              </a:solidFill>
              <a:latin typeface="#9Slide05 Habano"/>
              <a:ea typeface="#9Slide05 Habano"/>
              <a:cs typeface="#9Slide05 Habano"/>
              <a:sym typeface="#9Slide05 Habano"/>
            </a:endParaRPr>
          </a:p>
        </p:txBody>
      </p:sp>
      <p:sp>
        <p:nvSpPr>
          <p:cNvPr id="10" name="TextBox 9">
            <a:extLst>
              <a:ext uri="{FF2B5EF4-FFF2-40B4-BE49-F238E27FC236}">
                <a16:creationId xmlns:a16="http://schemas.microsoft.com/office/drawing/2014/main" id="{946A9EB4-37EE-CD32-CD5E-08044983B03F}"/>
              </a:ext>
            </a:extLst>
          </p:cNvPr>
          <p:cNvSpPr txBox="1"/>
          <p:nvPr/>
        </p:nvSpPr>
        <p:spPr>
          <a:xfrm>
            <a:off x="6109221" y="2580676"/>
            <a:ext cx="877163" cy="923330"/>
          </a:xfrm>
          <a:prstGeom prst="rect">
            <a:avLst/>
          </a:prstGeom>
          <a:noFill/>
        </p:spPr>
        <p:txBody>
          <a:bodyPr wrap="none" rtlCol="0">
            <a:spAutoFit/>
          </a:bodyPr>
          <a:lstStyle/>
          <a:p>
            <a:r>
              <a:rPr lang="en-VN" sz="5400" b="1" dirty="0"/>
              <a:t>2.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62726" flipH="1">
            <a:off x="16180308" y="8209626"/>
            <a:ext cx="4989986" cy="4305334"/>
          </a:xfrm>
          <a:custGeom>
            <a:avLst/>
            <a:gdLst/>
            <a:ahLst/>
            <a:cxnLst/>
            <a:rect l="l" t="t" r="r" b="b"/>
            <a:pathLst>
              <a:path w="4989986" h="4305334">
                <a:moveTo>
                  <a:pt x="4989986" y="0"/>
                </a:moveTo>
                <a:lnTo>
                  <a:pt x="0" y="0"/>
                </a:lnTo>
                <a:lnTo>
                  <a:pt x="0" y="4305334"/>
                </a:lnTo>
                <a:lnTo>
                  <a:pt x="4989986" y="4305334"/>
                </a:lnTo>
                <a:lnTo>
                  <a:pt x="4989986" y="0"/>
                </a:lnTo>
                <a:close/>
              </a:path>
            </a:pathLst>
          </a:custGeom>
          <a:blipFill>
            <a:blip r:embed="rId3"/>
            <a:stretch>
              <a:fillRect/>
            </a:stretch>
          </a:blipFill>
        </p:spPr>
        <p:txBody>
          <a:bodyPr/>
          <a:lstStyle/>
          <a:p>
            <a:endParaRPr lang="en-VN"/>
          </a:p>
        </p:txBody>
      </p:sp>
      <p:sp>
        <p:nvSpPr>
          <p:cNvPr id="3" name="Freeform 3"/>
          <p:cNvSpPr/>
          <p:nvPr/>
        </p:nvSpPr>
        <p:spPr>
          <a:xfrm flipH="1">
            <a:off x="14417356" y="9601100"/>
            <a:ext cx="6901544" cy="1291100"/>
          </a:xfrm>
          <a:custGeom>
            <a:avLst/>
            <a:gdLst/>
            <a:ahLst/>
            <a:cxnLst/>
            <a:rect l="l" t="t" r="r" b="b"/>
            <a:pathLst>
              <a:path w="6901544" h="1291100">
                <a:moveTo>
                  <a:pt x="6901544" y="0"/>
                </a:moveTo>
                <a:lnTo>
                  <a:pt x="0" y="0"/>
                </a:lnTo>
                <a:lnTo>
                  <a:pt x="0" y="1291100"/>
                </a:lnTo>
                <a:lnTo>
                  <a:pt x="6901544" y="1291100"/>
                </a:lnTo>
                <a:lnTo>
                  <a:pt x="6901544" y="0"/>
                </a:lnTo>
                <a:close/>
              </a:path>
            </a:pathLst>
          </a:custGeom>
          <a:blipFill>
            <a:blip r:embed="rId4"/>
            <a:stretch>
              <a:fillRect l="-17889" b="-3"/>
            </a:stretch>
          </a:blipFill>
        </p:spPr>
        <p:txBody>
          <a:bodyPr/>
          <a:lstStyle/>
          <a:p>
            <a:endParaRPr lang="en-VN"/>
          </a:p>
        </p:txBody>
      </p:sp>
      <p:sp>
        <p:nvSpPr>
          <p:cNvPr id="4" name="Freeform 4"/>
          <p:cNvSpPr/>
          <p:nvPr/>
        </p:nvSpPr>
        <p:spPr>
          <a:xfrm>
            <a:off x="2615339" y="1845435"/>
            <a:ext cx="12766526" cy="7755665"/>
          </a:xfrm>
          <a:custGeom>
            <a:avLst/>
            <a:gdLst/>
            <a:ahLst/>
            <a:cxnLst/>
            <a:rect l="l" t="t" r="r" b="b"/>
            <a:pathLst>
              <a:path w="12766526" h="7755665">
                <a:moveTo>
                  <a:pt x="0" y="0"/>
                </a:moveTo>
                <a:lnTo>
                  <a:pt x="12766527" y="0"/>
                </a:lnTo>
                <a:lnTo>
                  <a:pt x="12766527" y="7755665"/>
                </a:lnTo>
                <a:lnTo>
                  <a:pt x="0" y="7755665"/>
                </a:lnTo>
                <a:lnTo>
                  <a:pt x="0" y="0"/>
                </a:lnTo>
                <a:close/>
              </a:path>
            </a:pathLst>
          </a:custGeom>
          <a:blipFill>
            <a:blip r:embed="rId5"/>
            <a:stretch>
              <a:fillRect/>
            </a:stretch>
          </a:blipFill>
        </p:spPr>
        <p:txBody>
          <a:bodyPr/>
          <a:lstStyle/>
          <a:p>
            <a:endParaRPr lang="en-VN"/>
          </a:p>
        </p:txBody>
      </p:sp>
      <p:sp>
        <p:nvSpPr>
          <p:cNvPr id="5" name="TextBox 5"/>
          <p:cNvSpPr txBox="1"/>
          <p:nvPr/>
        </p:nvSpPr>
        <p:spPr>
          <a:xfrm>
            <a:off x="1565101" y="962025"/>
            <a:ext cx="15694199" cy="523875"/>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HS thảo luận cặp đôi hoàn thành PHT số 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66A0CE-73CA-AD2A-111F-B9EFEFE2002F}"/>
              </a:ext>
            </a:extLst>
          </p:cNvPr>
          <p:cNvGraphicFramePr>
            <a:graphicFrameLocks noGrp="1"/>
          </p:cNvGraphicFramePr>
          <p:nvPr>
            <p:extLst>
              <p:ext uri="{D42A27DB-BD31-4B8C-83A1-F6EECF244321}">
                <p14:modId xmlns:p14="http://schemas.microsoft.com/office/powerpoint/2010/main" val="4062572449"/>
              </p:ext>
            </p:extLst>
          </p:nvPr>
        </p:nvGraphicFramePr>
        <p:xfrm>
          <a:off x="1371600" y="800100"/>
          <a:ext cx="16154400" cy="7848600"/>
        </p:xfrm>
        <a:graphic>
          <a:graphicData uri="http://schemas.openxmlformats.org/drawingml/2006/table">
            <a:tbl>
              <a:tblPr firstRow="1" firstCol="1" bandRow="1">
                <a:tableStyleId>{5940675A-B579-460E-94D1-54222C63F5DA}</a:tableStyleId>
              </a:tblPr>
              <a:tblGrid>
                <a:gridCol w="7558123">
                  <a:extLst>
                    <a:ext uri="{9D8B030D-6E8A-4147-A177-3AD203B41FA5}">
                      <a16:colId xmlns:a16="http://schemas.microsoft.com/office/drawing/2014/main" val="3855385497"/>
                    </a:ext>
                  </a:extLst>
                </a:gridCol>
                <a:gridCol w="8596277">
                  <a:extLst>
                    <a:ext uri="{9D8B030D-6E8A-4147-A177-3AD203B41FA5}">
                      <a16:colId xmlns:a16="http://schemas.microsoft.com/office/drawing/2014/main" val="3205625480"/>
                    </a:ext>
                  </a:extLst>
                </a:gridCol>
              </a:tblGrid>
              <a:tr h="1037782">
                <a:tc>
                  <a:txBody>
                    <a:bodyPr/>
                    <a:lstStyle/>
                    <a:p>
                      <a:pPr algn="ctr">
                        <a:lnSpc>
                          <a:spcPct val="107000"/>
                        </a:lnSpc>
                        <a:spcBef>
                          <a:spcPts val="600"/>
                        </a:spcBef>
                        <a:spcAft>
                          <a:spcPts val="600"/>
                        </a:spcAft>
                      </a:pPr>
                      <a:r>
                        <a:rPr lang="en-VN" sz="4000" b="1" dirty="0">
                          <a:effectLst/>
                          <a:latin typeface="Times New Roman" panose="02020603050405020304" pitchFamily="18" charset="0"/>
                          <a:cs typeface="Times New Roman" panose="02020603050405020304" pitchFamily="18" charset="0"/>
                        </a:rPr>
                        <a:t>Ứng xử của mẹ Hiên</a:t>
                      </a:r>
                      <a:endParaRPr lang="en-VN" sz="4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26" marR="66726" marT="0" marB="0"/>
                </a:tc>
                <a:tc>
                  <a:txBody>
                    <a:bodyPr/>
                    <a:lstStyle/>
                    <a:p>
                      <a:pPr algn="ctr">
                        <a:lnSpc>
                          <a:spcPct val="107000"/>
                        </a:lnSpc>
                        <a:spcBef>
                          <a:spcPts val="600"/>
                        </a:spcBef>
                        <a:spcAft>
                          <a:spcPts val="600"/>
                        </a:spcAft>
                      </a:pPr>
                      <a:r>
                        <a:rPr lang="en-VN" sz="4000" b="1" dirty="0">
                          <a:effectLst/>
                          <a:latin typeface="Times New Roman" panose="02020603050405020304" pitchFamily="18" charset="0"/>
                          <a:cs typeface="Times New Roman" panose="02020603050405020304" pitchFamily="18" charset="0"/>
                        </a:rPr>
                        <a:t>Ứng xử của mẹ Sơn</a:t>
                      </a:r>
                      <a:endParaRPr lang="en-VN" sz="4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26" marR="66726" marT="0" marB="0"/>
                </a:tc>
                <a:extLst>
                  <a:ext uri="{0D108BD9-81ED-4DB2-BD59-A6C34878D82A}">
                    <a16:rowId xmlns:a16="http://schemas.microsoft.com/office/drawing/2014/main" val="946415434"/>
                  </a:ext>
                </a:extLst>
              </a:tr>
              <a:tr h="1687973">
                <a:tc>
                  <a:txBody>
                    <a:bodyPr/>
                    <a:lstStyle/>
                    <a:p>
                      <a:pPr algn="just">
                        <a:lnSpc>
                          <a:spcPct val="107000"/>
                        </a:lnSpc>
                        <a:spcBef>
                          <a:spcPts val="600"/>
                        </a:spcBef>
                        <a:spcAft>
                          <a:spcPts val="600"/>
                        </a:spcAft>
                      </a:pP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26" marR="66726" marT="0" marB="0"/>
                </a:tc>
                <a:tc>
                  <a:txBody>
                    <a:bodyPr/>
                    <a:lstStyle/>
                    <a:p>
                      <a:pPr algn="just">
                        <a:lnSpc>
                          <a:spcPct val="107000"/>
                        </a:lnSpc>
                        <a:spcBef>
                          <a:spcPts val="600"/>
                        </a:spcBef>
                        <a:spcAft>
                          <a:spcPts val="600"/>
                        </a:spcAft>
                      </a:pP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26" marR="66726" marT="0" marB="0"/>
                </a:tc>
                <a:extLst>
                  <a:ext uri="{0D108BD9-81ED-4DB2-BD59-A6C34878D82A}">
                    <a16:rowId xmlns:a16="http://schemas.microsoft.com/office/drawing/2014/main" val="4073141064"/>
                  </a:ext>
                </a:extLst>
              </a:tr>
              <a:tr h="1687973">
                <a:tc>
                  <a:txBody>
                    <a:bodyPr/>
                    <a:lstStyle/>
                    <a:p>
                      <a:pPr algn="just">
                        <a:lnSpc>
                          <a:spcPct val="107000"/>
                        </a:lnSpc>
                        <a:spcBef>
                          <a:spcPts val="600"/>
                        </a:spcBef>
                        <a:spcAft>
                          <a:spcPts val="600"/>
                        </a:spcAft>
                      </a:pP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26" marR="66726" marT="0" marB="0"/>
                </a:tc>
                <a:tc>
                  <a:txBody>
                    <a:bodyPr/>
                    <a:lstStyle/>
                    <a:p>
                      <a:pPr algn="just">
                        <a:lnSpc>
                          <a:spcPct val="107000"/>
                        </a:lnSpc>
                        <a:spcBef>
                          <a:spcPts val="600"/>
                        </a:spcBef>
                        <a:spcAft>
                          <a:spcPts val="600"/>
                        </a:spcAft>
                      </a:pP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26" marR="66726" marT="0" marB="0"/>
                </a:tc>
                <a:extLst>
                  <a:ext uri="{0D108BD9-81ED-4DB2-BD59-A6C34878D82A}">
                    <a16:rowId xmlns:a16="http://schemas.microsoft.com/office/drawing/2014/main" val="652638793"/>
                  </a:ext>
                </a:extLst>
              </a:tr>
              <a:tr h="3434872">
                <a:tc gridSpan="2">
                  <a:txBody>
                    <a:bodyPr/>
                    <a:lstStyle/>
                    <a:p>
                      <a:pPr algn="just">
                        <a:lnSpc>
                          <a:spcPct val="107000"/>
                        </a:lnSpc>
                        <a:spcBef>
                          <a:spcPts val="600"/>
                        </a:spcBef>
                        <a:spcAft>
                          <a:spcPts val="600"/>
                        </a:spcAft>
                      </a:pP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726" marR="66726" marT="0" marB="0"/>
                </a:tc>
                <a:tc hMerge="1">
                  <a:txBody>
                    <a:bodyPr/>
                    <a:lstStyle/>
                    <a:p>
                      <a:endParaRPr lang="en-VN"/>
                    </a:p>
                  </a:txBody>
                  <a:tcPr/>
                </a:tc>
                <a:extLst>
                  <a:ext uri="{0D108BD9-81ED-4DB2-BD59-A6C34878D82A}">
                    <a16:rowId xmlns:a16="http://schemas.microsoft.com/office/drawing/2014/main" val="2209671919"/>
                  </a:ext>
                </a:extLst>
              </a:tr>
            </a:tbl>
          </a:graphicData>
        </a:graphic>
      </p:graphicFrame>
      <p:sp>
        <p:nvSpPr>
          <p:cNvPr id="4" name="TextBox 3">
            <a:extLst>
              <a:ext uri="{FF2B5EF4-FFF2-40B4-BE49-F238E27FC236}">
                <a16:creationId xmlns:a16="http://schemas.microsoft.com/office/drawing/2014/main" id="{749F53F7-4FCD-7713-B0FB-795AA51ABB4D}"/>
              </a:ext>
            </a:extLst>
          </p:cNvPr>
          <p:cNvSpPr txBox="1"/>
          <p:nvPr/>
        </p:nvSpPr>
        <p:spPr>
          <a:xfrm>
            <a:off x="1752600" y="2064346"/>
            <a:ext cx="5867400" cy="645113"/>
          </a:xfrm>
          <a:prstGeom prst="rect">
            <a:avLst/>
          </a:prstGeom>
          <a:noFill/>
        </p:spPr>
        <p:txBody>
          <a:bodyPr wrap="square">
            <a:spAutoFit/>
          </a:bodyPr>
          <a:lstStyle/>
          <a:p>
            <a:pPr algn="just">
              <a:lnSpc>
                <a:spcPct val="107000"/>
              </a:lnSpc>
              <a:spcBef>
                <a:spcPts val="600"/>
              </a:spcBef>
              <a:spcAft>
                <a:spcPts val="600"/>
              </a:spcAft>
            </a:pPr>
            <a:r>
              <a:rPr lang="en-VN" sz="3600" dirty="0">
                <a:effectLst/>
                <a:latin typeface="Times New Roman" panose="02020603050405020304" pitchFamily="18" charset="0"/>
                <a:cs typeface="Times New Roman" panose="02020603050405020304" pitchFamily="18" charset="0"/>
              </a:rPr>
              <a:t>Đem trả chiếc áo bông cũ</a:t>
            </a:r>
            <a:endParaRPr lang="en-VN"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BA4960A-D1AF-8B71-D626-578D91E01309}"/>
              </a:ext>
            </a:extLst>
          </p:cNvPr>
          <p:cNvSpPr txBox="1"/>
          <p:nvPr/>
        </p:nvSpPr>
        <p:spPr>
          <a:xfrm>
            <a:off x="9144000" y="2048705"/>
            <a:ext cx="8153400" cy="1237903"/>
          </a:xfrm>
          <a:prstGeom prst="rect">
            <a:avLst/>
          </a:prstGeom>
          <a:noFill/>
        </p:spPr>
        <p:txBody>
          <a:bodyPr wrap="square">
            <a:spAutoFit/>
          </a:bodyPr>
          <a:lstStyle>
            <a:defPPr>
              <a:defRPr lang="en-US"/>
            </a:defPPr>
            <a:lvl1pPr algn="just">
              <a:lnSpc>
                <a:spcPct val="107000"/>
              </a:lnSpc>
              <a:spcBef>
                <a:spcPts val="600"/>
              </a:spcBef>
              <a:spcAft>
                <a:spcPts val="600"/>
              </a:spcAft>
              <a:defRPr sz="3600">
                <a:effectLst/>
                <a:latin typeface="Times New Roman" panose="02020603050405020304" pitchFamily="18" charset="0"/>
                <a:cs typeface="Times New Roman" panose="02020603050405020304" pitchFamily="18" charset="0"/>
              </a:defRPr>
            </a:lvl1pPr>
          </a:lstStyle>
          <a:p>
            <a:r>
              <a:rPr lang="en-VN" dirty="0"/>
              <a:t>Cho mẹ Hiên vay năm đồng về may áo cho con</a:t>
            </a:r>
          </a:p>
        </p:txBody>
      </p:sp>
      <p:sp>
        <p:nvSpPr>
          <p:cNvPr id="8" name="TextBox 7">
            <a:extLst>
              <a:ext uri="{FF2B5EF4-FFF2-40B4-BE49-F238E27FC236}">
                <a16:creationId xmlns:a16="http://schemas.microsoft.com/office/drawing/2014/main" id="{8C48DB1B-BFB2-A194-20B5-19225BE769CD}"/>
              </a:ext>
            </a:extLst>
          </p:cNvPr>
          <p:cNvSpPr txBox="1"/>
          <p:nvPr/>
        </p:nvSpPr>
        <p:spPr>
          <a:xfrm>
            <a:off x="1752600" y="3793722"/>
            <a:ext cx="3581400" cy="645113"/>
          </a:xfrm>
          <a:prstGeom prst="rect">
            <a:avLst/>
          </a:prstGeom>
          <a:noFill/>
        </p:spPr>
        <p:txBody>
          <a:bodyPr wrap="square">
            <a:spAutoFit/>
          </a:bodyPr>
          <a:lstStyle>
            <a:defPPr>
              <a:defRPr lang="en-US"/>
            </a:defPPr>
            <a:lvl1pPr algn="just">
              <a:lnSpc>
                <a:spcPct val="107000"/>
              </a:lnSpc>
              <a:spcBef>
                <a:spcPts val="600"/>
              </a:spcBef>
              <a:spcAft>
                <a:spcPts val="600"/>
              </a:spcAft>
              <a:defRPr sz="3600">
                <a:effectLst/>
                <a:latin typeface="Times New Roman" panose="02020603050405020304" pitchFamily="18" charset="0"/>
                <a:cs typeface="Times New Roman" panose="02020603050405020304" pitchFamily="18" charset="0"/>
              </a:defRPr>
            </a:lvl1pPr>
          </a:lstStyle>
          <a:p>
            <a:r>
              <a:rPr lang="en-VN" dirty="0"/>
              <a:t>=&gt; Tự trọng</a:t>
            </a:r>
          </a:p>
        </p:txBody>
      </p:sp>
      <p:sp>
        <p:nvSpPr>
          <p:cNvPr id="10" name="TextBox 9">
            <a:extLst>
              <a:ext uri="{FF2B5EF4-FFF2-40B4-BE49-F238E27FC236}">
                <a16:creationId xmlns:a16="http://schemas.microsoft.com/office/drawing/2014/main" id="{2C8859F2-6C5C-EC45-2E86-69911ED5A63C}"/>
              </a:ext>
            </a:extLst>
          </p:cNvPr>
          <p:cNvSpPr txBox="1"/>
          <p:nvPr/>
        </p:nvSpPr>
        <p:spPr>
          <a:xfrm>
            <a:off x="8915400" y="3754129"/>
            <a:ext cx="9144000" cy="645113"/>
          </a:xfrm>
          <a:prstGeom prst="rect">
            <a:avLst/>
          </a:prstGeom>
          <a:noFill/>
        </p:spPr>
        <p:txBody>
          <a:bodyPr wrap="square">
            <a:spAutoFit/>
          </a:bodyPr>
          <a:lstStyle>
            <a:defPPr>
              <a:defRPr lang="en-US"/>
            </a:defPPr>
            <a:lvl1pPr algn="just">
              <a:lnSpc>
                <a:spcPct val="107000"/>
              </a:lnSpc>
              <a:spcBef>
                <a:spcPts val="600"/>
              </a:spcBef>
              <a:spcAft>
                <a:spcPts val="600"/>
              </a:spcAft>
              <a:defRPr sz="3600">
                <a:effectLst/>
                <a:latin typeface="Times New Roman" panose="02020603050405020304" pitchFamily="18" charset="0"/>
                <a:cs typeface="Times New Roman" panose="02020603050405020304" pitchFamily="18" charset="0"/>
              </a:defRPr>
            </a:lvl1pPr>
          </a:lstStyle>
          <a:p>
            <a:r>
              <a:rPr lang="en-VN" dirty="0"/>
              <a:t>=&gt; Đầy nhân văn, tôn trọng người nghèo khổ</a:t>
            </a:r>
          </a:p>
        </p:txBody>
      </p:sp>
      <p:sp>
        <p:nvSpPr>
          <p:cNvPr id="12" name="TextBox 11">
            <a:extLst>
              <a:ext uri="{FF2B5EF4-FFF2-40B4-BE49-F238E27FC236}">
                <a16:creationId xmlns:a16="http://schemas.microsoft.com/office/drawing/2014/main" id="{CDF08A65-0A9A-3C52-3C15-825E23D90478}"/>
              </a:ext>
            </a:extLst>
          </p:cNvPr>
          <p:cNvSpPr txBox="1"/>
          <p:nvPr/>
        </p:nvSpPr>
        <p:spPr>
          <a:xfrm>
            <a:off x="1752600" y="5483505"/>
            <a:ext cx="14859000" cy="1830694"/>
          </a:xfrm>
          <a:prstGeom prst="rect">
            <a:avLst/>
          </a:prstGeom>
          <a:noFill/>
        </p:spPr>
        <p:txBody>
          <a:bodyPr wrap="square">
            <a:spAutoFit/>
          </a:bodyPr>
          <a:lstStyle>
            <a:defPPr>
              <a:defRPr lang="en-US"/>
            </a:defPPr>
            <a:lvl1pPr algn="just">
              <a:lnSpc>
                <a:spcPct val="107000"/>
              </a:lnSpc>
              <a:spcBef>
                <a:spcPts val="600"/>
              </a:spcBef>
              <a:spcAft>
                <a:spcPts val="600"/>
              </a:spcAft>
              <a:defRPr sz="3600">
                <a:effectLst/>
                <a:latin typeface="Times New Roman" panose="02020603050405020304" pitchFamily="18" charset="0"/>
                <a:cs typeface="Times New Roman" panose="02020603050405020304" pitchFamily="18" charset="0"/>
              </a:defRPr>
            </a:lvl1pPr>
          </a:lstStyle>
          <a:p>
            <a:r>
              <a:rPr lang="en-VN" dirty="0"/>
              <a:t>=&gt; Cách ứng xử đẹp của của người cho và người nhận. Người cho đi thể hiện thái độ tôn trọng người có vị trí xã hội thấp hơn mình. Người nhận cũng không bị coi thường. </a:t>
            </a:r>
          </a:p>
        </p:txBody>
      </p:sp>
    </p:spTree>
    <p:extLst>
      <p:ext uri="{BB962C8B-B14F-4D97-AF65-F5344CB8AC3E}">
        <p14:creationId xmlns:p14="http://schemas.microsoft.com/office/powerpoint/2010/main" val="59379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57098" y="0"/>
            <a:ext cx="6130904" cy="1291100"/>
          </a:xfrm>
          <a:custGeom>
            <a:avLst/>
            <a:gdLst/>
            <a:ahLst/>
            <a:cxnLst/>
            <a:rect l="l" t="t" r="r" b="b"/>
            <a:pathLst>
              <a:path w="6130904" h="1291100">
                <a:moveTo>
                  <a:pt x="0" y="0"/>
                </a:moveTo>
                <a:lnTo>
                  <a:pt x="6130904" y="0"/>
                </a:lnTo>
                <a:lnTo>
                  <a:pt x="6130904" y="1291100"/>
                </a:lnTo>
                <a:lnTo>
                  <a:pt x="0" y="1291100"/>
                </a:lnTo>
                <a:lnTo>
                  <a:pt x="0" y="0"/>
                </a:lnTo>
                <a:close/>
              </a:path>
            </a:pathLst>
          </a:custGeom>
          <a:blipFill>
            <a:blip r:embed="rId3"/>
            <a:stretch>
              <a:fillRect l="1439" r="-34148" b="-4"/>
            </a:stretch>
          </a:blipFill>
        </p:spPr>
        <p:txBody>
          <a:bodyPr/>
          <a:lstStyle/>
          <a:p>
            <a:endParaRPr lang="en-VN"/>
          </a:p>
        </p:txBody>
      </p:sp>
      <p:sp>
        <p:nvSpPr>
          <p:cNvPr id="3" name="Freeform 3"/>
          <p:cNvSpPr/>
          <p:nvPr/>
        </p:nvSpPr>
        <p:spPr>
          <a:xfrm>
            <a:off x="-1944058" y="7739398"/>
            <a:ext cx="2576984" cy="4305346"/>
          </a:xfrm>
          <a:custGeom>
            <a:avLst/>
            <a:gdLst/>
            <a:ahLst/>
            <a:cxnLst/>
            <a:rect l="l" t="t" r="r" b="b"/>
            <a:pathLst>
              <a:path w="2576984" h="4305346">
                <a:moveTo>
                  <a:pt x="0" y="0"/>
                </a:moveTo>
                <a:lnTo>
                  <a:pt x="2576984" y="0"/>
                </a:lnTo>
                <a:lnTo>
                  <a:pt x="2576984" y="4305346"/>
                </a:lnTo>
                <a:lnTo>
                  <a:pt x="0" y="4305346"/>
                </a:lnTo>
                <a:lnTo>
                  <a:pt x="0" y="0"/>
                </a:lnTo>
                <a:close/>
              </a:path>
            </a:pathLst>
          </a:custGeom>
          <a:blipFill>
            <a:blip r:embed="rId4"/>
            <a:stretch>
              <a:fillRect/>
            </a:stretch>
          </a:blipFill>
        </p:spPr>
        <p:txBody>
          <a:bodyPr/>
          <a:lstStyle/>
          <a:p>
            <a:endParaRPr lang="en-VN"/>
          </a:p>
        </p:txBody>
      </p:sp>
      <p:sp>
        <p:nvSpPr>
          <p:cNvPr id="4" name="Freeform 4"/>
          <p:cNvSpPr/>
          <p:nvPr/>
        </p:nvSpPr>
        <p:spPr>
          <a:xfrm>
            <a:off x="-1936926" y="7515076"/>
            <a:ext cx="2577000" cy="4576550"/>
          </a:xfrm>
          <a:custGeom>
            <a:avLst/>
            <a:gdLst/>
            <a:ahLst/>
            <a:cxnLst/>
            <a:rect l="l" t="t" r="r" b="b"/>
            <a:pathLst>
              <a:path w="2577000" h="4576550">
                <a:moveTo>
                  <a:pt x="0" y="0"/>
                </a:moveTo>
                <a:lnTo>
                  <a:pt x="2577000" y="0"/>
                </a:lnTo>
                <a:lnTo>
                  <a:pt x="2577000" y="4576550"/>
                </a:lnTo>
                <a:lnTo>
                  <a:pt x="0" y="4576550"/>
                </a:lnTo>
                <a:lnTo>
                  <a:pt x="0" y="0"/>
                </a:lnTo>
                <a:close/>
              </a:path>
            </a:pathLst>
          </a:custGeom>
          <a:blipFill>
            <a:blip r:embed="rId5"/>
            <a:stretch>
              <a:fillRect l="-18679" r="-31999"/>
            </a:stretch>
          </a:blipFill>
        </p:spPr>
        <p:txBody>
          <a:bodyPr/>
          <a:lstStyle/>
          <a:p>
            <a:endParaRPr lang="en-VN"/>
          </a:p>
        </p:txBody>
      </p:sp>
      <p:sp>
        <p:nvSpPr>
          <p:cNvPr id="5" name="Freeform 5"/>
          <p:cNvSpPr/>
          <p:nvPr/>
        </p:nvSpPr>
        <p:spPr>
          <a:xfrm>
            <a:off x="-727652" y="370954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6"/>
            <a:stretch>
              <a:fillRect/>
            </a:stretch>
          </a:blipFill>
        </p:spPr>
        <p:txBody>
          <a:bodyPr/>
          <a:lstStyle/>
          <a:p>
            <a:endParaRPr lang="en-VN"/>
          </a:p>
        </p:txBody>
      </p:sp>
      <p:sp>
        <p:nvSpPr>
          <p:cNvPr id="6" name="TextBox 6"/>
          <p:cNvSpPr txBox="1"/>
          <p:nvPr/>
        </p:nvSpPr>
        <p:spPr>
          <a:xfrm>
            <a:off x="1905000" y="1544128"/>
            <a:ext cx="15178990" cy="1575303"/>
          </a:xfrm>
          <a:prstGeom prst="rect">
            <a:avLst/>
          </a:prstGeom>
        </p:spPr>
        <p:txBody>
          <a:bodyPr lIns="0" tIns="0" rIns="0" bIns="0" rtlCol="0" anchor="t">
            <a:spAutoFit/>
          </a:bodyPr>
          <a:lstStyle/>
          <a:p>
            <a:pPr algn="just">
              <a:lnSpc>
                <a:spcPts val="4200"/>
              </a:lnSpc>
              <a:spcBef>
                <a:spcPct val="0"/>
              </a:spcBef>
            </a:pPr>
            <a:r>
              <a:rPr lang="en-US" sz="3000" b="1" dirty="0">
                <a:solidFill>
                  <a:srgbClr val="000000"/>
                </a:solidFill>
                <a:latin typeface="#9Slide03 Quicksand Medium"/>
                <a:ea typeface="#9Slide03 Quicksand Medium"/>
                <a:cs typeface="#9Slide03 Quicksand Medium"/>
                <a:sym typeface="#9Slide03 Quicksand Medium"/>
              </a:rPr>
              <a:t>1. </a:t>
            </a:r>
            <a:r>
              <a:rPr lang="en-US" sz="3000" b="1" dirty="0" err="1">
                <a:solidFill>
                  <a:srgbClr val="000000"/>
                </a:solidFill>
                <a:latin typeface="#9Slide03 Quicksand Medium"/>
                <a:ea typeface="#9Slide03 Quicksand Medium"/>
                <a:cs typeface="#9Slide03 Quicksand Medium"/>
                <a:sym typeface="#9Slide03 Quicksand Medium"/>
              </a:rPr>
              <a:t>Lập</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sơ</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đồ</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ven</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để</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chỉ</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ra</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một</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vài</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điểm</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giống</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nhau</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và</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khác</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nhau</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giữa</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hai</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nhân</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vật</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cô</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bé</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bán</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diêm</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Cô</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bé</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bán</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diêm</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và</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bé</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Hiên</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Gió</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lạnh</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đầu</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mùa</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Về</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hoàn</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cảnh</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sống</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thái</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độ</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của</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nhân</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vật</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khác</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đối</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với</a:t>
            </a:r>
            <a:r>
              <a:rPr lang="en-US" sz="3000" b="1" dirty="0">
                <a:solidFill>
                  <a:srgbClr val="000000"/>
                </a:solidFill>
                <a:latin typeface="#9Slide03 Quicksand Medium"/>
                <a:ea typeface="#9Slide03 Quicksand Medium"/>
                <a:cs typeface="#9Slide03 Quicksand Medium"/>
                <a:sym typeface="#9Slide03 Quicksand Medium"/>
              </a:rPr>
              <a:t> 2 </a:t>
            </a:r>
            <a:r>
              <a:rPr lang="en-US" sz="3000" b="1" dirty="0" err="1">
                <a:solidFill>
                  <a:srgbClr val="000000"/>
                </a:solidFill>
                <a:latin typeface="#9Slide03 Quicksand Medium"/>
                <a:ea typeface="#9Slide03 Quicksand Medium"/>
                <a:cs typeface="#9Slide03 Quicksand Medium"/>
                <a:sym typeface="#9Slide03 Quicksand Medium"/>
              </a:rPr>
              <a:t>cô</a:t>
            </a:r>
            <a:r>
              <a:rPr lang="en-US" sz="3000" b="1" dirty="0">
                <a:solidFill>
                  <a:srgbClr val="000000"/>
                </a:solidFill>
                <a:latin typeface="#9Slide03 Quicksand Medium"/>
                <a:ea typeface="#9Slide03 Quicksand Medium"/>
                <a:cs typeface="#9Slide03 Quicksand Medium"/>
                <a:sym typeface="#9Slide03 Quicksand Medium"/>
              </a:rPr>
              <a:t> </a:t>
            </a:r>
            <a:r>
              <a:rPr lang="en-US" sz="3000" b="1" dirty="0" err="1">
                <a:solidFill>
                  <a:srgbClr val="000000"/>
                </a:solidFill>
                <a:latin typeface="#9Slide03 Quicksand Medium"/>
                <a:ea typeface="#9Slide03 Quicksand Medium"/>
                <a:cs typeface="#9Slide03 Quicksand Medium"/>
                <a:sym typeface="#9Slide03 Quicksand Medium"/>
              </a:rPr>
              <a:t>bé</a:t>
            </a:r>
            <a:endParaRPr lang="en-US" sz="3000" b="1" dirty="0">
              <a:solidFill>
                <a:srgbClr val="000000"/>
              </a:solidFill>
              <a:latin typeface="#9Slide03 Quicksand Medium"/>
              <a:ea typeface="#9Slide03 Quicksand Medium"/>
              <a:cs typeface="#9Slide03 Quicksand Medium"/>
              <a:sym typeface="#9Slide03 Quicksand Medium"/>
            </a:endParaRPr>
          </a:p>
        </p:txBody>
      </p:sp>
      <p:sp>
        <p:nvSpPr>
          <p:cNvPr id="7" name="Freeform 7"/>
          <p:cNvSpPr/>
          <p:nvPr/>
        </p:nvSpPr>
        <p:spPr>
          <a:xfrm>
            <a:off x="4863149" y="422590"/>
            <a:ext cx="994335" cy="994335"/>
          </a:xfrm>
          <a:custGeom>
            <a:avLst/>
            <a:gdLst/>
            <a:ahLst/>
            <a:cxnLst/>
            <a:rect l="l" t="t" r="r" b="b"/>
            <a:pathLst>
              <a:path w="994335" h="994335">
                <a:moveTo>
                  <a:pt x="0" y="0"/>
                </a:moveTo>
                <a:lnTo>
                  <a:pt x="994336" y="0"/>
                </a:lnTo>
                <a:lnTo>
                  <a:pt x="994336" y="994335"/>
                </a:lnTo>
                <a:lnTo>
                  <a:pt x="0" y="9943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TextBox 8"/>
          <p:cNvSpPr txBox="1"/>
          <p:nvPr/>
        </p:nvSpPr>
        <p:spPr>
          <a:xfrm>
            <a:off x="4571515" y="422590"/>
            <a:ext cx="9144969" cy="1217295"/>
          </a:xfrm>
          <a:prstGeom prst="rect">
            <a:avLst/>
          </a:prstGeom>
        </p:spPr>
        <p:txBody>
          <a:bodyPr lIns="0" tIns="0" rIns="0" bIns="0" rtlCol="0" anchor="t">
            <a:spAutoFit/>
          </a:bodyPr>
          <a:lstStyle/>
          <a:p>
            <a:pPr algn="ctr">
              <a:lnSpc>
                <a:spcPts val="8640"/>
              </a:lnSpc>
            </a:pPr>
            <a:r>
              <a:rPr lang="en-US" sz="8000">
                <a:solidFill>
                  <a:srgbClr val="000000"/>
                </a:solidFill>
                <a:latin typeface="#9Slide05 Habano"/>
                <a:ea typeface="#9Slide05 Habano"/>
                <a:cs typeface="#9Slide05 Habano"/>
                <a:sym typeface="#9Slide05 Habano"/>
              </a:rPr>
              <a:t>Liên hệ, kết nối</a:t>
            </a:r>
          </a:p>
        </p:txBody>
      </p:sp>
      <p:sp>
        <p:nvSpPr>
          <p:cNvPr id="9" name="Oval 8">
            <a:extLst>
              <a:ext uri="{FF2B5EF4-FFF2-40B4-BE49-F238E27FC236}">
                <a16:creationId xmlns:a16="http://schemas.microsoft.com/office/drawing/2014/main" id="{5062F425-72CB-081B-246C-E78D8252603E}"/>
              </a:ext>
            </a:extLst>
          </p:cNvPr>
          <p:cNvSpPr/>
          <p:nvPr/>
        </p:nvSpPr>
        <p:spPr>
          <a:xfrm>
            <a:off x="2552206" y="3563020"/>
            <a:ext cx="8268194" cy="669096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F55D2976-2399-499D-A1CF-2517B792BE75}"/>
              </a:ext>
            </a:extLst>
          </p:cNvPr>
          <p:cNvSpPr/>
          <p:nvPr/>
        </p:nvSpPr>
        <p:spPr>
          <a:xfrm>
            <a:off x="7010400" y="3563019"/>
            <a:ext cx="8382000" cy="6685754"/>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8">
            <a:extLst>
              <a:ext uri="{FF2B5EF4-FFF2-40B4-BE49-F238E27FC236}">
                <a16:creationId xmlns:a16="http://schemas.microsoft.com/office/drawing/2014/main" id="{989AE097-ABB7-6040-7F67-1CD5305269D8}"/>
              </a:ext>
            </a:extLst>
          </p:cNvPr>
          <p:cNvSpPr/>
          <p:nvPr/>
        </p:nvSpPr>
        <p:spPr>
          <a:xfrm>
            <a:off x="9991003" y="8978114"/>
            <a:ext cx="1225637" cy="1257959"/>
          </a:xfrm>
          <a:custGeom>
            <a:avLst/>
            <a:gdLst/>
            <a:ahLst/>
            <a:cxnLst/>
            <a:rect l="l" t="t" r="r" b="b"/>
            <a:pathLst>
              <a:path w="2759764" h="3242014">
                <a:moveTo>
                  <a:pt x="0" y="0"/>
                </a:moveTo>
                <a:lnTo>
                  <a:pt x="2759764" y="0"/>
                </a:lnTo>
                <a:lnTo>
                  <a:pt x="2759764" y="3242014"/>
                </a:lnTo>
                <a:lnTo>
                  <a:pt x="0" y="3242014"/>
                </a:lnTo>
                <a:lnTo>
                  <a:pt x="0" y="0"/>
                </a:lnTo>
                <a:close/>
              </a:path>
            </a:pathLst>
          </a:custGeom>
          <a:blipFill>
            <a:blip r:embed="rId9"/>
            <a:stretch>
              <a:fillRect/>
            </a:stretch>
          </a:blipFill>
        </p:spPr>
        <p:txBody>
          <a:bodyPr/>
          <a:lstStyle/>
          <a:p>
            <a:endParaRPr lang="en-VN"/>
          </a:p>
        </p:txBody>
      </p:sp>
      <p:sp>
        <p:nvSpPr>
          <p:cNvPr id="12" name="TextBox 11">
            <a:extLst>
              <a:ext uri="{FF2B5EF4-FFF2-40B4-BE49-F238E27FC236}">
                <a16:creationId xmlns:a16="http://schemas.microsoft.com/office/drawing/2014/main" id="{2C1C9712-9E8B-A23C-1C20-54BFD9ED0F6A}"/>
              </a:ext>
            </a:extLst>
          </p:cNvPr>
          <p:cNvSpPr txBox="1"/>
          <p:nvPr/>
        </p:nvSpPr>
        <p:spPr>
          <a:xfrm>
            <a:off x="4768218" y="3917803"/>
            <a:ext cx="3164649" cy="646331"/>
          </a:xfrm>
          <a:prstGeom prst="rect">
            <a:avLst/>
          </a:prstGeom>
          <a:noFill/>
        </p:spPr>
        <p:txBody>
          <a:bodyPr wrap="none" rtlCol="0">
            <a:spAutoFit/>
          </a:bodyPr>
          <a:lstStyle/>
          <a:p>
            <a:r>
              <a:rPr lang="en-VN" sz="3600" b="1" dirty="0"/>
              <a:t>Cô bé bán diêm</a:t>
            </a:r>
          </a:p>
        </p:txBody>
      </p:sp>
      <p:sp>
        <p:nvSpPr>
          <p:cNvPr id="13" name="TextBox 12">
            <a:extLst>
              <a:ext uri="{FF2B5EF4-FFF2-40B4-BE49-F238E27FC236}">
                <a16:creationId xmlns:a16="http://schemas.microsoft.com/office/drawing/2014/main" id="{75995BD7-8B58-4D0D-512B-10E9911BB3A0}"/>
              </a:ext>
            </a:extLst>
          </p:cNvPr>
          <p:cNvSpPr txBox="1"/>
          <p:nvPr/>
        </p:nvSpPr>
        <p:spPr>
          <a:xfrm>
            <a:off x="9926824" y="3702360"/>
            <a:ext cx="4057521" cy="1077218"/>
          </a:xfrm>
          <a:prstGeom prst="rect">
            <a:avLst/>
          </a:prstGeom>
          <a:noFill/>
        </p:spPr>
        <p:txBody>
          <a:bodyPr wrap="none" rtlCol="0">
            <a:spAutoFit/>
          </a:bodyPr>
          <a:lstStyle/>
          <a:p>
            <a:pPr algn="ctr"/>
            <a:r>
              <a:rPr lang="en-VN" sz="3200" b="1" dirty="0"/>
              <a:t>Hiên </a:t>
            </a:r>
          </a:p>
          <a:p>
            <a:pPr algn="ctr"/>
            <a:r>
              <a:rPr lang="en-VN" sz="3200" b="1" dirty="0"/>
              <a:t>(</a:t>
            </a:r>
            <a:r>
              <a:rPr lang="en-US" sz="3200" b="1" dirty="0" err="1">
                <a:solidFill>
                  <a:srgbClr val="000000"/>
                </a:solidFill>
                <a:latin typeface="#9Slide03 Quicksand Medium"/>
                <a:ea typeface="#9Slide03 Quicksand Medium"/>
                <a:cs typeface="#9Slide03 Quicksand Medium"/>
                <a:sym typeface="#9Slide03 Quicksand Medium"/>
              </a:rPr>
              <a:t>Gió</a:t>
            </a:r>
            <a:r>
              <a:rPr lang="en-US" sz="3200" b="1" dirty="0">
                <a:solidFill>
                  <a:srgbClr val="000000"/>
                </a:solidFill>
                <a:latin typeface="#9Slide03 Quicksand Medium"/>
                <a:ea typeface="#9Slide03 Quicksand Medium"/>
                <a:cs typeface="#9Slide03 Quicksand Medium"/>
                <a:sym typeface="#9Slide03 Quicksand Medium"/>
              </a:rPr>
              <a:t> </a:t>
            </a:r>
            <a:r>
              <a:rPr lang="en-US" sz="3200" b="1" dirty="0" err="1">
                <a:solidFill>
                  <a:srgbClr val="000000"/>
                </a:solidFill>
                <a:latin typeface="#9Slide03 Quicksand Medium"/>
                <a:ea typeface="#9Slide03 Quicksand Medium"/>
                <a:cs typeface="#9Slide03 Quicksand Medium"/>
                <a:sym typeface="#9Slide03 Quicksand Medium"/>
              </a:rPr>
              <a:t>lạnh</a:t>
            </a:r>
            <a:r>
              <a:rPr lang="en-US" sz="3200" b="1" dirty="0">
                <a:solidFill>
                  <a:srgbClr val="000000"/>
                </a:solidFill>
                <a:latin typeface="#9Slide03 Quicksand Medium"/>
                <a:ea typeface="#9Slide03 Quicksand Medium"/>
                <a:cs typeface="#9Slide03 Quicksand Medium"/>
                <a:sym typeface="#9Slide03 Quicksand Medium"/>
              </a:rPr>
              <a:t> </a:t>
            </a:r>
            <a:r>
              <a:rPr lang="en-US" sz="3200" b="1" dirty="0" err="1">
                <a:solidFill>
                  <a:srgbClr val="000000"/>
                </a:solidFill>
                <a:latin typeface="#9Slide03 Quicksand Medium"/>
                <a:ea typeface="#9Slide03 Quicksand Medium"/>
                <a:cs typeface="#9Slide03 Quicksand Medium"/>
                <a:sym typeface="#9Slide03 Quicksand Medium"/>
              </a:rPr>
              <a:t>đầu</a:t>
            </a:r>
            <a:r>
              <a:rPr lang="en-US" sz="3200" b="1" dirty="0">
                <a:solidFill>
                  <a:srgbClr val="000000"/>
                </a:solidFill>
                <a:latin typeface="#9Slide03 Quicksand Medium"/>
                <a:ea typeface="#9Slide03 Quicksand Medium"/>
                <a:cs typeface="#9Slide03 Quicksand Medium"/>
                <a:sym typeface="#9Slide03 Quicksand Medium"/>
              </a:rPr>
              <a:t> </a:t>
            </a:r>
            <a:r>
              <a:rPr lang="en-US" sz="3200" b="1" dirty="0" err="1">
                <a:solidFill>
                  <a:srgbClr val="000000"/>
                </a:solidFill>
                <a:latin typeface="#9Slide03 Quicksand Medium"/>
                <a:ea typeface="#9Slide03 Quicksand Medium"/>
                <a:cs typeface="#9Slide03 Quicksand Medium"/>
                <a:sym typeface="#9Slide03 Quicksand Medium"/>
              </a:rPr>
              <a:t>mùa</a:t>
            </a:r>
            <a:r>
              <a:rPr lang="en-US" sz="3200" b="1" dirty="0">
                <a:solidFill>
                  <a:srgbClr val="000000"/>
                </a:solidFill>
                <a:latin typeface="#9Slide03 Quicksand Medium"/>
                <a:ea typeface="#9Slide03 Quicksand Medium"/>
                <a:cs typeface="#9Slide03 Quicksand Medium"/>
                <a:sym typeface="#9Slide03 Quicksand Medium"/>
              </a:rPr>
              <a:t>)</a:t>
            </a:r>
            <a:r>
              <a:rPr lang="en-VN" sz="3200" b="1"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6212056" cy="1291100"/>
          </a:xfrm>
          <a:custGeom>
            <a:avLst/>
            <a:gdLst/>
            <a:ahLst/>
            <a:cxnLst/>
            <a:rect l="l" t="t" r="r" b="b"/>
            <a:pathLst>
              <a:path w="6212056" h="1291100">
                <a:moveTo>
                  <a:pt x="6212056" y="0"/>
                </a:moveTo>
                <a:lnTo>
                  <a:pt x="0" y="0"/>
                </a:lnTo>
                <a:lnTo>
                  <a:pt x="0" y="1291100"/>
                </a:lnTo>
                <a:lnTo>
                  <a:pt x="6212056" y="1291100"/>
                </a:lnTo>
                <a:lnTo>
                  <a:pt x="6212056" y="0"/>
                </a:lnTo>
                <a:close/>
              </a:path>
            </a:pathLst>
          </a:custGeom>
          <a:blipFill>
            <a:blip r:embed="rId3"/>
            <a:stretch>
              <a:fillRect r="-30969"/>
            </a:stretch>
          </a:blipFill>
        </p:spPr>
        <p:txBody>
          <a:bodyPr/>
          <a:lstStyle/>
          <a:p>
            <a:endParaRPr lang="en-VN"/>
          </a:p>
        </p:txBody>
      </p:sp>
      <p:sp>
        <p:nvSpPr>
          <p:cNvPr id="3" name="Freeform 3"/>
          <p:cNvSpPr/>
          <p:nvPr/>
        </p:nvSpPr>
        <p:spPr>
          <a:xfrm>
            <a:off x="14007916" y="8955630"/>
            <a:ext cx="8136090" cy="1291126"/>
          </a:xfrm>
          <a:custGeom>
            <a:avLst/>
            <a:gdLst/>
            <a:ahLst/>
            <a:cxnLst/>
            <a:rect l="l" t="t" r="r" b="b"/>
            <a:pathLst>
              <a:path w="8136090" h="1291126">
                <a:moveTo>
                  <a:pt x="0" y="0"/>
                </a:moveTo>
                <a:lnTo>
                  <a:pt x="8136090" y="0"/>
                </a:lnTo>
                <a:lnTo>
                  <a:pt x="8136090" y="1291126"/>
                </a:lnTo>
                <a:lnTo>
                  <a:pt x="0" y="1291126"/>
                </a:lnTo>
                <a:lnTo>
                  <a:pt x="0" y="0"/>
                </a:lnTo>
                <a:close/>
              </a:path>
            </a:pathLst>
          </a:custGeom>
          <a:blipFill>
            <a:blip r:embed="rId3"/>
            <a:stretch>
              <a:fillRect/>
            </a:stretch>
          </a:blipFill>
        </p:spPr>
        <p:txBody>
          <a:bodyPr/>
          <a:lstStyle/>
          <a:p>
            <a:endParaRPr lang="en-VN"/>
          </a:p>
        </p:txBody>
      </p:sp>
      <p:sp>
        <p:nvSpPr>
          <p:cNvPr id="4" name="Freeform 4"/>
          <p:cNvSpPr/>
          <p:nvPr/>
        </p:nvSpPr>
        <p:spPr>
          <a:xfrm>
            <a:off x="14320872" y="7597070"/>
            <a:ext cx="4326498" cy="4576546"/>
          </a:xfrm>
          <a:custGeom>
            <a:avLst/>
            <a:gdLst/>
            <a:ahLst/>
            <a:cxnLst/>
            <a:rect l="l" t="t" r="r" b="b"/>
            <a:pathLst>
              <a:path w="4326498" h="4576546">
                <a:moveTo>
                  <a:pt x="0" y="0"/>
                </a:moveTo>
                <a:lnTo>
                  <a:pt x="4326498" y="0"/>
                </a:lnTo>
                <a:lnTo>
                  <a:pt x="4326498" y="4576546"/>
                </a:lnTo>
                <a:lnTo>
                  <a:pt x="0" y="4576546"/>
                </a:lnTo>
                <a:lnTo>
                  <a:pt x="0" y="0"/>
                </a:lnTo>
                <a:close/>
              </a:path>
            </a:pathLst>
          </a:custGeom>
          <a:blipFill>
            <a:blip r:embed="rId4"/>
            <a:stretch>
              <a:fillRect/>
            </a:stretch>
          </a:blipFill>
        </p:spPr>
        <p:txBody>
          <a:bodyPr/>
          <a:lstStyle/>
          <a:p>
            <a:endParaRPr lang="en-VN"/>
          </a:p>
        </p:txBody>
      </p:sp>
      <p:sp>
        <p:nvSpPr>
          <p:cNvPr id="5" name="Freeform 5"/>
          <p:cNvSpPr/>
          <p:nvPr/>
        </p:nvSpPr>
        <p:spPr>
          <a:xfrm>
            <a:off x="14542592" y="7597070"/>
            <a:ext cx="3883008" cy="4576546"/>
          </a:xfrm>
          <a:custGeom>
            <a:avLst/>
            <a:gdLst/>
            <a:ahLst/>
            <a:cxnLst/>
            <a:rect l="l" t="t" r="r" b="b"/>
            <a:pathLst>
              <a:path w="3883008" h="4576546">
                <a:moveTo>
                  <a:pt x="0" y="0"/>
                </a:moveTo>
                <a:lnTo>
                  <a:pt x="3883008" y="0"/>
                </a:lnTo>
                <a:lnTo>
                  <a:pt x="3883008" y="4576546"/>
                </a:lnTo>
                <a:lnTo>
                  <a:pt x="0" y="4576546"/>
                </a:lnTo>
                <a:lnTo>
                  <a:pt x="0" y="0"/>
                </a:lnTo>
                <a:close/>
              </a:path>
            </a:pathLst>
          </a:custGeom>
          <a:blipFill>
            <a:blip r:embed="rId5"/>
            <a:stretch>
              <a:fillRect/>
            </a:stretch>
          </a:blipFill>
        </p:spPr>
        <p:txBody>
          <a:bodyPr/>
          <a:lstStyle/>
          <a:p>
            <a:endParaRPr lang="en-VN"/>
          </a:p>
        </p:txBody>
      </p:sp>
      <p:sp>
        <p:nvSpPr>
          <p:cNvPr id="6" name="Freeform 6"/>
          <p:cNvSpPr/>
          <p:nvPr/>
        </p:nvSpPr>
        <p:spPr>
          <a:xfrm>
            <a:off x="1256644" y="8088924"/>
            <a:ext cx="2576984" cy="4305346"/>
          </a:xfrm>
          <a:custGeom>
            <a:avLst/>
            <a:gdLst/>
            <a:ahLst/>
            <a:cxnLst/>
            <a:rect l="l" t="t" r="r" b="b"/>
            <a:pathLst>
              <a:path w="2576984" h="4305346">
                <a:moveTo>
                  <a:pt x="0" y="0"/>
                </a:moveTo>
                <a:lnTo>
                  <a:pt x="2576984" y="0"/>
                </a:lnTo>
                <a:lnTo>
                  <a:pt x="2576984" y="4305346"/>
                </a:lnTo>
                <a:lnTo>
                  <a:pt x="0" y="4305346"/>
                </a:lnTo>
                <a:lnTo>
                  <a:pt x="0" y="0"/>
                </a:lnTo>
                <a:close/>
              </a:path>
            </a:pathLst>
          </a:custGeom>
          <a:blipFill>
            <a:blip r:embed="rId6"/>
            <a:stretch>
              <a:fillRect/>
            </a:stretch>
          </a:blipFill>
        </p:spPr>
        <p:txBody>
          <a:bodyPr/>
          <a:lstStyle/>
          <a:p>
            <a:endParaRPr lang="en-VN"/>
          </a:p>
        </p:txBody>
      </p:sp>
      <p:sp>
        <p:nvSpPr>
          <p:cNvPr id="7" name="Freeform 7"/>
          <p:cNvSpPr/>
          <p:nvPr/>
        </p:nvSpPr>
        <p:spPr>
          <a:xfrm>
            <a:off x="1138726" y="8004526"/>
            <a:ext cx="2694900" cy="4305348"/>
          </a:xfrm>
          <a:custGeom>
            <a:avLst/>
            <a:gdLst/>
            <a:ahLst/>
            <a:cxnLst/>
            <a:rect l="l" t="t" r="r" b="b"/>
            <a:pathLst>
              <a:path w="2694900" h="4305348">
                <a:moveTo>
                  <a:pt x="0" y="0"/>
                </a:moveTo>
                <a:lnTo>
                  <a:pt x="2694900" y="0"/>
                </a:lnTo>
                <a:lnTo>
                  <a:pt x="2694900" y="4305348"/>
                </a:lnTo>
                <a:lnTo>
                  <a:pt x="0" y="4305348"/>
                </a:lnTo>
                <a:lnTo>
                  <a:pt x="0" y="0"/>
                </a:lnTo>
                <a:close/>
              </a:path>
            </a:pathLst>
          </a:custGeom>
          <a:blipFill>
            <a:blip r:embed="rId5"/>
            <a:stretch>
              <a:fillRect t="-6299" r="-44088"/>
            </a:stretch>
          </a:blipFill>
        </p:spPr>
        <p:txBody>
          <a:bodyPr/>
          <a:lstStyle/>
          <a:p>
            <a:endParaRPr lang="en-VN"/>
          </a:p>
        </p:txBody>
      </p:sp>
      <p:sp>
        <p:nvSpPr>
          <p:cNvPr id="8" name="Freeform 8"/>
          <p:cNvSpPr/>
          <p:nvPr/>
        </p:nvSpPr>
        <p:spPr>
          <a:xfrm>
            <a:off x="-1221498" y="8098420"/>
            <a:ext cx="3803092" cy="4576546"/>
          </a:xfrm>
          <a:custGeom>
            <a:avLst/>
            <a:gdLst/>
            <a:ahLst/>
            <a:cxnLst/>
            <a:rect l="l" t="t" r="r" b="b"/>
            <a:pathLst>
              <a:path w="3803092" h="4576546">
                <a:moveTo>
                  <a:pt x="0" y="0"/>
                </a:moveTo>
                <a:lnTo>
                  <a:pt x="3803092" y="0"/>
                </a:lnTo>
                <a:lnTo>
                  <a:pt x="3803092" y="4576546"/>
                </a:lnTo>
                <a:lnTo>
                  <a:pt x="0" y="4576546"/>
                </a:lnTo>
                <a:lnTo>
                  <a:pt x="0" y="0"/>
                </a:lnTo>
                <a:close/>
              </a:path>
            </a:pathLst>
          </a:custGeom>
          <a:blipFill>
            <a:blip r:embed="rId7"/>
            <a:stretch>
              <a:fillRect/>
            </a:stretch>
          </a:blipFill>
        </p:spPr>
        <p:txBody>
          <a:bodyPr/>
          <a:lstStyle/>
          <a:p>
            <a:endParaRPr lang="en-VN"/>
          </a:p>
        </p:txBody>
      </p:sp>
      <p:sp>
        <p:nvSpPr>
          <p:cNvPr id="9" name="Freeform 9"/>
          <p:cNvSpPr/>
          <p:nvPr/>
        </p:nvSpPr>
        <p:spPr>
          <a:xfrm>
            <a:off x="-1301408" y="8267220"/>
            <a:ext cx="3883008" cy="4576546"/>
          </a:xfrm>
          <a:custGeom>
            <a:avLst/>
            <a:gdLst/>
            <a:ahLst/>
            <a:cxnLst/>
            <a:rect l="l" t="t" r="r" b="b"/>
            <a:pathLst>
              <a:path w="3883008" h="4576546">
                <a:moveTo>
                  <a:pt x="0" y="0"/>
                </a:moveTo>
                <a:lnTo>
                  <a:pt x="3883008" y="0"/>
                </a:lnTo>
                <a:lnTo>
                  <a:pt x="3883008" y="4576546"/>
                </a:lnTo>
                <a:lnTo>
                  <a:pt x="0" y="4576546"/>
                </a:lnTo>
                <a:lnTo>
                  <a:pt x="0" y="0"/>
                </a:lnTo>
                <a:close/>
              </a:path>
            </a:pathLst>
          </a:custGeom>
          <a:blipFill>
            <a:blip r:embed="rId5"/>
            <a:stretch>
              <a:fillRect/>
            </a:stretch>
          </a:blipFill>
        </p:spPr>
        <p:txBody>
          <a:bodyPr/>
          <a:lstStyle/>
          <a:p>
            <a:endParaRPr lang="en-VN"/>
          </a:p>
        </p:txBody>
      </p:sp>
      <p:sp>
        <p:nvSpPr>
          <p:cNvPr id="10" name="Freeform 10"/>
          <p:cNvSpPr/>
          <p:nvPr/>
        </p:nvSpPr>
        <p:spPr>
          <a:xfrm>
            <a:off x="15449340" y="4068996"/>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8"/>
            <a:stretch>
              <a:fillRect/>
            </a:stretch>
          </a:blipFill>
        </p:spPr>
        <p:txBody>
          <a:bodyPr/>
          <a:lstStyle/>
          <a:p>
            <a:endParaRPr lang="en-VN"/>
          </a:p>
        </p:txBody>
      </p:sp>
      <p:sp>
        <p:nvSpPr>
          <p:cNvPr id="11" name="Freeform 11"/>
          <p:cNvSpPr/>
          <p:nvPr/>
        </p:nvSpPr>
        <p:spPr>
          <a:xfrm>
            <a:off x="-40202" y="4674070"/>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9"/>
            <a:stretch>
              <a:fillRect/>
            </a:stretch>
          </a:blipFill>
        </p:spPr>
        <p:txBody>
          <a:bodyPr/>
          <a:lstStyle/>
          <a:p>
            <a:endParaRPr lang="en-VN"/>
          </a:p>
        </p:txBody>
      </p:sp>
      <p:sp>
        <p:nvSpPr>
          <p:cNvPr id="12" name="Freeform 12"/>
          <p:cNvSpPr/>
          <p:nvPr/>
        </p:nvSpPr>
        <p:spPr>
          <a:xfrm>
            <a:off x="1922026" y="4823070"/>
            <a:ext cx="1427938" cy="4576552"/>
          </a:xfrm>
          <a:custGeom>
            <a:avLst/>
            <a:gdLst/>
            <a:ahLst/>
            <a:cxnLst/>
            <a:rect l="l" t="t" r="r" b="b"/>
            <a:pathLst>
              <a:path w="1427938" h="4576552">
                <a:moveTo>
                  <a:pt x="0" y="0"/>
                </a:moveTo>
                <a:lnTo>
                  <a:pt x="1427938" y="0"/>
                </a:lnTo>
                <a:lnTo>
                  <a:pt x="1427938" y="4576552"/>
                </a:lnTo>
                <a:lnTo>
                  <a:pt x="0" y="4576552"/>
                </a:lnTo>
                <a:lnTo>
                  <a:pt x="0" y="0"/>
                </a:lnTo>
                <a:close/>
              </a:path>
            </a:pathLst>
          </a:custGeom>
          <a:blipFill>
            <a:blip r:embed="rId10"/>
            <a:stretch>
              <a:fillRect/>
            </a:stretch>
          </a:blipFill>
        </p:spPr>
        <p:txBody>
          <a:bodyPr/>
          <a:lstStyle/>
          <a:p>
            <a:endParaRPr lang="en-VN"/>
          </a:p>
        </p:txBody>
      </p:sp>
      <p:sp>
        <p:nvSpPr>
          <p:cNvPr id="13" name="TextBox 13"/>
          <p:cNvSpPr txBox="1"/>
          <p:nvPr/>
        </p:nvSpPr>
        <p:spPr>
          <a:xfrm>
            <a:off x="1470136" y="1594095"/>
            <a:ext cx="15347728" cy="3228975"/>
          </a:xfrm>
          <a:prstGeom prst="rect">
            <a:avLst/>
          </a:prstGeom>
        </p:spPr>
        <p:txBody>
          <a:bodyPr lIns="0" tIns="0" rIns="0" bIns="0" rtlCol="0" anchor="t">
            <a:spAutoFit/>
          </a:bodyPr>
          <a:lstStyle/>
          <a:p>
            <a:pPr algn="ctr">
              <a:lnSpc>
                <a:spcPts val="8400"/>
              </a:lnSpc>
            </a:pPr>
            <a:r>
              <a:rPr lang="en-US" sz="6000">
                <a:solidFill>
                  <a:srgbClr val="000000"/>
                </a:solidFill>
                <a:latin typeface="#9Slide05 Habano"/>
                <a:ea typeface="#9Slide05 Habano"/>
                <a:cs typeface="#9Slide05 Habano"/>
                <a:sym typeface="#9Slide05 Habano"/>
              </a:rPr>
              <a:t>Bất kì ai cũng có thể tạo ra hạnh phúc </a:t>
            </a:r>
          </a:p>
          <a:p>
            <a:pPr algn="ctr">
              <a:lnSpc>
                <a:spcPts val="8400"/>
              </a:lnSpc>
            </a:pPr>
            <a:r>
              <a:rPr lang="en-US" sz="6000">
                <a:solidFill>
                  <a:srgbClr val="000000"/>
                </a:solidFill>
                <a:latin typeface="#9Slide05 Habano"/>
                <a:ea typeface="#9Slide05 Habano"/>
                <a:cs typeface="#9Slide05 Habano"/>
                <a:sym typeface="#9Slide05 Habano"/>
              </a:rPr>
              <a:t>cho chính mình và cho người khác </a:t>
            </a:r>
          </a:p>
          <a:p>
            <a:pPr algn="ctr">
              <a:lnSpc>
                <a:spcPts val="8400"/>
              </a:lnSpc>
            </a:pPr>
            <a:r>
              <a:rPr lang="en-US" sz="6000">
                <a:solidFill>
                  <a:srgbClr val="000000"/>
                </a:solidFill>
                <a:latin typeface="#9Slide05 Habano"/>
                <a:ea typeface="#9Slide05 Habano"/>
                <a:cs typeface="#9Slide05 Habano"/>
                <a:sym typeface="#9Slide05 Habano"/>
              </a:rPr>
              <a:t>với tấm lòng chân thành và một cách làm đúng.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 y="-116060"/>
            <a:ext cx="18288002" cy="10287000"/>
          </a:xfrm>
          <a:custGeom>
            <a:avLst/>
            <a:gdLst/>
            <a:ahLst/>
            <a:cxnLst/>
            <a:rect l="l" t="t" r="r" b="b"/>
            <a:pathLst>
              <a:path w="18288002" h="10287000">
                <a:moveTo>
                  <a:pt x="18288002" y="0"/>
                </a:moveTo>
                <a:lnTo>
                  <a:pt x="0" y="0"/>
                </a:lnTo>
                <a:lnTo>
                  <a:pt x="0" y="10287000"/>
                </a:lnTo>
                <a:lnTo>
                  <a:pt x="18288002" y="10287000"/>
                </a:lnTo>
                <a:lnTo>
                  <a:pt x="18288002" y="0"/>
                </a:lnTo>
                <a:close/>
              </a:path>
            </a:pathLst>
          </a:custGeom>
          <a:blipFill>
            <a:blip r:embed="rId3"/>
            <a:stretch>
              <a:fillRect l="-52661" t="-69918" r="-46684" b="-639"/>
            </a:stretch>
          </a:blipFill>
        </p:spPr>
        <p:txBody>
          <a:bodyPr/>
          <a:lstStyle/>
          <a:p>
            <a:endParaRPr lang="en-VN"/>
          </a:p>
        </p:txBody>
      </p:sp>
      <p:sp>
        <p:nvSpPr>
          <p:cNvPr id="3" name="Freeform 3"/>
          <p:cNvSpPr/>
          <p:nvPr/>
        </p:nvSpPr>
        <p:spPr>
          <a:xfrm>
            <a:off x="12157098" y="0"/>
            <a:ext cx="6130904" cy="1291100"/>
          </a:xfrm>
          <a:custGeom>
            <a:avLst/>
            <a:gdLst/>
            <a:ahLst/>
            <a:cxnLst/>
            <a:rect l="l" t="t" r="r" b="b"/>
            <a:pathLst>
              <a:path w="6130904" h="1291100">
                <a:moveTo>
                  <a:pt x="0" y="0"/>
                </a:moveTo>
                <a:lnTo>
                  <a:pt x="6130904" y="0"/>
                </a:lnTo>
                <a:lnTo>
                  <a:pt x="6130904" y="1291100"/>
                </a:lnTo>
                <a:lnTo>
                  <a:pt x="0" y="1291100"/>
                </a:lnTo>
                <a:lnTo>
                  <a:pt x="0" y="0"/>
                </a:lnTo>
                <a:close/>
              </a:path>
            </a:pathLst>
          </a:custGeom>
          <a:blipFill>
            <a:blip r:embed="rId4"/>
            <a:stretch>
              <a:fillRect l="1439" r="-34148" b="-4"/>
            </a:stretch>
          </a:blipFill>
        </p:spPr>
        <p:txBody>
          <a:bodyPr/>
          <a:lstStyle/>
          <a:p>
            <a:endParaRPr lang="en-VN"/>
          </a:p>
        </p:txBody>
      </p:sp>
      <p:sp>
        <p:nvSpPr>
          <p:cNvPr id="4" name="Freeform 4"/>
          <p:cNvSpPr/>
          <p:nvPr/>
        </p:nvSpPr>
        <p:spPr>
          <a:xfrm flipH="1">
            <a:off x="0" y="8955650"/>
            <a:ext cx="5004350" cy="1291100"/>
          </a:xfrm>
          <a:custGeom>
            <a:avLst/>
            <a:gdLst/>
            <a:ahLst/>
            <a:cxnLst/>
            <a:rect l="l" t="t" r="r" b="b"/>
            <a:pathLst>
              <a:path w="5004350" h="1291100">
                <a:moveTo>
                  <a:pt x="5004350" y="0"/>
                </a:moveTo>
                <a:lnTo>
                  <a:pt x="0" y="0"/>
                </a:lnTo>
                <a:lnTo>
                  <a:pt x="0" y="1291100"/>
                </a:lnTo>
                <a:lnTo>
                  <a:pt x="5004350" y="1291100"/>
                </a:lnTo>
                <a:lnTo>
                  <a:pt x="5004350" y="0"/>
                </a:lnTo>
                <a:close/>
              </a:path>
            </a:pathLst>
          </a:custGeom>
          <a:blipFill>
            <a:blip r:embed="rId4"/>
            <a:stretch>
              <a:fillRect l="1759" r="-64339" b="-2"/>
            </a:stretch>
          </a:blipFill>
        </p:spPr>
        <p:txBody>
          <a:bodyPr/>
          <a:lstStyle/>
          <a:p>
            <a:endParaRPr lang="en-VN"/>
          </a:p>
        </p:txBody>
      </p:sp>
      <p:sp>
        <p:nvSpPr>
          <p:cNvPr id="5" name="Freeform 5"/>
          <p:cNvSpPr/>
          <p:nvPr/>
        </p:nvSpPr>
        <p:spPr>
          <a:xfrm>
            <a:off x="-1944058" y="7739398"/>
            <a:ext cx="2576984" cy="4305346"/>
          </a:xfrm>
          <a:custGeom>
            <a:avLst/>
            <a:gdLst/>
            <a:ahLst/>
            <a:cxnLst/>
            <a:rect l="l" t="t" r="r" b="b"/>
            <a:pathLst>
              <a:path w="2576984" h="4305346">
                <a:moveTo>
                  <a:pt x="0" y="0"/>
                </a:moveTo>
                <a:lnTo>
                  <a:pt x="2576984" y="0"/>
                </a:lnTo>
                <a:lnTo>
                  <a:pt x="2576984" y="4305346"/>
                </a:lnTo>
                <a:lnTo>
                  <a:pt x="0" y="4305346"/>
                </a:lnTo>
                <a:lnTo>
                  <a:pt x="0" y="0"/>
                </a:lnTo>
                <a:close/>
              </a:path>
            </a:pathLst>
          </a:custGeom>
          <a:blipFill>
            <a:blip r:embed="rId5"/>
            <a:stretch>
              <a:fillRect/>
            </a:stretch>
          </a:blipFill>
        </p:spPr>
        <p:txBody>
          <a:bodyPr/>
          <a:lstStyle/>
          <a:p>
            <a:endParaRPr lang="en-VN"/>
          </a:p>
        </p:txBody>
      </p:sp>
      <p:sp>
        <p:nvSpPr>
          <p:cNvPr id="6" name="Freeform 6"/>
          <p:cNvSpPr/>
          <p:nvPr/>
        </p:nvSpPr>
        <p:spPr>
          <a:xfrm>
            <a:off x="-1936926" y="7515076"/>
            <a:ext cx="2577000" cy="4576550"/>
          </a:xfrm>
          <a:custGeom>
            <a:avLst/>
            <a:gdLst/>
            <a:ahLst/>
            <a:cxnLst/>
            <a:rect l="l" t="t" r="r" b="b"/>
            <a:pathLst>
              <a:path w="2577000" h="4576550">
                <a:moveTo>
                  <a:pt x="0" y="0"/>
                </a:moveTo>
                <a:lnTo>
                  <a:pt x="2577000" y="0"/>
                </a:lnTo>
                <a:lnTo>
                  <a:pt x="2577000" y="4576550"/>
                </a:lnTo>
                <a:lnTo>
                  <a:pt x="0" y="4576550"/>
                </a:lnTo>
                <a:lnTo>
                  <a:pt x="0" y="0"/>
                </a:lnTo>
                <a:close/>
              </a:path>
            </a:pathLst>
          </a:custGeom>
          <a:blipFill>
            <a:blip r:embed="rId6"/>
            <a:stretch>
              <a:fillRect l="-18679" r="-31999"/>
            </a:stretch>
          </a:blipFill>
        </p:spPr>
        <p:txBody>
          <a:bodyPr/>
          <a:lstStyle/>
          <a:p>
            <a:endParaRPr lang="en-VN"/>
          </a:p>
        </p:txBody>
      </p:sp>
      <p:sp>
        <p:nvSpPr>
          <p:cNvPr id="7" name="Freeform 7"/>
          <p:cNvSpPr/>
          <p:nvPr/>
        </p:nvSpPr>
        <p:spPr>
          <a:xfrm>
            <a:off x="-727652" y="370954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7"/>
            <a:stretch>
              <a:fillRect/>
            </a:stretch>
          </a:blipFill>
        </p:spPr>
        <p:txBody>
          <a:bodyPr/>
          <a:lstStyle/>
          <a:p>
            <a:endParaRPr lang="en-VN"/>
          </a:p>
        </p:txBody>
      </p:sp>
      <p:sp>
        <p:nvSpPr>
          <p:cNvPr id="8" name="TextBox 8"/>
          <p:cNvSpPr txBox="1"/>
          <p:nvPr/>
        </p:nvSpPr>
        <p:spPr>
          <a:xfrm>
            <a:off x="6282131" y="1835003"/>
            <a:ext cx="10977169" cy="2882899"/>
          </a:xfrm>
          <a:prstGeom prst="rect">
            <a:avLst/>
          </a:prstGeom>
        </p:spPr>
        <p:txBody>
          <a:bodyPr lIns="0" tIns="0" rIns="0" bIns="0" rtlCol="0" anchor="t">
            <a:spAutoFit/>
          </a:bodyPr>
          <a:lstStyle/>
          <a:p>
            <a:pPr algn="r">
              <a:lnSpc>
                <a:spcPts val="11200"/>
              </a:lnSpc>
            </a:pPr>
            <a:r>
              <a:rPr lang="en-US" sz="8000">
                <a:solidFill>
                  <a:srgbClr val="000000"/>
                </a:solidFill>
                <a:latin typeface="#9Slide05 Habano"/>
                <a:ea typeface="#9Slide05 Habano"/>
                <a:cs typeface="#9Slide05 Habano"/>
                <a:sym typeface="#9Slide05 Habano"/>
              </a:rPr>
              <a:t>Khái quát</a:t>
            </a:r>
          </a:p>
          <a:p>
            <a:pPr algn="r">
              <a:lnSpc>
                <a:spcPts val="11200"/>
              </a:lnSpc>
            </a:pPr>
            <a:r>
              <a:rPr lang="en-US" sz="8000">
                <a:solidFill>
                  <a:srgbClr val="000000"/>
                </a:solidFill>
                <a:latin typeface="#9Slide05 Habano"/>
                <a:ea typeface="#9Slide05 Habano"/>
                <a:cs typeface="#9Slide05 Habano"/>
                <a:sym typeface="#9Slide05 Habano"/>
              </a:rPr>
              <a:t>kinh nghiệm đọc thể loại truyện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 y="0"/>
            <a:ext cx="18288002" cy="10287000"/>
          </a:xfrm>
          <a:custGeom>
            <a:avLst/>
            <a:gdLst/>
            <a:ahLst/>
            <a:cxnLst/>
            <a:rect l="l" t="t" r="r" b="b"/>
            <a:pathLst>
              <a:path w="18288002" h="10287000">
                <a:moveTo>
                  <a:pt x="18288002" y="0"/>
                </a:moveTo>
                <a:lnTo>
                  <a:pt x="0" y="0"/>
                </a:lnTo>
                <a:lnTo>
                  <a:pt x="0" y="10287000"/>
                </a:lnTo>
                <a:lnTo>
                  <a:pt x="18288002" y="10287000"/>
                </a:lnTo>
                <a:lnTo>
                  <a:pt x="18288002" y="0"/>
                </a:lnTo>
                <a:close/>
              </a:path>
            </a:pathLst>
          </a:custGeom>
          <a:blipFill>
            <a:blip r:embed="rId3"/>
            <a:stretch>
              <a:fillRect l="-14485" t="-10609" r="-68672" b="-46098"/>
            </a:stretch>
          </a:blipFill>
        </p:spPr>
        <p:txBody>
          <a:bodyPr/>
          <a:lstStyle/>
          <a:p>
            <a:endParaRPr lang="en-VN"/>
          </a:p>
        </p:txBody>
      </p:sp>
      <p:sp>
        <p:nvSpPr>
          <p:cNvPr id="3" name="Freeform 3"/>
          <p:cNvSpPr/>
          <p:nvPr/>
        </p:nvSpPr>
        <p:spPr>
          <a:xfrm>
            <a:off x="12075950" y="0"/>
            <a:ext cx="6212056" cy="1291100"/>
          </a:xfrm>
          <a:custGeom>
            <a:avLst/>
            <a:gdLst/>
            <a:ahLst/>
            <a:cxnLst/>
            <a:rect l="l" t="t" r="r" b="b"/>
            <a:pathLst>
              <a:path w="6212056" h="1291100">
                <a:moveTo>
                  <a:pt x="0" y="0"/>
                </a:moveTo>
                <a:lnTo>
                  <a:pt x="6212056" y="0"/>
                </a:lnTo>
                <a:lnTo>
                  <a:pt x="6212056" y="1291100"/>
                </a:lnTo>
                <a:lnTo>
                  <a:pt x="0" y="1291100"/>
                </a:lnTo>
                <a:lnTo>
                  <a:pt x="0" y="0"/>
                </a:lnTo>
                <a:close/>
              </a:path>
            </a:pathLst>
          </a:custGeom>
          <a:blipFill>
            <a:blip r:embed="rId4"/>
            <a:stretch>
              <a:fillRect r="-30969"/>
            </a:stretch>
          </a:blipFill>
        </p:spPr>
        <p:txBody>
          <a:bodyPr/>
          <a:lstStyle/>
          <a:p>
            <a:endParaRPr lang="en-VN"/>
          </a:p>
        </p:txBody>
      </p:sp>
      <p:sp>
        <p:nvSpPr>
          <p:cNvPr id="4" name="Freeform 4"/>
          <p:cNvSpPr/>
          <p:nvPr/>
        </p:nvSpPr>
        <p:spPr>
          <a:xfrm flipH="1">
            <a:off x="-3856000" y="8955630"/>
            <a:ext cx="8136090" cy="1291126"/>
          </a:xfrm>
          <a:custGeom>
            <a:avLst/>
            <a:gdLst/>
            <a:ahLst/>
            <a:cxnLst/>
            <a:rect l="l" t="t" r="r" b="b"/>
            <a:pathLst>
              <a:path w="8136090" h="1291126">
                <a:moveTo>
                  <a:pt x="8136090" y="0"/>
                </a:moveTo>
                <a:lnTo>
                  <a:pt x="0" y="0"/>
                </a:lnTo>
                <a:lnTo>
                  <a:pt x="0" y="1291126"/>
                </a:lnTo>
                <a:lnTo>
                  <a:pt x="8136090" y="1291126"/>
                </a:lnTo>
                <a:lnTo>
                  <a:pt x="8136090" y="0"/>
                </a:lnTo>
                <a:close/>
              </a:path>
            </a:pathLst>
          </a:custGeom>
          <a:blipFill>
            <a:blip r:embed="rId4"/>
            <a:stretch>
              <a:fillRect/>
            </a:stretch>
          </a:blipFill>
        </p:spPr>
        <p:txBody>
          <a:bodyPr/>
          <a:lstStyle/>
          <a:p>
            <a:endParaRPr lang="en-VN"/>
          </a:p>
        </p:txBody>
      </p:sp>
      <p:sp>
        <p:nvSpPr>
          <p:cNvPr id="5" name="Freeform 5"/>
          <p:cNvSpPr/>
          <p:nvPr/>
        </p:nvSpPr>
        <p:spPr>
          <a:xfrm>
            <a:off x="-1523128" y="8145870"/>
            <a:ext cx="4326498" cy="4576546"/>
          </a:xfrm>
          <a:custGeom>
            <a:avLst/>
            <a:gdLst/>
            <a:ahLst/>
            <a:cxnLst/>
            <a:rect l="l" t="t" r="r" b="b"/>
            <a:pathLst>
              <a:path w="4326498" h="4576546">
                <a:moveTo>
                  <a:pt x="0" y="0"/>
                </a:moveTo>
                <a:lnTo>
                  <a:pt x="4326498" y="0"/>
                </a:lnTo>
                <a:lnTo>
                  <a:pt x="4326498" y="4576546"/>
                </a:lnTo>
                <a:lnTo>
                  <a:pt x="0" y="4576546"/>
                </a:lnTo>
                <a:lnTo>
                  <a:pt x="0" y="0"/>
                </a:lnTo>
                <a:close/>
              </a:path>
            </a:pathLst>
          </a:custGeom>
          <a:blipFill>
            <a:blip r:embed="rId5"/>
            <a:stretch>
              <a:fillRect/>
            </a:stretch>
          </a:blipFill>
        </p:spPr>
        <p:txBody>
          <a:bodyPr/>
          <a:lstStyle/>
          <a:p>
            <a:endParaRPr lang="en-VN"/>
          </a:p>
        </p:txBody>
      </p:sp>
      <p:sp>
        <p:nvSpPr>
          <p:cNvPr id="6" name="Freeform 6"/>
          <p:cNvSpPr/>
          <p:nvPr/>
        </p:nvSpPr>
        <p:spPr>
          <a:xfrm>
            <a:off x="-1484658" y="8302694"/>
            <a:ext cx="3883008" cy="4576546"/>
          </a:xfrm>
          <a:custGeom>
            <a:avLst/>
            <a:gdLst/>
            <a:ahLst/>
            <a:cxnLst/>
            <a:rect l="l" t="t" r="r" b="b"/>
            <a:pathLst>
              <a:path w="3883008" h="4576546">
                <a:moveTo>
                  <a:pt x="0" y="0"/>
                </a:moveTo>
                <a:lnTo>
                  <a:pt x="3883008" y="0"/>
                </a:lnTo>
                <a:lnTo>
                  <a:pt x="3883008" y="4576546"/>
                </a:lnTo>
                <a:lnTo>
                  <a:pt x="0" y="4576546"/>
                </a:lnTo>
                <a:lnTo>
                  <a:pt x="0" y="0"/>
                </a:lnTo>
                <a:close/>
              </a:path>
            </a:pathLst>
          </a:custGeom>
          <a:blipFill>
            <a:blip r:embed="rId6"/>
            <a:stretch>
              <a:fillRect/>
            </a:stretch>
          </a:blipFill>
        </p:spPr>
        <p:txBody>
          <a:bodyPr/>
          <a:lstStyle/>
          <a:p>
            <a:endParaRPr lang="en-VN"/>
          </a:p>
        </p:txBody>
      </p:sp>
      <p:sp>
        <p:nvSpPr>
          <p:cNvPr id="7" name="Freeform 7"/>
          <p:cNvSpPr/>
          <p:nvPr/>
        </p:nvSpPr>
        <p:spPr>
          <a:xfrm>
            <a:off x="-73586" y="4379084"/>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7"/>
            <a:stretch>
              <a:fillRect/>
            </a:stretch>
          </a:blipFill>
        </p:spPr>
        <p:txBody>
          <a:bodyPr/>
          <a:lstStyle/>
          <a:p>
            <a:endParaRPr lang="en-VN"/>
          </a:p>
        </p:txBody>
      </p:sp>
      <p:sp>
        <p:nvSpPr>
          <p:cNvPr id="8" name="Freeform 8"/>
          <p:cNvSpPr/>
          <p:nvPr/>
        </p:nvSpPr>
        <p:spPr>
          <a:xfrm rot="-2533674" flipH="1">
            <a:off x="15859260" y="7567926"/>
            <a:ext cx="4989984" cy="4305332"/>
          </a:xfrm>
          <a:custGeom>
            <a:avLst/>
            <a:gdLst/>
            <a:ahLst/>
            <a:cxnLst/>
            <a:rect l="l" t="t" r="r" b="b"/>
            <a:pathLst>
              <a:path w="4989984" h="4305332">
                <a:moveTo>
                  <a:pt x="4989984" y="0"/>
                </a:moveTo>
                <a:lnTo>
                  <a:pt x="0" y="0"/>
                </a:lnTo>
                <a:lnTo>
                  <a:pt x="0" y="4305332"/>
                </a:lnTo>
                <a:lnTo>
                  <a:pt x="4989984" y="4305332"/>
                </a:lnTo>
                <a:lnTo>
                  <a:pt x="4989984" y="0"/>
                </a:lnTo>
                <a:close/>
              </a:path>
            </a:pathLst>
          </a:custGeom>
          <a:blipFill>
            <a:blip r:embed="rId8"/>
            <a:stretch>
              <a:fillRect/>
            </a:stretch>
          </a:blipFill>
        </p:spPr>
        <p:txBody>
          <a:bodyPr/>
          <a:lstStyle/>
          <a:p>
            <a:endParaRPr lang="en-VN"/>
          </a:p>
        </p:txBody>
      </p:sp>
      <p:sp>
        <p:nvSpPr>
          <p:cNvPr id="9" name="TextBox 9"/>
          <p:cNvSpPr txBox="1"/>
          <p:nvPr/>
        </p:nvSpPr>
        <p:spPr>
          <a:xfrm>
            <a:off x="2398350" y="3302499"/>
            <a:ext cx="13610956" cy="42576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Nhận biết và phân tích được đặc điểm nhân vật thể hiện qua hình dáng, cử chỉ, hành động, ngôn ngữ, ý nghĩ của nhân vật. </a:t>
            </a:r>
          </a:p>
          <a:p>
            <a:pPr marL="647700" lvl="1" indent="-323850" algn="l">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Nhận biết được những điểm giống nhau và khác nhau giữa hai nhân vật trong hai văn bản. </a:t>
            </a:r>
          </a:p>
          <a:p>
            <a:pPr marL="647700" lvl="1" indent="-323850" algn="l">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Nêu được bài học về cách nghĩ và cách ứng xử của cá nhân do văn bản đã đọc gợi ra. </a:t>
            </a:r>
          </a:p>
          <a:p>
            <a:pPr marL="647700" lvl="1" indent="-323850" algn="l">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Biết đồng cảm và giúp đỡ những người thiệt thòi, bất hạnh. </a:t>
            </a:r>
          </a:p>
          <a:p>
            <a:pPr marL="647700" lvl="1" indent="-323850" algn="l">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Liên hệ bài học với bản thân. </a:t>
            </a:r>
          </a:p>
        </p:txBody>
      </p:sp>
      <p:sp>
        <p:nvSpPr>
          <p:cNvPr id="10" name="TextBox 10"/>
          <p:cNvSpPr txBox="1"/>
          <p:nvPr/>
        </p:nvSpPr>
        <p:spPr>
          <a:xfrm>
            <a:off x="3114053" y="1443748"/>
            <a:ext cx="12179550" cy="1473327"/>
          </a:xfrm>
          <a:prstGeom prst="rect">
            <a:avLst/>
          </a:prstGeom>
        </p:spPr>
        <p:txBody>
          <a:bodyPr lIns="0" tIns="0" rIns="0" bIns="0" rtlCol="0" anchor="t">
            <a:spAutoFit/>
          </a:bodyPr>
          <a:lstStyle/>
          <a:p>
            <a:pPr algn="ctr">
              <a:lnSpc>
                <a:spcPts val="10584"/>
              </a:lnSpc>
            </a:pPr>
            <a:r>
              <a:rPr lang="en-US" sz="9800">
                <a:solidFill>
                  <a:srgbClr val="000000"/>
                </a:solidFill>
                <a:latin typeface="#9Slide05 Habano"/>
                <a:ea typeface="#9Slide05 Habano"/>
                <a:cs typeface="#9Slide05 Habano"/>
                <a:sym typeface="#9Slide05 Habano"/>
              </a:rPr>
              <a:t>Nội dung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4198" y="2370942"/>
            <a:ext cx="16899604" cy="7435826"/>
          </a:xfrm>
          <a:custGeom>
            <a:avLst/>
            <a:gdLst/>
            <a:ahLst/>
            <a:cxnLst/>
            <a:rect l="l" t="t" r="r" b="b"/>
            <a:pathLst>
              <a:path w="16899604" h="7435826">
                <a:moveTo>
                  <a:pt x="0" y="0"/>
                </a:moveTo>
                <a:lnTo>
                  <a:pt x="16899604" y="0"/>
                </a:lnTo>
                <a:lnTo>
                  <a:pt x="16899604" y="7435826"/>
                </a:lnTo>
                <a:lnTo>
                  <a:pt x="0" y="7435826"/>
                </a:lnTo>
                <a:lnTo>
                  <a:pt x="0" y="0"/>
                </a:lnTo>
                <a:close/>
              </a:path>
            </a:pathLst>
          </a:custGeom>
          <a:blipFill>
            <a:blip r:embed="rId2"/>
            <a:stretch>
              <a:fillRect/>
            </a:stretch>
          </a:blipFill>
        </p:spPr>
        <p:txBody>
          <a:bodyPr/>
          <a:lstStyle/>
          <a:p>
            <a:endParaRPr lang="en-VN"/>
          </a:p>
        </p:txBody>
      </p:sp>
      <p:sp>
        <p:nvSpPr>
          <p:cNvPr id="3" name="TextBox 3"/>
          <p:cNvSpPr txBox="1"/>
          <p:nvPr/>
        </p:nvSpPr>
        <p:spPr>
          <a:xfrm>
            <a:off x="694198" y="1158508"/>
            <a:ext cx="13844697" cy="523875"/>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HS thực hiện ở nhà:</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2024" y="2"/>
            <a:ext cx="18288002" cy="10287000"/>
          </a:xfrm>
          <a:custGeom>
            <a:avLst/>
            <a:gdLst/>
            <a:ahLst/>
            <a:cxnLst/>
            <a:rect l="l" t="t" r="r" b="b"/>
            <a:pathLst>
              <a:path w="18288002" h="10287000">
                <a:moveTo>
                  <a:pt x="18288002" y="0"/>
                </a:moveTo>
                <a:lnTo>
                  <a:pt x="0" y="0"/>
                </a:lnTo>
                <a:lnTo>
                  <a:pt x="0" y="10287000"/>
                </a:lnTo>
                <a:lnTo>
                  <a:pt x="18288002" y="10287000"/>
                </a:lnTo>
                <a:lnTo>
                  <a:pt x="18288002" y="0"/>
                </a:lnTo>
                <a:close/>
              </a:path>
            </a:pathLst>
          </a:custGeom>
          <a:blipFill>
            <a:blip r:embed="rId3"/>
            <a:stretch>
              <a:fillRect r="-40838" b="-20499"/>
            </a:stretch>
          </a:blipFill>
        </p:spPr>
        <p:txBody>
          <a:bodyPr/>
          <a:lstStyle/>
          <a:p>
            <a:endParaRPr lang="en-VN"/>
          </a:p>
        </p:txBody>
      </p:sp>
      <p:sp>
        <p:nvSpPr>
          <p:cNvPr id="3" name="Freeform 3"/>
          <p:cNvSpPr/>
          <p:nvPr/>
        </p:nvSpPr>
        <p:spPr>
          <a:xfrm flipH="1">
            <a:off x="10139888" y="-20"/>
            <a:ext cx="8136090" cy="1291126"/>
          </a:xfrm>
          <a:custGeom>
            <a:avLst/>
            <a:gdLst/>
            <a:ahLst/>
            <a:cxnLst/>
            <a:rect l="l" t="t" r="r" b="b"/>
            <a:pathLst>
              <a:path w="8136090" h="1291126">
                <a:moveTo>
                  <a:pt x="8136090" y="0"/>
                </a:moveTo>
                <a:lnTo>
                  <a:pt x="0" y="0"/>
                </a:lnTo>
                <a:lnTo>
                  <a:pt x="0" y="1291126"/>
                </a:lnTo>
                <a:lnTo>
                  <a:pt x="8136090" y="1291126"/>
                </a:lnTo>
                <a:lnTo>
                  <a:pt x="8136090" y="0"/>
                </a:lnTo>
                <a:close/>
              </a:path>
            </a:pathLst>
          </a:custGeom>
          <a:blipFill>
            <a:blip r:embed="rId4"/>
            <a:stretch>
              <a:fillRect/>
            </a:stretch>
          </a:blipFill>
        </p:spPr>
        <p:txBody>
          <a:bodyPr/>
          <a:lstStyle/>
          <a:p>
            <a:endParaRPr lang="en-VN"/>
          </a:p>
        </p:txBody>
      </p:sp>
      <p:sp>
        <p:nvSpPr>
          <p:cNvPr id="4" name="Freeform 4"/>
          <p:cNvSpPr/>
          <p:nvPr/>
        </p:nvSpPr>
        <p:spPr>
          <a:xfrm>
            <a:off x="-95312" y="8810780"/>
            <a:ext cx="8136090" cy="1291126"/>
          </a:xfrm>
          <a:custGeom>
            <a:avLst/>
            <a:gdLst/>
            <a:ahLst/>
            <a:cxnLst/>
            <a:rect l="l" t="t" r="r" b="b"/>
            <a:pathLst>
              <a:path w="8136090" h="1291126">
                <a:moveTo>
                  <a:pt x="0" y="0"/>
                </a:moveTo>
                <a:lnTo>
                  <a:pt x="8136090" y="0"/>
                </a:lnTo>
                <a:lnTo>
                  <a:pt x="8136090" y="1291126"/>
                </a:lnTo>
                <a:lnTo>
                  <a:pt x="0" y="1291126"/>
                </a:lnTo>
                <a:lnTo>
                  <a:pt x="0" y="0"/>
                </a:lnTo>
                <a:close/>
              </a:path>
            </a:pathLst>
          </a:custGeom>
          <a:blipFill>
            <a:blip r:embed="rId4"/>
            <a:stretch>
              <a:fillRect/>
            </a:stretch>
          </a:blipFill>
        </p:spPr>
        <p:txBody>
          <a:bodyPr/>
          <a:lstStyle/>
          <a:p>
            <a:endParaRPr lang="en-VN"/>
          </a:p>
        </p:txBody>
      </p:sp>
      <p:sp>
        <p:nvSpPr>
          <p:cNvPr id="5" name="TextBox 5"/>
          <p:cNvSpPr txBox="1"/>
          <p:nvPr/>
        </p:nvSpPr>
        <p:spPr>
          <a:xfrm>
            <a:off x="4277602" y="3943193"/>
            <a:ext cx="9708750" cy="1952625"/>
          </a:xfrm>
          <a:prstGeom prst="rect">
            <a:avLst/>
          </a:prstGeom>
        </p:spPr>
        <p:txBody>
          <a:bodyPr lIns="0" tIns="0" rIns="0" bIns="0" rtlCol="0" anchor="t">
            <a:spAutoFit/>
          </a:bodyPr>
          <a:lstStyle/>
          <a:p>
            <a:pPr algn="ctr">
              <a:lnSpc>
                <a:spcPts val="14400"/>
              </a:lnSpc>
            </a:pPr>
            <a:r>
              <a:rPr lang="en-US" sz="12000">
                <a:solidFill>
                  <a:srgbClr val="000000"/>
                </a:solidFill>
                <a:latin typeface="#9Slide05 Habano"/>
                <a:ea typeface="#9Slide05 Habano"/>
                <a:cs typeface="#9Slide05 Habano"/>
                <a:sym typeface="#9Slide05 Habano"/>
              </a:rPr>
              <a:t>Thank you</a:t>
            </a:r>
          </a:p>
        </p:txBody>
      </p:sp>
      <p:sp>
        <p:nvSpPr>
          <p:cNvPr id="6" name="Freeform 6"/>
          <p:cNvSpPr/>
          <p:nvPr/>
        </p:nvSpPr>
        <p:spPr>
          <a:xfrm>
            <a:off x="1712726" y="3283420"/>
            <a:ext cx="1427938" cy="4576552"/>
          </a:xfrm>
          <a:custGeom>
            <a:avLst/>
            <a:gdLst/>
            <a:ahLst/>
            <a:cxnLst/>
            <a:rect l="l" t="t" r="r" b="b"/>
            <a:pathLst>
              <a:path w="1427938" h="4576552">
                <a:moveTo>
                  <a:pt x="0" y="0"/>
                </a:moveTo>
                <a:lnTo>
                  <a:pt x="1427938" y="0"/>
                </a:lnTo>
                <a:lnTo>
                  <a:pt x="1427938" y="4576552"/>
                </a:lnTo>
                <a:lnTo>
                  <a:pt x="0" y="4576552"/>
                </a:lnTo>
                <a:lnTo>
                  <a:pt x="0" y="0"/>
                </a:lnTo>
                <a:close/>
              </a:path>
            </a:pathLst>
          </a:custGeom>
          <a:blipFill>
            <a:blip r:embed="rId5"/>
            <a:stretch>
              <a:fillRect/>
            </a:stretch>
          </a:blipFill>
        </p:spPr>
        <p:txBody>
          <a:bodyPr/>
          <a:lstStyle/>
          <a:p>
            <a:endParaRPr lang="en-VN"/>
          </a:p>
        </p:txBody>
      </p:sp>
      <p:sp>
        <p:nvSpPr>
          <p:cNvPr id="7" name="Freeform 7"/>
          <p:cNvSpPr/>
          <p:nvPr/>
        </p:nvSpPr>
        <p:spPr>
          <a:xfrm>
            <a:off x="1030742" y="7030072"/>
            <a:ext cx="2576984" cy="4305346"/>
          </a:xfrm>
          <a:custGeom>
            <a:avLst/>
            <a:gdLst/>
            <a:ahLst/>
            <a:cxnLst/>
            <a:rect l="l" t="t" r="r" b="b"/>
            <a:pathLst>
              <a:path w="2576984" h="4305346">
                <a:moveTo>
                  <a:pt x="0" y="0"/>
                </a:moveTo>
                <a:lnTo>
                  <a:pt x="2576984" y="0"/>
                </a:lnTo>
                <a:lnTo>
                  <a:pt x="2576984" y="4305346"/>
                </a:lnTo>
                <a:lnTo>
                  <a:pt x="0" y="4305346"/>
                </a:lnTo>
                <a:lnTo>
                  <a:pt x="0" y="0"/>
                </a:lnTo>
                <a:close/>
              </a:path>
            </a:pathLst>
          </a:custGeom>
          <a:blipFill>
            <a:blip r:embed="rId6"/>
            <a:stretch>
              <a:fillRect/>
            </a:stretch>
          </a:blipFill>
        </p:spPr>
        <p:txBody>
          <a:bodyPr/>
          <a:lstStyle/>
          <a:p>
            <a:endParaRPr lang="en-VN"/>
          </a:p>
        </p:txBody>
      </p:sp>
      <p:sp>
        <p:nvSpPr>
          <p:cNvPr id="8" name="Freeform 8"/>
          <p:cNvSpPr/>
          <p:nvPr/>
        </p:nvSpPr>
        <p:spPr>
          <a:xfrm>
            <a:off x="1712750" y="6894450"/>
            <a:ext cx="2043602" cy="4193148"/>
          </a:xfrm>
          <a:custGeom>
            <a:avLst/>
            <a:gdLst/>
            <a:ahLst/>
            <a:cxnLst/>
            <a:rect l="l" t="t" r="r" b="b"/>
            <a:pathLst>
              <a:path w="2043602" h="4193148">
                <a:moveTo>
                  <a:pt x="0" y="0"/>
                </a:moveTo>
                <a:lnTo>
                  <a:pt x="2043602" y="0"/>
                </a:lnTo>
                <a:lnTo>
                  <a:pt x="2043602" y="4193148"/>
                </a:lnTo>
                <a:lnTo>
                  <a:pt x="0" y="4193148"/>
                </a:lnTo>
                <a:lnTo>
                  <a:pt x="0" y="0"/>
                </a:lnTo>
                <a:close/>
              </a:path>
            </a:pathLst>
          </a:custGeom>
          <a:blipFill>
            <a:blip r:embed="rId7"/>
            <a:stretch>
              <a:fillRect r="-90009" b="-9144"/>
            </a:stretch>
          </a:blipFill>
        </p:spPr>
        <p:txBody>
          <a:bodyPr/>
          <a:lstStyle/>
          <a:p>
            <a:endParaRPr lang="en-VN"/>
          </a:p>
        </p:txBody>
      </p:sp>
      <p:sp>
        <p:nvSpPr>
          <p:cNvPr id="9" name="Freeform 9"/>
          <p:cNvSpPr/>
          <p:nvPr/>
        </p:nvSpPr>
        <p:spPr>
          <a:xfrm>
            <a:off x="-1237898" y="6263270"/>
            <a:ext cx="3803092" cy="4576546"/>
          </a:xfrm>
          <a:custGeom>
            <a:avLst/>
            <a:gdLst/>
            <a:ahLst/>
            <a:cxnLst/>
            <a:rect l="l" t="t" r="r" b="b"/>
            <a:pathLst>
              <a:path w="3803092" h="4576546">
                <a:moveTo>
                  <a:pt x="0" y="0"/>
                </a:moveTo>
                <a:lnTo>
                  <a:pt x="3803092" y="0"/>
                </a:lnTo>
                <a:lnTo>
                  <a:pt x="3803092" y="4576546"/>
                </a:lnTo>
                <a:lnTo>
                  <a:pt x="0" y="4576546"/>
                </a:lnTo>
                <a:lnTo>
                  <a:pt x="0" y="0"/>
                </a:lnTo>
                <a:close/>
              </a:path>
            </a:pathLst>
          </a:custGeom>
          <a:blipFill>
            <a:blip r:embed="rId8"/>
            <a:stretch>
              <a:fillRect/>
            </a:stretch>
          </a:blipFill>
        </p:spPr>
        <p:txBody>
          <a:bodyPr/>
          <a:lstStyle/>
          <a:p>
            <a:endParaRPr lang="en-VN"/>
          </a:p>
        </p:txBody>
      </p:sp>
      <p:sp>
        <p:nvSpPr>
          <p:cNvPr id="10" name="Freeform 10"/>
          <p:cNvSpPr/>
          <p:nvPr/>
        </p:nvSpPr>
        <p:spPr>
          <a:xfrm>
            <a:off x="-1172634" y="6511070"/>
            <a:ext cx="3883008" cy="4576546"/>
          </a:xfrm>
          <a:custGeom>
            <a:avLst/>
            <a:gdLst/>
            <a:ahLst/>
            <a:cxnLst/>
            <a:rect l="l" t="t" r="r" b="b"/>
            <a:pathLst>
              <a:path w="3883008" h="4576546">
                <a:moveTo>
                  <a:pt x="0" y="0"/>
                </a:moveTo>
                <a:lnTo>
                  <a:pt x="3883008" y="0"/>
                </a:lnTo>
                <a:lnTo>
                  <a:pt x="3883008" y="4576546"/>
                </a:lnTo>
                <a:lnTo>
                  <a:pt x="0" y="4576546"/>
                </a:lnTo>
                <a:lnTo>
                  <a:pt x="0" y="0"/>
                </a:lnTo>
                <a:close/>
              </a:path>
            </a:pathLst>
          </a:custGeom>
          <a:blipFill>
            <a:blip r:embed="rId7"/>
            <a:stretch>
              <a:fillRect/>
            </a:stretch>
          </a:blipFill>
        </p:spPr>
        <p:txBody>
          <a:bodyPr/>
          <a:lstStyle/>
          <a:p>
            <a:endParaRPr lang="en-VN"/>
          </a:p>
        </p:txBody>
      </p:sp>
      <p:sp>
        <p:nvSpPr>
          <p:cNvPr id="11" name="Freeform 11"/>
          <p:cNvSpPr/>
          <p:nvPr/>
        </p:nvSpPr>
        <p:spPr>
          <a:xfrm>
            <a:off x="55922" y="201464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9"/>
            <a:stretch>
              <a:fillRect/>
            </a:stretch>
          </a:blipFill>
        </p:spPr>
        <p:txBody>
          <a:bodyPr/>
          <a:lstStyle/>
          <a:p>
            <a:endParaRPr lang="en-VN"/>
          </a:p>
        </p:txBody>
      </p:sp>
      <p:sp>
        <p:nvSpPr>
          <p:cNvPr id="12" name="Freeform 12"/>
          <p:cNvSpPr/>
          <p:nvPr/>
        </p:nvSpPr>
        <p:spPr>
          <a:xfrm>
            <a:off x="14691218" y="7132048"/>
            <a:ext cx="2576984" cy="4305346"/>
          </a:xfrm>
          <a:custGeom>
            <a:avLst/>
            <a:gdLst/>
            <a:ahLst/>
            <a:cxnLst/>
            <a:rect l="l" t="t" r="r" b="b"/>
            <a:pathLst>
              <a:path w="2576984" h="4305346">
                <a:moveTo>
                  <a:pt x="0" y="0"/>
                </a:moveTo>
                <a:lnTo>
                  <a:pt x="2576984" y="0"/>
                </a:lnTo>
                <a:lnTo>
                  <a:pt x="2576984" y="4305346"/>
                </a:lnTo>
                <a:lnTo>
                  <a:pt x="0" y="4305346"/>
                </a:lnTo>
                <a:lnTo>
                  <a:pt x="0" y="0"/>
                </a:lnTo>
                <a:close/>
              </a:path>
            </a:pathLst>
          </a:custGeom>
          <a:blipFill>
            <a:blip r:embed="rId6"/>
            <a:stretch>
              <a:fillRect/>
            </a:stretch>
          </a:blipFill>
        </p:spPr>
        <p:txBody>
          <a:bodyPr/>
          <a:lstStyle/>
          <a:p>
            <a:endParaRPr lang="en-VN"/>
          </a:p>
        </p:txBody>
      </p:sp>
      <p:sp>
        <p:nvSpPr>
          <p:cNvPr id="13" name="Freeform 13"/>
          <p:cNvSpPr/>
          <p:nvPr/>
        </p:nvSpPr>
        <p:spPr>
          <a:xfrm>
            <a:off x="14691200" y="7244226"/>
            <a:ext cx="2472298" cy="4305348"/>
          </a:xfrm>
          <a:custGeom>
            <a:avLst/>
            <a:gdLst/>
            <a:ahLst/>
            <a:cxnLst/>
            <a:rect l="l" t="t" r="r" b="b"/>
            <a:pathLst>
              <a:path w="2472298" h="4305348">
                <a:moveTo>
                  <a:pt x="0" y="0"/>
                </a:moveTo>
                <a:lnTo>
                  <a:pt x="2472298" y="0"/>
                </a:lnTo>
                <a:lnTo>
                  <a:pt x="2472298" y="4305348"/>
                </a:lnTo>
                <a:lnTo>
                  <a:pt x="0" y="4305348"/>
                </a:lnTo>
                <a:lnTo>
                  <a:pt x="0" y="0"/>
                </a:lnTo>
                <a:close/>
              </a:path>
            </a:pathLst>
          </a:custGeom>
          <a:blipFill>
            <a:blip r:embed="rId7"/>
            <a:stretch>
              <a:fillRect l="-10249" r="-46811" b="-6299"/>
            </a:stretch>
          </a:blipFill>
        </p:spPr>
        <p:txBody>
          <a:bodyPr/>
          <a:lstStyle/>
          <a:p>
            <a:endParaRPr lang="en-VN"/>
          </a:p>
        </p:txBody>
      </p:sp>
      <p:sp>
        <p:nvSpPr>
          <p:cNvPr id="14" name="Freeform 14"/>
          <p:cNvSpPr/>
          <p:nvPr/>
        </p:nvSpPr>
        <p:spPr>
          <a:xfrm>
            <a:off x="16334722" y="6429146"/>
            <a:ext cx="4326498" cy="4576546"/>
          </a:xfrm>
          <a:custGeom>
            <a:avLst/>
            <a:gdLst/>
            <a:ahLst/>
            <a:cxnLst/>
            <a:rect l="l" t="t" r="r" b="b"/>
            <a:pathLst>
              <a:path w="4326498" h="4576546">
                <a:moveTo>
                  <a:pt x="0" y="0"/>
                </a:moveTo>
                <a:lnTo>
                  <a:pt x="4326498" y="0"/>
                </a:lnTo>
                <a:lnTo>
                  <a:pt x="4326498" y="4576546"/>
                </a:lnTo>
                <a:lnTo>
                  <a:pt x="0" y="4576546"/>
                </a:lnTo>
                <a:lnTo>
                  <a:pt x="0" y="0"/>
                </a:lnTo>
                <a:close/>
              </a:path>
            </a:pathLst>
          </a:custGeom>
          <a:blipFill>
            <a:blip r:embed="rId10"/>
            <a:stretch>
              <a:fillRect/>
            </a:stretch>
          </a:blipFill>
        </p:spPr>
        <p:txBody>
          <a:bodyPr/>
          <a:lstStyle/>
          <a:p>
            <a:endParaRPr lang="en-VN"/>
          </a:p>
        </p:txBody>
      </p:sp>
      <p:sp>
        <p:nvSpPr>
          <p:cNvPr id="15" name="Freeform 15"/>
          <p:cNvSpPr/>
          <p:nvPr/>
        </p:nvSpPr>
        <p:spPr>
          <a:xfrm>
            <a:off x="17900342" y="6815370"/>
            <a:ext cx="3883008" cy="4576546"/>
          </a:xfrm>
          <a:custGeom>
            <a:avLst/>
            <a:gdLst/>
            <a:ahLst/>
            <a:cxnLst/>
            <a:rect l="l" t="t" r="r" b="b"/>
            <a:pathLst>
              <a:path w="3883008" h="4576546">
                <a:moveTo>
                  <a:pt x="0" y="0"/>
                </a:moveTo>
                <a:lnTo>
                  <a:pt x="3883008" y="0"/>
                </a:lnTo>
                <a:lnTo>
                  <a:pt x="3883008" y="4576546"/>
                </a:lnTo>
                <a:lnTo>
                  <a:pt x="0" y="4576546"/>
                </a:lnTo>
                <a:lnTo>
                  <a:pt x="0" y="0"/>
                </a:lnTo>
                <a:close/>
              </a:path>
            </a:pathLst>
          </a:custGeom>
          <a:blipFill>
            <a:blip r:embed="rId7"/>
            <a:stretch>
              <a:fillRect/>
            </a:stretch>
          </a:blipFill>
        </p:spPr>
        <p:txBody>
          <a:bodyPr/>
          <a:lstStyle/>
          <a:p>
            <a:endParaRPr lang="en-VN"/>
          </a:p>
        </p:txBody>
      </p:sp>
      <p:sp>
        <p:nvSpPr>
          <p:cNvPr id="16" name="Freeform 16"/>
          <p:cNvSpPr/>
          <p:nvPr/>
        </p:nvSpPr>
        <p:spPr>
          <a:xfrm>
            <a:off x="15299398" y="320289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9"/>
            <a:stretch>
              <a:fillRect/>
            </a:stretch>
          </a:blipFill>
        </p:spPr>
        <p:txBody>
          <a:bodyPr/>
          <a:lstStyle/>
          <a:p>
            <a:endParaRPr lang="en-VN"/>
          </a:p>
        </p:txBody>
      </p:sp>
      <p:sp>
        <p:nvSpPr>
          <p:cNvPr id="17" name="Freeform 17"/>
          <p:cNvSpPr/>
          <p:nvPr/>
        </p:nvSpPr>
        <p:spPr>
          <a:xfrm>
            <a:off x="17116890" y="2535796"/>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11"/>
            <a:stretch>
              <a:fillRect/>
            </a:stretch>
          </a:blipFill>
        </p:spPr>
        <p:txBody>
          <a:bodyPr/>
          <a:lstStyle/>
          <a:p>
            <a:endParaRPr lang="en-V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35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l="-41142" t="-20938" r="-81742" b="-69759"/>
            </a:stretch>
          </a:blipFill>
        </p:spPr>
        <p:txBody>
          <a:bodyPr/>
          <a:lstStyle/>
          <a:p>
            <a:endParaRPr lang="en-VN"/>
          </a:p>
        </p:txBody>
      </p:sp>
      <p:sp>
        <p:nvSpPr>
          <p:cNvPr id="3" name="Freeform 3"/>
          <p:cNvSpPr/>
          <p:nvPr/>
        </p:nvSpPr>
        <p:spPr>
          <a:xfrm rot="-2562726" flipH="1">
            <a:off x="16180308" y="8209626"/>
            <a:ext cx="4989986" cy="4305334"/>
          </a:xfrm>
          <a:custGeom>
            <a:avLst/>
            <a:gdLst/>
            <a:ahLst/>
            <a:cxnLst/>
            <a:rect l="l" t="t" r="r" b="b"/>
            <a:pathLst>
              <a:path w="4989986" h="4305334">
                <a:moveTo>
                  <a:pt x="4989986" y="0"/>
                </a:moveTo>
                <a:lnTo>
                  <a:pt x="0" y="0"/>
                </a:lnTo>
                <a:lnTo>
                  <a:pt x="0" y="4305334"/>
                </a:lnTo>
                <a:lnTo>
                  <a:pt x="4989986" y="4305334"/>
                </a:lnTo>
                <a:lnTo>
                  <a:pt x="4989986" y="0"/>
                </a:lnTo>
                <a:close/>
              </a:path>
            </a:pathLst>
          </a:custGeom>
          <a:blipFill>
            <a:blip r:embed="rId4"/>
            <a:stretch>
              <a:fillRect/>
            </a:stretch>
          </a:blipFill>
        </p:spPr>
        <p:txBody>
          <a:bodyPr/>
          <a:lstStyle/>
          <a:p>
            <a:endParaRPr lang="en-VN"/>
          </a:p>
        </p:txBody>
      </p:sp>
      <p:sp>
        <p:nvSpPr>
          <p:cNvPr id="4" name="Freeform 4"/>
          <p:cNvSpPr/>
          <p:nvPr/>
        </p:nvSpPr>
        <p:spPr>
          <a:xfrm flipH="1">
            <a:off x="14417356" y="9601100"/>
            <a:ext cx="6901544" cy="1291100"/>
          </a:xfrm>
          <a:custGeom>
            <a:avLst/>
            <a:gdLst/>
            <a:ahLst/>
            <a:cxnLst/>
            <a:rect l="l" t="t" r="r" b="b"/>
            <a:pathLst>
              <a:path w="6901544" h="1291100">
                <a:moveTo>
                  <a:pt x="6901544" y="0"/>
                </a:moveTo>
                <a:lnTo>
                  <a:pt x="0" y="0"/>
                </a:lnTo>
                <a:lnTo>
                  <a:pt x="0" y="1291100"/>
                </a:lnTo>
                <a:lnTo>
                  <a:pt x="6901544" y="1291100"/>
                </a:lnTo>
                <a:lnTo>
                  <a:pt x="6901544" y="0"/>
                </a:lnTo>
                <a:close/>
              </a:path>
            </a:pathLst>
          </a:custGeom>
          <a:blipFill>
            <a:blip r:embed="rId5"/>
            <a:stretch>
              <a:fillRect l="-17889" b="-3"/>
            </a:stretch>
          </a:blipFill>
        </p:spPr>
        <p:txBody>
          <a:bodyPr/>
          <a:lstStyle/>
          <a:p>
            <a:endParaRPr lang="en-VN"/>
          </a:p>
        </p:txBody>
      </p:sp>
      <p:sp>
        <p:nvSpPr>
          <p:cNvPr id="5" name="Freeform 5"/>
          <p:cNvSpPr/>
          <p:nvPr/>
        </p:nvSpPr>
        <p:spPr>
          <a:xfrm>
            <a:off x="-25400" y="14250"/>
            <a:ext cx="6130904" cy="1291100"/>
          </a:xfrm>
          <a:custGeom>
            <a:avLst/>
            <a:gdLst/>
            <a:ahLst/>
            <a:cxnLst/>
            <a:rect l="l" t="t" r="r" b="b"/>
            <a:pathLst>
              <a:path w="6130904" h="1291100">
                <a:moveTo>
                  <a:pt x="0" y="0"/>
                </a:moveTo>
                <a:lnTo>
                  <a:pt x="6130904" y="0"/>
                </a:lnTo>
                <a:lnTo>
                  <a:pt x="6130904" y="1291100"/>
                </a:lnTo>
                <a:lnTo>
                  <a:pt x="0" y="1291100"/>
                </a:lnTo>
                <a:lnTo>
                  <a:pt x="0" y="0"/>
                </a:lnTo>
                <a:close/>
              </a:path>
            </a:pathLst>
          </a:custGeom>
          <a:blipFill>
            <a:blip r:embed="rId5"/>
            <a:stretch>
              <a:fillRect l="-32708" b="-4"/>
            </a:stretch>
          </a:blipFill>
        </p:spPr>
        <p:txBody>
          <a:bodyPr/>
          <a:lstStyle/>
          <a:p>
            <a:endParaRPr lang="en-VN"/>
          </a:p>
        </p:txBody>
      </p:sp>
      <p:sp>
        <p:nvSpPr>
          <p:cNvPr id="6" name="Freeform 6"/>
          <p:cNvSpPr/>
          <p:nvPr/>
        </p:nvSpPr>
        <p:spPr>
          <a:xfrm>
            <a:off x="17291398" y="502454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6"/>
            <a:stretch>
              <a:fillRect/>
            </a:stretch>
          </a:blipFill>
        </p:spPr>
        <p:txBody>
          <a:bodyPr/>
          <a:lstStyle/>
          <a:p>
            <a:endParaRPr lang="en-VN"/>
          </a:p>
        </p:txBody>
      </p:sp>
      <p:sp>
        <p:nvSpPr>
          <p:cNvPr id="7" name="Freeform 7"/>
          <p:cNvSpPr/>
          <p:nvPr/>
        </p:nvSpPr>
        <p:spPr>
          <a:xfrm>
            <a:off x="16555790" y="5710446"/>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7"/>
            <a:stretch>
              <a:fillRect/>
            </a:stretch>
          </a:blipFill>
        </p:spPr>
        <p:txBody>
          <a:bodyPr/>
          <a:lstStyle/>
          <a:p>
            <a:endParaRPr lang="en-VN"/>
          </a:p>
        </p:txBody>
      </p:sp>
      <p:sp>
        <p:nvSpPr>
          <p:cNvPr id="8" name="Freeform 8"/>
          <p:cNvSpPr/>
          <p:nvPr/>
        </p:nvSpPr>
        <p:spPr>
          <a:xfrm>
            <a:off x="8565719" y="3047929"/>
            <a:ext cx="1156561" cy="1156561"/>
          </a:xfrm>
          <a:custGeom>
            <a:avLst/>
            <a:gdLst/>
            <a:ahLst/>
            <a:cxnLst/>
            <a:rect l="l" t="t" r="r" b="b"/>
            <a:pathLst>
              <a:path w="1156561" h="1156561">
                <a:moveTo>
                  <a:pt x="0" y="0"/>
                </a:moveTo>
                <a:lnTo>
                  <a:pt x="1156562" y="0"/>
                </a:lnTo>
                <a:lnTo>
                  <a:pt x="1156562" y="1156561"/>
                </a:lnTo>
                <a:lnTo>
                  <a:pt x="0" y="1156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dirty="0"/>
          </a:p>
        </p:txBody>
      </p:sp>
      <p:sp>
        <p:nvSpPr>
          <p:cNvPr id="9" name="TextBox 9"/>
          <p:cNvSpPr txBox="1"/>
          <p:nvPr/>
        </p:nvSpPr>
        <p:spPr>
          <a:xfrm>
            <a:off x="2825200" y="4554318"/>
            <a:ext cx="12179550" cy="1473327"/>
          </a:xfrm>
          <a:prstGeom prst="rect">
            <a:avLst/>
          </a:prstGeom>
        </p:spPr>
        <p:txBody>
          <a:bodyPr lIns="0" tIns="0" rIns="0" bIns="0" rtlCol="0" anchor="t">
            <a:spAutoFit/>
          </a:bodyPr>
          <a:lstStyle/>
          <a:p>
            <a:pPr algn="ctr">
              <a:lnSpc>
                <a:spcPts val="10584"/>
              </a:lnSpc>
            </a:pPr>
            <a:r>
              <a:rPr lang="en-US" sz="9800">
                <a:solidFill>
                  <a:srgbClr val="000000"/>
                </a:solidFill>
                <a:latin typeface="#9Slide05 Habano"/>
                <a:ea typeface="#9Slide05 Habano"/>
                <a:cs typeface="#9Slide05 Habano"/>
                <a:sym typeface="#9Slide05 Habano"/>
              </a:rPr>
              <a:t>Khởi động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2530600" y="8955650"/>
            <a:ext cx="5757400" cy="1291100"/>
          </a:xfrm>
          <a:custGeom>
            <a:avLst/>
            <a:gdLst/>
            <a:ahLst/>
            <a:cxnLst/>
            <a:rect l="l" t="t" r="r" b="b"/>
            <a:pathLst>
              <a:path w="5757400" h="1291100">
                <a:moveTo>
                  <a:pt x="5757400" y="0"/>
                </a:moveTo>
                <a:lnTo>
                  <a:pt x="0" y="0"/>
                </a:lnTo>
                <a:lnTo>
                  <a:pt x="0" y="1291100"/>
                </a:lnTo>
                <a:lnTo>
                  <a:pt x="5757400" y="1291100"/>
                </a:lnTo>
                <a:lnTo>
                  <a:pt x="5757400" y="0"/>
                </a:lnTo>
                <a:close/>
              </a:path>
            </a:pathLst>
          </a:custGeom>
          <a:blipFill>
            <a:blip r:embed="rId5"/>
            <a:stretch>
              <a:fillRect l="-41318" b="-4"/>
            </a:stretch>
          </a:blipFill>
        </p:spPr>
        <p:txBody>
          <a:bodyPr/>
          <a:lstStyle/>
          <a:p>
            <a:endParaRPr lang="en-VN"/>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296900" y="1270000"/>
            <a:ext cx="15694199" cy="8827987"/>
          </a:xfrm>
          <a:prstGeom prst="rect">
            <a:avLst/>
          </a:prstGeom>
        </p:spPr>
      </p:pic>
      <p:sp>
        <p:nvSpPr>
          <p:cNvPr id="4" name="TextBox 4"/>
          <p:cNvSpPr txBox="1"/>
          <p:nvPr/>
        </p:nvSpPr>
        <p:spPr>
          <a:xfrm>
            <a:off x="1154025" y="95250"/>
            <a:ext cx="15694199" cy="1057275"/>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HS xem video: Giáng sinh cho nhím, viết ra giấy note những cảm nhận của em về câu chuyện của các nhân vật trong phim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35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l="-41142" t="-20938" r="-81742" b="-69759"/>
            </a:stretch>
          </a:blipFill>
        </p:spPr>
        <p:txBody>
          <a:bodyPr/>
          <a:lstStyle/>
          <a:p>
            <a:endParaRPr lang="en-VN" dirty="0"/>
          </a:p>
        </p:txBody>
      </p:sp>
      <p:sp>
        <p:nvSpPr>
          <p:cNvPr id="3" name="Freeform 3"/>
          <p:cNvSpPr/>
          <p:nvPr/>
        </p:nvSpPr>
        <p:spPr>
          <a:xfrm rot="-2562726" flipH="1">
            <a:off x="16180308" y="8209626"/>
            <a:ext cx="4989986" cy="4305334"/>
          </a:xfrm>
          <a:custGeom>
            <a:avLst/>
            <a:gdLst/>
            <a:ahLst/>
            <a:cxnLst/>
            <a:rect l="l" t="t" r="r" b="b"/>
            <a:pathLst>
              <a:path w="4989986" h="4305334">
                <a:moveTo>
                  <a:pt x="4989986" y="0"/>
                </a:moveTo>
                <a:lnTo>
                  <a:pt x="0" y="0"/>
                </a:lnTo>
                <a:lnTo>
                  <a:pt x="0" y="4305334"/>
                </a:lnTo>
                <a:lnTo>
                  <a:pt x="4989986" y="4305334"/>
                </a:lnTo>
                <a:lnTo>
                  <a:pt x="4989986" y="0"/>
                </a:lnTo>
                <a:close/>
              </a:path>
            </a:pathLst>
          </a:custGeom>
          <a:blipFill>
            <a:blip r:embed="rId4"/>
            <a:stretch>
              <a:fillRect/>
            </a:stretch>
          </a:blipFill>
        </p:spPr>
        <p:txBody>
          <a:bodyPr/>
          <a:lstStyle/>
          <a:p>
            <a:endParaRPr lang="en-VN"/>
          </a:p>
        </p:txBody>
      </p:sp>
      <p:sp>
        <p:nvSpPr>
          <p:cNvPr id="4" name="Freeform 4"/>
          <p:cNvSpPr/>
          <p:nvPr/>
        </p:nvSpPr>
        <p:spPr>
          <a:xfrm flipH="1">
            <a:off x="14417356" y="9601100"/>
            <a:ext cx="6901544" cy="1291100"/>
          </a:xfrm>
          <a:custGeom>
            <a:avLst/>
            <a:gdLst/>
            <a:ahLst/>
            <a:cxnLst/>
            <a:rect l="l" t="t" r="r" b="b"/>
            <a:pathLst>
              <a:path w="6901544" h="1291100">
                <a:moveTo>
                  <a:pt x="6901544" y="0"/>
                </a:moveTo>
                <a:lnTo>
                  <a:pt x="0" y="0"/>
                </a:lnTo>
                <a:lnTo>
                  <a:pt x="0" y="1291100"/>
                </a:lnTo>
                <a:lnTo>
                  <a:pt x="6901544" y="1291100"/>
                </a:lnTo>
                <a:lnTo>
                  <a:pt x="6901544" y="0"/>
                </a:lnTo>
                <a:close/>
              </a:path>
            </a:pathLst>
          </a:custGeom>
          <a:blipFill>
            <a:blip r:embed="rId5"/>
            <a:stretch>
              <a:fillRect l="-17889" b="-3"/>
            </a:stretch>
          </a:blipFill>
        </p:spPr>
        <p:txBody>
          <a:bodyPr/>
          <a:lstStyle/>
          <a:p>
            <a:endParaRPr lang="en-VN"/>
          </a:p>
        </p:txBody>
      </p:sp>
      <p:sp>
        <p:nvSpPr>
          <p:cNvPr id="5" name="Freeform 5"/>
          <p:cNvSpPr/>
          <p:nvPr/>
        </p:nvSpPr>
        <p:spPr>
          <a:xfrm>
            <a:off x="-25400" y="14250"/>
            <a:ext cx="6130904" cy="1291100"/>
          </a:xfrm>
          <a:custGeom>
            <a:avLst/>
            <a:gdLst/>
            <a:ahLst/>
            <a:cxnLst/>
            <a:rect l="l" t="t" r="r" b="b"/>
            <a:pathLst>
              <a:path w="6130904" h="1291100">
                <a:moveTo>
                  <a:pt x="0" y="0"/>
                </a:moveTo>
                <a:lnTo>
                  <a:pt x="6130904" y="0"/>
                </a:lnTo>
                <a:lnTo>
                  <a:pt x="6130904" y="1291100"/>
                </a:lnTo>
                <a:lnTo>
                  <a:pt x="0" y="1291100"/>
                </a:lnTo>
                <a:lnTo>
                  <a:pt x="0" y="0"/>
                </a:lnTo>
                <a:close/>
              </a:path>
            </a:pathLst>
          </a:custGeom>
          <a:blipFill>
            <a:blip r:embed="rId5"/>
            <a:stretch>
              <a:fillRect l="-32708" b="-4"/>
            </a:stretch>
          </a:blipFill>
        </p:spPr>
        <p:txBody>
          <a:bodyPr/>
          <a:lstStyle/>
          <a:p>
            <a:endParaRPr lang="en-VN"/>
          </a:p>
        </p:txBody>
      </p:sp>
      <p:sp>
        <p:nvSpPr>
          <p:cNvPr id="6" name="Freeform 6"/>
          <p:cNvSpPr/>
          <p:nvPr/>
        </p:nvSpPr>
        <p:spPr>
          <a:xfrm>
            <a:off x="17291398" y="502454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6"/>
            <a:stretch>
              <a:fillRect/>
            </a:stretch>
          </a:blipFill>
        </p:spPr>
        <p:txBody>
          <a:bodyPr/>
          <a:lstStyle/>
          <a:p>
            <a:endParaRPr lang="en-VN"/>
          </a:p>
        </p:txBody>
      </p:sp>
      <p:sp>
        <p:nvSpPr>
          <p:cNvPr id="7" name="Freeform 7"/>
          <p:cNvSpPr/>
          <p:nvPr/>
        </p:nvSpPr>
        <p:spPr>
          <a:xfrm>
            <a:off x="16555790" y="5710446"/>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7"/>
            <a:stretch>
              <a:fillRect/>
            </a:stretch>
          </a:blipFill>
        </p:spPr>
        <p:txBody>
          <a:bodyPr/>
          <a:lstStyle/>
          <a:p>
            <a:endParaRPr lang="en-VN"/>
          </a:p>
        </p:txBody>
      </p:sp>
      <p:sp>
        <p:nvSpPr>
          <p:cNvPr id="9" name="TextBox 9"/>
          <p:cNvSpPr txBox="1"/>
          <p:nvPr/>
        </p:nvSpPr>
        <p:spPr>
          <a:xfrm>
            <a:off x="762000" y="3980201"/>
            <a:ext cx="12179550" cy="1359346"/>
          </a:xfrm>
          <a:prstGeom prst="rect">
            <a:avLst/>
          </a:prstGeom>
        </p:spPr>
        <p:txBody>
          <a:bodyPr lIns="0" tIns="0" rIns="0" bIns="0" rtlCol="0" anchor="t">
            <a:spAutoFit/>
          </a:bodyPr>
          <a:lstStyle/>
          <a:p>
            <a:pPr algn="ctr">
              <a:lnSpc>
                <a:spcPts val="10584"/>
              </a:lnSpc>
            </a:pPr>
            <a:r>
              <a:rPr lang="en-US" sz="9800" dirty="0">
                <a:solidFill>
                  <a:srgbClr val="000000"/>
                </a:solidFill>
                <a:latin typeface="#9Slide05 Habano"/>
                <a:ea typeface="#9Slide05 Habano"/>
                <a:cs typeface="#9Slide05 Habano"/>
                <a:sym typeface="#9Slide05 Habano"/>
              </a:rPr>
              <a:t>1. </a:t>
            </a:r>
            <a:r>
              <a:rPr lang="en-US" sz="9800" dirty="0" err="1">
                <a:solidFill>
                  <a:srgbClr val="000000"/>
                </a:solidFill>
                <a:latin typeface="#9Slide05 Habano"/>
                <a:ea typeface="#9Slide05 Habano"/>
                <a:cs typeface="#9Slide05 Habano"/>
                <a:sym typeface="#9Slide05 Habano"/>
              </a:rPr>
              <a:t>Đọc</a:t>
            </a:r>
            <a:endParaRPr lang="en-US" sz="9800" dirty="0">
              <a:solidFill>
                <a:srgbClr val="000000"/>
              </a:solidFill>
              <a:latin typeface="#9Slide05 Habano"/>
              <a:ea typeface="#9Slide05 Habano"/>
              <a:cs typeface="#9Slide05 Habano"/>
              <a:sym typeface="#9Slide05 Habano"/>
            </a:endParaRPr>
          </a:p>
        </p:txBody>
      </p:sp>
      <p:sp>
        <p:nvSpPr>
          <p:cNvPr id="10" name="TextBox 9">
            <a:extLst>
              <a:ext uri="{FF2B5EF4-FFF2-40B4-BE49-F238E27FC236}">
                <a16:creationId xmlns:a16="http://schemas.microsoft.com/office/drawing/2014/main" id="{F449E408-DA90-8F10-D9CC-3ECE484968A9}"/>
              </a:ext>
            </a:extLst>
          </p:cNvPr>
          <p:cNvSpPr txBox="1"/>
          <p:nvPr/>
        </p:nvSpPr>
        <p:spPr>
          <a:xfrm>
            <a:off x="4648200" y="2447372"/>
            <a:ext cx="12530995" cy="1323439"/>
          </a:xfrm>
          <a:prstGeom prst="rect">
            <a:avLst/>
          </a:prstGeom>
          <a:noFill/>
        </p:spPr>
        <p:txBody>
          <a:bodyPr wrap="none" rtlCol="0">
            <a:spAutoFit/>
          </a:bodyPr>
          <a:lstStyle/>
          <a:p>
            <a:r>
              <a:rPr lang="en-VN" sz="8000" b="1" dirty="0">
                <a:latin typeface="UTM Centur" panose="02040603050506020204" pitchFamily="18"/>
              </a:rPr>
              <a:t>I. Đọc - Tìm hiểu chung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35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l="-41142" t="-20938" r="-81742" b="-69759"/>
            </a:stretch>
          </a:blipFill>
        </p:spPr>
        <p:txBody>
          <a:bodyPr/>
          <a:lstStyle/>
          <a:p>
            <a:endParaRPr lang="en-VN" dirty="0"/>
          </a:p>
        </p:txBody>
      </p:sp>
      <p:sp>
        <p:nvSpPr>
          <p:cNvPr id="3" name="Freeform 3"/>
          <p:cNvSpPr/>
          <p:nvPr/>
        </p:nvSpPr>
        <p:spPr>
          <a:xfrm rot="-2562726" flipH="1">
            <a:off x="16180308" y="8209626"/>
            <a:ext cx="4989986" cy="4305334"/>
          </a:xfrm>
          <a:custGeom>
            <a:avLst/>
            <a:gdLst/>
            <a:ahLst/>
            <a:cxnLst/>
            <a:rect l="l" t="t" r="r" b="b"/>
            <a:pathLst>
              <a:path w="4989986" h="4305334">
                <a:moveTo>
                  <a:pt x="4989986" y="0"/>
                </a:moveTo>
                <a:lnTo>
                  <a:pt x="0" y="0"/>
                </a:lnTo>
                <a:lnTo>
                  <a:pt x="0" y="4305334"/>
                </a:lnTo>
                <a:lnTo>
                  <a:pt x="4989986" y="4305334"/>
                </a:lnTo>
                <a:lnTo>
                  <a:pt x="4989986" y="0"/>
                </a:lnTo>
                <a:close/>
              </a:path>
            </a:pathLst>
          </a:custGeom>
          <a:blipFill>
            <a:blip r:embed="rId4"/>
            <a:stretch>
              <a:fillRect/>
            </a:stretch>
          </a:blipFill>
        </p:spPr>
        <p:txBody>
          <a:bodyPr/>
          <a:lstStyle/>
          <a:p>
            <a:endParaRPr lang="en-VN"/>
          </a:p>
        </p:txBody>
      </p:sp>
      <p:sp>
        <p:nvSpPr>
          <p:cNvPr id="4" name="Freeform 4"/>
          <p:cNvSpPr/>
          <p:nvPr/>
        </p:nvSpPr>
        <p:spPr>
          <a:xfrm flipH="1">
            <a:off x="14417356" y="9601100"/>
            <a:ext cx="6901544" cy="1291100"/>
          </a:xfrm>
          <a:custGeom>
            <a:avLst/>
            <a:gdLst/>
            <a:ahLst/>
            <a:cxnLst/>
            <a:rect l="l" t="t" r="r" b="b"/>
            <a:pathLst>
              <a:path w="6901544" h="1291100">
                <a:moveTo>
                  <a:pt x="6901544" y="0"/>
                </a:moveTo>
                <a:lnTo>
                  <a:pt x="0" y="0"/>
                </a:lnTo>
                <a:lnTo>
                  <a:pt x="0" y="1291100"/>
                </a:lnTo>
                <a:lnTo>
                  <a:pt x="6901544" y="1291100"/>
                </a:lnTo>
                <a:lnTo>
                  <a:pt x="6901544" y="0"/>
                </a:lnTo>
                <a:close/>
              </a:path>
            </a:pathLst>
          </a:custGeom>
          <a:blipFill>
            <a:blip r:embed="rId5"/>
            <a:stretch>
              <a:fillRect l="-17889" b="-3"/>
            </a:stretch>
          </a:blipFill>
        </p:spPr>
        <p:txBody>
          <a:bodyPr/>
          <a:lstStyle/>
          <a:p>
            <a:endParaRPr lang="en-VN"/>
          </a:p>
        </p:txBody>
      </p:sp>
      <p:sp>
        <p:nvSpPr>
          <p:cNvPr id="5" name="Freeform 5"/>
          <p:cNvSpPr/>
          <p:nvPr/>
        </p:nvSpPr>
        <p:spPr>
          <a:xfrm>
            <a:off x="-25400" y="14250"/>
            <a:ext cx="6130904" cy="1291100"/>
          </a:xfrm>
          <a:custGeom>
            <a:avLst/>
            <a:gdLst/>
            <a:ahLst/>
            <a:cxnLst/>
            <a:rect l="l" t="t" r="r" b="b"/>
            <a:pathLst>
              <a:path w="6130904" h="1291100">
                <a:moveTo>
                  <a:pt x="0" y="0"/>
                </a:moveTo>
                <a:lnTo>
                  <a:pt x="6130904" y="0"/>
                </a:lnTo>
                <a:lnTo>
                  <a:pt x="6130904" y="1291100"/>
                </a:lnTo>
                <a:lnTo>
                  <a:pt x="0" y="1291100"/>
                </a:lnTo>
                <a:lnTo>
                  <a:pt x="0" y="0"/>
                </a:lnTo>
                <a:close/>
              </a:path>
            </a:pathLst>
          </a:custGeom>
          <a:blipFill>
            <a:blip r:embed="rId5"/>
            <a:stretch>
              <a:fillRect l="-32708" b="-4"/>
            </a:stretch>
          </a:blipFill>
        </p:spPr>
        <p:txBody>
          <a:bodyPr/>
          <a:lstStyle/>
          <a:p>
            <a:endParaRPr lang="en-VN"/>
          </a:p>
        </p:txBody>
      </p:sp>
      <p:sp>
        <p:nvSpPr>
          <p:cNvPr id="6" name="Freeform 6"/>
          <p:cNvSpPr/>
          <p:nvPr/>
        </p:nvSpPr>
        <p:spPr>
          <a:xfrm>
            <a:off x="17291398" y="502454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6"/>
            <a:stretch>
              <a:fillRect/>
            </a:stretch>
          </a:blipFill>
        </p:spPr>
        <p:txBody>
          <a:bodyPr/>
          <a:lstStyle/>
          <a:p>
            <a:endParaRPr lang="en-VN"/>
          </a:p>
        </p:txBody>
      </p:sp>
      <p:sp>
        <p:nvSpPr>
          <p:cNvPr id="7" name="Freeform 7"/>
          <p:cNvSpPr/>
          <p:nvPr/>
        </p:nvSpPr>
        <p:spPr>
          <a:xfrm>
            <a:off x="16555790" y="5710446"/>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7"/>
            <a:stretch>
              <a:fillRect/>
            </a:stretch>
          </a:blipFill>
        </p:spPr>
        <p:txBody>
          <a:bodyPr/>
          <a:lstStyle/>
          <a:p>
            <a:endParaRPr lang="en-VN"/>
          </a:p>
        </p:txBody>
      </p:sp>
      <p:sp>
        <p:nvSpPr>
          <p:cNvPr id="9" name="TextBox 9"/>
          <p:cNvSpPr txBox="1"/>
          <p:nvPr/>
        </p:nvSpPr>
        <p:spPr>
          <a:xfrm>
            <a:off x="3202315" y="4060955"/>
            <a:ext cx="12179550" cy="1359346"/>
          </a:xfrm>
          <a:prstGeom prst="rect">
            <a:avLst/>
          </a:prstGeom>
        </p:spPr>
        <p:txBody>
          <a:bodyPr lIns="0" tIns="0" rIns="0" bIns="0" rtlCol="0" anchor="t">
            <a:spAutoFit/>
          </a:bodyPr>
          <a:lstStyle/>
          <a:p>
            <a:pPr algn="ctr">
              <a:lnSpc>
                <a:spcPts val="10584"/>
              </a:lnSpc>
            </a:pPr>
            <a:r>
              <a:rPr lang="en-US" sz="9800" dirty="0">
                <a:solidFill>
                  <a:srgbClr val="000000"/>
                </a:solidFill>
                <a:latin typeface="#9Slide05 Habano"/>
                <a:ea typeface="#9Slide05 Habano"/>
                <a:cs typeface="#9Slide05 Habano"/>
                <a:sym typeface="#9Slide05 Habano"/>
              </a:rPr>
              <a:t>2. </a:t>
            </a:r>
            <a:r>
              <a:rPr lang="en-US" sz="9800" dirty="0" err="1">
                <a:solidFill>
                  <a:srgbClr val="000000"/>
                </a:solidFill>
                <a:latin typeface="#9Slide05 Habano"/>
                <a:ea typeface="#9Slide05 Habano"/>
                <a:cs typeface="#9Slide05 Habano"/>
                <a:sym typeface="#9Slide05 Habano"/>
              </a:rPr>
              <a:t>Tìm</a:t>
            </a:r>
            <a:r>
              <a:rPr lang="en-US" sz="9800" dirty="0">
                <a:solidFill>
                  <a:srgbClr val="000000"/>
                </a:solidFill>
                <a:latin typeface="#9Slide05 Habano"/>
                <a:ea typeface="#9Slide05 Habano"/>
                <a:cs typeface="#9Slide05 Habano"/>
                <a:sym typeface="#9Slide05 Habano"/>
              </a:rPr>
              <a:t> </a:t>
            </a:r>
            <a:r>
              <a:rPr lang="en-US" sz="9800" dirty="0" err="1">
                <a:solidFill>
                  <a:srgbClr val="000000"/>
                </a:solidFill>
                <a:latin typeface="#9Slide05 Habano"/>
                <a:ea typeface="#9Slide05 Habano"/>
                <a:cs typeface="#9Slide05 Habano"/>
                <a:sym typeface="#9Slide05 Habano"/>
              </a:rPr>
              <a:t>hiểu</a:t>
            </a:r>
            <a:r>
              <a:rPr lang="en-US" sz="9800" dirty="0">
                <a:solidFill>
                  <a:srgbClr val="000000"/>
                </a:solidFill>
                <a:latin typeface="#9Slide05 Habano"/>
                <a:ea typeface="#9Slide05 Habano"/>
                <a:cs typeface="#9Slide05 Habano"/>
                <a:sym typeface="#9Slide05 Habano"/>
              </a:rPr>
              <a:t> </a:t>
            </a:r>
            <a:r>
              <a:rPr lang="en-US" sz="9800" dirty="0" err="1">
                <a:solidFill>
                  <a:srgbClr val="000000"/>
                </a:solidFill>
                <a:latin typeface="#9Slide05 Habano"/>
                <a:ea typeface="#9Slide05 Habano"/>
                <a:cs typeface="#9Slide05 Habano"/>
                <a:sym typeface="#9Slide05 Habano"/>
              </a:rPr>
              <a:t>chung</a:t>
            </a:r>
            <a:endParaRPr lang="en-US" sz="9800" dirty="0">
              <a:solidFill>
                <a:srgbClr val="000000"/>
              </a:solidFill>
              <a:latin typeface="#9Slide05 Habano"/>
              <a:ea typeface="#9Slide05 Habano"/>
              <a:cs typeface="#9Slide05 Habano"/>
              <a:sym typeface="#9Slide05 Habano"/>
            </a:endParaRPr>
          </a:p>
        </p:txBody>
      </p:sp>
      <p:sp>
        <p:nvSpPr>
          <p:cNvPr id="10" name="TextBox 9">
            <a:extLst>
              <a:ext uri="{FF2B5EF4-FFF2-40B4-BE49-F238E27FC236}">
                <a16:creationId xmlns:a16="http://schemas.microsoft.com/office/drawing/2014/main" id="{F449E408-DA90-8F10-D9CC-3ECE484968A9}"/>
              </a:ext>
            </a:extLst>
          </p:cNvPr>
          <p:cNvSpPr txBox="1"/>
          <p:nvPr/>
        </p:nvSpPr>
        <p:spPr>
          <a:xfrm>
            <a:off x="4648200" y="2447372"/>
            <a:ext cx="12530995" cy="1323439"/>
          </a:xfrm>
          <a:prstGeom prst="rect">
            <a:avLst/>
          </a:prstGeom>
          <a:noFill/>
        </p:spPr>
        <p:txBody>
          <a:bodyPr wrap="none" rtlCol="0">
            <a:spAutoFit/>
          </a:bodyPr>
          <a:lstStyle/>
          <a:p>
            <a:r>
              <a:rPr lang="en-VN" sz="8000" b="1" dirty="0">
                <a:latin typeface="UTM Centur" panose="02040603050506020204" pitchFamily="18"/>
              </a:rPr>
              <a:t>I. Đọc - Tìm hiểu chung</a:t>
            </a:r>
          </a:p>
        </p:txBody>
      </p:sp>
    </p:spTree>
    <p:extLst>
      <p:ext uri="{BB962C8B-B14F-4D97-AF65-F5344CB8AC3E}">
        <p14:creationId xmlns:p14="http://schemas.microsoft.com/office/powerpoint/2010/main" val="348305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 y="0"/>
            <a:ext cx="18288002" cy="10287000"/>
          </a:xfrm>
          <a:custGeom>
            <a:avLst/>
            <a:gdLst/>
            <a:ahLst/>
            <a:cxnLst/>
            <a:rect l="l" t="t" r="r" b="b"/>
            <a:pathLst>
              <a:path w="18288002" h="10287000">
                <a:moveTo>
                  <a:pt x="18288002" y="0"/>
                </a:moveTo>
                <a:lnTo>
                  <a:pt x="0" y="0"/>
                </a:lnTo>
                <a:lnTo>
                  <a:pt x="0" y="10287000"/>
                </a:lnTo>
                <a:lnTo>
                  <a:pt x="18288002" y="10287000"/>
                </a:lnTo>
                <a:lnTo>
                  <a:pt x="18288002" y="0"/>
                </a:lnTo>
                <a:close/>
              </a:path>
            </a:pathLst>
          </a:custGeom>
          <a:blipFill>
            <a:blip r:embed="rId3"/>
            <a:stretch>
              <a:fillRect l="-14485" t="-10609" r="-68672" b="-46098"/>
            </a:stretch>
          </a:blipFill>
        </p:spPr>
        <p:txBody>
          <a:bodyPr/>
          <a:lstStyle/>
          <a:p>
            <a:endParaRPr lang="en-VN"/>
          </a:p>
        </p:txBody>
      </p:sp>
      <p:sp>
        <p:nvSpPr>
          <p:cNvPr id="3" name="Freeform 3"/>
          <p:cNvSpPr/>
          <p:nvPr/>
        </p:nvSpPr>
        <p:spPr>
          <a:xfrm flipH="1">
            <a:off x="0" y="8955650"/>
            <a:ext cx="5004350" cy="1291100"/>
          </a:xfrm>
          <a:custGeom>
            <a:avLst/>
            <a:gdLst/>
            <a:ahLst/>
            <a:cxnLst/>
            <a:rect l="l" t="t" r="r" b="b"/>
            <a:pathLst>
              <a:path w="5004350" h="1291100">
                <a:moveTo>
                  <a:pt x="5004350" y="0"/>
                </a:moveTo>
                <a:lnTo>
                  <a:pt x="0" y="0"/>
                </a:lnTo>
                <a:lnTo>
                  <a:pt x="0" y="1291100"/>
                </a:lnTo>
                <a:lnTo>
                  <a:pt x="5004350" y="1291100"/>
                </a:lnTo>
                <a:lnTo>
                  <a:pt x="5004350" y="0"/>
                </a:lnTo>
                <a:close/>
              </a:path>
            </a:pathLst>
          </a:custGeom>
          <a:blipFill>
            <a:blip r:embed="rId4"/>
            <a:stretch>
              <a:fillRect l="1759" r="-64339" b="-2"/>
            </a:stretch>
          </a:blipFill>
        </p:spPr>
        <p:txBody>
          <a:bodyPr/>
          <a:lstStyle/>
          <a:p>
            <a:endParaRPr lang="en-VN"/>
          </a:p>
        </p:txBody>
      </p:sp>
      <p:sp>
        <p:nvSpPr>
          <p:cNvPr id="4" name="Freeform 4"/>
          <p:cNvSpPr/>
          <p:nvPr/>
        </p:nvSpPr>
        <p:spPr>
          <a:xfrm>
            <a:off x="922762" y="2830828"/>
            <a:ext cx="16442476" cy="6124822"/>
          </a:xfrm>
          <a:custGeom>
            <a:avLst/>
            <a:gdLst/>
            <a:ahLst/>
            <a:cxnLst/>
            <a:rect l="l" t="t" r="r" b="b"/>
            <a:pathLst>
              <a:path w="16442476" h="6124822">
                <a:moveTo>
                  <a:pt x="0" y="0"/>
                </a:moveTo>
                <a:lnTo>
                  <a:pt x="16442476" y="0"/>
                </a:lnTo>
                <a:lnTo>
                  <a:pt x="16442476" y="6124822"/>
                </a:lnTo>
                <a:lnTo>
                  <a:pt x="0" y="6124822"/>
                </a:lnTo>
                <a:lnTo>
                  <a:pt x="0" y="0"/>
                </a:lnTo>
                <a:close/>
              </a:path>
            </a:pathLst>
          </a:custGeom>
          <a:blipFill>
            <a:blip r:embed="rId5"/>
            <a:stretch>
              <a:fillRect/>
            </a:stretch>
          </a:blipFill>
        </p:spPr>
        <p:txBody>
          <a:bodyPr/>
          <a:lstStyle/>
          <a:p>
            <a:endParaRPr lang="en-VN"/>
          </a:p>
        </p:txBody>
      </p:sp>
      <p:sp>
        <p:nvSpPr>
          <p:cNvPr id="5" name="TextBox 5"/>
          <p:cNvSpPr txBox="1"/>
          <p:nvPr/>
        </p:nvSpPr>
        <p:spPr>
          <a:xfrm>
            <a:off x="1144217" y="1210135"/>
            <a:ext cx="15694199" cy="1057275"/>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HS đọc văn bản, tóm tắt văn bản theo hướng dẫn ghi trong PHT 1 </a:t>
            </a:r>
          </a:p>
          <a:p>
            <a:pPr marL="647700" lvl="1" indent="-323850" algn="just">
              <a:lnSpc>
                <a:spcPts val="4200"/>
              </a:lnSpc>
              <a:buFont typeface="Arial"/>
              <a:buChar char="•"/>
            </a:pPr>
            <a:r>
              <a:rPr lang="en-US" sz="3000">
                <a:solidFill>
                  <a:srgbClr val="000000"/>
                </a:solidFill>
                <a:latin typeface="#9Slide03 Quicksand Medium"/>
                <a:ea typeface="#9Slide03 Quicksand Medium"/>
                <a:cs typeface="#9Slide03 Quicksand Medium"/>
                <a:sym typeface="#9Slide03 Quicksand Medium"/>
              </a:rPr>
              <a:t>Hoạt động nhóm 4-5 HS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5180" y="1324535"/>
            <a:ext cx="15957639" cy="8736808"/>
          </a:xfrm>
          <a:custGeom>
            <a:avLst/>
            <a:gdLst/>
            <a:ahLst/>
            <a:cxnLst/>
            <a:rect l="l" t="t" r="r" b="b"/>
            <a:pathLst>
              <a:path w="15957639" h="8736808">
                <a:moveTo>
                  <a:pt x="0" y="0"/>
                </a:moveTo>
                <a:lnTo>
                  <a:pt x="15957640" y="0"/>
                </a:lnTo>
                <a:lnTo>
                  <a:pt x="15957640" y="8736807"/>
                </a:lnTo>
                <a:lnTo>
                  <a:pt x="0" y="8736807"/>
                </a:lnTo>
                <a:lnTo>
                  <a:pt x="0" y="0"/>
                </a:lnTo>
                <a:close/>
              </a:path>
            </a:pathLst>
          </a:custGeom>
          <a:blipFill>
            <a:blip r:embed="rId2"/>
            <a:stretch>
              <a:fillRect/>
            </a:stretch>
          </a:blipFill>
        </p:spPr>
        <p:txBody>
          <a:bodyPr/>
          <a:lstStyle/>
          <a:p>
            <a:endParaRPr lang="en-VN"/>
          </a:p>
        </p:txBody>
      </p:sp>
      <p:sp>
        <p:nvSpPr>
          <p:cNvPr id="3" name="TextBox 3"/>
          <p:cNvSpPr txBox="1"/>
          <p:nvPr/>
        </p:nvSpPr>
        <p:spPr>
          <a:xfrm>
            <a:off x="3054225" y="150842"/>
            <a:ext cx="12179550" cy="1059180"/>
          </a:xfrm>
          <a:prstGeom prst="rect">
            <a:avLst/>
          </a:prstGeom>
        </p:spPr>
        <p:txBody>
          <a:bodyPr lIns="0" tIns="0" rIns="0" bIns="0" rtlCol="0" anchor="t">
            <a:spAutoFit/>
          </a:bodyPr>
          <a:lstStyle/>
          <a:p>
            <a:pPr algn="ctr">
              <a:lnSpc>
                <a:spcPts val="7559"/>
              </a:lnSpc>
            </a:pPr>
            <a:r>
              <a:rPr lang="en-US" sz="6999">
                <a:solidFill>
                  <a:srgbClr val="000000"/>
                </a:solidFill>
                <a:latin typeface="#9Slide05 Habano"/>
                <a:ea typeface="#9Slide05 Habano"/>
                <a:cs typeface="#9Slide05 Habano"/>
                <a:sym typeface="#9Slide05 Habano"/>
              </a:rPr>
              <a:t>Tóm tắt văn bản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35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l="-41142" t="-20938" r="-81742" b="-69759"/>
            </a:stretch>
          </a:blipFill>
        </p:spPr>
        <p:txBody>
          <a:bodyPr/>
          <a:lstStyle/>
          <a:p>
            <a:endParaRPr lang="en-VN"/>
          </a:p>
        </p:txBody>
      </p:sp>
      <p:sp>
        <p:nvSpPr>
          <p:cNvPr id="3" name="Freeform 3"/>
          <p:cNvSpPr/>
          <p:nvPr/>
        </p:nvSpPr>
        <p:spPr>
          <a:xfrm rot="-2562726" flipH="1">
            <a:off x="16180308" y="8209626"/>
            <a:ext cx="4989986" cy="4305334"/>
          </a:xfrm>
          <a:custGeom>
            <a:avLst/>
            <a:gdLst/>
            <a:ahLst/>
            <a:cxnLst/>
            <a:rect l="l" t="t" r="r" b="b"/>
            <a:pathLst>
              <a:path w="4989986" h="4305334">
                <a:moveTo>
                  <a:pt x="4989986" y="0"/>
                </a:moveTo>
                <a:lnTo>
                  <a:pt x="0" y="0"/>
                </a:lnTo>
                <a:lnTo>
                  <a:pt x="0" y="4305334"/>
                </a:lnTo>
                <a:lnTo>
                  <a:pt x="4989986" y="4305334"/>
                </a:lnTo>
                <a:lnTo>
                  <a:pt x="4989986" y="0"/>
                </a:lnTo>
                <a:close/>
              </a:path>
            </a:pathLst>
          </a:custGeom>
          <a:blipFill>
            <a:blip r:embed="rId4"/>
            <a:stretch>
              <a:fillRect/>
            </a:stretch>
          </a:blipFill>
        </p:spPr>
        <p:txBody>
          <a:bodyPr/>
          <a:lstStyle/>
          <a:p>
            <a:endParaRPr lang="en-VN"/>
          </a:p>
        </p:txBody>
      </p:sp>
      <p:sp>
        <p:nvSpPr>
          <p:cNvPr id="4" name="Freeform 4"/>
          <p:cNvSpPr/>
          <p:nvPr/>
        </p:nvSpPr>
        <p:spPr>
          <a:xfrm flipH="1">
            <a:off x="14417356" y="9601100"/>
            <a:ext cx="6901544" cy="1291100"/>
          </a:xfrm>
          <a:custGeom>
            <a:avLst/>
            <a:gdLst/>
            <a:ahLst/>
            <a:cxnLst/>
            <a:rect l="l" t="t" r="r" b="b"/>
            <a:pathLst>
              <a:path w="6901544" h="1291100">
                <a:moveTo>
                  <a:pt x="6901544" y="0"/>
                </a:moveTo>
                <a:lnTo>
                  <a:pt x="0" y="0"/>
                </a:lnTo>
                <a:lnTo>
                  <a:pt x="0" y="1291100"/>
                </a:lnTo>
                <a:lnTo>
                  <a:pt x="6901544" y="1291100"/>
                </a:lnTo>
                <a:lnTo>
                  <a:pt x="6901544" y="0"/>
                </a:lnTo>
                <a:close/>
              </a:path>
            </a:pathLst>
          </a:custGeom>
          <a:blipFill>
            <a:blip r:embed="rId5"/>
            <a:stretch>
              <a:fillRect l="-17889" b="-3"/>
            </a:stretch>
          </a:blipFill>
        </p:spPr>
        <p:txBody>
          <a:bodyPr/>
          <a:lstStyle/>
          <a:p>
            <a:endParaRPr lang="en-VN"/>
          </a:p>
        </p:txBody>
      </p:sp>
      <p:sp>
        <p:nvSpPr>
          <p:cNvPr id="5" name="Freeform 5"/>
          <p:cNvSpPr/>
          <p:nvPr/>
        </p:nvSpPr>
        <p:spPr>
          <a:xfrm>
            <a:off x="-25400" y="14250"/>
            <a:ext cx="6130904" cy="1291100"/>
          </a:xfrm>
          <a:custGeom>
            <a:avLst/>
            <a:gdLst/>
            <a:ahLst/>
            <a:cxnLst/>
            <a:rect l="l" t="t" r="r" b="b"/>
            <a:pathLst>
              <a:path w="6130904" h="1291100">
                <a:moveTo>
                  <a:pt x="0" y="0"/>
                </a:moveTo>
                <a:lnTo>
                  <a:pt x="6130904" y="0"/>
                </a:lnTo>
                <a:lnTo>
                  <a:pt x="6130904" y="1291100"/>
                </a:lnTo>
                <a:lnTo>
                  <a:pt x="0" y="1291100"/>
                </a:lnTo>
                <a:lnTo>
                  <a:pt x="0" y="0"/>
                </a:lnTo>
                <a:close/>
              </a:path>
            </a:pathLst>
          </a:custGeom>
          <a:blipFill>
            <a:blip r:embed="rId5"/>
            <a:stretch>
              <a:fillRect l="-32708" b="-4"/>
            </a:stretch>
          </a:blipFill>
        </p:spPr>
        <p:txBody>
          <a:bodyPr/>
          <a:lstStyle/>
          <a:p>
            <a:endParaRPr lang="en-VN"/>
          </a:p>
        </p:txBody>
      </p:sp>
      <p:sp>
        <p:nvSpPr>
          <p:cNvPr id="6" name="Freeform 6"/>
          <p:cNvSpPr/>
          <p:nvPr/>
        </p:nvSpPr>
        <p:spPr>
          <a:xfrm>
            <a:off x="17291398" y="5024546"/>
            <a:ext cx="1360598" cy="4576548"/>
          </a:xfrm>
          <a:custGeom>
            <a:avLst/>
            <a:gdLst/>
            <a:ahLst/>
            <a:cxnLst/>
            <a:rect l="l" t="t" r="r" b="b"/>
            <a:pathLst>
              <a:path w="1360598" h="4576548">
                <a:moveTo>
                  <a:pt x="0" y="0"/>
                </a:moveTo>
                <a:lnTo>
                  <a:pt x="1360598" y="0"/>
                </a:lnTo>
                <a:lnTo>
                  <a:pt x="1360598" y="4576548"/>
                </a:lnTo>
                <a:lnTo>
                  <a:pt x="0" y="4576548"/>
                </a:lnTo>
                <a:lnTo>
                  <a:pt x="0" y="0"/>
                </a:lnTo>
                <a:close/>
              </a:path>
            </a:pathLst>
          </a:custGeom>
          <a:blipFill>
            <a:blip r:embed="rId6"/>
            <a:stretch>
              <a:fillRect/>
            </a:stretch>
          </a:blipFill>
        </p:spPr>
        <p:txBody>
          <a:bodyPr/>
          <a:lstStyle/>
          <a:p>
            <a:endParaRPr lang="en-VN"/>
          </a:p>
        </p:txBody>
      </p:sp>
      <p:sp>
        <p:nvSpPr>
          <p:cNvPr id="7" name="Freeform 7"/>
          <p:cNvSpPr/>
          <p:nvPr/>
        </p:nvSpPr>
        <p:spPr>
          <a:xfrm>
            <a:off x="16555790" y="5710446"/>
            <a:ext cx="1427414" cy="4576546"/>
          </a:xfrm>
          <a:custGeom>
            <a:avLst/>
            <a:gdLst/>
            <a:ahLst/>
            <a:cxnLst/>
            <a:rect l="l" t="t" r="r" b="b"/>
            <a:pathLst>
              <a:path w="1427414" h="4576546">
                <a:moveTo>
                  <a:pt x="0" y="0"/>
                </a:moveTo>
                <a:lnTo>
                  <a:pt x="1427414" y="0"/>
                </a:lnTo>
                <a:lnTo>
                  <a:pt x="1427414" y="4576546"/>
                </a:lnTo>
                <a:lnTo>
                  <a:pt x="0" y="4576546"/>
                </a:lnTo>
                <a:lnTo>
                  <a:pt x="0" y="0"/>
                </a:lnTo>
                <a:close/>
              </a:path>
            </a:pathLst>
          </a:custGeom>
          <a:blipFill>
            <a:blip r:embed="rId7"/>
            <a:stretch>
              <a:fillRect/>
            </a:stretch>
          </a:blipFill>
        </p:spPr>
        <p:txBody>
          <a:bodyPr/>
          <a:lstStyle/>
          <a:p>
            <a:endParaRPr lang="en-VN"/>
          </a:p>
        </p:txBody>
      </p:sp>
      <p:sp>
        <p:nvSpPr>
          <p:cNvPr id="9" name="TextBox 9"/>
          <p:cNvSpPr txBox="1"/>
          <p:nvPr/>
        </p:nvSpPr>
        <p:spPr>
          <a:xfrm>
            <a:off x="2825200" y="4416361"/>
            <a:ext cx="12179550" cy="1359346"/>
          </a:xfrm>
          <a:prstGeom prst="rect">
            <a:avLst/>
          </a:prstGeom>
        </p:spPr>
        <p:txBody>
          <a:bodyPr lIns="0" tIns="0" rIns="0" bIns="0" rtlCol="0" anchor="t">
            <a:spAutoFit/>
          </a:bodyPr>
          <a:lstStyle/>
          <a:p>
            <a:pPr algn="ctr">
              <a:lnSpc>
                <a:spcPts val="10584"/>
              </a:lnSpc>
            </a:pPr>
            <a:r>
              <a:rPr lang="en-US" sz="9800" dirty="0">
                <a:solidFill>
                  <a:srgbClr val="000000"/>
                </a:solidFill>
                <a:latin typeface="#9Slide05 Habano"/>
                <a:ea typeface="#9Slide05 Habano"/>
                <a:cs typeface="#9Slide05 Habano"/>
                <a:sym typeface="#9Slide05 Habano"/>
              </a:rPr>
              <a:t>1. </a:t>
            </a:r>
            <a:r>
              <a:rPr lang="en-US" sz="9800" dirty="0" err="1">
                <a:solidFill>
                  <a:srgbClr val="000000"/>
                </a:solidFill>
                <a:latin typeface="#9Slide05 Habano"/>
                <a:ea typeface="#9Slide05 Habano"/>
                <a:cs typeface="#9Slide05 Habano"/>
                <a:sym typeface="#9Slide05 Habano"/>
              </a:rPr>
              <a:t>Nhân</a:t>
            </a:r>
            <a:r>
              <a:rPr lang="en-US" sz="9800" dirty="0">
                <a:solidFill>
                  <a:srgbClr val="000000"/>
                </a:solidFill>
                <a:latin typeface="#9Slide05 Habano"/>
                <a:ea typeface="#9Slide05 Habano"/>
                <a:cs typeface="#9Slide05 Habano"/>
                <a:sym typeface="#9Slide05 Habano"/>
              </a:rPr>
              <a:t> </a:t>
            </a:r>
            <a:r>
              <a:rPr lang="en-US" sz="9800" dirty="0" err="1">
                <a:solidFill>
                  <a:srgbClr val="000000"/>
                </a:solidFill>
                <a:latin typeface="#9Slide05 Habano"/>
                <a:ea typeface="#9Slide05 Habano"/>
                <a:cs typeface="#9Slide05 Habano"/>
                <a:sym typeface="#9Slide05 Habano"/>
              </a:rPr>
              <a:t>vật</a:t>
            </a:r>
            <a:endParaRPr lang="en-US" sz="9800" dirty="0">
              <a:solidFill>
                <a:srgbClr val="000000"/>
              </a:solidFill>
              <a:latin typeface="#9Slide05 Habano"/>
              <a:ea typeface="#9Slide05 Habano"/>
              <a:cs typeface="#9Slide05 Habano"/>
              <a:sym typeface="#9Slide05 Habano"/>
            </a:endParaRPr>
          </a:p>
        </p:txBody>
      </p:sp>
      <p:sp>
        <p:nvSpPr>
          <p:cNvPr id="10" name="TextBox 9">
            <a:extLst>
              <a:ext uri="{FF2B5EF4-FFF2-40B4-BE49-F238E27FC236}">
                <a16:creationId xmlns:a16="http://schemas.microsoft.com/office/drawing/2014/main" id="{E6AF2378-4152-21E5-FBA9-CB261D054E5C}"/>
              </a:ext>
            </a:extLst>
          </p:cNvPr>
          <p:cNvSpPr txBox="1"/>
          <p:nvPr/>
        </p:nvSpPr>
        <p:spPr>
          <a:xfrm>
            <a:off x="3581400" y="2431200"/>
            <a:ext cx="11638122" cy="1323439"/>
          </a:xfrm>
          <a:prstGeom prst="rect">
            <a:avLst/>
          </a:prstGeom>
          <a:noFill/>
        </p:spPr>
        <p:txBody>
          <a:bodyPr wrap="none" rtlCol="0">
            <a:spAutoFit/>
          </a:bodyPr>
          <a:lstStyle/>
          <a:p>
            <a:r>
              <a:rPr lang="en-VN" sz="8000" b="1" dirty="0">
                <a:latin typeface="UTM Centur" panose="02040603050506020204" pitchFamily="18"/>
              </a:rPr>
              <a:t>II. Khám phá văn bản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TotalTime>
  <Words>929</Words>
  <Application>Microsoft Macintosh PowerPoint</Application>
  <PresentationFormat>Custom</PresentationFormat>
  <Paragraphs>122</Paragraphs>
  <Slides>21</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#9Slide05 Habano</vt:lpstr>
      <vt:lpstr>Arial</vt:lpstr>
      <vt:lpstr>Times New Roman</vt:lpstr>
      <vt:lpstr>#9Slide03 Quicksand Medium</vt:lpstr>
      <vt:lpstr>Calibri</vt:lpstr>
      <vt:lpstr>UTM Centur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GIO LANH DAU MUA</dc:title>
  <cp:lastModifiedBy>Minh Châu</cp:lastModifiedBy>
  <cp:revision>5</cp:revision>
  <dcterms:created xsi:type="dcterms:W3CDTF">2006-08-16T00:00:00Z</dcterms:created>
  <dcterms:modified xsi:type="dcterms:W3CDTF">2025-12-02T23:17:02Z</dcterms:modified>
  <dc:identifier>DAGr_WLKFIg</dc:identifier>
</cp:coreProperties>
</file>