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0" r:id="rId4"/>
    <p:sldId id="274" r:id="rId5"/>
    <p:sldId id="275" r:id="rId6"/>
    <p:sldId id="273" r:id="rId7"/>
    <p:sldId id="276" r:id="rId8"/>
    <p:sldId id="278" r:id="rId9"/>
    <p:sldId id="272" r:id="rId10"/>
    <p:sldId id="277" r:id="rId11"/>
    <p:sldId id="267" r:id="rId12"/>
    <p:sldId id="279" r:id="rId13"/>
    <p:sldId id="280" r:id="rId14"/>
    <p:sldId id="281" r:id="rId15"/>
    <p:sldId id="282" r:id="rId16"/>
    <p:sldId id="283" r:id="rId17"/>
    <p:sldId id="285" r:id="rId18"/>
    <p:sldId id="286" r:id="rId19"/>
    <p:sldId id="287" r:id="rId20"/>
    <p:sldId id="288" r:id="rId21"/>
    <p:sldId id="289" r:id="rId22"/>
    <p:sldId id="290"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37690-1C37-43EB-B9A0-685B17CC4328}"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14178-5D06-4C7E-A096-24E19DF6D540}" type="slidenum">
              <a:rPr lang="en-US" smtClean="0"/>
              <a:t>‹#›</a:t>
            </a:fld>
            <a:endParaRPr lang="en-US"/>
          </a:p>
        </p:txBody>
      </p:sp>
    </p:spTree>
    <p:extLst>
      <p:ext uri="{BB962C8B-B14F-4D97-AF65-F5344CB8AC3E}">
        <p14:creationId xmlns:p14="http://schemas.microsoft.com/office/powerpoint/2010/main" val="86248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15</a:t>
            </a:fld>
            <a:endParaRPr lang="zh-CN" altLang="en-US"/>
          </a:p>
        </p:txBody>
      </p:sp>
    </p:spTree>
    <p:extLst>
      <p:ext uri="{BB962C8B-B14F-4D97-AF65-F5344CB8AC3E}">
        <p14:creationId xmlns:p14="http://schemas.microsoft.com/office/powerpoint/2010/main" val="229555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7696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2027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4904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19</a:t>
            </a:fld>
            <a:endParaRPr lang="zh-CN" altLang="en-US"/>
          </a:p>
        </p:txBody>
      </p:sp>
    </p:spTree>
    <p:extLst>
      <p:ext uri="{BB962C8B-B14F-4D97-AF65-F5344CB8AC3E}">
        <p14:creationId xmlns:p14="http://schemas.microsoft.com/office/powerpoint/2010/main" val="233041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9275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5509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360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7440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68579-A652-435E-A0D9-8C177E68420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296286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68579-A652-435E-A0D9-8C177E68420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425316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68579-A652-435E-A0D9-8C177E68420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265913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52177734"/>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68579-A652-435E-A0D9-8C177E68420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362521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68579-A652-435E-A0D9-8C177E68420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73941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68579-A652-435E-A0D9-8C177E68420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299606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68579-A652-435E-A0D9-8C177E68420F}"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419182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68579-A652-435E-A0D9-8C177E68420F}"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351121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68579-A652-435E-A0D9-8C177E68420F}"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228347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68579-A652-435E-A0D9-8C177E68420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428935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68579-A652-435E-A0D9-8C177E68420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F56E-C378-4209-ABA6-355E2949BC19}" type="slidenum">
              <a:rPr lang="en-US" smtClean="0"/>
              <a:t>‹#›</a:t>
            </a:fld>
            <a:endParaRPr lang="en-US"/>
          </a:p>
        </p:txBody>
      </p:sp>
    </p:spTree>
    <p:extLst>
      <p:ext uri="{BB962C8B-B14F-4D97-AF65-F5344CB8AC3E}">
        <p14:creationId xmlns:p14="http://schemas.microsoft.com/office/powerpoint/2010/main" val="13694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8579-A652-435E-A0D9-8C177E68420F}"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F56E-C378-4209-ABA6-355E2949BC19}" type="slidenum">
              <a:rPr lang="en-US" smtClean="0"/>
              <a:t>‹#›</a:t>
            </a:fld>
            <a:endParaRPr lang="en-US"/>
          </a:p>
        </p:txBody>
      </p:sp>
    </p:spTree>
    <p:extLst>
      <p:ext uri="{BB962C8B-B14F-4D97-AF65-F5344CB8AC3E}">
        <p14:creationId xmlns:p14="http://schemas.microsoft.com/office/powerpoint/2010/main" val="202272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7186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79826" y="98464"/>
          <a:ext cx="11507373" cy="6558946"/>
        </p:xfrm>
        <a:graphic>
          <a:graphicData uri="http://schemas.openxmlformats.org/drawingml/2006/table">
            <a:tbl>
              <a:tblPr firstRow="1" firstCol="1" lastRow="1" lastCol="1" bandRow="1" bandCol="1"/>
              <a:tblGrid>
                <a:gridCol w="2518119">
                  <a:extLst>
                    <a:ext uri="{9D8B030D-6E8A-4147-A177-3AD203B41FA5}"/>
                  </a:extLst>
                </a:gridCol>
                <a:gridCol w="3303657">
                  <a:extLst>
                    <a:ext uri="{9D8B030D-6E8A-4147-A177-3AD203B41FA5}"/>
                  </a:extLst>
                </a:gridCol>
                <a:gridCol w="2910888">
                  <a:extLst>
                    <a:ext uri="{9D8B030D-6E8A-4147-A177-3AD203B41FA5}"/>
                  </a:extLst>
                </a:gridCol>
                <a:gridCol w="2774709">
                  <a:extLst>
                    <a:ext uri="{9D8B030D-6E8A-4147-A177-3AD203B41FA5}"/>
                  </a:extLst>
                </a:gridCol>
              </a:tblGrid>
              <a:tr h="351476">
                <a:tc gridSpan="4">
                  <a:txBody>
                    <a:bodyPr/>
                    <a:lstStyle/>
                    <a:p>
                      <a:pPr algn="ctr">
                        <a:spcAft>
                          <a:spcPts val="0"/>
                        </a:spcAft>
                        <a:tabLst>
                          <a:tab pos="1386840" algn="l"/>
                        </a:tabLst>
                      </a:pPr>
                      <a:r>
                        <a:rPr lang="en-US" sz="2000" b="1" dirty="0">
                          <a:effectLst/>
                          <a:latin typeface="Times New Roman" panose="02020603050405020304" pitchFamily="18" charset="0"/>
                          <a:ea typeface="MS Mincho"/>
                        </a:rPr>
                        <a:t>PHIẾU ĐÁNH GIÁ TIÊU CHÍ</a:t>
                      </a:r>
                      <a:endParaRPr lang="en-US" sz="20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351476">
                <a:tc gridSpan="4">
                  <a:txBody>
                    <a:bodyPr/>
                    <a:lstStyle/>
                    <a:p>
                      <a:pPr>
                        <a:spcAft>
                          <a:spcPts val="0"/>
                        </a:spcAft>
                        <a:tabLst>
                          <a:tab pos="1386840" algn="l"/>
                        </a:tabLst>
                      </a:pPr>
                      <a:r>
                        <a:rPr lang="en-US" sz="2000" b="1" dirty="0">
                          <a:effectLst/>
                          <a:latin typeface="Times New Roman" panose="02020603050405020304" pitchFamily="18" charset="0"/>
                          <a:ea typeface="MS Mincho"/>
                        </a:rPr>
                        <a:t>                                         NHÓM............................</a:t>
                      </a:r>
                      <a:endParaRPr lang="en-US" sz="20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394338">
                <a:tc>
                  <a:txBody>
                    <a:bodyPr/>
                    <a:lstStyle/>
                    <a:p>
                      <a:pPr>
                        <a:spcAft>
                          <a:spcPts val="0"/>
                        </a:spcAft>
                        <a:tabLst>
                          <a:tab pos="1386840" algn="l"/>
                        </a:tabLst>
                      </a:pPr>
                      <a:r>
                        <a:rPr lang="en-US" sz="2200" dirty="0">
                          <a:effectLst/>
                          <a:latin typeface="Times New Roman" panose="02020603050405020304" pitchFamily="18" charset="0"/>
                          <a:ea typeface="MS Mincho"/>
                        </a:rPr>
                        <a:t>TIÊU CHÍ</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Chưa</a:t>
                      </a:r>
                      <a:r>
                        <a:rPr lang="en-US" sz="2200" dirty="0">
                          <a:effectLst/>
                          <a:latin typeface="Times New Roman" panose="02020603050405020304" pitchFamily="18" charset="0"/>
                          <a:ea typeface="MS Mincho"/>
                        </a:rPr>
                        <a:t> </a:t>
                      </a:r>
                      <a:r>
                        <a:rPr lang="en-US" sz="2200" dirty="0" err="1" smtClean="0">
                          <a:effectLst/>
                          <a:latin typeface="Times New Roman" panose="02020603050405020304" pitchFamily="18" charset="0"/>
                          <a:ea typeface="MS Mincho"/>
                        </a:rPr>
                        <a:t>đạt</a:t>
                      </a:r>
                      <a:r>
                        <a:rPr lang="en-US" sz="2200" baseline="0" dirty="0">
                          <a:effectLst/>
                          <a:latin typeface="Times New Roman" panose="02020603050405020304" pitchFamily="18" charset="0"/>
                          <a:ea typeface="MS Mincho"/>
                        </a:rPr>
                        <a:t> </a:t>
                      </a:r>
                      <a:r>
                        <a:rPr lang="en-US" sz="2200" dirty="0" smtClean="0">
                          <a:effectLst/>
                          <a:latin typeface="Times New Roman" panose="02020603050405020304" pitchFamily="18" charset="0"/>
                          <a:ea typeface="MS Mincho"/>
                        </a:rPr>
                        <a:t>(0 </a:t>
                      </a:r>
                      <a:r>
                        <a:rPr lang="en-US" sz="2200" dirty="0" err="1">
                          <a:effectLst/>
                          <a:latin typeface="Times New Roman" panose="02020603050405020304" pitchFamily="18" charset="0"/>
                          <a:ea typeface="MS Mincho"/>
                        </a:rPr>
                        <a:t>điểm</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Đạt</a:t>
                      </a:r>
                      <a:r>
                        <a:rPr lang="en-US" sz="2200" dirty="0">
                          <a:effectLst/>
                          <a:latin typeface="Times New Roman" panose="02020603050405020304" pitchFamily="18" charset="0"/>
                          <a:ea typeface="MS Mincho"/>
                        </a:rPr>
                        <a:t> </a:t>
                      </a:r>
                      <a:r>
                        <a:rPr lang="en-US" sz="2200" dirty="0" smtClean="0">
                          <a:effectLst/>
                          <a:latin typeface="Times New Roman" panose="02020603050405020304" pitchFamily="18" charset="0"/>
                          <a:ea typeface="MS Mincho"/>
                        </a:rPr>
                        <a:t>(</a:t>
                      </a:r>
                      <a:r>
                        <a:rPr lang="en-US" sz="2200" dirty="0">
                          <a:effectLst/>
                          <a:latin typeface="Times New Roman" panose="02020603050405020304" pitchFamily="18" charset="0"/>
                          <a:ea typeface="MS Mincho"/>
                        </a:rPr>
                        <a:t>1 </a:t>
                      </a:r>
                      <a:r>
                        <a:rPr lang="en-US" sz="2200" dirty="0" err="1">
                          <a:effectLst/>
                          <a:latin typeface="Times New Roman" panose="02020603050405020304" pitchFamily="18" charset="0"/>
                          <a:ea typeface="MS Mincho"/>
                        </a:rPr>
                        <a:t>điểm</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smtClean="0">
                          <a:effectLst/>
                          <a:latin typeface="Times New Roman" panose="02020603050405020304" pitchFamily="18" charset="0"/>
                          <a:ea typeface="MS Mincho"/>
                        </a:rPr>
                        <a:t>Tốt</a:t>
                      </a:r>
                      <a:r>
                        <a:rPr lang="en-US" sz="2200" baseline="0" dirty="0">
                          <a:effectLst/>
                          <a:latin typeface="Times New Roman" panose="02020603050405020304" pitchFamily="18" charset="0"/>
                          <a:ea typeface="MS Mincho"/>
                        </a:rPr>
                        <a:t> </a:t>
                      </a:r>
                      <a:r>
                        <a:rPr lang="en-US" sz="2200" dirty="0" smtClean="0">
                          <a:effectLst/>
                          <a:latin typeface="Times New Roman" panose="02020603050405020304" pitchFamily="18" charset="0"/>
                          <a:ea typeface="MS Mincho"/>
                        </a:rPr>
                        <a:t>(2 </a:t>
                      </a:r>
                      <a:r>
                        <a:rPr lang="en-US" sz="2200" dirty="0" err="1">
                          <a:effectLst/>
                          <a:latin typeface="Times New Roman" panose="02020603050405020304" pitchFamily="18" charset="0"/>
                          <a:ea typeface="MS Mincho"/>
                        </a:rPr>
                        <a:t>điểm</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02952">
                <a:tc>
                  <a:txBody>
                    <a:bodyPr/>
                    <a:lstStyle/>
                    <a:p>
                      <a:pPr>
                        <a:spcAft>
                          <a:spcPts val="0"/>
                        </a:spcAft>
                        <a:tabLst>
                          <a:tab pos="1386840" algn="l"/>
                        </a:tabLst>
                      </a:pPr>
                      <a:r>
                        <a:rPr lang="en-US" sz="2200" dirty="0">
                          <a:effectLst/>
                          <a:latin typeface="Times New Roman" panose="02020603050405020304" pitchFamily="18" charset="0"/>
                          <a:ea typeface="MS Mincho"/>
                        </a:rPr>
                        <a:t>1. </a:t>
                      </a:r>
                      <a:r>
                        <a:rPr lang="en-US" sz="2200" dirty="0" err="1">
                          <a:effectLst/>
                          <a:latin typeface="Times New Roman" panose="02020603050405020304" pitchFamily="18" charset="0"/>
                          <a:ea typeface="MS Mincho"/>
                        </a:rPr>
                        <a:t>Chọn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được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r>
                        <a:rPr lang="en-US" sz="2200" dirty="0">
                          <a:effectLst/>
                          <a:latin typeface="Times New Roman" panose="02020603050405020304" pitchFamily="18" charset="0"/>
                          <a:ea typeface="MS Mincho"/>
                        </a:rPr>
                        <a:t> hay, </a:t>
                      </a: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ý </a:t>
                      </a:r>
                      <a:r>
                        <a:rPr lang="en-US" sz="2200" dirty="0" err="1">
                          <a:effectLst/>
                          <a:latin typeface="Times New Roman" panose="02020603050405020304" pitchFamily="18" charset="0"/>
                          <a:ea typeface="MS Mincho"/>
                        </a:rPr>
                        <a:t>nghĩa</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Chưa</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để</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nói</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để</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nói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nhưng</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chưa</a:t>
                      </a:r>
                      <a:r>
                        <a:rPr lang="en-US" sz="2200" dirty="0">
                          <a:effectLst/>
                          <a:latin typeface="Times New Roman" panose="02020603050405020304" pitchFamily="18" charset="0"/>
                          <a:ea typeface="MS Mincho"/>
                        </a:rPr>
                        <a:t> hay</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để</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nói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tượng</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873505">
                <a:tc>
                  <a:txBody>
                    <a:bodyPr/>
                    <a:lstStyle/>
                    <a:p>
                      <a:pPr>
                        <a:spcAft>
                          <a:spcPts val="0"/>
                        </a:spcAft>
                        <a:tabLst>
                          <a:tab pos="1386840" algn="l"/>
                        </a:tabLst>
                      </a:pPr>
                      <a:r>
                        <a:rPr lang="en-US" sz="2200" dirty="0">
                          <a:effectLst/>
                          <a:latin typeface="Times New Roman" panose="02020603050405020304" pitchFamily="18" charset="0"/>
                          <a:ea typeface="MS Mincho"/>
                        </a:rPr>
                        <a:t>2. </a:t>
                      </a:r>
                      <a:r>
                        <a:rPr lang="en-US" sz="2200" dirty="0" err="1">
                          <a:effectLst/>
                          <a:latin typeface="Times New Roman" panose="02020603050405020304" pitchFamily="18" charset="0"/>
                          <a:ea typeface="MS Mincho"/>
                        </a:rPr>
                        <a:t>Nội</a:t>
                      </a:r>
                      <a:r>
                        <a:rPr lang="en-US" sz="2200" dirty="0">
                          <a:effectLst/>
                          <a:latin typeface="Times New Roman" panose="02020603050405020304" pitchFamily="18" charset="0"/>
                          <a:ea typeface="MS Mincho"/>
                        </a:rPr>
                        <a:t> dung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được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chọn</a:t>
                      </a:r>
                      <a:r>
                        <a:rPr lang="en-US" sz="2200" dirty="0">
                          <a:effectLst/>
                          <a:latin typeface="Times New Roman" panose="02020603050405020304" pitchFamily="18" charset="0"/>
                          <a:ea typeface="MS Mincho"/>
                        </a:rPr>
                        <a:t> hay, </a:t>
                      </a:r>
                      <a:r>
                        <a:rPr lang="en-US" sz="2200" dirty="0" err="1">
                          <a:effectLst/>
                          <a:latin typeface="Times New Roman" panose="02020603050405020304" pitchFamily="18" charset="0"/>
                          <a:ea typeface="MS Mincho"/>
                        </a:rPr>
                        <a:t>phong</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phú</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hấp</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dẫn</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Nôi</a:t>
                      </a:r>
                      <a:r>
                        <a:rPr lang="en-US" sz="2200" dirty="0">
                          <a:effectLst/>
                          <a:latin typeface="Times New Roman" panose="02020603050405020304" pitchFamily="18" charset="0"/>
                          <a:ea typeface="MS Mincho"/>
                        </a:rPr>
                        <a:t> dung </a:t>
                      </a:r>
                      <a:r>
                        <a:rPr lang="en-US" sz="2200" dirty="0" err="1">
                          <a:effectLst/>
                          <a:latin typeface="Times New Roman" panose="02020603050405020304" pitchFamily="18" charset="0"/>
                          <a:ea typeface="MS Mincho"/>
                        </a:rPr>
                        <a:t>sơ</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sài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chưa</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đủ</a:t>
                      </a:r>
                      <a:r>
                        <a:rPr lang="en-US" sz="2200" dirty="0">
                          <a:effectLst/>
                          <a:latin typeface="Times New Roman" panose="02020603050405020304" pitchFamily="18" charset="0"/>
                          <a:ea typeface="MS Mincho"/>
                        </a:rPr>
                        <a:t> chi </a:t>
                      </a:r>
                      <a:r>
                        <a:rPr lang="en-US" sz="2200" dirty="0" err="1">
                          <a:effectLst/>
                          <a:latin typeface="Times New Roman" panose="02020603050405020304" pitchFamily="18" charset="0"/>
                          <a:ea typeface="MS Mincho"/>
                        </a:rPr>
                        <a:t>tiết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để</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người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nghe</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hiểu</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được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nội</a:t>
                      </a:r>
                      <a:r>
                        <a:rPr lang="en-US" sz="2200" dirty="0">
                          <a:effectLst/>
                          <a:latin typeface="Times New Roman" panose="02020603050405020304" pitchFamily="18" charset="0"/>
                          <a:ea typeface="MS Mincho"/>
                        </a:rPr>
                        <a:t> dung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đủ</a:t>
                      </a:r>
                      <a:r>
                        <a:rPr lang="en-US" sz="2200" dirty="0">
                          <a:effectLst/>
                          <a:latin typeface="Times New Roman" panose="02020603050405020304" pitchFamily="18" charset="0"/>
                          <a:ea typeface="MS Mincho"/>
                        </a:rPr>
                        <a:t> ý </a:t>
                      </a:r>
                      <a:r>
                        <a:rPr lang="en-US" sz="2200" dirty="0" err="1">
                          <a:effectLst/>
                          <a:latin typeface="Times New Roman" panose="02020603050405020304" pitchFamily="18" charset="0"/>
                          <a:ea typeface="MS Mincho"/>
                        </a:rPr>
                        <a:t>để</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người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nghe</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hiểu</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được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nội</a:t>
                      </a:r>
                      <a:r>
                        <a:rPr lang="en-US" sz="2200" dirty="0">
                          <a:effectLst/>
                          <a:latin typeface="Times New Roman" panose="02020603050405020304" pitchFamily="18" charset="0"/>
                          <a:ea typeface="MS Mincho"/>
                        </a:rPr>
                        <a:t> dung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a:effectLst/>
                          <a:latin typeface="Times New Roman" panose="02020603050405020304" pitchFamily="18" charset="0"/>
                          <a:ea typeface="MS Mincho"/>
                        </a:rPr>
                        <a:t>Nội dung vấn  đề hay, phong phú, hấp dẫn</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054428">
                <a:tc>
                  <a:txBody>
                    <a:bodyPr/>
                    <a:lstStyle/>
                    <a:p>
                      <a:pPr>
                        <a:spcAft>
                          <a:spcPts val="0"/>
                        </a:spcAft>
                        <a:tabLst>
                          <a:tab pos="1386840" algn="l"/>
                        </a:tabLst>
                      </a:pPr>
                      <a:r>
                        <a:rPr lang="en-US" sz="2200">
                          <a:effectLst/>
                          <a:latin typeface="Times New Roman" panose="02020603050405020304" pitchFamily="18" charset="0"/>
                          <a:ea typeface="MS Mincho"/>
                        </a:rPr>
                        <a:t>3. Nói to, rõ ràng, truyền cảm</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a:effectLst/>
                          <a:latin typeface="Times New Roman" panose="02020603050405020304" pitchFamily="18" charset="0"/>
                          <a:ea typeface="MS Mincho"/>
                        </a:rPr>
                        <a:t>Nói nhỏ, khó nghe, nói lặp lại ngập ngừng nhiều lần.</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Nói</a:t>
                      </a:r>
                      <a:r>
                        <a:rPr lang="en-US" sz="2200" dirty="0">
                          <a:effectLst/>
                          <a:latin typeface="Times New Roman" panose="02020603050405020304" pitchFamily="18" charset="0"/>
                          <a:ea typeface="MS Mincho"/>
                        </a:rPr>
                        <a:t> to, </a:t>
                      </a:r>
                      <a:r>
                        <a:rPr lang="en-US" sz="2200" dirty="0" err="1">
                          <a:effectLst/>
                          <a:latin typeface="Times New Roman" panose="02020603050405020304" pitchFamily="18" charset="0"/>
                          <a:ea typeface="MS Mincho"/>
                        </a:rPr>
                        <a:t>nhưng</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đôi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chỗ</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lặp</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lại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hoặc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ngập</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ngừng</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một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vài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câu</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Nói</a:t>
                      </a:r>
                      <a:r>
                        <a:rPr lang="en-US" sz="2200" dirty="0">
                          <a:effectLst/>
                          <a:latin typeface="Times New Roman" panose="02020603050405020304" pitchFamily="18" charset="0"/>
                          <a:ea typeface="MS Mincho"/>
                        </a:rPr>
                        <a:t> to, </a:t>
                      </a:r>
                      <a:r>
                        <a:rPr lang="en-US" sz="2200" dirty="0" err="1">
                          <a:effectLst/>
                          <a:latin typeface="Times New Roman" panose="02020603050405020304" pitchFamily="18" charset="0"/>
                          <a:ea typeface="MS Mincho"/>
                        </a:rPr>
                        <a:t>truyền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cảm</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hầu</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như</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không</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lặp</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lại</a:t>
                      </a:r>
                      <a:r>
                        <a:rPr lang="en-US" sz="2200" dirty="0">
                          <a:effectLst/>
                          <a:latin typeface="Times New Roman" panose="02020603050405020304" pitchFamily="18" charset="0"/>
                          <a:ea typeface="MS Mincho"/>
                        </a:rPr>
                        <a:t> hay </a:t>
                      </a:r>
                      <a:r>
                        <a:rPr lang="en-US" sz="2200" dirty="0" err="1">
                          <a:effectLst/>
                          <a:latin typeface="Times New Roman" panose="02020603050405020304" pitchFamily="18" charset="0"/>
                          <a:ea typeface="MS Mincho"/>
                        </a:rPr>
                        <a:t>ngập</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ngừng</a:t>
                      </a:r>
                      <a:r>
                        <a:rPr lang="en-US" sz="2200" dirty="0">
                          <a:effectLst/>
                          <a:latin typeface="Times New Roman" panose="02020603050405020304" pitchFamily="18" charset="0"/>
                          <a:ea typeface="MS Mincho"/>
                        </a:rPr>
                        <a:t> </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295309">
                <a:tc>
                  <a:txBody>
                    <a:bodyPr/>
                    <a:lstStyle/>
                    <a:p>
                      <a:pPr>
                        <a:spcAft>
                          <a:spcPts val="0"/>
                        </a:spcAft>
                        <a:tabLst>
                          <a:tab pos="1386840" algn="l"/>
                        </a:tabLst>
                      </a:pPr>
                      <a:r>
                        <a:rPr lang="en-US" sz="2200">
                          <a:effectLst/>
                          <a:latin typeface="Times New Roman" panose="02020603050405020304" pitchFamily="18" charset="0"/>
                          <a:ea typeface="MS Mincho"/>
                        </a:rPr>
                        <a:t>4. Sử dụng yếu tố phi ngôn ngữ (điệu bộ, cử chỉ, nét mặt, ánh mắt,..) phù hợp</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a:effectLst/>
                          <a:latin typeface="Times New Roman" panose="02020603050405020304" pitchFamily="18" charset="0"/>
                          <a:ea typeface="MS Mincho"/>
                        </a:rPr>
                        <a:t>Điệu bộ thiếu tự tin, mắt chưa nhìn vào người nghe, nét mặt chưa biểu cảm hoặc biểu cảm không phù hợp.</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Điệu</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bộ</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tự</a:t>
                      </a:r>
                      <a:r>
                        <a:rPr lang="en-US" sz="2200" dirty="0">
                          <a:effectLst/>
                          <a:latin typeface="Times New Roman" panose="02020603050405020304" pitchFamily="18" charset="0"/>
                          <a:ea typeface="MS Mincho"/>
                        </a:rPr>
                        <a:t> tin, </a:t>
                      </a:r>
                      <a:r>
                        <a:rPr lang="en-US" sz="2200" dirty="0" err="1">
                          <a:effectLst/>
                          <a:latin typeface="Times New Roman" panose="02020603050405020304" pitchFamily="18" charset="0"/>
                          <a:ea typeface="MS Mincho"/>
                        </a:rPr>
                        <a:t>mắt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chưa</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nhìn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vào</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người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nghe</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biểu</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cảm</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phù</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hợp</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với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nội</a:t>
                      </a:r>
                      <a:r>
                        <a:rPr lang="en-US" sz="2200" dirty="0">
                          <a:effectLst/>
                          <a:latin typeface="Times New Roman" panose="02020603050405020304" pitchFamily="18" charset="0"/>
                          <a:ea typeface="MS Mincho"/>
                        </a:rPr>
                        <a:t> dung </a:t>
                      </a:r>
                      <a:r>
                        <a:rPr lang="en-US" sz="2200" dirty="0" err="1">
                          <a:effectLst/>
                          <a:latin typeface="Times New Roman" panose="02020603050405020304" pitchFamily="18" charset="0"/>
                          <a:ea typeface="MS Mincho"/>
                        </a:rPr>
                        <a:t>vấn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đề</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Điệu</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bộ</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tự</a:t>
                      </a:r>
                      <a:r>
                        <a:rPr lang="en-US" sz="2200" dirty="0">
                          <a:effectLst/>
                          <a:latin typeface="Times New Roman" panose="02020603050405020304" pitchFamily="18" charset="0"/>
                          <a:ea typeface="MS Mincho"/>
                        </a:rPr>
                        <a:t> tin, </a:t>
                      </a:r>
                      <a:r>
                        <a:rPr lang="en-US" sz="2200" dirty="0" err="1">
                          <a:effectLst/>
                          <a:latin typeface="Times New Roman" panose="02020603050405020304" pitchFamily="18" charset="0"/>
                          <a:ea typeface="MS Mincho"/>
                        </a:rPr>
                        <a:t>mắt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nhìn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vào</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người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nghe</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nét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mặt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sinh</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động</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03385">
                <a:tc>
                  <a:txBody>
                    <a:bodyPr/>
                    <a:lstStyle/>
                    <a:p>
                      <a:pPr>
                        <a:spcAft>
                          <a:spcPts val="0"/>
                        </a:spcAft>
                        <a:tabLst>
                          <a:tab pos="1386840" algn="l"/>
                        </a:tabLst>
                      </a:pPr>
                      <a:r>
                        <a:rPr lang="en-US" sz="2200">
                          <a:effectLst/>
                          <a:latin typeface="Times New Roman" panose="02020603050405020304" pitchFamily="18" charset="0"/>
                          <a:ea typeface="MS Mincho"/>
                        </a:rPr>
                        <a:t>5. Mở đầu và kết thúc hợp lí</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a:effectLst/>
                          <a:latin typeface="Times New Roman" panose="02020603050405020304" pitchFamily="18" charset="0"/>
                          <a:ea typeface="MS Mincho"/>
                        </a:rPr>
                        <a:t>Không chào hỏi và/ hoặc không có lời kết thúc bài nói.</a:t>
                      </a:r>
                      <a:endParaRPr lang="en-US" sz="220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Chào</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hỏi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và</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lời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kết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thúc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bài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nói</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200" dirty="0" err="1">
                          <a:effectLst/>
                          <a:latin typeface="Times New Roman" panose="02020603050405020304" pitchFamily="18" charset="0"/>
                          <a:ea typeface="MS Mincho"/>
                        </a:rPr>
                        <a:t>Chào</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hỏi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và</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có</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lời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kết</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thúc</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bài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nói</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ấn</a:t>
                      </a:r>
                      <a:r>
                        <a:rPr lang="en-US" sz="2200" dirty="0">
                          <a:effectLst/>
                          <a:latin typeface="Times New Roman" panose="02020603050405020304" pitchFamily="18" charset="0"/>
                          <a:ea typeface="MS Mincho"/>
                        </a:rPr>
                        <a:t> </a:t>
                      </a:r>
                      <a:r>
                        <a:rPr lang="en-US" sz="2200" dirty="0" err="1">
                          <a:effectLst/>
                          <a:latin typeface="Times New Roman" panose="02020603050405020304" pitchFamily="18" charset="0"/>
                          <a:ea typeface="MS Mincho"/>
                        </a:rPr>
                        <a:t>tượng</a:t>
                      </a:r>
                      <a:r>
                        <a:rPr lang="en-US" sz="2200" dirty="0">
                          <a:effectLst/>
                          <a:latin typeface="Times New Roman" panose="02020603050405020304" pitchFamily="18" charset="0"/>
                          <a:ea typeface="MS Mincho"/>
                        </a:rPr>
                        <a:t>.</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51476">
                <a:tc gridSpan="4">
                  <a:txBody>
                    <a:bodyPr/>
                    <a:lstStyle/>
                    <a:p>
                      <a:pPr algn="r">
                        <a:spcAft>
                          <a:spcPts val="0"/>
                        </a:spcAft>
                        <a:tabLst>
                          <a:tab pos="1386840" algn="l"/>
                        </a:tabLst>
                      </a:pPr>
                      <a:r>
                        <a:rPr lang="en-US" sz="2200" b="1" dirty="0" err="1">
                          <a:effectLst/>
                          <a:latin typeface="Times New Roman" panose="02020603050405020304" pitchFamily="18" charset="0"/>
                          <a:ea typeface="MS Mincho"/>
                        </a:rPr>
                        <a:t>Tổng</a:t>
                      </a:r>
                      <a:r>
                        <a:rPr lang="en-US" sz="2200" b="1" dirty="0">
                          <a:effectLst/>
                          <a:latin typeface="Times New Roman" panose="02020603050405020304" pitchFamily="18" charset="0"/>
                          <a:ea typeface="MS Mincho"/>
                        </a:rPr>
                        <a:t>:     ................/10 </a:t>
                      </a:r>
                      <a:r>
                        <a:rPr lang="en-US" sz="2200" b="1" dirty="0" err="1">
                          <a:effectLst/>
                          <a:latin typeface="Times New Roman" panose="02020603050405020304" pitchFamily="18" charset="0"/>
                          <a:ea typeface="MS Mincho"/>
                        </a:rPr>
                        <a:t>điểm</a:t>
                      </a:r>
                      <a:endParaRPr lang="en-US" sz="2200" dirty="0">
                        <a:effectLst/>
                        <a:latin typeface="Times New Roman" panose="02020603050405020304" pitchFamily="18" charset="0"/>
                        <a:ea typeface="Times New Roman" panose="02020603050405020304" pitchFamily="18" charset="0"/>
                      </a:endParaRPr>
                    </a:p>
                  </a:txBody>
                  <a:tcPr marL="53794" marR="53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Tree>
    <p:extLst>
      <p:ext uri="{BB962C8B-B14F-4D97-AF65-F5344CB8AC3E}">
        <p14:creationId xmlns:p14="http://schemas.microsoft.com/office/powerpoint/2010/main" val="323081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p:cNvPicPr>
            <a:picLocks noChangeAspect="1"/>
          </p:cNvPicPr>
          <p:nvPr/>
        </p:nvPicPr>
        <p:blipFill>
          <a:blip r:embed="rId2"/>
          <a:srcRect/>
          <a:stretch>
            <a:fillRect/>
          </a:stretch>
        </p:blipFill>
        <p:spPr bwMode="auto">
          <a:xfrm>
            <a:off x="209862" y="0"/>
            <a:ext cx="12192000" cy="6796087"/>
          </a:xfrm>
          <a:prstGeom prst="rect">
            <a:avLst/>
          </a:prstGeom>
          <a:noFill/>
          <a:ln w="9525">
            <a:noFill/>
            <a:miter lim="800000"/>
            <a:headEnd/>
            <a:tailEnd/>
          </a:ln>
        </p:spPr>
      </p:pic>
      <p:sp>
        <p:nvSpPr>
          <p:cNvPr id="176177" name="Rectangle 1"/>
          <p:cNvSpPr>
            <a:spLocks noChangeArrowheads="1"/>
          </p:cNvSpPr>
          <p:nvPr/>
        </p:nvSpPr>
        <p:spPr bwMode="auto">
          <a:xfrm>
            <a:off x="3738563" y="1822450"/>
            <a:ext cx="12192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 name="Rectangle 1"/>
          <p:cNvSpPr/>
          <p:nvPr/>
        </p:nvSpPr>
        <p:spPr>
          <a:xfrm>
            <a:off x="2334483" y="1179711"/>
            <a:ext cx="8644328" cy="1384995"/>
          </a:xfrm>
          <a:prstGeom prst="rect">
            <a:avLst/>
          </a:prstGeom>
        </p:spPr>
        <p:txBody>
          <a:bodyPr wrap="square">
            <a:spAutoFit/>
          </a:bodyPr>
          <a:lstStyle/>
          <a:p>
            <a:r>
              <a:rPr lang="vi-VN" sz="2800" dirty="0" smtClean="0">
                <a:solidFill>
                  <a:srgbClr val="231F20"/>
                </a:solidFill>
                <a:latin typeface="Times New Roman" panose="02020603050405020304" pitchFamily="18" charset="0"/>
                <a:ea typeface="Calibri" panose="020F0502020204030204" pitchFamily="34" charset="0"/>
              </a:rPr>
              <a:t>   </a:t>
            </a:r>
            <a:r>
              <a:rPr lang="en-US" sz="2800" dirty="0" smtClean="0">
                <a:solidFill>
                  <a:srgbClr val="231F20"/>
                </a:solidFill>
                <a:latin typeface="Times New Roman" panose="02020603050405020304" pitchFamily="18" charset="0"/>
                <a:ea typeface="Calibri" panose="020F0502020204030204" pitchFamily="34" charset="0"/>
              </a:rPr>
              <a:t>Tạo</a:t>
            </a:r>
            <a:r>
              <a:rPr lang="en-US" sz="2800" spc="-75" dirty="0" smtClean="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một</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video</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clip</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ngắn</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(từ</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5</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7</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phút)</a:t>
            </a:r>
            <a:r>
              <a:rPr lang="en-US" sz="2800" spc="-75" dirty="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phỏng </a:t>
            </a:r>
            <a:r>
              <a:rPr lang="en-US" sz="2800" spc="-30" dirty="0">
                <a:solidFill>
                  <a:srgbClr val="231F20"/>
                </a:solidFill>
                <a:latin typeface="Times New Roman" panose="02020603050405020304" pitchFamily="18" charset="0"/>
                <a:ea typeface="Calibri" panose="020F0502020204030204" pitchFamily="34" charset="0"/>
              </a:rPr>
              <a:t>vấn</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một</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số</a:t>
            </a:r>
            <a:r>
              <a:rPr lang="en-US" sz="2800" spc="-45"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người</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bạn</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của</a:t>
            </a:r>
            <a:r>
              <a:rPr lang="en-US" sz="2800" spc="-45"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em</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để</a:t>
            </a:r>
            <a:r>
              <a:rPr lang="en-US" sz="2800" spc="-45"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thu</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thập</a:t>
            </a:r>
            <a:r>
              <a:rPr lang="en-US" sz="2800" spc="-50" dirty="0">
                <a:solidFill>
                  <a:srgbClr val="231F20"/>
                </a:solidFill>
                <a:latin typeface="Times New Roman" panose="02020603050405020304" pitchFamily="18" charset="0"/>
                <a:ea typeface="Calibri" panose="020F0502020204030204" pitchFamily="34" charset="0"/>
              </a:rPr>
              <a:t> </a:t>
            </a:r>
            <a:r>
              <a:rPr lang="en-US" sz="2800" spc="-30" dirty="0">
                <a:solidFill>
                  <a:srgbClr val="231F20"/>
                </a:solidFill>
                <a:latin typeface="Times New Roman" panose="02020603050405020304" pitchFamily="18" charset="0"/>
                <a:ea typeface="Calibri" panose="020F0502020204030204" pitchFamily="34" charset="0"/>
              </a:rPr>
              <a:t>thêm </a:t>
            </a:r>
            <a:r>
              <a:rPr lang="en-US" sz="2800" dirty="0">
                <a:solidFill>
                  <a:srgbClr val="231F20"/>
                </a:solidFill>
                <a:latin typeface="Times New Roman" panose="02020603050405020304" pitchFamily="18" charset="0"/>
                <a:ea typeface="Calibri" panose="020F0502020204030204" pitchFamily="34" charset="0"/>
              </a:rPr>
              <a:t>những ý kiến khác nhau về một vấn đề xã hội mà em quan tâm.</a:t>
            </a:r>
            <a:endParaRPr lang="en-US" sz="2800" dirty="0"/>
          </a:p>
        </p:txBody>
      </p:sp>
      <p:sp>
        <p:nvSpPr>
          <p:cNvPr id="5" name="Rectangle 4"/>
          <p:cNvSpPr/>
          <p:nvPr/>
        </p:nvSpPr>
        <p:spPr>
          <a:xfrm>
            <a:off x="1358833" y="656491"/>
            <a:ext cx="2286139" cy="523220"/>
          </a:xfrm>
          <a:prstGeom prst="rect">
            <a:avLst/>
          </a:prstGeom>
        </p:spPr>
        <p:txBody>
          <a:bodyPr wrap="none">
            <a:spAutoFit/>
          </a:bodyPr>
          <a:lstStyle/>
          <a:p>
            <a:r>
              <a:rPr lang="vi-VN"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III. Vận dụng</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38670" y="2564706"/>
            <a:ext cx="2191626" cy="523220"/>
          </a:xfrm>
          <a:prstGeom prst="rect">
            <a:avLst/>
          </a:prstGeom>
        </p:spPr>
        <p:txBody>
          <a:bodyPr wrap="none">
            <a:spAutoFit/>
          </a:bodyPr>
          <a:lstStyle/>
          <a:p>
            <a:r>
              <a:rPr lang="vi-VN"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b="1" spc="-75"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5"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tập</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Cloud Callout 9"/>
          <p:cNvSpPr/>
          <p:nvPr/>
        </p:nvSpPr>
        <p:spPr>
          <a:xfrm>
            <a:off x="2521195" y="2999335"/>
            <a:ext cx="7507223" cy="2653297"/>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R="61595" algn="just">
              <a:lnSpc>
                <a:spcPct val="115000"/>
              </a:lnSpc>
              <a:tabLst>
                <a:tab pos="191770" algn="l"/>
              </a:tabLst>
            </a:pPr>
            <a:endParaRPr lang="en-US" sz="2400" dirty="0">
              <a:solidFill>
                <a:prstClr val="black"/>
              </a:solidFill>
              <a:latin typeface="Calibri Light" panose="020F0302020204030204"/>
              <a:ea typeface="Symbola"/>
              <a:cs typeface="Symbola"/>
            </a:endParaRPr>
          </a:p>
        </p:txBody>
      </p:sp>
      <p:sp>
        <p:nvSpPr>
          <p:cNvPr id="11" name="Rectangle 10"/>
          <p:cNvSpPr/>
          <p:nvPr/>
        </p:nvSpPr>
        <p:spPr>
          <a:xfrm>
            <a:off x="3211914" y="3423896"/>
            <a:ext cx="5721247" cy="1815882"/>
          </a:xfrm>
          <a:prstGeom prst="rect">
            <a:avLst/>
          </a:prstGeom>
        </p:spPr>
        <p:txBody>
          <a:bodyPr wrap="square">
            <a:spAutoFit/>
          </a:bodyPr>
          <a:lstStyle/>
          <a:p>
            <a:pPr marL="70485">
              <a:spcBef>
                <a:spcPts val="270"/>
              </a:spcBef>
              <a:spcAft>
                <a:spcPts val="0"/>
              </a:spcAft>
            </a:pPr>
            <a:r>
              <a:rPr lang="vi-VN" sz="2800" b="1" spc="-10" dirty="0">
                <a:solidFill>
                  <a:srgbClr val="231F20"/>
                </a:solidFill>
                <a:latin typeface="Times New Roman" panose="02020603050405020304" pitchFamily="18" charset="0"/>
                <a:ea typeface="Symbola"/>
                <a:cs typeface="Times New Roman" panose="02020603050405020304" pitchFamily="18" charset="0"/>
              </a:rPr>
              <a:t>Câu</a:t>
            </a:r>
            <a:r>
              <a:rPr lang="vi-VN" sz="2800" b="1" spc="-70" dirty="0">
                <a:solidFill>
                  <a:srgbClr val="231F20"/>
                </a:solidFill>
                <a:latin typeface="Times New Roman" panose="02020603050405020304" pitchFamily="18" charset="0"/>
                <a:ea typeface="Symbola"/>
                <a:cs typeface="Times New Roman" panose="02020603050405020304" pitchFamily="18" charset="0"/>
              </a:rPr>
              <a:t> </a:t>
            </a:r>
            <a:r>
              <a:rPr lang="vi-VN" sz="2800" b="1" spc="-10" dirty="0">
                <a:solidFill>
                  <a:srgbClr val="231F20"/>
                </a:solidFill>
                <a:latin typeface="Times New Roman" panose="02020603050405020304" pitchFamily="18" charset="0"/>
                <a:ea typeface="Symbola"/>
                <a:cs typeface="Times New Roman" panose="02020603050405020304" pitchFamily="18" charset="0"/>
              </a:rPr>
              <a:t>hỏi</a:t>
            </a:r>
            <a:r>
              <a:rPr lang="vi-VN" sz="2800" b="1" spc="-65" dirty="0">
                <a:solidFill>
                  <a:srgbClr val="231F20"/>
                </a:solidFill>
                <a:latin typeface="Times New Roman" panose="02020603050405020304" pitchFamily="18" charset="0"/>
                <a:ea typeface="Symbola"/>
                <a:cs typeface="Times New Roman" panose="02020603050405020304" pitchFamily="18" charset="0"/>
              </a:rPr>
              <a:t> </a:t>
            </a:r>
            <a:r>
              <a:rPr lang="vi-VN" sz="2800" b="1" spc="-50" dirty="0" smtClean="0">
                <a:solidFill>
                  <a:srgbClr val="231F20"/>
                </a:solidFill>
                <a:latin typeface="Times New Roman" panose="02020603050405020304" pitchFamily="18" charset="0"/>
                <a:ea typeface="Symbola"/>
                <a:cs typeface="Times New Roman" panose="02020603050405020304" pitchFamily="18" charset="0"/>
              </a:rPr>
              <a:t>1</a:t>
            </a:r>
            <a:r>
              <a:rPr lang="vi-VN" sz="2800" dirty="0" smtClean="0">
                <a:latin typeface="Times New Roman" panose="02020603050405020304" pitchFamily="18" charset="0"/>
                <a:ea typeface="Symbola"/>
                <a:cs typeface="Times New Roman" panose="02020603050405020304" pitchFamily="18" charset="0"/>
              </a:rPr>
              <a:t>: </a:t>
            </a:r>
            <a:r>
              <a:rPr lang="vi-VN" sz="2800" dirty="0" smtClean="0">
                <a:solidFill>
                  <a:srgbClr val="231F20"/>
                </a:solidFill>
                <a:latin typeface="Times New Roman" panose="02020603050405020304" pitchFamily="18" charset="0"/>
                <a:ea typeface="Symbola"/>
                <a:cs typeface="Times New Roman" panose="02020603050405020304" pitchFamily="18" charset="0"/>
              </a:rPr>
              <a:t>Những</a:t>
            </a:r>
            <a:r>
              <a:rPr lang="vi-VN" sz="2800" spc="-30" dirty="0" smtClean="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điểm</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chung</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trong</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tâm</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trạng</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của </a:t>
            </a:r>
            <a:r>
              <a:rPr lang="vi-VN" sz="2800" spc="-40" dirty="0">
                <a:solidFill>
                  <a:srgbClr val="231F20"/>
                </a:solidFill>
                <a:latin typeface="Times New Roman" panose="02020603050405020304" pitchFamily="18" charset="0"/>
                <a:ea typeface="Symbola"/>
                <a:cs typeface="Times New Roman" panose="02020603050405020304" pitchFamily="18" charset="0"/>
              </a:rPr>
              <a:t>người</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chinh</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phu</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a:t>
            </a:r>
            <a:r>
              <a:rPr lang="vi-VN" sz="2800" i="1" spc="-40" dirty="0">
                <a:solidFill>
                  <a:srgbClr val="231F20"/>
                </a:solidFill>
                <a:latin typeface="Times New Roman" panose="02020603050405020304" pitchFamily="18" charset="0"/>
                <a:ea typeface="Symbola"/>
                <a:cs typeface="Times New Roman" panose="02020603050405020304" pitchFamily="18" charset="0"/>
              </a:rPr>
              <a:t>Chinh</a:t>
            </a:r>
            <a:r>
              <a:rPr lang="vi-VN" sz="2800" i="1" spc="-25" dirty="0">
                <a:solidFill>
                  <a:srgbClr val="231F20"/>
                </a:solidFill>
                <a:latin typeface="Times New Roman" panose="02020603050405020304" pitchFamily="18" charset="0"/>
                <a:ea typeface="Symbola"/>
                <a:cs typeface="Times New Roman" panose="02020603050405020304" pitchFamily="18" charset="0"/>
              </a:rPr>
              <a:t> </a:t>
            </a:r>
            <a:r>
              <a:rPr lang="vi-VN" sz="2800" i="1" spc="-40" dirty="0">
                <a:solidFill>
                  <a:srgbClr val="231F20"/>
                </a:solidFill>
                <a:latin typeface="Times New Roman" panose="02020603050405020304" pitchFamily="18" charset="0"/>
                <a:ea typeface="Symbola"/>
                <a:cs typeface="Times New Roman" panose="02020603050405020304" pitchFamily="18" charset="0"/>
              </a:rPr>
              <a:t>phụ</a:t>
            </a:r>
            <a:r>
              <a:rPr lang="vi-VN" sz="2800" i="1" spc="-25" dirty="0">
                <a:solidFill>
                  <a:srgbClr val="231F20"/>
                </a:solidFill>
                <a:latin typeface="Times New Roman" panose="02020603050405020304" pitchFamily="18" charset="0"/>
                <a:ea typeface="Symbola"/>
                <a:cs typeface="Times New Roman" panose="02020603050405020304" pitchFamily="18" charset="0"/>
              </a:rPr>
              <a:t> </a:t>
            </a:r>
            <a:r>
              <a:rPr lang="vi-VN" sz="2800" i="1" spc="-40" dirty="0">
                <a:solidFill>
                  <a:srgbClr val="231F20"/>
                </a:solidFill>
                <a:latin typeface="Times New Roman" panose="02020603050405020304" pitchFamily="18" charset="0"/>
                <a:ea typeface="Symbola"/>
                <a:cs typeface="Times New Roman" panose="02020603050405020304" pitchFamily="18" charset="0"/>
              </a:rPr>
              <a:t>ngâm</a:t>
            </a:r>
            <a:r>
              <a:rPr lang="vi-VN" sz="2800" spc="-40" dirty="0">
                <a:solidFill>
                  <a:srgbClr val="231F20"/>
                </a:solidFill>
                <a:latin typeface="Times New Roman" panose="02020603050405020304" pitchFamily="18" charset="0"/>
                <a:ea typeface="Symbola"/>
                <a:cs typeface="Times New Roman" panose="02020603050405020304" pitchFamily="18" charset="0"/>
              </a:rPr>
              <a:t>)</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và</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khách </a:t>
            </a:r>
            <a:r>
              <a:rPr lang="vi-VN" sz="2800" dirty="0">
                <a:solidFill>
                  <a:srgbClr val="231F20"/>
                </a:solidFill>
                <a:latin typeface="Times New Roman" panose="02020603050405020304" pitchFamily="18" charset="0"/>
                <a:ea typeface="Symbola"/>
                <a:cs typeface="Times New Roman" panose="02020603050405020304" pitchFamily="18" charset="0"/>
              </a:rPr>
              <a:t>tha</a:t>
            </a:r>
            <a:r>
              <a:rPr lang="vi-VN" sz="2800" spc="-1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hương</a:t>
            </a:r>
            <a:r>
              <a:rPr lang="vi-VN" sz="2800" spc="-1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a:t>
            </a:r>
            <a:r>
              <a:rPr lang="vi-VN" sz="2800" i="1" dirty="0">
                <a:solidFill>
                  <a:srgbClr val="231F20"/>
                </a:solidFill>
                <a:latin typeface="Times New Roman" panose="02020603050405020304" pitchFamily="18" charset="0"/>
                <a:ea typeface="Symbola"/>
                <a:cs typeface="Times New Roman" panose="02020603050405020304" pitchFamily="18" charset="0"/>
              </a:rPr>
              <a:t>Tiếng</a:t>
            </a:r>
            <a:r>
              <a:rPr lang="vi-VN" sz="2800" i="1" spc="-15" dirty="0">
                <a:solidFill>
                  <a:srgbClr val="231F20"/>
                </a:solidFill>
                <a:latin typeface="Times New Roman" panose="02020603050405020304" pitchFamily="18" charset="0"/>
                <a:ea typeface="Symbola"/>
                <a:cs typeface="Times New Roman" panose="02020603050405020304" pitchFamily="18" charset="0"/>
              </a:rPr>
              <a:t> </a:t>
            </a:r>
            <a:r>
              <a:rPr lang="vi-VN" sz="2800" i="1" dirty="0">
                <a:solidFill>
                  <a:srgbClr val="231F20"/>
                </a:solidFill>
                <a:latin typeface="Times New Roman" panose="02020603050405020304" pitchFamily="18" charset="0"/>
                <a:ea typeface="Symbola"/>
                <a:cs typeface="Times New Roman" panose="02020603050405020304" pitchFamily="18" charset="0"/>
              </a:rPr>
              <a:t>đàn</a:t>
            </a:r>
            <a:r>
              <a:rPr lang="vi-VN" sz="2800" i="1" spc="-15" dirty="0">
                <a:solidFill>
                  <a:srgbClr val="231F20"/>
                </a:solidFill>
                <a:latin typeface="Times New Roman" panose="02020603050405020304" pitchFamily="18" charset="0"/>
                <a:ea typeface="Symbola"/>
                <a:cs typeface="Times New Roman" panose="02020603050405020304" pitchFamily="18" charset="0"/>
              </a:rPr>
              <a:t> </a:t>
            </a:r>
            <a:r>
              <a:rPr lang="vi-VN" sz="2800" i="1" dirty="0">
                <a:solidFill>
                  <a:srgbClr val="231F20"/>
                </a:solidFill>
                <a:latin typeface="Times New Roman" panose="02020603050405020304" pitchFamily="18" charset="0"/>
                <a:ea typeface="Symbola"/>
                <a:cs typeface="Times New Roman" panose="02020603050405020304" pitchFamily="18" charset="0"/>
              </a:rPr>
              <a:t>mưa</a:t>
            </a:r>
            <a:r>
              <a:rPr lang="vi-VN" sz="2800" dirty="0">
                <a:solidFill>
                  <a:srgbClr val="231F20"/>
                </a:solidFill>
                <a:latin typeface="Times New Roman" panose="02020603050405020304" pitchFamily="18" charset="0"/>
                <a:ea typeface="Symbola"/>
                <a:cs typeface="Times New Roman" panose="02020603050405020304" pitchFamily="18" charset="0"/>
              </a:rPr>
              <a:t>):</a:t>
            </a:r>
            <a:endParaRPr lang="en-US" sz="2800" dirty="0">
              <a:effectLst/>
              <a:latin typeface="Times New Roman" panose="02020603050405020304" pitchFamily="18" charset="0"/>
              <a:ea typeface="Symbola"/>
              <a:cs typeface="Times New Roman" panose="02020603050405020304" pitchFamily="18" charset="0"/>
            </a:endParaRPr>
          </a:p>
        </p:txBody>
      </p:sp>
    </p:spTree>
    <p:extLst>
      <p:ext uri="{BB962C8B-B14F-4D97-AF65-F5344CB8AC3E}">
        <p14:creationId xmlns:p14="http://schemas.microsoft.com/office/powerpoint/2010/main" val="105032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2500" y="-155756"/>
            <a:ext cx="12192000" cy="6796088"/>
          </a:xfrm>
          <a:prstGeom prst="rect">
            <a:avLst/>
          </a:prstGeom>
          <a:noFill/>
          <a:ln w="9525">
            <a:noFill/>
            <a:miter lim="800000"/>
            <a:headEnd/>
            <a:tailEnd/>
          </a:ln>
        </p:spPr>
      </p:pic>
      <p:sp>
        <p:nvSpPr>
          <p:cNvPr id="6" name="Rectangle 5"/>
          <p:cNvSpPr/>
          <p:nvPr/>
        </p:nvSpPr>
        <p:spPr>
          <a:xfrm>
            <a:off x="3421705" y="3767401"/>
            <a:ext cx="6186989" cy="1867691"/>
          </a:xfrm>
          <a:prstGeom prst="rect">
            <a:avLst/>
          </a:prstGeom>
          <a:ln>
            <a:solidFill>
              <a:schemeClr val="accent1"/>
            </a:solidFill>
          </a:ln>
        </p:spPr>
        <p:txBody>
          <a:bodyPr wrap="square">
            <a:spAutoFit/>
          </a:bodyPr>
          <a:lstStyle/>
          <a:p>
            <a:pPr marL="70485" marR="61595" algn="just">
              <a:lnSpc>
                <a:spcPct val="103000"/>
              </a:lnSpc>
              <a:spcBef>
                <a:spcPts val="5"/>
              </a:spcBef>
              <a:spcAft>
                <a:spcPts val="0"/>
              </a:spcAft>
            </a:pPr>
            <a:r>
              <a:rPr lang="vi-VN" sz="2800" dirty="0" smtClean="0">
                <a:solidFill>
                  <a:srgbClr val="231F20"/>
                </a:solidFill>
                <a:latin typeface="Times New Roman" panose="02020603050405020304" pitchFamily="18" charset="0"/>
                <a:ea typeface="Symbola"/>
                <a:cs typeface="Times New Roman" panose="02020603050405020304" pitchFamily="18" charset="0"/>
              </a:rPr>
              <a:t>Làm nổi bật giá</a:t>
            </a:r>
            <a:r>
              <a:rPr lang="vi-VN" sz="2800" spc="-45" dirty="0" smtClean="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trị</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của</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những điều con người trân quý trong cuộc sống; </a:t>
            </a:r>
            <a:r>
              <a:rPr lang="vi-VN" sz="2800" dirty="0" smtClean="0">
                <a:solidFill>
                  <a:srgbClr val="231F20"/>
                </a:solidFill>
                <a:latin typeface="Times New Roman" panose="02020603050405020304" pitchFamily="18" charset="0"/>
                <a:ea typeface="Symbola"/>
                <a:cs typeface="Times New Roman" panose="02020603050405020304" pitchFamily="18" charset="0"/>
              </a:rPr>
              <a:t>(nếu </a:t>
            </a:r>
            <a:r>
              <a:rPr lang="vi-VN" sz="2800" spc="-10" dirty="0">
                <a:solidFill>
                  <a:srgbClr val="231F20"/>
                </a:solidFill>
                <a:latin typeface="Times New Roman" panose="02020603050405020304" pitchFamily="18" charset="0"/>
                <a:ea typeface="Symbola"/>
                <a:cs typeface="Times New Roman" panose="02020603050405020304" pitchFamily="18" charset="0"/>
              </a:rPr>
              <a:t>để</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lỡ</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mất</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những</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giá</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trị</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trân</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quý</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đó,</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con</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người </a:t>
            </a:r>
            <a:r>
              <a:rPr lang="vi-VN" sz="2800" spc="-30" dirty="0">
                <a:solidFill>
                  <a:srgbClr val="231F20"/>
                </a:solidFill>
                <a:latin typeface="Times New Roman" panose="02020603050405020304" pitchFamily="18" charset="0"/>
                <a:ea typeface="Symbola"/>
                <a:cs typeface="Times New Roman" panose="02020603050405020304" pitchFamily="18" charset="0"/>
              </a:rPr>
              <a:t>ta</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có</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thể</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bị</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rơi</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vào</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tâm</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trạng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buồn</a:t>
            </a:r>
            <a:r>
              <a:rPr lang="vi-VN" sz="2800" spc="-30" dirty="0" smtClean="0">
                <a:solidFill>
                  <a:srgbClr val="231F20"/>
                </a:solidFill>
                <a:latin typeface="Times New Roman" panose="02020603050405020304" pitchFamily="18" charset="0"/>
                <a:ea typeface="Symbola"/>
                <a:cs typeface="Times New Roman" panose="02020603050405020304" pitchFamily="18" charset="0"/>
              </a:rPr>
              <a:t>.)</a:t>
            </a:r>
            <a:endParaRPr lang="en-US" sz="2800" dirty="0">
              <a:effectLst/>
              <a:latin typeface="Times New Roman" panose="02020603050405020304" pitchFamily="18" charset="0"/>
              <a:ea typeface="Symbola"/>
              <a:cs typeface="Times New Roman" panose="02020603050405020304" pitchFamily="18" charset="0"/>
            </a:endParaRPr>
          </a:p>
        </p:txBody>
      </p:sp>
      <p:sp>
        <p:nvSpPr>
          <p:cNvPr id="2" name="TextBox 1"/>
          <p:cNvSpPr txBox="1"/>
          <p:nvPr/>
        </p:nvSpPr>
        <p:spPr>
          <a:xfrm>
            <a:off x="623488" y="1284633"/>
            <a:ext cx="2333470" cy="523220"/>
          </a:xfrm>
          <a:prstGeom prst="rect">
            <a:avLst/>
          </a:prstGeom>
          <a:noFill/>
          <a:ln>
            <a:solidFill>
              <a:schemeClr val="accent1"/>
            </a:solidFill>
          </a:ln>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 Điểm chung</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391791" y="808960"/>
            <a:ext cx="2320443" cy="523220"/>
          </a:xfrm>
          <a:prstGeom prst="rect">
            <a:avLst/>
          </a:prstGeom>
          <a:ln>
            <a:solidFill>
              <a:schemeClr val="accent1"/>
            </a:solidFill>
          </a:ln>
        </p:spPr>
        <p:txBody>
          <a:bodyPr wrap="none">
            <a:spAutoFit/>
          </a:bodyPr>
          <a:lstStyle/>
          <a:p>
            <a:r>
              <a:rPr lang="vi-VN" sz="2800" dirty="0">
                <a:solidFill>
                  <a:srgbClr val="231F20"/>
                </a:solidFill>
                <a:latin typeface="Times New Roman" panose="02020603050405020304" pitchFamily="18" charset="0"/>
                <a:ea typeface="Symbola"/>
                <a:cs typeface="Times New Roman" panose="02020603050405020304" pitchFamily="18" charset="0"/>
              </a:rPr>
              <a:t>- Về</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tính</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chất:</a:t>
            </a:r>
            <a:r>
              <a:rPr lang="vi-VN" sz="2800" spc="-25" dirty="0">
                <a:solidFill>
                  <a:srgbClr val="231F20"/>
                </a:solidFill>
                <a:latin typeface="Times New Roman" panose="02020603050405020304" pitchFamily="18" charset="0"/>
                <a:ea typeface="Symbola"/>
                <a:cs typeface="Times New Roman" panose="02020603050405020304" pitchFamily="18" charset="0"/>
              </a:rPr>
              <a:t> </a:t>
            </a:r>
            <a:endParaRPr lang="en-US" dirty="0"/>
          </a:p>
        </p:txBody>
      </p:sp>
      <p:sp>
        <p:nvSpPr>
          <p:cNvPr id="8" name="Rectangle 7"/>
          <p:cNvSpPr/>
          <p:nvPr/>
        </p:nvSpPr>
        <p:spPr>
          <a:xfrm>
            <a:off x="3391791" y="1878555"/>
            <a:ext cx="2898807" cy="523220"/>
          </a:xfrm>
          <a:prstGeom prst="rect">
            <a:avLst/>
          </a:prstGeom>
          <a:ln>
            <a:solidFill>
              <a:schemeClr val="accent1"/>
            </a:solidFill>
          </a:ln>
        </p:spPr>
        <p:txBody>
          <a:bodyPr wrap="none">
            <a:spAutoFit/>
          </a:bodyPr>
          <a:lstStyle/>
          <a:p>
            <a:r>
              <a:rPr lang="vi-VN" sz="2800" dirty="0">
                <a:solidFill>
                  <a:srgbClr val="231F20"/>
                </a:solidFill>
                <a:latin typeface="Times New Roman" panose="02020603050405020304" pitchFamily="18" charset="0"/>
                <a:ea typeface="Symbola"/>
                <a:cs typeface="Times New Roman" panose="02020603050405020304" pitchFamily="18" charset="0"/>
              </a:rPr>
              <a:t>- Về</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nguyên</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nhân:</a:t>
            </a:r>
            <a:r>
              <a:rPr lang="vi-VN" sz="2800" spc="-75" dirty="0">
                <a:solidFill>
                  <a:srgbClr val="231F20"/>
                </a:solidFill>
                <a:latin typeface="Times New Roman" panose="02020603050405020304" pitchFamily="18" charset="0"/>
                <a:ea typeface="Symbola"/>
                <a:cs typeface="Times New Roman" panose="02020603050405020304" pitchFamily="18" charset="0"/>
              </a:rPr>
              <a:t> </a:t>
            </a:r>
            <a:endParaRPr lang="en-US" dirty="0"/>
          </a:p>
        </p:txBody>
      </p:sp>
      <p:sp>
        <p:nvSpPr>
          <p:cNvPr id="9" name="Rectangle 8"/>
          <p:cNvSpPr/>
          <p:nvPr/>
        </p:nvSpPr>
        <p:spPr>
          <a:xfrm>
            <a:off x="6725431" y="1857293"/>
            <a:ext cx="3981661" cy="1384995"/>
          </a:xfrm>
          <a:prstGeom prst="rect">
            <a:avLst/>
          </a:prstGeom>
          <a:ln>
            <a:solidFill>
              <a:schemeClr val="accent1"/>
            </a:solidFill>
          </a:ln>
        </p:spPr>
        <p:txBody>
          <a:bodyPr wrap="square">
            <a:spAutoFit/>
          </a:bodyPr>
          <a:lstStyle/>
          <a:p>
            <a:r>
              <a:rPr lang="vi-VN" sz="2800" dirty="0">
                <a:solidFill>
                  <a:srgbClr val="231F20"/>
                </a:solidFill>
                <a:latin typeface="Times New Roman" panose="02020603050405020304" pitchFamily="18" charset="0"/>
                <a:ea typeface="Symbola"/>
                <a:cs typeface="Times New Roman" panose="02020603050405020304" pitchFamily="18" charset="0"/>
              </a:rPr>
              <a:t>đều</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phải</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xa</a:t>
            </a:r>
            <a:r>
              <a:rPr lang="vi-VN" sz="2800" spc="-7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đối</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tượng </a:t>
            </a:r>
            <a:r>
              <a:rPr lang="vi-VN" sz="2800" spc="-10" dirty="0">
                <a:solidFill>
                  <a:srgbClr val="231F20"/>
                </a:solidFill>
                <a:latin typeface="Times New Roman" panose="02020603050405020304" pitchFamily="18" charset="0"/>
                <a:ea typeface="Symbola"/>
                <a:cs typeface="Times New Roman" panose="02020603050405020304" pitchFamily="18" charset="0"/>
              </a:rPr>
              <a:t>mình</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yêu</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smtClean="0">
                <a:solidFill>
                  <a:srgbClr val="231F20"/>
                </a:solidFill>
                <a:latin typeface="Times New Roman" panose="02020603050405020304" pitchFamily="18" charset="0"/>
                <a:ea typeface="Symbola"/>
                <a:cs typeface="Times New Roman" panose="02020603050405020304" pitchFamily="18" charset="0"/>
              </a:rPr>
              <a:t>quý:</a:t>
            </a:r>
          </a:p>
          <a:p>
            <a:r>
              <a:rPr lang="vi-VN" sz="2800" spc="-25" dirty="0" smtClean="0">
                <a:solidFill>
                  <a:srgbClr val="231F20"/>
                </a:solidFill>
                <a:latin typeface="Times New Roman" panose="02020603050405020304" pitchFamily="18" charset="0"/>
                <a:ea typeface="Symbola"/>
                <a:cs typeface="Times New Roman" panose="02020603050405020304" pitchFamily="18" charset="0"/>
              </a:rPr>
              <a:t> (người thân, quê hương...)</a:t>
            </a:r>
            <a:endParaRPr lang="en-US" dirty="0"/>
          </a:p>
        </p:txBody>
      </p:sp>
      <p:sp>
        <p:nvSpPr>
          <p:cNvPr id="10" name="Rectangle 9"/>
          <p:cNvSpPr/>
          <p:nvPr/>
        </p:nvSpPr>
        <p:spPr>
          <a:xfrm>
            <a:off x="6290598" y="808960"/>
            <a:ext cx="2425664" cy="523220"/>
          </a:xfrm>
          <a:prstGeom prst="rect">
            <a:avLst/>
          </a:prstGeom>
          <a:ln>
            <a:solidFill>
              <a:schemeClr val="accent1"/>
            </a:solidFill>
          </a:ln>
        </p:spPr>
        <p:txBody>
          <a:bodyPr wrap="none">
            <a:spAutoFit/>
          </a:bodyPr>
          <a:lstStyle/>
          <a:p>
            <a:r>
              <a:rPr lang="vi-VN" sz="2800" dirty="0">
                <a:solidFill>
                  <a:srgbClr val="231F20"/>
                </a:solidFill>
                <a:latin typeface="Times New Roman" panose="02020603050405020304" pitchFamily="18" charset="0"/>
                <a:ea typeface="Symbola"/>
                <a:cs typeface="Times New Roman" panose="02020603050405020304" pitchFamily="18" charset="0"/>
              </a:rPr>
              <a:t>đều</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đượm</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20" dirty="0">
                <a:solidFill>
                  <a:srgbClr val="231F20"/>
                </a:solidFill>
                <a:latin typeface="Times New Roman" panose="02020603050405020304" pitchFamily="18" charset="0"/>
                <a:ea typeface="Symbola"/>
                <a:cs typeface="Times New Roman" panose="02020603050405020304" pitchFamily="18" charset="0"/>
              </a:rPr>
              <a:t>buồn</a:t>
            </a:r>
            <a:endParaRPr lang="en-US" dirty="0"/>
          </a:p>
        </p:txBody>
      </p:sp>
      <p:sp>
        <p:nvSpPr>
          <p:cNvPr id="12" name="TextBox 11"/>
          <p:cNvSpPr txBox="1"/>
          <p:nvPr/>
        </p:nvSpPr>
        <p:spPr>
          <a:xfrm>
            <a:off x="708705" y="3901853"/>
            <a:ext cx="2248253" cy="523220"/>
          </a:xfrm>
          <a:prstGeom prst="rect">
            <a:avLst/>
          </a:prstGeom>
          <a:noFill/>
          <a:ln>
            <a:solidFill>
              <a:schemeClr val="accent1"/>
            </a:solidFill>
          </a:ln>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 Tác dụng</a:t>
            </a:r>
            <a:endParaRPr lang="en-US" sz="2800" dirty="0">
              <a:latin typeface="Times New Roman" panose="02020603050405020304" pitchFamily="18" charset="0"/>
              <a:cs typeface="Times New Roman" panose="02020603050405020304" pitchFamily="18" charset="0"/>
            </a:endParaRPr>
          </a:p>
        </p:txBody>
      </p:sp>
      <p:cxnSp>
        <p:nvCxnSpPr>
          <p:cNvPr id="13" name="Straight Arrow Connector 12"/>
          <p:cNvCxnSpPr>
            <a:stCxn id="2" idx="3"/>
          </p:cNvCxnSpPr>
          <p:nvPr/>
        </p:nvCxnSpPr>
        <p:spPr>
          <a:xfrm flipV="1">
            <a:off x="2956958" y="1070570"/>
            <a:ext cx="434833" cy="4756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3"/>
          </p:cNvCxnSpPr>
          <p:nvPr/>
        </p:nvCxnSpPr>
        <p:spPr>
          <a:xfrm>
            <a:off x="2956958" y="1546243"/>
            <a:ext cx="434833" cy="5939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5831174" y="880641"/>
            <a:ext cx="262326" cy="403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351248" y="1918742"/>
            <a:ext cx="244423" cy="556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043004" y="3901853"/>
            <a:ext cx="288827" cy="5232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407107" y="1332180"/>
            <a:ext cx="269823" cy="4756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407108" y="2474840"/>
            <a:ext cx="269823" cy="11677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8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9" grpId="0" animBg="1"/>
      <p:bldP spid="10" grpId="0" animBg="1"/>
      <p:bldP spid="12" grpId="0" animBg="1"/>
      <p:bldP spid="16" grpId="0" animBg="1"/>
      <p:bldP spid="17" grpId="0" animBg="1"/>
      <p:bldP spid="1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p:cNvPicPr>
            <a:picLocks noChangeAspect="1"/>
          </p:cNvPicPr>
          <p:nvPr/>
        </p:nvPicPr>
        <p:blipFill>
          <a:blip r:embed="rId2"/>
          <a:srcRect/>
          <a:stretch>
            <a:fillRect/>
          </a:stretch>
        </p:blipFill>
        <p:spPr bwMode="auto">
          <a:xfrm>
            <a:off x="149901" y="0"/>
            <a:ext cx="12192000" cy="6796087"/>
          </a:xfrm>
          <a:prstGeom prst="rect">
            <a:avLst/>
          </a:prstGeom>
          <a:noFill/>
          <a:ln w="9525">
            <a:noFill/>
            <a:miter lim="800000"/>
            <a:headEnd/>
            <a:tailEnd/>
          </a:ln>
        </p:spPr>
      </p:pic>
      <p:sp>
        <p:nvSpPr>
          <p:cNvPr id="176177" name="Rectangle 1"/>
          <p:cNvSpPr>
            <a:spLocks noChangeArrowheads="1"/>
          </p:cNvSpPr>
          <p:nvPr/>
        </p:nvSpPr>
        <p:spPr bwMode="auto">
          <a:xfrm>
            <a:off x="3738563" y="1822450"/>
            <a:ext cx="12192000" cy="45720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10" name="Cloud Callout 9"/>
          <p:cNvSpPr/>
          <p:nvPr/>
        </p:nvSpPr>
        <p:spPr>
          <a:xfrm>
            <a:off x="2624294" y="430791"/>
            <a:ext cx="5963237" cy="2653297"/>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R="61595" algn="just">
              <a:lnSpc>
                <a:spcPct val="115000"/>
              </a:lnSpc>
              <a:tabLst>
                <a:tab pos="191770" algn="l"/>
              </a:tabLst>
            </a:pPr>
            <a:endParaRPr lang="en-US" sz="2400" dirty="0">
              <a:solidFill>
                <a:prstClr val="black"/>
              </a:solidFill>
              <a:latin typeface="Calibri Light" panose="020F0302020204030204"/>
              <a:ea typeface="Symbola"/>
              <a:cs typeface="Symbola"/>
            </a:endParaRPr>
          </a:p>
        </p:txBody>
      </p:sp>
      <p:sp>
        <p:nvSpPr>
          <p:cNvPr id="3" name="Rectangle 2"/>
          <p:cNvSpPr/>
          <p:nvPr/>
        </p:nvSpPr>
        <p:spPr>
          <a:xfrm>
            <a:off x="3478892" y="823593"/>
            <a:ext cx="4581993" cy="1867691"/>
          </a:xfrm>
          <a:prstGeom prst="rect">
            <a:avLst/>
          </a:prstGeom>
        </p:spPr>
        <p:txBody>
          <a:bodyPr wrap="square">
            <a:spAutoFit/>
          </a:bodyPr>
          <a:lstStyle/>
          <a:p>
            <a:pPr marL="70485" marR="61595" lvl="0" algn="just">
              <a:lnSpc>
                <a:spcPct val="103000"/>
              </a:lnSpc>
              <a:spcBef>
                <a:spcPts val="225"/>
              </a:spcBef>
            </a:pPr>
            <a:r>
              <a:rPr lang="vi-VN" sz="2800" b="1" dirty="0">
                <a:solidFill>
                  <a:srgbClr val="231F20"/>
                </a:solidFill>
                <a:latin typeface="Times New Roman" panose="02020603050405020304" pitchFamily="18" charset="0"/>
                <a:ea typeface="Symbola"/>
                <a:cs typeface="Times New Roman" panose="02020603050405020304" pitchFamily="18" charset="0"/>
              </a:rPr>
              <a:t>Câu 2: </a:t>
            </a:r>
            <a:r>
              <a:rPr lang="vi-VN" sz="2800" dirty="0">
                <a:solidFill>
                  <a:srgbClr val="231F20"/>
                </a:solidFill>
                <a:latin typeface="Times New Roman" panose="02020603050405020304" pitchFamily="18" charset="0"/>
                <a:ea typeface="Symbola"/>
                <a:cs typeface="Times New Roman" panose="02020603050405020304" pitchFamily="18" charset="0"/>
              </a:rPr>
              <a:t>Thể</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thơ</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song</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thất</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lục</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bát</a:t>
            </a:r>
            <a:r>
              <a:rPr lang="vi-VN" sz="2800" spc="-25" dirty="0">
                <a:solidFill>
                  <a:srgbClr val="231F20"/>
                </a:solidFill>
                <a:latin typeface="Times New Roman" panose="02020603050405020304" pitchFamily="18" charset="0"/>
                <a:ea typeface="Symbola"/>
                <a:cs typeface="Times New Roman" panose="02020603050405020304" pitchFamily="18" charset="0"/>
              </a:rPr>
              <a:t> có tác dụng gì </a:t>
            </a:r>
            <a:r>
              <a:rPr lang="vi-VN" sz="2800" dirty="0">
                <a:solidFill>
                  <a:srgbClr val="231F20"/>
                </a:solidFill>
                <a:latin typeface="Times New Roman" panose="02020603050405020304" pitchFamily="18" charset="0"/>
                <a:ea typeface="Symbola"/>
                <a:cs typeface="Times New Roman" panose="02020603050405020304" pitchFamily="18" charset="0"/>
              </a:rPr>
              <a:t>trong việc</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thể</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hiện</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nỗi</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niềm</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và</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xúc</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cảm</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riêng</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tư</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của </a:t>
            </a:r>
            <a:r>
              <a:rPr lang="vi-VN" sz="2800" spc="-40" dirty="0">
                <a:solidFill>
                  <a:srgbClr val="231F20"/>
                </a:solidFill>
                <a:latin typeface="Times New Roman" panose="02020603050405020304" pitchFamily="18" charset="0"/>
                <a:ea typeface="Symbola"/>
                <a:cs typeface="Times New Roman" panose="02020603050405020304" pitchFamily="18" charset="0"/>
              </a:rPr>
              <a:t>con người ? </a:t>
            </a:r>
            <a:endParaRPr lang="en-US" sz="2000" dirty="0">
              <a:solidFill>
                <a:prstClr val="black"/>
              </a:solidFill>
              <a:latin typeface="Times New Roman" panose="02020603050405020304" pitchFamily="18" charset="0"/>
              <a:ea typeface="Symbola"/>
              <a:cs typeface="Times New Roman" panose="02020603050405020304" pitchFamily="18" charset="0"/>
            </a:endParaRPr>
          </a:p>
        </p:txBody>
      </p:sp>
      <p:sp>
        <p:nvSpPr>
          <p:cNvPr id="4" name="Rectangle 3"/>
          <p:cNvSpPr/>
          <p:nvPr/>
        </p:nvSpPr>
        <p:spPr>
          <a:xfrm>
            <a:off x="4007369" y="3972692"/>
            <a:ext cx="6665628" cy="1867691"/>
          </a:xfrm>
          <a:prstGeom prst="rect">
            <a:avLst/>
          </a:prstGeom>
        </p:spPr>
        <p:txBody>
          <a:bodyPr wrap="square">
            <a:spAutoFit/>
          </a:bodyPr>
          <a:lstStyle/>
          <a:p>
            <a:pPr marR="61595" lvl="0" algn="just">
              <a:lnSpc>
                <a:spcPct val="103000"/>
              </a:lnSpc>
              <a:spcBef>
                <a:spcPts val="225"/>
              </a:spcBef>
              <a:spcAft>
                <a:spcPts val="0"/>
              </a:spcAft>
              <a:buClr>
                <a:srgbClr val="231F20"/>
              </a:buClr>
            </a:pPr>
            <a:r>
              <a:rPr lang="vi-VN" sz="2800" spc="-40" dirty="0" smtClean="0">
                <a:solidFill>
                  <a:srgbClr val="231F20"/>
                </a:solidFill>
                <a:latin typeface="Times New Roman" panose="02020603050405020304" pitchFamily="18" charset="0"/>
                <a:ea typeface="Symbola"/>
                <a:cs typeface="Times New Roman" panose="02020603050405020304" pitchFamily="18" charset="0"/>
              </a:rPr>
              <a:t> Sự</a:t>
            </a:r>
            <a:r>
              <a:rPr lang="vi-VN" sz="2800" spc="-35" dirty="0" smtClean="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kết hợp giữa</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thất ngôn</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và lục </a:t>
            </a:r>
            <a:r>
              <a:rPr lang="vi-VN" sz="2800" spc="-30" dirty="0">
                <a:solidFill>
                  <a:srgbClr val="231F20"/>
                </a:solidFill>
                <a:latin typeface="Times New Roman" panose="02020603050405020304" pitchFamily="18" charset="0"/>
                <a:ea typeface="Symbola"/>
                <a:cs typeface="Times New Roman" panose="02020603050405020304" pitchFamily="18" charset="0"/>
              </a:rPr>
              <a:t>bát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trong</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cùng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một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bài</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smtClean="0">
                <a:solidFill>
                  <a:srgbClr val="231F20"/>
                </a:solidFill>
                <a:latin typeface="Times New Roman" panose="02020603050405020304" pitchFamily="18" charset="0"/>
                <a:ea typeface="Symbola"/>
                <a:cs typeface="Times New Roman" panose="02020603050405020304" pitchFamily="18" charset="0"/>
              </a:rPr>
              <a:t>thơ =&gt;</a:t>
            </a:r>
            <a:r>
              <a:rPr lang="vi-VN" sz="2800" spc="-45" dirty="0" smtClean="0">
                <a:solidFill>
                  <a:srgbClr val="231F20"/>
                </a:solidFill>
                <a:latin typeface="Times New Roman" panose="02020603050405020304" pitchFamily="18" charset="0"/>
                <a:ea typeface="Symbola"/>
                <a:cs typeface="Times New Roman" panose="02020603050405020304" pitchFamily="18" charset="0"/>
              </a:rPr>
              <a:t> </a:t>
            </a:r>
            <a:r>
              <a:rPr lang="vi-VN" sz="2800" b="1" i="1" spc="-30" dirty="0">
                <a:solidFill>
                  <a:srgbClr val="231F20"/>
                </a:solidFill>
                <a:latin typeface="Times New Roman" panose="02020603050405020304" pitchFamily="18" charset="0"/>
                <a:ea typeface="Symbola"/>
                <a:cs typeface="Times New Roman" panose="02020603050405020304" pitchFamily="18" charset="0"/>
              </a:rPr>
              <a:t>tạo</a:t>
            </a:r>
            <a:r>
              <a:rPr lang="vi-VN" sz="2800" b="1" i="1" spc="-50" dirty="0">
                <a:solidFill>
                  <a:srgbClr val="231F20"/>
                </a:solidFill>
                <a:latin typeface="Times New Roman" panose="02020603050405020304" pitchFamily="18" charset="0"/>
                <a:ea typeface="Symbola"/>
                <a:cs typeface="Times New Roman" panose="02020603050405020304" pitchFamily="18" charset="0"/>
              </a:rPr>
              <a:t> </a:t>
            </a:r>
            <a:r>
              <a:rPr lang="vi-VN" sz="2800" b="1" i="1" spc="-30" dirty="0">
                <a:solidFill>
                  <a:srgbClr val="231F20"/>
                </a:solidFill>
                <a:latin typeface="Times New Roman" panose="02020603050405020304" pitchFamily="18" charset="0"/>
                <a:ea typeface="Symbola"/>
                <a:cs typeface="Times New Roman" panose="02020603050405020304" pitchFamily="18" charset="0"/>
              </a:rPr>
              <a:t>nên</a:t>
            </a:r>
            <a:r>
              <a:rPr lang="vi-VN" sz="2800" b="1" i="1" spc="-45" dirty="0">
                <a:solidFill>
                  <a:srgbClr val="231F20"/>
                </a:solidFill>
                <a:latin typeface="Times New Roman" panose="02020603050405020304" pitchFamily="18" charset="0"/>
                <a:ea typeface="Symbola"/>
                <a:cs typeface="Times New Roman" panose="02020603050405020304" pitchFamily="18" charset="0"/>
              </a:rPr>
              <a:t> </a:t>
            </a:r>
            <a:r>
              <a:rPr lang="vi-VN" sz="2800" b="1" i="1" spc="-30" dirty="0">
                <a:solidFill>
                  <a:srgbClr val="231F20"/>
                </a:solidFill>
                <a:latin typeface="Times New Roman" panose="02020603050405020304" pitchFamily="18" charset="0"/>
                <a:ea typeface="Symbola"/>
                <a:cs typeface="Times New Roman" panose="02020603050405020304" pitchFamily="18" charset="0"/>
              </a:rPr>
              <a:t>sự</a:t>
            </a:r>
            <a:r>
              <a:rPr lang="vi-VN" sz="2800" b="1" i="1" spc="-50" dirty="0">
                <a:solidFill>
                  <a:srgbClr val="231F20"/>
                </a:solidFill>
                <a:latin typeface="Times New Roman" panose="02020603050405020304" pitchFamily="18" charset="0"/>
                <a:ea typeface="Symbola"/>
                <a:cs typeface="Times New Roman" panose="02020603050405020304" pitchFamily="18" charset="0"/>
              </a:rPr>
              <a:t> </a:t>
            </a:r>
            <a:r>
              <a:rPr lang="vi-VN" sz="2800" b="1" i="1" spc="-30" dirty="0">
                <a:solidFill>
                  <a:srgbClr val="231F20"/>
                </a:solidFill>
                <a:latin typeface="Times New Roman" panose="02020603050405020304" pitchFamily="18" charset="0"/>
                <a:ea typeface="Symbola"/>
                <a:cs typeface="Times New Roman" panose="02020603050405020304" pitchFamily="18" charset="0"/>
              </a:rPr>
              <a:t>uyển </a:t>
            </a:r>
            <a:r>
              <a:rPr lang="vi-VN" sz="2800" b="1" i="1" dirty="0">
                <a:solidFill>
                  <a:srgbClr val="231F20"/>
                </a:solidFill>
                <a:latin typeface="Times New Roman" panose="02020603050405020304" pitchFamily="18" charset="0"/>
                <a:ea typeface="Symbola"/>
                <a:cs typeface="Times New Roman" panose="02020603050405020304" pitchFamily="18" charset="0"/>
              </a:rPr>
              <a:t>chuyển,</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mềm</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mại,</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phù</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hợp</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để</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miêu</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tả</a:t>
            </a:r>
            <a:r>
              <a:rPr lang="vi-VN" sz="2800" b="1" i="1" spc="-15" dirty="0">
                <a:solidFill>
                  <a:srgbClr val="231F20"/>
                </a:solidFill>
                <a:latin typeface="Times New Roman" panose="02020603050405020304" pitchFamily="18" charset="0"/>
                <a:ea typeface="Symbola"/>
                <a:cs typeface="Times New Roman" panose="02020603050405020304" pitchFamily="18" charset="0"/>
              </a:rPr>
              <a:t> </a:t>
            </a:r>
            <a:r>
              <a:rPr lang="vi-VN" sz="2800" b="1" i="1" dirty="0">
                <a:solidFill>
                  <a:srgbClr val="231F20"/>
                </a:solidFill>
                <a:latin typeface="Times New Roman" panose="02020603050405020304" pitchFamily="18" charset="0"/>
                <a:ea typeface="Symbola"/>
                <a:cs typeface="Times New Roman" panose="02020603050405020304" pitchFamily="18" charset="0"/>
              </a:rPr>
              <a:t>những </a:t>
            </a:r>
            <a:r>
              <a:rPr lang="vi-VN" sz="2800" b="1" i="1" spc="-40" dirty="0">
                <a:solidFill>
                  <a:srgbClr val="231F20"/>
                </a:solidFill>
                <a:latin typeface="Times New Roman" panose="02020603050405020304" pitchFamily="18" charset="0"/>
                <a:ea typeface="Symbola"/>
                <a:cs typeface="Times New Roman" panose="02020603050405020304" pitchFamily="18" charset="0"/>
              </a:rPr>
              <a:t>nỗi</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niềm</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tinh</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tế</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và</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sâu</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lắng</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của</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con</a:t>
            </a:r>
            <a:r>
              <a:rPr lang="vi-VN" sz="2800" b="1" i="1" spc="-55" dirty="0">
                <a:solidFill>
                  <a:srgbClr val="231F20"/>
                </a:solidFill>
                <a:latin typeface="Times New Roman" panose="02020603050405020304" pitchFamily="18" charset="0"/>
                <a:ea typeface="Symbola"/>
                <a:cs typeface="Times New Roman" panose="02020603050405020304" pitchFamily="18" charset="0"/>
              </a:rPr>
              <a:t> </a:t>
            </a:r>
            <a:r>
              <a:rPr lang="vi-VN" sz="2800" b="1" i="1" spc="-40" dirty="0">
                <a:solidFill>
                  <a:srgbClr val="231F20"/>
                </a:solidFill>
                <a:latin typeface="Times New Roman" panose="02020603050405020304" pitchFamily="18" charset="0"/>
                <a:ea typeface="Symbola"/>
                <a:cs typeface="Times New Roman" panose="02020603050405020304" pitchFamily="18" charset="0"/>
              </a:rPr>
              <a:t>người.</a:t>
            </a:r>
            <a:endParaRPr lang="en-US" sz="2800" b="1" i="1" dirty="0">
              <a:effectLst/>
              <a:latin typeface="Times New Roman" panose="02020603050405020304" pitchFamily="18" charset="0"/>
              <a:ea typeface="Symbola"/>
              <a:cs typeface="Times New Roman" panose="02020603050405020304" pitchFamily="18" charset="0"/>
            </a:endParaRPr>
          </a:p>
        </p:txBody>
      </p:sp>
      <p:sp>
        <p:nvSpPr>
          <p:cNvPr id="7" name="Curved Right Arrow 6"/>
          <p:cNvSpPr/>
          <p:nvPr/>
        </p:nvSpPr>
        <p:spPr>
          <a:xfrm>
            <a:off x="2380627" y="2894082"/>
            <a:ext cx="1373941" cy="179018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783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p:cNvPicPr>
            <a:picLocks noChangeAspect="1"/>
          </p:cNvPicPr>
          <p:nvPr/>
        </p:nvPicPr>
        <p:blipFill>
          <a:blip r:embed="rId2"/>
          <a:srcRect/>
          <a:stretch>
            <a:fillRect/>
          </a:stretch>
        </p:blipFill>
        <p:spPr bwMode="auto">
          <a:xfrm>
            <a:off x="149901" y="0"/>
            <a:ext cx="12192000" cy="6796087"/>
          </a:xfrm>
          <a:prstGeom prst="rect">
            <a:avLst/>
          </a:prstGeom>
          <a:noFill/>
          <a:ln w="9525">
            <a:noFill/>
            <a:miter lim="800000"/>
            <a:headEnd/>
            <a:tailEnd/>
          </a:ln>
        </p:spPr>
      </p:pic>
      <p:sp>
        <p:nvSpPr>
          <p:cNvPr id="176177" name="Rectangle 1"/>
          <p:cNvSpPr>
            <a:spLocks noChangeArrowheads="1"/>
          </p:cNvSpPr>
          <p:nvPr/>
        </p:nvSpPr>
        <p:spPr bwMode="auto">
          <a:xfrm>
            <a:off x="3738563" y="1822450"/>
            <a:ext cx="12192000" cy="45720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10" name="Cloud Callout 9"/>
          <p:cNvSpPr/>
          <p:nvPr/>
        </p:nvSpPr>
        <p:spPr>
          <a:xfrm>
            <a:off x="2489383" y="898020"/>
            <a:ext cx="5963237" cy="1848859"/>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R="61595" algn="just">
              <a:lnSpc>
                <a:spcPct val="115000"/>
              </a:lnSpc>
              <a:tabLst>
                <a:tab pos="191770" algn="l"/>
              </a:tabLst>
            </a:pPr>
            <a:endParaRPr lang="en-US" sz="2400" dirty="0">
              <a:solidFill>
                <a:prstClr val="black"/>
              </a:solidFill>
              <a:latin typeface="Calibri Light" panose="020F0302020204030204"/>
              <a:ea typeface="Symbola"/>
              <a:cs typeface="Symbola"/>
            </a:endParaRPr>
          </a:p>
        </p:txBody>
      </p:sp>
      <p:sp>
        <p:nvSpPr>
          <p:cNvPr id="3" name="Rectangle 2"/>
          <p:cNvSpPr/>
          <p:nvPr/>
        </p:nvSpPr>
        <p:spPr>
          <a:xfrm>
            <a:off x="3343981" y="1290822"/>
            <a:ext cx="4581993" cy="954107"/>
          </a:xfrm>
          <a:prstGeom prst="rect">
            <a:avLst/>
          </a:prstGeom>
        </p:spPr>
        <p:txBody>
          <a:bodyPr wrap="square">
            <a:spAutoFit/>
          </a:bodyPr>
          <a:lstStyle/>
          <a:p>
            <a:pPr marL="70485">
              <a:spcBef>
                <a:spcPts val="270"/>
              </a:spcBef>
              <a:spcAft>
                <a:spcPts val="0"/>
              </a:spcAft>
            </a:pPr>
            <a:r>
              <a:rPr lang="vi-VN" sz="2800" b="1" dirty="0">
                <a:solidFill>
                  <a:srgbClr val="231F20"/>
                </a:solidFill>
                <a:latin typeface="Times New Roman" panose="02020603050405020304" pitchFamily="18" charset="0"/>
                <a:ea typeface="Symbola"/>
                <a:cs typeface="Times New Roman" panose="02020603050405020304" pitchFamily="18" charset="0"/>
              </a:rPr>
              <a:t>Câu </a:t>
            </a:r>
            <a:r>
              <a:rPr lang="vi-VN" sz="2800" b="1" dirty="0" smtClean="0">
                <a:solidFill>
                  <a:srgbClr val="231F20"/>
                </a:solidFill>
                <a:latin typeface="Times New Roman" panose="02020603050405020304" pitchFamily="18" charset="0"/>
                <a:ea typeface="Symbola"/>
                <a:cs typeface="Times New Roman" panose="02020603050405020304" pitchFamily="18" charset="0"/>
              </a:rPr>
              <a:t>4: </a:t>
            </a:r>
            <a:r>
              <a:rPr lang="vi-VN" sz="2800" spc="-10" dirty="0">
                <a:solidFill>
                  <a:srgbClr val="231F20"/>
                </a:solidFill>
                <a:latin typeface="Times New Roman" panose="02020603050405020304" pitchFamily="18" charset="0"/>
                <a:ea typeface="Symbola"/>
              </a:rPr>
              <a:t>P</a:t>
            </a:r>
            <a:r>
              <a:rPr lang="en-US" sz="2800" spc="-10" dirty="0" smtClean="0">
                <a:solidFill>
                  <a:srgbClr val="231F20"/>
                </a:solidFill>
                <a:latin typeface="Times New Roman" panose="02020603050405020304" pitchFamily="18" charset="0"/>
                <a:ea typeface="Calibri" panose="020F0502020204030204" pitchFamily="34" charset="0"/>
              </a:rPr>
              <a:t>hân</a:t>
            </a:r>
            <a:r>
              <a:rPr lang="en-US" sz="2800" spc="-40" dirty="0" smtClean="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tích</a:t>
            </a:r>
            <a:r>
              <a:rPr lang="en-US" sz="2800" spc="-35"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bài</a:t>
            </a:r>
            <a:r>
              <a:rPr lang="en-US" sz="2800" spc="-40"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thơ</a:t>
            </a:r>
            <a:r>
              <a:rPr lang="en-US" sz="2800" spc="-45"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song</a:t>
            </a:r>
            <a:r>
              <a:rPr lang="en-US" sz="2800" spc="-40"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thất</a:t>
            </a:r>
            <a:r>
              <a:rPr lang="en-US" sz="2800" spc="-35"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lục</a:t>
            </a:r>
            <a:r>
              <a:rPr lang="en-US" sz="2800" spc="-45"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bát</a:t>
            </a:r>
            <a:r>
              <a:rPr lang="en-US" sz="2800" spc="-40" dirty="0">
                <a:solidFill>
                  <a:srgbClr val="231F20"/>
                </a:solidFill>
                <a:latin typeface="Times New Roman" panose="02020603050405020304" pitchFamily="18" charset="0"/>
                <a:ea typeface="Calibri" panose="020F0502020204030204" pitchFamily="34" charset="0"/>
              </a:rPr>
              <a:t> </a:t>
            </a:r>
            <a:r>
              <a:rPr lang="en-US" sz="2800" spc="-10" dirty="0">
                <a:solidFill>
                  <a:srgbClr val="231F20"/>
                </a:solidFill>
                <a:latin typeface="Times New Roman" panose="02020603050405020304" pitchFamily="18" charset="0"/>
                <a:ea typeface="Calibri" panose="020F0502020204030204" pitchFamily="34" charset="0"/>
              </a:rPr>
              <a:t>mà </a:t>
            </a:r>
            <a:r>
              <a:rPr lang="vi-VN" sz="2800" dirty="0" smtClean="0">
                <a:solidFill>
                  <a:srgbClr val="231F20"/>
                </a:solidFill>
                <a:latin typeface="Times New Roman" panose="02020603050405020304" pitchFamily="18" charset="0"/>
                <a:ea typeface="Calibri" panose="020F0502020204030204" pitchFamily="34" charset="0"/>
              </a:rPr>
              <a:t>em</a:t>
            </a:r>
            <a:r>
              <a:rPr lang="en-US" sz="2800" dirty="0" smtClean="0">
                <a:solidFill>
                  <a:srgbClr val="231F20"/>
                </a:solidFill>
                <a:latin typeface="Times New Roman" panose="02020603050405020304" pitchFamily="18" charset="0"/>
                <a:ea typeface="Calibri" panose="020F0502020204030204" pitchFamily="34" charset="0"/>
              </a:rPr>
              <a:t> </a:t>
            </a:r>
            <a:r>
              <a:rPr lang="en-US" sz="2800" dirty="0">
                <a:solidFill>
                  <a:srgbClr val="231F20"/>
                </a:solidFill>
                <a:latin typeface="Times New Roman" panose="02020603050405020304" pitchFamily="18" charset="0"/>
                <a:ea typeface="Calibri" panose="020F0502020204030204" pitchFamily="34" charset="0"/>
              </a:rPr>
              <a:t>yêu thích.</a:t>
            </a:r>
            <a:endParaRPr lang="en-US" sz="2000" dirty="0">
              <a:solidFill>
                <a:prstClr val="black"/>
              </a:solidFill>
              <a:latin typeface="Times New Roman" panose="02020603050405020304" pitchFamily="18" charset="0"/>
              <a:ea typeface="Symbola"/>
              <a:cs typeface="Times New Roman" panose="02020603050405020304" pitchFamily="18" charset="0"/>
            </a:endParaRPr>
          </a:p>
        </p:txBody>
      </p:sp>
    </p:spTree>
    <p:extLst>
      <p:ext uri="{BB962C8B-B14F-4D97-AF65-F5344CB8AC3E}">
        <p14:creationId xmlns:p14="http://schemas.microsoft.com/office/powerpoint/2010/main" val="646088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grpSp>
        <p:nvGrpSpPr>
          <p:cNvPr id="6" name="组合 5"/>
          <p:cNvGrpSpPr/>
          <p:nvPr/>
        </p:nvGrpSpPr>
        <p:grpSpPr>
          <a:xfrm>
            <a:off x="1254033" y="1781087"/>
            <a:ext cx="9213669" cy="2402920"/>
            <a:chOff x="2774881" y="2578373"/>
            <a:chExt cx="5136828" cy="2402920"/>
          </a:xfrm>
        </p:grpSpPr>
        <p:sp>
          <p:nvSpPr>
            <p:cNvPr id="41" name="文本框 40"/>
            <p:cNvSpPr txBox="1"/>
            <p:nvPr/>
          </p:nvSpPr>
          <p:spPr>
            <a:xfrm>
              <a:off x="2877476" y="3042301"/>
              <a:ext cx="4864169" cy="1938992"/>
            </a:xfrm>
            <a:prstGeom prst="rect">
              <a:avLst/>
            </a:prstGeom>
            <a:noFill/>
            <a:ln w="12700">
              <a:noFill/>
            </a:ln>
          </p:spPr>
          <p:txBody>
            <a:bodyPr wrap="square" rtlCol="0">
              <a:spAutoFit/>
            </a:bodyPr>
            <a:lstStyle/>
            <a:p>
              <a:pPr algn="ctr"/>
              <a:r>
                <a:rPr lang="en-US" altLang="zh-CN" sz="6000" b="1" spc="300" dirty="0" smtClean="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CỦNG CỐ, MỞ RỘNG</a:t>
              </a:r>
              <a:endParaRPr lang="zh-CN" altLang="en-US"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774881" y="2578373"/>
              <a:ext cx="5136828" cy="19949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797499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
            <a:extLst>
              <a:ext uri="{FF2B5EF4-FFF2-40B4-BE49-F238E27FC236}">
                <a16:creationId xmlns:a16="http://schemas.microsoft.com/office/drawing/2014/main" xmlns="" id="{4D8635F7-366C-47DF-861C-A5E8C4919810}"/>
              </a:ext>
            </a:extLst>
          </p:cNvPr>
          <p:cNvSpPr txBox="1"/>
          <p:nvPr/>
        </p:nvSpPr>
        <p:spPr>
          <a:xfrm>
            <a:off x="772648" y="265693"/>
            <a:ext cx="4724282" cy="1815853"/>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dirty="0">
                <a:latin typeface="Times New Roman" panose="02020603050405020304" pitchFamily="18" charset="0"/>
                <a:cs typeface="Times New Roman" panose="02020603050405020304" pitchFamily="18" charset="0"/>
              </a:rPr>
              <a:t>Những điểm chung trong tâm trạng của người chinh phu (Chinh phụ ngâm) và khách tha hương (Tiếng đàn mưa):</a:t>
            </a:r>
            <a:endParaRPr lang="en-US" sz="2800" dirty="0">
              <a:latin typeface="Times New Roman" panose="02020603050405020304" pitchFamily="18" charset="0"/>
              <a:cs typeface="Times New Roman" panose="02020603050405020304" pitchFamily="18" charset="0"/>
            </a:endParaRPr>
          </a:p>
        </p:txBody>
      </p:sp>
      <p:sp>
        <p:nvSpPr>
          <p:cNvPr id="8" name="文本框 5">
            <a:extLst>
              <a:ext uri="{FF2B5EF4-FFF2-40B4-BE49-F238E27FC236}">
                <a16:creationId xmlns:a16="http://schemas.microsoft.com/office/drawing/2014/main" xmlns="" id="{AA7C403E-A9D2-45B3-BD6B-F87D623A6428}"/>
              </a:ext>
            </a:extLst>
          </p:cNvPr>
          <p:cNvSpPr txBox="1"/>
          <p:nvPr/>
        </p:nvSpPr>
        <p:spPr>
          <a:xfrm>
            <a:off x="1787743" y="2413811"/>
            <a:ext cx="9439017" cy="3108515"/>
          </a:xfrm>
          <a:prstGeom prst="rect">
            <a:avLst/>
          </a:prstGeom>
          <a:noFill/>
        </p:spPr>
        <p:txBody>
          <a:bodyPr wrap="square" lIns="91413" tIns="45706" rIns="91413" bIns="45706" rtlCol="0">
            <a:spAutoFit/>
            <a:scene3d>
              <a:camera prst="orthographicFront"/>
              <a:lightRig rig="threePt" dir="t"/>
            </a:scene3d>
            <a:sp3d contourW="12700"/>
          </a:bodyPr>
          <a:lstStyle>
            <a:defPPr>
              <a:defRPr lang="en-US"/>
            </a:defP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Về tính chất: đều đượm buồn.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Về nguyên nhân: đều phải xa đối tượng mình yêu quý (người chinh phụ phải xa người chinh phu; người khách tha hương không được đứng trên mảnh đất quê hương mình). =&gt; Điểm chung đó cho thấy giá trị của những điều con người trân quý trong cuộc sống; nếu để lỡ mất những giá trị trân quý đó, con người ta có thể bị rơi vào tâm trạng buồn.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96635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
            <a:extLst>
              <a:ext uri="{FF2B5EF4-FFF2-40B4-BE49-F238E27FC236}">
                <a16:creationId xmlns:a16="http://schemas.microsoft.com/office/drawing/2014/main" xmlns="" id="{4D8635F7-366C-47DF-861C-A5E8C4919810}"/>
              </a:ext>
            </a:extLst>
          </p:cNvPr>
          <p:cNvSpPr txBox="1"/>
          <p:nvPr/>
        </p:nvSpPr>
        <p:spPr>
          <a:xfrm>
            <a:off x="1780170" y="658312"/>
            <a:ext cx="4724282" cy="1815853"/>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dirty="0">
                <a:latin typeface="Times New Roman" panose="02020603050405020304" pitchFamily="18" charset="0"/>
                <a:cs typeface="Times New Roman" panose="02020603050405020304" pitchFamily="18" charset="0"/>
              </a:rPr>
              <a:t>Thế mạnh của thể thơ song thất lục bát trong việc thể hiện nỗi niềm và xúc cảm riêng tư của con </a:t>
            </a:r>
            <a:r>
              <a:rPr lang="vi-VN" sz="2800" dirty="0"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文本框 9">
            <a:extLst>
              <a:ext uri="{FF2B5EF4-FFF2-40B4-BE49-F238E27FC236}">
                <a16:creationId xmlns:a16="http://schemas.microsoft.com/office/drawing/2014/main" xmlns="" id="{2EB1F8BF-5BD3-4DFF-A5A6-BB9E5E42B1E6}"/>
              </a:ext>
            </a:extLst>
          </p:cNvPr>
          <p:cNvSpPr txBox="1"/>
          <p:nvPr/>
        </p:nvSpPr>
        <p:spPr>
          <a:xfrm>
            <a:off x="3713314" y="3170355"/>
            <a:ext cx="6885413" cy="1815882"/>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Sự kết hợp giữa thất ngôn và lục bát trong cùng một bài thơ tạo nên sự uyển chuyển, mềm mại, phù hợp để miêu tả những nỗi niềm tinh tế và sâu lắng của con người.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583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
            <a:extLst>
              <a:ext uri="{FF2B5EF4-FFF2-40B4-BE49-F238E27FC236}">
                <a16:creationId xmlns:a16="http://schemas.microsoft.com/office/drawing/2014/main" xmlns="" id="{4D8635F7-366C-47DF-861C-A5E8C4919810}"/>
              </a:ext>
            </a:extLst>
          </p:cNvPr>
          <p:cNvSpPr txBox="1"/>
          <p:nvPr/>
        </p:nvSpPr>
        <p:spPr>
          <a:xfrm>
            <a:off x="1073588" y="959648"/>
            <a:ext cx="4724282" cy="1384966"/>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dirty="0">
                <a:latin typeface="Times New Roman" panose="02020603050405020304" pitchFamily="18" charset="0"/>
                <a:cs typeface="Times New Roman" panose="02020603050405020304" pitchFamily="18" charset="0"/>
              </a:rPr>
              <a:t>Một số tác phẩm thơ song thất lục bát có nội dung đề cập tới hình tượng người phụ nữ</a:t>
            </a:r>
            <a:r>
              <a:rPr lang="en-US" sz="2800" dirty="0">
                <a:latin typeface="Times New Roman" panose="02020603050405020304" pitchFamily="18" charset="0"/>
                <a:cs typeface="Times New Roman" panose="02020603050405020304" pitchFamily="18" charset="0"/>
              </a:rPr>
              <a:t>?</a:t>
            </a:r>
          </a:p>
        </p:txBody>
      </p:sp>
      <p:sp>
        <p:nvSpPr>
          <p:cNvPr id="10" name="文本框 9">
            <a:extLst>
              <a:ext uri="{FF2B5EF4-FFF2-40B4-BE49-F238E27FC236}">
                <a16:creationId xmlns:a16="http://schemas.microsoft.com/office/drawing/2014/main" xmlns="" id="{2EB1F8BF-5BD3-4DFF-A5A6-BB9E5E42B1E6}"/>
              </a:ext>
            </a:extLst>
          </p:cNvPr>
          <p:cNvSpPr txBox="1"/>
          <p:nvPr/>
        </p:nvSpPr>
        <p:spPr>
          <a:xfrm>
            <a:off x="3335482" y="3179183"/>
            <a:ext cx="7938654" cy="1384995"/>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Vợ </a:t>
            </a:r>
            <a:r>
              <a:rPr lang="vi-VN" sz="2800" dirty="0">
                <a:latin typeface="Times New Roman" panose="02020603050405020304" pitchFamily="18" charset="0"/>
                <a:cs typeface="Times New Roman" panose="02020603050405020304" pitchFamily="18" charset="0"/>
              </a:rPr>
              <a:t>chồng Ngâu của Trần Tế Xương, </a:t>
            </a:r>
            <a:endParaRPr lang="en-US" sz="2800" dirty="0" smtClean="0">
              <a:latin typeface="Times New Roman" panose="02020603050405020304" pitchFamily="18" charset="0"/>
              <a:cs typeface="Times New Roman" panose="02020603050405020304" pitchFamily="18" charset="0"/>
            </a:endParaRPr>
          </a:p>
          <a:p>
            <a:pPr marL="457200" lvl="0" indent="-457200">
              <a:buFontTx/>
              <a:buChar char="-"/>
            </a:pPr>
            <a:r>
              <a:rPr lang="vi-VN" sz="2800" dirty="0" smtClean="0">
                <a:latin typeface="Times New Roman" panose="02020603050405020304" pitchFamily="18" charset="0"/>
                <a:cs typeface="Times New Roman" panose="02020603050405020304" pitchFamily="18" charset="0"/>
              </a:rPr>
              <a:t>Khuê </a:t>
            </a:r>
            <a:r>
              <a:rPr lang="vi-VN" sz="2800" dirty="0">
                <a:latin typeface="Times New Roman" panose="02020603050405020304" pitchFamily="18" charset="0"/>
                <a:cs typeface="Times New Roman" panose="02020603050405020304" pitchFamily="18" charset="0"/>
              </a:rPr>
              <a:t>phụ thu hoài của Phan Bội Châu, </a:t>
            </a:r>
            <a:endParaRPr lang="en-US" sz="2800" dirty="0" smtClean="0">
              <a:latin typeface="Times New Roman" panose="02020603050405020304" pitchFamily="18" charset="0"/>
              <a:cs typeface="Times New Roman" panose="02020603050405020304" pitchFamily="18" charset="0"/>
            </a:endParaRPr>
          </a:p>
          <a:p>
            <a:pPr marL="457200" lvl="0" indent="-457200">
              <a:buFontTx/>
              <a:buChar char="-"/>
            </a:pPr>
            <a:r>
              <a:rPr lang="vi-VN" sz="2800" dirty="0" smtClean="0">
                <a:latin typeface="Times New Roman" panose="02020603050405020304" pitchFamily="18" charset="0"/>
                <a:cs typeface="Times New Roman" panose="02020603050405020304" pitchFamily="18" charset="0"/>
              </a:rPr>
              <a:t>Gửi </a:t>
            </a:r>
            <a:r>
              <a:rPr lang="vi-VN" sz="2800" dirty="0">
                <a:latin typeface="Times New Roman" panose="02020603050405020304" pitchFamily="18" charset="0"/>
                <a:cs typeface="Times New Roman" panose="02020603050405020304" pitchFamily="18" charset="0"/>
              </a:rPr>
              <a:t>người vợ miền Nam của Nguyễn Bính</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3793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grpSp>
        <p:nvGrpSpPr>
          <p:cNvPr id="6" name="组合 5"/>
          <p:cNvGrpSpPr/>
          <p:nvPr/>
        </p:nvGrpSpPr>
        <p:grpSpPr>
          <a:xfrm>
            <a:off x="1254033" y="1781087"/>
            <a:ext cx="9213669" cy="1994993"/>
            <a:chOff x="2774881" y="2578373"/>
            <a:chExt cx="5136828" cy="1994993"/>
          </a:xfrm>
        </p:grpSpPr>
        <p:sp>
          <p:nvSpPr>
            <p:cNvPr id="41" name="文本框 40"/>
            <p:cNvSpPr txBox="1"/>
            <p:nvPr/>
          </p:nvSpPr>
          <p:spPr>
            <a:xfrm>
              <a:off x="2877476" y="3042301"/>
              <a:ext cx="4864169" cy="1015663"/>
            </a:xfrm>
            <a:prstGeom prst="rect">
              <a:avLst/>
            </a:prstGeom>
            <a:noFill/>
            <a:ln w="12700">
              <a:noFill/>
            </a:ln>
          </p:spPr>
          <p:txBody>
            <a:bodyPr wrap="square" rtlCol="0">
              <a:spAutoFit/>
            </a:bodyPr>
            <a:lstStyle/>
            <a:p>
              <a:pPr algn="ctr"/>
              <a:r>
                <a:rPr lang="en-US" altLang="zh-CN" sz="6000" b="1" spc="300" dirty="0" smtClean="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THỰC HÀNH ĐỌC</a:t>
              </a:r>
              <a:endParaRPr lang="zh-CN" altLang="en-US"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774881" y="2578373"/>
              <a:ext cx="5136828" cy="19949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381452204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0" y="-185737"/>
            <a:ext cx="12192000" cy="6796088"/>
          </a:xfrm>
          <a:prstGeom prst="rect">
            <a:avLst/>
          </a:prstGeom>
          <a:noFill/>
          <a:ln w="9525">
            <a:noFill/>
            <a:miter lim="800000"/>
            <a:headEnd/>
            <a:tailEnd/>
          </a:ln>
        </p:spPr>
      </p:pic>
      <p:sp>
        <p:nvSpPr>
          <p:cNvPr id="6" name="Rectangle 5"/>
          <p:cNvSpPr/>
          <p:nvPr/>
        </p:nvSpPr>
        <p:spPr>
          <a:xfrm>
            <a:off x="4371485" y="326569"/>
            <a:ext cx="2701316" cy="523220"/>
          </a:xfrm>
          <a:prstGeom prst="rect">
            <a:avLst/>
          </a:prstGeom>
        </p:spPr>
        <p:txBody>
          <a:bodyPr wrap="none">
            <a:spAutoFit/>
          </a:bodyPr>
          <a:lstStyle/>
          <a:p>
            <a:pPr algn="ctr" fontAlgn="auto">
              <a:spcBef>
                <a:spcPts val="0"/>
              </a:spcBef>
              <a:spcAft>
                <a:spcPts val="0"/>
              </a:spcAft>
              <a:tabLst>
                <a:tab pos="1386840" algn="l"/>
              </a:tabLst>
              <a:defRPr/>
            </a:pPr>
            <a:r>
              <a:rPr lang="en-US" sz="2800" b="1" dirty="0" smtClean="0">
                <a:solidFill>
                  <a:srgbClr val="0000CC"/>
                </a:solidFill>
                <a:latin typeface="Times New Roman" panose="02020603050405020304" pitchFamily="18" charset="0"/>
                <a:ea typeface="MS Mincho"/>
                <a:cs typeface="+mn-cs"/>
              </a:rPr>
              <a:t>NÓI </a:t>
            </a:r>
            <a:r>
              <a:rPr lang="en-US" sz="2800" b="1" dirty="0">
                <a:solidFill>
                  <a:srgbClr val="0000CC"/>
                </a:solidFill>
                <a:latin typeface="Times New Roman" panose="02020603050405020304" pitchFamily="18" charset="0"/>
                <a:ea typeface="MS Mincho"/>
                <a:cs typeface="+mn-cs"/>
              </a:rPr>
              <a:t>VÀ NGHE </a:t>
            </a:r>
            <a:endParaRPr lang="en-US" sz="2800" dirty="0">
              <a:solidFill>
                <a:srgbClr val="0000CC"/>
              </a:solidFill>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923126" y="900430"/>
            <a:ext cx="9928680" cy="461665"/>
          </a:xfrm>
          <a:prstGeom prst="rect">
            <a:avLst/>
          </a:prstGeom>
        </p:spPr>
        <p:txBody>
          <a:bodyPr wrap="none">
            <a:spAutoFit/>
          </a:bodyPr>
          <a:lstStyle/>
          <a:p>
            <a:pPr>
              <a:tabLst>
                <a:tab pos="1385888" algn="l"/>
              </a:tabLst>
            </a:pPr>
            <a:r>
              <a:rPr lang="en-US" sz="2400" b="1" spc="-50" dirty="0">
                <a:solidFill>
                  <a:srgbClr val="0000CC"/>
                </a:solidFill>
                <a:latin typeface="Times New Roman" panose="02020603050405020304" pitchFamily="18" charset="0"/>
                <a:ea typeface="Calibri" panose="020F0502020204030204" pitchFamily="34" charset="0"/>
              </a:rPr>
              <a:t>THẢO</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LUẬN</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VỀ</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MỘT</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VẤN</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ĐỀ</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ĐÁNG</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QUAN</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TÂM</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TRONG</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ĐỜI</a:t>
            </a:r>
            <a:r>
              <a:rPr lang="en-US" sz="2400" b="1" spc="-25" dirty="0">
                <a:solidFill>
                  <a:srgbClr val="0000CC"/>
                </a:solidFill>
                <a:latin typeface="Times New Roman" panose="02020603050405020304" pitchFamily="18" charset="0"/>
                <a:ea typeface="Calibri" panose="020F0502020204030204" pitchFamily="34" charset="0"/>
              </a:rPr>
              <a:t> </a:t>
            </a:r>
            <a:r>
              <a:rPr lang="en-US" sz="2400" b="1" spc="-50" dirty="0">
                <a:solidFill>
                  <a:srgbClr val="0000CC"/>
                </a:solidFill>
                <a:latin typeface="Times New Roman" panose="02020603050405020304" pitchFamily="18" charset="0"/>
                <a:ea typeface="Calibri" panose="020F0502020204030204" pitchFamily="34" charset="0"/>
              </a:rPr>
              <a:t>SỐNG </a:t>
            </a:r>
            <a:endParaRPr lang="en-US" sz="2400" b="1" dirty="0">
              <a:solidFill>
                <a:srgbClr val="0000CC"/>
              </a:solidFill>
              <a:latin typeface="Times New Roman" pitchFamily="18" charset="0"/>
              <a:cs typeface="Times New Roman" pitchFamily="18" charset="0"/>
            </a:endParaRPr>
          </a:p>
        </p:txBody>
      </p:sp>
      <p:sp>
        <p:nvSpPr>
          <p:cNvPr id="9" name="Cloud Callout 8"/>
          <p:cNvSpPr/>
          <p:nvPr/>
        </p:nvSpPr>
        <p:spPr>
          <a:xfrm>
            <a:off x="1560324" y="1263595"/>
            <a:ext cx="9769664" cy="4826159"/>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R="60325" lvl="0" algn="just">
              <a:lnSpc>
                <a:spcPct val="103000"/>
              </a:lnSpc>
              <a:spcBef>
                <a:spcPts val="280"/>
              </a:spcBef>
              <a:spcAft>
                <a:spcPts val="0"/>
              </a:spcAft>
              <a:buClr>
                <a:srgbClr val="231F20"/>
              </a:buClr>
              <a:buSzPts val="1250"/>
              <a:tabLst>
                <a:tab pos="258445" algn="l"/>
              </a:tabLst>
            </a:pPr>
            <a:r>
              <a:rPr lang="vi-VN" sz="3200" dirty="0" smtClean="0">
                <a:solidFill>
                  <a:srgbClr val="231F20"/>
                </a:solidFill>
                <a:latin typeface="+mj-lt"/>
                <a:ea typeface="Symbola"/>
                <a:cs typeface="Symbola"/>
              </a:rPr>
              <a:t>VB </a:t>
            </a:r>
            <a:r>
              <a:rPr lang="vi-VN" sz="3200" i="1" dirty="0">
                <a:solidFill>
                  <a:srgbClr val="231F20"/>
                </a:solidFill>
                <a:latin typeface="+mj-lt"/>
                <a:ea typeface="Symbola"/>
                <a:cs typeface="Symbola"/>
              </a:rPr>
              <a:t>Chinh phụ ngâm </a:t>
            </a:r>
            <a:r>
              <a:rPr lang="vi-VN" sz="3200" dirty="0">
                <a:solidFill>
                  <a:srgbClr val="231F20"/>
                </a:solidFill>
                <a:latin typeface="+mj-lt"/>
                <a:ea typeface="Symbola"/>
                <a:cs typeface="Symbola"/>
              </a:rPr>
              <a:t>(nguyên tác của Đặng Trần Côn, bản dịch của Đoàn Thị Điểm </a:t>
            </a:r>
            <a:r>
              <a:rPr lang="vi-VN" sz="3200" dirty="0" smtClean="0">
                <a:solidFill>
                  <a:srgbClr val="231F20"/>
                </a:solidFill>
                <a:latin typeface="+mj-lt"/>
                <a:ea typeface="Symbola"/>
                <a:cs typeface="Symbola"/>
              </a:rPr>
              <a:t>(?) </a:t>
            </a:r>
            <a:r>
              <a:rPr lang="vi-VN" sz="3200" dirty="0">
                <a:solidFill>
                  <a:srgbClr val="231F20"/>
                </a:solidFill>
                <a:latin typeface="+mj-lt"/>
                <a:ea typeface="Symbola"/>
                <a:cs typeface="Symbola"/>
              </a:rPr>
              <a:t>đề </a:t>
            </a:r>
            <a:r>
              <a:rPr lang="vi-VN" sz="3200" spc="-30" dirty="0">
                <a:solidFill>
                  <a:srgbClr val="231F20"/>
                </a:solidFill>
                <a:latin typeface="+mj-lt"/>
                <a:ea typeface="Symbola"/>
                <a:cs typeface="Symbola"/>
              </a:rPr>
              <a:t>cập</a:t>
            </a:r>
            <a:r>
              <a:rPr lang="vi-VN" sz="3200" spc="-50" dirty="0">
                <a:solidFill>
                  <a:srgbClr val="231F20"/>
                </a:solidFill>
                <a:latin typeface="+mj-lt"/>
                <a:ea typeface="Symbola"/>
                <a:cs typeface="Symbola"/>
              </a:rPr>
              <a:t> </a:t>
            </a:r>
            <a:r>
              <a:rPr lang="vi-VN" sz="3200" spc="-30" dirty="0">
                <a:solidFill>
                  <a:srgbClr val="231F20"/>
                </a:solidFill>
                <a:latin typeface="+mj-lt"/>
                <a:ea typeface="Symbola"/>
                <a:cs typeface="Symbola"/>
              </a:rPr>
              <a:t>đến</a:t>
            </a:r>
            <a:r>
              <a:rPr lang="vi-VN" sz="3200" spc="-50" dirty="0">
                <a:solidFill>
                  <a:srgbClr val="231F20"/>
                </a:solidFill>
                <a:latin typeface="+mj-lt"/>
                <a:ea typeface="Symbola"/>
                <a:cs typeface="Symbola"/>
              </a:rPr>
              <a:t> </a:t>
            </a:r>
            <a:r>
              <a:rPr lang="vi-VN" sz="3200" spc="-30" dirty="0">
                <a:solidFill>
                  <a:srgbClr val="231F20"/>
                </a:solidFill>
                <a:latin typeface="+mj-lt"/>
                <a:ea typeface="Symbola"/>
                <a:cs typeface="Symbola"/>
              </a:rPr>
              <a:t>hiện</a:t>
            </a:r>
            <a:r>
              <a:rPr lang="vi-VN" sz="3200" spc="-45" dirty="0">
                <a:solidFill>
                  <a:srgbClr val="231F20"/>
                </a:solidFill>
                <a:latin typeface="+mj-lt"/>
                <a:ea typeface="Symbola"/>
                <a:cs typeface="Symbola"/>
              </a:rPr>
              <a:t> </a:t>
            </a:r>
            <a:r>
              <a:rPr lang="vi-VN" sz="3200" spc="-30" dirty="0">
                <a:solidFill>
                  <a:srgbClr val="231F20"/>
                </a:solidFill>
                <a:latin typeface="+mj-lt"/>
                <a:ea typeface="Symbola"/>
                <a:cs typeface="Symbola"/>
              </a:rPr>
              <a:t>tượng</a:t>
            </a:r>
            <a:r>
              <a:rPr lang="vi-VN" sz="3200" spc="-50" dirty="0">
                <a:solidFill>
                  <a:srgbClr val="231F20"/>
                </a:solidFill>
                <a:latin typeface="+mj-lt"/>
                <a:ea typeface="Symbola"/>
                <a:cs typeface="Symbola"/>
              </a:rPr>
              <a:t> </a:t>
            </a:r>
            <a:r>
              <a:rPr lang="vi-VN" sz="3200" spc="-30" dirty="0">
                <a:solidFill>
                  <a:srgbClr val="231F20"/>
                </a:solidFill>
                <a:latin typeface="+mj-lt"/>
                <a:ea typeface="Symbola"/>
                <a:cs typeface="Symbola"/>
              </a:rPr>
              <a:t>xã</a:t>
            </a:r>
            <a:r>
              <a:rPr lang="vi-VN" sz="3200" spc="-50" dirty="0">
                <a:solidFill>
                  <a:srgbClr val="231F20"/>
                </a:solidFill>
                <a:latin typeface="+mj-lt"/>
                <a:ea typeface="Symbola"/>
                <a:cs typeface="Symbola"/>
              </a:rPr>
              <a:t> </a:t>
            </a:r>
            <a:r>
              <a:rPr lang="vi-VN" sz="3200" spc="-30" dirty="0">
                <a:solidFill>
                  <a:srgbClr val="231F20"/>
                </a:solidFill>
                <a:latin typeface="+mj-lt"/>
                <a:ea typeface="Symbola"/>
                <a:cs typeface="Symbola"/>
              </a:rPr>
              <a:t>hội </a:t>
            </a:r>
            <a:r>
              <a:rPr lang="vi-VN" sz="3200" spc="-40" dirty="0">
                <a:solidFill>
                  <a:srgbClr val="231F20"/>
                </a:solidFill>
                <a:latin typeface="+mj-lt"/>
                <a:ea typeface="Symbola"/>
                <a:cs typeface="Symbola"/>
              </a:rPr>
              <a:t>nào? Em suy</a:t>
            </a:r>
            <a:r>
              <a:rPr lang="vi-VN" sz="3200" spc="-35" dirty="0">
                <a:solidFill>
                  <a:srgbClr val="231F20"/>
                </a:solidFill>
                <a:latin typeface="+mj-lt"/>
                <a:ea typeface="Symbola"/>
                <a:cs typeface="Symbola"/>
              </a:rPr>
              <a:t> </a:t>
            </a:r>
            <a:r>
              <a:rPr lang="vi-VN" sz="3200" spc="-40" dirty="0">
                <a:solidFill>
                  <a:srgbClr val="231F20"/>
                </a:solidFill>
                <a:latin typeface="+mj-lt"/>
                <a:ea typeface="Symbola"/>
                <a:cs typeface="Symbola"/>
              </a:rPr>
              <a:t>nghĩ như thế </a:t>
            </a:r>
            <a:r>
              <a:rPr lang="vi-VN" sz="3200" dirty="0">
                <a:solidFill>
                  <a:srgbClr val="231F20"/>
                </a:solidFill>
                <a:latin typeface="+mj-lt"/>
                <a:ea typeface="Symbola"/>
                <a:cs typeface="Symbola"/>
              </a:rPr>
              <a:t>nào về hậu quả của hiện tượng này</a:t>
            </a:r>
            <a:r>
              <a:rPr lang="vi-VN" sz="3200" dirty="0" smtClean="0">
                <a:solidFill>
                  <a:srgbClr val="231F20"/>
                </a:solidFill>
                <a:latin typeface="+mj-lt"/>
                <a:ea typeface="Symbola"/>
                <a:cs typeface="Symbola"/>
              </a:rPr>
              <a:t>?</a:t>
            </a:r>
            <a:endParaRPr lang="en-US" sz="2400" dirty="0">
              <a:latin typeface="+mj-lt"/>
              <a:ea typeface="Symbola"/>
              <a:cs typeface="Symbola"/>
            </a:endParaRPr>
          </a:p>
        </p:txBody>
      </p:sp>
    </p:spTree>
    <p:extLst>
      <p:ext uri="{BB962C8B-B14F-4D97-AF65-F5344CB8AC3E}">
        <p14:creationId xmlns:p14="http://schemas.microsoft.com/office/powerpoint/2010/main" val="124712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sp>
        <p:nvSpPr>
          <p:cNvPr id="17" name="Rectangle 16"/>
          <p:cNvSpPr/>
          <p:nvPr/>
        </p:nvSpPr>
        <p:spPr>
          <a:xfrm>
            <a:off x="1199539" y="647802"/>
            <a:ext cx="3302507" cy="523220"/>
          </a:xfrm>
          <a:prstGeom prst="rect">
            <a:avLst/>
          </a:prstGeom>
        </p:spPr>
        <p:txBody>
          <a:bodyPr wrap="none">
            <a:spAutoFit/>
          </a:bodyPr>
          <a:lstStyle/>
          <a:p>
            <a:r>
              <a:rPr lang="en-US" sz="2800" b="1" dirty="0" smtClean="0">
                <a:latin typeface="Times New Roman" pitchFamily="18" charset="0"/>
                <a:cs typeface="Times New Roman" pitchFamily="18" charset="0"/>
              </a:rPr>
              <a:t>THƯC HÀNH ĐỌC</a:t>
            </a:r>
            <a:endParaRPr lang="en-US" sz="2800" dirty="0">
              <a:latin typeface="Times New Roman" pitchFamily="18" charset="0"/>
              <a:cs typeface="Times New Roman" pitchFamily="18" charset="0"/>
            </a:endParaRPr>
          </a:p>
        </p:txBody>
      </p:sp>
      <p:sp>
        <p:nvSpPr>
          <p:cNvPr id="18" name="Rectangle 17"/>
          <p:cNvSpPr/>
          <p:nvPr/>
        </p:nvSpPr>
        <p:spPr>
          <a:xfrm>
            <a:off x="1658813" y="1479859"/>
            <a:ext cx="8067078" cy="1384995"/>
          </a:xfrm>
          <a:prstGeom prst="rect">
            <a:avLst/>
          </a:prstGeom>
        </p:spPr>
        <p:txBody>
          <a:bodyPr wrap="square">
            <a:spAutoFit/>
          </a:bodyPr>
          <a:lstStyle/>
          <a:p>
            <a:r>
              <a:rPr lang="vi-VN" sz="2400" dirty="0" smtClean="0">
                <a:latin typeface="+mj-lt"/>
              </a:rPr>
              <a:t> </a:t>
            </a:r>
            <a:r>
              <a:rPr lang="vi-VN" sz="2800" dirty="0">
                <a:latin typeface="Times New Roman" panose="02020603050405020304" pitchFamily="18" charset="0"/>
                <a:cs typeface="Times New Roman" panose="02020603050405020304" pitchFamily="18" charset="0"/>
              </a:rPr>
              <a:t>GV hướng dẫn HS thực hiện nhiệm vụ tự đọc VB ở nhà theo những lưu ý trong SGK. Yêu cầu HS thực hiện nhiệm vụ (làm vào trong vở).</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4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
            <a:extLst>
              <a:ext uri="{FF2B5EF4-FFF2-40B4-BE49-F238E27FC236}">
                <a16:creationId xmlns:a16="http://schemas.microsoft.com/office/drawing/2014/main" xmlns="" id="{4D8635F7-366C-47DF-861C-A5E8C4919810}"/>
              </a:ext>
            </a:extLst>
          </p:cNvPr>
          <p:cNvSpPr txBox="1"/>
          <p:nvPr/>
        </p:nvSpPr>
        <p:spPr>
          <a:xfrm>
            <a:off x="1038754" y="1042079"/>
            <a:ext cx="4724282" cy="1384966"/>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dirty="0">
                <a:latin typeface="Times New Roman" panose="02020603050405020304" pitchFamily="18" charset="0"/>
                <a:cs typeface="Times New Roman" panose="02020603050405020304" pitchFamily="18" charset="0"/>
              </a:rPr>
              <a:t>Xác định những đặc điểm của thể thơ song thất lục bát được thể hiện trong đoạn </a:t>
            </a:r>
            <a:r>
              <a:rPr lang="vi-VN" sz="2800" dirty="0" smtClean="0">
                <a:latin typeface="Times New Roman" panose="02020603050405020304" pitchFamily="18" charset="0"/>
                <a:cs typeface="Times New Roman" panose="02020603050405020304" pitchFamily="18" charset="0"/>
              </a:rPr>
              <a:t>trích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2587336" y="3076471"/>
            <a:ext cx="6718762" cy="200054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HS chỉ ra đặc điểm thể thơ được thể hiện </a:t>
            </a:r>
            <a:r>
              <a:rPr lang="vi-VN" sz="3200" dirty="0" smtClean="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các yếu tố như vần, nhịp, số chữ, số dòng trong mỗi khổ thơ.</a:t>
            </a:r>
            <a:endParaRPr lang="en-US" sz="32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582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3719" y="1385059"/>
            <a:ext cx="9374579" cy="4444294"/>
          </a:xfrm>
          <a:prstGeom prst="rect">
            <a:avLst/>
          </a:prstGeom>
        </p:spPr>
        <p:txBody>
          <a:bodyPr wrap="square">
            <a:spAutoFit/>
          </a:bodyPr>
          <a:lstStyle/>
          <a:p>
            <a:pPr algn="just">
              <a:lnSpc>
                <a:spcPct val="120000"/>
              </a:lnSpc>
            </a:pPr>
            <a:r>
              <a:rPr lang="vi-VN" sz="2600" dirty="0">
                <a:solidFill>
                  <a:srgbClr val="231F20"/>
                </a:solidFill>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Đoạn 1 (bốn khổ thơ đầu): Cuộc sống “tồi tàn” của cung nữ đối lập với cảnh xa hoa tráng lệ ở nơi cung cấm.</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Không gian nơi cung cấm, thời gian ban đêm phù hợp với việc đặc tả tâm trạng của cung nữ đang cô đơn, sầu tủi và oán hờn.</a:t>
            </a:r>
            <a:endParaRPr lang="en-US"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Không gian cụ thể được nhắc tới ở đây là “lầu đãi nguyệt”, “gác thừa lương”, “phòng tiêu”,... nơi cung nữ đứng ngồi không yên, bồn chồn ra vào trông ngóng</a:t>
            </a:r>
            <a:r>
              <a:rPr lang="vi-VN"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Mong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ngày, </a:t>
            </a:r>
            <a:r>
              <a:rPr lang="en-US" sz="2600" dirty="0" err="1">
                <a:latin typeface="Times New Roman" panose="02020603050405020304" pitchFamily="18" charset="0"/>
                <a:cs typeface="Times New Roman" panose="02020603050405020304" pitchFamily="18" charset="0"/>
              </a:rPr>
              <a:t>mong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đêm, </a:t>
            </a:r>
            <a:r>
              <a:rPr lang="en-US" sz="2600" dirty="0">
                <a:latin typeface="Times New Roman" panose="02020603050405020304" pitchFamily="18" charset="0"/>
                <a:cs typeface="Times New Roman" panose="02020603050405020304" pitchFamily="18" charset="0"/>
              </a:rPr>
              <a:t>hi </a:t>
            </a:r>
            <a:r>
              <a:rPr lang="vi-VN" sz="2600" dirty="0">
                <a:latin typeface="Times New Roman" panose="02020603050405020304" pitchFamily="18" charset="0"/>
                <a:cs typeface="Times New Roman" panose="02020603050405020304" pitchFamily="18" charset="0"/>
              </a:rPr>
              <a:t>vọng rồi lại thất vọng. Những chuỗi ngày nặng nề đó khiến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nữ mỏi mòn, đau khổ.</a:t>
            </a:r>
            <a:endParaRPr lang="en-US" sz="26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24155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5572" y="1496643"/>
            <a:ext cx="10259786" cy="3970318"/>
          </a:xfrm>
          <a:prstGeom prst="rect">
            <a:avLst/>
          </a:prstGeom>
        </p:spPr>
        <p:txBody>
          <a:bodyPr wrap="square">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Đoạn </a:t>
            </a:r>
            <a:r>
              <a:rPr lang="vi-VN" sz="2800" dirty="0">
                <a:latin typeface="Times New Roman" panose="02020603050405020304" pitchFamily="18" charset="0"/>
                <a:cs typeface="Times New Roman" panose="02020603050405020304" pitchFamily="18" charset="0"/>
              </a:rPr>
              <a:t>2 (năm khổ thơ cuối): Cung nữ thất vọng nặng nề trong cảnh ngày ngóng đêm trông.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Bị bỏ rơi, người cung nữ hết ngày lại đêm đứng tủi ngồi sầu, khắc khoải ngóng trông trong vô vọng. + Trong tình cảnh ấy, người cung nữ ý thức rất rõ về thân phận mình và kẻ đã gây ra nỗi đau khổ cho đời mình: một con người đã bị giết chết không phải bằng gươm sắc mà bằng cách kéo dài cuộc sống đày ải trong cảnh chăn đơn gối chiếc, cửa mốc sân rêu.</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5859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
            <a:extLst>
              <a:ext uri="{FF2B5EF4-FFF2-40B4-BE49-F238E27FC236}">
                <a16:creationId xmlns:a16="http://schemas.microsoft.com/office/drawing/2014/main" xmlns="" id="{4D8635F7-366C-47DF-861C-A5E8C4919810}"/>
              </a:ext>
            </a:extLst>
          </p:cNvPr>
          <p:cNvSpPr txBox="1"/>
          <p:nvPr/>
        </p:nvSpPr>
        <p:spPr>
          <a:xfrm>
            <a:off x="864582" y="1706881"/>
            <a:ext cx="4221224" cy="1384966"/>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dirty="0">
                <a:latin typeface="Times New Roman" panose="02020603050405020304" pitchFamily="18" charset="0"/>
                <a:cs typeface="Times New Roman" panose="02020603050405020304" pitchFamily="18" charset="0"/>
              </a:rPr>
              <a:t>Tìm hiểu một số nét đặc sắc về nghệ thuật được thể hiện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đoạn trích</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2296391" y="3375419"/>
            <a:ext cx="7493231" cy="2062103"/>
          </a:xfrm>
          <a:prstGeom prst="rect">
            <a:avLst/>
          </a:prstGeom>
        </p:spPr>
        <p:txBody>
          <a:bodyPr wrap="square">
            <a:spAutoFit/>
          </a:bodyPr>
          <a:lstStyle/>
          <a:p>
            <a:pPr lvl="0"/>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Ngôn ngữ giàu nhạc tính.</a:t>
            </a:r>
            <a:endParaRPr lang="en-US" sz="3200" dirty="0">
              <a:latin typeface="Times New Roman" panose="02020603050405020304" pitchFamily="18" charset="0"/>
              <a:cs typeface="Times New Roman" panose="02020603050405020304" pitchFamily="18" charset="0"/>
            </a:endParaRPr>
          </a:p>
          <a:p>
            <a:pPr lvl="0"/>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Nghệ </a:t>
            </a:r>
            <a:r>
              <a:rPr lang="vi-VN" sz="3200" dirty="0">
                <a:latin typeface="Times New Roman" panose="02020603050405020304" pitchFamily="18" charset="0"/>
                <a:cs typeface="Times New Roman" panose="02020603050405020304" pitchFamily="18" charset="0"/>
              </a:rPr>
              <a:t>thuật tả cảnh ngụ tình đặc sắc.</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Thể </a:t>
            </a:r>
            <a:r>
              <a:rPr lang="vi-VN" sz="3200" dirty="0">
                <a:latin typeface="Times New Roman" panose="02020603050405020304" pitchFamily="18" charset="0"/>
                <a:cs typeface="Times New Roman" panose="02020603050405020304" pitchFamily="18" charset="0"/>
              </a:rPr>
              <a:t>thơ song thất lục bát uyển chuyển, nhịp nhàng, mềm mại.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95515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5"/>
          <a:stretch>
            <a:fillRect/>
          </a:stretch>
        </p:blipFill>
        <p:spPr>
          <a:xfrm>
            <a:off x="4208871" y="757237"/>
            <a:ext cx="3761558" cy="548042"/>
          </a:xfrm>
          <a:prstGeom prst="rect">
            <a:avLst/>
          </a:prstGeom>
        </p:spPr>
      </p:pic>
      <p:pic>
        <p:nvPicPr>
          <p:cNvPr id="34" name="Picture 33"/>
          <p:cNvPicPr>
            <a:picLocks noChangeAspect="1"/>
          </p:cNvPicPr>
          <p:nvPr/>
        </p:nvPicPr>
        <p:blipFill>
          <a:blip r:embed="rId4"/>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1488666" y="2053828"/>
            <a:ext cx="3314700" cy="3314700"/>
          </a:xfrm>
          <a:prstGeom prst="rect">
            <a:avLst/>
          </a:prstGeom>
        </p:spPr>
      </p:pic>
      <p:sp>
        <p:nvSpPr>
          <p:cNvPr id="4" name="Rectangle 3"/>
          <p:cNvSpPr/>
          <p:nvPr/>
        </p:nvSpPr>
        <p:spPr>
          <a:xfrm>
            <a:off x="4914899" y="1412021"/>
            <a:ext cx="5703940" cy="1815882"/>
          </a:xfrm>
          <a:prstGeom prst="rect">
            <a:avLst/>
          </a:prstGeom>
        </p:spPr>
        <p:txBody>
          <a:bodyPr wrap="square">
            <a:spAutoFit/>
          </a:bodyPr>
          <a:lstStyle/>
          <a:p>
            <a:pPr algn="just"/>
            <a:r>
              <a:rPr lang="en-US" sz="2800" b="1" dirty="0" smtClean="0">
                <a:solidFill>
                  <a:srgbClr val="00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sz="2800" dirty="0" err="1" smtClean="0">
                <a:solidFill>
                  <a:srgbClr val="000000"/>
                </a:solidFill>
                <a:latin typeface="Times New Roman" panose="02020603050405020304" pitchFamily="18" charset="0"/>
                <a:cs typeface="Times New Roman" panose="02020603050405020304" pitchFamily="18" charset="0"/>
              </a:rPr>
              <a:t>Học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bài</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sz="2800" dirty="0" err="1" smtClean="0">
                <a:solidFill>
                  <a:srgbClr val="000000"/>
                </a:solidFill>
                <a:latin typeface="Times New Roman" panose="02020603050405020304" pitchFamily="18" charset="0"/>
                <a:cs typeface="Times New Roman" panose="02020603050405020304" pitchFamily="18" charset="0"/>
              </a:rPr>
              <a:t>Làm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sz="2800" dirty="0" err="1" smtClean="0">
                <a:solidFill>
                  <a:srgbClr val="000000"/>
                </a:solidFill>
                <a:latin typeface="Times New Roman" panose="02020603050405020304" pitchFamily="18" charset="0"/>
                <a:cs typeface="Times New Roman" panose="02020603050405020304" pitchFamily="18" charset="0"/>
              </a:rPr>
              <a:t>Chuẩn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mới</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sp>
        <p:nvSpPr>
          <p:cNvPr id="7" name="Rectangle 6"/>
          <p:cNvSpPr/>
          <p:nvPr/>
        </p:nvSpPr>
        <p:spPr>
          <a:xfrm>
            <a:off x="4554441" y="0"/>
            <a:ext cx="2890535"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cs typeface="Times New Roman" panose="02020603050405020304" pitchFamily="18" charset="0"/>
              </a:rPr>
              <a:t>Nhiệm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vụ</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về</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nhà</a:t>
            </a:r>
            <a:r>
              <a:rPr lang="en-US" sz="2800" b="1" dirty="0">
                <a:solidFill>
                  <a:srgbClr val="000000"/>
                </a:solidFill>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07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0" y="-185737"/>
            <a:ext cx="12192000" cy="6796088"/>
          </a:xfrm>
          <a:prstGeom prst="rect">
            <a:avLst/>
          </a:prstGeom>
          <a:noFill/>
          <a:ln w="9525">
            <a:noFill/>
            <a:miter lim="800000"/>
            <a:headEnd/>
            <a:tailEnd/>
          </a:ln>
        </p:spPr>
      </p:pic>
      <p:sp>
        <p:nvSpPr>
          <p:cNvPr id="2" name="Rectangle 1"/>
          <p:cNvSpPr/>
          <p:nvPr/>
        </p:nvSpPr>
        <p:spPr>
          <a:xfrm>
            <a:off x="899870" y="809417"/>
            <a:ext cx="9188510" cy="1083374"/>
          </a:xfrm>
          <a:prstGeom prst="rect">
            <a:avLst/>
          </a:prstGeom>
        </p:spPr>
        <p:txBody>
          <a:bodyPr wrap="square">
            <a:spAutoFit/>
          </a:bodyPr>
          <a:lstStyle/>
          <a:p>
            <a:pPr marL="70485">
              <a:lnSpc>
                <a:spcPct val="115000"/>
              </a:lnSpc>
              <a:spcBef>
                <a:spcPts val="270"/>
              </a:spcBef>
              <a:spcAft>
                <a:spcPts val="0"/>
              </a:spcAft>
            </a:pPr>
            <a:r>
              <a:rPr lang="vi-VN" sz="2800" b="1" spc="-20" dirty="0">
                <a:solidFill>
                  <a:srgbClr val="0000CC"/>
                </a:solidFill>
                <a:latin typeface="Times New Roman" panose="02020603050405020304" pitchFamily="18" charset="0"/>
                <a:ea typeface="Symbola"/>
                <a:cs typeface="Symbola"/>
              </a:rPr>
              <a:t>I.</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Một</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số</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lưu</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ý</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khi</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thảo</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luận</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về</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một</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vấn</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đề</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đáng</a:t>
            </a:r>
            <a:r>
              <a:rPr lang="vi-VN" sz="2800" b="1" spc="-90" dirty="0">
                <a:solidFill>
                  <a:srgbClr val="0000CC"/>
                </a:solidFill>
                <a:latin typeface="Times New Roman" panose="02020603050405020304" pitchFamily="18" charset="0"/>
                <a:ea typeface="Symbola"/>
                <a:cs typeface="Symbola"/>
              </a:rPr>
              <a:t> </a:t>
            </a:r>
            <a:r>
              <a:rPr lang="vi-VN" sz="2800" b="1" spc="-20" dirty="0">
                <a:solidFill>
                  <a:srgbClr val="0000CC"/>
                </a:solidFill>
                <a:latin typeface="Times New Roman" panose="02020603050405020304" pitchFamily="18" charset="0"/>
                <a:ea typeface="Symbola"/>
                <a:cs typeface="Symbola"/>
              </a:rPr>
              <a:t>quan </a:t>
            </a:r>
            <a:r>
              <a:rPr lang="vi-VN" sz="2800" b="1" dirty="0">
                <a:solidFill>
                  <a:srgbClr val="0000CC"/>
                </a:solidFill>
                <a:latin typeface="Times New Roman" panose="02020603050405020304" pitchFamily="18" charset="0"/>
                <a:ea typeface="Symbola"/>
                <a:cs typeface="Symbola"/>
              </a:rPr>
              <a:t>tâm trong đời </a:t>
            </a:r>
            <a:r>
              <a:rPr lang="vi-VN" sz="2800" b="1" dirty="0" smtClean="0">
                <a:solidFill>
                  <a:srgbClr val="0000CC"/>
                </a:solidFill>
                <a:latin typeface="Times New Roman" panose="02020603050405020304" pitchFamily="18" charset="0"/>
                <a:ea typeface="Symbola"/>
                <a:cs typeface="Symbola"/>
              </a:rPr>
              <a:t>sống.</a:t>
            </a:r>
            <a:endParaRPr lang="en-US" sz="2800" dirty="0">
              <a:solidFill>
                <a:srgbClr val="0000CC"/>
              </a:solidFill>
              <a:effectLst/>
              <a:latin typeface="Symbola"/>
              <a:ea typeface="Symbola"/>
              <a:cs typeface="Symbola"/>
            </a:endParaRPr>
          </a:p>
        </p:txBody>
      </p:sp>
      <p:sp>
        <p:nvSpPr>
          <p:cNvPr id="8" name="Cloud Callout 7"/>
          <p:cNvSpPr/>
          <p:nvPr/>
        </p:nvSpPr>
        <p:spPr>
          <a:xfrm>
            <a:off x="2669038" y="1912546"/>
            <a:ext cx="5753081" cy="3169120"/>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R="60325" lvl="0" algn="just">
              <a:lnSpc>
                <a:spcPct val="103000"/>
              </a:lnSpc>
              <a:spcBef>
                <a:spcPts val="280"/>
              </a:spcBef>
              <a:spcAft>
                <a:spcPts val="0"/>
              </a:spcAft>
              <a:buClr>
                <a:srgbClr val="231F20"/>
              </a:buClr>
              <a:buSzPts val="1250"/>
              <a:tabLst>
                <a:tab pos="258445" algn="l"/>
              </a:tabLst>
            </a:pPr>
            <a:endParaRPr lang="en-US" sz="2400" dirty="0">
              <a:latin typeface="+mj-lt"/>
              <a:ea typeface="Symbola"/>
              <a:cs typeface="Symbola"/>
            </a:endParaRPr>
          </a:p>
        </p:txBody>
      </p:sp>
      <p:sp>
        <p:nvSpPr>
          <p:cNvPr id="10" name="Rectangle 9"/>
          <p:cNvSpPr/>
          <p:nvPr/>
        </p:nvSpPr>
        <p:spPr>
          <a:xfrm>
            <a:off x="3942413" y="2589165"/>
            <a:ext cx="3881423" cy="1815882"/>
          </a:xfrm>
          <a:prstGeom prst="rect">
            <a:avLst/>
          </a:prstGeom>
        </p:spPr>
        <p:txBody>
          <a:bodyPr wrap="square">
            <a:spAutoFit/>
          </a:bodyPr>
          <a:lstStyle/>
          <a:p>
            <a:r>
              <a:rPr lang="en-US" sz="2800" i="1" dirty="0">
                <a:solidFill>
                  <a:srgbClr val="231F20"/>
                </a:solidFill>
                <a:latin typeface="Times New Roman" panose="02020603050405020304" pitchFamily="18" charset="0"/>
                <a:ea typeface="Calibri" panose="020F0502020204030204" pitchFamily="34" charset="0"/>
              </a:rPr>
              <a:t>Theo em, khi thảo luận,</a:t>
            </a:r>
            <a:r>
              <a:rPr lang="en-US" sz="2800" i="1" spc="-80" dirty="0">
                <a:solidFill>
                  <a:srgbClr val="231F20"/>
                </a:solidFill>
                <a:latin typeface="Times New Roman" panose="02020603050405020304" pitchFamily="18" charset="0"/>
                <a:ea typeface="Calibri" panose="020F0502020204030204" pitchFamily="34" charset="0"/>
              </a:rPr>
              <a:t> </a:t>
            </a:r>
            <a:r>
              <a:rPr lang="en-US" sz="2800" i="1" dirty="0">
                <a:solidFill>
                  <a:srgbClr val="231F20"/>
                </a:solidFill>
                <a:latin typeface="Times New Roman" panose="02020603050405020304" pitchFamily="18" charset="0"/>
                <a:ea typeface="Calibri" panose="020F0502020204030204" pitchFamily="34" charset="0"/>
              </a:rPr>
              <a:t>người</a:t>
            </a:r>
            <a:r>
              <a:rPr lang="en-US" sz="2800" i="1" spc="-80" dirty="0">
                <a:solidFill>
                  <a:srgbClr val="231F20"/>
                </a:solidFill>
                <a:latin typeface="Times New Roman" panose="02020603050405020304" pitchFamily="18" charset="0"/>
                <a:ea typeface="Calibri" panose="020F0502020204030204" pitchFamily="34" charset="0"/>
              </a:rPr>
              <a:t> </a:t>
            </a:r>
            <a:r>
              <a:rPr lang="en-US" sz="2800" i="1" dirty="0">
                <a:solidFill>
                  <a:srgbClr val="231F20"/>
                </a:solidFill>
                <a:latin typeface="Times New Roman" panose="02020603050405020304" pitchFamily="18" charset="0"/>
                <a:ea typeface="Calibri" panose="020F0502020204030204" pitchFamily="34" charset="0"/>
              </a:rPr>
              <a:t>nói và người nghe cần đảm bảo những yêu cầu </a:t>
            </a:r>
            <a:r>
              <a:rPr lang="en-US" sz="2800" i="1" spc="-20" dirty="0">
                <a:solidFill>
                  <a:srgbClr val="231F20"/>
                </a:solidFill>
                <a:latin typeface="Times New Roman" panose="02020603050405020304" pitchFamily="18" charset="0"/>
                <a:ea typeface="Calibri" panose="020F0502020204030204" pitchFamily="34" charset="0"/>
              </a:rPr>
              <a:t>gì?</a:t>
            </a:r>
            <a:endParaRPr lang="en-US" sz="2800" dirty="0"/>
          </a:p>
        </p:txBody>
      </p:sp>
    </p:spTree>
    <p:extLst>
      <p:ext uri="{BB962C8B-B14F-4D97-AF65-F5344CB8AC3E}">
        <p14:creationId xmlns:p14="http://schemas.microsoft.com/office/powerpoint/2010/main" val="416616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0" y="-200728"/>
            <a:ext cx="12192000" cy="6796088"/>
          </a:xfrm>
          <a:prstGeom prst="rect">
            <a:avLst/>
          </a:prstGeom>
          <a:noFill/>
          <a:ln w="9525">
            <a:noFill/>
            <a:miter lim="800000"/>
            <a:headEnd/>
            <a:tailEnd/>
          </a:ln>
        </p:spPr>
      </p:pic>
      <p:sp>
        <p:nvSpPr>
          <p:cNvPr id="5" name="Rectangle 4"/>
          <p:cNvSpPr/>
          <p:nvPr/>
        </p:nvSpPr>
        <p:spPr>
          <a:xfrm>
            <a:off x="1094396" y="1877801"/>
            <a:ext cx="10003207" cy="4009174"/>
          </a:xfrm>
          <a:prstGeom prst="rect">
            <a:avLst/>
          </a:prstGeom>
        </p:spPr>
        <p:txBody>
          <a:bodyPr wrap="square">
            <a:spAutoFit/>
          </a:bodyPr>
          <a:lstStyle/>
          <a:p>
            <a:pPr marR="62230" lvl="0" algn="just">
              <a:lnSpc>
                <a:spcPct val="103000"/>
              </a:lnSpc>
              <a:spcBef>
                <a:spcPts val="5"/>
              </a:spcBef>
              <a:spcAft>
                <a:spcPts val="0"/>
              </a:spcAft>
              <a:buClr>
                <a:srgbClr val="231F20"/>
              </a:buClr>
              <a:buSzPts val="1250"/>
              <a:tabLst>
                <a:tab pos="211455" algn="l"/>
              </a:tabLst>
            </a:pPr>
            <a:r>
              <a:rPr lang="vi-VN" sz="2800" spc="-20" dirty="0" smtClean="0">
                <a:solidFill>
                  <a:srgbClr val="0000CC"/>
                </a:solidFill>
                <a:latin typeface="Times New Roman" panose="02020603050405020304" pitchFamily="18" charset="0"/>
                <a:ea typeface="Symbola"/>
                <a:cs typeface="Times New Roman" panose="02020603050405020304" pitchFamily="18" charset="0"/>
              </a:rPr>
              <a:t>- </a:t>
            </a:r>
            <a:r>
              <a:rPr lang="vi-VN" sz="2800" b="1" i="1" spc="-20" dirty="0" smtClean="0">
                <a:solidFill>
                  <a:srgbClr val="0000CC"/>
                </a:solidFill>
                <a:latin typeface="Times New Roman" panose="02020603050405020304" pitchFamily="18" charset="0"/>
                <a:ea typeface="Symbola"/>
                <a:cs typeface="Times New Roman" panose="02020603050405020304" pitchFamily="18" charset="0"/>
              </a:rPr>
              <a:t>Thực</a:t>
            </a:r>
            <a:r>
              <a:rPr lang="vi-VN" sz="2800" b="1" i="1" spc="-60" dirty="0" smtClean="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hiện</a:t>
            </a:r>
            <a:r>
              <a:rPr lang="vi-VN" sz="2800" b="1" i="1" spc="-60"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đúng</a:t>
            </a:r>
            <a:r>
              <a:rPr lang="vi-VN" sz="2800" b="1" i="1" spc="-55"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những</a:t>
            </a:r>
            <a:r>
              <a:rPr lang="vi-VN" sz="2800" b="1" i="1" spc="-60"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quy</a:t>
            </a:r>
            <a:r>
              <a:rPr lang="vi-VN" sz="2800" b="1" i="1" spc="-60"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định</a:t>
            </a:r>
            <a:r>
              <a:rPr lang="vi-VN" sz="2800" b="1" i="1" spc="-55"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trong</a:t>
            </a:r>
            <a:r>
              <a:rPr lang="vi-VN" sz="2800" b="1" i="1" spc="-60"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thảo</a:t>
            </a:r>
            <a:r>
              <a:rPr lang="vi-VN" sz="2800" b="1" i="1" spc="-55" dirty="0">
                <a:solidFill>
                  <a:srgbClr val="0000CC"/>
                </a:solidFill>
                <a:latin typeface="Times New Roman" panose="02020603050405020304" pitchFamily="18" charset="0"/>
                <a:ea typeface="Symbola"/>
                <a:cs typeface="Times New Roman" panose="02020603050405020304" pitchFamily="18" charset="0"/>
              </a:rPr>
              <a:t> </a:t>
            </a:r>
            <a:r>
              <a:rPr lang="vi-VN" sz="2800" b="1" i="1" spc="-20" dirty="0">
                <a:solidFill>
                  <a:srgbClr val="0000CC"/>
                </a:solidFill>
                <a:latin typeface="Times New Roman" panose="02020603050405020304" pitchFamily="18" charset="0"/>
                <a:ea typeface="Symbola"/>
                <a:cs typeface="Times New Roman" panose="02020603050405020304" pitchFamily="18" charset="0"/>
              </a:rPr>
              <a:t>luận</a:t>
            </a:r>
            <a:r>
              <a:rPr lang="vi-VN" sz="2800" spc="-20" dirty="0">
                <a:solidFill>
                  <a:srgbClr val="0000CC"/>
                </a:solidFill>
                <a:latin typeface="Times New Roman" panose="02020603050405020304" pitchFamily="18" charset="0"/>
                <a:ea typeface="Symbola"/>
                <a:cs typeface="Times New Roman" panose="02020603050405020304" pitchFamily="18" charset="0"/>
              </a:rPr>
              <a:t>: </a:t>
            </a:r>
            <a:r>
              <a:rPr lang="vi-VN" sz="2800" spc="-20" dirty="0" smtClean="0">
                <a:solidFill>
                  <a:srgbClr val="231F20"/>
                </a:solidFill>
                <a:latin typeface="Times New Roman" panose="02020603050405020304" pitchFamily="18" charset="0"/>
                <a:ea typeface="Symbola"/>
                <a:cs typeface="Times New Roman" panose="02020603050405020304" pitchFamily="18" charset="0"/>
              </a:rPr>
              <a:t>(</a:t>
            </a:r>
            <a:r>
              <a:rPr lang="vi-VN" sz="2800" spc="-30" dirty="0" smtClean="0">
                <a:solidFill>
                  <a:srgbClr val="231F20"/>
                </a:solidFill>
                <a:latin typeface="Times New Roman" panose="02020603050405020304" pitchFamily="18" charset="0"/>
                <a:ea typeface="Symbola"/>
                <a:cs typeface="Times New Roman" panose="02020603050405020304" pitchFamily="18" charset="0"/>
              </a:rPr>
              <a:t>nguyên</a:t>
            </a:r>
            <a:r>
              <a:rPr lang="vi-VN" sz="2800" spc="-50" dirty="0" smtClean="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tắc</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luân</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phiên</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lượt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lời,</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tập</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trung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vào</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vấn</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đề </a:t>
            </a:r>
            <a:r>
              <a:rPr lang="vi-VN" sz="2800" dirty="0">
                <a:solidFill>
                  <a:srgbClr val="231F20"/>
                </a:solidFill>
                <a:latin typeface="Times New Roman" panose="02020603050405020304" pitchFamily="18" charset="0"/>
                <a:ea typeface="Symbola"/>
                <a:cs typeface="Times New Roman" panose="02020603050405020304" pitchFamily="18" charset="0"/>
              </a:rPr>
              <a:t>thảo luận, đảm bảo quy định về thời gian, tuân thủ sự </a:t>
            </a:r>
            <a:r>
              <a:rPr lang="vi-VN" sz="2800" spc="-10" dirty="0">
                <a:solidFill>
                  <a:srgbClr val="231F20"/>
                </a:solidFill>
                <a:latin typeface="Times New Roman" panose="02020603050405020304" pitchFamily="18" charset="0"/>
                <a:ea typeface="Symbola"/>
                <a:cs typeface="Times New Roman" panose="02020603050405020304" pitchFamily="18" charset="0"/>
              </a:rPr>
              <a:t>điều</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hành</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của</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người</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chủ</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smtClean="0">
                <a:solidFill>
                  <a:srgbClr val="231F20"/>
                </a:solidFill>
                <a:latin typeface="Times New Roman" panose="02020603050405020304" pitchFamily="18" charset="0"/>
                <a:ea typeface="Symbola"/>
                <a:cs typeface="Times New Roman" panose="02020603050405020304" pitchFamily="18" charset="0"/>
              </a:rPr>
              <a:t>trì).</a:t>
            </a:r>
            <a:endParaRPr lang="en-US" sz="2800" dirty="0">
              <a:latin typeface="Times New Roman" panose="02020603050405020304" pitchFamily="18" charset="0"/>
              <a:ea typeface="Symbola"/>
              <a:cs typeface="Times New Roman" panose="02020603050405020304" pitchFamily="18" charset="0"/>
            </a:endParaRPr>
          </a:p>
          <a:p>
            <a:r>
              <a:rPr lang="vi-VN" sz="2800" spc="-1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spc="-1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b="1" i="1" spc="-3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spc="-1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b="1" i="1" spc="-3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spc="-1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800" b="1" i="1" spc="-3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spc="-1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góp</a:t>
            </a:r>
            <a:r>
              <a:rPr lang="en-US" sz="2800" b="1" i="1" spc="-3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spc="-1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ý</a:t>
            </a:r>
            <a:r>
              <a:rPr lang="en-US" sz="2800" b="1" i="1" spc="-3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spc="-1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b="1" i="1" spc="-3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một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đáng</a:t>
            </a:r>
            <a:r>
              <a:rPr lang="en-US" sz="2800" spc="-2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spc="-2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spc="-2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spc="-3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nhóm,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spc="-6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spc="-6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spc="-6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hiện</a:t>
            </a:r>
            <a:r>
              <a:rPr lang="vi-VN"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r>
              <a:rPr lang="vi-VN" sz="2800" spc="-30" dirty="0" smtClean="0">
                <a:solidFill>
                  <a:srgbClr val="0000CC"/>
                </a:solidFill>
                <a:latin typeface="Times New Roman" panose="02020603050405020304" pitchFamily="18" charset="0"/>
                <a:ea typeface="Symbola"/>
                <a:cs typeface="Times New Roman" panose="02020603050405020304" pitchFamily="18" charset="0"/>
              </a:rPr>
              <a:t>- </a:t>
            </a:r>
            <a:r>
              <a:rPr lang="vi-VN" sz="2800" b="1" i="1" spc="-30" dirty="0" smtClean="0">
                <a:solidFill>
                  <a:srgbClr val="0000CC"/>
                </a:solidFill>
                <a:latin typeface="Times New Roman" panose="02020603050405020304" pitchFamily="18" charset="0"/>
                <a:ea typeface="Symbola"/>
                <a:cs typeface="Times New Roman" panose="02020603050405020304" pitchFamily="18" charset="0"/>
              </a:rPr>
              <a:t>Nghe</a:t>
            </a:r>
            <a:r>
              <a:rPr lang="vi-VN" sz="2800" b="1" i="1" spc="40" dirty="0" smtClean="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và</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tóm</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tắt</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được</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nội</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dung</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thuyết</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trình</a:t>
            </a:r>
            <a:r>
              <a:rPr lang="vi-VN" sz="2800" b="1" i="1" spc="40" dirty="0">
                <a:solidFill>
                  <a:srgbClr val="0000CC"/>
                </a:solidFill>
                <a:latin typeface="Times New Roman" panose="02020603050405020304" pitchFamily="18" charset="0"/>
                <a:ea typeface="Symbola"/>
                <a:cs typeface="Times New Roman" panose="02020603050405020304" pitchFamily="18" charset="0"/>
              </a:rPr>
              <a:t> </a:t>
            </a:r>
            <a:r>
              <a:rPr lang="vi-VN" sz="2800" b="1" i="1" spc="-30" dirty="0">
                <a:solidFill>
                  <a:srgbClr val="0000CC"/>
                </a:solidFill>
                <a:latin typeface="Times New Roman" panose="02020603050405020304" pitchFamily="18" charset="0"/>
                <a:ea typeface="Symbola"/>
                <a:cs typeface="Times New Roman" panose="02020603050405020304" pitchFamily="18" charset="0"/>
              </a:rPr>
              <a:t>của </a:t>
            </a:r>
            <a:r>
              <a:rPr lang="vi-VN" sz="2800" b="1" i="1" dirty="0">
                <a:solidFill>
                  <a:srgbClr val="0000CC"/>
                </a:solidFill>
                <a:latin typeface="Times New Roman" panose="02020603050405020304" pitchFamily="18" charset="0"/>
                <a:ea typeface="Symbola"/>
                <a:cs typeface="Times New Roman" panose="02020603050405020304" pitchFamily="18" charset="0"/>
              </a:rPr>
              <a:t>người </a:t>
            </a:r>
            <a:r>
              <a:rPr lang="vi-VN" sz="2800" b="1" i="1" dirty="0" smtClean="0">
                <a:solidFill>
                  <a:srgbClr val="0000CC"/>
                </a:solidFill>
                <a:latin typeface="Times New Roman" panose="02020603050405020304" pitchFamily="18" charset="0"/>
                <a:ea typeface="Symbola"/>
                <a:cs typeface="Times New Roman" panose="02020603050405020304" pitchFamily="18" charset="0"/>
              </a:rPr>
              <a:t>khác</a:t>
            </a:r>
            <a:r>
              <a:rPr lang="vi-VN" sz="2800" dirty="0" smtClean="0">
                <a:solidFill>
                  <a:srgbClr val="0000CC"/>
                </a:solidFill>
                <a:latin typeface="Times New Roman" panose="02020603050405020304" pitchFamily="18" charset="0"/>
                <a:ea typeface="Symbola"/>
                <a:cs typeface="Times New Roman" panose="02020603050405020304" pitchFamily="18" charset="0"/>
              </a:rPr>
              <a:t>.</a:t>
            </a:r>
          </a:p>
          <a:p>
            <a:r>
              <a:rPr lang="vi-VN" sz="2800" dirty="0" smtClean="0">
                <a:solidFill>
                  <a:srgbClr val="231F20"/>
                </a:solidFill>
                <a:latin typeface="Times New Roman" panose="02020603050405020304" pitchFamily="18" charset="0"/>
                <a:ea typeface="Symbola"/>
                <a:cs typeface="Times New Roman" panose="02020603050405020304" pitchFamily="18" charset="0"/>
              </a:rPr>
              <a:t>- </a:t>
            </a:r>
            <a:r>
              <a:rPr lang="vi-VN" sz="2800" b="1" i="1" dirty="0" smtClean="0">
                <a:solidFill>
                  <a:srgbClr val="0000CC"/>
                </a:solidFill>
                <a:latin typeface="Times New Roman" panose="02020603050405020304" pitchFamily="18" charset="0"/>
                <a:ea typeface="Symbola"/>
                <a:cs typeface="Times New Roman" panose="02020603050405020304" pitchFamily="18" charset="0"/>
              </a:rPr>
              <a:t>Nắm</a:t>
            </a:r>
            <a:r>
              <a:rPr lang="vi-VN" sz="2800" b="1" i="1" spc="-5" dirty="0" smtClean="0">
                <a:solidFill>
                  <a:srgbClr val="0000CC"/>
                </a:solidFill>
                <a:latin typeface="Times New Roman" panose="02020603050405020304" pitchFamily="18" charset="0"/>
                <a:ea typeface="Symbola"/>
                <a:cs typeface="Times New Roman" panose="02020603050405020304" pitchFamily="18" charset="0"/>
              </a:rPr>
              <a:t> </a:t>
            </a:r>
            <a:r>
              <a:rPr lang="vi-VN" sz="2800" b="1" i="1" dirty="0">
                <a:solidFill>
                  <a:srgbClr val="0000CC"/>
                </a:solidFill>
                <a:latin typeface="Times New Roman" panose="02020603050405020304" pitchFamily="18" charset="0"/>
                <a:ea typeface="Symbola"/>
                <a:cs typeface="Times New Roman" panose="02020603050405020304" pitchFamily="18" charset="0"/>
              </a:rPr>
              <a:t>bắt</a:t>
            </a:r>
            <a:r>
              <a:rPr lang="vi-VN" sz="2800" b="1" i="1" spc="-35" dirty="0">
                <a:solidFill>
                  <a:srgbClr val="0000CC"/>
                </a:solidFill>
                <a:latin typeface="Times New Roman" panose="02020603050405020304" pitchFamily="18" charset="0"/>
                <a:ea typeface="Symbola"/>
                <a:cs typeface="Times New Roman" panose="02020603050405020304" pitchFamily="18" charset="0"/>
              </a:rPr>
              <a:t> </a:t>
            </a:r>
            <a:r>
              <a:rPr lang="vi-VN" sz="2800" b="1" i="1" dirty="0">
                <a:solidFill>
                  <a:srgbClr val="0000CC"/>
                </a:solidFill>
                <a:latin typeface="Times New Roman" panose="02020603050405020304" pitchFamily="18" charset="0"/>
                <a:ea typeface="Symbola"/>
                <a:cs typeface="Times New Roman" panose="02020603050405020304" pitchFamily="18" charset="0"/>
              </a:rPr>
              <a:t>được</a:t>
            </a:r>
            <a:r>
              <a:rPr lang="vi-VN" sz="2800" b="1" i="1" spc="-30" dirty="0">
                <a:solidFill>
                  <a:srgbClr val="0000CC"/>
                </a:solidFill>
                <a:latin typeface="Times New Roman" panose="02020603050405020304" pitchFamily="18" charset="0"/>
                <a:ea typeface="Symbola"/>
                <a:cs typeface="Times New Roman" panose="02020603050405020304" pitchFamily="18" charset="0"/>
              </a:rPr>
              <a:t> </a:t>
            </a:r>
            <a:r>
              <a:rPr lang="vi-VN" sz="2800" b="1" i="1" dirty="0">
                <a:solidFill>
                  <a:srgbClr val="0000CC"/>
                </a:solidFill>
                <a:latin typeface="Times New Roman" panose="02020603050405020304" pitchFamily="18" charset="0"/>
                <a:ea typeface="Symbola"/>
                <a:cs typeface="Times New Roman" panose="02020603050405020304" pitchFamily="18" charset="0"/>
              </a:rPr>
              <a:t>nội</a:t>
            </a:r>
            <a:r>
              <a:rPr lang="vi-VN" sz="2800" b="1" i="1" spc="-5" dirty="0">
                <a:solidFill>
                  <a:srgbClr val="0000CC"/>
                </a:solidFill>
                <a:latin typeface="Times New Roman" panose="02020603050405020304" pitchFamily="18" charset="0"/>
                <a:ea typeface="Symbola"/>
                <a:cs typeface="Times New Roman" panose="02020603050405020304" pitchFamily="18" charset="0"/>
              </a:rPr>
              <a:t> </a:t>
            </a:r>
            <a:r>
              <a:rPr lang="vi-VN" sz="2800" b="1" i="1" dirty="0">
                <a:solidFill>
                  <a:srgbClr val="0000CC"/>
                </a:solidFill>
                <a:latin typeface="Times New Roman" panose="02020603050405020304" pitchFamily="18" charset="0"/>
                <a:ea typeface="Symbola"/>
                <a:cs typeface="Times New Roman" panose="02020603050405020304" pitchFamily="18" charset="0"/>
              </a:rPr>
              <a:t>dung</a:t>
            </a:r>
            <a:r>
              <a:rPr lang="vi-VN" sz="2800" b="1" i="1" spc="-30" dirty="0">
                <a:solidFill>
                  <a:srgbClr val="0000CC"/>
                </a:solidFill>
                <a:latin typeface="Times New Roman" panose="02020603050405020304" pitchFamily="18" charset="0"/>
                <a:ea typeface="Symbola"/>
                <a:cs typeface="Times New Roman" panose="02020603050405020304" pitchFamily="18" charset="0"/>
              </a:rPr>
              <a:t> </a:t>
            </a:r>
            <a:r>
              <a:rPr lang="vi-VN" sz="2800" b="1" i="1" dirty="0">
                <a:solidFill>
                  <a:srgbClr val="0000CC"/>
                </a:solidFill>
                <a:latin typeface="Times New Roman" panose="02020603050405020304" pitchFamily="18" charset="0"/>
                <a:ea typeface="Symbola"/>
                <a:cs typeface="Times New Roman" panose="02020603050405020304" pitchFamily="18" charset="0"/>
              </a:rPr>
              <a:t>chính</a:t>
            </a:r>
            <a:r>
              <a:rPr lang="vi-VN" sz="2800" b="1" i="1" spc="-5" dirty="0">
                <a:solidFill>
                  <a:srgbClr val="0000CC"/>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mà</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nhóm</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đã</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trao</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spc="-20" dirty="0" smtClean="0">
                <a:solidFill>
                  <a:srgbClr val="231F20"/>
                </a:solidFill>
                <a:latin typeface="Times New Roman" panose="02020603050405020304" pitchFamily="18" charset="0"/>
                <a:ea typeface="Symbola"/>
                <a:cs typeface="Times New Roman" panose="02020603050405020304" pitchFamily="18" charset="0"/>
              </a:rPr>
              <a:t>đổi,</a:t>
            </a:r>
            <a:r>
              <a:rPr lang="vi-VN" sz="2800" dirty="0" smtClean="0">
                <a:latin typeface="Times New Roman" panose="02020603050405020304" pitchFamily="18" charset="0"/>
                <a:ea typeface="Symbola"/>
                <a:cs typeface="Times New Roman" panose="02020603050405020304" pitchFamily="18" charset="0"/>
              </a:rPr>
              <a:t> </a:t>
            </a:r>
            <a:r>
              <a:rPr lang="en-US" sz="2800" b="1" i="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b="1" i="1" spc="-2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b="1" i="1" spc="-2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i="1" spc="-2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i="1" spc="-15"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b="1" i="1" spc="-2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b="1" i="1" spc="-2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spc="-1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spc="-2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dung</a:t>
            </a:r>
            <a:r>
              <a:rPr lang="en-US" sz="2800" spc="-2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2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đó.</a:t>
            </a:r>
            <a:endParaRPr lang="vi-VN"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959830" y="580717"/>
            <a:ext cx="9188510" cy="1083374"/>
          </a:xfrm>
          <a:prstGeom prst="rect">
            <a:avLst/>
          </a:prstGeom>
        </p:spPr>
        <p:txBody>
          <a:bodyPr wrap="square">
            <a:spAutoFit/>
          </a:bodyPr>
          <a:lstStyle/>
          <a:p>
            <a:pPr marL="70485">
              <a:lnSpc>
                <a:spcPct val="115000"/>
              </a:lnSpc>
              <a:spcBef>
                <a:spcPts val="270"/>
              </a:spcBef>
              <a:spcAft>
                <a:spcPts val="0"/>
              </a:spcAft>
            </a:pPr>
            <a:r>
              <a:rPr lang="vi-VN" sz="2800" b="1" spc="-20" dirty="0">
                <a:solidFill>
                  <a:srgbClr val="FF0000"/>
                </a:solidFill>
                <a:latin typeface="Times New Roman" panose="02020603050405020304" pitchFamily="18" charset="0"/>
                <a:ea typeface="Symbola"/>
                <a:cs typeface="Symbola"/>
              </a:rPr>
              <a:t>I.</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Một</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số</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lưu</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ý</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khi</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thảo</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luận</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về</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một</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vấn</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đề</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đáng</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quan </a:t>
            </a:r>
            <a:r>
              <a:rPr lang="vi-VN" sz="2800" b="1" dirty="0">
                <a:solidFill>
                  <a:srgbClr val="FF0000"/>
                </a:solidFill>
                <a:latin typeface="Times New Roman" panose="02020603050405020304" pitchFamily="18" charset="0"/>
                <a:ea typeface="Symbola"/>
                <a:cs typeface="Symbola"/>
              </a:rPr>
              <a:t>tâm trong đời </a:t>
            </a:r>
            <a:r>
              <a:rPr lang="vi-VN" sz="2800" b="1" dirty="0" smtClean="0">
                <a:solidFill>
                  <a:srgbClr val="FF0000"/>
                </a:solidFill>
                <a:latin typeface="Times New Roman" panose="02020603050405020304" pitchFamily="18" charset="0"/>
                <a:ea typeface="Symbola"/>
                <a:cs typeface="Symbola"/>
              </a:rPr>
              <a:t>sống.</a:t>
            </a:r>
            <a:endParaRPr lang="en-US" sz="2800" dirty="0">
              <a:solidFill>
                <a:srgbClr val="FF0000"/>
              </a:solidFill>
              <a:effectLst/>
              <a:latin typeface="Symbola"/>
              <a:ea typeface="Symbola"/>
              <a:cs typeface="Symbola"/>
            </a:endParaRPr>
          </a:p>
        </p:txBody>
      </p:sp>
    </p:spTree>
    <p:extLst>
      <p:ext uri="{BB962C8B-B14F-4D97-AF65-F5344CB8AC3E}">
        <p14:creationId xmlns:p14="http://schemas.microsoft.com/office/powerpoint/2010/main" val="15021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0" y="-185737"/>
            <a:ext cx="12192000" cy="6796088"/>
          </a:xfrm>
          <a:prstGeom prst="rect">
            <a:avLst/>
          </a:prstGeom>
          <a:noFill/>
          <a:ln w="9525">
            <a:noFill/>
            <a:miter lim="800000"/>
            <a:headEnd/>
            <a:tailEnd/>
          </a:ln>
        </p:spPr>
      </p:pic>
      <p:sp>
        <p:nvSpPr>
          <p:cNvPr id="2" name="Rectangle 1"/>
          <p:cNvSpPr/>
          <p:nvPr/>
        </p:nvSpPr>
        <p:spPr>
          <a:xfrm>
            <a:off x="899870" y="809417"/>
            <a:ext cx="9188510" cy="1083374"/>
          </a:xfrm>
          <a:prstGeom prst="rect">
            <a:avLst/>
          </a:prstGeom>
        </p:spPr>
        <p:txBody>
          <a:bodyPr wrap="square">
            <a:spAutoFit/>
          </a:bodyPr>
          <a:lstStyle/>
          <a:p>
            <a:pPr marL="70485">
              <a:lnSpc>
                <a:spcPct val="115000"/>
              </a:lnSpc>
              <a:spcBef>
                <a:spcPts val="270"/>
              </a:spcBef>
            </a:pPr>
            <a:r>
              <a:rPr lang="vi-VN" sz="2800" b="1" spc="-20" dirty="0">
                <a:solidFill>
                  <a:srgbClr val="FF0000"/>
                </a:solidFill>
                <a:latin typeface="Times New Roman" panose="02020603050405020304" pitchFamily="18" charset="0"/>
                <a:ea typeface="Symbola"/>
                <a:cs typeface="Symbola"/>
              </a:rPr>
              <a:t>I.</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Một</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số</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lưu</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ý</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khi</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thảo</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luận</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về</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một</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vấn</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đề</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đáng</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quan </a:t>
            </a:r>
            <a:r>
              <a:rPr lang="vi-VN" sz="2800" b="1" dirty="0">
                <a:solidFill>
                  <a:srgbClr val="FF0000"/>
                </a:solidFill>
                <a:latin typeface="Times New Roman" panose="02020603050405020304" pitchFamily="18" charset="0"/>
                <a:ea typeface="Symbola"/>
                <a:cs typeface="Symbola"/>
              </a:rPr>
              <a:t>tâm trong đời sống</a:t>
            </a:r>
            <a:endParaRPr lang="en-US" sz="2800" dirty="0">
              <a:solidFill>
                <a:srgbClr val="FF0000"/>
              </a:solidFill>
              <a:latin typeface="Symbola"/>
              <a:ea typeface="Symbola"/>
              <a:cs typeface="Symbola"/>
            </a:endParaRPr>
          </a:p>
        </p:txBody>
      </p:sp>
      <p:sp>
        <p:nvSpPr>
          <p:cNvPr id="8" name="Cloud Callout 7"/>
          <p:cNvSpPr/>
          <p:nvPr/>
        </p:nvSpPr>
        <p:spPr>
          <a:xfrm>
            <a:off x="3778086" y="3045318"/>
            <a:ext cx="5753081" cy="2493473"/>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R="60325" algn="just">
              <a:lnSpc>
                <a:spcPct val="103000"/>
              </a:lnSpc>
              <a:spcBef>
                <a:spcPts val="280"/>
              </a:spcBef>
              <a:buClr>
                <a:srgbClr val="231F20"/>
              </a:buClr>
              <a:buSzPts val="1250"/>
              <a:tabLst>
                <a:tab pos="258445" algn="l"/>
              </a:tabLst>
            </a:pPr>
            <a:endParaRPr lang="en-US" sz="2400" dirty="0">
              <a:solidFill>
                <a:prstClr val="black"/>
              </a:solidFill>
              <a:latin typeface="Calibri Light" panose="020F0302020204030204"/>
              <a:ea typeface="Symbola"/>
              <a:cs typeface="Symbola"/>
            </a:endParaRPr>
          </a:p>
        </p:txBody>
      </p:sp>
      <p:sp>
        <p:nvSpPr>
          <p:cNvPr id="10" name="Rectangle 9"/>
          <p:cNvSpPr/>
          <p:nvPr/>
        </p:nvSpPr>
        <p:spPr>
          <a:xfrm>
            <a:off x="4482122" y="3650605"/>
            <a:ext cx="3881423" cy="954107"/>
          </a:xfrm>
          <a:prstGeom prst="rect">
            <a:avLst/>
          </a:prstGeom>
        </p:spPr>
        <p:txBody>
          <a:bodyPr wrap="square">
            <a:spAutoFit/>
          </a:bodyPr>
          <a:lstStyle/>
          <a:p>
            <a:r>
              <a:rPr lang="vi-VN"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Trước </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 thảo luận, em cần </a:t>
            </a:r>
            <a:r>
              <a:rPr lang="en-US"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chuẩn </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 </a:t>
            </a:r>
            <a:r>
              <a:rPr lang="vi-VN" sz="28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 gì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28790" y="1892791"/>
            <a:ext cx="2191626" cy="523220"/>
          </a:xfrm>
          <a:prstGeom prst="rect">
            <a:avLst/>
          </a:prstGeom>
        </p:spPr>
        <p:txBody>
          <a:bodyPr wrap="none">
            <a:spAutoFit/>
          </a:bodyPr>
          <a:lstStyle/>
          <a:p>
            <a:r>
              <a:rPr lang="vi-VN"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b="1" spc="-75"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5"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tập</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228897" y="2538111"/>
            <a:ext cx="3983037" cy="523875"/>
          </a:xfrm>
          <a:prstGeom prst="rect">
            <a:avLst/>
          </a:prstGeom>
          <a:noFill/>
          <a:ln w="9525">
            <a:noFill/>
            <a:miter lim="800000"/>
            <a:headEnd/>
            <a:tailEnd/>
          </a:ln>
        </p:spPr>
        <p:txBody>
          <a:bodyPr wrap="none">
            <a:spAutoFit/>
          </a:bodyPr>
          <a:lstStyle/>
          <a:p>
            <a:r>
              <a:rPr lang="en-US" sz="2800" b="1" dirty="0">
                <a:solidFill>
                  <a:srgbClr val="0000CC"/>
                </a:solidFill>
                <a:latin typeface="Times New Roman" pitchFamily="18" charset="0"/>
                <a:ea typeface="MS Mincho" pitchFamily="49" charset="-128"/>
              </a:rPr>
              <a:t>1. </a:t>
            </a:r>
            <a:r>
              <a:rPr lang="en-US" sz="2800" b="1" dirty="0" err="1">
                <a:solidFill>
                  <a:srgbClr val="0000CC"/>
                </a:solidFill>
                <a:latin typeface="Times New Roman" pitchFamily="18" charset="0"/>
                <a:ea typeface="MS Mincho" pitchFamily="49" charset="-128"/>
              </a:rPr>
              <a:t>Chuẩn</a:t>
            </a:r>
            <a:r>
              <a:rPr lang="en-US" sz="2800" b="1" dirty="0">
                <a:solidFill>
                  <a:srgbClr val="0000CC"/>
                </a:solidFill>
                <a:latin typeface="Times New Roman" pitchFamily="18" charset="0"/>
                <a:ea typeface="MS Mincho" pitchFamily="49" charset="-128"/>
              </a:rPr>
              <a:t> </a:t>
            </a:r>
            <a:r>
              <a:rPr lang="en-US" sz="2800" b="1" dirty="0" err="1">
                <a:solidFill>
                  <a:srgbClr val="0000CC"/>
                </a:solidFill>
                <a:latin typeface="Times New Roman" pitchFamily="18" charset="0"/>
                <a:ea typeface="MS Mincho" pitchFamily="49" charset="-128"/>
              </a:rPr>
              <a:t>bị</a:t>
            </a:r>
            <a:r>
              <a:rPr lang="en-US" sz="2800" b="1" dirty="0">
                <a:solidFill>
                  <a:srgbClr val="0000CC"/>
                </a:solidFill>
                <a:latin typeface="Times New Roman" pitchFamily="18" charset="0"/>
                <a:ea typeface="MS Mincho" pitchFamily="49" charset="-128"/>
              </a:rPr>
              <a:t> </a:t>
            </a:r>
            <a:r>
              <a:rPr lang="en-US" sz="2800" b="1" dirty="0" err="1">
                <a:solidFill>
                  <a:srgbClr val="0000CC"/>
                </a:solidFill>
                <a:latin typeface="Times New Roman" pitchFamily="18" charset="0"/>
                <a:ea typeface="MS Mincho" pitchFamily="49" charset="-128"/>
              </a:rPr>
              <a:t>nội</a:t>
            </a:r>
            <a:r>
              <a:rPr lang="en-US" sz="2800" b="1" dirty="0">
                <a:solidFill>
                  <a:srgbClr val="0000CC"/>
                </a:solidFill>
                <a:latin typeface="Times New Roman" pitchFamily="18" charset="0"/>
                <a:ea typeface="MS Mincho" pitchFamily="49" charset="-128"/>
              </a:rPr>
              <a:t> dung </a:t>
            </a:r>
            <a:r>
              <a:rPr lang="en-US" sz="2800" b="1" dirty="0" err="1">
                <a:solidFill>
                  <a:srgbClr val="0000CC"/>
                </a:solidFill>
                <a:latin typeface="Times New Roman" pitchFamily="18" charset="0"/>
                <a:ea typeface="MS Mincho" pitchFamily="49" charset="-128"/>
              </a:rPr>
              <a:t>nói</a:t>
            </a: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179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fltVal val="0"/>
                                          </p:val>
                                        </p:tav>
                                      </p:tavLst>
                                    </p:anim>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0" grpId="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0" y="-185737"/>
            <a:ext cx="12192000" cy="6796088"/>
          </a:xfrm>
          <a:prstGeom prst="rect">
            <a:avLst/>
          </a:prstGeom>
          <a:noFill/>
          <a:ln w="9525">
            <a:noFill/>
            <a:miter lim="800000"/>
            <a:headEnd/>
            <a:tailEnd/>
          </a:ln>
        </p:spPr>
      </p:pic>
      <p:sp>
        <p:nvSpPr>
          <p:cNvPr id="2" name="Rectangle 1"/>
          <p:cNvSpPr/>
          <p:nvPr/>
        </p:nvSpPr>
        <p:spPr>
          <a:xfrm>
            <a:off x="700088" y="525487"/>
            <a:ext cx="10601325" cy="5229573"/>
          </a:xfrm>
          <a:prstGeom prst="rect">
            <a:avLst/>
          </a:prstGeom>
        </p:spPr>
        <p:txBody>
          <a:bodyPr wrap="square">
            <a:spAutoFit/>
          </a:bodyPr>
          <a:lstStyle/>
          <a:p>
            <a:pPr algn="just">
              <a:lnSpc>
                <a:spcPct val="107000"/>
              </a:lnSpc>
              <a:spcAft>
                <a:spcPts val="0"/>
              </a:spcAft>
            </a:pP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Thành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lập nhóm và lựa chọn vấn đề đáng quan tâm trong đời sống được gợi ra từ tác phẩm văn 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đã học hoặc đã đọc để thảo luận.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Ví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dụ: sức hủy hoại của chiến tranh, khát vọng hạnh phúc của con người được gợi ra từ tác phẩm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Chinh phụ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ngâm</a:t>
            </a:r>
            <a:r>
              <a:rPr lang="vi-VN" sz="24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Phân công người điều hành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(chủ trì)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và thư kí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(có nhiệm vụ ghi lại nội dung cuộc thảo luận).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Thống nhất nguyên tắc khi thảo luận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tuân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thủ sự điều hành của người chủ trì; khi phát biểu cần nói ngắn gọn, rõ ràng, không lặp lại các ý người khác đã trình bày mà cần có sự tiếp nối, phát triển những ý đó một cách hợp lý; người nghe cần lắng nghe với thái độ tôn trọng, không ngắt lời người nói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Mỗi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người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cần nắm nội dung khái quát và các chi tiết trong tác phẩm văn học có liên quan đến vấn đề được lựa chọn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để chuẩn bị ý kiến tham gia thảo luận. </a:t>
            </a:r>
            <a:endParaRPr lang="vi-VN"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thể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chuẩn bị tranh ảnh, đoạn phim ngắn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,…để hỗ trợ cho phần trình bày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37652" y="5660446"/>
            <a:ext cx="2201244" cy="522259"/>
          </a:xfrm>
          <a:prstGeom prst="rect">
            <a:avLst/>
          </a:prstGeom>
        </p:spPr>
        <p:txBody>
          <a:bodyPr wrap="none">
            <a:spAutoFit/>
          </a:bodyPr>
          <a:lstStyle/>
          <a:p>
            <a:pPr lvl="0" algn="just">
              <a:lnSpc>
                <a:spcPct val="107000"/>
              </a:lnSpc>
            </a:pPr>
            <a:r>
              <a:rPr lang="vi-VN"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vi-VN"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7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171450" y="-38402"/>
            <a:ext cx="12192000" cy="6796088"/>
          </a:xfrm>
          <a:prstGeom prst="rect">
            <a:avLst/>
          </a:prstGeom>
          <a:noFill/>
          <a:ln w="9525">
            <a:noFill/>
            <a:miter lim="800000"/>
            <a:headEnd/>
            <a:tailEnd/>
          </a:ln>
        </p:spPr>
      </p:pic>
      <p:sp>
        <p:nvSpPr>
          <p:cNvPr id="2" name="Rectangle 1"/>
          <p:cNvSpPr/>
          <p:nvPr/>
        </p:nvSpPr>
        <p:spPr>
          <a:xfrm>
            <a:off x="899870" y="809417"/>
            <a:ext cx="9188510" cy="1083374"/>
          </a:xfrm>
          <a:prstGeom prst="rect">
            <a:avLst/>
          </a:prstGeom>
        </p:spPr>
        <p:txBody>
          <a:bodyPr wrap="square">
            <a:spAutoFit/>
          </a:bodyPr>
          <a:lstStyle/>
          <a:p>
            <a:pPr marL="70485">
              <a:lnSpc>
                <a:spcPct val="115000"/>
              </a:lnSpc>
              <a:spcBef>
                <a:spcPts val="270"/>
              </a:spcBef>
            </a:pPr>
            <a:r>
              <a:rPr lang="vi-VN" sz="2800" b="1" spc="-20" dirty="0">
                <a:solidFill>
                  <a:srgbClr val="FF0000"/>
                </a:solidFill>
                <a:latin typeface="Times New Roman" panose="02020603050405020304" pitchFamily="18" charset="0"/>
                <a:ea typeface="Symbola"/>
                <a:cs typeface="Symbola"/>
              </a:rPr>
              <a:t>I.</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Một</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số</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lưu</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ý</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khi</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thảo</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luận</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về</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một</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vấn</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đề</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đáng</a:t>
            </a:r>
            <a:r>
              <a:rPr lang="vi-VN" sz="2800" b="1" spc="-90" dirty="0">
                <a:solidFill>
                  <a:srgbClr val="FF0000"/>
                </a:solidFill>
                <a:latin typeface="Times New Roman" panose="02020603050405020304" pitchFamily="18" charset="0"/>
                <a:ea typeface="Symbola"/>
                <a:cs typeface="Symbola"/>
              </a:rPr>
              <a:t> </a:t>
            </a:r>
            <a:r>
              <a:rPr lang="vi-VN" sz="2800" b="1" spc="-20" dirty="0">
                <a:solidFill>
                  <a:srgbClr val="FF0000"/>
                </a:solidFill>
                <a:latin typeface="Times New Roman" panose="02020603050405020304" pitchFamily="18" charset="0"/>
                <a:ea typeface="Symbola"/>
                <a:cs typeface="Symbola"/>
              </a:rPr>
              <a:t>quan </a:t>
            </a:r>
            <a:r>
              <a:rPr lang="vi-VN" sz="2800" b="1" dirty="0">
                <a:solidFill>
                  <a:srgbClr val="FF0000"/>
                </a:solidFill>
                <a:latin typeface="Times New Roman" panose="02020603050405020304" pitchFamily="18" charset="0"/>
                <a:ea typeface="Symbola"/>
                <a:cs typeface="Symbola"/>
              </a:rPr>
              <a:t>tâm trong đời sống</a:t>
            </a:r>
            <a:endParaRPr lang="en-US" sz="2800" dirty="0">
              <a:solidFill>
                <a:srgbClr val="FF0000"/>
              </a:solidFill>
              <a:latin typeface="Symbola"/>
              <a:ea typeface="Symbola"/>
              <a:cs typeface="Symbola"/>
            </a:endParaRPr>
          </a:p>
        </p:txBody>
      </p:sp>
      <p:sp>
        <p:nvSpPr>
          <p:cNvPr id="3" name="Rectangle 2"/>
          <p:cNvSpPr/>
          <p:nvPr/>
        </p:nvSpPr>
        <p:spPr>
          <a:xfrm>
            <a:off x="1028790" y="1892791"/>
            <a:ext cx="2191626" cy="523220"/>
          </a:xfrm>
          <a:prstGeom prst="rect">
            <a:avLst/>
          </a:prstGeom>
        </p:spPr>
        <p:txBody>
          <a:bodyPr wrap="none">
            <a:spAutoFit/>
          </a:bodyPr>
          <a:lstStyle/>
          <a:p>
            <a:r>
              <a:rPr lang="vi-VN"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228897" y="2538111"/>
            <a:ext cx="3983037" cy="523875"/>
          </a:xfrm>
          <a:prstGeom prst="rect">
            <a:avLst/>
          </a:prstGeom>
          <a:noFill/>
          <a:ln w="9525">
            <a:noFill/>
            <a:miter lim="800000"/>
            <a:headEnd/>
            <a:tailEnd/>
          </a:ln>
        </p:spPr>
        <p:txBody>
          <a:bodyPr wrap="none">
            <a:spAutoFit/>
          </a:bodyPr>
          <a:lstStyle/>
          <a:p>
            <a:r>
              <a:rPr lang="en-US" sz="2800" b="1" dirty="0">
                <a:solidFill>
                  <a:srgbClr val="FF0000"/>
                </a:solidFill>
                <a:latin typeface="Times New Roman" pitchFamily="18" charset="0"/>
                <a:ea typeface="MS Mincho" pitchFamily="49" charset="-128"/>
              </a:rPr>
              <a:t>1. </a:t>
            </a:r>
            <a:r>
              <a:rPr lang="en-US" sz="2800" b="1" dirty="0" err="1">
                <a:solidFill>
                  <a:srgbClr val="FF0000"/>
                </a:solidFill>
                <a:latin typeface="Times New Roman" pitchFamily="18" charset="0"/>
                <a:ea typeface="MS Mincho" pitchFamily="49" charset="-128"/>
              </a:rPr>
              <a:t>Chuẩn</a:t>
            </a:r>
            <a:r>
              <a:rPr lang="en-US" sz="2800" b="1" dirty="0">
                <a:solidFill>
                  <a:srgbClr val="FF0000"/>
                </a:solidFill>
                <a:latin typeface="Times New Roman" pitchFamily="18" charset="0"/>
                <a:ea typeface="MS Mincho" pitchFamily="49" charset="-128"/>
              </a:rPr>
              <a:t> </a:t>
            </a:r>
            <a:r>
              <a:rPr lang="en-US" sz="2800" b="1" dirty="0" err="1">
                <a:solidFill>
                  <a:srgbClr val="FF0000"/>
                </a:solidFill>
                <a:latin typeface="Times New Roman" pitchFamily="18" charset="0"/>
                <a:ea typeface="MS Mincho" pitchFamily="49" charset="-128"/>
              </a:rPr>
              <a:t>bị</a:t>
            </a:r>
            <a:r>
              <a:rPr lang="en-US" sz="2800" b="1" dirty="0">
                <a:solidFill>
                  <a:srgbClr val="FF0000"/>
                </a:solidFill>
                <a:latin typeface="Times New Roman" pitchFamily="18" charset="0"/>
                <a:ea typeface="MS Mincho" pitchFamily="49" charset="-128"/>
              </a:rPr>
              <a:t> </a:t>
            </a:r>
            <a:r>
              <a:rPr lang="en-US" sz="2800" b="1" dirty="0" err="1">
                <a:solidFill>
                  <a:srgbClr val="FF0000"/>
                </a:solidFill>
                <a:latin typeface="Times New Roman" pitchFamily="18" charset="0"/>
                <a:ea typeface="MS Mincho" pitchFamily="49" charset="-128"/>
              </a:rPr>
              <a:t>nội</a:t>
            </a:r>
            <a:r>
              <a:rPr lang="en-US" sz="2800" b="1" dirty="0">
                <a:solidFill>
                  <a:srgbClr val="FF0000"/>
                </a:solidFill>
                <a:latin typeface="Times New Roman" pitchFamily="18" charset="0"/>
                <a:ea typeface="MS Mincho" pitchFamily="49" charset="-128"/>
              </a:rPr>
              <a:t> dung </a:t>
            </a:r>
            <a:r>
              <a:rPr lang="en-US" sz="2800" b="1" dirty="0" err="1">
                <a:solidFill>
                  <a:srgbClr val="FF0000"/>
                </a:solidFill>
                <a:latin typeface="Times New Roman" pitchFamily="18" charset="0"/>
                <a:ea typeface="MS Mincho" pitchFamily="49" charset="-128"/>
              </a:rPr>
              <a:t>nói</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1228897" y="3736318"/>
            <a:ext cx="3983037" cy="553357"/>
          </a:xfrm>
          <a:prstGeom prst="rect">
            <a:avLst/>
          </a:prstGeom>
        </p:spPr>
        <p:txBody>
          <a:bodyPr wrap="square">
            <a:spAutoFit/>
          </a:bodyPr>
          <a:lstStyle/>
          <a:p>
            <a:pPr algn="just">
              <a:lnSpc>
                <a:spcPct val="107000"/>
              </a:lnSpc>
              <a:spcAft>
                <a:spcPts val="0"/>
              </a:spcAft>
            </a:pPr>
            <a:r>
              <a:rPr lang="vi-VN"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Thảo </a:t>
            </a:r>
            <a:r>
              <a:rPr lang="en-US" sz="28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vi-VN" sz="28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(trình bày)</a:t>
            </a:r>
            <a:endParaRPr lang="en-US"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134588" y="4390954"/>
            <a:ext cx="1980029" cy="523220"/>
          </a:xfrm>
          <a:prstGeom prst="rect">
            <a:avLst/>
          </a:prstGeom>
        </p:spPr>
        <p:txBody>
          <a:bodyPr wrap="none">
            <a:spAutoFit/>
          </a:bodyPr>
          <a:lstStyle/>
          <a:p>
            <a:pPr marL="70485">
              <a:spcAft>
                <a:spcPts val="0"/>
              </a:spcAft>
            </a:pPr>
            <a:r>
              <a:rPr lang="vi-VN" sz="2800" b="1" dirty="0">
                <a:solidFill>
                  <a:srgbClr val="0000CC"/>
                </a:solidFill>
                <a:latin typeface="Times New Roman" panose="02020603050405020304" pitchFamily="18" charset="0"/>
                <a:ea typeface="Symbola"/>
                <a:cs typeface="Symbola"/>
              </a:rPr>
              <a:t>4</a:t>
            </a:r>
            <a:r>
              <a:rPr lang="vi-VN" sz="2800" b="1" dirty="0" smtClean="0">
                <a:solidFill>
                  <a:srgbClr val="0000CC"/>
                </a:solidFill>
                <a:latin typeface="Times New Roman" panose="02020603050405020304" pitchFamily="18" charset="0"/>
                <a:ea typeface="Symbola"/>
                <a:cs typeface="Symbola"/>
              </a:rPr>
              <a:t>.</a:t>
            </a:r>
            <a:r>
              <a:rPr lang="vi-VN" sz="2800" b="1" spc="-55" dirty="0" smtClean="0">
                <a:solidFill>
                  <a:srgbClr val="0000CC"/>
                </a:solidFill>
                <a:latin typeface="Times New Roman" panose="02020603050405020304" pitchFamily="18" charset="0"/>
                <a:ea typeface="Symbola"/>
                <a:cs typeface="Symbola"/>
              </a:rPr>
              <a:t> </a:t>
            </a:r>
            <a:r>
              <a:rPr lang="vi-VN" sz="2800" b="1" dirty="0">
                <a:solidFill>
                  <a:srgbClr val="0000CC"/>
                </a:solidFill>
                <a:latin typeface="Times New Roman" panose="02020603050405020304" pitchFamily="18" charset="0"/>
                <a:ea typeface="Symbola"/>
                <a:cs typeface="Symbola"/>
              </a:rPr>
              <a:t>Đánh</a:t>
            </a:r>
            <a:r>
              <a:rPr lang="vi-VN" sz="2800" b="1" spc="-50" dirty="0">
                <a:solidFill>
                  <a:srgbClr val="0000CC"/>
                </a:solidFill>
                <a:latin typeface="Times New Roman" panose="02020603050405020304" pitchFamily="18" charset="0"/>
                <a:ea typeface="Symbola"/>
                <a:cs typeface="Symbola"/>
              </a:rPr>
              <a:t> </a:t>
            </a:r>
            <a:r>
              <a:rPr lang="vi-VN" sz="2800" b="1" spc="-25" dirty="0">
                <a:solidFill>
                  <a:srgbClr val="0000CC"/>
                </a:solidFill>
                <a:latin typeface="Times New Roman" panose="02020603050405020304" pitchFamily="18" charset="0"/>
                <a:ea typeface="Symbola"/>
                <a:cs typeface="Symbola"/>
              </a:rPr>
              <a:t>giá</a:t>
            </a:r>
            <a:endParaRPr lang="en-US" sz="2800" dirty="0">
              <a:solidFill>
                <a:srgbClr val="0000CC"/>
              </a:solidFill>
              <a:effectLst/>
              <a:latin typeface="Symbola"/>
              <a:ea typeface="Symbola"/>
              <a:cs typeface="Symbola"/>
            </a:endParaRPr>
          </a:p>
        </p:txBody>
      </p:sp>
      <p:sp>
        <p:nvSpPr>
          <p:cNvPr id="5" name="Rectangle 4"/>
          <p:cNvSpPr/>
          <p:nvPr/>
        </p:nvSpPr>
        <p:spPr>
          <a:xfrm>
            <a:off x="1228897" y="3071625"/>
            <a:ext cx="2201244" cy="522259"/>
          </a:xfrm>
          <a:prstGeom prst="rect">
            <a:avLst/>
          </a:prstGeom>
        </p:spPr>
        <p:txBody>
          <a:bodyPr wrap="none">
            <a:spAutoFit/>
          </a:bodyPr>
          <a:lstStyle/>
          <a:p>
            <a:pPr lvl="0" algn="just">
              <a:lnSpc>
                <a:spcPct val="107000"/>
              </a:lnSpc>
            </a:pPr>
            <a:r>
              <a:rPr lang="vi-VN"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8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3"/>
          <p:cNvPicPr>
            <a:picLocks noChangeAspect="1"/>
          </p:cNvPicPr>
          <p:nvPr/>
        </p:nvPicPr>
        <p:blipFill>
          <a:blip r:embed="rId2"/>
          <a:srcRect/>
          <a:stretch>
            <a:fillRect/>
          </a:stretch>
        </p:blipFill>
        <p:spPr bwMode="auto">
          <a:xfrm>
            <a:off x="0" y="53516"/>
            <a:ext cx="12192000" cy="6796087"/>
          </a:xfrm>
          <a:prstGeom prst="rect">
            <a:avLst/>
          </a:prstGeom>
          <a:noFill/>
          <a:ln w="9525">
            <a:noFill/>
            <a:miter lim="800000"/>
            <a:headEnd/>
            <a:tailEnd/>
          </a:ln>
        </p:spPr>
      </p:pic>
      <p:sp>
        <p:nvSpPr>
          <p:cNvPr id="175109" name="Rectangle 5"/>
          <p:cNvSpPr>
            <a:spLocks noChangeArrowheads="1"/>
          </p:cNvSpPr>
          <p:nvPr/>
        </p:nvSpPr>
        <p:spPr bwMode="auto">
          <a:xfrm>
            <a:off x="604838" y="1555157"/>
            <a:ext cx="3070071" cy="523220"/>
          </a:xfrm>
          <a:prstGeom prst="rect">
            <a:avLst/>
          </a:prstGeom>
          <a:noFill/>
          <a:ln w="9525">
            <a:noFill/>
            <a:miter lim="800000"/>
            <a:headEnd/>
            <a:tailEnd/>
          </a:ln>
        </p:spPr>
        <p:txBody>
          <a:bodyPr wrap="none">
            <a:spAutoFit/>
          </a:bodyPr>
          <a:lstStyle/>
          <a:p>
            <a:r>
              <a:rPr lang="vi-VN" sz="2800" b="1" dirty="0">
                <a:solidFill>
                  <a:srgbClr val="FF0000"/>
                </a:solidFill>
                <a:latin typeface="Times New Roman" pitchFamily="18" charset="0"/>
                <a:ea typeface="MS Mincho" pitchFamily="49" charset="-128"/>
              </a:rPr>
              <a:t>4</a:t>
            </a:r>
            <a:r>
              <a:rPr lang="en-US" sz="2800" b="1" dirty="0" smtClean="0">
                <a:solidFill>
                  <a:srgbClr val="FF0000"/>
                </a:solidFill>
                <a:latin typeface="Times New Roman" pitchFamily="18" charset="0"/>
                <a:ea typeface="MS Mincho" pitchFamily="49" charset="-128"/>
              </a:rPr>
              <a:t>. </a:t>
            </a:r>
            <a:r>
              <a:rPr lang="en-US" sz="2800" b="1" dirty="0" err="1">
                <a:solidFill>
                  <a:srgbClr val="FF0000"/>
                </a:solidFill>
                <a:latin typeface="Times New Roman" pitchFamily="18" charset="0"/>
                <a:ea typeface="MS Mincho" pitchFamily="49" charset="-128"/>
              </a:rPr>
              <a:t>Đánh</a:t>
            </a:r>
            <a:r>
              <a:rPr lang="en-US" sz="2800" b="1" dirty="0">
                <a:solidFill>
                  <a:srgbClr val="FF0000"/>
                </a:solidFill>
                <a:latin typeface="Times New Roman" pitchFamily="18" charset="0"/>
                <a:ea typeface="MS Mincho" pitchFamily="49" charset="-128"/>
              </a:rPr>
              <a:t> </a:t>
            </a:r>
            <a:r>
              <a:rPr lang="en-US" sz="2800" b="1" dirty="0" err="1">
                <a:solidFill>
                  <a:srgbClr val="FF0000"/>
                </a:solidFill>
                <a:latin typeface="Times New Roman" pitchFamily="18" charset="0"/>
                <a:ea typeface="MS Mincho" pitchFamily="49" charset="-128"/>
              </a:rPr>
              <a:t>giá</a:t>
            </a:r>
            <a:r>
              <a:rPr lang="en-US" sz="2800" b="1" dirty="0">
                <a:solidFill>
                  <a:srgbClr val="FF0000"/>
                </a:solidFill>
                <a:latin typeface="Times New Roman" pitchFamily="18" charset="0"/>
                <a:ea typeface="MS Mincho" pitchFamily="49" charset="-128"/>
              </a:rPr>
              <a:t> </a:t>
            </a:r>
            <a:r>
              <a:rPr lang="en-US" sz="2800" b="1" dirty="0" err="1">
                <a:solidFill>
                  <a:srgbClr val="FF0000"/>
                </a:solidFill>
                <a:latin typeface="Times New Roman" pitchFamily="18" charset="0"/>
                <a:ea typeface="MS Mincho" pitchFamily="49" charset="-128"/>
              </a:rPr>
              <a:t>bài</a:t>
            </a:r>
            <a:r>
              <a:rPr lang="en-US" sz="2800" b="1" dirty="0">
                <a:solidFill>
                  <a:srgbClr val="FF0000"/>
                </a:solidFill>
                <a:latin typeface="Times New Roman" pitchFamily="18" charset="0"/>
                <a:ea typeface="MS Mincho" pitchFamily="49" charset="-128"/>
              </a:rPr>
              <a:t> </a:t>
            </a:r>
            <a:r>
              <a:rPr lang="en-US" sz="2800" b="1" dirty="0" err="1">
                <a:solidFill>
                  <a:srgbClr val="FF0000"/>
                </a:solidFill>
                <a:latin typeface="Times New Roman" pitchFamily="18" charset="0"/>
                <a:ea typeface="MS Mincho" pitchFamily="49" charset="-128"/>
              </a:rPr>
              <a:t>nói</a:t>
            </a:r>
            <a:endParaRPr lang="en-US" sz="2800" dirty="0">
              <a:solidFill>
                <a:srgbClr val="FF0000"/>
              </a:solidFill>
              <a:latin typeface="Times New Roman" pitchFamily="18" charset="0"/>
              <a:cs typeface="Times New Roman" pitchFamily="18" charset="0"/>
            </a:endParaRPr>
          </a:p>
        </p:txBody>
      </p:sp>
      <p:sp>
        <p:nvSpPr>
          <p:cNvPr id="8" name="Rectangle 7"/>
          <p:cNvSpPr>
            <a:spLocks noChangeArrowheads="1"/>
          </p:cNvSpPr>
          <p:nvPr/>
        </p:nvSpPr>
        <p:spPr bwMode="auto">
          <a:xfrm>
            <a:off x="3400424" y="4642721"/>
            <a:ext cx="6518275" cy="1384995"/>
          </a:xfrm>
          <a:prstGeom prst="rect">
            <a:avLst/>
          </a:prstGeom>
          <a:noFill/>
          <a:ln w="9525">
            <a:solidFill>
              <a:schemeClr val="accent1"/>
            </a:solidFill>
            <a:miter lim="800000"/>
            <a:headEnd/>
            <a:tailEnd/>
          </a:ln>
        </p:spPr>
        <p:txBody>
          <a:bodyPr wrap="square">
            <a:spAutoFit/>
          </a:bodyPr>
          <a:lstStyle/>
          <a:p>
            <a:pPr>
              <a:tabLst>
                <a:tab pos="1385888" algn="l"/>
              </a:tabLst>
            </a:pPr>
            <a:r>
              <a:rPr lang="en-US" sz="2800" dirty="0" smtClean="0">
                <a:solidFill>
                  <a:srgbClr val="FF0000"/>
                </a:solidFill>
                <a:latin typeface="Times New Roman" pitchFamily="18" charset="0"/>
                <a:ea typeface="MS Mincho" pitchFamily="49" charset="-128"/>
              </a:rPr>
              <a:t>- Người nghe</a:t>
            </a:r>
            <a:r>
              <a:rPr lang="vi-VN" sz="2800" dirty="0" smtClean="0">
                <a:solidFill>
                  <a:srgbClr val="FF0000"/>
                </a:solidFill>
                <a:latin typeface="Times New Roman" pitchFamily="18" charset="0"/>
                <a:ea typeface="MS Mincho" pitchFamily="49" charset="-128"/>
              </a:rPr>
              <a:t>: </a:t>
            </a:r>
            <a:r>
              <a:rPr lang="vi-VN" sz="2800" dirty="0" smtClean="0">
                <a:solidFill>
                  <a:prstClr val="black"/>
                </a:solidFill>
                <a:latin typeface="Times New Roman" pitchFamily="18" charset="0"/>
                <a:ea typeface="MS Mincho" pitchFamily="49" charset="-128"/>
              </a:rPr>
              <a:t>cần </a:t>
            </a:r>
            <a:r>
              <a:rPr lang="en-US" sz="2800" dirty="0" smtClean="0">
                <a:solidFill>
                  <a:prstClr val="black"/>
                </a:solidFill>
                <a:latin typeface="Times New Roman" pitchFamily="18" charset="0"/>
                <a:ea typeface="MS Mincho" pitchFamily="49" charset="-128"/>
              </a:rPr>
              <a:t>đưa </a:t>
            </a:r>
            <a:r>
              <a:rPr lang="en-US" sz="2800" dirty="0">
                <a:solidFill>
                  <a:prstClr val="black"/>
                </a:solidFill>
                <a:latin typeface="Times New Roman" pitchFamily="18" charset="0"/>
                <a:ea typeface="MS Mincho" pitchFamily="49" charset="-128"/>
              </a:rPr>
              <a:t>ra những ưu điểm trong cách trình bày và chỉ ra những hạn chế cần khắc phục</a:t>
            </a:r>
            <a:r>
              <a:rPr lang="en-US" sz="2800" dirty="0" smtClean="0">
                <a:solidFill>
                  <a:prstClr val="black"/>
                </a:solidFill>
                <a:latin typeface="Times New Roman" pitchFamily="18" charset="0"/>
                <a:ea typeface="MS Mincho" pitchFamily="49" charset="-128"/>
              </a:rPr>
              <a:t>.</a:t>
            </a:r>
            <a:endParaRPr lang="en-US" sz="2800" dirty="0">
              <a:solidFill>
                <a:prstClr val="black"/>
              </a:solidFill>
              <a:latin typeface="Times New Roman" pitchFamily="18" charset="0"/>
              <a:cs typeface="Times New Roman" pitchFamily="18" charset="0"/>
            </a:endParaRPr>
          </a:p>
        </p:txBody>
      </p:sp>
      <p:sp>
        <p:nvSpPr>
          <p:cNvPr id="2" name="TextBox 1"/>
          <p:cNvSpPr txBox="1"/>
          <p:nvPr/>
        </p:nvSpPr>
        <p:spPr>
          <a:xfrm>
            <a:off x="1296987" y="4004002"/>
            <a:ext cx="1116013" cy="523220"/>
          </a:xfrm>
          <a:prstGeom prst="rect">
            <a:avLst/>
          </a:prstGeom>
          <a:solidFill>
            <a:schemeClr val="accent2">
              <a:lumMod val="40000"/>
              <a:lumOff val="60000"/>
            </a:schemeClr>
          </a:solid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Lưu ý</a:t>
            </a:r>
            <a:endParaRPr lang="en-US" sz="2800" b="1"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3400425" y="2509265"/>
            <a:ext cx="6518275" cy="1815882"/>
          </a:xfrm>
          <a:prstGeom prst="rect">
            <a:avLst/>
          </a:prstGeom>
          <a:noFill/>
          <a:ln w="9525">
            <a:solidFill>
              <a:schemeClr val="accent1"/>
            </a:solidFill>
            <a:miter lim="800000"/>
            <a:headEnd/>
            <a:tailEnd/>
          </a:ln>
        </p:spPr>
        <p:txBody>
          <a:bodyPr wrap="square">
            <a:spAutoFit/>
          </a:bodyPr>
          <a:lstStyle/>
          <a:p>
            <a:pPr>
              <a:tabLst>
                <a:tab pos="1385888" algn="l"/>
              </a:tabLst>
            </a:pPr>
            <a:r>
              <a:rPr lang="en-US" sz="2800" dirty="0">
                <a:solidFill>
                  <a:srgbClr val="FF0000"/>
                </a:solidFill>
                <a:latin typeface="Times New Roman" pitchFamily="18" charset="0"/>
                <a:ea typeface="MS Mincho" pitchFamily="49" charset="-128"/>
              </a:rPr>
              <a:t>- </a:t>
            </a:r>
            <a:r>
              <a:rPr lang="vi-VN" sz="2800" dirty="0" smtClean="0">
                <a:solidFill>
                  <a:srgbClr val="FF0000"/>
                </a:solidFill>
                <a:latin typeface="Times New Roman" pitchFamily="18" charset="0"/>
                <a:ea typeface="MS Mincho" pitchFamily="49" charset="-128"/>
              </a:rPr>
              <a:t>Người nói</a:t>
            </a:r>
            <a:r>
              <a:rPr lang="vi-VN" sz="2800" dirty="0" smtClean="0">
                <a:solidFill>
                  <a:prstClr val="black"/>
                </a:solidFill>
                <a:latin typeface="Times New Roman" pitchFamily="18" charset="0"/>
                <a:ea typeface="MS Mincho" pitchFamily="49" charset="-128"/>
              </a:rPr>
              <a:t>: </a:t>
            </a:r>
            <a:r>
              <a:rPr lang="en-US" sz="2800" dirty="0" smtClean="0">
                <a:solidFill>
                  <a:prstClr val="black"/>
                </a:solidFill>
                <a:latin typeface="Times New Roman" pitchFamily="18" charset="0"/>
                <a:ea typeface="MS Mincho" pitchFamily="49" charset="-128"/>
              </a:rPr>
              <a:t>tiếp </a:t>
            </a:r>
            <a:r>
              <a:rPr lang="en-US" sz="2800" dirty="0">
                <a:solidFill>
                  <a:prstClr val="black"/>
                </a:solidFill>
                <a:latin typeface="Times New Roman" pitchFamily="18" charset="0"/>
                <a:ea typeface="MS Mincho" pitchFamily="49" charset="-128"/>
              </a:rPr>
              <a:t>thu những góp ý từ phía người nghe để tự rút kinh nghiệm; giải thích những điều bạn muốn làm rõ hơn; trao đổi với bạn về những ý kiến khác biệt</a:t>
            </a:r>
            <a:r>
              <a:rPr lang="en-US" sz="2800" dirty="0" smtClean="0">
                <a:solidFill>
                  <a:prstClr val="black"/>
                </a:solidFill>
                <a:latin typeface="Times New Roman" pitchFamily="18" charset="0"/>
                <a:ea typeface="MS Mincho" pitchFamily="49" charset="-128"/>
              </a:rPr>
              <a:t>.</a:t>
            </a:r>
            <a:endParaRPr lang="en-US" sz="2800" dirty="0">
              <a:solidFill>
                <a:prstClr val="black"/>
              </a:solidFill>
              <a:latin typeface="Times New Roman" pitchFamily="18" charset="0"/>
              <a:cs typeface="Times New Roman" pitchFamily="18" charset="0"/>
            </a:endParaRPr>
          </a:p>
        </p:txBody>
      </p:sp>
      <p:cxnSp>
        <p:nvCxnSpPr>
          <p:cNvPr id="5" name="Straight Arrow Connector 4"/>
          <p:cNvCxnSpPr/>
          <p:nvPr/>
        </p:nvCxnSpPr>
        <p:spPr>
          <a:xfrm flipV="1">
            <a:off x="2413000" y="2992765"/>
            <a:ext cx="987425" cy="1260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3"/>
          </p:cNvCxnSpPr>
          <p:nvPr/>
        </p:nvCxnSpPr>
        <p:spPr>
          <a:xfrm>
            <a:off x="2413000" y="4265612"/>
            <a:ext cx="987425" cy="1069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31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3"/>
          <p:cNvPicPr>
            <a:picLocks noChangeAspect="1"/>
          </p:cNvPicPr>
          <p:nvPr/>
        </p:nvPicPr>
        <p:blipFill>
          <a:blip r:embed="rId2"/>
          <a:srcRect/>
          <a:stretch>
            <a:fillRect/>
          </a:stretch>
        </p:blipFill>
        <p:spPr bwMode="auto">
          <a:xfrm>
            <a:off x="0" y="-185737"/>
            <a:ext cx="12192000" cy="6796088"/>
          </a:xfrm>
          <a:prstGeom prst="rect">
            <a:avLst/>
          </a:prstGeom>
          <a:noFill/>
          <a:ln w="9525">
            <a:noFill/>
            <a:miter lim="800000"/>
            <a:headEnd/>
            <a:tailEnd/>
          </a:ln>
        </p:spPr>
      </p:pic>
      <p:sp>
        <p:nvSpPr>
          <p:cNvPr id="4" name="Cloud Callout 3"/>
          <p:cNvSpPr/>
          <p:nvPr/>
        </p:nvSpPr>
        <p:spPr>
          <a:xfrm>
            <a:off x="602456" y="254795"/>
            <a:ext cx="10998994" cy="5429249"/>
          </a:xfrm>
          <a:prstGeom prst="cloudCallou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marL="342900" marR="61595" lvl="0" indent="-342900" algn="just">
              <a:lnSpc>
                <a:spcPct val="115000"/>
              </a:lnSpc>
              <a:spcAft>
                <a:spcPts val="0"/>
              </a:spcAft>
              <a:buFont typeface="Symbola"/>
              <a:buChar char="–"/>
              <a:tabLst>
                <a:tab pos="191770" algn="l"/>
              </a:tabLst>
            </a:pPr>
            <a:r>
              <a:rPr lang="vi-VN" sz="2400" i="1" dirty="0">
                <a:solidFill>
                  <a:srgbClr val="231F20"/>
                </a:solidFill>
                <a:latin typeface="Times New Roman" panose="02020603050405020304" pitchFamily="18" charset="0"/>
                <a:ea typeface="Symbola"/>
                <a:cs typeface="Symbola"/>
              </a:rPr>
              <a:t>Vấn</a:t>
            </a:r>
            <a:r>
              <a:rPr lang="vi-VN" sz="2400" i="1" spc="-4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đề</a:t>
            </a:r>
            <a:r>
              <a:rPr lang="vi-VN" sz="2400" i="1" spc="-4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nêu</a:t>
            </a:r>
            <a:r>
              <a:rPr lang="vi-VN" sz="2400" i="1" spc="-4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lên</a:t>
            </a:r>
            <a:r>
              <a:rPr lang="vi-VN" sz="2400" i="1" spc="-4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để</a:t>
            </a:r>
            <a:r>
              <a:rPr lang="vi-VN" sz="2400" i="1" spc="-4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thảo</a:t>
            </a:r>
            <a:r>
              <a:rPr lang="vi-VN" sz="2400" i="1" spc="-4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luận có ý nghĩa như thế nào?</a:t>
            </a:r>
            <a:endParaRPr lang="en-US" sz="2400" dirty="0">
              <a:latin typeface="Symbola"/>
              <a:ea typeface="Symbola"/>
              <a:cs typeface="Symbola"/>
            </a:endParaRPr>
          </a:p>
          <a:p>
            <a:pPr marL="342900" marR="61595" lvl="0" indent="-342900" algn="just">
              <a:lnSpc>
                <a:spcPct val="115000"/>
              </a:lnSpc>
              <a:spcAft>
                <a:spcPts val="0"/>
              </a:spcAft>
              <a:buFont typeface="Symbola"/>
              <a:buChar char="–"/>
              <a:tabLst>
                <a:tab pos="196215" algn="l"/>
              </a:tabLst>
            </a:pPr>
            <a:r>
              <a:rPr lang="vi-VN" sz="2400" i="1" dirty="0">
                <a:solidFill>
                  <a:srgbClr val="231F20"/>
                </a:solidFill>
                <a:latin typeface="Times New Roman" panose="02020603050405020304" pitchFamily="18" charset="0"/>
                <a:ea typeface="Symbola"/>
                <a:cs typeface="Symbola"/>
              </a:rPr>
              <a:t>Các</a:t>
            </a:r>
            <a:r>
              <a:rPr lang="vi-VN" sz="2400" i="1" spc="-6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ý</a:t>
            </a:r>
            <a:r>
              <a:rPr lang="vi-VN" sz="2400" i="1" spc="-6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kiến</a:t>
            </a:r>
            <a:r>
              <a:rPr lang="vi-VN" sz="2400" i="1" spc="-6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thảo</a:t>
            </a:r>
            <a:r>
              <a:rPr lang="vi-VN" sz="2400" i="1" spc="-6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luận</a:t>
            </a:r>
            <a:r>
              <a:rPr lang="vi-VN" sz="2400" i="1" spc="-6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đã</a:t>
            </a:r>
            <a:r>
              <a:rPr lang="vi-VN" sz="2400" i="1" spc="-6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làm </a:t>
            </a:r>
            <a:r>
              <a:rPr lang="vi-VN" sz="2400" i="1" spc="-50" dirty="0">
                <a:solidFill>
                  <a:srgbClr val="231F20"/>
                </a:solidFill>
                <a:latin typeface="Times New Roman" panose="02020603050405020304" pitchFamily="18" charset="0"/>
                <a:ea typeface="Symbola"/>
                <a:cs typeface="Symbola"/>
              </a:rPr>
              <a:t>rõ</a:t>
            </a:r>
            <a:r>
              <a:rPr lang="vi-VN" sz="2400" i="1" spc="-30"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những</a:t>
            </a:r>
            <a:r>
              <a:rPr lang="vi-VN" sz="2400" i="1" spc="-30"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khía</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cạnh</a:t>
            </a:r>
            <a:r>
              <a:rPr lang="vi-VN" sz="2400" i="1" spc="-30"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nào</a:t>
            </a:r>
            <a:r>
              <a:rPr lang="vi-VN" sz="2400" i="1" spc="-30"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của</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vấn </a:t>
            </a:r>
            <a:r>
              <a:rPr lang="vi-VN" sz="2400" i="1" dirty="0">
                <a:solidFill>
                  <a:srgbClr val="231F20"/>
                </a:solidFill>
                <a:latin typeface="Times New Roman" panose="02020603050405020304" pitchFamily="18" charset="0"/>
                <a:ea typeface="Symbola"/>
                <a:cs typeface="Symbola"/>
              </a:rPr>
              <a:t>đề?</a:t>
            </a:r>
            <a:r>
              <a:rPr lang="vi-VN" sz="2400" i="1" spc="-5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Những</a:t>
            </a:r>
            <a:r>
              <a:rPr lang="vi-VN" sz="2400" i="1" spc="-5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khía</a:t>
            </a:r>
            <a:r>
              <a:rPr lang="vi-VN" sz="2400" i="1" spc="-5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cạnh</a:t>
            </a:r>
            <a:r>
              <a:rPr lang="vi-VN" sz="2400" i="1" spc="-5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nào</a:t>
            </a:r>
            <a:r>
              <a:rPr lang="vi-VN" sz="2400" i="1" spc="-5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cần </a:t>
            </a:r>
            <a:r>
              <a:rPr lang="vi-VN" sz="2400" i="1" spc="-10" dirty="0">
                <a:solidFill>
                  <a:srgbClr val="231F20"/>
                </a:solidFill>
                <a:latin typeface="Times New Roman" panose="02020603050405020304" pitchFamily="18" charset="0"/>
                <a:ea typeface="Symbola"/>
                <a:cs typeface="Symbola"/>
              </a:rPr>
              <a:t>tiếp</a:t>
            </a:r>
            <a:r>
              <a:rPr lang="vi-VN" sz="2400" i="1" spc="-4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tục</a:t>
            </a:r>
            <a:r>
              <a:rPr lang="vi-VN" sz="2400" i="1" spc="-35"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suy</a:t>
            </a:r>
            <a:r>
              <a:rPr lang="vi-VN" sz="2400" i="1" spc="-4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nghĩ?</a:t>
            </a:r>
            <a:r>
              <a:rPr lang="vi-VN" sz="2400" i="1" spc="-35"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Các</a:t>
            </a:r>
            <a:r>
              <a:rPr lang="vi-VN" sz="2400" i="1" spc="-35"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ý</a:t>
            </a:r>
            <a:r>
              <a:rPr lang="vi-VN" sz="2400" i="1" spc="-4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kiến</a:t>
            </a:r>
            <a:r>
              <a:rPr lang="vi-VN" sz="2400" i="1" spc="-35"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thảo </a:t>
            </a:r>
            <a:r>
              <a:rPr lang="vi-VN" sz="2400" i="1" spc="-20" dirty="0">
                <a:solidFill>
                  <a:srgbClr val="231F20"/>
                </a:solidFill>
                <a:latin typeface="Times New Roman" panose="02020603050405020304" pitchFamily="18" charset="0"/>
                <a:ea typeface="Symbola"/>
                <a:cs typeface="Symbola"/>
              </a:rPr>
              <a:t>luận</a:t>
            </a:r>
            <a:r>
              <a:rPr lang="vi-VN" sz="2400" i="1" spc="-60"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đã</a:t>
            </a:r>
            <a:r>
              <a:rPr lang="vi-VN" sz="2400" i="1" spc="-60"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đáp</a:t>
            </a:r>
            <a:r>
              <a:rPr lang="vi-VN" sz="2400" i="1" spc="-55"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ứng</a:t>
            </a:r>
            <a:r>
              <a:rPr lang="vi-VN" sz="2400" i="1" spc="-60"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yêu</a:t>
            </a:r>
            <a:r>
              <a:rPr lang="vi-VN" sz="2400" i="1" spc="-60"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cầu</a:t>
            </a:r>
            <a:r>
              <a:rPr lang="vi-VN" sz="2400" i="1" spc="-55"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về</a:t>
            </a:r>
            <a:r>
              <a:rPr lang="vi-VN" sz="2400" i="1" spc="-60"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nội </a:t>
            </a:r>
            <a:r>
              <a:rPr lang="vi-VN" sz="2400" i="1" spc="-10" dirty="0">
                <a:solidFill>
                  <a:srgbClr val="231F20"/>
                </a:solidFill>
                <a:latin typeface="Times New Roman" panose="02020603050405020304" pitchFamily="18" charset="0"/>
                <a:ea typeface="Symbola"/>
                <a:cs typeface="Symbola"/>
              </a:rPr>
              <a:t>dung</a:t>
            </a:r>
            <a:r>
              <a:rPr lang="vi-VN" sz="2400" i="1" spc="-8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và</a:t>
            </a:r>
            <a:r>
              <a:rPr lang="vi-VN" sz="2400" i="1" spc="-8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cách</a:t>
            </a:r>
            <a:r>
              <a:rPr lang="vi-VN" sz="2400" i="1" spc="-8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trình</a:t>
            </a:r>
            <a:r>
              <a:rPr lang="vi-VN" sz="2400" i="1" spc="-8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bày</a:t>
            </a:r>
            <a:r>
              <a:rPr lang="vi-VN" sz="2400" i="1" spc="-80" dirty="0">
                <a:solidFill>
                  <a:srgbClr val="231F20"/>
                </a:solidFill>
                <a:latin typeface="Times New Roman" panose="02020603050405020304" pitchFamily="18" charset="0"/>
                <a:ea typeface="Symbola"/>
                <a:cs typeface="Symbola"/>
              </a:rPr>
              <a:t> </a:t>
            </a:r>
            <a:r>
              <a:rPr lang="vi-VN" sz="2400" i="1" spc="-10" dirty="0">
                <a:solidFill>
                  <a:srgbClr val="231F20"/>
                </a:solidFill>
                <a:latin typeface="Times New Roman" panose="02020603050405020304" pitchFamily="18" charset="0"/>
                <a:ea typeface="Symbola"/>
                <a:cs typeface="Symbola"/>
              </a:rPr>
              <a:t>chưa?</a:t>
            </a:r>
            <a:endParaRPr lang="en-US" sz="2400" dirty="0">
              <a:latin typeface="Symbola"/>
              <a:ea typeface="Symbola"/>
              <a:cs typeface="Symbola"/>
            </a:endParaRPr>
          </a:p>
          <a:p>
            <a:pPr marL="342900" marR="61595" lvl="0" indent="-342900" algn="just">
              <a:lnSpc>
                <a:spcPct val="115000"/>
              </a:lnSpc>
              <a:spcAft>
                <a:spcPts val="0"/>
              </a:spcAft>
              <a:buFont typeface="Symbola"/>
              <a:buChar char="–"/>
              <a:tabLst>
                <a:tab pos="206375" algn="l"/>
              </a:tabLst>
            </a:pPr>
            <a:r>
              <a:rPr lang="vi-VN" sz="2400" i="1" dirty="0">
                <a:solidFill>
                  <a:srgbClr val="231F20"/>
                </a:solidFill>
                <a:latin typeface="Times New Roman" panose="02020603050405020304" pitchFamily="18" charset="0"/>
                <a:ea typeface="Symbola"/>
                <a:cs typeface="Symbola"/>
              </a:rPr>
              <a:t>Cách</a:t>
            </a:r>
            <a:r>
              <a:rPr lang="vi-VN" sz="2400" i="1" spc="-1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sử</a:t>
            </a:r>
            <a:r>
              <a:rPr lang="vi-VN" sz="2400" i="1" spc="-1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dụng</a:t>
            </a:r>
            <a:r>
              <a:rPr lang="vi-VN" sz="2400" i="1" spc="-1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kết</a:t>
            </a:r>
            <a:r>
              <a:rPr lang="vi-VN" sz="2400" i="1" spc="-1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hợp</a:t>
            </a:r>
            <a:r>
              <a:rPr lang="vi-VN" sz="2400" i="1" spc="-1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ngôn ngữ</a:t>
            </a:r>
            <a:r>
              <a:rPr lang="vi-VN" sz="2400" i="1" spc="-2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nói,</a:t>
            </a:r>
            <a:r>
              <a:rPr lang="vi-VN" sz="2400" i="1" spc="-2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ngôn</a:t>
            </a:r>
            <a:r>
              <a:rPr lang="vi-VN" sz="2400" i="1" spc="-2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ngữ</a:t>
            </a:r>
            <a:r>
              <a:rPr lang="vi-VN" sz="2400" i="1" spc="-2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cơ</a:t>
            </a:r>
            <a:r>
              <a:rPr lang="vi-VN" sz="2400" i="1" spc="-2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thể</a:t>
            </a:r>
            <a:r>
              <a:rPr lang="vi-VN" sz="2400" i="1" spc="-2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(nét </a:t>
            </a:r>
            <a:r>
              <a:rPr lang="vi-VN" sz="2400" i="1" spc="-50" dirty="0">
                <a:solidFill>
                  <a:srgbClr val="231F20"/>
                </a:solidFill>
                <a:latin typeface="Times New Roman" panose="02020603050405020304" pitchFamily="18" charset="0"/>
                <a:ea typeface="Symbola"/>
                <a:cs typeface="Symbola"/>
              </a:rPr>
              <a:t>mặt,</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ánh</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mắt,</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cử</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chỉ,</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điệu</a:t>
            </a:r>
            <a:r>
              <a:rPr lang="vi-VN" sz="2400" i="1" spc="-25" dirty="0">
                <a:solidFill>
                  <a:srgbClr val="231F20"/>
                </a:solidFill>
                <a:latin typeface="Times New Roman" panose="02020603050405020304" pitchFamily="18" charset="0"/>
                <a:ea typeface="Symbola"/>
                <a:cs typeface="Symbola"/>
              </a:rPr>
              <a:t> </a:t>
            </a:r>
            <a:r>
              <a:rPr lang="vi-VN" sz="2400" i="1" spc="-50" dirty="0">
                <a:solidFill>
                  <a:srgbClr val="231F20"/>
                </a:solidFill>
                <a:latin typeface="Times New Roman" panose="02020603050405020304" pitchFamily="18" charset="0"/>
                <a:ea typeface="Symbola"/>
                <a:cs typeface="Symbola"/>
              </a:rPr>
              <a:t>bộ,...) </a:t>
            </a:r>
            <a:r>
              <a:rPr lang="vi-VN" sz="2400" i="1" spc="-40" dirty="0">
                <a:solidFill>
                  <a:srgbClr val="231F20"/>
                </a:solidFill>
                <a:latin typeface="Times New Roman" panose="02020603050405020304" pitchFamily="18" charset="0"/>
                <a:ea typeface="Symbola"/>
                <a:cs typeface="Symbola"/>
              </a:rPr>
              <a:t>và các phương</a:t>
            </a:r>
            <a:r>
              <a:rPr lang="vi-VN" sz="2400" i="1" spc="-35" dirty="0">
                <a:solidFill>
                  <a:srgbClr val="231F20"/>
                </a:solidFill>
                <a:latin typeface="Times New Roman" panose="02020603050405020304" pitchFamily="18" charset="0"/>
                <a:ea typeface="Symbola"/>
                <a:cs typeface="Symbola"/>
              </a:rPr>
              <a:t> </a:t>
            </a:r>
            <a:r>
              <a:rPr lang="vi-VN" sz="2400" i="1" spc="-40" dirty="0">
                <a:solidFill>
                  <a:srgbClr val="231F20"/>
                </a:solidFill>
                <a:latin typeface="Times New Roman" panose="02020603050405020304" pitchFamily="18" charset="0"/>
                <a:ea typeface="Symbola"/>
                <a:cs typeface="Symbola"/>
              </a:rPr>
              <a:t>tiện hỗ trợ;</a:t>
            </a:r>
            <a:r>
              <a:rPr lang="vi-VN" sz="2400" i="1" spc="-35" dirty="0">
                <a:solidFill>
                  <a:srgbClr val="231F20"/>
                </a:solidFill>
                <a:latin typeface="Times New Roman" panose="02020603050405020304" pitchFamily="18" charset="0"/>
                <a:ea typeface="Symbola"/>
                <a:cs typeface="Symbola"/>
              </a:rPr>
              <a:t> </a:t>
            </a:r>
            <a:r>
              <a:rPr lang="vi-VN" sz="2400" i="1" spc="-40" dirty="0">
                <a:solidFill>
                  <a:srgbClr val="231F20"/>
                </a:solidFill>
                <a:latin typeface="Times New Roman" panose="02020603050405020304" pitchFamily="18" charset="0"/>
                <a:ea typeface="Symbola"/>
                <a:cs typeface="Symbola"/>
              </a:rPr>
              <a:t>cách </a:t>
            </a:r>
            <a:r>
              <a:rPr lang="vi-VN" sz="2400" i="1" dirty="0">
                <a:solidFill>
                  <a:srgbClr val="231F20"/>
                </a:solidFill>
                <a:latin typeface="Times New Roman" panose="02020603050405020304" pitchFamily="18" charset="0"/>
                <a:ea typeface="Symbola"/>
                <a:cs typeface="Symbola"/>
              </a:rPr>
              <a:t>tổ</a:t>
            </a:r>
            <a:r>
              <a:rPr lang="vi-VN" sz="2400" i="1" spc="10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chức,</a:t>
            </a:r>
            <a:r>
              <a:rPr lang="vi-VN" sz="2400" i="1" spc="11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điều</a:t>
            </a:r>
            <a:r>
              <a:rPr lang="vi-VN" sz="2400" i="1" spc="105"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hành</a:t>
            </a:r>
            <a:r>
              <a:rPr lang="vi-VN" sz="2400" i="1" spc="110" dirty="0">
                <a:solidFill>
                  <a:srgbClr val="231F20"/>
                </a:solidFill>
                <a:latin typeface="Times New Roman" panose="02020603050405020304" pitchFamily="18" charset="0"/>
                <a:ea typeface="Symbola"/>
                <a:cs typeface="Symbola"/>
              </a:rPr>
              <a:t> </a:t>
            </a:r>
            <a:r>
              <a:rPr lang="vi-VN" sz="2400" i="1" dirty="0">
                <a:solidFill>
                  <a:srgbClr val="231F20"/>
                </a:solidFill>
                <a:latin typeface="Times New Roman" panose="02020603050405020304" pitchFamily="18" charset="0"/>
                <a:ea typeface="Symbola"/>
                <a:cs typeface="Symbola"/>
              </a:rPr>
              <a:t>buổi</a:t>
            </a:r>
            <a:r>
              <a:rPr lang="vi-VN" sz="2400" i="1" spc="110" dirty="0">
                <a:solidFill>
                  <a:srgbClr val="231F20"/>
                </a:solidFill>
                <a:latin typeface="Times New Roman" panose="02020603050405020304" pitchFamily="18" charset="0"/>
                <a:ea typeface="Symbola"/>
                <a:cs typeface="Symbola"/>
              </a:rPr>
              <a:t> </a:t>
            </a:r>
            <a:r>
              <a:rPr lang="vi-VN" sz="2400" i="1" spc="-20" dirty="0">
                <a:solidFill>
                  <a:srgbClr val="231F20"/>
                </a:solidFill>
                <a:latin typeface="Times New Roman" panose="02020603050405020304" pitchFamily="18" charset="0"/>
                <a:ea typeface="Symbola"/>
                <a:cs typeface="Symbola"/>
              </a:rPr>
              <a:t>thảo</a:t>
            </a:r>
            <a:endParaRPr lang="en-US" sz="2400" dirty="0">
              <a:latin typeface="Symbola"/>
              <a:ea typeface="Symbola"/>
              <a:cs typeface="Symbola"/>
            </a:endParaRPr>
          </a:p>
          <a:p>
            <a:r>
              <a:rPr lang="en-US" sz="2400" i="1" spc="-20" dirty="0">
                <a:solidFill>
                  <a:srgbClr val="231F20"/>
                </a:solidFill>
                <a:latin typeface="Times New Roman" panose="02020603050405020304" pitchFamily="18" charset="0"/>
                <a:ea typeface="Calibri" panose="020F0502020204030204" pitchFamily="34" charset="0"/>
              </a:rPr>
              <a:t>luận</a:t>
            </a:r>
            <a:r>
              <a:rPr lang="en-US" sz="2400" i="1" spc="-60" dirty="0">
                <a:solidFill>
                  <a:srgbClr val="231F20"/>
                </a:solidFill>
                <a:latin typeface="Times New Roman" panose="02020603050405020304" pitchFamily="18" charset="0"/>
                <a:ea typeface="Calibri" panose="020F0502020204030204" pitchFamily="34" charset="0"/>
              </a:rPr>
              <a:t> </a:t>
            </a:r>
            <a:r>
              <a:rPr lang="en-US" sz="2400" i="1" spc="-20" dirty="0">
                <a:solidFill>
                  <a:srgbClr val="231F20"/>
                </a:solidFill>
                <a:latin typeface="Times New Roman" panose="02020603050405020304" pitchFamily="18" charset="0"/>
                <a:ea typeface="Calibri" panose="020F0502020204030204" pitchFamily="34" charset="0"/>
              </a:rPr>
              <a:t>đã</a:t>
            </a:r>
            <a:r>
              <a:rPr lang="en-US" sz="2400" i="1" spc="-55" dirty="0">
                <a:solidFill>
                  <a:srgbClr val="231F20"/>
                </a:solidFill>
                <a:latin typeface="Times New Roman" panose="02020603050405020304" pitchFamily="18" charset="0"/>
                <a:ea typeface="Calibri" panose="020F0502020204030204" pitchFamily="34" charset="0"/>
              </a:rPr>
              <a:t> </a:t>
            </a:r>
            <a:r>
              <a:rPr lang="en-US" sz="2400" i="1" spc="-20" dirty="0">
                <a:solidFill>
                  <a:srgbClr val="231F20"/>
                </a:solidFill>
                <a:latin typeface="Times New Roman" panose="02020603050405020304" pitchFamily="18" charset="0"/>
                <a:ea typeface="Calibri" panose="020F0502020204030204" pitchFamily="34" charset="0"/>
              </a:rPr>
              <a:t>phù</a:t>
            </a:r>
            <a:r>
              <a:rPr lang="en-US" sz="2400" i="1" spc="-55" dirty="0">
                <a:solidFill>
                  <a:srgbClr val="231F20"/>
                </a:solidFill>
                <a:latin typeface="Times New Roman" panose="02020603050405020304" pitchFamily="18" charset="0"/>
                <a:ea typeface="Calibri" panose="020F0502020204030204" pitchFamily="34" charset="0"/>
              </a:rPr>
              <a:t> </a:t>
            </a:r>
            <a:r>
              <a:rPr lang="en-US" sz="2400" i="1" spc="-20" dirty="0">
                <a:solidFill>
                  <a:srgbClr val="231F20"/>
                </a:solidFill>
                <a:latin typeface="Times New Roman" panose="02020603050405020304" pitchFamily="18" charset="0"/>
                <a:ea typeface="Calibri" panose="020F0502020204030204" pitchFamily="34" charset="0"/>
              </a:rPr>
              <a:t>hợp</a:t>
            </a:r>
            <a:r>
              <a:rPr lang="en-US" sz="2400" i="1" spc="-60" dirty="0">
                <a:solidFill>
                  <a:srgbClr val="231F20"/>
                </a:solidFill>
                <a:latin typeface="Times New Roman" panose="02020603050405020304" pitchFamily="18" charset="0"/>
                <a:ea typeface="Calibri" panose="020F0502020204030204" pitchFamily="34" charset="0"/>
              </a:rPr>
              <a:t> </a:t>
            </a:r>
            <a:r>
              <a:rPr lang="en-US" sz="2400" i="1" spc="-20" dirty="0">
                <a:solidFill>
                  <a:srgbClr val="231F20"/>
                </a:solidFill>
                <a:latin typeface="Times New Roman" panose="02020603050405020304" pitchFamily="18" charset="0"/>
                <a:ea typeface="Calibri" panose="020F0502020204030204" pitchFamily="34" charset="0"/>
              </a:rPr>
              <a:t>chưa?</a:t>
            </a:r>
            <a:endParaRPr lang="en-US" sz="2400" dirty="0">
              <a:solidFill>
                <a:prstClr val="black"/>
              </a:solidFill>
              <a:latin typeface="Calibri Light" panose="020F0302020204030204"/>
              <a:ea typeface="Symbola"/>
              <a:cs typeface="Symbola"/>
            </a:endParaRPr>
          </a:p>
        </p:txBody>
      </p:sp>
    </p:spTree>
    <p:extLst>
      <p:ext uri="{BB962C8B-B14F-4D97-AF65-F5344CB8AC3E}">
        <p14:creationId xmlns:p14="http://schemas.microsoft.com/office/powerpoint/2010/main" val="2885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1742</Words>
  <Application>Microsoft Office PowerPoint</Application>
  <PresentationFormat>Widescreen</PresentationFormat>
  <Paragraphs>118</Paragraphs>
  <Slides>25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微软雅黑</vt:lpstr>
      <vt:lpstr>Arial</vt:lpstr>
      <vt:lpstr>Calibri</vt:lpstr>
      <vt:lpstr>Calibri Light</vt:lpstr>
      <vt:lpstr>Lucida Handwriting</vt:lpstr>
      <vt:lpstr>MS Mincho</vt:lpstr>
      <vt:lpstr>宋体</vt:lpstr>
      <vt:lpstr>Symbola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DELL</cp:lastModifiedBy>
  <cp:revision>22</cp:revision>
  <dcterms:created xsi:type="dcterms:W3CDTF">2021-12-30T14:57:30Z</dcterms:created>
  <dcterms:modified xsi:type="dcterms:W3CDTF">2024-07-01T02:56:05Z</dcterms:modified>
</cp:coreProperties>
</file>