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00" r:id="rId3"/>
    <p:sldMasterId id="2147483714" r:id="rId4"/>
  </p:sldMasterIdLst>
  <p:sldIdLst>
    <p:sldId id="265" r:id="rId5"/>
    <p:sldId id="299" r:id="rId6"/>
    <p:sldId id="266" r:id="rId7"/>
    <p:sldId id="262" r:id="rId8"/>
    <p:sldId id="269" r:id="rId9"/>
    <p:sldId id="270" r:id="rId10"/>
    <p:sldId id="271" r:id="rId11"/>
    <p:sldId id="273" r:id="rId12"/>
    <p:sldId id="296" r:id="rId13"/>
    <p:sldId id="300" r:id="rId14"/>
    <p:sldId id="302" r:id="rId15"/>
    <p:sldId id="301" r:id="rId16"/>
    <p:sldId id="276" r:id="rId17"/>
    <p:sldId id="278" r:id="rId18"/>
    <p:sldId id="279" r:id="rId19"/>
    <p:sldId id="280" r:id="rId20"/>
    <p:sldId id="281" r:id="rId21"/>
    <p:sldId id="282" r:id="rId22"/>
    <p:sldId id="267" r:id="rId23"/>
    <p:sldId id="286" r:id="rId24"/>
    <p:sldId id="287" r:id="rId25"/>
    <p:sldId id="285" r:id="rId26"/>
    <p:sldId id="288" r:id="rId27"/>
    <p:sldId id="292" r:id="rId28"/>
    <p:sldId id="298" r:id="rId29"/>
    <p:sldId id="290" r:id="rId30"/>
    <p:sldId id="291" r:id="rId31"/>
    <p:sldId id="293" r:id="rId32"/>
    <p:sldId id="294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B0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33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FCD3-090B-4609-BA34-1726772187A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C9F6-BF49-4918-AEB9-B87EC8276E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FCD3-090B-4609-BA34-1726772187A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C9F6-BF49-4918-AEB9-B87EC8276E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FCD3-090B-4609-BA34-1726772187A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C9F6-BF49-4918-AEB9-B87EC8276E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156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30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67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67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821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74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19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080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FCD3-090B-4609-BA34-1726772187A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C9F6-BF49-4918-AEB9-B87EC8276E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638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16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925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6133F8-A521-4599-A631-5F360D0EEF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569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ADF0DE-EAAC-4CE8-8312-2E67AC92C3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583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341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86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061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64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4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FCD3-090B-4609-BA34-1726772187A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C9F6-BF49-4918-AEB9-B87EC8276E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328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823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519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995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067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6522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6133F8-A521-4599-A631-5F360D0EEF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980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ADF0DE-EAAC-4CE8-8312-2E67AC92C3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983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AD3AC0E-5D10-455B-9F12-2A35F6CEB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45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B1DAF8-9A05-4D64-AE85-A1FCE8F45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38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FCD3-090B-4609-BA34-1726772187A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C9F6-BF49-4918-AEB9-B87EC8276EF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1D7E6D4-DAD0-4764-8429-D97414A3B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22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8B98FBB-038C-4804-820B-855840449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672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787248E-308B-4419-A51F-73B56B765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45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1DA3A6F-B2BF-4DB0-8D81-461B16EF1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756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64F53D3-699F-4E4D-88D4-3FBCE5BA3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97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DD61107-18AD-4471-9E35-862D5A8F0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966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321E480-A499-451A-9C43-695C4BF4F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42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617F5B1-9619-4AC5-AFC5-7176BA574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637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21C192F-91F4-47F1-82EB-1E1AB46D2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843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D028C13-3EE3-4304-9D17-130D34B09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2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FCD3-090B-4609-BA34-1726772187A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C9F6-BF49-4918-AEB9-B87EC8276E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FCD3-090B-4609-BA34-1726772187A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C9F6-BF49-4918-AEB9-B87EC8276E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FCD3-090B-4609-BA34-1726772187A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C9F6-BF49-4918-AEB9-B87EC8276E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FCD3-090B-4609-BA34-1726772187A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DE7C9F6-BF49-4918-AEB9-B87EC8276E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FCD3-090B-4609-BA34-1726772187A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C9F6-BF49-4918-AEB9-B87EC8276E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874FCD3-090B-4609-BA34-1726772187A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0DE7C9F6-BF49-4918-AEB9-B87EC8276E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6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B44C-4A3E-4247-A5E8-81C6BC328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A02E6-A992-4428-8647-006BE127E9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0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CCFD4E-9B75-48D0-8E3F-5F76BAC4821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1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5.jpeg"/><Relationship Id="rId4" Type="http://schemas.openxmlformats.org/officeDocument/2006/relationships/hyperlink" Target="https://vnexpress.net/vanh-dai-lua-thai-binh-duong-dang-hoat-dong-manh-tro-lai-3704298.html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1771"/>
            <a:ext cx="937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527054"/>
            <a:ext cx="838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NHIỆT LIỆT CHÀO MỪNG 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 THẦY CÔ GIÁO VÀ CÁC EM HỌC SINH 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 DỰ TIẾT HỌC ĐỊA LÍ LỚP 6 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0" y="6030295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219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28" y="1"/>
            <a:ext cx="9198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61007"/>
            <a:ext cx="8991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10:</a:t>
            </a:r>
            <a:r>
              <a:rPr lang="en-US" sz="26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 TẠO CỦA TRÁI ĐẤT. CÁC MẢNG KIẾN TẠO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256" y="823202"/>
            <a:ext cx="5301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143" y="12954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Các địa mảng 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A1DFDDC-D173-4FFE-92EA-6E078B12A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9" y="1758240"/>
            <a:ext cx="8702701" cy="44134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812A6E0-01E1-4BC4-A4B5-87321C78E067}"/>
              </a:ext>
            </a:extLst>
          </p:cNvPr>
          <p:cNvSpPr/>
          <p:nvPr/>
        </p:nvSpPr>
        <p:spPr>
          <a:xfrm>
            <a:off x="0" y="6182179"/>
            <a:ext cx="9180593" cy="68635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H2/SHD trang 130. Em hãy trả lời câu hỏi  sau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2- Tên một số địa mảng xô vào nhau và tách xa nhau.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8506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28" y="1"/>
            <a:ext cx="9198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61007"/>
            <a:ext cx="8991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10:</a:t>
            </a:r>
            <a:r>
              <a:rPr lang="en-US" sz="26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 TẠO CỦA TRÁI ĐẤT. CÁC MẢNG KIẾN TẠO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A1DFDDC-D173-4FFE-92EA-6E078B12A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826179"/>
            <a:ext cx="8305799" cy="26697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812A6E0-01E1-4BC4-A4B5-87321C78E067}"/>
              </a:ext>
            </a:extLst>
          </p:cNvPr>
          <p:cNvSpPr/>
          <p:nvPr/>
        </p:nvSpPr>
        <p:spPr>
          <a:xfrm>
            <a:off x="26963" y="3698777"/>
            <a:ext cx="9144000" cy="321626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211B83C-0B26-4792-A670-D3EBD64AF01C}"/>
              </a:ext>
            </a:extLst>
          </p:cNvPr>
          <p:cNvSpPr txBox="1"/>
          <p:nvPr/>
        </p:nvSpPr>
        <p:spPr>
          <a:xfrm>
            <a:off x="4858043" y="3971778"/>
            <a:ext cx="45720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Tên địa mảng tách xa nhau:</a:t>
            </a:r>
            <a:endParaRPr lang="en-US" sz="240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Mảng Phi và mảng Nam Mĩ</a:t>
            </a:r>
            <a:endParaRPr lang="en-US" sz="24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Mảng Âu- Á và mảng Bắc Mĩ.</a:t>
            </a:r>
            <a:endParaRPr lang="en-US" sz="24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Mảng Nam Cực và mảng Phi</a:t>
            </a:r>
            <a:endParaRPr lang="en-US" sz="24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nl-NL" sz="24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Mảng Nam Cực và mảng Ấn Độ.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5A91088-E54D-48E8-B3B9-24D36B1A8DC8}"/>
              </a:ext>
            </a:extLst>
          </p:cNvPr>
          <p:cNvSpPr txBox="1"/>
          <p:nvPr/>
        </p:nvSpPr>
        <p:spPr>
          <a:xfrm>
            <a:off x="231615" y="3971778"/>
            <a:ext cx="44055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Tên địa mảng xô vào nhau: </a:t>
            </a:r>
            <a:endParaRPr lang="en-US" sz="240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Mảng Âu- Á, mảng Phi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Mảng Âu- Á và mảng Ấn Độ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2489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28" y="0"/>
            <a:ext cx="9198428" cy="714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61007"/>
            <a:ext cx="8991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10:</a:t>
            </a:r>
            <a:r>
              <a:rPr lang="en-US" sz="26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 TẠO CỦA TRÁI ĐẤT. CÁC MẢNG KIẾN TẠO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256" y="823202"/>
            <a:ext cx="5301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143" y="12954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Các địa mảng 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5A0EB8E-F4C8-4C58-97A1-2A50E7F75220}"/>
              </a:ext>
            </a:extLst>
          </p:cNvPr>
          <p:cNvSpPr txBox="1"/>
          <p:nvPr/>
        </p:nvSpPr>
        <p:spPr>
          <a:xfrm>
            <a:off x="-54428" y="2044005"/>
            <a:ext cx="8001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Tên các địa mảng lớn: Mảng Bắc Mĩ, mảng Nam Mĩ, mảng Phi, mảng Nam Cực, mảng Âu-Á, mảng Ấn Độ, mảng Thái Bình Dương. Việt Nam nằm ở mảng Á-Âu</a:t>
            </a:r>
            <a:endParaRPr lang="en-US" sz="24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Tên địa mảng xô vào nhau: </a:t>
            </a:r>
            <a:endParaRPr lang="en-US" sz="24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Mảng Âu- Á, mảng Phi</a:t>
            </a:r>
            <a:endParaRPr lang="en-US" sz="24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Mảng Âu- Á và mảng Ấn Độ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F2482B4-D253-434A-95BF-4894D7A9FCB7}"/>
              </a:ext>
            </a:extLst>
          </p:cNvPr>
          <p:cNvSpPr txBox="1"/>
          <p:nvPr/>
        </p:nvSpPr>
        <p:spPr>
          <a:xfrm>
            <a:off x="4577862" y="3187865"/>
            <a:ext cx="4191000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Tên địa mảng tách xa nhau:</a:t>
            </a:r>
            <a:endParaRPr lang="en-US" sz="24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Mảng Phi và mảng Nam Mĩ</a:t>
            </a:r>
            <a:endParaRPr lang="en-US" sz="24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Mảng Âu- Á và mảng Bắc Mĩ.</a:t>
            </a:r>
            <a:endParaRPr lang="en-US" sz="24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Mảng Nam Cực và mảng Phi</a:t>
            </a:r>
            <a:endParaRPr lang="en-US" sz="24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nl-NL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Mảng Nam Cực và mảng Ấn Độ.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628163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0"/>
            <a:ext cx="9198428" cy="714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2057400" y="147638"/>
            <a:ext cx="6324601" cy="2230107"/>
          </a:xfrm>
          <a:prstGeom prst="cloudCallout">
            <a:avLst>
              <a:gd name="adj1" fmla="val -11096"/>
              <a:gd name="adj2" fmla="val 90800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Các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mảng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itchFamily="18" charset="0"/>
              </a:rPr>
              <a:t>xa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 nhau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250371" y="2590800"/>
            <a:ext cx="3962400" cy="4119562"/>
            <a:chOff x="2592" y="432"/>
            <a:chExt cx="2976" cy="1776"/>
          </a:xfrm>
        </p:grpSpPr>
        <p:pic>
          <p:nvPicPr>
            <p:cNvPr id="14" name="Picture 8" descr="Untitled-2"/>
            <p:cNvPicPr>
              <a:picLocks noChangeAspect="1" noChangeArrowheads="1"/>
            </p:cNvPicPr>
            <p:nvPr/>
          </p:nvPicPr>
          <p:blipFill>
            <a:blip r:embed="rId3">
              <a:lum bright="-24000" contras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432"/>
              <a:ext cx="2976" cy="1717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3456" y="2016"/>
              <a:ext cx="967" cy="192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sz="2400">
                  <a:solidFill>
                    <a:srgbClr val="FF0000"/>
                  </a:solidFill>
                  <a:latin typeface="VNI-Hobo" pitchFamily="2" charset="0"/>
                </a:rPr>
                <a:t>Mac ma</a:t>
              </a:r>
              <a:r>
                <a:rPr lang="en-US" sz="2400">
                  <a:latin typeface="VNI-Hobo" pitchFamily="2" charset="0"/>
                </a:rPr>
                <a:t> </a:t>
              </a:r>
            </a:p>
          </p:txBody>
        </p:sp>
      </p:grpSp>
      <p:pic>
        <p:nvPicPr>
          <p:cNvPr id="19" name="Picture 92" descr="Untitled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57" y="2514600"/>
            <a:ext cx="4376057" cy="420664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645679"/>
            <a:ext cx="4904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Phi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Phi</a:t>
            </a:r>
          </a:p>
        </p:txBody>
      </p:sp>
    </p:spTree>
    <p:extLst>
      <p:ext uri="{BB962C8B-B14F-4D97-AF65-F5344CB8AC3E}">
        <p14:creationId xmlns:p14="http://schemas.microsoft.com/office/powerpoint/2010/main" val="14466751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0"/>
            <a:ext cx="9198428" cy="714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370112" y="147638"/>
            <a:ext cx="8458203" cy="2230107"/>
          </a:xfrm>
          <a:prstGeom prst="cloudCallout">
            <a:avLst>
              <a:gd name="adj1" fmla="val -11096"/>
              <a:gd name="adj2" fmla="val 90800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Hai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mảng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xa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sẽ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?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250371" y="2590800"/>
            <a:ext cx="3962400" cy="4119562"/>
            <a:chOff x="2592" y="432"/>
            <a:chExt cx="2976" cy="1776"/>
          </a:xfrm>
        </p:grpSpPr>
        <p:pic>
          <p:nvPicPr>
            <p:cNvPr id="14" name="Picture 8" descr="Untitled-2"/>
            <p:cNvPicPr>
              <a:picLocks noChangeAspect="1" noChangeArrowheads="1"/>
            </p:cNvPicPr>
            <p:nvPr/>
          </p:nvPicPr>
          <p:blipFill>
            <a:blip r:embed="rId3">
              <a:lum bright="-24000" contras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432"/>
              <a:ext cx="2976" cy="1717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3456" y="2016"/>
              <a:ext cx="967" cy="192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sz="2400">
                  <a:solidFill>
                    <a:srgbClr val="FF0000"/>
                  </a:solidFill>
                  <a:latin typeface="VNI-Hobo" pitchFamily="2" charset="0"/>
                </a:rPr>
                <a:t>Mac ma</a:t>
              </a:r>
              <a:r>
                <a:rPr lang="en-US" sz="2400">
                  <a:solidFill>
                    <a:srgbClr val="000000"/>
                  </a:solidFill>
                  <a:latin typeface="VNI-Hobo" pitchFamily="2" charset="0"/>
                </a:rPr>
                <a:t> </a:t>
              </a:r>
            </a:p>
          </p:txBody>
        </p:sp>
      </p:grpSp>
      <p:pic>
        <p:nvPicPr>
          <p:cNvPr id="19" name="Picture 92" descr="Untitled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57" y="2514600"/>
            <a:ext cx="4376057" cy="420664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8574" y="614027"/>
            <a:ext cx="7685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59628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0"/>
            <a:ext cx="9198428" cy="714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106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83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0"/>
            <a:ext cx="9198428" cy="714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585108" y="12071"/>
            <a:ext cx="6950528" cy="2470082"/>
          </a:xfrm>
          <a:prstGeom prst="cloudCallout">
            <a:avLst>
              <a:gd name="adj1" fmla="val 9751"/>
              <a:gd name="adj2" fmla="val 76562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các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mảng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xô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 nhau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92" descr="Untitled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57" y="2514600"/>
            <a:ext cx="4376057" cy="420664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84614" y="868741"/>
            <a:ext cx="4735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2" descr="dmdsk12882626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56" y="2727582"/>
            <a:ext cx="4229100" cy="402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78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0"/>
            <a:ext cx="9198428" cy="714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43542" y="31464"/>
            <a:ext cx="9100458" cy="2514600"/>
          </a:xfrm>
          <a:prstGeom prst="cloudCallout">
            <a:avLst>
              <a:gd name="adj1" fmla="val -11096"/>
              <a:gd name="adj2" fmla="val 90800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vi-VN" sz="2200" b="1" dirty="0">
                <a:solidFill>
                  <a:srgbClr val="FF0000"/>
                </a:solidFill>
                <a:latin typeface="Times New Roman" pitchFamily="18" charset="0"/>
              </a:rPr>
              <a:t>Các mảng xô vào nhau sinh ra hiện tượng gì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</a:rPr>
              <a:t>? 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92" descr="Untitled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57" y="2514600"/>
            <a:ext cx="4376057" cy="420664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dmdsk12882626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86" y="2536686"/>
            <a:ext cx="4097399" cy="418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3000" y="914400"/>
            <a:ext cx="7685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nén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ép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nhô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66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0"/>
            <a:ext cx="9198428" cy="714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dãy himala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729" y="887867"/>
            <a:ext cx="4860470" cy="594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ig24tibet"/>
          <p:cNvPicPr>
            <a:picLocks noChangeAspect="1" noChangeArrowheads="1"/>
          </p:cNvPicPr>
          <p:nvPr/>
        </p:nvPicPr>
        <p:blipFill>
          <a:blip r:embed="rId4">
            <a:lum bright="-42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53" y="2264227"/>
            <a:ext cx="4111853" cy="462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0853" y="171996"/>
            <a:ext cx="4111853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Mảng Á Âu và mảng Ấn Độ xô vào nhau đã hình thành lên dãy Himalaya cao đồ sộ nhất TG, với đỉnh Everets có độ cao 8 848m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00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71" y="0"/>
            <a:ext cx="9198428" cy="71460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838200" y="161007"/>
            <a:ext cx="7772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HÌNH ẢNH VỀ ĐỘNG ĐẤT VÀ NÚI LỬA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Kết quả hình ảnh cho hình ảnh về động đ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95400"/>
            <a:ext cx="3883025" cy="3867150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ết quả hình ảnh cho núi lửa phun trà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243" y="1295401"/>
            <a:ext cx="4229100" cy="386715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1151" y="5162550"/>
            <a:ext cx="19827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 đất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7399" y="5323116"/>
            <a:ext cx="274320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Núi lửa phun trào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22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28" y="-30480"/>
            <a:ext cx="9198428" cy="714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15986" y="-5862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32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7652" y="836463"/>
            <a:ext cx="810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Em hãy xem đoạn video sau và chép lại những thông tin nói về cấu tạo của Trái Đất</a:t>
            </a:r>
          </a:p>
          <a:p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ction Button: Help 1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21DFEECB-F6A8-4624-83A5-4DCE728C4A5E}"/>
              </a:ext>
            </a:extLst>
          </p:cNvPr>
          <p:cNvSpPr/>
          <p:nvPr/>
        </p:nvSpPr>
        <p:spPr>
          <a:xfrm>
            <a:off x="239486" y="879483"/>
            <a:ext cx="609600" cy="557144"/>
          </a:xfrm>
          <a:prstGeom prst="actionButtonHelp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Video_cấu-tạo-bên-trong-Trái-Đất">
            <a:hlinkClick r:id="" action="ppaction://media"/>
            <a:extLst>
              <a:ext uri="{FF2B5EF4-FFF2-40B4-BE49-F238E27FC236}">
                <a16:creationId xmlns="" xmlns:a16="http://schemas.microsoft.com/office/drawing/2014/main" id="{6937AFD7-39F8-4FB9-ADB3-9D72295936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486" y="1828800"/>
            <a:ext cx="8752114" cy="461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52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71" y="0"/>
            <a:ext cx="9198428" cy="714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161007"/>
            <a:ext cx="8458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TÁC ĐỘNG TÍCH CỰC ĐẾN TRÁI ĐẤT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Kết quả hình ảnh cho trồng rừ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28" y="914399"/>
            <a:ext cx="3124200" cy="265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14400"/>
            <a:ext cx="53721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huytldKaanapali-Beach-Maui-Hawa_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28" y="4038600"/>
            <a:ext cx="3124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26838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71" y="0"/>
            <a:ext cx="9198428" cy="714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200" y="158728"/>
            <a:ext cx="6934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TÁC ĐỘNG TIÊU CỰC ĐẾN TRÁI ĐẤT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1"/>
            <a:ext cx="3886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480" y="838202"/>
            <a:ext cx="3736520" cy="25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Kết quả hình ảnh cho ống khói nhà má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918857"/>
            <a:ext cx="3886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s750913_onhie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480" y="3918857"/>
            <a:ext cx="373652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39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72" y="0"/>
            <a:ext cx="9241971" cy="714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Kết quả hình ảnh cho tác động tích cực của con người đến Trái Đ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3565071" cy="290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Kết quả hình ảnh cho tác động tích cực của con người đến Trái Đ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243" y="1667401"/>
            <a:ext cx="4275364" cy="50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3733800" cy="26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3793671" y="21102"/>
            <a:ext cx="4982936" cy="1646299"/>
          </a:xfrm>
          <a:prstGeom prst="cloudCallout">
            <a:avLst>
              <a:gd name="adj1" fmla="val -49973"/>
              <a:gd name="adj2" fmla="val 67114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 ta cần làm gì để bảo vệ Trái Đất? Liên hệ bản thân em.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3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72" y="0"/>
            <a:ext cx="9241971" cy="714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1458"/>
            <a:ext cx="5181600" cy="622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3810000"/>
            <a:ext cx="309314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9" y="380998"/>
            <a:ext cx="3048000" cy="319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2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31" name="Picture 31" descr="bao-ve-moi-tru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29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76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28" y="-26963"/>
            <a:ext cx="9198428" cy="714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6411" y="35034"/>
            <a:ext cx="8991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10:</a:t>
            </a:r>
            <a:r>
              <a:rPr lang="en-US" sz="26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 TẠO CỦA TRÁI ĐẤT. CÁC MẢNG KIẾN TẠO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9188" y="747473"/>
            <a:ext cx="8975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Bài 1(SHD/130) Vẽ vào vở một hình tròn tượng trưng cho Trái Đất, thể hiện trên đó cấu tạo bên trong của Trái Đất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59898D4-8316-44A2-AC39-923250106E59}"/>
              </a:ext>
            </a:extLst>
          </p:cNvPr>
          <p:cNvSpPr/>
          <p:nvPr/>
        </p:nvSpPr>
        <p:spPr>
          <a:xfrm>
            <a:off x="-1674" y="2718317"/>
            <a:ext cx="5121812" cy="3962400"/>
          </a:xfrm>
          <a:prstGeom prst="rect">
            <a:avLst/>
          </a:prstGeom>
          <a:solidFill>
            <a:srgbClr val="2BB0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 dùng compa vẽ mặt cắt bổ đôi của Trái Đất và điền tên: nhân, lớp man-ti, lớp vỏ (dùng compa vẽ hai vòng tròn đồng tâm: vòng đầu có bán kính 2 cm, tượng trưng cho nhân Trái Đất; vòng sau có bán kính 4 cm, tượng trưng cho cả lớp man-ti và lớp vỏ Trái Đất. Lớp vỏ Trái Đất rất mỏng nên chỉ cần tô đậm vành ngoài của vòng tròn có bán kính 4 cm).</a:t>
            </a:r>
            <a:br>
              <a:rPr lang="en-US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2400"/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CC32CA30-C1CB-451B-A3C9-8ABFF25BADBE}"/>
              </a:ext>
            </a:extLst>
          </p:cNvPr>
          <p:cNvSpPr/>
          <p:nvPr/>
        </p:nvSpPr>
        <p:spPr>
          <a:xfrm>
            <a:off x="5257800" y="2718317"/>
            <a:ext cx="3733801" cy="3962400"/>
          </a:xfrm>
          <a:prstGeom prst="roundRect">
            <a:avLst>
              <a:gd name="adj" fmla="val 64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A1784FF-669C-4E9F-B1A6-D4279AE4D5A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83352"/>
            <a:ext cx="3505200" cy="3612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056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allAtOnce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862" name="Group 6"/>
          <p:cNvGrpSpPr>
            <a:grpSpLocks/>
          </p:cNvGrpSpPr>
          <p:nvPr/>
        </p:nvGrpSpPr>
        <p:grpSpPr bwMode="auto">
          <a:xfrm>
            <a:off x="3429000" y="762000"/>
            <a:ext cx="5715000" cy="4191000"/>
            <a:chOff x="3072" y="393"/>
            <a:chExt cx="2688" cy="2151"/>
          </a:xfrm>
        </p:grpSpPr>
        <p:pic>
          <p:nvPicPr>
            <p:cNvPr id="43031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432"/>
              <a:ext cx="2688" cy="211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032" name="Rectangle 8"/>
            <p:cNvSpPr>
              <a:spLocks noChangeArrowheads="1"/>
            </p:cNvSpPr>
            <p:nvPr/>
          </p:nvSpPr>
          <p:spPr bwMode="auto">
            <a:xfrm rot="2523577">
              <a:off x="3315" y="687"/>
              <a:ext cx="563" cy="85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033" name="Text Box 9"/>
            <p:cNvSpPr txBox="1">
              <a:spLocks noChangeArrowheads="1"/>
            </p:cNvSpPr>
            <p:nvPr/>
          </p:nvSpPr>
          <p:spPr bwMode="auto">
            <a:xfrm>
              <a:off x="3168" y="393"/>
              <a:ext cx="259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200">
                  <a:solidFill>
                    <a:prstClr val="black"/>
                  </a:solidFill>
                  <a:latin typeface="Arial" charset="0"/>
                </a:rPr>
                <a:t>Cấu tạo bên trong của Trái Đất</a:t>
              </a:r>
            </a:p>
          </p:txBody>
        </p:sp>
      </p:grpSp>
      <p:sp>
        <p:nvSpPr>
          <p:cNvPr id="377866" name="Text Box 10"/>
          <p:cNvSpPr txBox="1">
            <a:spLocks noChangeArrowheads="1"/>
          </p:cNvSpPr>
          <p:nvPr/>
        </p:nvSpPr>
        <p:spPr bwMode="auto">
          <a:xfrm>
            <a:off x="0" y="3200400"/>
            <a:ext cx="3429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</a:rPr>
              <a:t>	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Quan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sát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hãy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nối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Đất</a:t>
            </a:r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77867" name="Text Box 11"/>
          <p:cNvSpPr txBox="1">
            <a:spLocks noChangeArrowheads="1"/>
          </p:cNvSpPr>
          <p:nvPr/>
        </p:nvSpPr>
        <p:spPr bwMode="auto">
          <a:xfrm>
            <a:off x="304800" y="4929188"/>
            <a:ext cx="5867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Lớp vỏ                                         A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Lớp man-ti                             B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Lớp nhân                                        C</a:t>
            </a:r>
          </a:p>
        </p:txBody>
      </p:sp>
      <p:sp>
        <p:nvSpPr>
          <p:cNvPr id="377868" name="Line 12"/>
          <p:cNvSpPr>
            <a:spLocks noChangeShapeType="1"/>
          </p:cNvSpPr>
          <p:nvPr/>
        </p:nvSpPr>
        <p:spPr bwMode="auto">
          <a:xfrm>
            <a:off x="2743200" y="4953000"/>
            <a:ext cx="0" cy="12954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77869" name="Text Box 13"/>
          <p:cNvSpPr txBox="1">
            <a:spLocks noChangeArrowheads="1"/>
          </p:cNvSpPr>
          <p:nvPr/>
        </p:nvSpPr>
        <p:spPr bwMode="auto">
          <a:xfrm>
            <a:off x="6096000" y="2286000"/>
            <a:ext cx="457200" cy="544513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77870" name="Text Box 14"/>
          <p:cNvSpPr txBox="1">
            <a:spLocks noChangeArrowheads="1"/>
          </p:cNvSpPr>
          <p:nvPr/>
        </p:nvSpPr>
        <p:spPr bwMode="auto">
          <a:xfrm>
            <a:off x="7086600" y="3962400"/>
            <a:ext cx="533400" cy="544513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377871" name="Text Box 15"/>
          <p:cNvSpPr txBox="1">
            <a:spLocks noChangeArrowheads="1"/>
          </p:cNvSpPr>
          <p:nvPr/>
        </p:nvSpPr>
        <p:spPr bwMode="auto">
          <a:xfrm>
            <a:off x="8001000" y="1524000"/>
            <a:ext cx="457200" cy="544513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377872" name="Freeform 16"/>
          <p:cNvSpPr>
            <a:spLocks/>
          </p:cNvSpPr>
          <p:nvPr/>
        </p:nvSpPr>
        <p:spPr bwMode="auto">
          <a:xfrm>
            <a:off x="1676400" y="5029200"/>
            <a:ext cx="2514600" cy="1244600"/>
          </a:xfrm>
          <a:custGeom>
            <a:avLst/>
            <a:gdLst>
              <a:gd name="T0" fmla="*/ 0 w 1584"/>
              <a:gd name="T1" fmla="*/ 177800 h 784"/>
              <a:gd name="T2" fmla="*/ 914400 w 1584"/>
              <a:gd name="T3" fmla="*/ 177800 h 784"/>
              <a:gd name="T4" fmla="*/ 2514600 w 1584"/>
              <a:gd name="T5" fmla="*/ 1244600 h 7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4" h="784">
                <a:moveTo>
                  <a:pt x="0" y="112"/>
                </a:moveTo>
                <a:cubicBezTo>
                  <a:pt x="156" y="56"/>
                  <a:pt x="312" y="0"/>
                  <a:pt x="576" y="112"/>
                </a:cubicBezTo>
                <a:cubicBezTo>
                  <a:pt x="840" y="224"/>
                  <a:pt x="1416" y="672"/>
                  <a:pt x="1584" y="784"/>
                </a:cubicBezTo>
              </a:path>
            </a:pathLst>
          </a:custGeom>
          <a:noFill/>
          <a:ln w="1905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77873" name="Freeform 17"/>
          <p:cNvSpPr>
            <a:spLocks/>
          </p:cNvSpPr>
          <p:nvPr/>
        </p:nvSpPr>
        <p:spPr bwMode="auto">
          <a:xfrm>
            <a:off x="1676400" y="5791200"/>
            <a:ext cx="2514600" cy="622300"/>
          </a:xfrm>
          <a:custGeom>
            <a:avLst/>
            <a:gdLst>
              <a:gd name="T0" fmla="*/ 0 w 1584"/>
              <a:gd name="T1" fmla="*/ 533400 h 392"/>
              <a:gd name="T2" fmla="*/ 838200 w 1584"/>
              <a:gd name="T3" fmla="*/ 533400 h 392"/>
              <a:gd name="T4" fmla="*/ 2514600 w 1584"/>
              <a:gd name="T5" fmla="*/ 0 h 3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4" h="392">
                <a:moveTo>
                  <a:pt x="0" y="336"/>
                </a:moveTo>
                <a:cubicBezTo>
                  <a:pt x="132" y="364"/>
                  <a:pt x="264" y="392"/>
                  <a:pt x="528" y="336"/>
                </a:cubicBezTo>
                <a:cubicBezTo>
                  <a:pt x="792" y="280"/>
                  <a:pt x="1188" y="140"/>
                  <a:pt x="1584" y="0"/>
                </a:cubicBezTo>
              </a:path>
            </a:pathLst>
          </a:custGeom>
          <a:noFill/>
          <a:ln w="1905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77874" name="Freeform 18"/>
          <p:cNvSpPr>
            <a:spLocks/>
          </p:cNvSpPr>
          <p:nvPr/>
        </p:nvSpPr>
        <p:spPr bwMode="auto">
          <a:xfrm>
            <a:off x="2343150" y="5248275"/>
            <a:ext cx="1828800" cy="533400"/>
          </a:xfrm>
          <a:custGeom>
            <a:avLst/>
            <a:gdLst>
              <a:gd name="T0" fmla="*/ 0 w 1152"/>
              <a:gd name="T1" fmla="*/ 533400 h 336"/>
              <a:gd name="T2" fmla="*/ 1828800 w 1152"/>
              <a:gd name="T3" fmla="*/ 0 h 33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52" h="336">
                <a:moveTo>
                  <a:pt x="0" y="336"/>
                </a:moveTo>
                <a:cubicBezTo>
                  <a:pt x="480" y="196"/>
                  <a:pt x="960" y="56"/>
                  <a:pt x="1152" y="0"/>
                </a:cubicBezTo>
              </a:path>
            </a:pathLst>
          </a:custGeom>
          <a:noFill/>
          <a:ln w="1905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77875" name="Text Box 19"/>
          <p:cNvSpPr txBox="1">
            <a:spLocks noChangeArrowheads="1"/>
          </p:cNvSpPr>
          <p:nvPr/>
        </p:nvSpPr>
        <p:spPr bwMode="auto">
          <a:xfrm>
            <a:off x="228600" y="609600"/>
            <a:ext cx="1219200" cy="47625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Lớp vỏ</a:t>
            </a:r>
          </a:p>
        </p:txBody>
      </p:sp>
      <p:sp>
        <p:nvSpPr>
          <p:cNvPr id="377876" name="Text Box 20"/>
          <p:cNvSpPr txBox="1">
            <a:spLocks noChangeArrowheads="1"/>
          </p:cNvSpPr>
          <p:nvPr/>
        </p:nvSpPr>
        <p:spPr bwMode="auto">
          <a:xfrm>
            <a:off x="228600" y="1371600"/>
            <a:ext cx="1600200" cy="461665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Lớp man-ti</a:t>
            </a:r>
          </a:p>
        </p:txBody>
      </p:sp>
      <p:sp>
        <p:nvSpPr>
          <p:cNvPr id="377877" name="Text Box 21"/>
          <p:cNvSpPr txBox="1">
            <a:spLocks noChangeArrowheads="1"/>
          </p:cNvSpPr>
          <p:nvPr/>
        </p:nvSpPr>
        <p:spPr bwMode="auto">
          <a:xfrm>
            <a:off x="228600" y="2514600"/>
            <a:ext cx="1371600" cy="461665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Lớp nhân</a:t>
            </a:r>
          </a:p>
        </p:txBody>
      </p:sp>
      <p:sp>
        <p:nvSpPr>
          <p:cNvPr id="377878" name="Line 22"/>
          <p:cNvSpPr>
            <a:spLocks noChangeShapeType="1"/>
          </p:cNvSpPr>
          <p:nvPr/>
        </p:nvSpPr>
        <p:spPr bwMode="auto">
          <a:xfrm>
            <a:off x="1447800" y="914400"/>
            <a:ext cx="6477000" cy="838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77879" name="Line 23"/>
          <p:cNvSpPr>
            <a:spLocks noChangeShapeType="1"/>
          </p:cNvSpPr>
          <p:nvPr/>
        </p:nvSpPr>
        <p:spPr bwMode="auto">
          <a:xfrm>
            <a:off x="1828800" y="1828800"/>
            <a:ext cx="4191000" cy="7620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77880" name="Line 24"/>
          <p:cNvSpPr>
            <a:spLocks noChangeShapeType="1"/>
          </p:cNvSpPr>
          <p:nvPr/>
        </p:nvSpPr>
        <p:spPr bwMode="auto">
          <a:xfrm>
            <a:off x="1600200" y="2819400"/>
            <a:ext cx="5410200" cy="1371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74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7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77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77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77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77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77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77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3000"/>
                                        <p:tgtEl>
                                          <p:spTgt spid="377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3000"/>
                                        <p:tgtEl>
                                          <p:spTgt spid="37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3000"/>
                                        <p:tgtEl>
                                          <p:spTgt spid="377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3000"/>
                                        <p:tgtEl>
                                          <p:spTgt spid="37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3000"/>
                                        <p:tgtEl>
                                          <p:spTgt spid="37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3000"/>
                                        <p:tgtEl>
                                          <p:spTgt spid="37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3000"/>
                                        <p:tgtEl>
                                          <p:spTgt spid="377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3000"/>
                                        <p:tgtEl>
                                          <p:spTgt spid="377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3000"/>
                                        <p:tgtEl>
                                          <p:spTgt spid="377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66" grpId="0"/>
      <p:bldP spid="377867" grpId="0"/>
      <p:bldP spid="377868" grpId="0" animBg="1"/>
      <p:bldP spid="377869" grpId="0" animBg="1"/>
      <p:bldP spid="377870" grpId="0" animBg="1"/>
      <p:bldP spid="377871" grpId="0" animBg="1"/>
      <p:bldP spid="377872" grpId="0" animBg="1"/>
      <p:bldP spid="377873" grpId="0" animBg="1"/>
      <p:bldP spid="377874" grpId="0" animBg="1"/>
      <p:bldP spid="377875" grpId="0" animBg="1"/>
      <p:bldP spid="377876" grpId="0" animBg="1"/>
      <p:bldP spid="377877" grpId="0" animBg="1"/>
      <p:bldP spid="377878" grpId="0" animBg="1"/>
      <p:bldP spid="377879" grpId="0" animBg="1"/>
      <p:bldP spid="37788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Group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81279776"/>
              </p:ext>
            </p:extLst>
          </p:nvPr>
        </p:nvGraphicFramePr>
        <p:xfrm>
          <a:off x="838200" y="1219200"/>
          <a:ext cx="7086600" cy="4119562"/>
        </p:xfrm>
        <a:graphic>
          <a:graphicData uri="http://schemas.openxmlformats.org/drawingml/2006/table">
            <a:tbl>
              <a:tblPr/>
              <a:tblGrid>
                <a:gridCol w="11699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383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494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096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Lớp </a:t>
                      </a:r>
                    </a:p>
                  </a:txBody>
                  <a:tcPr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Độ dày 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Trạng Thái 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Nhiệt độ 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89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Vỏ Trái Đất</a:t>
                      </a:r>
                    </a:p>
                  </a:txBody>
                  <a:tcPr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89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Lớp man-ti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9933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320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nhân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2797" name="Text Box 29"/>
          <p:cNvSpPr txBox="1">
            <a:spLocks noChangeArrowheads="1"/>
          </p:cNvSpPr>
          <p:nvPr/>
        </p:nvSpPr>
        <p:spPr bwMode="auto">
          <a:xfrm>
            <a:off x="2133600" y="22098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5 – 70km</a:t>
            </a:r>
          </a:p>
        </p:txBody>
      </p:sp>
      <p:sp>
        <p:nvSpPr>
          <p:cNvPr id="32798" name="Text Box 30"/>
          <p:cNvSpPr txBox="1">
            <a:spLocks noChangeArrowheads="1"/>
          </p:cNvSpPr>
          <p:nvPr/>
        </p:nvSpPr>
        <p:spPr bwMode="auto">
          <a:xfrm>
            <a:off x="4191000" y="21336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Rắn chắc</a:t>
            </a:r>
            <a:r>
              <a:rPr lang="en-US" altLang="en-US" sz="24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</a:p>
        </p:txBody>
      </p:sp>
      <p:sp>
        <p:nvSpPr>
          <p:cNvPr id="32799" name="Text Box 31"/>
          <p:cNvSpPr txBox="1">
            <a:spLocks noChangeArrowheads="1"/>
          </p:cNvSpPr>
          <p:nvPr/>
        </p:nvSpPr>
        <p:spPr bwMode="auto">
          <a:xfrm>
            <a:off x="6477000" y="1981200"/>
            <a:ext cx="1371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Tối đa 1.000</a:t>
            </a:r>
            <a:r>
              <a:rPr lang="en-US" altLang="en-US" sz="2400" b="1" baseline="300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0</a:t>
            </a:r>
            <a:r>
              <a:rPr lang="en-US" altLang="en-US" sz="24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</a:t>
            </a:r>
          </a:p>
        </p:txBody>
      </p:sp>
      <p:sp>
        <p:nvSpPr>
          <p:cNvPr id="32800" name="Text Box 32"/>
          <p:cNvSpPr txBox="1">
            <a:spLocks noChangeArrowheads="1"/>
          </p:cNvSpPr>
          <p:nvPr/>
        </p:nvSpPr>
        <p:spPr bwMode="auto">
          <a:xfrm>
            <a:off x="2286000" y="3200400"/>
            <a:ext cx="152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Gần 3.000km</a:t>
            </a:r>
          </a:p>
        </p:txBody>
      </p:sp>
      <p:sp>
        <p:nvSpPr>
          <p:cNvPr id="32801" name="Text Box 33"/>
          <p:cNvSpPr txBox="1">
            <a:spLocks noChangeArrowheads="1"/>
          </p:cNvSpPr>
          <p:nvPr/>
        </p:nvSpPr>
        <p:spPr bwMode="auto">
          <a:xfrm>
            <a:off x="4114800" y="3189357"/>
            <a:ext cx="1828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0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-Quánh dẻo đến rắn</a:t>
            </a:r>
          </a:p>
        </p:txBody>
      </p:sp>
      <p:sp>
        <p:nvSpPr>
          <p:cNvPr id="32802" name="Text Box 34"/>
          <p:cNvSpPr txBox="1">
            <a:spLocks noChangeArrowheads="1"/>
          </p:cNvSpPr>
          <p:nvPr/>
        </p:nvSpPr>
        <p:spPr bwMode="auto">
          <a:xfrm>
            <a:off x="6172200" y="3200400"/>
            <a:ext cx="1447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1.500</a:t>
            </a:r>
            <a:r>
              <a:rPr lang="en-US" altLang="en-US" sz="2400" b="1" baseline="300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0</a:t>
            </a:r>
            <a:r>
              <a:rPr lang="en-US" altLang="en-US" sz="24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 – 4.700</a:t>
            </a:r>
            <a:r>
              <a:rPr lang="en-US" altLang="en-US" sz="2400" b="1" baseline="300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0</a:t>
            </a:r>
            <a:r>
              <a:rPr lang="en-US" altLang="en-US" sz="24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C.</a:t>
            </a:r>
          </a:p>
        </p:txBody>
      </p:sp>
      <p:sp>
        <p:nvSpPr>
          <p:cNvPr id="32803" name="Text Box 35"/>
          <p:cNvSpPr txBox="1">
            <a:spLocks noChangeArrowheads="1"/>
          </p:cNvSpPr>
          <p:nvPr/>
        </p:nvSpPr>
        <p:spPr bwMode="auto">
          <a:xfrm>
            <a:off x="2124075" y="4365625"/>
            <a:ext cx="152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Trên 3.000km</a:t>
            </a:r>
          </a:p>
        </p:txBody>
      </p:sp>
      <p:sp>
        <p:nvSpPr>
          <p:cNvPr id="32804" name="Text Box 36"/>
          <p:cNvSpPr txBox="1">
            <a:spLocks noChangeArrowheads="1"/>
          </p:cNvSpPr>
          <p:nvPr/>
        </p:nvSpPr>
        <p:spPr bwMode="auto">
          <a:xfrm>
            <a:off x="3962400" y="4267200"/>
            <a:ext cx="22098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0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Lỏng ở ngoài,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en-US" sz="20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rắn ở trong </a:t>
            </a:r>
          </a:p>
        </p:txBody>
      </p:sp>
      <p:sp>
        <p:nvSpPr>
          <p:cNvPr id="32805" name="Text Box 37"/>
          <p:cNvSpPr txBox="1">
            <a:spLocks noChangeArrowheads="1"/>
          </p:cNvSpPr>
          <p:nvPr/>
        </p:nvSpPr>
        <p:spPr bwMode="auto">
          <a:xfrm>
            <a:off x="6324600" y="4343400"/>
            <a:ext cx="152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Khoảng 5.000</a:t>
            </a:r>
            <a:r>
              <a:rPr lang="en-US" altLang="en-US" sz="2400" b="1" baseline="300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0</a:t>
            </a:r>
            <a:r>
              <a:rPr lang="en-US" altLang="en-US" sz="24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C.</a:t>
            </a:r>
          </a:p>
        </p:txBody>
      </p:sp>
      <p:sp>
        <p:nvSpPr>
          <p:cNvPr id="32806" name="Oval 38"/>
          <p:cNvSpPr>
            <a:spLocks noChangeArrowheads="1"/>
          </p:cNvSpPr>
          <p:nvPr/>
        </p:nvSpPr>
        <p:spPr bwMode="auto">
          <a:xfrm>
            <a:off x="2133600" y="1981200"/>
            <a:ext cx="1600200" cy="9144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4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2807" name="Oval 39"/>
          <p:cNvSpPr>
            <a:spLocks noChangeArrowheads="1"/>
          </p:cNvSpPr>
          <p:nvPr/>
        </p:nvSpPr>
        <p:spPr bwMode="auto">
          <a:xfrm>
            <a:off x="2057400" y="3124200"/>
            <a:ext cx="1600200" cy="990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4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32808" name="Oval 40"/>
          <p:cNvSpPr>
            <a:spLocks noChangeArrowheads="1"/>
          </p:cNvSpPr>
          <p:nvPr/>
        </p:nvSpPr>
        <p:spPr bwMode="auto">
          <a:xfrm>
            <a:off x="6172200" y="4267200"/>
            <a:ext cx="1676400" cy="990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4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32809" name="Oval 41"/>
          <p:cNvSpPr>
            <a:spLocks noChangeArrowheads="1"/>
          </p:cNvSpPr>
          <p:nvPr/>
        </p:nvSpPr>
        <p:spPr bwMode="auto">
          <a:xfrm>
            <a:off x="3924300" y="2987675"/>
            <a:ext cx="1905000" cy="11430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4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32810" name="Oval 42"/>
          <p:cNvSpPr>
            <a:spLocks noChangeArrowheads="1"/>
          </p:cNvSpPr>
          <p:nvPr/>
        </p:nvSpPr>
        <p:spPr bwMode="auto">
          <a:xfrm>
            <a:off x="6248400" y="1905000"/>
            <a:ext cx="1600200" cy="9144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4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32811" name="Oval 43"/>
          <p:cNvSpPr>
            <a:spLocks noChangeArrowheads="1"/>
          </p:cNvSpPr>
          <p:nvPr/>
        </p:nvSpPr>
        <p:spPr bwMode="auto">
          <a:xfrm>
            <a:off x="4114800" y="1905000"/>
            <a:ext cx="1600200" cy="9144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4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2812" name="Oval 44"/>
          <p:cNvSpPr>
            <a:spLocks noChangeArrowheads="1"/>
          </p:cNvSpPr>
          <p:nvPr/>
        </p:nvSpPr>
        <p:spPr bwMode="auto">
          <a:xfrm>
            <a:off x="6096000" y="3124200"/>
            <a:ext cx="1524000" cy="990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40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32813" name="Oval 45"/>
          <p:cNvSpPr>
            <a:spLocks noChangeArrowheads="1"/>
          </p:cNvSpPr>
          <p:nvPr/>
        </p:nvSpPr>
        <p:spPr bwMode="auto">
          <a:xfrm>
            <a:off x="3886200" y="4267200"/>
            <a:ext cx="2057400" cy="10668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4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32814" name="Oval 46"/>
          <p:cNvSpPr>
            <a:spLocks noChangeArrowheads="1"/>
          </p:cNvSpPr>
          <p:nvPr/>
        </p:nvSpPr>
        <p:spPr bwMode="auto">
          <a:xfrm>
            <a:off x="2124075" y="4365625"/>
            <a:ext cx="1676400" cy="9144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40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0527" name="Text Box 47"/>
          <p:cNvSpPr txBox="1">
            <a:spLocks noChangeArrowheads="1"/>
          </p:cNvSpPr>
          <p:nvPr/>
        </p:nvSpPr>
        <p:spPr bwMode="auto">
          <a:xfrm>
            <a:off x="185057" y="200406"/>
            <a:ext cx="8610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	TRÒ CHƠI TIẾP SỨC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</a:rPr>
              <a:t>Trả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</a:rPr>
              <a:t>lời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</a:rPr>
              <a:t>nhanh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</a:rPr>
              <a:t>bảng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</a:rPr>
              <a:t>nội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</a:rPr>
              <a:t> dung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</a:rPr>
              <a:t>của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</a:rPr>
              <a:t>các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</a:rPr>
              <a:t> ô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</a:rPr>
              <a:t>sau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20528" name="Picture 48" descr="nhac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388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9" name="AutoShape 4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600200" y="6172200"/>
            <a:ext cx="762000" cy="2286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6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8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28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0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8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2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2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0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8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2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8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32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2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0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8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32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2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0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8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2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2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8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32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28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32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8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32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2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11"/>
                  </p:tgtEl>
                </p:cond>
              </p:nextCondLst>
            </p:seq>
          </p:childTnLst>
        </p:cTn>
      </p:par>
    </p:tnLst>
    <p:bldLst>
      <p:bldP spid="32797" grpId="0"/>
      <p:bldP spid="32798" grpId="0"/>
      <p:bldP spid="32799" grpId="0"/>
      <p:bldP spid="32800" grpId="0"/>
      <p:bldP spid="32801" grpId="0"/>
      <p:bldP spid="32803" grpId="0"/>
      <p:bldP spid="32804" grpId="0"/>
      <p:bldP spid="32805" grpId="0"/>
      <p:bldP spid="32806" grpId="0" animBg="1"/>
      <p:bldP spid="32807" grpId="0" animBg="1"/>
      <p:bldP spid="32808" grpId="0" animBg="1"/>
      <p:bldP spid="32809" grpId="0" animBg="1"/>
      <p:bldP spid="32810" grpId="0" animBg="1"/>
      <p:bldP spid="32811" grpId="0" animBg="1"/>
      <p:bldP spid="32812" grpId="0" animBg="1"/>
      <p:bldP spid="32813" grpId="0" animBg="1"/>
      <p:bldP spid="328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-1"/>
            <a:ext cx="9241971" cy="714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128" y="4689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VẬN DỤNG-TÌM TÒI MỞ RỘNG </a:t>
            </a:r>
            <a:endParaRPr lang="en-US" sz="32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3258" y="589464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đoạn video sau hãy trình bày về vành đai lửa Thái Bình Dương</a:t>
            </a:r>
          </a:p>
        </p:txBody>
      </p:sp>
      <p:pic>
        <p:nvPicPr>
          <p:cNvPr id="4" name="Video_Vành-đai-lửa-Thái-Bình-dương-địa-6">
            <a:hlinkClick r:id="" action="ppaction://media"/>
            <a:extLst>
              <a:ext uri="{FF2B5EF4-FFF2-40B4-BE49-F238E27FC236}">
                <a16:creationId xmlns="" xmlns:a16="http://schemas.microsoft.com/office/drawing/2014/main" id="{21F8CCF4-DE13-472C-B965-80304BC3E8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63" y="1051129"/>
            <a:ext cx="9144000" cy="565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5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56"/>
            <a:ext cx="9144000" cy="68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21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5" y="0"/>
            <a:ext cx="9198428" cy="714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658" y="161007"/>
            <a:ext cx="90786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10:</a:t>
            </a:r>
            <a:r>
              <a:rPr lang="en-US" sz="26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 TẠO CỦA TRÁI ĐẤT. CÁC MẢNG KIẾN TẠO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256" y="838200"/>
            <a:ext cx="537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5474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4" y="-11668"/>
            <a:ext cx="9198428" cy="714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1256" y="838200"/>
            <a:ext cx="5092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399" y="1567692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man-ti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nhân.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-159036" y="1384752"/>
            <a:ext cx="3886200" cy="3905556"/>
          </a:xfrm>
          <a:prstGeom prst="cloudCallout">
            <a:avLst>
              <a:gd name="adj1" fmla="val 36605"/>
              <a:gd name="adj2" fmla="val 119462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lvl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H.1,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D5239E8-C833-495E-9748-5FC470E07532}"/>
              </a:ext>
            </a:extLst>
          </p:cNvPr>
          <p:cNvSpPr txBox="1"/>
          <p:nvPr/>
        </p:nvSpPr>
        <p:spPr>
          <a:xfrm>
            <a:off x="32658" y="161007"/>
            <a:ext cx="90786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10:</a:t>
            </a:r>
            <a:r>
              <a:rPr lang="en-US" sz="26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 TẠO CỦA TRÁI ĐẤT. CÁC MẢNG KIẾN TẠO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212379D-05EA-464A-BCD1-D999E3350409}"/>
              </a:ext>
            </a:extLst>
          </p:cNvPr>
          <p:cNvSpPr txBox="1"/>
          <p:nvPr/>
        </p:nvSpPr>
        <p:spPr>
          <a:xfrm>
            <a:off x="4876800" y="1752600"/>
            <a:ext cx="3352800" cy="2209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9020AE2-FC5A-4AFF-BB53-14E75EBB1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34" y="1522129"/>
            <a:ext cx="5275968" cy="451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5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42" y="-29308"/>
            <a:ext cx="9198428" cy="714600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920490" y="101321"/>
            <a:ext cx="5387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THẢO LUẬN NHÓM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7p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2389982"/>
            <a:ext cx="3444489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1,2,3: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vỏ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3143584"/>
            <a:ext cx="344449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4,5,6: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man-ti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3946291"/>
            <a:ext cx="3444489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7,8,9: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nhân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5672" y="809559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24" name="Group 6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7769523"/>
              </p:ext>
            </p:extLst>
          </p:nvPr>
        </p:nvGraphicFramePr>
        <p:xfrm>
          <a:off x="3596890" y="1777722"/>
          <a:ext cx="5257800" cy="4106666"/>
        </p:xfrm>
        <a:graphic>
          <a:graphicData uri="http://schemas.openxmlformats.org/drawingml/2006/table">
            <a:tbl>
              <a:tblPr/>
              <a:tblGrid>
                <a:gridCol w="18133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56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64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23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485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Lớp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91446" marR="91446" marT="45722" marB="45722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Độ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dày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91446" marR="91446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Trạng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thái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91446" marR="91446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Nhiệt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độ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91446" marR="91446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58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Lớp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vỏ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722" marB="45722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697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Lớp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 man-ti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722" marB="45722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080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Lớp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 nhân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722" marB="45722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122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-10886"/>
            <a:ext cx="9198428" cy="714600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210677" y="76358"/>
            <a:ext cx="91984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10:</a:t>
            </a:r>
            <a:r>
              <a:rPr lang="en-US" sz="26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 TẠO CỦA TRÁI ĐẤT. CÁC MẢNG KIẾN TẠO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914" y="625125"/>
            <a:ext cx="5508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5" descr="earth_interior1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37" y="4648200"/>
            <a:ext cx="2400963" cy="209597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Group 6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0248154"/>
              </p:ext>
            </p:extLst>
          </p:nvPr>
        </p:nvGraphicFramePr>
        <p:xfrm>
          <a:off x="0" y="1148202"/>
          <a:ext cx="9100459" cy="3505085"/>
        </p:xfrm>
        <a:graphic>
          <a:graphicData uri="http://schemas.openxmlformats.org/drawingml/2006/table">
            <a:tbl>
              <a:tblPr/>
              <a:tblGrid>
                <a:gridCol w="15931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811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276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1984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162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Lớp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91446" marR="91446" marT="45722" marB="45722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Độ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dày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91446" marR="91446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Trạng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thái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91446" marR="91446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Nhiệt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độ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91446" marR="91446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409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Lớp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vỏ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722" marB="45722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                           </a:t>
                      </a: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                   </a:t>
                      </a: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118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722" marB="45722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360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722" marB="45722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                      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94853" y="1865971"/>
            <a:ext cx="2191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5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đến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70 km.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64259" y="1851103"/>
            <a:ext cx="1694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Rắn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chắc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5500" y="1700416"/>
            <a:ext cx="3086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Càng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xuống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sâu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nhiệt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độ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càng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cao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nhưng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tối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đa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chỉ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tới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1000</a:t>
            </a:r>
            <a:r>
              <a:rPr lang="en-US" sz="2400" b="1" baseline="30000" dirty="0">
                <a:solidFill>
                  <a:srgbClr val="C00000"/>
                </a:solidFill>
                <a:latin typeface="Times New Roman" pitchFamily="18" charset="0"/>
              </a:rPr>
              <a:t>0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1053" y="2930579"/>
            <a:ext cx="2102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Gần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3000 km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62399" y="2817944"/>
            <a:ext cx="1943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Từ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quánh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dẻo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đến</a:t>
            </a:r>
            <a:r>
              <a:rPr lang="en-US" sz="2400" b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rắn.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36882" y="2930579"/>
            <a:ext cx="170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Lớp</a:t>
            </a:r>
            <a:r>
              <a:rPr lang="en-US" sz="2400" b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man-ti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7900" y="2826961"/>
            <a:ext cx="2988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Khoảng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1500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đến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3700</a:t>
            </a:r>
            <a:r>
              <a:rPr lang="en-US" sz="2400" b="1" baseline="30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0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769" y="3867199"/>
            <a:ext cx="1684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err="1">
                <a:solidFill>
                  <a:srgbClr val="0070C0"/>
                </a:solidFill>
                <a:latin typeface="Times New Roman" pitchFamily="18" charset="0"/>
              </a:rPr>
              <a:t>Lớp</a:t>
            </a:r>
            <a:r>
              <a:rPr lang="en-US" sz="2400" b="1">
                <a:solidFill>
                  <a:srgbClr val="0070C0"/>
                </a:solidFill>
                <a:latin typeface="Times New Roman" pitchFamily="18" charset="0"/>
              </a:rPr>
              <a:t> nhân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06004" y="3766881"/>
            <a:ext cx="2191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3000 km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10196" y="3710353"/>
            <a:ext cx="1999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Lỏng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ngoài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rắn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37896" y="3701920"/>
            <a:ext cx="3119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Cao </a:t>
            </a:r>
            <a:r>
              <a:rPr lang="en-US" sz="2400" b="1" err="1">
                <a:solidFill>
                  <a:srgbClr val="0070C0"/>
                </a:solidFill>
                <a:latin typeface="Times New Roman" pitchFamily="18" charset="0"/>
              </a:rPr>
              <a:t>nhất</a:t>
            </a:r>
            <a:r>
              <a:rPr lang="en-US" sz="2400" b="1">
                <a:solidFill>
                  <a:srgbClr val="0070C0"/>
                </a:solidFill>
                <a:latin typeface="Times New Roman" pitchFamily="18" charset="0"/>
              </a:rPr>
              <a:t> khoảng                     5000</a:t>
            </a:r>
            <a:r>
              <a:rPr lang="en-US" sz="2400" b="1" baseline="30000">
                <a:solidFill>
                  <a:srgbClr val="0070C0"/>
                </a:solidFill>
                <a:latin typeface="Times New Roman" pitchFamily="18" charset="0"/>
              </a:rPr>
              <a:t>o</a:t>
            </a:r>
            <a:r>
              <a:rPr lang="en-US" sz="2400" b="1">
                <a:solidFill>
                  <a:srgbClr val="0070C0"/>
                </a:solidFill>
                <a:latin typeface="Times New Roman" pitchFamily="18" charset="0"/>
              </a:rPr>
              <a:t>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63085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5" grpId="0"/>
      <p:bldP spid="6" grpId="0"/>
      <p:bldP spid="7" grpId="0"/>
      <p:bldP spid="15" grpId="0"/>
      <p:bldP spid="19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8398"/>
            <a:ext cx="9198428" cy="714600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253290" y="706372"/>
            <a:ext cx="5243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9872" y="1447800"/>
            <a:ext cx="4376056" cy="1200329"/>
          </a:xfrm>
          <a:prstGeom prst="rect">
            <a:avLst/>
          </a:prstGeom>
          <a:solidFill>
            <a:srgbClr val="00B0F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Ganit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badan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0" y="2743200"/>
            <a:ext cx="4435928" cy="230832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Man-ti: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Manti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Manti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Manti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" y="5497056"/>
            <a:ext cx="4386942" cy="1200329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nhân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:Phân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Picture 5" descr="Earth-crust-cutaway-english"/>
          <p:cNvPicPr>
            <a:picLocks noChangeAspect="1" noChangeArrowheads="1"/>
          </p:cNvPicPr>
          <p:nvPr/>
        </p:nvPicPr>
        <p:blipFill>
          <a:blip r:embed="rId3">
            <a:lum bright="-2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139" y="937204"/>
            <a:ext cx="4266536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>
            <a:cxnSpLocks/>
          </p:cNvCxnSpPr>
          <p:nvPr/>
        </p:nvCxnSpPr>
        <p:spPr>
          <a:xfrm flipV="1">
            <a:off x="4435928" y="1987069"/>
            <a:ext cx="1431472" cy="14653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9" name="Left Brace 28"/>
          <p:cNvSpPr/>
          <p:nvPr/>
        </p:nvSpPr>
        <p:spPr>
          <a:xfrm>
            <a:off x="4572000" y="2895600"/>
            <a:ext cx="152400" cy="666515"/>
          </a:xfrm>
          <a:prstGeom prst="leftBrace">
            <a:avLst>
              <a:gd name="adj1" fmla="val 8333"/>
              <a:gd name="adj2" fmla="val 5163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cxnSpLocks/>
          </p:cNvCxnSpPr>
          <p:nvPr/>
        </p:nvCxnSpPr>
        <p:spPr>
          <a:xfrm flipV="1">
            <a:off x="4439528" y="3095017"/>
            <a:ext cx="1194509" cy="3651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28" name="Left Brace 1027"/>
          <p:cNvSpPr/>
          <p:nvPr/>
        </p:nvSpPr>
        <p:spPr>
          <a:xfrm>
            <a:off x="4572000" y="3886200"/>
            <a:ext cx="136071" cy="6858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4427963" y="4229490"/>
            <a:ext cx="255416" cy="131632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4267200" y="4953000"/>
            <a:ext cx="4604592" cy="1457604"/>
          </a:xfrm>
          <a:prstGeom prst="cloudCallout">
            <a:avLst>
              <a:gd name="adj1" fmla="val -47950"/>
              <a:gd name="adj2" fmla="val 77632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345253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9" grpId="0" animBg="1"/>
      <p:bldP spid="1028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28" y="0"/>
            <a:ext cx="9198428" cy="714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61007"/>
            <a:ext cx="8991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10:</a:t>
            </a:r>
            <a:r>
              <a:rPr lang="en-US" sz="26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 TẠO CỦA TRÁI ĐẤT. CÁC MẢNG KIẾN TẠO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256" y="823202"/>
            <a:ext cx="5301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143" y="12954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Các địa mảng 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A1DFDDC-D173-4FFE-92EA-6E078B12A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757065"/>
            <a:ext cx="8719457" cy="41315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812A6E0-01E1-4BC4-A4B5-87321C78E067}"/>
              </a:ext>
            </a:extLst>
          </p:cNvPr>
          <p:cNvSpPr/>
          <p:nvPr/>
        </p:nvSpPr>
        <p:spPr>
          <a:xfrm>
            <a:off x="-72936" y="6034798"/>
            <a:ext cx="9216935" cy="127221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H2/SHD trang 130. Em hãy trả lời câu hỏi  sau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Tên các địa mảng lớn trong lớp vỏ Trái Đất. Việt Nam nằm ở địa mảng nào?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217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gữ văn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28" y="0"/>
            <a:ext cx="9198428" cy="714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61007"/>
            <a:ext cx="8991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10:</a:t>
            </a:r>
            <a:r>
              <a:rPr lang="en-US" sz="26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 TẠO CỦA TRÁI ĐẤT. CÁC MẢNG KIẾN TẠO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256" y="823202"/>
            <a:ext cx="5301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143" y="12954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Các địa mảng 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5A0EB8E-F4C8-4C58-97A1-2A50E7F75220}"/>
              </a:ext>
            </a:extLst>
          </p:cNvPr>
          <p:cNvSpPr txBox="1"/>
          <p:nvPr/>
        </p:nvSpPr>
        <p:spPr>
          <a:xfrm>
            <a:off x="462643" y="1767598"/>
            <a:ext cx="8001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Tên các địa mảng lớn: Mảng Bắc Mĩ, mảng Nam Mĩ, mảng Phi, mảng Nam Cực, mảng Âu-Á, mảng Ấn Độ, mảng Thái Bình Dương. Việt Nam nằm ở mảng Á-Âu</a:t>
            </a:r>
            <a:endParaRPr lang="en-US" sz="24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nl-NL" sz="24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7697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842</TotalTime>
  <Words>1194</Words>
  <Application>Microsoft Office PowerPoint</Application>
  <PresentationFormat>On-screen Show (4:3)</PresentationFormat>
  <Paragraphs>157</Paragraphs>
  <Slides>29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Angles</vt:lpstr>
      <vt:lpstr>1_Office Theme</vt:lpstr>
      <vt:lpstr>2_Office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HP</cp:lastModifiedBy>
  <cp:revision>62</cp:revision>
  <dcterms:created xsi:type="dcterms:W3CDTF">2019-11-08T13:33:33Z</dcterms:created>
  <dcterms:modified xsi:type="dcterms:W3CDTF">2021-11-03T03:50:10Z</dcterms:modified>
</cp:coreProperties>
</file>