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rbutus Slab" panose="02000000000000000000" pitchFamily="2" charset="77"/>
      <p:regular r:id="rId11"/>
    </p:embeddedFont>
    <p:embeddedFont>
      <p:font typeface="Calistoga" pitchFamily="2" charset="77"/>
      <p:regular r:id="rId12"/>
    </p:embeddedFon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Nunito Light" pitchFamily="2" charset="77"/>
      <p:regular r:id="rId17"/>
      <p:italic r:id="rId18"/>
    </p:embeddedFont>
    <p:embeddedFont>
      <p:font typeface="Source Sans 3" panose="020B0303030403020204" pitchFamily="34" charset="0"/>
      <p:regular r:id="rId19"/>
      <p:bold r:id="rId20"/>
      <p:italic r:id="rId21"/>
      <p:boldItalic r:id="rId22"/>
    </p:embeddedFont>
    <p:embeddedFont>
      <p:font typeface="Work Sans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2AE0C5-EC69-4FB8-A237-9F3FC09F5DD8}">
  <a:tblStyle styleId="{C92AE0C5-EC69-4FB8-A237-9F3FC09F5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18"/>
  </p:normalViewPr>
  <p:slideViewPr>
    <p:cSldViewPr snapToGrid="0">
      <p:cViewPr varScale="1">
        <p:scale>
          <a:sx n="155" d="100"/>
          <a:sy n="155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d436c3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d436c3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d436c39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d436c39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d436c39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d436c391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301bf4a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b301bf4a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d436c391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ad436c391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>
          <a:extLst>
            <a:ext uri="{FF2B5EF4-FFF2-40B4-BE49-F238E27FC236}">
              <a16:creationId xmlns:a16="http://schemas.microsoft.com/office/drawing/2014/main" id="{48A75AEF-429C-7863-DB51-B4959999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d436c3915_0_17:notes">
            <a:extLst>
              <a:ext uri="{FF2B5EF4-FFF2-40B4-BE49-F238E27FC236}">
                <a16:creationId xmlns:a16="http://schemas.microsoft.com/office/drawing/2014/main" id="{9B3C5550-B0CA-E912-AB82-0DA293FA17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ad436c3915_0_17:notes">
            <a:extLst>
              <a:ext uri="{FF2B5EF4-FFF2-40B4-BE49-F238E27FC236}">
                <a16:creationId xmlns:a16="http://schemas.microsoft.com/office/drawing/2014/main" id="{963C5171-1EB1-AB0A-CE6A-66D79E06B5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2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9000"/>
          </a:blip>
          <a:srcRect t="7344" b="784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51206" y="1235940"/>
            <a:ext cx="5841600" cy="22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1194" y="3527760"/>
            <a:ext cx="58416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1875" y="461393"/>
            <a:ext cx="7720245" cy="4220713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 amt="25000"/>
          </a:blip>
          <a:srcRect t="27505" b="27505"/>
          <a:stretch/>
        </p:blipFill>
        <p:spPr>
          <a:xfrm>
            <a:off x="0" y="0"/>
            <a:ext cx="91440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218141" y="191464"/>
            <a:ext cx="8707718" cy="4760572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20000" y="1347250"/>
            <a:ext cx="7324500" cy="31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4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39000"/>
          </a:blip>
          <a:srcRect t="7344" b="784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218141" y="191464"/>
            <a:ext cx="8707718" cy="4760572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20000" y="2228775"/>
            <a:ext cx="3414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9200"/>
            <a:ext cx="1324200" cy="955200"/>
          </a:xfrm>
          <a:prstGeom prst="rect">
            <a:avLst/>
          </a:prstGeom>
          <a:solidFill>
            <a:srgbClr val="FFFFFF">
              <a:alpha val="557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3150900"/>
            <a:ext cx="29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>
            <a:off x="5309001" y="178852"/>
            <a:ext cx="3628530" cy="4216752"/>
          </a:xfrm>
          <a:prstGeom prst="flowChartDocumen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3635400" cy="1143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 amt="39000"/>
          </a:blip>
          <a:srcRect t="7344" b="784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720025" y="1687142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720025" y="2847607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720025" y="4008389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720025" y="1317471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720025" y="2466607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6"/>
          </p:nvPr>
        </p:nvSpPr>
        <p:spPr>
          <a:xfrm>
            <a:off x="720025" y="3627389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218141" y="191464"/>
            <a:ext cx="8707718" cy="4760572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2">
            <a:alphaModFix amt="25000"/>
          </a:blip>
          <a:srcRect t="27505" b="27505"/>
          <a:stretch/>
        </p:blipFill>
        <p:spPr>
          <a:xfrm>
            <a:off x="0" y="0"/>
            <a:ext cx="91440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218141" y="191464"/>
            <a:ext cx="8707718" cy="4760572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1485965" y="1951875"/>
            <a:ext cx="2678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2"/>
          </p:nvPr>
        </p:nvSpPr>
        <p:spPr>
          <a:xfrm>
            <a:off x="4979635" y="1951875"/>
            <a:ext cx="2678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3"/>
          </p:nvPr>
        </p:nvSpPr>
        <p:spPr>
          <a:xfrm>
            <a:off x="1485965" y="3582059"/>
            <a:ext cx="2678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4"/>
          </p:nvPr>
        </p:nvSpPr>
        <p:spPr>
          <a:xfrm>
            <a:off x="4979635" y="3582059"/>
            <a:ext cx="2678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5"/>
          </p:nvPr>
        </p:nvSpPr>
        <p:spPr>
          <a:xfrm>
            <a:off x="1485965" y="1488877"/>
            <a:ext cx="2678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6"/>
          </p:nvPr>
        </p:nvSpPr>
        <p:spPr>
          <a:xfrm>
            <a:off x="4979635" y="1488877"/>
            <a:ext cx="2678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7"/>
          </p:nvPr>
        </p:nvSpPr>
        <p:spPr>
          <a:xfrm>
            <a:off x="1485965" y="3117475"/>
            <a:ext cx="2678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8"/>
          </p:nvPr>
        </p:nvSpPr>
        <p:spPr>
          <a:xfrm>
            <a:off x="4979635" y="3117475"/>
            <a:ext cx="2678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 amt="25000"/>
          </a:blip>
          <a:srcRect t="27505" b="27505"/>
          <a:stretch/>
        </p:blipFill>
        <p:spPr>
          <a:xfrm rot="10800000">
            <a:off x="0" y="0"/>
            <a:ext cx="91440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 rot="10800000">
            <a:off x="218145" y="191465"/>
            <a:ext cx="8707718" cy="4760572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 rotWithShape="1">
          <a:blip r:embed="rId2">
            <a:alphaModFix amt="39000"/>
          </a:blip>
          <a:srcRect t="7344" b="784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/>
          <p:nvPr/>
        </p:nvSpPr>
        <p:spPr>
          <a:xfrm>
            <a:off x="711875" y="461393"/>
            <a:ext cx="7720245" cy="4220713"/>
          </a:xfrm>
          <a:custGeom>
            <a:avLst/>
            <a:gdLst/>
            <a:ahLst/>
            <a:cxnLst/>
            <a:rect l="l" t="t" r="r" b="b"/>
            <a:pathLst>
              <a:path w="7181623" h="3926245" extrusionOk="0">
                <a:moveTo>
                  <a:pt x="7181624" y="3603136"/>
                </a:moveTo>
                <a:lnTo>
                  <a:pt x="7181624" y="323110"/>
                </a:lnTo>
                <a:cubicBezTo>
                  <a:pt x="7003468" y="323110"/>
                  <a:pt x="6858543" y="179095"/>
                  <a:pt x="6858543" y="0"/>
                </a:cubicBezTo>
                <a:lnTo>
                  <a:pt x="323081" y="0"/>
                </a:lnTo>
                <a:cubicBezTo>
                  <a:pt x="323081" y="178172"/>
                  <a:pt x="179079" y="323110"/>
                  <a:pt x="0" y="323110"/>
                </a:cubicBezTo>
                <a:lnTo>
                  <a:pt x="0" y="3603136"/>
                </a:lnTo>
                <a:cubicBezTo>
                  <a:pt x="178156" y="3603136"/>
                  <a:pt x="323081" y="3747151"/>
                  <a:pt x="323081" y="3926246"/>
                </a:cubicBezTo>
                <a:lnTo>
                  <a:pt x="6858543" y="3926246"/>
                </a:lnTo>
                <a:cubicBezTo>
                  <a:pt x="6858543" y="3747151"/>
                  <a:pt x="7003468" y="3603136"/>
                  <a:pt x="7181624" y="3603136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butus Slab"/>
              <a:buNone/>
              <a:defRPr sz="3000" b="1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67" r:id="rId6"/>
    <p:sldLayoutId id="2147483669" r:id="rId7"/>
    <p:sldLayoutId id="2147483673" r:id="rId8"/>
    <p:sldLayoutId id="2147483674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ctrTitle"/>
          </p:nvPr>
        </p:nvSpPr>
        <p:spPr>
          <a:xfrm>
            <a:off x="1651206" y="1235940"/>
            <a:ext cx="5841600" cy="22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u="sng" dirty="0" err="1">
                <a:latin typeface="Calistoga"/>
                <a:ea typeface="Calistoga"/>
                <a:cs typeface="Calistoga"/>
                <a:sym typeface="Calistoga"/>
              </a:rPr>
              <a:t>Bài</a:t>
            </a:r>
            <a:r>
              <a:rPr lang="en" sz="3000" b="0" u="sng" dirty="0">
                <a:latin typeface="Calistoga"/>
                <a:ea typeface="Calistoga"/>
                <a:cs typeface="Calistoga"/>
                <a:sym typeface="Calistoga"/>
              </a:rPr>
              <a:t> 6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: Các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vương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quốc</a:t>
            </a:r>
            <a:b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phong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kiến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Đông Nam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Á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từ</a:t>
            </a:r>
            <a:b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sau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X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đến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đầu</a:t>
            </a:r>
            <a:b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30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3000" b="0" dirty="0">
                <a:latin typeface="Calistoga"/>
                <a:ea typeface="Calistoga"/>
                <a:cs typeface="Calistoga"/>
                <a:sym typeface="Calistoga"/>
              </a:rPr>
              <a:t> XVI</a:t>
            </a:r>
            <a:endParaRPr sz="3000" b="0" dirty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subTitle" idx="1"/>
          </p:nvPr>
        </p:nvSpPr>
        <p:spPr>
          <a:xfrm>
            <a:off x="1651194" y="3527760"/>
            <a:ext cx="58416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Lịch sử 7 - Học kì I - Năm học 2025-2026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720000" y="222877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Sự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hình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thành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và</a:t>
            </a:r>
            <a:b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phát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triển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của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các</a:t>
            </a:r>
            <a:b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vương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quốc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phong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kiến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từ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sau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X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đến</a:t>
            </a:r>
            <a:b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</a:b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đầu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XVI</a:t>
            </a:r>
            <a:endParaRPr sz="2400" b="0" dirty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07" name="Google Shape;207;p33"/>
          <p:cNvSpPr txBox="1">
            <a:spLocks noGrp="1"/>
          </p:cNvSpPr>
          <p:nvPr>
            <p:ph type="title" idx="2"/>
          </p:nvPr>
        </p:nvSpPr>
        <p:spPr>
          <a:xfrm>
            <a:off x="720000" y="1279200"/>
            <a:ext cx="1324200" cy="9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08" name="Google Shape;208;p33" title="Daydream.jpe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1533" b="11525"/>
          <a:stretch/>
        </p:blipFill>
        <p:spPr>
          <a:xfrm>
            <a:off x="5309001" y="178852"/>
            <a:ext cx="3628530" cy="4216752"/>
          </a:xfrm>
          <a:prstGeom prst="flowChartDocumen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 title="Ảnh màn hình 2025-12-04 lúc 06.13.11.png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74" y="0"/>
            <a:ext cx="7177831" cy="5143500"/>
          </a:xfrm>
          <a:prstGeom prst="rect">
            <a:avLst/>
          </a:prstGeom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0" y="539500"/>
            <a:ext cx="2650500" cy="3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Kể tên các quốc gia phong kiến ở Đông Nam Á từ nửa sau thế kỉ X đến nửa đầu thế kỉ XVI.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Đó là các quốc gia Đông Nam Á hiện đại nào?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1. Sự hình thành và phát triển của các vương quốc phong kiến từ nửa sau thế kỉ X đến nửa đầu thế kỉ XVI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ubTitle" idx="1"/>
          </p:nvPr>
        </p:nvSpPr>
        <p:spPr>
          <a:xfrm>
            <a:off x="720000" y="1639551"/>
            <a:ext cx="77040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-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Từ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khoảng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nửa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sau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thế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kỉ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X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thế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kỉ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XIII,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các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vương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phong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kiến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bước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giai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đoạn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phát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triển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trên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các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vương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hình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thành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từ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thế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kỉ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VI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thế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kỉ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X: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subTitle" idx="2"/>
          </p:nvPr>
        </p:nvSpPr>
        <p:spPr>
          <a:xfrm>
            <a:off x="4979634" y="2386751"/>
            <a:ext cx="3444365" cy="9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+ 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 Ha-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ri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-pun-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giay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-a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lưu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vực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sông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Chao Phraya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);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subTitle" idx="3"/>
          </p:nvPr>
        </p:nvSpPr>
        <p:spPr>
          <a:xfrm>
            <a:off x="720000" y="3582149"/>
            <a:ext cx="3444375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+ 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Đại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 Việt,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Chăm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-pa, Cam-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pu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-chia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trên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bán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đảo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Đông Dương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);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subTitle" idx="4"/>
          </p:nvPr>
        </p:nvSpPr>
        <p:spPr>
          <a:xfrm>
            <a:off x="4979635" y="3582059"/>
            <a:ext cx="3444364" cy="9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+ 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 Sri Vi-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giay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-a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đảo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Xu-ma-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tra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),...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subTitle" idx="3"/>
          </p:nvPr>
        </p:nvSpPr>
        <p:spPr>
          <a:xfrm>
            <a:off x="720000" y="2386750"/>
            <a:ext cx="3444375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+ 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i="1" dirty="0">
                <a:latin typeface="Source Sans 3"/>
                <a:ea typeface="Source Sans 3"/>
                <a:cs typeface="Source Sans 3"/>
                <a:sym typeface="Source Sans 3"/>
              </a:rPr>
              <a:t> Pa-</a:t>
            </a:r>
            <a:r>
              <a:rPr lang="en" sz="1800" i="1" dirty="0" err="1">
                <a:latin typeface="Source Sans 3"/>
                <a:ea typeface="Source Sans 3"/>
                <a:cs typeface="Source Sans 3"/>
                <a:sym typeface="Source Sans 3"/>
              </a:rPr>
              <a:t>gan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lưu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vực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sông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I-ra-oa-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đi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)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phát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triển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thành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Vương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Mi-an-ma;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  <p:bldP spid="221" grpId="0" build="p"/>
      <p:bldP spid="222" grpId="0" build="p"/>
      <p:bldP spid="223" grpId="0" build="p"/>
      <p:bldP spid="2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1.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Sự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hình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thành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và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phát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triển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của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các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vương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quốc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phong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kiến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từ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sau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X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đến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nửa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đầu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thế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en" sz="2400" b="0" dirty="0" err="1">
                <a:latin typeface="Calistoga"/>
                <a:ea typeface="Calistoga"/>
                <a:cs typeface="Calistoga"/>
                <a:sym typeface="Calistoga"/>
              </a:rPr>
              <a:t>kỉ</a:t>
            </a:r>
            <a:r>
              <a:rPr lang="en" sz="2400" b="0" dirty="0">
                <a:latin typeface="Calistoga"/>
                <a:ea typeface="Calistoga"/>
                <a:cs typeface="Calistoga"/>
                <a:sym typeface="Calistoga"/>
              </a:rPr>
              <a:t> XVI</a:t>
            </a:r>
            <a:endParaRPr dirty="0"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>
            <a:off x="720000" y="1332941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-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Vào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thế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kỉ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XIII,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quân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Mông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- Nguyên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mở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rộng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xâm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lược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xuống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Đông Nam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Á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. Nhu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cầu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liên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kết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giữa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các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gia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nhỏ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các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tộc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người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để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chống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ngoại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xâm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đã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dẫn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đến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sự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ra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một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số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vương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phong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kiến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mới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thống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nhất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một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số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vương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phong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kiến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lớn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hơn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: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nước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nhỏ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trên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đảo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Gia-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Xu-ma-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tra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(In-đô-nê-xi-a)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thống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nhất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dưới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triều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Mô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-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giô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-pa-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hít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; 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 A-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út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-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thay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-a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người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Thái; 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Lan Xang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người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Lào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; 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Vương 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 Ma-</a:t>
            </a:r>
            <a:r>
              <a:rPr lang="en" sz="1600" b="1" dirty="0" err="1">
                <a:latin typeface="Source Sans 3"/>
                <a:ea typeface="Source Sans 3"/>
                <a:cs typeface="Source Sans 3"/>
                <a:sym typeface="Source Sans 3"/>
              </a:rPr>
              <a:t>lắc</a:t>
            </a:r>
            <a:r>
              <a:rPr lang="en" sz="1600" b="1" dirty="0">
                <a:latin typeface="Source Sans 3"/>
                <a:ea typeface="Source Sans 3"/>
                <a:cs typeface="Source Sans 3"/>
                <a:sym typeface="Source Sans 3"/>
              </a:rPr>
              <a:t>-ca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6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2"/>
          </p:nvPr>
        </p:nvSpPr>
        <p:spPr>
          <a:xfrm>
            <a:off x="720000" y="3238948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-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Nền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tảng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kinh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tế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chính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vẫn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nông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nghiệp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trồng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lúa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nước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giao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lưu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buôn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bán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bằng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đường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biển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phát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triển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thịnh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đạt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6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32" name="Google Shape;232;p36"/>
          <p:cNvSpPr txBox="1">
            <a:spLocks noGrp="1"/>
          </p:cNvSpPr>
          <p:nvPr>
            <p:ph type="subTitle" idx="3"/>
          </p:nvPr>
        </p:nvSpPr>
        <p:spPr>
          <a:xfrm>
            <a:off x="720000" y="405530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-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Bộ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máy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nước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hoàn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chỉnh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với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sự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tăng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cường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quyền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lực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vua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thông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qua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các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cấp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quan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lại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ở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triều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đình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địa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phương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.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bộ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luật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ra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đời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chứng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tỏ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luật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pháp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ngày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càng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được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hoàn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thiện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quy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600" dirty="0" err="1">
                <a:latin typeface="Source Sans 3"/>
                <a:ea typeface="Source Sans 3"/>
                <a:cs typeface="Source Sans 3"/>
                <a:sym typeface="Source Sans 3"/>
              </a:rPr>
              <a:t>củ</a:t>
            </a:r>
            <a:r>
              <a:rPr lang="en" sz="16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6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build="p"/>
      <p:bldP spid="231" grpId="0" build="p"/>
      <p:bldP spid="2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720000" y="2228775"/>
            <a:ext cx="3414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latin typeface="Calistoga"/>
                <a:ea typeface="Calistoga"/>
                <a:cs typeface="Calistoga"/>
                <a:sym typeface="Calistoga"/>
              </a:rPr>
              <a:t>Những thành tựu văn hoá tiêu biểu</a:t>
            </a:r>
            <a:endParaRPr sz="3000"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 idx="2"/>
          </p:nvPr>
        </p:nvSpPr>
        <p:spPr>
          <a:xfrm>
            <a:off x="720000" y="1279200"/>
            <a:ext cx="1324200" cy="9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239" name="Google Shape;239;p37" title="Inside The Ancient Kingdom Of Ayutthaya, Thailand - Hand Luggage Only - Travel, Food And Photography Blog.jpe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1264" b="11264"/>
          <a:stretch/>
        </p:blipFill>
        <p:spPr>
          <a:xfrm>
            <a:off x="5309001" y="178852"/>
            <a:ext cx="3628530" cy="4216752"/>
          </a:xfrm>
          <a:prstGeom prst="flowChartDocumen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621600" y="2697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Calistoga"/>
                <a:ea typeface="Calistoga"/>
                <a:cs typeface="Calistoga"/>
                <a:sym typeface="Calistoga"/>
              </a:rPr>
              <a:t>2. Những thành tựu văn hoá tiêu biểu</a:t>
            </a:r>
            <a:endParaRPr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1"/>
          </p:nvPr>
        </p:nvSpPr>
        <p:spPr>
          <a:xfrm>
            <a:off x="621600" y="842400"/>
            <a:ext cx="7900800" cy="4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3"/>
              <a:buChar char="●"/>
            </a:pP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Tín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ngưỡng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-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tôn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:</a:t>
            </a:r>
            <a:endParaRPr sz="1800" b="1" dirty="0"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914400" lvl="1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3"/>
              <a:buChar char="○"/>
            </a:pP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Phật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Tiểu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thừa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được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truyền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bá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phổ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biến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Đông Nam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(Lan Xang, Cam-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-chia,..)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với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ngôi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chùa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mới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được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xây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dựng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vừa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đóng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vai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trò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trung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tâm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hoá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vừa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nơi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thờ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cúng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914400" lvl="1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3"/>
              <a:buChar char="○"/>
            </a:pP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Hồi</a:t>
            </a:r>
            <a:r>
              <a:rPr lang="en" sz="1800" b="1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cũng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theo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chân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thương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nhân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Ả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Rập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Ấn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Độ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du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nhập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Đông Nam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trong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thời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kì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này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sau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đó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được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phổ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biến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với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tiểu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Hồi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ra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đời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Hồi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thành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quốc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>
          <a:extLst>
            <a:ext uri="{FF2B5EF4-FFF2-40B4-BE49-F238E27FC236}">
              <a16:creationId xmlns:a16="http://schemas.microsoft.com/office/drawing/2014/main" id="{15AC74C7-243B-F109-A97D-F617FE86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>
            <a:extLst>
              <a:ext uri="{FF2B5EF4-FFF2-40B4-BE49-F238E27FC236}">
                <a16:creationId xmlns:a16="http://schemas.microsoft.com/office/drawing/2014/main" id="{B6438540-42F4-8089-B0DA-CBE5B9216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600" y="2697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Calistoga"/>
                <a:ea typeface="Calistoga"/>
                <a:cs typeface="Calistoga"/>
                <a:sym typeface="Calistoga"/>
              </a:rPr>
              <a:t>2. Những thành tựu văn hoá tiêu biểu</a:t>
            </a:r>
            <a:endParaRPr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45" name="Google Shape;245;p38">
            <a:extLst>
              <a:ext uri="{FF2B5EF4-FFF2-40B4-BE49-F238E27FC236}">
                <a16:creationId xmlns:a16="http://schemas.microsoft.com/office/drawing/2014/main" id="{C444DACF-978F-89EE-A9FA-AF5888C17D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1600" y="842400"/>
            <a:ext cx="7900800" cy="4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3"/>
              <a:buChar char="●"/>
            </a:pP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Chữ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viết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-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văn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học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: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nước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ở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Đông Nam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đã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ra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chữ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viết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riêng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mình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chữ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Thái,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chữ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Lào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chữ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Nôm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,...).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Dòng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học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viết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xuất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hiện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phát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triển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nhanh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với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tác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phẩm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nổi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tiếng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3"/>
              <a:buChar char="●"/>
            </a:pP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Kiến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trúc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-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điêu</a:t>
            </a:r>
            <a:r>
              <a:rPr lang="en" sz="1800" b="1" u="sng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b="1" u="sng" dirty="0" err="1">
                <a:latin typeface="Source Sans 3"/>
                <a:ea typeface="Source Sans 3"/>
                <a:cs typeface="Source Sans 3"/>
                <a:sym typeface="Source Sans 3"/>
              </a:rPr>
              <a:t>khắc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: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Đây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là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thời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kì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mà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nhiều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công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trình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kiến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trúc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-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điêu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khắc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như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đền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chùa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tháp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kỳ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vĩ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được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xây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dựng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: Khu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đền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Ăng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-co (Cam-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pu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-chia),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chùa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Vàng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(Mi-an-ma),...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thể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hiện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sự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ảnh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hưởng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chi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phối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tín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ngưỡng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tôn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giáo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đến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đời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sống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văn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hóa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tinh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thần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phong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phú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của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người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dân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 Đông Nam </a:t>
            </a:r>
            <a:r>
              <a:rPr lang="en" sz="1800" dirty="0" err="1">
                <a:latin typeface="Source Sans 3"/>
                <a:ea typeface="Source Sans 3"/>
                <a:cs typeface="Source Sans 3"/>
                <a:sym typeface="Source Sans 3"/>
              </a:rPr>
              <a:t>Á</a:t>
            </a:r>
            <a:r>
              <a:rPr lang="en" sz="1800" dirty="0">
                <a:latin typeface="Source Sans 3"/>
                <a:ea typeface="Source Sans 3"/>
                <a:cs typeface="Source Sans 3"/>
                <a:sym typeface="Source Sans 3"/>
              </a:rPr>
              <a:t>.</a:t>
            </a:r>
            <a:endParaRPr sz="1800" dirty="0"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12756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</p:bldLst>
  </p:timing>
</p:sld>
</file>

<file path=ppt/theme/theme1.xml><?xml version="1.0" encoding="utf-8"?>
<a:theme xmlns:a="http://schemas.openxmlformats.org/drawingml/2006/main" name="Consequences of the Vietnam War Thesis Defense by Slidesgo">
  <a:themeElements>
    <a:clrScheme name="Simple Light">
      <a:dk1>
        <a:srgbClr val="333333"/>
      </a:dk1>
      <a:lt1>
        <a:srgbClr val="A58376"/>
      </a:lt1>
      <a:dk2>
        <a:srgbClr val="E2DBD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660</Words>
  <Application>Microsoft Macintosh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Source Sans 3</vt:lpstr>
      <vt:lpstr>DM Sans Light</vt:lpstr>
      <vt:lpstr>Calibri</vt:lpstr>
      <vt:lpstr>Arbutus Slab</vt:lpstr>
      <vt:lpstr>Nunito Light</vt:lpstr>
      <vt:lpstr>DM Sans</vt:lpstr>
      <vt:lpstr>Calistoga</vt:lpstr>
      <vt:lpstr>Work Sans</vt:lpstr>
      <vt:lpstr>Consequences of the Vietnam War Thesis Defense by Slidesgo</vt:lpstr>
      <vt:lpstr>Bài 6: Các vương quốc phong kiến Đông Nam Á từ nửa sau thế kỉ X đến nửa đầu thế kỉ XVI</vt:lpstr>
      <vt:lpstr>Sự hình thành và phát triển của các vương quốc phong kiến từ nửa sau thế kỉ X đến nửa đầu thế kỉ XVI</vt:lpstr>
      <vt:lpstr>Kể tên các quốc gia phong kiến ở Đông Nam Á từ nửa sau thế kỉ X đến nửa đầu thế kỉ XVI. Đó là các quốc gia Đông Nam Á hiện đại nào?</vt:lpstr>
      <vt:lpstr>1. Sự hình thành và phát triển của các vương quốc phong kiến từ nửa sau thế kỉ X đến nửa đầu thế kỉ XVI</vt:lpstr>
      <vt:lpstr>1. Sự hình thành và phát triển của các vương quốc phong kiến từ nửa sau thế kỉ X đến nửa đầu thế kỉ XVI</vt:lpstr>
      <vt:lpstr>Những thành tựu văn hoá tiêu biểu</vt:lpstr>
      <vt:lpstr>2. Những thành tựu văn hoá tiêu biểu</vt:lpstr>
      <vt:lpstr>2. Những thành tựu văn hoá tiêu biểu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Phạm Minh-Anh</cp:lastModifiedBy>
  <cp:revision>5</cp:revision>
  <dcterms:modified xsi:type="dcterms:W3CDTF">2026-01-10T02:48:39Z</dcterms:modified>
</cp:coreProperties>
</file>