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 id="2147483742" r:id="rId2"/>
  </p:sldMasterIdLst>
  <p:notesMasterIdLst>
    <p:notesMasterId r:id="rId17"/>
  </p:notesMasterIdLst>
  <p:sldIdLst>
    <p:sldId id="991" r:id="rId3"/>
    <p:sldId id="1001" r:id="rId4"/>
    <p:sldId id="871" r:id="rId5"/>
    <p:sldId id="1002" r:id="rId6"/>
    <p:sldId id="1003" r:id="rId7"/>
    <p:sldId id="1030" r:id="rId8"/>
    <p:sldId id="1020" r:id="rId9"/>
    <p:sldId id="1021" r:id="rId10"/>
    <p:sldId id="1007" r:id="rId11"/>
    <p:sldId id="1006" r:id="rId12"/>
    <p:sldId id="1005" r:id="rId13"/>
    <p:sldId id="1008" r:id="rId14"/>
    <p:sldId id="1009" r:id="rId15"/>
    <p:sldId id="982" r:id="rId16"/>
  </p:sldIdLst>
  <p:sldSz cx="12192000" cy="6858000"/>
  <p:notesSz cx="6858000" cy="9144000"/>
  <p:embeddedFontLst>
    <p:embeddedFont>
      <p:font typeface="#9Slide07 IcielKoni" panose="020B0604020202020204" charset="0"/>
      <p:bold r:id="rId18"/>
    </p:embeddedFont>
    <p:embeddedFont>
      <p:font typeface="#9Slide03 SFU Futura_05" panose="020B0604020202020204" charset="0"/>
      <p:bold r:id="rId19"/>
    </p:embeddedFont>
    <p:embeddedFont>
      <p:font typeface="Lazydog" panose="020B0604020202020204" charset="0"/>
      <p:regular r:id="rId20"/>
    </p:embeddedFont>
    <p:embeddedFont>
      <p:font typeface="#9Slide05 SVNUT Triumph" panose="00000500000000000000" charset="0"/>
      <p:italic r:id="rId21"/>
    </p:embeddedFont>
    <p:embeddedFont>
      <p:font typeface="Tahoma" panose="020B0604030504040204" pitchFamily="34" charset="0"/>
      <p:regular r:id="rId22"/>
      <p:bold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9Slide03 SFU Futura_12"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 id="2" name="Phạm Trang" initials="PT" lastIdx="1" clrIdx="1">
    <p:extLst>
      <p:ext uri="{19B8F6BF-5375-455C-9EA6-DF929625EA0E}">
        <p15:presenceInfo xmlns:p15="http://schemas.microsoft.com/office/powerpoint/2012/main" userId="Phạm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4D4"/>
    <a:srgbClr val="EADFC3"/>
    <a:srgbClr val="E9EFDD"/>
    <a:srgbClr val="DF5F4E"/>
    <a:srgbClr val="5C7E89"/>
    <a:srgbClr val="946634"/>
    <a:srgbClr val="DEAE5B"/>
    <a:srgbClr val="CAEEEF"/>
    <a:srgbClr val="FFFFFF"/>
    <a:srgbClr val="C1A7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84364" autoAdjust="0"/>
  </p:normalViewPr>
  <p:slideViewPr>
    <p:cSldViewPr snapToGrid="0">
      <p:cViewPr varScale="1">
        <p:scale>
          <a:sx n="62" d="100"/>
          <a:sy n="62" d="100"/>
        </p:scale>
        <p:origin x="942" y="66"/>
      </p:cViewPr>
      <p:guideLst/>
    </p:cSldViewPr>
  </p:slideViewPr>
  <p:notesTextViewPr>
    <p:cViewPr>
      <p:scale>
        <a:sx n="3" d="2"/>
        <a:sy n="3" d="2"/>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1328-CA34-4B5B-9DD3-17BA092B3235}"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89A12-CFDC-4BA7-B24C-ADE30BA1B34C}" type="slidenum">
              <a:rPr lang="en-US" smtClean="0"/>
              <a:t>‹#›</a:t>
            </a:fld>
            <a:endParaRPr lang="en-US"/>
          </a:p>
        </p:txBody>
      </p:sp>
    </p:spTree>
    <p:extLst>
      <p:ext uri="{BB962C8B-B14F-4D97-AF65-F5344CB8AC3E}">
        <p14:creationId xmlns:p14="http://schemas.microsoft.com/office/powerpoint/2010/main" val="208540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69393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55721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7</a:t>
            </a:fld>
            <a:endParaRPr lang="en-US"/>
          </a:p>
        </p:txBody>
      </p:sp>
    </p:spTree>
    <p:extLst>
      <p:ext uri="{BB962C8B-B14F-4D97-AF65-F5344CB8AC3E}">
        <p14:creationId xmlns:p14="http://schemas.microsoft.com/office/powerpoint/2010/main" val="288184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24940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10</a:t>
            </a:fld>
            <a:endParaRPr lang="en-US"/>
          </a:p>
        </p:txBody>
      </p:sp>
    </p:spTree>
    <p:extLst>
      <p:ext uri="{BB962C8B-B14F-4D97-AF65-F5344CB8AC3E}">
        <p14:creationId xmlns:p14="http://schemas.microsoft.com/office/powerpoint/2010/main" val="295187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https://tuoitre.vn/viet-nam-hanh-trinh-phong-ve-tinh-vao-vu-tru-ky-cuoi-giac-mo-nhung-vi-sao-20211115091914979.htm</a:t>
            </a:r>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410894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2901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35710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7428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5432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6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547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636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6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6132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4076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47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44067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800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722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4144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1260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014652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118800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007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66773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394135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2229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11/1/2026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6147179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004262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26.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notesSlide" Target="../notesSlides/notesSlide5.xml"/><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8.sv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114.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 loại đường giao thông theo quy định pháp luật bạn nên biết">
            <a:extLst>
              <a:ext uri="{FF2B5EF4-FFF2-40B4-BE49-F238E27FC236}">
                <a16:creationId xmlns:a16="http://schemas.microsoft.com/office/drawing/2014/main" id="{897B26D2-5CE6-EBBE-3A6A-6AEF800AB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13" y="1129554"/>
            <a:ext cx="6918754" cy="38486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OP 40 địa điểm du lịch Việt Nam nổi tiếng và hấp dẫn nhất">
            <a:extLst>
              <a:ext uri="{FF2B5EF4-FFF2-40B4-BE49-F238E27FC236}">
                <a16:creationId xmlns:a16="http://schemas.microsoft.com/office/drawing/2014/main" id="{0FEE1255-ACD9-5CC9-4C5E-0344C2D17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267" y="1397319"/>
            <a:ext cx="5187613" cy="3240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4F5E16-48F9-E3F1-4752-1BC25407A1CE}"/>
              </a:ext>
            </a:extLst>
          </p:cNvPr>
          <p:cNvSpPr txBox="1"/>
          <p:nvPr/>
        </p:nvSpPr>
        <p:spPr>
          <a:xfrm>
            <a:off x="20880" y="0"/>
            <a:ext cx="12192000" cy="6837652"/>
          </a:xfrm>
          <a:custGeom>
            <a:avLst/>
            <a:gdLst/>
            <a:ahLst/>
            <a:cxnLst/>
            <a:rect l="l" t="t" r="r" b="b"/>
            <a:pathLst>
              <a:path w="12192000" h="6837652">
                <a:moveTo>
                  <a:pt x="10264959" y="4216078"/>
                </a:moveTo>
                <a:cubicBezTo>
                  <a:pt x="10170934" y="4216078"/>
                  <a:pt x="10100766" y="4249758"/>
                  <a:pt x="10054455" y="4317119"/>
                </a:cubicBezTo>
                <a:cubicBezTo>
                  <a:pt x="10037616" y="4340976"/>
                  <a:pt x="10029195" y="4365534"/>
                  <a:pt x="10029195" y="4390795"/>
                </a:cubicBezTo>
                <a:cubicBezTo>
                  <a:pt x="10029195" y="4438509"/>
                  <a:pt x="10053755" y="4476399"/>
                  <a:pt x="10102871" y="4504466"/>
                </a:cubicBezTo>
                <a:cubicBezTo>
                  <a:pt x="10144972" y="4528323"/>
                  <a:pt x="10191984" y="4540252"/>
                  <a:pt x="10243908" y="4540252"/>
                </a:cubicBezTo>
                <a:cubicBezTo>
                  <a:pt x="10335126" y="4540252"/>
                  <a:pt x="10401084" y="4510781"/>
                  <a:pt x="10441780" y="4451840"/>
                </a:cubicBezTo>
                <a:cubicBezTo>
                  <a:pt x="10460025" y="4425177"/>
                  <a:pt x="10469146" y="4398513"/>
                  <a:pt x="10469146" y="4371850"/>
                </a:cubicBezTo>
                <a:cubicBezTo>
                  <a:pt x="10469146" y="4324136"/>
                  <a:pt x="10445991" y="4285543"/>
                  <a:pt x="10399679" y="4256073"/>
                </a:cubicBezTo>
                <a:cubicBezTo>
                  <a:pt x="10358983" y="4229409"/>
                  <a:pt x="10314075" y="4216078"/>
                  <a:pt x="10264959" y="4216078"/>
                </a:cubicBezTo>
                <a:close/>
                <a:moveTo>
                  <a:pt x="3271809" y="4195027"/>
                </a:moveTo>
                <a:cubicBezTo>
                  <a:pt x="3177784" y="4195027"/>
                  <a:pt x="3107617" y="4228708"/>
                  <a:pt x="3061306" y="4296069"/>
                </a:cubicBezTo>
                <a:cubicBezTo>
                  <a:pt x="3044466" y="4319926"/>
                  <a:pt x="3036046" y="4344484"/>
                  <a:pt x="3036046" y="4369744"/>
                </a:cubicBezTo>
                <a:cubicBezTo>
                  <a:pt x="3036046" y="4417458"/>
                  <a:pt x="3060605" y="4455349"/>
                  <a:pt x="3109722" y="4483416"/>
                </a:cubicBezTo>
                <a:cubicBezTo>
                  <a:pt x="3151822" y="4507273"/>
                  <a:pt x="3198834" y="4519201"/>
                  <a:pt x="3250758" y="4519201"/>
                </a:cubicBezTo>
                <a:cubicBezTo>
                  <a:pt x="3341976" y="4519201"/>
                  <a:pt x="3407934" y="4489731"/>
                  <a:pt x="3448631" y="4430790"/>
                </a:cubicBezTo>
                <a:cubicBezTo>
                  <a:pt x="3466874" y="4404126"/>
                  <a:pt x="3475996" y="4377463"/>
                  <a:pt x="3475996" y="4350799"/>
                </a:cubicBezTo>
                <a:cubicBezTo>
                  <a:pt x="3475996" y="4303085"/>
                  <a:pt x="3452841" y="4264493"/>
                  <a:pt x="3406530" y="4235023"/>
                </a:cubicBezTo>
                <a:cubicBezTo>
                  <a:pt x="3365833" y="4208359"/>
                  <a:pt x="3320926" y="4195027"/>
                  <a:pt x="3271809" y="4195027"/>
                </a:cubicBezTo>
                <a:close/>
                <a:moveTo>
                  <a:pt x="1806597" y="3001478"/>
                </a:moveTo>
                <a:lnTo>
                  <a:pt x="1842185" y="3001478"/>
                </a:lnTo>
                <a:cubicBezTo>
                  <a:pt x="2066852" y="3001478"/>
                  <a:pt x="2179186" y="3107431"/>
                  <a:pt x="2179186" y="3319337"/>
                </a:cubicBezTo>
                <a:cubicBezTo>
                  <a:pt x="2179186" y="3418975"/>
                  <a:pt x="2147096" y="3494756"/>
                  <a:pt x="2082914" y="3546680"/>
                </a:cubicBezTo>
                <a:cubicBezTo>
                  <a:pt x="2022899" y="3592990"/>
                  <a:pt x="1942656" y="3616146"/>
                  <a:pt x="1842185" y="3616146"/>
                </a:cubicBezTo>
                <a:lnTo>
                  <a:pt x="1806597" y="3616146"/>
                </a:lnTo>
                <a:close/>
                <a:moveTo>
                  <a:pt x="9511359" y="2504692"/>
                </a:moveTo>
                <a:lnTo>
                  <a:pt x="9511359" y="3443533"/>
                </a:lnTo>
                <a:cubicBezTo>
                  <a:pt x="9511359" y="3669473"/>
                  <a:pt x="9578720" y="3839980"/>
                  <a:pt x="9713442" y="3955055"/>
                </a:cubicBezTo>
                <a:cubicBezTo>
                  <a:pt x="9839743" y="4063112"/>
                  <a:pt x="10017267" y="4117141"/>
                  <a:pt x="10246013" y="4117141"/>
                </a:cubicBezTo>
                <a:cubicBezTo>
                  <a:pt x="10474760" y="4117141"/>
                  <a:pt x="10652283" y="4063112"/>
                  <a:pt x="10778584" y="3955055"/>
                </a:cubicBezTo>
                <a:cubicBezTo>
                  <a:pt x="10913305" y="3839980"/>
                  <a:pt x="10980666" y="3669473"/>
                  <a:pt x="10980666" y="3443533"/>
                </a:cubicBezTo>
                <a:lnTo>
                  <a:pt x="10980666" y="2504692"/>
                </a:lnTo>
                <a:lnTo>
                  <a:pt x="10401785" y="2504692"/>
                </a:lnTo>
                <a:lnTo>
                  <a:pt x="10401785" y="3388803"/>
                </a:lnTo>
                <a:cubicBezTo>
                  <a:pt x="10401785" y="3468794"/>
                  <a:pt x="10394867" y="3523524"/>
                  <a:pt x="10381031" y="3552995"/>
                </a:cubicBezTo>
                <a:cubicBezTo>
                  <a:pt x="10358862" y="3599305"/>
                  <a:pt x="10313857" y="3622461"/>
                  <a:pt x="10246013" y="3622461"/>
                </a:cubicBezTo>
                <a:cubicBezTo>
                  <a:pt x="10178170" y="3622461"/>
                  <a:pt x="10133164" y="3599305"/>
                  <a:pt x="10110995" y="3552995"/>
                </a:cubicBezTo>
                <a:cubicBezTo>
                  <a:pt x="10097160" y="3523524"/>
                  <a:pt x="10090241" y="3468794"/>
                  <a:pt x="10090241" y="3388803"/>
                </a:cubicBezTo>
                <a:lnTo>
                  <a:pt x="10090241" y="2504692"/>
                </a:lnTo>
                <a:close/>
                <a:moveTo>
                  <a:pt x="7672663" y="2504692"/>
                </a:moveTo>
                <a:lnTo>
                  <a:pt x="8287330" y="4091881"/>
                </a:lnTo>
                <a:lnTo>
                  <a:pt x="8775696" y="4091881"/>
                </a:lnTo>
                <a:lnTo>
                  <a:pt x="9390363" y="2504692"/>
                </a:lnTo>
                <a:lnTo>
                  <a:pt x="8788326" y="2504692"/>
                </a:lnTo>
                <a:lnTo>
                  <a:pt x="8577823" y="3226716"/>
                </a:lnTo>
                <a:cubicBezTo>
                  <a:pt x="8551160" y="3317934"/>
                  <a:pt x="8537828" y="3396521"/>
                  <a:pt x="8537828" y="3462479"/>
                </a:cubicBezTo>
                <a:lnTo>
                  <a:pt x="8525198" y="3462479"/>
                </a:lnTo>
                <a:cubicBezTo>
                  <a:pt x="8525198" y="3396521"/>
                  <a:pt x="8511866" y="3317934"/>
                  <a:pt x="8485202" y="3226716"/>
                </a:cubicBezTo>
                <a:lnTo>
                  <a:pt x="8274700" y="2504692"/>
                </a:lnTo>
                <a:close/>
                <a:moveTo>
                  <a:pt x="5195430" y="2504692"/>
                </a:moveTo>
                <a:lnTo>
                  <a:pt x="5195430" y="4091881"/>
                </a:lnTo>
                <a:lnTo>
                  <a:pt x="5751157" y="4091881"/>
                </a:lnTo>
                <a:lnTo>
                  <a:pt x="5751157" y="3540365"/>
                </a:lnTo>
                <a:lnTo>
                  <a:pt x="6104801" y="3540365"/>
                </a:lnTo>
                <a:lnTo>
                  <a:pt x="6104801" y="4091881"/>
                </a:lnTo>
                <a:lnTo>
                  <a:pt x="6660527" y="4091881"/>
                </a:lnTo>
                <a:lnTo>
                  <a:pt x="6660527" y="2504692"/>
                </a:lnTo>
                <a:lnTo>
                  <a:pt x="6104801" y="2504692"/>
                </a:lnTo>
                <a:lnTo>
                  <a:pt x="6104801" y="3039369"/>
                </a:lnTo>
                <a:lnTo>
                  <a:pt x="5751157" y="3039369"/>
                </a:lnTo>
                <a:lnTo>
                  <a:pt x="5751157" y="2504692"/>
                </a:lnTo>
                <a:close/>
                <a:moveTo>
                  <a:pt x="2970790" y="2504692"/>
                </a:moveTo>
                <a:lnTo>
                  <a:pt x="2970790" y="4091881"/>
                </a:lnTo>
                <a:lnTo>
                  <a:pt x="3549672" y="4091881"/>
                </a:lnTo>
                <a:lnTo>
                  <a:pt x="3549672" y="2504692"/>
                </a:lnTo>
                <a:close/>
                <a:moveTo>
                  <a:pt x="1227715" y="2504692"/>
                </a:moveTo>
                <a:lnTo>
                  <a:pt x="1227715" y="4091881"/>
                </a:lnTo>
                <a:lnTo>
                  <a:pt x="1959178" y="4091881"/>
                </a:lnTo>
                <a:cubicBezTo>
                  <a:pt x="2195248" y="4091881"/>
                  <a:pt x="2387414" y="4021714"/>
                  <a:pt x="2535675" y="3881379"/>
                </a:cubicBezTo>
                <a:cubicBezTo>
                  <a:pt x="2683937" y="3741044"/>
                  <a:pt x="2758068" y="3554398"/>
                  <a:pt x="2758068" y="3321442"/>
                </a:cubicBezTo>
                <a:cubicBezTo>
                  <a:pt x="2758068" y="3043579"/>
                  <a:pt x="2667431" y="2834480"/>
                  <a:pt x="2486158" y="2694145"/>
                </a:cubicBezTo>
                <a:cubicBezTo>
                  <a:pt x="2324532" y="2567843"/>
                  <a:pt x="2101092" y="2504692"/>
                  <a:pt x="1815839" y="2504692"/>
                </a:cubicBezTo>
                <a:close/>
                <a:moveTo>
                  <a:pt x="4586849" y="2479432"/>
                </a:moveTo>
                <a:cubicBezTo>
                  <a:pt x="4355296" y="2479432"/>
                  <a:pt x="4159178" y="2560475"/>
                  <a:pt x="3998495" y="2722562"/>
                </a:cubicBezTo>
                <a:cubicBezTo>
                  <a:pt x="3837811" y="2884649"/>
                  <a:pt x="3757470" y="3081469"/>
                  <a:pt x="3757470" y="3313022"/>
                </a:cubicBezTo>
                <a:cubicBezTo>
                  <a:pt x="3757470" y="3538961"/>
                  <a:pt x="3835355" y="3729466"/>
                  <a:pt x="3991127" y="3884536"/>
                </a:cubicBezTo>
                <a:cubicBezTo>
                  <a:pt x="4146899" y="4039606"/>
                  <a:pt x="4337754" y="4117141"/>
                  <a:pt x="4563694" y="4117141"/>
                </a:cubicBezTo>
                <a:cubicBezTo>
                  <a:pt x="4748936" y="4117141"/>
                  <a:pt x="4885763" y="4096091"/>
                  <a:pt x="4974174" y="4053991"/>
                </a:cubicBezTo>
                <a:lnTo>
                  <a:pt x="4991014" y="3460374"/>
                </a:lnTo>
                <a:cubicBezTo>
                  <a:pt x="4889644" y="3558608"/>
                  <a:pt x="4779130" y="3607725"/>
                  <a:pt x="4659472" y="3607725"/>
                </a:cubicBezTo>
                <a:cubicBezTo>
                  <a:pt x="4572180" y="3607725"/>
                  <a:pt x="4496503" y="3577904"/>
                  <a:pt x="4432443" y="3518262"/>
                </a:cubicBezTo>
                <a:cubicBezTo>
                  <a:pt x="4368382" y="3458619"/>
                  <a:pt x="4336351" y="3385295"/>
                  <a:pt x="4336351" y="3298287"/>
                </a:cubicBezTo>
                <a:cubicBezTo>
                  <a:pt x="4336351" y="3212683"/>
                  <a:pt x="4366973" y="3139708"/>
                  <a:pt x="4428217" y="3079364"/>
                </a:cubicBezTo>
                <a:cubicBezTo>
                  <a:pt x="4489460" y="3019020"/>
                  <a:pt x="4563727" y="2988848"/>
                  <a:pt x="4651020" y="2988848"/>
                </a:cubicBezTo>
                <a:cubicBezTo>
                  <a:pt x="4762235" y="2988848"/>
                  <a:pt x="4875566" y="3042175"/>
                  <a:pt x="4991014" y="3148830"/>
                </a:cubicBezTo>
                <a:lnTo>
                  <a:pt x="4974174" y="2544688"/>
                </a:lnTo>
                <a:cubicBezTo>
                  <a:pt x="4847872" y="2501184"/>
                  <a:pt x="4718764" y="2479432"/>
                  <a:pt x="4586849" y="2479432"/>
                </a:cubicBezTo>
                <a:close/>
                <a:moveTo>
                  <a:pt x="0" y="0"/>
                </a:moveTo>
                <a:lnTo>
                  <a:pt x="12192000" y="0"/>
                </a:lnTo>
                <a:lnTo>
                  <a:pt x="12192000" y="6837652"/>
                </a:lnTo>
                <a:lnTo>
                  <a:pt x="0" y="6837652"/>
                </a:lnTo>
                <a:close/>
              </a:path>
            </a:pathLst>
          </a:custGeom>
          <a:solidFill>
            <a:schemeClr val="accent5">
              <a:lumMod val="20000"/>
              <a:lumOff val="8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dirty="0">
              <a:latin typeface="#9Slide03 SFU Futura_05" panose="00000800000000000000" pitchFamily="2" charset="0"/>
            </a:endParaRPr>
          </a:p>
        </p:txBody>
      </p:sp>
      <p:sp>
        <p:nvSpPr>
          <p:cNvPr id="4" name="TextBox 3">
            <a:extLst>
              <a:ext uri="{FF2B5EF4-FFF2-40B4-BE49-F238E27FC236}">
                <a16:creationId xmlns:a16="http://schemas.microsoft.com/office/drawing/2014/main" id="{4C78415B-317C-2A9B-F345-91B7513B6E17}"/>
              </a:ext>
            </a:extLst>
          </p:cNvPr>
          <p:cNvSpPr txBox="1"/>
          <p:nvPr/>
        </p:nvSpPr>
        <p:spPr>
          <a:xfrm>
            <a:off x="5346845" y="958607"/>
            <a:ext cx="1540069" cy="535531"/>
          </a:xfrm>
          <a:prstGeom prst="rect">
            <a:avLst/>
          </a:prstGeom>
          <a:noFill/>
        </p:spPr>
        <p:txBody>
          <a:bodyPr wrap="square">
            <a:spAutoFit/>
          </a:bodyPr>
          <a:lstStyle/>
          <a:p>
            <a:pPr>
              <a:lnSpc>
                <a:spcPct val="90000"/>
              </a:lnSpc>
              <a:spcAft>
                <a:spcPts val="600"/>
              </a:spcAft>
            </a:pPr>
            <a:r>
              <a:rPr lang="en-US" sz="3200" b="1" spc="-50" dirty="0" err="1">
                <a:solidFill>
                  <a:srgbClr val="002060"/>
                </a:solidFill>
                <a:latin typeface="#9Slide03 SFU Futura_05" panose="00000800000000000000" pitchFamily="2" charset="0"/>
              </a:rPr>
              <a:t>Bài</a:t>
            </a:r>
            <a:r>
              <a:rPr lang="en-US" sz="3200" b="1" spc="-50" dirty="0">
                <a:solidFill>
                  <a:srgbClr val="002060"/>
                </a:solidFill>
                <a:latin typeface="#9Slide03 SFU Futura_05" panose="00000800000000000000" pitchFamily="2" charset="0"/>
              </a:rPr>
              <a:t> 9</a:t>
            </a:r>
            <a:endParaRPr lang="en-US" sz="1800" b="1" spc="-50" dirty="0">
              <a:solidFill>
                <a:srgbClr val="002060"/>
              </a:solidFill>
              <a:latin typeface="#9Slide03 SFU Futura_05" panose="00000800000000000000" pitchFamily="2" charset="0"/>
            </a:endParaRPr>
          </a:p>
        </p:txBody>
      </p:sp>
      <p:pic>
        <p:nvPicPr>
          <p:cNvPr id="1026" name="Picture 2" descr="10 Mẫu logo áo lớp hình máy bay siêu đẹp, siêu ngầu">
            <a:extLst>
              <a:ext uri="{FF2B5EF4-FFF2-40B4-BE49-F238E27FC236}">
                <a16:creationId xmlns:a16="http://schemas.microsoft.com/office/drawing/2014/main" id="{18D14F84-8204-E034-1263-B4E7A432FF7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4857">
                        <a14:foregroundMark x1="16000" y1="40984" x2="16000" y2="40984"/>
                        <a14:foregroundMark x1="12000" y1="40656" x2="20143" y2="43770"/>
                        <a14:foregroundMark x1="59571" y1="25574" x2="89857" y2="33770"/>
                        <a14:foregroundMark x1="67429" y1="37869" x2="94857" y2="39672"/>
                      </a14:backgroundRemoval>
                    </a14:imgEffect>
                  </a14:imgLayer>
                </a14:imgProps>
              </a:ext>
              <a:ext uri="{28A0092B-C50C-407E-A947-70E740481C1C}">
                <a14:useLocalDpi xmlns:a14="http://schemas.microsoft.com/office/drawing/2010/main" val="0"/>
              </a:ext>
            </a:extLst>
          </a:blip>
          <a:srcRect l="8749" t="14868" r="3157" b="13479"/>
          <a:stretch/>
        </p:blipFill>
        <p:spPr bwMode="auto">
          <a:xfrm>
            <a:off x="3023626" y="217162"/>
            <a:ext cx="2184866" cy="1548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ctor máy bay cất cánh 11 - Free.Vector6.com">
            <a:extLst>
              <a:ext uri="{FF2B5EF4-FFF2-40B4-BE49-F238E27FC236}">
                <a16:creationId xmlns:a16="http://schemas.microsoft.com/office/drawing/2014/main" id="{2B13607B-0F3E-E51E-7C68-DE03B4E3E41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8063" y1="71400" x2="28914" y2="70790"/>
                        <a14:backgroundMark x1="29073" y1="68557" x2="29073" y2="68557"/>
                        <a14:backgroundMark x1="27157" y1="72165" x2="27157" y2="72165"/>
                        <a14:backgroundMark x1="17252" y1="70275" x2="27157" y2="72165"/>
                        <a14:backgroundMark x1="16454" y1="70962" x2="16454" y2="70962"/>
                        <a14:backgroundMark x1="16613" y1="70275" x2="16933" y2="70619"/>
                        <a14:backgroundMark x1="28115" y1="71478" x2="27316" y2="71649"/>
                      </a14:backgroundRemoval>
                    </a14:imgEffect>
                  </a14:imgLayer>
                </a14:imgProps>
              </a:ext>
              <a:ext uri="{28A0092B-C50C-407E-A947-70E740481C1C}">
                <a14:useLocalDpi xmlns:a14="http://schemas.microsoft.com/office/drawing/2010/main" val="0"/>
              </a:ext>
            </a:extLst>
          </a:blip>
          <a:srcRect l="25704" t="31556" r="18367" b="25889"/>
          <a:stretch/>
        </p:blipFill>
        <p:spPr bwMode="auto">
          <a:xfrm>
            <a:off x="4428565" y="4478544"/>
            <a:ext cx="3334870" cy="235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650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7">
            <a:extLst>
              <a:ext uri="{FF2B5EF4-FFF2-40B4-BE49-F238E27FC236}">
                <a16:creationId xmlns:a16="http://schemas.microsoft.com/office/drawing/2014/main" id="{A3BA8D6A-4D01-49E4-8C32-23CAA2363653}"/>
              </a:ext>
            </a:extLst>
          </p:cNvPr>
          <p:cNvSpPr/>
          <p:nvPr/>
        </p:nvSpPr>
        <p:spPr>
          <a:xfrm>
            <a:off x="5797160" y="333864"/>
            <a:ext cx="2583343" cy="187296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Hoạt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động</a:t>
            </a:r>
            <a:r>
              <a:rPr lang="en-US" sz="2400" b="1" dirty="0">
                <a:solidFill>
                  <a:schemeClr val="tx1"/>
                </a:solidFill>
                <a:latin typeface="#9Slide03 SFU Futura_12" panose="020B0604020202020204" charset="0"/>
                <a:cs typeface="Arial" panose="020B0604020202020204" pitchFamily="34" charset="0"/>
              </a:rPr>
              <a:t>: </a:t>
            </a:r>
            <a:r>
              <a:rPr lang="en-US" sz="3200" b="1" dirty="0">
                <a:solidFill>
                  <a:srgbClr val="FF0000"/>
                </a:solidFill>
                <a:latin typeface="#9Slide03 SFU Futura_12" panose="020B0604020202020204" charset="0"/>
                <a:cs typeface="Arial" panose="020B0604020202020204" pitchFamily="34" charset="0"/>
              </a:rPr>
              <a:t>5</a:t>
            </a:r>
            <a:r>
              <a:rPr lang="en-US" sz="2400" b="1" dirty="0">
                <a:solidFill>
                  <a:schemeClr val="tx1"/>
                </a:solidFill>
                <a:latin typeface="#9Slide03 SFU Futura_12" panose="020B0604020202020204" charset="0"/>
                <a:cs typeface="Arial" panose="020B0604020202020204" pitchFamily="34" charset="0"/>
              </a:rPr>
              <a:t> NHÓM</a:t>
            </a:r>
          </a:p>
        </p:txBody>
      </p:sp>
      <p:sp>
        <p:nvSpPr>
          <p:cNvPr id="19" name="Rectangle: Rounded Corners 7">
            <a:extLst>
              <a:ext uri="{FF2B5EF4-FFF2-40B4-BE49-F238E27FC236}">
                <a16:creationId xmlns:a16="http://schemas.microsoft.com/office/drawing/2014/main" id="{67EE3694-8414-4DFD-926A-EB30DD533E39}"/>
              </a:ext>
            </a:extLst>
          </p:cNvPr>
          <p:cNvSpPr/>
          <p:nvPr/>
        </p:nvSpPr>
        <p:spPr>
          <a:xfrm>
            <a:off x="8722311" y="333864"/>
            <a:ext cx="2756098" cy="1872966"/>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9Slide03 SFU Futura_12" panose="020B0604020202020204" charset="0"/>
                <a:cs typeface="Arial" panose="020B0604020202020204" pitchFamily="34" charset="0"/>
              </a:rPr>
              <a:t>Các nhóm lên bốc thăm câu hỏi </a:t>
            </a:r>
            <a:r>
              <a:rPr lang="en-US" sz="2400" b="1" dirty="0" err="1">
                <a:solidFill>
                  <a:schemeClr val="tx1"/>
                </a:solidFill>
                <a:latin typeface="#9Slide03 SFU Futura_12" panose="020B0604020202020204" charset="0"/>
                <a:cs typeface="Arial" panose="020B0604020202020204" pitchFamily="34" charset="0"/>
              </a:rPr>
              <a:t>để</a:t>
            </a:r>
            <a:r>
              <a:rPr lang="vi-VN" sz="2400" b="1" dirty="0">
                <a:solidFill>
                  <a:schemeClr val="tx1"/>
                </a:solidFill>
                <a:latin typeface="#9Slide03 SFU Futura_12" panose="020B0604020202020204" charset="0"/>
                <a:cs typeface="Arial" panose="020B0604020202020204" pitchFamily="34" charset="0"/>
              </a:rPr>
              <a:t> thảo luận trong 3 phút.</a:t>
            </a:r>
            <a:endParaRPr lang="en-US" sz="2400" b="1" dirty="0">
              <a:solidFill>
                <a:schemeClr val="tx1"/>
              </a:solidFill>
              <a:latin typeface="#9Slide03 SFU Futura_12" panose="020B0604020202020204" charset="0"/>
              <a:cs typeface="Arial" panose="020B0604020202020204" pitchFamily="34" charset="0"/>
            </a:endParaRPr>
          </a:p>
        </p:txBody>
      </p:sp>
      <p:pic>
        <p:nvPicPr>
          <p:cNvPr id="22"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6326846" y="4732210"/>
            <a:ext cx="761985" cy="90052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5A117D4-06D7-6F60-9104-59C3AD3D6889}"/>
              </a:ext>
            </a:extLst>
          </p:cNvPr>
          <p:cNvGrpSpPr/>
          <p:nvPr/>
        </p:nvGrpSpPr>
        <p:grpSpPr>
          <a:xfrm>
            <a:off x="87334" y="34761"/>
            <a:ext cx="4121132" cy="944171"/>
            <a:chOff x="506882" y="1093553"/>
            <a:chExt cx="4121132" cy="944171"/>
          </a:xfrm>
        </p:grpSpPr>
        <p:sp>
          <p:nvSpPr>
            <p:cNvPr id="14" name="Lưu đồ: Điểm Kết Thúc 147">
              <a:extLst>
                <a:ext uri="{FF2B5EF4-FFF2-40B4-BE49-F238E27FC236}">
                  <a16:creationId xmlns:a16="http://schemas.microsoft.com/office/drawing/2014/main" id="{B5183A6E-3055-43C9-996A-2D190FFB60FF}"/>
                </a:ext>
              </a:extLst>
            </p:cNvPr>
            <p:cNvSpPr/>
            <p:nvPr/>
          </p:nvSpPr>
          <p:spPr>
            <a:xfrm>
              <a:off x="861614" y="1195268"/>
              <a:ext cx="3766400"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Hướng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dẫn</a:t>
              </a:r>
              <a:endParaRPr lang="en-US" sz="3600" dirty="0">
                <a:solidFill>
                  <a:srgbClr val="FFFF00"/>
                </a:solidFill>
                <a:latin typeface="#9Slide05 SVNUT Triumph" panose="00000500000000000000" pitchFamily="2" charset="0"/>
              </a:endParaRPr>
            </a:p>
          </p:txBody>
        </p:sp>
        <p:pic>
          <p:nvPicPr>
            <p:cNvPr id="25"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09506EB9-1F31-4CED-9EB2-2349F9E9CB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8824" y1="51176" x2="28529" y2="49412"/>
                        <a14:foregroundMark x1="34412" y1="63529" x2="34412" y2="63529"/>
                        <a14:foregroundMark x1="33529" y1="61471" x2="33529" y2="60294"/>
                        <a14:foregroundMark x1="33529" y1="58824" x2="33529" y2="58824"/>
                        <a14:foregroundMark x1="33529" y1="58824" x2="45882" y2="58529"/>
                        <a14:foregroundMark x1="67647" y1="64412" x2="67647" y2="64412"/>
                        <a14:foregroundMark x1="67059" y1="63529" x2="67059" y2="63529"/>
                        <a14:foregroundMark x1="67059" y1="61176" x2="67059" y2="61176"/>
                      </a14:backgroundRemoval>
                    </a14:imgEffect>
                  </a14:imgLayer>
                </a14:imgProps>
              </a:ext>
            </a:extLst>
          </a:blip>
          <a:srcRect l="17969" t="25378" r="12353" b="32003"/>
          <a:stretch/>
        </p:blipFill>
        <p:spPr>
          <a:xfrm>
            <a:off x="7153858" y="1584908"/>
            <a:ext cx="1252173" cy="765905"/>
          </a:xfrm>
          <a:prstGeom prst="rect">
            <a:avLst/>
          </a:prstGeom>
        </p:spPr>
      </p:pic>
      <p:pic>
        <p:nvPicPr>
          <p:cNvPr id="28"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168580" y="1422978"/>
            <a:ext cx="1023420" cy="10897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ào tạo hướng dẫn png | PNGEgg">
            <a:extLst>
              <a:ext uri="{FF2B5EF4-FFF2-40B4-BE49-F238E27FC236}">
                <a16:creationId xmlns:a16="http://schemas.microsoft.com/office/drawing/2014/main" id="{0EC1CBCC-68B6-3613-314A-7D1D9AFF754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880" b="97654" l="0" r="99138">
                        <a14:foregroundMark x1="29023" y1="15836" x2="28448" y2="23754"/>
                        <a14:foregroundMark x1="45115" y1="6452" x2="70977" y2="6452"/>
                        <a14:foregroundMark x1="58621" y1="1173" x2="58621" y2="2053"/>
                        <a14:foregroundMark x1="63218" y1="67449" x2="64943" y2="80352"/>
                        <a14:foregroundMark x1="93966" y1="44575" x2="93966" y2="45748"/>
                        <a14:foregroundMark x1="84770" y1="61290" x2="87356" y2="70968"/>
                        <a14:foregroundMark x1="97701" y1="62170" x2="97701" y2="62170"/>
                        <a14:foregroundMark x1="80747" y1="82405" x2="98276" y2="83871"/>
                        <a14:foregroundMark x1="98276" y1="83871" x2="99425" y2="83284"/>
                        <a14:foregroundMark x1="76149" y1="82698" x2="85920" y2="85924"/>
                        <a14:foregroundMark x1="55172" y1="94428" x2="71264" y2="98240"/>
                        <a14:foregroundMark x1="71264" y1="98240" x2="70115" y2="90029"/>
                        <a14:foregroundMark x1="64655" y1="88856" x2="72414" y2="95015"/>
                        <a14:foregroundMark x1="71264" y1="90323" x2="73851" y2="94428"/>
                        <a14:foregroundMark x1="38218" y1="89150" x2="30747" y2="92082"/>
                        <a14:foregroundMark x1="11207" y1="81232" x2="11207" y2="81232"/>
                        <a14:foregroundMark x1="11207" y1="47214" x2="11207" y2="47214"/>
                        <a14:foregroundMark x1="9770" y1="46628" x2="13218" y2="57771"/>
                        <a14:foregroundMark x1="5747" y1="62170" x2="8621" y2="75367"/>
                        <a14:foregroundMark x1="0" y1="66862" x2="0" y2="66862"/>
                        <a14:foregroundMark x1="42241" y1="54545" x2="43103" y2="57771"/>
                      </a14:backgroundRemoval>
                    </a14:imgEffect>
                  </a14:imgLayer>
                </a14:imgProps>
              </a:ext>
              <a:ext uri="{28A0092B-C50C-407E-A947-70E740481C1C}">
                <a14:useLocalDpi xmlns:a14="http://schemas.microsoft.com/office/drawing/2010/main" val="0"/>
              </a:ext>
            </a:extLst>
          </a:blip>
          <a:srcRect/>
          <a:stretch>
            <a:fillRect/>
          </a:stretch>
        </p:blipFill>
        <p:spPr bwMode="auto">
          <a:xfrm>
            <a:off x="339904" y="1468510"/>
            <a:ext cx="4942740" cy="48433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B0AA2EB8-9ED0-5A26-E87D-509914821F82}"/>
              </a:ext>
            </a:extLst>
          </p:cNvPr>
          <p:cNvSpPr/>
          <p:nvPr/>
        </p:nvSpPr>
        <p:spPr>
          <a:xfrm>
            <a:off x="5776037" y="2901055"/>
            <a:ext cx="5681249" cy="108976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Sau </a:t>
            </a:r>
            <a:r>
              <a:rPr lang="en-US" sz="2400" b="1" dirty="0" err="1">
                <a:solidFill>
                  <a:schemeClr val="tx1"/>
                </a:solidFill>
                <a:latin typeface="#9Slide03 SFU Futura_12" panose="020B0604020202020204" charset="0"/>
                <a:cs typeface="Arial" panose="020B0604020202020204" pitchFamily="34" charset="0"/>
              </a:rPr>
              <a:t>đó</a:t>
            </a:r>
            <a:r>
              <a:rPr lang="en-US" sz="2400" b="1" dirty="0">
                <a:solidFill>
                  <a:schemeClr val="tx1"/>
                </a:solidFill>
                <a:latin typeface="#9Slide03 SFU Futura_12" panose="020B0604020202020204" charset="0"/>
                <a:cs typeface="Arial" panose="020B0604020202020204" pitchFamily="34" charset="0"/>
              </a:rPr>
              <a:t> GV </a:t>
            </a:r>
            <a:r>
              <a:rPr lang="en-US" sz="2400" b="1" dirty="0" err="1">
                <a:solidFill>
                  <a:schemeClr val="tx1"/>
                </a:solidFill>
                <a:latin typeface="#9Slide03 SFU Futura_12" panose="020B0604020202020204" charset="0"/>
                <a:cs typeface="Arial" panose="020B0604020202020204" pitchFamily="34" charset="0"/>
              </a:rPr>
              <a:t>gọi</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bất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kì</a:t>
            </a:r>
            <a:r>
              <a:rPr lang="en-US" sz="2400" b="1" dirty="0">
                <a:solidFill>
                  <a:schemeClr val="tx1"/>
                </a:solidFill>
                <a:latin typeface="#9Slide03 SFU Futura_12" panose="020B0604020202020204" charset="0"/>
                <a:cs typeface="Arial" panose="020B0604020202020204" pitchFamily="34" charset="0"/>
              </a:rPr>
              <a:t> HS </a:t>
            </a:r>
            <a:r>
              <a:rPr lang="en-US" sz="2400" b="1" dirty="0" err="1">
                <a:solidFill>
                  <a:schemeClr val="tx1"/>
                </a:solidFill>
                <a:latin typeface="#9Slide03 SFU Futura_12" panose="020B0604020202020204" charset="0"/>
                <a:cs typeface="Arial" panose="020B0604020202020204" pitchFamily="34" charset="0"/>
              </a:rPr>
              <a:t>nào</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trong</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nhóm</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lên</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trình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bày</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tính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điểm</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cả</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nhóm</a:t>
            </a:r>
            <a:endParaRPr lang="en-US" sz="2400" b="1" dirty="0">
              <a:solidFill>
                <a:schemeClr val="tx1"/>
              </a:solidFill>
              <a:latin typeface="#9Slide03 SFU Futura_12" panose="020B0604020202020204" charset="0"/>
              <a:cs typeface="Arial" panose="020B0604020202020204" pitchFamily="34" charset="0"/>
            </a:endParaRPr>
          </a:p>
        </p:txBody>
      </p:sp>
      <p:pic>
        <p:nvPicPr>
          <p:cNvPr id="4" name="Đồng hồ đếm ngược 5 phút - 5 Minutes">
            <a:hlinkClick r:id="" action="ppaction://media"/>
            <a:extLst>
              <a:ext uri="{FF2B5EF4-FFF2-40B4-BE49-F238E27FC236}">
                <a16:creationId xmlns:a16="http://schemas.microsoft.com/office/drawing/2014/main" id="{C5C0799E-DB41-8072-1F64-C3E73124722B}"/>
              </a:ext>
            </a:extLst>
          </p:cNvPr>
          <p:cNvPicPr>
            <a:picLocks noChangeAspect="1"/>
          </p:cNvPicPr>
          <p:nvPr>
            <a:videoFile r:link="rId1"/>
            <p:extLst>
              <p:ext uri="{DAA4B4D4-6D71-4841-9C94-3DE7FCFB9230}">
                <p14:media xmlns:p14="http://schemas.microsoft.com/office/powerpoint/2010/main" r:embed="rId2">
                  <p14:trim st="120838"/>
                </p14:media>
              </p:ext>
            </p:extLst>
          </p:nvPr>
        </p:nvPicPr>
        <p:blipFill>
          <a:blip r:embed="rId12"/>
          <a:stretch>
            <a:fillRect/>
          </a:stretch>
        </p:blipFill>
        <p:spPr>
          <a:xfrm>
            <a:off x="7570090" y="4401717"/>
            <a:ext cx="2601199" cy="1561514"/>
          </a:xfrm>
          <a:prstGeom prst="rect">
            <a:avLst/>
          </a:prstGeom>
        </p:spPr>
      </p:pic>
    </p:spTree>
    <p:extLst>
      <p:ext uri="{BB962C8B-B14F-4D97-AF65-F5344CB8AC3E}">
        <p14:creationId xmlns:p14="http://schemas.microsoft.com/office/powerpoint/2010/main" val="58946409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4" name="Table 3">
            <a:extLst>
              <a:ext uri="{FF2B5EF4-FFF2-40B4-BE49-F238E27FC236}">
                <a16:creationId xmlns:a16="http://schemas.microsoft.com/office/drawing/2014/main" id="{6F3587DE-37C6-368F-8B4A-6DB025BCDA6F}"/>
              </a:ext>
            </a:extLst>
          </p:cNvPr>
          <p:cNvGraphicFramePr>
            <a:graphicFrameLocks noGrp="1"/>
          </p:cNvGraphicFramePr>
          <p:nvPr>
            <p:extLst>
              <p:ext uri="{D42A27DB-BD31-4B8C-83A1-F6EECF244321}">
                <p14:modId xmlns:p14="http://schemas.microsoft.com/office/powerpoint/2010/main" val="2431126368"/>
              </p:ext>
            </p:extLst>
          </p:nvPr>
        </p:nvGraphicFramePr>
        <p:xfrm>
          <a:off x="846268" y="800483"/>
          <a:ext cx="10499463" cy="5077912"/>
        </p:xfrm>
        <a:graphic>
          <a:graphicData uri="http://schemas.openxmlformats.org/drawingml/2006/table">
            <a:tbl>
              <a:tblPr firstRow="1" firstCol="1" bandRow="1">
                <a:noFill/>
                <a:tableStyleId>{5C22544A-7EE6-4342-B048-85BDC9FD1C3A}</a:tableStyleId>
              </a:tblPr>
              <a:tblGrid>
                <a:gridCol w="10499463">
                  <a:extLst>
                    <a:ext uri="{9D8B030D-6E8A-4147-A177-3AD203B41FA5}">
                      <a16:colId xmlns:a16="http://schemas.microsoft.com/office/drawing/2014/main" val="1270715853"/>
                    </a:ext>
                  </a:extLst>
                </a:gridCol>
              </a:tblGrid>
              <a:tr h="583081">
                <a:tc>
                  <a:txBody>
                    <a:bodyPr/>
                    <a:lstStyle/>
                    <a:p>
                      <a:pPr marL="0" marR="0" indent="0" algn="ctr">
                        <a:lnSpc>
                          <a:spcPct val="115000"/>
                        </a:lnSpc>
                        <a:spcBef>
                          <a:spcPts val="0"/>
                        </a:spcBef>
                        <a:spcAft>
                          <a:spcPts val="0"/>
                        </a:spcAft>
                      </a:pPr>
                      <a:r>
                        <a:rPr lang="en-US" sz="2400" b="1" cap="none" spc="0" dirty="0">
                          <a:solidFill>
                            <a:srgbClr val="C00000"/>
                          </a:solidFill>
                          <a:effectLst/>
                          <a:latin typeface="#9Slide03 SFU Futura_12" panose="00000400000000000000" pitchFamily="2" charset="0"/>
                        </a:rPr>
                        <a:t>CÂU HỎI BỐC THĂM</a:t>
                      </a:r>
                      <a:endParaRPr lang="en-US" sz="2400" b="1" cap="none" spc="0" dirty="0">
                        <a:solidFill>
                          <a:srgbClr val="C00000"/>
                        </a:solidFill>
                        <a:effectLst/>
                        <a:latin typeface="#9Slide03 SFU Futura_12" panose="00000400000000000000" pitchFamily="2" charset="0"/>
                        <a:ea typeface="Times New Roman" panose="02020603050405020304" pitchFamily="18" charset="0"/>
                      </a:endParaRPr>
                    </a:p>
                  </a:txBody>
                  <a:tcPr marL="0" marR="80090" marT="32036" marB="240269">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984023545"/>
                  </a:ext>
                </a:extLst>
              </a:tr>
              <a:tr h="583081">
                <a:tc>
                  <a:txBody>
                    <a:bodyPr/>
                    <a:lstStyle/>
                    <a:p>
                      <a:pPr marL="0" marR="0" indent="0" algn="just">
                        <a:lnSpc>
                          <a:spcPct val="115000"/>
                        </a:lnSpc>
                        <a:spcBef>
                          <a:spcPts val="0"/>
                        </a:spcBef>
                        <a:spcAft>
                          <a:spcPts val="0"/>
                        </a:spcAft>
                      </a:pPr>
                      <a:r>
                        <a:rPr lang="en-US" sz="2400" b="1" cap="none" spc="0" dirty="0">
                          <a:solidFill>
                            <a:schemeClr val="tx1"/>
                          </a:solidFill>
                          <a:effectLst/>
                          <a:latin typeface="#9Slide03 SFU Futura_12" panose="00000400000000000000" pitchFamily="2" charset="0"/>
                        </a:rPr>
                        <a:t>1-Kể </a:t>
                      </a:r>
                      <a:r>
                        <a:rPr lang="en-US" sz="2400" b="1" cap="none" spc="0" dirty="0" err="1">
                          <a:solidFill>
                            <a:schemeClr val="tx1"/>
                          </a:solidFill>
                          <a:effectLst/>
                          <a:latin typeface="#9Slide03 SFU Futura_12" panose="00000400000000000000" pitchFamily="2" charset="0"/>
                        </a:rPr>
                        <a:t>tên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các</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nhân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tố</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ảnh</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hưởng</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đến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sự</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phát</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triển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và</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phân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bố</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ngành</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dịch</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vụ</a:t>
                      </a:r>
                      <a:r>
                        <a:rPr lang="en-US" sz="2400" b="1" cap="none" spc="0" dirty="0">
                          <a:solidFill>
                            <a:schemeClr val="tx1"/>
                          </a:solidFill>
                          <a:effectLst/>
                          <a:latin typeface="#9Slide03 SFU Futura_12" panose="00000400000000000000" pitchFamily="2" charset="0"/>
                        </a:rPr>
                        <a:t>.</a:t>
                      </a:r>
                      <a:endParaRPr lang="en-US" sz="2400" b="1" cap="none" spc="0" dirty="0">
                        <a:solidFill>
                          <a:schemeClr val="tx1"/>
                        </a:solidFill>
                        <a:effectLst/>
                        <a:latin typeface="#9Slide03 SFU Futura_12" panose="00000400000000000000" pitchFamily="2" charset="0"/>
                        <a:ea typeface="Times New Roman" panose="02020603050405020304" pitchFamily="18" charset="0"/>
                      </a:endParaRPr>
                    </a:p>
                  </a:txBody>
                  <a:tcPr marL="0" marR="80090" marT="32036" marB="240269">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1968687071"/>
                  </a:ext>
                </a:extLst>
              </a:tr>
              <a:tr h="886814">
                <a:tc>
                  <a:txBody>
                    <a:bodyPr/>
                    <a:lstStyle/>
                    <a:p>
                      <a:pPr marL="0" marR="0" indent="0" algn="just">
                        <a:lnSpc>
                          <a:spcPct val="115000"/>
                        </a:lnSpc>
                        <a:spcBef>
                          <a:spcPts val="0"/>
                        </a:spcBef>
                        <a:spcAft>
                          <a:spcPts val="0"/>
                        </a:spcAft>
                      </a:pPr>
                      <a:r>
                        <a:rPr lang="en-US" sz="2400" b="1" cap="none" spc="0" dirty="0">
                          <a:solidFill>
                            <a:schemeClr val="tx1"/>
                          </a:solidFill>
                          <a:effectLst/>
                          <a:latin typeface="#9Slide03 SFU Futura_12" panose="00000400000000000000" pitchFamily="2" charset="0"/>
                        </a:rPr>
                        <a:t>2-Nhà Lan ở TPHCM, </a:t>
                      </a:r>
                      <a:r>
                        <a:rPr lang="en-US" sz="2400" b="1" cap="none" spc="0" dirty="0" err="1">
                          <a:solidFill>
                            <a:schemeClr val="tx1"/>
                          </a:solidFill>
                          <a:effectLst/>
                          <a:latin typeface="#9Slide03 SFU Futura_12" panose="00000400000000000000" pitchFamily="2" charset="0"/>
                        </a:rPr>
                        <a:t>cuối</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tuần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này</a:t>
                      </a:r>
                      <a:r>
                        <a:rPr lang="en-US" sz="2400" b="1" cap="none" spc="0" dirty="0">
                          <a:solidFill>
                            <a:schemeClr val="tx1"/>
                          </a:solidFill>
                          <a:effectLst/>
                          <a:latin typeface="#9Slide03 SFU Futura_12" panose="00000400000000000000" pitchFamily="2" charset="0"/>
                        </a:rPr>
                        <a:t> Lan </a:t>
                      </a:r>
                      <a:r>
                        <a:rPr lang="en-US" sz="2400" b="1" cap="none" spc="0" dirty="0" err="1">
                          <a:solidFill>
                            <a:schemeClr val="tx1"/>
                          </a:solidFill>
                          <a:effectLst/>
                          <a:latin typeface="#9Slide03 SFU Futura_12" panose="00000400000000000000" pitchFamily="2" charset="0"/>
                        </a:rPr>
                        <a:t>về</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thăm</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bà</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ngoại</a:t>
                      </a:r>
                      <a:r>
                        <a:rPr lang="en-US" sz="2400" b="1" cap="none" spc="0" dirty="0">
                          <a:solidFill>
                            <a:schemeClr val="tx1"/>
                          </a:solidFill>
                          <a:effectLst/>
                          <a:latin typeface="#9Slide03 SFU Futura_12" panose="00000400000000000000" pitchFamily="2" charset="0"/>
                        </a:rPr>
                        <a:t> ở Hà </a:t>
                      </a:r>
                      <a:r>
                        <a:rPr lang="en-US" sz="2400" b="1" cap="none" spc="0" dirty="0" err="1">
                          <a:solidFill>
                            <a:schemeClr val="tx1"/>
                          </a:solidFill>
                          <a:effectLst/>
                          <a:latin typeface="#9Slide03 SFU Futura_12" panose="00000400000000000000" pitchFamily="2" charset="0"/>
                        </a:rPr>
                        <a:t>Nội</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Hãy</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tư</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vấn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cho</a:t>
                      </a:r>
                      <a:r>
                        <a:rPr lang="en-US" sz="2400" b="1" cap="none" spc="0" dirty="0">
                          <a:solidFill>
                            <a:schemeClr val="tx1"/>
                          </a:solidFill>
                          <a:effectLst/>
                          <a:latin typeface="#9Slide03 SFU Futura_12" panose="00000400000000000000" pitchFamily="2" charset="0"/>
                        </a:rPr>
                        <a:t> Lan </a:t>
                      </a:r>
                      <a:r>
                        <a:rPr lang="en-US" sz="2400" b="1" cap="none" spc="0" dirty="0" err="1">
                          <a:solidFill>
                            <a:schemeClr val="tx1"/>
                          </a:solidFill>
                          <a:effectLst/>
                          <a:latin typeface="#9Slide03 SFU Futura_12" panose="00000400000000000000" pitchFamily="2" charset="0"/>
                        </a:rPr>
                        <a:t>các</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loại</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hình</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giao</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thông</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có</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thể</a:t>
                      </a:r>
                      <a:r>
                        <a:rPr lang="en-US" sz="2400" b="1" cap="none" spc="0" dirty="0">
                          <a:solidFill>
                            <a:schemeClr val="tx1"/>
                          </a:solidFill>
                          <a:effectLst/>
                          <a:latin typeface="#9Slide03 SFU Futura_12" panose="00000400000000000000" pitchFamily="2" charset="0"/>
                        </a:rPr>
                        <a:t> di </a:t>
                      </a:r>
                      <a:r>
                        <a:rPr lang="en-US" sz="2400" b="1" cap="none" spc="0" dirty="0" err="1">
                          <a:solidFill>
                            <a:schemeClr val="tx1"/>
                          </a:solidFill>
                          <a:effectLst/>
                          <a:latin typeface="#9Slide03 SFU Futura_12" panose="00000400000000000000" pitchFamily="2" charset="0"/>
                        </a:rPr>
                        <a:t>chuyển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để</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về</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thăm</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bà</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vào</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cuối</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tuần</a:t>
                      </a:r>
                      <a:r>
                        <a:rPr lang="en-US" sz="2400" b="1" cap="none" spc="0" dirty="0">
                          <a:solidFill>
                            <a:schemeClr val="tx1"/>
                          </a:solidFill>
                          <a:effectLst/>
                          <a:latin typeface="#9Slide03 SFU Futura_12" panose="00000400000000000000" pitchFamily="2" charset="0"/>
                        </a:rPr>
                        <a:t>. </a:t>
                      </a:r>
                      <a:endParaRPr lang="en-US" sz="2400" b="1" cap="none" spc="0" dirty="0">
                        <a:solidFill>
                          <a:schemeClr val="tx1"/>
                        </a:solidFill>
                        <a:effectLst/>
                        <a:latin typeface="#9Slide03 SFU Futura_12" panose="00000400000000000000" pitchFamily="2" charset="0"/>
                        <a:ea typeface="Times New Roman" panose="02020603050405020304" pitchFamily="18" charset="0"/>
                      </a:endParaRPr>
                    </a:p>
                  </a:txBody>
                  <a:tcPr marL="0" marR="80090" marT="32036" marB="240269">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670687463"/>
                  </a:ext>
                </a:extLst>
              </a:tr>
              <a:tr h="886814">
                <a:tc>
                  <a:txBody>
                    <a:bodyPr/>
                    <a:lstStyle/>
                    <a:p>
                      <a:pPr marL="0" marR="0" indent="0" algn="just">
                        <a:lnSpc>
                          <a:spcPct val="115000"/>
                        </a:lnSpc>
                        <a:spcBef>
                          <a:spcPts val="0"/>
                        </a:spcBef>
                        <a:spcAft>
                          <a:spcPts val="0"/>
                        </a:spcAft>
                      </a:pPr>
                      <a:r>
                        <a:rPr lang="en-US" sz="2400" b="1" cap="none" spc="0" dirty="0">
                          <a:solidFill>
                            <a:schemeClr val="tx1"/>
                          </a:solidFill>
                          <a:effectLst/>
                          <a:latin typeface="#9Slide03 SFU Futura_12" panose="00000400000000000000" pitchFamily="2" charset="0"/>
                        </a:rPr>
                        <a:t>3-Ngoài </a:t>
                      </a:r>
                      <a:r>
                        <a:rPr lang="en-US" sz="2400" b="1" cap="none" spc="0" dirty="0" err="1">
                          <a:solidFill>
                            <a:schemeClr val="tx1"/>
                          </a:solidFill>
                          <a:effectLst/>
                          <a:latin typeface="#9Slide03 SFU Futura_12" panose="00000400000000000000" pitchFamily="2" charset="0"/>
                        </a:rPr>
                        <a:t>những</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thuận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lợi</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thì</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ngành</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bưu</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chính</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viễn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thông</a:t>
                      </a:r>
                      <a:r>
                        <a:rPr lang="en-US" sz="2400" b="1" cap="none" spc="0" dirty="0">
                          <a:solidFill>
                            <a:schemeClr val="tx1"/>
                          </a:solidFill>
                          <a:effectLst/>
                          <a:latin typeface="#9Slide03 SFU Futura_12" panose="00000400000000000000" pitchFamily="2" charset="0"/>
                        </a:rPr>
                        <a:t> ở </a:t>
                      </a:r>
                      <a:r>
                        <a:rPr lang="en-US" sz="2400" b="1" cap="none" spc="0" dirty="0" err="1">
                          <a:solidFill>
                            <a:schemeClr val="tx1"/>
                          </a:solidFill>
                          <a:effectLst/>
                          <a:latin typeface="#9Slide03 SFU Futura_12" panose="00000400000000000000" pitchFamily="2" charset="0"/>
                        </a:rPr>
                        <a:t>nước</a:t>
                      </a:r>
                      <a:r>
                        <a:rPr lang="en-US" sz="2400" b="1" cap="none" spc="0" dirty="0">
                          <a:solidFill>
                            <a:schemeClr val="tx1"/>
                          </a:solidFill>
                          <a:effectLst/>
                          <a:latin typeface="#9Slide03 SFU Futura_12" panose="00000400000000000000" pitchFamily="2" charset="0"/>
                        </a:rPr>
                        <a:t> ta </a:t>
                      </a:r>
                      <a:r>
                        <a:rPr lang="en-US" sz="2400" b="1" cap="none" spc="0" dirty="0" err="1">
                          <a:solidFill>
                            <a:schemeClr val="tx1"/>
                          </a:solidFill>
                          <a:effectLst/>
                          <a:latin typeface="#9Slide03 SFU Futura_12" panose="00000400000000000000" pitchFamily="2" charset="0"/>
                        </a:rPr>
                        <a:t>gặp</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những</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khó</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khăn</a:t>
                      </a:r>
                      <a:r>
                        <a:rPr lang="en-US" sz="2400" b="1" cap="none" spc="0" dirty="0">
                          <a:solidFill>
                            <a:schemeClr val="tx1"/>
                          </a:solidFill>
                          <a:effectLst/>
                          <a:latin typeface="#9Slide03 SFU Futura_12" panose="00000400000000000000" pitchFamily="2" charset="0"/>
                        </a:rPr>
                        <a:t> </a:t>
                      </a:r>
                      <a:r>
                        <a:rPr lang="en-US" sz="2400" b="1" cap="none" spc="0" dirty="0" err="1">
                          <a:solidFill>
                            <a:schemeClr val="tx1"/>
                          </a:solidFill>
                          <a:effectLst/>
                          <a:latin typeface="#9Slide03 SFU Futura_12" panose="00000400000000000000" pitchFamily="2" charset="0"/>
                        </a:rPr>
                        <a:t>gì</a:t>
                      </a:r>
                      <a:r>
                        <a:rPr lang="en-US" sz="2400" b="1" cap="none" spc="0" dirty="0">
                          <a:solidFill>
                            <a:schemeClr val="tx1"/>
                          </a:solidFill>
                          <a:effectLst/>
                          <a:latin typeface="#9Slide03 SFU Futura_12" panose="00000400000000000000" pitchFamily="2" charset="0"/>
                        </a:rPr>
                        <a:t>?</a:t>
                      </a:r>
                      <a:endParaRPr lang="en-US" sz="2400" b="1" cap="none" spc="0" dirty="0">
                        <a:solidFill>
                          <a:schemeClr val="tx1"/>
                        </a:solidFill>
                        <a:effectLst/>
                        <a:latin typeface="#9Slide03 SFU Futura_12" panose="00000400000000000000" pitchFamily="2" charset="0"/>
                        <a:ea typeface="Times New Roman" panose="02020603050405020304" pitchFamily="18" charset="0"/>
                      </a:endParaRPr>
                    </a:p>
                  </a:txBody>
                  <a:tcPr marL="0" marR="80090" marT="32036" marB="240269">
                    <a:lnL w="12700" cmpd="sng">
                      <a:noFill/>
                      <a:prstDash val="solid"/>
                    </a:lnL>
                    <a:lnR w="12700" cmpd="sng">
                      <a:noFill/>
                      <a:prstDash val="solid"/>
                    </a:lnR>
                    <a:lnT w="12700" cmpd="sng">
                      <a:noFill/>
                      <a:prstDash val="soli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058746"/>
                  </a:ext>
                </a:extLst>
              </a:tr>
              <a:tr h="583081">
                <a:tc>
                  <a:txBody>
                    <a:bodyPr/>
                    <a:lstStyle/>
                    <a:p>
                      <a:pPr marL="0" marR="0" indent="0" algn="just">
                        <a:lnSpc>
                          <a:spcPct val="115000"/>
                        </a:lnSpc>
                        <a:spcBef>
                          <a:spcPts val="0"/>
                        </a:spcBef>
                        <a:spcAft>
                          <a:spcPts val="0"/>
                        </a:spcAft>
                      </a:pPr>
                      <a:r>
                        <a:rPr lang="en-US" sz="2400" dirty="0">
                          <a:solidFill>
                            <a:srgbClr val="000000"/>
                          </a:solidFill>
                          <a:effectLst/>
                          <a:latin typeface="#9Slide03 SFU Futura_12" panose="00000400000000000000" pitchFamily="2" charset="0"/>
                          <a:ea typeface="Times New Roman" panose="02020603050405020304" pitchFamily="18" charset="0"/>
                        </a:rPr>
                        <a:t>4-Lấy 1 </a:t>
                      </a:r>
                      <a:r>
                        <a:rPr lang="en-US" sz="2400" dirty="0" err="1">
                          <a:solidFill>
                            <a:srgbClr val="000000"/>
                          </a:solidFill>
                          <a:effectLst/>
                          <a:latin typeface="#9Slide03 SFU Futura_12" panose="00000400000000000000" pitchFamily="2" charset="0"/>
                          <a:ea typeface="Times New Roman" panose="02020603050405020304" pitchFamily="18" charset="0"/>
                        </a:rPr>
                        <a:t>ví</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dụ</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cụ</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thể</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về</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sự</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thay</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đổi</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nhanh</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chóng</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của</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ngành</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bưu</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chính</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viễn</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thông</a:t>
                      </a:r>
                      <a:r>
                        <a:rPr lang="en-US" sz="2400" dirty="0">
                          <a:solidFill>
                            <a:srgbClr val="000000"/>
                          </a:solidFill>
                          <a:effectLst/>
                          <a:latin typeface="#9Slide03 SFU Futura_12" panose="00000400000000000000" pitchFamily="2" charset="0"/>
                          <a:ea typeface="Times New Roman" panose="02020603050405020304" pitchFamily="18" charset="0"/>
                        </a:rPr>
                        <a:t>.</a:t>
                      </a:r>
                      <a:endParaRPr lang="en-US" sz="2400" dirty="0">
                        <a:effectLst/>
                        <a:latin typeface="#9Slide03 SFU Futura_12" panose="00000400000000000000" pitchFamily="2" charset="0"/>
                        <a:ea typeface="Times New Roman" panose="02020603050405020304" pitchFamily="18" charset="0"/>
                      </a:endParaRPr>
                    </a:p>
                  </a:txBody>
                  <a:tcPr marL="68580" marR="68580" marT="0" marB="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337071006"/>
                  </a:ext>
                </a:extLst>
              </a:tr>
              <a:tr h="583081">
                <a:tc>
                  <a:txBody>
                    <a:bodyPr/>
                    <a:lstStyle/>
                    <a:p>
                      <a:pPr marL="0" marR="0" indent="0" algn="just">
                        <a:lnSpc>
                          <a:spcPct val="115000"/>
                        </a:lnSpc>
                        <a:spcBef>
                          <a:spcPts val="0"/>
                        </a:spcBef>
                        <a:spcAft>
                          <a:spcPts val="0"/>
                        </a:spcAft>
                      </a:pPr>
                      <a:r>
                        <a:rPr lang="en-US" sz="2400" dirty="0">
                          <a:solidFill>
                            <a:srgbClr val="000000"/>
                          </a:solidFill>
                          <a:effectLst/>
                          <a:latin typeface="#9Slide03 SFU Futura_12" panose="00000400000000000000" pitchFamily="2" charset="0"/>
                          <a:ea typeface="Times New Roman" panose="02020603050405020304" pitchFamily="18" charset="0"/>
                        </a:rPr>
                        <a:t>5- Trong </a:t>
                      </a:r>
                      <a:r>
                        <a:rPr lang="en-US" sz="2400" dirty="0" err="1">
                          <a:solidFill>
                            <a:srgbClr val="000000"/>
                          </a:solidFill>
                          <a:effectLst/>
                          <a:latin typeface="#9Slide03 SFU Futura_12" panose="00000400000000000000" pitchFamily="2" charset="0"/>
                          <a:ea typeface="Times New Roman" panose="02020603050405020304" pitchFamily="18" charset="0"/>
                        </a:rPr>
                        <a:t>các</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nhân</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tố</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ảnh</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hưởng</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đến</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sự</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phát</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triển</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và</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phân</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bố</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ngành</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dịch</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vụ</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theo</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em</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nhân</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tố</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nào</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là</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quan</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trọng</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nhất</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vì</a:t>
                      </a:r>
                      <a:r>
                        <a:rPr lang="en-US" sz="2400" dirty="0">
                          <a:solidFill>
                            <a:srgbClr val="000000"/>
                          </a:solidFill>
                          <a:effectLst/>
                          <a:latin typeface="#9Slide03 SFU Futura_12" panose="00000400000000000000" pitchFamily="2" charset="0"/>
                          <a:ea typeface="Times New Roman" panose="02020603050405020304" pitchFamily="18" charset="0"/>
                        </a:rPr>
                        <a:t> </a:t>
                      </a:r>
                      <a:r>
                        <a:rPr lang="en-US" sz="2400" dirty="0" err="1">
                          <a:solidFill>
                            <a:srgbClr val="000000"/>
                          </a:solidFill>
                          <a:effectLst/>
                          <a:latin typeface="#9Slide03 SFU Futura_12" panose="00000400000000000000" pitchFamily="2" charset="0"/>
                          <a:ea typeface="Times New Roman" panose="02020603050405020304" pitchFamily="18" charset="0"/>
                        </a:rPr>
                        <a:t>sao</a:t>
                      </a:r>
                      <a:r>
                        <a:rPr lang="en-US" sz="2400" dirty="0">
                          <a:solidFill>
                            <a:srgbClr val="000000"/>
                          </a:solidFill>
                          <a:effectLst/>
                          <a:latin typeface="#9Slide03 SFU Futura_12" panose="00000400000000000000" pitchFamily="2" charset="0"/>
                          <a:ea typeface="Times New Roman" panose="02020603050405020304" pitchFamily="18" charset="0"/>
                        </a:rPr>
                        <a:t>?</a:t>
                      </a:r>
                      <a:endParaRPr lang="en-US" sz="2400" dirty="0">
                        <a:effectLst/>
                        <a:latin typeface="#9Slide03 SFU Futura_12" panose="00000400000000000000" pitchFamily="2" charset="0"/>
                        <a:ea typeface="Times New Roman" panose="02020603050405020304"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42544763"/>
                  </a:ext>
                </a:extLst>
              </a:tr>
            </a:tbl>
          </a:graphicData>
        </a:graphic>
      </p:graphicFrame>
    </p:spTree>
    <p:extLst>
      <p:ext uri="{BB962C8B-B14F-4D97-AF65-F5344CB8AC3E}">
        <p14:creationId xmlns:p14="http://schemas.microsoft.com/office/powerpoint/2010/main" val="1328257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6135F8-B048-4A4E-B57E-D5F8239CC83A}"/>
              </a:ext>
            </a:extLst>
          </p:cNvPr>
          <p:cNvSpPr txBox="1"/>
          <p:nvPr/>
        </p:nvSpPr>
        <p:spPr>
          <a:xfrm>
            <a:off x="721840" y="137079"/>
            <a:ext cx="1929381" cy="2391424"/>
          </a:xfrm>
          <a:prstGeom prst="rect">
            <a:avLst/>
          </a:prstGeom>
          <a:noFill/>
        </p:spPr>
        <p:txBody>
          <a:bodyPr wrap="square">
            <a:spAutoFit/>
          </a:bodyPr>
          <a:lstStyle/>
          <a:p>
            <a:pPr>
              <a:lnSpc>
                <a:spcPct val="90000"/>
              </a:lnSpc>
              <a:spcAft>
                <a:spcPts val="600"/>
              </a:spcAft>
            </a:pPr>
            <a:r>
              <a:rPr lang="en-US" sz="16600" b="1" spc="-50" dirty="0">
                <a:solidFill>
                  <a:srgbClr val="ED7D31"/>
                </a:solidFill>
                <a:latin typeface="#9Slide03 SFU Futura_05" panose="00000800000000000000" pitchFamily="2" charset="0"/>
              </a:rPr>
              <a:t>-</a:t>
            </a:r>
            <a:endParaRPr lang="en-US" sz="8800" b="1" spc="-50" dirty="0">
              <a:solidFill>
                <a:srgbClr val="ED7D31"/>
              </a:solidFill>
              <a:latin typeface="#9Slide03 SFU Futura_05" panose="00000800000000000000" pitchFamily="2" charset="0"/>
            </a:endParaRPr>
          </a:p>
        </p:txBody>
      </p:sp>
      <p:sp>
        <p:nvSpPr>
          <p:cNvPr id="15" name="TextBox 14">
            <a:extLst>
              <a:ext uri="{FF2B5EF4-FFF2-40B4-BE49-F238E27FC236}">
                <a16:creationId xmlns:a16="http://schemas.microsoft.com/office/drawing/2014/main" id="{4A09605F-E2E3-4F1B-A0BC-5AE08974F79D}"/>
              </a:ext>
            </a:extLst>
          </p:cNvPr>
          <p:cNvSpPr txBox="1"/>
          <p:nvPr/>
        </p:nvSpPr>
        <p:spPr>
          <a:xfrm>
            <a:off x="-153146" y="2546029"/>
            <a:ext cx="4076647" cy="1920526"/>
          </a:xfrm>
          <a:prstGeom prst="rect">
            <a:avLst/>
          </a:prstGeom>
          <a:noFill/>
        </p:spPr>
        <p:txBody>
          <a:bodyPr wrap="square">
            <a:spAutoFit/>
          </a:bodyPr>
          <a:lstStyle/>
          <a:p>
            <a:pPr algn="ctr">
              <a:lnSpc>
                <a:spcPct val="90000"/>
              </a:lnSpc>
              <a:spcAft>
                <a:spcPts val="600"/>
              </a:spcAft>
            </a:pPr>
            <a:r>
              <a:rPr lang="en-US" sz="6600" b="1" dirty="0">
                <a:solidFill>
                  <a:srgbClr val="0070C0"/>
                </a:solidFill>
                <a:effectLst/>
                <a:latin typeface="#9Slide03 SFU Futura_05" panose="00000800000000000000" pitchFamily="2" charset="0"/>
              </a:rPr>
              <a:t>VẬN DỤNG</a:t>
            </a:r>
            <a:endParaRPr lang="en-US" sz="5400" dirty="0">
              <a:solidFill>
                <a:srgbClr val="0070C0"/>
              </a:solidFill>
              <a:effectLst/>
              <a:latin typeface="#9Slide03 SFU Futura_05" panose="00000800000000000000" pitchFamily="2" charset="0"/>
            </a:endParaRPr>
          </a:p>
        </p:txBody>
      </p:sp>
      <p:pic>
        <p:nvPicPr>
          <p:cNvPr id="1026" name="Picture 2" descr="Câu hỏi gợi ý dành cho bạn để luyện tập trước buổi phỏng vấn - JobHopin">
            <a:extLst>
              <a:ext uri="{FF2B5EF4-FFF2-40B4-BE49-F238E27FC236}">
                <a16:creationId xmlns:a16="http://schemas.microsoft.com/office/drawing/2014/main" id="{CFFE77D7-F059-6B10-4FE6-D882D3795B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7" r="6479"/>
          <a:stretch/>
        </p:blipFill>
        <p:spPr bwMode="auto">
          <a:xfrm>
            <a:off x="3402499" y="137079"/>
            <a:ext cx="8577431" cy="638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7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7">
            <a:extLst>
              <a:ext uri="{FF2B5EF4-FFF2-40B4-BE49-F238E27FC236}">
                <a16:creationId xmlns:a16="http://schemas.microsoft.com/office/drawing/2014/main" id="{A3BA8D6A-4D01-49E4-8C32-23CAA2363653}"/>
              </a:ext>
            </a:extLst>
          </p:cNvPr>
          <p:cNvSpPr/>
          <p:nvPr/>
        </p:nvSpPr>
        <p:spPr>
          <a:xfrm>
            <a:off x="6870072" y="1388564"/>
            <a:ext cx="3815436" cy="97597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Làm</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việc</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cá</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nhân</a:t>
            </a:r>
            <a:r>
              <a:rPr lang="en-US" sz="2400" b="1" dirty="0">
                <a:solidFill>
                  <a:schemeClr val="tx1"/>
                </a:solidFill>
                <a:latin typeface="#9Slide03 SFU Futura_12" panose="020B0604020202020204" charset="0"/>
                <a:cs typeface="Arial" panose="020B0604020202020204" pitchFamily="34" charset="0"/>
              </a:rPr>
              <a:t>, ở </a:t>
            </a:r>
            <a:r>
              <a:rPr lang="en-US" sz="2400" b="1" dirty="0" err="1">
                <a:solidFill>
                  <a:schemeClr val="tx1"/>
                </a:solidFill>
                <a:latin typeface="#9Slide03 SFU Futura_12" panose="020B0604020202020204" charset="0"/>
                <a:cs typeface="Arial" panose="020B0604020202020204" pitchFamily="34" charset="0"/>
              </a:rPr>
              <a:t>nhà</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nộp</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bài</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vào</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tiết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sau</a:t>
            </a:r>
            <a:r>
              <a:rPr lang="en-US" sz="2400" b="1" dirty="0">
                <a:solidFill>
                  <a:schemeClr val="tx1"/>
                </a:solidFill>
                <a:latin typeface="#9Slide03 SFU Futura_12" panose="020B0604020202020204" charset="0"/>
                <a:cs typeface="Arial" panose="020B0604020202020204" pitchFamily="34" charset="0"/>
              </a:rPr>
              <a:t>.</a:t>
            </a:r>
          </a:p>
        </p:txBody>
      </p:sp>
      <p:grpSp>
        <p:nvGrpSpPr>
          <p:cNvPr id="3" name="Group 2">
            <a:extLst>
              <a:ext uri="{FF2B5EF4-FFF2-40B4-BE49-F238E27FC236}">
                <a16:creationId xmlns:a16="http://schemas.microsoft.com/office/drawing/2014/main" id="{75A117D4-06D7-6F60-9104-59C3AD3D6889}"/>
              </a:ext>
            </a:extLst>
          </p:cNvPr>
          <p:cNvGrpSpPr/>
          <p:nvPr/>
        </p:nvGrpSpPr>
        <p:grpSpPr>
          <a:xfrm>
            <a:off x="87334" y="34761"/>
            <a:ext cx="4121132" cy="944171"/>
            <a:chOff x="506882" y="1093553"/>
            <a:chExt cx="4121132" cy="944171"/>
          </a:xfrm>
        </p:grpSpPr>
        <p:sp>
          <p:nvSpPr>
            <p:cNvPr id="14" name="Lưu đồ: Điểm Kết Thúc 147">
              <a:extLst>
                <a:ext uri="{FF2B5EF4-FFF2-40B4-BE49-F238E27FC236}">
                  <a16:creationId xmlns:a16="http://schemas.microsoft.com/office/drawing/2014/main" id="{B5183A6E-3055-43C9-996A-2D190FFB60FF}"/>
                </a:ext>
              </a:extLst>
            </p:cNvPr>
            <p:cNvSpPr/>
            <p:nvPr/>
          </p:nvSpPr>
          <p:spPr>
            <a:xfrm>
              <a:off x="861614" y="1195268"/>
              <a:ext cx="3766400"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Hướng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dẫn</a:t>
              </a:r>
              <a:endParaRPr lang="en-US" sz="3600" dirty="0">
                <a:solidFill>
                  <a:srgbClr val="FFFF00"/>
                </a:solidFill>
                <a:latin typeface="#9Slide05 SVNUT Triumph" panose="00000500000000000000" pitchFamily="2" charset="0"/>
              </a:endParaRPr>
            </a:p>
          </p:txBody>
        </p:sp>
        <p:pic>
          <p:nvPicPr>
            <p:cNvPr id="25"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85508" y="1428874"/>
            <a:ext cx="916557" cy="9759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ào tạo hướng dẫn png | PNGEgg">
            <a:extLst>
              <a:ext uri="{FF2B5EF4-FFF2-40B4-BE49-F238E27FC236}">
                <a16:creationId xmlns:a16="http://schemas.microsoft.com/office/drawing/2014/main" id="{0EC1CBCC-68B6-3613-314A-7D1D9AFF7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0" b="97654" l="0" r="99138">
                        <a14:foregroundMark x1="29023" y1="15836" x2="28448" y2="23754"/>
                        <a14:foregroundMark x1="45115" y1="6452" x2="70977" y2="6452"/>
                        <a14:foregroundMark x1="58621" y1="1173" x2="58621" y2="2053"/>
                        <a14:foregroundMark x1="63218" y1="67449" x2="64943" y2="80352"/>
                        <a14:foregroundMark x1="93966" y1="44575" x2="93966" y2="45748"/>
                        <a14:foregroundMark x1="84770" y1="61290" x2="87356" y2="70968"/>
                        <a14:foregroundMark x1="97701" y1="62170" x2="97701" y2="62170"/>
                        <a14:foregroundMark x1="80747" y1="82405" x2="98276" y2="83871"/>
                        <a14:foregroundMark x1="98276" y1="83871" x2="99425" y2="83284"/>
                        <a14:foregroundMark x1="76149" y1="82698" x2="85920" y2="85924"/>
                        <a14:foregroundMark x1="55172" y1="94428" x2="71264" y2="98240"/>
                        <a14:foregroundMark x1="71264" y1="98240" x2="70115" y2="90029"/>
                        <a14:foregroundMark x1="64655" y1="88856" x2="72414" y2="95015"/>
                        <a14:foregroundMark x1="71264" y1="90323" x2="73851" y2="94428"/>
                        <a14:foregroundMark x1="38218" y1="89150" x2="30747" y2="92082"/>
                        <a14:foregroundMark x1="11207" y1="81232" x2="11207" y2="81232"/>
                        <a14:foregroundMark x1="11207" y1="47214" x2="11207" y2="47214"/>
                        <a14:foregroundMark x1="9770" y1="46628" x2="13218" y2="57771"/>
                        <a14:foregroundMark x1="5747" y1="62170" x2="8621" y2="75367"/>
                        <a14:foregroundMark x1="0" y1="66862" x2="0" y2="66862"/>
                        <a14:foregroundMark x1="42241" y1="54545" x2="43103" y2="57771"/>
                      </a14:backgroundRemoval>
                    </a14:imgEffect>
                  </a14:imgLayer>
                </a14:imgProps>
              </a:ext>
              <a:ext uri="{28A0092B-C50C-407E-A947-70E740481C1C}">
                <a14:useLocalDpi xmlns:a14="http://schemas.microsoft.com/office/drawing/2010/main" val="0"/>
              </a:ext>
            </a:extLst>
          </a:blip>
          <a:srcRect/>
          <a:stretch>
            <a:fillRect/>
          </a:stretch>
        </p:blipFill>
        <p:spPr bwMode="auto">
          <a:xfrm>
            <a:off x="339904" y="1468509"/>
            <a:ext cx="4942740" cy="4843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E8DDE7-8AD6-7F41-6974-9E0EE447C37C}"/>
              </a:ext>
            </a:extLst>
          </p:cNvPr>
          <p:cNvSpPr txBox="1"/>
          <p:nvPr/>
        </p:nvSpPr>
        <p:spPr>
          <a:xfrm>
            <a:off x="6233300" y="2501692"/>
            <a:ext cx="5655525" cy="975973"/>
          </a:xfrm>
          <a:prstGeom prst="rect">
            <a:avLst/>
          </a:prstGeom>
          <a:noFill/>
        </p:spPr>
        <p:txBody>
          <a:bodyPr wrap="square">
            <a:spAutoFit/>
          </a:bodyPr>
          <a:lstStyle/>
          <a:p>
            <a:pPr marL="454025" marR="0" algn="l">
              <a:lnSpc>
                <a:spcPct val="115000"/>
              </a:lnSpc>
              <a:spcBef>
                <a:spcPts val="0"/>
              </a:spcBef>
              <a:spcAft>
                <a:spcPts val="0"/>
              </a:spcAft>
            </a:pPr>
            <a:r>
              <a:rPr lang="en-US" sz="2800" b="1" dirty="0">
                <a:solidFill>
                  <a:srgbClr val="FF0000"/>
                </a:solidFill>
                <a:effectLst/>
                <a:highlight>
                  <a:srgbClr val="FFFF00"/>
                </a:highlight>
                <a:latin typeface="#9Slide03 SFU Futura_12" panose="00000400000000000000" pitchFamily="2" charset="0"/>
                <a:ea typeface="Times New Roman" panose="02020603050405020304" pitchFamily="18" charset="0"/>
              </a:rPr>
              <a:t> </a:t>
            </a:r>
            <a:r>
              <a:rPr lang="en-US" sz="2400" b="1" dirty="0">
                <a:solidFill>
                  <a:srgbClr val="FF0000"/>
                </a:solidFill>
                <a:highlight>
                  <a:srgbClr val="FFFF00"/>
                </a:highlight>
                <a:latin typeface="#9Slide03 SFU Futura_12" panose="00000400000000000000" pitchFamily="2" charset="0"/>
                <a:ea typeface="Times New Roman" panose="02020603050405020304" pitchFamily="18" charset="0"/>
              </a:rPr>
              <a:t>T</a:t>
            </a:r>
            <a:r>
              <a:rPr lang="vi-VN" sz="2400" b="1" dirty="0">
                <a:solidFill>
                  <a:srgbClr val="FF0000"/>
                </a:solidFill>
                <a:effectLst/>
                <a:highlight>
                  <a:srgbClr val="FFFF00"/>
                </a:highlight>
                <a:latin typeface="#9Slide03 SFU Futura_12" panose="00000400000000000000" pitchFamily="2" charset="0"/>
                <a:ea typeface="Times New Roman" panose="02020603050405020304" pitchFamily="18" charset="0"/>
              </a:rPr>
              <a:t>ìm hiểu thông tin về hai vệ tinh viễn thông đang hoạt động của Việt Nam.</a:t>
            </a:r>
            <a:endParaRPr lang="en-US" sz="2400" b="1" dirty="0">
              <a:solidFill>
                <a:srgbClr val="FF0000"/>
              </a:solidFill>
              <a:effectLst/>
              <a:highlight>
                <a:srgbClr val="FFFF00"/>
              </a:highlight>
              <a:latin typeface="#9Slide03 SFU Futura_12" panose="00000400000000000000" pitchFamily="2" charset="0"/>
              <a:ea typeface="Times New Roman" panose="02020603050405020304" pitchFamily="18" charset="0"/>
            </a:endParaRPr>
          </a:p>
        </p:txBody>
      </p:sp>
      <p:sp>
        <p:nvSpPr>
          <p:cNvPr id="6" name="TextBox 5">
            <a:extLst>
              <a:ext uri="{FF2B5EF4-FFF2-40B4-BE49-F238E27FC236}">
                <a16:creationId xmlns:a16="http://schemas.microsoft.com/office/drawing/2014/main" id="{FD44D9E5-C44D-35CC-CEE1-DF0F75356303}"/>
              </a:ext>
            </a:extLst>
          </p:cNvPr>
          <p:cNvSpPr txBox="1"/>
          <p:nvPr/>
        </p:nvSpPr>
        <p:spPr>
          <a:xfrm>
            <a:off x="5596529" y="1214024"/>
            <a:ext cx="1273543" cy="2848472"/>
          </a:xfrm>
          <a:prstGeom prst="rect">
            <a:avLst/>
          </a:prstGeom>
          <a:noFill/>
        </p:spPr>
        <p:txBody>
          <a:bodyPr wrap="square">
            <a:spAutoFit/>
          </a:bodyPr>
          <a:lstStyle/>
          <a:p>
            <a:pPr algn="ctr">
              <a:lnSpc>
                <a:spcPct val="90000"/>
              </a:lnSpc>
              <a:spcAft>
                <a:spcPts val="600"/>
              </a:spcAft>
            </a:pPr>
            <a:r>
              <a:rPr lang="en-US" sz="19900" b="1" dirty="0">
                <a:solidFill>
                  <a:srgbClr val="FF0000"/>
                </a:solidFill>
                <a:latin typeface="#9Slide03 SFU Futura_05" panose="00000800000000000000" pitchFamily="2" charset="0"/>
              </a:rPr>
              <a:t>1</a:t>
            </a:r>
            <a:endParaRPr lang="en-US" sz="19900" dirty="0">
              <a:solidFill>
                <a:srgbClr val="FF0000"/>
              </a:solidFill>
              <a:effectLst/>
              <a:latin typeface="#9Slide03 SFU Futura_05" panose="00000800000000000000" pitchFamily="2" charset="0"/>
            </a:endParaRPr>
          </a:p>
        </p:txBody>
      </p:sp>
      <p:sp>
        <p:nvSpPr>
          <p:cNvPr id="7" name="TextBox 6">
            <a:extLst>
              <a:ext uri="{FF2B5EF4-FFF2-40B4-BE49-F238E27FC236}">
                <a16:creationId xmlns:a16="http://schemas.microsoft.com/office/drawing/2014/main" id="{5D061290-B4E3-7497-FB2F-C4C64F28C8BA}"/>
              </a:ext>
            </a:extLst>
          </p:cNvPr>
          <p:cNvSpPr txBox="1"/>
          <p:nvPr/>
        </p:nvSpPr>
        <p:spPr>
          <a:xfrm>
            <a:off x="5596529" y="4948931"/>
            <a:ext cx="606350" cy="1311128"/>
          </a:xfrm>
          <a:prstGeom prst="rect">
            <a:avLst/>
          </a:prstGeom>
          <a:noFill/>
        </p:spPr>
        <p:txBody>
          <a:bodyPr wrap="square">
            <a:spAutoFit/>
          </a:bodyPr>
          <a:lstStyle/>
          <a:p>
            <a:pPr algn="ctr">
              <a:lnSpc>
                <a:spcPct val="90000"/>
              </a:lnSpc>
              <a:spcAft>
                <a:spcPts val="600"/>
              </a:spcAft>
            </a:pPr>
            <a:endParaRPr lang="en-US" sz="8800" dirty="0">
              <a:solidFill>
                <a:srgbClr val="FF0000"/>
              </a:solidFill>
              <a:effectLst/>
              <a:latin typeface="#9Slide03 SFU Futura_05" panose="00000800000000000000" pitchFamily="2" charset="0"/>
            </a:endParaRPr>
          </a:p>
        </p:txBody>
      </p:sp>
      <p:sp>
        <p:nvSpPr>
          <p:cNvPr id="2" name="Rectangle: Rounded Corners 7">
            <a:extLst>
              <a:ext uri="{FF2B5EF4-FFF2-40B4-BE49-F238E27FC236}">
                <a16:creationId xmlns:a16="http://schemas.microsoft.com/office/drawing/2014/main" id="{3E1A8627-A67D-5F56-BE5B-607F20543333}"/>
              </a:ext>
            </a:extLst>
          </p:cNvPr>
          <p:cNvSpPr/>
          <p:nvPr/>
        </p:nvSpPr>
        <p:spPr>
          <a:xfrm>
            <a:off x="7406464" y="4151390"/>
            <a:ext cx="2998250" cy="70283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Chuẩn</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bị</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bài</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mới</a:t>
            </a:r>
            <a:endParaRPr lang="en-US" sz="2400" b="1" dirty="0">
              <a:solidFill>
                <a:schemeClr val="tx1"/>
              </a:solidFill>
              <a:latin typeface="#9Slide03 SFU Futura_12" panose="020B0604020202020204" charset="0"/>
              <a:cs typeface="Arial" panose="020B0604020202020204" pitchFamily="34" charset="0"/>
            </a:endParaRPr>
          </a:p>
        </p:txBody>
      </p:sp>
      <p:pic>
        <p:nvPicPr>
          <p:cNvPr id="4" name="Picture 2" descr="Copyediting | AnnaProofing">
            <a:extLst>
              <a:ext uri="{FF2B5EF4-FFF2-40B4-BE49-F238E27FC236}">
                <a16:creationId xmlns:a16="http://schemas.microsoft.com/office/drawing/2014/main" id="{75B75037-3842-0CA7-F7E5-BA59A9F6868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83033" y="3932963"/>
            <a:ext cx="967937" cy="10306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6D619A-0EB2-8090-3D7B-1D7C364A8858}"/>
              </a:ext>
            </a:extLst>
          </p:cNvPr>
          <p:cNvSpPr txBox="1"/>
          <p:nvPr/>
        </p:nvSpPr>
        <p:spPr>
          <a:xfrm>
            <a:off x="6870072" y="4963646"/>
            <a:ext cx="4515556" cy="975973"/>
          </a:xfrm>
          <a:prstGeom prst="rect">
            <a:avLst/>
          </a:prstGeom>
          <a:noFill/>
        </p:spPr>
        <p:txBody>
          <a:bodyPr wrap="square">
            <a:spAutoFit/>
          </a:bodyPr>
          <a:lstStyle/>
          <a:p>
            <a:pPr marL="454025" marR="0" algn="l">
              <a:lnSpc>
                <a:spcPct val="115000"/>
              </a:lnSpc>
              <a:spcBef>
                <a:spcPts val="0"/>
              </a:spcBef>
              <a:spcAft>
                <a:spcPts val="0"/>
              </a:spcAft>
            </a:pPr>
            <a:r>
              <a:rPr lang="en-US" sz="2800" b="1" dirty="0">
                <a:solidFill>
                  <a:srgbClr val="FF0000"/>
                </a:solidFill>
                <a:effectLst/>
                <a:highlight>
                  <a:srgbClr val="FFFF00"/>
                </a:highlight>
                <a:latin typeface="#9Slide03 SFU Futura_12" panose="00000400000000000000" pitchFamily="2" charset="0"/>
                <a:ea typeface="Times New Roman" panose="02020603050405020304" pitchFamily="18" charset="0"/>
              </a:rPr>
              <a:t> </a:t>
            </a:r>
            <a:r>
              <a:rPr lang="vi-VN" sz="2400" b="1" dirty="0">
                <a:solidFill>
                  <a:srgbClr val="FF0000"/>
                </a:solidFill>
                <a:highlight>
                  <a:srgbClr val="FFFF00"/>
                </a:highlight>
                <a:latin typeface="#9Slide03 SFU Futura_12" panose="00000400000000000000" pitchFamily="2" charset="0"/>
                <a:ea typeface="Times New Roman" panose="02020603050405020304" pitchFamily="18" charset="0"/>
              </a:rPr>
              <a:t>Đọc trước bài 10 để tiết sau chơi trò chơi tiếp sức</a:t>
            </a:r>
            <a:r>
              <a:rPr lang="vi-VN" sz="2400" b="1" dirty="0">
                <a:solidFill>
                  <a:srgbClr val="FF0000"/>
                </a:solidFill>
                <a:effectLst/>
                <a:highlight>
                  <a:srgbClr val="FFFF00"/>
                </a:highlight>
                <a:latin typeface="#9Slide03 SFU Futura_12" panose="00000400000000000000" pitchFamily="2" charset="0"/>
                <a:ea typeface="Times New Roman" panose="02020603050405020304" pitchFamily="18" charset="0"/>
              </a:rPr>
              <a:t>.</a:t>
            </a:r>
            <a:endParaRPr lang="en-US" sz="2400" b="1" dirty="0">
              <a:solidFill>
                <a:srgbClr val="FF0000"/>
              </a:solidFill>
              <a:effectLst/>
              <a:highlight>
                <a:srgbClr val="FFFF00"/>
              </a:highlight>
              <a:latin typeface="#9Slide03 SFU Futura_12" panose="00000400000000000000" pitchFamily="2" charset="0"/>
              <a:ea typeface="Times New Roman" panose="02020603050405020304" pitchFamily="18" charset="0"/>
            </a:endParaRPr>
          </a:p>
        </p:txBody>
      </p:sp>
      <p:sp>
        <p:nvSpPr>
          <p:cNvPr id="9" name="TextBox 8">
            <a:extLst>
              <a:ext uri="{FF2B5EF4-FFF2-40B4-BE49-F238E27FC236}">
                <a16:creationId xmlns:a16="http://schemas.microsoft.com/office/drawing/2014/main" id="{116C6077-5DEC-5108-4D15-0DA11DF93B09}"/>
              </a:ext>
            </a:extLst>
          </p:cNvPr>
          <p:cNvSpPr txBox="1"/>
          <p:nvPr/>
        </p:nvSpPr>
        <p:spPr>
          <a:xfrm>
            <a:off x="5792826" y="3868635"/>
            <a:ext cx="1273543" cy="2391424"/>
          </a:xfrm>
          <a:prstGeom prst="rect">
            <a:avLst/>
          </a:prstGeom>
          <a:noFill/>
        </p:spPr>
        <p:txBody>
          <a:bodyPr wrap="square">
            <a:spAutoFit/>
          </a:bodyPr>
          <a:lstStyle/>
          <a:p>
            <a:pPr algn="ctr">
              <a:lnSpc>
                <a:spcPct val="90000"/>
              </a:lnSpc>
              <a:spcAft>
                <a:spcPts val="600"/>
              </a:spcAft>
            </a:pPr>
            <a:r>
              <a:rPr lang="en-US" sz="16600" b="1" dirty="0">
                <a:solidFill>
                  <a:srgbClr val="FF0000"/>
                </a:solidFill>
                <a:latin typeface="#9Slide03 SFU Futura_05" panose="00000800000000000000" pitchFamily="2" charset="0"/>
              </a:rPr>
              <a:t>2</a:t>
            </a:r>
            <a:endParaRPr lang="en-US" sz="16600" dirty="0">
              <a:solidFill>
                <a:srgbClr val="FF0000"/>
              </a:solidFill>
              <a:effectLst/>
              <a:latin typeface="#9Slide03 SFU Futura_05" panose="00000800000000000000" pitchFamily="2" charset="0"/>
            </a:endParaRPr>
          </a:p>
        </p:txBody>
      </p:sp>
    </p:spTree>
    <p:extLst>
      <p:ext uri="{BB962C8B-B14F-4D97-AF65-F5344CB8AC3E}">
        <p14:creationId xmlns:p14="http://schemas.microsoft.com/office/powerpoint/2010/main" val="746956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grpSp>
        <p:nvGrpSpPr>
          <p:cNvPr id="2" name="Group 2"/>
          <p:cNvGrpSpPr/>
          <p:nvPr/>
        </p:nvGrpSpPr>
        <p:grpSpPr>
          <a:xfrm>
            <a:off x="-2779357" y="3429001"/>
            <a:ext cx="16844964" cy="5175171"/>
            <a:chOff x="0" y="0"/>
            <a:chExt cx="33689928" cy="10350342"/>
          </a:xfrm>
        </p:grpSpPr>
        <p:sp>
          <p:nvSpPr>
            <p:cNvPr id="3" name="Freeform 3"/>
            <p:cNvSpPr/>
            <p:nvPr/>
          </p:nvSpPr>
          <p:spPr>
            <a:xfrm>
              <a:off x="0" y="0"/>
              <a:ext cx="16973637" cy="10350342"/>
            </a:xfrm>
            <a:custGeom>
              <a:avLst/>
              <a:gdLst/>
              <a:ahLst/>
              <a:cxnLst/>
              <a:rect l="l" t="t" r="r" b="b"/>
              <a:pathLst>
                <a:path w="16973637" h="10350342">
                  <a:moveTo>
                    <a:pt x="0" y="0"/>
                  </a:moveTo>
                  <a:lnTo>
                    <a:pt x="16973637" y="0"/>
                  </a:lnTo>
                  <a:lnTo>
                    <a:pt x="16973637" y="10350342"/>
                  </a:lnTo>
                  <a:lnTo>
                    <a:pt x="0" y="10350342"/>
                  </a:lnTo>
                  <a:lnTo>
                    <a:pt x="0" y="0"/>
                  </a:lnTo>
                  <a:close/>
                </a:path>
              </a:pathLst>
            </a:custGeom>
            <a:blipFill>
              <a:blip r:embed="rId2">
                <a:extLst>
                  <a:ext uri="{96DAC541-7B7A-43D3-8B79-37D633B846F1}">
                    <asvg:svgBlip xmlns:asvg="http://schemas.microsoft.com/office/drawing/2016/SVG/main" xmlns="" r:embed="rId3"/>
                  </a:ext>
                </a:extLst>
              </a:blip>
              <a:stretch>
                <a:fillRect r="-32040"/>
              </a:stretch>
            </a:blipFill>
          </p:spPr>
          <p:txBody>
            <a:bodyPr/>
            <a:lstStyle/>
            <a:p>
              <a:endParaRPr lang="en-US"/>
            </a:p>
          </p:txBody>
        </p:sp>
        <p:sp>
          <p:nvSpPr>
            <p:cNvPr id="4" name="Freeform 4"/>
            <p:cNvSpPr/>
            <p:nvPr/>
          </p:nvSpPr>
          <p:spPr>
            <a:xfrm flipH="1">
              <a:off x="16716291" y="0"/>
              <a:ext cx="16973637" cy="10350342"/>
            </a:xfrm>
            <a:custGeom>
              <a:avLst/>
              <a:gdLst/>
              <a:ahLst/>
              <a:cxnLst/>
              <a:rect l="l" t="t" r="r" b="b"/>
              <a:pathLst>
                <a:path w="16973637" h="10350342">
                  <a:moveTo>
                    <a:pt x="16973637" y="0"/>
                  </a:moveTo>
                  <a:lnTo>
                    <a:pt x="0" y="0"/>
                  </a:lnTo>
                  <a:lnTo>
                    <a:pt x="0" y="10350342"/>
                  </a:lnTo>
                  <a:lnTo>
                    <a:pt x="16973637" y="10350342"/>
                  </a:lnTo>
                  <a:lnTo>
                    <a:pt x="16973637" y="0"/>
                  </a:lnTo>
                  <a:close/>
                </a:path>
              </a:pathLst>
            </a:custGeom>
            <a:blipFill>
              <a:blip r:embed="rId2">
                <a:extLst>
                  <a:ext uri="{96DAC541-7B7A-43D3-8B79-37D633B846F1}">
                    <asvg:svgBlip xmlns:asvg="http://schemas.microsoft.com/office/drawing/2016/SVG/main" xmlns="" r:embed="rId3"/>
                  </a:ext>
                </a:extLst>
              </a:blip>
              <a:stretch>
                <a:fillRect r="-32040"/>
              </a:stretch>
            </a:blipFill>
          </p:spPr>
          <p:txBody>
            <a:bodyPr/>
            <a:lstStyle/>
            <a:p>
              <a:endParaRPr lang="en-US"/>
            </a:p>
          </p:txBody>
        </p:sp>
      </p:grpSp>
      <p:grpSp>
        <p:nvGrpSpPr>
          <p:cNvPr id="5" name="Group 5"/>
          <p:cNvGrpSpPr/>
          <p:nvPr/>
        </p:nvGrpSpPr>
        <p:grpSpPr>
          <a:xfrm>
            <a:off x="-125773" y="4090377"/>
            <a:ext cx="15210533" cy="4673035"/>
            <a:chOff x="0" y="0"/>
            <a:chExt cx="30421066" cy="9346070"/>
          </a:xfrm>
        </p:grpSpPr>
        <p:sp>
          <p:nvSpPr>
            <p:cNvPr id="6" name="Freeform 6"/>
            <p:cNvSpPr/>
            <p:nvPr/>
          </p:nvSpPr>
          <p:spPr>
            <a:xfrm>
              <a:off x="0" y="0"/>
              <a:ext cx="15326721" cy="9346070"/>
            </a:xfrm>
            <a:custGeom>
              <a:avLst/>
              <a:gdLst/>
              <a:ahLst/>
              <a:cxnLst/>
              <a:rect l="l" t="t" r="r" b="b"/>
              <a:pathLst>
                <a:path w="15326721" h="9346070">
                  <a:moveTo>
                    <a:pt x="0" y="0"/>
                  </a:moveTo>
                  <a:lnTo>
                    <a:pt x="15326721" y="0"/>
                  </a:lnTo>
                  <a:lnTo>
                    <a:pt x="15326721" y="9346070"/>
                  </a:lnTo>
                  <a:lnTo>
                    <a:pt x="0" y="9346070"/>
                  </a:lnTo>
                  <a:lnTo>
                    <a:pt x="0" y="0"/>
                  </a:lnTo>
                  <a:close/>
                </a:path>
              </a:pathLst>
            </a:custGeom>
            <a:blipFill>
              <a:blip r:embed="rId4">
                <a:extLst>
                  <a:ext uri="{96DAC541-7B7A-43D3-8B79-37D633B846F1}">
                    <asvg:svgBlip xmlns:asvg="http://schemas.microsoft.com/office/drawing/2016/SVG/main" xmlns="" r:embed="rId5"/>
                  </a:ext>
                </a:extLst>
              </a:blip>
              <a:stretch>
                <a:fillRect r="-32040"/>
              </a:stretch>
            </a:blipFill>
          </p:spPr>
          <p:txBody>
            <a:bodyPr/>
            <a:lstStyle/>
            <a:p>
              <a:endParaRPr lang="en-US"/>
            </a:p>
          </p:txBody>
        </p:sp>
        <p:sp>
          <p:nvSpPr>
            <p:cNvPr id="7" name="Freeform 7"/>
            <p:cNvSpPr/>
            <p:nvPr/>
          </p:nvSpPr>
          <p:spPr>
            <a:xfrm flipH="1">
              <a:off x="15094344" y="0"/>
              <a:ext cx="15326721" cy="9346070"/>
            </a:xfrm>
            <a:custGeom>
              <a:avLst/>
              <a:gdLst/>
              <a:ahLst/>
              <a:cxnLst/>
              <a:rect l="l" t="t" r="r" b="b"/>
              <a:pathLst>
                <a:path w="15326721" h="9346070">
                  <a:moveTo>
                    <a:pt x="15326722" y="0"/>
                  </a:moveTo>
                  <a:lnTo>
                    <a:pt x="0" y="0"/>
                  </a:lnTo>
                  <a:lnTo>
                    <a:pt x="0" y="9346070"/>
                  </a:lnTo>
                  <a:lnTo>
                    <a:pt x="15326722" y="9346070"/>
                  </a:lnTo>
                  <a:lnTo>
                    <a:pt x="15326722" y="0"/>
                  </a:lnTo>
                  <a:close/>
                </a:path>
              </a:pathLst>
            </a:custGeom>
            <a:blipFill>
              <a:blip r:embed="rId4">
                <a:extLst>
                  <a:ext uri="{96DAC541-7B7A-43D3-8B79-37D633B846F1}">
                    <asvg:svgBlip xmlns:asvg="http://schemas.microsoft.com/office/drawing/2016/SVG/main" xmlns="" r:embed="rId5"/>
                  </a:ext>
                </a:extLst>
              </a:blip>
              <a:stretch>
                <a:fillRect r="-32040"/>
              </a:stretch>
            </a:blipFill>
          </p:spPr>
          <p:txBody>
            <a:bodyPr/>
            <a:lstStyle/>
            <a:p>
              <a:endParaRPr lang="en-US"/>
            </a:p>
          </p:txBody>
        </p:sp>
      </p:grpSp>
      <p:sp>
        <p:nvSpPr>
          <p:cNvPr id="8" name="Freeform 8"/>
          <p:cNvSpPr/>
          <p:nvPr/>
        </p:nvSpPr>
        <p:spPr>
          <a:xfrm>
            <a:off x="6917463" y="3201897"/>
            <a:ext cx="4753799" cy="3656103"/>
          </a:xfrm>
          <a:custGeom>
            <a:avLst/>
            <a:gdLst/>
            <a:ahLst/>
            <a:cxnLst/>
            <a:rect l="l" t="t" r="r" b="b"/>
            <a:pathLst>
              <a:path w="7130698" h="5484155">
                <a:moveTo>
                  <a:pt x="0" y="0"/>
                </a:moveTo>
                <a:lnTo>
                  <a:pt x="7130698" y="0"/>
                </a:lnTo>
                <a:lnTo>
                  <a:pt x="7130698" y="5484155"/>
                </a:lnTo>
                <a:lnTo>
                  <a:pt x="0" y="54841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9" name="Group 9"/>
          <p:cNvGrpSpPr/>
          <p:nvPr/>
        </p:nvGrpSpPr>
        <p:grpSpPr>
          <a:xfrm>
            <a:off x="-1128230" y="5196406"/>
            <a:ext cx="13542710" cy="4160641"/>
            <a:chOff x="0" y="0"/>
            <a:chExt cx="27085420" cy="8321281"/>
          </a:xfrm>
        </p:grpSpPr>
        <p:sp>
          <p:nvSpPr>
            <p:cNvPr id="10" name="Freeform 10"/>
            <p:cNvSpPr/>
            <p:nvPr/>
          </p:nvSpPr>
          <p:spPr>
            <a:xfrm>
              <a:off x="0" y="0"/>
              <a:ext cx="13646159" cy="8321281"/>
            </a:xfrm>
            <a:custGeom>
              <a:avLst/>
              <a:gdLst/>
              <a:ahLst/>
              <a:cxnLst/>
              <a:rect l="l" t="t" r="r" b="b"/>
              <a:pathLst>
                <a:path w="13646159" h="8321281">
                  <a:moveTo>
                    <a:pt x="0" y="0"/>
                  </a:moveTo>
                  <a:lnTo>
                    <a:pt x="13646159" y="0"/>
                  </a:lnTo>
                  <a:lnTo>
                    <a:pt x="13646159" y="8321281"/>
                  </a:lnTo>
                  <a:lnTo>
                    <a:pt x="0" y="8321281"/>
                  </a:lnTo>
                  <a:lnTo>
                    <a:pt x="0" y="0"/>
                  </a:lnTo>
                  <a:close/>
                </a:path>
              </a:pathLst>
            </a:custGeom>
            <a:blipFill>
              <a:blip r:embed="rId8">
                <a:extLst>
                  <a:ext uri="{96DAC541-7B7A-43D3-8B79-37D633B846F1}">
                    <asvg:svgBlip xmlns:asvg="http://schemas.microsoft.com/office/drawing/2016/SVG/main" xmlns="" r:embed="rId9"/>
                  </a:ext>
                </a:extLst>
              </a:blip>
              <a:stretch>
                <a:fillRect r="-32040"/>
              </a:stretch>
            </a:blipFill>
          </p:spPr>
          <p:txBody>
            <a:bodyPr/>
            <a:lstStyle/>
            <a:p>
              <a:endParaRPr lang="en-US"/>
            </a:p>
          </p:txBody>
        </p:sp>
        <p:sp>
          <p:nvSpPr>
            <p:cNvPr id="11" name="Freeform 11"/>
            <p:cNvSpPr/>
            <p:nvPr/>
          </p:nvSpPr>
          <p:spPr>
            <a:xfrm flipH="1">
              <a:off x="13439262" y="0"/>
              <a:ext cx="13646159" cy="8321281"/>
            </a:xfrm>
            <a:custGeom>
              <a:avLst/>
              <a:gdLst/>
              <a:ahLst/>
              <a:cxnLst/>
              <a:rect l="l" t="t" r="r" b="b"/>
              <a:pathLst>
                <a:path w="13646159" h="8321281">
                  <a:moveTo>
                    <a:pt x="13646158" y="0"/>
                  </a:moveTo>
                  <a:lnTo>
                    <a:pt x="0" y="0"/>
                  </a:lnTo>
                  <a:lnTo>
                    <a:pt x="0" y="8321281"/>
                  </a:lnTo>
                  <a:lnTo>
                    <a:pt x="13646158" y="8321281"/>
                  </a:lnTo>
                  <a:lnTo>
                    <a:pt x="13646158" y="0"/>
                  </a:lnTo>
                  <a:close/>
                </a:path>
              </a:pathLst>
            </a:custGeom>
            <a:blipFill>
              <a:blip r:embed="rId8">
                <a:extLst>
                  <a:ext uri="{96DAC541-7B7A-43D3-8B79-37D633B846F1}">
                    <asvg:svgBlip xmlns:asvg="http://schemas.microsoft.com/office/drawing/2016/SVG/main" xmlns="" r:embed="rId9"/>
                  </a:ext>
                </a:extLst>
              </a:blip>
              <a:stretch>
                <a:fillRect r="-32040"/>
              </a:stretch>
            </a:blipFill>
          </p:spPr>
          <p:txBody>
            <a:bodyPr/>
            <a:lstStyle/>
            <a:p>
              <a:endParaRPr lang="en-US"/>
            </a:p>
          </p:txBody>
        </p:sp>
      </p:grpSp>
      <p:sp>
        <p:nvSpPr>
          <p:cNvPr id="12" name="Freeform 12"/>
          <p:cNvSpPr/>
          <p:nvPr/>
        </p:nvSpPr>
        <p:spPr>
          <a:xfrm>
            <a:off x="-577629" y="-179444"/>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9459712" y="416387"/>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329632" y="0"/>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TextBox 15"/>
          <p:cNvSpPr txBox="1"/>
          <p:nvPr/>
        </p:nvSpPr>
        <p:spPr>
          <a:xfrm>
            <a:off x="1599551" y="2061808"/>
            <a:ext cx="9292922" cy="1057212"/>
          </a:xfrm>
          <a:prstGeom prst="rect">
            <a:avLst/>
          </a:prstGeom>
        </p:spPr>
        <p:txBody>
          <a:bodyPr wrap="square" lIns="0" tIns="0" rIns="0" bIns="0" rtlCol="0" anchor="t">
            <a:spAutoFit/>
          </a:bodyPr>
          <a:lstStyle/>
          <a:p>
            <a:pPr algn="ctr" defTabSz="609630">
              <a:lnSpc>
                <a:spcPts val="7510"/>
              </a:lnSpc>
            </a:pPr>
            <a:r>
              <a:rPr lang="en-US" sz="11500" dirty="0">
                <a:solidFill>
                  <a:srgbClr val="112838"/>
                </a:solidFill>
                <a:latin typeface="Lazydog"/>
              </a:rPr>
              <a:t>THANK YOU!</a:t>
            </a:r>
          </a:p>
        </p:txBody>
      </p:sp>
      <p:sp>
        <p:nvSpPr>
          <p:cNvPr id="16" name="Freeform 16"/>
          <p:cNvSpPr/>
          <p:nvPr/>
        </p:nvSpPr>
        <p:spPr>
          <a:xfrm>
            <a:off x="10741907" y="981108"/>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6135F8-B048-4A4E-B57E-D5F8239CC83A}"/>
              </a:ext>
            </a:extLst>
          </p:cNvPr>
          <p:cNvSpPr txBox="1"/>
          <p:nvPr/>
        </p:nvSpPr>
        <p:spPr>
          <a:xfrm>
            <a:off x="721840" y="137079"/>
            <a:ext cx="1929381" cy="2391424"/>
          </a:xfrm>
          <a:prstGeom prst="rect">
            <a:avLst/>
          </a:prstGeom>
          <a:noFill/>
        </p:spPr>
        <p:txBody>
          <a:bodyPr wrap="square">
            <a:spAutoFit/>
          </a:bodyPr>
          <a:lstStyle/>
          <a:p>
            <a:pPr>
              <a:lnSpc>
                <a:spcPct val="90000"/>
              </a:lnSpc>
              <a:spcAft>
                <a:spcPts val="600"/>
              </a:spcAft>
            </a:pPr>
            <a:r>
              <a:rPr lang="en-US" sz="16600" b="1" spc="-50" dirty="0">
                <a:solidFill>
                  <a:srgbClr val="ED7D31"/>
                </a:solidFill>
                <a:latin typeface="#9Slide03 SFU Futura_05" panose="00000800000000000000" pitchFamily="2" charset="0"/>
              </a:rPr>
              <a:t>3</a:t>
            </a:r>
            <a:endParaRPr lang="en-US" sz="8800" b="1" spc="-50" dirty="0">
              <a:solidFill>
                <a:srgbClr val="ED7D31"/>
              </a:solidFill>
              <a:latin typeface="#9Slide03 SFU Futura_05" panose="00000800000000000000" pitchFamily="2" charset="0"/>
            </a:endParaRPr>
          </a:p>
        </p:txBody>
      </p:sp>
      <p:sp>
        <p:nvSpPr>
          <p:cNvPr id="15" name="TextBox 14">
            <a:extLst>
              <a:ext uri="{FF2B5EF4-FFF2-40B4-BE49-F238E27FC236}">
                <a16:creationId xmlns:a16="http://schemas.microsoft.com/office/drawing/2014/main" id="{4A09605F-E2E3-4F1B-A0BC-5AE08974F79D}"/>
              </a:ext>
            </a:extLst>
          </p:cNvPr>
          <p:cNvSpPr txBox="1"/>
          <p:nvPr/>
        </p:nvSpPr>
        <p:spPr>
          <a:xfrm>
            <a:off x="-185419" y="2350051"/>
            <a:ext cx="4076647" cy="3693319"/>
          </a:xfrm>
          <a:prstGeom prst="rect">
            <a:avLst/>
          </a:prstGeom>
          <a:noFill/>
        </p:spPr>
        <p:txBody>
          <a:bodyPr wrap="square">
            <a:spAutoFit/>
          </a:bodyPr>
          <a:lstStyle/>
          <a:p>
            <a:pPr algn="ctr">
              <a:lnSpc>
                <a:spcPct val="90000"/>
              </a:lnSpc>
              <a:spcAft>
                <a:spcPts val="600"/>
              </a:spcAft>
            </a:pPr>
            <a:r>
              <a:rPr lang="en-US" sz="4400" b="1" dirty="0">
                <a:solidFill>
                  <a:srgbClr val="0070C0"/>
                </a:solidFill>
                <a:latin typeface="#9Slide03 SFU Futura_05" panose="00000800000000000000" pitchFamily="2" charset="0"/>
              </a:rPr>
              <a:t>NGÀNH </a:t>
            </a:r>
            <a:r>
              <a:rPr lang="en-US" sz="5400" b="1" dirty="0">
                <a:solidFill>
                  <a:srgbClr val="0070C0"/>
                </a:solidFill>
                <a:latin typeface="#9Slide03 SFU Futura_05" panose="00000800000000000000" pitchFamily="2" charset="0"/>
              </a:rPr>
              <a:t>BƯU CHÍNH VIỄN THÔNG</a:t>
            </a:r>
            <a:endParaRPr lang="en-US" sz="4400" dirty="0">
              <a:solidFill>
                <a:srgbClr val="0070C0"/>
              </a:solidFill>
              <a:effectLst/>
              <a:latin typeface="#9Slide03 SFU Futura_05" panose="00000800000000000000" pitchFamily="2" charset="0"/>
            </a:endParaRPr>
          </a:p>
        </p:txBody>
      </p:sp>
      <p:pic>
        <p:nvPicPr>
          <p:cNvPr id="7170" name="Picture 2" descr="Doanh thu dịch vụ viễn thông giảm nhẹ">
            <a:extLst>
              <a:ext uri="{FF2B5EF4-FFF2-40B4-BE49-F238E27FC236}">
                <a16:creationId xmlns:a16="http://schemas.microsoft.com/office/drawing/2014/main" id="{F49A07A7-DFD3-E5D5-2D0D-C5B5DDAEE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988" y="1957893"/>
            <a:ext cx="8567869" cy="481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396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2991915" y="34762"/>
            <a:ext cx="9310456" cy="6827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7">
            <a:extLst>
              <a:ext uri="{FF2B5EF4-FFF2-40B4-BE49-F238E27FC236}">
                <a16:creationId xmlns:a16="http://schemas.microsoft.com/office/drawing/2014/main" id="{2615F5A6-8711-A9BD-DDF1-610A2F340BC5}"/>
              </a:ext>
            </a:extLst>
          </p:cNvPr>
          <p:cNvSpPr/>
          <p:nvPr/>
        </p:nvSpPr>
        <p:spPr>
          <a:xfrm>
            <a:off x="116193" y="237044"/>
            <a:ext cx="2756098" cy="4519281"/>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X</a:t>
            </a:r>
            <a:r>
              <a:rPr lang="vi-VN" sz="2400" b="1" dirty="0">
                <a:solidFill>
                  <a:schemeClr val="tx1"/>
                </a:solidFill>
                <a:latin typeface="#9Slide03 SFU Futura_12" panose="020B0604020202020204" charset="0"/>
                <a:cs typeface="Arial" panose="020B0604020202020204" pitchFamily="34" charset="0"/>
              </a:rPr>
              <a:t>em video về ngành bưu chính viễn thông</a:t>
            </a:r>
            <a:r>
              <a:rPr lang="en-US" sz="2400" b="1" dirty="0">
                <a:solidFill>
                  <a:schemeClr val="tx1"/>
                </a:solidFill>
                <a:latin typeface="#9Slide03 SFU Futura_12" panose="020B0604020202020204" charset="0"/>
                <a:cs typeface="Arial" panose="020B0604020202020204" pitchFamily="34" charset="0"/>
              </a:rPr>
              <a:t>,</a:t>
            </a:r>
            <a:r>
              <a:rPr lang="vi-VN" sz="2400" b="1" dirty="0">
                <a:solidFill>
                  <a:schemeClr val="tx1"/>
                </a:solidFill>
                <a:latin typeface="#9Slide03 SFU Futura_12" panose="020B0604020202020204" charset="0"/>
                <a:cs typeface="Arial" panose="020B0604020202020204" pitchFamily="34" charset="0"/>
              </a:rPr>
              <a:t> kết hợp đọc SGK, trình bày về sự phát triển của ngành bưu chính viễn thông ở nước ta</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theo</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hình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thức</a:t>
            </a:r>
            <a:r>
              <a:rPr lang="en-US" sz="2400" b="1" dirty="0">
                <a:solidFill>
                  <a:schemeClr val="tx1"/>
                </a:solidFill>
                <a:latin typeface="#9Slide03 SFU Futura_12" panose="020B0604020202020204" charset="0"/>
                <a:cs typeface="Arial" panose="020B0604020202020204" pitchFamily="34" charset="0"/>
              </a:rPr>
              <a:t> think-pair-share</a:t>
            </a:r>
            <a:r>
              <a:rPr lang="vi-VN" sz="2400" b="1" dirty="0">
                <a:solidFill>
                  <a:schemeClr val="tx1"/>
                </a:solidFill>
                <a:latin typeface="#9Slide03 SFU Futura_12" panose="020B0604020202020204" charset="0"/>
                <a:cs typeface="Arial" panose="020B0604020202020204" pitchFamily="34" charset="0"/>
              </a:rPr>
              <a:t>.</a:t>
            </a:r>
            <a:r>
              <a:rPr lang="en-US" sz="2400" b="1" dirty="0">
                <a:solidFill>
                  <a:schemeClr val="tx1"/>
                </a:solidFill>
                <a:latin typeface="#9Slide03 SFU Futura_12" panose="020B0604020202020204" charset="0"/>
                <a:cs typeface="Arial" panose="020B0604020202020204" pitchFamily="34" charset="0"/>
              </a:rPr>
              <a:t> </a:t>
            </a:r>
          </a:p>
        </p:txBody>
      </p:sp>
      <p:pic>
        <p:nvPicPr>
          <p:cNvPr id="8" name="Picture 2" descr="Copyediting | AnnaProofing">
            <a:extLst>
              <a:ext uri="{FF2B5EF4-FFF2-40B4-BE49-F238E27FC236}">
                <a16:creationId xmlns:a16="http://schemas.microsoft.com/office/drawing/2014/main" id="{498C52B3-F9A3-BA98-0F2E-CBB9B1743A5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378" y="4756325"/>
            <a:ext cx="1973727" cy="21016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DCD7FA7-A7FA-36A0-8AEC-A8BEDEEBA430}"/>
              </a:ext>
            </a:extLst>
          </p:cNvPr>
          <p:cNvGrpSpPr/>
          <p:nvPr/>
        </p:nvGrpSpPr>
        <p:grpSpPr>
          <a:xfrm>
            <a:off x="87335" y="34762"/>
            <a:ext cx="2393770" cy="664308"/>
            <a:chOff x="506883" y="1093554"/>
            <a:chExt cx="2393770" cy="664308"/>
          </a:xfrm>
        </p:grpSpPr>
        <p:sp>
          <p:nvSpPr>
            <p:cNvPr id="5" name="Lưu đồ: Điểm Kết Thúc 147">
              <a:extLst>
                <a:ext uri="{FF2B5EF4-FFF2-40B4-BE49-F238E27FC236}">
                  <a16:creationId xmlns:a16="http://schemas.microsoft.com/office/drawing/2014/main" id="{11980857-0C9F-2CEA-5395-2A34F53E0FB4}"/>
                </a:ext>
              </a:extLst>
            </p:cNvPr>
            <p:cNvSpPr/>
            <p:nvPr/>
          </p:nvSpPr>
          <p:spPr>
            <a:xfrm>
              <a:off x="861614" y="1195268"/>
              <a:ext cx="2039039" cy="46183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9Slide05 SVNUT Triumph" panose="00000500000000000000" pitchFamily="2" charset="0"/>
                </a:rPr>
                <a:t>Hướng</a:t>
              </a:r>
              <a:r>
                <a:rPr lang="en-US" sz="2400" dirty="0">
                  <a:solidFill>
                    <a:srgbClr val="FFFF00"/>
                  </a:solidFill>
                  <a:latin typeface="#9Slide05 SVNUT Triumph" panose="00000500000000000000" pitchFamily="2" charset="0"/>
                </a:rPr>
                <a:t> </a:t>
              </a:r>
              <a:r>
                <a:rPr lang="en-US" sz="2400" dirty="0" err="1">
                  <a:solidFill>
                    <a:srgbClr val="FFFF00"/>
                  </a:solidFill>
                  <a:latin typeface="#9Slide05 SVNUT Triumph" panose="00000500000000000000" pitchFamily="2" charset="0"/>
                </a:rPr>
                <a:t>dẫn</a:t>
              </a:r>
              <a:endParaRPr lang="en-US" sz="2400" dirty="0">
                <a:solidFill>
                  <a:srgbClr val="FFFF00"/>
                </a:solidFill>
                <a:latin typeface="#9Slide05 SVNUT Triumph" panose="00000500000000000000" pitchFamily="2" charset="0"/>
              </a:endParaRPr>
            </a:p>
          </p:txBody>
        </p:sp>
        <p:pic>
          <p:nvPicPr>
            <p:cNvPr id="6" name="Picture 2" descr="Copyediting | AnnaProofing">
              <a:extLst>
                <a:ext uri="{FF2B5EF4-FFF2-40B4-BE49-F238E27FC236}">
                  <a16:creationId xmlns:a16="http://schemas.microsoft.com/office/drawing/2014/main" id="{F8F3E4A0-CBF1-2B5A-FFA5-9D894D92D9A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6883" y="1093554"/>
              <a:ext cx="623866" cy="6643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936479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075520-3552-F176-4746-D2DA5F5ED44E}"/>
              </a:ext>
            </a:extLst>
          </p:cNvPr>
          <p:cNvPicPr>
            <a:picLocks noChangeAspect="1"/>
          </p:cNvPicPr>
          <p:nvPr/>
        </p:nvPicPr>
        <p:blipFill rotWithShape="1">
          <a:blip r:embed="rId4"/>
          <a:srcRect l="-16507" t="-20032" r="16507" b="20032"/>
          <a:stretch/>
        </p:blipFill>
        <p:spPr>
          <a:xfrm>
            <a:off x="9549317" y="4191000"/>
            <a:ext cx="2476500" cy="2667000"/>
          </a:xfrm>
          <a:prstGeom prst="rect">
            <a:avLst/>
          </a:prstGeom>
        </p:spPr>
      </p:pic>
      <p:pic>
        <p:nvPicPr>
          <p:cNvPr id="5" name="Picture 4">
            <a:extLst>
              <a:ext uri="{FF2B5EF4-FFF2-40B4-BE49-F238E27FC236}">
                <a16:creationId xmlns:a16="http://schemas.microsoft.com/office/drawing/2014/main" id="{A71D085F-E898-AE2A-2CF2-D7066D839F6A}"/>
              </a:ext>
            </a:extLst>
          </p:cNvPr>
          <p:cNvPicPr>
            <a:picLocks noChangeAspect="1"/>
          </p:cNvPicPr>
          <p:nvPr/>
        </p:nvPicPr>
        <p:blipFill rotWithShape="1">
          <a:blip r:embed="rId5">
            <a:extLst>
              <a:ext uri="{28A0092B-C50C-407E-A947-70E740481C1C}">
                <a14:useLocalDpi xmlns:a14="http://schemas.microsoft.com/office/drawing/2010/main" val="0"/>
              </a:ext>
            </a:extLst>
          </a:blip>
          <a:srcRect l="2055" t="18089" r="2724" b="16150"/>
          <a:stretch/>
        </p:blipFill>
        <p:spPr bwMode="auto">
          <a:xfrm>
            <a:off x="191082" y="112889"/>
            <a:ext cx="11809835" cy="4078111"/>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468C04B-0509-A20F-9814-F6282A0B3698}"/>
              </a:ext>
            </a:extLst>
          </p:cNvPr>
          <p:cNvSpPr txBox="1"/>
          <p:nvPr/>
        </p:nvSpPr>
        <p:spPr>
          <a:xfrm>
            <a:off x="321593" y="4650222"/>
            <a:ext cx="6869430" cy="1748556"/>
          </a:xfrm>
          <a:prstGeom prst="rect">
            <a:avLst/>
          </a:prstGeom>
          <a:noFill/>
        </p:spPr>
        <p:txBody>
          <a:bodyPr wrap="square">
            <a:spAutoFit/>
          </a:bodyPr>
          <a:lstStyle/>
          <a:p>
            <a:pPr marL="342900" marR="0" lvl="0" indent="-342900" algn="just">
              <a:lnSpc>
                <a:spcPct val="115000"/>
              </a:lnSpc>
              <a:spcBef>
                <a:spcPts val="0"/>
              </a:spcBef>
              <a:spcAft>
                <a:spcPts val="0"/>
              </a:spcAft>
              <a:buFont typeface="Symbol" panose="05050102010706020507" pitchFamily="18" charset="2"/>
              <a:buChar char=""/>
            </a:pPr>
            <a:r>
              <a:rPr lang="vi-VN" sz="2800" b="1" dirty="0">
                <a:solidFill>
                  <a:srgbClr val="0154D4"/>
                </a:solidFill>
                <a:effectLst/>
                <a:latin typeface="#9Slide03 SFU Futura_12" panose="00000400000000000000" pitchFamily="2" charset="0"/>
                <a:ea typeface="Times New Roman" panose="02020603050405020304" pitchFamily="18" charset="0"/>
              </a:rPr>
              <a:t>Think: </a:t>
            </a:r>
            <a:r>
              <a:rPr lang="vi-VN" sz="3200" b="1" dirty="0">
                <a:solidFill>
                  <a:srgbClr val="FF0000"/>
                </a:solidFill>
                <a:effectLst/>
                <a:latin typeface="#9Slide03 SFU Futura_12" panose="00000400000000000000" pitchFamily="2" charset="0"/>
                <a:ea typeface="Times New Roman" panose="02020603050405020304" pitchFamily="18" charset="0"/>
              </a:rPr>
              <a:t>1</a:t>
            </a:r>
            <a:r>
              <a:rPr lang="en-US" sz="3200" b="1" dirty="0">
                <a:solidFill>
                  <a:srgbClr val="FF0000"/>
                </a:solidFill>
                <a:effectLst/>
                <a:latin typeface="#9Slide03 SFU Futura_12" panose="00000400000000000000" pitchFamily="2" charset="0"/>
                <a:ea typeface="Times New Roman" panose="02020603050405020304" pitchFamily="18" charset="0"/>
              </a:rPr>
              <a:t>’30s</a:t>
            </a:r>
            <a:r>
              <a:rPr lang="vi-VN" sz="2400" dirty="0">
                <a:effectLst/>
                <a:latin typeface="#9Slide03 SFU Futura_12" panose="00000400000000000000" pitchFamily="2" charset="0"/>
                <a:ea typeface="Times New Roman" panose="02020603050405020304" pitchFamily="18" charset="0"/>
              </a:rPr>
              <a:t> suy nghĩ và ghi ra giấy note</a:t>
            </a:r>
            <a:r>
              <a:rPr lang="en-US" sz="2400" dirty="0">
                <a:effectLst/>
                <a:latin typeface="#9Slide03 SFU Futura_12" panose="00000400000000000000" pitchFamily="2" charset="0"/>
                <a:ea typeface="Times New Roman" panose="02020603050405020304" pitchFamily="18" charset="0"/>
              </a:rPr>
              <a:t>.</a:t>
            </a:r>
          </a:p>
          <a:p>
            <a:pPr marL="342900" marR="0" lvl="0" indent="-342900" algn="just">
              <a:lnSpc>
                <a:spcPct val="115000"/>
              </a:lnSpc>
              <a:spcBef>
                <a:spcPts val="0"/>
              </a:spcBef>
              <a:spcAft>
                <a:spcPts val="0"/>
              </a:spcAft>
              <a:buFont typeface="Symbol" panose="05050102010706020507" pitchFamily="18" charset="2"/>
              <a:buChar char=""/>
            </a:pPr>
            <a:r>
              <a:rPr lang="vi-VN" sz="2800" b="1" dirty="0">
                <a:solidFill>
                  <a:srgbClr val="0154D4"/>
                </a:solidFill>
                <a:effectLst/>
                <a:latin typeface="#9Slide03 SFU Futura_12" panose="00000400000000000000" pitchFamily="2" charset="0"/>
                <a:ea typeface="Times New Roman" panose="02020603050405020304" pitchFamily="18" charset="0"/>
              </a:rPr>
              <a:t>Pair:</a:t>
            </a:r>
            <a:r>
              <a:rPr lang="vi-VN" sz="3600" b="1" dirty="0">
                <a:solidFill>
                  <a:srgbClr val="0154D4"/>
                </a:solidFill>
                <a:effectLst/>
                <a:latin typeface="#9Slide03 SFU Futura_12" panose="00000400000000000000" pitchFamily="2" charset="0"/>
                <a:ea typeface="Times New Roman" panose="02020603050405020304" pitchFamily="18" charset="0"/>
              </a:rPr>
              <a:t> </a:t>
            </a:r>
            <a:r>
              <a:rPr lang="vi-VN" sz="3200" b="1" dirty="0">
                <a:solidFill>
                  <a:srgbClr val="FF0000"/>
                </a:solidFill>
                <a:effectLst/>
                <a:latin typeface="#9Slide03 SFU Futura_12" panose="00000400000000000000" pitchFamily="2" charset="0"/>
                <a:ea typeface="Times New Roman" panose="02020603050405020304" pitchFamily="18" charset="0"/>
              </a:rPr>
              <a:t>1</a:t>
            </a:r>
            <a:r>
              <a:rPr lang="en-US" sz="3200" b="1" dirty="0">
                <a:solidFill>
                  <a:srgbClr val="FF0000"/>
                </a:solidFill>
                <a:effectLst/>
                <a:latin typeface="#9Slide03 SFU Futura_12" panose="00000400000000000000" pitchFamily="2" charset="0"/>
                <a:ea typeface="Times New Roman" panose="02020603050405020304" pitchFamily="18" charset="0"/>
              </a:rPr>
              <a:t>’30s</a:t>
            </a:r>
            <a:r>
              <a:rPr lang="vi-VN" sz="2400" dirty="0">
                <a:effectLst/>
                <a:latin typeface="#9Slide03 SFU Futura_12" panose="00000400000000000000" pitchFamily="2" charset="0"/>
                <a:ea typeface="Times New Roman" panose="02020603050405020304" pitchFamily="18" charset="0"/>
              </a:rPr>
              <a:t> chia sẻ với 1 thành viên bên cạnh</a:t>
            </a:r>
            <a:r>
              <a:rPr lang="en-US" sz="2400" dirty="0">
                <a:effectLst/>
                <a:latin typeface="#9Slide03 SFU Futura_12" panose="00000400000000000000" pitchFamily="2" charset="0"/>
                <a:ea typeface="Times New Roman" panose="02020603050405020304" pitchFamily="18" charset="0"/>
              </a:rPr>
              <a:t>.</a:t>
            </a:r>
            <a:endParaRPr lang="en-US" sz="2400" dirty="0">
              <a:latin typeface="#9Slide03 SFU Futura_12" panose="00000400000000000000" pitchFamily="2" charset="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vi-VN" sz="2800" b="1" dirty="0">
                <a:solidFill>
                  <a:srgbClr val="0154D4"/>
                </a:solidFill>
                <a:effectLst/>
                <a:latin typeface="#9Slide03 SFU Futura_12" panose="00000400000000000000" pitchFamily="2" charset="0"/>
                <a:ea typeface="Times New Roman" panose="02020603050405020304" pitchFamily="18" charset="0"/>
              </a:rPr>
              <a:t>Share: </a:t>
            </a:r>
            <a:r>
              <a:rPr lang="vi-VN" sz="2400" dirty="0">
                <a:effectLst/>
                <a:latin typeface="#9Slide03 SFU Futura_12" panose="00000400000000000000" pitchFamily="2" charset="0"/>
                <a:ea typeface="Times New Roman" panose="02020603050405020304" pitchFamily="18" charset="0"/>
              </a:rPr>
              <a:t>Trình bày thông tin trước lớp</a:t>
            </a:r>
            <a:endParaRPr lang="en-US" sz="2400" dirty="0">
              <a:latin typeface="#9Slide03 SFU Futura_12" panose="00000400000000000000" pitchFamily="2" charset="0"/>
            </a:endParaRPr>
          </a:p>
        </p:txBody>
      </p:sp>
      <p:pic>
        <p:nvPicPr>
          <p:cNvPr id="2" name="Đồng hồ đếm ngược 5 phút - 5 Minutes">
            <a:hlinkClick r:id="" action="ppaction://media"/>
            <a:extLst>
              <a:ext uri="{FF2B5EF4-FFF2-40B4-BE49-F238E27FC236}">
                <a16:creationId xmlns:a16="http://schemas.microsoft.com/office/drawing/2014/main" id="{1627EE8E-EC07-3A16-647A-73E702250274}"/>
              </a:ext>
            </a:extLst>
          </p:cNvPr>
          <p:cNvPicPr>
            <a:picLocks noChangeAspect="1"/>
          </p:cNvPicPr>
          <p:nvPr>
            <a:videoFile r:link="rId1"/>
            <p:extLst>
              <p:ext uri="{DAA4B4D4-6D71-4841-9C94-3DE7FCFB9230}">
                <p14:media xmlns:p14="http://schemas.microsoft.com/office/powerpoint/2010/main" r:embed="rId2">
                  <p14:trim st="210554"/>
                </p14:media>
              </p:ext>
            </p:extLst>
          </p:nvPr>
        </p:nvPicPr>
        <p:blipFill>
          <a:blip r:embed="rId6"/>
          <a:stretch>
            <a:fillRect/>
          </a:stretch>
        </p:blipFill>
        <p:spPr>
          <a:xfrm>
            <a:off x="7215923" y="4559744"/>
            <a:ext cx="2876344" cy="1929512"/>
          </a:xfrm>
          <a:prstGeom prst="rect">
            <a:avLst/>
          </a:prstGeom>
        </p:spPr>
      </p:pic>
    </p:spTree>
    <p:extLst>
      <p:ext uri="{BB962C8B-B14F-4D97-AF65-F5344CB8AC3E}">
        <p14:creationId xmlns:p14="http://schemas.microsoft.com/office/powerpoint/2010/main" val="1857776090"/>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A3BA8D6A-4D01-49E4-8C32-23CAA2363653}"/>
              </a:ext>
            </a:extLst>
          </p:cNvPr>
          <p:cNvSpPr/>
          <p:nvPr/>
        </p:nvSpPr>
        <p:spPr>
          <a:xfrm>
            <a:off x="320666" y="987915"/>
            <a:ext cx="6413621" cy="858371"/>
          </a:xfrm>
          <a:prstGeom prst="roundRect">
            <a:avLst/>
          </a:prstGeom>
          <a:noFill/>
          <a:ln w="285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984A02"/>
                </a:solidFill>
                <a:latin typeface="#9Slide03 SFU Futura_12" panose="020B0604020202020204" charset="0"/>
                <a:cs typeface="Arial" panose="020B0604020202020204" pitchFamily="34" charset="0"/>
              </a:rPr>
              <a:t>MYTEL-MẠNG DI ĐỘNG CỦA VIETTEL TẠI MYANMAR </a:t>
            </a:r>
          </a:p>
        </p:txBody>
      </p:sp>
      <p:grpSp>
        <p:nvGrpSpPr>
          <p:cNvPr id="3" name="Group 2">
            <a:extLst>
              <a:ext uri="{FF2B5EF4-FFF2-40B4-BE49-F238E27FC236}">
                <a16:creationId xmlns:a16="http://schemas.microsoft.com/office/drawing/2014/main" id="{587A3933-B45A-9833-9AC2-998C0DB3BED5}"/>
              </a:ext>
            </a:extLst>
          </p:cNvPr>
          <p:cNvGrpSpPr/>
          <p:nvPr/>
        </p:nvGrpSpPr>
        <p:grpSpPr>
          <a:xfrm>
            <a:off x="-93367" y="0"/>
            <a:ext cx="5450675" cy="1061829"/>
            <a:chOff x="3099996" y="-152671"/>
            <a:chExt cx="5450675" cy="1061829"/>
          </a:xfrm>
        </p:grpSpPr>
        <p:sp>
          <p:nvSpPr>
            <p:cNvPr id="5" name="Rectangle 4">
              <a:extLst>
                <a:ext uri="{FF2B5EF4-FFF2-40B4-BE49-F238E27FC236}">
                  <a16:creationId xmlns:a16="http://schemas.microsoft.com/office/drawing/2014/main" id="{B9AF741D-9B27-8CF8-49E8-457DFEFAFCB1}"/>
                </a:ext>
              </a:extLst>
            </p:cNvPr>
            <p:cNvSpPr/>
            <p:nvPr/>
          </p:nvSpPr>
          <p:spPr>
            <a:xfrm>
              <a:off x="3099996" y="-152671"/>
              <a:ext cx="5450675" cy="1061829"/>
            </a:xfrm>
            <a:prstGeom prst="rect">
              <a:avLst/>
            </a:prstGeom>
            <a:noFill/>
          </p:spPr>
          <p:txBody>
            <a:bodyPr wrap="square" lIns="137160" tIns="68580" rIns="137160" bIns="68580">
              <a:spAutoFit/>
            </a:bodyPr>
            <a:lstStyle/>
            <a:p>
              <a:pPr algn="ct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Em </a:t>
              </a:r>
              <a:r>
                <a:rPr lang="en-US" sz="54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Có</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54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Biết</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a:t>
              </a:r>
              <a:endParaRPr lang="en-US" sz="6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pic>
          <p:nvPicPr>
            <p:cNvPr id="6" name="Picture 5">
              <a:extLst>
                <a:ext uri="{FF2B5EF4-FFF2-40B4-BE49-F238E27FC236}">
                  <a16:creationId xmlns:a16="http://schemas.microsoft.com/office/drawing/2014/main" id="{7118F7FD-8F55-9E19-5157-7C0834928FA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6019" r="94444">
                          <a14:foregroundMark x1="27500" y1="34537" x2="27500" y2="34537"/>
                          <a14:foregroundMark x1="19167" y1="35370" x2="20648" y2="30278"/>
                          <a14:foregroundMark x1="20648" y1="30278" x2="26852" y2="27130"/>
                          <a14:foregroundMark x1="26852" y1="27130" x2="34167" y2="29352"/>
                          <a14:foregroundMark x1="34167" y1="29352" x2="35370" y2="34167"/>
                          <a14:foregroundMark x1="35370" y1="34167" x2="31574" y2="39537"/>
                          <a14:foregroundMark x1="31574" y1="39537" x2="23796" y2="37315"/>
                          <a14:foregroundMark x1="23796" y1="37315" x2="21019" y2="34444"/>
                          <a14:foregroundMark x1="8981" y1="64352" x2="7407" y2="74444"/>
                          <a14:foregroundMark x1="6852" y1="84907" x2="6019" y2="86204"/>
                          <a14:foregroundMark x1="42685" y1="70000" x2="63889" y2="73241"/>
                          <a14:foregroundMark x1="45833" y1="67407" x2="60648" y2="78241"/>
                          <a14:foregroundMark x1="40648" y1="72500" x2="36944" y2="75463"/>
                          <a14:foregroundMark x1="36944" y1="75463" x2="38426" y2="69722"/>
                          <a14:foregroundMark x1="38426" y1="69722" x2="42130" y2="67778"/>
                          <a14:foregroundMark x1="39722" y1="69722" x2="38981" y2="72130"/>
                          <a14:foregroundMark x1="36667" y1="60833" x2="33333" y2="67963"/>
                          <a14:foregroundMark x1="70648" y1="43056" x2="70648" y2="46296"/>
                          <a14:foregroundMark x1="67222" y1="56481" x2="71852" y2="67685"/>
                          <a14:foregroundMark x1="71852" y1="67685" x2="72500" y2="67685"/>
                          <a14:foregroundMark x1="94444" y1="85833" x2="94444" y2="85833"/>
                        </a14:backgroundRemoval>
                      </a14:imgEffect>
                    </a14:imgLayer>
                  </a14:imgProps>
                </a:ext>
              </a:extLst>
            </a:blip>
            <a:srcRect l="5185" t="18519" r="5926" b="11852"/>
            <a:stretch/>
          </p:blipFill>
          <p:spPr>
            <a:xfrm>
              <a:off x="3420931" y="0"/>
              <a:ext cx="871370" cy="682573"/>
            </a:xfrm>
            <a:prstGeom prst="rect">
              <a:avLst/>
            </a:prstGeom>
          </p:spPr>
        </p:pic>
      </p:grpSp>
      <p:sp>
        <p:nvSpPr>
          <p:cNvPr id="8" name="Rectangle 7">
            <a:extLst>
              <a:ext uri="{FF2B5EF4-FFF2-40B4-BE49-F238E27FC236}">
                <a16:creationId xmlns:a16="http://schemas.microsoft.com/office/drawing/2014/main" id="{A0D9AD1A-B680-61A8-F69D-535A08460173}"/>
              </a:ext>
            </a:extLst>
          </p:cNvPr>
          <p:cNvSpPr/>
          <p:nvPr/>
        </p:nvSpPr>
        <p:spPr>
          <a:xfrm>
            <a:off x="227568" y="1846286"/>
            <a:ext cx="7109147" cy="4727769"/>
          </a:xfrm>
          <a:prstGeom prst="rect">
            <a:avLst/>
          </a:prstGeom>
        </p:spPr>
        <p:txBody>
          <a:bodyPr wrap="square">
            <a:spAutoFit/>
          </a:bodyPr>
          <a:lstStyle/>
          <a:p>
            <a:pPr algn="just">
              <a:lnSpc>
                <a:spcPct val="115000"/>
              </a:lnSpc>
            </a:pPr>
            <a:r>
              <a:rPr lang="vi-VN" sz="2400" b="1" dirty="0">
                <a:solidFill>
                  <a:srgbClr val="0154D4"/>
                </a:solidFill>
                <a:latin typeface="#9Slide03 SFU Futura_12" panose="020B0604020202020204" charset="0"/>
                <a:ea typeface="Tahoma" panose="020B0604030504040204" pitchFamily="34" charset="0"/>
              </a:rPr>
              <a:t>Mytel chính thức khai trương ngày 9/6/2018 và trở thành mạng di động đầu tiên phủ sóng 4G toàn quốc tại Myanmar</a:t>
            </a:r>
            <a:r>
              <a:rPr lang="en-US" sz="2400" b="1" dirty="0">
                <a:solidFill>
                  <a:srgbClr val="0154D4"/>
                </a:solidFill>
                <a:latin typeface="#9Slide03 SFU Futura_12" panose="020B0604020202020204" charset="0"/>
                <a:ea typeface="Tahoma" panose="020B0604030504040204" pitchFamily="34" charset="0"/>
              </a:rPr>
              <a:t>. </a:t>
            </a:r>
            <a:r>
              <a:rPr lang="vi-VN" sz="2400" b="1" dirty="0">
                <a:solidFill>
                  <a:srgbClr val="0154D4"/>
                </a:solidFill>
                <a:latin typeface="#9Slide03 SFU Futura_12" panose="020B0604020202020204" charset="0"/>
                <a:ea typeface="Tahoma" panose="020B0604030504040204" pitchFamily="34" charset="0"/>
              </a:rPr>
              <a:t>Chỉ sau 10 ngày khai trương, Mytel đã vượt 1 triệu người đăng ký dùng dịch vụ.</a:t>
            </a:r>
            <a:r>
              <a:rPr lang="en-US" sz="2400" b="1" dirty="0">
                <a:solidFill>
                  <a:srgbClr val="0154D4"/>
                </a:solidFill>
                <a:latin typeface="#9Slide03 SFU Futura_12" panose="020B0604020202020204" charset="0"/>
                <a:ea typeface="Tahoma" panose="020B0604030504040204" pitchFamily="34" charset="0"/>
              </a:rPr>
              <a:t> </a:t>
            </a:r>
            <a:r>
              <a:rPr lang="vi-VN" sz="2400" b="1" dirty="0">
                <a:solidFill>
                  <a:srgbClr val="0154D4"/>
                </a:solidFill>
                <a:latin typeface="#9Slide03 SFU Futura_12" panose="020B0604020202020204" charset="0"/>
                <a:ea typeface="Tahoma" panose="020B0604030504040204" pitchFamily="34" charset="0"/>
              </a:rPr>
              <a:t>Với hơn 5,4 triệu thuê bao - Mytel đạt một tốc độ tăng trưởng hiếm mạng viễn thông nào trên thế giới có được và là tốc độ tăng trưởng kỷ lục trong số 11 thị trường viễn thông mà Viettel đang kinh doanh (bao gồm cả Việt Nam).</a:t>
            </a:r>
            <a:r>
              <a:rPr lang="en-US" sz="2400" b="1" dirty="0">
                <a:solidFill>
                  <a:srgbClr val="0154D4"/>
                </a:solidFill>
                <a:latin typeface="#9Slide03 SFU Futura_12" panose="020B0604020202020204" charset="0"/>
                <a:ea typeface="Tahoma" panose="020B0604030504040204" pitchFamily="34" charset="0"/>
              </a:rPr>
              <a:t> </a:t>
            </a:r>
            <a:r>
              <a:rPr lang="vi-VN" sz="2400" b="1" dirty="0">
                <a:solidFill>
                  <a:srgbClr val="0154D4"/>
                </a:solidFill>
                <a:latin typeface="#9Slide03 SFU Futura_12" panose="020B0604020202020204" charset="0"/>
                <a:ea typeface="Tahoma" panose="020B0604030504040204" pitchFamily="34" charset="0"/>
              </a:rPr>
              <a:t>Sau 5 năm </a:t>
            </a:r>
            <a:r>
              <a:rPr lang="en-US" sz="2400" b="1" dirty="0">
                <a:solidFill>
                  <a:srgbClr val="0154D4"/>
                </a:solidFill>
                <a:latin typeface="#9Slide03 SFU Futura_12" panose="020B0604020202020204" charset="0"/>
                <a:ea typeface="Tahoma" panose="020B0604030504040204" pitchFamily="34" charset="0"/>
              </a:rPr>
              <a:t>(</a:t>
            </a:r>
            <a:r>
              <a:rPr lang="vi-VN" sz="2400" b="1" dirty="0">
                <a:solidFill>
                  <a:srgbClr val="0154D4"/>
                </a:solidFill>
                <a:latin typeface="#9Slide03 SFU Futura_12" panose="020B0604020202020204" charset="0"/>
                <a:ea typeface="Tahoma" panose="020B0604030504040204" pitchFamily="34" charset="0"/>
              </a:rPr>
              <a:t>2023</a:t>
            </a:r>
            <a:r>
              <a:rPr lang="en-US" sz="2400" b="1" dirty="0">
                <a:solidFill>
                  <a:srgbClr val="0154D4"/>
                </a:solidFill>
                <a:latin typeface="#9Slide03 SFU Futura_12" panose="020B0604020202020204" charset="0"/>
                <a:ea typeface="Tahoma" panose="020B0604030504040204" pitchFamily="34" charset="0"/>
              </a:rPr>
              <a:t>)</a:t>
            </a:r>
            <a:r>
              <a:rPr lang="vi-VN" sz="2400" b="1" dirty="0">
                <a:solidFill>
                  <a:srgbClr val="0154D4"/>
                </a:solidFill>
                <a:latin typeface="#9Slide03 SFU Futura_12" panose="020B0604020202020204" charset="0"/>
                <a:ea typeface="Tahoma" panose="020B0604030504040204" pitchFamily="34" charset="0"/>
              </a:rPr>
              <a:t> kinh doanh tại Myanmar, Mytel trở thành nhà mạng dẫn đầu về thị phần và chất lượng dịch vụ tại đất nước này</a:t>
            </a:r>
            <a:r>
              <a:rPr lang="en-US" sz="2400" b="1" dirty="0">
                <a:solidFill>
                  <a:srgbClr val="0154D4"/>
                </a:solidFill>
                <a:latin typeface="#9Slide03 SFU Futura_12" panose="020B0604020202020204" charset="0"/>
                <a:ea typeface="Tahoma" panose="020B0604030504040204" pitchFamily="34" charset="0"/>
              </a:rPr>
              <a:t>.</a:t>
            </a:r>
            <a:endParaRPr lang="vi-VN" sz="2400" b="1" dirty="0">
              <a:solidFill>
                <a:srgbClr val="0154D4"/>
              </a:solidFill>
              <a:latin typeface="#9Slide03 SFU Futura_12" panose="020B0604020202020204" charset="0"/>
              <a:ea typeface="Tahoma" panose="020B0604030504040204" pitchFamily="34" charset="0"/>
            </a:endParaRPr>
          </a:p>
        </p:txBody>
      </p:sp>
      <p:pic>
        <p:nvPicPr>
          <p:cNvPr id="7" name="Picture 6">
            <a:extLst>
              <a:ext uri="{FF2B5EF4-FFF2-40B4-BE49-F238E27FC236}">
                <a16:creationId xmlns:a16="http://schemas.microsoft.com/office/drawing/2014/main" id="{92000AAC-2CCD-7B94-69FB-724A357B366C}"/>
              </a:ext>
            </a:extLst>
          </p:cNvPr>
          <p:cNvPicPr>
            <a:picLocks noChangeAspect="1"/>
          </p:cNvPicPr>
          <p:nvPr/>
        </p:nvPicPr>
        <p:blipFill>
          <a:blip r:embed="rId4"/>
          <a:stretch>
            <a:fillRect/>
          </a:stretch>
        </p:blipFill>
        <p:spPr>
          <a:xfrm>
            <a:off x="7510812" y="3463336"/>
            <a:ext cx="4453620" cy="30678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D30211E-6904-D657-6516-6C23F02D60A2}"/>
              </a:ext>
            </a:extLst>
          </p:cNvPr>
          <p:cNvPicPr>
            <a:picLocks noChangeAspect="1"/>
          </p:cNvPicPr>
          <p:nvPr/>
        </p:nvPicPr>
        <p:blipFill>
          <a:blip r:embed="rId5"/>
          <a:stretch>
            <a:fillRect/>
          </a:stretch>
        </p:blipFill>
        <p:spPr>
          <a:xfrm>
            <a:off x="7510812" y="172667"/>
            <a:ext cx="4453620" cy="3074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99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09887FE-5918-9B7A-F8E0-10A1122B8C36}"/>
              </a:ext>
            </a:extLst>
          </p:cNvPr>
          <p:cNvGrpSpPr/>
          <p:nvPr/>
        </p:nvGrpSpPr>
        <p:grpSpPr>
          <a:xfrm>
            <a:off x="406426" y="71236"/>
            <a:ext cx="5452075" cy="766134"/>
            <a:chOff x="614455" y="1073425"/>
            <a:chExt cx="5452075" cy="766134"/>
          </a:xfrm>
        </p:grpSpPr>
        <p:sp>
          <p:nvSpPr>
            <p:cNvPr id="11" name="Lưu đồ: Điểm Kết Thúc 147">
              <a:extLst>
                <a:ext uri="{FF2B5EF4-FFF2-40B4-BE49-F238E27FC236}">
                  <a16:creationId xmlns:a16="http://schemas.microsoft.com/office/drawing/2014/main" id="{D1357DDE-8258-118E-E013-10E68776E371}"/>
                </a:ext>
              </a:extLst>
            </p:cNvPr>
            <p:cNvSpPr/>
            <p:nvPr/>
          </p:nvSpPr>
          <p:spPr>
            <a:xfrm>
              <a:off x="861614" y="1195269"/>
              <a:ext cx="5204916" cy="644290"/>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9Slide05 SVNUT Triumph" panose="00000500000000000000" pitchFamily="2" charset="0"/>
                </a:rPr>
                <a:t>Nội</a:t>
              </a:r>
              <a:r>
                <a:rPr lang="en-US" sz="3200" dirty="0">
                  <a:solidFill>
                    <a:srgbClr val="FFFF00"/>
                  </a:solidFill>
                  <a:latin typeface="#9Slide05 SVNUT Triumph" panose="00000500000000000000" pitchFamily="2" charset="0"/>
                </a:rPr>
                <a:t> dung </a:t>
              </a:r>
              <a:r>
                <a:rPr lang="en-US" sz="3200" dirty="0" err="1">
                  <a:solidFill>
                    <a:srgbClr val="FFFF00"/>
                  </a:solidFill>
                  <a:latin typeface="#9Slide05 SVNUT Triumph" panose="00000500000000000000" pitchFamily="2" charset="0"/>
                </a:rPr>
                <a:t>ghi</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bài</a:t>
              </a:r>
              <a:endParaRPr lang="en-US" sz="3200" dirty="0">
                <a:solidFill>
                  <a:srgbClr val="FFFF00"/>
                </a:solidFill>
                <a:latin typeface="#9Slide05 SVNUT Triumph" panose="00000500000000000000" pitchFamily="2" charset="0"/>
              </a:endParaRPr>
            </a:p>
          </p:txBody>
        </p:sp>
        <p:pic>
          <p:nvPicPr>
            <p:cNvPr id="12" name="Picture 2" descr="Copyediting | AnnaProofing">
              <a:extLst>
                <a:ext uri="{FF2B5EF4-FFF2-40B4-BE49-F238E27FC236}">
                  <a16:creationId xmlns:a16="http://schemas.microsoft.com/office/drawing/2014/main" id="{C450574F-D9EA-AD29-08D6-E78E253980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4455" y="1073425"/>
              <a:ext cx="719493" cy="7661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0E2799DF-E168-ED0B-FA8C-DE67EB47B1F5}"/>
              </a:ext>
            </a:extLst>
          </p:cNvPr>
          <p:cNvSpPr txBox="1"/>
          <p:nvPr/>
        </p:nvSpPr>
        <p:spPr>
          <a:xfrm>
            <a:off x="306451" y="1187325"/>
            <a:ext cx="6207237" cy="4881657"/>
          </a:xfrm>
          <a:prstGeom prst="rect">
            <a:avLst/>
          </a:prstGeom>
          <a:solidFill>
            <a:schemeClr val="accent4">
              <a:lumMod val="20000"/>
              <a:lumOff val="80000"/>
            </a:schemeClr>
          </a:solidFill>
        </p:spPr>
        <p:txBody>
          <a:bodyPr wrap="square">
            <a:spAutoFit/>
          </a:bodyPr>
          <a:lstStyle/>
          <a:p>
            <a:pPr marR="0" indent="0" algn="just">
              <a:lnSpc>
                <a:spcPct val="115000"/>
              </a:lnSpc>
              <a:spcBef>
                <a:spcPts val="0"/>
              </a:spcBef>
              <a:spcAft>
                <a:spcPts val="600"/>
              </a:spcAft>
            </a:pPr>
            <a:r>
              <a:rPr lang="vi-VN" sz="2400" dirty="0">
                <a:effectLst/>
                <a:latin typeface="#9Slide03 SFU Futura_12" panose="00000400000000000000" pitchFamily="2" charset="0"/>
                <a:ea typeface="Times New Roman" panose="02020603050405020304" pitchFamily="18" charset="0"/>
              </a:rPr>
              <a:t>- </a:t>
            </a:r>
            <a:r>
              <a:rPr lang="vi-VN" sz="2400" b="1" dirty="0">
                <a:solidFill>
                  <a:srgbClr val="FF0000"/>
                </a:solidFill>
                <a:effectLst/>
                <a:latin typeface="#9Slide03 SFU Futura_12" panose="00000400000000000000" pitchFamily="2" charset="0"/>
                <a:ea typeface="Times New Roman" panose="02020603050405020304" pitchFamily="18" charset="0"/>
              </a:rPr>
              <a:t>Bưu chính </a:t>
            </a:r>
            <a:r>
              <a:rPr lang="vi-VN" sz="2400" dirty="0">
                <a:effectLst/>
                <a:latin typeface="#9Slide03 SFU Futura_12" panose="00000400000000000000" pitchFamily="2" charset="0"/>
                <a:ea typeface="Times New Roman" panose="02020603050405020304" pitchFamily="18" charset="0"/>
              </a:rPr>
              <a:t>là dịch vụ vận chuyển, phát thư, gói, kiện hàng hoá qua mạng bưu chính, trừ phương thức điện tử.</a:t>
            </a:r>
          </a:p>
          <a:p>
            <a:pPr marR="0" indent="0" algn="just">
              <a:lnSpc>
                <a:spcPct val="115000"/>
              </a:lnSpc>
              <a:spcBef>
                <a:spcPts val="0"/>
              </a:spcBef>
              <a:spcAft>
                <a:spcPts val="600"/>
              </a:spcAft>
            </a:pPr>
            <a:r>
              <a:rPr lang="vi-VN" sz="2400" dirty="0">
                <a:effectLst/>
                <a:latin typeface="#9Slide03 SFU Futura_12" panose="00000400000000000000" pitchFamily="2" charset="0"/>
                <a:ea typeface="Times New Roman" panose="02020603050405020304" pitchFamily="18" charset="0"/>
              </a:rPr>
              <a:t>- </a:t>
            </a:r>
            <a:r>
              <a:rPr lang="vi-VN" sz="2400" b="1" dirty="0">
                <a:solidFill>
                  <a:srgbClr val="FF0000"/>
                </a:solidFill>
                <a:effectLst/>
                <a:latin typeface="#9Slide03 SFU Futura_12" panose="00000400000000000000" pitchFamily="2" charset="0"/>
                <a:ea typeface="Times New Roman" panose="02020603050405020304" pitchFamily="18" charset="0"/>
              </a:rPr>
              <a:t>Viễn thông </a:t>
            </a:r>
            <a:r>
              <a:rPr lang="vi-VN" sz="2400" dirty="0">
                <a:effectLst/>
                <a:latin typeface="#9Slide03 SFU Futura_12" panose="00000400000000000000" pitchFamily="2" charset="0"/>
                <a:ea typeface="Times New Roman" panose="02020603050405020304" pitchFamily="18" charset="0"/>
              </a:rPr>
              <a:t>là việc gửi, truyền, nhận và xử lí kí hiệu, tín hiệu, số liệu, chữ viết, hình ảnh, âm thanh hoặc dạng thông tin khác bằng đường cáp, sóng vô tuyến điện, phương tiện quang học và phương tiện điện t</a:t>
            </a:r>
            <a:r>
              <a:rPr lang="en-US" sz="2400" dirty="0">
                <a:effectLst/>
                <a:latin typeface="#9Slide03 SFU Futura_12" panose="00000400000000000000" pitchFamily="2" charset="0"/>
                <a:ea typeface="Times New Roman" panose="02020603050405020304" pitchFamily="18" charset="0"/>
              </a:rPr>
              <a:t>ử</a:t>
            </a:r>
            <a:r>
              <a:rPr lang="vi-VN" sz="2400" dirty="0">
                <a:effectLst/>
                <a:latin typeface="#9Slide03 SFU Futura_12" panose="00000400000000000000" pitchFamily="2" charset="0"/>
                <a:ea typeface="Times New Roman" panose="02020603050405020304" pitchFamily="18" charset="0"/>
              </a:rPr>
              <a:t> khác.</a:t>
            </a:r>
          </a:p>
          <a:p>
            <a:pPr marR="0" indent="0" algn="just">
              <a:lnSpc>
                <a:spcPct val="115000"/>
              </a:lnSpc>
              <a:spcBef>
                <a:spcPts val="0"/>
              </a:spcBef>
              <a:spcAft>
                <a:spcPts val="600"/>
              </a:spcAft>
            </a:pPr>
            <a:r>
              <a:rPr lang="vi-VN" sz="2400" dirty="0">
                <a:effectLst/>
                <a:latin typeface="#9Slide03 SFU Futura_12" panose="00000400000000000000" pitchFamily="2" charset="0"/>
                <a:ea typeface="Times New Roman" panose="02020603050405020304" pitchFamily="18" charset="0"/>
              </a:rPr>
              <a:t>- Bưu chính viễn thông là ngành </a:t>
            </a:r>
            <a:r>
              <a:rPr lang="vi-VN" sz="2400" b="1" dirty="0">
                <a:solidFill>
                  <a:srgbClr val="FF0000"/>
                </a:solidFill>
                <a:effectLst/>
                <a:latin typeface="#9Slide03 SFU Futura_12" panose="00000400000000000000" pitchFamily="2" charset="0"/>
                <a:ea typeface="Times New Roman" panose="02020603050405020304" pitchFamily="18" charset="0"/>
              </a:rPr>
              <a:t>quan trọng</a:t>
            </a:r>
            <a:r>
              <a:rPr lang="vi-VN" sz="2400" dirty="0">
                <a:effectLst/>
                <a:latin typeface="#9Slide03 SFU Futura_12" panose="00000400000000000000" pitchFamily="2" charset="0"/>
                <a:ea typeface="Times New Roman" panose="02020603050405020304" pitchFamily="18" charset="0"/>
              </a:rPr>
              <a:t>, góp phần vào việc </a:t>
            </a:r>
            <a:r>
              <a:rPr lang="vi-VN" sz="2400" b="1" dirty="0">
                <a:solidFill>
                  <a:srgbClr val="FF0000"/>
                </a:solidFill>
                <a:effectLst/>
                <a:latin typeface="#9Slide03 SFU Futura_12" panose="00000400000000000000" pitchFamily="2" charset="0"/>
                <a:ea typeface="Times New Roman" panose="02020603050405020304" pitchFamily="18" charset="0"/>
              </a:rPr>
              <a:t>nâng cao đời sống </a:t>
            </a:r>
            <a:r>
              <a:rPr lang="vi-VN" sz="2400" dirty="0">
                <a:effectLst/>
                <a:latin typeface="#9Slide03 SFU Futura_12" panose="00000400000000000000" pitchFamily="2" charset="0"/>
                <a:ea typeface="Times New Roman" panose="02020603050405020304" pitchFamily="18" charset="0"/>
              </a:rPr>
              <a:t>người dân, </a:t>
            </a:r>
            <a:r>
              <a:rPr lang="vi-VN" sz="2400" b="1" dirty="0">
                <a:solidFill>
                  <a:srgbClr val="FF0000"/>
                </a:solidFill>
                <a:effectLst/>
                <a:latin typeface="#9Slide03 SFU Futura_12" panose="00000400000000000000" pitchFamily="2" charset="0"/>
                <a:ea typeface="Times New Roman" panose="02020603050405020304" pitchFamily="18" charset="0"/>
              </a:rPr>
              <a:t>tăng trưởng kinh tế </a:t>
            </a:r>
            <a:r>
              <a:rPr lang="vi-VN" sz="2400" dirty="0">
                <a:effectLst/>
                <a:latin typeface="#9Slide03 SFU Futura_12" panose="00000400000000000000" pitchFamily="2" charset="0"/>
                <a:ea typeface="Times New Roman" panose="02020603050405020304" pitchFamily="18" charset="0"/>
              </a:rPr>
              <a:t>và hội nhập quốc tế.</a:t>
            </a:r>
          </a:p>
        </p:txBody>
      </p:sp>
      <p:pic>
        <p:nvPicPr>
          <p:cNvPr id="5" name="Picture 2" descr="Mã bưu chính là gì? Mã bưu điện của 63 tỉnh thành Việt Nam -  Thegioididong.com">
            <a:extLst>
              <a:ext uri="{FF2B5EF4-FFF2-40B4-BE49-F238E27FC236}">
                <a16:creationId xmlns:a16="http://schemas.microsoft.com/office/drawing/2014/main" id="{7FF1E4F1-F0D5-BFF4-0E24-C3329497B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460" y="3519313"/>
            <a:ext cx="5334000" cy="3185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71F2F4-630A-7F6F-E65C-E86D5C558D0F}"/>
              </a:ext>
            </a:extLst>
          </p:cNvPr>
          <p:cNvPicPr>
            <a:picLocks noChangeAspect="1"/>
          </p:cNvPicPr>
          <p:nvPr/>
        </p:nvPicPr>
        <p:blipFill>
          <a:blip r:embed="rId5"/>
          <a:stretch>
            <a:fillRect/>
          </a:stretch>
        </p:blipFill>
        <p:spPr>
          <a:xfrm>
            <a:off x="6753459" y="102768"/>
            <a:ext cx="5357897" cy="3235920"/>
          </a:xfrm>
          <a:prstGeom prst="rect">
            <a:avLst/>
          </a:prstGeom>
        </p:spPr>
      </p:pic>
    </p:spTree>
    <p:extLst>
      <p:ext uri="{BB962C8B-B14F-4D97-AF65-F5344CB8AC3E}">
        <p14:creationId xmlns:p14="http://schemas.microsoft.com/office/powerpoint/2010/main" val="187421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09887FE-5918-9B7A-F8E0-10A1122B8C36}"/>
              </a:ext>
            </a:extLst>
          </p:cNvPr>
          <p:cNvGrpSpPr/>
          <p:nvPr/>
        </p:nvGrpSpPr>
        <p:grpSpPr>
          <a:xfrm>
            <a:off x="104448" y="71236"/>
            <a:ext cx="4670752" cy="766134"/>
            <a:chOff x="614454" y="1073425"/>
            <a:chExt cx="5452076" cy="766134"/>
          </a:xfrm>
        </p:grpSpPr>
        <p:sp>
          <p:nvSpPr>
            <p:cNvPr id="11" name="Lưu đồ: Điểm Kết Thúc 147">
              <a:extLst>
                <a:ext uri="{FF2B5EF4-FFF2-40B4-BE49-F238E27FC236}">
                  <a16:creationId xmlns:a16="http://schemas.microsoft.com/office/drawing/2014/main" id="{D1357DDE-8258-118E-E013-10E68776E371}"/>
                </a:ext>
              </a:extLst>
            </p:cNvPr>
            <p:cNvSpPr/>
            <p:nvPr/>
          </p:nvSpPr>
          <p:spPr>
            <a:xfrm>
              <a:off x="861614" y="1195269"/>
              <a:ext cx="5204916" cy="644290"/>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9Slide05 SVNUT Triumph" panose="00000500000000000000" pitchFamily="2" charset="0"/>
                </a:rPr>
                <a:t>Nội</a:t>
              </a:r>
              <a:r>
                <a:rPr lang="en-US" sz="3200" dirty="0">
                  <a:solidFill>
                    <a:srgbClr val="FFFF00"/>
                  </a:solidFill>
                  <a:latin typeface="#9Slide05 SVNUT Triumph" panose="00000500000000000000" pitchFamily="2" charset="0"/>
                </a:rPr>
                <a:t> dung </a:t>
              </a:r>
              <a:r>
                <a:rPr lang="en-US" sz="3200" dirty="0" err="1">
                  <a:solidFill>
                    <a:srgbClr val="FFFF00"/>
                  </a:solidFill>
                  <a:latin typeface="#9Slide05 SVNUT Triumph" panose="00000500000000000000" pitchFamily="2" charset="0"/>
                </a:rPr>
                <a:t>ghi</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bài</a:t>
              </a:r>
              <a:endParaRPr lang="en-US" sz="3200" dirty="0">
                <a:solidFill>
                  <a:srgbClr val="FFFF00"/>
                </a:solidFill>
                <a:latin typeface="#9Slide05 SVNUT Triumph" panose="00000500000000000000" pitchFamily="2" charset="0"/>
              </a:endParaRPr>
            </a:p>
          </p:txBody>
        </p:sp>
        <p:pic>
          <p:nvPicPr>
            <p:cNvPr id="12" name="Picture 2" descr="Copyediting | AnnaProofing">
              <a:extLst>
                <a:ext uri="{FF2B5EF4-FFF2-40B4-BE49-F238E27FC236}">
                  <a16:creationId xmlns:a16="http://schemas.microsoft.com/office/drawing/2014/main" id="{C450574F-D9EA-AD29-08D6-E78E253980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4454" y="1073425"/>
              <a:ext cx="826844" cy="7661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0E2799DF-E168-ED0B-FA8C-DE67EB47B1F5}"/>
              </a:ext>
            </a:extLst>
          </p:cNvPr>
          <p:cNvSpPr txBox="1"/>
          <p:nvPr/>
        </p:nvSpPr>
        <p:spPr>
          <a:xfrm>
            <a:off x="198245" y="979542"/>
            <a:ext cx="4880683" cy="4167679"/>
          </a:xfrm>
          <a:prstGeom prst="rect">
            <a:avLst/>
          </a:prstGeom>
          <a:solidFill>
            <a:schemeClr val="accent4">
              <a:lumMod val="20000"/>
              <a:lumOff val="80000"/>
            </a:schemeClr>
          </a:solidFill>
        </p:spPr>
        <p:txBody>
          <a:bodyPr wrap="square">
            <a:spAutoFit/>
          </a:bodyPr>
          <a:lstStyle/>
          <a:p>
            <a:pPr marL="342900" marR="0" indent="-342900" algn="just">
              <a:lnSpc>
                <a:spcPct val="115000"/>
              </a:lnSpc>
              <a:spcBef>
                <a:spcPts val="0"/>
              </a:spcBef>
              <a:spcAft>
                <a:spcPts val="600"/>
              </a:spcAft>
              <a:buFontTx/>
              <a:buChar char="-"/>
            </a:pPr>
            <a:r>
              <a:rPr lang="vi-VN" sz="2800" b="1" dirty="0">
                <a:effectLst/>
                <a:latin typeface="#9Slide03 SFU Futura_12" panose="00000400000000000000" pitchFamily="2" charset="0"/>
                <a:ea typeface="Times New Roman" panose="02020603050405020304" pitchFamily="18" charset="0"/>
              </a:rPr>
              <a:t>Doanh thu </a:t>
            </a:r>
            <a:r>
              <a:rPr lang="vi-VN" sz="2800" dirty="0">
                <a:effectLst/>
                <a:latin typeface="#9Slide03 SFU Futura_12" panose="00000400000000000000" pitchFamily="2" charset="0"/>
                <a:ea typeface="Times New Roman" panose="02020603050405020304" pitchFamily="18" charset="0"/>
              </a:rPr>
              <a:t>ngành bưu chính viễn thông </a:t>
            </a:r>
            <a:r>
              <a:rPr lang="vi-VN" sz="2800" b="1" dirty="0">
                <a:solidFill>
                  <a:srgbClr val="FF0000"/>
                </a:solidFill>
                <a:effectLst/>
                <a:latin typeface="#9Slide03 SFU Futura_12" panose="00000400000000000000" pitchFamily="2" charset="0"/>
                <a:ea typeface="Times New Roman" panose="02020603050405020304" pitchFamily="18" charset="0"/>
              </a:rPr>
              <a:t>tăng nhanh </a:t>
            </a:r>
            <a:r>
              <a:rPr lang="vi-VN" sz="2800" dirty="0">
                <a:effectLst/>
                <a:latin typeface="#9Slide03 SFU Futura_12" panose="00000400000000000000" pitchFamily="2" charset="0"/>
                <a:ea typeface="Times New Roman" panose="02020603050405020304" pitchFamily="18" charset="0"/>
              </a:rPr>
              <a:t>và liên tục. </a:t>
            </a:r>
            <a:endParaRPr lang="en-US" sz="2800" dirty="0">
              <a:effectLst/>
              <a:latin typeface="#9Slide03 SFU Futura_12" panose="00000400000000000000" pitchFamily="2" charset="0"/>
              <a:ea typeface="Times New Roman" panose="02020603050405020304" pitchFamily="18" charset="0"/>
            </a:endParaRPr>
          </a:p>
          <a:p>
            <a:pPr marL="342900" marR="0" indent="-342900" algn="just">
              <a:lnSpc>
                <a:spcPct val="115000"/>
              </a:lnSpc>
              <a:spcBef>
                <a:spcPts val="0"/>
              </a:spcBef>
              <a:spcAft>
                <a:spcPts val="600"/>
              </a:spcAft>
              <a:buFontTx/>
              <a:buChar char="-"/>
            </a:pPr>
            <a:r>
              <a:rPr lang="vi-VN" sz="2800" dirty="0">
                <a:effectLst/>
                <a:latin typeface="#9Slide03 SFU Futura_12" panose="00000400000000000000" pitchFamily="2" charset="0"/>
                <a:ea typeface="Times New Roman" panose="02020603050405020304" pitchFamily="18" charset="0"/>
              </a:rPr>
              <a:t>Mạng lưới bưu chính viễn thông phủ khắp cả nước. </a:t>
            </a:r>
            <a:endParaRPr lang="en-US" sz="2800" dirty="0">
              <a:effectLst/>
              <a:latin typeface="#9Slide03 SFU Futura_12" panose="00000400000000000000" pitchFamily="2" charset="0"/>
              <a:ea typeface="Times New Roman" panose="02020603050405020304" pitchFamily="18" charset="0"/>
            </a:endParaRPr>
          </a:p>
          <a:p>
            <a:pPr marL="342900" marR="0" indent="-342900" algn="just">
              <a:lnSpc>
                <a:spcPct val="115000"/>
              </a:lnSpc>
              <a:spcBef>
                <a:spcPts val="0"/>
              </a:spcBef>
              <a:spcAft>
                <a:spcPts val="600"/>
              </a:spcAft>
              <a:buFontTx/>
              <a:buChar char="-"/>
            </a:pPr>
            <a:r>
              <a:rPr lang="vi-VN" sz="2800" dirty="0">
                <a:effectLst/>
                <a:latin typeface="#9Slide03 SFU Futura_12" panose="00000400000000000000" pitchFamily="2" charset="0"/>
                <a:ea typeface="Times New Roman" panose="02020603050405020304" pitchFamily="18" charset="0"/>
              </a:rPr>
              <a:t>Các đô thị là nơi tập trung các dịch vụ bưu chính viễn thông hiện đại.</a:t>
            </a:r>
          </a:p>
        </p:txBody>
      </p:sp>
      <p:pic>
        <p:nvPicPr>
          <p:cNvPr id="3074" name="Picture 2" descr="Truyền Hình Cáp Việt Nam VTVcab – Gắn Kết Gia Đình ™">
            <a:extLst>
              <a:ext uri="{FF2B5EF4-FFF2-40B4-BE49-F238E27FC236}">
                <a16:creationId xmlns:a16="http://schemas.microsoft.com/office/drawing/2014/main" id="{CC3DC245-4068-35E3-34FB-74A891784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46" y="5248736"/>
            <a:ext cx="3172079" cy="1451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E0AF95-981D-55E4-A4D8-58FAD4EC4A8B}"/>
              </a:ext>
            </a:extLst>
          </p:cNvPr>
          <p:cNvPicPr>
            <a:picLocks noChangeAspect="1"/>
          </p:cNvPicPr>
          <p:nvPr/>
        </p:nvPicPr>
        <p:blipFill>
          <a:blip r:embed="rId5"/>
          <a:stretch>
            <a:fillRect/>
          </a:stretch>
        </p:blipFill>
        <p:spPr>
          <a:xfrm>
            <a:off x="5078929" y="515225"/>
            <a:ext cx="7113071" cy="4482209"/>
          </a:xfrm>
          <a:prstGeom prst="rect">
            <a:avLst/>
          </a:prstGeom>
        </p:spPr>
      </p:pic>
      <p:sp>
        <p:nvSpPr>
          <p:cNvPr id="8" name="TextBox 7">
            <a:extLst>
              <a:ext uri="{FF2B5EF4-FFF2-40B4-BE49-F238E27FC236}">
                <a16:creationId xmlns:a16="http://schemas.microsoft.com/office/drawing/2014/main" id="{2C153F38-667B-2437-C8B7-7198498E27EA}"/>
              </a:ext>
            </a:extLst>
          </p:cNvPr>
          <p:cNvSpPr txBox="1"/>
          <p:nvPr/>
        </p:nvSpPr>
        <p:spPr>
          <a:xfrm>
            <a:off x="6920088" y="5266464"/>
            <a:ext cx="4597426" cy="707886"/>
          </a:xfrm>
          <a:prstGeom prst="rect">
            <a:avLst/>
          </a:prstGeom>
          <a:noFill/>
        </p:spPr>
        <p:txBody>
          <a:bodyPr wrap="square">
            <a:spAutoFit/>
          </a:bodyPr>
          <a:lstStyle/>
          <a:p>
            <a:r>
              <a:rPr lang="en-US" sz="2000" b="0" i="0" dirty="0" err="1">
                <a:effectLst/>
                <a:latin typeface="#9Slide03 SFU Futura_12" panose="00000400000000000000" pitchFamily="2" charset="0"/>
              </a:rPr>
              <a:t>Sản</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phẩm</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hành</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trình</a:t>
            </a:r>
            <a:r>
              <a:rPr lang="en-US" sz="2000" b="0" i="0" dirty="0">
                <a:effectLst/>
                <a:latin typeface="#9Slide03 SFU Futura_12" panose="00000400000000000000" pitchFamily="2" charset="0"/>
              </a:rPr>
              <a:t> 10 </a:t>
            </a:r>
            <a:r>
              <a:rPr lang="en-US" sz="2000" b="0" i="0" dirty="0" err="1">
                <a:effectLst/>
                <a:latin typeface="#9Slide03 SFU Futura_12" panose="00000400000000000000" pitchFamily="2" charset="0"/>
              </a:rPr>
              <a:t>năm</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làm</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chủ</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công</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nghệ</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vệ</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tinh</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của</a:t>
            </a:r>
            <a:r>
              <a:rPr lang="en-US" sz="2000" b="0" i="0" dirty="0">
                <a:effectLst/>
                <a:latin typeface="#9Slide03 SFU Futura_12" panose="00000400000000000000" pitchFamily="2" charset="0"/>
              </a:rPr>
              <a:t> </a:t>
            </a:r>
            <a:r>
              <a:rPr lang="en-US" sz="2000" b="0" i="0" dirty="0" err="1">
                <a:effectLst/>
                <a:latin typeface="#9Slide03 SFU Futura_12" panose="00000400000000000000" pitchFamily="2" charset="0"/>
              </a:rPr>
              <a:t>Việt</a:t>
            </a:r>
            <a:r>
              <a:rPr lang="en-US" sz="2000" b="0" i="0" dirty="0">
                <a:effectLst/>
                <a:latin typeface="#9Slide03 SFU Futura_12" panose="00000400000000000000" pitchFamily="2" charset="0"/>
              </a:rPr>
              <a:t> Nam</a:t>
            </a:r>
            <a:endParaRPr lang="en-US" sz="2000" dirty="0">
              <a:latin typeface="#9Slide03 SFU Futura_12" panose="00000400000000000000" pitchFamily="2" charset="0"/>
            </a:endParaRPr>
          </a:p>
        </p:txBody>
      </p:sp>
    </p:spTree>
    <p:extLst>
      <p:ext uri="{BB962C8B-B14F-4D97-AF65-F5344CB8AC3E}">
        <p14:creationId xmlns:p14="http://schemas.microsoft.com/office/powerpoint/2010/main" val="1477171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09887FE-5918-9B7A-F8E0-10A1122B8C36}"/>
              </a:ext>
            </a:extLst>
          </p:cNvPr>
          <p:cNvGrpSpPr/>
          <p:nvPr/>
        </p:nvGrpSpPr>
        <p:grpSpPr>
          <a:xfrm>
            <a:off x="3186315" y="-50608"/>
            <a:ext cx="5452075" cy="766134"/>
            <a:chOff x="614455" y="1073425"/>
            <a:chExt cx="5452075" cy="766134"/>
          </a:xfrm>
        </p:grpSpPr>
        <p:sp>
          <p:nvSpPr>
            <p:cNvPr id="11" name="Lưu đồ: Điểm Kết Thúc 147">
              <a:extLst>
                <a:ext uri="{FF2B5EF4-FFF2-40B4-BE49-F238E27FC236}">
                  <a16:creationId xmlns:a16="http://schemas.microsoft.com/office/drawing/2014/main" id="{D1357DDE-8258-118E-E013-10E68776E371}"/>
                </a:ext>
              </a:extLst>
            </p:cNvPr>
            <p:cNvSpPr/>
            <p:nvPr/>
          </p:nvSpPr>
          <p:spPr>
            <a:xfrm>
              <a:off x="861614" y="1195269"/>
              <a:ext cx="5204916" cy="644290"/>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9Slide05 SVNUT Triumph" panose="00000500000000000000" pitchFamily="2" charset="0"/>
                </a:rPr>
                <a:t>Nội</a:t>
              </a:r>
              <a:r>
                <a:rPr lang="en-US" sz="3200" dirty="0">
                  <a:solidFill>
                    <a:srgbClr val="FFFF00"/>
                  </a:solidFill>
                  <a:latin typeface="#9Slide05 SVNUT Triumph" panose="00000500000000000000" pitchFamily="2" charset="0"/>
                </a:rPr>
                <a:t> dung </a:t>
              </a:r>
              <a:r>
                <a:rPr lang="en-US" sz="3200" dirty="0" err="1">
                  <a:solidFill>
                    <a:srgbClr val="FFFF00"/>
                  </a:solidFill>
                  <a:latin typeface="#9Slide05 SVNUT Triumph" panose="00000500000000000000" pitchFamily="2" charset="0"/>
                </a:rPr>
                <a:t>ghi</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bài</a:t>
              </a:r>
              <a:endParaRPr lang="en-US" sz="3200" dirty="0">
                <a:solidFill>
                  <a:srgbClr val="FFFF00"/>
                </a:solidFill>
                <a:latin typeface="#9Slide05 SVNUT Triumph" panose="00000500000000000000" pitchFamily="2" charset="0"/>
              </a:endParaRPr>
            </a:p>
          </p:txBody>
        </p:sp>
        <p:pic>
          <p:nvPicPr>
            <p:cNvPr id="12" name="Picture 2" descr="Copyediting | AnnaProofing">
              <a:extLst>
                <a:ext uri="{FF2B5EF4-FFF2-40B4-BE49-F238E27FC236}">
                  <a16:creationId xmlns:a16="http://schemas.microsoft.com/office/drawing/2014/main" id="{C450574F-D9EA-AD29-08D6-E78E253980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4455" y="1073425"/>
              <a:ext cx="719493" cy="76613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2A918135-09E6-9ECD-42E6-926B1A2A6E4A}"/>
              </a:ext>
            </a:extLst>
          </p:cNvPr>
          <p:cNvSpPr txBox="1"/>
          <p:nvPr/>
        </p:nvSpPr>
        <p:spPr>
          <a:xfrm>
            <a:off x="338666" y="1261430"/>
            <a:ext cx="7936089" cy="4804713"/>
          </a:xfrm>
          <a:prstGeom prst="rect">
            <a:avLst/>
          </a:prstGeom>
          <a:solidFill>
            <a:schemeClr val="accent4">
              <a:lumMod val="20000"/>
              <a:lumOff val="80000"/>
            </a:schemeClr>
          </a:solidFill>
        </p:spPr>
        <p:txBody>
          <a:bodyPr wrap="square">
            <a:spAutoFit/>
          </a:bodyPr>
          <a:lstStyle/>
          <a:p>
            <a:pPr marR="0" indent="0" algn="just">
              <a:lnSpc>
                <a:spcPct val="115000"/>
              </a:lnSpc>
              <a:spcBef>
                <a:spcPts val="0"/>
              </a:spcBef>
              <a:spcAft>
                <a:spcPts val="600"/>
              </a:spcAft>
            </a:pPr>
            <a:r>
              <a:rPr lang="vi-VN" sz="2400" b="1" dirty="0">
                <a:solidFill>
                  <a:srgbClr val="FF0000"/>
                </a:solidFill>
                <a:effectLst/>
                <a:latin typeface="#9Slide03 SFU Futura_12" panose="00000400000000000000" pitchFamily="2" charset="0"/>
                <a:ea typeface="Times New Roman" panose="02020603050405020304" pitchFamily="18" charset="0"/>
              </a:rPr>
              <a:t>- Bưu chính: </a:t>
            </a:r>
            <a:r>
              <a:rPr lang="vi-VN" sz="2400" b="1" dirty="0">
                <a:effectLst/>
                <a:latin typeface="#9Slide03 SFU Futura_12" panose="00000400000000000000" pitchFamily="2" charset="0"/>
                <a:ea typeface="Times New Roman" panose="02020603050405020304" pitchFamily="18" charset="0"/>
              </a:rPr>
              <a:t>phát triển đa dạng và hiệu quả hơn. Các dịch vụ truyền thống như: chuyển, nhận thư, bưu kiện,... từng bước chuyển sang dịch vụ số. Bưu chính hợp tác với các ngành sản xuất và dịch vụ khác (tài chính ngân hàng, logistics, vận tải,..) nhằm nâng cao hiệu quả kinh tế.</a:t>
            </a:r>
          </a:p>
          <a:p>
            <a:pPr marR="0" indent="0" algn="just">
              <a:lnSpc>
                <a:spcPct val="115000"/>
              </a:lnSpc>
              <a:spcBef>
                <a:spcPts val="0"/>
              </a:spcBef>
              <a:spcAft>
                <a:spcPts val="600"/>
              </a:spcAft>
            </a:pPr>
            <a:r>
              <a:rPr lang="vi-VN" sz="2400" b="1" dirty="0">
                <a:solidFill>
                  <a:srgbClr val="FF0000"/>
                </a:solidFill>
                <a:effectLst/>
                <a:latin typeface="#9Slide03 SFU Futura_12" panose="00000400000000000000" pitchFamily="2" charset="0"/>
                <a:ea typeface="Times New Roman" panose="02020603050405020304" pitchFamily="18" charset="0"/>
              </a:rPr>
              <a:t>- Viễn thông: </a:t>
            </a:r>
            <a:r>
              <a:rPr lang="vi-VN" sz="2400" b="1" dirty="0">
                <a:effectLst/>
                <a:latin typeface="#9Slide03 SFU Futura_12" panose="00000400000000000000" pitchFamily="2" charset="0"/>
                <a:ea typeface="Times New Roman" panose="02020603050405020304" pitchFamily="18" charset="0"/>
              </a:rPr>
              <a:t>Phát triển công nghệ tiên tiến, dịch vụ hiện đại và nâng cao chất lượng. Viễn thông tập trung vào chuyển đổi số và phát triển dịch vụ dựa trên các công nghệ 5G internet vạn vật (loT), dữ liệu lớn (Big Data), trí tuệ nhân tạo (AI)... Hà Nội và Thành phố Hồ Chí Minh là hai trung tâm bưu chính viễn thông phát triển nhất cả nước.</a:t>
            </a:r>
          </a:p>
        </p:txBody>
      </p:sp>
      <p:pic>
        <p:nvPicPr>
          <p:cNvPr id="7" name="Picture 6">
            <a:extLst>
              <a:ext uri="{FF2B5EF4-FFF2-40B4-BE49-F238E27FC236}">
                <a16:creationId xmlns:a16="http://schemas.microsoft.com/office/drawing/2014/main" id="{058ABB13-BBF5-4074-1B95-43810C21ECBA}"/>
              </a:ext>
            </a:extLst>
          </p:cNvPr>
          <p:cNvPicPr>
            <a:picLocks noChangeAspect="1"/>
          </p:cNvPicPr>
          <p:nvPr/>
        </p:nvPicPr>
        <p:blipFill>
          <a:blip r:embed="rId4"/>
          <a:stretch>
            <a:fillRect/>
          </a:stretch>
        </p:blipFill>
        <p:spPr>
          <a:xfrm>
            <a:off x="8553450" y="1375021"/>
            <a:ext cx="3638550" cy="4876800"/>
          </a:xfrm>
          <a:prstGeom prst="rect">
            <a:avLst/>
          </a:prstGeom>
        </p:spPr>
      </p:pic>
    </p:spTree>
    <p:extLst>
      <p:ext uri="{BB962C8B-B14F-4D97-AF65-F5344CB8AC3E}">
        <p14:creationId xmlns:p14="http://schemas.microsoft.com/office/powerpoint/2010/main" val="173204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6135F8-B048-4A4E-B57E-D5F8239CC83A}"/>
              </a:ext>
            </a:extLst>
          </p:cNvPr>
          <p:cNvSpPr txBox="1"/>
          <p:nvPr/>
        </p:nvSpPr>
        <p:spPr>
          <a:xfrm>
            <a:off x="721840" y="137079"/>
            <a:ext cx="1929381" cy="2391424"/>
          </a:xfrm>
          <a:prstGeom prst="rect">
            <a:avLst/>
          </a:prstGeom>
          <a:noFill/>
        </p:spPr>
        <p:txBody>
          <a:bodyPr wrap="square">
            <a:spAutoFit/>
          </a:bodyPr>
          <a:lstStyle/>
          <a:p>
            <a:pPr>
              <a:lnSpc>
                <a:spcPct val="90000"/>
              </a:lnSpc>
              <a:spcAft>
                <a:spcPts val="600"/>
              </a:spcAft>
            </a:pPr>
            <a:r>
              <a:rPr lang="en-US" sz="16600" b="1" spc="-50" dirty="0">
                <a:solidFill>
                  <a:srgbClr val="ED7D31"/>
                </a:solidFill>
                <a:latin typeface="#9Slide03 SFU Futura_05" panose="00000800000000000000" pitchFamily="2" charset="0"/>
              </a:rPr>
              <a:t>-</a:t>
            </a:r>
            <a:endParaRPr lang="en-US" sz="8800" b="1" spc="-50" dirty="0">
              <a:solidFill>
                <a:srgbClr val="ED7D31"/>
              </a:solidFill>
              <a:latin typeface="#9Slide03 SFU Futura_05" panose="00000800000000000000" pitchFamily="2" charset="0"/>
            </a:endParaRPr>
          </a:p>
        </p:txBody>
      </p:sp>
      <p:sp>
        <p:nvSpPr>
          <p:cNvPr id="15" name="TextBox 14">
            <a:extLst>
              <a:ext uri="{FF2B5EF4-FFF2-40B4-BE49-F238E27FC236}">
                <a16:creationId xmlns:a16="http://schemas.microsoft.com/office/drawing/2014/main" id="{4A09605F-E2E3-4F1B-A0BC-5AE08974F79D}"/>
              </a:ext>
            </a:extLst>
          </p:cNvPr>
          <p:cNvSpPr txBox="1"/>
          <p:nvPr/>
        </p:nvSpPr>
        <p:spPr>
          <a:xfrm>
            <a:off x="-153146" y="2546029"/>
            <a:ext cx="4076647" cy="1920526"/>
          </a:xfrm>
          <a:prstGeom prst="rect">
            <a:avLst/>
          </a:prstGeom>
          <a:noFill/>
        </p:spPr>
        <p:txBody>
          <a:bodyPr wrap="square">
            <a:spAutoFit/>
          </a:bodyPr>
          <a:lstStyle/>
          <a:p>
            <a:pPr algn="ctr">
              <a:lnSpc>
                <a:spcPct val="90000"/>
              </a:lnSpc>
              <a:spcAft>
                <a:spcPts val="600"/>
              </a:spcAft>
            </a:pPr>
            <a:r>
              <a:rPr lang="en-US" sz="6600" b="1" dirty="0">
                <a:solidFill>
                  <a:srgbClr val="0070C0"/>
                </a:solidFill>
                <a:latin typeface="#9Slide03 SFU Futura_05" panose="00000800000000000000" pitchFamily="2" charset="0"/>
              </a:rPr>
              <a:t>LUYỆN TẬP</a:t>
            </a:r>
            <a:endParaRPr lang="en-US" sz="5400" dirty="0">
              <a:solidFill>
                <a:srgbClr val="0070C0"/>
              </a:solidFill>
              <a:effectLst/>
              <a:latin typeface="#9Slide03 SFU Futura_05" panose="00000800000000000000" pitchFamily="2" charset="0"/>
            </a:endParaRPr>
          </a:p>
        </p:txBody>
      </p:sp>
      <p:pic>
        <p:nvPicPr>
          <p:cNvPr id="1026" name="Picture 2" descr="Câu hỏi gợi ý dành cho bạn để luyện tập trước buổi phỏng vấn - JobHopin">
            <a:extLst>
              <a:ext uri="{FF2B5EF4-FFF2-40B4-BE49-F238E27FC236}">
                <a16:creationId xmlns:a16="http://schemas.microsoft.com/office/drawing/2014/main" id="{CFFE77D7-F059-6B10-4FE6-D882D3795B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7" r="6479"/>
          <a:stretch/>
        </p:blipFill>
        <p:spPr bwMode="auto">
          <a:xfrm>
            <a:off x="3402499" y="137079"/>
            <a:ext cx="8577431" cy="638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74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19027</TotalTime>
  <Words>789</Words>
  <Application>Microsoft Office PowerPoint</Application>
  <PresentationFormat>Widescreen</PresentationFormat>
  <Paragraphs>52</Paragraphs>
  <Slides>14</Slides>
  <Notes>6</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#9Slide07 IcielKoni</vt:lpstr>
      <vt:lpstr>Arial</vt:lpstr>
      <vt:lpstr>#9Slide03 SFU Futura_05</vt:lpstr>
      <vt:lpstr>Lazydog</vt:lpstr>
      <vt:lpstr>#9Slide05 SVNUT Triumph</vt:lpstr>
      <vt:lpstr>Times New Roman</vt:lpstr>
      <vt:lpstr>Tahoma</vt:lpstr>
      <vt:lpstr>Symbol</vt:lpstr>
      <vt:lpstr>Calibri Light</vt:lpstr>
      <vt:lpstr>Calibri</vt:lpstr>
      <vt:lpstr>#9Slide03 SFU Futura_12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844</cp:revision>
  <dcterms:created xsi:type="dcterms:W3CDTF">2019-05-02T08:19:04Z</dcterms:created>
  <dcterms:modified xsi:type="dcterms:W3CDTF">2026-01-11T04:43:29Z</dcterms:modified>
</cp:coreProperties>
</file>