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73" r:id="rId5"/>
    <p:sldId id="274" r:id="rId6"/>
    <p:sldId id="275" r:id="rId7"/>
    <p:sldId id="259" r:id="rId8"/>
    <p:sldId id="260" r:id="rId9"/>
    <p:sldId id="261" r:id="rId10"/>
    <p:sldId id="276" r:id="rId11"/>
    <p:sldId id="262" r:id="rId12"/>
    <p:sldId id="277" r:id="rId13"/>
    <p:sldId id="278" r:id="rId14"/>
    <p:sldId id="285" r:id="rId15"/>
    <p:sldId id="279" r:id="rId16"/>
    <p:sldId id="280" r:id="rId17"/>
    <p:sldId id="281" r:id="rId18"/>
    <p:sldId id="282" r:id="rId19"/>
    <p:sldId id="283" r:id="rId20"/>
    <p:sldId id="284" r:id="rId21"/>
    <p:sldId id="267" r:id="rId22"/>
    <p:sldId id="27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Barlow SemiCondensed Bold" panose="020B060402020202020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#9Slide03 Cabin Condensed Bold" panose="020B0604020202020204" charset="0"/>
      <p:bold r:id="rId34"/>
    </p:embeddedFont>
    <p:embeddedFont>
      <p:font typeface="#9Slide07 IcielBC Cubano Normal (Headings)" panose="020B0604020202020204" charset="0"/>
      <p:regular r:id="rId35"/>
    </p:embeddedFont>
    <p:embeddedFont>
      <p:font typeface="Chau Philomene" panose="020B0604020202020204" charset="0"/>
      <p:regular r:id="rId36"/>
    </p:embeddedFont>
    <p:embeddedFont>
      <p:font typeface="Barlow Condensed" panose="020B0604020202020204" charset="0"/>
      <p:regular r:id="rId37"/>
    </p:embeddedFont>
    <p:embeddedFont>
      <p:font typeface="Open Sans Bold" panose="020B0806030504020204" pitchFamily="34" charset="0"/>
      <p:regular r:id="rId38"/>
      <p:bold r:id="rId39"/>
    </p:embeddedFont>
    <p:embeddedFont>
      <p:font typeface="#9Slide05 Amplify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E5F5"/>
    <a:srgbClr val="E5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8" autoAdjust="0"/>
    <p:restoredTop sz="94622" autoAdjust="0"/>
  </p:normalViewPr>
  <p:slideViewPr>
    <p:cSldViewPr>
      <p:cViewPr varScale="1">
        <p:scale>
          <a:sx n="47" d="100"/>
          <a:sy n="47" d="100"/>
        </p:scale>
        <p:origin x="1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1B072-85D9-4D87-95AA-5B9D18F0C885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73FC-94AC-44B4-8905-108E96947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2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34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9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8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42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1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3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8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0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0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12" Type="http://schemas.openxmlformats.org/officeDocument/2006/relationships/image" Target="../media/image4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43.svg"/><Relationship Id="rId4" Type="http://schemas.openxmlformats.org/officeDocument/2006/relationships/image" Target="../media/image16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4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16.sv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16738" y="3787667"/>
            <a:ext cx="8201841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GHÉP NỐI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KHỞI ĐỘNG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65020" y="5943943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7" name="Freeform 11"/>
          <p:cNvSpPr/>
          <p:nvPr/>
        </p:nvSpPr>
        <p:spPr>
          <a:xfrm>
            <a:off x="3657600" y="-207099"/>
            <a:ext cx="15849599" cy="3247645"/>
          </a:xfrm>
          <a:custGeom>
            <a:avLst/>
            <a:gdLst/>
            <a:ahLst/>
            <a:cxnLst/>
            <a:rect l="l" t="t" r="r" b="b"/>
            <a:pathLst>
              <a:path w="1205021" h="588834">
                <a:moveTo>
                  <a:pt x="1205021" y="294417"/>
                </a:moveTo>
                <a:lnTo>
                  <a:pt x="1001821" y="588834"/>
                </a:lnTo>
                <a:lnTo>
                  <a:pt x="203200" y="588834"/>
                </a:lnTo>
                <a:lnTo>
                  <a:pt x="0" y="294417"/>
                </a:lnTo>
                <a:lnTo>
                  <a:pt x="203200" y="0"/>
                </a:lnTo>
                <a:lnTo>
                  <a:pt x="1001821" y="0"/>
                </a:lnTo>
                <a:lnTo>
                  <a:pt x="1205021" y="294417"/>
                </a:lnTo>
                <a:close/>
              </a:path>
            </a:pathLst>
          </a:cu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</p:sp>
      <p:grpSp>
        <p:nvGrpSpPr>
          <p:cNvPr id="3" name="Group 3"/>
          <p:cNvGrpSpPr/>
          <p:nvPr/>
        </p:nvGrpSpPr>
        <p:grpSpPr>
          <a:xfrm>
            <a:off x="450498" y="1004773"/>
            <a:ext cx="4439624" cy="977102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90454" y="6677931"/>
            <a:ext cx="5255257" cy="2511049"/>
            <a:chOff x="0" y="0"/>
            <a:chExt cx="1458503" cy="696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99541" y="6822556"/>
            <a:ext cx="5255257" cy="2511049"/>
            <a:chOff x="0" y="0"/>
            <a:chExt cx="1458503" cy="696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7920" y="6462202"/>
            <a:ext cx="3567810" cy="306608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1296" y="3164126"/>
            <a:ext cx="6886877" cy="3066087"/>
            <a:chOff x="0" y="0"/>
            <a:chExt cx="9182502" cy="4088116"/>
          </a:xfrm>
        </p:grpSpPr>
        <p:grpSp>
          <p:nvGrpSpPr>
            <p:cNvPr id="18" name="Group 18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Hoạt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nhóm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13210" y="3396115"/>
            <a:ext cx="6886877" cy="3066087"/>
            <a:chOff x="0" y="0"/>
            <a:chExt cx="9182502" cy="4088116"/>
          </a:xfrm>
        </p:grpSpPr>
        <p:grpSp>
          <p:nvGrpSpPr>
            <p:cNvPr id="29" name="Group 29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Thời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gian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15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phút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13210" y="6677931"/>
            <a:ext cx="6886877" cy="3066087"/>
            <a:chOff x="0" y="0"/>
            <a:chExt cx="9182502" cy="4088116"/>
          </a:xfrm>
        </p:grpSpPr>
        <p:grpSp>
          <p:nvGrpSpPr>
            <p:cNvPr id="40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498062" y="3595654"/>
            <a:ext cx="3015504" cy="2435019"/>
          </a:xfrm>
          <a:custGeom>
            <a:avLst/>
            <a:gdLst/>
            <a:ahLst/>
            <a:cxnLst/>
            <a:rect l="l" t="t" r="r" b="b"/>
            <a:pathLst>
              <a:path w="3015504" h="2435019">
                <a:moveTo>
                  <a:pt x="0" y="0"/>
                </a:moveTo>
                <a:lnTo>
                  <a:pt x="3015504" y="0"/>
                </a:lnTo>
                <a:lnTo>
                  <a:pt x="3015504" y="2435019"/>
                </a:lnTo>
                <a:lnTo>
                  <a:pt x="0" y="2435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0198446" y="3837705"/>
            <a:ext cx="2238514" cy="2238514"/>
          </a:xfrm>
          <a:custGeom>
            <a:avLst/>
            <a:gdLst/>
            <a:ahLst/>
            <a:cxnLst/>
            <a:rect l="l" t="t" r="r" b="b"/>
            <a:pathLst>
              <a:path w="2238514" h="2238514">
                <a:moveTo>
                  <a:pt x="0" y="0"/>
                </a:moveTo>
                <a:lnTo>
                  <a:pt x="2238513" y="0"/>
                </a:lnTo>
                <a:lnTo>
                  <a:pt x="2238513" y="2238513"/>
                </a:lnTo>
                <a:lnTo>
                  <a:pt x="0" y="223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704002" y="6821125"/>
            <a:ext cx="2348241" cy="2348241"/>
          </a:xfrm>
          <a:custGeom>
            <a:avLst/>
            <a:gdLst/>
            <a:ahLst/>
            <a:cxnLst/>
            <a:rect l="l" t="t" r="r" b="b"/>
            <a:pathLst>
              <a:path w="2348241" h="2348241">
                <a:moveTo>
                  <a:pt x="0" y="0"/>
                </a:moveTo>
                <a:lnTo>
                  <a:pt x="2348241" y="0"/>
                </a:lnTo>
                <a:lnTo>
                  <a:pt x="2348241" y="2348241"/>
                </a:lnTo>
                <a:lnTo>
                  <a:pt x="0" y="2348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0198446" y="6822556"/>
            <a:ext cx="2479992" cy="2638289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4624735" y="6642350"/>
            <a:ext cx="3097462" cy="245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6.1,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hoàn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PHT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2415" y="1294274"/>
            <a:ext cx="3212573" cy="493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568"/>
              </a:lnSpc>
              <a:spcBef>
                <a:spcPct val="0"/>
              </a:spcBef>
            </a:pPr>
            <a:r>
              <a:rPr lang="en-US" sz="3878" spc="108" dirty="0">
                <a:solidFill>
                  <a:srgbClr val="FFFFFF"/>
                </a:solidFill>
                <a:latin typeface="Barlow SemiCondensed Bold"/>
              </a:rPr>
              <a:t>HOẠT ĐỘNG 1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91645" y="-264306"/>
            <a:ext cx="13323660" cy="283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XÁC ĐỊNH VÀ KỂ TÊN </a:t>
            </a:r>
            <a:b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</a:b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CÁC TRUNG TÂM CÔNG NGHIỆP CHÍNH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7315200" y="342514"/>
            <a:ext cx="10439400" cy="1012244"/>
            <a:chOff x="10445492" y="342514"/>
            <a:chExt cx="4439624" cy="1012244"/>
          </a:xfrm>
        </p:grpSpPr>
        <p:grpSp>
          <p:nvGrpSpPr>
            <p:cNvPr id="6" name="Group 3"/>
            <p:cNvGrpSpPr/>
            <p:nvPr/>
          </p:nvGrpSpPr>
          <p:grpSpPr>
            <a:xfrm>
              <a:off x="10445492" y="342514"/>
              <a:ext cx="4439624" cy="977102"/>
              <a:chOff x="0" y="0"/>
              <a:chExt cx="4975877" cy="1095125"/>
            </a:xfrm>
          </p:grpSpPr>
          <p:sp>
            <p:nvSpPr>
              <p:cNvPr id="7" name="Freeform 4"/>
              <p:cNvSpPr/>
              <p:nvPr/>
            </p:nvSpPr>
            <p:spPr>
              <a:xfrm>
                <a:off x="0" y="0"/>
                <a:ext cx="4975877" cy="1095125"/>
              </a:xfrm>
              <a:custGeom>
                <a:avLst/>
                <a:gdLst/>
                <a:ahLst/>
                <a:cxnLst/>
                <a:rect l="l" t="t" r="r" b="b"/>
                <a:pathLst>
                  <a:path w="4975877" h="1095125">
                    <a:moveTo>
                      <a:pt x="4975877" y="547562"/>
                    </a:moveTo>
                    <a:lnTo>
                      <a:pt x="4772677" y="1095125"/>
                    </a:lnTo>
                    <a:lnTo>
                      <a:pt x="203200" y="1095125"/>
                    </a:lnTo>
                    <a:lnTo>
                      <a:pt x="0" y="547562"/>
                    </a:lnTo>
                    <a:lnTo>
                      <a:pt x="203200" y="0"/>
                    </a:lnTo>
                    <a:lnTo>
                      <a:pt x="4772677" y="0"/>
                    </a:lnTo>
                    <a:lnTo>
                      <a:pt x="4975877" y="5475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B70E1">
                      <a:alpha val="100000"/>
                    </a:srgbClr>
                  </a:gs>
                  <a:gs pos="100000">
                    <a:srgbClr val="9CF4F8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8" name="TextBox 5"/>
              <p:cNvSpPr txBox="1"/>
              <p:nvPr/>
            </p:nvSpPr>
            <p:spPr>
              <a:xfrm>
                <a:off x="114300" y="-28575"/>
                <a:ext cx="4747277" cy="1123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55"/>
            <p:cNvSpPr txBox="1"/>
            <p:nvPr/>
          </p:nvSpPr>
          <p:spPr>
            <a:xfrm>
              <a:off x="10866770" y="839232"/>
              <a:ext cx="3212573" cy="515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568"/>
                </a:lnSpc>
                <a:spcBef>
                  <a:spcPct val="0"/>
                </a:spcBef>
              </a:pPr>
              <a:r>
                <a:rPr lang="en-US" sz="6600" spc="108" dirty="0" smtClean="0">
                  <a:ln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Barlow SemiCondensed Bold"/>
                </a:rPr>
                <a:t>PHIẾU HỌC TẬP</a:t>
              </a:r>
              <a:endPara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7" y="81642"/>
            <a:ext cx="6701629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26021" y="1662130"/>
            <a:ext cx="11009580" cy="10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</a:t>
            </a:r>
            <a:r>
              <a:rPr lang="vi-VN" sz="28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mô</a:t>
            </a:r>
            <a:r>
              <a:rPr lang="en-US" sz="28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ở mức rất lớn vào bảng sau</a:t>
            </a:r>
            <a:endParaRPr lang="en-US" sz="28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85090"/>
              </p:ext>
            </p:extLst>
          </p:nvPr>
        </p:nvGraphicFramePr>
        <p:xfrm>
          <a:off x="7315200" y="2747395"/>
          <a:ext cx="10820403" cy="5130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43986946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36816479"/>
                    </a:ext>
                  </a:extLst>
                </a:gridCol>
                <a:gridCol w="558801">
                  <a:extLst>
                    <a:ext uri="{9D8B030D-6E8A-4147-A177-3AD203B41FA5}">
                      <a16:colId xmlns:a16="http://schemas.microsoft.com/office/drawing/2014/main" val="23673724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2535637043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3570003611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414738151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340343398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929691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912832628"/>
                    </a:ext>
                  </a:extLst>
                </a:gridCol>
              </a:tblGrid>
              <a:tr h="270817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Ngành CN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Trung tâm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776813"/>
                  </a:ext>
                </a:extLst>
              </a:tr>
              <a:tr h="27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Rất lớn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Lớn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34200"/>
                  </a:ext>
                </a:extLst>
              </a:tr>
              <a:tr h="317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685171"/>
                  </a:ext>
                </a:extLst>
              </a:tr>
              <a:tr h="42166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ô tô và xe có động cơ khác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1470"/>
                  </a:ext>
                </a:extLst>
              </a:tr>
              <a:tr h="55531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SX </a:t>
                      </a:r>
                      <a:r>
                        <a:rPr lang="en-US" sz="1800" dirty="0" err="1">
                          <a:effectLst/>
                        </a:rPr>
                        <a:t>sản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phẩm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điện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tử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máy</a:t>
                      </a:r>
                      <a:r>
                        <a:rPr lang="en-US" sz="1800" dirty="0">
                          <a:effectLst/>
                        </a:rPr>
                        <a:t> vi </a:t>
                      </a:r>
                      <a:r>
                        <a:rPr lang="en-US" sz="1800" dirty="0" err="1">
                          <a:effectLst/>
                        </a:rPr>
                        <a:t>tính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839411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hóa chất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39458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vật liệu xây dựng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898140"/>
                  </a:ext>
                </a:extLst>
              </a:tr>
              <a:tr h="42166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giấy và sản phẩm từ giấy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56704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Dệt và SX trang phục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786807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SX giày, dép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39470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SX, chế biến thực phẩm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995772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SX kim loại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776279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Cơ khí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95274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Nhà máy điện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179777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Tổng số ngành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463779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137743" y="7911299"/>
            <a:ext cx="11009580" cy="10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2/ Liệt kê và cho biết các trung tâm công nghiệp đó thuộc tỉnh, thành phố nào?</a:t>
            </a:r>
            <a:endParaRPr lang="en-US" sz="28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86789"/>
              </p:ext>
            </p:extLst>
          </p:nvPr>
        </p:nvGraphicFramePr>
        <p:xfrm>
          <a:off x="7315199" y="9007607"/>
          <a:ext cx="10820401" cy="1007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335">
                  <a:extLst>
                    <a:ext uri="{9D8B030D-6E8A-4147-A177-3AD203B41FA5}">
                      <a16:colId xmlns:a16="http://schemas.microsoft.com/office/drawing/2014/main" val="1381438923"/>
                    </a:ext>
                  </a:extLst>
                </a:gridCol>
                <a:gridCol w="9012066">
                  <a:extLst>
                    <a:ext uri="{9D8B030D-6E8A-4147-A177-3AD203B41FA5}">
                      <a16:colId xmlns:a16="http://schemas.microsoft.com/office/drawing/2014/main" val="624227738"/>
                    </a:ext>
                  </a:extLst>
                </a:gridCol>
              </a:tblGrid>
              <a:tr h="312164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Quy mô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Trung tâm (thuộc tỉnh)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77553"/>
                  </a:ext>
                </a:extLst>
              </a:tr>
              <a:tr h="312164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Trung bình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519252"/>
                  </a:ext>
                </a:extLst>
              </a:tr>
              <a:tr h="312164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Nhỏ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920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9250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67780"/>
              </p:ext>
            </p:extLst>
          </p:nvPr>
        </p:nvGraphicFramePr>
        <p:xfrm>
          <a:off x="17412" y="1338017"/>
          <a:ext cx="18270590" cy="8790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939">
                  <a:extLst>
                    <a:ext uri="{9D8B030D-6E8A-4147-A177-3AD203B41FA5}">
                      <a16:colId xmlns:a16="http://schemas.microsoft.com/office/drawing/2014/main" val="2079487303"/>
                    </a:ext>
                  </a:extLst>
                </a:gridCol>
                <a:gridCol w="5217787">
                  <a:extLst>
                    <a:ext uri="{9D8B030D-6E8A-4147-A177-3AD203B41FA5}">
                      <a16:colId xmlns:a16="http://schemas.microsoft.com/office/drawing/2014/main" val="962121792"/>
                    </a:ext>
                  </a:extLst>
                </a:gridCol>
                <a:gridCol w="1682028">
                  <a:extLst>
                    <a:ext uri="{9D8B030D-6E8A-4147-A177-3AD203B41FA5}">
                      <a16:colId xmlns:a16="http://schemas.microsoft.com/office/drawing/2014/main" val="195445264"/>
                    </a:ext>
                  </a:extLst>
                </a:gridCol>
                <a:gridCol w="1833727">
                  <a:extLst>
                    <a:ext uri="{9D8B030D-6E8A-4147-A177-3AD203B41FA5}">
                      <a16:colId xmlns:a16="http://schemas.microsoft.com/office/drawing/2014/main" val="1736707906"/>
                    </a:ext>
                  </a:extLst>
                </a:gridCol>
                <a:gridCol w="1833727">
                  <a:extLst>
                    <a:ext uri="{9D8B030D-6E8A-4147-A177-3AD203B41FA5}">
                      <a16:colId xmlns:a16="http://schemas.microsoft.com/office/drawing/2014/main" val="1125098585"/>
                    </a:ext>
                  </a:extLst>
                </a:gridCol>
                <a:gridCol w="1668691">
                  <a:extLst>
                    <a:ext uri="{9D8B030D-6E8A-4147-A177-3AD203B41FA5}">
                      <a16:colId xmlns:a16="http://schemas.microsoft.com/office/drawing/2014/main" val="342978095"/>
                    </a:ext>
                  </a:extLst>
                </a:gridCol>
                <a:gridCol w="1543665">
                  <a:extLst>
                    <a:ext uri="{9D8B030D-6E8A-4147-A177-3AD203B41FA5}">
                      <a16:colId xmlns:a16="http://schemas.microsoft.com/office/drawing/2014/main" val="4092631933"/>
                    </a:ext>
                  </a:extLst>
                </a:gridCol>
                <a:gridCol w="1612013">
                  <a:extLst>
                    <a:ext uri="{9D8B030D-6E8A-4147-A177-3AD203B41FA5}">
                      <a16:colId xmlns:a16="http://schemas.microsoft.com/office/drawing/2014/main" val="988914907"/>
                    </a:ext>
                  </a:extLst>
                </a:gridCol>
                <a:gridCol w="1612013">
                  <a:extLst>
                    <a:ext uri="{9D8B030D-6E8A-4147-A177-3AD203B41FA5}">
                      <a16:colId xmlns:a16="http://schemas.microsoft.com/office/drawing/2014/main" val="1947584026"/>
                    </a:ext>
                  </a:extLst>
                </a:gridCol>
              </a:tblGrid>
              <a:tr h="455576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STT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CN 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Trung tâm 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239674"/>
                  </a:ext>
                </a:extLst>
              </a:tr>
              <a:tr h="45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1382882"/>
                  </a:ext>
                </a:extLst>
              </a:tr>
              <a:tr h="45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0249627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ô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tô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xe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khác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1740810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tử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vi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tính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0609289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hóa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chất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4383779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4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xây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dựng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1061424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713294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Dệt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trang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phục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5926587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giày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dép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4426390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SX,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chế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875839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9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kim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loại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99620914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Cơ khí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0031095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Nhà máy điện 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567868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Tổng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0357180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95797" y="-116687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5681074" y="101618"/>
            <a:ext cx="126069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mô</a:t>
            </a:r>
            <a:r>
              <a:rPr lang="en-US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ở mức rất lớn vào bảng sau</a:t>
            </a:r>
            <a:endParaRPr lang="en-US" sz="36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33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752" y="5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17"/>
          <p:cNvSpPr txBox="1"/>
          <p:nvPr/>
        </p:nvSpPr>
        <p:spPr>
          <a:xfrm>
            <a:off x="6705600" y="1830731"/>
            <a:ext cx="2438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Hà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Nội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8137" y="2349158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77393" y="1344589"/>
            <a:ext cx="3474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Kể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tên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mỗi trung tâm </a:t>
            </a:r>
            <a:r>
              <a:rPr lang="vi-VN" sz="4400" dirty="0" smtClean="0">
                <a:solidFill>
                  <a:srgbClr val="002060"/>
                </a:solidFill>
                <a:latin typeface="#9Slide05 Amplify" panose="02000000000000000000" pitchFamily="2" charset="-93"/>
              </a:rPr>
              <a:t>0,5 điểm</a:t>
            </a:r>
            <a:endParaRPr lang="en-US" sz="44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5797" y="-116687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5378087" y="92200"/>
            <a:ext cx="126069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mô</a:t>
            </a:r>
            <a:r>
              <a:rPr lang="en-US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ở mức rất lớn vào bảng sau</a:t>
            </a:r>
            <a:endParaRPr lang="en-US" sz="36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763978"/>
              </p:ext>
            </p:extLst>
          </p:nvPr>
        </p:nvGraphicFramePr>
        <p:xfrm>
          <a:off x="273087" y="1374427"/>
          <a:ext cx="13900113" cy="8730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763">
                  <a:extLst>
                    <a:ext uri="{9D8B030D-6E8A-4147-A177-3AD203B41FA5}">
                      <a16:colId xmlns:a16="http://schemas.microsoft.com/office/drawing/2014/main" val="1981253213"/>
                    </a:ext>
                  </a:extLst>
                </a:gridCol>
                <a:gridCol w="4432150">
                  <a:extLst>
                    <a:ext uri="{9D8B030D-6E8A-4147-A177-3AD203B41FA5}">
                      <a16:colId xmlns:a16="http://schemas.microsoft.com/office/drawing/2014/main" val="52749441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2444597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87919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1043068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720597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876793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9764739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71477957"/>
                    </a:ext>
                  </a:extLst>
                </a:gridCol>
              </a:tblGrid>
              <a:tr h="421101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STT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CN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Trung tâm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00313"/>
                  </a:ext>
                </a:extLst>
              </a:tr>
              <a:tr h="481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9047390"/>
                  </a:ext>
                </a:extLst>
              </a:tr>
              <a:tr h="107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Hà Nội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Hải Phòng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Tp.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Hồ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Minh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Bắc Ninh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Thủ Dầu Một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Biên Hòa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Vũng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Tàu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45408740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ô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tô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xe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khác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312857873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2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tử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tính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3043909102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chất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771665569"/>
                  </a:ext>
                </a:extLst>
              </a:tr>
              <a:tr h="646717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4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liệu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dựng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947900713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265671652"/>
                  </a:ext>
                </a:extLst>
              </a:tr>
              <a:tr h="646717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Dệt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trang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phục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919409729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giày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dép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975833661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SX,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840957648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9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kim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loại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509865873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khí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984613718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Nhà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884325144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145326526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377392" y="2965926"/>
            <a:ext cx="3474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Tick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đúng và đủ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các ngành của mỗi trung tâm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0,5 điểm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 (tối đa 3,5 điểm/ 7 trung tâm)</a:t>
            </a:r>
            <a:endParaRPr lang="en-US" sz="44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77391" y="6658444"/>
            <a:ext cx="3474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Nếu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chỉ </a:t>
            </a:r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từ 2/3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số ngành thì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0,25 điểm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;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dưới ½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số ngành thì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không cho điểm</a:t>
            </a:r>
            <a:endParaRPr lang="en-US" sz="44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660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23059"/>
              </p:ext>
            </p:extLst>
          </p:nvPr>
        </p:nvGraphicFramePr>
        <p:xfrm>
          <a:off x="143798" y="268056"/>
          <a:ext cx="17941889" cy="774925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50608">
                  <a:extLst>
                    <a:ext uri="{9D8B030D-6E8A-4147-A177-3AD203B41FA5}">
                      <a16:colId xmlns:a16="http://schemas.microsoft.com/office/drawing/2014/main" val="1266973045"/>
                    </a:ext>
                  </a:extLst>
                </a:gridCol>
                <a:gridCol w="13591281">
                  <a:extLst>
                    <a:ext uri="{9D8B030D-6E8A-4147-A177-3AD203B41FA5}">
                      <a16:colId xmlns:a16="http://schemas.microsoft.com/office/drawing/2014/main" val="2573966305"/>
                    </a:ext>
                  </a:extLst>
                </a:gridCol>
              </a:tblGrid>
              <a:tr h="2419784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Quy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mô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giá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trị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SX </a:t>
                      </a:r>
                      <a:r>
                        <a:rPr lang="es-E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s-E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2/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Liệt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kê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và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cho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biết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các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tâm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đó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thuộc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tỉnh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,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thành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phố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nào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?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3692"/>
                  </a:ext>
                </a:extLst>
              </a:tr>
              <a:tr h="1867639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kern="1200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bình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02856"/>
                  </a:ext>
                </a:extLst>
              </a:tr>
              <a:tr h="340370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Nhỏ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14792"/>
                  </a:ext>
                </a:extLst>
              </a:tr>
            </a:tbl>
          </a:graphicData>
        </a:graphic>
      </p:graphicFrame>
      <p:sp>
        <p:nvSpPr>
          <p:cNvPr id="5" name="TextBox 17"/>
          <p:cNvSpPr txBox="1"/>
          <p:nvPr/>
        </p:nvSpPr>
        <p:spPr>
          <a:xfrm>
            <a:off x="4806701" y="2815866"/>
            <a:ext cx="13258800" cy="160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Open Sans Bold"/>
              </a:rPr>
              <a:t>Hạ Long (Quảng Ninh);Dung Quất (Quảng Ngãi);Hải Dương (Hải Dương);Hưng Yên (Hưng Yên);Bắc Giang (Bắc Giang);Cần Thơ (Cần Thơ);Phúc Yên (Vĩnh Phúc);Thái Nguyên (Thái Nguyên);Tân An (Long An)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96" y="7859441"/>
            <a:ext cx="177132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Liệt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kê được từ 2/3 đến đầy đủ số trung tâm thì được 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,5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điểm ở mỗi mức (tối đa là 3 điểm) </a:t>
            </a:r>
          </a:p>
          <a:p>
            <a:pPr algn="just" defTabSz="1371600"/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Nếu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chỉ kể được từ ½ đến 2/3 số trung tâm thì được 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1,0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điểm; dưới ½ thì được 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0,5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.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;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từ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1/3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đến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½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thì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được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0,25;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1/3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thì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không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cho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endParaRPr lang="vi-VN" sz="50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01423" y="0"/>
            <a:ext cx="4973424" cy="1257300"/>
            <a:chOff x="-3118141" y="-1802750"/>
            <a:chExt cx="5298649" cy="1635114"/>
          </a:xfrm>
        </p:grpSpPr>
        <p:sp>
          <p:nvSpPr>
            <p:cNvPr id="18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9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6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5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3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0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0"/>
          <p:cNvSpPr txBox="1"/>
          <p:nvPr/>
        </p:nvSpPr>
        <p:spPr>
          <a:xfrm>
            <a:off x="10840824" y="3855864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9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đúng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tỉnh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0,5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826887" y="4987612"/>
            <a:ext cx="13258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Open Sans Bold"/>
              </a:rPr>
              <a:t>Huế (Thừa Thiên Huế);Nghi Sơn (Thanh Hóa);Thanh Hóa (Thanh Hóa);Nam Định (Nam Định);Phủ Lý (Hà Nam);Phan Thiết (Bình Thuận);Nha Trang (Khánh Hòa);Pleiku (Gia Lai);Quy Nhơn (Bình Định);Vinh (Nghệ An);Việt Trì (Phú Thọ);Sa Đéc (Đồng Tháp);Rạch Giá (Kiên Giang);Cà Mau (Cà Mau);Bảo Lộc (Lâm Đồng);Buôn Ma Thuột (Đắk Lắk);Tam Kỳ (Quảng Nam);Đà Nẵng (Đà Nẵng)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40557" y="7257355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18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đúng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tỉnh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0,5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286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73000" y="1681923"/>
            <a:ext cx="5298649" cy="1718419"/>
            <a:chOff x="-3118141" y="-1850213"/>
            <a:chExt cx="5298649" cy="1718419"/>
          </a:xfrm>
        </p:grpSpPr>
        <p:sp>
          <p:nvSpPr>
            <p:cNvPr id="7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8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9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1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2" name="TextBox 49"/>
            <p:cNvSpPr txBox="1"/>
            <p:nvPr/>
          </p:nvSpPr>
          <p:spPr>
            <a:xfrm>
              <a:off x="-2271032" y="-1850213"/>
              <a:ext cx="4398246" cy="17184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XÁC ĐỊNH </a:t>
              </a:r>
              <a:br>
                <a:rPr lang="en-US" sz="3399" dirty="0" smtClean="0">
                  <a:solidFill>
                    <a:srgbClr val="C00000"/>
                  </a:solidFill>
                  <a:latin typeface="Open Sans Bold"/>
                </a:rPr>
              </a:b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TRÊN BẢN ĐỒ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7" y="81642"/>
            <a:ext cx="6701629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1" r="68006" b="51965"/>
          <a:stretch/>
        </p:blipFill>
        <p:spPr>
          <a:xfrm>
            <a:off x="6943469" y="1213514"/>
            <a:ext cx="6319909" cy="4361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53822" r="68006" b="30053"/>
          <a:stretch/>
        </p:blipFill>
        <p:spPr>
          <a:xfrm>
            <a:off x="7467601" y="5407149"/>
            <a:ext cx="5777780" cy="4854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41991" r="68754" b="48480"/>
          <a:stretch/>
        </p:blipFill>
        <p:spPr>
          <a:xfrm>
            <a:off x="13287161" y="4376527"/>
            <a:ext cx="5142037" cy="28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459236" y="3787667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2728"/>
              </a:lnSpc>
            </a:pPr>
            <a:r>
              <a:rPr lang="pt-BR" sz="13834" spc="387" dirty="0">
                <a:solidFill>
                  <a:srgbClr val="FFFF00"/>
                </a:solidFill>
                <a:latin typeface="Barlow SemiCondensed Bold"/>
              </a:rPr>
              <a:t>EM LÀ CHUYÊN GIA BẢN ĐỒ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LUYỆN</a:t>
            </a:r>
            <a:r>
              <a:rPr kumimoji="0" lang="en-US" sz="8778" b="0" i="0" u="none" strike="noStrike" kern="1200" cap="none" spc="24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TẬP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071613" y="3281687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</a:t>
            </a: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iền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174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Lập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34" b="0" i="0" u="none" strike="noStrike" kern="1200" cap="none" spc="38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02783" y="6845008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9" y="6028504"/>
            <a:ext cx="1529450" cy="216299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Freeform 12"/>
          <p:cNvSpPr/>
          <p:nvPr/>
        </p:nvSpPr>
        <p:spPr>
          <a:xfrm>
            <a:off x="9403753" y="2741318"/>
            <a:ext cx="1336750" cy="1410818"/>
          </a:xfrm>
          <a:custGeom>
            <a:avLst/>
            <a:gdLst/>
            <a:ahLst/>
            <a:cxnLst/>
            <a:rect l="l" t="t" r="r" b="b"/>
            <a:pathLst>
              <a:path w="4436140" h="4681942">
                <a:moveTo>
                  <a:pt x="0" y="0"/>
                </a:moveTo>
                <a:lnTo>
                  <a:pt x="4436140" y="0"/>
                </a:lnTo>
                <a:lnTo>
                  <a:pt x="4436140" y="4681942"/>
                </a:lnTo>
                <a:lnTo>
                  <a:pt x="0" y="4681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pic>
        <p:nvPicPr>
          <p:cNvPr id="2050" name="Picture 2" descr="Map Key | Definition, Symbols &amp; Examp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86" y="6368117"/>
            <a:ext cx="2095683" cy="11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62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4814"/>
          <a:stretch/>
        </p:blipFill>
        <p:spPr>
          <a:xfrm>
            <a:off x="148441" y="0"/>
            <a:ext cx="8046666" cy="10287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Group 24"/>
          <p:cNvGrpSpPr/>
          <p:nvPr/>
        </p:nvGrpSpPr>
        <p:grpSpPr>
          <a:xfrm>
            <a:off x="9917989" y="2569809"/>
            <a:ext cx="6967355" cy="2511049"/>
            <a:chOff x="0" y="0"/>
            <a:chExt cx="1933666" cy="696897"/>
          </a:xfrm>
        </p:grpSpPr>
        <p:sp>
          <p:nvSpPr>
            <p:cNvPr id="6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7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10062614" y="2714435"/>
            <a:ext cx="6967355" cy="2511049"/>
            <a:chOff x="0" y="0"/>
            <a:chExt cx="1933666" cy="696897"/>
          </a:xfrm>
        </p:grpSpPr>
        <p:sp>
          <p:nvSpPr>
            <p:cNvPr id="9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30"/>
          <p:cNvSpPr txBox="1"/>
          <p:nvPr/>
        </p:nvSpPr>
        <p:spPr>
          <a:xfrm>
            <a:off x="11180610" y="2639245"/>
            <a:ext cx="575202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5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pic>
        <p:nvPicPr>
          <p:cNvPr id="21" name="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181100"/>
            <a:ext cx="4147597" cy="2333023"/>
          </a:xfrm>
          <a:prstGeom prst="rect">
            <a:avLst/>
          </a:prstGeom>
        </p:spPr>
      </p:pic>
      <p:grpSp>
        <p:nvGrpSpPr>
          <p:cNvPr id="22" name="Group 39"/>
          <p:cNvGrpSpPr/>
          <p:nvPr/>
        </p:nvGrpSpPr>
        <p:grpSpPr>
          <a:xfrm>
            <a:off x="10023930" y="5910058"/>
            <a:ext cx="6385155" cy="3191518"/>
            <a:chOff x="668964" y="-167241"/>
            <a:chExt cx="8513539" cy="4255357"/>
          </a:xfrm>
        </p:grpSpPr>
        <p:grpSp>
          <p:nvGrpSpPr>
            <p:cNvPr id="23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9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0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48"/>
            <p:cNvSpPr txBox="1"/>
            <p:nvPr/>
          </p:nvSpPr>
          <p:spPr>
            <a:xfrm>
              <a:off x="668964" y="-167241"/>
              <a:ext cx="3419152" cy="4255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6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33" name="Freeform 53"/>
          <p:cNvSpPr/>
          <p:nvPr/>
        </p:nvSpPr>
        <p:spPr>
          <a:xfrm>
            <a:off x="8009388" y="5587594"/>
            <a:ext cx="3536346" cy="3762070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709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672292" y="3443948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34" b="0" i="0" u="none" strike="noStrike" kern="1200" cap="none" spc="38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EM LÀ CHUYÊN GIA </a:t>
            </a:r>
            <a:r>
              <a:rPr kumimoji="0" lang="pt-BR" sz="13834" b="0" i="0" u="none" strike="noStrike" kern="1200" cap="none" spc="387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NGHIÊN</a:t>
            </a:r>
            <a:r>
              <a:rPr kumimoji="0" lang="pt-BR" sz="13834" b="0" i="0" u="none" strike="noStrike" kern="1200" cap="none" spc="387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 CỨU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VẬN</a:t>
            </a:r>
            <a:r>
              <a:rPr kumimoji="0" lang="en-US" sz="8778" b="0" i="0" u="none" strike="noStrike" kern="1200" cap="none" spc="24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DỤNG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923197" y="3456702"/>
            <a:ext cx="5752023" cy="2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·GV sẽ chiếu/ đọc thẻ câu hỏi, nhóm nào có thẻ đáp án thì hô to và ghép với thẻ câu hỏi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9434070" y="2877031"/>
            <a:ext cx="1489127" cy="1279718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238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·Nếu nhóm nào hết thẻ trước thì nhóm đó chiến thắng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9434070" y="6051676"/>
            <a:ext cx="1489127" cy="1279718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3" name="TextBox 4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492897" y="6332652"/>
            <a:ext cx="1237388" cy="1149224"/>
          </a:xfrm>
          <a:custGeom>
            <a:avLst/>
            <a:gdLst/>
            <a:ahLst/>
            <a:cxnLst/>
            <a:rect l="l" t="t" r="r" b="b"/>
            <a:pathLst>
              <a:path w="1237388" h="1149224">
                <a:moveTo>
                  <a:pt x="0" y="0"/>
                </a:moveTo>
                <a:lnTo>
                  <a:pt x="1237388" y="0"/>
                </a:lnTo>
                <a:lnTo>
                  <a:pt x="1237388" y="1149224"/>
                </a:lnTo>
                <a:lnTo>
                  <a:pt x="0" y="1149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144000" y="3137084"/>
            <a:ext cx="1902648" cy="706358"/>
          </a:xfrm>
          <a:custGeom>
            <a:avLst/>
            <a:gdLst/>
            <a:ahLst/>
            <a:cxnLst/>
            <a:rect l="l" t="t" r="r" b="b"/>
            <a:pathLst>
              <a:path w="1902648" h="706358">
                <a:moveTo>
                  <a:pt x="0" y="0"/>
                </a:moveTo>
                <a:lnTo>
                  <a:pt x="1902648" y="0"/>
                </a:lnTo>
                <a:lnTo>
                  <a:pt x="1902648" y="706358"/>
                </a:lnTo>
                <a:lnTo>
                  <a:pt x="0" y="706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359592" y="5936138"/>
            <a:ext cx="1563605" cy="1332974"/>
          </a:xfrm>
          <a:custGeom>
            <a:avLst/>
            <a:gdLst/>
            <a:ahLst/>
            <a:cxnLst/>
            <a:rect l="l" t="t" r="r" b="b"/>
            <a:pathLst>
              <a:path w="1563605" h="1332974">
                <a:moveTo>
                  <a:pt x="0" y="0"/>
                </a:moveTo>
                <a:lnTo>
                  <a:pt x="1563605" y="0"/>
                </a:lnTo>
                <a:lnTo>
                  <a:pt x="1563605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118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·Lớp chia thành 4 nhóm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  <a:spcBef>
                <a:spcPct val="0"/>
              </a:spcBef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56154" y="7333531"/>
            <a:ext cx="5752023" cy="178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·Mỗi nhóm được phát 1 bộ thẻ đáp án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20549" y="1177352"/>
            <a:ext cx="15955971" cy="4567540"/>
            <a:chOff x="0" y="0"/>
            <a:chExt cx="2791520" cy="799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5748" y="385712"/>
            <a:ext cx="10206090" cy="2000604"/>
            <a:chOff x="1" y="-28575"/>
            <a:chExt cx="5732559" cy="1123700"/>
          </a:xfrm>
        </p:grpSpPr>
        <p:sp>
          <p:nvSpPr>
            <p:cNvPr id="7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687" y="1199498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>
                <a:solidFill>
                  <a:srgbClr val="002060"/>
                </a:solidFill>
                <a:latin typeface="Barlow SemiCondensed Bold"/>
              </a:rPr>
              <a:t>NHIỆM VỤ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915" y="3102173"/>
            <a:ext cx="1190643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S</a:t>
            </a:r>
            <a:r>
              <a:rPr lang="vi-VN" sz="4000" smtClean="0">
                <a:solidFill>
                  <a:srgbClr val="000000"/>
                </a:solidFill>
                <a:latin typeface="Open Sans"/>
              </a:rPr>
              <a:t>ưu </a:t>
            </a:r>
            <a:r>
              <a:rPr lang="vi-VN" sz="4000" dirty="0">
                <a:solidFill>
                  <a:srgbClr val="000000"/>
                </a:solidFill>
                <a:latin typeface="Open Sans"/>
              </a:rPr>
              <a:t>tầm thông tin, hình ảnh về khu công nghiệp/ trung tâm công nghiệp có tại địa phương 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45163" y="5975510"/>
            <a:ext cx="15955971" cy="4567540"/>
            <a:chOff x="0" y="0"/>
            <a:chExt cx="2791520" cy="7990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98487" y="7525190"/>
            <a:ext cx="1352751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1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tuần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giấy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A4, </a:t>
            </a:r>
            <a:r>
              <a:rPr lang="en-US" sz="4000" dirty="0" err="1" smtClean="0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sz="4000" dirty="0" smtClean="0">
                <a:solidFill>
                  <a:srgbClr val="000000"/>
                </a:solidFill>
                <a:latin typeface="Open Sans"/>
              </a:rPr>
              <a:t/>
            </a:r>
            <a:br>
              <a:rPr lang="en-US" sz="4000" dirty="0" smtClean="0">
                <a:solidFill>
                  <a:srgbClr val="000000"/>
                </a:solidFill>
                <a:latin typeface="Open Sans"/>
              </a:rPr>
            </a:br>
            <a:r>
              <a:rPr lang="en-US" sz="4000" dirty="0" smtClean="0">
                <a:solidFill>
                  <a:srgbClr val="000000"/>
                </a:solidFill>
                <a:latin typeface="Open Sans"/>
              </a:rPr>
              <a:t>/ 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video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chụp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859593" y="-1435379"/>
            <a:ext cx="6080536" cy="5225461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215957" y="5975510"/>
            <a:ext cx="6080536" cy="522546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727" r="-15727"/>
              </a:stretch>
            </a:blipFill>
          </p:spPr>
        </p:sp>
      </p:grpSp>
      <p:grpSp>
        <p:nvGrpSpPr>
          <p:cNvPr id="29" name="Group 3"/>
          <p:cNvGrpSpPr/>
          <p:nvPr/>
        </p:nvGrpSpPr>
        <p:grpSpPr>
          <a:xfrm>
            <a:off x="12439189" y="-1918160"/>
            <a:ext cx="6733218" cy="5830663"/>
            <a:chOff x="0" y="0"/>
            <a:chExt cx="4282440" cy="3708400"/>
          </a:xfrm>
        </p:grpSpPr>
        <p:sp>
          <p:nvSpPr>
            <p:cNvPr id="3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8277" r="-28277"/>
              </a:stretch>
            </a:blipFill>
          </p:spPr>
        </p:sp>
      </p:grpSp>
      <p:grpSp>
        <p:nvGrpSpPr>
          <p:cNvPr id="31" name="Group 6"/>
          <p:cNvGrpSpPr/>
          <p:nvPr/>
        </p:nvGrpSpPr>
        <p:grpSpPr>
          <a:xfrm>
            <a:off x="8932069" y="5147473"/>
            <a:ext cx="10206090" cy="2000604"/>
            <a:chOff x="1" y="-28575"/>
            <a:chExt cx="5732559" cy="1123700"/>
          </a:xfrm>
        </p:grpSpPr>
        <p:sp>
          <p:nvSpPr>
            <p:cNvPr id="32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9"/>
          <p:cNvSpPr txBox="1"/>
          <p:nvPr/>
        </p:nvSpPr>
        <p:spPr>
          <a:xfrm>
            <a:off x="9143008" y="5961259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 smtClean="0">
                <a:solidFill>
                  <a:srgbClr val="002060"/>
                </a:solidFill>
                <a:latin typeface="Barlow SemiCondensed Bold"/>
              </a:rPr>
              <a:t>YÊU CẦU</a:t>
            </a:r>
            <a:endParaRPr lang="en-US" sz="13834" spc="387" dirty="0">
              <a:solidFill>
                <a:srgbClr val="002060"/>
              </a:solidFill>
              <a:latin typeface="Barlow SemiCondensed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33769"/>
            <a:ext cx="12848668" cy="248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21"/>
              </a:lnSpc>
            </a:pPr>
            <a:r>
              <a:rPr lang="en-US" sz="19496">
                <a:solidFill>
                  <a:srgbClr val="FFFFFF"/>
                </a:solidFill>
                <a:latin typeface="Chau Philomene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/>
          <p:cNvGrpSpPr/>
          <p:nvPr/>
        </p:nvGrpSpPr>
        <p:grpSpPr>
          <a:xfrm>
            <a:off x="11393481" y="4970687"/>
            <a:ext cx="8116616" cy="7028623"/>
            <a:chOff x="0" y="0"/>
            <a:chExt cx="4282440" cy="3708400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28277" r="-28277"/>
              </a:stretch>
            </a:blipFill>
          </p:spPr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Cơ sở vật chất kỹ thuật một số ngành đã lạc hậu nên 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tác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tính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cạnh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899281" y="1285735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cuối thế kỉ XIX, phát triển ngành càng nhanh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1" y="149535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 </a:t>
              </a:r>
              <a:r>
                <a:rPr lang="en-US" sz="4213" dirty="0" err="1" smtClean="0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739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xanh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giúp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1" y="605123"/>
              <a:ext cx="9504180" cy="504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Ứng phó với rủi ro; xúc tiến quá trình chuyển hóa xanh, hướng đến phát triển bền vững.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công nghiệp phân bố gắn với vùng nguyên liệu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331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thị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lớn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 </a:t>
              </a:r>
              <a:r>
                <a:rPr lang="en-US" sz="4213" dirty="0" err="1" smtClean="0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Công nghiệp xanh là nền công nghiệp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thân </a:t>
              </a:r>
              <a:r>
                <a:rPr lang="vi-VN" sz="4213" dirty="0" smtClean="0">
                  <a:solidFill>
                    <a:srgbClr val="000000"/>
                  </a:solidFill>
                  <a:latin typeface="Open Sans Bold"/>
                </a:rPr>
                <a:t>thiện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/>
              </a:r>
              <a:br>
                <a:rPr lang="en-US" sz="4213" dirty="0" smtClean="0">
                  <a:solidFill>
                    <a:srgbClr val="000000"/>
                  </a:solidFill>
                  <a:latin typeface="Open Sans Bold"/>
                </a:rPr>
              </a:br>
              <a:r>
                <a:rPr lang="vi-VN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với môi trường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5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2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60346" y="1223530"/>
            <a:ext cx="16230600" cy="7839941"/>
            <a:chOff x="0" y="0"/>
            <a:chExt cx="4274726" cy="206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064840"/>
            </a:xfrm>
            <a:custGeom>
              <a:avLst/>
              <a:gdLst/>
              <a:ahLst/>
              <a:cxnLst/>
              <a:rect l="l" t="t" r="r" b="b"/>
              <a:pathLst>
                <a:path w="4274726" h="20648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514"/>
                  </a:lnTo>
                  <a:cubicBezTo>
                    <a:pt x="4274726" y="2046966"/>
                    <a:pt x="4272163" y="2053153"/>
                    <a:pt x="4267601" y="2057715"/>
                  </a:cubicBezTo>
                  <a:cubicBezTo>
                    <a:pt x="4263039" y="2062277"/>
                    <a:pt x="4256851" y="2064840"/>
                    <a:pt x="4250399" y="2064840"/>
                  </a:cubicBezTo>
                  <a:lnTo>
                    <a:pt x="24327" y="2064840"/>
                  </a:lnTo>
                  <a:cubicBezTo>
                    <a:pt x="10891" y="2064840"/>
                    <a:pt x="0" y="2053949"/>
                    <a:pt x="0" y="204051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74726" cy="211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50096" y="7580840"/>
            <a:ext cx="3587809" cy="976940"/>
            <a:chOff x="0" y="0"/>
            <a:chExt cx="944937" cy="2573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4937" cy="257301"/>
            </a:xfrm>
            <a:custGeom>
              <a:avLst/>
              <a:gdLst/>
              <a:ahLst/>
              <a:cxnLst/>
              <a:rect l="l" t="t" r="r" b="b"/>
              <a:pathLst>
                <a:path w="944937" h="257301">
                  <a:moveTo>
                    <a:pt x="110050" y="0"/>
                  </a:moveTo>
                  <a:lnTo>
                    <a:pt x="834887" y="0"/>
                  </a:lnTo>
                  <a:cubicBezTo>
                    <a:pt x="895666" y="0"/>
                    <a:pt x="944937" y="49271"/>
                    <a:pt x="944937" y="110050"/>
                  </a:cubicBezTo>
                  <a:lnTo>
                    <a:pt x="944937" y="147251"/>
                  </a:lnTo>
                  <a:cubicBezTo>
                    <a:pt x="944937" y="208030"/>
                    <a:pt x="895666" y="257301"/>
                    <a:pt x="834887" y="257301"/>
                  </a:cubicBezTo>
                  <a:lnTo>
                    <a:pt x="110050" y="257301"/>
                  </a:lnTo>
                  <a:cubicBezTo>
                    <a:pt x="49271" y="257301"/>
                    <a:pt x="0" y="208030"/>
                    <a:pt x="0" y="147251"/>
                  </a:cubicBezTo>
                  <a:lnTo>
                    <a:pt x="0" y="110050"/>
                  </a:lnTo>
                  <a:cubicBezTo>
                    <a:pt x="0" y="49271"/>
                    <a:pt x="49271" y="0"/>
                    <a:pt x="110050" y="0"/>
                  </a:cubicBezTo>
                  <a:close/>
                </a:path>
              </a:pathLst>
            </a:custGeom>
            <a:solidFill>
              <a:srgbClr val="4A8B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44937" cy="304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469473" y="5712893"/>
            <a:ext cx="1630236" cy="1438683"/>
          </a:xfrm>
          <a:custGeom>
            <a:avLst/>
            <a:gdLst/>
            <a:ahLst/>
            <a:cxnLst/>
            <a:rect l="l" t="t" r="r" b="b"/>
            <a:pathLst>
              <a:path w="1630236" h="1438683">
                <a:moveTo>
                  <a:pt x="0" y="0"/>
                </a:moveTo>
                <a:lnTo>
                  <a:pt x="1630236" y="0"/>
                </a:lnTo>
                <a:lnTo>
                  <a:pt x="1630236" y="1438683"/>
                </a:lnTo>
                <a:lnTo>
                  <a:pt x="0" y="1438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05062" y="1402209"/>
            <a:ext cx="14511639" cy="602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Bài </a:t>
            </a:r>
            <a:r>
              <a:rPr lang="vi-VN" sz="9999" spc="279" dirty="0" smtClean="0">
                <a:solidFill>
                  <a:srgbClr val="002060"/>
                </a:solidFill>
                <a:latin typeface="Barlow SemiCondensed Bold"/>
              </a:rPr>
              <a:t>8</a:t>
            </a:r>
            <a:r>
              <a:rPr lang="en-US" sz="9999" spc="279" dirty="0" smtClean="0">
                <a:solidFill>
                  <a:srgbClr val="002060"/>
                </a:solidFill>
                <a:latin typeface="Barlow SemiCondensed Bold"/>
              </a:rPr>
              <a:t>.</a:t>
            </a:r>
            <a:r>
              <a:rPr lang="vi-VN" sz="9999" spc="279" dirty="0" smtClean="0">
                <a:solidFill>
                  <a:srgbClr val="002060"/>
                </a:solidFill>
                <a:latin typeface="Barlow SemiCondensed Bold"/>
              </a:rPr>
              <a:t> </a:t>
            </a: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THỰC HÀNH:</a:t>
            </a:r>
          </a:p>
          <a:p>
            <a:pPr algn="ctr">
              <a:lnSpc>
                <a:spcPts val="11999"/>
              </a:lnSpc>
            </a:pP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XÁC ĐỊNH CÁC TRUNG TÂM CÔNG NGHIỆP CHÍNH </a:t>
            </a:r>
            <a:r>
              <a:rPr lang="en-US" sz="9999" spc="279" dirty="0" smtClean="0">
                <a:solidFill>
                  <a:srgbClr val="002060"/>
                </a:solidFill>
                <a:latin typeface="Barlow SemiCondensed Bold"/>
              </a:rPr>
              <a:t/>
            </a:r>
            <a:br>
              <a:rPr lang="en-US" sz="9999" spc="279" dirty="0" smtClean="0">
                <a:solidFill>
                  <a:srgbClr val="002060"/>
                </a:solidFill>
                <a:latin typeface="Barlow SemiCondensed Bold"/>
              </a:rPr>
            </a:br>
            <a:r>
              <a:rPr lang="vi-VN" sz="9999" spc="279" dirty="0" smtClean="0">
                <a:solidFill>
                  <a:srgbClr val="002060"/>
                </a:solidFill>
                <a:latin typeface="Barlow SemiCondensed Bold"/>
              </a:rPr>
              <a:t>Ở </a:t>
            </a: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NƯỚC 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10209" y="7621382"/>
            <a:ext cx="2890041" cy="93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r>
              <a:rPr lang="en-US" sz="7530" spc="210">
                <a:solidFill>
                  <a:srgbClr val="FFFFFF"/>
                </a:solidFill>
                <a:latin typeface="Barlow Condensed"/>
              </a:rPr>
              <a:t>1 tiết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1702" y="1689180"/>
            <a:ext cx="12227598" cy="7347292"/>
            <a:chOff x="0" y="0"/>
            <a:chExt cx="3220437" cy="1935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20437" cy="1935089"/>
            </a:xfrm>
            <a:custGeom>
              <a:avLst/>
              <a:gdLst/>
              <a:ahLst/>
              <a:cxnLst/>
              <a:rect l="l" t="t" r="r" b="b"/>
              <a:pathLst>
                <a:path w="3220437" h="1935089">
                  <a:moveTo>
                    <a:pt x="0" y="0"/>
                  </a:moveTo>
                  <a:lnTo>
                    <a:pt x="3220437" y="0"/>
                  </a:lnTo>
                  <a:lnTo>
                    <a:pt x="3220437" y="1935089"/>
                  </a:lnTo>
                  <a:lnTo>
                    <a:pt x="0" y="1935089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20437" cy="196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64359" y="8292356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294531" y="746709"/>
            <a:ext cx="11438531" cy="5393974"/>
            <a:chOff x="0" y="0"/>
            <a:chExt cx="1355196" cy="6390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gradFill rotWithShape="1">
              <a:gsLst>
                <a:gs pos="0">
                  <a:srgbClr val="B1D3F5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63957" y="1010936"/>
            <a:ext cx="11438531" cy="5393974"/>
            <a:chOff x="0" y="0"/>
            <a:chExt cx="1355196" cy="6390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310465" y="4768905"/>
            <a:ext cx="8882057" cy="7691461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87" r="-1498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070603" y="2755632"/>
            <a:ext cx="6234704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thuộc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tỉnh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/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SX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).</a:t>
            </a:r>
          </a:p>
          <a:p>
            <a:pPr algn="l">
              <a:lnSpc>
                <a:spcPts val="4511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8787" y="2845116"/>
            <a:ext cx="883386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71"/>
              </a:lnSpc>
            </a:pPr>
            <a:r>
              <a:rPr lang="en-US" sz="13200" b="1" dirty="0">
                <a:solidFill>
                  <a:srgbClr val="002060"/>
                </a:solidFill>
                <a:latin typeface="Barlow SemiCondensed Bold" panose="020B0604020202020204" charset="-93"/>
              </a:rPr>
              <a:t>NỘI DUNG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5814078"/>
            <a:ext cx="6234704" cy="167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 algn="l">
              <a:lnSpc>
                <a:spcPts val="4511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8965" y="76148"/>
            <a:ext cx="6930616" cy="10210852"/>
          </a:xfrm>
          <a:custGeom>
            <a:avLst/>
            <a:gdLst/>
            <a:ahLst/>
            <a:cxnLst/>
            <a:rect l="l" t="t" r="r" b="b"/>
            <a:pathLst>
              <a:path w="6930616" h="10210852">
                <a:moveTo>
                  <a:pt x="0" y="0"/>
                </a:moveTo>
                <a:lnTo>
                  <a:pt x="6930616" y="0"/>
                </a:lnTo>
                <a:lnTo>
                  <a:pt x="6930616" y="10210852"/>
                </a:lnTo>
                <a:lnTo>
                  <a:pt x="0" y="1021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77823" y="5143500"/>
            <a:ext cx="7381477" cy="639202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7751" r="-1775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963485" y="1715980"/>
            <a:ext cx="7381477" cy="6392027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865" r="-148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563520" y="-1480034"/>
            <a:ext cx="7381477" cy="6392027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46" r="-1494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3250442" y="1501577"/>
            <a:ext cx="13128265" cy="6415131"/>
            <a:chOff x="0" y="0"/>
            <a:chExt cx="1205021" cy="5888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58453" y="8686383"/>
            <a:ext cx="5262047" cy="4522072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58453" y="-3387117"/>
            <a:ext cx="5262047" cy="4522072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250442" y="2158861"/>
            <a:ext cx="13128265" cy="6415131"/>
            <a:chOff x="0" y="0"/>
            <a:chExt cx="1205021" cy="588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-197445" y="2282282"/>
            <a:ext cx="8311591" cy="62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r>
              <a:rPr lang="en-US" sz="7514" u="none" strike="noStrike" spc="210" dirty="0">
                <a:solidFill>
                  <a:srgbClr val="002060"/>
                </a:solidFill>
                <a:latin typeface="Barlow SemiCondensed Bold"/>
              </a:rPr>
              <a:t>TÌM HIỂU CÁC TRUNG TÂM CÔNG NGHIỆP CHÍNH Ở NƯỚC TA</a:t>
            </a:r>
          </a:p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endParaRPr lang="en-US" sz="7514" u="none" strike="noStrike" spc="210" dirty="0">
              <a:solidFill>
                <a:srgbClr val="002060"/>
              </a:solidFill>
              <a:latin typeface="Barlow SemiCondensed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737441" y="-2007108"/>
            <a:ext cx="6870845" cy="3770376"/>
          </a:xfrm>
          <a:custGeom>
            <a:avLst/>
            <a:gdLst/>
            <a:ahLst/>
            <a:cxnLst/>
            <a:rect l="l" t="t" r="r" b="b"/>
            <a:pathLst>
              <a:path w="6870845" h="3770376">
                <a:moveTo>
                  <a:pt x="0" y="0"/>
                </a:moveTo>
                <a:lnTo>
                  <a:pt x="6870845" y="0"/>
                </a:lnTo>
                <a:lnTo>
                  <a:pt x="6870845" y="3770376"/>
                </a:lnTo>
                <a:lnTo>
                  <a:pt x="0" y="377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315433">
            <a:off x="5426787" y="6488481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5" y="0"/>
                </a:lnTo>
                <a:lnTo>
                  <a:pt x="1309605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358453" y="2650957"/>
            <a:ext cx="5262047" cy="452207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84273" y="5495276"/>
            <a:ext cx="6080536" cy="5225461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528293" y="-854887"/>
            <a:ext cx="6080536" cy="5225461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614855" y="1244829"/>
            <a:ext cx="9941406" cy="8844456"/>
          </a:xfrm>
          <a:prstGeom prst="roundRect">
            <a:avLst>
              <a:gd name="adj" fmla="val 5894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858" y="6928398"/>
            <a:ext cx="6083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24858" y="8313393"/>
            <a:ext cx="48510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 err="1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4853" y="703592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NẴNG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4853" y="8351670"/>
            <a:ext cx="25458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Cam </a:t>
            </a:r>
            <a:r>
              <a:rPr lang="en-US" sz="4200" b="1" dirty="0" err="1">
                <a:solidFill>
                  <a:prstClr val="black"/>
                </a:solidFill>
                <a:latin typeface="#9Slide03 Cabin Condensed Bold" panose="00000806000000000000" pitchFamily="2" charset="-93"/>
              </a:rPr>
              <a:t>Đường</a:t>
            </a:r>
            <a:endParaRPr lang="en-US" sz="42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12871" y="1244829"/>
            <a:ext cx="6458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54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srgbClr val="FF00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77660" y="2767803"/>
            <a:ext cx="2122415" cy="407749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9587" y="4367677"/>
            <a:ext cx="4874044" cy="1217956"/>
            <a:chOff x="2483443" y="1737828"/>
            <a:chExt cx="3249362" cy="811970"/>
          </a:xfrm>
        </p:grpSpPr>
        <p:sp>
          <p:nvSpPr>
            <p:cNvPr id="53" name="Rectangle 52"/>
            <p:cNvSpPr/>
            <p:nvPr/>
          </p:nvSpPr>
          <p:spPr>
            <a:xfrm>
              <a:off x="2483443" y="1771481"/>
              <a:ext cx="94064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Rất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10779" y="1755814"/>
              <a:ext cx="55485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7320" y="1749579"/>
              <a:ext cx="84339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Trung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smtClean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/>
              </a:r>
              <a:br>
                <a:rPr lang="en-US" sz="3600" b="1" dirty="0" smtClean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</a:br>
              <a:r>
                <a:rPr lang="en-US" sz="3600" b="1" dirty="0" err="1" smtClean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bình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124519" y="1737828"/>
              <a:ext cx="60828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Nhỏ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0976841" y="1164791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1: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thước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cm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B05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pic>
        <p:nvPicPr>
          <p:cNvPr id="1026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r="67829" b="33568"/>
          <a:stretch/>
        </p:blipFill>
        <p:spPr bwMode="auto">
          <a:xfrm rot="16200000">
            <a:off x="312067" y="1161252"/>
            <a:ext cx="3739121" cy="192502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b="33568"/>
          <a:stretch/>
        </p:blipFill>
        <p:spPr bwMode="auto">
          <a:xfrm>
            <a:off x="11143932" y="3695315"/>
            <a:ext cx="6592275" cy="1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0976841" y="4872581"/>
            <a:ext cx="6759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trên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đồ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mức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? (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rất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bình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nhỏ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)</a:t>
            </a: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58648" y="245382"/>
            <a:ext cx="17232603" cy="830997"/>
          </a:xfrm>
          <a:prstGeom prst="rect">
            <a:avLst/>
          </a:pr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  <p:txBody>
          <a:bodyPr wrap="none">
            <a:spAutoFit/>
          </a:bodyPr>
          <a:lstStyle/>
          <a:p>
            <a:pPr defTabSz="1371600"/>
            <a:r>
              <a:rPr lang="vi-VN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XÁC ĐỊNH QUY MÔ</a:t>
            </a:r>
            <a:r>
              <a:rPr lang="en-US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, CƠ CẤU NGÀNH</a:t>
            </a:r>
            <a:r>
              <a:rPr lang="vi-VN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 CỦA CÁC TRUNG TÂM CÔNG NGHIỆP</a:t>
            </a:r>
            <a:endParaRPr lang="en-US" sz="4800" dirty="0">
              <a:solidFill>
                <a:srgbClr val="002060"/>
              </a:solidFill>
              <a:latin typeface="Barlow SemiCondensed Bold" panose="020B0604020202020204" charset="-93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976841" y="7856598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3: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các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hiệu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nằm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trong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vòng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đọc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tên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8" name="Oval 67"/>
          <p:cNvSpPr/>
          <p:nvPr/>
        </p:nvSpPr>
        <p:spPr>
          <a:xfrm>
            <a:off x="7050599" y="4130723"/>
            <a:ext cx="1007552" cy="10075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808105" y="2614613"/>
            <a:ext cx="3699159" cy="4005249"/>
          </a:xfrm>
          <a:prstGeom prst="rect">
            <a:avLst/>
          </a:prstGeom>
          <a:solidFill>
            <a:srgbClr val="9A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273437" y="2613608"/>
            <a:ext cx="3255023" cy="3772182"/>
          </a:xfrm>
          <a:custGeom>
            <a:avLst/>
            <a:gdLst>
              <a:gd name="connsiteX0" fmla="*/ 329034 w 2170015"/>
              <a:gd name="connsiteY0" fmla="*/ 0 h 2514788"/>
              <a:gd name="connsiteX1" fmla="*/ 2170015 w 2170015"/>
              <a:gd name="connsiteY1" fmla="*/ 0 h 2514788"/>
              <a:gd name="connsiteX2" fmla="*/ 2170015 w 2170015"/>
              <a:gd name="connsiteY2" fmla="*/ 1191919 h 2514788"/>
              <a:gd name="connsiteX3" fmla="*/ 2147943 w 2170015"/>
              <a:gd name="connsiteY3" fmla="*/ 1238292 h 2514788"/>
              <a:gd name="connsiteX4" fmla="*/ 1736563 w 2170015"/>
              <a:gd name="connsiteY4" fmla="*/ 1400161 h 2514788"/>
              <a:gd name="connsiteX5" fmla="*/ 1612738 w 2170015"/>
              <a:gd name="connsiteY5" fmla="*/ 1504936 h 2514788"/>
              <a:gd name="connsiteX6" fmla="*/ 1441288 w 2170015"/>
              <a:gd name="connsiteY6" fmla="*/ 1609711 h 2514788"/>
              <a:gd name="connsiteX7" fmla="*/ 1336513 w 2170015"/>
              <a:gd name="connsiteY7" fmla="*/ 1847836 h 2514788"/>
              <a:gd name="connsiteX8" fmla="*/ 1203163 w 2170015"/>
              <a:gd name="connsiteY8" fmla="*/ 2047861 h 2514788"/>
              <a:gd name="connsiteX9" fmla="*/ 1012663 w 2170015"/>
              <a:gd name="connsiteY9" fmla="*/ 2143111 h 2514788"/>
              <a:gd name="connsiteX10" fmla="*/ 936463 w 2170015"/>
              <a:gd name="connsiteY10" fmla="*/ 2200261 h 2514788"/>
              <a:gd name="connsiteX11" fmla="*/ 812638 w 2170015"/>
              <a:gd name="connsiteY11" fmla="*/ 2352661 h 2514788"/>
              <a:gd name="connsiteX12" fmla="*/ 631663 w 2170015"/>
              <a:gd name="connsiteY12" fmla="*/ 2438386 h 2514788"/>
              <a:gd name="connsiteX13" fmla="*/ 355438 w 2170015"/>
              <a:gd name="connsiteY13" fmla="*/ 2514586 h 2514788"/>
              <a:gd name="connsiteX14" fmla="*/ 69688 w 2170015"/>
              <a:gd name="connsiteY14" fmla="*/ 2457436 h 2514788"/>
              <a:gd name="connsiteX15" fmla="*/ 3013 w 2170015"/>
              <a:gd name="connsiteY15" fmla="*/ 2362186 h 2514788"/>
              <a:gd name="connsiteX16" fmla="*/ 136363 w 2170015"/>
              <a:gd name="connsiteY16" fmla="*/ 2352661 h 2514788"/>
              <a:gd name="connsiteX17" fmla="*/ 193513 w 2170015"/>
              <a:gd name="connsiteY17" fmla="*/ 2257411 h 2514788"/>
              <a:gd name="connsiteX18" fmla="*/ 241138 w 2170015"/>
              <a:gd name="connsiteY18" fmla="*/ 2162161 h 2514788"/>
              <a:gd name="connsiteX19" fmla="*/ 231613 w 2170015"/>
              <a:gd name="connsiteY19" fmla="*/ 2085961 h 2514788"/>
              <a:gd name="connsiteX20" fmla="*/ 174463 w 2170015"/>
              <a:gd name="connsiteY20" fmla="*/ 2028811 h 2514788"/>
              <a:gd name="connsiteX21" fmla="*/ 222088 w 2170015"/>
              <a:gd name="connsiteY21" fmla="*/ 1676386 h 2514788"/>
              <a:gd name="connsiteX22" fmla="*/ 241138 w 2170015"/>
              <a:gd name="connsiteY22" fmla="*/ 1295386 h 2514788"/>
              <a:gd name="connsiteX23" fmla="*/ 279238 w 2170015"/>
              <a:gd name="connsiteY23" fmla="*/ 609586 h 2514788"/>
              <a:gd name="connsiteX24" fmla="*/ 321602 w 2170015"/>
              <a:gd name="connsiteY24" fmla="*/ 3117 h 2514788"/>
              <a:gd name="connsiteX25" fmla="*/ 329034 w 2170015"/>
              <a:gd name="connsiteY25" fmla="*/ 0 h 25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70015" h="2514788">
                <a:moveTo>
                  <a:pt x="329034" y="0"/>
                </a:moveTo>
                <a:lnTo>
                  <a:pt x="2170015" y="0"/>
                </a:lnTo>
                <a:lnTo>
                  <a:pt x="2170015" y="1191919"/>
                </a:lnTo>
                <a:lnTo>
                  <a:pt x="2147943" y="1238292"/>
                </a:lnTo>
                <a:cubicBezTo>
                  <a:pt x="2044241" y="1387660"/>
                  <a:pt x="1819907" y="1350155"/>
                  <a:pt x="1736563" y="1400161"/>
                </a:cubicBezTo>
                <a:cubicBezTo>
                  <a:pt x="1641313" y="1457311"/>
                  <a:pt x="1661951" y="1470011"/>
                  <a:pt x="1612738" y="1504936"/>
                </a:cubicBezTo>
                <a:cubicBezTo>
                  <a:pt x="1563526" y="1539861"/>
                  <a:pt x="1487325" y="1552561"/>
                  <a:pt x="1441288" y="1609711"/>
                </a:cubicBezTo>
                <a:cubicBezTo>
                  <a:pt x="1395251" y="1666861"/>
                  <a:pt x="1376201" y="1774811"/>
                  <a:pt x="1336513" y="1847836"/>
                </a:cubicBezTo>
                <a:cubicBezTo>
                  <a:pt x="1296826" y="1920861"/>
                  <a:pt x="1257138" y="1998649"/>
                  <a:pt x="1203163" y="2047861"/>
                </a:cubicBezTo>
                <a:cubicBezTo>
                  <a:pt x="1149188" y="2097073"/>
                  <a:pt x="1057113" y="2117711"/>
                  <a:pt x="1012663" y="2143111"/>
                </a:cubicBezTo>
                <a:cubicBezTo>
                  <a:pt x="968213" y="2168511"/>
                  <a:pt x="969801" y="2165336"/>
                  <a:pt x="936463" y="2200261"/>
                </a:cubicBezTo>
                <a:cubicBezTo>
                  <a:pt x="903126" y="2235186"/>
                  <a:pt x="863438" y="2312974"/>
                  <a:pt x="812638" y="2352661"/>
                </a:cubicBezTo>
                <a:cubicBezTo>
                  <a:pt x="761838" y="2392348"/>
                  <a:pt x="707863" y="2411399"/>
                  <a:pt x="631663" y="2438386"/>
                </a:cubicBezTo>
                <a:cubicBezTo>
                  <a:pt x="555463" y="2465374"/>
                  <a:pt x="449100" y="2511411"/>
                  <a:pt x="355438" y="2514586"/>
                </a:cubicBezTo>
                <a:cubicBezTo>
                  <a:pt x="261776" y="2517761"/>
                  <a:pt x="128425" y="2482836"/>
                  <a:pt x="69688" y="2457436"/>
                </a:cubicBezTo>
                <a:cubicBezTo>
                  <a:pt x="10951" y="2432036"/>
                  <a:pt x="-8099" y="2379648"/>
                  <a:pt x="3013" y="2362186"/>
                </a:cubicBezTo>
                <a:cubicBezTo>
                  <a:pt x="14125" y="2344724"/>
                  <a:pt x="104613" y="2370123"/>
                  <a:pt x="136363" y="2352661"/>
                </a:cubicBezTo>
                <a:cubicBezTo>
                  <a:pt x="168113" y="2335199"/>
                  <a:pt x="176051" y="2289161"/>
                  <a:pt x="193513" y="2257411"/>
                </a:cubicBezTo>
                <a:cubicBezTo>
                  <a:pt x="210975" y="2225661"/>
                  <a:pt x="234788" y="2190736"/>
                  <a:pt x="241138" y="2162161"/>
                </a:cubicBezTo>
                <a:cubicBezTo>
                  <a:pt x="247488" y="2133586"/>
                  <a:pt x="242725" y="2108186"/>
                  <a:pt x="231613" y="2085961"/>
                </a:cubicBezTo>
                <a:cubicBezTo>
                  <a:pt x="220501" y="2063736"/>
                  <a:pt x="176050" y="2097073"/>
                  <a:pt x="174463" y="2028811"/>
                </a:cubicBezTo>
                <a:cubicBezTo>
                  <a:pt x="172876" y="1960549"/>
                  <a:pt x="210975" y="1798624"/>
                  <a:pt x="222088" y="1676386"/>
                </a:cubicBezTo>
                <a:cubicBezTo>
                  <a:pt x="233200" y="1554149"/>
                  <a:pt x="231613" y="1473186"/>
                  <a:pt x="241138" y="1295386"/>
                </a:cubicBezTo>
                <a:cubicBezTo>
                  <a:pt x="250663" y="1117586"/>
                  <a:pt x="257013" y="828661"/>
                  <a:pt x="279238" y="609586"/>
                </a:cubicBezTo>
                <a:cubicBezTo>
                  <a:pt x="300074" y="404203"/>
                  <a:pt x="87902" y="124871"/>
                  <a:pt x="321602" y="3117"/>
                </a:cubicBezTo>
                <a:lnTo>
                  <a:pt x="329034" y="0"/>
                </a:lnTo>
                <a:close/>
              </a:path>
            </a:pathLst>
          </a:custGeom>
          <a:solidFill>
            <a:srgbClr val="ECD67A"/>
          </a:solidFill>
          <a:ln w="12700">
            <a:solidFill>
              <a:srgbClr val="2CA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95727" y="5031633"/>
            <a:ext cx="21239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75546" r="74157" b="22055"/>
          <a:stretch/>
        </p:blipFill>
        <p:spPr>
          <a:xfrm>
            <a:off x="6978542" y="3772443"/>
            <a:ext cx="1379646" cy="1379646"/>
          </a:xfrm>
          <a:custGeom>
            <a:avLst/>
            <a:gdLst>
              <a:gd name="connsiteX0" fmla="*/ 459882 w 919764"/>
              <a:gd name="connsiteY0" fmla="*/ 0 h 919764"/>
              <a:gd name="connsiteX1" fmla="*/ 919764 w 919764"/>
              <a:gd name="connsiteY1" fmla="*/ 459882 h 919764"/>
              <a:gd name="connsiteX2" fmla="*/ 459882 w 919764"/>
              <a:gd name="connsiteY2" fmla="*/ 919764 h 919764"/>
              <a:gd name="connsiteX3" fmla="*/ 0 w 919764"/>
              <a:gd name="connsiteY3" fmla="*/ 459882 h 919764"/>
              <a:gd name="connsiteX4" fmla="*/ 459882 w 919764"/>
              <a:gd name="connsiteY4" fmla="*/ 0 h 9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764" h="919764">
                <a:moveTo>
                  <a:pt x="459882" y="0"/>
                </a:moveTo>
                <a:cubicBezTo>
                  <a:pt x="713868" y="0"/>
                  <a:pt x="919764" y="205896"/>
                  <a:pt x="919764" y="459882"/>
                </a:cubicBezTo>
                <a:cubicBezTo>
                  <a:pt x="919764" y="713868"/>
                  <a:pt x="713868" y="919764"/>
                  <a:pt x="459882" y="919764"/>
                </a:cubicBezTo>
                <a:cubicBezTo>
                  <a:pt x="205896" y="919764"/>
                  <a:pt x="0" y="713868"/>
                  <a:pt x="0" y="459882"/>
                </a:cubicBezTo>
                <a:cubicBezTo>
                  <a:pt x="0" y="205896"/>
                  <a:pt x="205896" y="0"/>
                  <a:pt x="459882" y="0"/>
                </a:cubicBezTo>
                <a:close/>
              </a:path>
            </a:pathLst>
          </a:custGeom>
        </p:spPr>
      </p:pic>
      <p:sp>
        <p:nvSpPr>
          <p:cNvPr id="84" name="Rectangle 83"/>
          <p:cNvSpPr/>
          <p:nvPr/>
        </p:nvSpPr>
        <p:spPr>
          <a:xfrm>
            <a:off x="5836025" y="2595350"/>
            <a:ext cx="146134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khí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87" name="Straight Arrow Connector 86"/>
          <p:cNvCxnSpPr>
            <a:endCxn id="84" idx="2"/>
          </p:cNvCxnSpPr>
          <p:nvPr/>
        </p:nvCxnSpPr>
        <p:spPr>
          <a:xfrm flipH="1" flipV="1">
            <a:off x="6566697" y="3195515"/>
            <a:ext cx="653964" cy="13489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93" idx="2"/>
          </p:cNvCxnSpPr>
          <p:nvPr/>
        </p:nvCxnSpPr>
        <p:spPr>
          <a:xfrm flipV="1">
            <a:off x="7756755" y="3214480"/>
            <a:ext cx="824631" cy="105697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885042" y="2614314"/>
            <a:ext cx="1298753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điện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08106" y="6319235"/>
            <a:ext cx="373730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smtClean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SX,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phẩm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9026915" y="3572874"/>
            <a:ext cx="146377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sản</a:t>
            </a:r>
            <a:endParaRPr lang="en-US" sz="36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7060413" y="4872581"/>
            <a:ext cx="504807" cy="1054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8" idx="1"/>
          </p:cNvCxnSpPr>
          <p:nvPr/>
        </p:nvCxnSpPr>
        <p:spPr>
          <a:xfrm>
            <a:off x="7990426" y="4717820"/>
            <a:ext cx="1036490" cy="323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36" y="2947483"/>
            <a:ext cx="4332708" cy="10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5" grpId="0"/>
      <p:bldP spid="68" grpId="0" animBg="1"/>
      <p:bldP spid="82" grpId="0" animBg="1"/>
      <p:bldP spid="79" grpId="0" animBg="1"/>
      <p:bldP spid="69" grpId="0"/>
      <p:bldP spid="84" grpId="0" animBg="1"/>
      <p:bldP spid="93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1304</Words>
  <Application>Microsoft Office PowerPoint</Application>
  <PresentationFormat>Custom</PresentationFormat>
  <Paragraphs>374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</vt:lpstr>
      <vt:lpstr>Times New Roman</vt:lpstr>
      <vt:lpstr>Barlow SemiCondensed Bold</vt:lpstr>
      <vt:lpstr>Open Sans</vt:lpstr>
      <vt:lpstr>#9Slide03 Cabin Condensed Bold</vt:lpstr>
      <vt:lpstr>Arial</vt:lpstr>
      <vt:lpstr>#9Slide07 IcielBC Cubano Normal (Headings)</vt:lpstr>
      <vt:lpstr>Chau Philomene</vt:lpstr>
      <vt:lpstr>Barlow Condensed</vt:lpstr>
      <vt:lpstr>Open Sans Bold</vt:lpstr>
      <vt:lpstr>#9Slide05 Amplify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7- CTST9-4</dc:title>
  <dc:creator>Admin</dc:creator>
  <cp:lastModifiedBy>Admin</cp:lastModifiedBy>
  <cp:revision>39</cp:revision>
  <dcterms:created xsi:type="dcterms:W3CDTF">2006-08-16T00:00:00Z</dcterms:created>
  <dcterms:modified xsi:type="dcterms:W3CDTF">2026-01-11T03:49:48Z</dcterms:modified>
  <dc:identifier>DAGHOYT2Sq4</dc:identifier>
</cp:coreProperties>
</file>