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notesMasterIdLst>
    <p:notesMasterId r:id="rId25"/>
  </p:notesMasterIdLst>
  <p:sldIdLst>
    <p:sldId id="374" r:id="rId2"/>
    <p:sldId id="406" r:id="rId3"/>
    <p:sldId id="416" r:id="rId4"/>
    <p:sldId id="417" r:id="rId5"/>
    <p:sldId id="407" r:id="rId6"/>
    <p:sldId id="765" r:id="rId7"/>
    <p:sldId id="420" r:id="rId8"/>
    <p:sldId id="766" r:id="rId9"/>
    <p:sldId id="384" r:id="rId10"/>
    <p:sldId id="412" r:id="rId11"/>
    <p:sldId id="408" r:id="rId12"/>
    <p:sldId id="418" r:id="rId13"/>
    <p:sldId id="419" r:id="rId14"/>
    <p:sldId id="777" r:id="rId15"/>
    <p:sldId id="778" r:id="rId16"/>
    <p:sldId id="769" r:id="rId17"/>
    <p:sldId id="771" r:id="rId18"/>
    <p:sldId id="772" r:id="rId19"/>
    <p:sldId id="770" r:id="rId20"/>
    <p:sldId id="773" r:id="rId21"/>
    <p:sldId id="774" r:id="rId22"/>
    <p:sldId id="284" r:id="rId23"/>
    <p:sldId id="4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F4F8FB"/>
    <a:srgbClr val="B5161B"/>
    <a:srgbClr val="BA3D27"/>
    <a:srgbClr val="0C0C0C"/>
    <a:srgbClr val="0D0D0D"/>
    <a:srgbClr val="1EABD3"/>
    <a:srgbClr val="20A9D4"/>
    <a:srgbClr val="FF5FA9"/>
    <a:srgbClr val="A47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6" autoAdjust="0"/>
    <p:restoredTop sz="94660"/>
  </p:normalViewPr>
  <p:slideViewPr>
    <p:cSldViewPr snapToGrid="0">
      <p:cViewPr varScale="1">
        <p:scale>
          <a:sx n="69" d="100"/>
          <a:sy n="69" d="100"/>
        </p:scale>
        <p:origin x="9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E56D7-18D1-48B0-B400-496E8BAABD8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957FCEA-A735-4597-B0B0-3DA4AD5A9731}">
      <dgm:prSet phldrT="[Text]" custT="1"/>
      <dgm:spPr>
        <a:solidFill>
          <a:srgbClr val="FFCC99"/>
        </a:solidFill>
      </dgm:spPr>
      <dgm:t>
        <a:bodyPr/>
        <a:lstStyle/>
        <a:p>
          <a:r>
            <a:rPr lang="en-US" sz="2500" b="1" dirty="0" err="1">
              <a:solidFill>
                <a:schemeClr val="tx1"/>
              </a:solidFill>
              <a:latin typeface="Times New Roman" panose="02020603050405020304" pitchFamily="18" charset="0"/>
              <a:cs typeface="Times New Roman" panose="02020603050405020304" pitchFamily="18" charset="0"/>
            </a:rPr>
            <a:t>Nền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kinh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tế</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Trung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Quốc</a:t>
          </a:r>
          <a:endParaRPr lang="en-US" sz="2500" b="1" dirty="0">
            <a:solidFill>
              <a:schemeClr val="tx1"/>
            </a:solidFill>
            <a:latin typeface="Times New Roman" panose="02020603050405020304" pitchFamily="18" charset="0"/>
            <a:cs typeface="Times New Roman" panose="02020603050405020304" pitchFamily="18" charset="0"/>
          </a:endParaRPr>
        </a:p>
      </dgm:t>
    </dgm:pt>
    <dgm:pt modelId="{76BBE962-35DC-4DE7-8992-322828773FFA}" type="parTrans" cxnId="{4A32BABF-A3C3-4738-A9A8-EB7FBC24CE61}">
      <dgm:prSet/>
      <dgm:spPr/>
      <dgm:t>
        <a:bodyPr/>
        <a:lstStyle/>
        <a:p>
          <a:endParaRPr lang="en-US"/>
        </a:p>
      </dgm:t>
    </dgm:pt>
    <dgm:pt modelId="{004F8A98-D395-4BA8-AF96-AFCDF40CC2B0}" type="sibTrans" cxnId="{4A32BABF-A3C3-4738-A9A8-EB7FBC24CE61}">
      <dgm:prSet/>
      <dgm:spPr/>
      <dgm:t>
        <a:bodyPr/>
        <a:lstStyle/>
        <a:p>
          <a:endParaRPr lang="en-US"/>
        </a:p>
      </dgm:t>
    </dgm:pt>
    <dgm:pt modelId="{E453F8AB-D630-431C-9148-74CFD508174C}">
      <dgm:prSet phldrT="[Text]" custT="1"/>
      <dgm:spPr>
        <a:solidFill>
          <a:srgbClr val="00B0F0"/>
        </a:solidFill>
      </dgm:spPr>
      <dgm:t>
        <a:bodyPr/>
        <a:lstStyle/>
        <a:p>
          <a:r>
            <a:rPr lang="en-US" sz="2000" b="1" dirty="0" err="1">
              <a:solidFill>
                <a:schemeClr val="tx1"/>
              </a:solidFill>
              <a:latin typeface="Times New Roman" panose="02020603050405020304" pitchFamily="18" charset="0"/>
              <a:cs typeface="Times New Roman" panose="02020603050405020304" pitchFamily="18" charset="0"/>
            </a:rPr>
            <a:t>Quá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triển</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B703F9EA-4342-4FFE-8ED7-4659A33CD04A}" type="parTrans" cxnId="{708F3C86-D192-48F2-AFB8-78AEC8FF15F5}">
      <dgm:prSet/>
      <dgm:spPr/>
      <dgm:t>
        <a:bodyPr/>
        <a:lstStyle/>
        <a:p>
          <a:endParaRPr lang="en-US"/>
        </a:p>
      </dgm:t>
    </dgm:pt>
    <dgm:pt modelId="{21EE62B4-DB90-4C48-BADF-FA1B26814112}" type="sibTrans" cxnId="{708F3C86-D192-48F2-AFB8-78AEC8FF15F5}">
      <dgm:prSet/>
      <dgm:spPr/>
      <dgm:t>
        <a:bodyPr/>
        <a:lstStyle/>
        <a:p>
          <a:endParaRPr lang="en-US"/>
        </a:p>
      </dgm:t>
    </dgm:pt>
    <dgm:pt modelId="{2CDEBFDE-C6ED-41C0-B998-EF4D09440BC0}">
      <dgm:prSet phldrT="[Text]" custT="1"/>
      <dgm:spPr>
        <a:solidFill>
          <a:srgbClr val="FF00FF"/>
        </a:solidFill>
      </dgm:spPr>
      <dgm:t>
        <a:bodyPr/>
        <a:lstStyle/>
        <a:p>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trạng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nền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tế</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F7D61C01-D30B-48AB-930D-D68F533249D7}" type="parTrans" cxnId="{4949346B-D23E-4062-AC26-BA78D3482581}">
      <dgm:prSet/>
      <dgm:spPr/>
      <dgm:t>
        <a:bodyPr/>
        <a:lstStyle/>
        <a:p>
          <a:endParaRPr lang="en-US"/>
        </a:p>
      </dgm:t>
    </dgm:pt>
    <dgm:pt modelId="{C9D7B084-B964-49BE-972B-10EB25C0D7DB}" type="sibTrans" cxnId="{4949346B-D23E-4062-AC26-BA78D3482581}">
      <dgm:prSet/>
      <dgm:spPr/>
      <dgm:t>
        <a:bodyPr/>
        <a:lstStyle/>
        <a:p>
          <a:endParaRPr lang="en-US"/>
        </a:p>
      </dgm:t>
    </dgm:pt>
    <dgm:pt modelId="{C6BD6C2B-9F33-4E11-851D-59AAF5061860}">
      <dgm:prSet phldrT="[Text]" custT="1"/>
      <dgm:spPr>
        <a:solidFill>
          <a:srgbClr val="FFFF00"/>
        </a:solidFill>
      </dgm:spPr>
      <dgm:t>
        <a:bodyPr/>
        <a:lstStyle/>
        <a:p>
          <a:r>
            <a:rPr lang="en-US" sz="2000" b="1" dirty="0" err="1">
              <a:solidFill>
                <a:schemeClr val="tx1"/>
              </a:solidFill>
              <a:latin typeface="Times New Roman" panose="02020603050405020304" pitchFamily="18" charset="0"/>
              <a:cs typeface="Times New Roman" panose="02020603050405020304" pitchFamily="18" charset="0"/>
            </a:rPr>
            <a:t>Nguyên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nhân</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2179808F-F949-402C-95B3-B431C6438F0A}" type="parTrans" cxnId="{1FFCA01C-3B93-45B0-9AFA-E49C9975F7A3}">
      <dgm:prSet/>
      <dgm:spPr/>
      <dgm:t>
        <a:bodyPr/>
        <a:lstStyle/>
        <a:p>
          <a:endParaRPr lang="en-US"/>
        </a:p>
      </dgm:t>
    </dgm:pt>
    <dgm:pt modelId="{3F5925B1-50E5-4CFE-96AF-F8FA436E81C5}" type="sibTrans" cxnId="{1FFCA01C-3B93-45B0-9AFA-E49C9975F7A3}">
      <dgm:prSet/>
      <dgm:spPr/>
      <dgm:t>
        <a:bodyPr/>
        <a:lstStyle/>
        <a:p>
          <a:endParaRPr lang="en-US"/>
        </a:p>
      </dgm:t>
    </dgm:pt>
    <dgm:pt modelId="{E62BBE3F-7645-4276-8D3C-53E23580686A}" type="pres">
      <dgm:prSet presAssocID="{E0CE56D7-18D1-48B0-B400-496E8BAABD81}" presName="hierChild1" presStyleCnt="0">
        <dgm:presLayoutVars>
          <dgm:orgChart val="1"/>
          <dgm:chPref val="1"/>
          <dgm:dir/>
          <dgm:animOne val="branch"/>
          <dgm:animLvl val="lvl"/>
          <dgm:resizeHandles/>
        </dgm:presLayoutVars>
      </dgm:prSet>
      <dgm:spPr/>
      <dgm:t>
        <a:bodyPr/>
        <a:lstStyle/>
        <a:p>
          <a:endParaRPr lang="en-US"/>
        </a:p>
      </dgm:t>
    </dgm:pt>
    <dgm:pt modelId="{A75E7074-64E1-42E4-B36F-1CC6191EBFAF}" type="pres">
      <dgm:prSet presAssocID="{0957FCEA-A735-4597-B0B0-3DA4AD5A9731}" presName="hierRoot1" presStyleCnt="0">
        <dgm:presLayoutVars>
          <dgm:hierBranch val="init"/>
        </dgm:presLayoutVars>
      </dgm:prSet>
      <dgm:spPr/>
    </dgm:pt>
    <dgm:pt modelId="{1A9D9B83-EE8B-418F-BE00-95F5332BEE16}" type="pres">
      <dgm:prSet presAssocID="{0957FCEA-A735-4597-B0B0-3DA4AD5A9731}" presName="rootComposite1" presStyleCnt="0"/>
      <dgm:spPr/>
    </dgm:pt>
    <dgm:pt modelId="{24C9385D-8CE1-4836-B17F-5688836DC5BB}" type="pres">
      <dgm:prSet presAssocID="{0957FCEA-A735-4597-B0B0-3DA4AD5A9731}" presName="rootText1" presStyleLbl="node0" presStyleIdx="0" presStyleCnt="1" custScaleX="342403" custScaleY="96388" custLinFactNeighborX="631" custLinFactNeighborY="3786">
        <dgm:presLayoutVars>
          <dgm:chPref val="3"/>
        </dgm:presLayoutVars>
      </dgm:prSet>
      <dgm:spPr/>
      <dgm:t>
        <a:bodyPr/>
        <a:lstStyle/>
        <a:p>
          <a:endParaRPr lang="en-US"/>
        </a:p>
      </dgm:t>
    </dgm:pt>
    <dgm:pt modelId="{FEF761F1-4195-4C02-8236-8AFDA2D3E977}" type="pres">
      <dgm:prSet presAssocID="{0957FCEA-A735-4597-B0B0-3DA4AD5A9731}" presName="rootConnector1" presStyleLbl="node1" presStyleIdx="0" presStyleCnt="0"/>
      <dgm:spPr/>
      <dgm:t>
        <a:bodyPr/>
        <a:lstStyle/>
        <a:p>
          <a:endParaRPr lang="en-US"/>
        </a:p>
      </dgm:t>
    </dgm:pt>
    <dgm:pt modelId="{CDD29E76-4D29-4F08-A1E5-1DE61A3E2C66}" type="pres">
      <dgm:prSet presAssocID="{0957FCEA-A735-4597-B0B0-3DA4AD5A9731}" presName="hierChild2" presStyleCnt="0"/>
      <dgm:spPr/>
    </dgm:pt>
    <dgm:pt modelId="{E2D639C4-25F5-4CD0-8DEE-7FFC09E4EBC5}" type="pres">
      <dgm:prSet presAssocID="{B703F9EA-4342-4FFE-8ED7-4659A33CD04A}" presName="Name37" presStyleLbl="parChTrans1D2" presStyleIdx="0" presStyleCnt="3"/>
      <dgm:spPr/>
      <dgm:t>
        <a:bodyPr/>
        <a:lstStyle/>
        <a:p>
          <a:endParaRPr lang="en-US"/>
        </a:p>
      </dgm:t>
    </dgm:pt>
    <dgm:pt modelId="{8FB132AB-6282-478E-946F-9F12DD18C8CD}" type="pres">
      <dgm:prSet presAssocID="{E453F8AB-D630-431C-9148-74CFD508174C}" presName="hierRoot2" presStyleCnt="0">
        <dgm:presLayoutVars>
          <dgm:hierBranch val="init"/>
        </dgm:presLayoutVars>
      </dgm:prSet>
      <dgm:spPr/>
    </dgm:pt>
    <dgm:pt modelId="{C98BA9BE-98BF-4C63-8777-7894C17D8BE2}" type="pres">
      <dgm:prSet presAssocID="{E453F8AB-D630-431C-9148-74CFD508174C}" presName="rootComposite" presStyleCnt="0"/>
      <dgm:spPr/>
    </dgm:pt>
    <dgm:pt modelId="{CAC5B153-9EC2-43FA-978F-8EE9F6AF8F5E}" type="pres">
      <dgm:prSet presAssocID="{E453F8AB-D630-431C-9148-74CFD508174C}" presName="rootText" presStyleLbl="node2" presStyleIdx="0" presStyleCnt="3" custScaleX="96634" custScaleY="75598" custLinFactNeighborX="-12578" custLinFactNeighborY="1262">
        <dgm:presLayoutVars>
          <dgm:chPref val="3"/>
        </dgm:presLayoutVars>
      </dgm:prSet>
      <dgm:spPr/>
      <dgm:t>
        <a:bodyPr/>
        <a:lstStyle/>
        <a:p>
          <a:endParaRPr lang="en-US"/>
        </a:p>
      </dgm:t>
    </dgm:pt>
    <dgm:pt modelId="{206364D1-4FFD-43AD-AE0F-DB8AB3D362CE}" type="pres">
      <dgm:prSet presAssocID="{E453F8AB-D630-431C-9148-74CFD508174C}" presName="rootConnector" presStyleLbl="node2" presStyleIdx="0" presStyleCnt="3"/>
      <dgm:spPr/>
      <dgm:t>
        <a:bodyPr/>
        <a:lstStyle/>
        <a:p>
          <a:endParaRPr lang="en-US"/>
        </a:p>
      </dgm:t>
    </dgm:pt>
    <dgm:pt modelId="{79F8A341-A030-4574-B171-0B21F1036945}" type="pres">
      <dgm:prSet presAssocID="{E453F8AB-D630-431C-9148-74CFD508174C}" presName="hierChild4" presStyleCnt="0"/>
      <dgm:spPr/>
    </dgm:pt>
    <dgm:pt modelId="{00127CE6-5C7A-49CD-93CB-0B3CB714C080}" type="pres">
      <dgm:prSet presAssocID="{E453F8AB-D630-431C-9148-74CFD508174C}" presName="hierChild5" presStyleCnt="0"/>
      <dgm:spPr/>
    </dgm:pt>
    <dgm:pt modelId="{3B2F9C5B-6922-4051-930F-407DE9B7BF54}" type="pres">
      <dgm:prSet presAssocID="{F7D61C01-D30B-48AB-930D-D68F533249D7}" presName="Name37" presStyleLbl="parChTrans1D2" presStyleIdx="1" presStyleCnt="3"/>
      <dgm:spPr/>
      <dgm:t>
        <a:bodyPr/>
        <a:lstStyle/>
        <a:p>
          <a:endParaRPr lang="en-US"/>
        </a:p>
      </dgm:t>
    </dgm:pt>
    <dgm:pt modelId="{D94D78E1-FD2D-4AB7-9B8C-105E7A4B1D4B}" type="pres">
      <dgm:prSet presAssocID="{2CDEBFDE-C6ED-41C0-B998-EF4D09440BC0}" presName="hierRoot2" presStyleCnt="0">
        <dgm:presLayoutVars>
          <dgm:hierBranch val="init"/>
        </dgm:presLayoutVars>
      </dgm:prSet>
      <dgm:spPr/>
    </dgm:pt>
    <dgm:pt modelId="{E2CBFF70-C78F-4E0C-81DB-9D6570BD7663}" type="pres">
      <dgm:prSet presAssocID="{2CDEBFDE-C6ED-41C0-B998-EF4D09440BC0}" presName="rootComposite" presStyleCnt="0"/>
      <dgm:spPr/>
    </dgm:pt>
    <dgm:pt modelId="{6831DEBE-E681-4ECB-B144-A25D50046DF4}" type="pres">
      <dgm:prSet presAssocID="{2CDEBFDE-C6ED-41C0-B998-EF4D09440BC0}" presName="rootText" presStyleLbl="node2" presStyleIdx="1" presStyleCnt="3" custScaleX="78003" custScaleY="81068" custLinFactNeighborX="-2867">
        <dgm:presLayoutVars>
          <dgm:chPref val="3"/>
        </dgm:presLayoutVars>
      </dgm:prSet>
      <dgm:spPr/>
      <dgm:t>
        <a:bodyPr/>
        <a:lstStyle/>
        <a:p>
          <a:endParaRPr lang="en-US"/>
        </a:p>
      </dgm:t>
    </dgm:pt>
    <dgm:pt modelId="{76EDDA45-471B-473D-AC1F-80FD23F2FE54}" type="pres">
      <dgm:prSet presAssocID="{2CDEBFDE-C6ED-41C0-B998-EF4D09440BC0}" presName="rootConnector" presStyleLbl="node2" presStyleIdx="1" presStyleCnt="3"/>
      <dgm:spPr/>
      <dgm:t>
        <a:bodyPr/>
        <a:lstStyle/>
        <a:p>
          <a:endParaRPr lang="en-US"/>
        </a:p>
      </dgm:t>
    </dgm:pt>
    <dgm:pt modelId="{081D905D-BAC7-46BC-B5DC-5C414CF51C43}" type="pres">
      <dgm:prSet presAssocID="{2CDEBFDE-C6ED-41C0-B998-EF4D09440BC0}" presName="hierChild4" presStyleCnt="0"/>
      <dgm:spPr/>
    </dgm:pt>
    <dgm:pt modelId="{6740250A-209E-40C4-B9C3-2B9B61D99D5C}" type="pres">
      <dgm:prSet presAssocID="{2CDEBFDE-C6ED-41C0-B998-EF4D09440BC0}" presName="hierChild5" presStyleCnt="0"/>
      <dgm:spPr/>
    </dgm:pt>
    <dgm:pt modelId="{26C5CE0D-C4B1-42A0-8302-7D1062DC559A}" type="pres">
      <dgm:prSet presAssocID="{2179808F-F949-402C-95B3-B431C6438F0A}" presName="Name37" presStyleLbl="parChTrans1D2" presStyleIdx="2" presStyleCnt="3"/>
      <dgm:spPr/>
      <dgm:t>
        <a:bodyPr/>
        <a:lstStyle/>
        <a:p>
          <a:endParaRPr lang="en-US"/>
        </a:p>
      </dgm:t>
    </dgm:pt>
    <dgm:pt modelId="{FE293E7E-1D21-46A3-8F2B-9B04F1394358}" type="pres">
      <dgm:prSet presAssocID="{C6BD6C2B-9F33-4E11-851D-59AAF5061860}" presName="hierRoot2" presStyleCnt="0">
        <dgm:presLayoutVars>
          <dgm:hierBranch val="init"/>
        </dgm:presLayoutVars>
      </dgm:prSet>
      <dgm:spPr/>
    </dgm:pt>
    <dgm:pt modelId="{1D378CD1-3D1B-4567-B157-BA041AA6F99B}" type="pres">
      <dgm:prSet presAssocID="{C6BD6C2B-9F33-4E11-851D-59AAF5061860}" presName="rootComposite" presStyleCnt="0"/>
      <dgm:spPr/>
    </dgm:pt>
    <dgm:pt modelId="{7D620E6E-E63C-42A5-AFD6-51F6CD193546}" type="pres">
      <dgm:prSet presAssocID="{C6BD6C2B-9F33-4E11-851D-59AAF5061860}" presName="rootText" presStyleLbl="node2" presStyleIdx="2" presStyleCnt="3" custScaleX="90514" custScaleY="82645" custLinFactNeighborX="4435" custLinFactNeighborY="-104">
        <dgm:presLayoutVars>
          <dgm:chPref val="3"/>
        </dgm:presLayoutVars>
      </dgm:prSet>
      <dgm:spPr/>
      <dgm:t>
        <a:bodyPr/>
        <a:lstStyle/>
        <a:p>
          <a:endParaRPr lang="en-US"/>
        </a:p>
      </dgm:t>
    </dgm:pt>
    <dgm:pt modelId="{AD24F783-618D-45AB-B851-C7CA4EF9C549}" type="pres">
      <dgm:prSet presAssocID="{C6BD6C2B-9F33-4E11-851D-59AAF5061860}" presName="rootConnector" presStyleLbl="node2" presStyleIdx="2" presStyleCnt="3"/>
      <dgm:spPr/>
      <dgm:t>
        <a:bodyPr/>
        <a:lstStyle/>
        <a:p>
          <a:endParaRPr lang="en-US"/>
        </a:p>
      </dgm:t>
    </dgm:pt>
    <dgm:pt modelId="{6C2424D1-4442-4F4A-8C00-BBEE96E6C541}" type="pres">
      <dgm:prSet presAssocID="{C6BD6C2B-9F33-4E11-851D-59AAF5061860}" presName="hierChild4" presStyleCnt="0"/>
      <dgm:spPr/>
    </dgm:pt>
    <dgm:pt modelId="{0A3CC776-5506-4F1D-B7BA-E00FB7BABECC}" type="pres">
      <dgm:prSet presAssocID="{C6BD6C2B-9F33-4E11-851D-59AAF5061860}" presName="hierChild5" presStyleCnt="0"/>
      <dgm:spPr/>
    </dgm:pt>
    <dgm:pt modelId="{3517D9C4-FD7C-47F6-9D9D-97DB71BD398D}" type="pres">
      <dgm:prSet presAssocID="{0957FCEA-A735-4597-B0B0-3DA4AD5A9731}" presName="hierChild3" presStyleCnt="0"/>
      <dgm:spPr/>
    </dgm:pt>
  </dgm:ptLst>
  <dgm:cxnLst>
    <dgm:cxn modelId="{C6E7F679-E09D-4EFB-BD2B-FD5C21E6844F}" type="presOf" srcId="{C6BD6C2B-9F33-4E11-851D-59AAF5061860}" destId="{7D620E6E-E63C-42A5-AFD6-51F6CD193546}" srcOrd="0" destOrd="0" presId="urn:microsoft.com/office/officeart/2005/8/layout/orgChart1"/>
    <dgm:cxn modelId="{BBA3DAFA-6928-403F-8523-DEFFF17EF725}" type="presOf" srcId="{2CDEBFDE-C6ED-41C0-B998-EF4D09440BC0}" destId="{76EDDA45-471B-473D-AC1F-80FD23F2FE54}" srcOrd="1" destOrd="0" presId="urn:microsoft.com/office/officeart/2005/8/layout/orgChart1"/>
    <dgm:cxn modelId="{AB52808A-E13F-4DD4-9964-D79E5A5046F4}" type="presOf" srcId="{B703F9EA-4342-4FFE-8ED7-4659A33CD04A}" destId="{E2D639C4-25F5-4CD0-8DEE-7FFC09E4EBC5}" srcOrd="0" destOrd="0" presId="urn:microsoft.com/office/officeart/2005/8/layout/orgChart1"/>
    <dgm:cxn modelId="{BBB19467-4C91-4D06-9F16-07A3D4F40C6E}" type="presOf" srcId="{F7D61C01-D30B-48AB-930D-D68F533249D7}" destId="{3B2F9C5B-6922-4051-930F-407DE9B7BF54}" srcOrd="0" destOrd="0" presId="urn:microsoft.com/office/officeart/2005/8/layout/orgChart1"/>
    <dgm:cxn modelId="{60DB3284-2255-4EA0-BC08-EFDF1071DC86}" type="presOf" srcId="{0957FCEA-A735-4597-B0B0-3DA4AD5A9731}" destId="{24C9385D-8CE1-4836-B17F-5688836DC5BB}" srcOrd="0" destOrd="0" presId="urn:microsoft.com/office/officeart/2005/8/layout/orgChart1"/>
    <dgm:cxn modelId="{4949346B-D23E-4062-AC26-BA78D3482581}" srcId="{0957FCEA-A735-4597-B0B0-3DA4AD5A9731}" destId="{2CDEBFDE-C6ED-41C0-B998-EF4D09440BC0}" srcOrd="1" destOrd="0" parTransId="{F7D61C01-D30B-48AB-930D-D68F533249D7}" sibTransId="{C9D7B084-B964-49BE-972B-10EB25C0D7DB}"/>
    <dgm:cxn modelId="{7F3BD63E-B1BF-4BFD-B3FD-5A9DEABBE7A2}" type="presOf" srcId="{0957FCEA-A735-4597-B0B0-3DA4AD5A9731}" destId="{FEF761F1-4195-4C02-8236-8AFDA2D3E977}" srcOrd="1" destOrd="0" presId="urn:microsoft.com/office/officeart/2005/8/layout/orgChart1"/>
    <dgm:cxn modelId="{A31D66F8-B8E6-4619-92C0-E9262907AAC6}" type="presOf" srcId="{E0CE56D7-18D1-48B0-B400-496E8BAABD81}" destId="{E62BBE3F-7645-4276-8D3C-53E23580686A}" srcOrd="0" destOrd="0" presId="urn:microsoft.com/office/officeart/2005/8/layout/orgChart1"/>
    <dgm:cxn modelId="{515B36A3-397C-4891-9ACD-78053978A9A9}" type="presOf" srcId="{E453F8AB-D630-431C-9148-74CFD508174C}" destId="{206364D1-4FFD-43AD-AE0F-DB8AB3D362CE}" srcOrd="1" destOrd="0" presId="urn:microsoft.com/office/officeart/2005/8/layout/orgChart1"/>
    <dgm:cxn modelId="{4A32BABF-A3C3-4738-A9A8-EB7FBC24CE61}" srcId="{E0CE56D7-18D1-48B0-B400-496E8BAABD81}" destId="{0957FCEA-A735-4597-B0B0-3DA4AD5A9731}" srcOrd="0" destOrd="0" parTransId="{76BBE962-35DC-4DE7-8992-322828773FFA}" sibTransId="{004F8A98-D395-4BA8-AF96-AFCDF40CC2B0}"/>
    <dgm:cxn modelId="{DF5FE9DF-52DF-480F-85E9-B699B6FE7445}" type="presOf" srcId="{2179808F-F949-402C-95B3-B431C6438F0A}" destId="{26C5CE0D-C4B1-42A0-8302-7D1062DC559A}" srcOrd="0" destOrd="0" presId="urn:microsoft.com/office/officeart/2005/8/layout/orgChart1"/>
    <dgm:cxn modelId="{1F349648-4C4C-45CF-8556-2DCF1A3CF320}" type="presOf" srcId="{E453F8AB-D630-431C-9148-74CFD508174C}" destId="{CAC5B153-9EC2-43FA-978F-8EE9F6AF8F5E}" srcOrd="0" destOrd="0" presId="urn:microsoft.com/office/officeart/2005/8/layout/orgChart1"/>
    <dgm:cxn modelId="{FAD72251-12A0-4BD2-AAFF-18752896538D}" type="presOf" srcId="{2CDEBFDE-C6ED-41C0-B998-EF4D09440BC0}" destId="{6831DEBE-E681-4ECB-B144-A25D50046DF4}" srcOrd="0" destOrd="0" presId="urn:microsoft.com/office/officeart/2005/8/layout/orgChart1"/>
    <dgm:cxn modelId="{708F3C86-D192-48F2-AFB8-78AEC8FF15F5}" srcId="{0957FCEA-A735-4597-B0B0-3DA4AD5A9731}" destId="{E453F8AB-D630-431C-9148-74CFD508174C}" srcOrd="0" destOrd="0" parTransId="{B703F9EA-4342-4FFE-8ED7-4659A33CD04A}" sibTransId="{21EE62B4-DB90-4C48-BADF-FA1B26814112}"/>
    <dgm:cxn modelId="{1FFCA01C-3B93-45B0-9AFA-E49C9975F7A3}" srcId="{0957FCEA-A735-4597-B0B0-3DA4AD5A9731}" destId="{C6BD6C2B-9F33-4E11-851D-59AAF5061860}" srcOrd="2" destOrd="0" parTransId="{2179808F-F949-402C-95B3-B431C6438F0A}" sibTransId="{3F5925B1-50E5-4CFE-96AF-F8FA436E81C5}"/>
    <dgm:cxn modelId="{13488905-96FB-4F41-8FF3-9B317E377722}" type="presOf" srcId="{C6BD6C2B-9F33-4E11-851D-59AAF5061860}" destId="{AD24F783-618D-45AB-B851-C7CA4EF9C549}" srcOrd="1" destOrd="0" presId="urn:microsoft.com/office/officeart/2005/8/layout/orgChart1"/>
    <dgm:cxn modelId="{0816A68B-9695-42E3-994B-6A64E7099157}" type="presParOf" srcId="{E62BBE3F-7645-4276-8D3C-53E23580686A}" destId="{A75E7074-64E1-42E4-B36F-1CC6191EBFAF}" srcOrd="0" destOrd="0" presId="urn:microsoft.com/office/officeart/2005/8/layout/orgChart1"/>
    <dgm:cxn modelId="{1B945C63-1177-4B74-A7B1-72C669F9CAB4}" type="presParOf" srcId="{A75E7074-64E1-42E4-B36F-1CC6191EBFAF}" destId="{1A9D9B83-EE8B-418F-BE00-95F5332BEE16}" srcOrd="0" destOrd="0" presId="urn:microsoft.com/office/officeart/2005/8/layout/orgChart1"/>
    <dgm:cxn modelId="{97FC1DEE-8474-458A-B0F4-430CD2EEF852}" type="presParOf" srcId="{1A9D9B83-EE8B-418F-BE00-95F5332BEE16}" destId="{24C9385D-8CE1-4836-B17F-5688836DC5BB}" srcOrd="0" destOrd="0" presId="urn:microsoft.com/office/officeart/2005/8/layout/orgChart1"/>
    <dgm:cxn modelId="{B264B270-D3C9-4ECA-B33E-3859DFD617B8}" type="presParOf" srcId="{1A9D9B83-EE8B-418F-BE00-95F5332BEE16}" destId="{FEF761F1-4195-4C02-8236-8AFDA2D3E977}" srcOrd="1" destOrd="0" presId="urn:microsoft.com/office/officeart/2005/8/layout/orgChart1"/>
    <dgm:cxn modelId="{F5122F89-93F3-41A6-AD4F-CDA18A8C1D1E}" type="presParOf" srcId="{A75E7074-64E1-42E4-B36F-1CC6191EBFAF}" destId="{CDD29E76-4D29-4F08-A1E5-1DE61A3E2C66}" srcOrd="1" destOrd="0" presId="urn:microsoft.com/office/officeart/2005/8/layout/orgChart1"/>
    <dgm:cxn modelId="{3B63A70B-3F13-4D88-AF22-87287E17924A}" type="presParOf" srcId="{CDD29E76-4D29-4F08-A1E5-1DE61A3E2C66}" destId="{E2D639C4-25F5-4CD0-8DEE-7FFC09E4EBC5}" srcOrd="0" destOrd="0" presId="urn:microsoft.com/office/officeart/2005/8/layout/orgChart1"/>
    <dgm:cxn modelId="{6187A884-1A31-4844-B732-012A9A1027BA}" type="presParOf" srcId="{CDD29E76-4D29-4F08-A1E5-1DE61A3E2C66}" destId="{8FB132AB-6282-478E-946F-9F12DD18C8CD}" srcOrd="1" destOrd="0" presId="urn:microsoft.com/office/officeart/2005/8/layout/orgChart1"/>
    <dgm:cxn modelId="{1E3EB803-827D-405F-8FBD-18CB123A46E3}" type="presParOf" srcId="{8FB132AB-6282-478E-946F-9F12DD18C8CD}" destId="{C98BA9BE-98BF-4C63-8777-7894C17D8BE2}" srcOrd="0" destOrd="0" presId="urn:microsoft.com/office/officeart/2005/8/layout/orgChart1"/>
    <dgm:cxn modelId="{5F9CD9CC-94A0-44ED-849A-3E1C7E915669}" type="presParOf" srcId="{C98BA9BE-98BF-4C63-8777-7894C17D8BE2}" destId="{CAC5B153-9EC2-43FA-978F-8EE9F6AF8F5E}" srcOrd="0" destOrd="0" presId="urn:microsoft.com/office/officeart/2005/8/layout/orgChart1"/>
    <dgm:cxn modelId="{54B65659-1FAC-482B-BADC-D4662CD2DBB6}" type="presParOf" srcId="{C98BA9BE-98BF-4C63-8777-7894C17D8BE2}" destId="{206364D1-4FFD-43AD-AE0F-DB8AB3D362CE}" srcOrd="1" destOrd="0" presId="urn:microsoft.com/office/officeart/2005/8/layout/orgChart1"/>
    <dgm:cxn modelId="{87A8B8A2-E928-4C30-8167-92B464D9A7CF}" type="presParOf" srcId="{8FB132AB-6282-478E-946F-9F12DD18C8CD}" destId="{79F8A341-A030-4574-B171-0B21F1036945}" srcOrd="1" destOrd="0" presId="urn:microsoft.com/office/officeart/2005/8/layout/orgChart1"/>
    <dgm:cxn modelId="{C7F851AF-2F0E-4788-82E7-7F7180A87205}" type="presParOf" srcId="{8FB132AB-6282-478E-946F-9F12DD18C8CD}" destId="{00127CE6-5C7A-49CD-93CB-0B3CB714C080}" srcOrd="2" destOrd="0" presId="urn:microsoft.com/office/officeart/2005/8/layout/orgChart1"/>
    <dgm:cxn modelId="{53CDA68C-E15B-48E2-8617-1A2F3C227075}" type="presParOf" srcId="{CDD29E76-4D29-4F08-A1E5-1DE61A3E2C66}" destId="{3B2F9C5B-6922-4051-930F-407DE9B7BF54}" srcOrd="2" destOrd="0" presId="urn:microsoft.com/office/officeart/2005/8/layout/orgChart1"/>
    <dgm:cxn modelId="{12CB79CC-A739-4378-A385-B79639FE09B5}" type="presParOf" srcId="{CDD29E76-4D29-4F08-A1E5-1DE61A3E2C66}" destId="{D94D78E1-FD2D-4AB7-9B8C-105E7A4B1D4B}" srcOrd="3" destOrd="0" presId="urn:microsoft.com/office/officeart/2005/8/layout/orgChart1"/>
    <dgm:cxn modelId="{32D2265E-01E2-49A6-90B1-6FDA00EEE7FD}" type="presParOf" srcId="{D94D78E1-FD2D-4AB7-9B8C-105E7A4B1D4B}" destId="{E2CBFF70-C78F-4E0C-81DB-9D6570BD7663}" srcOrd="0" destOrd="0" presId="urn:microsoft.com/office/officeart/2005/8/layout/orgChart1"/>
    <dgm:cxn modelId="{5A981209-B8F6-4467-AFE7-DCA5B6039B72}" type="presParOf" srcId="{E2CBFF70-C78F-4E0C-81DB-9D6570BD7663}" destId="{6831DEBE-E681-4ECB-B144-A25D50046DF4}" srcOrd="0" destOrd="0" presId="urn:microsoft.com/office/officeart/2005/8/layout/orgChart1"/>
    <dgm:cxn modelId="{A1A9BC94-84BE-4B69-8801-F51D2F85C55F}" type="presParOf" srcId="{E2CBFF70-C78F-4E0C-81DB-9D6570BD7663}" destId="{76EDDA45-471B-473D-AC1F-80FD23F2FE54}" srcOrd="1" destOrd="0" presId="urn:microsoft.com/office/officeart/2005/8/layout/orgChart1"/>
    <dgm:cxn modelId="{5663AC92-D65F-4CF1-850B-E5B81E3D6ACD}" type="presParOf" srcId="{D94D78E1-FD2D-4AB7-9B8C-105E7A4B1D4B}" destId="{081D905D-BAC7-46BC-B5DC-5C414CF51C43}" srcOrd="1" destOrd="0" presId="urn:microsoft.com/office/officeart/2005/8/layout/orgChart1"/>
    <dgm:cxn modelId="{8504CB1B-9DD2-4F25-B8EA-1C71A9C40D6F}" type="presParOf" srcId="{D94D78E1-FD2D-4AB7-9B8C-105E7A4B1D4B}" destId="{6740250A-209E-40C4-B9C3-2B9B61D99D5C}" srcOrd="2" destOrd="0" presId="urn:microsoft.com/office/officeart/2005/8/layout/orgChart1"/>
    <dgm:cxn modelId="{E110F92C-96B3-4516-A425-ABA6313EA2B7}" type="presParOf" srcId="{CDD29E76-4D29-4F08-A1E5-1DE61A3E2C66}" destId="{26C5CE0D-C4B1-42A0-8302-7D1062DC559A}" srcOrd="4" destOrd="0" presId="urn:microsoft.com/office/officeart/2005/8/layout/orgChart1"/>
    <dgm:cxn modelId="{15A3A813-4A74-4263-AD9E-C254DA800F03}" type="presParOf" srcId="{CDD29E76-4D29-4F08-A1E5-1DE61A3E2C66}" destId="{FE293E7E-1D21-46A3-8F2B-9B04F1394358}" srcOrd="5" destOrd="0" presId="urn:microsoft.com/office/officeart/2005/8/layout/orgChart1"/>
    <dgm:cxn modelId="{35F6E54C-7A7B-4861-BD53-D65D6CB63712}" type="presParOf" srcId="{FE293E7E-1D21-46A3-8F2B-9B04F1394358}" destId="{1D378CD1-3D1B-4567-B157-BA041AA6F99B}" srcOrd="0" destOrd="0" presId="urn:microsoft.com/office/officeart/2005/8/layout/orgChart1"/>
    <dgm:cxn modelId="{0E8330DB-27B1-4C5F-9A1A-97AA4C04BA8C}" type="presParOf" srcId="{1D378CD1-3D1B-4567-B157-BA041AA6F99B}" destId="{7D620E6E-E63C-42A5-AFD6-51F6CD193546}" srcOrd="0" destOrd="0" presId="urn:microsoft.com/office/officeart/2005/8/layout/orgChart1"/>
    <dgm:cxn modelId="{476CD878-A13D-4EDC-8F8E-F000EECB590C}" type="presParOf" srcId="{1D378CD1-3D1B-4567-B157-BA041AA6F99B}" destId="{AD24F783-618D-45AB-B851-C7CA4EF9C549}" srcOrd="1" destOrd="0" presId="urn:microsoft.com/office/officeart/2005/8/layout/orgChart1"/>
    <dgm:cxn modelId="{07420786-6F8D-4A95-9620-2A6B2AA2CF5A}" type="presParOf" srcId="{FE293E7E-1D21-46A3-8F2B-9B04F1394358}" destId="{6C2424D1-4442-4F4A-8C00-BBEE96E6C541}" srcOrd="1" destOrd="0" presId="urn:microsoft.com/office/officeart/2005/8/layout/orgChart1"/>
    <dgm:cxn modelId="{2419E32D-90C8-4B0B-87BC-E60F1AA9FCCF}" type="presParOf" srcId="{FE293E7E-1D21-46A3-8F2B-9B04F1394358}" destId="{0A3CC776-5506-4F1D-B7BA-E00FB7BABECC}" srcOrd="2" destOrd="0" presId="urn:microsoft.com/office/officeart/2005/8/layout/orgChart1"/>
    <dgm:cxn modelId="{8A38A8B1-F34C-41E1-B643-7DDA4C4A50E2}" type="presParOf" srcId="{A75E7074-64E1-42E4-B36F-1CC6191EBFAF}" destId="{3517D9C4-FD7C-47F6-9D9D-97DB71BD39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5CE0D-C4B1-42A0-8302-7D1062DC559A}">
      <dsp:nvSpPr>
        <dsp:cNvPr id="0" name=""/>
        <dsp:cNvSpPr/>
      </dsp:nvSpPr>
      <dsp:spPr>
        <a:xfrm>
          <a:off x="3370521" y="1377366"/>
          <a:ext cx="2219821" cy="375143"/>
        </a:xfrm>
        <a:custGeom>
          <a:avLst/>
          <a:gdLst/>
          <a:ahLst/>
          <a:cxnLst/>
          <a:rect l="0" t="0" r="0" b="0"/>
          <a:pathLst>
            <a:path>
              <a:moveTo>
                <a:pt x="0" y="0"/>
              </a:moveTo>
              <a:lnTo>
                <a:pt x="0" y="168425"/>
              </a:lnTo>
              <a:lnTo>
                <a:pt x="2219821" y="168425"/>
              </a:lnTo>
              <a:lnTo>
                <a:pt x="2219821" y="3751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2F9C5B-6922-4051-930F-407DE9B7BF54}">
      <dsp:nvSpPr>
        <dsp:cNvPr id="0" name=""/>
        <dsp:cNvSpPr/>
      </dsp:nvSpPr>
      <dsp:spPr>
        <a:xfrm>
          <a:off x="3324801" y="1377366"/>
          <a:ext cx="91440" cy="376167"/>
        </a:xfrm>
        <a:custGeom>
          <a:avLst/>
          <a:gdLst/>
          <a:ahLst/>
          <a:cxnLst/>
          <a:rect l="0" t="0" r="0" b="0"/>
          <a:pathLst>
            <a:path>
              <a:moveTo>
                <a:pt x="45720" y="0"/>
              </a:moveTo>
              <a:lnTo>
                <a:pt x="45720" y="169449"/>
              </a:lnTo>
              <a:lnTo>
                <a:pt x="49516" y="169449"/>
              </a:lnTo>
              <a:lnTo>
                <a:pt x="49516" y="3761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D639C4-25F5-4CD0-8DEE-7FFC09E4EBC5}">
      <dsp:nvSpPr>
        <dsp:cNvPr id="0" name=""/>
        <dsp:cNvSpPr/>
      </dsp:nvSpPr>
      <dsp:spPr>
        <a:xfrm>
          <a:off x="1050622" y="1377366"/>
          <a:ext cx="2319899" cy="388590"/>
        </a:xfrm>
        <a:custGeom>
          <a:avLst/>
          <a:gdLst/>
          <a:ahLst/>
          <a:cxnLst/>
          <a:rect l="0" t="0" r="0" b="0"/>
          <a:pathLst>
            <a:path>
              <a:moveTo>
                <a:pt x="2319899" y="0"/>
              </a:moveTo>
              <a:lnTo>
                <a:pt x="2319899" y="181872"/>
              </a:lnTo>
              <a:lnTo>
                <a:pt x="0" y="181872"/>
              </a:lnTo>
              <a:lnTo>
                <a:pt x="0" y="3885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C9385D-8CE1-4836-B17F-5688836DC5BB}">
      <dsp:nvSpPr>
        <dsp:cNvPr id="0" name=""/>
        <dsp:cNvSpPr/>
      </dsp:nvSpPr>
      <dsp:spPr>
        <a:xfrm>
          <a:off x="6" y="428551"/>
          <a:ext cx="6741029" cy="948815"/>
        </a:xfrm>
        <a:prstGeom prst="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err="1">
              <a:solidFill>
                <a:schemeClr val="tx1"/>
              </a:solidFill>
              <a:latin typeface="Times New Roman" panose="02020603050405020304" pitchFamily="18" charset="0"/>
              <a:cs typeface="Times New Roman" panose="02020603050405020304" pitchFamily="18" charset="0"/>
            </a:rPr>
            <a:t>Nền</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kinh</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tế</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Trung</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Quốc</a:t>
          </a:r>
          <a:endParaRPr lang="en-US" sz="2500" b="1" kern="1200" dirty="0">
            <a:solidFill>
              <a:schemeClr val="tx1"/>
            </a:solidFill>
            <a:latin typeface="Times New Roman" panose="02020603050405020304" pitchFamily="18" charset="0"/>
            <a:cs typeface="Times New Roman" panose="02020603050405020304" pitchFamily="18" charset="0"/>
          </a:endParaRPr>
        </a:p>
      </dsp:txBody>
      <dsp:txXfrm>
        <a:off x="6" y="428551"/>
        <a:ext cx="6741029" cy="948815"/>
      </dsp:txXfrm>
    </dsp:sp>
    <dsp:sp modelId="{CAC5B153-9EC2-43FA-978F-8EE9F6AF8F5E}">
      <dsp:nvSpPr>
        <dsp:cNvPr id="0" name=""/>
        <dsp:cNvSpPr/>
      </dsp:nvSpPr>
      <dsp:spPr>
        <a:xfrm>
          <a:off x="99385" y="1765956"/>
          <a:ext cx="1902473" cy="74416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1"/>
              </a:solidFill>
              <a:latin typeface="Times New Roman" panose="02020603050405020304" pitchFamily="18" charset="0"/>
              <a:cs typeface="Times New Roman" panose="02020603050405020304" pitchFamily="18" charset="0"/>
            </a:rPr>
            <a:t>Quá</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trình</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phát</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triển</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99385" y="1765956"/>
        <a:ext cx="1902473" cy="744164"/>
      </dsp:txXfrm>
    </dsp:sp>
    <dsp:sp modelId="{6831DEBE-E681-4ECB-B144-A25D50046DF4}">
      <dsp:nvSpPr>
        <dsp:cNvPr id="0" name=""/>
        <dsp:cNvSpPr/>
      </dsp:nvSpPr>
      <dsp:spPr>
        <a:xfrm>
          <a:off x="2606479" y="1753533"/>
          <a:ext cx="1535677" cy="798009"/>
        </a:xfrm>
        <a:prstGeom prst="rect">
          <a:avLst/>
        </a:prstGeom>
        <a:solidFill>
          <a:srgbClr val="FF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1"/>
              </a:solidFill>
              <a:latin typeface="Times New Roman" panose="02020603050405020304" pitchFamily="18" charset="0"/>
              <a:cs typeface="Times New Roman" panose="02020603050405020304" pitchFamily="18" charset="0"/>
            </a:rPr>
            <a:t>Hiện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trạng</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nền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kinh</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tế</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2606479" y="1753533"/>
        <a:ext cx="1535677" cy="798009"/>
      </dsp:txXfrm>
    </dsp:sp>
    <dsp:sp modelId="{7D620E6E-E63C-42A5-AFD6-51F6CD193546}">
      <dsp:nvSpPr>
        <dsp:cNvPr id="0" name=""/>
        <dsp:cNvSpPr/>
      </dsp:nvSpPr>
      <dsp:spPr>
        <a:xfrm>
          <a:off x="4699349" y="1752510"/>
          <a:ext cx="1781986" cy="813533"/>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1"/>
              </a:solidFill>
              <a:latin typeface="Times New Roman" panose="02020603050405020304" pitchFamily="18" charset="0"/>
              <a:cs typeface="Times New Roman" panose="02020603050405020304" pitchFamily="18" charset="0"/>
            </a:rPr>
            <a:t>Nguyên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nhân</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4699349" y="1752510"/>
        <a:ext cx="1781986" cy="8135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9770C-B81B-4AD8-813C-CCBE451821A3}"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F00EB-7894-47D0-8EBB-93ACA6B25517}" type="slidenum">
              <a:rPr lang="en-US" smtClean="0"/>
              <a:t>‹#›</a:t>
            </a:fld>
            <a:endParaRPr lang="en-US"/>
          </a:p>
        </p:txBody>
      </p:sp>
    </p:spTree>
    <p:extLst>
      <p:ext uri="{BB962C8B-B14F-4D97-AF65-F5344CB8AC3E}">
        <p14:creationId xmlns:p14="http://schemas.microsoft.com/office/powerpoint/2010/main" val="38907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17A55A-B5D4-4671-A059-FBFEF8A0CE8B}" type="slidenum">
              <a:rPr lang="zh-CN" altLang="en-US" smtClean="0"/>
              <a:t>4</a:t>
            </a:fld>
            <a:endParaRPr lang="zh-CN" altLang="en-US"/>
          </a:p>
        </p:txBody>
      </p:sp>
    </p:spTree>
    <p:extLst>
      <p:ext uri="{BB962C8B-B14F-4D97-AF65-F5344CB8AC3E}">
        <p14:creationId xmlns:p14="http://schemas.microsoft.com/office/powerpoint/2010/main" val="208755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17A55A-B5D4-4671-A059-FBFEF8A0CE8B}" type="slidenum">
              <a:rPr lang="zh-CN" altLang="en-US" smtClean="0"/>
              <a:t>8</a:t>
            </a:fld>
            <a:endParaRPr lang="zh-CN" altLang="en-US"/>
          </a:p>
        </p:txBody>
      </p:sp>
    </p:spTree>
    <p:extLst>
      <p:ext uri="{BB962C8B-B14F-4D97-AF65-F5344CB8AC3E}">
        <p14:creationId xmlns:p14="http://schemas.microsoft.com/office/powerpoint/2010/main" val="64827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773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3672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8AD563-EC72-445B-9E89-AD2151434F67}"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E9EE78C-146D-4E96-93B4-9064C61C9197}"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337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82F5903D-F226-4C80-8075-D4CF35CCE49E}"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C7D0515-E8ED-460A-A095-E3B57C3ED770}"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1365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F38F91-2DCB-4F21-B24F-422DF50AE739}"/>
              </a:ext>
            </a:extLst>
          </p:cNvPr>
          <p:cNvSpPr>
            <a:spLocks noGrp="1"/>
          </p:cNvSpPr>
          <p:nvPr>
            <p:ph type="pic" sz="quarter" idx="10"/>
          </p:nvPr>
        </p:nvSpPr>
        <p:spPr>
          <a:xfrm>
            <a:off x="-386995" y="1298279"/>
            <a:ext cx="5464603" cy="3741557"/>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83380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Tree>
    <p:extLst>
      <p:ext uri="{BB962C8B-B14F-4D97-AF65-F5344CB8AC3E}">
        <p14:creationId xmlns:p14="http://schemas.microsoft.com/office/powerpoint/2010/main" val="1787472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3278024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1890115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04</a:t>
            </a:r>
            <a:endParaRPr lang="ru-RU" dirty="0"/>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a:p>
            <a:pPr lvl="0"/>
            <a:endParaRPr lang="ru-RU" dirty="0"/>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Tree>
    <p:extLst>
      <p:ext uri="{BB962C8B-B14F-4D97-AF65-F5344CB8AC3E}">
        <p14:creationId xmlns:p14="http://schemas.microsoft.com/office/powerpoint/2010/main" val="350030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89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89BF4FA-A3FB-4859-82AB-02CF96F41B89}"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69B0887-B3D6-4B46-937B-32C85F804402}"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282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70CB818-BC76-4EA8-BBA3-0885EEA5235A}"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C4AE2BF-A336-43A6-8F3E-842DC1CC04A5}"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5486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C7EF4AA-CCD2-432F-B892-67FE1DA021D1}"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45E4950-B422-4B71-87B4-6521AE4A42E3}"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9251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5C75120-63BE-4063-9DFF-09D3B7884B64}"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6C0D590-D2B8-43DC-8DD8-9781638A4F95}"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235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72CC5B1-2D9D-416C-823D-D885C27ED5FA}"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AA41255-B3F5-4CAF-809B-73695E8E44EC}"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2831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365ABE2-87A2-41AE-8A2E-AAA8FDECEFEE}"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51648B-630C-498E-B3E1-BF334A77428A}"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503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933D70B-CD99-4E34-BC40-91E2F4EA7626}"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CC223D5-8F52-448D-9A4C-36EE52B0E54E}"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7452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0034B62-932E-4313-8651-9697B43F342C}" type="datetimeFigureOut">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EC895F2-7F7A-4E6A-8430-BB5CF9DE32A9}"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8694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9211106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55"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1794359-9EE3-4B34-A577-35029F21A573}"/>
              </a:ext>
            </a:extLst>
          </p:cNvPr>
          <p:cNvSpPr/>
          <p:nvPr/>
        </p:nvSpPr>
        <p:spPr>
          <a:xfrm>
            <a:off x="934717" y="1247649"/>
            <a:ext cx="4881901" cy="4527334"/>
          </a:xfrm>
          <a:custGeom>
            <a:avLst/>
            <a:gdLst>
              <a:gd name="connsiteX0" fmla="*/ 169643 w 3522865"/>
              <a:gd name="connsiteY0" fmla="*/ 1030958 h 2484348"/>
              <a:gd name="connsiteX1" fmla="*/ 2684243 w 3522865"/>
              <a:gd name="connsiteY1" fmla="*/ 2258 h 2484348"/>
              <a:gd name="connsiteX2" fmla="*/ 3522443 w 3522865"/>
              <a:gd name="connsiteY2" fmla="*/ 1316708 h 2484348"/>
              <a:gd name="connsiteX3" fmla="*/ 2779493 w 3522865"/>
              <a:gd name="connsiteY3" fmla="*/ 2478758 h 2484348"/>
              <a:gd name="connsiteX4" fmla="*/ 1579343 w 3522865"/>
              <a:gd name="connsiteY4" fmla="*/ 1773908 h 2484348"/>
              <a:gd name="connsiteX5" fmla="*/ 379193 w 3522865"/>
              <a:gd name="connsiteY5" fmla="*/ 2154908 h 2484348"/>
              <a:gd name="connsiteX6" fmla="*/ 169643 w 3522865"/>
              <a:gd name="connsiteY6" fmla="*/ 1030958 h 2484348"/>
              <a:gd name="connsiteX0" fmla="*/ 158936 w 3514183"/>
              <a:gd name="connsiteY0" fmla="*/ 433349 h 1886739"/>
              <a:gd name="connsiteX1" fmla="*/ 2528756 w 3514183"/>
              <a:gd name="connsiteY1" fmla="*/ 6629 h 1886739"/>
              <a:gd name="connsiteX2" fmla="*/ 3511736 w 3514183"/>
              <a:gd name="connsiteY2" fmla="*/ 719099 h 1886739"/>
              <a:gd name="connsiteX3" fmla="*/ 2768786 w 3514183"/>
              <a:gd name="connsiteY3" fmla="*/ 1881149 h 1886739"/>
              <a:gd name="connsiteX4" fmla="*/ 1568636 w 3514183"/>
              <a:gd name="connsiteY4" fmla="*/ 1176299 h 1886739"/>
              <a:gd name="connsiteX5" fmla="*/ 368486 w 3514183"/>
              <a:gd name="connsiteY5" fmla="*/ 1557299 h 1886739"/>
              <a:gd name="connsiteX6" fmla="*/ 158936 w 3514183"/>
              <a:gd name="connsiteY6" fmla="*/ 433349 h 1886739"/>
              <a:gd name="connsiteX0" fmla="*/ 165698 w 3519490"/>
              <a:gd name="connsiteY0" fmla="*/ 1061364 h 2514754"/>
              <a:gd name="connsiteX1" fmla="*/ 2626958 w 3519490"/>
              <a:gd name="connsiteY1" fmla="*/ 2184 h 2514754"/>
              <a:gd name="connsiteX2" fmla="*/ 3518498 w 3519490"/>
              <a:gd name="connsiteY2" fmla="*/ 1347114 h 2514754"/>
              <a:gd name="connsiteX3" fmla="*/ 2775548 w 3519490"/>
              <a:gd name="connsiteY3" fmla="*/ 2509164 h 2514754"/>
              <a:gd name="connsiteX4" fmla="*/ 1575398 w 3519490"/>
              <a:gd name="connsiteY4" fmla="*/ 1804314 h 2514754"/>
              <a:gd name="connsiteX5" fmla="*/ 375248 w 3519490"/>
              <a:gd name="connsiteY5" fmla="*/ 2185314 h 2514754"/>
              <a:gd name="connsiteX6" fmla="*/ 165698 w 3519490"/>
              <a:gd name="connsiteY6" fmla="*/ 1061364 h 2514754"/>
              <a:gd name="connsiteX0" fmla="*/ 165698 w 3519490"/>
              <a:gd name="connsiteY0" fmla="*/ 1110091 h 2563481"/>
              <a:gd name="connsiteX1" fmla="*/ 2626958 w 3519490"/>
              <a:gd name="connsiteY1" fmla="*/ 50911 h 2563481"/>
              <a:gd name="connsiteX2" fmla="*/ 3518498 w 3519490"/>
              <a:gd name="connsiteY2" fmla="*/ 1395841 h 2563481"/>
              <a:gd name="connsiteX3" fmla="*/ 2775548 w 3519490"/>
              <a:gd name="connsiteY3" fmla="*/ 2557891 h 2563481"/>
              <a:gd name="connsiteX4" fmla="*/ 1575398 w 3519490"/>
              <a:gd name="connsiteY4" fmla="*/ 1853041 h 2563481"/>
              <a:gd name="connsiteX5" fmla="*/ 375248 w 3519490"/>
              <a:gd name="connsiteY5" fmla="*/ 2234041 h 2563481"/>
              <a:gd name="connsiteX6" fmla="*/ 165698 w 3519490"/>
              <a:gd name="connsiteY6" fmla="*/ 1110091 h 2563481"/>
              <a:gd name="connsiteX0" fmla="*/ 162317 w 3516109"/>
              <a:gd name="connsiteY0" fmla="*/ 1118578 h 2571968"/>
              <a:gd name="connsiteX1" fmla="*/ 2623577 w 3516109"/>
              <a:gd name="connsiteY1" fmla="*/ 59398 h 2571968"/>
              <a:gd name="connsiteX2" fmla="*/ 3515117 w 3516109"/>
              <a:gd name="connsiteY2" fmla="*/ 1404328 h 2571968"/>
              <a:gd name="connsiteX3" fmla="*/ 2772167 w 3516109"/>
              <a:gd name="connsiteY3" fmla="*/ 2566378 h 2571968"/>
              <a:gd name="connsiteX4" fmla="*/ 1572017 w 3516109"/>
              <a:gd name="connsiteY4" fmla="*/ 1861528 h 2571968"/>
              <a:gd name="connsiteX5" fmla="*/ 371867 w 3516109"/>
              <a:gd name="connsiteY5" fmla="*/ 2242528 h 2571968"/>
              <a:gd name="connsiteX6" fmla="*/ 162317 w 3516109"/>
              <a:gd name="connsiteY6" fmla="*/ 1118578 h 2571968"/>
              <a:gd name="connsiteX0" fmla="*/ 139541 w 3493333"/>
              <a:gd name="connsiteY0" fmla="*/ 1109787 h 2563177"/>
              <a:gd name="connsiteX1" fmla="*/ 2600801 w 3493333"/>
              <a:gd name="connsiteY1" fmla="*/ 50607 h 2563177"/>
              <a:gd name="connsiteX2" fmla="*/ 3492341 w 3493333"/>
              <a:gd name="connsiteY2" fmla="*/ 1395537 h 2563177"/>
              <a:gd name="connsiteX3" fmla="*/ 2749391 w 3493333"/>
              <a:gd name="connsiteY3" fmla="*/ 2557587 h 2563177"/>
              <a:gd name="connsiteX4" fmla="*/ 1549241 w 3493333"/>
              <a:gd name="connsiteY4" fmla="*/ 1852737 h 2563177"/>
              <a:gd name="connsiteX5" fmla="*/ 440531 w 3493333"/>
              <a:gd name="connsiteY5" fmla="*/ 2188017 h 2563177"/>
              <a:gd name="connsiteX6" fmla="*/ 139541 w 3493333"/>
              <a:gd name="connsiteY6" fmla="*/ 1109787 h 2563177"/>
              <a:gd name="connsiteX0" fmla="*/ 163892 w 3517684"/>
              <a:gd name="connsiteY0" fmla="*/ 1109787 h 2563177"/>
              <a:gd name="connsiteX1" fmla="*/ 2625152 w 3517684"/>
              <a:gd name="connsiteY1" fmla="*/ 50607 h 2563177"/>
              <a:gd name="connsiteX2" fmla="*/ 3516692 w 3517684"/>
              <a:gd name="connsiteY2" fmla="*/ 1395537 h 2563177"/>
              <a:gd name="connsiteX3" fmla="*/ 2773742 w 3517684"/>
              <a:gd name="connsiteY3" fmla="*/ 2557587 h 2563177"/>
              <a:gd name="connsiteX4" fmla="*/ 1573592 w 3517684"/>
              <a:gd name="connsiteY4" fmla="*/ 1852737 h 2563177"/>
              <a:gd name="connsiteX5" fmla="*/ 464882 w 3517684"/>
              <a:gd name="connsiteY5" fmla="*/ 2188017 h 2563177"/>
              <a:gd name="connsiteX6" fmla="*/ 163892 w 3517684"/>
              <a:gd name="connsiteY6" fmla="*/ 1109787 h 2563177"/>
              <a:gd name="connsiteX0" fmla="*/ 82749 w 3436541"/>
              <a:gd name="connsiteY0" fmla="*/ 1110091 h 2563481"/>
              <a:gd name="connsiteX1" fmla="*/ 2544009 w 3436541"/>
              <a:gd name="connsiteY1" fmla="*/ 50911 h 2563481"/>
              <a:gd name="connsiteX2" fmla="*/ 3435549 w 3436541"/>
              <a:gd name="connsiteY2" fmla="*/ 1395841 h 2563481"/>
              <a:gd name="connsiteX3" fmla="*/ 2692599 w 3436541"/>
              <a:gd name="connsiteY3" fmla="*/ 2557891 h 2563481"/>
              <a:gd name="connsiteX4" fmla="*/ 1492449 w 3436541"/>
              <a:gd name="connsiteY4" fmla="*/ 1853041 h 2563481"/>
              <a:gd name="connsiteX5" fmla="*/ 383739 w 3436541"/>
              <a:gd name="connsiteY5" fmla="*/ 2188321 h 2563481"/>
              <a:gd name="connsiteX6" fmla="*/ 82749 w 3436541"/>
              <a:gd name="connsiteY6" fmla="*/ 1110091 h 2563481"/>
              <a:gd name="connsiteX0" fmla="*/ 57039 w 3410900"/>
              <a:gd name="connsiteY0" fmla="*/ 1110091 h 2562627"/>
              <a:gd name="connsiteX1" fmla="*/ 2518299 w 3410900"/>
              <a:gd name="connsiteY1" fmla="*/ 50911 h 2562627"/>
              <a:gd name="connsiteX2" fmla="*/ 3409839 w 3410900"/>
              <a:gd name="connsiteY2" fmla="*/ 1395841 h 2562627"/>
              <a:gd name="connsiteX3" fmla="*/ 2666889 w 3410900"/>
              <a:gd name="connsiteY3" fmla="*/ 2557891 h 2562627"/>
              <a:gd name="connsiteX4" fmla="*/ 1283859 w 3410900"/>
              <a:gd name="connsiteY4" fmla="*/ 1822561 h 2562627"/>
              <a:gd name="connsiteX5" fmla="*/ 358029 w 3410900"/>
              <a:gd name="connsiteY5" fmla="*/ 2188321 h 2562627"/>
              <a:gd name="connsiteX6" fmla="*/ 57039 w 3410900"/>
              <a:gd name="connsiteY6" fmla="*/ 1110091 h 2562627"/>
              <a:gd name="connsiteX0" fmla="*/ 86841 w 3440702"/>
              <a:gd name="connsiteY0" fmla="*/ 1110091 h 2562627"/>
              <a:gd name="connsiteX1" fmla="*/ 2548101 w 3440702"/>
              <a:gd name="connsiteY1" fmla="*/ 50911 h 2562627"/>
              <a:gd name="connsiteX2" fmla="*/ 3439641 w 3440702"/>
              <a:gd name="connsiteY2" fmla="*/ 1395841 h 2562627"/>
              <a:gd name="connsiteX3" fmla="*/ 2696691 w 3440702"/>
              <a:gd name="connsiteY3" fmla="*/ 2557891 h 2562627"/>
              <a:gd name="connsiteX4" fmla="*/ 1313661 w 3440702"/>
              <a:gd name="connsiteY4" fmla="*/ 1822561 h 2562627"/>
              <a:gd name="connsiteX5" fmla="*/ 387831 w 3440702"/>
              <a:gd name="connsiteY5" fmla="*/ 2188321 h 2562627"/>
              <a:gd name="connsiteX6" fmla="*/ 86841 w 3440702"/>
              <a:gd name="connsiteY6" fmla="*/ 1110091 h 2562627"/>
              <a:gd name="connsiteX0" fmla="*/ 79129 w 3432990"/>
              <a:gd name="connsiteY0" fmla="*/ 1110091 h 2562627"/>
              <a:gd name="connsiteX1" fmla="*/ 2540389 w 3432990"/>
              <a:gd name="connsiteY1" fmla="*/ 50911 h 2562627"/>
              <a:gd name="connsiteX2" fmla="*/ 3431929 w 3432990"/>
              <a:gd name="connsiteY2" fmla="*/ 1395841 h 2562627"/>
              <a:gd name="connsiteX3" fmla="*/ 2688979 w 3432990"/>
              <a:gd name="connsiteY3" fmla="*/ 2557891 h 2562627"/>
              <a:gd name="connsiteX4" fmla="*/ 1305949 w 3432990"/>
              <a:gd name="connsiteY4" fmla="*/ 1822561 h 2562627"/>
              <a:gd name="connsiteX5" fmla="*/ 380119 w 3432990"/>
              <a:gd name="connsiteY5" fmla="*/ 2188321 h 2562627"/>
              <a:gd name="connsiteX6" fmla="*/ 79129 w 3432990"/>
              <a:gd name="connsiteY6" fmla="*/ 1110091 h 2562627"/>
              <a:gd name="connsiteX0" fmla="*/ 79129 w 3432990"/>
              <a:gd name="connsiteY0" fmla="*/ 1110091 h 2562043"/>
              <a:gd name="connsiteX1" fmla="*/ 2540389 w 3432990"/>
              <a:gd name="connsiteY1" fmla="*/ 50911 h 2562043"/>
              <a:gd name="connsiteX2" fmla="*/ 3431929 w 3432990"/>
              <a:gd name="connsiteY2" fmla="*/ 1395841 h 2562043"/>
              <a:gd name="connsiteX3" fmla="*/ 2688979 w 3432990"/>
              <a:gd name="connsiteY3" fmla="*/ 2557891 h 2562043"/>
              <a:gd name="connsiteX4" fmla="*/ 1305949 w 3432990"/>
              <a:gd name="connsiteY4" fmla="*/ 1822561 h 2562043"/>
              <a:gd name="connsiteX5" fmla="*/ 380119 w 3432990"/>
              <a:gd name="connsiteY5" fmla="*/ 2188321 h 2562043"/>
              <a:gd name="connsiteX6" fmla="*/ 79129 w 3432990"/>
              <a:gd name="connsiteY6" fmla="*/ 1110091 h 2562043"/>
              <a:gd name="connsiteX0" fmla="*/ 79129 w 3433048"/>
              <a:gd name="connsiteY0" fmla="*/ 1110091 h 2574990"/>
              <a:gd name="connsiteX1" fmla="*/ 2540389 w 3433048"/>
              <a:gd name="connsiteY1" fmla="*/ 50911 h 2574990"/>
              <a:gd name="connsiteX2" fmla="*/ 3431929 w 3433048"/>
              <a:gd name="connsiteY2" fmla="*/ 1395841 h 2574990"/>
              <a:gd name="connsiteX3" fmla="*/ 2688979 w 3433048"/>
              <a:gd name="connsiteY3" fmla="*/ 2557891 h 2574990"/>
              <a:gd name="connsiteX4" fmla="*/ 1305949 w 3433048"/>
              <a:gd name="connsiteY4" fmla="*/ 1822561 h 2574990"/>
              <a:gd name="connsiteX5" fmla="*/ 380119 w 3433048"/>
              <a:gd name="connsiteY5" fmla="*/ 2188321 h 2574990"/>
              <a:gd name="connsiteX6" fmla="*/ 79129 w 3433048"/>
              <a:gd name="connsiteY6" fmla="*/ 1110091 h 2574990"/>
              <a:gd name="connsiteX0" fmla="*/ 79129 w 3433628"/>
              <a:gd name="connsiteY0" fmla="*/ 1110091 h 2564852"/>
              <a:gd name="connsiteX1" fmla="*/ 2540389 w 3433628"/>
              <a:gd name="connsiteY1" fmla="*/ 50911 h 2564852"/>
              <a:gd name="connsiteX2" fmla="*/ 3431929 w 3433628"/>
              <a:gd name="connsiteY2" fmla="*/ 1395841 h 2564852"/>
              <a:gd name="connsiteX3" fmla="*/ 2688979 w 3433628"/>
              <a:gd name="connsiteY3" fmla="*/ 2557891 h 2564852"/>
              <a:gd name="connsiteX4" fmla="*/ 1305949 w 3433628"/>
              <a:gd name="connsiteY4" fmla="*/ 1822561 h 2564852"/>
              <a:gd name="connsiteX5" fmla="*/ 380119 w 3433628"/>
              <a:gd name="connsiteY5" fmla="*/ 2188321 h 2564852"/>
              <a:gd name="connsiteX6" fmla="*/ 79129 w 3433628"/>
              <a:gd name="connsiteY6" fmla="*/ 1110091 h 2564852"/>
              <a:gd name="connsiteX0" fmla="*/ 79129 w 3432791"/>
              <a:gd name="connsiteY0" fmla="*/ 1110091 h 2564852"/>
              <a:gd name="connsiteX1" fmla="*/ 2540389 w 3432791"/>
              <a:gd name="connsiteY1" fmla="*/ 50911 h 2564852"/>
              <a:gd name="connsiteX2" fmla="*/ 3431929 w 3432791"/>
              <a:gd name="connsiteY2" fmla="*/ 1395841 h 2564852"/>
              <a:gd name="connsiteX3" fmla="*/ 2688979 w 3432791"/>
              <a:gd name="connsiteY3" fmla="*/ 2557891 h 2564852"/>
              <a:gd name="connsiteX4" fmla="*/ 1305949 w 3432791"/>
              <a:gd name="connsiteY4" fmla="*/ 1822561 h 2564852"/>
              <a:gd name="connsiteX5" fmla="*/ 380119 w 3432791"/>
              <a:gd name="connsiteY5" fmla="*/ 2188321 h 2564852"/>
              <a:gd name="connsiteX6" fmla="*/ 79129 w 3432791"/>
              <a:gd name="connsiteY6" fmla="*/ 1110091 h 256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2791" h="2564852">
                <a:moveTo>
                  <a:pt x="79129" y="1110091"/>
                </a:moveTo>
                <a:cubicBezTo>
                  <a:pt x="256294" y="746236"/>
                  <a:pt x="1585349" y="-232934"/>
                  <a:pt x="2540389" y="50911"/>
                </a:cubicBezTo>
                <a:cubicBezTo>
                  <a:pt x="3495429" y="334756"/>
                  <a:pt x="3414784" y="901811"/>
                  <a:pt x="3431929" y="1395841"/>
                </a:cubicBezTo>
                <a:cubicBezTo>
                  <a:pt x="3449074" y="1889871"/>
                  <a:pt x="3210949" y="2463911"/>
                  <a:pt x="2688979" y="2557891"/>
                </a:cubicBezTo>
                <a:cubicBezTo>
                  <a:pt x="2167009" y="2651871"/>
                  <a:pt x="1728859" y="1762236"/>
                  <a:pt x="1305949" y="1822561"/>
                </a:cubicBezTo>
                <a:cubicBezTo>
                  <a:pt x="905899" y="1768586"/>
                  <a:pt x="729369" y="2352786"/>
                  <a:pt x="380119" y="2188321"/>
                </a:cubicBezTo>
                <a:cubicBezTo>
                  <a:pt x="30869" y="2023856"/>
                  <a:pt x="-98036" y="1473946"/>
                  <a:pt x="79129" y="1110091"/>
                </a:cubicBezTo>
                <a:close/>
              </a:path>
            </a:pathLst>
          </a:custGeom>
          <a:gradFill flip="none" rotWithShape="1">
            <a:gsLst>
              <a:gs pos="2000">
                <a:schemeClr val="accent1">
                  <a:alpha val="69000"/>
                </a:schemeClr>
              </a:gs>
              <a:gs pos="100000">
                <a:schemeClr val="accent5">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17" name="Title 1"/>
          <p:cNvSpPr txBox="1">
            <a:spLocks/>
          </p:cNvSpPr>
          <p:nvPr/>
        </p:nvSpPr>
        <p:spPr>
          <a:xfrm>
            <a:off x="2530288" y="350202"/>
            <a:ext cx="7634513" cy="7572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C00000"/>
                </a:solidFill>
              </a:rPr>
              <a:t>Mở</a:t>
            </a:r>
            <a:r>
              <a:rPr lang="en-US" sz="6000" dirty="0">
                <a:solidFill>
                  <a:srgbClr val="C00000"/>
                </a:solidFill>
              </a:rPr>
              <a:t> </a:t>
            </a:r>
            <a:r>
              <a:rPr lang="en-US" sz="6000" dirty="0" err="1">
                <a:solidFill>
                  <a:srgbClr val="C00000"/>
                </a:solidFill>
              </a:rPr>
              <a:t>đầu</a:t>
            </a:r>
            <a:r>
              <a:rPr lang="en-US" sz="6000" dirty="0">
                <a:solidFill>
                  <a:srgbClr val="C00000"/>
                </a:solidFill>
              </a:rPr>
              <a:t> </a:t>
            </a:r>
          </a:p>
        </p:txBody>
      </p:sp>
      <p:sp>
        <p:nvSpPr>
          <p:cNvPr id="18" name="Subtitle 2"/>
          <p:cNvSpPr txBox="1">
            <a:spLocks/>
          </p:cNvSpPr>
          <p:nvPr/>
        </p:nvSpPr>
        <p:spPr>
          <a:xfrm>
            <a:off x="9043836" y="1670328"/>
            <a:ext cx="2241932" cy="1049326"/>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defPPr>
              <a:defRPr lang="en-US"/>
            </a:defPPr>
            <a:lvl1pPr marR="0" lvl="0" indent="0" algn="ctr" eaLnBrk="0" fontAlgn="base" hangingPunct="0">
              <a:lnSpc>
                <a:spcPct val="100000"/>
              </a:lnSpc>
              <a:spcBef>
                <a:spcPct val="0"/>
              </a:spcBef>
              <a:spcAft>
                <a:spcPct val="0"/>
              </a:spcAft>
              <a:buClrTx/>
              <a:buSzTx/>
              <a:buFontTx/>
              <a:buNone/>
              <a:tabLst/>
              <a:defRPr kumimoji="0" sz="2300" b="1" i="0" u="none" strike="noStrike" cap="none" spc="0" normalizeH="0" baseline="0">
                <a:ln>
                  <a:noFill/>
                </a:ln>
                <a:solidFill>
                  <a:srgbClr val="000000"/>
                </a:solidFill>
                <a:effectLst/>
                <a:uLnTx/>
                <a:uFillTx/>
                <a:latin typeface="Open Sans Semibold" panose="020B0706030804020204" pitchFamily="34" charset="0"/>
              </a:defRPr>
            </a:lvl1pPr>
          </a:lstStyle>
          <a:p>
            <a:pPr>
              <a:lnSpc>
                <a:spcPct val="150000"/>
              </a:lnSpc>
            </a:pPr>
            <a:r>
              <a:rPr lang="en-US" sz="2400" b="0" dirty="0" err="1">
                <a:solidFill>
                  <a:srgbClr val="065381">
                    <a:lumMod val="50000"/>
                  </a:srgbClr>
                </a:solidFill>
                <a:latin typeface="#9Slide03 Cabin Condensed Bold"/>
              </a:rPr>
              <a:t>Sử</a:t>
            </a:r>
            <a:r>
              <a:rPr lang="en-US" sz="2400" b="0" dirty="0">
                <a:solidFill>
                  <a:srgbClr val="065381">
                    <a:lumMod val="50000"/>
                  </a:srgbClr>
                </a:solidFill>
                <a:latin typeface="#9Slide03 Cabin Condensed Bold"/>
              </a:rPr>
              <a:t> </a:t>
            </a:r>
            <a:r>
              <a:rPr lang="en-US" sz="2400" b="0" dirty="0" err="1">
                <a:solidFill>
                  <a:srgbClr val="065381">
                    <a:lumMod val="50000"/>
                  </a:srgbClr>
                </a:solidFill>
                <a:latin typeface="#9Slide03 Cabin Condensed Bold"/>
              </a:rPr>
              <a:t>dụng</a:t>
            </a:r>
            <a:r>
              <a:rPr lang="en-US" sz="2400" b="0" dirty="0">
                <a:solidFill>
                  <a:srgbClr val="065381">
                    <a:lumMod val="50000"/>
                  </a:srgbClr>
                </a:solidFill>
                <a:latin typeface="#9Slide03 Cabin Condensed Bold"/>
              </a:rPr>
              <a:t> </a:t>
            </a:r>
            <a:r>
              <a:rPr lang="en-US" sz="2400" b="0" dirty="0" err="1">
                <a:solidFill>
                  <a:srgbClr val="065381">
                    <a:lumMod val="50000"/>
                  </a:srgbClr>
                </a:solidFill>
                <a:latin typeface="#9Slide03 Cabin Condensed Bold"/>
              </a:rPr>
              <a:t>thiết</a:t>
            </a:r>
            <a:r>
              <a:rPr lang="en-US" sz="2400" b="0" dirty="0">
                <a:solidFill>
                  <a:srgbClr val="065381">
                    <a:lumMod val="50000"/>
                  </a:srgbClr>
                </a:solidFill>
                <a:latin typeface="#9Slide03 Cabin Condensed Bold"/>
              </a:rPr>
              <a:t> </a:t>
            </a:r>
            <a:r>
              <a:rPr lang="en-US" sz="2400" b="0" dirty="0" err="1">
                <a:solidFill>
                  <a:srgbClr val="065381">
                    <a:lumMod val="50000"/>
                  </a:srgbClr>
                </a:solidFill>
                <a:latin typeface="#9Slide03 Cabin Condensed Bold"/>
              </a:rPr>
              <a:t>bị</a:t>
            </a:r>
            <a:r>
              <a:rPr lang="en-US" sz="2400" b="0" dirty="0">
                <a:solidFill>
                  <a:srgbClr val="065381">
                    <a:lumMod val="50000"/>
                  </a:srgbClr>
                </a:solidFill>
                <a:latin typeface="#9Slide03 Cabin Condensed Bold"/>
              </a:rPr>
              <a:t> </a:t>
            </a:r>
            <a:r>
              <a:rPr lang="en-US" sz="2400" b="0" dirty="0" err="1">
                <a:solidFill>
                  <a:srgbClr val="065381">
                    <a:lumMod val="50000"/>
                  </a:srgbClr>
                </a:solidFill>
                <a:latin typeface="#9Slide03 Cabin Condensed Bold"/>
              </a:rPr>
              <a:t>kết</a:t>
            </a:r>
            <a:r>
              <a:rPr lang="en-US" sz="2400" b="0" dirty="0">
                <a:solidFill>
                  <a:srgbClr val="065381">
                    <a:lumMod val="50000"/>
                  </a:srgbClr>
                </a:solidFill>
                <a:latin typeface="#9Slide03 Cabin Condensed Bold"/>
              </a:rPr>
              <a:t> </a:t>
            </a:r>
            <a:r>
              <a:rPr lang="en-US" sz="2400" b="0" dirty="0" err="1">
                <a:solidFill>
                  <a:srgbClr val="065381">
                    <a:lumMod val="50000"/>
                  </a:srgbClr>
                </a:solidFill>
                <a:latin typeface="#9Slide03 Cabin Condensed Bold"/>
              </a:rPr>
              <a:t>nối</a:t>
            </a:r>
            <a:r>
              <a:rPr lang="en-US" sz="2400" b="0" dirty="0">
                <a:solidFill>
                  <a:srgbClr val="065381">
                    <a:lumMod val="50000"/>
                  </a:srgbClr>
                </a:solidFill>
                <a:latin typeface="#9Slide03 Cabin Condensed Bold"/>
              </a:rPr>
              <a:t> Internet/ </a:t>
            </a:r>
            <a:r>
              <a:rPr lang="en-US" sz="2400" b="0" dirty="0" err="1">
                <a:solidFill>
                  <a:srgbClr val="065381">
                    <a:lumMod val="50000"/>
                  </a:srgbClr>
                </a:solidFill>
                <a:latin typeface="#9Slide03 Cabin Condensed Bold"/>
              </a:rPr>
              <a:t>trí</a:t>
            </a:r>
            <a:r>
              <a:rPr lang="en-US" sz="2400" b="0" dirty="0">
                <a:solidFill>
                  <a:srgbClr val="065381">
                    <a:lumMod val="50000"/>
                  </a:srgbClr>
                </a:solidFill>
                <a:latin typeface="#9Slide03 Cabin Condensed Bold"/>
              </a:rPr>
              <a:t> </a:t>
            </a:r>
            <a:r>
              <a:rPr lang="en-US" sz="2400" b="0" dirty="0" err="1">
                <a:solidFill>
                  <a:srgbClr val="065381">
                    <a:lumMod val="50000"/>
                  </a:srgbClr>
                </a:solidFill>
                <a:latin typeface="#9Slide03 Cabin Condensed Bold"/>
              </a:rPr>
              <a:t>nhớ</a:t>
            </a:r>
            <a:endParaRPr lang="en-US" sz="2400" b="0" dirty="0">
              <a:solidFill>
                <a:srgbClr val="065381">
                  <a:lumMod val="50000"/>
                </a:srgbClr>
              </a:solidFill>
              <a:latin typeface="#9Slide03 Cabin Condensed Bold"/>
            </a:endParaRPr>
          </a:p>
        </p:txBody>
      </p:sp>
      <p:sp>
        <p:nvSpPr>
          <p:cNvPr id="19" name="Rectangle 18"/>
          <p:cNvSpPr/>
          <p:nvPr/>
        </p:nvSpPr>
        <p:spPr bwMode="auto">
          <a:xfrm>
            <a:off x="9043835" y="1607615"/>
            <a:ext cx="2241933" cy="1168400"/>
          </a:xfrm>
          <a:prstGeom prst="rect">
            <a:avLst/>
          </a:prstGeom>
          <a:noFill/>
          <a:ln w="9525">
            <a:noFill/>
            <a:prstDash val="lgDashDotDot"/>
            <a:miter lim="800000"/>
            <a:headEnd/>
            <a:tailEnd/>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20" name="Subtitle 2"/>
          <p:cNvSpPr txBox="1">
            <a:spLocks/>
          </p:cNvSpPr>
          <p:nvPr/>
        </p:nvSpPr>
        <p:spPr>
          <a:xfrm>
            <a:off x="9065082" y="4036070"/>
            <a:ext cx="2220686" cy="1588803"/>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065381">
                    <a:lumMod val="50000"/>
                  </a:srgbClr>
                </a:solidFill>
                <a:effectLst/>
                <a:uLnTx/>
                <a:uFillTx/>
                <a:latin typeface="#9Slide03 Cabin Condensed Bold"/>
                <a:ea typeface="+mn-ea"/>
                <a:cs typeface="+mn-cs"/>
              </a:rPr>
              <a:t>Kể</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a:ln>
                  <a:noFill/>
                </a:ln>
                <a:solidFill>
                  <a:srgbClr val="065381">
                    <a:lumMod val="50000"/>
                  </a:srgbClr>
                </a:solidFill>
                <a:effectLst/>
                <a:uLnTx/>
                <a:uFillTx/>
                <a:latin typeface="#9Slide03 Cabin Condensed Bold"/>
                <a:ea typeface="+mn-ea"/>
                <a:cs typeface="+mn-cs"/>
              </a:rPr>
              <a:t>tênc</a:t>
            </a:r>
            <a:r>
              <a:rPr lang="en-US" noProof="0" dirty="0" err="1">
                <a:solidFill>
                  <a:srgbClr val="065381">
                    <a:lumMod val="50000"/>
                  </a:srgbClr>
                </a:solidFill>
                <a:latin typeface="#9Slide03 Cabin Condensed Bold"/>
              </a:rPr>
              <a:t>ác</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nền</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kinh</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tế</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lớn</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mới</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nổi</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của</a:t>
            </a:r>
            <a:r>
              <a:rPr lang="en-US" noProof="0" dirty="0">
                <a:solidFill>
                  <a:srgbClr val="065381">
                    <a:lumMod val="50000"/>
                  </a:srgbClr>
                </a:solidFill>
                <a:latin typeface="#9Slide03 Cabin Condensed Bold"/>
              </a:rPr>
              <a:t> </a:t>
            </a:r>
            <a:r>
              <a:rPr lang="en-US" noProof="0" dirty="0" err="1">
                <a:solidFill>
                  <a:srgbClr val="065381">
                    <a:lumMod val="50000"/>
                  </a:srgbClr>
                </a:solidFill>
                <a:latin typeface="#9Slide03 Cabin Condensed Bold"/>
              </a:rPr>
              <a:t>châu</a:t>
            </a:r>
            <a:r>
              <a:rPr lang="en-US" noProof="0" dirty="0">
                <a:solidFill>
                  <a:srgbClr val="065381">
                    <a:lumMod val="50000"/>
                  </a:srgbClr>
                </a:solidFill>
                <a:latin typeface="#9Slide03 Cabin Condensed Bold"/>
              </a:rPr>
              <a:t> Á</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21" name="Rectangle 20"/>
          <p:cNvSpPr/>
          <p:nvPr/>
        </p:nvSpPr>
        <p:spPr bwMode="auto">
          <a:xfrm>
            <a:off x="9043835" y="417799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24" name="Rectangle 23"/>
          <p:cNvSpPr/>
          <p:nvPr/>
        </p:nvSpPr>
        <p:spPr bwMode="auto">
          <a:xfrm>
            <a:off x="11453349" y="1495867"/>
            <a:ext cx="58057" cy="4741636"/>
          </a:xfrm>
          <a:prstGeom prst="rect">
            <a:avLst/>
          </a:prstGeom>
          <a:solidFill>
            <a:schemeClr val="accent6">
              <a:lumMod val="75000"/>
            </a:schemeClr>
          </a:solidFill>
          <a:ln w="9525">
            <a:solidFill>
              <a:schemeClr val="bg1"/>
            </a:solidFill>
            <a:miter lim="800000"/>
            <a:headEnd/>
            <a:tailEnd/>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28" name="Rectangle 27"/>
          <p:cNvSpPr/>
          <p:nvPr/>
        </p:nvSpPr>
        <p:spPr bwMode="auto">
          <a:xfrm>
            <a:off x="11453349" y="1381128"/>
            <a:ext cx="58057" cy="4741636"/>
          </a:xfrm>
          <a:prstGeom prst="rect">
            <a:avLst/>
          </a:prstGeom>
          <a:solidFill>
            <a:schemeClr val="accent6">
              <a:lumMod val="75000"/>
            </a:schemeClr>
          </a:solidFill>
          <a:ln w="9525">
            <a:solidFill>
              <a:schemeClr val="bg1"/>
            </a:solidFill>
            <a:miter lim="800000"/>
            <a:headEnd/>
            <a:tailEnd/>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29" name="Freeform 18">
            <a:extLst>
              <a:ext uri="{FF2B5EF4-FFF2-40B4-BE49-F238E27FC236}">
                <a16:creationId xmlns:a16="http://schemas.microsoft.com/office/drawing/2014/main" id="{1B7DB59F-15BE-4536-A23D-50F9CE3504B7}"/>
              </a:ext>
            </a:extLst>
          </p:cNvPr>
          <p:cNvSpPr>
            <a:spLocks/>
          </p:cNvSpPr>
          <p:nvPr/>
        </p:nvSpPr>
        <p:spPr bwMode="auto">
          <a:xfrm>
            <a:off x="12683996" y="5890181"/>
            <a:ext cx="83977" cy="247226"/>
          </a:xfrm>
          <a:custGeom>
            <a:avLst/>
            <a:gdLst>
              <a:gd name="T0" fmla="*/ 196850 w 120"/>
              <a:gd name="T1" fmla="*/ 3286 h 258"/>
              <a:gd name="T2" fmla="*/ 196850 w 120"/>
              <a:gd name="T3" fmla="*/ 70644 h 258"/>
              <a:gd name="T4" fmla="*/ 134514 w 120"/>
              <a:gd name="T5" fmla="*/ 85430 h 258"/>
              <a:gd name="T6" fmla="*/ 131233 w 120"/>
              <a:gd name="T7" fmla="*/ 147859 h 258"/>
              <a:gd name="T8" fmla="*/ 196850 w 120"/>
              <a:gd name="T9" fmla="*/ 147859 h 258"/>
              <a:gd name="T10" fmla="*/ 183727 w 120"/>
              <a:gd name="T11" fmla="*/ 213574 h 258"/>
              <a:gd name="T12" fmla="*/ 131233 w 120"/>
              <a:gd name="T13" fmla="*/ 213574 h 258"/>
              <a:gd name="T14" fmla="*/ 131233 w 120"/>
              <a:gd name="T15" fmla="*/ 423862 h 258"/>
              <a:gd name="T16" fmla="*/ 39370 w 120"/>
              <a:gd name="T17" fmla="*/ 423862 h 258"/>
              <a:gd name="T18" fmla="*/ 39370 w 120"/>
              <a:gd name="T19" fmla="*/ 213574 h 258"/>
              <a:gd name="T20" fmla="*/ 0 w 120"/>
              <a:gd name="T21" fmla="*/ 213574 h 258"/>
              <a:gd name="T22" fmla="*/ 0 w 120"/>
              <a:gd name="T23" fmla="*/ 147859 h 258"/>
              <a:gd name="T24" fmla="*/ 39370 w 120"/>
              <a:gd name="T25" fmla="*/ 147859 h 258"/>
              <a:gd name="T26" fmla="*/ 65617 w 120"/>
              <a:gd name="T27" fmla="*/ 27929 h 258"/>
              <a:gd name="T28" fmla="*/ 196850 w 120"/>
              <a:gd name="T29" fmla="*/ 3286 h 2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bg1">
              <a:lumMod val="65000"/>
            </a:schemeClr>
          </a:solidFill>
          <a:ln>
            <a:noFill/>
          </a:ln>
        </p:spPr>
        <p:txBody>
          <a:bodyPr/>
          <a:lstStyle/>
          <a:p>
            <a:endParaRPr lang="en-US" sz="1500" dirty="0"/>
          </a:p>
        </p:txBody>
      </p:sp>
      <p:sp>
        <p:nvSpPr>
          <p:cNvPr id="39" name="Frame 38">
            <a:extLst>
              <a:ext uri="{FF2B5EF4-FFF2-40B4-BE49-F238E27FC236}">
                <a16:creationId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6" name="Picture Placeholder 5" descr="Digital transformation poses potential risks for stability and the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99" r="1299"/>
          <a:stretch>
            <a:fillRect/>
          </a:stretch>
        </p:blipFill>
        <p:spPr>
          <a:xfrm>
            <a:off x="350439" y="1513541"/>
            <a:ext cx="5464603" cy="3741557"/>
          </a:xfrm>
        </p:spPr>
      </p:pic>
      <p:pic>
        <p:nvPicPr>
          <p:cNvPr id="7" name="Picture 6"/>
          <p:cNvPicPr>
            <a:picLocks noChangeAspect="1"/>
          </p:cNvPicPr>
          <p:nvPr/>
        </p:nvPicPr>
        <p:blipFill>
          <a:blip r:embed="rId3"/>
          <a:stretch>
            <a:fillRect/>
          </a:stretch>
        </p:blipFill>
        <p:spPr>
          <a:xfrm>
            <a:off x="6787859" y="1247649"/>
            <a:ext cx="1545447" cy="1572492"/>
          </a:xfrm>
          <a:prstGeom prst="rect">
            <a:avLst/>
          </a:prstGeom>
        </p:spPr>
      </p:pic>
      <p:pic>
        <p:nvPicPr>
          <p:cNvPr id="8" name="Picture 7"/>
          <p:cNvPicPr>
            <a:picLocks noChangeAspect="1"/>
          </p:cNvPicPr>
          <p:nvPr/>
        </p:nvPicPr>
        <p:blipFill>
          <a:blip r:embed="rId4"/>
          <a:stretch>
            <a:fillRect/>
          </a:stretch>
        </p:blipFill>
        <p:spPr>
          <a:xfrm>
            <a:off x="6569261" y="2820141"/>
            <a:ext cx="1871599" cy="1871599"/>
          </a:xfrm>
          <a:prstGeom prst="rect">
            <a:avLst/>
          </a:prstGeom>
        </p:spPr>
      </p:pic>
      <p:pic>
        <p:nvPicPr>
          <p:cNvPr id="9" name="Picture 8"/>
          <p:cNvPicPr>
            <a:picLocks noChangeAspect="1"/>
          </p:cNvPicPr>
          <p:nvPr/>
        </p:nvPicPr>
        <p:blipFill rotWithShape="1">
          <a:blip r:embed="rId5"/>
          <a:srcRect b="15581"/>
          <a:stretch/>
        </p:blipFill>
        <p:spPr>
          <a:xfrm>
            <a:off x="6404977" y="4691741"/>
            <a:ext cx="2349901" cy="1515096"/>
          </a:xfrm>
          <a:prstGeom prst="rect">
            <a:avLst/>
          </a:prstGeom>
        </p:spPr>
      </p:pic>
    </p:spTree>
    <p:extLst>
      <p:ext uri="{BB962C8B-B14F-4D97-AF65-F5344CB8AC3E}">
        <p14:creationId xmlns:p14="http://schemas.microsoft.com/office/powerpoint/2010/main" val="1792757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nodePh="1">
                                  <p:stCondLst>
                                    <p:cond delay="0"/>
                                  </p:stCondLst>
                                  <p:endCondLst>
                                    <p:cond evt="begin" delay="0">
                                      <p:tn val="17"/>
                                    </p:cond>
                                  </p:end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animBg="1"/>
      <p:bldP spid="24" grpId="0" animBg="1"/>
      <p:bldP spid="28"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408260" y="229671"/>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4000" dirty="0">
                <a:solidFill>
                  <a:srgbClr val="C00000"/>
                </a:solidFill>
              </a:rPr>
              <a:t>ĐÁNH GIÁ ĐỒNG ĐẲNG</a:t>
            </a:r>
            <a:endParaRPr kumimoji="0" lang="en-US" sz="40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aphicFrame>
        <p:nvGraphicFramePr>
          <p:cNvPr id="7" name="Table 6"/>
          <p:cNvGraphicFramePr>
            <a:graphicFrameLocks noGrp="1"/>
          </p:cNvGraphicFramePr>
          <p:nvPr>
            <p:extLst>
              <p:ext uri="{D42A27DB-BD31-4B8C-83A1-F6EECF244321}">
                <p14:modId xmlns:p14="http://schemas.microsoft.com/office/powerpoint/2010/main" val="2657006627"/>
              </p:ext>
            </p:extLst>
          </p:nvPr>
        </p:nvGraphicFramePr>
        <p:xfrm>
          <a:off x="408259" y="932028"/>
          <a:ext cx="11421791" cy="5541687"/>
        </p:xfrm>
        <a:graphic>
          <a:graphicData uri="http://schemas.openxmlformats.org/drawingml/2006/table">
            <a:tbl>
              <a:tblPr>
                <a:tableStyleId>{00A15C55-8517-42AA-B614-E9B94910E393}</a:tableStyleId>
              </a:tblPr>
              <a:tblGrid>
                <a:gridCol w="2138555">
                  <a:extLst>
                    <a:ext uri="{9D8B030D-6E8A-4147-A177-3AD203B41FA5}">
                      <a16:colId xmlns:a16="http://schemas.microsoft.com/office/drawing/2014/main" val="1518355000"/>
                    </a:ext>
                  </a:extLst>
                </a:gridCol>
                <a:gridCol w="2266836">
                  <a:extLst>
                    <a:ext uri="{9D8B030D-6E8A-4147-A177-3AD203B41FA5}">
                      <a16:colId xmlns:a16="http://schemas.microsoft.com/office/drawing/2014/main" val="3959241890"/>
                    </a:ext>
                  </a:extLst>
                </a:gridCol>
                <a:gridCol w="2266836">
                  <a:extLst>
                    <a:ext uri="{9D8B030D-6E8A-4147-A177-3AD203B41FA5}">
                      <a16:colId xmlns:a16="http://schemas.microsoft.com/office/drawing/2014/main" val="3958944368"/>
                    </a:ext>
                  </a:extLst>
                </a:gridCol>
                <a:gridCol w="2374782">
                  <a:extLst>
                    <a:ext uri="{9D8B030D-6E8A-4147-A177-3AD203B41FA5}">
                      <a16:colId xmlns:a16="http://schemas.microsoft.com/office/drawing/2014/main" val="4130670428"/>
                    </a:ext>
                  </a:extLst>
                </a:gridCol>
                <a:gridCol w="2374782">
                  <a:extLst>
                    <a:ext uri="{9D8B030D-6E8A-4147-A177-3AD203B41FA5}">
                      <a16:colId xmlns:a16="http://schemas.microsoft.com/office/drawing/2014/main" val="368163283"/>
                    </a:ext>
                  </a:extLst>
                </a:gridCol>
              </a:tblGrid>
              <a:tr h="359657">
                <a:tc rowSpan="3">
                  <a:txBody>
                    <a:bodyPr/>
                    <a:lstStyle/>
                    <a:p>
                      <a:pPr marL="635" indent="-1905" algn="ctr">
                        <a:lnSpc>
                          <a:spcPct val="115000"/>
                        </a:lnSpc>
                        <a:spcAft>
                          <a:spcPts val="0"/>
                        </a:spcAft>
                      </a:pPr>
                      <a:r>
                        <a:rPr lang="vi-VN" sz="1800" b="1" dirty="0">
                          <a:effectLst/>
                        </a:rPr>
                        <a:t>Tiêu chí đánh giá</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635" indent="-1905" algn="ctr">
                        <a:lnSpc>
                          <a:spcPct val="115000"/>
                        </a:lnSpc>
                        <a:spcAft>
                          <a:spcPts val="0"/>
                        </a:spcAft>
                      </a:pPr>
                      <a:r>
                        <a:rPr lang="vi-VN" sz="1800" dirty="0">
                          <a:effectLst/>
                        </a:rPr>
                        <a:t>Mô tả mức chất lượng</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7606105"/>
                  </a:ext>
                </a:extLst>
              </a:tr>
              <a:tr h="359657">
                <a:tc vMerge="1">
                  <a:txBody>
                    <a:bodyPr/>
                    <a:lstStyle/>
                    <a:p>
                      <a:endParaRPr lang="en-US"/>
                    </a:p>
                  </a:txBody>
                  <a:tcPr/>
                </a:tc>
                <a:tc>
                  <a:txBody>
                    <a:bodyPr/>
                    <a:lstStyle/>
                    <a:p>
                      <a:pPr marL="635" indent="-1905" algn="ctr">
                        <a:lnSpc>
                          <a:spcPct val="115000"/>
                        </a:lnSpc>
                        <a:spcAft>
                          <a:spcPts val="0"/>
                        </a:spcAft>
                      </a:pPr>
                      <a:r>
                        <a:rPr lang="vi-VN" sz="1800" b="1" dirty="0">
                          <a:effectLst/>
                        </a:rPr>
                        <a:t>Xuất sắc</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1800" b="1" dirty="0">
                          <a:effectLst/>
                        </a:rPr>
                        <a:t>Tốt</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1800" b="1" dirty="0">
                          <a:effectLst/>
                        </a:rPr>
                        <a:t>Đạt yêu cầu</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1800" b="1" dirty="0">
                          <a:effectLst/>
                        </a:rPr>
                        <a:t>Chưa đạt</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7882178"/>
                  </a:ext>
                </a:extLst>
              </a:tr>
              <a:tr h="359657">
                <a:tc vMerge="1">
                  <a:txBody>
                    <a:bodyPr/>
                    <a:lstStyle/>
                    <a:p>
                      <a:endParaRPr lang="en-US"/>
                    </a:p>
                  </a:txBody>
                  <a:tcPr/>
                </a:tc>
                <a:tc>
                  <a:txBody>
                    <a:bodyPr/>
                    <a:lstStyle/>
                    <a:p>
                      <a:pPr marL="635" indent="-1905" algn="ctr">
                        <a:lnSpc>
                          <a:spcPct val="115000"/>
                        </a:lnSpc>
                        <a:spcAft>
                          <a:spcPts val="0"/>
                        </a:spcAft>
                      </a:pPr>
                      <a:r>
                        <a:rPr lang="vi-VN" sz="1800">
                          <a:effectLst/>
                        </a:rPr>
                        <a:t>10-9</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1800">
                          <a:effectLst/>
                        </a:rPr>
                        <a:t>8-7</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1800">
                          <a:effectLst/>
                        </a:rPr>
                        <a:t>6-5</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1800" dirty="0">
                          <a:effectLst/>
                        </a:rPr>
                        <a:t>4-0</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2308133"/>
                  </a:ext>
                </a:extLst>
              </a:tr>
              <a:tr h="1388655">
                <a:tc>
                  <a:txBody>
                    <a:bodyPr/>
                    <a:lstStyle/>
                    <a:p>
                      <a:pPr marL="635" indent="-1905" algn="ctr">
                        <a:lnSpc>
                          <a:spcPct val="115000"/>
                        </a:lnSpc>
                        <a:spcAft>
                          <a:spcPts val="0"/>
                        </a:spcAft>
                      </a:pPr>
                      <a:r>
                        <a:rPr lang="vi-VN" sz="1800" b="1" dirty="0">
                          <a:effectLst/>
                        </a:rPr>
                        <a:t>Hình thức báo cáo</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Đẹp, rõ, mạch lạc, sáng tạo, không lỗi chính tả, hình ảnh/ video phù hợp</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Đẹp, rõ, còn lỗi chính tả, tương đối mạch lạc, hình ảnh/ video tương đối phù hợp</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Rõ, còn lỗi chính tả, có hình ảnh/ video </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Đơn điệu, chữ nhỏ, nhiều lỗi chính tả, thiếu hình ảnh</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247955"/>
                  </a:ext>
                </a:extLst>
              </a:tr>
              <a:tr h="944567">
                <a:tc>
                  <a:txBody>
                    <a:bodyPr/>
                    <a:lstStyle/>
                    <a:p>
                      <a:pPr marL="635" indent="-1905" algn="ctr">
                        <a:lnSpc>
                          <a:spcPct val="115000"/>
                        </a:lnSpc>
                        <a:spcAft>
                          <a:spcPts val="0"/>
                        </a:spcAft>
                      </a:pPr>
                      <a:r>
                        <a:rPr lang="vi-VN" sz="1800" b="1">
                          <a:effectLst/>
                        </a:rPr>
                        <a:t>Nội dung báo cáo</a:t>
                      </a:r>
                      <a:endParaRPr lang="en-US" sz="1800" b="1">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Đáp ứng tốt yêu cầu, có mở rộng, có trích nguồn</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Đáp ứng tốt yêu cầu, có mở rộng</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Đáp ứng đầy đủ các yêu cầu</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Không đáp ứng yêu cầu tối thiểu.</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551104"/>
                  </a:ext>
                </a:extLst>
              </a:tr>
              <a:tr h="944567">
                <a:tc>
                  <a:txBody>
                    <a:bodyPr/>
                    <a:lstStyle/>
                    <a:p>
                      <a:pPr marL="635" indent="-1905" algn="ctr">
                        <a:lnSpc>
                          <a:spcPct val="115000"/>
                        </a:lnSpc>
                        <a:spcAft>
                          <a:spcPts val="0"/>
                        </a:spcAft>
                      </a:pPr>
                      <a:r>
                        <a:rPr lang="vi-VN" sz="1800" b="1">
                          <a:effectLst/>
                        </a:rPr>
                        <a:t>Kỹ năng trình bày</a:t>
                      </a:r>
                      <a:endParaRPr lang="en-US" sz="1800" b="1">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Nói rõ, tự tin, thuyết phục, giao lưu người nghe</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Nói rõ, tự tin, giao lưu người nghe</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Không rõ lời, thiếu tự tin, ít giao lưu người nghe</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Nói nhỏ, không tự tin, không giao lưu người nghe.</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65060"/>
                  </a:ext>
                </a:extLst>
              </a:tr>
              <a:tr h="657611">
                <a:tc>
                  <a:txBody>
                    <a:bodyPr/>
                    <a:lstStyle/>
                    <a:p>
                      <a:pPr marL="635" indent="-1905" algn="ctr">
                        <a:lnSpc>
                          <a:spcPct val="115000"/>
                        </a:lnSpc>
                        <a:spcAft>
                          <a:spcPts val="0"/>
                        </a:spcAft>
                      </a:pPr>
                      <a:r>
                        <a:rPr lang="vi-VN" sz="1800" b="1">
                          <a:effectLst/>
                        </a:rPr>
                        <a:t>Trả lời câu hỏi</a:t>
                      </a:r>
                      <a:endParaRPr lang="en-US" sz="1800" b="1">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Trả lời đúng tất cả các câu hỏi</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Trả lời đúng trên 2/3 câu hỏi</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Trả lời đúng trên 1/2 câu hỏi</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Trả lời đúng đúng dưới 1/2 câu hỏi</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3334916"/>
                  </a:ext>
                </a:extLst>
              </a:tr>
              <a:tr h="359657">
                <a:tc>
                  <a:txBody>
                    <a:bodyPr/>
                    <a:lstStyle/>
                    <a:p>
                      <a:pPr marL="635" indent="-1905" algn="ctr">
                        <a:lnSpc>
                          <a:spcPct val="115000"/>
                        </a:lnSpc>
                        <a:spcAft>
                          <a:spcPts val="0"/>
                        </a:spcAft>
                      </a:pPr>
                      <a:r>
                        <a:rPr lang="vi-VN" sz="1800" b="1" dirty="0">
                          <a:effectLst/>
                        </a:rPr>
                        <a:t>Tổng cộng</a:t>
                      </a:r>
                      <a:endParaRPr lang="en-US" sz="1800" b="1"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 </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 </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a:effectLst/>
                        </a:rPr>
                        <a:t> </a:t>
                      </a:r>
                      <a:endParaRPr lang="en-US" sz="180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just">
                        <a:lnSpc>
                          <a:spcPct val="115000"/>
                        </a:lnSpc>
                        <a:spcAft>
                          <a:spcPts val="0"/>
                        </a:spcAft>
                      </a:pPr>
                      <a:r>
                        <a:rPr lang="vi-VN" sz="1800" dirty="0">
                          <a:effectLst/>
                        </a:rPr>
                        <a:t> </a:t>
                      </a:r>
                      <a:endParaRPr lang="en-US" sz="1800" dirty="0">
                        <a:effectLst/>
                        <a:latin typeface="Times New Roman" panose="02020603050405020304" pitchFamily="18" charset="0"/>
                        <a:ea typeface="Times New Roman" panose="02020603050405020304" pitchFamily="18" charset="0"/>
                      </a:endParaRPr>
                    </a:p>
                  </a:txBody>
                  <a:tcPr marL="36245" marR="36245" marT="36245" marB="362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0444800"/>
                  </a:ext>
                </a:extLst>
              </a:tr>
            </a:tbl>
          </a:graphicData>
        </a:graphic>
      </p:graphicFrame>
      <p:pic>
        <p:nvPicPr>
          <p:cNvPr id="10" name="Picture 9"/>
          <p:cNvPicPr>
            <a:picLocks noChangeAspect="1"/>
          </p:cNvPicPr>
          <p:nvPr/>
        </p:nvPicPr>
        <p:blipFill>
          <a:blip r:embed="rId2"/>
          <a:stretch>
            <a:fillRect/>
          </a:stretch>
        </p:blipFill>
        <p:spPr>
          <a:xfrm>
            <a:off x="8603672" y="286874"/>
            <a:ext cx="1119076" cy="587952"/>
          </a:xfrm>
          <a:prstGeom prst="rect">
            <a:avLst/>
          </a:prstGeom>
        </p:spPr>
      </p:pic>
    </p:spTree>
    <p:extLst>
      <p:ext uri="{BB962C8B-B14F-4D97-AF65-F5344CB8AC3E}">
        <p14:creationId xmlns:p14="http://schemas.microsoft.com/office/powerpoint/2010/main" val="33572651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1500656"/>
          </a:xfrm>
        </p:spPr>
        <p:txBody>
          <a:bodyPr>
            <a:normAutofit/>
          </a:bodyPr>
          <a:lstStyle/>
          <a:p>
            <a:r>
              <a:rPr lang="en-US" sz="3600" dirty="0">
                <a:solidFill>
                  <a:srgbClr val="C00000"/>
                </a:solidFill>
              </a:rPr>
              <a:t>CÁC NỀN KINH TẾ LỚN VÀ KINH TẾ MỚI NỔI</a:t>
            </a:r>
            <a:br>
              <a:rPr lang="en-US" sz="3600" dirty="0">
                <a:solidFill>
                  <a:srgbClr val="C00000"/>
                </a:solidFill>
              </a:rPr>
            </a:br>
            <a:r>
              <a:rPr lang="en-US" sz="3600" dirty="0">
                <a:solidFill>
                  <a:srgbClr val="C00000"/>
                </a:solidFill>
              </a:rPr>
              <a:t> CỦA CHÂU Á</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2050" name="Picture 2" descr="Public Speaking for Kids | Shanghai EDGE Consul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43" y="3218521"/>
            <a:ext cx="7940675" cy="2364941"/>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1564023" y="2461284"/>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b="1" i="0" u="none" strike="noStrike" kern="1200" cap="none" spc="0" normalizeH="0" baseline="0" noProof="0" dirty="0" err="1">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Báo</a:t>
            </a:r>
            <a:r>
              <a:rPr kumimoji="0" lang="en-US" b="1" i="0" u="none" strike="noStrike" kern="1200" cap="none" spc="0" normalizeH="0" noProof="0" dirty="0">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 </a:t>
            </a:r>
            <a:r>
              <a:rPr kumimoji="0" lang="en-US" b="1" i="0" u="none" strike="noStrike" kern="1200" cap="none" spc="0" normalizeH="0" noProof="0" dirty="0" err="1">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cáo</a:t>
            </a:r>
            <a:endParaRPr kumimoji="0" lang="en-US" b="1" i="0" u="none" strike="noStrike" kern="1200" cap="none" spc="0" normalizeH="0" baseline="0" noProof="0" dirty="0">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endParaRPr>
          </a:p>
        </p:txBody>
      </p:sp>
      <p:sp>
        <p:nvSpPr>
          <p:cNvPr id="32" name="Subtitle 2"/>
          <p:cNvSpPr txBox="1">
            <a:spLocks/>
          </p:cNvSpPr>
          <p:nvPr/>
        </p:nvSpPr>
        <p:spPr>
          <a:xfrm>
            <a:off x="7526654" y="5297515"/>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BÁO</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CÁO</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a:solidFill>
                  <a:srgbClr val="065381">
                    <a:lumMod val="50000"/>
                  </a:srgbClr>
                </a:solidFill>
                <a:latin typeface="#9Slide03 Cabin Condensed Bold"/>
              </a:rPr>
              <a:t>4</a:t>
            </a: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grpSp>
        <p:nvGrpSpPr>
          <p:cNvPr id="35" name="Group 34"/>
          <p:cNvGrpSpPr/>
          <p:nvPr/>
        </p:nvGrpSpPr>
        <p:grpSpPr>
          <a:xfrm>
            <a:off x="6509860" y="5122031"/>
            <a:ext cx="1473994" cy="1460127"/>
            <a:chOff x="676275" y="3204704"/>
            <a:chExt cx="1473994" cy="1460127"/>
          </a:xfrm>
        </p:grpSpPr>
        <p:pic>
          <p:nvPicPr>
            <p:cNvPr id="36" name="Picture 35"/>
            <p:cNvPicPr>
              <a:picLocks noChangeAspect="1"/>
            </p:cNvPicPr>
            <p:nvPr/>
          </p:nvPicPr>
          <p:blipFill rotWithShape="1">
            <a:blip r:embed="rId4"/>
            <a:srcRect b="10039"/>
            <a:stretch/>
          </p:blipFill>
          <p:spPr>
            <a:xfrm>
              <a:off x="676275" y="3204704"/>
              <a:ext cx="1409700" cy="1338721"/>
            </a:xfrm>
            <a:prstGeom prst="rect">
              <a:avLst/>
            </a:prstGeom>
          </p:spPr>
        </p:pic>
        <p:sp>
          <p:nvSpPr>
            <p:cNvPr id="37" name="Freeform 36"/>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38" name="Rectangle 37"/>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39" name="Freeform 38"/>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40"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2400" dirty="0">
                  <a:solidFill>
                    <a:srgbClr val="FF0000"/>
                  </a:solidFill>
                  <a:latin typeface="#9Slide07 IcielBC Cubano Normal (Headings)"/>
                </a:rPr>
                <a:t>4</a:t>
              </a:r>
              <a:r>
                <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rPr>
                <a:t> </a:t>
              </a:r>
            </a:p>
          </p:txBody>
        </p:sp>
      </p:grpSp>
      <p:sp>
        <p:nvSpPr>
          <p:cNvPr id="41" name="Subtitle 2"/>
          <p:cNvSpPr txBox="1">
            <a:spLocks/>
          </p:cNvSpPr>
          <p:nvPr/>
        </p:nvSpPr>
        <p:spPr>
          <a:xfrm>
            <a:off x="8021777" y="1890586"/>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THẢO</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LUẬN</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noProof="0" dirty="0">
                <a:solidFill>
                  <a:srgbClr val="065381">
                    <a:lumMod val="50000"/>
                  </a:srgbClr>
                </a:solidFill>
                <a:latin typeface="#9Slide03 Cabin Condensed Bold"/>
              </a:rPr>
              <a:t>3</a:t>
            </a: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grpSp>
        <p:nvGrpSpPr>
          <p:cNvPr id="42" name="Group 41"/>
          <p:cNvGrpSpPr/>
          <p:nvPr/>
        </p:nvGrpSpPr>
        <p:grpSpPr>
          <a:xfrm>
            <a:off x="7398763" y="2422464"/>
            <a:ext cx="1473994" cy="1460127"/>
            <a:chOff x="676275" y="3204704"/>
            <a:chExt cx="1473994" cy="1460127"/>
          </a:xfrm>
        </p:grpSpPr>
        <p:pic>
          <p:nvPicPr>
            <p:cNvPr id="43" name="Picture 42"/>
            <p:cNvPicPr>
              <a:picLocks noChangeAspect="1"/>
            </p:cNvPicPr>
            <p:nvPr/>
          </p:nvPicPr>
          <p:blipFill rotWithShape="1">
            <a:blip r:embed="rId4"/>
            <a:srcRect b="10039"/>
            <a:stretch/>
          </p:blipFill>
          <p:spPr>
            <a:xfrm>
              <a:off x="676275" y="3204704"/>
              <a:ext cx="1409700" cy="1338721"/>
            </a:xfrm>
            <a:prstGeom prst="rect">
              <a:avLst/>
            </a:prstGeom>
          </p:spPr>
        </p:pic>
        <p:sp>
          <p:nvSpPr>
            <p:cNvPr id="44" name="Freeform 43"/>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45" name="Rectangle 44"/>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46" name="Freeform 45"/>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47"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rPr>
                <a:t>3 </a:t>
              </a:r>
            </a:p>
          </p:txBody>
        </p:sp>
      </p:grpSp>
      <p:grpSp>
        <p:nvGrpSpPr>
          <p:cNvPr id="48" name="Group 47">
            <a:extLst>
              <a:ext uri="{FF2B5EF4-FFF2-40B4-BE49-F238E27FC236}">
                <a16:creationId xmlns:a16="http://schemas.microsoft.com/office/drawing/2014/main" id="{7A8D107D-5878-4B1D-AB21-742BAD02D0CA}"/>
              </a:ext>
            </a:extLst>
          </p:cNvPr>
          <p:cNvGrpSpPr/>
          <p:nvPr/>
        </p:nvGrpSpPr>
        <p:grpSpPr>
          <a:xfrm rot="5750070" flipH="1" flipV="1">
            <a:off x="7245018" y="1865421"/>
            <a:ext cx="5744716" cy="3138892"/>
            <a:chOff x="-3157538" y="1911512"/>
            <a:chExt cx="9662489" cy="5110163"/>
          </a:xfrm>
        </p:grpSpPr>
        <p:grpSp>
          <p:nvGrpSpPr>
            <p:cNvPr id="49" name="Group 48">
              <a:extLst>
                <a:ext uri="{FF2B5EF4-FFF2-40B4-BE49-F238E27FC236}">
                  <a16:creationId xmlns:a16="http://schemas.microsoft.com/office/drawing/2014/main" id="{B41B23FE-B0E9-458D-A9C1-70F643E42BE5}"/>
                </a:ext>
              </a:extLst>
            </p:cNvPr>
            <p:cNvGrpSpPr>
              <a:grpSpLocks noChangeAspect="1"/>
            </p:cNvGrpSpPr>
            <p:nvPr/>
          </p:nvGrpSpPr>
          <p:grpSpPr bwMode="auto">
            <a:xfrm>
              <a:off x="-3157538" y="1911512"/>
              <a:ext cx="9315451" cy="5110163"/>
              <a:chOff x="-1988" y="1131"/>
              <a:chExt cx="5868" cy="3219"/>
            </a:xfrm>
          </p:grpSpPr>
          <p:sp>
            <p:nvSpPr>
              <p:cNvPr id="51" name="Freeform 5">
                <a:extLst>
                  <a:ext uri="{FF2B5EF4-FFF2-40B4-BE49-F238E27FC236}">
                    <a16:creationId xmlns:a16="http://schemas.microsoft.com/office/drawing/2014/main" id="{D585F032-99DA-4FB1-BA67-F6BF8D3A951D}"/>
                  </a:ext>
                </a:extLst>
              </p:cNvPr>
              <p:cNvSpPr>
                <a:spLocks/>
              </p:cNvSpPr>
              <p:nvPr/>
            </p:nvSpPr>
            <p:spPr bwMode="auto">
              <a:xfrm>
                <a:off x="400" y="3182"/>
                <a:ext cx="2016" cy="809"/>
              </a:xfrm>
              <a:custGeom>
                <a:avLst/>
                <a:gdLst>
                  <a:gd name="T0" fmla="*/ 1678 w 1863"/>
                  <a:gd name="T1" fmla="*/ 5 h 747"/>
                  <a:gd name="T2" fmla="*/ 913 w 1863"/>
                  <a:gd name="T3" fmla="*/ 400 h 747"/>
                  <a:gd name="T4" fmla="*/ 0 w 1863"/>
                  <a:gd name="T5" fmla="*/ 100 h 747"/>
                  <a:gd name="T6" fmla="*/ 507 w 1863"/>
                  <a:gd name="T7" fmla="*/ 714 h 747"/>
                  <a:gd name="T8" fmla="*/ 936 w 1863"/>
                  <a:gd name="T9" fmla="*/ 612 h 747"/>
                  <a:gd name="T10" fmla="*/ 1296 w 1863"/>
                  <a:gd name="T11" fmla="*/ 359 h 747"/>
                  <a:gd name="T12" fmla="*/ 1796 w 1863"/>
                  <a:gd name="T13" fmla="*/ 128 h 747"/>
                  <a:gd name="T14" fmla="*/ 1863 w 1863"/>
                  <a:gd name="T15" fmla="*/ 143 h 747"/>
                  <a:gd name="T16" fmla="*/ 1678 w 1863"/>
                  <a:gd name="T17" fmla="*/ 5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3" h="747">
                    <a:moveTo>
                      <a:pt x="1678" y="5"/>
                    </a:moveTo>
                    <a:cubicBezTo>
                      <a:pt x="1469" y="0"/>
                      <a:pt x="1247" y="183"/>
                      <a:pt x="913" y="400"/>
                    </a:cubicBezTo>
                    <a:cubicBezTo>
                      <a:pt x="527" y="650"/>
                      <a:pt x="36" y="424"/>
                      <a:pt x="0" y="100"/>
                    </a:cubicBezTo>
                    <a:cubicBezTo>
                      <a:pt x="35" y="353"/>
                      <a:pt x="167" y="640"/>
                      <a:pt x="507" y="714"/>
                    </a:cubicBezTo>
                    <a:cubicBezTo>
                      <a:pt x="659" y="747"/>
                      <a:pt x="814" y="692"/>
                      <a:pt x="936" y="612"/>
                    </a:cubicBezTo>
                    <a:cubicBezTo>
                      <a:pt x="1066" y="528"/>
                      <a:pt x="1170" y="453"/>
                      <a:pt x="1296" y="359"/>
                    </a:cubicBezTo>
                    <a:cubicBezTo>
                      <a:pt x="1442" y="250"/>
                      <a:pt x="1613" y="103"/>
                      <a:pt x="1796" y="128"/>
                    </a:cubicBezTo>
                    <a:cubicBezTo>
                      <a:pt x="1820" y="131"/>
                      <a:pt x="1842" y="136"/>
                      <a:pt x="1863" y="143"/>
                    </a:cubicBezTo>
                    <a:cubicBezTo>
                      <a:pt x="1805" y="65"/>
                      <a:pt x="1759" y="7"/>
                      <a:pt x="1678" y="5"/>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id-ID" sz="1463"/>
              </a:p>
            </p:txBody>
          </p:sp>
          <p:sp>
            <p:nvSpPr>
              <p:cNvPr id="57" name="Freeform 6">
                <a:extLst>
                  <a:ext uri="{FF2B5EF4-FFF2-40B4-BE49-F238E27FC236}">
                    <a16:creationId xmlns:a16="http://schemas.microsoft.com/office/drawing/2014/main" id="{58DEBE6F-04CE-4B91-825D-3C4294CEED07}"/>
                  </a:ext>
                </a:extLst>
              </p:cNvPr>
              <p:cNvSpPr>
                <a:spLocks/>
              </p:cNvSpPr>
              <p:nvPr/>
            </p:nvSpPr>
            <p:spPr bwMode="auto">
              <a:xfrm>
                <a:off x="2799" y="3433"/>
                <a:ext cx="1081" cy="917"/>
              </a:xfrm>
              <a:custGeom>
                <a:avLst/>
                <a:gdLst>
                  <a:gd name="T0" fmla="*/ 964 w 999"/>
                  <a:gd name="T1" fmla="*/ 48 h 847"/>
                  <a:gd name="T2" fmla="*/ 0 w 999"/>
                  <a:gd name="T3" fmla="*/ 522 h 847"/>
                  <a:gd name="T4" fmla="*/ 205 w 999"/>
                  <a:gd name="T5" fmla="*/ 697 h 847"/>
                  <a:gd name="T6" fmla="*/ 958 w 999"/>
                  <a:gd name="T7" fmla="*/ 192 h 847"/>
                  <a:gd name="T8" fmla="*/ 964 w 999"/>
                  <a:gd name="T9" fmla="*/ 48 h 847"/>
                </a:gdLst>
                <a:ahLst/>
                <a:cxnLst>
                  <a:cxn ang="0">
                    <a:pos x="T0" y="T1"/>
                  </a:cxn>
                  <a:cxn ang="0">
                    <a:pos x="T2" y="T3"/>
                  </a:cxn>
                  <a:cxn ang="0">
                    <a:pos x="T4" y="T5"/>
                  </a:cxn>
                  <a:cxn ang="0">
                    <a:pos x="T6" y="T7"/>
                  </a:cxn>
                  <a:cxn ang="0">
                    <a:pos x="T8" y="T9"/>
                  </a:cxn>
                </a:cxnLst>
                <a:rect l="0" t="0" r="r" b="b"/>
                <a:pathLst>
                  <a:path w="999" h="847">
                    <a:moveTo>
                      <a:pt x="964" y="48"/>
                    </a:moveTo>
                    <a:cubicBezTo>
                      <a:pt x="742" y="354"/>
                      <a:pt x="243" y="847"/>
                      <a:pt x="0" y="522"/>
                    </a:cubicBezTo>
                    <a:cubicBezTo>
                      <a:pt x="28" y="557"/>
                      <a:pt x="107" y="685"/>
                      <a:pt x="205" y="697"/>
                    </a:cubicBezTo>
                    <a:cubicBezTo>
                      <a:pt x="458" y="727"/>
                      <a:pt x="659" y="537"/>
                      <a:pt x="958" y="192"/>
                    </a:cubicBezTo>
                    <a:cubicBezTo>
                      <a:pt x="973" y="175"/>
                      <a:pt x="999" y="0"/>
                      <a:pt x="964"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id-ID" sz="1463"/>
              </a:p>
            </p:txBody>
          </p:sp>
          <p:sp>
            <p:nvSpPr>
              <p:cNvPr id="58" name="Freeform 7">
                <a:extLst>
                  <a:ext uri="{FF2B5EF4-FFF2-40B4-BE49-F238E27FC236}">
                    <a16:creationId xmlns:a16="http://schemas.microsoft.com/office/drawing/2014/main" id="{FB42E4FD-2E3B-4A5F-BB2A-5E5B0A6D4C62}"/>
                  </a:ext>
                </a:extLst>
              </p:cNvPr>
              <p:cNvSpPr>
                <a:spLocks/>
              </p:cNvSpPr>
              <p:nvPr/>
            </p:nvSpPr>
            <p:spPr bwMode="auto">
              <a:xfrm>
                <a:off x="2216" y="3188"/>
                <a:ext cx="1007" cy="1017"/>
              </a:xfrm>
              <a:custGeom>
                <a:avLst/>
                <a:gdLst>
                  <a:gd name="T0" fmla="*/ 566 w 931"/>
                  <a:gd name="T1" fmla="*/ 551 h 940"/>
                  <a:gd name="T2" fmla="*/ 0 w 931"/>
                  <a:gd name="T3" fmla="*/ 0 h 940"/>
                  <a:gd name="T4" fmla="*/ 278 w 931"/>
                  <a:gd name="T5" fmla="*/ 293 h 940"/>
                  <a:gd name="T6" fmla="*/ 530 w 931"/>
                  <a:gd name="T7" fmla="*/ 775 h 940"/>
                  <a:gd name="T8" fmla="*/ 723 w 931"/>
                  <a:gd name="T9" fmla="*/ 919 h 940"/>
                  <a:gd name="T10" fmla="*/ 931 w 931"/>
                  <a:gd name="T11" fmla="*/ 904 h 940"/>
                  <a:gd name="T12" fmla="*/ 566 w 931"/>
                  <a:gd name="T13" fmla="*/ 551 h 940"/>
                </a:gdLst>
                <a:ahLst/>
                <a:cxnLst>
                  <a:cxn ang="0">
                    <a:pos x="T0" y="T1"/>
                  </a:cxn>
                  <a:cxn ang="0">
                    <a:pos x="T2" y="T3"/>
                  </a:cxn>
                  <a:cxn ang="0">
                    <a:pos x="T4" y="T5"/>
                  </a:cxn>
                  <a:cxn ang="0">
                    <a:pos x="T6" y="T7"/>
                  </a:cxn>
                  <a:cxn ang="0">
                    <a:pos x="T8" y="T9"/>
                  </a:cxn>
                  <a:cxn ang="0">
                    <a:pos x="T10" y="T11"/>
                  </a:cxn>
                  <a:cxn ang="0">
                    <a:pos x="T12" y="T13"/>
                  </a:cxn>
                </a:cxnLst>
                <a:rect l="0" t="0" r="r" b="b"/>
                <a:pathLst>
                  <a:path w="931" h="940">
                    <a:moveTo>
                      <a:pt x="566" y="551"/>
                    </a:moveTo>
                    <a:cubicBezTo>
                      <a:pt x="467" y="391"/>
                      <a:pt x="318" y="22"/>
                      <a:pt x="0" y="0"/>
                    </a:cubicBezTo>
                    <a:cubicBezTo>
                      <a:pt x="126" y="23"/>
                      <a:pt x="217" y="182"/>
                      <a:pt x="278" y="293"/>
                    </a:cubicBezTo>
                    <a:cubicBezTo>
                      <a:pt x="370" y="460"/>
                      <a:pt x="427" y="627"/>
                      <a:pt x="530" y="775"/>
                    </a:cubicBezTo>
                    <a:cubicBezTo>
                      <a:pt x="598" y="875"/>
                      <a:pt x="653" y="898"/>
                      <a:pt x="723" y="919"/>
                    </a:cubicBezTo>
                    <a:cubicBezTo>
                      <a:pt x="792" y="940"/>
                      <a:pt x="864" y="927"/>
                      <a:pt x="931" y="904"/>
                    </a:cubicBezTo>
                    <a:cubicBezTo>
                      <a:pt x="787" y="924"/>
                      <a:pt x="679" y="733"/>
                      <a:pt x="566" y="551"/>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id-ID" sz="1463"/>
              </a:p>
            </p:txBody>
          </p:sp>
          <p:sp>
            <p:nvSpPr>
              <p:cNvPr id="59" name="Freeform 8">
                <a:extLst>
                  <a:ext uri="{FF2B5EF4-FFF2-40B4-BE49-F238E27FC236}">
                    <a16:creationId xmlns:a16="http://schemas.microsoft.com/office/drawing/2014/main" id="{6A349C80-08C6-4832-BB8C-7F5BD9EBD519}"/>
                  </a:ext>
                </a:extLst>
              </p:cNvPr>
              <p:cNvSpPr>
                <a:spLocks/>
              </p:cNvSpPr>
              <p:nvPr/>
            </p:nvSpPr>
            <p:spPr bwMode="auto">
              <a:xfrm>
                <a:off x="395" y="1167"/>
                <a:ext cx="1249" cy="2801"/>
              </a:xfrm>
              <a:custGeom>
                <a:avLst/>
                <a:gdLst>
                  <a:gd name="T0" fmla="*/ 438 w 1154"/>
                  <a:gd name="T1" fmla="*/ 6 h 2588"/>
                  <a:gd name="T2" fmla="*/ 720 w 1154"/>
                  <a:gd name="T3" fmla="*/ 81 h 2588"/>
                  <a:gd name="T4" fmla="*/ 974 w 1154"/>
                  <a:gd name="T5" fmla="*/ 860 h 2588"/>
                  <a:gd name="T6" fmla="*/ 322 w 1154"/>
                  <a:gd name="T7" fmla="*/ 2142 h 2588"/>
                  <a:gd name="T8" fmla="*/ 452 w 1154"/>
                  <a:gd name="T9" fmla="*/ 2552 h 2588"/>
                  <a:gd name="T10" fmla="*/ 597 w 1154"/>
                  <a:gd name="T11" fmla="*/ 2586 h 2588"/>
                  <a:gd name="T12" fmla="*/ 362 w 1154"/>
                  <a:gd name="T13" fmla="*/ 2524 h 2588"/>
                  <a:gd name="T14" fmla="*/ 5 w 1154"/>
                  <a:gd name="T15" fmla="*/ 1983 h 2588"/>
                  <a:gd name="T16" fmla="*/ 518 w 1154"/>
                  <a:gd name="T17" fmla="*/ 716 h 2588"/>
                  <a:gd name="T18" fmla="*/ 438 w 1154"/>
                  <a:gd name="T19" fmla="*/ 6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4" h="2588">
                    <a:moveTo>
                      <a:pt x="438" y="6"/>
                    </a:moveTo>
                    <a:cubicBezTo>
                      <a:pt x="570" y="0"/>
                      <a:pt x="644" y="21"/>
                      <a:pt x="720" y="81"/>
                    </a:cubicBezTo>
                    <a:cubicBezTo>
                      <a:pt x="878" y="204"/>
                      <a:pt x="1154" y="470"/>
                      <a:pt x="974" y="860"/>
                    </a:cubicBezTo>
                    <a:cubicBezTo>
                      <a:pt x="825" y="1184"/>
                      <a:pt x="345" y="1790"/>
                      <a:pt x="322" y="2142"/>
                    </a:cubicBezTo>
                    <a:cubicBezTo>
                      <a:pt x="309" y="2353"/>
                      <a:pt x="361" y="2505"/>
                      <a:pt x="452" y="2552"/>
                    </a:cubicBezTo>
                    <a:cubicBezTo>
                      <a:pt x="489" y="2572"/>
                      <a:pt x="531" y="2584"/>
                      <a:pt x="597" y="2586"/>
                    </a:cubicBezTo>
                    <a:cubicBezTo>
                      <a:pt x="528" y="2588"/>
                      <a:pt x="473" y="2581"/>
                      <a:pt x="362" y="2524"/>
                    </a:cubicBezTo>
                    <a:cubicBezTo>
                      <a:pt x="170" y="2427"/>
                      <a:pt x="9" y="2228"/>
                      <a:pt x="5" y="1983"/>
                    </a:cubicBezTo>
                    <a:cubicBezTo>
                      <a:pt x="0" y="1653"/>
                      <a:pt x="169" y="1340"/>
                      <a:pt x="518" y="716"/>
                    </a:cubicBezTo>
                    <a:cubicBezTo>
                      <a:pt x="910" y="16"/>
                      <a:pt x="439" y="7"/>
                      <a:pt x="438" y="6"/>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id-ID" sz="1463"/>
              </a:p>
            </p:txBody>
          </p:sp>
          <p:sp>
            <p:nvSpPr>
              <p:cNvPr id="60" name="Freeform 9">
                <a:extLst>
                  <a:ext uri="{FF2B5EF4-FFF2-40B4-BE49-F238E27FC236}">
                    <a16:creationId xmlns:a16="http://schemas.microsoft.com/office/drawing/2014/main" id="{36F07B56-9C0A-49DA-8ECC-D7CDFA9C3949}"/>
                  </a:ext>
                </a:extLst>
              </p:cNvPr>
              <p:cNvSpPr>
                <a:spLocks/>
              </p:cNvSpPr>
              <p:nvPr/>
            </p:nvSpPr>
            <p:spPr bwMode="auto">
              <a:xfrm>
                <a:off x="-1988" y="1131"/>
                <a:ext cx="3497" cy="2284"/>
              </a:xfrm>
              <a:custGeom>
                <a:avLst/>
                <a:gdLst>
                  <a:gd name="T0" fmla="*/ 1 w 1556"/>
                  <a:gd name="T1" fmla="*/ 399 h 1516"/>
                  <a:gd name="T2" fmla="*/ 542 w 1556"/>
                  <a:gd name="T3" fmla="*/ 113 h 1516"/>
                  <a:gd name="T4" fmla="*/ 1074 w 1556"/>
                  <a:gd name="T5" fmla="*/ 134 h 1516"/>
                  <a:gd name="T6" fmla="*/ 1362 w 1556"/>
                  <a:gd name="T7" fmla="*/ 862 h 1516"/>
                  <a:gd name="T8" fmla="*/ 1007 w 1556"/>
                  <a:gd name="T9" fmla="*/ 494 h 1516"/>
                  <a:gd name="T10" fmla="*/ 0 w 1556"/>
                  <a:gd name="T11" fmla="*/ 1516 h 1516"/>
                  <a:gd name="T12" fmla="*/ 1 w 1556"/>
                  <a:gd name="T13" fmla="*/ 399 h 1516"/>
                  <a:gd name="connsiteX0" fmla="*/ 0 w 12700"/>
                  <a:gd name="connsiteY0" fmla="*/ 4922 h 9633"/>
                  <a:gd name="connsiteX1" fmla="*/ 7182 w 12700"/>
                  <a:gd name="connsiteY1" fmla="*/ 378 h 9633"/>
                  <a:gd name="connsiteX2" fmla="*/ 10601 w 12700"/>
                  <a:gd name="connsiteY2" fmla="*/ 517 h 9633"/>
                  <a:gd name="connsiteX3" fmla="*/ 12452 w 12700"/>
                  <a:gd name="connsiteY3" fmla="*/ 5319 h 9633"/>
                  <a:gd name="connsiteX4" fmla="*/ 10171 w 12700"/>
                  <a:gd name="connsiteY4" fmla="*/ 2892 h 9633"/>
                  <a:gd name="connsiteX5" fmla="*/ 3699 w 12700"/>
                  <a:gd name="connsiteY5" fmla="*/ 9633 h 9633"/>
                  <a:gd name="connsiteX6" fmla="*/ 0 w 12700"/>
                  <a:gd name="connsiteY6" fmla="*/ 4922 h 9633"/>
                  <a:gd name="connsiteX0" fmla="*/ 0 w 10738"/>
                  <a:gd name="connsiteY0" fmla="*/ 3646 h 9901"/>
                  <a:gd name="connsiteX1" fmla="*/ 6393 w 10738"/>
                  <a:gd name="connsiteY1" fmla="*/ 293 h 9901"/>
                  <a:gd name="connsiteX2" fmla="*/ 9085 w 10738"/>
                  <a:gd name="connsiteY2" fmla="*/ 438 h 9901"/>
                  <a:gd name="connsiteX3" fmla="*/ 10543 w 10738"/>
                  <a:gd name="connsiteY3" fmla="*/ 5423 h 9901"/>
                  <a:gd name="connsiteX4" fmla="*/ 8747 w 10738"/>
                  <a:gd name="connsiteY4" fmla="*/ 2903 h 9901"/>
                  <a:gd name="connsiteX5" fmla="*/ 3651 w 10738"/>
                  <a:gd name="connsiteY5" fmla="*/ 9901 h 9901"/>
                  <a:gd name="connsiteX6" fmla="*/ 0 w 10738"/>
                  <a:gd name="connsiteY6" fmla="*/ 3646 h 9901"/>
                  <a:gd name="connsiteX0" fmla="*/ 0 w 10000"/>
                  <a:gd name="connsiteY0" fmla="*/ 3682 h 10000"/>
                  <a:gd name="connsiteX1" fmla="*/ 5954 w 10000"/>
                  <a:gd name="connsiteY1" fmla="*/ 296 h 10000"/>
                  <a:gd name="connsiteX2" fmla="*/ 8461 w 10000"/>
                  <a:gd name="connsiteY2" fmla="*/ 442 h 10000"/>
                  <a:gd name="connsiteX3" fmla="*/ 9818 w 10000"/>
                  <a:gd name="connsiteY3" fmla="*/ 5477 h 10000"/>
                  <a:gd name="connsiteX4" fmla="*/ 8146 w 10000"/>
                  <a:gd name="connsiteY4" fmla="*/ 2932 h 10000"/>
                  <a:gd name="connsiteX5" fmla="*/ 3400 w 10000"/>
                  <a:gd name="connsiteY5" fmla="*/ 10000 h 10000"/>
                  <a:gd name="connsiteX6" fmla="*/ 0 w 10000"/>
                  <a:gd name="connsiteY6" fmla="*/ 3682 h 10000"/>
                  <a:gd name="connsiteX0" fmla="*/ 0 w 10000"/>
                  <a:gd name="connsiteY0" fmla="*/ 3682 h 10044"/>
                  <a:gd name="connsiteX1" fmla="*/ 5954 w 10000"/>
                  <a:gd name="connsiteY1" fmla="*/ 296 h 10044"/>
                  <a:gd name="connsiteX2" fmla="*/ 8461 w 10000"/>
                  <a:gd name="connsiteY2" fmla="*/ 442 h 10044"/>
                  <a:gd name="connsiteX3" fmla="*/ 9818 w 10000"/>
                  <a:gd name="connsiteY3" fmla="*/ 5477 h 10044"/>
                  <a:gd name="connsiteX4" fmla="*/ 8146 w 10000"/>
                  <a:gd name="connsiteY4" fmla="*/ 2932 h 10044"/>
                  <a:gd name="connsiteX5" fmla="*/ 3649 w 10000"/>
                  <a:gd name="connsiteY5" fmla="*/ 10044 h 10044"/>
                  <a:gd name="connsiteX6" fmla="*/ 0 w 10000"/>
                  <a:gd name="connsiteY6" fmla="*/ 3682 h 10044"/>
                  <a:gd name="connsiteX0" fmla="*/ 0 w 10000"/>
                  <a:gd name="connsiteY0" fmla="*/ 3682 h 10044"/>
                  <a:gd name="connsiteX1" fmla="*/ 5954 w 10000"/>
                  <a:gd name="connsiteY1" fmla="*/ 296 h 10044"/>
                  <a:gd name="connsiteX2" fmla="*/ 8461 w 10000"/>
                  <a:gd name="connsiteY2" fmla="*/ 442 h 10044"/>
                  <a:gd name="connsiteX3" fmla="*/ 9818 w 10000"/>
                  <a:gd name="connsiteY3" fmla="*/ 5477 h 10044"/>
                  <a:gd name="connsiteX4" fmla="*/ 8146 w 10000"/>
                  <a:gd name="connsiteY4" fmla="*/ 2932 h 10044"/>
                  <a:gd name="connsiteX5" fmla="*/ 3649 w 10000"/>
                  <a:gd name="connsiteY5" fmla="*/ 10044 h 10044"/>
                  <a:gd name="connsiteX6" fmla="*/ 0 w 10000"/>
                  <a:gd name="connsiteY6" fmla="*/ 3682 h 10044"/>
                  <a:gd name="connsiteX0" fmla="*/ 0 w 10000"/>
                  <a:gd name="connsiteY0" fmla="*/ 3682 h 10044"/>
                  <a:gd name="connsiteX1" fmla="*/ 5954 w 10000"/>
                  <a:gd name="connsiteY1" fmla="*/ 296 h 10044"/>
                  <a:gd name="connsiteX2" fmla="*/ 8461 w 10000"/>
                  <a:gd name="connsiteY2" fmla="*/ 442 h 10044"/>
                  <a:gd name="connsiteX3" fmla="*/ 9818 w 10000"/>
                  <a:gd name="connsiteY3" fmla="*/ 5477 h 10044"/>
                  <a:gd name="connsiteX4" fmla="*/ 8146 w 10000"/>
                  <a:gd name="connsiteY4" fmla="*/ 2932 h 10044"/>
                  <a:gd name="connsiteX5" fmla="*/ 3649 w 10000"/>
                  <a:gd name="connsiteY5" fmla="*/ 10044 h 10044"/>
                  <a:gd name="connsiteX6" fmla="*/ 0 w 10000"/>
                  <a:gd name="connsiteY6" fmla="*/ 3682 h 10044"/>
                  <a:gd name="connsiteX0" fmla="*/ 0 w 9376"/>
                  <a:gd name="connsiteY0" fmla="*/ 4699 h 10112"/>
                  <a:gd name="connsiteX1" fmla="*/ 5330 w 9376"/>
                  <a:gd name="connsiteY1" fmla="*/ 364 h 10112"/>
                  <a:gd name="connsiteX2" fmla="*/ 7837 w 9376"/>
                  <a:gd name="connsiteY2" fmla="*/ 510 h 10112"/>
                  <a:gd name="connsiteX3" fmla="*/ 9194 w 9376"/>
                  <a:gd name="connsiteY3" fmla="*/ 5545 h 10112"/>
                  <a:gd name="connsiteX4" fmla="*/ 7522 w 9376"/>
                  <a:gd name="connsiteY4" fmla="*/ 3000 h 10112"/>
                  <a:gd name="connsiteX5" fmla="*/ 3025 w 9376"/>
                  <a:gd name="connsiteY5" fmla="*/ 10112 h 10112"/>
                  <a:gd name="connsiteX6" fmla="*/ 0 w 9376"/>
                  <a:gd name="connsiteY6" fmla="*/ 4699 h 10112"/>
                  <a:gd name="connsiteX0" fmla="*/ 0 w 10000"/>
                  <a:gd name="connsiteY0" fmla="*/ 4647 h 9308"/>
                  <a:gd name="connsiteX1" fmla="*/ 5685 w 10000"/>
                  <a:gd name="connsiteY1" fmla="*/ 360 h 9308"/>
                  <a:gd name="connsiteX2" fmla="*/ 8359 w 10000"/>
                  <a:gd name="connsiteY2" fmla="*/ 504 h 9308"/>
                  <a:gd name="connsiteX3" fmla="*/ 9806 w 10000"/>
                  <a:gd name="connsiteY3" fmla="*/ 5484 h 9308"/>
                  <a:gd name="connsiteX4" fmla="*/ 8023 w 10000"/>
                  <a:gd name="connsiteY4" fmla="*/ 2967 h 9308"/>
                  <a:gd name="connsiteX5" fmla="*/ 3508 w 10000"/>
                  <a:gd name="connsiteY5" fmla="*/ 9308 h 9308"/>
                  <a:gd name="connsiteX6" fmla="*/ 0 w 10000"/>
                  <a:gd name="connsiteY6" fmla="*/ 4647 h 9308"/>
                  <a:gd name="connsiteX0" fmla="*/ 0 w 10000"/>
                  <a:gd name="connsiteY0" fmla="*/ 4992 h 10000"/>
                  <a:gd name="connsiteX1" fmla="*/ 5685 w 10000"/>
                  <a:gd name="connsiteY1" fmla="*/ 387 h 10000"/>
                  <a:gd name="connsiteX2" fmla="*/ 8359 w 10000"/>
                  <a:gd name="connsiteY2" fmla="*/ 541 h 10000"/>
                  <a:gd name="connsiteX3" fmla="*/ 9806 w 10000"/>
                  <a:gd name="connsiteY3" fmla="*/ 5892 h 10000"/>
                  <a:gd name="connsiteX4" fmla="*/ 8023 w 10000"/>
                  <a:gd name="connsiteY4" fmla="*/ 3188 h 10000"/>
                  <a:gd name="connsiteX5" fmla="*/ 3508 w 10000"/>
                  <a:gd name="connsiteY5" fmla="*/ 10000 h 10000"/>
                  <a:gd name="connsiteX6" fmla="*/ 0 w 10000"/>
                  <a:gd name="connsiteY6" fmla="*/ 4992 h 10000"/>
                  <a:gd name="connsiteX0" fmla="*/ 0 w 10000"/>
                  <a:gd name="connsiteY0" fmla="*/ 4992 h 10000"/>
                  <a:gd name="connsiteX1" fmla="*/ 5685 w 10000"/>
                  <a:gd name="connsiteY1" fmla="*/ 387 h 10000"/>
                  <a:gd name="connsiteX2" fmla="*/ 8359 w 10000"/>
                  <a:gd name="connsiteY2" fmla="*/ 541 h 10000"/>
                  <a:gd name="connsiteX3" fmla="*/ 9806 w 10000"/>
                  <a:gd name="connsiteY3" fmla="*/ 5892 h 10000"/>
                  <a:gd name="connsiteX4" fmla="*/ 8023 w 10000"/>
                  <a:gd name="connsiteY4" fmla="*/ 3188 h 10000"/>
                  <a:gd name="connsiteX5" fmla="*/ 3508 w 10000"/>
                  <a:gd name="connsiteY5" fmla="*/ 10000 h 10000"/>
                  <a:gd name="connsiteX6" fmla="*/ 0 w 10000"/>
                  <a:gd name="connsiteY6" fmla="*/ 4992 h 10000"/>
                  <a:gd name="connsiteX0" fmla="*/ 0 w 10475"/>
                  <a:gd name="connsiteY0" fmla="*/ 5544 h 10038"/>
                  <a:gd name="connsiteX1" fmla="*/ 6160 w 10475"/>
                  <a:gd name="connsiteY1" fmla="*/ 425 h 10038"/>
                  <a:gd name="connsiteX2" fmla="*/ 8834 w 10475"/>
                  <a:gd name="connsiteY2" fmla="*/ 579 h 10038"/>
                  <a:gd name="connsiteX3" fmla="*/ 10281 w 10475"/>
                  <a:gd name="connsiteY3" fmla="*/ 5930 h 10038"/>
                  <a:gd name="connsiteX4" fmla="*/ 8498 w 10475"/>
                  <a:gd name="connsiteY4" fmla="*/ 3226 h 10038"/>
                  <a:gd name="connsiteX5" fmla="*/ 3983 w 10475"/>
                  <a:gd name="connsiteY5" fmla="*/ 10038 h 10038"/>
                  <a:gd name="connsiteX6" fmla="*/ 0 w 10475"/>
                  <a:gd name="connsiteY6" fmla="*/ 5544 h 10038"/>
                  <a:gd name="connsiteX0" fmla="*/ 0 w 10475"/>
                  <a:gd name="connsiteY0" fmla="*/ 5544 h 10038"/>
                  <a:gd name="connsiteX1" fmla="*/ 6160 w 10475"/>
                  <a:gd name="connsiteY1" fmla="*/ 425 h 10038"/>
                  <a:gd name="connsiteX2" fmla="*/ 8834 w 10475"/>
                  <a:gd name="connsiteY2" fmla="*/ 579 h 10038"/>
                  <a:gd name="connsiteX3" fmla="*/ 10281 w 10475"/>
                  <a:gd name="connsiteY3" fmla="*/ 5930 h 10038"/>
                  <a:gd name="connsiteX4" fmla="*/ 8498 w 10475"/>
                  <a:gd name="connsiteY4" fmla="*/ 3226 h 10038"/>
                  <a:gd name="connsiteX5" fmla="*/ 3983 w 10475"/>
                  <a:gd name="connsiteY5" fmla="*/ 10038 h 10038"/>
                  <a:gd name="connsiteX6" fmla="*/ 0 w 10475"/>
                  <a:gd name="connsiteY6" fmla="*/ 5544 h 10038"/>
                  <a:gd name="connsiteX0" fmla="*/ 0 w 10475"/>
                  <a:gd name="connsiteY0" fmla="*/ 5544 h 10038"/>
                  <a:gd name="connsiteX1" fmla="*/ 6160 w 10475"/>
                  <a:gd name="connsiteY1" fmla="*/ 425 h 10038"/>
                  <a:gd name="connsiteX2" fmla="*/ 8834 w 10475"/>
                  <a:gd name="connsiteY2" fmla="*/ 579 h 10038"/>
                  <a:gd name="connsiteX3" fmla="*/ 10281 w 10475"/>
                  <a:gd name="connsiteY3" fmla="*/ 5930 h 10038"/>
                  <a:gd name="connsiteX4" fmla="*/ 8498 w 10475"/>
                  <a:gd name="connsiteY4" fmla="*/ 3226 h 10038"/>
                  <a:gd name="connsiteX5" fmla="*/ 3983 w 10475"/>
                  <a:gd name="connsiteY5" fmla="*/ 10038 h 10038"/>
                  <a:gd name="connsiteX6" fmla="*/ 0 w 10475"/>
                  <a:gd name="connsiteY6" fmla="*/ 5544 h 10038"/>
                  <a:gd name="connsiteX0" fmla="*/ 0 w 10475"/>
                  <a:gd name="connsiteY0" fmla="*/ 5544 h 10038"/>
                  <a:gd name="connsiteX1" fmla="*/ 6160 w 10475"/>
                  <a:gd name="connsiteY1" fmla="*/ 425 h 10038"/>
                  <a:gd name="connsiteX2" fmla="*/ 8834 w 10475"/>
                  <a:gd name="connsiteY2" fmla="*/ 579 h 10038"/>
                  <a:gd name="connsiteX3" fmla="*/ 10281 w 10475"/>
                  <a:gd name="connsiteY3" fmla="*/ 5930 h 10038"/>
                  <a:gd name="connsiteX4" fmla="*/ 8498 w 10475"/>
                  <a:gd name="connsiteY4" fmla="*/ 3226 h 10038"/>
                  <a:gd name="connsiteX5" fmla="*/ 3983 w 10475"/>
                  <a:gd name="connsiteY5" fmla="*/ 10038 h 10038"/>
                  <a:gd name="connsiteX6" fmla="*/ 0 w 10475"/>
                  <a:gd name="connsiteY6" fmla="*/ 5544 h 10038"/>
                  <a:gd name="connsiteX0" fmla="*/ 0 w 15865"/>
                  <a:gd name="connsiteY0" fmla="*/ 11426 h 12089"/>
                  <a:gd name="connsiteX1" fmla="*/ 11550 w 15865"/>
                  <a:gd name="connsiteY1" fmla="*/ 829 h 12089"/>
                  <a:gd name="connsiteX2" fmla="*/ 14224 w 15865"/>
                  <a:gd name="connsiteY2" fmla="*/ 983 h 12089"/>
                  <a:gd name="connsiteX3" fmla="*/ 15671 w 15865"/>
                  <a:gd name="connsiteY3" fmla="*/ 6334 h 12089"/>
                  <a:gd name="connsiteX4" fmla="*/ 13888 w 15865"/>
                  <a:gd name="connsiteY4" fmla="*/ 3630 h 12089"/>
                  <a:gd name="connsiteX5" fmla="*/ 9373 w 15865"/>
                  <a:gd name="connsiteY5" fmla="*/ 10442 h 12089"/>
                  <a:gd name="connsiteX6" fmla="*/ 0 w 15865"/>
                  <a:gd name="connsiteY6" fmla="*/ 11426 h 12089"/>
                  <a:gd name="connsiteX0" fmla="*/ 0 w 15865"/>
                  <a:gd name="connsiteY0" fmla="*/ 11426 h 16104"/>
                  <a:gd name="connsiteX1" fmla="*/ 11550 w 15865"/>
                  <a:gd name="connsiteY1" fmla="*/ 829 h 16104"/>
                  <a:gd name="connsiteX2" fmla="*/ 14224 w 15865"/>
                  <a:gd name="connsiteY2" fmla="*/ 983 h 16104"/>
                  <a:gd name="connsiteX3" fmla="*/ 15671 w 15865"/>
                  <a:gd name="connsiteY3" fmla="*/ 6334 h 16104"/>
                  <a:gd name="connsiteX4" fmla="*/ 13888 w 15865"/>
                  <a:gd name="connsiteY4" fmla="*/ 3630 h 16104"/>
                  <a:gd name="connsiteX5" fmla="*/ 4452 w 15865"/>
                  <a:gd name="connsiteY5" fmla="*/ 16104 h 16104"/>
                  <a:gd name="connsiteX6" fmla="*/ 0 w 15865"/>
                  <a:gd name="connsiteY6" fmla="*/ 11426 h 16104"/>
                  <a:gd name="connsiteX0" fmla="*/ 0 w 16273"/>
                  <a:gd name="connsiteY0" fmla="*/ 10748 h 16058"/>
                  <a:gd name="connsiteX1" fmla="*/ 11958 w 16273"/>
                  <a:gd name="connsiteY1" fmla="*/ 783 h 16058"/>
                  <a:gd name="connsiteX2" fmla="*/ 14632 w 16273"/>
                  <a:gd name="connsiteY2" fmla="*/ 937 h 16058"/>
                  <a:gd name="connsiteX3" fmla="*/ 16079 w 16273"/>
                  <a:gd name="connsiteY3" fmla="*/ 6288 h 16058"/>
                  <a:gd name="connsiteX4" fmla="*/ 14296 w 16273"/>
                  <a:gd name="connsiteY4" fmla="*/ 3584 h 16058"/>
                  <a:gd name="connsiteX5" fmla="*/ 4860 w 16273"/>
                  <a:gd name="connsiteY5" fmla="*/ 16058 h 16058"/>
                  <a:gd name="connsiteX6" fmla="*/ 0 w 16273"/>
                  <a:gd name="connsiteY6" fmla="*/ 10748 h 16058"/>
                  <a:gd name="connsiteX0" fmla="*/ 0 w 16273"/>
                  <a:gd name="connsiteY0" fmla="*/ 10748 h 15662"/>
                  <a:gd name="connsiteX1" fmla="*/ 11958 w 16273"/>
                  <a:gd name="connsiteY1" fmla="*/ 783 h 15662"/>
                  <a:gd name="connsiteX2" fmla="*/ 14632 w 16273"/>
                  <a:gd name="connsiteY2" fmla="*/ 937 h 15662"/>
                  <a:gd name="connsiteX3" fmla="*/ 16079 w 16273"/>
                  <a:gd name="connsiteY3" fmla="*/ 6288 h 15662"/>
                  <a:gd name="connsiteX4" fmla="*/ 14296 w 16273"/>
                  <a:gd name="connsiteY4" fmla="*/ 3584 h 15662"/>
                  <a:gd name="connsiteX5" fmla="*/ 4359 w 16273"/>
                  <a:gd name="connsiteY5" fmla="*/ 15662 h 15662"/>
                  <a:gd name="connsiteX6" fmla="*/ 0 w 16273"/>
                  <a:gd name="connsiteY6" fmla="*/ 10748 h 15662"/>
                  <a:gd name="connsiteX0" fmla="*/ 0 w 16182"/>
                  <a:gd name="connsiteY0" fmla="*/ 10566 h 15480"/>
                  <a:gd name="connsiteX1" fmla="*/ 10725 w 16182"/>
                  <a:gd name="connsiteY1" fmla="*/ 1099 h 15480"/>
                  <a:gd name="connsiteX2" fmla="*/ 14632 w 16182"/>
                  <a:gd name="connsiteY2" fmla="*/ 755 h 15480"/>
                  <a:gd name="connsiteX3" fmla="*/ 16079 w 16182"/>
                  <a:gd name="connsiteY3" fmla="*/ 6106 h 15480"/>
                  <a:gd name="connsiteX4" fmla="*/ 14296 w 16182"/>
                  <a:gd name="connsiteY4" fmla="*/ 3402 h 15480"/>
                  <a:gd name="connsiteX5" fmla="*/ 4359 w 16182"/>
                  <a:gd name="connsiteY5" fmla="*/ 15480 h 15480"/>
                  <a:gd name="connsiteX6" fmla="*/ 0 w 16182"/>
                  <a:gd name="connsiteY6" fmla="*/ 10566 h 15480"/>
                  <a:gd name="connsiteX0" fmla="*/ 0 w 16238"/>
                  <a:gd name="connsiteY0" fmla="*/ 10587 h 15501"/>
                  <a:gd name="connsiteX1" fmla="*/ 10725 w 16238"/>
                  <a:gd name="connsiteY1" fmla="*/ 1120 h 15501"/>
                  <a:gd name="connsiteX2" fmla="*/ 14632 w 16238"/>
                  <a:gd name="connsiteY2" fmla="*/ 776 h 15501"/>
                  <a:gd name="connsiteX3" fmla="*/ 16079 w 16238"/>
                  <a:gd name="connsiteY3" fmla="*/ 6127 h 15501"/>
                  <a:gd name="connsiteX4" fmla="*/ 14296 w 16238"/>
                  <a:gd name="connsiteY4" fmla="*/ 3423 h 15501"/>
                  <a:gd name="connsiteX5" fmla="*/ 4359 w 16238"/>
                  <a:gd name="connsiteY5" fmla="*/ 15501 h 15501"/>
                  <a:gd name="connsiteX6" fmla="*/ 0 w 16238"/>
                  <a:gd name="connsiteY6" fmla="*/ 10587 h 1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8" h="15501">
                    <a:moveTo>
                      <a:pt x="0" y="10587"/>
                    </a:moveTo>
                    <a:cubicBezTo>
                      <a:pt x="0" y="10587"/>
                      <a:pt x="8286" y="2755"/>
                      <a:pt x="10725" y="1120"/>
                    </a:cubicBezTo>
                    <a:cubicBezTo>
                      <a:pt x="13164" y="-515"/>
                      <a:pt x="13801" y="-119"/>
                      <a:pt x="14632" y="776"/>
                    </a:cubicBezTo>
                    <a:cubicBezTo>
                      <a:pt x="16946" y="3270"/>
                      <a:pt x="16079" y="6127"/>
                      <a:pt x="16079" y="6127"/>
                    </a:cubicBezTo>
                    <a:cubicBezTo>
                      <a:pt x="16079" y="6127"/>
                      <a:pt x="16829" y="2224"/>
                      <a:pt x="14296" y="3423"/>
                    </a:cubicBezTo>
                    <a:cubicBezTo>
                      <a:pt x="11806" y="4598"/>
                      <a:pt x="4550" y="15054"/>
                      <a:pt x="4359" y="15501"/>
                    </a:cubicBezTo>
                    <a:cubicBezTo>
                      <a:pt x="2366" y="13313"/>
                      <a:pt x="2255" y="13124"/>
                      <a:pt x="0" y="10587"/>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id-ID" sz="1463"/>
              </a:p>
            </p:txBody>
          </p:sp>
        </p:grpSp>
        <p:sp>
          <p:nvSpPr>
            <p:cNvPr id="50" name="Isosceles Triangle 49">
              <a:extLst>
                <a:ext uri="{FF2B5EF4-FFF2-40B4-BE49-F238E27FC236}">
                  <a16:creationId xmlns:a16="http://schemas.microsoft.com/office/drawing/2014/main" id="{BAACEA7B-8027-4854-B1DA-180448C07CAD}"/>
                </a:ext>
              </a:extLst>
            </p:cNvPr>
            <p:cNvSpPr/>
            <p:nvPr/>
          </p:nvSpPr>
          <p:spPr bwMode="auto">
            <a:xfrm rot="2502131">
              <a:off x="5824883" y="5425811"/>
              <a:ext cx="680068" cy="565513"/>
            </a:xfrm>
            <a:prstGeom prst="triangle">
              <a:avLst/>
            </a:prstGeom>
            <a:solidFill>
              <a:schemeClr val="accent1"/>
            </a:solidFill>
            <a:ln>
              <a:noFill/>
            </a:ln>
          </p:spPr>
          <p:txBody>
            <a:bodyPr vert="horz" wrap="square" lIns="74295" tIns="37148" rIns="74295" bIns="37148" numCol="1" rtlCol="0" anchor="t" anchorCtr="0" compatLnSpc="1">
              <a:prstTxWarp prst="textNoShape">
                <a:avLst/>
              </a:prstTxWarp>
            </a:bodyPr>
            <a:lstStyle/>
            <a:p>
              <a:pPr algn="ctr"/>
              <a:endParaRPr lang="id-ID" sz="1463"/>
            </a:p>
          </p:txBody>
        </p:sp>
      </p:grpSp>
      <p:sp>
        <p:nvSpPr>
          <p:cNvPr id="61" name="Subtitle 2"/>
          <p:cNvSpPr txBox="1">
            <a:spLocks/>
          </p:cNvSpPr>
          <p:nvPr/>
        </p:nvSpPr>
        <p:spPr>
          <a:xfrm>
            <a:off x="9552027" y="1196571"/>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MỞ</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RỘNG</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62" name="Subtitle 2"/>
          <p:cNvSpPr txBox="1">
            <a:spLocks/>
          </p:cNvSpPr>
          <p:nvPr/>
        </p:nvSpPr>
        <p:spPr>
          <a:xfrm>
            <a:off x="9765382" y="-12514"/>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KẾT</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LUẬN</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Tree>
    <p:extLst>
      <p:ext uri="{BB962C8B-B14F-4D97-AF65-F5344CB8AC3E}">
        <p14:creationId xmlns:p14="http://schemas.microsoft.com/office/powerpoint/2010/main" val="38403711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circle(in)">
                                      <p:cBhvr>
                                        <p:cTn id="13" dur="2000"/>
                                        <p:tgtEl>
                                          <p:spTgt spid="41"/>
                                        </p:tgtEl>
                                      </p:cBhvr>
                                    </p:animEffect>
                                  </p:childTnLst>
                                </p:cTn>
                              </p:par>
                              <p:par>
                                <p:cTn id="14" presetID="6" presetClass="entr" presetSubtype="16"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in)">
                                      <p:cBhvr>
                                        <p:cTn id="16" dur="2000"/>
                                        <p:tgtEl>
                                          <p:spTgt spid="4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circle(in)">
                                      <p:cBhvr>
                                        <p:cTn id="19" dur="2000"/>
                                        <p:tgtEl>
                                          <p:spTgt spid="6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animBg="1"/>
      <p:bldP spid="61" grpId="0" animBg="1"/>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7. Bản đồ chính trị của châu Á. Các khu vực của châu Á SGK Địa lí 7 Kết  nối tri thức | SGK Lịch sử và Địa lí lớp 7 -">
            <a:extLst>
              <a:ext uri="{FF2B5EF4-FFF2-40B4-BE49-F238E27FC236}">
                <a16:creationId xmlns:a16="http://schemas.microsoft.com/office/drawing/2014/main" id="{2C160727-8F63-042A-0730-CF4D2BD4F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887" y="495187"/>
            <a:ext cx="7394028" cy="636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61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ảng xếp hạng top 10 nền kinh tế thế giới thay đổi như thế nào sau đại dịch?">
            <a:extLst>
              <a:ext uri="{FF2B5EF4-FFF2-40B4-BE49-F238E27FC236}">
                <a16:creationId xmlns:a16="http://schemas.microsoft.com/office/drawing/2014/main" id="{DE48827B-35CB-F1F5-315E-D360A9D1AA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2283" y="635025"/>
            <a:ext cx="11312434" cy="5721530"/>
          </a:xfrm>
          <a:prstGeom prst="rect">
            <a:avLst/>
          </a:prstGeom>
          <a:noFill/>
          <a:ln>
            <a:noFill/>
          </a:ln>
        </p:spPr>
      </p:pic>
      <p:sp>
        <p:nvSpPr>
          <p:cNvPr id="2" name="TextBox 1">
            <a:extLst>
              <a:ext uri="{FF2B5EF4-FFF2-40B4-BE49-F238E27FC236}">
                <a16:creationId xmlns:a16="http://schemas.microsoft.com/office/drawing/2014/main" id="{9CEB06E9-65A9-9B1F-B359-9C7D27C9EF08}"/>
              </a:ext>
            </a:extLst>
          </p:cNvPr>
          <p:cNvSpPr txBox="1"/>
          <p:nvPr/>
        </p:nvSpPr>
        <p:spPr>
          <a:xfrm>
            <a:off x="674853" y="111805"/>
            <a:ext cx="10367295" cy="523220"/>
          </a:xfrm>
          <a:prstGeom prst="rect">
            <a:avLst/>
          </a:prstGeom>
          <a:noFill/>
        </p:spPr>
        <p:txBody>
          <a:bodyPr wrap="square" rtlCol="0">
            <a:spAutoFit/>
          </a:bodyPr>
          <a:lstStyle/>
          <a:p>
            <a:pPr algn="ctr"/>
            <a:r>
              <a:rPr lang="en-US" sz="2800" dirty="0">
                <a:solidFill>
                  <a:srgbClr val="C00000"/>
                </a:solidFill>
                <a:latin typeface="+mj-lt"/>
                <a:cs typeface="Lato Medium" panose="020F0602020204030203" pitchFamily="34" charset="0"/>
              </a:rPr>
              <a:t>10</a:t>
            </a:r>
            <a:r>
              <a:rPr lang="vi-VN" sz="2800" dirty="0">
                <a:solidFill>
                  <a:srgbClr val="C00000"/>
                </a:solidFill>
                <a:latin typeface="+mj-lt"/>
                <a:cs typeface="Lato Medium" panose="020F0602020204030203" pitchFamily="34" charset="0"/>
              </a:rPr>
              <a:t> nền kinh tế lớn nhất châu </a:t>
            </a:r>
            <a:r>
              <a:rPr lang="en-US" sz="2800" dirty="0" err="1">
                <a:solidFill>
                  <a:srgbClr val="C00000"/>
                </a:solidFill>
                <a:latin typeface="+mj-lt"/>
                <a:cs typeface="Lato Medium" panose="020F0602020204030203" pitchFamily="34" charset="0"/>
              </a:rPr>
              <a:t>Thế</a:t>
            </a:r>
            <a:r>
              <a:rPr lang="en-US" sz="2800" dirty="0">
                <a:solidFill>
                  <a:srgbClr val="C00000"/>
                </a:solidFill>
                <a:latin typeface="+mj-lt"/>
                <a:cs typeface="Lato Medium" panose="020F0602020204030203" pitchFamily="34" charset="0"/>
              </a:rPr>
              <a:t> </a:t>
            </a:r>
            <a:r>
              <a:rPr lang="en-US" sz="2800" dirty="0" err="1">
                <a:solidFill>
                  <a:srgbClr val="C00000"/>
                </a:solidFill>
                <a:latin typeface="+mj-lt"/>
                <a:cs typeface="Lato Medium" panose="020F0602020204030203" pitchFamily="34" charset="0"/>
              </a:rPr>
              <a:t>giới</a:t>
            </a:r>
            <a:r>
              <a:rPr lang="vi-VN" sz="2800" dirty="0">
                <a:solidFill>
                  <a:srgbClr val="C00000"/>
                </a:solidFill>
                <a:latin typeface="+mj-lt"/>
                <a:cs typeface="Lato Medium" panose="020F0602020204030203" pitchFamily="34" charset="0"/>
              </a:rPr>
              <a:t> (tính theo </a:t>
            </a:r>
            <a:r>
              <a:rPr lang="en-US" sz="2800" dirty="0">
                <a:solidFill>
                  <a:srgbClr val="C00000"/>
                </a:solidFill>
                <a:latin typeface="+mj-lt"/>
                <a:cs typeface="Lato Medium" panose="020F0602020204030203" pitchFamily="34" charset="0"/>
              </a:rPr>
              <a:t>TỔNG </a:t>
            </a:r>
            <a:r>
              <a:rPr lang="vi-VN" sz="2800" dirty="0">
                <a:solidFill>
                  <a:srgbClr val="C00000"/>
                </a:solidFill>
                <a:latin typeface="+mj-lt"/>
                <a:cs typeface="Lato Medium" panose="020F0602020204030203" pitchFamily="34" charset="0"/>
              </a:rPr>
              <a:t>GDP) </a:t>
            </a:r>
            <a:endParaRPr lang="en-US" sz="2800" dirty="0">
              <a:solidFill>
                <a:srgbClr val="C00000"/>
              </a:solidFill>
              <a:latin typeface="+mj-lt"/>
              <a:cs typeface="Lato Medium" panose="020F0602020204030203" pitchFamily="34" charset="0"/>
            </a:endParaRPr>
          </a:p>
        </p:txBody>
      </p:sp>
    </p:spTree>
    <p:extLst>
      <p:ext uri="{BB962C8B-B14F-4D97-AF65-F5344CB8AC3E}">
        <p14:creationId xmlns:p14="http://schemas.microsoft.com/office/powerpoint/2010/main" val="13301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73765"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4</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59" name="TextBox 58"/>
          <p:cNvSpPr txBox="1"/>
          <p:nvPr/>
        </p:nvSpPr>
        <p:spPr>
          <a:xfrm>
            <a:off x="4562103"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5</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63" name="TextBox 62"/>
          <p:cNvSpPr txBox="1"/>
          <p:nvPr/>
        </p:nvSpPr>
        <p:spPr>
          <a:xfrm>
            <a:off x="7884208"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6</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24" name="TextBox 23"/>
          <p:cNvSpPr txBox="1"/>
          <p:nvPr/>
        </p:nvSpPr>
        <p:spPr>
          <a:xfrm>
            <a:off x="859515"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1</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32" name="TextBox 31"/>
          <p:cNvSpPr txBox="1"/>
          <p:nvPr/>
        </p:nvSpPr>
        <p:spPr>
          <a:xfrm>
            <a:off x="4562103"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2</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52" name="TextBox 51"/>
          <p:cNvSpPr txBox="1"/>
          <p:nvPr/>
        </p:nvSpPr>
        <p:spPr>
          <a:xfrm>
            <a:off x="7884208"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3</a:t>
            </a:r>
            <a:endParaRPr lang="en-US" sz="15000" dirty="0">
              <a:solidFill>
                <a:srgbClr val="EACE89"/>
              </a:solidFill>
              <a:latin typeface="Lato Hairline" panose="020F0202020204030203" pitchFamily="34" charset="-94"/>
              <a:cs typeface="Lato Medium" panose="020F0602020204030203" pitchFamily="34" charset="0"/>
            </a:endParaRPr>
          </a:p>
        </p:txBody>
      </p:sp>
      <p:cxnSp>
        <p:nvCxnSpPr>
          <p:cNvPr id="6" name="Straight Connector 5"/>
          <p:cNvCxnSpPr/>
          <p:nvPr/>
        </p:nvCxnSpPr>
        <p:spPr>
          <a:xfrm>
            <a:off x="515470" y="961854"/>
            <a:ext cx="10859112" cy="0"/>
          </a:xfrm>
          <a:prstGeom prst="line">
            <a:avLst/>
          </a:prstGeom>
          <a:ln>
            <a:solidFill>
              <a:srgbClr val="EACE89"/>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2580" y="390140"/>
            <a:ext cx="10367295" cy="523220"/>
          </a:xfrm>
          <a:prstGeom prst="rect">
            <a:avLst/>
          </a:prstGeom>
          <a:noFill/>
        </p:spPr>
        <p:txBody>
          <a:bodyPr wrap="square" rtlCol="0">
            <a:spAutoFit/>
          </a:bodyPr>
          <a:lstStyle/>
          <a:p>
            <a:pPr algn="ctr"/>
            <a:r>
              <a:rPr lang="en-US" sz="2800" dirty="0">
                <a:solidFill>
                  <a:srgbClr val="C00000"/>
                </a:solidFill>
                <a:latin typeface="+mj-lt"/>
                <a:cs typeface="Lato Medium" panose="020F0602020204030203" pitchFamily="34" charset="0"/>
              </a:rPr>
              <a:t>6</a:t>
            </a:r>
            <a:r>
              <a:rPr lang="vi-VN" sz="2800" dirty="0">
                <a:solidFill>
                  <a:srgbClr val="C00000"/>
                </a:solidFill>
                <a:latin typeface="+mj-lt"/>
                <a:cs typeface="Lato Medium" panose="020F0602020204030203" pitchFamily="34" charset="0"/>
              </a:rPr>
              <a:t> nền kinh tế lớn nhất châu Á (tính theo </a:t>
            </a:r>
            <a:r>
              <a:rPr lang="en-US" sz="2800" dirty="0">
                <a:solidFill>
                  <a:srgbClr val="C00000"/>
                </a:solidFill>
                <a:latin typeface="+mj-lt"/>
                <a:cs typeface="Lato Medium" panose="020F0602020204030203" pitchFamily="34" charset="0"/>
              </a:rPr>
              <a:t>TỔNG </a:t>
            </a:r>
            <a:r>
              <a:rPr lang="vi-VN" sz="2800" dirty="0">
                <a:solidFill>
                  <a:srgbClr val="C00000"/>
                </a:solidFill>
                <a:latin typeface="+mj-lt"/>
                <a:cs typeface="Lato Medium" panose="020F0602020204030203" pitchFamily="34" charset="0"/>
              </a:rPr>
              <a:t>GDP) </a:t>
            </a:r>
            <a:endParaRPr lang="en-US" sz="2800" dirty="0">
              <a:solidFill>
                <a:srgbClr val="C00000"/>
              </a:solidFill>
              <a:latin typeface="+mj-lt"/>
              <a:cs typeface="Lato Medium" panose="020F0602020204030203" pitchFamily="34" charset="0"/>
            </a:endParaRPr>
          </a:p>
        </p:txBody>
      </p:sp>
      <p:sp>
        <p:nvSpPr>
          <p:cNvPr id="72" name="TextBox 71"/>
          <p:cNvSpPr txBox="1"/>
          <p:nvPr/>
        </p:nvSpPr>
        <p:spPr>
          <a:xfrm>
            <a:off x="1112947" y="3274616"/>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TRUNG QUỐC</a:t>
            </a:r>
          </a:p>
        </p:txBody>
      </p:sp>
      <p:cxnSp>
        <p:nvCxnSpPr>
          <p:cNvPr id="84" name="Straight Connector 83"/>
          <p:cNvCxnSpPr/>
          <p:nvPr/>
        </p:nvCxnSpPr>
        <p:spPr>
          <a:xfrm>
            <a:off x="1141283" y="3233663"/>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09399" y="3274616"/>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ẤN ĐỘ</a:t>
            </a:r>
          </a:p>
        </p:txBody>
      </p:sp>
      <p:cxnSp>
        <p:nvCxnSpPr>
          <p:cNvPr id="31" name="Straight Connector 30"/>
          <p:cNvCxnSpPr/>
          <p:nvPr/>
        </p:nvCxnSpPr>
        <p:spPr>
          <a:xfrm>
            <a:off x="4737735" y="3233663"/>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41283"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031504" y="3274616"/>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NHẬT BẢN</a:t>
            </a:r>
          </a:p>
        </p:txBody>
      </p:sp>
      <p:cxnSp>
        <p:nvCxnSpPr>
          <p:cNvPr id="51" name="Straight Connector 50"/>
          <p:cNvCxnSpPr/>
          <p:nvPr/>
        </p:nvCxnSpPr>
        <p:spPr>
          <a:xfrm>
            <a:off x="8059839" y="3233663"/>
            <a:ext cx="31993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37735"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059839"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Frame 27">
            <a:extLst>
              <a:ext uri="{FF2B5EF4-FFF2-40B4-BE49-F238E27FC236}">
                <a16:creationId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a:xfrm>
            <a:off x="10571286" y="611320"/>
            <a:ext cx="1197764" cy="369332"/>
          </a:xfrm>
          <a:prstGeom prst="rect">
            <a:avLst/>
          </a:prstGeom>
        </p:spPr>
        <p:txBody>
          <a:bodyPr wrap="none">
            <a:spAutoFit/>
          </a:bodyPr>
          <a:lstStyle/>
          <a:p>
            <a:r>
              <a:rPr lang="en-US" dirty="0"/>
              <a:t>(</a:t>
            </a:r>
            <a:r>
              <a:rPr lang="en-US" dirty="0" err="1"/>
              <a:t>Năm</a:t>
            </a:r>
            <a:r>
              <a:rPr lang="en-US" dirty="0"/>
              <a:t> 2021)</a:t>
            </a:r>
          </a:p>
        </p:txBody>
      </p:sp>
      <p:sp>
        <p:nvSpPr>
          <p:cNvPr id="34" name="TextBox 33"/>
          <p:cNvSpPr txBox="1"/>
          <p:nvPr/>
        </p:nvSpPr>
        <p:spPr>
          <a:xfrm>
            <a:off x="1141283" y="5631944"/>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IN-ĐÔ-NÊ-XI-A</a:t>
            </a:r>
          </a:p>
        </p:txBody>
      </p:sp>
      <p:sp>
        <p:nvSpPr>
          <p:cNvPr id="35" name="TextBox 34"/>
          <p:cNvSpPr txBox="1"/>
          <p:nvPr/>
        </p:nvSpPr>
        <p:spPr>
          <a:xfrm>
            <a:off x="4737735" y="5631944"/>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THỔ NHĨ KÌ</a:t>
            </a:r>
          </a:p>
        </p:txBody>
      </p:sp>
      <p:sp>
        <p:nvSpPr>
          <p:cNvPr id="36" name="TextBox 35"/>
          <p:cNvSpPr txBox="1"/>
          <p:nvPr/>
        </p:nvSpPr>
        <p:spPr>
          <a:xfrm>
            <a:off x="8059840" y="5631944"/>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HÀN QUỐC</a:t>
            </a:r>
          </a:p>
        </p:txBody>
      </p:sp>
      <p:pic>
        <p:nvPicPr>
          <p:cNvPr id="2" name="Picture 1"/>
          <p:cNvPicPr>
            <a:picLocks noChangeAspect="1"/>
          </p:cNvPicPr>
          <p:nvPr/>
        </p:nvPicPr>
        <p:blipFill rotWithShape="1">
          <a:blip r:embed="rId2"/>
          <a:srcRect r="13268"/>
          <a:stretch/>
        </p:blipFill>
        <p:spPr>
          <a:xfrm>
            <a:off x="1745004" y="1694458"/>
            <a:ext cx="2260259" cy="1464899"/>
          </a:xfrm>
          <a:prstGeom prst="rect">
            <a:avLst/>
          </a:prstGeom>
        </p:spPr>
      </p:pic>
      <p:pic>
        <p:nvPicPr>
          <p:cNvPr id="4" name="Picture 3"/>
          <p:cNvPicPr>
            <a:picLocks noChangeAspect="1"/>
          </p:cNvPicPr>
          <p:nvPr/>
        </p:nvPicPr>
        <p:blipFill rotWithShape="1">
          <a:blip r:embed="rId3"/>
          <a:srcRect r="20124"/>
          <a:stretch/>
        </p:blipFill>
        <p:spPr>
          <a:xfrm>
            <a:off x="5654742" y="1696317"/>
            <a:ext cx="2074796" cy="1463040"/>
          </a:xfrm>
          <a:prstGeom prst="rect">
            <a:avLst/>
          </a:prstGeom>
        </p:spPr>
      </p:pic>
      <p:pic>
        <p:nvPicPr>
          <p:cNvPr id="5" name="Picture 4"/>
          <p:cNvPicPr>
            <a:picLocks noChangeAspect="1"/>
          </p:cNvPicPr>
          <p:nvPr/>
        </p:nvPicPr>
        <p:blipFill>
          <a:blip r:embed="rId4"/>
          <a:stretch>
            <a:fillRect/>
          </a:stretch>
        </p:blipFill>
        <p:spPr>
          <a:xfrm>
            <a:off x="9078157" y="1696317"/>
            <a:ext cx="2180985" cy="1463040"/>
          </a:xfrm>
          <a:prstGeom prst="rect">
            <a:avLst/>
          </a:prstGeom>
        </p:spPr>
      </p:pic>
      <p:pic>
        <p:nvPicPr>
          <p:cNvPr id="7" name="Picture 6"/>
          <p:cNvPicPr>
            <a:picLocks noChangeAspect="1"/>
          </p:cNvPicPr>
          <p:nvPr/>
        </p:nvPicPr>
        <p:blipFill>
          <a:blip r:embed="rId5"/>
          <a:stretch>
            <a:fillRect/>
          </a:stretch>
        </p:blipFill>
        <p:spPr>
          <a:xfrm>
            <a:off x="1745004" y="3930621"/>
            <a:ext cx="2192994" cy="1463040"/>
          </a:xfrm>
          <a:prstGeom prst="rect">
            <a:avLst/>
          </a:prstGeom>
        </p:spPr>
      </p:pic>
      <p:pic>
        <p:nvPicPr>
          <p:cNvPr id="11" name="Picture 10"/>
          <p:cNvPicPr>
            <a:picLocks noChangeAspect="1"/>
          </p:cNvPicPr>
          <p:nvPr/>
        </p:nvPicPr>
        <p:blipFill rotWithShape="1">
          <a:blip r:embed="rId6"/>
          <a:srcRect r="16754"/>
          <a:stretch/>
        </p:blipFill>
        <p:spPr>
          <a:xfrm>
            <a:off x="5654742" y="3930621"/>
            <a:ext cx="2089083" cy="1463040"/>
          </a:xfrm>
          <a:prstGeom prst="rect">
            <a:avLst/>
          </a:prstGeom>
        </p:spPr>
      </p:pic>
      <p:pic>
        <p:nvPicPr>
          <p:cNvPr id="16" name="Picture 15"/>
          <p:cNvPicPr>
            <a:picLocks noChangeAspect="1"/>
          </p:cNvPicPr>
          <p:nvPr/>
        </p:nvPicPr>
        <p:blipFill>
          <a:blip r:embed="rId7"/>
          <a:stretch>
            <a:fillRect/>
          </a:stretch>
        </p:blipFill>
        <p:spPr>
          <a:xfrm>
            <a:off x="9078157" y="3930621"/>
            <a:ext cx="2193193" cy="1463040"/>
          </a:xfrm>
          <a:prstGeom prst="rect">
            <a:avLst/>
          </a:prstGeom>
        </p:spPr>
      </p:pic>
    </p:spTree>
    <p:extLst>
      <p:ext uri="{BB962C8B-B14F-4D97-AF65-F5344CB8AC3E}">
        <p14:creationId xmlns:p14="http://schemas.microsoft.com/office/powerpoint/2010/main" val="177831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arn(inVertical)">
                                      <p:cBhvr>
                                        <p:cTn id="10" dur="500"/>
                                        <p:tgtEl>
                                          <p:spTgt spid="72"/>
                                        </p:tgtEl>
                                      </p:cBhvr>
                                    </p:animEffect>
                                  </p:childTnLst>
                                </p:cTn>
                              </p:par>
                              <p:par>
                                <p:cTn id="11" presetID="16" presetClass="entr" presetSubtype="21"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barn(inVertical)">
                                      <p:cBhvr>
                                        <p:cTn id="13" dur="500"/>
                                        <p:tgtEl>
                                          <p:spTgt spid="8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par>
                                <p:cTn id="50" presetID="16" presetClass="entr" presetSubtype="21"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barn(inVertical)">
                                      <p:cBhvr>
                                        <p:cTn id="60" dur="500"/>
                                        <p:tgtEl>
                                          <p:spTgt spid="5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arn(inVertical)">
                                      <p:cBhvr>
                                        <p:cTn id="63" dur="500"/>
                                        <p:tgtEl>
                                          <p:spTgt spid="35"/>
                                        </p:tgtEl>
                                      </p:cBhvr>
                                    </p:animEffect>
                                  </p:childTnLst>
                                </p:cTn>
                              </p:par>
                              <p:par>
                                <p:cTn id="64" presetID="16" presetClass="entr" presetSubtype="21"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arn(inVertical)">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barn(inVertical)">
                                      <p:cBhvr>
                                        <p:cTn id="74" dur="500"/>
                                        <p:tgtEl>
                                          <p:spTgt spid="62"/>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par>
                                <p:cTn id="78" presetID="16" presetClass="entr" presetSubtype="21"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barn(inVertical)">
                                      <p:cBhvr>
                                        <p:cTn id="8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9" grpId="0"/>
      <p:bldP spid="63" grpId="0"/>
      <p:bldP spid="24" grpId="0"/>
      <p:bldP spid="32" grpId="0"/>
      <p:bldP spid="52" grpId="0"/>
      <p:bldP spid="72" grpId="0"/>
      <p:bldP spid="49"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73765"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4</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59" name="TextBox 58"/>
          <p:cNvSpPr txBox="1"/>
          <p:nvPr/>
        </p:nvSpPr>
        <p:spPr>
          <a:xfrm>
            <a:off x="4562103"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5</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63" name="TextBox 62"/>
          <p:cNvSpPr txBox="1"/>
          <p:nvPr/>
        </p:nvSpPr>
        <p:spPr>
          <a:xfrm>
            <a:off x="7884208"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6</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24" name="TextBox 23"/>
          <p:cNvSpPr txBox="1"/>
          <p:nvPr/>
        </p:nvSpPr>
        <p:spPr>
          <a:xfrm>
            <a:off x="859515"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1</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32" name="TextBox 31"/>
          <p:cNvSpPr txBox="1"/>
          <p:nvPr/>
        </p:nvSpPr>
        <p:spPr>
          <a:xfrm>
            <a:off x="4562103"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2</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52" name="TextBox 51"/>
          <p:cNvSpPr txBox="1"/>
          <p:nvPr/>
        </p:nvSpPr>
        <p:spPr>
          <a:xfrm>
            <a:off x="7884208"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3</a:t>
            </a:r>
            <a:endParaRPr lang="en-US" sz="15000" dirty="0">
              <a:solidFill>
                <a:srgbClr val="EACE89"/>
              </a:solidFill>
              <a:latin typeface="Lato Hairline" panose="020F0202020204030203" pitchFamily="34" charset="-94"/>
              <a:cs typeface="Lato Medium" panose="020F0602020204030203" pitchFamily="34" charset="0"/>
            </a:endParaRPr>
          </a:p>
        </p:txBody>
      </p:sp>
      <p:cxnSp>
        <p:nvCxnSpPr>
          <p:cNvPr id="6" name="Straight Connector 5"/>
          <p:cNvCxnSpPr/>
          <p:nvPr/>
        </p:nvCxnSpPr>
        <p:spPr>
          <a:xfrm>
            <a:off x="515470" y="961854"/>
            <a:ext cx="10859112" cy="0"/>
          </a:xfrm>
          <a:prstGeom prst="line">
            <a:avLst/>
          </a:prstGeom>
          <a:ln>
            <a:solidFill>
              <a:srgbClr val="EACE89"/>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2580" y="390140"/>
            <a:ext cx="10367295" cy="523220"/>
          </a:xfrm>
          <a:prstGeom prst="rect">
            <a:avLst/>
          </a:prstGeom>
          <a:noFill/>
        </p:spPr>
        <p:txBody>
          <a:bodyPr wrap="square" rtlCol="0">
            <a:spAutoFit/>
          </a:bodyPr>
          <a:lstStyle/>
          <a:p>
            <a:pPr algn="ctr"/>
            <a:r>
              <a:rPr lang="en-US" sz="2800" dirty="0">
                <a:solidFill>
                  <a:srgbClr val="C00000"/>
                </a:solidFill>
                <a:latin typeface="+mj-lt"/>
                <a:cs typeface="Lato Medium" panose="020F0602020204030203" pitchFamily="34" charset="0"/>
              </a:rPr>
              <a:t>6</a:t>
            </a:r>
            <a:r>
              <a:rPr lang="vi-VN" sz="2800" dirty="0">
                <a:solidFill>
                  <a:srgbClr val="C00000"/>
                </a:solidFill>
                <a:latin typeface="+mj-lt"/>
                <a:cs typeface="Lato Medium" panose="020F0602020204030203" pitchFamily="34" charset="0"/>
              </a:rPr>
              <a:t> nền kinh tế lớn nhất châu Á (tính theo GDP/người) </a:t>
            </a:r>
            <a:endParaRPr lang="en-US" sz="2800" dirty="0">
              <a:solidFill>
                <a:srgbClr val="C00000"/>
              </a:solidFill>
              <a:latin typeface="+mj-lt"/>
              <a:cs typeface="Lato Medium" panose="020F0602020204030203" pitchFamily="34" charset="0"/>
            </a:endParaRPr>
          </a:p>
        </p:txBody>
      </p:sp>
      <p:sp>
        <p:nvSpPr>
          <p:cNvPr id="72" name="TextBox 71"/>
          <p:cNvSpPr txBox="1"/>
          <p:nvPr/>
        </p:nvSpPr>
        <p:spPr>
          <a:xfrm>
            <a:off x="1112947" y="3274616"/>
            <a:ext cx="3199302" cy="461665"/>
          </a:xfrm>
          <a:prstGeom prst="rect">
            <a:avLst/>
          </a:prstGeom>
          <a:noFill/>
        </p:spPr>
        <p:txBody>
          <a:bodyPr wrap="square" rtlCol="0">
            <a:spAutoFit/>
          </a:bodyPr>
          <a:lstStyle/>
          <a:p>
            <a:r>
              <a:rPr lang="tr-TR" sz="2400" dirty="0">
                <a:solidFill>
                  <a:srgbClr val="7030A0"/>
                </a:solidFill>
                <a:latin typeface="+mj-lt"/>
                <a:cs typeface="Lato Medium" panose="020F0602020204030203" pitchFamily="34" charset="0"/>
              </a:rPr>
              <a:t>Qatar</a:t>
            </a:r>
            <a:endParaRPr lang="en-US" sz="2400" dirty="0">
              <a:solidFill>
                <a:srgbClr val="7030A0"/>
              </a:solidFill>
              <a:latin typeface="+mj-lt"/>
              <a:cs typeface="Lato Medium" panose="020F0602020204030203" pitchFamily="34" charset="0"/>
            </a:endParaRPr>
          </a:p>
        </p:txBody>
      </p:sp>
      <p:cxnSp>
        <p:nvCxnSpPr>
          <p:cNvPr id="84" name="Straight Connector 83"/>
          <p:cNvCxnSpPr/>
          <p:nvPr/>
        </p:nvCxnSpPr>
        <p:spPr>
          <a:xfrm>
            <a:off x="1141283" y="3233663"/>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09399" y="3274616"/>
            <a:ext cx="3199302" cy="461665"/>
          </a:xfrm>
          <a:prstGeom prst="rect">
            <a:avLst/>
          </a:prstGeom>
          <a:noFill/>
        </p:spPr>
        <p:txBody>
          <a:bodyPr wrap="square" rtlCol="0">
            <a:spAutoFit/>
          </a:bodyPr>
          <a:lstStyle/>
          <a:p>
            <a:r>
              <a:rPr lang="tr-TR" sz="2400" dirty="0">
                <a:solidFill>
                  <a:srgbClr val="7030A0"/>
                </a:solidFill>
                <a:latin typeface="+mj-lt"/>
                <a:cs typeface="Lato Medium" panose="020F0602020204030203" pitchFamily="34" charset="0"/>
              </a:rPr>
              <a:t>Singapore</a:t>
            </a:r>
            <a:endParaRPr lang="en-US" sz="2400" dirty="0">
              <a:solidFill>
                <a:srgbClr val="7030A0"/>
              </a:solidFill>
              <a:latin typeface="+mj-lt"/>
              <a:cs typeface="Lato Medium" panose="020F0602020204030203" pitchFamily="34" charset="0"/>
            </a:endParaRPr>
          </a:p>
        </p:txBody>
      </p:sp>
      <p:cxnSp>
        <p:nvCxnSpPr>
          <p:cNvPr id="31" name="Straight Connector 30"/>
          <p:cNvCxnSpPr/>
          <p:nvPr/>
        </p:nvCxnSpPr>
        <p:spPr>
          <a:xfrm>
            <a:off x="4737735" y="3233663"/>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41283"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031504" y="3274616"/>
            <a:ext cx="3199302" cy="461665"/>
          </a:xfrm>
          <a:prstGeom prst="rect">
            <a:avLst/>
          </a:prstGeom>
          <a:noFill/>
        </p:spPr>
        <p:txBody>
          <a:bodyPr wrap="square" rtlCol="0">
            <a:spAutoFit/>
          </a:bodyPr>
          <a:lstStyle/>
          <a:p>
            <a:r>
              <a:rPr lang="tr-TR" sz="2400" dirty="0">
                <a:solidFill>
                  <a:srgbClr val="7030A0"/>
                </a:solidFill>
                <a:latin typeface="+mj-lt"/>
                <a:cs typeface="Lato Medium" panose="020F0602020204030203" pitchFamily="34" charset="0"/>
              </a:rPr>
              <a:t>Brunei</a:t>
            </a:r>
            <a:endParaRPr lang="en-US" sz="2400" dirty="0">
              <a:solidFill>
                <a:srgbClr val="7030A0"/>
              </a:solidFill>
              <a:latin typeface="+mj-lt"/>
              <a:cs typeface="Lato Medium" panose="020F0602020204030203" pitchFamily="34" charset="0"/>
            </a:endParaRPr>
          </a:p>
        </p:txBody>
      </p:sp>
      <p:cxnSp>
        <p:nvCxnSpPr>
          <p:cNvPr id="51" name="Straight Connector 50"/>
          <p:cNvCxnSpPr/>
          <p:nvPr/>
        </p:nvCxnSpPr>
        <p:spPr>
          <a:xfrm>
            <a:off x="8059839" y="3233663"/>
            <a:ext cx="31993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37735"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059839"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Frame 27">
            <a:extLst>
              <a:ext uri="{FF2B5EF4-FFF2-40B4-BE49-F238E27FC236}">
                <a16:creationId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a:xfrm>
            <a:off x="10571286" y="611320"/>
            <a:ext cx="1192955" cy="369332"/>
          </a:xfrm>
          <a:prstGeom prst="rect">
            <a:avLst/>
          </a:prstGeom>
        </p:spPr>
        <p:txBody>
          <a:bodyPr wrap="none">
            <a:spAutoFit/>
          </a:bodyPr>
          <a:lstStyle/>
          <a:p>
            <a:r>
              <a:rPr lang="en-US" dirty="0"/>
              <a:t>(</a:t>
            </a:r>
            <a:r>
              <a:rPr lang="en-US" dirty="0" err="1"/>
              <a:t>Năm</a:t>
            </a:r>
            <a:r>
              <a:rPr lang="en-US" dirty="0"/>
              <a:t> 2017)</a:t>
            </a:r>
          </a:p>
        </p:txBody>
      </p:sp>
      <p:sp>
        <p:nvSpPr>
          <p:cNvPr id="34" name="TextBox 33"/>
          <p:cNvSpPr txBox="1"/>
          <p:nvPr/>
        </p:nvSpPr>
        <p:spPr>
          <a:xfrm>
            <a:off x="1141283" y="5631944"/>
            <a:ext cx="3199302" cy="461665"/>
          </a:xfrm>
          <a:prstGeom prst="rect">
            <a:avLst/>
          </a:prstGeom>
          <a:noFill/>
        </p:spPr>
        <p:txBody>
          <a:bodyPr wrap="square" rtlCol="0">
            <a:spAutoFit/>
          </a:bodyPr>
          <a:lstStyle/>
          <a:p>
            <a:r>
              <a:rPr lang="tr-TR" sz="2400" dirty="0">
                <a:solidFill>
                  <a:srgbClr val="7030A0"/>
                </a:solidFill>
                <a:latin typeface="+mj-lt"/>
                <a:cs typeface="Lato Medium" panose="020F0602020204030203" pitchFamily="34" charset="0"/>
              </a:rPr>
              <a:t>Kuwait</a:t>
            </a:r>
            <a:endParaRPr lang="en-US" sz="2400" dirty="0">
              <a:solidFill>
                <a:srgbClr val="7030A0"/>
              </a:solidFill>
              <a:latin typeface="+mj-lt"/>
              <a:cs typeface="Lato Medium" panose="020F0602020204030203" pitchFamily="34" charset="0"/>
            </a:endParaRPr>
          </a:p>
        </p:txBody>
      </p:sp>
      <p:sp>
        <p:nvSpPr>
          <p:cNvPr id="35" name="TextBox 34"/>
          <p:cNvSpPr txBox="1"/>
          <p:nvPr/>
        </p:nvSpPr>
        <p:spPr>
          <a:xfrm>
            <a:off x="4737735" y="5631944"/>
            <a:ext cx="3199302" cy="830997"/>
          </a:xfrm>
          <a:prstGeom prst="rect">
            <a:avLst/>
          </a:prstGeom>
          <a:noFill/>
        </p:spPr>
        <p:txBody>
          <a:bodyPr wrap="square" rtlCol="0">
            <a:spAutoFit/>
          </a:bodyPr>
          <a:lstStyle/>
          <a:p>
            <a:r>
              <a:rPr lang="vi-VN" sz="2400" dirty="0">
                <a:solidFill>
                  <a:srgbClr val="7030A0"/>
                </a:solidFill>
                <a:latin typeface="+mj-lt"/>
                <a:cs typeface="Lato Medium" panose="020F0602020204030203" pitchFamily="34" charset="0"/>
              </a:rPr>
              <a:t>Các tiểu vương quốc Ả Rập Thống Nhất</a:t>
            </a:r>
            <a:endParaRPr lang="en-US" sz="2400" dirty="0">
              <a:solidFill>
                <a:srgbClr val="7030A0"/>
              </a:solidFill>
              <a:latin typeface="+mj-lt"/>
              <a:cs typeface="Lato Medium" panose="020F0602020204030203" pitchFamily="34" charset="0"/>
            </a:endParaRPr>
          </a:p>
        </p:txBody>
      </p:sp>
      <p:sp>
        <p:nvSpPr>
          <p:cNvPr id="36" name="TextBox 35"/>
          <p:cNvSpPr txBox="1"/>
          <p:nvPr/>
        </p:nvSpPr>
        <p:spPr>
          <a:xfrm>
            <a:off x="8059840" y="5631944"/>
            <a:ext cx="3199302" cy="461665"/>
          </a:xfrm>
          <a:prstGeom prst="rect">
            <a:avLst/>
          </a:prstGeom>
          <a:noFill/>
        </p:spPr>
        <p:txBody>
          <a:bodyPr wrap="square" rtlCol="0">
            <a:spAutoFit/>
          </a:bodyPr>
          <a:lstStyle/>
          <a:p>
            <a:r>
              <a:rPr lang="tr-TR" sz="2400" dirty="0">
                <a:solidFill>
                  <a:srgbClr val="7030A0"/>
                </a:solidFill>
                <a:latin typeface="+mj-lt"/>
                <a:cs typeface="Lato Medium" panose="020F0602020204030203" pitchFamily="34" charset="0"/>
              </a:rPr>
              <a:t>Ả Rập Saudi</a:t>
            </a:r>
            <a:endParaRPr lang="en-US" sz="2400" dirty="0">
              <a:solidFill>
                <a:srgbClr val="7030A0"/>
              </a:solidFill>
              <a:latin typeface="+mj-lt"/>
              <a:cs typeface="Lato Medium" panose="020F0602020204030203" pitchFamily="34" charset="0"/>
            </a:endParaRPr>
          </a:p>
        </p:txBody>
      </p:sp>
      <p:pic>
        <p:nvPicPr>
          <p:cNvPr id="8" name="Picture 7"/>
          <p:cNvPicPr>
            <a:picLocks noChangeAspect="1"/>
          </p:cNvPicPr>
          <p:nvPr/>
        </p:nvPicPr>
        <p:blipFill rotWithShape="1">
          <a:blip r:embed="rId2"/>
          <a:srcRect r="22520"/>
          <a:stretch/>
        </p:blipFill>
        <p:spPr>
          <a:xfrm>
            <a:off x="1823611" y="1648691"/>
            <a:ext cx="2183239" cy="1467469"/>
          </a:xfrm>
          <a:prstGeom prst="rect">
            <a:avLst/>
          </a:prstGeom>
        </p:spPr>
      </p:pic>
      <p:pic>
        <p:nvPicPr>
          <p:cNvPr id="9" name="Picture 8"/>
          <p:cNvPicPr>
            <a:picLocks noChangeAspect="1"/>
          </p:cNvPicPr>
          <p:nvPr/>
        </p:nvPicPr>
        <p:blipFill rotWithShape="1">
          <a:blip r:embed="rId3"/>
          <a:srcRect r="13340"/>
          <a:stretch/>
        </p:blipFill>
        <p:spPr>
          <a:xfrm>
            <a:off x="5708074" y="1648691"/>
            <a:ext cx="1898071" cy="1457896"/>
          </a:xfrm>
          <a:prstGeom prst="rect">
            <a:avLst/>
          </a:prstGeom>
        </p:spPr>
      </p:pic>
      <p:pic>
        <p:nvPicPr>
          <p:cNvPr id="10" name="Picture 9"/>
          <p:cNvPicPr>
            <a:picLocks noChangeAspect="1"/>
          </p:cNvPicPr>
          <p:nvPr/>
        </p:nvPicPr>
        <p:blipFill rotWithShape="1">
          <a:blip r:embed="rId4"/>
          <a:srcRect r="10576"/>
          <a:stretch/>
        </p:blipFill>
        <p:spPr>
          <a:xfrm>
            <a:off x="9025058" y="1648691"/>
            <a:ext cx="2183269" cy="1465364"/>
          </a:xfrm>
          <a:prstGeom prst="rect">
            <a:avLst/>
          </a:prstGeom>
        </p:spPr>
      </p:pic>
      <p:pic>
        <p:nvPicPr>
          <p:cNvPr id="12" name="Picture 11"/>
          <p:cNvPicPr>
            <a:picLocks noChangeAspect="1"/>
          </p:cNvPicPr>
          <p:nvPr/>
        </p:nvPicPr>
        <p:blipFill rotWithShape="1">
          <a:blip r:embed="rId5"/>
          <a:srcRect r="5647"/>
          <a:stretch/>
        </p:blipFill>
        <p:spPr>
          <a:xfrm>
            <a:off x="1823612" y="3869710"/>
            <a:ext cx="2186413" cy="1544241"/>
          </a:xfrm>
          <a:prstGeom prst="rect">
            <a:avLst/>
          </a:prstGeom>
        </p:spPr>
      </p:pic>
      <p:pic>
        <p:nvPicPr>
          <p:cNvPr id="13" name="Picture 12"/>
          <p:cNvPicPr>
            <a:picLocks noChangeAspect="1"/>
          </p:cNvPicPr>
          <p:nvPr/>
        </p:nvPicPr>
        <p:blipFill rotWithShape="1">
          <a:blip r:embed="rId6"/>
          <a:srcRect l="30648"/>
          <a:stretch/>
        </p:blipFill>
        <p:spPr>
          <a:xfrm>
            <a:off x="5695950" y="3825056"/>
            <a:ext cx="1910195" cy="1530199"/>
          </a:xfrm>
          <a:prstGeom prst="rect">
            <a:avLst/>
          </a:prstGeom>
        </p:spPr>
      </p:pic>
      <p:pic>
        <p:nvPicPr>
          <p:cNvPr id="14" name="Picture 13"/>
          <p:cNvPicPr>
            <a:picLocks noChangeAspect="1"/>
          </p:cNvPicPr>
          <p:nvPr/>
        </p:nvPicPr>
        <p:blipFill>
          <a:blip r:embed="rId7"/>
          <a:stretch>
            <a:fillRect/>
          </a:stretch>
        </p:blipFill>
        <p:spPr>
          <a:xfrm>
            <a:off x="9025058" y="3824978"/>
            <a:ext cx="2471617" cy="1530278"/>
          </a:xfrm>
          <a:prstGeom prst="rect">
            <a:avLst/>
          </a:prstGeom>
        </p:spPr>
      </p:pic>
    </p:spTree>
    <p:extLst>
      <p:ext uri="{BB962C8B-B14F-4D97-AF65-F5344CB8AC3E}">
        <p14:creationId xmlns:p14="http://schemas.microsoft.com/office/powerpoint/2010/main" val="18650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arn(inVertical)">
                                      <p:cBhvr>
                                        <p:cTn id="10" dur="500"/>
                                        <p:tgtEl>
                                          <p:spTgt spid="72"/>
                                        </p:tgtEl>
                                      </p:cBhvr>
                                    </p:animEffect>
                                  </p:childTnLst>
                                </p:cTn>
                              </p:par>
                              <p:par>
                                <p:cTn id="11" presetID="16" presetClass="entr" presetSubtype="21"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barn(inVertical)">
                                      <p:cBhvr>
                                        <p:cTn id="13" dur="500"/>
                                        <p:tgtEl>
                                          <p:spTgt spid="84"/>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arn(inVertical)">
                                      <p:cBhvr>
                                        <p:cTn id="35" dur="500"/>
                                        <p:tgtEl>
                                          <p:spTgt spid="5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barn(inVertical)">
                                      <p:cBhvr>
                                        <p:cTn id="41" dur="500"/>
                                        <p:tgtEl>
                                          <p:spTgt spid="5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par>
                                <p:cTn id="45" presetID="16" presetClass="entr" presetSubtype="21"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par>
                                <p:cTn id="56" presetID="16" presetClass="entr" presetSubtype="21"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par>
                                <p:cTn id="70" presetID="16" presetClass="entr" presetSubtype="21"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arn(inVertical)">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barn(inVertical)">
                                      <p:cBhvr>
                                        <p:cTn id="80" dur="500"/>
                                        <p:tgtEl>
                                          <p:spTgt spid="6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barn(inVertical)">
                                      <p:cBhvr>
                                        <p:cTn id="83" dur="500"/>
                                        <p:tgtEl>
                                          <p:spTgt spid="36"/>
                                        </p:tgtEl>
                                      </p:cBhvr>
                                    </p:animEffect>
                                  </p:childTnLst>
                                </p:cTn>
                              </p:par>
                              <p:par>
                                <p:cTn id="84" presetID="16" presetClass="entr" presetSubtype="21"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barn(inVertical)">
                                      <p:cBhvr>
                                        <p:cTn id="86" dur="500"/>
                                        <p:tgtEl>
                                          <p:spTgt spid="14"/>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barn(inVertical)">
                                      <p:cBhvr>
                                        <p:cTn id="8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9" grpId="0"/>
      <p:bldP spid="63" grpId="0"/>
      <p:bldP spid="24" grpId="0"/>
      <p:bldP spid="32" grpId="0"/>
      <p:bldP spid="52" grpId="0"/>
      <p:bldP spid="72" grpId="0"/>
      <p:bldP spid="29" grpId="0"/>
      <p:bldP spid="49" grpId="0"/>
      <p:bldP spid="3" grpId="0"/>
      <p:bldP spid="3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4C58389-B86D-CB32-7BBB-9BBA6A316229}"/>
              </a:ext>
            </a:extLst>
          </p:cNvPr>
          <p:cNvCxnSpPr/>
          <p:nvPr/>
        </p:nvCxnSpPr>
        <p:spPr>
          <a:xfrm>
            <a:off x="6127532" y="457200"/>
            <a:ext cx="0" cy="5770179"/>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E427C93-022D-F0FE-0DDB-D60E3B3368A7}"/>
              </a:ext>
            </a:extLst>
          </p:cNvPr>
          <p:cNvPicPr>
            <a:picLocks noChangeAspect="1"/>
          </p:cNvPicPr>
          <p:nvPr/>
        </p:nvPicPr>
        <p:blipFill rotWithShape="1">
          <a:blip r:embed="rId2"/>
          <a:srcRect r="22520"/>
          <a:stretch/>
        </p:blipFill>
        <p:spPr>
          <a:xfrm>
            <a:off x="157660" y="1727518"/>
            <a:ext cx="5779949" cy="3885006"/>
          </a:xfrm>
          <a:prstGeom prst="rect">
            <a:avLst/>
          </a:prstGeom>
        </p:spPr>
      </p:pic>
      <p:sp>
        <p:nvSpPr>
          <p:cNvPr id="10" name="TextBox 9">
            <a:extLst>
              <a:ext uri="{FF2B5EF4-FFF2-40B4-BE49-F238E27FC236}">
                <a16:creationId xmlns:a16="http://schemas.microsoft.com/office/drawing/2014/main" id="{40312BCE-A603-FC85-AEFE-676A14C23090}"/>
              </a:ext>
            </a:extLst>
          </p:cNvPr>
          <p:cNvSpPr txBox="1"/>
          <p:nvPr/>
        </p:nvSpPr>
        <p:spPr>
          <a:xfrm>
            <a:off x="1447983" y="594478"/>
            <a:ext cx="3199302" cy="584775"/>
          </a:xfrm>
          <a:prstGeom prst="rect">
            <a:avLst/>
          </a:prstGeom>
          <a:noFill/>
        </p:spPr>
        <p:txBody>
          <a:bodyPr wrap="square" rtlCol="0">
            <a:spAutoFit/>
          </a:bodyPr>
          <a:lstStyle/>
          <a:p>
            <a:pPr algn="ctr"/>
            <a:r>
              <a:rPr lang="tr-TR" sz="3200" dirty="0">
                <a:solidFill>
                  <a:srgbClr val="7030A0"/>
                </a:solidFill>
                <a:latin typeface="+mj-lt"/>
                <a:cs typeface="Lato Medium" panose="020F0602020204030203" pitchFamily="34" charset="0"/>
              </a:rPr>
              <a:t>Qatar</a:t>
            </a:r>
            <a:endParaRPr lang="en-US" sz="3200" dirty="0">
              <a:solidFill>
                <a:srgbClr val="7030A0"/>
              </a:solidFill>
              <a:latin typeface="+mj-lt"/>
              <a:cs typeface="Lato Medium" panose="020F0602020204030203" pitchFamily="34" charset="0"/>
            </a:endParaRPr>
          </a:p>
        </p:txBody>
      </p:sp>
      <p:sp>
        <p:nvSpPr>
          <p:cNvPr id="11" name="TextBox 10">
            <a:extLst>
              <a:ext uri="{FF2B5EF4-FFF2-40B4-BE49-F238E27FC236}">
                <a16:creationId xmlns:a16="http://schemas.microsoft.com/office/drawing/2014/main" id="{ADC01B99-1C53-9228-3772-1416504B8E7E}"/>
              </a:ext>
            </a:extLst>
          </p:cNvPr>
          <p:cNvSpPr txBox="1"/>
          <p:nvPr/>
        </p:nvSpPr>
        <p:spPr>
          <a:xfrm>
            <a:off x="6459350" y="2090172"/>
            <a:ext cx="5349026" cy="2677656"/>
          </a:xfrm>
          <a:prstGeom prst="rect">
            <a:avLst/>
          </a:prstGeom>
          <a:noFill/>
        </p:spPr>
        <p:txBody>
          <a:bodyPr wrap="square" rtlCol="0">
            <a:spAutoFit/>
          </a:bodyPr>
          <a:lstStyle/>
          <a:p>
            <a:pPr algn="just"/>
            <a:r>
              <a:rPr lang="en-US" sz="2800" dirty="0">
                <a:solidFill>
                  <a:srgbClr val="FF0000"/>
                </a:solidFill>
                <a:effectLst/>
                <a:highlight>
                  <a:srgbClr val="FFFFFF"/>
                </a:highlight>
                <a:latin typeface="Times New Roman" panose="02020603050405020304" pitchFamily="18" charset="0"/>
                <a:ea typeface="Calibri" panose="020F0502020204030204" pitchFamily="34" charset="0"/>
              </a:rPr>
              <a:t>Qatar</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là</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một</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quốc</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gia</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nằm</a:t>
            </a:r>
            <a:r>
              <a:rPr lang="en-US" sz="2800" dirty="0">
                <a:effectLst/>
                <a:highlight>
                  <a:srgbClr val="FFFFFF"/>
                </a:highlight>
                <a:latin typeface="Times New Roman" panose="02020603050405020304" pitchFamily="18" charset="0"/>
                <a:ea typeface="Calibri" panose="020F0502020204030204" pitchFamily="34" charset="0"/>
              </a:rPr>
              <a:t> ở </a:t>
            </a:r>
            <a:r>
              <a:rPr lang="en-US" sz="2800" dirty="0" err="1">
                <a:effectLst/>
                <a:highlight>
                  <a:srgbClr val="FFFFFF"/>
                </a:highlight>
                <a:latin typeface="Times New Roman" panose="02020603050405020304" pitchFamily="18" charset="0"/>
                <a:ea typeface="Calibri" panose="020F0502020204030204" pitchFamily="34" charset="0"/>
              </a:rPr>
              <a:t>khu</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vực</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Trung</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Đông</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nằm</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trên</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bán</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đảo</a:t>
            </a:r>
            <a:r>
              <a:rPr lang="en-US" sz="2800" dirty="0">
                <a:effectLst/>
                <a:highlight>
                  <a:srgbClr val="FFFFFF"/>
                </a:highlight>
                <a:latin typeface="Times New Roman" panose="02020603050405020304" pitchFamily="18" charset="0"/>
                <a:ea typeface="Calibri" panose="020F0502020204030204" pitchFamily="34" charset="0"/>
              </a:rPr>
              <a:t> Qatar </a:t>
            </a:r>
            <a:r>
              <a:rPr lang="en-US" sz="2800" dirty="0" err="1">
                <a:effectLst/>
                <a:highlight>
                  <a:srgbClr val="FFFFFF"/>
                </a:highlight>
                <a:latin typeface="Times New Roman" panose="02020603050405020304" pitchFamily="18" charset="0"/>
                <a:ea typeface="Calibri" panose="020F0502020204030204" pitchFamily="34" charset="0"/>
              </a:rPr>
              <a:t>phía</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Đông</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Bắc</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của</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bán</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đảo</a:t>
            </a:r>
            <a:r>
              <a:rPr lang="en-US" sz="2800" dirty="0">
                <a:effectLst/>
                <a:highlight>
                  <a:srgbClr val="FFFFFF"/>
                </a:highlight>
                <a:latin typeface="Times New Roman" panose="02020603050405020304" pitchFamily="18" charset="0"/>
                <a:ea typeface="Calibri" panose="020F0502020204030204" pitchFamily="34" charset="0"/>
              </a:rPr>
              <a:t> Ả </a:t>
            </a:r>
            <a:r>
              <a:rPr lang="en-US" sz="2800" dirty="0" err="1">
                <a:effectLst/>
                <a:highlight>
                  <a:srgbClr val="FFFFFF"/>
                </a:highlight>
                <a:latin typeface="Times New Roman" panose="02020603050405020304" pitchFamily="18" charset="0"/>
                <a:ea typeface="Calibri" panose="020F0502020204030204" pitchFamily="34" charset="0"/>
              </a:rPr>
              <a:t>Rập</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Với</a:t>
            </a:r>
            <a:r>
              <a:rPr lang="en-US" sz="2800" dirty="0">
                <a:effectLst/>
                <a:highlight>
                  <a:srgbClr val="FFFFFF"/>
                </a:highlight>
                <a:latin typeface="Times New Roman" panose="02020603050405020304" pitchFamily="18" charset="0"/>
                <a:ea typeface="Calibri" panose="020F0502020204030204" pitchFamily="34" charset="0"/>
              </a:rPr>
              <a:t> GDP </a:t>
            </a:r>
            <a:r>
              <a:rPr lang="en-US" sz="2800" dirty="0" err="1">
                <a:effectLst/>
                <a:highlight>
                  <a:srgbClr val="FFFFFF"/>
                </a:highlight>
                <a:latin typeface="Times New Roman" panose="02020603050405020304" pitchFamily="18" charset="0"/>
                <a:ea typeface="Calibri" panose="020F0502020204030204" pitchFamily="34" charset="0"/>
              </a:rPr>
              <a:t>bình</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quân</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đầu</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người</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khoảng</a:t>
            </a:r>
            <a:r>
              <a:rPr lang="en-US" sz="2800" dirty="0">
                <a:effectLst/>
                <a:highlight>
                  <a:srgbClr val="FFFFFF"/>
                </a:highlight>
                <a:latin typeface="Times New Roman" panose="02020603050405020304" pitchFamily="18" charset="0"/>
                <a:ea typeface="Calibri" panose="020F0502020204030204" pitchFamily="34" charset="0"/>
              </a:rPr>
              <a:t> 133.039 USD, Qatar </a:t>
            </a:r>
            <a:r>
              <a:rPr lang="en-US" sz="2800" dirty="0" err="1">
                <a:effectLst/>
                <a:highlight>
                  <a:srgbClr val="FFFFFF"/>
                </a:highlight>
                <a:latin typeface="Times New Roman" panose="02020603050405020304" pitchFamily="18" charset="0"/>
                <a:ea typeface="Calibri" panose="020F0502020204030204" pitchFamily="34" charset="0"/>
              </a:rPr>
              <a:t>là</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nước</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solidFill>
                  <a:srgbClr val="FF0000"/>
                </a:solidFill>
                <a:effectLst/>
                <a:highlight>
                  <a:srgbClr val="FFFFFF"/>
                </a:highlight>
                <a:latin typeface="Times New Roman" panose="02020603050405020304" pitchFamily="18" charset="0"/>
                <a:ea typeface="Calibri" panose="020F0502020204030204" pitchFamily="34" charset="0"/>
              </a:rPr>
              <a:t>giàu</a:t>
            </a:r>
            <a:r>
              <a:rPr lang="en-US" sz="2800" dirty="0">
                <a:solidFill>
                  <a:srgbClr val="FF0000"/>
                </a:solidFill>
                <a:effectLst/>
                <a:highlight>
                  <a:srgbClr val="FFFFFF"/>
                </a:highlight>
                <a:latin typeface="Times New Roman" panose="02020603050405020304" pitchFamily="18" charset="0"/>
                <a:ea typeface="Calibri" panose="020F0502020204030204" pitchFamily="34" charset="0"/>
              </a:rPr>
              <a:t> </a:t>
            </a:r>
            <a:r>
              <a:rPr lang="en-US" sz="2800" dirty="0" err="1">
                <a:solidFill>
                  <a:srgbClr val="FF0000"/>
                </a:solidFill>
                <a:effectLst/>
                <a:highlight>
                  <a:srgbClr val="FFFFFF"/>
                </a:highlight>
                <a:latin typeface="Times New Roman" panose="02020603050405020304" pitchFamily="18" charset="0"/>
                <a:ea typeface="Calibri" panose="020F0502020204030204" pitchFamily="34" charset="0"/>
              </a:rPr>
              <a:t>nhất</a:t>
            </a:r>
            <a:r>
              <a:rPr lang="en-US" sz="2800" dirty="0">
                <a:effectLst/>
                <a:highlight>
                  <a:srgbClr val="FFFFFF"/>
                </a:highlight>
                <a:latin typeface="Times New Roman" panose="02020603050405020304" pitchFamily="18" charset="0"/>
                <a:ea typeface="Calibri" panose="020F0502020204030204" pitchFamily="34" charset="0"/>
              </a:rPr>
              <a:t> </a:t>
            </a:r>
            <a:r>
              <a:rPr lang="en-US" sz="2800" dirty="0" err="1">
                <a:effectLst/>
                <a:highlight>
                  <a:srgbClr val="FFFFFF"/>
                </a:highlight>
                <a:latin typeface="Times New Roman" panose="02020603050405020304" pitchFamily="18" charset="0"/>
                <a:ea typeface="Calibri" panose="020F0502020204030204" pitchFamily="34" charset="0"/>
              </a:rPr>
              <a:t>châu</a:t>
            </a:r>
            <a:r>
              <a:rPr lang="en-US" sz="2800" dirty="0">
                <a:effectLst/>
                <a:highlight>
                  <a:srgbClr val="FFFFFF"/>
                </a:highlight>
                <a:latin typeface="Times New Roman" panose="02020603050405020304" pitchFamily="18" charset="0"/>
                <a:ea typeface="Calibri" panose="020F0502020204030204" pitchFamily="34" charset="0"/>
              </a:rPr>
              <a:t> Á.</a:t>
            </a:r>
            <a:endParaRPr lang="vi-VN" sz="2800" dirty="0"/>
          </a:p>
        </p:txBody>
      </p:sp>
    </p:spTree>
    <p:extLst>
      <p:ext uri="{BB962C8B-B14F-4D97-AF65-F5344CB8AC3E}">
        <p14:creationId xmlns:p14="http://schemas.microsoft.com/office/powerpoint/2010/main" val="24627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4C58389-B86D-CB32-7BBB-9BBA6A316229}"/>
              </a:ext>
            </a:extLst>
          </p:cNvPr>
          <p:cNvCxnSpPr/>
          <p:nvPr/>
        </p:nvCxnSpPr>
        <p:spPr>
          <a:xfrm>
            <a:off x="6253660" y="457200"/>
            <a:ext cx="0" cy="577017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312BCE-A603-FC85-AEFE-676A14C23090}"/>
              </a:ext>
            </a:extLst>
          </p:cNvPr>
          <p:cNvSpPr txBox="1"/>
          <p:nvPr/>
        </p:nvSpPr>
        <p:spPr>
          <a:xfrm>
            <a:off x="1233618" y="660701"/>
            <a:ext cx="3199302" cy="584775"/>
          </a:xfrm>
          <a:prstGeom prst="rect">
            <a:avLst/>
          </a:prstGeom>
          <a:noFill/>
        </p:spPr>
        <p:txBody>
          <a:bodyPr wrap="square" rtlCol="0">
            <a:spAutoFit/>
          </a:bodyPr>
          <a:lstStyle/>
          <a:p>
            <a:pPr algn="ctr"/>
            <a:r>
              <a:rPr lang="en-US" sz="3200" dirty="0">
                <a:solidFill>
                  <a:srgbClr val="7030A0"/>
                </a:solidFill>
                <a:latin typeface="+mj-lt"/>
                <a:cs typeface="Lato Medium" panose="020F0602020204030203" pitchFamily="34" charset="0"/>
              </a:rPr>
              <a:t>Singapore</a:t>
            </a:r>
          </a:p>
        </p:txBody>
      </p:sp>
      <p:pic>
        <p:nvPicPr>
          <p:cNvPr id="2" name="Picture 1">
            <a:extLst>
              <a:ext uri="{FF2B5EF4-FFF2-40B4-BE49-F238E27FC236}">
                <a16:creationId xmlns:a16="http://schemas.microsoft.com/office/drawing/2014/main" id="{9CC216F4-5D8D-7D01-F77E-3A6FEE2F9606}"/>
              </a:ext>
            </a:extLst>
          </p:cNvPr>
          <p:cNvPicPr>
            <a:picLocks noChangeAspect="1"/>
          </p:cNvPicPr>
          <p:nvPr/>
        </p:nvPicPr>
        <p:blipFill rotWithShape="1">
          <a:blip r:embed="rId2"/>
          <a:srcRect r="13340"/>
          <a:stretch/>
        </p:blipFill>
        <p:spPr>
          <a:xfrm>
            <a:off x="66408" y="1364911"/>
            <a:ext cx="6061124" cy="4655510"/>
          </a:xfrm>
          <a:prstGeom prst="rect">
            <a:avLst/>
          </a:prstGeom>
        </p:spPr>
      </p:pic>
      <p:sp>
        <p:nvSpPr>
          <p:cNvPr id="4" name="TextBox 3">
            <a:extLst>
              <a:ext uri="{FF2B5EF4-FFF2-40B4-BE49-F238E27FC236}">
                <a16:creationId xmlns:a16="http://schemas.microsoft.com/office/drawing/2014/main" id="{D48AD674-A532-E6D9-BE64-374A373282FB}"/>
              </a:ext>
            </a:extLst>
          </p:cNvPr>
          <p:cNvSpPr txBox="1"/>
          <p:nvPr/>
        </p:nvSpPr>
        <p:spPr>
          <a:xfrm>
            <a:off x="6359355" y="387190"/>
            <a:ext cx="5703173" cy="5840189"/>
          </a:xfrm>
          <a:prstGeom prst="rect">
            <a:avLst/>
          </a:prstGeom>
          <a:noFill/>
        </p:spPr>
        <p:txBody>
          <a:bodyPr wrap="square">
            <a:spAutoFit/>
          </a:bodyPr>
          <a:lstStyle/>
          <a:p>
            <a:pPr algn="just">
              <a:lnSpc>
                <a:spcPct val="150000"/>
              </a:lnSpc>
            </a:pPr>
            <a:r>
              <a:rPr lang="en-US" sz="2800" dirty="0" err="1">
                <a:solidFill>
                  <a:srgbClr val="FF0000"/>
                </a:solidFill>
                <a:effectLst/>
                <a:latin typeface="Times New Roman" panose="02020603050405020304" pitchFamily="18" charset="0"/>
                <a:ea typeface="Calibri" panose="020F0502020204030204" pitchFamily="34" charset="0"/>
              </a:rPr>
              <a:t>Đứng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thứ</a:t>
            </a:r>
            <a:r>
              <a:rPr lang="en-US" sz="2800" dirty="0">
                <a:solidFill>
                  <a:srgbClr val="FF0000"/>
                </a:solidFill>
                <a:effectLst/>
                <a:latin typeface="Times New Roman" panose="02020603050405020304" pitchFamily="18" charset="0"/>
                <a:ea typeface="Calibri" panose="020F0502020204030204" pitchFamily="34" charset="0"/>
              </a:rPr>
              <a:t> 2</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top 10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giàu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châu</a:t>
            </a:r>
            <a:r>
              <a:rPr lang="en-US" sz="2800" dirty="0">
                <a:effectLst/>
                <a:latin typeface="Times New Roman" panose="02020603050405020304" pitchFamily="18" charset="0"/>
                <a:ea typeface="Calibri" panose="020F0502020204030204" pitchFamily="34" charset="0"/>
              </a:rPr>
              <a:t> Á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a:solidFill>
                  <a:srgbClr val="FF0000"/>
                </a:solidFill>
                <a:effectLst/>
                <a:latin typeface="Times New Roman" panose="02020603050405020304" pitchFamily="18" charset="0"/>
                <a:ea typeface="Calibri" panose="020F0502020204030204" pitchFamily="34" charset="0"/>
              </a:rPr>
              <a:t>Singapore</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GDP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84.900 USD.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khẩu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đặc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biệt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mặt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hàng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hóa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dịch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cung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mua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nguyên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hàng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endParaRPr lang="vi-VN" sz="2800" dirty="0"/>
          </a:p>
        </p:txBody>
      </p:sp>
    </p:spTree>
    <p:extLst>
      <p:ext uri="{BB962C8B-B14F-4D97-AF65-F5344CB8AC3E}">
        <p14:creationId xmlns:p14="http://schemas.microsoft.com/office/powerpoint/2010/main" val="297194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4C58389-B86D-CB32-7BBB-9BBA6A316229}"/>
              </a:ext>
            </a:extLst>
          </p:cNvPr>
          <p:cNvCxnSpPr/>
          <p:nvPr/>
        </p:nvCxnSpPr>
        <p:spPr>
          <a:xfrm>
            <a:off x="6127532" y="457200"/>
            <a:ext cx="0" cy="577017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312BCE-A603-FC85-AEFE-676A14C23090}"/>
              </a:ext>
            </a:extLst>
          </p:cNvPr>
          <p:cNvSpPr txBox="1"/>
          <p:nvPr/>
        </p:nvSpPr>
        <p:spPr>
          <a:xfrm>
            <a:off x="1447983" y="594478"/>
            <a:ext cx="3199302" cy="584775"/>
          </a:xfrm>
          <a:prstGeom prst="rect">
            <a:avLst/>
          </a:prstGeom>
          <a:noFill/>
        </p:spPr>
        <p:txBody>
          <a:bodyPr wrap="square" rtlCol="0">
            <a:spAutoFit/>
          </a:bodyPr>
          <a:lstStyle/>
          <a:p>
            <a:pPr algn="ctr"/>
            <a:r>
              <a:rPr lang="tr-TR" sz="3200" dirty="0">
                <a:solidFill>
                  <a:srgbClr val="7030A0"/>
                </a:solidFill>
                <a:cs typeface="Lato Medium" panose="020F0602020204030203" pitchFamily="34" charset="0"/>
              </a:rPr>
              <a:t>Brunei</a:t>
            </a:r>
            <a:endParaRPr lang="en-US" sz="3200" dirty="0">
              <a:solidFill>
                <a:srgbClr val="7030A0"/>
              </a:solidFill>
              <a:cs typeface="Lato Medium" panose="020F0602020204030203" pitchFamily="34" charset="0"/>
            </a:endParaRPr>
          </a:p>
        </p:txBody>
      </p:sp>
      <p:pic>
        <p:nvPicPr>
          <p:cNvPr id="2" name="Picture 1">
            <a:extLst>
              <a:ext uri="{FF2B5EF4-FFF2-40B4-BE49-F238E27FC236}">
                <a16:creationId xmlns:a16="http://schemas.microsoft.com/office/drawing/2014/main" id="{51F97347-E07F-1942-FB1D-23A122DF0F41}"/>
              </a:ext>
            </a:extLst>
          </p:cNvPr>
          <p:cNvPicPr>
            <a:picLocks noChangeAspect="1"/>
          </p:cNvPicPr>
          <p:nvPr/>
        </p:nvPicPr>
        <p:blipFill rotWithShape="1">
          <a:blip r:embed="rId2"/>
          <a:srcRect r="10576"/>
          <a:stretch/>
        </p:blipFill>
        <p:spPr>
          <a:xfrm>
            <a:off x="356349" y="1357490"/>
            <a:ext cx="5439366" cy="4270800"/>
          </a:xfrm>
          <a:prstGeom prst="rect">
            <a:avLst/>
          </a:prstGeom>
        </p:spPr>
      </p:pic>
      <p:sp>
        <p:nvSpPr>
          <p:cNvPr id="4" name="TextBox 3">
            <a:extLst>
              <a:ext uri="{FF2B5EF4-FFF2-40B4-BE49-F238E27FC236}">
                <a16:creationId xmlns:a16="http://schemas.microsoft.com/office/drawing/2014/main" id="{E8EF0B08-B1BD-3879-77BC-F1D85DFE607D}"/>
              </a:ext>
            </a:extLst>
          </p:cNvPr>
          <p:cNvSpPr txBox="1"/>
          <p:nvPr/>
        </p:nvSpPr>
        <p:spPr>
          <a:xfrm>
            <a:off x="6459349" y="1864961"/>
            <a:ext cx="5376295" cy="3970318"/>
          </a:xfrm>
          <a:prstGeom prst="rect">
            <a:avLst/>
          </a:prstGeom>
          <a:no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GDP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a:solidFill>
                  <a:srgbClr val="FF0000"/>
                </a:solidFill>
                <a:effectLst/>
                <a:latin typeface="Times New Roman" panose="02020603050405020304" pitchFamily="18" charset="0"/>
                <a:ea typeface="Calibri" panose="020F0502020204030204" pitchFamily="34" charset="0"/>
              </a:rPr>
              <a:t>Brunei </a:t>
            </a:r>
            <a:r>
              <a:rPr lang="en-US" sz="2800" dirty="0" err="1">
                <a:effectLst/>
                <a:latin typeface="Times New Roman" panose="02020603050405020304" pitchFamily="18" charset="0"/>
                <a:ea typeface="Calibri" panose="020F0502020204030204" pitchFamily="34" charset="0"/>
              </a:rPr>
              <a:t>đạt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khoảng</a:t>
            </a:r>
            <a:r>
              <a:rPr lang="en-US" sz="2800" dirty="0">
                <a:effectLst/>
                <a:latin typeface="Times New Roman" panose="02020603050405020304" pitchFamily="18" charset="0"/>
                <a:ea typeface="Calibri" panose="020F0502020204030204" pitchFamily="34" charset="0"/>
              </a:rPr>
              <a:t> 78.475 USD </a:t>
            </a:r>
            <a:r>
              <a:rPr lang="en-US" sz="2800" dirty="0" err="1">
                <a:effectLst/>
                <a:latin typeface="Times New Roman" panose="02020603050405020304" pitchFamily="18" charset="0"/>
                <a:ea typeface="Calibri" panose="020F0502020204030204" pitchFamily="34" charset="0"/>
              </a:rPr>
              <a:t>đưa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xếp</a:t>
            </a:r>
            <a:r>
              <a:rPr lang="en-US" sz="2800" dirty="0">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thứ</a:t>
            </a:r>
            <a:r>
              <a:rPr lang="en-US" sz="2800" dirty="0">
                <a:solidFill>
                  <a:srgbClr val="FF0000"/>
                </a:solidFill>
                <a:effectLst/>
                <a:latin typeface="Times New Roman" panose="02020603050405020304" pitchFamily="18" charset="0"/>
                <a:ea typeface="Calibri" panose="020F0502020204030204" pitchFamily="34" charset="0"/>
              </a:rPr>
              <a:t> 3</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giàu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châu</a:t>
            </a:r>
            <a:r>
              <a:rPr lang="en-US" sz="2800" dirty="0">
                <a:effectLst/>
                <a:latin typeface="Times New Roman" panose="02020603050405020304" pitchFamily="18" charset="0"/>
                <a:ea typeface="Calibri" panose="020F0502020204030204" pitchFamily="34" charset="0"/>
              </a:rPr>
              <a:t> Á. Brunei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thứ</a:t>
            </a:r>
            <a:r>
              <a:rPr lang="en-US" sz="2800" dirty="0">
                <a:effectLst/>
                <a:latin typeface="Times New Roman" panose="02020603050405020304" pitchFamily="18" charset="0"/>
                <a:ea typeface="Calibri" panose="020F0502020204030204" pitchFamily="34" charset="0"/>
              </a:rPr>
              <a:t> 3 ở </a:t>
            </a:r>
            <a:r>
              <a:rPr lang="en-US" sz="2800" dirty="0" err="1">
                <a:effectLst/>
                <a:latin typeface="Times New Roman" panose="02020603050405020304" pitchFamily="18" charset="0"/>
                <a:ea typeface="Calibri" panose="020F0502020204030204" pitchFamily="34" charset="0"/>
              </a:rPr>
              <a:t>Đông</a:t>
            </a:r>
            <a:r>
              <a:rPr lang="en-US" sz="2800" dirty="0">
                <a:effectLst/>
                <a:latin typeface="Times New Roman" panose="02020603050405020304" pitchFamily="18" charset="0"/>
                <a:ea typeface="Calibri" panose="020F0502020204030204" pitchFamily="34" charset="0"/>
              </a:rPr>
              <a:t> Nam Á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180.000 </a:t>
            </a:r>
            <a:r>
              <a:rPr lang="en-US" sz="2800" dirty="0" err="1">
                <a:effectLst/>
                <a:latin typeface="Times New Roman" panose="02020603050405020304" pitchFamily="18" charset="0"/>
                <a:ea typeface="Calibri" panose="020F0502020204030204" pitchFamily="34" charset="0"/>
              </a:rPr>
              <a:t>thùng</a:t>
            </a:r>
            <a:r>
              <a:rPr lang="en-US" sz="2800" dirty="0">
                <a:effectLst/>
                <a:latin typeface="Times New Roman" panose="02020603050405020304" pitchFamily="18" charset="0"/>
                <a:ea typeface="Calibri" panose="020F0502020204030204" pitchFamily="34" charset="0"/>
              </a:rPr>
              <a:t> (29.000 m³) </a:t>
            </a:r>
            <a:r>
              <a:rPr lang="en-US" sz="2800" dirty="0" err="1">
                <a:effectLst/>
                <a:latin typeface="Times New Roman" panose="02020603050405020304" pitchFamily="18" charset="0"/>
                <a:ea typeface="Calibri" panose="020F0502020204030204" pitchFamily="34" charset="0"/>
              </a:rPr>
              <a:t>mỗi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Quốc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cũng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hóa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lỏng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thứ</a:t>
            </a:r>
            <a:r>
              <a:rPr lang="en-US" sz="2800" dirty="0">
                <a:effectLst/>
                <a:latin typeface="Times New Roman" panose="02020603050405020304" pitchFamily="18" charset="0"/>
                <a:ea typeface="Calibri" panose="020F0502020204030204" pitchFamily="34" charset="0"/>
              </a:rPr>
              <a:t> 4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giới</a:t>
            </a:r>
            <a:endParaRPr lang="vi-VN" sz="2800" dirty="0"/>
          </a:p>
        </p:txBody>
      </p:sp>
    </p:spTree>
    <p:extLst>
      <p:ext uri="{BB962C8B-B14F-4D97-AF65-F5344CB8AC3E}">
        <p14:creationId xmlns:p14="http://schemas.microsoft.com/office/powerpoint/2010/main" val="26414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7511F-9037-0082-84DB-1C1158447DA8}"/>
              </a:ext>
            </a:extLst>
          </p:cNvPr>
          <p:cNvSpPr txBox="1"/>
          <p:nvPr/>
        </p:nvSpPr>
        <p:spPr>
          <a:xfrm>
            <a:off x="7066892" y="514806"/>
            <a:ext cx="4867604" cy="6124754"/>
          </a:xfrm>
          <a:prstGeom prst="rect">
            <a:avLst/>
          </a:prstGeom>
          <a:noFill/>
        </p:spPr>
        <p:txBody>
          <a:bodyPr wrap="square">
            <a:spAutoFit/>
          </a:bodyPr>
          <a:lstStyle/>
          <a:p>
            <a:pPr algn="just"/>
            <a:r>
              <a:rPr lang="en-US" sz="2800" dirty="0">
                <a:solidFill>
                  <a:srgbClr val="FF0000"/>
                </a:solidFill>
                <a:effectLst/>
                <a:latin typeface="Times New Roman" panose="02020603050405020304" pitchFamily="18" charset="0"/>
                <a:ea typeface="Calibri" panose="020F0502020204030204" pitchFamily="34" charset="0"/>
              </a:rPr>
              <a:t>Kuwait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thứ</a:t>
            </a:r>
            <a:r>
              <a:rPr lang="en-US" sz="2800" dirty="0">
                <a:effectLst/>
                <a:latin typeface="Times New Roman" panose="02020603050405020304" pitchFamily="18" charset="0"/>
                <a:ea typeface="Calibri" panose="020F0502020204030204" pitchFamily="34" charset="0"/>
              </a:rPr>
              <a:t> 5 </a:t>
            </a:r>
            <a:r>
              <a:rPr lang="en-US" sz="2800" dirty="0" err="1">
                <a:effectLst/>
                <a:latin typeface="Times New Roman" panose="02020603050405020304" pitchFamily="18" charset="0"/>
                <a:ea typeface="Calibri" panose="020F0502020204030204" pitchFamily="34" charset="0"/>
              </a:rPr>
              <a:t>trên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Kuwait </a:t>
            </a:r>
            <a:r>
              <a:rPr lang="en-US" sz="2800" dirty="0" err="1">
                <a:solidFill>
                  <a:srgbClr val="FF0000"/>
                </a:solidFill>
                <a:effectLst/>
                <a:latin typeface="Times New Roman" panose="02020603050405020304" pitchFamily="18" charset="0"/>
                <a:ea typeface="Calibri" panose="020F0502020204030204" pitchFamily="34" charset="0"/>
              </a:rPr>
              <a:t>đứng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thứ</a:t>
            </a:r>
            <a:r>
              <a:rPr lang="en-US" sz="2800" dirty="0">
                <a:solidFill>
                  <a:srgbClr val="FF0000"/>
                </a:solidFill>
                <a:effectLst/>
                <a:latin typeface="Times New Roman" panose="02020603050405020304" pitchFamily="18" charset="0"/>
                <a:ea typeface="Calibri" panose="020F0502020204030204" pitchFamily="34" charset="0"/>
              </a:rPr>
              <a:t> 4</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giàu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châu</a:t>
            </a:r>
            <a:r>
              <a:rPr lang="en-US" sz="2800" dirty="0">
                <a:effectLst/>
                <a:latin typeface="Times New Roman" panose="02020603050405020304" pitchFamily="18" charset="0"/>
                <a:ea typeface="Calibri" panose="020F0502020204030204" pitchFamily="34" charset="0"/>
              </a:rPr>
              <a:t> Á,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GDP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khoảng</a:t>
            </a:r>
            <a:r>
              <a:rPr lang="en-US" sz="2800" dirty="0">
                <a:effectLst/>
                <a:latin typeface="Times New Roman" panose="02020603050405020304" pitchFamily="18" charset="0"/>
                <a:ea typeface="Calibri" panose="020F0502020204030204" pitchFamily="34" charset="0"/>
              </a:rPr>
              <a:t> 70.258 USD. Kuwait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nhờ</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đốt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khoảng</a:t>
            </a:r>
            <a:r>
              <a:rPr lang="en-US" sz="2800" dirty="0">
                <a:effectLst/>
                <a:latin typeface="Times New Roman" panose="02020603050405020304" pitchFamily="18" charset="0"/>
                <a:ea typeface="Calibri" panose="020F0502020204030204" pitchFamily="34" charset="0"/>
              </a:rPr>
              <a:t> 10% </a:t>
            </a:r>
            <a:r>
              <a:rPr lang="en-US" sz="2800" dirty="0" err="1">
                <a:effectLst/>
                <a:latin typeface="Times New Roman" panose="02020603050405020304" pitchFamily="18" charset="0"/>
                <a:ea typeface="Calibri" panose="020F0502020204030204" pitchFamily="34" charset="0"/>
              </a:rPr>
              <a:t>trữ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nghiệp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chiếm</a:t>
            </a:r>
            <a:r>
              <a:rPr lang="en-US" sz="2800" dirty="0">
                <a:effectLst/>
                <a:latin typeface="Times New Roman" panose="02020603050405020304" pitchFamily="18" charset="0"/>
                <a:ea typeface="Calibri" panose="020F0502020204030204" pitchFamily="34" charset="0"/>
              </a:rPr>
              <a:t> 99% </a:t>
            </a:r>
            <a:r>
              <a:rPr lang="en-US" sz="2800" dirty="0" err="1">
                <a:effectLst/>
                <a:latin typeface="Times New Roman" panose="02020603050405020304" pitchFamily="18" charset="0"/>
                <a:ea typeface="Calibri" panose="020F0502020204030204" pitchFamily="34" charset="0"/>
              </a:rPr>
              <a:t>giá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khẩu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đảm</a:t>
            </a:r>
            <a:r>
              <a:rPr lang="en-US" sz="2800" dirty="0">
                <a:effectLst/>
                <a:latin typeface="Times New Roman" panose="02020603050405020304" pitchFamily="18" charset="0"/>
                <a:ea typeface="Calibri" panose="020F0502020204030204" pitchFamily="34" charset="0"/>
              </a:rPr>
              <a:t> 94% </a:t>
            </a:r>
            <a:r>
              <a:rPr lang="en-US" sz="2800" dirty="0" err="1">
                <a:effectLst/>
                <a:latin typeface="Times New Roman" panose="02020603050405020304" pitchFamily="18" charset="0"/>
                <a:ea typeface="Calibri" panose="020F0502020204030204" pitchFamily="34" charset="0"/>
              </a:rPr>
              <a:t>thu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a:t>
            </a:r>
            <a:endParaRPr lang="vi-VN" sz="2800" dirty="0"/>
          </a:p>
        </p:txBody>
      </p:sp>
      <p:pic>
        <p:nvPicPr>
          <p:cNvPr id="6" name="Picture 5">
            <a:extLst>
              <a:ext uri="{FF2B5EF4-FFF2-40B4-BE49-F238E27FC236}">
                <a16:creationId xmlns:a16="http://schemas.microsoft.com/office/drawing/2014/main" id="{C765CEB3-FDBA-D83D-F04C-8793EDE96E95}"/>
              </a:ext>
            </a:extLst>
          </p:cNvPr>
          <p:cNvPicPr>
            <a:picLocks noChangeAspect="1"/>
          </p:cNvPicPr>
          <p:nvPr/>
        </p:nvPicPr>
        <p:blipFill rotWithShape="1">
          <a:blip r:embed="rId2"/>
          <a:srcRect r="5647"/>
          <a:stretch/>
        </p:blipFill>
        <p:spPr>
          <a:xfrm>
            <a:off x="257504" y="662153"/>
            <a:ext cx="6102829" cy="4922030"/>
          </a:xfrm>
          <a:prstGeom prst="rect">
            <a:avLst/>
          </a:prstGeom>
        </p:spPr>
      </p:pic>
      <p:sp>
        <p:nvSpPr>
          <p:cNvPr id="8" name="TextBox 7">
            <a:extLst>
              <a:ext uri="{FF2B5EF4-FFF2-40B4-BE49-F238E27FC236}">
                <a16:creationId xmlns:a16="http://schemas.microsoft.com/office/drawing/2014/main" id="{49894AD4-5C8A-F469-E7FA-27D170031DC5}"/>
              </a:ext>
            </a:extLst>
          </p:cNvPr>
          <p:cNvSpPr txBox="1"/>
          <p:nvPr/>
        </p:nvSpPr>
        <p:spPr>
          <a:xfrm>
            <a:off x="2684080" y="77378"/>
            <a:ext cx="2441030" cy="584775"/>
          </a:xfrm>
          <a:prstGeom prst="rect">
            <a:avLst/>
          </a:prstGeom>
          <a:noFill/>
        </p:spPr>
        <p:txBody>
          <a:bodyPr wrap="square">
            <a:spAutoFit/>
          </a:bodyPr>
          <a:lstStyle/>
          <a:p>
            <a:r>
              <a:rPr lang="en-US" sz="3200" dirty="0">
                <a:solidFill>
                  <a:srgbClr val="FF0000"/>
                </a:solidFill>
                <a:effectLst/>
                <a:latin typeface="Times New Roman" panose="02020603050405020304" pitchFamily="18" charset="0"/>
                <a:ea typeface="Calibri" panose="020F0502020204030204" pitchFamily="34" charset="0"/>
              </a:rPr>
              <a:t>Kuwait</a:t>
            </a:r>
            <a:r>
              <a:rPr lang="en-US" sz="3200" dirty="0">
                <a:effectLst/>
                <a:latin typeface="Times New Roman" panose="02020603050405020304" pitchFamily="18" charset="0"/>
                <a:ea typeface="Calibri" panose="020F0502020204030204" pitchFamily="34" charset="0"/>
              </a:rPr>
              <a:t> </a:t>
            </a:r>
            <a:endParaRPr lang="vi-VN" sz="3200" dirty="0"/>
          </a:p>
        </p:txBody>
      </p:sp>
    </p:spTree>
    <p:extLst>
      <p:ext uri="{BB962C8B-B14F-4D97-AF65-F5344CB8AC3E}">
        <p14:creationId xmlns:p14="http://schemas.microsoft.com/office/powerpoint/2010/main" val="31067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73765"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4</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59" name="TextBox 58"/>
          <p:cNvSpPr txBox="1"/>
          <p:nvPr/>
        </p:nvSpPr>
        <p:spPr>
          <a:xfrm>
            <a:off x="4562103"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5</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63" name="TextBox 62"/>
          <p:cNvSpPr txBox="1"/>
          <p:nvPr/>
        </p:nvSpPr>
        <p:spPr>
          <a:xfrm>
            <a:off x="7884208" y="3443346"/>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6</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24" name="TextBox 23"/>
          <p:cNvSpPr txBox="1"/>
          <p:nvPr/>
        </p:nvSpPr>
        <p:spPr>
          <a:xfrm>
            <a:off x="859515"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1</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32" name="TextBox 31"/>
          <p:cNvSpPr txBox="1"/>
          <p:nvPr/>
        </p:nvSpPr>
        <p:spPr>
          <a:xfrm>
            <a:off x="4562103"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2</a:t>
            </a:r>
            <a:endParaRPr lang="en-US" sz="15000" dirty="0">
              <a:solidFill>
                <a:srgbClr val="EACE89"/>
              </a:solidFill>
              <a:latin typeface="Lato Hairline" panose="020F0202020204030203" pitchFamily="34" charset="-94"/>
              <a:cs typeface="Lato Medium" panose="020F0602020204030203" pitchFamily="34" charset="0"/>
            </a:endParaRPr>
          </a:p>
        </p:txBody>
      </p:sp>
      <p:sp>
        <p:nvSpPr>
          <p:cNvPr id="52" name="TextBox 51"/>
          <p:cNvSpPr txBox="1"/>
          <p:nvPr/>
        </p:nvSpPr>
        <p:spPr>
          <a:xfrm>
            <a:off x="7884208" y="1178495"/>
            <a:ext cx="1337342" cy="2400657"/>
          </a:xfrm>
          <a:prstGeom prst="rect">
            <a:avLst/>
          </a:prstGeom>
          <a:noFill/>
        </p:spPr>
        <p:txBody>
          <a:bodyPr wrap="square" rtlCol="0">
            <a:spAutoFit/>
          </a:bodyPr>
          <a:lstStyle/>
          <a:p>
            <a:r>
              <a:rPr lang="tr-TR" sz="15000" dirty="0">
                <a:solidFill>
                  <a:srgbClr val="EACE89"/>
                </a:solidFill>
                <a:latin typeface="Lato Hairline" panose="020F0202020204030203" pitchFamily="34" charset="-94"/>
                <a:cs typeface="Lato Medium" panose="020F0602020204030203" pitchFamily="34" charset="0"/>
              </a:rPr>
              <a:t>3</a:t>
            </a:r>
            <a:endParaRPr lang="en-US" sz="15000" dirty="0">
              <a:solidFill>
                <a:srgbClr val="EACE89"/>
              </a:solidFill>
              <a:latin typeface="Lato Hairline" panose="020F0202020204030203" pitchFamily="34" charset="-94"/>
              <a:cs typeface="Lato Medium" panose="020F0602020204030203" pitchFamily="34" charset="0"/>
            </a:endParaRPr>
          </a:p>
        </p:txBody>
      </p:sp>
      <p:cxnSp>
        <p:nvCxnSpPr>
          <p:cNvPr id="6" name="Straight Connector 5"/>
          <p:cNvCxnSpPr/>
          <p:nvPr/>
        </p:nvCxnSpPr>
        <p:spPr>
          <a:xfrm>
            <a:off x="515470" y="961854"/>
            <a:ext cx="10859112" cy="0"/>
          </a:xfrm>
          <a:prstGeom prst="line">
            <a:avLst/>
          </a:prstGeom>
          <a:ln>
            <a:solidFill>
              <a:srgbClr val="EACE89"/>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2580" y="390140"/>
            <a:ext cx="10367295" cy="523220"/>
          </a:xfrm>
          <a:prstGeom prst="rect">
            <a:avLst/>
          </a:prstGeom>
          <a:noFill/>
        </p:spPr>
        <p:txBody>
          <a:bodyPr wrap="square" rtlCol="0">
            <a:spAutoFit/>
          </a:bodyPr>
          <a:lstStyle/>
          <a:p>
            <a:pPr algn="ctr"/>
            <a:r>
              <a:rPr lang="en-US" sz="2800" dirty="0">
                <a:solidFill>
                  <a:srgbClr val="C00000"/>
                </a:solidFill>
                <a:latin typeface="+mj-lt"/>
                <a:cs typeface="Lato Medium" panose="020F0602020204030203" pitchFamily="34" charset="0"/>
              </a:rPr>
              <a:t>6</a:t>
            </a:r>
            <a:r>
              <a:rPr lang="vi-VN" sz="2800" dirty="0">
                <a:solidFill>
                  <a:srgbClr val="C00000"/>
                </a:solidFill>
                <a:latin typeface="+mj-lt"/>
                <a:cs typeface="Lato Medium" panose="020F0602020204030203" pitchFamily="34" charset="0"/>
              </a:rPr>
              <a:t> nền kinh tế lớn nhất châu Á (tính theo </a:t>
            </a:r>
            <a:r>
              <a:rPr lang="en-US" sz="2800" dirty="0">
                <a:solidFill>
                  <a:srgbClr val="C00000"/>
                </a:solidFill>
                <a:latin typeface="+mj-lt"/>
                <a:cs typeface="Lato Medium" panose="020F0602020204030203" pitchFamily="34" charset="0"/>
              </a:rPr>
              <a:t>TỔNG </a:t>
            </a:r>
            <a:r>
              <a:rPr lang="vi-VN" sz="2800" dirty="0">
                <a:solidFill>
                  <a:srgbClr val="C00000"/>
                </a:solidFill>
                <a:latin typeface="+mj-lt"/>
                <a:cs typeface="Lato Medium" panose="020F0602020204030203" pitchFamily="34" charset="0"/>
              </a:rPr>
              <a:t>GDP) </a:t>
            </a:r>
            <a:endParaRPr lang="en-US" sz="2800" dirty="0">
              <a:solidFill>
                <a:srgbClr val="C00000"/>
              </a:solidFill>
              <a:latin typeface="+mj-lt"/>
              <a:cs typeface="Lato Medium" panose="020F0602020204030203" pitchFamily="34" charset="0"/>
            </a:endParaRPr>
          </a:p>
        </p:txBody>
      </p:sp>
      <p:sp>
        <p:nvSpPr>
          <p:cNvPr id="72" name="TextBox 71"/>
          <p:cNvSpPr txBox="1"/>
          <p:nvPr/>
        </p:nvSpPr>
        <p:spPr>
          <a:xfrm>
            <a:off x="1112947" y="3274616"/>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TRUNG QUỐC</a:t>
            </a:r>
          </a:p>
        </p:txBody>
      </p:sp>
      <p:cxnSp>
        <p:nvCxnSpPr>
          <p:cNvPr id="84" name="Straight Connector 83"/>
          <p:cNvCxnSpPr/>
          <p:nvPr/>
        </p:nvCxnSpPr>
        <p:spPr>
          <a:xfrm>
            <a:off x="1141283" y="3233663"/>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09399" y="3274616"/>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ẤN ĐỘ</a:t>
            </a:r>
          </a:p>
        </p:txBody>
      </p:sp>
      <p:cxnSp>
        <p:nvCxnSpPr>
          <p:cNvPr id="31" name="Straight Connector 30"/>
          <p:cNvCxnSpPr/>
          <p:nvPr/>
        </p:nvCxnSpPr>
        <p:spPr>
          <a:xfrm>
            <a:off x="4737735" y="3233663"/>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41283"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031504" y="3274616"/>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NHẬT BẢN</a:t>
            </a:r>
          </a:p>
        </p:txBody>
      </p:sp>
      <p:cxnSp>
        <p:nvCxnSpPr>
          <p:cNvPr id="51" name="Straight Connector 50"/>
          <p:cNvCxnSpPr/>
          <p:nvPr/>
        </p:nvCxnSpPr>
        <p:spPr>
          <a:xfrm>
            <a:off x="8059839" y="3233663"/>
            <a:ext cx="31993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37735"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059839" y="5498514"/>
            <a:ext cx="28592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Frame 27">
            <a:extLst>
              <a:ext uri="{FF2B5EF4-FFF2-40B4-BE49-F238E27FC236}">
                <a16:creationId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a:xfrm>
            <a:off x="10571286" y="611320"/>
            <a:ext cx="1197764" cy="369332"/>
          </a:xfrm>
          <a:prstGeom prst="rect">
            <a:avLst/>
          </a:prstGeom>
        </p:spPr>
        <p:txBody>
          <a:bodyPr wrap="none">
            <a:spAutoFit/>
          </a:bodyPr>
          <a:lstStyle/>
          <a:p>
            <a:r>
              <a:rPr lang="en-US" dirty="0"/>
              <a:t>(</a:t>
            </a:r>
            <a:r>
              <a:rPr lang="en-US" dirty="0" err="1"/>
              <a:t>Năm</a:t>
            </a:r>
            <a:r>
              <a:rPr lang="en-US" dirty="0"/>
              <a:t> 2021)</a:t>
            </a:r>
          </a:p>
        </p:txBody>
      </p:sp>
      <p:sp>
        <p:nvSpPr>
          <p:cNvPr id="34" name="TextBox 33"/>
          <p:cNvSpPr txBox="1"/>
          <p:nvPr/>
        </p:nvSpPr>
        <p:spPr>
          <a:xfrm>
            <a:off x="1141283" y="5631944"/>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IN-ĐÔ-NÊ-XI-A</a:t>
            </a:r>
          </a:p>
        </p:txBody>
      </p:sp>
      <p:sp>
        <p:nvSpPr>
          <p:cNvPr id="35" name="TextBox 34"/>
          <p:cNvSpPr txBox="1"/>
          <p:nvPr/>
        </p:nvSpPr>
        <p:spPr>
          <a:xfrm>
            <a:off x="4737735" y="5631944"/>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THỔ NHĨ KÌ</a:t>
            </a:r>
          </a:p>
        </p:txBody>
      </p:sp>
      <p:sp>
        <p:nvSpPr>
          <p:cNvPr id="36" name="TextBox 35"/>
          <p:cNvSpPr txBox="1"/>
          <p:nvPr/>
        </p:nvSpPr>
        <p:spPr>
          <a:xfrm>
            <a:off x="8059840" y="5631944"/>
            <a:ext cx="3199302" cy="461665"/>
          </a:xfrm>
          <a:prstGeom prst="rect">
            <a:avLst/>
          </a:prstGeom>
          <a:noFill/>
        </p:spPr>
        <p:txBody>
          <a:bodyPr wrap="square" rtlCol="0">
            <a:spAutoFit/>
          </a:bodyPr>
          <a:lstStyle/>
          <a:p>
            <a:r>
              <a:rPr lang="en-US" sz="2400" dirty="0">
                <a:solidFill>
                  <a:srgbClr val="7030A0"/>
                </a:solidFill>
                <a:latin typeface="+mj-lt"/>
                <a:cs typeface="Lato Medium" panose="020F0602020204030203" pitchFamily="34" charset="0"/>
              </a:rPr>
              <a:t>HÀN QUỐC</a:t>
            </a:r>
          </a:p>
        </p:txBody>
      </p:sp>
      <p:pic>
        <p:nvPicPr>
          <p:cNvPr id="2" name="Picture 1"/>
          <p:cNvPicPr>
            <a:picLocks noChangeAspect="1"/>
          </p:cNvPicPr>
          <p:nvPr/>
        </p:nvPicPr>
        <p:blipFill rotWithShape="1">
          <a:blip r:embed="rId2"/>
          <a:srcRect r="13268"/>
          <a:stretch/>
        </p:blipFill>
        <p:spPr>
          <a:xfrm>
            <a:off x="1745004" y="1694458"/>
            <a:ext cx="2260259" cy="1464899"/>
          </a:xfrm>
          <a:prstGeom prst="rect">
            <a:avLst/>
          </a:prstGeom>
        </p:spPr>
      </p:pic>
      <p:pic>
        <p:nvPicPr>
          <p:cNvPr id="4" name="Picture 3"/>
          <p:cNvPicPr>
            <a:picLocks noChangeAspect="1"/>
          </p:cNvPicPr>
          <p:nvPr/>
        </p:nvPicPr>
        <p:blipFill rotWithShape="1">
          <a:blip r:embed="rId3"/>
          <a:srcRect r="20124"/>
          <a:stretch/>
        </p:blipFill>
        <p:spPr>
          <a:xfrm>
            <a:off x="5654742" y="1696317"/>
            <a:ext cx="2074796" cy="1463040"/>
          </a:xfrm>
          <a:prstGeom prst="rect">
            <a:avLst/>
          </a:prstGeom>
        </p:spPr>
      </p:pic>
      <p:pic>
        <p:nvPicPr>
          <p:cNvPr id="5" name="Picture 4"/>
          <p:cNvPicPr>
            <a:picLocks noChangeAspect="1"/>
          </p:cNvPicPr>
          <p:nvPr/>
        </p:nvPicPr>
        <p:blipFill>
          <a:blip r:embed="rId4"/>
          <a:stretch>
            <a:fillRect/>
          </a:stretch>
        </p:blipFill>
        <p:spPr>
          <a:xfrm>
            <a:off x="9078157" y="1696317"/>
            <a:ext cx="2180985" cy="1463040"/>
          </a:xfrm>
          <a:prstGeom prst="rect">
            <a:avLst/>
          </a:prstGeom>
        </p:spPr>
      </p:pic>
      <p:pic>
        <p:nvPicPr>
          <p:cNvPr id="7" name="Picture 6"/>
          <p:cNvPicPr>
            <a:picLocks noChangeAspect="1"/>
          </p:cNvPicPr>
          <p:nvPr/>
        </p:nvPicPr>
        <p:blipFill>
          <a:blip r:embed="rId5"/>
          <a:stretch>
            <a:fillRect/>
          </a:stretch>
        </p:blipFill>
        <p:spPr>
          <a:xfrm>
            <a:off x="1745004" y="3930621"/>
            <a:ext cx="2192994" cy="1463040"/>
          </a:xfrm>
          <a:prstGeom prst="rect">
            <a:avLst/>
          </a:prstGeom>
        </p:spPr>
      </p:pic>
      <p:pic>
        <p:nvPicPr>
          <p:cNvPr id="11" name="Picture 10"/>
          <p:cNvPicPr>
            <a:picLocks noChangeAspect="1"/>
          </p:cNvPicPr>
          <p:nvPr/>
        </p:nvPicPr>
        <p:blipFill rotWithShape="1">
          <a:blip r:embed="rId6"/>
          <a:srcRect r="16754"/>
          <a:stretch/>
        </p:blipFill>
        <p:spPr>
          <a:xfrm>
            <a:off x="5654742" y="3930621"/>
            <a:ext cx="2089083" cy="1463040"/>
          </a:xfrm>
          <a:prstGeom prst="rect">
            <a:avLst/>
          </a:prstGeom>
        </p:spPr>
      </p:pic>
      <p:pic>
        <p:nvPicPr>
          <p:cNvPr id="16" name="Picture 15"/>
          <p:cNvPicPr>
            <a:picLocks noChangeAspect="1"/>
          </p:cNvPicPr>
          <p:nvPr/>
        </p:nvPicPr>
        <p:blipFill>
          <a:blip r:embed="rId7"/>
          <a:stretch>
            <a:fillRect/>
          </a:stretch>
        </p:blipFill>
        <p:spPr>
          <a:xfrm>
            <a:off x="9078157" y="3930621"/>
            <a:ext cx="2193193" cy="1463040"/>
          </a:xfrm>
          <a:prstGeom prst="rect">
            <a:avLst/>
          </a:prstGeom>
        </p:spPr>
      </p:pic>
    </p:spTree>
    <p:extLst>
      <p:ext uri="{BB962C8B-B14F-4D97-AF65-F5344CB8AC3E}">
        <p14:creationId xmlns:p14="http://schemas.microsoft.com/office/powerpoint/2010/main" val="2542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arn(inVertical)">
                                      <p:cBhvr>
                                        <p:cTn id="10" dur="500"/>
                                        <p:tgtEl>
                                          <p:spTgt spid="72"/>
                                        </p:tgtEl>
                                      </p:cBhvr>
                                    </p:animEffect>
                                  </p:childTnLst>
                                </p:cTn>
                              </p:par>
                              <p:par>
                                <p:cTn id="11" presetID="16" presetClass="entr" presetSubtype="21"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barn(inVertical)">
                                      <p:cBhvr>
                                        <p:cTn id="13" dur="500"/>
                                        <p:tgtEl>
                                          <p:spTgt spid="8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par>
                                <p:cTn id="50" presetID="16" presetClass="entr" presetSubtype="21"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barn(inVertical)">
                                      <p:cBhvr>
                                        <p:cTn id="60" dur="500"/>
                                        <p:tgtEl>
                                          <p:spTgt spid="5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arn(inVertical)">
                                      <p:cBhvr>
                                        <p:cTn id="63" dur="500"/>
                                        <p:tgtEl>
                                          <p:spTgt spid="35"/>
                                        </p:tgtEl>
                                      </p:cBhvr>
                                    </p:animEffect>
                                  </p:childTnLst>
                                </p:cTn>
                              </p:par>
                              <p:par>
                                <p:cTn id="64" presetID="16" presetClass="entr" presetSubtype="21"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arn(inVertical)">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barn(inVertical)">
                                      <p:cBhvr>
                                        <p:cTn id="74" dur="500"/>
                                        <p:tgtEl>
                                          <p:spTgt spid="62"/>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par>
                                <p:cTn id="78" presetID="16" presetClass="entr" presetSubtype="21"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barn(inVertical)">
                                      <p:cBhvr>
                                        <p:cTn id="8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9" grpId="0"/>
      <p:bldP spid="63" grpId="0"/>
      <p:bldP spid="24" grpId="0"/>
      <p:bldP spid="32" grpId="0"/>
      <p:bldP spid="52" grpId="0"/>
      <p:bldP spid="72" grpId="0"/>
      <p:bldP spid="49"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4C58389-B86D-CB32-7BBB-9BBA6A316229}"/>
              </a:ext>
            </a:extLst>
          </p:cNvPr>
          <p:cNvCxnSpPr>
            <a:cxnSpLocks/>
          </p:cNvCxnSpPr>
          <p:nvPr/>
        </p:nvCxnSpPr>
        <p:spPr>
          <a:xfrm>
            <a:off x="6096000" y="1236350"/>
            <a:ext cx="31532" cy="499102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312BCE-A603-FC85-AEFE-676A14C23090}"/>
              </a:ext>
            </a:extLst>
          </p:cNvPr>
          <p:cNvSpPr txBox="1"/>
          <p:nvPr/>
        </p:nvSpPr>
        <p:spPr>
          <a:xfrm>
            <a:off x="1377059" y="3446"/>
            <a:ext cx="3199302" cy="1569660"/>
          </a:xfrm>
          <a:prstGeom prst="rect">
            <a:avLst/>
          </a:prstGeom>
          <a:noFill/>
        </p:spPr>
        <p:txBody>
          <a:bodyPr wrap="square" rtlCol="0">
            <a:spAutoFit/>
          </a:bodyPr>
          <a:lstStyle/>
          <a:p>
            <a:pPr algn="ct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tiểu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vương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quốc</a:t>
            </a:r>
            <a:r>
              <a:rPr lang="en-US" sz="3200" dirty="0">
                <a:latin typeface="Times New Roman" panose="02020603050405020304" pitchFamily="18" charset="0"/>
                <a:ea typeface="Calibri" panose="020F0502020204030204" pitchFamily="34" charset="0"/>
              </a:rPr>
              <a:t> Ả </a:t>
            </a:r>
            <a:r>
              <a:rPr lang="en-US" sz="3200" dirty="0" err="1">
                <a:latin typeface="Times New Roman" panose="02020603050405020304" pitchFamily="18" charset="0"/>
                <a:ea typeface="Calibri" panose="020F0502020204030204" pitchFamily="34" charset="0"/>
              </a:rPr>
              <a:t>Rập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Thống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Nhất</a:t>
            </a:r>
            <a:endParaRPr lang="en-US" sz="3200" dirty="0">
              <a:solidFill>
                <a:srgbClr val="7030A0"/>
              </a:solidFill>
              <a:cs typeface="Lato Medium" panose="020F0602020204030203" pitchFamily="34" charset="0"/>
            </a:endParaRPr>
          </a:p>
        </p:txBody>
      </p:sp>
      <p:pic>
        <p:nvPicPr>
          <p:cNvPr id="3" name="Picture 2">
            <a:extLst>
              <a:ext uri="{FF2B5EF4-FFF2-40B4-BE49-F238E27FC236}">
                <a16:creationId xmlns:a16="http://schemas.microsoft.com/office/drawing/2014/main" id="{BF7536C3-8C80-ED9A-DEDA-09145AFA9561}"/>
              </a:ext>
            </a:extLst>
          </p:cNvPr>
          <p:cNvPicPr>
            <a:picLocks noChangeAspect="1"/>
          </p:cNvPicPr>
          <p:nvPr/>
        </p:nvPicPr>
        <p:blipFill rotWithShape="1">
          <a:blip r:embed="rId2"/>
          <a:srcRect l="30648"/>
          <a:stretch/>
        </p:blipFill>
        <p:spPr>
          <a:xfrm>
            <a:off x="492885" y="1633649"/>
            <a:ext cx="5537690" cy="4436075"/>
          </a:xfrm>
          <a:prstGeom prst="rect">
            <a:avLst/>
          </a:prstGeom>
        </p:spPr>
      </p:pic>
      <p:sp>
        <p:nvSpPr>
          <p:cNvPr id="6" name="TextBox 5">
            <a:extLst>
              <a:ext uri="{FF2B5EF4-FFF2-40B4-BE49-F238E27FC236}">
                <a16:creationId xmlns:a16="http://schemas.microsoft.com/office/drawing/2014/main" id="{EA0C9AA7-826A-4FE9-7110-AB8BD8851E9F}"/>
              </a:ext>
            </a:extLst>
          </p:cNvPr>
          <p:cNvSpPr txBox="1"/>
          <p:nvPr/>
        </p:nvSpPr>
        <p:spPr>
          <a:xfrm>
            <a:off x="6224490" y="1236350"/>
            <a:ext cx="5725771" cy="4832092"/>
          </a:xfrm>
          <a:prstGeom prst="rect">
            <a:avLst/>
          </a:prstGeom>
          <a:noFill/>
        </p:spPr>
        <p:txBody>
          <a:bodyPr wrap="square">
            <a:spAutoFit/>
          </a:bodyPr>
          <a:lstStyle/>
          <a:p>
            <a:pPr algn="just"/>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quốc</a:t>
            </a:r>
            <a:r>
              <a:rPr lang="en-US" sz="2800" dirty="0">
                <a:effectLst/>
                <a:latin typeface="Times New Roman" panose="02020603050405020304" pitchFamily="18" charset="0"/>
                <a:ea typeface="Calibri" panose="020F0502020204030204" pitchFamily="34" charset="0"/>
              </a:rPr>
              <a:t> Ả </a:t>
            </a:r>
            <a:r>
              <a:rPr lang="en-US" sz="2800" dirty="0" err="1">
                <a:effectLst/>
                <a:latin typeface="Times New Roman" panose="02020603050405020304" pitchFamily="18" charset="0"/>
                <a:ea typeface="Calibri" panose="020F0502020204030204" pitchFamily="34" charset="0"/>
              </a:rPr>
              <a:t>Rập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nằm</a:t>
            </a:r>
            <a:r>
              <a:rPr lang="en-US" sz="2800" dirty="0">
                <a:effectLst/>
                <a:latin typeface="Times New Roman" panose="02020603050405020304" pitchFamily="18" charset="0"/>
                <a:ea typeface="Calibri" panose="020F0502020204030204" pitchFamily="34" charset="0"/>
              </a:rPr>
              <a:t> ở </a:t>
            </a:r>
            <a:r>
              <a:rPr lang="en-US" sz="2800" dirty="0" err="1">
                <a:effectLst/>
                <a:latin typeface="Times New Roman" panose="02020603050405020304" pitchFamily="18" charset="0"/>
                <a:ea typeface="Calibri" panose="020F0502020204030204" pitchFamily="34" charset="0"/>
              </a:rPr>
              <a:t>vùng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Đông</a:t>
            </a:r>
            <a:r>
              <a:rPr lang="en-US" sz="2800" dirty="0">
                <a:effectLst/>
                <a:latin typeface="Times New Roman" panose="02020603050405020304" pitchFamily="18" charset="0"/>
                <a:ea typeface="Calibri" panose="020F0502020204030204" pitchFamily="34" charset="0"/>
              </a:rPr>
              <a:t> Nam </a:t>
            </a:r>
            <a:r>
              <a:rPr lang="en-US" sz="2800" dirty="0" err="1">
                <a:effectLst/>
                <a:latin typeface="Times New Roman" panose="02020603050405020304" pitchFamily="18" charset="0"/>
                <a:ea typeface="Calibri" panose="020F0502020204030204" pitchFamily="34" charset="0"/>
              </a:rPr>
              <a:t>bán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đảo</a:t>
            </a:r>
            <a:r>
              <a:rPr lang="en-US" sz="2800" dirty="0">
                <a:effectLst/>
                <a:latin typeface="Times New Roman" panose="02020603050405020304" pitchFamily="18" charset="0"/>
                <a:ea typeface="Calibri" panose="020F0502020204030204" pitchFamily="34" charset="0"/>
              </a:rPr>
              <a:t> Ả </a:t>
            </a:r>
            <a:r>
              <a:rPr lang="en-US" sz="2800" dirty="0" err="1">
                <a:effectLst/>
                <a:latin typeface="Times New Roman" panose="02020603050405020304" pitchFamily="18" charset="0"/>
                <a:ea typeface="Calibri" panose="020F0502020204030204" pitchFamily="34" charset="0"/>
              </a:rPr>
              <a:t>Rập</a:t>
            </a:r>
            <a:r>
              <a:rPr lang="en-US" sz="2800" dirty="0">
                <a:effectLst/>
                <a:latin typeface="Times New Roman" panose="02020603050405020304" pitchFamily="18" charset="0"/>
                <a:ea typeface="Calibri" panose="020F0502020204030204" pitchFamily="34" charset="0"/>
              </a:rPr>
              <a:t>. GDP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đạt</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66.996 USD.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quốc</a:t>
            </a:r>
            <a:r>
              <a:rPr lang="en-US" sz="2800" dirty="0">
                <a:effectLst/>
                <a:latin typeface="Times New Roman" panose="02020603050405020304" pitchFamily="18" charset="0"/>
                <a:ea typeface="Calibri" panose="020F0502020204030204" pitchFamily="34" charset="0"/>
              </a:rPr>
              <a:t> Ả </a:t>
            </a:r>
            <a:r>
              <a:rPr lang="en-US" sz="2800" dirty="0" err="1">
                <a:effectLst/>
                <a:latin typeface="Times New Roman" panose="02020603050405020304" pitchFamily="18" charset="0"/>
                <a:ea typeface="Calibri" panose="020F0502020204030204" pitchFamily="34" charset="0"/>
              </a:rPr>
              <a:t>Rập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giàu</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thứ</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giáo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đứng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thứ</a:t>
            </a:r>
            <a:r>
              <a:rPr lang="en-US" sz="2800" dirty="0">
                <a:effectLst/>
                <a:latin typeface="Times New Roman" panose="02020603050405020304" pitchFamily="18" charset="0"/>
                <a:ea typeface="Calibri" panose="020F0502020204030204" pitchFamily="34" charset="0"/>
              </a:rPr>
              <a:t> 17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61 </a:t>
            </a:r>
            <a:r>
              <a:rPr lang="en-US" sz="2800" dirty="0" err="1">
                <a:effectLst/>
                <a:latin typeface="Times New Roman" panose="02020603050405020304" pitchFamily="18" charset="0"/>
                <a:ea typeface="Calibri" panose="020F0502020204030204" pitchFamily="34" charset="0"/>
              </a:rPr>
              <a:t>nền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hàng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đứng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thứ</a:t>
            </a:r>
            <a:r>
              <a:rPr lang="en-US" sz="2800" dirty="0">
                <a:effectLst/>
                <a:latin typeface="Times New Roman" panose="02020603050405020304" pitchFamily="18" charset="0"/>
                <a:ea typeface="Calibri" panose="020F0502020204030204" pitchFamily="34" charset="0"/>
              </a:rPr>
              <a:t> 8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du </a:t>
            </a:r>
            <a:r>
              <a:rPr lang="en-US" sz="2800" dirty="0" err="1">
                <a:effectLst/>
                <a:latin typeface="Times New Roman" panose="02020603050405020304" pitchFamily="18" charset="0"/>
                <a:ea typeface="Calibri" panose="020F0502020204030204" pitchFamily="34" charset="0"/>
              </a:rPr>
              <a:t>lịch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đứng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thứ</a:t>
            </a:r>
            <a:r>
              <a:rPr lang="en-US" sz="2800" dirty="0">
                <a:effectLst/>
                <a:latin typeface="Times New Roman" panose="02020603050405020304" pitchFamily="18" charset="0"/>
                <a:ea typeface="Calibri" panose="020F0502020204030204" pitchFamily="34" charset="0"/>
              </a:rPr>
              <a:t> 2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vực</a:t>
            </a:r>
            <a:endParaRPr lang="vi-VN" sz="2800" dirty="0"/>
          </a:p>
        </p:txBody>
      </p:sp>
    </p:spTree>
    <p:extLst>
      <p:ext uri="{BB962C8B-B14F-4D97-AF65-F5344CB8AC3E}">
        <p14:creationId xmlns:p14="http://schemas.microsoft.com/office/powerpoint/2010/main" val="274857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4C58389-B86D-CB32-7BBB-9BBA6A316229}"/>
              </a:ext>
            </a:extLst>
          </p:cNvPr>
          <p:cNvCxnSpPr>
            <a:cxnSpLocks/>
          </p:cNvCxnSpPr>
          <p:nvPr/>
        </p:nvCxnSpPr>
        <p:spPr>
          <a:xfrm>
            <a:off x="6096000" y="1236350"/>
            <a:ext cx="31532" cy="499102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312BCE-A603-FC85-AEFE-676A14C23090}"/>
              </a:ext>
            </a:extLst>
          </p:cNvPr>
          <p:cNvSpPr txBox="1"/>
          <p:nvPr/>
        </p:nvSpPr>
        <p:spPr>
          <a:xfrm>
            <a:off x="1503183" y="495888"/>
            <a:ext cx="3199302" cy="584775"/>
          </a:xfrm>
          <a:prstGeom prst="rect">
            <a:avLst/>
          </a:prstGeom>
          <a:noFill/>
        </p:spPr>
        <p:txBody>
          <a:bodyPr wrap="square" rtlCol="0">
            <a:spAutoFit/>
          </a:bodyPr>
          <a:lstStyle/>
          <a:p>
            <a:pPr algn="ctr"/>
            <a:r>
              <a:rPr lang="en-US" sz="3200" dirty="0" err="1">
                <a:latin typeface="Times New Roman" panose="02020603050405020304" pitchFamily="18" charset="0"/>
                <a:ea typeface="Calibri" panose="020F0502020204030204" pitchFamily="34" charset="0"/>
              </a:rPr>
              <a:t>Nhật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endParaRPr lang="en-US" sz="3200" dirty="0">
              <a:solidFill>
                <a:srgbClr val="7030A0"/>
              </a:solidFill>
              <a:cs typeface="Lato Medium" panose="020F0602020204030203" pitchFamily="34" charset="0"/>
            </a:endParaRPr>
          </a:p>
        </p:txBody>
      </p:sp>
      <p:pic>
        <p:nvPicPr>
          <p:cNvPr id="2" name="Picture 1">
            <a:extLst>
              <a:ext uri="{FF2B5EF4-FFF2-40B4-BE49-F238E27FC236}">
                <a16:creationId xmlns:a16="http://schemas.microsoft.com/office/drawing/2014/main" id="{26F431FA-0ED8-D094-7916-CBA96E9E5B6B}"/>
              </a:ext>
            </a:extLst>
          </p:cNvPr>
          <p:cNvPicPr>
            <a:picLocks noChangeAspect="1"/>
          </p:cNvPicPr>
          <p:nvPr/>
        </p:nvPicPr>
        <p:blipFill>
          <a:blip r:embed="rId2"/>
          <a:stretch>
            <a:fillRect/>
          </a:stretch>
        </p:blipFill>
        <p:spPr>
          <a:xfrm>
            <a:off x="241740" y="1470639"/>
            <a:ext cx="5654564" cy="4756739"/>
          </a:xfrm>
          <a:prstGeom prst="rect">
            <a:avLst/>
          </a:prstGeom>
        </p:spPr>
      </p:pic>
      <p:sp>
        <p:nvSpPr>
          <p:cNvPr id="5" name="TextBox 4">
            <a:extLst>
              <a:ext uri="{FF2B5EF4-FFF2-40B4-BE49-F238E27FC236}">
                <a16:creationId xmlns:a16="http://schemas.microsoft.com/office/drawing/2014/main" id="{5E9C1AFF-DAED-F710-6B11-B7259577D8A7}"/>
              </a:ext>
            </a:extLst>
          </p:cNvPr>
          <p:cNvSpPr txBox="1"/>
          <p:nvPr/>
        </p:nvSpPr>
        <p:spPr>
          <a:xfrm>
            <a:off x="6563711" y="185740"/>
            <a:ext cx="5197365" cy="6486519"/>
          </a:xfrm>
          <a:prstGeom prst="rect">
            <a:avLst/>
          </a:prstGeom>
          <a:noFill/>
        </p:spPr>
        <p:txBody>
          <a:bodyPr wrap="square">
            <a:spAutoFit/>
          </a:bodyPr>
          <a:lstStyle/>
          <a:p>
            <a:pPr algn="just">
              <a:lnSpc>
                <a:spcPct val="150000"/>
              </a:lnSpc>
            </a:pPr>
            <a:r>
              <a:rPr lang="en-US" sz="2800" dirty="0" err="1">
                <a:effectLst/>
                <a:latin typeface="Times New Roman" panose="02020603050405020304" pitchFamily="18" charset="0"/>
                <a:ea typeface="Calibri" panose="020F0502020204030204" pitchFamily="34" charset="0"/>
              </a:rPr>
              <a:t>Nhật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triển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châu</a:t>
            </a:r>
            <a:r>
              <a:rPr lang="en-US" sz="2800" dirty="0">
                <a:effectLst/>
                <a:latin typeface="Times New Roman" panose="02020603050405020304" pitchFamily="18" charset="0"/>
                <a:ea typeface="Calibri" panose="020F0502020204030204" pitchFamily="34" charset="0"/>
              </a:rPr>
              <a:t> Á,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trường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triển</a:t>
            </a:r>
            <a:r>
              <a:rPr lang="en-US" sz="2800" dirty="0">
                <a:effectLst/>
                <a:latin typeface="Times New Roman" panose="02020603050405020304" pitchFamily="18" charset="0"/>
                <a:ea typeface="Calibri" panose="020F0502020204030204" pitchFamily="34" charset="0"/>
              </a:rPr>
              <a:t>. GDP </a:t>
            </a:r>
            <a:r>
              <a:rPr lang="en-US" sz="2800" dirty="0" err="1">
                <a:effectLst/>
                <a:latin typeface="Times New Roman" panose="02020603050405020304" pitchFamily="18" charset="0"/>
                <a:ea typeface="Calibri" panose="020F0502020204030204" pitchFamily="34" charset="0"/>
              </a:rPr>
              <a:t>bình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đạt</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38.210 USD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xếp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trí</a:t>
            </a:r>
            <a:r>
              <a:rPr lang="en-US" sz="2800" dirty="0">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thứ</a:t>
            </a:r>
            <a:r>
              <a:rPr lang="en-US" sz="2800" dirty="0">
                <a:solidFill>
                  <a:srgbClr val="FF0000"/>
                </a:solidFill>
                <a:effectLst/>
                <a:latin typeface="Times New Roman" panose="02020603050405020304" pitchFamily="18" charset="0"/>
                <a:ea typeface="Calibri" panose="020F0502020204030204" pitchFamily="34" charset="0"/>
              </a:rPr>
              <a:t> 9</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giàu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châu</a:t>
            </a:r>
            <a:r>
              <a:rPr lang="en-US" sz="2800" dirty="0">
                <a:effectLst/>
                <a:latin typeface="Times New Roman" panose="02020603050405020304" pitchFamily="18" charset="0"/>
                <a:ea typeface="Calibri" panose="020F0502020204030204" pitchFamily="34" charset="0"/>
              </a:rPr>
              <a:t> Á. </a:t>
            </a:r>
            <a:endParaRPr lang="vi-VN" sz="2800" dirty="0"/>
          </a:p>
        </p:txBody>
      </p:sp>
    </p:spTree>
    <p:extLst>
      <p:ext uri="{BB962C8B-B14F-4D97-AF65-F5344CB8AC3E}">
        <p14:creationId xmlns:p14="http://schemas.microsoft.com/office/powerpoint/2010/main" val="179142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765245692"/>
              </p:ext>
            </p:extLst>
          </p:nvPr>
        </p:nvGraphicFramePr>
        <p:xfrm>
          <a:off x="2900505" y="-467890"/>
          <a:ext cx="6741036" cy="295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24"/>
          <p:cNvGrpSpPr/>
          <p:nvPr/>
        </p:nvGrpSpPr>
        <p:grpSpPr>
          <a:xfrm>
            <a:off x="345423" y="1652417"/>
            <a:ext cx="686051" cy="830010"/>
            <a:chOff x="1782338" y="2389593"/>
            <a:chExt cx="1484959" cy="484910"/>
          </a:xfrm>
        </p:grpSpPr>
        <p:cxnSp>
          <p:nvCxnSpPr>
            <p:cNvPr id="19" name="Straight Connector 18"/>
            <p:cNvCxnSpPr/>
            <p:nvPr/>
          </p:nvCxnSpPr>
          <p:spPr>
            <a:xfrm>
              <a:off x="1782338" y="2410696"/>
              <a:ext cx="148495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803829" y="2389593"/>
              <a:ext cx="0" cy="48491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0738446" y="1749725"/>
            <a:ext cx="1060977" cy="685896"/>
            <a:chOff x="8715477" y="2382129"/>
            <a:chExt cx="1537235" cy="346359"/>
          </a:xfrm>
        </p:grpSpPr>
        <p:cxnSp>
          <p:nvCxnSpPr>
            <p:cNvPr id="26" name="Straight Connector 25"/>
            <p:cNvCxnSpPr/>
            <p:nvPr/>
          </p:nvCxnSpPr>
          <p:spPr>
            <a:xfrm flipH="1">
              <a:off x="8715477" y="2396842"/>
              <a:ext cx="1479914"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238856" y="2382129"/>
              <a:ext cx="13856" cy="346359"/>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773" y="2482101"/>
            <a:ext cx="2346674" cy="3454267"/>
          </a:xfrm>
          <a:prstGeom prst="rect">
            <a:avLst/>
          </a:prstGeom>
        </p:spPr>
      </p:pic>
      <p:grpSp>
        <p:nvGrpSpPr>
          <p:cNvPr id="15" name="Group 14"/>
          <p:cNvGrpSpPr/>
          <p:nvPr/>
        </p:nvGrpSpPr>
        <p:grpSpPr>
          <a:xfrm>
            <a:off x="684724" y="1293325"/>
            <a:ext cx="1648071" cy="825380"/>
            <a:chOff x="-921266" y="870282"/>
            <a:chExt cx="1832410" cy="907920"/>
          </a:xfrm>
        </p:grpSpPr>
        <p:sp>
          <p:nvSpPr>
            <p:cNvPr id="17" name="Rectangle 16"/>
            <p:cNvSpPr/>
            <p:nvPr/>
          </p:nvSpPr>
          <p:spPr>
            <a:xfrm>
              <a:off x="-903892" y="870282"/>
              <a:ext cx="1812149" cy="823704"/>
            </a:xfrm>
            <a:prstGeom prst="rect">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p:cNvSpPr txBox="1"/>
            <p:nvPr/>
          </p:nvSpPr>
          <p:spPr>
            <a:xfrm>
              <a:off x="-921266" y="872128"/>
              <a:ext cx="1832410" cy="906074"/>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000" b="1" kern="1200" dirty="0" err="1">
                  <a:solidFill>
                    <a:schemeClr val="tx1"/>
                  </a:solidFill>
                  <a:latin typeface="Times New Roman" panose="02020603050405020304" pitchFamily="18" charset="0"/>
                  <a:cs typeface="Times New Roman" panose="02020603050405020304" pitchFamily="18" charset="0"/>
                </a:rPr>
                <a:t>Khái</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quát</a:t>
              </a:r>
              <a:endParaRPr lang="en-US" sz="2000" b="1" kern="1200" dirty="0">
                <a:solidFill>
                  <a:schemeClr val="tx1"/>
                </a:solidFill>
                <a:latin typeface="Times New Roman" panose="02020603050405020304" pitchFamily="18" charset="0"/>
                <a:cs typeface="Times New Roman" panose="02020603050405020304" pitchFamily="18" charset="0"/>
              </a:endParaRPr>
            </a:p>
          </p:txBody>
        </p:sp>
      </p:grpSp>
      <p:sp>
        <p:nvSpPr>
          <p:cNvPr id="20" name="Straight Connector 3"/>
          <p:cNvSpPr/>
          <p:nvPr/>
        </p:nvSpPr>
        <p:spPr>
          <a:xfrm>
            <a:off x="1687544" y="896330"/>
            <a:ext cx="1730691" cy="393776"/>
          </a:xfrm>
          <a:custGeom>
            <a:avLst/>
            <a:gdLst/>
            <a:ahLst/>
            <a:cxnLst/>
            <a:rect l="0" t="0" r="0" b="0"/>
            <a:pathLst>
              <a:path>
                <a:moveTo>
                  <a:pt x="2269331" y="0"/>
                </a:moveTo>
                <a:lnTo>
                  <a:pt x="2269331" y="196888"/>
                </a:lnTo>
                <a:lnTo>
                  <a:pt x="0" y="196888"/>
                </a:lnTo>
                <a:lnTo>
                  <a:pt x="0" y="39377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3"/>
          <p:cNvSpPr/>
          <p:nvPr/>
        </p:nvSpPr>
        <p:spPr>
          <a:xfrm>
            <a:off x="8481197" y="862347"/>
            <a:ext cx="1966653" cy="434848"/>
          </a:xfrm>
          <a:custGeom>
            <a:avLst/>
            <a:gdLst/>
            <a:ahLst/>
            <a:cxnLst/>
            <a:rect l="0" t="0" r="0" b="0"/>
            <a:pathLst>
              <a:path>
                <a:moveTo>
                  <a:pt x="0" y="0"/>
                </a:moveTo>
                <a:lnTo>
                  <a:pt x="0" y="217424"/>
                </a:lnTo>
                <a:lnTo>
                  <a:pt x="1966653" y="217424"/>
                </a:lnTo>
                <a:lnTo>
                  <a:pt x="1966653" y="43484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4" name="Group 23"/>
          <p:cNvGrpSpPr/>
          <p:nvPr/>
        </p:nvGrpSpPr>
        <p:grpSpPr>
          <a:xfrm>
            <a:off x="9790886" y="1291062"/>
            <a:ext cx="1532181" cy="825925"/>
            <a:chOff x="4750630" y="1792030"/>
            <a:chExt cx="1304118" cy="1035353"/>
          </a:xfrm>
        </p:grpSpPr>
        <p:sp>
          <p:nvSpPr>
            <p:cNvPr id="28" name="Rectangle 27"/>
            <p:cNvSpPr/>
            <p:nvPr/>
          </p:nvSpPr>
          <p:spPr>
            <a:xfrm>
              <a:off x="4968725" y="1792030"/>
              <a:ext cx="1086023" cy="1035353"/>
            </a:xfrm>
            <a:prstGeom prst="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Box 28"/>
            <p:cNvSpPr txBox="1"/>
            <p:nvPr/>
          </p:nvSpPr>
          <p:spPr>
            <a:xfrm>
              <a:off x="4750630" y="1792030"/>
              <a:ext cx="1277990" cy="1035353"/>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2000" b="1" kern="1200" dirty="0" err="1">
                  <a:solidFill>
                    <a:schemeClr val="tx1"/>
                  </a:solidFill>
                  <a:latin typeface="Times New Roman" panose="02020603050405020304" pitchFamily="18" charset="0"/>
                  <a:cs typeface="Times New Roman" panose="02020603050405020304" pitchFamily="18" charset="0"/>
                </a:rPr>
                <a:t>Kết</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luận</a:t>
              </a:r>
              <a:endParaRPr lang="en-US" sz="2000" b="1" kern="1200" dirty="0">
                <a:solidFill>
                  <a:schemeClr val="tx1"/>
                </a:solidFill>
                <a:latin typeface="Times New Roman" panose="02020603050405020304" pitchFamily="18" charset="0"/>
                <a:cs typeface="Times New Roman" panose="02020603050405020304" pitchFamily="18" charset="0"/>
              </a:endParaRPr>
            </a:p>
          </p:txBody>
        </p:sp>
      </p:gr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18" y="3318125"/>
            <a:ext cx="2338272" cy="3592127"/>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8380" y="2470514"/>
            <a:ext cx="2338272" cy="4387486"/>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8076" y="2470514"/>
            <a:ext cx="2338272" cy="4387486"/>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8621" y="2500836"/>
            <a:ext cx="2648319" cy="4357164"/>
          </a:xfrm>
          <a:prstGeom prst="rect">
            <a:avLst/>
          </a:prstGeom>
        </p:spPr>
      </p:pic>
      <p:cxnSp>
        <p:nvCxnSpPr>
          <p:cNvPr id="37" name="Straight Arrow Connector 36"/>
          <p:cNvCxnSpPr/>
          <p:nvPr/>
        </p:nvCxnSpPr>
        <p:spPr>
          <a:xfrm flipH="1">
            <a:off x="3915023" y="2089220"/>
            <a:ext cx="1192" cy="33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258913" y="2096008"/>
            <a:ext cx="1192" cy="33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498679" y="2122002"/>
            <a:ext cx="1192" cy="33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6069" y="4019283"/>
            <a:ext cx="1996212" cy="2397195"/>
          </a:xfrm>
          <a:prstGeom prst="rect">
            <a:avLst/>
          </a:prstGeom>
          <a:noFill/>
        </p:spPr>
        <p:txBody>
          <a:bodyPr wrap="square" rtlCol="0">
            <a:spAutoFit/>
          </a:bodyPr>
          <a:lstStyle/>
          <a:p>
            <a:pPr marL="30480" marR="30480" algn="just">
              <a:lnSpc>
                <a:spcPct val="115000"/>
              </a:lnSpc>
              <a:spcBef>
                <a:spcPts val="600"/>
              </a:spcBef>
              <a:spcAft>
                <a:spcPts val="0"/>
              </a:spcAft>
            </a:pPr>
            <a:r>
              <a:rPr lang="en-US"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Trung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Quốc</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một</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trong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những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nền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kinh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tế</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lớn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kinh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tế</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mới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nổi</a:t>
            </a:r>
            <a:r>
              <a:rPr lang="en-US" sz="2200" dirty="0">
                <a:solidFill>
                  <a:srgbClr val="000000"/>
                </a:solidFill>
                <a:latin typeface="Times New Roman" panose="02020603050405020304" pitchFamily="18" charset="0"/>
                <a:ea typeface="Times New Roman" panose="02020603050405020304" pitchFamily="18" charset="0"/>
              </a:rPr>
              <a:t> ở </a:t>
            </a:r>
            <a:r>
              <a:rPr lang="en-US" sz="2200" dirty="0" err="1">
                <a:solidFill>
                  <a:srgbClr val="000000"/>
                </a:solidFill>
                <a:latin typeface="Times New Roman" panose="02020603050405020304" pitchFamily="18" charset="0"/>
                <a:ea typeface="Times New Roman" panose="02020603050405020304" pitchFamily="18" charset="0"/>
              </a:rPr>
              <a:t>Châu</a:t>
            </a:r>
            <a:r>
              <a:rPr lang="en-US" sz="2200" dirty="0">
                <a:solidFill>
                  <a:srgbClr val="000000"/>
                </a:solidFill>
                <a:latin typeface="Times New Roman" panose="02020603050405020304" pitchFamily="18" charset="0"/>
                <a:ea typeface="Times New Roman" panose="02020603050405020304" pitchFamily="18" charset="0"/>
              </a:rPr>
              <a:t> Á. </a:t>
            </a:r>
            <a:endParaRPr lang="en-US" sz="2200" dirty="0">
              <a:solidFill>
                <a:srgbClr val="000000"/>
              </a:solidFill>
              <a:latin typeface="Times New Roman" panose="02020603050405020304" pitchFamily="18" charset="0"/>
              <a:ea typeface="Calibri" panose="020F0502020204030204" pitchFamily="34" charset="0"/>
            </a:endParaRPr>
          </a:p>
        </p:txBody>
      </p:sp>
      <p:sp>
        <p:nvSpPr>
          <p:cNvPr id="40" name="TextBox 39"/>
          <p:cNvSpPr txBox="1"/>
          <p:nvPr/>
        </p:nvSpPr>
        <p:spPr>
          <a:xfrm>
            <a:off x="2615765" y="2973800"/>
            <a:ext cx="2014519" cy="3613490"/>
          </a:xfrm>
          <a:prstGeom prst="rect">
            <a:avLst/>
          </a:prstGeom>
          <a:noFill/>
        </p:spPr>
        <p:txBody>
          <a:bodyPr wrap="square" rtlCol="0">
            <a:spAutoFit/>
          </a:bodyPr>
          <a:lstStyle/>
          <a:p>
            <a:pPr algn="just"/>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Kinh</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tế</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Trung</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Quốc</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dưới</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chế</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độ</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phong</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kiến</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chưa</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thực</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sự</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phát</a:t>
            </a:r>
            <a:r>
              <a:rPr lang="en-US" sz="2100" dirty="0">
                <a:latin typeface="Times New Roman" panose="02020603050405020304" pitchFamily="18" charset="0"/>
                <a:ea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rPr>
              <a:t>triển</a:t>
            </a:r>
            <a:r>
              <a:rPr lang="en-US" sz="2100" dirty="0">
                <a:latin typeface="Times New Roman" panose="02020603050405020304" pitchFamily="18" charset="0"/>
                <a:ea typeface="Times New Roman" panose="02020603050405020304" pitchFamily="18" charset="0"/>
              </a:rPr>
              <a:t>. </a:t>
            </a:r>
          </a:p>
          <a:p>
            <a:pPr marR="30480" algn="just">
              <a:lnSpc>
                <a:spcPct val="115000"/>
              </a:lnSpc>
              <a:spcBef>
                <a:spcPts val="600"/>
              </a:spcBef>
              <a:spcAft>
                <a:spcPts val="0"/>
              </a:spcAft>
            </a:pP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Thế</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kỉ</a:t>
            </a:r>
            <a:r>
              <a:rPr lang="en-US" sz="2100" dirty="0">
                <a:solidFill>
                  <a:srgbClr val="000000"/>
                </a:solidFill>
                <a:latin typeface="Times New Roman" panose="02020603050405020304" pitchFamily="18" charset="0"/>
                <a:ea typeface="Times New Roman" panose="02020603050405020304" pitchFamily="18" charset="0"/>
              </a:rPr>
              <a:t> XXI, </a:t>
            </a:r>
            <a:r>
              <a:rPr lang="en-US" sz="2100" dirty="0" err="1">
                <a:solidFill>
                  <a:srgbClr val="000000"/>
                </a:solidFill>
                <a:latin typeface="Times New Roman" panose="02020603050405020304" pitchFamily="18" charset="0"/>
                <a:ea typeface="Times New Roman" panose="02020603050405020304" pitchFamily="18" charset="0"/>
              </a:rPr>
              <a:t>vươn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lên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trở</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thành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cường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quốc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kinh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tế</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của</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thế</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giới</a:t>
            </a:r>
            <a:r>
              <a:rPr lang="en-US" dirty="0">
                <a:solidFill>
                  <a:srgbClr val="000000"/>
                </a:solidFill>
                <a:latin typeface="Times New Roman" panose="02020603050405020304" pitchFamily="18" charset="0"/>
                <a:ea typeface="Times New Roman" panose="02020603050405020304" pitchFamily="18" charset="0"/>
              </a:rPr>
              <a:t>.</a:t>
            </a:r>
            <a:endParaRPr lang="en-US" dirty="0">
              <a:solidFill>
                <a:srgbClr val="000000"/>
              </a:solidFill>
              <a:latin typeface="Times New Roman" panose="02020603050405020304" pitchFamily="18" charset="0"/>
              <a:ea typeface="Calibri" panose="020F0502020204030204" pitchFamily="34" charset="0"/>
            </a:endParaRPr>
          </a:p>
        </p:txBody>
      </p:sp>
      <p:sp>
        <p:nvSpPr>
          <p:cNvPr id="41" name="TextBox 40"/>
          <p:cNvSpPr txBox="1"/>
          <p:nvPr/>
        </p:nvSpPr>
        <p:spPr>
          <a:xfrm>
            <a:off x="4954037" y="2971097"/>
            <a:ext cx="2217471" cy="3946465"/>
          </a:xfrm>
          <a:prstGeom prst="rect">
            <a:avLst/>
          </a:prstGeom>
          <a:noFill/>
        </p:spPr>
        <p:txBody>
          <a:bodyPr wrap="square" rtlCol="0">
            <a:spAutoFit/>
          </a:bodyPr>
          <a:lstStyle/>
          <a:p>
            <a:pPr marR="30480" lvl="0" algn="just">
              <a:lnSpc>
                <a:spcPct val="115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GDP 14.280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nghìn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USD.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2019). </a:t>
            </a:r>
          </a:p>
          <a:p>
            <a:pPr marR="30480" algn="just">
              <a:lnSpc>
                <a:spcPct val="115000"/>
              </a:lnSpc>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GDP/</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10.216 USD/</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2019).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15000"/>
              </a:lnSpc>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30480" algn="just">
              <a:lnSpc>
                <a:spcPct val="115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C. Á)</a:t>
            </a:r>
            <a:r>
              <a:rPr lang="en-US" sz="2000" dirty="0">
                <a:latin typeface="Calibri" panose="020F0502020204030204" pitchFamily="34"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7171508" y="3058593"/>
            <a:ext cx="2564680" cy="3581750"/>
          </a:xfrm>
          <a:prstGeom prst="rect">
            <a:avLst/>
          </a:prstGeom>
          <a:noFill/>
        </p:spPr>
        <p:txBody>
          <a:bodyPr wrap="square" rtlCol="0">
            <a:spAutoFit/>
          </a:bodyPr>
          <a:lstStyle/>
          <a:p>
            <a:pPr marL="30480" marR="30480" algn="just">
              <a:lnSpc>
                <a:spcPct val="115000"/>
              </a:lnSpc>
              <a:spcBef>
                <a:spcPts val="600"/>
              </a:spcBef>
              <a:spcAft>
                <a:spcPts val="0"/>
              </a:spcAft>
            </a:pP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Nguồn</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nhân</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lực</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dồi</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dào</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thị</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trường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rộng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lớn</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nhất</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thế</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giới</a:t>
            </a:r>
            <a:r>
              <a:rPr lang="en-US" sz="1900" dirty="0">
                <a:solidFill>
                  <a:srgbClr val="000000"/>
                </a:solidFill>
                <a:latin typeface="Times New Roman" panose="02020603050405020304" pitchFamily="18" charset="0"/>
                <a:ea typeface="Times New Roman" panose="02020603050405020304" pitchFamily="18" charset="0"/>
              </a:rPr>
              <a:t>.</a:t>
            </a:r>
            <a:endParaRPr lang="en-US" sz="1900" dirty="0">
              <a:solidFill>
                <a:srgbClr val="000000"/>
              </a:solidFill>
              <a:latin typeface="Times New Roman" panose="02020603050405020304" pitchFamily="18" charset="0"/>
              <a:ea typeface="Calibri" panose="020F0502020204030204" pitchFamily="34" charset="0"/>
            </a:endParaRPr>
          </a:p>
          <a:p>
            <a:pPr marL="30480" marR="30480" algn="just">
              <a:lnSpc>
                <a:spcPct val="115000"/>
              </a:lnSpc>
              <a:spcBef>
                <a:spcPts val="600"/>
              </a:spcBef>
              <a:spcAft>
                <a:spcPts val="0"/>
              </a:spcAft>
            </a:pP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Cải</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cách</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mở</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cửa</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nền</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kinh</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tế</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để</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tăng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ngoại</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hối</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và</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đầu</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tư</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nước</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ngoài</a:t>
            </a:r>
            <a:r>
              <a:rPr lang="en-US" sz="1900" dirty="0">
                <a:solidFill>
                  <a:srgbClr val="000000"/>
                </a:solidFill>
                <a:latin typeface="Times New Roman" panose="02020603050405020304" pitchFamily="18" charset="0"/>
                <a:ea typeface="Times New Roman" panose="02020603050405020304" pitchFamily="18" charset="0"/>
              </a:rPr>
              <a:t>.</a:t>
            </a:r>
            <a:endParaRPr lang="en-US" sz="1900" dirty="0">
              <a:solidFill>
                <a:srgbClr val="000000"/>
              </a:solidFill>
              <a:latin typeface="Times New Roman" panose="02020603050405020304" pitchFamily="18" charset="0"/>
              <a:ea typeface="Calibri" panose="020F0502020204030204" pitchFamily="34" charset="0"/>
            </a:endParaRPr>
          </a:p>
          <a:p>
            <a:pPr marL="30480" marR="30480" algn="just">
              <a:lnSpc>
                <a:spcPct val="115000"/>
              </a:lnSpc>
              <a:spcBef>
                <a:spcPts val="600"/>
              </a:spcBef>
              <a:spcAft>
                <a:spcPts val="0"/>
              </a:spcAft>
            </a:pP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Tập</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trung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ngoại</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thương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tạo</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đòn</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bẩy</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cho</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tăng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trưởng</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kinh</a:t>
            </a:r>
            <a:r>
              <a:rPr lang="en-US" sz="1900" dirty="0">
                <a:solidFill>
                  <a:srgbClr val="000000"/>
                </a:solidFill>
                <a:latin typeface="Times New Roman" panose="02020603050405020304" pitchFamily="18" charset="0"/>
                <a:ea typeface="Times New Roman" panose="02020603050405020304" pitchFamily="18" charset="0"/>
              </a:rPr>
              <a:t> </a:t>
            </a:r>
            <a:r>
              <a:rPr lang="en-US" sz="1900" dirty="0" err="1">
                <a:solidFill>
                  <a:srgbClr val="000000"/>
                </a:solidFill>
                <a:latin typeface="Times New Roman" panose="02020603050405020304" pitchFamily="18" charset="0"/>
                <a:ea typeface="Times New Roman" panose="02020603050405020304" pitchFamily="18" charset="0"/>
              </a:rPr>
              <a:t>tế</a:t>
            </a:r>
            <a:r>
              <a:rPr lang="en-US" sz="1900" dirty="0">
                <a:solidFill>
                  <a:srgbClr val="000000"/>
                </a:solidFill>
                <a:latin typeface="Times New Roman" panose="02020603050405020304" pitchFamily="18" charset="0"/>
                <a:ea typeface="Times New Roman" panose="02020603050405020304" pitchFamily="18" charset="0"/>
              </a:rPr>
              <a:t>.</a:t>
            </a:r>
            <a:endParaRPr lang="en-US" sz="19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1522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500"/>
                                        <p:tgtEl>
                                          <p:spTgt spid="39"/>
                                        </p:tgtEl>
                                      </p:cBhvr>
                                    </p:animEffect>
                                  </p:childTnLst>
                                </p:cTn>
                              </p:par>
                              <p:par>
                                <p:cTn id="60" presetID="16" presetClass="entr" presetSubtype="21"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2" grpId="0"/>
      <p:bldP spid="40" grpId="0"/>
      <p:bldP spid="41"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7. Bản đồ chính trị của châu Á. Các khu vực của châu Á SGK Địa lí 7 Kết  nối tri thức | SGK Lịch sử và Địa lí lớp 7 -">
            <a:extLst>
              <a:ext uri="{FF2B5EF4-FFF2-40B4-BE49-F238E27FC236}">
                <a16:creationId xmlns:a16="http://schemas.microsoft.com/office/drawing/2014/main" id="{2C160727-8F63-042A-0730-CF4D2BD4F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887" y="495187"/>
            <a:ext cx="7394028" cy="636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1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9" y="50567"/>
            <a:ext cx="11582399" cy="757237"/>
          </a:xfrm>
        </p:spPr>
        <p:txBody>
          <a:bodyPr>
            <a:normAutofit/>
          </a:bodyPr>
          <a:lstStyle/>
          <a:p>
            <a:r>
              <a:rPr lang="en-US" sz="3600" b="1" dirty="0">
                <a:solidFill>
                  <a:srgbClr val="C00000"/>
                </a:solidFill>
                <a:latin typeface="Times New Roman" panose="02020603050405020304" pitchFamily="18" charset="0"/>
                <a:cs typeface="Times New Roman" panose="02020603050405020304" pitchFamily="18" charset="0"/>
              </a:rPr>
              <a:t>LỰA CHỌN ĐỀ TÀI, PHÂN CÔNG NHIỆM VỤ</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0" name="Title 1"/>
          <p:cNvSpPr txBox="1">
            <a:spLocks/>
          </p:cNvSpPr>
          <p:nvPr/>
        </p:nvSpPr>
        <p:spPr>
          <a:xfrm>
            <a:off x="147621" y="651140"/>
            <a:ext cx="7515921"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3600" dirty="0">
                <a:solidFill>
                  <a:srgbClr val="0070C0"/>
                </a:solidFill>
                <a:latin typeface="#9Slide07 IcielBC Cubano Normal (Headings)"/>
              </a:rPr>
              <a:t>NỘI DUNG BÁO CÁO</a:t>
            </a:r>
            <a:endParaRPr kumimoji="0" lang="en-US" sz="3600" b="0" i="0" u="none" strike="noStrike" kern="1200" cap="none" spc="0" normalizeH="0" baseline="0" noProof="0" dirty="0">
              <a:ln>
                <a:noFill/>
              </a:ln>
              <a:solidFill>
                <a:srgbClr val="0070C0"/>
              </a:solidFill>
              <a:effectLst/>
              <a:uLnTx/>
              <a:uFillTx/>
              <a:latin typeface="#9Slide07 IcielBC Cubano Normal (Headings)"/>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2520317407"/>
              </p:ext>
            </p:extLst>
          </p:nvPr>
        </p:nvGraphicFramePr>
        <p:xfrm>
          <a:off x="435428" y="1425689"/>
          <a:ext cx="7569073" cy="5657016"/>
        </p:xfrm>
        <a:graphic>
          <a:graphicData uri="http://schemas.openxmlformats.org/drawingml/2006/table">
            <a:tbl>
              <a:tblPr>
                <a:tableStyleId>{00A15C55-8517-42AA-B614-E9B94910E393}</a:tableStyleId>
              </a:tblPr>
              <a:tblGrid>
                <a:gridCol w="1442588">
                  <a:extLst>
                    <a:ext uri="{9D8B030D-6E8A-4147-A177-3AD203B41FA5}">
                      <a16:colId xmlns:a16="http://schemas.microsoft.com/office/drawing/2014/main" val="2796882821"/>
                    </a:ext>
                  </a:extLst>
                </a:gridCol>
                <a:gridCol w="6126485">
                  <a:extLst>
                    <a:ext uri="{9D8B030D-6E8A-4147-A177-3AD203B41FA5}">
                      <a16:colId xmlns:a16="http://schemas.microsoft.com/office/drawing/2014/main" val="2339904265"/>
                    </a:ext>
                  </a:extLst>
                </a:gridCol>
              </a:tblGrid>
              <a:tr h="763154">
                <a:tc>
                  <a:txBody>
                    <a:bodyPr/>
                    <a:lstStyle/>
                    <a:p>
                      <a:pPr marL="635" indent="-1905" algn="l">
                        <a:lnSpc>
                          <a:spcPct val="115000"/>
                        </a:lnSpc>
                        <a:spcAft>
                          <a:spcPts val="0"/>
                        </a:spcAft>
                      </a:pPr>
                      <a:r>
                        <a:rPr lang="vi-VN" sz="2400" dirty="0">
                          <a:effectLst/>
                        </a:rPr>
                        <a:t>Nội dung</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dirty="0">
                          <a:effectLst/>
                        </a:rPr>
                        <a:t>Nội dung báo cáo</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9639522"/>
                  </a:ext>
                </a:extLst>
              </a:tr>
              <a:tr h="763154">
                <a:tc>
                  <a:txBody>
                    <a:bodyPr/>
                    <a:lstStyle/>
                    <a:p>
                      <a:pPr marL="635" indent="-1905" algn="l">
                        <a:lnSpc>
                          <a:spcPct val="115000"/>
                        </a:lnSpc>
                        <a:spcAft>
                          <a:spcPts val="0"/>
                        </a:spcAft>
                      </a:pPr>
                      <a:r>
                        <a:rPr lang="vi-VN" sz="2400" dirty="0">
                          <a:effectLst/>
                        </a:rPr>
                        <a:t>1/ Mở bài</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Giới thiệu khái quát về nền kinh tế đã lựa chọn</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5830168"/>
                  </a:ext>
                </a:extLst>
              </a:tr>
              <a:tr h="1998373">
                <a:tc>
                  <a:txBody>
                    <a:bodyPr/>
                    <a:lstStyle/>
                    <a:p>
                      <a:pPr marL="635" indent="-1905" algn="ctr">
                        <a:lnSpc>
                          <a:spcPct val="115000"/>
                        </a:lnSpc>
                        <a:spcAft>
                          <a:spcPts val="0"/>
                        </a:spcAft>
                      </a:pPr>
                      <a:r>
                        <a:rPr lang="vi-VN" sz="2400" dirty="0">
                          <a:effectLst/>
                        </a:rPr>
                        <a:t>2/ Nội dung chính</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Trình bày các thông tin, số liệu, biểu đồ, hình ảnh sưu tầm được:</a:t>
                      </a:r>
                    </a:p>
                    <a:p>
                      <a:pPr marL="635" indent="-1905" algn="l">
                        <a:lnSpc>
                          <a:spcPct val="115000"/>
                        </a:lnSpc>
                        <a:spcAft>
                          <a:spcPts val="0"/>
                        </a:spcAft>
                      </a:pPr>
                      <a:r>
                        <a:rPr lang="vi-VN" sz="2400" dirty="0">
                          <a:effectLst/>
                        </a:rPr>
                        <a:t>a. Lịch sử phát triển nền kinh tế</a:t>
                      </a:r>
                    </a:p>
                    <a:p>
                      <a:pPr marL="635" indent="-1905" algn="l">
                        <a:lnSpc>
                          <a:spcPct val="115000"/>
                        </a:lnSpc>
                        <a:spcAft>
                          <a:spcPts val="0"/>
                        </a:spcAft>
                      </a:pPr>
                      <a:r>
                        <a:rPr lang="vi-VN" sz="2400" dirty="0">
                          <a:effectLst/>
                        </a:rPr>
                        <a:t>b. Cơ cấu nền kinh tế</a:t>
                      </a:r>
                    </a:p>
                    <a:p>
                      <a:pPr marL="635" indent="-1905" algn="l">
                        <a:lnSpc>
                          <a:spcPct val="115000"/>
                        </a:lnSpc>
                        <a:spcAft>
                          <a:spcPts val="0"/>
                        </a:spcAft>
                      </a:pPr>
                      <a:r>
                        <a:rPr lang="vi-VN" sz="2400" dirty="0">
                          <a:effectLst/>
                        </a:rPr>
                        <a:t>c. Một số ngành kinh tế (nông nghiệp, công nghiệp, dịch vụ)</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828622"/>
                  </a:ext>
                </a:extLst>
              </a:tr>
              <a:tr h="1274870">
                <a:tc>
                  <a:txBody>
                    <a:bodyPr/>
                    <a:lstStyle/>
                    <a:p>
                      <a:pPr marL="635" indent="-1905" algn="ctr">
                        <a:lnSpc>
                          <a:spcPct val="115000"/>
                        </a:lnSpc>
                        <a:spcAft>
                          <a:spcPts val="0"/>
                        </a:spcAft>
                      </a:pPr>
                      <a:r>
                        <a:rPr lang="vi-VN" sz="2400" dirty="0">
                          <a:effectLst/>
                        </a:rPr>
                        <a:t>3/ Kết luận</a:t>
                      </a:r>
                      <a:endParaRPr lang="en-US" sz="24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Nhận xét tổng quan, bài học kinh nghiệm trong phát triển kinh tế.</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720291"/>
                  </a:ext>
                </a:extLst>
              </a:tr>
            </a:tbl>
          </a:graphicData>
        </a:graphic>
      </p:graphicFrame>
      <p:sp>
        <p:nvSpPr>
          <p:cNvPr id="6" name="Rectangle 5"/>
          <p:cNvSpPr/>
          <p:nvPr/>
        </p:nvSpPr>
        <p:spPr>
          <a:xfrm>
            <a:off x="8205297" y="1233713"/>
            <a:ext cx="45719" cy="537028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b="8968"/>
          <a:stretch/>
        </p:blipFill>
        <p:spPr>
          <a:xfrm>
            <a:off x="8518453" y="1029758"/>
            <a:ext cx="2625296" cy="1625109"/>
          </a:xfrm>
          <a:prstGeom prst="rect">
            <a:avLst/>
          </a:prstGeom>
        </p:spPr>
      </p:pic>
      <p:sp>
        <p:nvSpPr>
          <p:cNvPr id="10" name="TextBox 9"/>
          <p:cNvSpPr txBox="1"/>
          <p:nvPr/>
        </p:nvSpPr>
        <p:spPr>
          <a:xfrm>
            <a:off x="8004502" y="2724704"/>
            <a:ext cx="3967993" cy="461665"/>
          </a:xfrm>
          <a:prstGeom prst="rect">
            <a:avLst/>
          </a:prstGeom>
          <a:noFill/>
        </p:spPr>
        <p:txBody>
          <a:bodyPr wrap="square" rtlCol="0">
            <a:spAutoFit/>
          </a:bodyPr>
          <a:lstStyle/>
          <a:p>
            <a:pPr algn="ctr"/>
            <a:r>
              <a:rPr lang="en-US" sz="2400" dirty="0" err="1">
                <a:solidFill>
                  <a:srgbClr val="7030A0"/>
                </a:solidFill>
              </a:rPr>
              <a:t>Hoạt</a:t>
            </a:r>
            <a:r>
              <a:rPr lang="en-US" sz="2400" dirty="0">
                <a:solidFill>
                  <a:srgbClr val="7030A0"/>
                </a:solidFill>
              </a:rPr>
              <a:t> </a:t>
            </a:r>
            <a:r>
              <a:rPr lang="en-US" sz="2400" dirty="0" err="1">
                <a:solidFill>
                  <a:srgbClr val="7030A0"/>
                </a:solidFill>
              </a:rPr>
              <a:t>động</a:t>
            </a:r>
            <a:r>
              <a:rPr lang="en-US" sz="2400" dirty="0">
                <a:solidFill>
                  <a:srgbClr val="7030A0"/>
                </a:solidFill>
              </a:rPr>
              <a:t> </a:t>
            </a:r>
            <a:r>
              <a:rPr lang="en-US" sz="2400" dirty="0" err="1">
                <a:solidFill>
                  <a:srgbClr val="7030A0"/>
                </a:solidFill>
              </a:rPr>
              <a:t>nhóm</a:t>
            </a:r>
            <a:endParaRPr lang="en-US" sz="2400" dirty="0">
              <a:solidFill>
                <a:srgbClr val="7030A0"/>
              </a:solidFill>
            </a:endParaRPr>
          </a:p>
        </p:txBody>
      </p:sp>
      <p:pic>
        <p:nvPicPr>
          <p:cNvPr id="11" name="Picture 10"/>
          <p:cNvPicPr>
            <a:picLocks noChangeAspect="1"/>
          </p:cNvPicPr>
          <p:nvPr/>
        </p:nvPicPr>
        <p:blipFill>
          <a:blip r:embed="rId3"/>
          <a:stretch>
            <a:fillRect/>
          </a:stretch>
        </p:blipFill>
        <p:spPr>
          <a:xfrm>
            <a:off x="8661907" y="3321488"/>
            <a:ext cx="2338388" cy="2338388"/>
          </a:xfrm>
          <a:prstGeom prst="rect">
            <a:avLst/>
          </a:prstGeom>
        </p:spPr>
      </p:pic>
      <p:sp>
        <p:nvSpPr>
          <p:cNvPr id="18" name="TextBox 17"/>
          <p:cNvSpPr txBox="1"/>
          <p:nvPr/>
        </p:nvSpPr>
        <p:spPr>
          <a:xfrm>
            <a:off x="8451811" y="5607104"/>
            <a:ext cx="3428860" cy="1200329"/>
          </a:xfrm>
          <a:prstGeom prst="rect">
            <a:avLst/>
          </a:prstGeom>
          <a:noFill/>
        </p:spPr>
        <p:txBody>
          <a:bodyPr wrap="square" rtlCol="0">
            <a:spAutoFit/>
          </a:bodyPr>
          <a:lstStyle/>
          <a:p>
            <a:pPr algn="just"/>
            <a:r>
              <a:rPr lang="en-US" sz="2400" dirty="0" err="1">
                <a:solidFill>
                  <a:srgbClr val="7030A0"/>
                </a:solidFill>
              </a:rPr>
              <a:t>Thảo</a:t>
            </a:r>
            <a:r>
              <a:rPr lang="en-US" sz="2400" dirty="0">
                <a:solidFill>
                  <a:srgbClr val="7030A0"/>
                </a:solidFill>
              </a:rPr>
              <a:t> </a:t>
            </a:r>
            <a:r>
              <a:rPr lang="en-US" sz="2400" dirty="0" err="1">
                <a:solidFill>
                  <a:srgbClr val="7030A0"/>
                </a:solidFill>
              </a:rPr>
              <a:t>luận</a:t>
            </a:r>
            <a:r>
              <a:rPr lang="en-US" sz="2400" dirty="0">
                <a:solidFill>
                  <a:srgbClr val="7030A0"/>
                </a:solidFill>
              </a:rPr>
              <a:t> </a:t>
            </a:r>
            <a:r>
              <a:rPr lang="en-US" sz="2400" dirty="0" err="1">
                <a:solidFill>
                  <a:srgbClr val="7030A0"/>
                </a:solidFill>
              </a:rPr>
              <a:t>chọn</a:t>
            </a:r>
            <a:r>
              <a:rPr lang="en-US" sz="2400" dirty="0">
                <a:solidFill>
                  <a:srgbClr val="7030A0"/>
                </a:solidFill>
              </a:rPr>
              <a:t> </a:t>
            </a:r>
            <a:r>
              <a:rPr lang="en-US" sz="2400" dirty="0" err="1">
                <a:solidFill>
                  <a:srgbClr val="7030A0"/>
                </a:solidFill>
              </a:rPr>
              <a:t>đề</a:t>
            </a:r>
            <a:r>
              <a:rPr lang="en-US" sz="2400" dirty="0">
                <a:solidFill>
                  <a:srgbClr val="7030A0"/>
                </a:solidFill>
              </a:rPr>
              <a:t> </a:t>
            </a:r>
            <a:r>
              <a:rPr lang="en-US" sz="2400" dirty="0" err="1">
                <a:solidFill>
                  <a:srgbClr val="7030A0"/>
                </a:solidFill>
              </a:rPr>
              <a:t>tài</a:t>
            </a:r>
            <a:r>
              <a:rPr lang="en-US" sz="2400" dirty="0">
                <a:solidFill>
                  <a:srgbClr val="7030A0"/>
                </a:solidFill>
              </a:rPr>
              <a:t>, </a:t>
            </a:r>
            <a:r>
              <a:rPr lang="en-US" sz="2400" dirty="0" err="1">
                <a:solidFill>
                  <a:srgbClr val="7030A0"/>
                </a:solidFill>
              </a:rPr>
              <a:t>phân</a:t>
            </a:r>
            <a:r>
              <a:rPr lang="en-US" sz="2400" dirty="0">
                <a:solidFill>
                  <a:srgbClr val="7030A0"/>
                </a:solidFill>
              </a:rPr>
              <a:t> </a:t>
            </a:r>
            <a:r>
              <a:rPr lang="en-US" sz="2400" dirty="0" err="1">
                <a:solidFill>
                  <a:srgbClr val="7030A0"/>
                </a:solidFill>
              </a:rPr>
              <a:t>công</a:t>
            </a:r>
            <a:r>
              <a:rPr lang="en-US" sz="2400" dirty="0">
                <a:solidFill>
                  <a:srgbClr val="7030A0"/>
                </a:solidFill>
              </a:rPr>
              <a:t> </a:t>
            </a:r>
            <a:r>
              <a:rPr lang="en-US" sz="2400" dirty="0" err="1">
                <a:solidFill>
                  <a:srgbClr val="7030A0"/>
                </a:solidFill>
              </a:rPr>
              <a:t>nhiệm</a:t>
            </a:r>
            <a:r>
              <a:rPr lang="en-US" sz="2400" dirty="0">
                <a:solidFill>
                  <a:srgbClr val="7030A0"/>
                </a:solidFill>
              </a:rPr>
              <a:t> </a:t>
            </a:r>
            <a:r>
              <a:rPr lang="en-US" sz="2400" dirty="0" err="1">
                <a:solidFill>
                  <a:srgbClr val="7030A0"/>
                </a:solidFill>
              </a:rPr>
              <a:t>vụ</a:t>
            </a:r>
            <a:r>
              <a:rPr lang="en-US" sz="2400" dirty="0">
                <a:solidFill>
                  <a:srgbClr val="7030A0"/>
                </a:solidFill>
              </a:rPr>
              <a:t> </a:t>
            </a:r>
            <a:r>
              <a:rPr lang="en-US" sz="2400" dirty="0" err="1">
                <a:solidFill>
                  <a:srgbClr val="7030A0"/>
                </a:solidFill>
              </a:rPr>
              <a:t>từng</a:t>
            </a:r>
            <a:r>
              <a:rPr lang="en-US" sz="2400" dirty="0">
                <a:solidFill>
                  <a:srgbClr val="7030A0"/>
                </a:solidFill>
              </a:rPr>
              <a:t> </a:t>
            </a:r>
            <a:r>
              <a:rPr lang="en-US" sz="2400" dirty="0" err="1">
                <a:solidFill>
                  <a:srgbClr val="7030A0"/>
                </a:solidFill>
              </a:rPr>
              <a:t>thành</a:t>
            </a:r>
            <a:r>
              <a:rPr lang="en-US" sz="2400" dirty="0">
                <a:solidFill>
                  <a:srgbClr val="7030A0"/>
                </a:solidFill>
              </a:rPr>
              <a:t> </a:t>
            </a:r>
            <a:r>
              <a:rPr lang="en-US" sz="2400" dirty="0" err="1">
                <a:solidFill>
                  <a:srgbClr val="7030A0"/>
                </a:solidFill>
              </a:rPr>
              <a:t>viên</a:t>
            </a:r>
            <a:endParaRPr lang="en-US" sz="2400" dirty="0">
              <a:solidFill>
                <a:srgbClr val="7030A0"/>
              </a:solidFill>
            </a:endParaRPr>
          </a:p>
        </p:txBody>
      </p:sp>
    </p:spTree>
    <p:extLst>
      <p:ext uri="{BB962C8B-B14F-4D97-AF65-F5344CB8AC3E}">
        <p14:creationId xmlns:p14="http://schemas.microsoft.com/office/powerpoint/2010/main" val="25176076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10311" y="637685"/>
            <a:ext cx="812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08864A-6261-4242-AC78-198485BD57C5}" type="slidenum">
              <a:rPr kumimoji="0" lang="en-US" sz="1600" b="0"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48" name="Group 47"/>
          <p:cNvGrpSpPr/>
          <p:nvPr/>
        </p:nvGrpSpPr>
        <p:grpSpPr>
          <a:xfrm>
            <a:off x="479320" y="2713972"/>
            <a:ext cx="9453747" cy="920839"/>
            <a:chOff x="479320" y="2713972"/>
            <a:chExt cx="9453747" cy="920839"/>
          </a:xfrm>
        </p:grpSpPr>
        <p:grpSp>
          <p:nvGrpSpPr>
            <p:cNvPr id="28" name="Group 27"/>
            <p:cNvGrpSpPr/>
            <p:nvPr/>
          </p:nvGrpSpPr>
          <p:grpSpPr>
            <a:xfrm>
              <a:off x="479320" y="2715533"/>
              <a:ext cx="5458957" cy="598522"/>
              <a:chOff x="7002234" y="4997649"/>
              <a:chExt cx="5458957" cy="598522"/>
            </a:xfrm>
          </p:grpSpPr>
          <p:sp>
            <p:nvSpPr>
              <p:cNvPr id="29" name="Rectangle 28"/>
              <p:cNvSpPr/>
              <p:nvPr/>
            </p:nvSpPr>
            <p:spPr>
              <a:xfrm>
                <a:off x="10101250" y="4997649"/>
                <a:ext cx="2359941" cy="369332"/>
              </a:xfrm>
              <a:prstGeom prst="rect">
                <a:avLst/>
              </a:prstGeom>
            </p:spPr>
            <p:txBody>
              <a:bodyPr wrap="none">
                <a:spAutoFit/>
              </a:bodyPr>
              <a:lstStyle/>
              <a:p>
                <a:pPr lvl="0" algn="r">
                  <a:defRPr/>
                </a:pPr>
                <a:r>
                  <a:rPr lang="vi-VN" dirty="0">
                    <a:solidFill>
                      <a:srgbClr val="ED7D31"/>
                    </a:solidFill>
                  </a:rPr>
                  <a:t>Thực hiện sưu tầm tài liệu</a:t>
                </a:r>
                <a:endParaRPr kumimoji="0" lang="en-US" sz="1600" b="0" i="0" u="none" strike="noStrike" kern="1200" cap="none" spc="0" normalizeH="0" baseline="0" noProof="0" dirty="0">
                  <a:ln>
                    <a:noFill/>
                  </a:ln>
                  <a:solidFill>
                    <a:srgbClr val="ED7D31"/>
                  </a:solidFill>
                  <a:effectLst/>
                  <a:uLnTx/>
                  <a:uFillTx/>
                </a:endParaRPr>
              </a:p>
            </p:txBody>
          </p:sp>
          <p:sp>
            <p:nvSpPr>
              <p:cNvPr id="30" name="TextBox 29"/>
              <p:cNvSpPr txBox="1"/>
              <p:nvPr/>
            </p:nvSpPr>
            <p:spPr>
              <a:xfrm>
                <a:off x="7002234" y="5288394"/>
                <a:ext cx="5458957" cy="307777"/>
              </a:xfrm>
              <a:prstGeom prst="rect">
                <a:avLst/>
              </a:prstGeom>
              <a:noFill/>
            </p:spPr>
            <p:txBody>
              <a:bodyPr wrap="square" rtlCol="0">
                <a:spAutoFit/>
              </a:bodyPr>
              <a:lstStyle/>
              <a:p>
                <a:pPr lvl="0" algn="r">
                  <a:defRPr/>
                </a:pPr>
                <a:r>
                  <a:rPr lang="vi-VN" sz="1400" dirty="0"/>
                  <a:t>Thực hiện sưu tầm tài liệu qua internet, sách, báo, tạp chí,...</a:t>
                </a:r>
                <a:endParaRPr kumimoji="0" lang="en-US" sz="1400" b="0" i="0" u="none" strike="noStrike" kern="1200" cap="none" spc="0" normalizeH="0" baseline="0" noProof="0" dirty="0">
                  <a:ln>
                    <a:noFill/>
                  </a:ln>
                  <a:effectLst/>
                  <a:uLnTx/>
                  <a:uFillTx/>
                </a:endParaRPr>
              </a:p>
            </p:txBody>
          </p:sp>
        </p:grpSp>
        <p:grpSp>
          <p:nvGrpSpPr>
            <p:cNvPr id="43" name="Group 42"/>
            <p:cNvGrpSpPr/>
            <p:nvPr/>
          </p:nvGrpSpPr>
          <p:grpSpPr>
            <a:xfrm>
              <a:off x="6110514" y="2713972"/>
              <a:ext cx="3822553" cy="920839"/>
              <a:chOff x="6096000" y="1886658"/>
              <a:chExt cx="3822553" cy="920839"/>
            </a:xfrm>
          </p:grpSpPr>
          <p:grpSp>
            <p:nvGrpSpPr>
              <p:cNvPr id="4" name="Group 3"/>
              <p:cNvGrpSpPr/>
              <p:nvPr/>
            </p:nvGrpSpPr>
            <p:grpSpPr>
              <a:xfrm>
                <a:off x="6096000" y="1886658"/>
                <a:ext cx="3822553" cy="920839"/>
                <a:chOff x="1506828" y="650383"/>
                <a:chExt cx="9195515" cy="2215166"/>
              </a:xfrm>
            </p:grpSpPr>
            <p:sp>
              <p:nvSpPr>
                <p:cNvPr id="5" name="Freeform 4"/>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6" name="Oval 5"/>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D05126"/>
                      </a:solidFill>
                      <a:effectLst/>
                      <a:uLnTx/>
                      <a:uFillTx/>
                      <a:ea typeface="+mn-ea"/>
                      <a:cs typeface="+mn-cs"/>
                    </a:rPr>
                    <a:t>02</a:t>
                  </a:r>
                  <a:endParaRPr kumimoji="0" lang="en-US" sz="2400" b="0" i="0" u="none" strike="noStrike" kern="1200" cap="none" spc="0" normalizeH="0" baseline="0" noProof="0">
                    <a:ln>
                      <a:noFill/>
                    </a:ln>
                    <a:solidFill>
                      <a:srgbClr val="D05126"/>
                    </a:solidFill>
                    <a:effectLst/>
                    <a:uLnTx/>
                    <a:uFillTx/>
                    <a:ea typeface="+mn-ea"/>
                    <a:cs typeface="+mn-cs"/>
                  </a:endParaRPr>
                </a:p>
              </p:txBody>
            </p:sp>
          </p:grpSp>
          <p:sp>
            <p:nvSpPr>
              <p:cNvPr id="34" name="TextBox 33"/>
              <p:cNvSpPr txBox="1"/>
              <p:nvPr/>
            </p:nvSpPr>
            <p:spPr>
              <a:xfrm>
                <a:off x="7455570" y="2039450"/>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vi-VN" altLang="zh-CN" dirty="0">
                    <a:latin typeface="+mn-lt"/>
                  </a:rPr>
                  <a:t>Bước 2</a:t>
                </a:r>
                <a:endParaRPr lang="en-US" altLang="zh-CN" dirty="0">
                  <a:latin typeface="+mn-lt"/>
                </a:endParaRPr>
              </a:p>
            </p:txBody>
          </p:sp>
        </p:grpSp>
      </p:grpSp>
      <p:grpSp>
        <p:nvGrpSpPr>
          <p:cNvPr id="51" name="Group 50"/>
          <p:cNvGrpSpPr/>
          <p:nvPr/>
        </p:nvGrpSpPr>
        <p:grpSpPr>
          <a:xfrm>
            <a:off x="2352206" y="5771557"/>
            <a:ext cx="9369203" cy="920839"/>
            <a:chOff x="2352206" y="5771557"/>
            <a:chExt cx="9369203" cy="920839"/>
          </a:xfrm>
        </p:grpSpPr>
        <p:grpSp>
          <p:nvGrpSpPr>
            <p:cNvPr id="25" name="Group 24"/>
            <p:cNvGrpSpPr/>
            <p:nvPr/>
          </p:nvGrpSpPr>
          <p:grpSpPr>
            <a:xfrm>
              <a:off x="6256196" y="5835801"/>
              <a:ext cx="5465213" cy="598522"/>
              <a:chOff x="6995978" y="4997649"/>
              <a:chExt cx="5465213" cy="598522"/>
            </a:xfrm>
          </p:grpSpPr>
          <p:sp>
            <p:nvSpPr>
              <p:cNvPr id="26" name="Rectangle 25"/>
              <p:cNvSpPr/>
              <p:nvPr/>
            </p:nvSpPr>
            <p:spPr>
              <a:xfrm>
                <a:off x="6995978" y="4997649"/>
                <a:ext cx="3289683" cy="369332"/>
              </a:xfrm>
              <a:prstGeom prst="rect">
                <a:avLst/>
              </a:prstGeom>
            </p:spPr>
            <p:txBody>
              <a:bodyPr wrap="none">
                <a:spAutoFit/>
              </a:bodyPr>
              <a:lstStyle/>
              <a:p>
                <a:pPr lvl="0">
                  <a:defRPr/>
                </a:pPr>
                <a:r>
                  <a:rPr lang="en-US" dirty="0" err="1"/>
                  <a:t>Hoàn</a:t>
                </a:r>
                <a:r>
                  <a:rPr lang="en-US" dirty="0"/>
                  <a:t> </a:t>
                </a:r>
                <a:r>
                  <a:rPr lang="en-US" dirty="0" err="1"/>
                  <a:t>thành</a:t>
                </a:r>
                <a:r>
                  <a:rPr lang="en-US" dirty="0"/>
                  <a:t> </a:t>
                </a:r>
                <a:r>
                  <a:rPr lang="en-US" dirty="0" err="1"/>
                  <a:t>sản</a:t>
                </a:r>
                <a:r>
                  <a:rPr lang="en-US" dirty="0"/>
                  <a:t> </a:t>
                </a:r>
                <a:r>
                  <a:rPr lang="en-US" dirty="0" err="1"/>
                  <a:t>phẩm</a:t>
                </a:r>
                <a:r>
                  <a:rPr lang="en-US" dirty="0"/>
                  <a:t>, </a:t>
                </a:r>
                <a:r>
                  <a:rPr lang="en-US" dirty="0" err="1"/>
                  <a:t>viết</a:t>
                </a:r>
                <a:r>
                  <a:rPr lang="en-US" dirty="0"/>
                  <a:t> </a:t>
                </a:r>
                <a:r>
                  <a:rPr lang="en-US" dirty="0" err="1"/>
                  <a:t>báo</a:t>
                </a:r>
                <a:r>
                  <a:rPr lang="en-US" dirty="0"/>
                  <a:t> </a:t>
                </a:r>
                <a:r>
                  <a:rPr lang="en-US" dirty="0" err="1"/>
                  <a:t>cáo</a:t>
                </a:r>
                <a:r>
                  <a:rPr lang="en-US" dirty="0"/>
                  <a:t>. </a:t>
                </a:r>
                <a:endParaRPr kumimoji="0" lang="en-US" sz="1600" b="0" i="0" u="none" strike="noStrike" kern="1200" cap="none" spc="0" normalizeH="0" baseline="0" noProof="0" dirty="0">
                  <a:ln>
                    <a:noFill/>
                  </a:ln>
                  <a:solidFill>
                    <a:srgbClr val="D8CFDA"/>
                  </a:solidFill>
                  <a:effectLst/>
                  <a:uLnTx/>
                  <a:uFillTx/>
                </a:endParaRPr>
              </a:p>
            </p:txBody>
          </p:sp>
          <p:sp>
            <p:nvSpPr>
              <p:cNvPr id="27" name="TextBox 26"/>
              <p:cNvSpPr txBox="1"/>
              <p:nvPr/>
            </p:nvSpPr>
            <p:spPr>
              <a:xfrm>
                <a:off x="7002234" y="5288394"/>
                <a:ext cx="54589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21F">
                      <a:lumMod val="75000"/>
                      <a:lumOff val="25000"/>
                    </a:srgbClr>
                  </a:solidFill>
                  <a:effectLst/>
                  <a:uLnTx/>
                  <a:uFillTx/>
                  <a:ea typeface="+mn-ea"/>
                  <a:cs typeface="+mn-cs"/>
                </a:endParaRPr>
              </a:p>
            </p:txBody>
          </p:sp>
        </p:grpSp>
        <p:grpSp>
          <p:nvGrpSpPr>
            <p:cNvPr id="41" name="Group 40"/>
            <p:cNvGrpSpPr/>
            <p:nvPr/>
          </p:nvGrpSpPr>
          <p:grpSpPr>
            <a:xfrm>
              <a:off x="2352206" y="5771557"/>
              <a:ext cx="3822553" cy="920839"/>
              <a:chOff x="2337692" y="4944243"/>
              <a:chExt cx="3822553" cy="920839"/>
            </a:xfrm>
          </p:grpSpPr>
          <p:grpSp>
            <p:nvGrpSpPr>
              <p:cNvPr id="16" name="Group 15"/>
              <p:cNvGrpSpPr/>
              <p:nvPr/>
            </p:nvGrpSpPr>
            <p:grpSpPr>
              <a:xfrm flipH="1">
                <a:off x="2337692" y="4944243"/>
                <a:ext cx="3822553" cy="920839"/>
                <a:chOff x="1506828" y="650383"/>
                <a:chExt cx="9195515" cy="2215166"/>
              </a:xfrm>
            </p:grpSpPr>
            <p:sp>
              <p:nvSpPr>
                <p:cNvPr id="17" name="Freeform 16"/>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8" name="Oval 17"/>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B3A90"/>
                      </a:solidFill>
                      <a:effectLst/>
                      <a:uLnTx/>
                      <a:uFillTx/>
                      <a:ea typeface="+mn-ea"/>
                      <a:cs typeface="+mn-cs"/>
                    </a:rPr>
                    <a:t>05</a:t>
                  </a:r>
                  <a:endParaRPr kumimoji="0" lang="en-US" sz="2400" b="0" i="0" u="none" strike="noStrike" kern="1200" cap="none" spc="0" normalizeH="0" baseline="0" noProof="0">
                    <a:ln>
                      <a:noFill/>
                    </a:ln>
                    <a:solidFill>
                      <a:srgbClr val="7B3A90"/>
                    </a:solidFill>
                    <a:effectLst/>
                    <a:uLnTx/>
                    <a:uFillTx/>
                    <a:ea typeface="+mn-ea"/>
                    <a:cs typeface="+mn-cs"/>
                  </a:endParaRPr>
                </a:p>
              </p:txBody>
            </p:sp>
          </p:grpSp>
          <p:sp>
            <p:nvSpPr>
              <p:cNvPr id="35" name="TextBox 34"/>
              <p:cNvSpPr txBox="1"/>
              <p:nvPr/>
            </p:nvSpPr>
            <p:spPr>
              <a:xfrm>
                <a:off x="2485056" y="5110524"/>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vi-VN" altLang="zh-CN" dirty="0">
                    <a:latin typeface="+mn-lt"/>
                  </a:rPr>
                  <a:t>Bước </a:t>
                </a:r>
                <a:r>
                  <a:rPr lang="en-US" altLang="zh-CN" dirty="0">
                    <a:latin typeface="+mn-lt"/>
                  </a:rPr>
                  <a:t>5</a:t>
                </a:r>
                <a:endParaRPr lang="vi-VN" altLang="zh-CN" dirty="0">
                  <a:latin typeface="+mn-lt"/>
                </a:endParaRPr>
              </a:p>
            </p:txBody>
          </p:sp>
        </p:grpSp>
      </p:grpSp>
      <p:grpSp>
        <p:nvGrpSpPr>
          <p:cNvPr id="47" name="Group 46"/>
          <p:cNvGrpSpPr/>
          <p:nvPr/>
        </p:nvGrpSpPr>
        <p:grpSpPr>
          <a:xfrm>
            <a:off x="2352206" y="1612828"/>
            <a:ext cx="9369203" cy="1082845"/>
            <a:chOff x="2352206" y="1612828"/>
            <a:chExt cx="9369203" cy="1082845"/>
          </a:xfrm>
        </p:grpSpPr>
        <p:grpSp>
          <p:nvGrpSpPr>
            <p:cNvPr id="19" name="Group 18"/>
            <p:cNvGrpSpPr/>
            <p:nvPr/>
          </p:nvGrpSpPr>
          <p:grpSpPr>
            <a:xfrm>
              <a:off x="6256196" y="1666264"/>
              <a:ext cx="5465213" cy="1029409"/>
              <a:chOff x="6995978" y="4997649"/>
              <a:chExt cx="5465213" cy="1029409"/>
            </a:xfrm>
          </p:grpSpPr>
          <p:sp>
            <p:nvSpPr>
              <p:cNvPr id="20" name="Rectangle 19"/>
              <p:cNvSpPr/>
              <p:nvPr/>
            </p:nvSpPr>
            <p:spPr>
              <a:xfrm>
                <a:off x="6995978" y="4997649"/>
                <a:ext cx="4059125" cy="369332"/>
              </a:xfrm>
              <a:prstGeom prst="rect">
                <a:avLst/>
              </a:prstGeom>
            </p:spPr>
            <p:txBody>
              <a:bodyPr wrap="none">
                <a:spAutoFit/>
              </a:bodyPr>
              <a:lstStyle/>
              <a:p>
                <a:pPr lvl="0">
                  <a:defRPr/>
                </a:pPr>
                <a:r>
                  <a:rPr lang="vi-VN" dirty="0">
                    <a:solidFill>
                      <a:srgbClr val="5B9BD5"/>
                    </a:solidFill>
                  </a:rPr>
                  <a:t>Lập đề cương báo cáo và phân công nhiệm vụ</a:t>
                </a:r>
                <a:endParaRPr kumimoji="0" lang="en-US" sz="1600" b="0" i="0" u="none" strike="noStrike" kern="1200" cap="none" spc="0" normalizeH="0" baseline="0" noProof="0" dirty="0">
                  <a:ln>
                    <a:noFill/>
                  </a:ln>
                  <a:solidFill>
                    <a:srgbClr val="5B9BD5"/>
                  </a:solidFill>
                  <a:effectLst/>
                  <a:uLnTx/>
                  <a:uFillTx/>
                </a:endParaRPr>
              </a:p>
            </p:txBody>
          </p:sp>
          <p:sp>
            <p:nvSpPr>
              <p:cNvPr id="21" name="TextBox 20"/>
              <p:cNvSpPr txBox="1"/>
              <p:nvPr/>
            </p:nvSpPr>
            <p:spPr>
              <a:xfrm>
                <a:off x="7002234" y="5288394"/>
                <a:ext cx="5458957" cy="738664"/>
              </a:xfrm>
              <a:prstGeom prst="rect">
                <a:avLst/>
              </a:prstGeom>
              <a:noFill/>
            </p:spPr>
            <p:txBody>
              <a:bodyPr wrap="square" rtlCol="0">
                <a:spAutoFit/>
              </a:bodyPr>
              <a:lstStyle/>
              <a:p>
                <a:pPr lvl="0">
                  <a:defRPr/>
                </a:pPr>
                <a:r>
                  <a:rPr lang="vi-VN" sz="1400" dirty="0"/>
                  <a:t>- Lập đề cương báo cáo (bao gồm các đề mục và nội dung cần thể hiện trong báo cáo).</a:t>
                </a:r>
              </a:p>
              <a:p>
                <a:pPr lvl="0">
                  <a:defRPr/>
                </a:pPr>
                <a:r>
                  <a:rPr lang="vi-VN" sz="1400" dirty="0"/>
                  <a:t>- Phân công viết báo cáo theo nội dung.</a:t>
                </a:r>
                <a:endParaRPr kumimoji="0" lang="en-US" sz="1400" b="0" i="0" u="none" strike="noStrike" kern="1200" cap="none" spc="0" normalizeH="0" baseline="0" noProof="0" dirty="0">
                  <a:ln>
                    <a:noFill/>
                  </a:ln>
                  <a:effectLst/>
                  <a:uLnTx/>
                  <a:uFillTx/>
                </a:endParaRPr>
              </a:p>
            </p:txBody>
          </p:sp>
        </p:grpSp>
        <p:grpSp>
          <p:nvGrpSpPr>
            <p:cNvPr id="39" name="Group 38"/>
            <p:cNvGrpSpPr/>
            <p:nvPr/>
          </p:nvGrpSpPr>
          <p:grpSpPr>
            <a:xfrm>
              <a:off x="2352206" y="1612828"/>
              <a:ext cx="3822553" cy="920839"/>
              <a:chOff x="2337692" y="785514"/>
              <a:chExt cx="3822553" cy="920839"/>
            </a:xfrm>
          </p:grpSpPr>
          <p:grpSp>
            <p:nvGrpSpPr>
              <p:cNvPr id="13" name="Group 12"/>
              <p:cNvGrpSpPr/>
              <p:nvPr/>
            </p:nvGrpSpPr>
            <p:grpSpPr>
              <a:xfrm flipH="1">
                <a:off x="2337692" y="785514"/>
                <a:ext cx="3822553" cy="920839"/>
                <a:chOff x="1506828" y="650383"/>
                <a:chExt cx="9195515" cy="2215166"/>
              </a:xfrm>
            </p:grpSpPr>
            <p:sp>
              <p:nvSpPr>
                <p:cNvPr id="14" name="Freeform 13"/>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5" name="Oval 14"/>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C789F"/>
                      </a:solidFill>
                      <a:effectLst/>
                      <a:uLnTx/>
                      <a:uFillTx/>
                      <a:ea typeface="+mn-ea"/>
                      <a:cs typeface="+mn-cs"/>
                    </a:rPr>
                    <a:t>01</a:t>
                  </a:r>
                  <a:endParaRPr kumimoji="0" lang="en-US" sz="2400" b="0" i="0" u="none" strike="noStrike" kern="1200" cap="none" spc="0" normalizeH="0" baseline="0" noProof="0" dirty="0">
                    <a:ln>
                      <a:noFill/>
                    </a:ln>
                    <a:solidFill>
                      <a:srgbClr val="1C789F"/>
                    </a:solidFill>
                    <a:effectLst/>
                    <a:uLnTx/>
                    <a:uFillTx/>
                    <a:ea typeface="+mn-ea"/>
                    <a:cs typeface="+mn-cs"/>
                  </a:endParaRPr>
                </a:p>
              </p:txBody>
            </p:sp>
          </p:grpSp>
          <p:sp>
            <p:nvSpPr>
              <p:cNvPr id="36" name="TextBox 35"/>
              <p:cNvSpPr txBox="1"/>
              <p:nvPr/>
            </p:nvSpPr>
            <p:spPr>
              <a:xfrm>
                <a:off x="2456028" y="981294"/>
                <a:ext cx="2316349" cy="584775"/>
              </a:xfrm>
              <a:prstGeom prst="rect">
                <a:avLst/>
              </a:prstGeom>
              <a:noFill/>
            </p:spPr>
            <p:txBody>
              <a:bodyPr wrap="square" rtlCol="0">
                <a:spAutoFit/>
              </a:bodyPr>
              <a:lstStyle/>
              <a:p>
                <a:pPr lvl="0" algn="ctr">
                  <a:defRPr/>
                </a:pPr>
                <a:r>
                  <a:rPr lang="vi-VN" altLang="zh-CN" sz="3200" dirty="0">
                    <a:solidFill>
                      <a:srgbClr val="FFFFFF"/>
                    </a:solidFill>
                    <a:ea typeface="微软雅黑" panose="020B0503020204020204" pitchFamily="34" charset="-122"/>
                  </a:rPr>
                  <a:t>Bước 1:</a:t>
                </a:r>
                <a:endParaRPr kumimoji="0" lang="en-US" sz="3200" i="0" u="none" strike="noStrike" kern="1200" cap="none" spc="0" normalizeH="0" baseline="0" noProof="0" dirty="0">
                  <a:ln>
                    <a:noFill/>
                  </a:ln>
                  <a:solidFill>
                    <a:srgbClr val="FFFFFF"/>
                  </a:solidFill>
                  <a:effectLst/>
                  <a:uLnTx/>
                  <a:uFillTx/>
                  <a:ea typeface="微软雅黑" panose="020B0503020204020204" pitchFamily="34" charset="-122"/>
                </a:endParaRPr>
              </a:p>
            </p:txBody>
          </p:sp>
        </p:grpSp>
      </p:grpSp>
      <p:grpSp>
        <p:nvGrpSpPr>
          <p:cNvPr id="50" name="Group 49"/>
          <p:cNvGrpSpPr/>
          <p:nvPr/>
        </p:nvGrpSpPr>
        <p:grpSpPr>
          <a:xfrm>
            <a:off x="479320" y="4735955"/>
            <a:ext cx="9453747" cy="920839"/>
            <a:chOff x="479320" y="4735955"/>
            <a:chExt cx="9453747" cy="920839"/>
          </a:xfrm>
        </p:grpSpPr>
        <p:grpSp>
          <p:nvGrpSpPr>
            <p:cNvPr id="31" name="Group 30"/>
            <p:cNvGrpSpPr/>
            <p:nvPr/>
          </p:nvGrpSpPr>
          <p:grpSpPr>
            <a:xfrm>
              <a:off x="479320" y="4778641"/>
              <a:ext cx="5458957" cy="598522"/>
              <a:chOff x="7002234" y="4997649"/>
              <a:chExt cx="5458957" cy="598522"/>
            </a:xfrm>
          </p:grpSpPr>
          <p:sp>
            <p:nvSpPr>
              <p:cNvPr id="32" name="Rectangle 31"/>
              <p:cNvSpPr/>
              <p:nvPr/>
            </p:nvSpPr>
            <p:spPr>
              <a:xfrm>
                <a:off x="8143983" y="4997649"/>
                <a:ext cx="4317207" cy="369332"/>
              </a:xfrm>
              <a:prstGeom prst="rect">
                <a:avLst/>
              </a:prstGeom>
            </p:spPr>
            <p:txBody>
              <a:bodyPr wrap="none">
                <a:spAutoFit/>
              </a:bodyPr>
              <a:lstStyle/>
              <a:p>
                <a:pPr lvl="0" algn="r">
                  <a:defRPr/>
                </a:pPr>
                <a:r>
                  <a:rPr lang="vi-VN" dirty="0">
                    <a:solidFill>
                      <a:srgbClr val="FFC000"/>
                    </a:solidFill>
                  </a:rPr>
                  <a:t>Tham khảo sự hướng dẫn của giáo viên (nếu cần)</a:t>
                </a:r>
                <a:endParaRPr kumimoji="0" lang="en-US" sz="1600" b="0" i="0" u="none" strike="noStrike" kern="1200" cap="none" spc="0" normalizeH="0" baseline="0" noProof="0" dirty="0">
                  <a:ln>
                    <a:noFill/>
                  </a:ln>
                  <a:solidFill>
                    <a:srgbClr val="FFC000"/>
                  </a:solidFill>
                  <a:effectLst/>
                  <a:uLnTx/>
                  <a:uFillTx/>
                </a:endParaRPr>
              </a:p>
            </p:txBody>
          </p:sp>
          <p:sp>
            <p:nvSpPr>
              <p:cNvPr id="33" name="TextBox 32"/>
              <p:cNvSpPr txBox="1"/>
              <p:nvPr/>
            </p:nvSpPr>
            <p:spPr>
              <a:xfrm>
                <a:off x="7002234" y="5288394"/>
                <a:ext cx="545895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21F">
                      <a:lumMod val="75000"/>
                      <a:lumOff val="25000"/>
                    </a:srgbClr>
                  </a:solidFill>
                  <a:effectLst/>
                  <a:uLnTx/>
                  <a:uFillTx/>
                  <a:ea typeface="+mn-ea"/>
                  <a:cs typeface="+mn-cs"/>
                </a:endParaRPr>
              </a:p>
            </p:txBody>
          </p:sp>
        </p:grpSp>
        <p:grpSp>
          <p:nvGrpSpPr>
            <p:cNvPr id="42" name="Group 41"/>
            <p:cNvGrpSpPr/>
            <p:nvPr/>
          </p:nvGrpSpPr>
          <p:grpSpPr>
            <a:xfrm>
              <a:off x="6110514" y="4735955"/>
              <a:ext cx="3822553" cy="920839"/>
              <a:chOff x="6096000" y="3908641"/>
              <a:chExt cx="3822553" cy="920839"/>
            </a:xfrm>
          </p:grpSpPr>
          <p:grpSp>
            <p:nvGrpSpPr>
              <p:cNvPr id="7" name="Group 6"/>
              <p:cNvGrpSpPr/>
              <p:nvPr/>
            </p:nvGrpSpPr>
            <p:grpSpPr>
              <a:xfrm>
                <a:off x="6096000" y="3908641"/>
                <a:ext cx="3822553" cy="920839"/>
                <a:chOff x="1506828" y="650383"/>
                <a:chExt cx="9195515" cy="2215166"/>
              </a:xfrm>
            </p:grpSpPr>
            <p:sp>
              <p:nvSpPr>
                <p:cNvPr id="8" name="Freeform 7"/>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9" name="Oval 8"/>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79A00"/>
                      </a:solidFill>
                      <a:effectLst/>
                      <a:uLnTx/>
                      <a:uFillTx/>
                      <a:ea typeface="+mn-ea"/>
                      <a:cs typeface="+mn-cs"/>
                    </a:rPr>
                    <a:t>04</a:t>
                  </a:r>
                  <a:endParaRPr kumimoji="0" lang="en-US" sz="2400" b="0" i="0" u="none" strike="noStrike" kern="1200" cap="none" spc="0" normalizeH="0" baseline="0" noProof="0">
                    <a:ln>
                      <a:noFill/>
                    </a:ln>
                    <a:solidFill>
                      <a:srgbClr val="F79A00"/>
                    </a:solidFill>
                    <a:effectLst/>
                    <a:uLnTx/>
                    <a:uFillTx/>
                    <a:ea typeface="+mn-ea"/>
                    <a:cs typeface="+mn-cs"/>
                  </a:endParaRPr>
                </a:p>
              </p:txBody>
            </p:sp>
          </p:grpSp>
          <p:sp>
            <p:nvSpPr>
              <p:cNvPr id="37" name="TextBox 36"/>
              <p:cNvSpPr txBox="1"/>
              <p:nvPr/>
            </p:nvSpPr>
            <p:spPr>
              <a:xfrm>
                <a:off x="7426542" y="4104427"/>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vi-VN" altLang="zh-CN" dirty="0">
                    <a:latin typeface="+mn-lt"/>
                  </a:rPr>
                  <a:t>Bước </a:t>
                </a:r>
                <a:r>
                  <a:rPr lang="en-US" altLang="zh-CN" dirty="0">
                    <a:latin typeface="+mn-lt"/>
                  </a:rPr>
                  <a:t>4</a:t>
                </a:r>
                <a:endParaRPr lang="vi-VN" altLang="zh-CN" dirty="0">
                  <a:latin typeface="+mn-lt"/>
                </a:endParaRPr>
              </a:p>
            </p:txBody>
          </p:sp>
        </p:grpSp>
      </p:grpSp>
      <p:grpSp>
        <p:nvGrpSpPr>
          <p:cNvPr id="49" name="Group 48"/>
          <p:cNvGrpSpPr/>
          <p:nvPr/>
        </p:nvGrpSpPr>
        <p:grpSpPr>
          <a:xfrm>
            <a:off x="2352206" y="3677165"/>
            <a:ext cx="9369203" cy="1082845"/>
            <a:chOff x="2352206" y="3677165"/>
            <a:chExt cx="9369203" cy="1082845"/>
          </a:xfrm>
        </p:grpSpPr>
        <p:grpSp>
          <p:nvGrpSpPr>
            <p:cNvPr id="22" name="Group 21"/>
            <p:cNvGrpSpPr/>
            <p:nvPr/>
          </p:nvGrpSpPr>
          <p:grpSpPr>
            <a:xfrm>
              <a:off x="6256196" y="3730601"/>
              <a:ext cx="5465213" cy="1029409"/>
              <a:chOff x="6995978" y="4997649"/>
              <a:chExt cx="5465213" cy="1029409"/>
            </a:xfrm>
          </p:grpSpPr>
          <p:sp>
            <p:nvSpPr>
              <p:cNvPr id="23" name="Rectangle 22"/>
              <p:cNvSpPr/>
              <p:nvPr/>
            </p:nvSpPr>
            <p:spPr>
              <a:xfrm>
                <a:off x="6995978" y="4997649"/>
                <a:ext cx="5155579" cy="369332"/>
              </a:xfrm>
              <a:prstGeom prst="rect">
                <a:avLst/>
              </a:prstGeom>
            </p:spPr>
            <p:txBody>
              <a:bodyPr wrap="none">
                <a:spAutoFit/>
              </a:bodyPr>
              <a:lstStyle/>
              <a:p>
                <a:pPr lvl="0">
                  <a:defRPr/>
                </a:pPr>
                <a:r>
                  <a:rPr lang="en-US" dirty="0" err="1">
                    <a:solidFill>
                      <a:srgbClr val="A5A5A5"/>
                    </a:solidFill>
                  </a:rPr>
                  <a:t>Lựa</a:t>
                </a:r>
                <a:r>
                  <a:rPr lang="en-US" dirty="0">
                    <a:solidFill>
                      <a:srgbClr val="A5A5A5"/>
                    </a:solidFill>
                  </a:rPr>
                  <a:t> </a:t>
                </a:r>
                <a:r>
                  <a:rPr lang="en-US" dirty="0" err="1">
                    <a:solidFill>
                      <a:srgbClr val="A5A5A5"/>
                    </a:solidFill>
                  </a:rPr>
                  <a:t>chọn</a:t>
                </a:r>
                <a:r>
                  <a:rPr lang="en-US" dirty="0">
                    <a:solidFill>
                      <a:srgbClr val="A5A5A5"/>
                    </a:solidFill>
                  </a:rPr>
                  <a:t> </a:t>
                </a:r>
                <a:r>
                  <a:rPr lang="en-US" dirty="0" err="1">
                    <a:solidFill>
                      <a:srgbClr val="A5A5A5"/>
                    </a:solidFill>
                  </a:rPr>
                  <a:t>hình</a:t>
                </a:r>
                <a:r>
                  <a:rPr lang="en-US" dirty="0">
                    <a:solidFill>
                      <a:srgbClr val="A5A5A5"/>
                    </a:solidFill>
                  </a:rPr>
                  <a:t> </a:t>
                </a:r>
                <a:r>
                  <a:rPr lang="en-US" dirty="0" err="1">
                    <a:solidFill>
                      <a:srgbClr val="A5A5A5"/>
                    </a:solidFill>
                  </a:rPr>
                  <a:t>thức</a:t>
                </a:r>
                <a:r>
                  <a:rPr lang="en-US" dirty="0">
                    <a:solidFill>
                      <a:srgbClr val="A5A5A5"/>
                    </a:solidFill>
                  </a:rPr>
                  <a:t> </a:t>
                </a:r>
                <a:r>
                  <a:rPr lang="en-US" dirty="0" err="1">
                    <a:solidFill>
                      <a:srgbClr val="A5A5A5"/>
                    </a:solidFill>
                  </a:rPr>
                  <a:t>báo</a:t>
                </a:r>
                <a:r>
                  <a:rPr lang="en-US" dirty="0">
                    <a:solidFill>
                      <a:srgbClr val="A5A5A5"/>
                    </a:solidFill>
                  </a:rPr>
                  <a:t> </a:t>
                </a:r>
                <a:r>
                  <a:rPr lang="en-US" dirty="0" err="1">
                    <a:solidFill>
                      <a:srgbClr val="A5A5A5"/>
                    </a:solidFill>
                  </a:rPr>
                  <a:t>cáo</a:t>
                </a:r>
                <a:r>
                  <a:rPr lang="en-US" dirty="0">
                    <a:solidFill>
                      <a:srgbClr val="A5A5A5"/>
                    </a:solidFill>
                  </a:rPr>
                  <a:t>, </a:t>
                </a:r>
                <a:r>
                  <a:rPr lang="en-US" dirty="0" err="1">
                    <a:solidFill>
                      <a:srgbClr val="A5A5A5"/>
                    </a:solidFill>
                  </a:rPr>
                  <a:t>thảo</a:t>
                </a:r>
                <a:r>
                  <a:rPr lang="en-US" dirty="0">
                    <a:solidFill>
                      <a:srgbClr val="A5A5A5"/>
                    </a:solidFill>
                  </a:rPr>
                  <a:t> </a:t>
                </a:r>
                <a:r>
                  <a:rPr lang="en-US" dirty="0" err="1">
                    <a:solidFill>
                      <a:srgbClr val="A5A5A5"/>
                    </a:solidFill>
                  </a:rPr>
                  <a:t>luận</a:t>
                </a:r>
                <a:r>
                  <a:rPr lang="en-US" dirty="0">
                    <a:solidFill>
                      <a:srgbClr val="A5A5A5"/>
                    </a:solidFill>
                  </a:rPr>
                  <a:t> </a:t>
                </a:r>
                <a:r>
                  <a:rPr lang="en-US" dirty="0" err="1">
                    <a:solidFill>
                      <a:srgbClr val="A5A5A5"/>
                    </a:solidFill>
                  </a:rPr>
                  <a:t>cách</a:t>
                </a:r>
                <a:r>
                  <a:rPr lang="en-US" dirty="0">
                    <a:solidFill>
                      <a:srgbClr val="A5A5A5"/>
                    </a:solidFill>
                  </a:rPr>
                  <a:t> </a:t>
                </a:r>
                <a:r>
                  <a:rPr lang="en-US" dirty="0" err="1">
                    <a:solidFill>
                      <a:srgbClr val="A5A5A5"/>
                    </a:solidFill>
                  </a:rPr>
                  <a:t>thức</a:t>
                </a:r>
                <a:r>
                  <a:rPr lang="en-US" dirty="0">
                    <a:solidFill>
                      <a:srgbClr val="A5A5A5"/>
                    </a:solidFill>
                  </a:rPr>
                  <a:t> </a:t>
                </a:r>
                <a:r>
                  <a:rPr lang="en-US" dirty="0" err="1">
                    <a:solidFill>
                      <a:srgbClr val="A5A5A5"/>
                    </a:solidFill>
                  </a:rPr>
                  <a:t>trình</a:t>
                </a:r>
                <a:r>
                  <a:rPr lang="en-US" dirty="0">
                    <a:solidFill>
                      <a:srgbClr val="A5A5A5"/>
                    </a:solidFill>
                  </a:rPr>
                  <a:t> </a:t>
                </a:r>
                <a:r>
                  <a:rPr lang="en-US" dirty="0" err="1">
                    <a:solidFill>
                      <a:srgbClr val="A5A5A5"/>
                    </a:solidFill>
                  </a:rPr>
                  <a:t>bày</a:t>
                </a:r>
                <a:endParaRPr kumimoji="0" lang="en-US" sz="1600" b="0" i="0" u="none" strike="noStrike" kern="1200" cap="none" spc="0" normalizeH="0" baseline="0" noProof="0" dirty="0">
                  <a:ln>
                    <a:noFill/>
                  </a:ln>
                  <a:solidFill>
                    <a:srgbClr val="A5A5A5"/>
                  </a:solidFill>
                  <a:effectLst/>
                  <a:uLnTx/>
                  <a:uFillTx/>
                </a:endParaRPr>
              </a:p>
            </p:txBody>
          </p:sp>
          <p:sp>
            <p:nvSpPr>
              <p:cNvPr id="24" name="TextBox 23"/>
              <p:cNvSpPr txBox="1"/>
              <p:nvPr/>
            </p:nvSpPr>
            <p:spPr>
              <a:xfrm>
                <a:off x="7002234" y="5288394"/>
                <a:ext cx="5458957" cy="738664"/>
              </a:xfrm>
              <a:prstGeom prst="rect">
                <a:avLst/>
              </a:prstGeom>
              <a:noFill/>
            </p:spPr>
            <p:txBody>
              <a:bodyPr wrap="square" rtlCol="0">
                <a:spAutoFit/>
              </a:bodyPr>
              <a:lstStyle/>
              <a:p>
                <a:pPr lvl="0">
                  <a:defRPr/>
                </a:pPr>
                <a:r>
                  <a:rPr lang="vi-VN" sz="1400" dirty="0"/>
                  <a:t>Chọn lọc tư liệu từ các nguồn thu thập được.</a:t>
                </a:r>
              </a:p>
              <a:p>
                <a:pPr lvl="0">
                  <a:defRPr/>
                </a:pPr>
                <a:r>
                  <a:rPr lang="vi-VN" sz="1400" dirty="0"/>
                  <a:t>Xử lí số liệu, thông tin, hình ảnh,...</a:t>
                </a:r>
              </a:p>
              <a:p>
                <a:pPr lvl="0">
                  <a:defRPr/>
                </a:pPr>
                <a:r>
                  <a:rPr lang="vi-VN" sz="1400" dirty="0"/>
                  <a:t>Sắp xếp các thông tin, tư liệu theo đề cương đã xây dựng.</a:t>
                </a:r>
              </a:p>
            </p:txBody>
          </p:sp>
        </p:grpSp>
        <p:grpSp>
          <p:nvGrpSpPr>
            <p:cNvPr id="40" name="Group 39"/>
            <p:cNvGrpSpPr/>
            <p:nvPr/>
          </p:nvGrpSpPr>
          <p:grpSpPr>
            <a:xfrm>
              <a:off x="2352206" y="3677165"/>
              <a:ext cx="3822553" cy="920839"/>
              <a:chOff x="2337692" y="2849851"/>
              <a:chExt cx="3822553" cy="920839"/>
            </a:xfrm>
          </p:grpSpPr>
          <p:grpSp>
            <p:nvGrpSpPr>
              <p:cNvPr id="10" name="Group 9"/>
              <p:cNvGrpSpPr/>
              <p:nvPr/>
            </p:nvGrpSpPr>
            <p:grpSpPr>
              <a:xfrm flipH="1">
                <a:off x="2337692" y="2849851"/>
                <a:ext cx="3822553" cy="920839"/>
                <a:chOff x="1506828" y="650383"/>
                <a:chExt cx="9195515" cy="2215166"/>
              </a:xfrm>
            </p:grpSpPr>
            <p:sp>
              <p:nvSpPr>
                <p:cNvPr id="11" name="Freeform 10"/>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2" name="Oval 11"/>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619405"/>
                      </a:solidFill>
                      <a:effectLst/>
                      <a:uLnTx/>
                      <a:uFillTx/>
                      <a:ea typeface="+mn-ea"/>
                      <a:cs typeface="+mn-cs"/>
                    </a:rPr>
                    <a:t>03</a:t>
                  </a:r>
                  <a:endParaRPr kumimoji="0" lang="en-US" sz="2400" b="0" i="0" u="none" strike="noStrike" kern="1200" cap="none" spc="0" normalizeH="0" baseline="0" noProof="0">
                    <a:ln>
                      <a:noFill/>
                    </a:ln>
                    <a:solidFill>
                      <a:srgbClr val="619405"/>
                    </a:solidFill>
                    <a:effectLst/>
                    <a:uLnTx/>
                    <a:uFillTx/>
                    <a:ea typeface="+mn-ea"/>
                    <a:cs typeface="+mn-cs"/>
                  </a:endParaRPr>
                </a:p>
              </p:txBody>
            </p:sp>
          </p:grpSp>
          <p:sp>
            <p:nvSpPr>
              <p:cNvPr id="38" name="TextBox 37"/>
              <p:cNvSpPr txBox="1"/>
              <p:nvPr/>
            </p:nvSpPr>
            <p:spPr>
              <a:xfrm>
                <a:off x="2485056" y="3047377"/>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vi-VN" altLang="zh-CN" dirty="0">
                    <a:latin typeface="+mn-lt"/>
                  </a:rPr>
                  <a:t>Bước </a:t>
                </a:r>
                <a:r>
                  <a:rPr lang="en-US" altLang="zh-CN" dirty="0">
                    <a:latin typeface="+mn-lt"/>
                  </a:rPr>
                  <a:t>3</a:t>
                </a:r>
                <a:endParaRPr lang="vi-VN" altLang="zh-CN" dirty="0">
                  <a:latin typeface="+mn-lt"/>
                </a:endParaRPr>
              </a:p>
            </p:txBody>
          </p:sp>
        </p:grpSp>
      </p:grpSp>
      <p:sp>
        <p:nvSpPr>
          <p:cNvPr id="45" name="Title 1"/>
          <p:cNvSpPr>
            <a:spLocks noGrp="1"/>
          </p:cNvSpPr>
          <p:nvPr>
            <p:ph type="title"/>
          </p:nvPr>
        </p:nvSpPr>
        <p:spPr/>
        <p:txBody>
          <a:bodyPr>
            <a:normAutofit/>
          </a:bodyPr>
          <a:lstStyle/>
          <a:p>
            <a:pPr algn="ctr"/>
            <a:r>
              <a:rPr lang="en-US" sz="3600" dirty="0">
                <a:solidFill>
                  <a:srgbClr val="C00000"/>
                </a:solidFill>
              </a:rPr>
              <a:t>CÁC BƯỚC TIẾN HÀNH</a:t>
            </a:r>
          </a:p>
        </p:txBody>
      </p:sp>
      <p:sp>
        <p:nvSpPr>
          <p:cNvPr id="46" name="Frame 45">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419845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righ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right)">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9" y="50567"/>
            <a:ext cx="11582399" cy="757237"/>
          </a:xfrm>
        </p:spPr>
        <p:txBody>
          <a:bodyPr>
            <a:normAutofit/>
          </a:bodyPr>
          <a:lstStyle/>
          <a:p>
            <a:r>
              <a:rPr lang="en-US" sz="3600" b="1" dirty="0">
                <a:solidFill>
                  <a:srgbClr val="C00000"/>
                </a:solidFill>
                <a:latin typeface="Times New Roman" panose="02020603050405020304" pitchFamily="18" charset="0"/>
                <a:cs typeface="Times New Roman" panose="02020603050405020304" pitchFamily="18" charset="0"/>
              </a:rPr>
              <a:t>LỰA CHỌN ĐỀ TÀI, PHÂN CÔNG NHIỆM VỤ</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0" name="Title 1"/>
          <p:cNvSpPr txBox="1">
            <a:spLocks/>
          </p:cNvSpPr>
          <p:nvPr/>
        </p:nvSpPr>
        <p:spPr>
          <a:xfrm>
            <a:off x="147621" y="651140"/>
            <a:ext cx="11720528"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defRPr/>
            </a:pPr>
            <a:r>
              <a:rPr lang="en-US" sz="3600" dirty="0">
                <a:solidFill>
                  <a:srgbClr val="0070C0"/>
                </a:solidFill>
              </a:rPr>
              <a:t>THỐNG NHẤT </a:t>
            </a:r>
            <a:r>
              <a:rPr lang="en-US" sz="3600" dirty="0" err="1">
                <a:solidFill>
                  <a:srgbClr val="0070C0"/>
                </a:solidFill>
              </a:rPr>
              <a:t>tiêu</a:t>
            </a:r>
            <a:r>
              <a:rPr lang="en-US" sz="3600" dirty="0">
                <a:solidFill>
                  <a:srgbClr val="0070C0"/>
                </a:solidFill>
              </a:rPr>
              <a:t> </a:t>
            </a:r>
            <a:r>
              <a:rPr lang="en-US" sz="3600" dirty="0" err="1">
                <a:solidFill>
                  <a:srgbClr val="0070C0"/>
                </a:solidFill>
              </a:rPr>
              <a:t>chí</a:t>
            </a:r>
            <a:r>
              <a:rPr lang="en-US" sz="3600" dirty="0">
                <a:solidFill>
                  <a:srgbClr val="0070C0"/>
                </a:solidFill>
              </a:rPr>
              <a:t> </a:t>
            </a:r>
            <a:r>
              <a:rPr lang="en-US" sz="3600" dirty="0" err="1">
                <a:solidFill>
                  <a:srgbClr val="0070C0"/>
                </a:solidFill>
              </a:rPr>
              <a:t>đánh</a:t>
            </a:r>
            <a:r>
              <a:rPr lang="en-US" sz="3600" dirty="0">
                <a:solidFill>
                  <a:srgbClr val="0070C0"/>
                </a:solidFill>
              </a:rPr>
              <a:t> </a:t>
            </a:r>
            <a:r>
              <a:rPr lang="en-US" sz="3600" dirty="0" err="1">
                <a:solidFill>
                  <a:srgbClr val="0070C0"/>
                </a:solidFill>
              </a:rPr>
              <a:t>giá</a:t>
            </a:r>
            <a:endParaRPr kumimoji="0" lang="en-US" sz="3600" b="0" i="0" u="none" strike="noStrike" kern="1200" cap="none" spc="0" normalizeH="0" baseline="0" noProof="0" dirty="0">
              <a:ln>
                <a:noFill/>
              </a:ln>
              <a:solidFill>
                <a:srgbClr val="0070C0"/>
              </a:solidFill>
              <a:effectLst/>
              <a:uLnTx/>
              <a:uFillTx/>
              <a:latin typeface="#9Slide07 IcielBC Cubano Normal (Headings)"/>
              <a:ea typeface="+mj-ea"/>
              <a:cs typeface="+mj-cs"/>
            </a:endParaRPr>
          </a:p>
        </p:txBody>
      </p:sp>
      <p:graphicFrame>
        <p:nvGraphicFramePr>
          <p:cNvPr id="3" name="Table 2"/>
          <p:cNvGraphicFramePr>
            <a:graphicFrameLocks noGrp="1"/>
          </p:cNvGraphicFramePr>
          <p:nvPr>
            <p:extLst>
              <p:ext uri="{D42A27DB-BD31-4B8C-83A1-F6EECF244321}">
                <p14:modId xmlns:p14="http://schemas.microsoft.com/office/powerpoint/2010/main" val="2709668929"/>
              </p:ext>
            </p:extLst>
          </p:nvPr>
        </p:nvGraphicFramePr>
        <p:xfrm>
          <a:off x="435428" y="1458945"/>
          <a:ext cx="11432721" cy="4890657"/>
        </p:xfrm>
        <a:graphic>
          <a:graphicData uri="http://schemas.openxmlformats.org/drawingml/2006/table">
            <a:tbl>
              <a:tblPr>
                <a:tableStyleId>{00A15C55-8517-42AA-B614-E9B94910E393}</a:tableStyleId>
              </a:tblPr>
              <a:tblGrid>
                <a:gridCol w="2712750">
                  <a:extLst>
                    <a:ext uri="{9D8B030D-6E8A-4147-A177-3AD203B41FA5}">
                      <a16:colId xmlns:a16="http://schemas.microsoft.com/office/drawing/2014/main" val="1528507174"/>
                    </a:ext>
                  </a:extLst>
                </a:gridCol>
                <a:gridCol w="1555081">
                  <a:extLst>
                    <a:ext uri="{9D8B030D-6E8A-4147-A177-3AD203B41FA5}">
                      <a16:colId xmlns:a16="http://schemas.microsoft.com/office/drawing/2014/main" val="1785338269"/>
                    </a:ext>
                  </a:extLst>
                </a:gridCol>
                <a:gridCol w="1931756">
                  <a:extLst>
                    <a:ext uri="{9D8B030D-6E8A-4147-A177-3AD203B41FA5}">
                      <a16:colId xmlns:a16="http://schemas.microsoft.com/office/drawing/2014/main" val="3570675595"/>
                    </a:ext>
                  </a:extLst>
                </a:gridCol>
                <a:gridCol w="1931756">
                  <a:extLst>
                    <a:ext uri="{9D8B030D-6E8A-4147-A177-3AD203B41FA5}">
                      <a16:colId xmlns:a16="http://schemas.microsoft.com/office/drawing/2014/main" val="207932867"/>
                    </a:ext>
                  </a:extLst>
                </a:gridCol>
                <a:gridCol w="1650689">
                  <a:extLst>
                    <a:ext uri="{9D8B030D-6E8A-4147-A177-3AD203B41FA5}">
                      <a16:colId xmlns:a16="http://schemas.microsoft.com/office/drawing/2014/main" val="3479443965"/>
                    </a:ext>
                  </a:extLst>
                </a:gridCol>
                <a:gridCol w="1650689">
                  <a:extLst>
                    <a:ext uri="{9D8B030D-6E8A-4147-A177-3AD203B41FA5}">
                      <a16:colId xmlns:a16="http://schemas.microsoft.com/office/drawing/2014/main" val="1395310737"/>
                    </a:ext>
                  </a:extLst>
                </a:gridCol>
              </a:tblGrid>
              <a:tr h="626145">
                <a:tc rowSpan="3">
                  <a:txBody>
                    <a:bodyPr/>
                    <a:lstStyle/>
                    <a:p>
                      <a:pPr marL="635" indent="-1905" algn="l">
                        <a:lnSpc>
                          <a:spcPct val="115000"/>
                        </a:lnSpc>
                        <a:spcAft>
                          <a:spcPts val="0"/>
                        </a:spcAft>
                      </a:pPr>
                      <a:r>
                        <a:rPr lang="vi-VN" sz="2400" dirty="0">
                          <a:effectLst/>
                        </a:rPr>
                        <a:t>Tiêu chí đánh giá</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635" indent="-1905" algn="ctr">
                        <a:lnSpc>
                          <a:spcPct val="115000"/>
                        </a:lnSpc>
                        <a:spcAft>
                          <a:spcPts val="0"/>
                        </a:spcAft>
                      </a:pPr>
                      <a:r>
                        <a:rPr lang="vi-VN" sz="2400">
                          <a:effectLst/>
                        </a:rPr>
                        <a:t>Mô tả mức chất lượng</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635" indent="-1905" algn="l">
                        <a:lnSpc>
                          <a:spcPct val="115000"/>
                        </a:lnSpc>
                        <a:spcAft>
                          <a:spcPts val="0"/>
                        </a:spcAft>
                      </a:pPr>
                      <a:r>
                        <a:rPr lang="vi-VN" sz="2400" dirty="0">
                          <a:effectLst/>
                        </a:rPr>
                        <a:t>Tổng hợp</a:t>
                      </a: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73577736"/>
                  </a:ext>
                </a:extLst>
              </a:tr>
              <a:tr h="626145">
                <a:tc vMerge="1">
                  <a:txBody>
                    <a:bodyPr/>
                    <a:lstStyle/>
                    <a:p>
                      <a:endParaRPr lang="en-US"/>
                    </a:p>
                  </a:txBody>
                  <a:tcPr/>
                </a:tc>
                <a:tc>
                  <a:txBody>
                    <a:bodyPr/>
                    <a:lstStyle/>
                    <a:p>
                      <a:pPr marL="635" indent="-1905" algn="ctr">
                        <a:lnSpc>
                          <a:spcPct val="115000"/>
                        </a:lnSpc>
                        <a:spcAft>
                          <a:spcPts val="0"/>
                        </a:spcAft>
                      </a:pPr>
                      <a:r>
                        <a:rPr lang="vi-VN" sz="2400">
                          <a:effectLst/>
                        </a:rPr>
                        <a:t>Xuất sắc</a:t>
                      </a:r>
                      <a:endParaRPr lang="en-US" sz="240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a:effectLst/>
                        </a:rPr>
                        <a:t>Tốt</a:t>
                      </a:r>
                      <a:endParaRPr lang="en-US" sz="240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a:effectLst/>
                        </a:rPr>
                        <a:t>Đạt yêu cầu</a:t>
                      </a:r>
                      <a:endParaRPr lang="en-US" sz="240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dirty="0">
                          <a:effectLst/>
                        </a:rPr>
                        <a:t>Chưa đạt</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635" indent="-1905" algn="ctr">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36871"/>
                  </a:ext>
                </a:extLst>
              </a:tr>
              <a:tr h="526851">
                <a:tc vMerge="1">
                  <a:txBody>
                    <a:bodyPr/>
                    <a:lstStyle/>
                    <a:p>
                      <a:endParaRPr lang="en-US"/>
                    </a:p>
                  </a:txBody>
                  <a:tcPr/>
                </a:tc>
                <a:tc>
                  <a:txBody>
                    <a:bodyPr/>
                    <a:lstStyle/>
                    <a:p>
                      <a:pPr marL="635" indent="-1905" algn="ctr">
                        <a:lnSpc>
                          <a:spcPct val="115000"/>
                        </a:lnSpc>
                        <a:spcAft>
                          <a:spcPts val="0"/>
                        </a:spcAft>
                      </a:pPr>
                      <a:r>
                        <a:rPr lang="vi-VN" sz="2400">
                          <a:effectLst/>
                        </a:rPr>
                        <a:t>10-9</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a:effectLst/>
                        </a:rPr>
                        <a:t>8-7</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a:effectLst/>
                        </a:rPr>
                        <a:t>6-5</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vi-VN" sz="2400" dirty="0">
                          <a:effectLst/>
                        </a:rPr>
                        <a:t>4-0</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71231471"/>
                  </a:ext>
                </a:extLst>
              </a:tr>
              <a:tr h="817633">
                <a:tc>
                  <a:txBody>
                    <a:bodyPr/>
                    <a:lstStyle/>
                    <a:p>
                      <a:pPr marL="635" indent="-1905" algn="l">
                        <a:lnSpc>
                          <a:spcPct val="115000"/>
                        </a:lnSpc>
                        <a:spcAft>
                          <a:spcPts val="0"/>
                        </a:spcAft>
                      </a:pPr>
                      <a:r>
                        <a:rPr lang="vi-VN" sz="2400">
                          <a:effectLst/>
                        </a:rPr>
                        <a:t>Hình thức báo cáo</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150756"/>
                  </a:ext>
                </a:extLst>
              </a:tr>
              <a:tr h="626145">
                <a:tc>
                  <a:txBody>
                    <a:bodyPr/>
                    <a:lstStyle/>
                    <a:p>
                      <a:pPr marL="635" indent="-1905" algn="l">
                        <a:lnSpc>
                          <a:spcPct val="115000"/>
                        </a:lnSpc>
                        <a:spcAft>
                          <a:spcPts val="0"/>
                        </a:spcAft>
                      </a:pPr>
                      <a:r>
                        <a:rPr lang="vi-VN" sz="2400">
                          <a:effectLst/>
                        </a:rPr>
                        <a:t>Nội dung báo cáo</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222578"/>
                  </a:ext>
                </a:extLst>
              </a:tr>
              <a:tr h="614036">
                <a:tc>
                  <a:txBody>
                    <a:bodyPr/>
                    <a:lstStyle/>
                    <a:p>
                      <a:pPr marL="635" indent="-1905" algn="l">
                        <a:lnSpc>
                          <a:spcPct val="115000"/>
                        </a:lnSpc>
                        <a:spcAft>
                          <a:spcPts val="0"/>
                        </a:spcAft>
                      </a:pPr>
                      <a:r>
                        <a:rPr lang="vi-VN" sz="2400">
                          <a:effectLst/>
                        </a:rPr>
                        <a:t>Kỹ năng trình bày</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642347"/>
                  </a:ext>
                </a:extLst>
              </a:tr>
              <a:tr h="526851">
                <a:tc>
                  <a:txBody>
                    <a:bodyPr/>
                    <a:lstStyle/>
                    <a:p>
                      <a:pPr marL="635" indent="-1905" algn="l">
                        <a:lnSpc>
                          <a:spcPct val="115000"/>
                        </a:lnSpc>
                        <a:spcAft>
                          <a:spcPts val="0"/>
                        </a:spcAft>
                      </a:pPr>
                      <a:r>
                        <a:rPr lang="vi-VN" sz="2400">
                          <a:effectLst/>
                        </a:rPr>
                        <a:t>Trả lời câu hỏi</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6351062"/>
                  </a:ext>
                </a:extLst>
              </a:tr>
              <a:tr h="526851">
                <a:tc>
                  <a:txBody>
                    <a:bodyPr/>
                    <a:lstStyle/>
                    <a:p>
                      <a:pPr marL="635" indent="-1905" algn="l">
                        <a:lnSpc>
                          <a:spcPct val="115000"/>
                        </a:lnSpc>
                        <a:spcAft>
                          <a:spcPts val="0"/>
                        </a:spcAft>
                      </a:pPr>
                      <a:r>
                        <a:rPr lang="vi-VN" sz="2400">
                          <a:effectLst/>
                        </a:rPr>
                        <a:t>Tổng cộng</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a:effectLst/>
                        </a:rPr>
                        <a:t> </a:t>
                      </a:r>
                      <a:endParaRPr lang="en-US" sz="240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0"/>
                        </a:spcAft>
                      </a:pPr>
                      <a:r>
                        <a:rPr lang="vi-VN" sz="2400" dirty="0">
                          <a:effectLst/>
                        </a:rPr>
                        <a:t> </a:t>
                      </a:r>
                      <a:endParaRPr lang="en-US" sz="2400" dirty="0">
                        <a:effectLst/>
                        <a:latin typeface="Times New Roman" panose="02020603050405020304" pitchFamily="18" charset="0"/>
                        <a:ea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906259"/>
                  </a:ext>
                </a:extLst>
              </a:tr>
            </a:tbl>
          </a:graphicData>
        </a:graphic>
      </p:graphicFrame>
    </p:spTree>
    <p:extLst>
      <p:ext uri="{BB962C8B-B14F-4D97-AF65-F5344CB8AC3E}">
        <p14:creationId xmlns:p14="http://schemas.microsoft.com/office/powerpoint/2010/main" val="40680956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84E1F7D-81D3-A314-A332-26C4F094A138}"/>
              </a:ext>
            </a:extLst>
          </p:cNvPr>
          <p:cNvGraphicFramePr>
            <a:graphicFrameLocks noGrp="1"/>
          </p:cNvGraphicFramePr>
          <p:nvPr/>
        </p:nvGraphicFramePr>
        <p:xfrm>
          <a:off x="299545" y="425669"/>
          <a:ext cx="11556124" cy="6164318"/>
        </p:xfrm>
        <a:graphic>
          <a:graphicData uri="http://schemas.openxmlformats.org/drawingml/2006/table">
            <a:tbl>
              <a:tblPr firstRow="1" firstCol="1" bandRow="1">
                <a:tableStyleId>{5C22544A-7EE6-4342-B048-85BDC9FD1C3A}</a:tableStyleId>
              </a:tblPr>
              <a:tblGrid>
                <a:gridCol w="5689778">
                  <a:extLst>
                    <a:ext uri="{9D8B030D-6E8A-4147-A177-3AD203B41FA5}">
                      <a16:colId xmlns:a16="http://schemas.microsoft.com/office/drawing/2014/main" val="3638332065"/>
                    </a:ext>
                  </a:extLst>
                </a:gridCol>
                <a:gridCol w="5866346">
                  <a:extLst>
                    <a:ext uri="{9D8B030D-6E8A-4147-A177-3AD203B41FA5}">
                      <a16:colId xmlns:a16="http://schemas.microsoft.com/office/drawing/2014/main" val="1040782198"/>
                    </a:ext>
                  </a:extLst>
                </a:gridCol>
              </a:tblGrid>
              <a:tr h="833686">
                <a:tc gridSpan="2">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PHIẾU HỌC TẬP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1800141617"/>
                  </a:ext>
                </a:extLst>
              </a:tr>
              <a:tr h="1723945">
                <a:tc>
                  <a:txBody>
                    <a:bodyPr/>
                    <a:lstStyle/>
                    <a:p>
                      <a:pPr algn="ctr">
                        <a:lnSpc>
                          <a:spcPct val="115000"/>
                        </a:lnSpc>
                        <a:spcAft>
                          <a:spcPts val="1000"/>
                        </a:spcAft>
                      </a:pPr>
                      <a:r>
                        <a:rPr lang="en-US" sz="2800" dirty="0" err="1">
                          <a:solidFill>
                            <a:schemeClr val="tx1"/>
                          </a:solidFill>
                          <a:effectLst/>
                          <a:latin typeface="Times New Roman" panose="02020603050405020304" pitchFamily="18" charset="0"/>
                          <a:cs typeface="Times New Roman" panose="02020603050405020304" pitchFamily="18" charset="0"/>
                        </a:rPr>
                        <a:t>Châu</a:t>
                      </a:r>
                      <a:r>
                        <a:rPr lang="en-US" sz="2800" dirty="0">
                          <a:solidFill>
                            <a:schemeClr val="tx1"/>
                          </a:solidFill>
                          <a:effectLst/>
                          <a:latin typeface="Times New Roman" panose="02020603050405020304" pitchFamily="18" charset="0"/>
                          <a:cs typeface="Times New Roman" panose="02020603050405020304" pitchFamily="18" charset="0"/>
                        </a:rPr>
                        <a:t> Á </a:t>
                      </a:r>
                      <a:r>
                        <a:rPr lang="en-US" sz="2800" dirty="0" err="1">
                          <a:solidFill>
                            <a:schemeClr val="tx1"/>
                          </a:solidFill>
                          <a:effectLst/>
                          <a:latin typeface="Times New Roman" panose="02020603050405020304" pitchFamily="18" charset="0"/>
                          <a:cs typeface="Times New Roman" panose="02020603050405020304" pitchFamily="18" charset="0"/>
                        </a:rPr>
                        <a:t>đứng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đầu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a:t>
                      </a:r>
                      <a:endPar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2CC"/>
                    </a:solidFill>
                  </a:tcPr>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Châu</a:t>
                      </a:r>
                      <a:r>
                        <a:rPr lang="en-US" sz="2800" dirty="0">
                          <a:effectLst/>
                          <a:latin typeface="Times New Roman" panose="02020603050405020304" pitchFamily="18" charset="0"/>
                          <a:cs typeface="Times New Roman" panose="02020603050405020304" pitchFamily="18" charset="0"/>
                        </a:rPr>
                        <a:t> Á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140315"/>
                  </a:ext>
                </a:extLst>
              </a:tr>
              <a:tr h="3606687">
                <a:tc>
                  <a:txBody>
                    <a:bodyPr/>
                    <a:lstStyle/>
                    <a:p>
                      <a:pPr algn="just">
                        <a:lnSpc>
                          <a:spcPct val="115000"/>
                        </a:lnSpc>
                        <a:spcAft>
                          <a:spcPts val="1000"/>
                        </a:spcAft>
                      </a:pPr>
                      <a:endPar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2CC"/>
                    </a:solidFill>
                  </a:tcPr>
                </a:tc>
                <a:tc>
                  <a:txBody>
                    <a:bodyPr/>
                    <a:lstStyle/>
                    <a:p>
                      <a:pPr algn="just">
                        <a:lnSpc>
                          <a:spcPct val="115000"/>
                        </a:lnSpc>
                        <a:spcAft>
                          <a:spcPts val="100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170753"/>
                  </a:ext>
                </a:extLst>
              </a:tr>
            </a:tbl>
          </a:graphicData>
        </a:graphic>
      </p:graphicFrame>
      <p:sp>
        <p:nvSpPr>
          <p:cNvPr id="5" name="TextBox 4">
            <a:extLst>
              <a:ext uri="{FF2B5EF4-FFF2-40B4-BE49-F238E27FC236}">
                <a16:creationId xmlns:a16="http://schemas.microsoft.com/office/drawing/2014/main" id="{03EFB804-9C3E-499F-E739-43319ABE2B94}"/>
              </a:ext>
            </a:extLst>
          </p:cNvPr>
          <p:cNvSpPr txBox="1"/>
          <p:nvPr/>
        </p:nvSpPr>
        <p:spPr>
          <a:xfrm>
            <a:off x="299545" y="3185304"/>
            <a:ext cx="5525626" cy="3031407"/>
          </a:xfrm>
          <a:prstGeom prst="rect">
            <a:avLst/>
          </a:prstGeom>
          <a:noFill/>
        </p:spPr>
        <p:txBody>
          <a:bodyPr wrap="square">
            <a:spAutoFit/>
          </a:bodyPr>
          <a:lstStyle/>
          <a:p>
            <a:pPr algn="just">
              <a:lnSpc>
                <a:spcPct val="115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id="{76664F18-8E7D-ABD8-1410-743BEA7CBDD7}"/>
              </a:ext>
            </a:extLst>
          </p:cNvPr>
          <p:cNvSpPr txBox="1"/>
          <p:nvPr/>
        </p:nvSpPr>
        <p:spPr>
          <a:xfrm>
            <a:off x="6330043" y="3185303"/>
            <a:ext cx="5525626" cy="3031407"/>
          </a:xfrm>
          <a:prstGeom prst="rect">
            <a:avLst/>
          </a:prstGeom>
          <a:noFill/>
        </p:spPr>
        <p:txBody>
          <a:bodyPr wrap="square">
            <a:spAutoFit/>
          </a:bodyPr>
          <a:lstStyle/>
          <a:p>
            <a:pPr algn="just">
              <a:lnSpc>
                <a:spcPct val="115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374562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84E1F7D-81D3-A314-A332-26C4F094A138}"/>
              </a:ext>
            </a:extLst>
          </p:cNvPr>
          <p:cNvGraphicFramePr>
            <a:graphicFrameLocks noGrp="1"/>
          </p:cNvGraphicFramePr>
          <p:nvPr>
            <p:extLst>
              <p:ext uri="{D42A27DB-BD31-4B8C-83A1-F6EECF244321}">
                <p14:modId xmlns:p14="http://schemas.microsoft.com/office/powerpoint/2010/main" val="3670782699"/>
              </p:ext>
            </p:extLst>
          </p:nvPr>
        </p:nvGraphicFramePr>
        <p:xfrm>
          <a:off x="299545" y="425669"/>
          <a:ext cx="11556124" cy="6164318"/>
        </p:xfrm>
        <a:graphic>
          <a:graphicData uri="http://schemas.openxmlformats.org/drawingml/2006/table">
            <a:tbl>
              <a:tblPr firstRow="1" firstCol="1" bandRow="1">
                <a:tableStyleId>{5C22544A-7EE6-4342-B048-85BDC9FD1C3A}</a:tableStyleId>
              </a:tblPr>
              <a:tblGrid>
                <a:gridCol w="5689778">
                  <a:extLst>
                    <a:ext uri="{9D8B030D-6E8A-4147-A177-3AD203B41FA5}">
                      <a16:colId xmlns:a16="http://schemas.microsoft.com/office/drawing/2014/main" val="3638332065"/>
                    </a:ext>
                  </a:extLst>
                </a:gridCol>
                <a:gridCol w="5866346">
                  <a:extLst>
                    <a:ext uri="{9D8B030D-6E8A-4147-A177-3AD203B41FA5}">
                      <a16:colId xmlns:a16="http://schemas.microsoft.com/office/drawing/2014/main" val="1040782198"/>
                    </a:ext>
                  </a:extLst>
                </a:gridCol>
              </a:tblGrid>
              <a:tr h="833686">
                <a:tc gridSpan="2">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PHIẾU HỌC TẬP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1800141617"/>
                  </a:ext>
                </a:extLst>
              </a:tr>
              <a:tr h="1723945">
                <a:tc>
                  <a:txBody>
                    <a:bodyPr/>
                    <a:lstStyle/>
                    <a:p>
                      <a:pPr algn="ctr">
                        <a:lnSpc>
                          <a:spcPct val="115000"/>
                        </a:lnSpc>
                        <a:spcAft>
                          <a:spcPts val="1000"/>
                        </a:spcAft>
                      </a:pPr>
                      <a:r>
                        <a:rPr lang="en-US" sz="2800" dirty="0" err="1">
                          <a:solidFill>
                            <a:schemeClr val="tx1"/>
                          </a:solidFill>
                          <a:effectLst/>
                          <a:latin typeface="Times New Roman" panose="02020603050405020304" pitchFamily="18" charset="0"/>
                          <a:cs typeface="Times New Roman" panose="02020603050405020304" pitchFamily="18" charset="0"/>
                        </a:rPr>
                        <a:t>Châu</a:t>
                      </a:r>
                      <a:r>
                        <a:rPr lang="en-US" sz="2800" dirty="0">
                          <a:solidFill>
                            <a:schemeClr val="tx1"/>
                          </a:solidFill>
                          <a:effectLst/>
                          <a:latin typeface="Times New Roman" panose="02020603050405020304" pitchFamily="18" charset="0"/>
                          <a:cs typeface="Times New Roman" panose="02020603050405020304" pitchFamily="18" charset="0"/>
                        </a:rPr>
                        <a:t> Á </a:t>
                      </a:r>
                      <a:r>
                        <a:rPr lang="en-US" sz="2800" dirty="0" err="1">
                          <a:solidFill>
                            <a:schemeClr val="tx1"/>
                          </a:solidFill>
                          <a:effectLst/>
                          <a:latin typeface="Times New Roman" panose="02020603050405020304" pitchFamily="18" charset="0"/>
                          <a:cs typeface="Times New Roman" panose="02020603050405020304" pitchFamily="18" charset="0"/>
                        </a:rPr>
                        <a:t>đứng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đầu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a:t>
                      </a:r>
                      <a:endPar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2CC"/>
                    </a:solidFill>
                  </a:tcPr>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lớn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Châu</a:t>
                      </a:r>
                      <a:r>
                        <a:rPr lang="en-US" sz="2800" dirty="0">
                          <a:effectLst/>
                          <a:latin typeface="Times New Roman" panose="02020603050405020304" pitchFamily="18" charset="0"/>
                          <a:cs typeface="Times New Roman" panose="02020603050405020304" pitchFamily="18" charset="0"/>
                        </a:rPr>
                        <a:t> Á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140315"/>
                  </a:ext>
                </a:extLst>
              </a:tr>
              <a:tr h="3606687">
                <a:tc>
                  <a:txBody>
                    <a:bodyPr/>
                    <a:lstStyle/>
                    <a:p>
                      <a:pPr algn="just">
                        <a:lnSpc>
                          <a:spcPct val="115000"/>
                        </a:lnSpc>
                        <a:spcAft>
                          <a:spcPts val="1000"/>
                        </a:spcAft>
                      </a:pPr>
                      <a:endPar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2CC"/>
                    </a:solidFill>
                  </a:tcPr>
                </a:tc>
                <a:tc>
                  <a:txBody>
                    <a:bodyPr/>
                    <a:lstStyle/>
                    <a:p>
                      <a:pPr algn="just">
                        <a:lnSpc>
                          <a:spcPct val="115000"/>
                        </a:lnSpc>
                        <a:spcAft>
                          <a:spcPts val="100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170753"/>
                  </a:ext>
                </a:extLst>
              </a:tr>
            </a:tbl>
          </a:graphicData>
        </a:graphic>
      </p:graphicFrame>
      <p:sp>
        <p:nvSpPr>
          <p:cNvPr id="5" name="TextBox 4">
            <a:extLst>
              <a:ext uri="{FF2B5EF4-FFF2-40B4-BE49-F238E27FC236}">
                <a16:creationId xmlns:a16="http://schemas.microsoft.com/office/drawing/2014/main" id="{03EFB804-9C3E-499F-E739-43319ABE2B94}"/>
              </a:ext>
            </a:extLst>
          </p:cNvPr>
          <p:cNvSpPr txBox="1"/>
          <p:nvPr/>
        </p:nvSpPr>
        <p:spPr>
          <a:xfrm>
            <a:off x="299545" y="2934581"/>
            <a:ext cx="5525626" cy="3247877"/>
          </a:xfrm>
          <a:prstGeom prst="rect">
            <a:avLst/>
          </a:prstGeom>
          <a:noFill/>
        </p:spPr>
        <p:txBody>
          <a:bodyPr wrap="square">
            <a:spAutoFit/>
          </a:bodyPr>
          <a:lstStyle/>
          <a:p>
            <a:pPr marL="285750" indent="-285750" algn="just">
              <a:lnSpc>
                <a:spcPct val="115000"/>
              </a:lnSpc>
              <a:spcAft>
                <a:spcPts val="1000"/>
              </a:spcAft>
              <a:buFontTx/>
              <a:buChar char="-"/>
            </a:pPr>
            <a:r>
              <a:rPr lang="en-US" sz="2400" dirty="0" err="1">
                <a:effectLst/>
                <a:latin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tích</a:t>
            </a:r>
            <a:endParaRPr lang="en-US" sz="2400" dirty="0">
              <a:effectLst/>
              <a:latin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Tx/>
              <a:buChar char="-"/>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US" sz="2400" dirty="0" err="1">
                <a:latin typeface="Times New Roman" panose="02020603050405020304" pitchFamily="18" charset="0"/>
                <a:ea typeface="Calibri" panose="020F0502020204030204" pitchFamily="34" charset="0"/>
                <a:cs typeface="Times New Roman" panose="02020603050405020304" pitchFamily="18" charset="0"/>
              </a:rPr>
              <a:t>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mỏ</a:t>
            </a:r>
            <a:r>
              <a:rPr lang="en-US" sz="2400" dirty="0">
                <a:latin typeface="Times New Roman" panose="02020603050405020304" pitchFamily="18" charset="0"/>
                <a:ea typeface="Calibri" panose="020F0502020204030204" pitchFamily="34" charset="0"/>
                <a:cs typeface="Times New Roman" panose="02020603050405020304" pitchFamily="18" charset="0"/>
              </a:rPr>
              <a:t>, than…</a:t>
            </a:r>
          </a:p>
          <a:p>
            <a:pPr marL="285750" indent="-285750" algn="just">
              <a:lnSpc>
                <a:spcPct val="115000"/>
              </a:lnSpc>
              <a:spcAft>
                <a:spcPts val="1000"/>
              </a:spcAft>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Bão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đới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24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ngọt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04824472-D17E-0464-5666-C854DF60D196}"/>
              </a:ext>
            </a:extLst>
          </p:cNvPr>
          <p:cNvSpPr txBox="1"/>
          <p:nvPr/>
        </p:nvSpPr>
        <p:spPr>
          <a:xfrm>
            <a:off x="6143673" y="2934581"/>
            <a:ext cx="5525626" cy="2673552"/>
          </a:xfrm>
          <a:prstGeom prst="rect">
            <a:avLst/>
          </a:prstGeom>
          <a:noFill/>
        </p:spPr>
        <p:txBody>
          <a:bodyPr wrap="square">
            <a:spAutoFit/>
          </a:bodyPr>
          <a:lstStyle/>
          <a:p>
            <a:pPr algn="just">
              <a:lnSpc>
                <a:spcPct val="115000"/>
              </a:lnSpc>
              <a:spcAft>
                <a:spcPts val="10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Quốc</a:t>
            </a:r>
            <a:endParaRPr lang="vi-VN"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endParaRPr lang="vi-VN"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Quốc</a:t>
            </a:r>
            <a:endParaRPr lang="vi-VN"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Times New Roman" panose="02020603050405020304" pitchFamily="18" charset="0"/>
              </a:rPr>
              <a:t>- Xin-ga-po</a:t>
            </a:r>
            <a:endParaRPr lang="vi-VN" sz="2400" dirty="0">
              <a:effectLst/>
              <a:latin typeface="Times New Roman" panose="02020603050405020304" pitchFamily="18" charset="0"/>
              <a:ea typeface="Calibri" panose="020F0502020204030204" pitchFamily="34" charset="0"/>
            </a:endParaRPr>
          </a:p>
          <a:p>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69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10311" y="637685"/>
            <a:ext cx="812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08864A-6261-4242-AC78-198485BD57C5}" type="slidenum">
              <a:rPr kumimoji="0" lang="en-US" sz="1600" b="0" i="0" u="none" strike="noStrike" kern="1200" cap="none" spc="0" normalizeH="0" baseline="0" noProof="0" smtClean="0">
                <a:ln>
                  <a:noFill/>
                </a:ln>
                <a:solidFill>
                  <a:srgbClr val="FFFFFF"/>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43" name="Group 42"/>
          <p:cNvGrpSpPr/>
          <p:nvPr/>
        </p:nvGrpSpPr>
        <p:grpSpPr>
          <a:xfrm>
            <a:off x="6110514" y="2713972"/>
            <a:ext cx="3822553" cy="920839"/>
            <a:chOff x="6096000" y="1886658"/>
            <a:chExt cx="3822553" cy="920839"/>
          </a:xfrm>
        </p:grpSpPr>
        <p:grpSp>
          <p:nvGrpSpPr>
            <p:cNvPr id="4" name="Group 3"/>
            <p:cNvGrpSpPr/>
            <p:nvPr/>
          </p:nvGrpSpPr>
          <p:grpSpPr>
            <a:xfrm>
              <a:off x="6096000" y="1886658"/>
              <a:ext cx="3822553" cy="920839"/>
              <a:chOff x="1506828" y="650383"/>
              <a:chExt cx="9195515" cy="2215166"/>
            </a:xfrm>
          </p:grpSpPr>
          <p:sp>
            <p:nvSpPr>
              <p:cNvPr id="5" name="Freeform 4"/>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6" name="Oval 5"/>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D05126"/>
                    </a:solidFill>
                    <a:effectLst/>
                    <a:uLnTx/>
                    <a:uFillTx/>
                    <a:ea typeface="+mn-ea"/>
                    <a:cs typeface="+mn-cs"/>
                  </a:rPr>
                  <a:t>02</a:t>
                </a:r>
                <a:endParaRPr kumimoji="0" lang="en-US" sz="2400" b="0" i="0" u="none" strike="noStrike" kern="1200" cap="none" spc="0" normalizeH="0" baseline="0" noProof="0">
                  <a:ln>
                    <a:noFill/>
                  </a:ln>
                  <a:solidFill>
                    <a:srgbClr val="D05126"/>
                  </a:solidFill>
                  <a:effectLst/>
                  <a:uLnTx/>
                  <a:uFillTx/>
                  <a:ea typeface="+mn-ea"/>
                  <a:cs typeface="+mn-cs"/>
                </a:endParaRPr>
              </a:p>
            </p:txBody>
          </p:sp>
        </p:grpSp>
        <p:sp>
          <p:nvSpPr>
            <p:cNvPr id="34" name="TextBox 33"/>
            <p:cNvSpPr txBox="1"/>
            <p:nvPr/>
          </p:nvSpPr>
          <p:spPr>
            <a:xfrm>
              <a:off x="7455570" y="2039450"/>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en-US" altLang="zh-CN" dirty="0" err="1">
                  <a:latin typeface="+mn-lt"/>
                </a:rPr>
                <a:t>Nhóm</a:t>
              </a:r>
              <a:r>
                <a:rPr lang="vi-VN" altLang="zh-CN" dirty="0">
                  <a:latin typeface="+mn-lt"/>
                </a:rPr>
                <a:t> 2</a:t>
              </a:r>
              <a:endParaRPr lang="en-US" altLang="zh-CN" dirty="0">
                <a:latin typeface="+mn-lt"/>
              </a:endParaRPr>
            </a:p>
          </p:txBody>
        </p:sp>
      </p:grpSp>
      <p:grpSp>
        <p:nvGrpSpPr>
          <p:cNvPr id="47" name="Group 46"/>
          <p:cNvGrpSpPr/>
          <p:nvPr/>
        </p:nvGrpSpPr>
        <p:grpSpPr>
          <a:xfrm>
            <a:off x="2352206" y="1612828"/>
            <a:ext cx="9369203" cy="920839"/>
            <a:chOff x="2352206" y="1612828"/>
            <a:chExt cx="9369203" cy="920839"/>
          </a:xfrm>
        </p:grpSpPr>
        <p:grpSp>
          <p:nvGrpSpPr>
            <p:cNvPr id="19" name="Group 18"/>
            <p:cNvGrpSpPr/>
            <p:nvPr/>
          </p:nvGrpSpPr>
          <p:grpSpPr>
            <a:xfrm>
              <a:off x="6256196" y="1666264"/>
              <a:ext cx="5465213" cy="726651"/>
              <a:chOff x="6995978" y="4997649"/>
              <a:chExt cx="5465213" cy="726651"/>
            </a:xfrm>
          </p:grpSpPr>
          <p:sp>
            <p:nvSpPr>
              <p:cNvPr id="20" name="Rectangle 19"/>
              <p:cNvSpPr/>
              <p:nvPr/>
            </p:nvSpPr>
            <p:spPr>
              <a:xfrm>
                <a:off x="6995978" y="4997649"/>
                <a:ext cx="184731" cy="338554"/>
              </a:xfrm>
              <a:prstGeom prst="rect">
                <a:avLst/>
              </a:prstGeom>
            </p:spPr>
            <p:txBody>
              <a:bodyPr wrap="none">
                <a:spAutoFit/>
              </a:bodyPr>
              <a:lstStyle/>
              <a:p>
                <a:pPr lvl="0">
                  <a:defRPr/>
                </a:pPr>
                <a:endParaRPr kumimoji="0" lang="en-US" sz="1600" b="0" i="0" u="none" strike="noStrike" kern="1200" cap="none" spc="0" normalizeH="0" baseline="0" noProof="0" dirty="0">
                  <a:ln>
                    <a:noFill/>
                  </a:ln>
                  <a:solidFill>
                    <a:srgbClr val="5B9BD5"/>
                  </a:solidFill>
                  <a:effectLst/>
                  <a:uLnTx/>
                  <a:uFillTx/>
                </a:endParaRPr>
              </a:p>
            </p:txBody>
          </p:sp>
          <p:sp>
            <p:nvSpPr>
              <p:cNvPr id="21" name="TextBox 20"/>
              <p:cNvSpPr txBox="1"/>
              <p:nvPr/>
            </p:nvSpPr>
            <p:spPr>
              <a:xfrm>
                <a:off x="7002234" y="5201080"/>
                <a:ext cx="5458957" cy="523220"/>
              </a:xfrm>
              <a:prstGeom prst="rect">
                <a:avLst/>
              </a:prstGeom>
              <a:noFill/>
            </p:spPr>
            <p:txBody>
              <a:bodyPr wrap="square" rtlCol="0">
                <a:spAutoFit/>
              </a:bodyPr>
              <a:lstStyle/>
              <a:p>
                <a:pPr lvl="0">
                  <a:defRPr/>
                </a:pPr>
                <a:r>
                  <a:rPr lang="en-US" sz="2800" dirty="0" err="1"/>
                  <a:t>Trung</a:t>
                </a:r>
                <a:r>
                  <a:rPr lang="en-US" sz="2800" dirty="0"/>
                  <a:t> </a:t>
                </a:r>
                <a:r>
                  <a:rPr lang="en-US" sz="2800" dirty="0" err="1"/>
                  <a:t>Quốc</a:t>
                </a:r>
                <a:endParaRPr kumimoji="0" lang="en-US" sz="2800" b="0" i="0" u="none" strike="noStrike" kern="1200" cap="none" spc="0" normalizeH="0" baseline="0" noProof="0" dirty="0">
                  <a:ln>
                    <a:noFill/>
                  </a:ln>
                  <a:effectLst/>
                  <a:uLnTx/>
                  <a:uFillTx/>
                </a:endParaRPr>
              </a:p>
            </p:txBody>
          </p:sp>
        </p:grpSp>
        <p:grpSp>
          <p:nvGrpSpPr>
            <p:cNvPr id="39" name="Group 38"/>
            <p:cNvGrpSpPr/>
            <p:nvPr/>
          </p:nvGrpSpPr>
          <p:grpSpPr>
            <a:xfrm>
              <a:off x="2352206" y="1612828"/>
              <a:ext cx="3822553" cy="920839"/>
              <a:chOff x="2337692" y="785514"/>
              <a:chExt cx="3822553" cy="920839"/>
            </a:xfrm>
          </p:grpSpPr>
          <p:grpSp>
            <p:nvGrpSpPr>
              <p:cNvPr id="13" name="Group 12"/>
              <p:cNvGrpSpPr/>
              <p:nvPr/>
            </p:nvGrpSpPr>
            <p:grpSpPr>
              <a:xfrm flipH="1">
                <a:off x="2337692" y="785514"/>
                <a:ext cx="3822553" cy="920839"/>
                <a:chOff x="1506828" y="650383"/>
                <a:chExt cx="9195515" cy="2215166"/>
              </a:xfrm>
            </p:grpSpPr>
            <p:sp>
              <p:nvSpPr>
                <p:cNvPr id="14" name="Freeform 13"/>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5" name="Oval 14"/>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C789F"/>
                      </a:solidFill>
                      <a:effectLst/>
                      <a:uLnTx/>
                      <a:uFillTx/>
                      <a:ea typeface="+mn-ea"/>
                      <a:cs typeface="+mn-cs"/>
                    </a:rPr>
                    <a:t>01</a:t>
                  </a:r>
                  <a:endParaRPr kumimoji="0" lang="en-US" sz="2400" b="0" i="0" u="none" strike="noStrike" kern="1200" cap="none" spc="0" normalizeH="0" baseline="0" noProof="0" dirty="0">
                    <a:ln>
                      <a:noFill/>
                    </a:ln>
                    <a:solidFill>
                      <a:srgbClr val="1C789F"/>
                    </a:solidFill>
                    <a:effectLst/>
                    <a:uLnTx/>
                    <a:uFillTx/>
                    <a:ea typeface="+mn-ea"/>
                    <a:cs typeface="+mn-cs"/>
                  </a:endParaRPr>
                </a:p>
              </p:txBody>
            </p:sp>
          </p:grpSp>
          <p:sp>
            <p:nvSpPr>
              <p:cNvPr id="36" name="TextBox 35"/>
              <p:cNvSpPr txBox="1"/>
              <p:nvPr/>
            </p:nvSpPr>
            <p:spPr>
              <a:xfrm>
                <a:off x="2456028" y="981294"/>
                <a:ext cx="2316349" cy="584775"/>
              </a:xfrm>
              <a:prstGeom prst="rect">
                <a:avLst/>
              </a:prstGeom>
              <a:noFill/>
            </p:spPr>
            <p:txBody>
              <a:bodyPr wrap="square" rtlCol="0">
                <a:spAutoFit/>
              </a:bodyPr>
              <a:lstStyle/>
              <a:p>
                <a:pPr lvl="0" algn="ctr">
                  <a:defRPr/>
                </a:pPr>
                <a:r>
                  <a:rPr lang="en-US" altLang="zh-CN" sz="3200" dirty="0" err="1">
                    <a:solidFill>
                      <a:srgbClr val="FFFFFF"/>
                    </a:solidFill>
                    <a:ea typeface="微软雅黑" panose="020B0503020204020204" pitchFamily="34" charset="-122"/>
                  </a:rPr>
                  <a:t>Nhóm</a:t>
                </a:r>
                <a:r>
                  <a:rPr lang="vi-VN" altLang="zh-CN" sz="3200" dirty="0">
                    <a:solidFill>
                      <a:srgbClr val="FFFFFF"/>
                    </a:solidFill>
                    <a:ea typeface="微软雅黑" panose="020B0503020204020204" pitchFamily="34" charset="-122"/>
                  </a:rPr>
                  <a:t> 1:</a:t>
                </a:r>
                <a:endParaRPr kumimoji="0" lang="en-US" sz="3200" i="0" u="none" strike="noStrike" kern="1200" cap="none" spc="0" normalizeH="0" baseline="0" noProof="0" dirty="0">
                  <a:ln>
                    <a:noFill/>
                  </a:ln>
                  <a:solidFill>
                    <a:srgbClr val="FFFFFF"/>
                  </a:solidFill>
                  <a:effectLst/>
                  <a:uLnTx/>
                  <a:uFillTx/>
                  <a:ea typeface="微软雅黑" panose="020B0503020204020204" pitchFamily="34" charset="-122"/>
                </a:endParaRPr>
              </a:p>
            </p:txBody>
          </p:sp>
        </p:grpSp>
      </p:grpSp>
      <p:grpSp>
        <p:nvGrpSpPr>
          <p:cNvPr id="50" name="Group 49"/>
          <p:cNvGrpSpPr/>
          <p:nvPr/>
        </p:nvGrpSpPr>
        <p:grpSpPr>
          <a:xfrm>
            <a:off x="479320" y="4735955"/>
            <a:ext cx="9453747" cy="920839"/>
            <a:chOff x="479320" y="4735955"/>
            <a:chExt cx="9453747" cy="920839"/>
          </a:xfrm>
        </p:grpSpPr>
        <p:sp>
          <p:nvSpPr>
            <p:cNvPr id="33" name="TextBox 32"/>
            <p:cNvSpPr txBox="1"/>
            <p:nvPr/>
          </p:nvSpPr>
          <p:spPr>
            <a:xfrm>
              <a:off x="479320" y="5069386"/>
              <a:ext cx="545895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21F">
                    <a:lumMod val="75000"/>
                    <a:lumOff val="25000"/>
                  </a:srgbClr>
                </a:solidFill>
                <a:effectLst/>
                <a:uLnTx/>
                <a:uFillTx/>
                <a:ea typeface="+mn-ea"/>
                <a:cs typeface="+mn-cs"/>
              </a:endParaRPr>
            </a:p>
          </p:txBody>
        </p:sp>
        <p:grpSp>
          <p:nvGrpSpPr>
            <p:cNvPr id="42" name="Group 41"/>
            <p:cNvGrpSpPr/>
            <p:nvPr/>
          </p:nvGrpSpPr>
          <p:grpSpPr>
            <a:xfrm>
              <a:off x="6110514" y="4735955"/>
              <a:ext cx="3822553" cy="920839"/>
              <a:chOff x="6096000" y="3908641"/>
              <a:chExt cx="3822553" cy="920839"/>
            </a:xfrm>
          </p:grpSpPr>
          <p:grpSp>
            <p:nvGrpSpPr>
              <p:cNvPr id="7" name="Group 6"/>
              <p:cNvGrpSpPr/>
              <p:nvPr/>
            </p:nvGrpSpPr>
            <p:grpSpPr>
              <a:xfrm>
                <a:off x="6096000" y="3908641"/>
                <a:ext cx="3822553" cy="920839"/>
                <a:chOff x="1506828" y="650383"/>
                <a:chExt cx="9195515" cy="2215166"/>
              </a:xfrm>
            </p:grpSpPr>
            <p:sp>
              <p:nvSpPr>
                <p:cNvPr id="8" name="Freeform 7"/>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9" name="Oval 8"/>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79A00"/>
                      </a:solidFill>
                      <a:effectLst/>
                      <a:uLnTx/>
                      <a:uFillTx/>
                      <a:ea typeface="+mn-ea"/>
                      <a:cs typeface="+mn-cs"/>
                    </a:rPr>
                    <a:t>04</a:t>
                  </a:r>
                  <a:endParaRPr kumimoji="0" lang="en-US" sz="2400" b="0" i="0" u="none" strike="noStrike" kern="1200" cap="none" spc="0" normalizeH="0" baseline="0" noProof="0">
                    <a:ln>
                      <a:noFill/>
                    </a:ln>
                    <a:solidFill>
                      <a:srgbClr val="F79A00"/>
                    </a:solidFill>
                    <a:effectLst/>
                    <a:uLnTx/>
                    <a:uFillTx/>
                    <a:ea typeface="+mn-ea"/>
                    <a:cs typeface="+mn-cs"/>
                  </a:endParaRPr>
                </a:p>
              </p:txBody>
            </p:sp>
          </p:grpSp>
          <p:sp>
            <p:nvSpPr>
              <p:cNvPr id="37" name="TextBox 36"/>
              <p:cNvSpPr txBox="1"/>
              <p:nvPr/>
            </p:nvSpPr>
            <p:spPr>
              <a:xfrm>
                <a:off x="7426542" y="4104427"/>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en-US" altLang="zh-CN" dirty="0" err="1">
                    <a:latin typeface="+mn-lt"/>
                  </a:rPr>
                  <a:t>Nhóm</a:t>
                </a:r>
                <a:r>
                  <a:rPr lang="vi-VN" altLang="zh-CN" dirty="0">
                    <a:latin typeface="+mn-lt"/>
                  </a:rPr>
                  <a:t> </a:t>
                </a:r>
                <a:r>
                  <a:rPr lang="en-US" altLang="zh-CN" dirty="0">
                    <a:latin typeface="+mn-lt"/>
                  </a:rPr>
                  <a:t>4</a:t>
                </a:r>
                <a:endParaRPr lang="vi-VN" altLang="zh-CN" dirty="0">
                  <a:latin typeface="+mn-lt"/>
                </a:endParaRPr>
              </a:p>
            </p:txBody>
          </p:sp>
        </p:grpSp>
      </p:grpSp>
      <p:grpSp>
        <p:nvGrpSpPr>
          <p:cNvPr id="40" name="Group 39"/>
          <p:cNvGrpSpPr/>
          <p:nvPr/>
        </p:nvGrpSpPr>
        <p:grpSpPr>
          <a:xfrm>
            <a:off x="2352206" y="3677165"/>
            <a:ext cx="3822553" cy="920839"/>
            <a:chOff x="2337692" y="2849851"/>
            <a:chExt cx="3822553" cy="920839"/>
          </a:xfrm>
        </p:grpSpPr>
        <p:grpSp>
          <p:nvGrpSpPr>
            <p:cNvPr id="10" name="Group 9"/>
            <p:cNvGrpSpPr/>
            <p:nvPr/>
          </p:nvGrpSpPr>
          <p:grpSpPr>
            <a:xfrm flipH="1">
              <a:off x="2337692" y="2849851"/>
              <a:ext cx="3822553" cy="920839"/>
              <a:chOff x="1506828" y="650383"/>
              <a:chExt cx="9195515" cy="2215166"/>
            </a:xfrm>
          </p:grpSpPr>
          <p:sp>
            <p:nvSpPr>
              <p:cNvPr id="11" name="Freeform 10"/>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2" name="Oval 11"/>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619405"/>
                    </a:solidFill>
                    <a:effectLst/>
                    <a:uLnTx/>
                    <a:uFillTx/>
                    <a:ea typeface="+mn-ea"/>
                    <a:cs typeface="+mn-cs"/>
                  </a:rPr>
                  <a:t>03</a:t>
                </a:r>
                <a:endParaRPr kumimoji="0" lang="en-US" sz="2400" b="0" i="0" u="none" strike="noStrike" kern="1200" cap="none" spc="0" normalizeH="0" baseline="0" noProof="0" dirty="0">
                  <a:ln>
                    <a:noFill/>
                  </a:ln>
                  <a:solidFill>
                    <a:srgbClr val="619405"/>
                  </a:solidFill>
                  <a:effectLst/>
                  <a:uLnTx/>
                  <a:uFillTx/>
                  <a:ea typeface="+mn-ea"/>
                  <a:cs typeface="+mn-cs"/>
                </a:endParaRPr>
              </a:p>
            </p:txBody>
          </p:sp>
        </p:grpSp>
        <p:sp>
          <p:nvSpPr>
            <p:cNvPr id="38" name="TextBox 37"/>
            <p:cNvSpPr txBox="1"/>
            <p:nvPr/>
          </p:nvSpPr>
          <p:spPr>
            <a:xfrm>
              <a:off x="2485056" y="3047377"/>
              <a:ext cx="2316349"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3200" i="0" u="none" strike="noStrike" cap="none" spc="0" normalizeH="0" baseline="0">
                  <a:ln>
                    <a:noFill/>
                  </a:ln>
                  <a:solidFill>
                    <a:srgbClr val="FFFFFF"/>
                  </a:solidFill>
                  <a:effectLst/>
                  <a:uLnTx/>
                  <a:uFillTx/>
                  <a:latin typeface="微软雅黑" panose="020B0503020204020204" pitchFamily="34" charset="-122"/>
                  <a:ea typeface="微软雅黑" panose="020B0503020204020204" pitchFamily="34" charset="-122"/>
                </a:defRPr>
              </a:lvl1pPr>
            </a:lstStyle>
            <a:p>
              <a:r>
                <a:rPr lang="en-US" altLang="zh-CN" dirty="0" err="1">
                  <a:latin typeface="+mn-lt"/>
                </a:rPr>
                <a:t>Nhóm</a:t>
              </a:r>
              <a:r>
                <a:rPr lang="vi-VN" altLang="zh-CN" dirty="0">
                  <a:latin typeface="+mn-lt"/>
                </a:rPr>
                <a:t> </a:t>
              </a:r>
              <a:r>
                <a:rPr lang="en-US" altLang="zh-CN" dirty="0">
                  <a:latin typeface="+mn-lt"/>
                </a:rPr>
                <a:t>3</a:t>
              </a:r>
              <a:endParaRPr lang="vi-VN" altLang="zh-CN" dirty="0">
                <a:latin typeface="+mn-lt"/>
              </a:endParaRPr>
            </a:p>
          </p:txBody>
        </p:sp>
      </p:grpSp>
      <p:sp>
        <p:nvSpPr>
          <p:cNvPr id="45" name="Title 1"/>
          <p:cNvSpPr>
            <a:spLocks noGrp="1"/>
          </p:cNvSpPr>
          <p:nvPr>
            <p:ph type="title"/>
          </p:nvPr>
        </p:nvSpPr>
        <p:spPr/>
        <p:txBody>
          <a:bodyPr>
            <a:normAutofit/>
          </a:bodyPr>
          <a:lstStyle/>
          <a:p>
            <a:pPr algn="ctr"/>
            <a:r>
              <a:rPr lang="en-US" sz="3600" dirty="0" err="1">
                <a:solidFill>
                  <a:srgbClr val="C00000"/>
                </a:solidFill>
              </a:rPr>
              <a:t>Nhiệm</a:t>
            </a:r>
            <a:r>
              <a:rPr lang="en-US" sz="3600" dirty="0">
                <a:solidFill>
                  <a:srgbClr val="C00000"/>
                </a:solidFill>
              </a:rPr>
              <a:t> </a:t>
            </a:r>
            <a:r>
              <a:rPr lang="en-US" sz="3600" dirty="0" err="1">
                <a:solidFill>
                  <a:srgbClr val="C00000"/>
                </a:solidFill>
              </a:rPr>
              <a:t>vụ</a:t>
            </a:r>
            <a:r>
              <a:rPr lang="en-US" sz="3600" dirty="0">
                <a:solidFill>
                  <a:srgbClr val="C00000"/>
                </a:solidFill>
              </a:rPr>
              <a:t>:</a:t>
            </a:r>
          </a:p>
        </p:txBody>
      </p:sp>
      <p:sp>
        <p:nvSpPr>
          <p:cNvPr id="46" name="Frame 45">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 name="TextBox 1">
            <a:extLst>
              <a:ext uri="{FF2B5EF4-FFF2-40B4-BE49-F238E27FC236}">
                <a16:creationId xmlns:a16="http://schemas.microsoft.com/office/drawing/2014/main" id="{A13984ED-A202-3A29-3F35-8F32D38FBE8F}"/>
              </a:ext>
            </a:extLst>
          </p:cNvPr>
          <p:cNvSpPr txBox="1"/>
          <p:nvPr/>
        </p:nvSpPr>
        <p:spPr>
          <a:xfrm>
            <a:off x="797239" y="2817859"/>
            <a:ext cx="5166641" cy="523220"/>
          </a:xfrm>
          <a:prstGeom prst="rect">
            <a:avLst/>
          </a:prstGeom>
          <a:noFill/>
        </p:spPr>
        <p:txBody>
          <a:bodyPr wrap="square" rtlCol="0">
            <a:spAutoFit/>
          </a:bodyPr>
          <a:lstStyle/>
          <a:p>
            <a:pPr lvl="0" algn="r">
              <a:defRPr/>
            </a:pPr>
            <a:r>
              <a:rPr lang="en-US" sz="2800" dirty="0" err="1"/>
              <a:t>Hàn</a:t>
            </a:r>
            <a:r>
              <a:rPr lang="en-US" sz="2800" dirty="0"/>
              <a:t> </a:t>
            </a:r>
            <a:r>
              <a:rPr lang="en-US" sz="2800" dirty="0" err="1"/>
              <a:t>Quốc</a:t>
            </a:r>
            <a:endParaRPr kumimoji="0" lang="en-US" sz="2800" b="0" i="0" u="none" strike="noStrike" kern="1200" cap="none" spc="0" normalizeH="0" baseline="0" noProof="0" dirty="0">
              <a:ln>
                <a:noFill/>
              </a:ln>
              <a:effectLst/>
              <a:uLnTx/>
              <a:uFillTx/>
            </a:endParaRPr>
          </a:p>
        </p:txBody>
      </p:sp>
      <p:sp>
        <p:nvSpPr>
          <p:cNvPr id="44" name="TextBox 43">
            <a:extLst>
              <a:ext uri="{FF2B5EF4-FFF2-40B4-BE49-F238E27FC236}">
                <a16:creationId xmlns:a16="http://schemas.microsoft.com/office/drawing/2014/main" id="{1C22CBBD-D9A7-2FEC-E5F9-8C7F4A23A3CC}"/>
              </a:ext>
            </a:extLst>
          </p:cNvPr>
          <p:cNvSpPr txBox="1"/>
          <p:nvPr/>
        </p:nvSpPr>
        <p:spPr>
          <a:xfrm>
            <a:off x="6346993" y="3805104"/>
            <a:ext cx="5458957" cy="523220"/>
          </a:xfrm>
          <a:prstGeom prst="rect">
            <a:avLst/>
          </a:prstGeom>
          <a:noFill/>
        </p:spPr>
        <p:txBody>
          <a:bodyPr wrap="square" rtlCol="0">
            <a:spAutoFit/>
          </a:bodyPr>
          <a:lstStyle/>
          <a:p>
            <a:pPr lvl="0">
              <a:defRPr/>
            </a:pPr>
            <a:r>
              <a:rPr lang="en-US" sz="2800" dirty="0" err="1"/>
              <a:t>Nhật</a:t>
            </a:r>
            <a:r>
              <a:rPr lang="en-US" sz="2800" dirty="0"/>
              <a:t> </a:t>
            </a:r>
            <a:r>
              <a:rPr lang="en-US" sz="2800" dirty="0" err="1"/>
              <a:t>Bản</a:t>
            </a:r>
            <a:endParaRPr kumimoji="0" lang="en-US" sz="2800" b="0" i="0" u="none" strike="noStrike" kern="1200" cap="none" spc="0" normalizeH="0" baseline="0" noProof="0" dirty="0">
              <a:ln>
                <a:noFill/>
              </a:ln>
              <a:effectLst/>
              <a:uLnTx/>
              <a:uFillTx/>
            </a:endParaRPr>
          </a:p>
        </p:txBody>
      </p:sp>
      <p:sp>
        <p:nvSpPr>
          <p:cNvPr id="52" name="TextBox 51">
            <a:extLst>
              <a:ext uri="{FF2B5EF4-FFF2-40B4-BE49-F238E27FC236}">
                <a16:creationId xmlns:a16="http://schemas.microsoft.com/office/drawing/2014/main" id="{B5B0698B-7926-65A3-B95A-F741E5DD8A2B}"/>
              </a:ext>
            </a:extLst>
          </p:cNvPr>
          <p:cNvSpPr txBox="1"/>
          <p:nvPr/>
        </p:nvSpPr>
        <p:spPr>
          <a:xfrm>
            <a:off x="669701" y="4993296"/>
            <a:ext cx="5166641" cy="523220"/>
          </a:xfrm>
          <a:prstGeom prst="rect">
            <a:avLst/>
          </a:prstGeom>
          <a:noFill/>
        </p:spPr>
        <p:txBody>
          <a:bodyPr wrap="square" rtlCol="0">
            <a:spAutoFit/>
          </a:bodyPr>
          <a:lstStyle/>
          <a:p>
            <a:pPr lvl="0" algn="r">
              <a:defRPr/>
            </a:pPr>
            <a:r>
              <a:rPr lang="en-US" sz="2800" dirty="0"/>
              <a:t>Singapore</a:t>
            </a:r>
            <a:endParaRPr kumimoji="0" lang="en-US" sz="28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20005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righ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7" name="Subtitle 2"/>
          <p:cNvSpPr txBox="1">
            <a:spLocks/>
          </p:cNvSpPr>
          <p:nvPr/>
        </p:nvSpPr>
        <p:spPr>
          <a:xfrm>
            <a:off x="730251" y="1088027"/>
            <a:ext cx="11461749" cy="1259362"/>
          </a:xfrm>
          <a:prstGeom prst="rect">
            <a:avLst/>
          </a:prstGeom>
          <a:ln>
            <a:noFill/>
            <a:prstDash val="sysDot"/>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0070C0"/>
                </a:solidFill>
                <a:effectLst>
                  <a:glow rad="127000">
                    <a:srgbClr val="FFC000"/>
                  </a:glow>
                  <a:outerShdw blurRad="60007" dist="310007" dir="7680000" sy="30000" kx="1300200" algn="ctr" rotWithShape="0">
                    <a:prstClr val="black">
                      <a:alpha val="32000"/>
                    </a:prstClr>
                  </a:outerShdw>
                </a:effectLst>
                <a:latin typeface="#9Slide07 IcielBC Cubano Normal (Headings)"/>
                <a:ea typeface="+mj-ea"/>
                <a:cs typeface="+mj-cs"/>
              </a:rPr>
              <a:t>TÌM HIỂU VỀ CÁC NỀN KINH TẾ LỚN </a:t>
            </a:r>
          </a:p>
          <a:p>
            <a:r>
              <a:rPr lang="en-US" sz="4400" b="1" dirty="0">
                <a:solidFill>
                  <a:srgbClr val="0070C0"/>
                </a:solidFill>
                <a:effectLst>
                  <a:glow rad="127000">
                    <a:srgbClr val="FFC000"/>
                  </a:glow>
                  <a:outerShdw blurRad="60007" dist="310007" dir="7680000" sy="30000" kx="1300200" algn="ctr" rotWithShape="0">
                    <a:prstClr val="black">
                      <a:alpha val="32000"/>
                    </a:prstClr>
                  </a:outerShdw>
                </a:effectLst>
                <a:latin typeface="#9Slide07 IcielBC Cubano Normal (Headings)"/>
                <a:ea typeface="+mj-ea"/>
                <a:cs typeface="+mj-cs"/>
              </a:rPr>
              <a:t>VÀ KINH TẾ MỚI NỔI CỦA CHÂU Á (TIẾT 2)</a:t>
            </a:r>
          </a:p>
        </p:txBody>
      </p:sp>
      <p:pic>
        <p:nvPicPr>
          <p:cNvPr id="1028" name="Picture 4" descr="Step By Step Guide to write a Marketing Research Report | by Julia Lopez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b="13115"/>
          <a:stretch/>
        </p:blipFill>
        <p:spPr bwMode="auto">
          <a:xfrm>
            <a:off x="2714625" y="2537889"/>
            <a:ext cx="6762750" cy="4129611"/>
          </a:xfrm>
          <a:prstGeom prst="rect">
            <a:avLst/>
          </a:prstGeom>
          <a:noFill/>
          <a:extLst>
            <a:ext uri="{909E8E84-426E-40DD-AFC4-6F175D3DCCD1}">
              <a14:hiddenFill xmlns:a14="http://schemas.microsoft.com/office/drawing/2010/main">
                <a:solidFill>
                  <a:srgbClr val="FFFFFF"/>
                </a:solidFill>
              </a14:hiddenFill>
            </a:ext>
          </a:extLst>
        </p:spPr>
      </p:pic>
      <p:sp>
        <p:nvSpPr>
          <p:cNvPr id="17" name="Subtitle 2"/>
          <p:cNvSpPr txBox="1">
            <a:spLocks/>
          </p:cNvSpPr>
          <p:nvPr/>
        </p:nvSpPr>
        <p:spPr>
          <a:xfrm>
            <a:off x="730251" y="267846"/>
            <a:ext cx="11461749" cy="684654"/>
          </a:xfrm>
          <a:prstGeom prst="rect">
            <a:avLst/>
          </a:prstGeom>
          <a:ln>
            <a:noFill/>
            <a:prstDash val="sysDot"/>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0070C0"/>
                </a:solidFill>
                <a:effectLst>
                  <a:glow rad="127000">
                    <a:srgbClr val="FFC000"/>
                  </a:glow>
                  <a:outerShdw blurRad="60007" dist="310007" dir="7680000" sy="30000" kx="1300200" algn="ctr" rotWithShape="0">
                    <a:prstClr val="black">
                      <a:alpha val="32000"/>
                    </a:prstClr>
                  </a:outerShdw>
                </a:effectLst>
                <a:latin typeface="#9Slide07 IcielBC Cubano Normal (Headings)"/>
                <a:ea typeface="+mj-ea"/>
                <a:cs typeface="+mj-cs"/>
              </a:rPr>
              <a:t>TIẾT 21: THỰC HÀNH: </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0126" b="91125" l="23397" r="71186"/>
                    </a14:imgEffect>
                  </a14:imgLayer>
                </a14:imgProps>
              </a:ext>
            </a:extLst>
          </a:blip>
          <a:srcRect l="17423" t="11251" r="22840"/>
          <a:stretch/>
        </p:blipFill>
        <p:spPr>
          <a:xfrm>
            <a:off x="709613" y="5067378"/>
            <a:ext cx="1295400" cy="12389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Tập tin:Flag of South Korea.svg – Wikipedia tiếng Việ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66" r="11320"/>
          <a:stretch/>
        </p:blipFill>
        <p:spPr bwMode="auto">
          <a:xfrm>
            <a:off x="484509" y="2781085"/>
            <a:ext cx="1427498" cy="1207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6"/>
          <a:stretch>
            <a:fillRect/>
          </a:stretch>
        </p:blipFill>
        <p:spPr>
          <a:xfrm>
            <a:off x="9792929" y="5229396"/>
            <a:ext cx="1813809" cy="13607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2" name="Picture 8" descr="Flag of Singapore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6226" y="3384589"/>
            <a:ext cx="1810512" cy="1207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ED003EA7-9FEF-09E1-4DA5-86E798761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58067">
            <a:off x="9792111" y="5235184"/>
            <a:ext cx="1813947" cy="1318979"/>
          </a:xfrm>
          <a:prstGeom prst="rect">
            <a:avLst/>
          </a:prstGeom>
        </p:spPr>
      </p:pic>
    </p:spTree>
    <p:extLst>
      <p:ext uri="{BB962C8B-B14F-4D97-AF65-F5344CB8AC3E}">
        <p14:creationId xmlns:p14="http://schemas.microsoft.com/office/powerpoint/2010/main" val="11321498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ircle(in)">
                                      <p:cBhvr>
                                        <p:cTn id="7" dur="1000"/>
                                        <p:tgtEl>
                                          <p:spTgt spid="57"/>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1573</TotalTime>
  <Words>1540</Words>
  <Application>Microsoft Office PowerPoint</Application>
  <PresentationFormat>Widescreen</PresentationFormat>
  <Paragraphs>241</Paragraphs>
  <Slides>23</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微软雅黑</vt:lpstr>
      <vt:lpstr>#9Slide03 Cabin Condensed Bold</vt:lpstr>
      <vt:lpstr>#9Slide07 IcielBC Cubano Normal (Headings)</vt:lpstr>
      <vt:lpstr>Arial</vt:lpstr>
      <vt:lpstr>Calibri</vt:lpstr>
      <vt:lpstr>等线</vt:lpstr>
      <vt:lpstr>Lato Hairline</vt:lpstr>
      <vt:lpstr>Lato Medium</vt:lpstr>
      <vt:lpstr>Open Sans</vt:lpstr>
      <vt:lpstr>Open Sans Semibold</vt:lpstr>
      <vt:lpstr>Source Sans Pro</vt:lpstr>
      <vt:lpstr>Times New Roman</vt:lpstr>
      <vt:lpstr>Office Theme</vt:lpstr>
      <vt:lpstr>PowerPoint Presentation</vt:lpstr>
      <vt:lpstr>PowerPoint Presentation</vt:lpstr>
      <vt:lpstr>LỰA CHỌN ĐỀ TÀI, PHÂN CÔNG NHIỆM VỤ</vt:lpstr>
      <vt:lpstr>CÁC BƯỚC TIẾN HÀNH</vt:lpstr>
      <vt:lpstr>LỰA CHỌN ĐỀ TÀI, PHÂN CÔNG NHIỆM VỤ</vt:lpstr>
      <vt:lpstr>PowerPoint Presentation</vt:lpstr>
      <vt:lpstr>PowerPoint Presentation</vt:lpstr>
      <vt:lpstr>Nhiệm vụ:</vt:lpstr>
      <vt:lpstr>PowerPoint Presentation</vt:lpstr>
      <vt:lpstr>PowerPoint Presentation</vt:lpstr>
      <vt:lpstr>CÁC NỀN KINH TẾ LỚN VÀ KINH TẾ MỚI NỔI  CỦA CHÂU 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149</cp:revision>
  <dcterms:created xsi:type="dcterms:W3CDTF">2022-07-05T06:50:33Z</dcterms:created>
  <dcterms:modified xsi:type="dcterms:W3CDTF">2026-01-11T15:22:42Z</dcterms:modified>
</cp:coreProperties>
</file>