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91" r:id="rId2"/>
    <p:sldId id="294" r:id="rId3"/>
    <p:sldId id="296" r:id="rId4"/>
    <p:sldId id="342" r:id="rId5"/>
    <p:sldId id="324" r:id="rId6"/>
    <p:sldId id="298" r:id="rId7"/>
    <p:sldId id="325" r:id="rId8"/>
    <p:sldId id="326" r:id="rId9"/>
    <p:sldId id="327" r:id="rId10"/>
    <p:sldId id="328" r:id="rId11"/>
    <p:sldId id="329" r:id="rId12"/>
    <p:sldId id="330" r:id="rId13"/>
    <p:sldId id="331" r:id="rId14"/>
    <p:sldId id="332" r:id="rId15"/>
    <p:sldId id="333" r:id="rId16"/>
    <p:sldId id="334" r:id="rId17"/>
    <p:sldId id="335" r:id="rId18"/>
    <p:sldId id="299" r:id="rId19"/>
    <p:sldId id="344" r:id="rId20"/>
    <p:sldId id="297"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9Slide05 Atlantika" panose="020B0604020202020204" charset="0"/>
      <p:regular r:id="rId27"/>
    </p:embeddedFont>
    <p:embeddedFont>
      <p:font typeface="#9Slide03 Cabin Condensed Bold" panose="020B0604020202020204" charset="0"/>
      <p:bold r:id="rId28"/>
    </p:embeddedFont>
    <p:embeddedFont>
      <p:font typeface="#9Slide03 Cabin Condensed" panose="020B0604020202020204" charset="0"/>
      <p:regular r:id="rId29"/>
    </p:embeddedFont>
    <p:embeddedFont>
      <p:font typeface="#9Slide03 IcielPanton Black" panose="020B0604020202020204" charset="0"/>
      <p:bold r:id="rId30"/>
    </p:embeddedFont>
    <p:embeddedFont>
      <p:font typeface="#9Slide03 IcielSamsung Sharp Bo" panose="020B0604020202020204" charset="0"/>
      <p:bold r:id="rId31"/>
    </p:embeddedFont>
    <p:embeddedFont>
      <p:font typeface="#9Slide03 IcielNovecento sans E" panose="020B0604020202020204" charset="0"/>
      <p:bold r:id="rId32"/>
    </p:embeddedFont>
    <p:embeddedFont>
      <p:font typeface="League Spartan"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F7F"/>
    <a:srgbClr val="000B5D"/>
    <a:srgbClr val="FBB03B"/>
    <a:srgbClr val="29389B"/>
    <a:srgbClr val="C7DC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88" autoAdjust="0"/>
    <p:restoredTop sz="93010" autoAdjust="0"/>
  </p:normalViewPr>
  <p:slideViewPr>
    <p:cSldViewPr>
      <p:cViewPr varScale="1">
        <p:scale>
          <a:sx n="44" d="100"/>
          <a:sy n="44" d="100"/>
        </p:scale>
        <p:origin x="60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BDCED-409C-430A-83C2-6D056C8D2F7E}"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0C478-BF93-4FF1-849F-EEF45DBA3803}" type="slidenum">
              <a:rPr lang="en-US" smtClean="0"/>
              <a:t>‹#›</a:t>
            </a:fld>
            <a:endParaRPr lang="en-US"/>
          </a:p>
        </p:txBody>
      </p:sp>
    </p:spTree>
    <p:extLst>
      <p:ext uri="{BB962C8B-B14F-4D97-AF65-F5344CB8AC3E}">
        <p14:creationId xmlns:p14="http://schemas.microsoft.com/office/powerpoint/2010/main" val="133614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baseline="0" dirty="0" smtClean="0"/>
              <a:t> </a:t>
            </a:r>
            <a:r>
              <a:rPr lang="en-US" baseline="0" dirty="0" err="1" smtClean="0"/>
              <a:t>vào</a:t>
            </a:r>
            <a:r>
              <a:rPr lang="en-US" baseline="0" dirty="0" smtClean="0"/>
              <a:t> “ĐÁP ÁN”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video </a:t>
            </a:r>
            <a:r>
              <a:rPr lang="en-US" baseline="0" dirty="0" err="1" smtClean="0"/>
              <a:t>để</a:t>
            </a:r>
            <a:r>
              <a:rPr lang="en-US" baseline="0" dirty="0" smtClean="0"/>
              <a:t> </a:t>
            </a:r>
            <a:r>
              <a:rPr lang="en-US" baseline="0" dirty="0" err="1" smtClean="0"/>
              <a:t>chạy</a:t>
            </a:r>
            <a:r>
              <a:rPr lang="en-US" baseline="0" dirty="0" smtClean="0"/>
              <a:t> </a:t>
            </a:r>
            <a:r>
              <a:rPr lang="en-US" baseline="0" dirty="0" err="1" smtClean="0"/>
              <a:t>thời</a:t>
            </a:r>
            <a:r>
              <a:rPr lang="en-US" baseline="0" dirty="0" smtClean="0"/>
              <a:t> </a:t>
            </a:r>
            <a:r>
              <a:rPr lang="en-US" baseline="0" dirty="0" err="1" smtClean="0"/>
              <a:t>gian</a:t>
            </a:r>
            <a:r>
              <a:rPr lang="en-US" baseline="0" dirty="0" smtClean="0"/>
              <a:t>.</a:t>
            </a:r>
            <a:br>
              <a:rPr lang="en-US" baseline="0" dirty="0" smtClean="0"/>
            </a:br>
            <a:r>
              <a:rPr lang="en-US" sz="1200" kern="1200" dirty="0" err="1" smtClean="0">
                <a:solidFill>
                  <a:schemeClr val="tx1"/>
                </a:solidFill>
                <a:effectLst/>
                <a:latin typeface="+mn-lt"/>
                <a:ea typeface="+mn-ea"/>
                <a:cs typeface="+mn-cs"/>
              </a:rPr>
              <a:t>Đáp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án</a:t>
            </a:r>
            <a:r>
              <a:rPr lang="en-US" sz="1200" kern="1200" dirty="0" smtClean="0">
                <a:solidFill>
                  <a:schemeClr val="tx1"/>
                </a:solidFill>
                <a:effectLst/>
                <a:latin typeface="+mn-lt"/>
                <a:ea typeface="+mn-ea"/>
                <a:cs typeface="+mn-cs"/>
              </a:rPr>
              <a:t>: B</a:t>
            </a:r>
            <a:br>
              <a:rPr lang="en-US" sz="1200" kern="1200" dirty="0" smtClean="0">
                <a:solidFill>
                  <a:schemeClr val="tx1"/>
                </a:solidFill>
                <a:effectLst/>
                <a:latin typeface="+mn-lt"/>
                <a:ea typeface="+mn-ea"/>
                <a:cs typeface="+mn-cs"/>
              </a:rPr>
            </a:br>
            <a:r>
              <a:rPr lang="en-US" sz="1200" b="1" i="1" kern="1200" dirty="0" err="1" smtClean="0">
                <a:solidFill>
                  <a:schemeClr val="tx1"/>
                </a:solidFill>
                <a:effectLst/>
                <a:latin typeface="+mn-lt"/>
                <a:ea typeface="+mn-ea"/>
                <a:cs typeface="+mn-cs"/>
              </a:rPr>
              <a:t>Lí</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giải</a:t>
            </a:r>
            <a:r>
              <a:rPr lang="en-US" sz="1200" b="1"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 </a:t>
            </a:r>
            <a:r>
              <a:rPr lang="en-US" sz="1200" kern="1200" dirty="0" err="1" smtClean="0">
                <a:solidFill>
                  <a:schemeClr val="tx1"/>
                </a:solidFill>
                <a:effectLst/>
                <a:latin typeface="+mn-lt"/>
                <a:ea typeface="+mn-ea"/>
                <a:cs typeface="+mn-cs"/>
              </a:rPr>
              <a:t>đá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khoáng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Bauxit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t>8</a:t>
            </a:fld>
            <a:endParaRPr lang="en-US"/>
          </a:p>
        </p:txBody>
      </p:sp>
    </p:spTree>
    <p:extLst>
      <p:ext uri="{BB962C8B-B14F-4D97-AF65-F5344CB8AC3E}">
        <p14:creationId xmlns:p14="http://schemas.microsoft.com/office/powerpoint/2010/main" val="1329972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r>
              <a:rPr lang="en-US" sz="1200" b="1" kern="1200" dirty="0" smtClean="0">
                <a:solidFill>
                  <a:schemeClr val="tx1"/>
                </a:solidFill>
                <a:effectLst/>
                <a:latin typeface="+mn-lt"/>
                <a:ea typeface="+mn-ea"/>
                <a:cs typeface="+mn-cs"/>
              </a:rPr>
              <a:t>A. </a:t>
            </a:r>
            <a:r>
              <a:rPr lang="en-US" sz="1200" b="1" kern="1200" dirty="0" err="1" smtClean="0">
                <a:solidFill>
                  <a:schemeClr val="tx1"/>
                </a:solidFill>
                <a:effectLst/>
                <a:latin typeface="+mn-lt"/>
                <a:ea typeface="+mn-ea"/>
                <a:cs typeface="+mn-cs"/>
              </a:rPr>
              <a:t>Các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vùng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nông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thôn</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Sai. </a:t>
            </a:r>
            <a:r>
              <a:rPr lang="en-US" sz="1200" kern="1200" dirty="0" err="1" smtClean="0">
                <a:solidFill>
                  <a:schemeClr val="tx1"/>
                </a:solidFill>
                <a:effectLst/>
                <a:latin typeface="+mn-lt"/>
                <a:ea typeface="+mn-ea"/>
                <a:cs typeface="+mn-cs"/>
              </a:rPr>
              <a:t>Ngành</a:t>
            </a:r>
            <a:r>
              <a:rPr lang="en-US" sz="1200" kern="1200" dirty="0" smtClean="0">
                <a:solidFill>
                  <a:schemeClr val="tx1"/>
                </a:solidFill>
                <a:effectLst/>
                <a:latin typeface="+mn-lt"/>
                <a:ea typeface="+mn-ea"/>
                <a:cs typeface="+mn-cs"/>
              </a:rPr>
              <a:t> CÔNG NGHIỆP DỆT VÀ SẢN XUẤT TRANG PHỤC, SẢN XUẤT GIÀY, DÉP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a:t>
            </a:r>
            <a:r>
              <a:rPr lang="en-US" sz="1200" kern="1200" dirty="0" smtClean="0">
                <a:solidFill>
                  <a:schemeClr val="tx1"/>
                </a:solidFill>
                <a:effectLst/>
                <a:latin typeface="+mn-lt"/>
                <a:ea typeface="+mn-ea"/>
                <a:cs typeface="+mn-cs"/>
              </a:rPr>
              <a:t>.</a:t>
            </a:r>
          </a:p>
          <a:p>
            <a:pPr lvl="0" fontAlgn="auto"/>
            <a:r>
              <a:rPr lang="en-US" sz="1200" b="1" kern="1200" dirty="0" smtClean="0">
                <a:solidFill>
                  <a:schemeClr val="tx1"/>
                </a:solidFill>
                <a:effectLst/>
                <a:latin typeface="+mn-lt"/>
                <a:ea typeface="+mn-ea"/>
                <a:cs typeface="+mn-cs"/>
              </a:rPr>
              <a:t>B. </a:t>
            </a:r>
            <a:r>
              <a:rPr lang="en-US" sz="1200" b="1" kern="1200" dirty="0" err="1" smtClean="0">
                <a:solidFill>
                  <a:schemeClr val="tx1"/>
                </a:solidFill>
                <a:effectLst/>
                <a:latin typeface="+mn-lt"/>
                <a:ea typeface="+mn-ea"/>
                <a:cs typeface="+mn-cs"/>
              </a:rPr>
              <a:t>Các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đô</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thị</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lớn</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Đúng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Ngành</a:t>
            </a:r>
            <a:r>
              <a:rPr lang="en-US" sz="1200" kern="1200" dirty="0" smtClean="0">
                <a:solidFill>
                  <a:schemeClr val="tx1"/>
                </a:solidFill>
                <a:effectLst/>
                <a:latin typeface="+mn-lt"/>
                <a:ea typeface="+mn-ea"/>
                <a:cs typeface="+mn-cs"/>
              </a:rPr>
              <a:t> CÔNG NGHIỆP DỆT VÀ SẢN XUẤT TRANG PHỤC, SẢN XUẤT GIÀY, DÉP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dồi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a:t>
            </a:r>
          </a:p>
          <a:p>
            <a:pPr lvl="0" fontAlgn="auto"/>
            <a:r>
              <a:rPr lang="en-US" sz="1200" b="1" kern="1200" dirty="0" smtClean="0">
                <a:solidFill>
                  <a:schemeClr val="tx1"/>
                </a:solidFill>
                <a:effectLst/>
                <a:latin typeface="+mn-lt"/>
                <a:ea typeface="+mn-ea"/>
                <a:cs typeface="+mn-cs"/>
              </a:rPr>
              <a:t>C. </a:t>
            </a:r>
            <a:r>
              <a:rPr lang="en-US" sz="1200" b="1" kern="1200" dirty="0" err="1" smtClean="0">
                <a:solidFill>
                  <a:schemeClr val="tx1"/>
                </a:solidFill>
                <a:effectLst/>
                <a:latin typeface="+mn-lt"/>
                <a:ea typeface="+mn-ea"/>
                <a:cs typeface="+mn-cs"/>
              </a:rPr>
              <a:t>Các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khu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vực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miền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núi</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Sai. </a:t>
            </a:r>
            <a:r>
              <a:rPr lang="en-US" sz="1200" kern="1200" dirty="0" err="1" smtClean="0">
                <a:solidFill>
                  <a:schemeClr val="tx1"/>
                </a:solidFill>
                <a:effectLst/>
                <a:latin typeface="+mn-lt"/>
                <a:ea typeface="+mn-ea"/>
                <a:cs typeface="+mn-cs"/>
              </a:rPr>
              <a:t>Khu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núi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a:t>
            </a:r>
          </a:p>
          <a:p>
            <a:pPr lvl="0" fontAlgn="auto"/>
            <a:r>
              <a:rPr lang="en-US" sz="1200" b="1" kern="1200" dirty="0" smtClean="0">
                <a:solidFill>
                  <a:schemeClr val="tx1"/>
                </a:solidFill>
                <a:effectLst/>
                <a:latin typeface="+mn-lt"/>
                <a:ea typeface="+mn-ea"/>
                <a:cs typeface="+mn-cs"/>
              </a:rPr>
              <a:t>D. </a:t>
            </a:r>
            <a:r>
              <a:rPr lang="en-US" sz="1200" b="1" kern="1200" dirty="0" err="1" smtClean="0">
                <a:solidFill>
                  <a:schemeClr val="tx1"/>
                </a:solidFill>
                <a:effectLst/>
                <a:latin typeface="+mn-lt"/>
                <a:ea typeface="+mn-ea"/>
                <a:cs typeface="+mn-cs"/>
              </a:rPr>
              <a:t>Các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vùng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ven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biển</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Sai.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t>17</a:t>
            </a:fld>
            <a:endParaRPr lang="en-US"/>
          </a:p>
        </p:txBody>
      </p:sp>
    </p:spTree>
    <p:extLst>
      <p:ext uri="{BB962C8B-B14F-4D97-AF65-F5344CB8AC3E}">
        <p14:creationId xmlns:p14="http://schemas.microsoft.com/office/powerpoint/2010/main" val="384688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r>
              <a:rPr lang="en-US" sz="1200" kern="1200" dirty="0" err="1" smtClean="0">
                <a:solidFill>
                  <a:schemeClr val="tx1"/>
                </a:solidFill>
                <a:effectLst/>
                <a:latin typeface="+mn-lt"/>
                <a:ea typeface="+mn-ea"/>
                <a:cs typeface="+mn-cs"/>
              </a:rPr>
              <a:t>Đáp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án</a:t>
            </a:r>
            <a:r>
              <a:rPr lang="en-US" sz="1200" kern="1200" dirty="0" smtClean="0">
                <a:solidFill>
                  <a:schemeClr val="tx1"/>
                </a:solidFill>
                <a:effectLst/>
                <a:latin typeface="+mn-lt"/>
                <a:ea typeface="+mn-ea"/>
                <a:cs typeface="+mn-cs"/>
              </a:rPr>
              <a:t>: B</a:t>
            </a:r>
            <a:br>
              <a:rPr lang="en-US" sz="1200"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Lí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liệu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gỗ</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rừng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phẩm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phẩm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gỗ</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phẩm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t>9</a:t>
            </a:fld>
            <a:endParaRPr lang="en-US"/>
          </a:p>
        </p:txBody>
      </p:sp>
    </p:spTree>
    <p:extLst>
      <p:ext uri="{BB962C8B-B14F-4D97-AF65-F5344CB8AC3E}">
        <p14:creationId xmlns:p14="http://schemas.microsoft.com/office/powerpoint/2010/main" val="2994328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Bấm</a:t>
            </a:r>
            <a:r>
              <a:rPr lang="en-US" baseline="0" dirty="0" smtClean="0"/>
              <a:t> </a:t>
            </a:r>
            <a:r>
              <a:rPr lang="en-US" baseline="0" dirty="0" err="1" smtClean="0"/>
              <a:t>vào</a:t>
            </a:r>
            <a:r>
              <a:rPr lang="en-US" baseline="0" dirty="0" smtClean="0"/>
              <a:t> “ĐÁP ÁN”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video </a:t>
            </a:r>
            <a:r>
              <a:rPr lang="en-US" baseline="0" dirty="0" err="1" smtClean="0"/>
              <a:t>để</a:t>
            </a:r>
            <a:r>
              <a:rPr lang="en-US" baseline="0" dirty="0" smtClean="0"/>
              <a:t> </a:t>
            </a:r>
            <a:r>
              <a:rPr lang="en-US" baseline="0" dirty="0" err="1" smtClean="0"/>
              <a:t>chạy</a:t>
            </a:r>
            <a:r>
              <a:rPr lang="en-US" baseline="0" dirty="0" smtClean="0"/>
              <a:t> </a:t>
            </a:r>
            <a:r>
              <a:rPr lang="en-US" baseline="0" dirty="0" err="1" smtClean="0"/>
              <a:t>thời</a:t>
            </a:r>
            <a:r>
              <a:rPr lang="en-US" baseline="0" dirty="0" smtClean="0"/>
              <a:t> </a:t>
            </a:r>
            <a:r>
              <a:rPr lang="en-US" baseline="0" dirty="0" err="1" smtClean="0"/>
              <a:t>gian</a:t>
            </a:r>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t>10</a:t>
            </a:fld>
            <a:endParaRPr lang="en-US"/>
          </a:p>
        </p:txBody>
      </p:sp>
    </p:spTree>
    <p:extLst>
      <p:ext uri="{BB962C8B-B14F-4D97-AF65-F5344CB8AC3E}">
        <p14:creationId xmlns:p14="http://schemas.microsoft.com/office/powerpoint/2010/main" val="1237565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Bấm</a:t>
            </a:r>
            <a:r>
              <a:rPr lang="en-US" baseline="0" dirty="0" smtClean="0"/>
              <a:t> </a:t>
            </a:r>
            <a:r>
              <a:rPr lang="en-US" baseline="0" dirty="0" err="1" smtClean="0"/>
              <a:t>vào</a:t>
            </a:r>
            <a:r>
              <a:rPr lang="en-US" baseline="0" dirty="0" smtClean="0"/>
              <a:t> “ĐÁP ÁN”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video </a:t>
            </a:r>
            <a:r>
              <a:rPr lang="en-US" baseline="0" dirty="0" err="1" smtClean="0"/>
              <a:t>để</a:t>
            </a:r>
            <a:r>
              <a:rPr lang="en-US" baseline="0" dirty="0" smtClean="0"/>
              <a:t> </a:t>
            </a:r>
            <a:r>
              <a:rPr lang="en-US" baseline="0" dirty="0" err="1" smtClean="0"/>
              <a:t>chạy</a:t>
            </a:r>
            <a:r>
              <a:rPr lang="en-US" baseline="0" dirty="0" smtClean="0"/>
              <a:t> </a:t>
            </a:r>
            <a:r>
              <a:rPr lang="en-US" baseline="0" dirty="0" err="1" smtClean="0"/>
              <a:t>thời</a:t>
            </a:r>
            <a:r>
              <a:rPr lang="en-US" baseline="0" dirty="0" smtClean="0"/>
              <a:t> </a:t>
            </a:r>
            <a:r>
              <a:rPr lang="en-US" baseline="0" dirty="0" err="1" smtClean="0"/>
              <a:t>gian</a:t>
            </a:r>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t>11</a:t>
            </a:fld>
            <a:endParaRPr lang="en-US"/>
          </a:p>
        </p:txBody>
      </p:sp>
    </p:spTree>
    <p:extLst>
      <p:ext uri="{BB962C8B-B14F-4D97-AF65-F5344CB8AC3E}">
        <p14:creationId xmlns:p14="http://schemas.microsoft.com/office/powerpoint/2010/main" val="2117671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iện</a:t>
            </a:r>
            <a:r>
              <a:rPr lang="en-US" sz="1200" kern="1200" dirty="0" smtClean="0">
                <a:solidFill>
                  <a:schemeClr val="tx1"/>
                </a:solidFill>
                <a:effectLst/>
                <a:latin typeface="+mn-lt"/>
                <a:ea typeface="+mn-ea"/>
                <a:cs typeface="+mn-cs"/>
              </a:rPr>
              <a:t> nay, </a:t>
            </a:r>
            <a:r>
              <a:rPr lang="en-US" sz="1200" kern="1200" dirty="0" err="1" smtClean="0">
                <a:solidFill>
                  <a:schemeClr val="tx1"/>
                </a:solidFill>
                <a:effectLst/>
                <a:latin typeface="+mn-lt"/>
                <a:ea typeface="+mn-ea"/>
                <a:cs typeface="+mn-cs"/>
              </a:rPr>
              <a:t>ngành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điện</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Việt</a:t>
            </a:r>
            <a:r>
              <a:rPr lang="en-US" sz="1200" kern="1200" dirty="0" smtClean="0">
                <a:solidFill>
                  <a:schemeClr val="tx1"/>
                </a:solidFill>
                <a:effectLst/>
                <a:latin typeface="+mn-lt"/>
                <a:ea typeface="+mn-ea"/>
                <a:cs typeface="+mn-cs"/>
              </a:rPr>
              <a:t> Nam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hướng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t>12</a:t>
            </a:fld>
            <a:endParaRPr lang="en-US"/>
          </a:p>
        </p:txBody>
      </p:sp>
    </p:spTree>
    <p:extLst>
      <p:ext uri="{BB962C8B-B14F-4D97-AF65-F5344CB8AC3E}">
        <p14:creationId xmlns:p14="http://schemas.microsoft.com/office/powerpoint/2010/main" val="1467390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r>
              <a:rPr lang="en-US" sz="1200" b="1" kern="1200" dirty="0" smtClean="0">
                <a:solidFill>
                  <a:schemeClr val="tx1"/>
                </a:solidFill>
                <a:effectLst/>
                <a:latin typeface="+mn-lt"/>
                <a:ea typeface="+mn-ea"/>
                <a:cs typeface="+mn-cs"/>
              </a:rPr>
              <a:t>A. </a:t>
            </a:r>
            <a:r>
              <a:rPr lang="en-US" sz="1200" b="1" kern="1200" dirty="0" err="1" smtClean="0">
                <a:solidFill>
                  <a:schemeClr val="tx1"/>
                </a:solidFill>
                <a:effectLst/>
                <a:latin typeface="+mn-lt"/>
                <a:ea typeface="+mn-ea"/>
                <a:cs typeface="+mn-cs"/>
              </a:rPr>
              <a:t>Nền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công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nghiệp</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sử</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dụng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nhiều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lượng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hóa</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thạch</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Sai.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trường</a:t>
            </a:r>
            <a:r>
              <a:rPr lang="en-US" sz="1200" kern="1200" dirty="0" smtClean="0">
                <a:solidFill>
                  <a:schemeClr val="tx1"/>
                </a:solidFill>
                <a:effectLst/>
                <a:latin typeface="+mn-lt"/>
                <a:ea typeface="+mn-ea"/>
                <a:cs typeface="+mn-cs"/>
              </a:rPr>
              <a:t>.</a:t>
            </a:r>
          </a:p>
          <a:p>
            <a:pPr lvl="0" fontAlgn="auto"/>
            <a:r>
              <a:rPr lang="en-US" sz="1200" b="1" kern="1200" dirty="0" smtClean="0">
                <a:solidFill>
                  <a:schemeClr val="tx1"/>
                </a:solidFill>
                <a:effectLst/>
                <a:latin typeface="+mn-lt"/>
                <a:ea typeface="+mn-ea"/>
                <a:cs typeface="+mn-cs"/>
              </a:rPr>
              <a:t>B. </a:t>
            </a:r>
            <a:r>
              <a:rPr lang="en-US" sz="1200" b="1" kern="1200" dirty="0" err="1" smtClean="0">
                <a:solidFill>
                  <a:schemeClr val="tx1"/>
                </a:solidFill>
                <a:effectLst/>
                <a:latin typeface="+mn-lt"/>
                <a:ea typeface="+mn-ea"/>
                <a:cs typeface="+mn-cs"/>
              </a:rPr>
              <a:t>Nền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công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nghiệp</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tập</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trung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vào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xuất</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hàng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tiêu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dùng</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Sai.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phẩm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trường</a:t>
            </a:r>
            <a:r>
              <a:rPr lang="en-US" sz="1200" kern="1200" dirty="0" smtClean="0">
                <a:solidFill>
                  <a:schemeClr val="tx1"/>
                </a:solidFill>
                <a:effectLst/>
                <a:latin typeface="+mn-lt"/>
                <a:ea typeface="+mn-ea"/>
                <a:cs typeface="+mn-cs"/>
              </a:rPr>
              <a:t>.</a:t>
            </a:r>
          </a:p>
          <a:p>
            <a:pPr lvl="0" fontAlgn="auto"/>
            <a:r>
              <a:rPr lang="en-US" sz="1200" b="1" kern="1200" dirty="0" smtClean="0">
                <a:solidFill>
                  <a:schemeClr val="tx1"/>
                </a:solidFill>
                <a:effectLst/>
                <a:latin typeface="+mn-lt"/>
                <a:ea typeface="+mn-ea"/>
                <a:cs typeface="+mn-cs"/>
              </a:rPr>
              <a:t>C. </a:t>
            </a:r>
            <a:r>
              <a:rPr lang="en-US" sz="1200" b="1" kern="1200" dirty="0" err="1" smtClean="0">
                <a:solidFill>
                  <a:schemeClr val="tx1"/>
                </a:solidFill>
                <a:effectLst/>
                <a:latin typeface="+mn-lt"/>
                <a:ea typeface="+mn-ea"/>
                <a:cs typeface="+mn-cs"/>
              </a:rPr>
              <a:t>Nền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công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nghiệp</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thân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thiện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với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môi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trường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xuất</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các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phẩm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thân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thiện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với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môi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trường</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Đúng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niệm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a:t>
            </a:r>
          </a:p>
          <a:p>
            <a:pPr lvl="0" fontAlgn="auto"/>
            <a:r>
              <a:rPr lang="en-US" sz="1200" b="1" kern="1200" dirty="0" smtClean="0">
                <a:solidFill>
                  <a:schemeClr val="tx1"/>
                </a:solidFill>
                <a:effectLst/>
                <a:latin typeface="+mn-lt"/>
                <a:ea typeface="+mn-ea"/>
                <a:cs typeface="+mn-cs"/>
              </a:rPr>
              <a:t>D. </a:t>
            </a:r>
            <a:r>
              <a:rPr lang="en-US" sz="1200" b="1" kern="1200" dirty="0" err="1" smtClean="0">
                <a:solidFill>
                  <a:schemeClr val="tx1"/>
                </a:solidFill>
                <a:effectLst/>
                <a:latin typeface="+mn-lt"/>
                <a:ea typeface="+mn-ea"/>
                <a:cs typeface="+mn-cs"/>
              </a:rPr>
              <a:t>Nền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công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nghiệp</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chỉ</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tập</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trung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vào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chế</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biến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nông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sản</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Sai.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t>13</a:t>
            </a:fld>
            <a:endParaRPr lang="en-US"/>
          </a:p>
        </p:txBody>
      </p:sp>
    </p:spTree>
    <p:extLst>
      <p:ext uri="{BB962C8B-B14F-4D97-AF65-F5344CB8AC3E}">
        <p14:creationId xmlns:p14="http://schemas.microsoft.com/office/powerpoint/2010/main" val="3558337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r>
              <a:rPr lang="en-US" sz="1200" b="1" kern="1200" dirty="0" smtClean="0">
                <a:solidFill>
                  <a:schemeClr val="tx1"/>
                </a:solidFill>
                <a:effectLst/>
                <a:latin typeface="+mn-lt"/>
                <a:ea typeface="+mn-ea"/>
                <a:cs typeface="+mn-cs"/>
              </a:rPr>
              <a:t>A. </a:t>
            </a:r>
            <a:r>
              <a:rPr lang="en-US" sz="1200" b="1" kern="1200" dirty="0" err="1" smtClean="0">
                <a:solidFill>
                  <a:schemeClr val="tx1"/>
                </a:solidFill>
                <a:effectLst/>
                <a:latin typeface="+mn-lt"/>
                <a:ea typeface="+mn-ea"/>
                <a:cs typeface="+mn-cs"/>
              </a:rPr>
              <a:t>Tăng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cường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sử</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dụng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hóa</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chất</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Sai.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a:t>
            </a:r>
          </a:p>
          <a:p>
            <a:pPr lvl="0" fontAlgn="auto"/>
            <a:r>
              <a:rPr lang="en-US" sz="1200" b="1" kern="1200" dirty="0" smtClean="0">
                <a:solidFill>
                  <a:schemeClr val="tx1"/>
                </a:solidFill>
                <a:effectLst/>
                <a:latin typeface="+mn-lt"/>
                <a:ea typeface="+mn-ea"/>
                <a:cs typeface="+mn-cs"/>
              </a:rPr>
              <a:t>B. </a:t>
            </a:r>
            <a:r>
              <a:rPr lang="en-US" sz="1200" b="1" kern="1200" dirty="0" err="1" smtClean="0">
                <a:solidFill>
                  <a:schemeClr val="tx1"/>
                </a:solidFill>
                <a:effectLst/>
                <a:latin typeface="+mn-lt"/>
                <a:ea typeface="+mn-ea"/>
                <a:cs typeface="+mn-cs"/>
              </a:rPr>
              <a:t>Giảm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thiểu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tác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động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tiêu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cực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từ</a:t>
            </a:r>
            <a:r>
              <a:rPr lang="en-US" sz="1200" b="1" kern="1200" dirty="0" smtClean="0">
                <a:solidFill>
                  <a:schemeClr val="tx1"/>
                </a:solidFill>
                <a:effectLst/>
                <a:latin typeface="+mn-lt"/>
                <a:ea typeface="+mn-ea"/>
                <a:cs typeface="+mn-cs"/>
              </a:rPr>
              <a:t> ô </a:t>
            </a:r>
            <a:r>
              <a:rPr lang="en-US" sz="1200" b="1" kern="1200" dirty="0" err="1" smtClean="0">
                <a:solidFill>
                  <a:schemeClr val="tx1"/>
                </a:solidFill>
                <a:effectLst/>
                <a:latin typeface="+mn-lt"/>
                <a:ea typeface="+mn-ea"/>
                <a:cs typeface="+mn-cs"/>
              </a:rPr>
              <a:t>nhiễm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môi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trường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và</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biến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đổi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khí</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hậu</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Đúng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a:t>
            </a:r>
          </a:p>
          <a:p>
            <a:pPr lvl="0" fontAlgn="auto"/>
            <a:r>
              <a:rPr lang="en-US" sz="1200" b="1" kern="1200" dirty="0" smtClean="0">
                <a:solidFill>
                  <a:schemeClr val="tx1"/>
                </a:solidFill>
                <a:effectLst/>
                <a:latin typeface="+mn-lt"/>
                <a:ea typeface="+mn-ea"/>
                <a:cs typeface="+mn-cs"/>
              </a:rPr>
              <a:t>C. </a:t>
            </a:r>
            <a:r>
              <a:rPr lang="en-US" sz="1200" b="1" kern="1200" dirty="0" err="1" smtClean="0">
                <a:solidFill>
                  <a:schemeClr val="tx1"/>
                </a:solidFill>
                <a:effectLst/>
                <a:latin typeface="+mn-lt"/>
                <a:ea typeface="+mn-ea"/>
                <a:cs typeface="+mn-cs"/>
              </a:rPr>
              <a:t>Tăng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cường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khai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thác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tài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nguyên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thiên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nhiên</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Sai.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kiệm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nhiên</a:t>
            </a:r>
            <a:r>
              <a:rPr lang="en-US" sz="1200" kern="1200" dirty="0" smtClean="0">
                <a:solidFill>
                  <a:schemeClr val="tx1"/>
                </a:solidFill>
                <a:effectLst/>
                <a:latin typeface="+mn-lt"/>
                <a:ea typeface="+mn-ea"/>
                <a:cs typeface="+mn-cs"/>
              </a:rPr>
              <a:t>.</a:t>
            </a:r>
          </a:p>
          <a:p>
            <a:pPr lvl="0" fontAlgn="auto"/>
            <a:r>
              <a:rPr lang="en-US" sz="1200" b="1" kern="1200" dirty="0" smtClean="0">
                <a:solidFill>
                  <a:schemeClr val="tx1"/>
                </a:solidFill>
                <a:effectLst/>
                <a:latin typeface="+mn-lt"/>
                <a:ea typeface="+mn-ea"/>
                <a:cs typeface="+mn-cs"/>
              </a:rPr>
              <a:t>D. </a:t>
            </a:r>
            <a:r>
              <a:rPr lang="en-US" sz="1200" b="1" kern="1200" dirty="0" err="1" smtClean="0">
                <a:solidFill>
                  <a:schemeClr val="tx1"/>
                </a:solidFill>
                <a:effectLst/>
                <a:latin typeface="+mn-lt"/>
                <a:ea typeface="+mn-ea"/>
                <a:cs typeface="+mn-cs"/>
              </a:rPr>
              <a:t>Giảm</a:t>
            </a:r>
            <a:r>
              <a:rPr lang="en-US" sz="1200" b="1" kern="1200" dirty="0" smtClean="0">
                <a:solidFill>
                  <a:schemeClr val="tx1"/>
                </a:solidFill>
                <a:effectLst/>
                <a:latin typeface="+mn-lt"/>
                <a:ea typeface="+mn-ea"/>
                <a:cs typeface="+mn-cs"/>
              </a:rPr>
              <a:t> chi </a:t>
            </a:r>
            <a:r>
              <a:rPr lang="en-US" sz="1200" b="1" kern="1200" dirty="0" err="1" smtClean="0">
                <a:solidFill>
                  <a:schemeClr val="tx1"/>
                </a:solidFill>
                <a:effectLst/>
                <a:latin typeface="+mn-lt"/>
                <a:ea typeface="+mn-ea"/>
                <a:cs typeface="+mn-cs"/>
              </a:rPr>
              <a:t>phí</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đầu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vào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nhưng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tăng</a:t>
            </a:r>
            <a:r>
              <a:rPr lang="en-US" sz="1200" b="1" kern="1200" dirty="0" smtClean="0">
                <a:solidFill>
                  <a:schemeClr val="tx1"/>
                </a:solidFill>
                <a:effectLst/>
                <a:latin typeface="+mn-lt"/>
                <a:ea typeface="+mn-ea"/>
                <a:cs typeface="+mn-cs"/>
              </a:rPr>
              <a:t> chi </a:t>
            </a:r>
            <a:r>
              <a:rPr lang="en-US" sz="1200" b="1" kern="1200" dirty="0" err="1" smtClean="0">
                <a:solidFill>
                  <a:schemeClr val="tx1"/>
                </a:solidFill>
                <a:effectLst/>
                <a:latin typeface="+mn-lt"/>
                <a:ea typeface="+mn-ea"/>
                <a:cs typeface="+mn-cs"/>
              </a:rPr>
              <a:t>phí</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nhiên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liệu</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Sai.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giúp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kiệm</a:t>
            </a:r>
            <a:r>
              <a:rPr lang="en-US" sz="1200" kern="1200" dirty="0" smtClean="0">
                <a:solidFill>
                  <a:schemeClr val="tx1"/>
                </a:solidFill>
                <a:effectLst/>
                <a:latin typeface="+mn-lt"/>
                <a:ea typeface="+mn-ea"/>
                <a:cs typeface="+mn-cs"/>
              </a:rPr>
              <a:t> chi </a:t>
            </a:r>
            <a:r>
              <a:rPr lang="en-US" sz="1200" kern="1200" dirty="0" err="1" smtClean="0">
                <a:solidFill>
                  <a:schemeClr val="tx1"/>
                </a:solidFill>
                <a:effectLst/>
                <a:latin typeface="+mn-lt"/>
                <a:ea typeface="+mn-ea"/>
                <a:cs typeface="+mn-cs"/>
              </a:rPr>
              <a:t>phí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liệu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t>14</a:t>
            </a:fld>
            <a:endParaRPr lang="en-US"/>
          </a:p>
        </p:txBody>
      </p:sp>
    </p:spTree>
    <p:extLst>
      <p:ext uri="{BB962C8B-B14F-4D97-AF65-F5344CB8AC3E}">
        <p14:creationId xmlns:p14="http://schemas.microsoft.com/office/powerpoint/2010/main" val="1798781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r>
              <a:rPr lang="en-US" sz="1200" b="1" kern="1200" dirty="0" smtClean="0">
                <a:solidFill>
                  <a:schemeClr val="tx1"/>
                </a:solidFill>
                <a:effectLst/>
                <a:latin typeface="+mn-lt"/>
                <a:ea typeface="+mn-ea"/>
                <a:cs typeface="+mn-cs"/>
              </a:rPr>
              <a:t>A. </a:t>
            </a:r>
            <a:r>
              <a:rPr lang="en-US" sz="1200" b="1" kern="1200" dirty="0" err="1" smtClean="0">
                <a:solidFill>
                  <a:schemeClr val="tx1"/>
                </a:solidFill>
                <a:effectLst/>
                <a:latin typeface="+mn-lt"/>
                <a:ea typeface="+mn-ea"/>
                <a:cs typeface="+mn-cs"/>
              </a:rPr>
              <a:t>Chủ</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yếu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xuất</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các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phẩm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nông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nghiệp</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Sai. </a:t>
            </a:r>
            <a:r>
              <a:rPr lang="en-US" sz="1200" kern="1200" dirty="0" err="1" smtClean="0">
                <a:solidFill>
                  <a:schemeClr val="tx1"/>
                </a:solidFill>
                <a:effectLst/>
                <a:latin typeface="+mn-lt"/>
                <a:ea typeface="+mn-ea"/>
                <a:cs typeface="+mn-cs"/>
              </a:rPr>
              <a:t>Ngành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phẩm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máy</a:t>
            </a:r>
            <a:r>
              <a:rPr lang="en-US" sz="1200" kern="1200" dirty="0" smtClean="0">
                <a:solidFill>
                  <a:schemeClr val="tx1"/>
                </a:solidFill>
                <a:effectLst/>
                <a:latin typeface="+mn-lt"/>
                <a:ea typeface="+mn-ea"/>
                <a:cs typeface="+mn-cs"/>
              </a:rPr>
              <a:t> vi </a:t>
            </a:r>
            <a:r>
              <a:rPr lang="en-US" sz="1200" kern="1200" dirty="0" err="1" smtClean="0">
                <a:solidFill>
                  <a:schemeClr val="tx1"/>
                </a:solidFill>
                <a:effectLst/>
                <a:latin typeface="+mn-lt"/>
                <a:ea typeface="+mn-ea"/>
                <a:cs typeface="+mn-cs"/>
              </a:rPr>
              <a:t>tính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phẩm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a:t>
            </a:r>
          </a:p>
          <a:p>
            <a:pPr lvl="0" fontAlgn="auto"/>
            <a:r>
              <a:rPr lang="en-US" sz="1200" b="1" kern="1200" dirty="0" smtClean="0">
                <a:solidFill>
                  <a:schemeClr val="tx1"/>
                </a:solidFill>
                <a:effectLst/>
                <a:latin typeface="+mn-lt"/>
                <a:ea typeface="+mn-ea"/>
                <a:cs typeface="+mn-cs"/>
              </a:rPr>
              <a:t>B. </a:t>
            </a:r>
            <a:r>
              <a:rPr lang="en-US" sz="1200" b="1" kern="1200" dirty="0" err="1" smtClean="0">
                <a:solidFill>
                  <a:schemeClr val="tx1"/>
                </a:solidFill>
                <a:effectLst/>
                <a:latin typeface="+mn-lt"/>
                <a:ea typeface="+mn-ea"/>
                <a:cs typeface="+mn-cs"/>
              </a:rPr>
              <a:t>Có</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tốc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độ</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phát</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triển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chậm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và</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không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đa</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dạng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về</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cơ</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cấu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phẩm</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Sai. </a:t>
            </a:r>
            <a:r>
              <a:rPr lang="en-US" sz="1200" kern="1200" dirty="0" err="1" smtClean="0">
                <a:solidFill>
                  <a:schemeClr val="tx1"/>
                </a:solidFill>
                <a:effectLst/>
                <a:latin typeface="+mn-lt"/>
                <a:ea typeface="+mn-ea"/>
                <a:cs typeface="+mn-cs"/>
              </a:rPr>
              <a:t>Ngành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phẩm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dạng</a:t>
            </a:r>
            <a:r>
              <a:rPr lang="en-US" sz="1200" kern="1200" dirty="0" smtClean="0">
                <a:solidFill>
                  <a:schemeClr val="tx1"/>
                </a:solidFill>
                <a:effectLst/>
                <a:latin typeface="+mn-lt"/>
                <a:ea typeface="+mn-ea"/>
                <a:cs typeface="+mn-cs"/>
              </a:rPr>
              <a:t>.</a:t>
            </a:r>
          </a:p>
          <a:p>
            <a:pPr lvl="0" fontAlgn="auto"/>
            <a:r>
              <a:rPr lang="en-US" sz="1200" b="1" kern="1200" dirty="0" smtClean="0">
                <a:solidFill>
                  <a:schemeClr val="tx1"/>
                </a:solidFill>
                <a:effectLst/>
                <a:latin typeface="+mn-lt"/>
                <a:ea typeface="+mn-ea"/>
                <a:cs typeface="+mn-cs"/>
              </a:rPr>
              <a:t>C. </a:t>
            </a:r>
            <a:r>
              <a:rPr lang="en-US" sz="1200" b="1" kern="1200" dirty="0" err="1" smtClean="0">
                <a:solidFill>
                  <a:schemeClr val="tx1"/>
                </a:solidFill>
                <a:effectLst/>
                <a:latin typeface="+mn-lt"/>
                <a:ea typeface="+mn-ea"/>
                <a:cs typeface="+mn-cs"/>
              </a:rPr>
              <a:t>Phân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bố</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chủ</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yếu</a:t>
            </a:r>
            <a:r>
              <a:rPr lang="en-US" sz="1200" b="1" kern="1200" dirty="0" smtClean="0">
                <a:solidFill>
                  <a:schemeClr val="tx1"/>
                </a:solidFill>
                <a:effectLst/>
                <a:latin typeface="+mn-lt"/>
                <a:ea typeface="+mn-ea"/>
                <a:cs typeface="+mn-cs"/>
              </a:rPr>
              <a:t> ở </a:t>
            </a:r>
            <a:r>
              <a:rPr lang="en-US" sz="1200" b="1" kern="1200" dirty="0" err="1" smtClean="0">
                <a:solidFill>
                  <a:schemeClr val="tx1"/>
                </a:solidFill>
                <a:effectLst/>
                <a:latin typeface="+mn-lt"/>
                <a:ea typeface="+mn-ea"/>
                <a:cs typeface="+mn-cs"/>
              </a:rPr>
              <a:t>các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khu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vực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nông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thôn</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Sai. </a:t>
            </a:r>
            <a:r>
              <a:rPr lang="en-US" sz="1200" kern="1200" dirty="0" err="1" smtClean="0">
                <a:solidFill>
                  <a:schemeClr val="tx1"/>
                </a:solidFill>
                <a:effectLst/>
                <a:latin typeface="+mn-lt"/>
                <a:ea typeface="+mn-ea"/>
                <a:cs typeface="+mn-cs"/>
              </a:rPr>
              <a:t>Ngành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tỉnh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a:t>
            </a:r>
          </a:p>
          <a:p>
            <a:pPr lvl="0" fontAlgn="auto"/>
            <a:r>
              <a:rPr lang="en-US" sz="1200" b="1" kern="1200" dirty="0" smtClean="0">
                <a:solidFill>
                  <a:schemeClr val="tx1"/>
                </a:solidFill>
                <a:effectLst/>
                <a:latin typeface="+mn-lt"/>
                <a:ea typeface="+mn-ea"/>
                <a:cs typeface="+mn-cs"/>
              </a:rPr>
              <a:t>D. </a:t>
            </a:r>
            <a:r>
              <a:rPr lang="en-US" sz="1200" b="1" kern="1200" dirty="0" err="1" smtClean="0">
                <a:solidFill>
                  <a:schemeClr val="tx1"/>
                </a:solidFill>
                <a:effectLst/>
                <a:latin typeface="+mn-lt"/>
                <a:ea typeface="+mn-ea"/>
                <a:cs typeface="+mn-cs"/>
              </a:rPr>
              <a:t>Là</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ngành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công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nghiệp</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mới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phát</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triển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nhanh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với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cơ</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cấu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phẩm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đa</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dạng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phân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bố</a:t>
            </a:r>
            <a:r>
              <a:rPr lang="en-US" sz="1200" b="1" kern="1200" dirty="0" smtClean="0">
                <a:solidFill>
                  <a:schemeClr val="tx1"/>
                </a:solidFill>
                <a:effectLst/>
                <a:latin typeface="+mn-lt"/>
                <a:ea typeface="+mn-ea"/>
                <a:cs typeface="+mn-cs"/>
              </a:rPr>
              <a:t> ở </a:t>
            </a:r>
            <a:r>
              <a:rPr lang="en-US" sz="1200" b="1" kern="1200" dirty="0" err="1" smtClean="0">
                <a:solidFill>
                  <a:schemeClr val="tx1"/>
                </a:solidFill>
                <a:effectLst/>
                <a:latin typeface="+mn-lt"/>
                <a:ea typeface="+mn-ea"/>
                <a:cs typeface="+mn-cs"/>
              </a:rPr>
              <a:t>các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tỉnh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thành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phố</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lớn</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Đúng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phẩm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máy</a:t>
            </a:r>
            <a:r>
              <a:rPr lang="en-US" sz="1200" kern="1200" dirty="0" smtClean="0">
                <a:solidFill>
                  <a:schemeClr val="tx1"/>
                </a:solidFill>
                <a:effectLst/>
                <a:latin typeface="+mn-lt"/>
                <a:ea typeface="+mn-ea"/>
                <a:cs typeface="+mn-cs"/>
              </a:rPr>
              <a:t> vi </a:t>
            </a:r>
            <a:r>
              <a:rPr lang="en-US" sz="1200" kern="1200" dirty="0" err="1" smtClean="0">
                <a:solidFill>
                  <a:schemeClr val="tx1"/>
                </a:solidFill>
                <a:effectLst/>
                <a:latin typeface="+mn-lt"/>
                <a:ea typeface="+mn-ea"/>
                <a:cs typeface="+mn-cs"/>
              </a:rPr>
              <a:t>tính</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Việt</a:t>
            </a:r>
            <a:r>
              <a:rPr lang="en-US" sz="1200" kern="1200" dirty="0" smtClean="0">
                <a:solidFill>
                  <a:schemeClr val="tx1"/>
                </a:solidFill>
                <a:effectLst/>
                <a:latin typeface="+mn-lt"/>
                <a:ea typeface="+mn-ea"/>
                <a:cs typeface="+mn-cs"/>
              </a:rPr>
              <a:t> Nam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phẩm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tỉnh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Nội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a:t>
            </a:r>
            <a:r>
              <a:rPr lang="en-US" sz="1200" kern="1200" dirty="0" smtClean="0">
                <a:solidFill>
                  <a:schemeClr val="tx1"/>
                </a:solidFill>
                <a:effectLst/>
                <a:latin typeface="+mn-lt"/>
                <a:ea typeface="+mn-ea"/>
                <a:cs typeface="+mn-cs"/>
              </a:rPr>
              <a:t> Minh, </a:t>
            </a:r>
            <a:r>
              <a:rPr lang="en-US" sz="1200" kern="1200" dirty="0" err="1" smtClean="0">
                <a:solidFill>
                  <a:schemeClr val="tx1"/>
                </a:solidFill>
                <a:effectLst/>
                <a:latin typeface="+mn-lt"/>
                <a:ea typeface="+mn-ea"/>
                <a:cs typeface="+mn-cs"/>
              </a:rPr>
              <a:t>Bắc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Giang</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t>15</a:t>
            </a:fld>
            <a:endParaRPr lang="en-US"/>
          </a:p>
        </p:txBody>
      </p:sp>
    </p:spTree>
    <p:extLst>
      <p:ext uri="{BB962C8B-B14F-4D97-AF65-F5344CB8AC3E}">
        <p14:creationId xmlns:p14="http://schemas.microsoft.com/office/powerpoint/2010/main" val="3913153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	A. Các khu công nghiệp lớn: Sai. Ngành công nghiệp này gắn liền với vùng nguyên liệu sản xuất nông nghiệp, lâm nghiệp, thủy sản, không nhất thiết phải tập trung ở các khu công nghiệp lớn.</a:t>
            </a:r>
          </a:p>
          <a:p>
            <a:r>
              <a:rPr lang="vi-VN" dirty="0" smtClean="0"/>
              <a:t>•	B. Các vùng ven biển: Sai. Mặc dù một số ngành chế biến thủy sản có thể phân bố ở vùng ven biển, nhưng không đại diện cho toàn bộ ngành sản xuất, chế biến thực phẩm.</a:t>
            </a:r>
          </a:p>
          <a:p>
            <a:r>
              <a:rPr lang="vi-VN" dirty="0" smtClean="0"/>
              <a:t>•	C. Các vùng nguyên liệu lớn: Đúng. vì sản phẩm từ trồng trọt gồm nông nghiệp, lâm nghiệp. Ngành công nghiệp sản xuất, chế biến sản phẩm từ trồng trọt phân bố gắn với vùng nguyên liệu sản xuất nông nghiệp, lâm nghiệp.</a:t>
            </a:r>
          </a:p>
          <a:p>
            <a:r>
              <a:rPr lang="vi-VN" dirty="0" smtClean="0"/>
              <a:t>•	D. Các khu vực đô thị hóa cao: Sai. Các khu vực đô thị hóa cao gắn với các ngành yêu cầu thị trường như rượu, bia, nước giải khát…các sản phẩm này không chiếm phần lớn trong ngành sản xuất, chế biến sản phẩm từ trồng trọt</a:t>
            </a:r>
          </a:p>
        </p:txBody>
      </p:sp>
      <p:sp>
        <p:nvSpPr>
          <p:cNvPr id="4" name="Slide Number Placeholder 3"/>
          <p:cNvSpPr>
            <a:spLocks noGrp="1"/>
          </p:cNvSpPr>
          <p:nvPr>
            <p:ph type="sldNum" sz="quarter" idx="10"/>
          </p:nvPr>
        </p:nvSpPr>
        <p:spPr/>
        <p:txBody>
          <a:bodyPr/>
          <a:lstStyle/>
          <a:p>
            <a:fld id="{B170C478-BF93-4FF1-849F-EEF45DBA3803}" type="slidenum">
              <a:rPr lang="en-US" smtClean="0"/>
              <a:t>16</a:t>
            </a:fld>
            <a:endParaRPr lang="en-US"/>
          </a:p>
        </p:txBody>
      </p:sp>
    </p:spTree>
    <p:extLst>
      <p:ext uri="{BB962C8B-B14F-4D97-AF65-F5344CB8AC3E}">
        <p14:creationId xmlns:p14="http://schemas.microsoft.com/office/powerpoint/2010/main" val="29751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xml"/><Relationship Id="rId11" Type="http://schemas.openxmlformats.org/officeDocument/2006/relationships/image" Target="../media/image17.png"/><Relationship Id="rId5" Type="http://schemas.openxmlformats.org/officeDocument/2006/relationships/slideLayout" Target="../slideLayouts/slideLayout7.xml"/><Relationship Id="rId10" Type="http://schemas.openxmlformats.org/officeDocument/2006/relationships/image" Target="../media/image153.svg"/><Relationship Id="rId4" Type="http://schemas.microsoft.com/office/2007/relationships/media" Target="../media/media3.mp3"/><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4.xml"/><Relationship Id="rId11" Type="http://schemas.openxmlformats.org/officeDocument/2006/relationships/image" Target="../media/image17.png"/><Relationship Id="rId5" Type="http://schemas.openxmlformats.org/officeDocument/2006/relationships/slideLayout" Target="../slideLayouts/slideLayout7.xml"/><Relationship Id="rId10" Type="http://schemas.openxmlformats.org/officeDocument/2006/relationships/image" Target="../media/image153.svg"/><Relationship Id="rId4" Type="http://schemas.microsoft.com/office/2007/relationships/media" Target="../media/media3.mp3"/><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5.xml"/><Relationship Id="rId11" Type="http://schemas.openxmlformats.org/officeDocument/2006/relationships/image" Target="../media/image17.png"/><Relationship Id="rId5" Type="http://schemas.openxmlformats.org/officeDocument/2006/relationships/slideLayout" Target="../slideLayouts/slideLayout7.xml"/><Relationship Id="rId10" Type="http://schemas.openxmlformats.org/officeDocument/2006/relationships/image" Target="../media/image153.svg"/><Relationship Id="rId4" Type="http://schemas.microsoft.com/office/2007/relationships/media" Target="../media/media3.mp3"/><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6.xml"/><Relationship Id="rId11" Type="http://schemas.openxmlformats.org/officeDocument/2006/relationships/image" Target="../media/image17.png"/><Relationship Id="rId5" Type="http://schemas.openxmlformats.org/officeDocument/2006/relationships/slideLayout" Target="../slideLayouts/slideLayout7.xml"/><Relationship Id="rId10" Type="http://schemas.openxmlformats.org/officeDocument/2006/relationships/image" Target="../media/image153.svg"/><Relationship Id="rId4" Type="http://schemas.microsoft.com/office/2007/relationships/media" Target="../media/media3.mp3"/><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7.xml"/><Relationship Id="rId11" Type="http://schemas.openxmlformats.org/officeDocument/2006/relationships/image" Target="../media/image17.png"/><Relationship Id="rId5" Type="http://schemas.openxmlformats.org/officeDocument/2006/relationships/slideLayout" Target="../slideLayouts/slideLayout7.xml"/><Relationship Id="rId10" Type="http://schemas.openxmlformats.org/officeDocument/2006/relationships/image" Target="../media/image153.svg"/><Relationship Id="rId4" Type="http://schemas.microsoft.com/office/2007/relationships/media" Target="../media/media3.mp3"/><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8.xml"/><Relationship Id="rId11" Type="http://schemas.openxmlformats.org/officeDocument/2006/relationships/image" Target="../media/image17.png"/><Relationship Id="rId5" Type="http://schemas.openxmlformats.org/officeDocument/2006/relationships/slideLayout" Target="../slideLayouts/slideLayout7.xml"/><Relationship Id="rId10" Type="http://schemas.openxmlformats.org/officeDocument/2006/relationships/image" Target="../media/image153.svg"/><Relationship Id="rId4" Type="http://schemas.microsoft.com/office/2007/relationships/media" Target="../media/media3.mp3"/><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9.xml"/><Relationship Id="rId11" Type="http://schemas.openxmlformats.org/officeDocument/2006/relationships/image" Target="../media/image17.png"/><Relationship Id="rId5" Type="http://schemas.openxmlformats.org/officeDocument/2006/relationships/slideLayout" Target="../slideLayouts/slideLayout7.xml"/><Relationship Id="rId10" Type="http://schemas.openxmlformats.org/officeDocument/2006/relationships/image" Target="../media/image153.svg"/><Relationship Id="rId4" Type="http://schemas.microsoft.com/office/2007/relationships/media" Target="../media/media3.mp3"/><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0.xml"/><Relationship Id="rId11" Type="http://schemas.openxmlformats.org/officeDocument/2006/relationships/image" Target="../media/image17.png"/><Relationship Id="rId5" Type="http://schemas.openxmlformats.org/officeDocument/2006/relationships/slideLayout" Target="../slideLayouts/slideLayout7.xml"/><Relationship Id="rId10" Type="http://schemas.openxmlformats.org/officeDocument/2006/relationships/image" Target="../media/image153.svg"/><Relationship Id="rId4" Type="http://schemas.microsoft.com/office/2007/relationships/media" Target="../media/media3.mp3"/><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3.sv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5.png"/><Relationship Id="rId3" Type="http://schemas.openxmlformats.org/officeDocument/2006/relationships/image" Target="../media/image87.svg"/><Relationship Id="rId7" Type="http://schemas.openxmlformats.org/officeDocument/2006/relationships/image" Target="../media/image1080.svg"/><Relationship Id="rId12" Type="http://schemas.openxmlformats.org/officeDocument/2006/relationships/image" Target="../media/image1120.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image" Target="../media/image106.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1100.svg"/><Relationship Id="rId14" Type="http://schemas.openxmlformats.org/officeDocument/2006/relationships/image" Target="../media/image85.sv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3.svg"/><Relationship Id="rId7" Type="http://schemas.openxmlformats.org/officeDocument/2006/relationships/image" Target="../media/image1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7.svg"/><Relationship Id="rId10" Type="http://schemas.openxmlformats.org/officeDocument/2006/relationships/image" Target="../media/image140.svg"/><Relationship Id="rId4" Type="http://schemas.openxmlformats.org/officeDocument/2006/relationships/image" Target="../media/image2.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png"/><Relationship Id="rId4" Type="http://schemas.openxmlformats.org/officeDocument/2006/relationships/image" Target="../media/image103.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49.svg"/><Relationship Id="rId7" Type="http://schemas.openxmlformats.org/officeDocument/2006/relationships/image" Target="../media/image29.svg"/><Relationship Id="rId12" Type="http://schemas.openxmlformats.org/officeDocument/2006/relationships/image" Target="../media/image14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27.sv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142.svg"/><Relationship Id="rId14" Type="http://schemas.openxmlformats.org/officeDocument/2006/relationships/image" Target="../media/image147.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3.sv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3.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53.sv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xml"/><Relationship Id="rId11" Type="http://schemas.openxmlformats.org/officeDocument/2006/relationships/image" Target="../media/image17.png"/><Relationship Id="rId5" Type="http://schemas.openxmlformats.org/officeDocument/2006/relationships/slideLayout" Target="../slideLayouts/slideLayout7.xml"/><Relationship Id="rId10" Type="http://schemas.openxmlformats.org/officeDocument/2006/relationships/image" Target="../media/image153.svg"/><Relationship Id="rId4" Type="http://schemas.microsoft.com/office/2007/relationships/media" Target="../media/media3.mp3"/><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xml"/><Relationship Id="rId11" Type="http://schemas.openxmlformats.org/officeDocument/2006/relationships/image" Target="../media/image17.png"/><Relationship Id="rId5" Type="http://schemas.openxmlformats.org/officeDocument/2006/relationships/slideLayout" Target="../slideLayouts/slideLayout7.xml"/><Relationship Id="rId10" Type="http://schemas.openxmlformats.org/officeDocument/2006/relationships/image" Target="../media/image153.svg"/><Relationship Id="rId4" Type="http://schemas.microsoft.com/office/2007/relationships/media" Target="../media/media3.mp3"/><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39027" y="3736775"/>
            <a:ext cx="6296304" cy="3560869"/>
            <a:chOff x="0" y="0"/>
            <a:chExt cx="1513913" cy="856192"/>
          </a:xfrm>
        </p:grpSpPr>
        <p:sp>
          <p:nvSpPr>
            <p:cNvPr id="3" name="Freeform 3"/>
            <p:cNvSpPr/>
            <p:nvPr/>
          </p:nvSpPr>
          <p:spPr>
            <a:xfrm>
              <a:off x="2130" y="0"/>
              <a:ext cx="1509654" cy="856192"/>
            </a:xfrm>
            <a:custGeom>
              <a:avLst/>
              <a:gdLst/>
              <a:ahLst/>
              <a:cxnLst/>
              <a:rect l="l" t="t" r="r" b="b"/>
              <a:pathLst>
                <a:path w="1509654" h="856192">
                  <a:moveTo>
                    <a:pt x="1505983" y="440315"/>
                  </a:moveTo>
                  <a:lnTo>
                    <a:pt x="1314382" y="843973"/>
                  </a:lnTo>
                  <a:cubicBezTo>
                    <a:pt x="1310840" y="851436"/>
                    <a:pt x="1303318" y="856192"/>
                    <a:pt x="1295057" y="856192"/>
                  </a:cubicBezTo>
                  <a:lnTo>
                    <a:pt x="214596" y="856192"/>
                  </a:lnTo>
                  <a:cubicBezTo>
                    <a:pt x="206335" y="856192"/>
                    <a:pt x="198812" y="851436"/>
                    <a:pt x="195270" y="843973"/>
                  </a:cubicBezTo>
                  <a:lnTo>
                    <a:pt x="3670" y="440315"/>
                  </a:lnTo>
                  <a:cubicBezTo>
                    <a:pt x="0" y="432582"/>
                    <a:pt x="0" y="423610"/>
                    <a:pt x="3670" y="415877"/>
                  </a:cubicBezTo>
                  <a:lnTo>
                    <a:pt x="195270" y="12219"/>
                  </a:lnTo>
                  <a:cubicBezTo>
                    <a:pt x="198812" y="4756"/>
                    <a:pt x="206335" y="0"/>
                    <a:pt x="214596" y="0"/>
                  </a:cubicBezTo>
                  <a:lnTo>
                    <a:pt x="1295057" y="0"/>
                  </a:lnTo>
                  <a:cubicBezTo>
                    <a:pt x="1303318" y="0"/>
                    <a:pt x="1310840" y="4756"/>
                    <a:pt x="1314382" y="12219"/>
                  </a:cubicBezTo>
                  <a:lnTo>
                    <a:pt x="1505983" y="415877"/>
                  </a:lnTo>
                  <a:cubicBezTo>
                    <a:pt x="1509653" y="423610"/>
                    <a:pt x="1509653" y="432582"/>
                    <a:pt x="1505983" y="440315"/>
                  </a:cubicBezTo>
                  <a:close/>
                </a:path>
              </a:pathLst>
            </a:custGeom>
            <a:solidFill>
              <a:srgbClr val="000B5D"/>
            </a:solidFill>
            <a:ln cap="sq">
              <a:noFill/>
              <a:prstDash val="solid"/>
              <a:miter/>
            </a:ln>
          </p:spPr>
        </p:sp>
        <p:sp>
          <p:nvSpPr>
            <p:cNvPr id="4" name="TextBox 4"/>
            <p:cNvSpPr txBox="1"/>
            <p:nvPr/>
          </p:nvSpPr>
          <p:spPr>
            <a:xfrm>
              <a:off x="114300" y="19050"/>
              <a:ext cx="1285313" cy="837142"/>
            </a:xfrm>
            <a:prstGeom prst="rect">
              <a:avLst/>
            </a:prstGeom>
          </p:spPr>
          <p:txBody>
            <a:bodyPr lIns="50800" tIns="50800" rIns="50800" bIns="50800" rtlCol="0" anchor="ctr"/>
            <a:lstStyle/>
            <a:p>
              <a:pPr marL="0" lvl="0" indent="0" algn="ctr">
                <a:lnSpc>
                  <a:spcPts val="2376"/>
                </a:lnSpc>
                <a:spcBef>
                  <a:spcPct val="0"/>
                </a:spcBef>
              </a:pPr>
              <a:endParaRPr/>
            </a:p>
          </p:txBody>
        </p:sp>
      </p:grpSp>
      <p:grpSp>
        <p:nvGrpSpPr>
          <p:cNvPr id="5" name="Group 5"/>
          <p:cNvGrpSpPr/>
          <p:nvPr/>
        </p:nvGrpSpPr>
        <p:grpSpPr>
          <a:xfrm>
            <a:off x="6112670" y="3801033"/>
            <a:ext cx="6153519" cy="3480117"/>
            <a:chOff x="0" y="0"/>
            <a:chExt cx="1513913" cy="856192"/>
          </a:xfrm>
        </p:grpSpPr>
        <p:sp>
          <p:nvSpPr>
            <p:cNvPr id="6" name="Freeform 6"/>
            <p:cNvSpPr/>
            <p:nvPr/>
          </p:nvSpPr>
          <p:spPr>
            <a:xfrm>
              <a:off x="2179" y="0"/>
              <a:ext cx="1509555" cy="856192"/>
            </a:xfrm>
            <a:custGeom>
              <a:avLst/>
              <a:gdLst/>
              <a:ahLst/>
              <a:cxnLst/>
              <a:rect l="l" t="t" r="r" b="b"/>
              <a:pathLst>
                <a:path w="1509555" h="856192">
                  <a:moveTo>
                    <a:pt x="1505799" y="440598"/>
                  </a:moveTo>
                  <a:lnTo>
                    <a:pt x="1314468" y="843690"/>
                  </a:lnTo>
                  <a:cubicBezTo>
                    <a:pt x="1310844" y="851325"/>
                    <a:pt x="1303147" y="856192"/>
                    <a:pt x="1294694" y="856192"/>
                  </a:cubicBezTo>
                  <a:lnTo>
                    <a:pt x="214860" y="856192"/>
                  </a:lnTo>
                  <a:cubicBezTo>
                    <a:pt x="206408" y="856192"/>
                    <a:pt x="198711" y="851325"/>
                    <a:pt x="195087" y="843690"/>
                  </a:cubicBezTo>
                  <a:lnTo>
                    <a:pt x="3755" y="440598"/>
                  </a:lnTo>
                  <a:cubicBezTo>
                    <a:pt x="0" y="432687"/>
                    <a:pt x="0" y="423505"/>
                    <a:pt x="3755" y="415594"/>
                  </a:cubicBezTo>
                  <a:lnTo>
                    <a:pt x="195087" y="12502"/>
                  </a:lnTo>
                  <a:cubicBezTo>
                    <a:pt x="198711" y="4867"/>
                    <a:pt x="206408" y="0"/>
                    <a:pt x="214860" y="0"/>
                  </a:cubicBezTo>
                  <a:lnTo>
                    <a:pt x="1294694" y="0"/>
                  </a:lnTo>
                  <a:cubicBezTo>
                    <a:pt x="1303147" y="0"/>
                    <a:pt x="1310844" y="4867"/>
                    <a:pt x="1314468" y="12502"/>
                  </a:cubicBezTo>
                  <a:lnTo>
                    <a:pt x="1505799" y="415594"/>
                  </a:lnTo>
                  <a:cubicBezTo>
                    <a:pt x="1509555" y="423505"/>
                    <a:pt x="1509555" y="432687"/>
                    <a:pt x="1505799" y="440598"/>
                  </a:cubicBezTo>
                  <a:close/>
                </a:path>
              </a:pathLst>
            </a:custGeom>
            <a:solidFill>
              <a:srgbClr val="FFFFFF"/>
            </a:solidFill>
            <a:ln w="47625" cap="sq">
              <a:solidFill>
                <a:srgbClr val="000B5D"/>
              </a:solidFill>
              <a:prstDash val="solid"/>
              <a:miter/>
            </a:ln>
          </p:spPr>
        </p:sp>
        <p:sp>
          <p:nvSpPr>
            <p:cNvPr id="7" name="TextBox 7"/>
            <p:cNvSpPr txBox="1"/>
            <p:nvPr/>
          </p:nvSpPr>
          <p:spPr>
            <a:xfrm>
              <a:off x="114300" y="19050"/>
              <a:ext cx="1285313" cy="837142"/>
            </a:xfrm>
            <a:prstGeom prst="rect">
              <a:avLst/>
            </a:prstGeom>
          </p:spPr>
          <p:txBody>
            <a:bodyPr lIns="50800" tIns="50800" rIns="50800" bIns="50800" rtlCol="0" anchor="ctr"/>
            <a:lstStyle/>
            <a:p>
              <a:pPr algn="ctr">
                <a:lnSpc>
                  <a:spcPts val="2376"/>
                </a:lnSpc>
              </a:pPr>
              <a:endParaRPr/>
            </a:p>
          </p:txBody>
        </p:sp>
      </p:grpSp>
      <p:sp>
        <p:nvSpPr>
          <p:cNvPr id="8" name="TextBox 8"/>
          <p:cNvSpPr txBox="1"/>
          <p:nvPr/>
        </p:nvSpPr>
        <p:spPr>
          <a:xfrm>
            <a:off x="7267474" y="4027724"/>
            <a:ext cx="3706873" cy="653192"/>
          </a:xfrm>
          <a:prstGeom prst="rect">
            <a:avLst/>
          </a:prstGeom>
        </p:spPr>
        <p:txBody>
          <a:bodyPr lIns="0" tIns="0" rIns="0" bIns="0" rtlCol="0" anchor="t">
            <a:spAutoFit/>
          </a:bodyPr>
          <a:lstStyle/>
          <a:p>
            <a:pPr algn="ctr">
              <a:lnSpc>
                <a:spcPts val="5517"/>
              </a:lnSpc>
            </a:pPr>
            <a:r>
              <a:rPr lang="en-US" sz="3941" dirty="0">
                <a:solidFill>
                  <a:srgbClr val="000B5D"/>
                </a:solidFill>
                <a:latin typeface="#9Slide03 IcielPanton Black" panose="00000A00000000000000" pitchFamily="2" charset="-93"/>
              </a:rPr>
              <a:t>2</a:t>
            </a:r>
          </a:p>
        </p:txBody>
      </p:sp>
      <p:sp>
        <p:nvSpPr>
          <p:cNvPr id="9" name="TextBox 9"/>
          <p:cNvSpPr txBox="1"/>
          <p:nvPr/>
        </p:nvSpPr>
        <p:spPr>
          <a:xfrm>
            <a:off x="7267474" y="4649424"/>
            <a:ext cx="4371553" cy="1769715"/>
          </a:xfrm>
          <a:prstGeom prst="rect">
            <a:avLst/>
          </a:prstGeom>
        </p:spPr>
        <p:txBody>
          <a:bodyPr lIns="0" tIns="0" rIns="0" bIns="0" rtlCol="0" anchor="t">
            <a:spAutoFit/>
          </a:bodyPr>
          <a:lstStyle/>
          <a:p>
            <a:pPr algn="ctr">
              <a:lnSpc>
                <a:spcPts val="4634"/>
              </a:lnSpc>
            </a:pPr>
            <a:r>
              <a:rPr lang="en-US" sz="3310" dirty="0" smtClean="0">
                <a:solidFill>
                  <a:srgbClr val="000B5D"/>
                </a:solidFill>
                <a:latin typeface="#9Slide03 IcielSamsung Sharp Bo" pitchFamily="2" charset="-93"/>
              </a:rPr>
              <a:t>CÁC NGÀNH CÔNG NGHIỆP CHỦ YẾU</a:t>
            </a:r>
          </a:p>
          <a:p>
            <a:pPr algn="ctr">
              <a:lnSpc>
                <a:spcPts val="4634"/>
              </a:lnSpc>
            </a:pPr>
            <a:endParaRPr lang="en-US" sz="3310" dirty="0">
              <a:solidFill>
                <a:srgbClr val="000B5D"/>
              </a:solidFill>
              <a:latin typeface="#9Slide03 IcielSamsung Sharp Bo" pitchFamily="2" charset="-93"/>
            </a:endParaRPr>
          </a:p>
        </p:txBody>
      </p:sp>
      <p:sp>
        <p:nvSpPr>
          <p:cNvPr id="10" name="TextBox 10"/>
          <p:cNvSpPr txBox="1"/>
          <p:nvPr/>
        </p:nvSpPr>
        <p:spPr>
          <a:xfrm>
            <a:off x="12550684" y="4043335"/>
            <a:ext cx="4472989" cy="557910"/>
          </a:xfrm>
          <a:prstGeom prst="rect">
            <a:avLst/>
          </a:prstGeom>
        </p:spPr>
        <p:txBody>
          <a:bodyPr lIns="0" tIns="0" rIns="0" bIns="0" rtlCol="0" anchor="t">
            <a:spAutoFit/>
          </a:bodyPr>
          <a:lstStyle/>
          <a:p>
            <a:pPr marL="0" lvl="0" indent="0" algn="ctr">
              <a:lnSpc>
                <a:spcPts val="4701"/>
              </a:lnSpc>
              <a:spcBef>
                <a:spcPct val="0"/>
              </a:spcBef>
            </a:pPr>
            <a:r>
              <a:rPr lang="en-US" sz="3358" u="none" strike="noStrike" dirty="0">
                <a:solidFill>
                  <a:srgbClr val="FFFFFF"/>
                </a:solidFill>
                <a:latin typeface="#9Slide03 IcielPanton Black" panose="00000A00000000000000" pitchFamily="2" charset="-93"/>
              </a:rPr>
              <a:t>3</a:t>
            </a:r>
          </a:p>
        </p:txBody>
      </p:sp>
      <p:sp>
        <p:nvSpPr>
          <p:cNvPr id="11" name="TextBox 11"/>
          <p:cNvSpPr txBox="1"/>
          <p:nvPr/>
        </p:nvSpPr>
        <p:spPr>
          <a:xfrm>
            <a:off x="12550684" y="4659969"/>
            <a:ext cx="4472989" cy="1772031"/>
          </a:xfrm>
          <a:prstGeom prst="rect">
            <a:avLst/>
          </a:prstGeom>
        </p:spPr>
        <p:txBody>
          <a:bodyPr lIns="0" tIns="0" rIns="0" bIns="0" rtlCol="0" anchor="t">
            <a:spAutoFit/>
          </a:bodyPr>
          <a:lstStyle/>
          <a:p>
            <a:pPr marL="0" lvl="0" indent="0" algn="ctr">
              <a:lnSpc>
                <a:spcPts val="4701"/>
              </a:lnSpc>
              <a:spcBef>
                <a:spcPct val="0"/>
              </a:spcBef>
            </a:pPr>
            <a:r>
              <a:rPr lang="en-US" sz="3358" u="none" strike="noStrike" dirty="0">
                <a:solidFill>
                  <a:srgbClr val="FFFFFF"/>
                </a:solidFill>
                <a:latin typeface="#9Slide03 IcielPanton Black" panose="00000A00000000000000" pitchFamily="2" charset="-93"/>
              </a:rPr>
              <a:t>VẤN ĐỀ PHÁT TRIỂN CÔNG NGHIỆP XANH</a:t>
            </a:r>
          </a:p>
          <a:p>
            <a:pPr marL="0" lvl="0" indent="0" algn="ctr">
              <a:lnSpc>
                <a:spcPts val="4701"/>
              </a:lnSpc>
              <a:spcBef>
                <a:spcPct val="0"/>
              </a:spcBef>
            </a:pPr>
            <a:endParaRPr lang="en-US" sz="3358" u="none" strike="noStrike" dirty="0">
              <a:solidFill>
                <a:srgbClr val="FFFFFF"/>
              </a:solidFill>
              <a:latin typeface="#9Slide03 IcielPanton Black" panose="00000A00000000000000" pitchFamily="2" charset="-93"/>
            </a:endParaRPr>
          </a:p>
        </p:txBody>
      </p:sp>
      <p:sp>
        <p:nvSpPr>
          <p:cNvPr id="12" name="TextBox 12"/>
          <p:cNvSpPr txBox="1"/>
          <p:nvPr/>
        </p:nvSpPr>
        <p:spPr>
          <a:xfrm>
            <a:off x="1028700" y="942975"/>
            <a:ext cx="4058492" cy="503728"/>
          </a:xfrm>
          <a:prstGeom prst="rect">
            <a:avLst/>
          </a:prstGeom>
        </p:spPr>
        <p:txBody>
          <a:bodyPr lIns="0" tIns="0" rIns="0" bIns="0" rtlCol="0" anchor="t">
            <a:spAutoFit/>
          </a:bodyPr>
          <a:lstStyle/>
          <a:p>
            <a:pPr algn="l">
              <a:lnSpc>
                <a:spcPts val="4200"/>
              </a:lnSpc>
            </a:pPr>
            <a:r>
              <a:rPr lang="en-US" sz="3000" dirty="0">
                <a:solidFill>
                  <a:srgbClr val="000B5D"/>
                </a:solidFill>
                <a:latin typeface="#9Slide03 Cabin Condensed Bold" panose="00000806000000000000" pitchFamily="2" charset="-93"/>
              </a:rPr>
              <a:t>TIẾP THEO</a:t>
            </a:r>
          </a:p>
        </p:txBody>
      </p:sp>
      <p:sp>
        <p:nvSpPr>
          <p:cNvPr id="13" name="TextBox 13"/>
          <p:cNvSpPr txBox="1"/>
          <p:nvPr/>
        </p:nvSpPr>
        <p:spPr>
          <a:xfrm>
            <a:off x="1028700" y="1985684"/>
            <a:ext cx="10907066" cy="897682"/>
          </a:xfrm>
          <a:prstGeom prst="rect">
            <a:avLst/>
          </a:prstGeom>
        </p:spPr>
        <p:txBody>
          <a:bodyPr lIns="0" tIns="0" rIns="0" bIns="0" rtlCol="0" anchor="t">
            <a:spAutoFit/>
          </a:bodyPr>
          <a:lstStyle/>
          <a:p>
            <a:pPr algn="l">
              <a:lnSpc>
                <a:spcPts val="6999"/>
              </a:lnSpc>
            </a:pPr>
            <a:r>
              <a:rPr lang="en-US" sz="6999" dirty="0" smtClean="0">
                <a:solidFill>
                  <a:srgbClr val="000B5D"/>
                </a:solidFill>
                <a:latin typeface="#9Slide03 IcielPanton Black" panose="00000A00000000000000" pitchFamily="2" charset="-93"/>
              </a:rPr>
              <a:t>BÀI 7: </a:t>
            </a:r>
            <a:r>
              <a:rPr lang="en-US" sz="6999" dirty="0">
                <a:solidFill>
                  <a:srgbClr val="000B5D"/>
                </a:solidFill>
                <a:latin typeface="#9Slide03 IcielPanton Black" panose="00000A00000000000000" pitchFamily="2" charset="-93"/>
              </a:rPr>
              <a:t>CÔNG NGHIỆP</a:t>
            </a:r>
          </a:p>
        </p:txBody>
      </p:sp>
      <p:grpSp>
        <p:nvGrpSpPr>
          <p:cNvPr id="14" name="Group 14"/>
          <p:cNvGrpSpPr/>
          <p:nvPr/>
        </p:nvGrpSpPr>
        <p:grpSpPr>
          <a:xfrm>
            <a:off x="15358737" y="8672814"/>
            <a:ext cx="4185210" cy="2172476"/>
            <a:chOff x="0" y="0"/>
            <a:chExt cx="1345639" cy="698500"/>
          </a:xfrm>
        </p:grpSpPr>
        <p:sp>
          <p:nvSpPr>
            <p:cNvPr id="15" name="Freeform 15"/>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16" name="TextBox 16"/>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17" name="Group 17"/>
          <p:cNvGrpSpPr/>
          <p:nvPr/>
        </p:nvGrpSpPr>
        <p:grpSpPr>
          <a:xfrm>
            <a:off x="11935766" y="9331740"/>
            <a:ext cx="8141223" cy="1553840"/>
            <a:chOff x="0" y="0"/>
            <a:chExt cx="3659737" cy="698500"/>
          </a:xfrm>
        </p:grpSpPr>
        <p:sp>
          <p:nvSpPr>
            <p:cNvPr id="18" name="Freeform 18"/>
            <p:cNvSpPr/>
            <p:nvPr/>
          </p:nvSpPr>
          <p:spPr>
            <a:xfrm>
              <a:off x="2009" y="0"/>
              <a:ext cx="3655720" cy="698500"/>
            </a:xfrm>
            <a:custGeom>
              <a:avLst/>
              <a:gdLst/>
              <a:ahLst/>
              <a:cxnLst/>
              <a:rect l="l" t="t" r="r" b="b"/>
              <a:pathLst>
                <a:path w="3655720" h="69850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solidFill>
          </p:spPr>
        </p:sp>
        <p:sp>
          <p:nvSpPr>
            <p:cNvPr id="19" name="TextBox 19"/>
            <p:cNvSpPr txBox="1"/>
            <p:nvPr/>
          </p:nvSpPr>
          <p:spPr>
            <a:xfrm>
              <a:off x="114300" y="19050"/>
              <a:ext cx="3431137" cy="679450"/>
            </a:xfrm>
            <a:prstGeom prst="rect">
              <a:avLst/>
            </a:prstGeom>
          </p:spPr>
          <p:txBody>
            <a:bodyPr lIns="50800" tIns="50800" rIns="50800" bIns="50800" rtlCol="0" anchor="ctr"/>
            <a:lstStyle/>
            <a:p>
              <a:pPr algn="ctr">
                <a:lnSpc>
                  <a:spcPts val="2376"/>
                </a:lnSpc>
              </a:pPr>
              <a:endParaRPr/>
            </a:p>
          </p:txBody>
        </p:sp>
      </p:grpSp>
      <p:grpSp>
        <p:nvGrpSpPr>
          <p:cNvPr id="20" name="Group 20"/>
          <p:cNvGrpSpPr/>
          <p:nvPr/>
        </p:nvGrpSpPr>
        <p:grpSpPr>
          <a:xfrm>
            <a:off x="-2092605" y="9258300"/>
            <a:ext cx="4185210" cy="2172476"/>
            <a:chOff x="0" y="0"/>
            <a:chExt cx="1345639" cy="698500"/>
          </a:xfrm>
        </p:grpSpPr>
        <p:sp>
          <p:nvSpPr>
            <p:cNvPr id="21" name="Freeform 21"/>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2" name="TextBox 22"/>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23" name="Group 23"/>
          <p:cNvGrpSpPr/>
          <p:nvPr/>
        </p:nvGrpSpPr>
        <p:grpSpPr>
          <a:xfrm>
            <a:off x="14234417" y="-1711588"/>
            <a:ext cx="4185210" cy="2172476"/>
            <a:chOff x="0" y="0"/>
            <a:chExt cx="1345639" cy="698500"/>
          </a:xfrm>
        </p:grpSpPr>
        <p:sp>
          <p:nvSpPr>
            <p:cNvPr id="24" name="Freeform 24"/>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5" name="TextBox 25"/>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26" name="Group 26"/>
          <p:cNvGrpSpPr/>
          <p:nvPr/>
        </p:nvGrpSpPr>
        <p:grpSpPr>
          <a:xfrm>
            <a:off x="-1016746" y="9777990"/>
            <a:ext cx="5306302" cy="1494660"/>
            <a:chOff x="0" y="0"/>
            <a:chExt cx="2479796" cy="698500"/>
          </a:xfrm>
        </p:grpSpPr>
        <p:sp>
          <p:nvSpPr>
            <p:cNvPr id="27" name="Freeform 27"/>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28" name="TextBox 28"/>
            <p:cNvSpPr txBox="1"/>
            <p:nvPr/>
          </p:nvSpPr>
          <p:spPr>
            <a:xfrm>
              <a:off x="114300" y="19050"/>
              <a:ext cx="2251196" cy="679450"/>
            </a:xfrm>
            <a:prstGeom prst="rect">
              <a:avLst/>
            </a:prstGeom>
          </p:spPr>
          <p:txBody>
            <a:bodyPr lIns="50800" tIns="50800" rIns="50800" bIns="50800" rtlCol="0" anchor="ctr"/>
            <a:lstStyle/>
            <a:p>
              <a:pPr algn="ctr">
                <a:lnSpc>
                  <a:spcPts val="2376"/>
                </a:lnSpc>
              </a:pPr>
              <a:endParaRPr/>
            </a:p>
          </p:txBody>
        </p:sp>
      </p:grpSp>
      <p:grpSp>
        <p:nvGrpSpPr>
          <p:cNvPr id="29" name="Group 29"/>
          <p:cNvGrpSpPr/>
          <p:nvPr/>
        </p:nvGrpSpPr>
        <p:grpSpPr>
          <a:xfrm>
            <a:off x="16327022" y="-286442"/>
            <a:ext cx="2511232" cy="1494660"/>
            <a:chOff x="0" y="0"/>
            <a:chExt cx="1173575" cy="698500"/>
          </a:xfrm>
        </p:grpSpPr>
        <p:sp>
          <p:nvSpPr>
            <p:cNvPr id="30" name="Freeform 30"/>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1" name="TextBox 31"/>
            <p:cNvSpPr txBox="1"/>
            <p:nvPr/>
          </p:nvSpPr>
          <p:spPr>
            <a:xfrm>
              <a:off x="114300" y="19050"/>
              <a:ext cx="944975" cy="679450"/>
            </a:xfrm>
            <a:prstGeom prst="rect">
              <a:avLst/>
            </a:prstGeom>
          </p:spPr>
          <p:txBody>
            <a:bodyPr lIns="50800" tIns="50800" rIns="50800" bIns="50800" rtlCol="0" anchor="ctr"/>
            <a:lstStyle/>
            <a:p>
              <a:pPr algn="ctr">
                <a:lnSpc>
                  <a:spcPts val="2376"/>
                </a:lnSpc>
              </a:pPr>
              <a:endParaRPr/>
            </a:p>
          </p:txBody>
        </p:sp>
      </p:grpSp>
      <p:grpSp>
        <p:nvGrpSpPr>
          <p:cNvPr id="32" name="Group 32"/>
          <p:cNvGrpSpPr/>
          <p:nvPr/>
        </p:nvGrpSpPr>
        <p:grpSpPr>
          <a:xfrm>
            <a:off x="476555" y="3699163"/>
            <a:ext cx="6243055" cy="3598481"/>
            <a:chOff x="0" y="0"/>
            <a:chExt cx="1513913" cy="872615"/>
          </a:xfrm>
        </p:grpSpPr>
        <p:sp>
          <p:nvSpPr>
            <p:cNvPr id="33" name="Freeform 33"/>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FFFFFF"/>
            </a:solidFill>
            <a:ln w="47625" cap="sq">
              <a:solidFill>
                <a:srgbClr val="000B5D"/>
              </a:solidFill>
              <a:prstDash val="solid"/>
              <a:miter/>
            </a:ln>
          </p:spPr>
        </p:sp>
        <p:sp>
          <p:nvSpPr>
            <p:cNvPr id="34" name="TextBox 34"/>
            <p:cNvSpPr txBox="1"/>
            <p:nvPr/>
          </p:nvSpPr>
          <p:spPr>
            <a:xfrm>
              <a:off x="114300" y="19050"/>
              <a:ext cx="1285313" cy="853565"/>
            </a:xfrm>
            <a:prstGeom prst="rect">
              <a:avLst/>
            </a:prstGeom>
          </p:spPr>
          <p:txBody>
            <a:bodyPr lIns="50800" tIns="50800" rIns="50800" bIns="50800" rtlCol="0" anchor="ctr"/>
            <a:lstStyle/>
            <a:p>
              <a:pPr marL="0" lvl="0" indent="0" algn="ctr">
                <a:lnSpc>
                  <a:spcPts val="2376"/>
                </a:lnSpc>
                <a:spcBef>
                  <a:spcPct val="0"/>
                </a:spcBef>
              </a:pPr>
              <a:endParaRPr/>
            </a:p>
          </p:txBody>
        </p:sp>
      </p:grpSp>
      <p:sp>
        <p:nvSpPr>
          <p:cNvPr id="35" name="TextBox 35"/>
          <p:cNvSpPr txBox="1"/>
          <p:nvPr/>
        </p:nvSpPr>
        <p:spPr>
          <a:xfrm>
            <a:off x="1536141" y="3916590"/>
            <a:ext cx="4074217" cy="664669"/>
          </a:xfrm>
          <a:prstGeom prst="rect">
            <a:avLst/>
          </a:prstGeom>
        </p:spPr>
        <p:txBody>
          <a:bodyPr lIns="0" tIns="0" rIns="0" bIns="0" rtlCol="0" anchor="t">
            <a:spAutoFit/>
          </a:bodyPr>
          <a:lstStyle/>
          <a:p>
            <a:pPr algn="ctr">
              <a:lnSpc>
                <a:spcPts val="5598"/>
              </a:lnSpc>
            </a:pPr>
            <a:r>
              <a:rPr lang="en-US" sz="3998" dirty="0">
                <a:solidFill>
                  <a:srgbClr val="FFFFFF"/>
                </a:solidFill>
                <a:latin typeface="#9Slide03 IcielPanton Black" panose="00000A00000000000000" pitchFamily="2" charset="-93"/>
              </a:rPr>
              <a:t>1</a:t>
            </a:r>
          </a:p>
        </p:txBody>
      </p:sp>
      <p:sp>
        <p:nvSpPr>
          <p:cNvPr id="36" name="TextBox 36"/>
          <p:cNvSpPr txBox="1"/>
          <p:nvPr/>
        </p:nvSpPr>
        <p:spPr>
          <a:xfrm>
            <a:off x="1536141" y="4547060"/>
            <a:ext cx="4435161" cy="2359620"/>
          </a:xfrm>
          <a:prstGeom prst="rect">
            <a:avLst/>
          </a:prstGeom>
        </p:spPr>
        <p:txBody>
          <a:bodyPr lIns="0" tIns="0" rIns="0" bIns="0" rtlCol="0" anchor="t">
            <a:spAutoFit/>
          </a:bodyPr>
          <a:lstStyle/>
          <a:p>
            <a:pPr marL="0" lvl="0" indent="0" algn="ctr">
              <a:lnSpc>
                <a:spcPts val="4634"/>
              </a:lnSpc>
              <a:spcBef>
                <a:spcPct val="0"/>
              </a:spcBef>
            </a:pPr>
            <a:r>
              <a:rPr lang="en-US" sz="3310" u="none" strike="noStrike" dirty="0">
                <a:solidFill>
                  <a:srgbClr val="000B5D"/>
                </a:solidFill>
                <a:latin typeface="#9Slide03 IcielSamsung Sharp Bo" pitchFamily="2" charset="-93"/>
              </a:rPr>
              <a:t>CÁC NHÂN TỐ ẢNH HƯỞNG ĐẾN </a:t>
            </a:r>
            <a:r>
              <a:rPr lang="en-US" sz="3310" u="none" strike="noStrike" dirty="0" smtClean="0">
                <a:solidFill>
                  <a:srgbClr val="000B5D"/>
                </a:solidFill>
                <a:latin typeface="#9Slide03 IcielSamsung Sharp Bo" pitchFamily="2" charset="-93"/>
              </a:rPr>
              <a:t>CÔNG </a:t>
            </a:r>
            <a:r>
              <a:rPr lang="en-US" sz="3310" u="none" strike="noStrike" dirty="0">
                <a:solidFill>
                  <a:srgbClr val="000B5D"/>
                </a:solidFill>
                <a:latin typeface="#9Slide03 IcielSamsung Sharp Bo" pitchFamily="2" charset="-93"/>
              </a:rPr>
              <a:t>NGHIỆP</a:t>
            </a:r>
          </a:p>
          <a:p>
            <a:pPr marL="0" lvl="0" indent="0" algn="ctr">
              <a:lnSpc>
                <a:spcPts val="4634"/>
              </a:lnSpc>
              <a:spcBef>
                <a:spcPct val="0"/>
              </a:spcBef>
            </a:pPr>
            <a:endParaRPr lang="en-US" sz="3310" u="none" strike="noStrike" dirty="0">
              <a:solidFill>
                <a:srgbClr val="000B5D"/>
              </a:solidFill>
              <a:latin typeface="#9Slide03 IcielSamsung Sharp Bo" pitchFamily="2" charset="-93"/>
            </a:endParaRPr>
          </a:p>
        </p:txBody>
      </p:sp>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6" y="-7379037"/>
            <a:ext cx="18508761" cy="18508761"/>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8" name="Rectangle 17"/>
          <p:cNvSpPr/>
          <p:nvPr/>
        </p:nvSpPr>
        <p:spPr>
          <a:xfrm>
            <a:off x="0" y="0"/>
            <a:ext cx="18288000" cy="2246376"/>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2"/>
          <p:cNvSpPr txBox="1"/>
          <p:nvPr/>
        </p:nvSpPr>
        <p:spPr>
          <a:xfrm>
            <a:off x="1851565" y="610479"/>
            <a:ext cx="14954389" cy="1635897"/>
          </a:xfrm>
          <a:prstGeom prst="rect">
            <a:avLst/>
          </a:prstGeom>
        </p:spPr>
        <p:txBody>
          <a:bodyPr wrap="square" lIns="0" tIns="0" rIns="0" bIns="0" rtlCol="0" anchor="t">
            <a:spAutoFit/>
          </a:bodyPr>
          <a:lstStyle/>
          <a:p>
            <a:pPr algn="ctr">
              <a:lnSpc>
                <a:spcPts val="12740"/>
              </a:lnSpc>
            </a:pPr>
            <a:r>
              <a:rPr lang="en-US" sz="11500" dirty="0" err="1" smtClean="0">
                <a:solidFill>
                  <a:srgbClr val="FFFF00"/>
                </a:solidFill>
                <a:latin typeface="#9Slide05 Atlantika" pitchFamily="2" charset="-93"/>
              </a:rPr>
              <a:t>Câu</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hỏi</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số</a:t>
            </a:r>
            <a:r>
              <a:rPr lang="en-US" sz="11500" dirty="0" smtClean="0">
                <a:solidFill>
                  <a:srgbClr val="FFFF00"/>
                </a:solidFill>
                <a:latin typeface="#9Slide05 Atlantika" pitchFamily="2" charset="-93"/>
              </a:rPr>
              <a:t> 3</a:t>
            </a:r>
            <a:endParaRPr lang="en-US" sz="11500" dirty="0">
              <a:solidFill>
                <a:srgbClr val="FFFF00"/>
              </a:solidFill>
              <a:latin typeface="#9Slide05 Atlantika" pitchFamily="2" charset="-93"/>
            </a:endParaRPr>
          </a:p>
        </p:txBody>
      </p:sp>
      <p:sp>
        <p:nvSpPr>
          <p:cNvPr id="67" name="Rectangle 66"/>
          <p:cNvSpPr/>
          <p:nvPr/>
        </p:nvSpPr>
        <p:spPr>
          <a:xfrm>
            <a:off x="0" y="2215650"/>
            <a:ext cx="18288000" cy="807135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78172" y="5693522"/>
            <a:ext cx="3254358" cy="2650378"/>
            <a:chOff x="525106" y="4915272"/>
            <a:chExt cx="3690697" cy="3096673"/>
          </a:xfrm>
        </p:grpSpPr>
        <p:grpSp>
          <p:nvGrpSpPr>
            <p:cNvPr id="6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70"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en-US" sz="2800" dirty="0">
                  <a:solidFill>
                    <a:prstClr val="white"/>
                  </a:solidFill>
                  <a:latin typeface="#9Slide03 Cabin Condensed Bold" panose="00000806000000000000" pitchFamily="2" charset="-93"/>
                </a:rPr>
                <a:t>A. </a:t>
              </a:r>
              <a:br>
                <a:rPr lang="en-US" sz="2800" dirty="0">
                  <a:solidFill>
                    <a:prstClr val="white"/>
                  </a:solidFill>
                  <a:latin typeface="#9Slide03 Cabin Condensed Bold" panose="00000806000000000000" pitchFamily="2" charset="-93"/>
                </a:rPr>
              </a:br>
              <a:r>
                <a:rPr lang="en-US" sz="2800" dirty="0" err="1">
                  <a:solidFill>
                    <a:prstClr val="white"/>
                  </a:solidFill>
                  <a:latin typeface="#9Slide03 Cabin Condensed Bold" panose="00000806000000000000" pitchFamily="2" charset="-93"/>
                </a:rPr>
                <a:t>Khoáng</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sản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phong</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phú</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đa</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dạng</a:t>
              </a:r>
              <a:r>
                <a:rPr lang="en-US" sz="2800" dirty="0">
                  <a:solidFill>
                    <a:prstClr val="white"/>
                  </a:solidFill>
                  <a:latin typeface="#9Slide03 Cabin Condensed Bold" panose="00000806000000000000" pitchFamily="2" charset="-93"/>
                </a:rPr>
                <a:t>.</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sp>
        <p:nvSpPr>
          <p:cNvPr id="73" name="AutoShape 6"/>
          <p:cNvSpPr/>
          <p:nvPr/>
        </p:nvSpPr>
        <p:spPr>
          <a:xfrm flipV="1">
            <a:off x="2265948" y="4691291"/>
            <a:ext cx="0" cy="890806"/>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2127780" y="2361642"/>
            <a:ext cx="14938878" cy="2308324"/>
          </a:xfrm>
          <a:prstGeom prst="rect">
            <a:avLst/>
          </a:prstGeom>
        </p:spPr>
        <p:txBody>
          <a:bodyPr wrap="square" lIns="0" tIns="0" rIns="0" bIns="0" rtlCol="0" anchor="t">
            <a:spAutoFit/>
          </a:bodyPr>
          <a:lstStyle/>
          <a:p>
            <a:pPr lvl="0" algn="ctr">
              <a:lnSpc>
                <a:spcPts val="8967"/>
              </a:lnSpc>
              <a:spcBef>
                <a:spcPct val="0"/>
              </a:spcBef>
              <a:defRPr/>
            </a:pPr>
            <a:r>
              <a:rPr lang="vi-VN" sz="4400" dirty="0">
                <a:solidFill>
                  <a:srgbClr val="FF0000"/>
                </a:solidFill>
                <a:latin typeface="#9Slide03 Cabin Condensed Bold" panose="00000806000000000000" pitchFamily="2" charset="-93"/>
              </a:rPr>
              <a:t>Nhân tố nào dưới đây </a:t>
            </a:r>
            <a:r>
              <a:rPr lang="vi-VN" sz="4400" dirty="0">
                <a:solidFill>
                  <a:srgbClr val="002060"/>
                </a:solidFill>
                <a:latin typeface="#9Slide03 Cabin Condensed Bold" panose="00000806000000000000" pitchFamily="2" charset="-93"/>
              </a:rPr>
              <a:t>không phải </a:t>
            </a:r>
            <a:r>
              <a:rPr lang="vi-VN" sz="4400" dirty="0">
                <a:solidFill>
                  <a:srgbClr val="FF0000"/>
                </a:solidFill>
                <a:latin typeface="#9Slide03 Cabin Condensed Bold" panose="00000806000000000000" pitchFamily="2" charset="-93"/>
              </a:rPr>
              <a:t>là điều kiện tự nhiên ảnh hưởng đến </a:t>
            </a:r>
            <a:r>
              <a:rPr lang="vi-VN" sz="4400" dirty="0" smtClean="0">
                <a:solidFill>
                  <a:srgbClr val="FF0000"/>
                </a:solidFill>
                <a:latin typeface="#9Slide03 Cabin Condensed Bold" panose="00000806000000000000" pitchFamily="2" charset="-93"/>
              </a:rPr>
              <a:t>công </a:t>
            </a:r>
            <a:r>
              <a:rPr lang="vi-VN" sz="4400" dirty="0">
                <a:solidFill>
                  <a:srgbClr val="FF0000"/>
                </a:solidFill>
                <a:latin typeface="#9Slide03 Cabin Condensed Bold" panose="00000806000000000000" pitchFamily="2" charset="-93"/>
              </a:rPr>
              <a:t>nghiệp ở Việt Nam?</a:t>
            </a:r>
            <a:endParaRPr kumimoji="0" lang="en-US" sz="4400" b="0" i="0" u="none" strike="noStrike" kern="1200" cap="none" spc="0" normalizeH="0" baseline="0" noProof="0" dirty="0">
              <a:ln>
                <a:noFill/>
              </a:ln>
              <a:solidFill>
                <a:srgbClr val="FF0000"/>
              </a:solidFill>
              <a:effectLst/>
              <a:uLnTx/>
              <a:uFillTx/>
              <a:latin typeface="#9Slide03 Cabin Condensed Bold" panose="00000806000000000000" pitchFamily="2" charset="-93"/>
            </a:endParaRPr>
          </a:p>
        </p:txBody>
      </p:sp>
      <p:cxnSp>
        <p:nvCxnSpPr>
          <p:cNvPr id="75" name="Straight Connector 74"/>
          <p:cNvCxnSpPr>
            <a:stCxn id="73" idx="1"/>
          </p:cNvCxnSpPr>
          <p:nvPr/>
        </p:nvCxnSpPr>
        <p:spPr>
          <a:xfrm>
            <a:off x="2265949" y="4691291"/>
            <a:ext cx="14020799" cy="17870"/>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6286748" y="4691292"/>
            <a:ext cx="0" cy="762372"/>
          </a:xfrm>
          <a:prstGeom prst="line">
            <a:avLst/>
          </a:prstGeom>
          <a:ln w="38100" cap="rnd">
            <a:solidFill>
              <a:srgbClr val="000B5D"/>
            </a:solidFill>
            <a:prstDash val="solid"/>
            <a:headEnd type="triangle" w="lg" len="med"/>
            <a:tailEnd type="none" w="sm" len="sm"/>
          </a:ln>
        </p:spPr>
      </p:sp>
      <p:sp>
        <p:nvSpPr>
          <p:cNvPr id="7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6510405" y="4691292"/>
            <a:ext cx="0" cy="931265"/>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11648925" y="4691292"/>
            <a:ext cx="0" cy="931265"/>
          </a:xfrm>
          <a:prstGeom prst="line">
            <a:avLst/>
          </a:prstGeom>
          <a:ln w="38100" cap="rnd">
            <a:solidFill>
              <a:srgbClr val="000B5D"/>
            </a:solidFill>
            <a:prstDash val="solid"/>
            <a:headEnd type="triangle" w="lg" len="med"/>
            <a:tailEnd type="none" w="sm" len="sm"/>
          </a:ln>
        </p:spPr>
      </p:sp>
      <p:grpSp>
        <p:nvGrpSpPr>
          <p:cNvPr id="82" name="Group 81"/>
          <p:cNvGrpSpPr/>
          <p:nvPr/>
        </p:nvGrpSpPr>
        <p:grpSpPr>
          <a:xfrm>
            <a:off x="5051442" y="5677347"/>
            <a:ext cx="3254358" cy="2650378"/>
            <a:chOff x="525106" y="4915272"/>
            <a:chExt cx="3690697" cy="3096673"/>
          </a:xfrm>
        </p:grpSpPr>
        <p:grpSp>
          <p:nvGrpSpPr>
            <p:cNvPr id="83"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84"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en-US" sz="2800" dirty="0">
                  <a:solidFill>
                    <a:prstClr val="white"/>
                  </a:solidFill>
                  <a:latin typeface="#9Slide03 Cabin Condensed Bold" panose="00000806000000000000" pitchFamily="2" charset="-93"/>
                </a:rPr>
                <a:t>B. </a:t>
              </a:r>
              <a:r>
                <a:rPr lang="en-US" sz="2800" dirty="0" smtClean="0">
                  <a:solidFill>
                    <a:prstClr val="white"/>
                  </a:solidFill>
                  <a:latin typeface="#9Slide03 Cabin Condensed Bold" panose="00000806000000000000" pitchFamily="2" charset="-93"/>
                </a:rPr>
                <a:t/>
              </a:r>
              <a:br>
                <a:rPr lang="en-US" sz="2800" dirty="0" smtClean="0">
                  <a:solidFill>
                    <a:prstClr val="white"/>
                  </a:solidFill>
                  <a:latin typeface="#9Slide03 Cabin Condensed Bold" panose="00000806000000000000" pitchFamily="2" charset="-93"/>
                </a:rPr>
              </a:br>
              <a:r>
                <a:rPr lang="en-US" sz="2800" dirty="0" err="1" smtClean="0">
                  <a:solidFill>
                    <a:prstClr val="white"/>
                  </a:solidFill>
                  <a:latin typeface="#9Slide03 Cabin Condensed Bold" panose="00000806000000000000" pitchFamily="2" charset="-93"/>
                </a:rPr>
                <a:t>Hệ</a:t>
              </a:r>
              <a:r>
                <a:rPr lang="en-US" sz="2800" dirty="0" smtClean="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thống</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giao</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thông</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hiện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đại</a:t>
              </a:r>
              <a:r>
                <a:rPr lang="en-US" sz="2800" dirty="0">
                  <a:solidFill>
                    <a:prstClr val="white"/>
                  </a:solidFill>
                  <a:latin typeface="#9Slide03 Cabin Condensed Bold" panose="00000806000000000000" pitchFamily="2" charset="-93"/>
                </a:rPr>
                <a:t>.</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2" name="Group 91"/>
          <p:cNvGrpSpPr/>
          <p:nvPr/>
        </p:nvGrpSpPr>
        <p:grpSpPr>
          <a:xfrm>
            <a:off x="10210800" y="5677347"/>
            <a:ext cx="3254358" cy="2650378"/>
            <a:chOff x="525106" y="4915272"/>
            <a:chExt cx="3690697" cy="3096673"/>
          </a:xfrm>
        </p:grpSpPr>
        <p:grpSp>
          <p:nvGrpSpPr>
            <p:cNvPr id="93"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4"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en-US" sz="2800" dirty="0">
                  <a:solidFill>
                    <a:prstClr val="white"/>
                  </a:solidFill>
                  <a:latin typeface="#9Slide03 Cabin Condensed Bold" panose="00000806000000000000" pitchFamily="2" charset="-93"/>
                </a:rPr>
                <a:t>C. </a:t>
              </a:r>
              <a:r>
                <a:rPr lang="en-US" sz="2800" dirty="0" smtClean="0">
                  <a:solidFill>
                    <a:prstClr val="white"/>
                  </a:solidFill>
                  <a:latin typeface="#9Slide03 Cabin Condensed Bold" panose="00000806000000000000" pitchFamily="2" charset="-93"/>
                </a:rPr>
                <a:t/>
              </a:r>
              <a:br>
                <a:rPr lang="en-US" sz="2800" dirty="0" smtClean="0">
                  <a:solidFill>
                    <a:prstClr val="white"/>
                  </a:solidFill>
                  <a:latin typeface="#9Slide03 Cabin Condensed Bold" panose="00000806000000000000" pitchFamily="2" charset="-93"/>
                </a:rPr>
              </a:br>
              <a:r>
                <a:rPr lang="en-US" sz="2800" dirty="0" err="1" smtClean="0">
                  <a:solidFill>
                    <a:prstClr val="white"/>
                  </a:solidFill>
                  <a:latin typeface="#9Slide03 Cabin Condensed Bold" panose="00000806000000000000" pitchFamily="2" charset="-93"/>
                </a:rPr>
                <a:t>Khí</a:t>
              </a:r>
              <a:r>
                <a:rPr lang="en-US" sz="2800" dirty="0" smtClean="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hậu</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nhiệt</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đới</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ẩm</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gió</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mùa</a:t>
              </a:r>
              <a:r>
                <a:rPr lang="en-US" sz="2800" dirty="0">
                  <a:solidFill>
                    <a:prstClr val="white"/>
                  </a:solidFill>
                  <a:latin typeface="#9Slide03 Cabin Condensed Bold" panose="00000806000000000000" pitchFamily="2" charset="-93"/>
                </a:rPr>
                <a:t>.</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7" name="Group 96"/>
          <p:cNvGrpSpPr/>
          <p:nvPr/>
        </p:nvGrpSpPr>
        <p:grpSpPr>
          <a:xfrm>
            <a:off x="14859042" y="5677347"/>
            <a:ext cx="3254358" cy="2650378"/>
            <a:chOff x="525106" y="4915272"/>
            <a:chExt cx="3690697" cy="3096673"/>
          </a:xfrm>
        </p:grpSpPr>
        <p:grpSp>
          <p:nvGrpSpPr>
            <p:cNvPr id="98"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9"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en-US" sz="2800" dirty="0">
                  <a:solidFill>
                    <a:prstClr val="white"/>
                  </a:solidFill>
                  <a:latin typeface="#9Slide03 Cabin Condensed Bold" panose="00000806000000000000" pitchFamily="2" charset="-93"/>
                </a:rPr>
                <a:t>D. </a:t>
              </a:r>
              <a:r>
                <a:rPr lang="en-US" sz="2800" dirty="0" smtClean="0">
                  <a:solidFill>
                    <a:prstClr val="white"/>
                  </a:solidFill>
                  <a:latin typeface="#9Slide03 Cabin Condensed Bold" panose="00000806000000000000" pitchFamily="2" charset="-93"/>
                </a:rPr>
                <a:t/>
              </a:r>
              <a:br>
                <a:rPr lang="en-US" sz="2800" dirty="0" smtClean="0">
                  <a:solidFill>
                    <a:prstClr val="white"/>
                  </a:solidFill>
                  <a:latin typeface="#9Slide03 Cabin Condensed Bold" panose="00000806000000000000" pitchFamily="2" charset="-93"/>
                </a:rPr>
              </a:br>
              <a:r>
                <a:rPr lang="vi-VN" sz="2800" dirty="0">
                  <a:solidFill>
                    <a:prstClr val="white"/>
                  </a:solidFill>
                  <a:latin typeface="#9Slide03 Cabin Condensed Bold" panose="00000806000000000000" pitchFamily="2" charset="-93"/>
                </a:rPr>
                <a:t>Nguồn nước phong phú, đa dạng.</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pic>
        <p:nvPicPr>
          <p:cNvPr id="2"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446114" y="0"/>
            <a:ext cx="3803785" cy="2137959"/>
          </a:xfrm>
          <a:prstGeom prst="rect">
            <a:avLst/>
          </a:prstGeom>
        </p:spPr>
      </p:pic>
      <p:pic>
        <p:nvPicPr>
          <p:cNvPr id="3" name="Picture 2"/>
          <p:cNvPicPr>
            <a:picLocks noChangeAspect="1"/>
          </p:cNvPicPr>
          <p:nvPr/>
        </p:nvPicPr>
        <p:blipFill>
          <a:blip r:embed="rId12"/>
          <a:stretch>
            <a:fillRect/>
          </a:stretch>
        </p:blipFill>
        <p:spPr>
          <a:xfrm>
            <a:off x="5403780" y="8512910"/>
            <a:ext cx="7480440" cy="1774090"/>
          </a:xfrm>
          <a:prstGeom prst="rect">
            <a:avLst/>
          </a:prstGeom>
        </p:spPr>
      </p:pic>
      <p:sp>
        <p:nvSpPr>
          <p:cNvPr id="111" name="TextBox 12"/>
          <p:cNvSpPr txBox="1"/>
          <p:nvPr/>
        </p:nvSpPr>
        <p:spPr>
          <a:xfrm>
            <a:off x="9558736" y="8409405"/>
            <a:ext cx="1797409" cy="1635897"/>
          </a:xfrm>
          <a:prstGeom prst="rect">
            <a:avLst/>
          </a:prstGeom>
        </p:spPr>
        <p:txBody>
          <a:bodyPr wrap="square" lIns="0" tIns="0" rIns="0" bIns="0" rtlCol="0" anchor="t">
            <a:spAutoFit/>
          </a:bodyPr>
          <a:lstStyle/>
          <a:p>
            <a:pPr algn="ctr">
              <a:lnSpc>
                <a:spcPts val="12740"/>
              </a:lnSpc>
            </a:pPr>
            <a:r>
              <a:rPr lang="en-US" sz="11500" dirty="0" smtClean="0">
                <a:solidFill>
                  <a:srgbClr val="FF0000"/>
                </a:solidFill>
                <a:latin typeface="#9Slide03 IcielNovecento sans E" panose="00000900000000000000" pitchFamily="2" charset="-93"/>
              </a:rPr>
              <a:t>B</a:t>
            </a:r>
            <a:endParaRPr lang="en-US" sz="11500" dirty="0">
              <a:solidFill>
                <a:srgbClr val="FF0000"/>
              </a:solidFill>
              <a:latin typeface="#9Slide03 IcielNovecento sans E" panose="00000900000000000000" pitchFamily="2" charset="-93"/>
            </a:endParaRPr>
          </a:p>
        </p:txBody>
      </p:sp>
      <p:pic>
        <p:nvPicPr>
          <p:cNvPr id="5" name="last-days-166612">
            <a:hlinkClick r:id="" action="ppaction://media"/>
          </p:cNvPr>
          <p:cNvPicPr>
            <a:picLocks noChangeAspect="1"/>
          </p:cNvPicPr>
          <p:nvPr>
            <a:audioFile r:link="rId3"/>
            <p:extLst>
              <p:ext uri="{DAA4B4D4-6D71-4841-9C94-3DE7FCFB9230}">
                <p14:media xmlns:p14="http://schemas.microsoft.com/office/powerpoint/2010/main" r:embed="rId4">
                  <p14:trim st="7440"/>
                </p14:media>
              </p:ext>
            </p:extLst>
          </p:nvPr>
        </p:nvPicPr>
        <p:blipFill>
          <a:blip r:embed="rId13"/>
          <a:stretch>
            <a:fillRect/>
          </a:stretch>
        </p:blipFill>
        <p:spPr>
          <a:xfrm>
            <a:off x="19491254" y="1256143"/>
            <a:ext cx="609600" cy="609600"/>
          </a:xfrm>
          <a:prstGeom prst="rect">
            <a:avLst/>
          </a:prstGeom>
        </p:spPr>
      </p:pic>
    </p:spTree>
    <p:extLst>
      <p:ext uri="{BB962C8B-B14F-4D97-AF65-F5344CB8AC3E}">
        <p14:creationId xmlns:p14="http://schemas.microsoft.com/office/powerpoint/2010/main" val="27618571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circle(in)">
                                      <p:cBhvr>
                                        <p:cTn id="39" dur="20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circle(in)">
                                      <p:cBhvr>
                                        <p:cTn id="44" dur="2000"/>
                                        <p:tgtEl>
                                          <p:spTgt spid="8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circle(in)">
                                      <p:cBhvr>
                                        <p:cTn id="49" dur="20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circle(in)">
                                      <p:cBhvr>
                                        <p:cTn id="54"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3"/>
                    </p:tgtEl>
                  </p:cond>
                </p:stCondLst>
                <p:endSync evt="end" delay="0">
                  <p:rtn val="all"/>
                </p:endSync>
                <p:childTnLst>
                  <p:par>
                    <p:cTn id="62" fill="hold">
                      <p:stCondLst>
                        <p:cond delay="0"/>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barn(inVertical)">
                                      <p:cBhvr>
                                        <p:cTn id="66" dur="500"/>
                                        <p:tgtEl>
                                          <p:spTgt spid="111"/>
                                        </p:tgtEl>
                                      </p:cBhvr>
                                    </p:animEffect>
                                  </p:childTnLst>
                                  <p:subTnLst>
                                    <p:audio>
                                      <p:cMediaNode>
                                        <p:cTn display="0" masterRel="sameClick">
                                          <p:stCondLst>
                                            <p:cond evt="begin" delay="0">
                                              <p:tn val="64"/>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3"/>
                  </p:tgtEl>
                </p:cond>
              </p:nextCondLst>
            </p:seq>
            <p:audio>
              <p:cMediaNode vol="80000">
                <p:cTn id="67" fill="hold" display="0">
                  <p:stCondLst>
                    <p:cond delay="indefinite"/>
                  </p:stCondLst>
                  <p:endCondLst>
                    <p:cond evt="onStopAudio" delay="0">
                      <p:tgtEl>
                        <p:sldTgt/>
                      </p:tgtEl>
                    </p:cond>
                  </p:endCondLst>
                </p:cTn>
                <p:tgtEl>
                  <p:spTgt spid="5"/>
                </p:tgtEl>
              </p:cMediaNode>
            </p:audio>
          </p:childTnLst>
        </p:cTn>
      </p:par>
    </p:tnLst>
    <p:bldLst>
      <p:bldP spid="74" grpId="0"/>
      <p:bldP spid="1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6" y="-7379037"/>
            <a:ext cx="18508761" cy="18508761"/>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8" name="Rectangle 17"/>
          <p:cNvSpPr/>
          <p:nvPr/>
        </p:nvSpPr>
        <p:spPr>
          <a:xfrm>
            <a:off x="0" y="0"/>
            <a:ext cx="18288000" cy="2246376"/>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2"/>
          <p:cNvSpPr txBox="1"/>
          <p:nvPr/>
        </p:nvSpPr>
        <p:spPr>
          <a:xfrm>
            <a:off x="1851565" y="610479"/>
            <a:ext cx="14954389" cy="1635897"/>
          </a:xfrm>
          <a:prstGeom prst="rect">
            <a:avLst/>
          </a:prstGeom>
        </p:spPr>
        <p:txBody>
          <a:bodyPr wrap="square" lIns="0" tIns="0" rIns="0" bIns="0" rtlCol="0" anchor="t">
            <a:spAutoFit/>
          </a:bodyPr>
          <a:lstStyle/>
          <a:p>
            <a:pPr algn="ctr">
              <a:lnSpc>
                <a:spcPts val="12740"/>
              </a:lnSpc>
            </a:pPr>
            <a:r>
              <a:rPr lang="en-US" sz="11500" dirty="0" err="1" smtClean="0">
                <a:solidFill>
                  <a:srgbClr val="FFFF00"/>
                </a:solidFill>
                <a:latin typeface="#9Slide05 Atlantika" pitchFamily="2" charset="-93"/>
              </a:rPr>
              <a:t>Câu</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hỏi</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số</a:t>
            </a:r>
            <a:r>
              <a:rPr lang="en-US" sz="11500" dirty="0" smtClean="0">
                <a:solidFill>
                  <a:srgbClr val="FFFF00"/>
                </a:solidFill>
                <a:latin typeface="#9Slide05 Atlantika" pitchFamily="2" charset="-93"/>
              </a:rPr>
              <a:t> 4</a:t>
            </a:r>
            <a:endParaRPr lang="en-US" sz="11500" dirty="0">
              <a:solidFill>
                <a:srgbClr val="FFFF00"/>
              </a:solidFill>
              <a:latin typeface="#9Slide05 Atlantika" pitchFamily="2" charset="-93"/>
            </a:endParaRPr>
          </a:p>
        </p:txBody>
      </p:sp>
      <p:sp>
        <p:nvSpPr>
          <p:cNvPr id="67" name="Rectangle 66"/>
          <p:cNvSpPr/>
          <p:nvPr/>
        </p:nvSpPr>
        <p:spPr>
          <a:xfrm>
            <a:off x="0" y="2215650"/>
            <a:ext cx="18288000" cy="807135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78172" y="5693522"/>
            <a:ext cx="3254358" cy="2650378"/>
            <a:chOff x="525106" y="4915272"/>
            <a:chExt cx="3690697" cy="3096673"/>
          </a:xfrm>
        </p:grpSpPr>
        <p:grpSp>
          <p:nvGrpSpPr>
            <p:cNvPr id="6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70" name="TextBox 12"/>
            <p:cNvSpPr txBox="1"/>
            <p:nvPr/>
          </p:nvSpPr>
          <p:spPr>
            <a:xfrm>
              <a:off x="725295" y="5074062"/>
              <a:ext cx="2967418" cy="1408444"/>
            </a:xfrm>
            <a:prstGeom prst="rect">
              <a:avLst/>
            </a:prstGeom>
          </p:spPr>
          <p:txBody>
            <a:bodyPr wrap="square" lIns="0" tIns="0" rIns="0" bIns="0" rtlCol="0" anchor="t">
              <a:spAutoFit/>
            </a:bodyPr>
            <a:lstStyle/>
            <a:p>
              <a:pPr lvl="0" algn="ctr">
                <a:lnSpc>
                  <a:spcPts val="4701"/>
                </a:lnSpc>
              </a:pPr>
              <a:r>
                <a:rPr lang="en-US" sz="3600" dirty="0">
                  <a:solidFill>
                    <a:prstClr val="white"/>
                  </a:solidFill>
                  <a:latin typeface="#9Slide03 Cabin Condensed Bold" panose="00000806000000000000" pitchFamily="2" charset="-93"/>
                </a:rPr>
                <a:t>A.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Tây</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Nguyên</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sp>
        <p:nvSpPr>
          <p:cNvPr id="73" name="AutoShape 6"/>
          <p:cNvSpPr/>
          <p:nvPr/>
        </p:nvSpPr>
        <p:spPr>
          <a:xfrm flipV="1">
            <a:off x="2265948" y="4691291"/>
            <a:ext cx="0" cy="890806"/>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2127780" y="2361642"/>
            <a:ext cx="14938878" cy="1154162"/>
          </a:xfrm>
          <a:prstGeom prst="rect">
            <a:avLst/>
          </a:prstGeom>
        </p:spPr>
        <p:txBody>
          <a:bodyPr wrap="square" lIns="0" tIns="0" rIns="0" bIns="0" rtlCol="0" anchor="t">
            <a:spAutoFit/>
          </a:bodyPr>
          <a:lstStyle/>
          <a:p>
            <a:pPr lvl="0" algn="ctr">
              <a:lnSpc>
                <a:spcPts val="8967"/>
              </a:lnSpc>
              <a:spcBef>
                <a:spcPct val="0"/>
              </a:spcBef>
              <a:defRPr/>
            </a:pPr>
            <a:r>
              <a:rPr lang="vi-VN" sz="4400" dirty="0">
                <a:solidFill>
                  <a:srgbClr val="FF0000"/>
                </a:solidFill>
                <a:latin typeface="#9Slide03 Cabin Condensed Bold" panose="00000806000000000000" pitchFamily="2" charset="-93"/>
              </a:rPr>
              <a:t>Ngành công nghiệp khai thác </a:t>
            </a:r>
            <a:r>
              <a:rPr lang="vi-VN" sz="4400" dirty="0" smtClean="0">
                <a:solidFill>
                  <a:srgbClr val="FF0000"/>
                </a:solidFill>
                <a:latin typeface="#9Slide03 Cabin Condensed Bold" panose="00000806000000000000" pitchFamily="2" charset="-93"/>
              </a:rPr>
              <a:t> </a:t>
            </a:r>
            <a:r>
              <a:rPr lang="vi-VN" sz="4400" dirty="0">
                <a:solidFill>
                  <a:srgbClr val="FF0000"/>
                </a:solidFill>
                <a:latin typeface="#9Slide03 Cabin Condensed Bold" panose="00000806000000000000" pitchFamily="2" charset="-93"/>
              </a:rPr>
              <a:t>chủ yếu phân bố ở đâu tại Việt Nam?</a:t>
            </a:r>
            <a:endParaRPr kumimoji="0" lang="en-US" sz="4400" b="0" i="0" u="none" strike="noStrike" kern="1200" cap="none" spc="0" normalizeH="0" baseline="0" noProof="0" dirty="0">
              <a:ln>
                <a:noFill/>
              </a:ln>
              <a:solidFill>
                <a:srgbClr val="FF0000"/>
              </a:solidFill>
              <a:effectLst/>
              <a:uLnTx/>
              <a:uFillTx/>
              <a:latin typeface="#9Slide03 Cabin Condensed Bold" panose="00000806000000000000" pitchFamily="2" charset="-93"/>
            </a:endParaRPr>
          </a:p>
        </p:txBody>
      </p:sp>
      <p:cxnSp>
        <p:nvCxnSpPr>
          <p:cNvPr id="75" name="Straight Connector 74"/>
          <p:cNvCxnSpPr>
            <a:stCxn id="73" idx="1"/>
          </p:cNvCxnSpPr>
          <p:nvPr/>
        </p:nvCxnSpPr>
        <p:spPr>
          <a:xfrm>
            <a:off x="2265949" y="4691291"/>
            <a:ext cx="14020799" cy="17870"/>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6286748" y="4691292"/>
            <a:ext cx="0" cy="762372"/>
          </a:xfrm>
          <a:prstGeom prst="line">
            <a:avLst/>
          </a:prstGeom>
          <a:ln w="38100" cap="rnd">
            <a:solidFill>
              <a:srgbClr val="000B5D"/>
            </a:solidFill>
            <a:prstDash val="solid"/>
            <a:headEnd type="triangle" w="lg" len="med"/>
            <a:tailEnd type="none" w="sm" len="sm"/>
          </a:ln>
        </p:spPr>
      </p:sp>
      <p:sp>
        <p:nvSpPr>
          <p:cNvPr id="7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6510405" y="4691292"/>
            <a:ext cx="0" cy="931265"/>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11648925" y="4691292"/>
            <a:ext cx="0" cy="931265"/>
          </a:xfrm>
          <a:prstGeom prst="line">
            <a:avLst/>
          </a:prstGeom>
          <a:ln w="38100" cap="rnd">
            <a:solidFill>
              <a:srgbClr val="000B5D"/>
            </a:solidFill>
            <a:prstDash val="solid"/>
            <a:headEnd type="triangle" w="lg" len="med"/>
            <a:tailEnd type="none" w="sm" len="sm"/>
          </a:ln>
        </p:spPr>
      </p:sp>
      <p:grpSp>
        <p:nvGrpSpPr>
          <p:cNvPr id="82" name="Group 81"/>
          <p:cNvGrpSpPr/>
          <p:nvPr/>
        </p:nvGrpSpPr>
        <p:grpSpPr>
          <a:xfrm>
            <a:off x="5051442" y="5677347"/>
            <a:ext cx="3254358" cy="2650378"/>
            <a:chOff x="525106" y="4915272"/>
            <a:chExt cx="3690697" cy="3096673"/>
          </a:xfrm>
        </p:grpSpPr>
        <p:grpSp>
          <p:nvGrpSpPr>
            <p:cNvPr id="83"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84"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en-US" sz="3600" dirty="0">
                  <a:solidFill>
                    <a:prstClr val="white"/>
                  </a:solidFill>
                  <a:latin typeface="#9Slide03 Cabin Condensed Bold" panose="00000806000000000000" pitchFamily="2" charset="-93"/>
                </a:rPr>
                <a:t>B.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Đồng</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bằng</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sông</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Hồng</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2" name="Group 91"/>
          <p:cNvGrpSpPr/>
          <p:nvPr/>
        </p:nvGrpSpPr>
        <p:grpSpPr>
          <a:xfrm>
            <a:off x="10210800" y="5677347"/>
            <a:ext cx="3254358" cy="2650378"/>
            <a:chOff x="525106" y="4915272"/>
            <a:chExt cx="3690697" cy="3096673"/>
          </a:xfrm>
        </p:grpSpPr>
        <p:grpSp>
          <p:nvGrpSpPr>
            <p:cNvPr id="93"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4"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en-US" sz="3600" dirty="0">
                  <a:solidFill>
                    <a:prstClr val="white"/>
                  </a:solidFill>
                  <a:latin typeface="#9Slide03 Cabin Condensed Bold" panose="00000806000000000000" pitchFamily="2" charset="-93"/>
                </a:rPr>
                <a:t>C.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Thềm</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lục</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địa</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phía</a:t>
              </a:r>
              <a:r>
                <a:rPr lang="en-US" sz="3600" dirty="0">
                  <a:solidFill>
                    <a:prstClr val="white"/>
                  </a:solidFill>
                  <a:latin typeface="#9Slide03 Cabin Condensed Bold" panose="00000806000000000000" pitchFamily="2" charset="-93"/>
                </a:rPr>
                <a:t> Nam.</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7" name="Group 96"/>
          <p:cNvGrpSpPr/>
          <p:nvPr/>
        </p:nvGrpSpPr>
        <p:grpSpPr>
          <a:xfrm>
            <a:off x="14859042" y="5677347"/>
            <a:ext cx="3254358" cy="2650378"/>
            <a:chOff x="525106" y="4915272"/>
            <a:chExt cx="3690697" cy="3096673"/>
          </a:xfrm>
        </p:grpSpPr>
        <p:grpSp>
          <p:nvGrpSpPr>
            <p:cNvPr id="98"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9"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en-US" sz="3600" dirty="0">
                  <a:solidFill>
                    <a:prstClr val="white"/>
                  </a:solidFill>
                  <a:latin typeface="#9Slide03 Cabin Condensed Bold" panose="00000806000000000000" pitchFamily="2" charset="-93"/>
                </a:rPr>
                <a:t>D.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Duyên</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hải</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miền</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Trung</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pic>
        <p:nvPicPr>
          <p:cNvPr id="2"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446114" y="0"/>
            <a:ext cx="3803785" cy="2137959"/>
          </a:xfrm>
          <a:prstGeom prst="rect">
            <a:avLst/>
          </a:prstGeom>
        </p:spPr>
      </p:pic>
      <p:pic>
        <p:nvPicPr>
          <p:cNvPr id="3" name="Picture 2"/>
          <p:cNvPicPr>
            <a:picLocks noChangeAspect="1"/>
          </p:cNvPicPr>
          <p:nvPr/>
        </p:nvPicPr>
        <p:blipFill>
          <a:blip r:embed="rId12"/>
          <a:stretch>
            <a:fillRect/>
          </a:stretch>
        </p:blipFill>
        <p:spPr>
          <a:xfrm>
            <a:off x="5403780" y="8512910"/>
            <a:ext cx="7480440" cy="1774090"/>
          </a:xfrm>
          <a:prstGeom prst="rect">
            <a:avLst/>
          </a:prstGeom>
        </p:spPr>
      </p:pic>
      <p:sp>
        <p:nvSpPr>
          <p:cNvPr id="111" name="TextBox 12"/>
          <p:cNvSpPr txBox="1"/>
          <p:nvPr/>
        </p:nvSpPr>
        <p:spPr>
          <a:xfrm>
            <a:off x="9558736" y="8409405"/>
            <a:ext cx="1797409" cy="1635897"/>
          </a:xfrm>
          <a:prstGeom prst="rect">
            <a:avLst/>
          </a:prstGeom>
        </p:spPr>
        <p:txBody>
          <a:bodyPr wrap="square" lIns="0" tIns="0" rIns="0" bIns="0" rtlCol="0" anchor="t">
            <a:spAutoFit/>
          </a:bodyPr>
          <a:lstStyle/>
          <a:p>
            <a:pPr algn="ctr">
              <a:lnSpc>
                <a:spcPts val="12740"/>
              </a:lnSpc>
            </a:pPr>
            <a:r>
              <a:rPr lang="en-US" sz="11500" dirty="0" smtClean="0">
                <a:solidFill>
                  <a:srgbClr val="FF0000"/>
                </a:solidFill>
                <a:latin typeface="#9Slide03 IcielNovecento sans E" panose="00000900000000000000" pitchFamily="2" charset="-93"/>
              </a:rPr>
              <a:t>C</a:t>
            </a:r>
            <a:endParaRPr lang="en-US" sz="11500" dirty="0">
              <a:solidFill>
                <a:srgbClr val="FF0000"/>
              </a:solidFill>
              <a:latin typeface="#9Slide03 IcielNovecento sans E" panose="00000900000000000000" pitchFamily="2" charset="-93"/>
            </a:endParaRPr>
          </a:p>
        </p:txBody>
      </p:sp>
      <p:pic>
        <p:nvPicPr>
          <p:cNvPr id="5" name="last-days-166612">
            <a:hlinkClick r:id="" action="ppaction://media"/>
          </p:cNvPr>
          <p:cNvPicPr>
            <a:picLocks noChangeAspect="1"/>
          </p:cNvPicPr>
          <p:nvPr>
            <a:audioFile r:link="rId3"/>
            <p:extLst>
              <p:ext uri="{DAA4B4D4-6D71-4841-9C94-3DE7FCFB9230}">
                <p14:media xmlns:p14="http://schemas.microsoft.com/office/powerpoint/2010/main" r:embed="rId4">
                  <p14:trim st="7440"/>
                </p14:media>
              </p:ext>
            </p:extLst>
          </p:nvPr>
        </p:nvPicPr>
        <p:blipFill>
          <a:blip r:embed="rId13"/>
          <a:stretch>
            <a:fillRect/>
          </a:stretch>
        </p:blipFill>
        <p:spPr>
          <a:xfrm>
            <a:off x="19491254" y="1256143"/>
            <a:ext cx="609600" cy="609600"/>
          </a:xfrm>
          <a:prstGeom prst="rect">
            <a:avLst/>
          </a:prstGeom>
        </p:spPr>
      </p:pic>
    </p:spTree>
    <p:extLst>
      <p:ext uri="{BB962C8B-B14F-4D97-AF65-F5344CB8AC3E}">
        <p14:creationId xmlns:p14="http://schemas.microsoft.com/office/powerpoint/2010/main" val="27637179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circle(in)">
                                      <p:cBhvr>
                                        <p:cTn id="39" dur="20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circle(in)">
                                      <p:cBhvr>
                                        <p:cTn id="44" dur="2000"/>
                                        <p:tgtEl>
                                          <p:spTgt spid="8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circle(in)">
                                      <p:cBhvr>
                                        <p:cTn id="49" dur="20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circle(in)">
                                      <p:cBhvr>
                                        <p:cTn id="54"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3"/>
                    </p:tgtEl>
                  </p:cond>
                </p:stCondLst>
                <p:endSync evt="end" delay="0">
                  <p:rtn val="all"/>
                </p:endSync>
                <p:childTnLst>
                  <p:par>
                    <p:cTn id="62" fill="hold">
                      <p:stCondLst>
                        <p:cond delay="0"/>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barn(inVertical)">
                                      <p:cBhvr>
                                        <p:cTn id="66" dur="500"/>
                                        <p:tgtEl>
                                          <p:spTgt spid="111"/>
                                        </p:tgtEl>
                                      </p:cBhvr>
                                    </p:animEffect>
                                  </p:childTnLst>
                                  <p:subTnLst>
                                    <p:audio>
                                      <p:cMediaNode>
                                        <p:cTn display="0" masterRel="sameClick">
                                          <p:stCondLst>
                                            <p:cond evt="begin" delay="0">
                                              <p:tn val="64"/>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3"/>
                  </p:tgtEl>
                </p:cond>
              </p:nextCondLst>
            </p:seq>
            <p:audio>
              <p:cMediaNode vol="80000">
                <p:cTn id="67" fill="hold" display="0">
                  <p:stCondLst>
                    <p:cond delay="indefinite"/>
                  </p:stCondLst>
                  <p:endCondLst>
                    <p:cond evt="onStopAudio" delay="0">
                      <p:tgtEl>
                        <p:sldTgt/>
                      </p:tgtEl>
                    </p:cond>
                  </p:endCondLst>
                </p:cTn>
                <p:tgtEl>
                  <p:spTgt spid="5"/>
                </p:tgtEl>
              </p:cMediaNode>
            </p:audio>
          </p:childTnLst>
        </p:cTn>
      </p:par>
    </p:tnLst>
    <p:bldLst>
      <p:bldP spid="74" grpId="0"/>
      <p:bldP spid="1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6" y="-7379037"/>
            <a:ext cx="18508761" cy="18508761"/>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8" name="Rectangle 17"/>
          <p:cNvSpPr/>
          <p:nvPr/>
        </p:nvSpPr>
        <p:spPr>
          <a:xfrm>
            <a:off x="0" y="0"/>
            <a:ext cx="18288000" cy="2246376"/>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2"/>
          <p:cNvSpPr txBox="1"/>
          <p:nvPr/>
        </p:nvSpPr>
        <p:spPr>
          <a:xfrm>
            <a:off x="1851565" y="610479"/>
            <a:ext cx="14954389" cy="1635897"/>
          </a:xfrm>
          <a:prstGeom prst="rect">
            <a:avLst/>
          </a:prstGeom>
        </p:spPr>
        <p:txBody>
          <a:bodyPr wrap="square" lIns="0" tIns="0" rIns="0" bIns="0" rtlCol="0" anchor="t">
            <a:spAutoFit/>
          </a:bodyPr>
          <a:lstStyle/>
          <a:p>
            <a:pPr algn="ctr">
              <a:lnSpc>
                <a:spcPts val="12740"/>
              </a:lnSpc>
            </a:pPr>
            <a:r>
              <a:rPr lang="en-US" sz="11500" dirty="0" err="1" smtClean="0">
                <a:solidFill>
                  <a:srgbClr val="FFFF00"/>
                </a:solidFill>
                <a:latin typeface="#9Slide05 Atlantika" pitchFamily="2" charset="-93"/>
              </a:rPr>
              <a:t>Câu</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hỏi</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số</a:t>
            </a:r>
            <a:r>
              <a:rPr lang="en-US" sz="11500" dirty="0" smtClean="0">
                <a:solidFill>
                  <a:srgbClr val="FFFF00"/>
                </a:solidFill>
                <a:latin typeface="#9Slide05 Atlantika" pitchFamily="2" charset="-93"/>
              </a:rPr>
              <a:t> 5</a:t>
            </a:r>
            <a:endParaRPr lang="en-US" sz="11500" dirty="0">
              <a:solidFill>
                <a:srgbClr val="FFFF00"/>
              </a:solidFill>
              <a:latin typeface="#9Slide05 Atlantika" pitchFamily="2" charset="-93"/>
            </a:endParaRPr>
          </a:p>
        </p:txBody>
      </p:sp>
      <p:sp>
        <p:nvSpPr>
          <p:cNvPr id="67" name="Rectangle 66"/>
          <p:cNvSpPr/>
          <p:nvPr/>
        </p:nvSpPr>
        <p:spPr>
          <a:xfrm>
            <a:off x="0" y="2215650"/>
            <a:ext cx="18288000" cy="807135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78172" y="5693522"/>
            <a:ext cx="3254358" cy="2650378"/>
            <a:chOff x="525106" y="4915272"/>
            <a:chExt cx="3690697" cy="3096673"/>
          </a:xfrm>
        </p:grpSpPr>
        <p:grpSp>
          <p:nvGrpSpPr>
            <p:cNvPr id="6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70" name="TextBox 12"/>
            <p:cNvSpPr txBox="1"/>
            <p:nvPr/>
          </p:nvSpPr>
          <p:spPr>
            <a:xfrm>
              <a:off x="725295" y="5074062"/>
              <a:ext cx="2967418" cy="2816888"/>
            </a:xfrm>
            <a:prstGeom prst="rect">
              <a:avLst/>
            </a:prstGeom>
          </p:spPr>
          <p:txBody>
            <a:bodyPr wrap="square" lIns="0" tIns="0" rIns="0" bIns="0" rtlCol="0" anchor="t">
              <a:spAutoFit/>
            </a:bodyPr>
            <a:lstStyle/>
            <a:p>
              <a:pPr lvl="0" algn="ctr">
                <a:lnSpc>
                  <a:spcPts val="4701"/>
                </a:lnSpc>
              </a:pPr>
              <a:r>
                <a:rPr lang="en-US" sz="2800" dirty="0">
                  <a:solidFill>
                    <a:prstClr val="white"/>
                  </a:solidFill>
                  <a:latin typeface="#9Slide03 Cabin Condensed Bold" panose="00000806000000000000" pitchFamily="2" charset="-93"/>
                </a:rPr>
                <a:t>A. </a:t>
              </a:r>
              <a:r>
                <a:rPr lang="en-US" sz="2800" dirty="0" smtClean="0">
                  <a:solidFill>
                    <a:prstClr val="white"/>
                  </a:solidFill>
                  <a:latin typeface="#9Slide03 Cabin Condensed Bold" panose="00000806000000000000" pitchFamily="2" charset="-93"/>
                </a:rPr>
                <a:t/>
              </a:r>
              <a:br>
                <a:rPr lang="en-US" sz="2800" dirty="0" smtClean="0">
                  <a:solidFill>
                    <a:prstClr val="white"/>
                  </a:solidFill>
                  <a:latin typeface="#9Slide03 Cabin Condensed Bold" panose="00000806000000000000" pitchFamily="2" charset="-93"/>
                </a:rPr>
              </a:br>
              <a:r>
                <a:rPr lang="en-US" sz="2800" dirty="0" err="1" smtClean="0">
                  <a:solidFill>
                    <a:prstClr val="white"/>
                  </a:solidFill>
                  <a:latin typeface="#9Slide03 Cabin Condensed Bold" panose="00000806000000000000" pitchFamily="2" charset="-93"/>
                </a:rPr>
                <a:t>Tăng</a:t>
              </a:r>
              <a:r>
                <a:rPr lang="en-US" sz="2800" dirty="0" smtClean="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nhanh</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tỷ</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trọng</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nhiệt</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điện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và</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thủy</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điện</a:t>
              </a:r>
              <a:r>
                <a:rPr lang="en-US" sz="2800" dirty="0">
                  <a:solidFill>
                    <a:prstClr val="white"/>
                  </a:solidFill>
                  <a:latin typeface="#9Slide03 Cabin Condensed Bold" panose="00000806000000000000" pitchFamily="2" charset="-93"/>
                </a:rPr>
                <a:t>.</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sp>
        <p:nvSpPr>
          <p:cNvPr id="73" name="AutoShape 6"/>
          <p:cNvSpPr/>
          <p:nvPr/>
        </p:nvSpPr>
        <p:spPr>
          <a:xfrm flipV="1">
            <a:off x="2265948" y="4691291"/>
            <a:ext cx="0" cy="890806"/>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2127780" y="2361642"/>
            <a:ext cx="14938878" cy="2179379"/>
          </a:xfrm>
          <a:prstGeom prst="rect">
            <a:avLst/>
          </a:prstGeom>
        </p:spPr>
        <p:txBody>
          <a:bodyPr wrap="square" lIns="0" tIns="0" rIns="0" bIns="0" rtlCol="0" anchor="t">
            <a:spAutoFit/>
          </a:bodyPr>
          <a:lstStyle/>
          <a:p>
            <a:pPr lvl="0" algn="ctr">
              <a:lnSpc>
                <a:spcPts val="8967"/>
              </a:lnSpc>
              <a:spcBef>
                <a:spcPct val="0"/>
              </a:spcBef>
              <a:defRPr/>
            </a:pPr>
            <a:r>
              <a:rPr lang="vi-VN" sz="4400" dirty="0">
                <a:solidFill>
                  <a:srgbClr val="FF0000"/>
                </a:solidFill>
                <a:latin typeface="#9Slide03 Cabin Condensed Bold" panose="00000806000000000000" pitchFamily="2" charset="-93"/>
              </a:rPr>
              <a:t>Ngành công nghiệp sản xuất điện ở Việt Nam hiện nay có xu hướng phát triển như thế nào?</a:t>
            </a:r>
            <a:endParaRPr kumimoji="0" lang="en-US" sz="4400" b="0" i="0" u="none" strike="noStrike" kern="1200" cap="none" spc="0" normalizeH="0" baseline="0" noProof="0" dirty="0">
              <a:ln>
                <a:noFill/>
              </a:ln>
              <a:solidFill>
                <a:srgbClr val="FF0000"/>
              </a:solidFill>
              <a:effectLst/>
              <a:uLnTx/>
              <a:uFillTx/>
              <a:latin typeface="#9Slide03 Cabin Condensed Bold" panose="00000806000000000000" pitchFamily="2" charset="-93"/>
            </a:endParaRPr>
          </a:p>
        </p:txBody>
      </p:sp>
      <p:cxnSp>
        <p:nvCxnSpPr>
          <p:cNvPr id="75" name="Straight Connector 74"/>
          <p:cNvCxnSpPr>
            <a:stCxn id="73" idx="1"/>
          </p:cNvCxnSpPr>
          <p:nvPr/>
        </p:nvCxnSpPr>
        <p:spPr>
          <a:xfrm>
            <a:off x="2265949" y="4691291"/>
            <a:ext cx="14020799" cy="17870"/>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6286748" y="4691292"/>
            <a:ext cx="0" cy="762372"/>
          </a:xfrm>
          <a:prstGeom prst="line">
            <a:avLst/>
          </a:prstGeom>
          <a:ln w="38100" cap="rnd">
            <a:solidFill>
              <a:srgbClr val="000B5D"/>
            </a:solidFill>
            <a:prstDash val="solid"/>
            <a:headEnd type="triangle" w="lg" len="med"/>
            <a:tailEnd type="none" w="sm" len="sm"/>
          </a:ln>
        </p:spPr>
      </p:sp>
      <p:sp>
        <p:nvSpPr>
          <p:cNvPr id="7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6510405" y="4691292"/>
            <a:ext cx="0" cy="931265"/>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11648925" y="4691292"/>
            <a:ext cx="0" cy="931265"/>
          </a:xfrm>
          <a:prstGeom prst="line">
            <a:avLst/>
          </a:prstGeom>
          <a:ln w="38100" cap="rnd">
            <a:solidFill>
              <a:srgbClr val="000B5D"/>
            </a:solidFill>
            <a:prstDash val="solid"/>
            <a:headEnd type="triangle" w="lg" len="med"/>
            <a:tailEnd type="none" w="sm" len="sm"/>
          </a:ln>
        </p:spPr>
      </p:sp>
      <p:grpSp>
        <p:nvGrpSpPr>
          <p:cNvPr id="82" name="Group 81"/>
          <p:cNvGrpSpPr/>
          <p:nvPr/>
        </p:nvGrpSpPr>
        <p:grpSpPr>
          <a:xfrm>
            <a:off x="5051442" y="5677347"/>
            <a:ext cx="3254358" cy="2650378"/>
            <a:chOff x="525106" y="4915272"/>
            <a:chExt cx="3690697" cy="3096673"/>
          </a:xfrm>
        </p:grpSpPr>
        <p:grpSp>
          <p:nvGrpSpPr>
            <p:cNvPr id="83"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84" name="TextBox 12"/>
            <p:cNvSpPr txBox="1"/>
            <p:nvPr/>
          </p:nvSpPr>
          <p:spPr>
            <a:xfrm>
              <a:off x="725295" y="5074062"/>
              <a:ext cx="2967418" cy="2816888"/>
            </a:xfrm>
            <a:prstGeom prst="rect">
              <a:avLst/>
            </a:prstGeom>
          </p:spPr>
          <p:txBody>
            <a:bodyPr wrap="square" lIns="0" tIns="0" rIns="0" bIns="0" rtlCol="0" anchor="t">
              <a:spAutoFit/>
            </a:bodyPr>
            <a:lstStyle/>
            <a:p>
              <a:pPr lvl="0" algn="ctr">
                <a:lnSpc>
                  <a:spcPts val="4701"/>
                </a:lnSpc>
              </a:pPr>
              <a:r>
                <a:rPr lang="en-US" sz="2800" dirty="0" smtClean="0">
                  <a:solidFill>
                    <a:prstClr val="white"/>
                  </a:solidFill>
                  <a:latin typeface="#9Slide03 Cabin Condensed Bold" panose="00000806000000000000" pitchFamily="2" charset="-93"/>
                </a:rPr>
                <a:t>B. </a:t>
              </a:r>
              <a:br>
                <a:rPr lang="en-US" sz="2800" dirty="0" smtClean="0">
                  <a:solidFill>
                    <a:prstClr val="white"/>
                  </a:solidFill>
                  <a:latin typeface="#9Slide03 Cabin Condensed Bold" panose="00000806000000000000" pitchFamily="2" charset="-93"/>
                </a:rPr>
              </a:br>
              <a:r>
                <a:rPr lang="en-US" sz="2800" dirty="0" err="1" smtClean="0">
                  <a:solidFill>
                    <a:prstClr val="white"/>
                  </a:solidFill>
                  <a:latin typeface="#9Slide03 Cabin Condensed Bold" panose="00000806000000000000" pitchFamily="2" charset="-93"/>
                </a:rPr>
                <a:t>Tăng</a:t>
              </a:r>
              <a:r>
                <a:rPr lang="en-US" sz="2800" dirty="0" smtClean="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tỷ</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trọng</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điện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hạt</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nhân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và</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điện</a:t>
              </a:r>
              <a:r>
                <a:rPr lang="en-US" sz="2800" dirty="0">
                  <a:solidFill>
                    <a:prstClr val="white"/>
                  </a:solidFill>
                  <a:latin typeface="#9Slide03 Cabin Condensed Bold" panose="00000806000000000000" pitchFamily="2" charset="-93"/>
                </a:rPr>
                <a:t> than.</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2" name="Group 91"/>
          <p:cNvGrpSpPr/>
          <p:nvPr/>
        </p:nvGrpSpPr>
        <p:grpSpPr>
          <a:xfrm>
            <a:off x="10210800" y="5677347"/>
            <a:ext cx="3254358" cy="2650378"/>
            <a:chOff x="525106" y="4915272"/>
            <a:chExt cx="3690697" cy="3096673"/>
          </a:xfrm>
        </p:grpSpPr>
        <p:grpSp>
          <p:nvGrpSpPr>
            <p:cNvPr id="93"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4" name="TextBox 12"/>
            <p:cNvSpPr txBox="1"/>
            <p:nvPr/>
          </p:nvSpPr>
          <p:spPr>
            <a:xfrm>
              <a:off x="725295" y="5074062"/>
              <a:ext cx="2967418" cy="2749614"/>
            </a:xfrm>
            <a:prstGeom prst="rect">
              <a:avLst/>
            </a:prstGeom>
          </p:spPr>
          <p:txBody>
            <a:bodyPr wrap="square" lIns="0" tIns="0" rIns="0" bIns="0" rtlCol="0" anchor="t">
              <a:spAutoFit/>
            </a:bodyPr>
            <a:lstStyle/>
            <a:p>
              <a:pPr lvl="0" algn="ctr">
                <a:lnSpc>
                  <a:spcPts val="4701"/>
                </a:lnSpc>
              </a:pPr>
              <a:r>
                <a:rPr lang="en-US" sz="2800" dirty="0" smtClean="0">
                  <a:solidFill>
                    <a:prstClr val="white"/>
                  </a:solidFill>
                  <a:latin typeface="#9Slide03 Cabin Condensed Bold" panose="00000806000000000000" pitchFamily="2" charset="-93"/>
                </a:rPr>
                <a:t>C.</a:t>
              </a:r>
              <a:br>
                <a:rPr lang="en-US" sz="2800" dirty="0" smtClean="0">
                  <a:solidFill>
                    <a:prstClr val="white"/>
                  </a:solidFill>
                  <a:latin typeface="#9Slide03 Cabin Condensed Bold" panose="00000806000000000000" pitchFamily="2" charset="-93"/>
                </a:rPr>
              </a:br>
              <a:r>
                <a:rPr lang="en-US" sz="2800" dirty="0" smtClean="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Tăng</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dần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tỷ</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trọng</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điện</a:t>
              </a:r>
              <a:r>
                <a:rPr lang="en-US" sz="2800" dirty="0">
                  <a:solidFill>
                    <a:prstClr val="white"/>
                  </a:solidFill>
                  <a:latin typeface="#9Slide03 Cabin Condensed Bold" panose="00000806000000000000" pitchFamily="2" charset="-93"/>
                </a:rPr>
                <a:t> than </a:t>
              </a:r>
              <a:r>
                <a:rPr lang="en-US" sz="2800" dirty="0" err="1">
                  <a:solidFill>
                    <a:prstClr val="white"/>
                  </a:solidFill>
                  <a:latin typeface="#9Slide03 Cabin Condensed Bold" panose="00000806000000000000" pitchFamily="2" charset="-93"/>
                </a:rPr>
                <a:t>và</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điện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dầu</a:t>
              </a:r>
              <a:r>
                <a:rPr lang="en-US" sz="2800" dirty="0">
                  <a:solidFill>
                    <a:prstClr val="white"/>
                  </a:solidFill>
                  <a:latin typeface="#9Slide03 Cabin Condensed Bold" panose="00000806000000000000" pitchFamily="2" charset="-93"/>
                </a:rPr>
                <a:t>.</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7" name="Group 96"/>
          <p:cNvGrpSpPr/>
          <p:nvPr/>
        </p:nvGrpSpPr>
        <p:grpSpPr>
          <a:xfrm>
            <a:off x="14859042" y="5677347"/>
            <a:ext cx="3254358" cy="2650378"/>
            <a:chOff x="525106" y="4915272"/>
            <a:chExt cx="3690697" cy="3096673"/>
          </a:xfrm>
        </p:grpSpPr>
        <p:grpSp>
          <p:nvGrpSpPr>
            <p:cNvPr id="98"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9" name="TextBox 12"/>
            <p:cNvSpPr txBox="1"/>
            <p:nvPr/>
          </p:nvSpPr>
          <p:spPr>
            <a:xfrm>
              <a:off x="725295" y="5074062"/>
              <a:ext cx="2967418" cy="2749614"/>
            </a:xfrm>
            <a:prstGeom prst="rect">
              <a:avLst/>
            </a:prstGeom>
          </p:spPr>
          <p:txBody>
            <a:bodyPr wrap="square" lIns="0" tIns="0" rIns="0" bIns="0" rtlCol="0" anchor="t">
              <a:spAutoFit/>
            </a:bodyPr>
            <a:lstStyle/>
            <a:p>
              <a:pPr lvl="0" algn="ctr">
                <a:lnSpc>
                  <a:spcPts val="4701"/>
                </a:lnSpc>
              </a:pPr>
              <a:r>
                <a:rPr lang="en-US" sz="2800" dirty="0" smtClean="0">
                  <a:solidFill>
                    <a:prstClr val="white"/>
                  </a:solidFill>
                  <a:latin typeface="#9Slide03 Cabin Condensed Bold" panose="00000806000000000000" pitchFamily="2" charset="-93"/>
                </a:rPr>
                <a:t>D.</a:t>
              </a:r>
            </a:p>
            <a:p>
              <a:pPr lvl="0" algn="ctr">
                <a:lnSpc>
                  <a:spcPts val="4701"/>
                </a:lnSpc>
              </a:pPr>
              <a:r>
                <a:rPr lang="en-US" sz="2800" dirty="0" err="1" smtClean="0">
                  <a:solidFill>
                    <a:prstClr val="white"/>
                  </a:solidFill>
                  <a:latin typeface="#9Slide03 Cabin Condensed Bold" panose="00000806000000000000" pitchFamily="2" charset="-93"/>
                </a:rPr>
                <a:t>Tăng</a:t>
              </a:r>
              <a:r>
                <a:rPr lang="en-US" sz="2800" dirty="0" smtClean="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dần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tỷ</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trọng</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điện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gió</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và</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điện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mặt</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trời</a:t>
              </a:r>
              <a:r>
                <a:rPr lang="en-US" sz="2800" dirty="0">
                  <a:solidFill>
                    <a:prstClr val="white"/>
                  </a:solidFill>
                  <a:latin typeface="#9Slide03 Cabin Condensed Bold" panose="00000806000000000000" pitchFamily="2" charset="-93"/>
                </a:rPr>
                <a:t>.</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pic>
        <p:nvPicPr>
          <p:cNvPr id="2"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446114" y="0"/>
            <a:ext cx="3803785" cy="2137959"/>
          </a:xfrm>
          <a:prstGeom prst="rect">
            <a:avLst/>
          </a:prstGeom>
        </p:spPr>
      </p:pic>
      <p:pic>
        <p:nvPicPr>
          <p:cNvPr id="3" name="Picture 2"/>
          <p:cNvPicPr>
            <a:picLocks noChangeAspect="1"/>
          </p:cNvPicPr>
          <p:nvPr/>
        </p:nvPicPr>
        <p:blipFill>
          <a:blip r:embed="rId12"/>
          <a:stretch>
            <a:fillRect/>
          </a:stretch>
        </p:blipFill>
        <p:spPr>
          <a:xfrm>
            <a:off x="5403780" y="8512910"/>
            <a:ext cx="7480440" cy="1774090"/>
          </a:xfrm>
          <a:prstGeom prst="rect">
            <a:avLst/>
          </a:prstGeom>
        </p:spPr>
      </p:pic>
      <p:sp>
        <p:nvSpPr>
          <p:cNvPr id="111" name="TextBox 12"/>
          <p:cNvSpPr txBox="1"/>
          <p:nvPr/>
        </p:nvSpPr>
        <p:spPr>
          <a:xfrm>
            <a:off x="9558736" y="8409405"/>
            <a:ext cx="1797409" cy="1635897"/>
          </a:xfrm>
          <a:prstGeom prst="rect">
            <a:avLst/>
          </a:prstGeom>
        </p:spPr>
        <p:txBody>
          <a:bodyPr wrap="square" lIns="0" tIns="0" rIns="0" bIns="0" rtlCol="0" anchor="t">
            <a:spAutoFit/>
          </a:bodyPr>
          <a:lstStyle/>
          <a:p>
            <a:pPr algn="ctr">
              <a:lnSpc>
                <a:spcPts val="12740"/>
              </a:lnSpc>
            </a:pPr>
            <a:r>
              <a:rPr lang="en-US" sz="11500" dirty="0" smtClean="0">
                <a:solidFill>
                  <a:srgbClr val="FF0000"/>
                </a:solidFill>
                <a:latin typeface="#9Slide03 IcielNovecento sans E" panose="00000900000000000000" pitchFamily="2" charset="-93"/>
              </a:rPr>
              <a:t>D</a:t>
            </a:r>
            <a:endParaRPr lang="en-US" sz="11500" dirty="0">
              <a:solidFill>
                <a:srgbClr val="FF0000"/>
              </a:solidFill>
              <a:latin typeface="#9Slide03 IcielNovecento sans E" panose="00000900000000000000" pitchFamily="2" charset="-93"/>
            </a:endParaRPr>
          </a:p>
        </p:txBody>
      </p:sp>
      <p:pic>
        <p:nvPicPr>
          <p:cNvPr id="5" name="last-days-166612">
            <a:hlinkClick r:id="" action="ppaction://media"/>
          </p:cNvPr>
          <p:cNvPicPr>
            <a:picLocks noChangeAspect="1"/>
          </p:cNvPicPr>
          <p:nvPr>
            <a:audioFile r:link="rId3"/>
            <p:extLst>
              <p:ext uri="{DAA4B4D4-6D71-4841-9C94-3DE7FCFB9230}">
                <p14:media xmlns:p14="http://schemas.microsoft.com/office/powerpoint/2010/main" r:embed="rId4">
                  <p14:trim st="7440"/>
                </p14:media>
              </p:ext>
            </p:extLst>
          </p:nvPr>
        </p:nvPicPr>
        <p:blipFill>
          <a:blip r:embed="rId13"/>
          <a:stretch>
            <a:fillRect/>
          </a:stretch>
        </p:blipFill>
        <p:spPr>
          <a:xfrm>
            <a:off x="19491254" y="1256143"/>
            <a:ext cx="609600" cy="609600"/>
          </a:xfrm>
          <a:prstGeom prst="rect">
            <a:avLst/>
          </a:prstGeom>
        </p:spPr>
      </p:pic>
    </p:spTree>
    <p:extLst>
      <p:ext uri="{BB962C8B-B14F-4D97-AF65-F5344CB8AC3E}">
        <p14:creationId xmlns:p14="http://schemas.microsoft.com/office/powerpoint/2010/main" val="15546266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circle(in)">
                                      <p:cBhvr>
                                        <p:cTn id="39" dur="20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circle(in)">
                                      <p:cBhvr>
                                        <p:cTn id="44" dur="2000"/>
                                        <p:tgtEl>
                                          <p:spTgt spid="8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circle(in)">
                                      <p:cBhvr>
                                        <p:cTn id="49" dur="20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circle(in)">
                                      <p:cBhvr>
                                        <p:cTn id="54"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3"/>
                    </p:tgtEl>
                  </p:cond>
                </p:stCondLst>
                <p:endSync evt="end" delay="0">
                  <p:rtn val="all"/>
                </p:endSync>
                <p:childTnLst>
                  <p:par>
                    <p:cTn id="62" fill="hold">
                      <p:stCondLst>
                        <p:cond delay="0"/>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barn(inVertical)">
                                      <p:cBhvr>
                                        <p:cTn id="66" dur="500"/>
                                        <p:tgtEl>
                                          <p:spTgt spid="111"/>
                                        </p:tgtEl>
                                      </p:cBhvr>
                                    </p:animEffect>
                                  </p:childTnLst>
                                  <p:subTnLst>
                                    <p:audio>
                                      <p:cMediaNode>
                                        <p:cTn display="0" masterRel="sameClick">
                                          <p:stCondLst>
                                            <p:cond evt="begin" delay="0">
                                              <p:tn val="64"/>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3"/>
                  </p:tgtEl>
                </p:cond>
              </p:nextCondLst>
            </p:seq>
            <p:audio>
              <p:cMediaNode vol="80000">
                <p:cTn id="67" fill="hold" display="0">
                  <p:stCondLst>
                    <p:cond delay="indefinite"/>
                  </p:stCondLst>
                  <p:endCondLst>
                    <p:cond evt="onStopAudio" delay="0">
                      <p:tgtEl>
                        <p:sldTgt/>
                      </p:tgtEl>
                    </p:cond>
                  </p:endCondLst>
                </p:cTn>
                <p:tgtEl>
                  <p:spTgt spid="5"/>
                </p:tgtEl>
              </p:cMediaNode>
            </p:audio>
          </p:childTnLst>
        </p:cTn>
      </p:par>
    </p:tnLst>
    <p:bldLst>
      <p:bldP spid="74" grpId="0"/>
      <p:bldP spid="1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6" y="-7379037"/>
            <a:ext cx="18508761" cy="18508761"/>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8" name="Rectangle 17"/>
          <p:cNvSpPr/>
          <p:nvPr/>
        </p:nvSpPr>
        <p:spPr>
          <a:xfrm>
            <a:off x="0" y="0"/>
            <a:ext cx="18288000" cy="2246376"/>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2"/>
          <p:cNvSpPr txBox="1"/>
          <p:nvPr/>
        </p:nvSpPr>
        <p:spPr>
          <a:xfrm>
            <a:off x="1851565" y="610479"/>
            <a:ext cx="14954389" cy="1635897"/>
          </a:xfrm>
          <a:prstGeom prst="rect">
            <a:avLst/>
          </a:prstGeom>
        </p:spPr>
        <p:txBody>
          <a:bodyPr wrap="square" lIns="0" tIns="0" rIns="0" bIns="0" rtlCol="0" anchor="t">
            <a:spAutoFit/>
          </a:bodyPr>
          <a:lstStyle/>
          <a:p>
            <a:pPr algn="ctr">
              <a:lnSpc>
                <a:spcPts val="12740"/>
              </a:lnSpc>
            </a:pPr>
            <a:r>
              <a:rPr lang="en-US" sz="11500" dirty="0" err="1" smtClean="0">
                <a:solidFill>
                  <a:srgbClr val="FFFF00"/>
                </a:solidFill>
                <a:latin typeface="#9Slide05 Atlantika" pitchFamily="2" charset="-93"/>
              </a:rPr>
              <a:t>Câu</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hỏi</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số</a:t>
            </a:r>
            <a:r>
              <a:rPr lang="en-US" sz="11500" dirty="0" smtClean="0">
                <a:solidFill>
                  <a:srgbClr val="FFFF00"/>
                </a:solidFill>
                <a:latin typeface="#9Slide05 Atlantika" pitchFamily="2" charset="-93"/>
              </a:rPr>
              <a:t> 6</a:t>
            </a:r>
            <a:endParaRPr lang="en-US" sz="11500" dirty="0">
              <a:solidFill>
                <a:srgbClr val="FFFF00"/>
              </a:solidFill>
              <a:latin typeface="#9Slide05 Atlantika" pitchFamily="2" charset="-93"/>
            </a:endParaRPr>
          </a:p>
        </p:txBody>
      </p:sp>
      <p:sp>
        <p:nvSpPr>
          <p:cNvPr id="67" name="Rectangle 66"/>
          <p:cNvSpPr/>
          <p:nvPr/>
        </p:nvSpPr>
        <p:spPr>
          <a:xfrm>
            <a:off x="0" y="2215650"/>
            <a:ext cx="18288000" cy="807135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78172" y="5693522"/>
            <a:ext cx="3254358" cy="2650378"/>
            <a:chOff x="525106" y="4915272"/>
            <a:chExt cx="3690697" cy="3096673"/>
          </a:xfrm>
        </p:grpSpPr>
        <p:grpSp>
          <p:nvGrpSpPr>
            <p:cNvPr id="6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70" name="TextBox 12"/>
            <p:cNvSpPr txBox="1"/>
            <p:nvPr/>
          </p:nvSpPr>
          <p:spPr>
            <a:xfrm>
              <a:off x="725295" y="5074062"/>
              <a:ext cx="2967418" cy="2816888"/>
            </a:xfrm>
            <a:prstGeom prst="rect">
              <a:avLst/>
            </a:prstGeom>
          </p:spPr>
          <p:txBody>
            <a:bodyPr wrap="square" lIns="0" tIns="0" rIns="0" bIns="0" rtlCol="0" anchor="t">
              <a:spAutoFit/>
            </a:bodyPr>
            <a:lstStyle/>
            <a:p>
              <a:pPr lvl="0" algn="ctr">
                <a:lnSpc>
                  <a:spcPts val="4701"/>
                </a:lnSpc>
              </a:pPr>
              <a:r>
                <a:rPr lang="vi-VN" sz="3200" dirty="0">
                  <a:solidFill>
                    <a:prstClr val="white"/>
                  </a:solidFill>
                  <a:latin typeface="#9Slide03 Cabin Condensed Bold" panose="00000806000000000000" pitchFamily="2" charset="-93"/>
                </a:rPr>
                <a:t>A. </a:t>
              </a:r>
              <a:r>
                <a:rPr lang="en-US" sz="3200" dirty="0" smtClean="0">
                  <a:solidFill>
                    <a:prstClr val="white"/>
                  </a:solidFill>
                  <a:latin typeface="#9Slide03 Cabin Condensed Bold" panose="00000806000000000000" pitchFamily="2" charset="-93"/>
                </a:rPr>
                <a:t/>
              </a:r>
              <a:br>
                <a:rPr lang="en-US" sz="3200" dirty="0" smtClean="0">
                  <a:solidFill>
                    <a:prstClr val="white"/>
                  </a:solidFill>
                  <a:latin typeface="#9Slide03 Cabin Condensed Bold" panose="00000806000000000000" pitchFamily="2" charset="-93"/>
                </a:rPr>
              </a:br>
              <a:r>
                <a:rPr lang="vi-VN" sz="3200" dirty="0" smtClean="0">
                  <a:solidFill>
                    <a:prstClr val="white"/>
                  </a:solidFill>
                  <a:latin typeface="#9Slide03 Cabin Condensed Bold" panose="00000806000000000000" pitchFamily="2" charset="-93"/>
                </a:rPr>
                <a:t>sử </a:t>
              </a:r>
              <a:r>
                <a:rPr lang="vi-VN" sz="3200" dirty="0">
                  <a:solidFill>
                    <a:prstClr val="white"/>
                  </a:solidFill>
                  <a:latin typeface="#9Slide03 Cabin Condensed Bold" panose="00000806000000000000" pitchFamily="2" charset="-93"/>
                </a:rPr>
                <a:t>dụng nhiều năng lượng hóa thạch.</a:t>
              </a:r>
              <a:endParaRPr kumimoji="0" lang="en-US" sz="32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sp>
        <p:nvSpPr>
          <p:cNvPr id="73" name="AutoShape 6"/>
          <p:cNvSpPr/>
          <p:nvPr/>
        </p:nvSpPr>
        <p:spPr>
          <a:xfrm flipV="1">
            <a:off x="2265948" y="4691291"/>
            <a:ext cx="0" cy="890806"/>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2127780" y="2361642"/>
            <a:ext cx="14938878" cy="1011944"/>
          </a:xfrm>
          <a:prstGeom prst="rect">
            <a:avLst/>
          </a:prstGeom>
        </p:spPr>
        <p:txBody>
          <a:bodyPr wrap="square" lIns="0" tIns="0" rIns="0" bIns="0" rtlCol="0" anchor="t">
            <a:spAutoFit/>
          </a:bodyPr>
          <a:lstStyle/>
          <a:p>
            <a:pPr lvl="0" algn="ctr">
              <a:lnSpc>
                <a:spcPts val="8967"/>
              </a:lnSpc>
              <a:spcBef>
                <a:spcPct val="0"/>
              </a:spcBef>
              <a:defRPr/>
            </a:pPr>
            <a:r>
              <a:rPr lang="vi-VN" sz="4400" dirty="0">
                <a:solidFill>
                  <a:srgbClr val="FF0000"/>
                </a:solidFill>
                <a:latin typeface="#9Slide03 Cabin Condensed Bold" panose="00000806000000000000" pitchFamily="2" charset="-93"/>
              </a:rPr>
              <a:t>Công nghiệp xanh là nền công nghiệp</a:t>
            </a:r>
            <a:endParaRPr kumimoji="0" lang="en-US" sz="4400" b="0" i="0" u="none" strike="noStrike" kern="1200" cap="none" spc="0" normalizeH="0" baseline="0" noProof="0" dirty="0">
              <a:ln>
                <a:noFill/>
              </a:ln>
              <a:solidFill>
                <a:srgbClr val="FF0000"/>
              </a:solidFill>
              <a:effectLst/>
              <a:uLnTx/>
              <a:uFillTx/>
              <a:latin typeface="#9Slide03 Cabin Condensed Bold" panose="00000806000000000000" pitchFamily="2" charset="-93"/>
            </a:endParaRPr>
          </a:p>
        </p:txBody>
      </p:sp>
      <p:cxnSp>
        <p:nvCxnSpPr>
          <p:cNvPr id="75" name="Straight Connector 74"/>
          <p:cNvCxnSpPr>
            <a:stCxn id="73" idx="1"/>
          </p:cNvCxnSpPr>
          <p:nvPr/>
        </p:nvCxnSpPr>
        <p:spPr>
          <a:xfrm>
            <a:off x="2265949" y="4691291"/>
            <a:ext cx="14020799" cy="17870"/>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6286748" y="4691292"/>
            <a:ext cx="0" cy="762372"/>
          </a:xfrm>
          <a:prstGeom prst="line">
            <a:avLst/>
          </a:prstGeom>
          <a:ln w="38100" cap="rnd">
            <a:solidFill>
              <a:srgbClr val="000B5D"/>
            </a:solidFill>
            <a:prstDash val="solid"/>
            <a:headEnd type="triangle" w="lg" len="med"/>
            <a:tailEnd type="none" w="sm" len="sm"/>
          </a:ln>
        </p:spPr>
      </p:sp>
      <p:sp>
        <p:nvSpPr>
          <p:cNvPr id="7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6510405" y="4691292"/>
            <a:ext cx="0" cy="931265"/>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11648925" y="4691292"/>
            <a:ext cx="0" cy="931265"/>
          </a:xfrm>
          <a:prstGeom prst="line">
            <a:avLst/>
          </a:prstGeom>
          <a:ln w="38100" cap="rnd">
            <a:solidFill>
              <a:srgbClr val="000B5D"/>
            </a:solidFill>
            <a:prstDash val="solid"/>
            <a:headEnd type="triangle" w="lg" len="med"/>
            <a:tailEnd type="none" w="sm" len="sm"/>
          </a:ln>
        </p:spPr>
      </p:sp>
      <p:grpSp>
        <p:nvGrpSpPr>
          <p:cNvPr id="82" name="Group 81"/>
          <p:cNvGrpSpPr/>
          <p:nvPr/>
        </p:nvGrpSpPr>
        <p:grpSpPr>
          <a:xfrm>
            <a:off x="5051442" y="5677347"/>
            <a:ext cx="3254358" cy="2650378"/>
            <a:chOff x="525106" y="4915272"/>
            <a:chExt cx="3690697" cy="3096673"/>
          </a:xfrm>
        </p:grpSpPr>
        <p:grpSp>
          <p:nvGrpSpPr>
            <p:cNvPr id="83"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84" name="TextBox 12"/>
            <p:cNvSpPr txBox="1"/>
            <p:nvPr/>
          </p:nvSpPr>
          <p:spPr>
            <a:xfrm>
              <a:off x="725295" y="5074062"/>
              <a:ext cx="2967418" cy="2816888"/>
            </a:xfrm>
            <a:prstGeom prst="rect">
              <a:avLst/>
            </a:prstGeom>
          </p:spPr>
          <p:txBody>
            <a:bodyPr wrap="square" lIns="0" tIns="0" rIns="0" bIns="0" rtlCol="0" anchor="t">
              <a:spAutoFit/>
            </a:bodyPr>
            <a:lstStyle/>
            <a:p>
              <a:pPr lvl="0" algn="ctr">
                <a:lnSpc>
                  <a:spcPts val="4701"/>
                </a:lnSpc>
              </a:pPr>
              <a:r>
                <a:rPr lang="en-US" sz="3200" dirty="0">
                  <a:solidFill>
                    <a:prstClr val="white"/>
                  </a:solidFill>
                  <a:latin typeface="#9Slide03 Cabin Condensed Bold" panose="00000806000000000000" pitchFamily="2" charset="-93"/>
                </a:rPr>
                <a:t>B. </a:t>
              </a:r>
              <a:r>
                <a:rPr lang="en-US" sz="3200" dirty="0" smtClean="0">
                  <a:solidFill>
                    <a:prstClr val="white"/>
                  </a:solidFill>
                  <a:latin typeface="#9Slide03 Cabin Condensed Bold" panose="00000806000000000000" pitchFamily="2" charset="-93"/>
                </a:rPr>
                <a:t/>
              </a:r>
              <a:br>
                <a:rPr lang="en-US" sz="3200" dirty="0" smtClean="0">
                  <a:solidFill>
                    <a:prstClr val="white"/>
                  </a:solidFill>
                  <a:latin typeface="#9Slide03 Cabin Condensed Bold" panose="00000806000000000000" pitchFamily="2" charset="-93"/>
                </a:rPr>
              </a:br>
              <a:r>
                <a:rPr lang="en-US" sz="3200" dirty="0" err="1" smtClean="0">
                  <a:solidFill>
                    <a:prstClr val="white"/>
                  </a:solidFill>
                  <a:latin typeface="#9Slide03 Cabin Condensed Bold" panose="00000806000000000000" pitchFamily="2" charset="-93"/>
                </a:rPr>
                <a:t>tập</a:t>
              </a:r>
              <a:r>
                <a:rPr lang="en-US" sz="3200" dirty="0" smtClean="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trung</a:t>
              </a:r>
              <a:r>
                <a:rPr lang="en-US" sz="3200" dirty="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vào</a:t>
              </a:r>
              <a:r>
                <a:rPr lang="en-US" sz="3200" dirty="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sản</a:t>
              </a:r>
              <a:r>
                <a:rPr lang="en-US" sz="3200" dirty="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xuất</a:t>
              </a:r>
              <a:r>
                <a:rPr lang="en-US" sz="3200" dirty="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hàng</a:t>
              </a:r>
              <a:r>
                <a:rPr lang="en-US" sz="3200" dirty="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tiêu</a:t>
              </a:r>
              <a:r>
                <a:rPr lang="en-US" sz="3200" dirty="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dùng</a:t>
              </a:r>
              <a:r>
                <a:rPr lang="en-US" sz="3200" dirty="0">
                  <a:solidFill>
                    <a:prstClr val="white"/>
                  </a:solidFill>
                  <a:latin typeface="#9Slide03 Cabin Condensed Bold" panose="00000806000000000000" pitchFamily="2" charset="-93"/>
                </a:rPr>
                <a:t>.</a:t>
              </a:r>
              <a:endParaRPr kumimoji="0" lang="en-US" sz="32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2" name="Group 91"/>
          <p:cNvGrpSpPr/>
          <p:nvPr/>
        </p:nvGrpSpPr>
        <p:grpSpPr>
          <a:xfrm>
            <a:off x="10210800" y="5677347"/>
            <a:ext cx="3254358" cy="2650378"/>
            <a:chOff x="525106" y="4915272"/>
            <a:chExt cx="3690697" cy="3096673"/>
          </a:xfrm>
        </p:grpSpPr>
        <p:grpSp>
          <p:nvGrpSpPr>
            <p:cNvPr id="93"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4"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vi-VN" sz="3200" dirty="0">
                  <a:solidFill>
                    <a:prstClr val="white"/>
                  </a:solidFill>
                  <a:latin typeface="#9Slide03 Cabin Condensed Bold" panose="00000806000000000000" pitchFamily="2" charset="-93"/>
                </a:rPr>
                <a:t>C. </a:t>
              </a:r>
              <a:r>
                <a:rPr lang="en-US" sz="3200" dirty="0" smtClean="0">
                  <a:solidFill>
                    <a:prstClr val="white"/>
                  </a:solidFill>
                  <a:latin typeface="#9Slide03 Cabin Condensed Bold" panose="00000806000000000000" pitchFamily="2" charset="-93"/>
                </a:rPr>
                <a:t/>
              </a:r>
              <a:br>
                <a:rPr lang="en-US" sz="3200" dirty="0" smtClean="0">
                  <a:solidFill>
                    <a:prstClr val="white"/>
                  </a:solidFill>
                  <a:latin typeface="#9Slide03 Cabin Condensed Bold" panose="00000806000000000000" pitchFamily="2" charset="-93"/>
                </a:rPr>
              </a:br>
              <a:r>
                <a:rPr lang="vi-VN" sz="3200" dirty="0" smtClean="0">
                  <a:solidFill>
                    <a:prstClr val="white"/>
                  </a:solidFill>
                  <a:latin typeface="#9Slide03 Cabin Condensed Bold" panose="00000806000000000000" pitchFamily="2" charset="-93"/>
                </a:rPr>
                <a:t>thân </a:t>
              </a:r>
              <a:r>
                <a:rPr lang="vi-VN" sz="3200" dirty="0">
                  <a:solidFill>
                    <a:prstClr val="white"/>
                  </a:solidFill>
                  <a:latin typeface="#9Slide03 Cabin Condensed Bold" panose="00000806000000000000" pitchFamily="2" charset="-93"/>
                </a:rPr>
                <a:t>thiện với môi trường.</a:t>
              </a:r>
              <a:endParaRPr kumimoji="0" lang="en-US" sz="32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7" name="Group 96"/>
          <p:cNvGrpSpPr/>
          <p:nvPr/>
        </p:nvGrpSpPr>
        <p:grpSpPr>
          <a:xfrm>
            <a:off x="14859042" y="5677347"/>
            <a:ext cx="3254358" cy="2650378"/>
            <a:chOff x="525106" y="4915272"/>
            <a:chExt cx="3690697" cy="3096673"/>
          </a:xfrm>
        </p:grpSpPr>
        <p:grpSp>
          <p:nvGrpSpPr>
            <p:cNvPr id="98"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9" name="TextBox 12"/>
            <p:cNvSpPr txBox="1"/>
            <p:nvPr/>
          </p:nvSpPr>
          <p:spPr>
            <a:xfrm>
              <a:off x="725295" y="5074062"/>
              <a:ext cx="2967418" cy="2816888"/>
            </a:xfrm>
            <a:prstGeom prst="rect">
              <a:avLst/>
            </a:prstGeom>
          </p:spPr>
          <p:txBody>
            <a:bodyPr wrap="square" lIns="0" tIns="0" rIns="0" bIns="0" rtlCol="0" anchor="t">
              <a:spAutoFit/>
            </a:bodyPr>
            <a:lstStyle/>
            <a:p>
              <a:pPr lvl="0" algn="ctr">
                <a:lnSpc>
                  <a:spcPts val="4701"/>
                </a:lnSpc>
              </a:pPr>
              <a:r>
                <a:rPr lang="en-US" sz="3200" dirty="0">
                  <a:solidFill>
                    <a:prstClr val="white"/>
                  </a:solidFill>
                  <a:latin typeface="#9Slide03 Cabin Condensed Bold" panose="00000806000000000000" pitchFamily="2" charset="-93"/>
                </a:rPr>
                <a:t>D</a:t>
              </a:r>
              <a:r>
                <a:rPr lang="en-US" sz="3200" dirty="0" smtClean="0">
                  <a:solidFill>
                    <a:prstClr val="white"/>
                  </a:solidFill>
                  <a:latin typeface="#9Slide03 Cabin Condensed Bold" panose="00000806000000000000" pitchFamily="2" charset="-93"/>
                </a:rPr>
                <a:t>.</a:t>
              </a:r>
              <a:br>
                <a:rPr lang="en-US" sz="3200" dirty="0" smtClean="0">
                  <a:solidFill>
                    <a:prstClr val="white"/>
                  </a:solidFill>
                  <a:latin typeface="#9Slide03 Cabin Condensed Bold" panose="00000806000000000000" pitchFamily="2" charset="-93"/>
                </a:rPr>
              </a:br>
              <a:r>
                <a:rPr lang="en-US" sz="3200" dirty="0" err="1" smtClean="0">
                  <a:solidFill>
                    <a:prstClr val="white"/>
                  </a:solidFill>
                  <a:latin typeface="#9Slide03 Cabin Condensed Bold" panose="00000806000000000000" pitchFamily="2" charset="-93"/>
                </a:rPr>
                <a:t>chỉ</a:t>
              </a:r>
              <a:r>
                <a:rPr lang="en-US" sz="3200" dirty="0" smtClean="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tập</a:t>
              </a:r>
              <a:r>
                <a:rPr lang="en-US" sz="3200" dirty="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trung</a:t>
              </a:r>
              <a:r>
                <a:rPr lang="en-US" sz="3200" dirty="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vào</a:t>
              </a:r>
              <a:r>
                <a:rPr lang="en-US" sz="3200" dirty="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chế</a:t>
              </a:r>
              <a:r>
                <a:rPr lang="en-US" sz="3200" dirty="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biến</a:t>
              </a:r>
              <a:r>
                <a:rPr lang="en-US" sz="3200" dirty="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nông</a:t>
              </a:r>
              <a:r>
                <a:rPr lang="en-US" sz="3200" dirty="0">
                  <a:solidFill>
                    <a:prstClr val="white"/>
                  </a:solidFill>
                  <a:latin typeface="#9Slide03 Cabin Condensed Bold" panose="00000806000000000000" pitchFamily="2" charset="-93"/>
                </a:rPr>
                <a:t> </a:t>
              </a:r>
              <a:r>
                <a:rPr lang="en-US" sz="3200" dirty="0" err="1">
                  <a:solidFill>
                    <a:prstClr val="white"/>
                  </a:solidFill>
                  <a:latin typeface="#9Slide03 Cabin Condensed Bold" panose="00000806000000000000" pitchFamily="2" charset="-93"/>
                </a:rPr>
                <a:t>sản</a:t>
              </a:r>
              <a:r>
                <a:rPr lang="en-US" sz="3200" dirty="0">
                  <a:solidFill>
                    <a:prstClr val="white"/>
                  </a:solidFill>
                  <a:latin typeface="#9Slide03 Cabin Condensed Bold" panose="00000806000000000000" pitchFamily="2" charset="-93"/>
                </a:rPr>
                <a:t>.</a:t>
              </a:r>
              <a:endParaRPr kumimoji="0" lang="en-US" sz="32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pic>
        <p:nvPicPr>
          <p:cNvPr id="2"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446114" y="0"/>
            <a:ext cx="3803785" cy="2137959"/>
          </a:xfrm>
          <a:prstGeom prst="rect">
            <a:avLst/>
          </a:prstGeom>
        </p:spPr>
      </p:pic>
      <p:pic>
        <p:nvPicPr>
          <p:cNvPr id="3" name="Picture 2"/>
          <p:cNvPicPr>
            <a:picLocks noChangeAspect="1"/>
          </p:cNvPicPr>
          <p:nvPr/>
        </p:nvPicPr>
        <p:blipFill>
          <a:blip r:embed="rId12"/>
          <a:stretch>
            <a:fillRect/>
          </a:stretch>
        </p:blipFill>
        <p:spPr>
          <a:xfrm>
            <a:off x="5403780" y="8512910"/>
            <a:ext cx="7480440" cy="1774090"/>
          </a:xfrm>
          <a:prstGeom prst="rect">
            <a:avLst/>
          </a:prstGeom>
        </p:spPr>
      </p:pic>
      <p:sp>
        <p:nvSpPr>
          <p:cNvPr id="111" name="TextBox 12"/>
          <p:cNvSpPr txBox="1"/>
          <p:nvPr/>
        </p:nvSpPr>
        <p:spPr>
          <a:xfrm>
            <a:off x="9558736" y="8409405"/>
            <a:ext cx="1797409" cy="1635897"/>
          </a:xfrm>
          <a:prstGeom prst="rect">
            <a:avLst/>
          </a:prstGeom>
        </p:spPr>
        <p:txBody>
          <a:bodyPr wrap="square" lIns="0" tIns="0" rIns="0" bIns="0" rtlCol="0" anchor="t">
            <a:spAutoFit/>
          </a:bodyPr>
          <a:lstStyle/>
          <a:p>
            <a:pPr algn="ctr">
              <a:lnSpc>
                <a:spcPts val="12740"/>
              </a:lnSpc>
            </a:pPr>
            <a:r>
              <a:rPr lang="en-US" sz="11500" dirty="0">
                <a:solidFill>
                  <a:srgbClr val="FF0000"/>
                </a:solidFill>
                <a:latin typeface="#9Slide03 IcielNovecento sans E" panose="00000900000000000000" pitchFamily="2" charset="-93"/>
              </a:rPr>
              <a:t>C</a:t>
            </a:r>
          </a:p>
        </p:txBody>
      </p:sp>
      <p:pic>
        <p:nvPicPr>
          <p:cNvPr id="5" name="last-days-166612">
            <a:hlinkClick r:id="" action="ppaction://media"/>
          </p:cNvPr>
          <p:cNvPicPr>
            <a:picLocks noChangeAspect="1"/>
          </p:cNvPicPr>
          <p:nvPr>
            <a:audioFile r:link="rId3"/>
            <p:extLst>
              <p:ext uri="{DAA4B4D4-6D71-4841-9C94-3DE7FCFB9230}">
                <p14:media xmlns:p14="http://schemas.microsoft.com/office/powerpoint/2010/main" r:embed="rId4">
                  <p14:trim st="7440"/>
                </p14:media>
              </p:ext>
            </p:extLst>
          </p:nvPr>
        </p:nvPicPr>
        <p:blipFill>
          <a:blip r:embed="rId13"/>
          <a:stretch>
            <a:fillRect/>
          </a:stretch>
        </p:blipFill>
        <p:spPr>
          <a:xfrm>
            <a:off x="19491254" y="1256143"/>
            <a:ext cx="609600" cy="609600"/>
          </a:xfrm>
          <a:prstGeom prst="rect">
            <a:avLst/>
          </a:prstGeom>
        </p:spPr>
      </p:pic>
    </p:spTree>
    <p:extLst>
      <p:ext uri="{BB962C8B-B14F-4D97-AF65-F5344CB8AC3E}">
        <p14:creationId xmlns:p14="http://schemas.microsoft.com/office/powerpoint/2010/main" val="24112290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circle(in)">
                                      <p:cBhvr>
                                        <p:cTn id="39" dur="20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circle(in)">
                                      <p:cBhvr>
                                        <p:cTn id="44" dur="2000"/>
                                        <p:tgtEl>
                                          <p:spTgt spid="8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circle(in)">
                                      <p:cBhvr>
                                        <p:cTn id="49" dur="20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circle(in)">
                                      <p:cBhvr>
                                        <p:cTn id="54"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3"/>
                    </p:tgtEl>
                  </p:cond>
                </p:stCondLst>
                <p:endSync evt="end" delay="0">
                  <p:rtn val="all"/>
                </p:endSync>
                <p:childTnLst>
                  <p:par>
                    <p:cTn id="62" fill="hold">
                      <p:stCondLst>
                        <p:cond delay="0"/>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barn(inVertical)">
                                      <p:cBhvr>
                                        <p:cTn id="66" dur="500"/>
                                        <p:tgtEl>
                                          <p:spTgt spid="111"/>
                                        </p:tgtEl>
                                      </p:cBhvr>
                                    </p:animEffect>
                                  </p:childTnLst>
                                  <p:subTnLst>
                                    <p:audio>
                                      <p:cMediaNode>
                                        <p:cTn display="0" masterRel="sameClick">
                                          <p:stCondLst>
                                            <p:cond evt="begin" delay="0">
                                              <p:tn val="64"/>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3"/>
                  </p:tgtEl>
                </p:cond>
              </p:nextCondLst>
            </p:seq>
            <p:audio>
              <p:cMediaNode vol="80000">
                <p:cTn id="67" fill="hold" display="0">
                  <p:stCondLst>
                    <p:cond delay="indefinite"/>
                  </p:stCondLst>
                  <p:endCondLst>
                    <p:cond evt="onStopAudio" delay="0">
                      <p:tgtEl>
                        <p:sldTgt/>
                      </p:tgtEl>
                    </p:cond>
                  </p:endCondLst>
                </p:cTn>
                <p:tgtEl>
                  <p:spTgt spid="5"/>
                </p:tgtEl>
              </p:cMediaNode>
            </p:audio>
          </p:childTnLst>
        </p:cTn>
      </p:par>
    </p:tnLst>
    <p:bldLst>
      <p:bldP spid="74" grpId="0"/>
      <p:bldP spid="1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6" y="-7379037"/>
            <a:ext cx="18508761" cy="18508761"/>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8" name="Rectangle 17"/>
          <p:cNvSpPr/>
          <p:nvPr/>
        </p:nvSpPr>
        <p:spPr>
          <a:xfrm>
            <a:off x="0" y="0"/>
            <a:ext cx="18288000" cy="2246376"/>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2"/>
          <p:cNvSpPr txBox="1"/>
          <p:nvPr/>
        </p:nvSpPr>
        <p:spPr>
          <a:xfrm>
            <a:off x="1851565" y="610479"/>
            <a:ext cx="14954389" cy="1635897"/>
          </a:xfrm>
          <a:prstGeom prst="rect">
            <a:avLst/>
          </a:prstGeom>
        </p:spPr>
        <p:txBody>
          <a:bodyPr wrap="square" lIns="0" tIns="0" rIns="0" bIns="0" rtlCol="0" anchor="t">
            <a:spAutoFit/>
          </a:bodyPr>
          <a:lstStyle/>
          <a:p>
            <a:pPr algn="ctr">
              <a:lnSpc>
                <a:spcPts val="12740"/>
              </a:lnSpc>
            </a:pPr>
            <a:r>
              <a:rPr lang="en-US" sz="11500" dirty="0" err="1" smtClean="0">
                <a:solidFill>
                  <a:srgbClr val="FFFF00"/>
                </a:solidFill>
                <a:latin typeface="#9Slide05 Atlantika" pitchFamily="2" charset="-93"/>
              </a:rPr>
              <a:t>Câu</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hỏi</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số</a:t>
            </a:r>
            <a:r>
              <a:rPr lang="en-US" sz="11500" dirty="0" smtClean="0">
                <a:solidFill>
                  <a:srgbClr val="FFFF00"/>
                </a:solidFill>
                <a:latin typeface="#9Slide05 Atlantika" pitchFamily="2" charset="-93"/>
              </a:rPr>
              <a:t> 7</a:t>
            </a:r>
            <a:endParaRPr lang="en-US" sz="11500" dirty="0">
              <a:solidFill>
                <a:srgbClr val="FFFF00"/>
              </a:solidFill>
              <a:latin typeface="#9Slide05 Atlantika" pitchFamily="2" charset="-93"/>
            </a:endParaRPr>
          </a:p>
        </p:txBody>
      </p:sp>
      <p:sp>
        <p:nvSpPr>
          <p:cNvPr id="67" name="Rectangle 66"/>
          <p:cNvSpPr/>
          <p:nvPr/>
        </p:nvSpPr>
        <p:spPr>
          <a:xfrm>
            <a:off x="0" y="2215650"/>
            <a:ext cx="18288000" cy="807135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78172" y="5693522"/>
            <a:ext cx="3254358" cy="2650378"/>
            <a:chOff x="525106" y="4915272"/>
            <a:chExt cx="3690697" cy="3096673"/>
          </a:xfrm>
        </p:grpSpPr>
        <p:grpSp>
          <p:nvGrpSpPr>
            <p:cNvPr id="6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70" name="TextBox 12"/>
            <p:cNvSpPr txBox="1"/>
            <p:nvPr/>
          </p:nvSpPr>
          <p:spPr>
            <a:xfrm>
              <a:off x="725295" y="5074062"/>
              <a:ext cx="2967418" cy="2045390"/>
            </a:xfrm>
            <a:prstGeom prst="rect">
              <a:avLst/>
            </a:prstGeom>
          </p:spPr>
          <p:txBody>
            <a:bodyPr wrap="square" lIns="0" tIns="0" rIns="0" bIns="0" rtlCol="0" anchor="t">
              <a:spAutoFit/>
            </a:bodyPr>
            <a:lstStyle/>
            <a:p>
              <a:pPr lvl="0" algn="ctr">
                <a:lnSpc>
                  <a:spcPts val="4701"/>
                </a:lnSpc>
              </a:pPr>
              <a:r>
                <a:rPr lang="vi-VN" sz="2800" dirty="0">
                  <a:solidFill>
                    <a:prstClr val="white"/>
                  </a:solidFill>
                  <a:latin typeface="#9Slide03 Cabin Condensed Bold" panose="00000806000000000000" pitchFamily="2" charset="-93"/>
                </a:rPr>
                <a:t>A. Tăng cường sử dụng hóa chất và khoa học kĩ thuật.</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sp>
        <p:nvSpPr>
          <p:cNvPr id="73" name="AutoShape 6"/>
          <p:cNvSpPr/>
          <p:nvPr/>
        </p:nvSpPr>
        <p:spPr>
          <a:xfrm flipV="1">
            <a:off x="2265948" y="4691291"/>
            <a:ext cx="0" cy="890806"/>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2127780" y="2361642"/>
            <a:ext cx="14938878" cy="1011944"/>
          </a:xfrm>
          <a:prstGeom prst="rect">
            <a:avLst/>
          </a:prstGeom>
        </p:spPr>
        <p:txBody>
          <a:bodyPr wrap="square" lIns="0" tIns="0" rIns="0" bIns="0" rtlCol="0" anchor="t">
            <a:spAutoFit/>
          </a:bodyPr>
          <a:lstStyle/>
          <a:p>
            <a:pPr lvl="0" algn="ctr">
              <a:lnSpc>
                <a:spcPts val="8967"/>
              </a:lnSpc>
              <a:spcBef>
                <a:spcPct val="0"/>
              </a:spcBef>
              <a:defRPr/>
            </a:pPr>
            <a:r>
              <a:rPr lang="vi-VN" sz="4400" dirty="0">
                <a:solidFill>
                  <a:srgbClr val="FF0000"/>
                </a:solidFill>
                <a:latin typeface="#9Slide03 Cabin Condensed Bold" panose="00000806000000000000" pitchFamily="2" charset="-93"/>
              </a:rPr>
              <a:t>Lợi ích của việc phát triển công nghiệp xanh ở Việt Nam là gì?</a:t>
            </a:r>
            <a:endParaRPr kumimoji="0" lang="en-US" sz="4400" b="0" i="0" u="none" strike="noStrike" kern="1200" cap="none" spc="0" normalizeH="0" baseline="0" noProof="0" dirty="0">
              <a:ln>
                <a:noFill/>
              </a:ln>
              <a:solidFill>
                <a:srgbClr val="FF0000"/>
              </a:solidFill>
              <a:effectLst/>
              <a:uLnTx/>
              <a:uFillTx/>
              <a:latin typeface="#9Slide03 Cabin Condensed Bold" panose="00000806000000000000" pitchFamily="2" charset="-93"/>
            </a:endParaRPr>
          </a:p>
        </p:txBody>
      </p:sp>
      <p:cxnSp>
        <p:nvCxnSpPr>
          <p:cNvPr id="75" name="Straight Connector 74"/>
          <p:cNvCxnSpPr>
            <a:stCxn id="73" idx="1"/>
          </p:cNvCxnSpPr>
          <p:nvPr/>
        </p:nvCxnSpPr>
        <p:spPr>
          <a:xfrm>
            <a:off x="2265949" y="4691291"/>
            <a:ext cx="14020799" cy="17870"/>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6286748" y="4691292"/>
            <a:ext cx="0" cy="762372"/>
          </a:xfrm>
          <a:prstGeom prst="line">
            <a:avLst/>
          </a:prstGeom>
          <a:ln w="38100" cap="rnd">
            <a:solidFill>
              <a:srgbClr val="000B5D"/>
            </a:solidFill>
            <a:prstDash val="solid"/>
            <a:headEnd type="triangle" w="lg" len="med"/>
            <a:tailEnd type="none" w="sm" len="sm"/>
          </a:ln>
        </p:spPr>
      </p:sp>
      <p:sp>
        <p:nvSpPr>
          <p:cNvPr id="7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6510405" y="4691292"/>
            <a:ext cx="0" cy="931265"/>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11648925" y="4691292"/>
            <a:ext cx="0" cy="931265"/>
          </a:xfrm>
          <a:prstGeom prst="line">
            <a:avLst/>
          </a:prstGeom>
          <a:ln w="38100" cap="rnd">
            <a:solidFill>
              <a:srgbClr val="000B5D"/>
            </a:solidFill>
            <a:prstDash val="solid"/>
            <a:headEnd type="triangle" w="lg" len="med"/>
            <a:tailEnd type="none" w="sm" len="sm"/>
          </a:ln>
        </p:spPr>
      </p:sp>
      <p:grpSp>
        <p:nvGrpSpPr>
          <p:cNvPr id="82" name="Group 81"/>
          <p:cNvGrpSpPr/>
          <p:nvPr/>
        </p:nvGrpSpPr>
        <p:grpSpPr>
          <a:xfrm>
            <a:off x="5051442" y="5677347"/>
            <a:ext cx="3254358" cy="2650378"/>
            <a:chOff x="525106" y="4915272"/>
            <a:chExt cx="3690697" cy="3096673"/>
          </a:xfrm>
        </p:grpSpPr>
        <p:grpSp>
          <p:nvGrpSpPr>
            <p:cNvPr id="83"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84" name="TextBox 12"/>
            <p:cNvSpPr txBox="1"/>
            <p:nvPr/>
          </p:nvSpPr>
          <p:spPr>
            <a:xfrm>
              <a:off x="725295" y="5074062"/>
              <a:ext cx="2967418" cy="2045390"/>
            </a:xfrm>
            <a:prstGeom prst="rect">
              <a:avLst/>
            </a:prstGeom>
          </p:spPr>
          <p:txBody>
            <a:bodyPr wrap="square" lIns="0" tIns="0" rIns="0" bIns="0" rtlCol="0" anchor="t">
              <a:spAutoFit/>
            </a:bodyPr>
            <a:lstStyle/>
            <a:p>
              <a:pPr lvl="0" algn="ctr">
                <a:lnSpc>
                  <a:spcPts val="4701"/>
                </a:lnSpc>
              </a:pPr>
              <a:r>
                <a:rPr lang="vi-VN" sz="2800" dirty="0">
                  <a:solidFill>
                    <a:prstClr val="white"/>
                  </a:solidFill>
                  <a:latin typeface="#9Slide03 Cabin Condensed Bold" panose="00000806000000000000" pitchFamily="2" charset="-93"/>
                </a:rPr>
                <a:t>B. Giảm thiểu tác động tiêu cực từ ô nhiễm môi trường.</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2" name="Group 91"/>
          <p:cNvGrpSpPr/>
          <p:nvPr/>
        </p:nvGrpSpPr>
        <p:grpSpPr>
          <a:xfrm>
            <a:off x="10210800" y="5677347"/>
            <a:ext cx="3254358" cy="2650378"/>
            <a:chOff x="525106" y="4915272"/>
            <a:chExt cx="3690697" cy="3096673"/>
          </a:xfrm>
        </p:grpSpPr>
        <p:grpSp>
          <p:nvGrpSpPr>
            <p:cNvPr id="93"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4" name="TextBox 12"/>
            <p:cNvSpPr txBox="1"/>
            <p:nvPr/>
          </p:nvSpPr>
          <p:spPr>
            <a:xfrm>
              <a:off x="725295" y="5074062"/>
              <a:ext cx="2967418" cy="2045390"/>
            </a:xfrm>
            <a:prstGeom prst="rect">
              <a:avLst/>
            </a:prstGeom>
          </p:spPr>
          <p:txBody>
            <a:bodyPr wrap="square" lIns="0" tIns="0" rIns="0" bIns="0" rtlCol="0" anchor="t">
              <a:spAutoFit/>
            </a:bodyPr>
            <a:lstStyle/>
            <a:p>
              <a:pPr lvl="0" algn="ctr">
                <a:lnSpc>
                  <a:spcPts val="4701"/>
                </a:lnSpc>
              </a:pPr>
              <a:r>
                <a:rPr lang="vi-VN" sz="2800" dirty="0">
                  <a:solidFill>
                    <a:prstClr val="white"/>
                  </a:solidFill>
                  <a:latin typeface="#9Slide03 Cabin Condensed Bold" panose="00000806000000000000" pitchFamily="2" charset="-93"/>
                </a:rPr>
                <a:t>C. Tăng cường khai thác tài nguyên thiên nhiên.</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7" name="Group 96"/>
          <p:cNvGrpSpPr/>
          <p:nvPr/>
        </p:nvGrpSpPr>
        <p:grpSpPr>
          <a:xfrm>
            <a:off x="14859042" y="5677347"/>
            <a:ext cx="3254358" cy="2650378"/>
            <a:chOff x="525106" y="4915272"/>
            <a:chExt cx="3690697" cy="3096673"/>
          </a:xfrm>
        </p:grpSpPr>
        <p:grpSp>
          <p:nvGrpSpPr>
            <p:cNvPr id="98"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9" name="TextBox 12"/>
            <p:cNvSpPr txBox="1"/>
            <p:nvPr/>
          </p:nvSpPr>
          <p:spPr>
            <a:xfrm>
              <a:off x="725295" y="5074062"/>
              <a:ext cx="2967418" cy="2045390"/>
            </a:xfrm>
            <a:prstGeom prst="rect">
              <a:avLst/>
            </a:prstGeom>
          </p:spPr>
          <p:txBody>
            <a:bodyPr wrap="square" lIns="0" tIns="0" rIns="0" bIns="0" rtlCol="0" anchor="t">
              <a:spAutoFit/>
            </a:bodyPr>
            <a:lstStyle/>
            <a:p>
              <a:pPr lvl="0" algn="ctr">
                <a:lnSpc>
                  <a:spcPts val="4701"/>
                </a:lnSpc>
              </a:pPr>
              <a:r>
                <a:rPr lang="vi-VN" sz="2800" dirty="0">
                  <a:solidFill>
                    <a:prstClr val="white"/>
                  </a:solidFill>
                  <a:latin typeface="#9Slide03 Cabin Condensed Bold" panose="00000806000000000000" pitchFamily="2" charset="-93"/>
                </a:rPr>
                <a:t>D. Giảm chi phí đầu vào nhưng tăng chi phí nhiên liệu.</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pic>
        <p:nvPicPr>
          <p:cNvPr id="2"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446114" y="0"/>
            <a:ext cx="3803785" cy="2137959"/>
          </a:xfrm>
          <a:prstGeom prst="rect">
            <a:avLst/>
          </a:prstGeom>
        </p:spPr>
      </p:pic>
      <p:pic>
        <p:nvPicPr>
          <p:cNvPr id="3" name="Picture 2"/>
          <p:cNvPicPr>
            <a:picLocks noChangeAspect="1"/>
          </p:cNvPicPr>
          <p:nvPr/>
        </p:nvPicPr>
        <p:blipFill>
          <a:blip r:embed="rId12"/>
          <a:stretch>
            <a:fillRect/>
          </a:stretch>
        </p:blipFill>
        <p:spPr>
          <a:xfrm>
            <a:off x="5403780" y="8512910"/>
            <a:ext cx="7480440" cy="1774090"/>
          </a:xfrm>
          <a:prstGeom prst="rect">
            <a:avLst/>
          </a:prstGeom>
        </p:spPr>
      </p:pic>
      <p:sp>
        <p:nvSpPr>
          <p:cNvPr id="111" name="TextBox 12"/>
          <p:cNvSpPr txBox="1"/>
          <p:nvPr/>
        </p:nvSpPr>
        <p:spPr>
          <a:xfrm>
            <a:off x="9558736" y="8409405"/>
            <a:ext cx="1797409" cy="1635897"/>
          </a:xfrm>
          <a:prstGeom prst="rect">
            <a:avLst/>
          </a:prstGeom>
        </p:spPr>
        <p:txBody>
          <a:bodyPr wrap="square" lIns="0" tIns="0" rIns="0" bIns="0" rtlCol="0" anchor="t">
            <a:spAutoFit/>
          </a:bodyPr>
          <a:lstStyle/>
          <a:p>
            <a:pPr algn="ctr">
              <a:lnSpc>
                <a:spcPts val="12740"/>
              </a:lnSpc>
            </a:pPr>
            <a:r>
              <a:rPr lang="en-US" sz="11500" dirty="0" smtClean="0">
                <a:solidFill>
                  <a:srgbClr val="FF0000"/>
                </a:solidFill>
                <a:latin typeface="#9Slide03 IcielNovecento sans E" panose="00000900000000000000" pitchFamily="2" charset="-93"/>
              </a:rPr>
              <a:t>B</a:t>
            </a:r>
            <a:endParaRPr lang="en-US" sz="11500" dirty="0">
              <a:solidFill>
                <a:srgbClr val="FF0000"/>
              </a:solidFill>
              <a:latin typeface="#9Slide03 IcielNovecento sans E" panose="00000900000000000000" pitchFamily="2" charset="-93"/>
            </a:endParaRPr>
          </a:p>
        </p:txBody>
      </p:sp>
      <p:pic>
        <p:nvPicPr>
          <p:cNvPr id="5" name="last-days-166612">
            <a:hlinkClick r:id="" action="ppaction://media"/>
          </p:cNvPr>
          <p:cNvPicPr>
            <a:picLocks noChangeAspect="1"/>
          </p:cNvPicPr>
          <p:nvPr>
            <a:audioFile r:link="rId3"/>
            <p:extLst>
              <p:ext uri="{DAA4B4D4-6D71-4841-9C94-3DE7FCFB9230}">
                <p14:media xmlns:p14="http://schemas.microsoft.com/office/powerpoint/2010/main" r:embed="rId4">
                  <p14:trim st="7440"/>
                </p14:media>
              </p:ext>
            </p:extLst>
          </p:nvPr>
        </p:nvPicPr>
        <p:blipFill>
          <a:blip r:embed="rId13"/>
          <a:stretch>
            <a:fillRect/>
          </a:stretch>
        </p:blipFill>
        <p:spPr>
          <a:xfrm>
            <a:off x="19491254" y="1256143"/>
            <a:ext cx="609600" cy="609600"/>
          </a:xfrm>
          <a:prstGeom prst="rect">
            <a:avLst/>
          </a:prstGeom>
        </p:spPr>
      </p:pic>
    </p:spTree>
    <p:extLst>
      <p:ext uri="{BB962C8B-B14F-4D97-AF65-F5344CB8AC3E}">
        <p14:creationId xmlns:p14="http://schemas.microsoft.com/office/powerpoint/2010/main" val="1153836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circle(in)">
                                      <p:cBhvr>
                                        <p:cTn id="39" dur="20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circle(in)">
                                      <p:cBhvr>
                                        <p:cTn id="44" dur="2000"/>
                                        <p:tgtEl>
                                          <p:spTgt spid="8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circle(in)">
                                      <p:cBhvr>
                                        <p:cTn id="49" dur="20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circle(in)">
                                      <p:cBhvr>
                                        <p:cTn id="54"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3"/>
                    </p:tgtEl>
                  </p:cond>
                </p:stCondLst>
                <p:endSync evt="end" delay="0">
                  <p:rtn val="all"/>
                </p:endSync>
                <p:childTnLst>
                  <p:par>
                    <p:cTn id="62" fill="hold">
                      <p:stCondLst>
                        <p:cond delay="0"/>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barn(inVertical)">
                                      <p:cBhvr>
                                        <p:cTn id="66" dur="500"/>
                                        <p:tgtEl>
                                          <p:spTgt spid="111"/>
                                        </p:tgtEl>
                                      </p:cBhvr>
                                    </p:animEffect>
                                  </p:childTnLst>
                                  <p:subTnLst>
                                    <p:audio>
                                      <p:cMediaNode>
                                        <p:cTn display="0" masterRel="sameClick">
                                          <p:stCondLst>
                                            <p:cond evt="begin" delay="0">
                                              <p:tn val="64"/>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3"/>
                  </p:tgtEl>
                </p:cond>
              </p:nextCondLst>
            </p:seq>
            <p:audio>
              <p:cMediaNode vol="80000">
                <p:cTn id="67" fill="hold" display="0">
                  <p:stCondLst>
                    <p:cond delay="indefinite"/>
                  </p:stCondLst>
                  <p:endCondLst>
                    <p:cond evt="onStopAudio" delay="0">
                      <p:tgtEl>
                        <p:sldTgt/>
                      </p:tgtEl>
                    </p:cond>
                  </p:endCondLst>
                </p:cTn>
                <p:tgtEl>
                  <p:spTgt spid="5"/>
                </p:tgtEl>
              </p:cMediaNode>
            </p:audio>
          </p:childTnLst>
        </p:cTn>
      </p:par>
    </p:tnLst>
    <p:bldLst>
      <p:bldP spid="74" grpId="0"/>
      <p:bldP spid="1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6" y="-7379037"/>
            <a:ext cx="18508761" cy="18508761"/>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8" name="Rectangle 17"/>
          <p:cNvSpPr/>
          <p:nvPr/>
        </p:nvSpPr>
        <p:spPr>
          <a:xfrm>
            <a:off x="0" y="0"/>
            <a:ext cx="18288000" cy="2246376"/>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2"/>
          <p:cNvSpPr txBox="1"/>
          <p:nvPr/>
        </p:nvSpPr>
        <p:spPr>
          <a:xfrm>
            <a:off x="1851565" y="610479"/>
            <a:ext cx="14954389" cy="1635897"/>
          </a:xfrm>
          <a:prstGeom prst="rect">
            <a:avLst/>
          </a:prstGeom>
        </p:spPr>
        <p:txBody>
          <a:bodyPr wrap="square" lIns="0" tIns="0" rIns="0" bIns="0" rtlCol="0" anchor="t">
            <a:spAutoFit/>
          </a:bodyPr>
          <a:lstStyle/>
          <a:p>
            <a:pPr algn="ctr">
              <a:lnSpc>
                <a:spcPts val="12740"/>
              </a:lnSpc>
            </a:pPr>
            <a:r>
              <a:rPr lang="en-US" sz="11500" dirty="0" err="1" smtClean="0">
                <a:solidFill>
                  <a:srgbClr val="FFFF00"/>
                </a:solidFill>
                <a:latin typeface="#9Slide05 Atlantika" pitchFamily="2" charset="-93"/>
              </a:rPr>
              <a:t>Câu</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hỏi</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số</a:t>
            </a:r>
            <a:r>
              <a:rPr lang="en-US" sz="11500" dirty="0" smtClean="0">
                <a:solidFill>
                  <a:srgbClr val="FFFF00"/>
                </a:solidFill>
                <a:latin typeface="#9Slide05 Atlantika" pitchFamily="2" charset="-93"/>
              </a:rPr>
              <a:t> 8</a:t>
            </a:r>
            <a:endParaRPr lang="en-US" sz="11500" dirty="0">
              <a:solidFill>
                <a:srgbClr val="FFFF00"/>
              </a:solidFill>
              <a:latin typeface="#9Slide05 Atlantika" pitchFamily="2" charset="-93"/>
            </a:endParaRPr>
          </a:p>
        </p:txBody>
      </p:sp>
      <p:sp>
        <p:nvSpPr>
          <p:cNvPr id="67" name="Rectangle 66"/>
          <p:cNvSpPr/>
          <p:nvPr/>
        </p:nvSpPr>
        <p:spPr>
          <a:xfrm>
            <a:off x="0" y="2215650"/>
            <a:ext cx="18288000" cy="807135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78172" y="5693522"/>
            <a:ext cx="3254358" cy="2650378"/>
            <a:chOff x="525106" y="4915272"/>
            <a:chExt cx="3690697" cy="3096673"/>
          </a:xfrm>
        </p:grpSpPr>
        <p:grpSp>
          <p:nvGrpSpPr>
            <p:cNvPr id="6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70" name="TextBox 12"/>
            <p:cNvSpPr txBox="1"/>
            <p:nvPr/>
          </p:nvSpPr>
          <p:spPr>
            <a:xfrm>
              <a:off x="725295" y="5074062"/>
              <a:ext cx="2967418" cy="2045390"/>
            </a:xfrm>
            <a:prstGeom prst="rect">
              <a:avLst/>
            </a:prstGeom>
          </p:spPr>
          <p:txBody>
            <a:bodyPr wrap="square" lIns="0" tIns="0" rIns="0" bIns="0" rtlCol="0" anchor="t">
              <a:spAutoFit/>
            </a:bodyPr>
            <a:lstStyle/>
            <a:p>
              <a:pPr lvl="0" algn="ctr">
                <a:lnSpc>
                  <a:spcPts val="4701"/>
                </a:lnSpc>
              </a:pPr>
              <a:r>
                <a:rPr lang="en-US" sz="2800" dirty="0">
                  <a:solidFill>
                    <a:prstClr val="white"/>
                  </a:solidFill>
                  <a:latin typeface="#9Slide03 Cabin Condensed Bold" panose="00000806000000000000" pitchFamily="2" charset="-93"/>
                </a:rPr>
                <a:t>A. </a:t>
              </a:r>
              <a:r>
                <a:rPr lang="en-US" sz="2800" dirty="0" err="1">
                  <a:solidFill>
                    <a:prstClr val="white"/>
                  </a:solidFill>
                  <a:latin typeface="#9Slide03 Cabin Condensed Bold" panose="00000806000000000000" pitchFamily="2" charset="-93"/>
                </a:rPr>
                <a:t>Chủ</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yếu</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sản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xuất</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các</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sản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phẩm</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nông</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nghiệp</a:t>
              </a:r>
              <a:r>
                <a:rPr lang="en-US" sz="2800" dirty="0">
                  <a:solidFill>
                    <a:prstClr val="white"/>
                  </a:solidFill>
                  <a:latin typeface="#9Slide03 Cabin Condensed Bold" panose="00000806000000000000" pitchFamily="2" charset="-93"/>
                </a:rPr>
                <a:t>.</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sp>
        <p:nvSpPr>
          <p:cNvPr id="73" name="AutoShape 6"/>
          <p:cNvSpPr/>
          <p:nvPr/>
        </p:nvSpPr>
        <p:spPr>
          <a:xfrm flipV="1">
            <a:off x="2265948" y="4691291"/>
            <a:ext cx="0" cy="890806"/>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2127780" y="2361642"/>
            <a:ext cx="14938878" cy="2179379"/>
          </a:xfrm>
          <a:prstGeom prst="rect">
            <a:avLst/>
          </a:prstGeom>
        </p:spPr>
        <p:txBody>
          <a:bodyPr wrap="square" lIns="0" tIns="0" rIns="0" bIns="0" rtlCol="0" anchor="t">
            <a:spAutoFit/>
          </a:bodyPr>
          <a:lstStyle/>
          <a:p>
            <a:pPr lvl="0" algn="ctr">
              <a:lnSpc>
                <a:spcPts val="8967"/>
              </a:lnSpc>
              <a:spcBef>
                <a:spcPct val="0"/>
              </a:spcBef>
              <a:defRPr/>
            </a:pPr>
            <a:r>
              <a:rPr lang="vi-VN" sz="4400" dirty="0">
                <a:solidFill>
                  <a:srgbClr val="FF0000"/>
                </a:solidFill>
                <a:latin typeface="#9Slide03 Cabin Condensed Bold" panose="00000806000000000000" pitchFamily="2" charset="-93"/>
              </a:rPr>
              <a:t>Ngành công nghiệp sản xuất sản phẩm điện tử, máy vi tính ở Việt Nam có đặc điểm nào sau đây?</a:t>
            </a:r>
            <a:endParaRPr kumimoji="0" lang="en-US" sz="4400" b="0" i="0" u="none" strike="noStrike" kern="1200" cap="none" spc="0" normalizeH="0" baseline="0" noProof="0" dirty="0">
              <a:ln>
                <a:noFill/>
              </a:ln>
              <a:solidFill>
                <a:srgbClr val="FF0000"/>
              </a:solidFill>
              <a:effectLst/>
              <a:uLnTx/>
              <a:uFillTx/>
              <a:latin typeface="#9Slide03 Cabin Condensed Bold" panose="00000806000000000000" pitchFamily="2" charset="-93"/>
            </a:endParaRPr>
          </a:p>
        </p:txBody>
      </p:sp>
      <p:cxnSp>
        <p:nvCxnSpPr>
          <p:cNvPr id="75" name="Straight Connector 74"/>
          <p:cNvCxnSpPr>
            <a:stCxn id="73" idx="1"/>
          </p:cNvCxnSpPr>
          <p:nvPr/>
        </p:nvCxnSpPr>
        <p:spPr>
          <a:xfrm>
            <a:off x="2265949" y="4691291"/>
            <a:ext cx="14020799" cy="17870"/>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6286748" y="4691292"/>
            <a:ext cx="0" cy="762372"/>
          </a:xfrm>
          <a:prstGeom prst="line">
            <a:avLst/>
          </a:prstGeom>
          <a:ln w="38100" cap="rnd">
            <a:solidFill>
              <a:srgbClr val="000B5D"/>
            </a:solidFill>
            <a:prstDash val="solid"/>
            <a:headEnd type="triangle" w="lg" len="med"/>
            <a:tailEnd type="none" w="sm" len="sm"/>
          </a:ln>
        </p:spPr>
      </p:sp>
      <p:sp>
        <p:nvSpPr>
          <p:cNvPr id="7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6510405" y="4691292"/>
            <a:ext cx="0" cy="931265"/>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11648925" y="4691292"/>
            <a:ext cx="0" cy="931265"/>
          </a:xfrm>
          <a:prstGeom prst="line">
            <a:avLst/>
          </a:prstGeom>
          <a:ln w="38100" cap="rnd">
            <a:solidFill>
              <a:srgbClr val="000B5D"/>
            </a:solidFill>
            <a:prstDash val="solid"/>
            <a:headEnd type="triangle" w="lg" len="med"/>
            <a:tailEnd type="none" w="sm" len="sm"/>
          </a:ln>
        </p:spPr>
      </p:sp>
      <p:grpSp>
        <p:nvGrpSpPr>
          <p:cNvPr id="82" name="Group 81"/>
          <p:cNvGrpSpPr/>
          <p:nvPr/>
        </p:nvGrpSpPr>
        <p:grpSpPr>
          <a:xfrm>
            <a:off x="5051442" y="5677347"/>
            <a:ext cx="3254358" cy="2650378"/>
            <a:chOff x="525106" y="4915272"/>
            <a:chExt cx="3690697" cy="3096673"/>
          </a:xfrm>
        </p:grpSpPr>
        <p:grpSp>
          <p:nvGrpSpPr>
            <p:cNvPr id="83"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84" name="TextBox 12"/>
            <p:cNvSpPr txBox="1"/>
            <p:nvPr/>
          </p:nvSpPr>
          <p:spPr>
            <a:xfrm>
              <a:off x="725295" y="5074062"/>
              <a:ext cx="2967418" cy="2045390"/>
            </a:xfrm>
            <a:prstGeom prst="rect">
              <a:avLst/>
            </a:prstGeom>
          </p:spPr>
          <p:txBody>
            <a:bodyPr wrap="square" lIns="0" tIns="0" rIns="0" bIns="0" rtlCol="0" anchor="t">
              <a:spAutoFit/>
            </a:bodyPr>
            <a:lstStyle/>
            <a:p>
              <a:pPr lvl="0" algn="ctr">
                <a:lnSpc>
                  <a:spcPts val="4701"/>
                </a:lnSpc>
              </a:pPr>
              <a:r>
                <a:rPr lang="en-US" sz="2800" dirty="0">
                  <a:solidFill>
                    <a:prstClr val="white"/>
                  </a:solidFill>
                  <a:latin typeface="#9Slide03 Cabin Condensed Bold" panose="00000806000000000000" pitchFamily="2" charset="-93"/>
                </a:rPr>
                <a:t>B. </a:t>
              </a:r>
              <a:r>
                <a:rPr lang="en-US" sz="2800" dirty="0" err="1">
                  <a:solidFill>
                    <a:prstClr val="white"/>
                  </a:solidFill>
                  <a:latin typeface="#9Slide03 Cabin Condensed Bold" panose="00000806000000000000" pitchFamily="2" charset="-93"/>
                </a:rPr>
                <a:t>Có</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tốc</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độ</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phát</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triển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chậm</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sản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phẩm</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ít</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đa</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dạng</a:t>
              </a:r>
              <a:r>
                <a:rPr lang="en-US" sz="2800" dirty="0">
                  <a:solidFill>
                    <a:prstClr val="white"/>
                  </a:solidFill>
                  <a:latin typeface="#9Slide03 Cabin Condensed Bold" panose="00000806000000000000" pitchFamily="2" charset="-93"/>
                </a:rPr>
                <a:t>.</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2" name="Group 91"/>
          <p:cNvGrpSpPr/>
          <p:nvPr/>
        </p:nvGrpSpPr>
        <p:grpSpPr>
          <a:xfrm>
            <a:off x="10210800" y="5677347"/>
            <a:ext cx="3254358" cy="2650378"/>
            <a:chOff x="525106" y="4915272"/>
            <a:chExt cx="3690697" cy="3096673"/>
          </a:xfrm>
        </p:grpSpPr>
        <p:grpSp>
          <p:nvGrpSpPr>
            <p:cNvPr id="93"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4" name="TextBox 12"/>
            <p:cNvSpPr txBox="1"/>
            <p:nvPr/>
          </p:nvSpPr>
          <p:spPr>
            <a:xfrm>
              <a:off x="725295" y="5074062"/>
              <a:ext cx="2967418" cy="2045390"/>
            </a:xfrm>
            <a:prstGeom prst="rect">
              <a:avLst/>
            </a:prstGeom>
          </p:spPr>
          <p:txBody>
            <a:bodyPr wrap="square" lIns="0" tIns="0" rIns="0" bIns="0" rtlCol="0" anchor="t">
              <a:spAutoFit/>
            </a:bodyPr>
            <a:lstStyle/>
            <a:p>
              <a:pPr lvl="0" algn="ctr">
                <a:lnSpc>
                  <a:spcPts val="4701"/>
                </a:lnSpc>
              </a:pPr>
              <a:r>
                <a:rPr lang="en-US" sz="2800" dirty="0">
                  <a:solidFill>
                    <a:prstClr val="white"/>
                  </a:solidFill>
                  <a:latin typeface="#9Slide03 Cabin Condensed Bold" panose="00000806000000000000" pitchFamily="2" charset="-93"/>
                </a:rPr>
                <a:t>C. </a:t>
              </a:r>
              <a:r>
                <a:rPr lang="en-US" sz="2800" dirty="0" err="1">
                  <a:solidFill>
                    <a:prstClr val="white"/>
                  </a:solidFill>
                  <a:latin typeface="#9Slide03 Cabin Condensed Bold" panose="00000806000000000000" pitchFamily="2" charset="-93"/>
                </a:rPr>
                <a:t>Phân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bố</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chủ</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yếu</a:t>
              </a:r>
              <a:r>
                <a:rPr lang="en-US" sz="2800" dirty="0">
                  <a:solidFill>
                    <a:prstClr val="white"/>
                  </a:solidFill>
                  <a:latin typeface="#9Slide03 Cabin Condensed Bold" panose="00000806000000000000" pitchFamily="2" charset="-93"/>
                </a:rPr>
                <a:t> ở </a:t>
              </a:r>
              <a:r>
                <a:rPr lang="en-US" sz="2800" dirty="0" err="1">
                  <a:solidFill>
                    <a:prstClr val="white"/>
                  </a:solidFill>
                  <a:latin typeface="#9Slide03 Cabin Condensed Bold" panose="00000806000000000000" pitchFamily="2" charset="-93"/>
                </a:rPr>
                <a:t>các</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khu</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vực</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nông</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thôn</a:t>
              </a:r>
              <a:r>
                <a:rPr lang="en-US" sz="2800" dirty="0">
                  <a:solidFill>
                    <a:prstClr val="white"/>
                  </a:solidFill>
                  <a:latin typeface="#9Slide03 Cabin Condensed Bold" panose="00000806000000000000" pitchFamily="2" charset="-93"/>
                </a:rPr>
                <a:t>.</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7" name="Group 96"/>
          <p:cNvGrpSpPr/>
          <p:nvPr/>
        </p:nvGrpSpPr>
        <p:grpSpPr>
          <a:xfrm>
            <a:off x="14859042" y="5677347"/>
            <a:ext cx="3254358" cy="2650378"/>
            <a:chOff x="525106" y="4915272"/>
            <a:chExt cx="3690697" cy="3096673"/>
          </a:xfrm>
        </p:grpSpPr>
        <p:grpSp>
          <p:nvGrpSpPr>
            <p:cNvPr id="98"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9" name="TextBox 12"/>
            <p:cNvSpPr txBox="1"/>
            <p:nvPr/>
          </p:nvSpPr>
          <p:spPr>
            <a:xfrm>
              <a:off x="725295" y="5074062"/>
              <a:ext cx="2967418" cy="2045390"/>
            </a:xfrm>
            <a:prstGeom prst="rect">
              <a:avLst/>
            </a:prstGeom>
          </p:spPr>
          <p:txBody>
            <a:bodyPr wrap="square" lIns="0" tIns="0" rIns="0" bIns="0" rtlCol="0" anchor="t">
              <a:spAutoFit/>
            </a:bodyPr>
            <a:lstStyle/>
            <a:p>
              <a:pPr lvl="0" algn="ctr">
                <a:lnSpc>
                  <a:spcPts val="4701"/>
                </a:lnSpc>
              </a:pPr>
              <a:r>
                <a:rPr lang="en-US" sz="2800" dirty="0">
                  <a:solidFill>
                    <a:prstClr val="white"/>
                  </a:solidFill>
                  <a:latin typeface="#9Slide03 Cabin Condensed Bold" panose="00000806000000000000" pitchFamily="2" charset="-93"/>
                </a:rPr>
                <a:t>D. </a:t>
              </a:r>
              <a:r>
                <a:rPr lang="en-US" sz="2800" dirty="0" err="1">
                  <a:solidFill>
                    <a:prstClr val="white"/>
                  </a:solidFill>
                  <a:latin typeface="#9Slide03 Cabin Condensed Bold" panose="00000806000000000000" pitchFamily="2" charset="-93"/>
                </a:rPr>
                <a:t>Là</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ngành</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mới</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phân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bố</a:t>
              </a:r>
              <a:r>
                <a:rPr lang="en-US" sz="2800" dirty="0">
                  <a:solidFill>
                    <a:prstClr val="white"/>
                  </a:solidFill>
                  <a:latin typeface="#9Slide03 Cabin Condensed Bold" panose="00000806000000000000" pitchFamily="2" charset="-93"/>
                </a:rPr>
                <a:t> ở </a:t>
              </a:r>
              <a:r>
                <a:rPr lang="en-US" sz="2800" dirty="0" err="1">
                  <a:solidFill>
                    <a:prstClr val="white"/>
                  </a:solidFill>
                  <a:latin typeface="#9Slide03 Cabin Condensed Bold" panose="00000806000000000000" pitchFamily="2" charset="-93"/>
                </a:rPr>
                <a:t>các</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thành</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phố</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lớn</a:t>
              </a:r>
              <a:r>
                <a:rPr lang="en-US" sz="2800" dirty="0">
                  <a:solidFill>
                    <a:prstClr val="white"/>
                  </a:solidFill>
                  <a:latin typeface="#9Slide03 Cabin Condensed Bold" panose="00000806000000000000" pitchFamily="2" charset="-93"/>
                </a:rPr>
                <a:t>.</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pic>
        <p:nvPicPr>
          <p:cNvPr id="2"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446114" y="0"/>
            <a:ext cx="3803785" cy="2137959"/>
          </a:xfrm>
          <a:prstGeom prst="rect">
            <a:avLst/>
          </a:prstGeom>
        </p:spPr>
      </p:pic>
      <p:pic>
        <p:nvPicPr>
          <p:cNvPr id="3" name="Picture 2"/>
          <p:cNvPicPr>
            <a:picLocks noChangeAspect="1"/>
          </p:cNvPicPr>
          <p:nvPr/>
        </p:nvPicPr>
        <p:blipFill>
          <a:blip r:embed="rId12"/>
          <a:stretch>
            <a:fillRect/>
          </a:stretch>
        </p:blipFill>
        <p:spPr>
          <a:xfrm>
            <a:off x="5403780" y="8512910"/>
            <a:ext cx="7480440" cy="1774090"/>
          </a:xfrm>
          <a:prstGeom prst="rect">
            <a:avLst/>
          </a:prstGeom>
        </p:spPr>
      </p:pic>
      <p:sp>
        <p:nvSpPr>
          <p:cNvPr id="111" name="TextBox 12"/>
          <p:cNvSpPr txBox="1"/>
          <p:nvPr/>
        </p:nvSpPr>
        <p:spPr>
          <a:xfrm>
            <a:off x="9558736" y="8409405"/>
            <a:ext cx="1797409" cy="1635897"/>
          </a:xfrm>
          <a:prstGeom prst="rect">
            <a:avLst/>
          </a:prstGeom>
        </p:spPr>
        <p:txBody>
          <a:bodyPr wrap="square" lIns="0" tIns="0" rIns="0" bIns="0" rtlCol="0" anchor="t">
            <a:spAutoFit/>
          </a:bodyPr>
          <a:lstStyle/>
          <a:p>
            <a:pPr algn="ctr">
              <a:lnSpc>
                <a:spcPts val="12740"/>
              </a:lnSpc>
            </a:pPr>
            <a:r>
              <a:rPr lang="en-US" sz="11500" dirty="0" smtClean="0">
                <a:solidFill>
                  <a:srgbClr val="FF0000"/>
                </a:solidFill>
                <a:latin typeface="#9Slide03 IcielNovecento sans E" panose="00000900000000000000" pitchFamily="2" charset="-93"/>
              </a:rPr>
              <a:t>D</a:t>
            </a:r>
            <a:endParaRPr lang="en-US" sz="11500" dirty="0">
              <a:solidFill>
                <a:srgbClr val="FF0000"/>
              </a:solidFill>
              <a:latin typeface="#9Slide03 IcielNovecento sans E" panose="00000900000000000000" pitchFamily="2" charset="-93"/>
            </a:endParaRPr>
          </a:p>
        </p:txBody>
      </p:sp>
      <p:pic>
        <p:nvPicPr>
          <p:cNvPr id="5" name="last-days-166612">
            <a:hlinkClick r:id="" action="ppaction://media"/>
          </p:cNvPr>
          <p:cNvPicPr>
            <a:picLocks noChangeAspect="1"/>
          </p:cNvPicPr>
          <p:nvPr>
            <a:audioFile r:link="rId3"/>
            <p:extLst>
              <p:ext uri="{DAA4B4D4-6D71-4841-9C94-3DE7FCFB9230}">
                <p14:media xmlns:p14="http://schemas.microsoft.com/office/powerpoint/2010/main" r:embed="rId4">
                  <p14:trim st="7440"/>
                </p14:media>
              </p:ext>
            </p:extLst>
          </p:nvPr>
        </p:nvPicPr>
        <p:blipFill>
          <a:blip r:embed="rId13"/>
          <a:stretch>
            <a:fillRect/>
          </a:stretch>
        </p:blipFill>
        <p:spPr>
          <a:xfrm>
            <a:off x="19491254" y="1256143"/>
            <a:ext cx="609600" cy="609600"/>
          </a:xfrm>
          <a:prstGeom prst="rect">
            <a:avLst/>
          </a:prstGeom>
        </p:spPr>
      </p:pic>
    </p:spTree>
    <p:extLst>
      <p:ext uri="{BB962C8B-B14F-4D97-AF65-F5344CB8AC3E}">
        <p14:creationId xmlns:p14="http://schemas.microsoft.com/office/powerpoint/2010/main" val="28520116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circle(in)">
                                      <p:cBhvr>
                                        <p:cTn id="39" dur="20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circle(in)">
                                      <p:cBhvr>
                                        <p:cTn id="44" dur="2000"/>
                                        <p:tgtEl>
                                          <p:spTgt spid="8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circle(in)">
                                      <p:cBhvr>
                                        <p:cTn id="49" dur="20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circle(in)">
                                      <p:cBhvr>
                                        <p:cTn id="54"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3"/>
                    </p:tgtEl>
                  </p:cond>
                </p:stCondLst>
                <p:endSync evt="end" delay="0">
                  <p:rtn val="all"/>
                </p:endSync>
                <p:childTnLst>
                  <p:par>
                    <p:cTn id="62" fill="hold">
                      <p:stCondLst>
                        <p:cond delay="0"/>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barn(inVertical)">
                                      <p:cBhvr>
                                        <p:cTn id="66" dur="500"/>
                                        <p:tgtEl>
                                          <p:spTgt spid="111"/>
                                        </p:tgtEl>
                                      </p:cBhvr>
                                    </p:animEffect>
                                  </p:childTnLst>
                                  <p:subTnLst>
                                    <p:audio>
                                      <p:cMediaNode>
                                        <p:cTn display="0" masterRel="sameClick">
                                          <p:stCondLst>
                                            <p:cond evt="begin" delay="0">
                                              <p:tn val="64"/>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3"/>
                  </p:tgtEl>
                </p:cond>
              </p:nextCondLst>
            </p:seq>
            <p:audio>
              <p:cMediaNode vol="80000">
                <p:cTn id="67" fill="hold" display="0">
                  <p:stCondLst>
                    <p:cond delay="indefinite"/>
                  </p:stCondLst>
                  <p:endCondLst>
                    <p:cond evt="onStopAudio" delay="0">
                      <p:tgtEl>
                        <p:sldTgt/>
                      </p:tgtEl>
                    </p:cond>
                  </p:endCondLst>
                </p:cTn>
                <p:tgtEl>
                  <p:spTgt spid="5"/>
                </p:tgtEl>
              </p:cMediaNode>
            </p:audio>
          </p:childTnLst>
        </p:cTn>
      </p:par>
    </p:tnLst>
    <p:bldLst>
      <p:bldP spid="74" grpId="0"/>
      <p:bldP spid="1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6" y="-7379037"/>
            <a:ext cx="18508761" cy="18508761"/>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8" name="Rectangle 17"/>
          <p:cNvSpPr/>
          <p:nvPr/>
        </p:nvSpPr>
        <p:spPr>
          <a:xfrm>
            <a:off x="0" y="0"/>
            <a:ext cx="18288000" cy="2246376"/>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2"/>
          <p:cNvSpPr txBox="1"/>
          <p:nvPr/>
        </p:nvSpPr>
        <p:spPr>
          <a:xfrm>
            <a:off x="1851565" y="610479"/>
            <a:ext cx="14954389" cy="1635897"/>
          </a:xfrm>
          <a:prstGeom prst="rect">
            <a:avLst/>
          </a:prstGeom>
        </p:spPr>
        <p:txBody>
          <a:bodyPr wrap="square" lIns="0" tIns="0" rIns="0" bIns="0" rtlCol="0" anchor="t">
            <a:spAutoFit/>
          </a:bodyPr>
          <a:lstStyle/>
          <a:p>
            <a:pPr algn="ctr">
              <a:lnSpc>
                <a:spcPts val="12740"/>
              </a:lnSpc>
            </a:pPr>
            <a:r>
              <a:rPr lang="en-US" sz="11500" dirty="0" err="1" smtClean="0">
                <a:solidFill>
                  <a:srgbClr val="FFFF00"/>
                </a:solidFill>
                <a:latin typeface="#9Slide05 Atlantika" pitchFamily="2" charset="-93"/>
              </a:rPr>
              <a:t>Câu</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hỏi</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số</a:t>
            </a:r>
            <a:r>
              <a:rPr lang="en-US" sz="11500" dirty="0" smtClean="0">
                <a:solidFill>
                  <a:srgbClr val="FFFF00"/>
                </a:solidFill>
                <a:latin typeface="#9Slide05 Atlantika" pitchFamily="2" charset="-93"/>
              </a:rPr>
              <a:t> 9</a:t>
            </a:r>
            <a:endParaRPr lang="en-US" sz="11500" dirty="0">
              <a:solidFill>
                <a:srgbClr val="FFFF00"/>
              </a:solidFill>
              <a:latin typeface="#9Slide05 Atlantika" pitchFamily="2" charset="-93"/>
            </a:endParaRPr>
          </a:p>
        </p:txBody>
      </p:sp>
      <p:sp>
        <p:nvSpPr>
          <p:cNvPr id="67" name="Rectangle 66"/>
          <p:cNvSpPr/>
          <p:nvPr/>
        </p:nvSpPr>
        <p:spPr>
          <a:xfrm>
            <a:off x="0" y="2215650"/>
            <a:ext cx="18288000" cy="807135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78172" y="5693522"/>
            <a:ext cx="3254358" cy="2650378"/>
            <a:chOff x="525106" y="4915272"/>
            <a:chExt cx="3690697" cy="3096673"/>
          </a:xfrm>
        </p:grpSpPr>
        <p:grpSp>
          <p:nvGrpSpPr>
            <p:cNvPr id="6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70"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en-US" sz="3600" dirty="0">
                  <a:solidFill>
                    <a:prstClr val="white"/>
                  </a:solidFill>
                  <a:latin typeface="#9Slide03 Cabin Condensed Bold" panose="00000806000000000000" pitchFamily="2" charset="-93"/>
                </a:rPr>
                <a:t>A</a:t>
              </a:r>
              <a:r>
                <a:rPr lang="en-US" sz="3600" dirty="0" smtClean="0">
                  <a:solidFill>
                    <a:prstClr val="white"/>
                  </a:solidFill>
                  <a:latin typeface="#9Slide03 Cabin Condensed Bold" panose="00000806000000000000" pitchFamily="2" charset="-93"/>
                </a:rPr>
                <a:t>.</a:t>
              </a:r>
              <a:br>
                <a:rPr lang="en-US" sz="3600" dirty="0" smtClean="0">
                  <a:solidFill>
                    <a:prstClr val="white"/>
                  </a:solidFill>
                  <a:latin typeface="#9Slide03 Cabin Condensed Bold" panose="00000806000000000000" pitchFamily="2" charset="-93"/>
                </a:rPr>
              </a:b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Các</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khu</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công</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nghiệp</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lớn</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sp>
        <p:nvSpPr>
          <p:cNvPr id="73" name="AutoShape 6"/>
          <p:cNvSpPr/>
          <p:nvPr/>
        </p:nvSpPr>
        <p:spPr>
          <a:xfrm flipV="1">
            <a:off x="2265948" y="4691291"/>
            <a:ext cx="0" cy="890806"/>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2127780" y="2361642"/>
            <a:ext cx="14938878" cy="2179379"/>
          </a:xfrm>
          <a:prstGeom prst="rect">
            <a:avLst/>
          </a:prstGeom>
        </p:spPr>
        <p:txBody>
          <a:bodyPr wrap="square" lIns="0" tIns="0" rIns="0" bIns="0" rtlCol="0" anchor="t">
            <a:spAutoFit/>
          </a:bodyPr>
          <a:lstStyle/>
          <a:p>
            <a:pPr lvl="0" algn="ctr">
              <a:lnSpc>
                <a:spcPts val="8967"/>
              </a:lnSpc>
              <a:spcBef>
                <a:spcPct val="0"/>
              </a:spcBef>
              <a:defRPr/>
            </a:pPr>
            <a:r>
              <a:rPr lang="vi-VN" sz="4400" dirty="0">
                <a:solidFill>
                  <a:srgbClr val="FF0000"/>
                </a:solidFill>
                <a:latin typeface="#9Slide03 Cabin Condensed Bold" panose="00000806000000000000" pitchFamily="2" charset="-93"/>
              </a:rPr>
              <a:t>Ngành công nghiệp sản xuất, chế biến sản phẩm từ trồng trọt ở Việt Nam phân bố chủ yếu ở đâu?</a:t>
            </a:r>
            <a:endParaRPr kumimoji="0" lang="en-US" sz="4400" b="0" i="0" u="none" strike="noStrike" kern="1200" cap="none" spc="0" normalizeH="0" baseline="0" noProof="0" dirty="0">
              <a:ln>
                <a:noFill/>
              </a:ln>
              <a:solidFill>
                <a:srgbClr val="FF0000"/>
              </a:solidFill>
              <a:effectLst/>
              <a:uLnTx/>
              <a:uFillTx/>
              <a:latin typeface="#9Slide03 Cabin Condensed Bold" panose="00000806000000000000" pitchFamily="2" charset="-93"/>
            </a:endParaRPr>
          </a:p>
        </p:txBody>
      </p:sp>
      <p:cxnSp>
        <p:nvCxnSpPr>
          <p:cNvPr id="75" name="Straight Connector 74"/>
          <p:cNvCxnSpPr>
            <a:stCxn id="73" idx="1"/>
          </p:cNvCxnSpPr>
          <p:nvPr/>
        </p:nvCxnSpPr>
        <p:spPr>
          <a:xfrm>
            <a:off x="2265949" y="4691291"/>
            <a:ext cx="14020799" cy="17870"/>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6286748" y="4691292"/>
            <a:ext cx="0" cy="762372"/>
          </a:xfrm>
          <a:prstGeom prst="line">
            <a:avLst/>
          </a:prstGeom>
          <a:ln w="38100" cap="rnd">
            <a:solidFill>
              <a:srgbClr val="000B5D"/>
            </a:solidFill>
            <a:prstDash val="solid"/>
            <a:headEnd type="triangle" w="lg" len="med"/>
            <a:tailEnd type="none" w="sm" len="sm"/>
          </a:ln>
        </p:spPr>
      </p:sp>
      <p:sp>
        <p:nvSpPr>
          <p:cNvPr id="7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6510405" y="4691292"/>
            <a:ext cx="0" cy="931265"/>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11648925" y="4691292"/>
            <a:ext cx="0" cy="931265"/>
          </a:xfrm>
          <a:prstGeom prst="line">
            <a:avLst/>
          </a:prstGeom>
          <a:ln w="38100" cap="rnd">
            <a:solidFill>
              <a:srgbClr val="000B5D"/>
            </a:solidFill>
            <a:prstDash val="solid"/>
            <a:headEnd type="triangle" w="lg" len="med"/>
            <a:tailEnd type="none" w="sm" len="sm"/>
          </a:ln>
        </p:spPr>
      </p:sp>
      <p:grpSp>
        <p:nvGrpSpPr>
          <p:cNvPr id="82" name="Group 81"/>
          <p:cNvGrpSpPr/>
          <p:nvPr/>
        </p:nvGrpSpPr>
        <p:grpSpPr>
          <a:xfrm>
            <a:off x="5051442" y="5677347"/>
            <a:ext cx="3254358" cy="2650378"/>
            <a:chOff x="525106" y="4915272"/>
            <a:chExt cx="3690697" cy="3096673"/>
          </a:xfrm>
        </p:grpSpPr>
        <p:grpSp>
          <p:nvGrpSpPr>
            <p:cNvPr id="83"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84"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en-US" sz="3600" dirty="0">
                  <a:solidFill>
                    <a:prstClr val="white"/>
                  </a:solidFill>
                  <a:latin typeface="#9Slide03 Cabin Condensed Bold" panose="00000806000000000000" pitchFamily="2" charset="-93"/>
                </a:rPr>
                <a:t>B</a:t>
              </a:r>
              <a:r>
                <a:rPr lang="en-US" sz="3600" dirty="0" smtClean="0">
                  <a:solidFill>
                    <a:prstClr val="white"/>
                  </a:solidFill>
                  <a:latin typeface="#9Slide03 Cabin Condensed Bold" panose="00000806000000000000" pitchFamily="2" charset="-93"/>
                </a:rPr>
                <a:t>.</a:t>
              </a:r>
              <a:br>
                <a:rPr lang="en-US" sz="3600" dirty="0" smtClean="0">
                  <a:solidFill>
                    <a:prstClr val="white"/>
                  </a:solidFill>
                  <a:latin typeface="#9Slide03 Cabin Condensed Bold" panose="00000806000000000000" pitchFamily="2" charset="-93"/>
                </a:rPr>
              </a:b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Các</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vùng</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ven</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biển</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2" name="Group 91"/>
          <p:cNvGrpSpPr/>
          <p:nvPr/>
        </p:nvGrpSpPr>
        <p:grpSpPr>
          <a:xfrm>
            <a:off x="10210800" y="5677347"/>
            <a:ext cx="3254358" cy="2650378"/>
            <a:chOff x="525106" y="4915272"/>
            <a:chExt cx="3690697" cy="3096673"/>
          </a:xfrm>
        </p:grpSpPr>
        <p:grpSp>
          <p:nvGrpSpPr>
            <p:cNvPr id="93"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4" name="TextBox 12"/>
            <p:cNvSpPr txBox="1"/>
            <p:nvPr/>
          </p:nvSpPr>
          <p:spPr>
            <a:xfrm>
              <a:off x="725295" y="5074062"/>
              <a:ext cx="2967418" cy="2816888"/>
            </a:xfrm>
            <a:prstGeom prst="rect">
              <a:avLst/>
            </a:prstGeom>
          </p:spPr>
          <p:txBody>
            <a:bodyPr wrap="square" lIns="0" tIns="0" rIns="0" bIns="0" rtlCol="0" anchor="t">
              <a:spAutoFit/>
            </a:bodyPr>
            <a:lstStyle/>
            <a:p>
              <a:pPr lvl="0" algn="ctr">
                <a:lnSpc>
                  <a:spcPts val="4701"/>
                </a:lnSpc>
              </a:pPr>
              <a:r>
                <a:rPr lang="en-US" sz="3600" dirty="0">
                  <a:solidFill>
                    <a:prstClr val="white"/>
                  </a:solidFill>
                  <a:latin typeface="#9Slide03 Cabin Condensed Bold" panose="00000806000000000000" pitchFamily="2" charset="-93"/>
                </a:rPr>
                <a:t>C.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Các</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vùng</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nguyên</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liệu</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lớn</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7" name="Group 96"/>
          <p:cNvGrpSpPr/>
          <p:nvPr/>
        </p:nvGrpSpPr>
        <p:grpSpPr>
          <a:xfrm>
            <a:off x="14859042" y="5677347"/>
            <a:ext cx="3254358" cy="2650378"/>
            <a:chOff x="525106" y="4915272"/>
            <a:chExt cx="3690697" cy="3096673"/>
          </a:xfrm>
        </p:grpSpPr>
        <p:grpSp>
          <p:nvGrpSpPr>
            <p:cNvPr id="98"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9"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en-US" sz="3600" dirty="0">
                  <a:solidFill>
                    <a:prstClr val="white"/>
                  </a:solidFill>
                  <a:latin typeface="#9Slide03 Cabin Condensed Bold" panose="00000806000000000000" pitchFamily="2" charset="-93"/>
                </a:rPr>
                <a:t>D</a:t>
              </a:r>
              <a:r>
                <a:rPr lang="en-US" sz="3600" dirty="0" smtClean="0">
                  <a:solidFill>
                    <a:prstClr val="white"/>
                  </a:solidFill>
                  <a:latin typeface="#9Slide03 Cabin Condensed Bold" panose="00000806000000000000" pitchFamily="2" charset="-93"/>
                </a:rPr>
                <a:t>.</a:t>
              </a:r>
              <a:br>
                <a:rPr lang="en-US" sz="3600" dirty="0" smtClean="0">
                  <a:solidFill>
                    <a:prstClr val="white"/>
                  </a:solidFill>
                  <a:latin typeface="#9Slide03 Cabin Condensed Bold" panose="00000806000000000000" pitchFamily="2" charset="-93"/>
                </a:rPr>
              </a:b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Các</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khu</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vực</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đô</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thị</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hóa</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cao</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pic>
        <p:nvPicPr>
          <p:cNvPr id="2"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446114" y="0"/>
            <a:ext cx="3803785" cy="2137959"/>
          </a:xfrm>
          <a:prstGeom prst="rect">
            <a:avLst/>
          </a:prstGeom>
        </p:spPr>
      </p:pic>
      <p:pic>
        <p:nvPicPr>
          <p:cNvPr id="3" name="Picture 2"/>
          <p:cNvPicPr>
            <a:picLocks noChangeAspect="1"/>
          </p:cNvPicPr>
          <p:nvPr/>
        </p:nvPicPr>
        <p:blipFill>
          <a:blip r:embed="rId12"/>
          <a:stretch>
            <a:fillRect/>
          </a:stretch>
        </p:blipFill>
        <p:spPr>
          <a:xfrm>
            <a:off x="5403780" y="8512910"/>
            <a:ext cx="7480440" cy="1774090"/>
          </a:xfrm>
          <a:prstGeom prst="rect">
            <a:avLst/>
          </a:prstGeom>
        </p:spPr>
      </p:pic>
      <p:sp>
        <p:nvSpPr>
          <p:cNvPr id="111" name="TextBox 12"/>
          <p:cNvSpPr txBox="1"/>
          <p:nvPr/>
        </p:nvSpPr>
        <p:spPr>
          <a:xfrm>
            <a:off x="9558736" y="8409405"/>
            <a:ext cx="1797409" cy="1628651"/>
          </a:xfrm>
          <a:prstGeom prst="rect">
            <a:avLst/>
          </a:prstGeom>
        </p:spPr>
        <p:txBody>
          <a:bodyPr wrap="square" lIns="0" tIns="0" rIns="0" bIns="0" rtlCol="0" anchor="t">
            <a:spAutoFit/>
          </a:bodyPr>
          <a:lstStyle/>
          <a:p>
            <a:pPr algn="ctr">
              <a:lnSpc>
                <a:spcPts val="12740"/>
              </a:lnSpc>
            </a:pPr>
            <a:r>
              <a:rPr lang="en-US" sz="11500" dirty="0" smtClean="0">
                <a:solidFill>
                  <a:srgbClr val="FF0000"/>
                </a:solidFill>
                <a:latin typeface="#9Slide03 IcielNovecento sans E" panose="00000900000000000000" pitchFamily="2" charset="-93"/>
              </a:rPr>
              <a:t>C</a:t>
            </a:r>
            <a:endParaRPr lang="en-US" sz="11500" dirty="0">
              <a:solidFill>
                <a:srgbClr val="FF0000"/>
              </a:solidFill>
              <a:latin typeface="#9Slide03 IcielNovecento sans E" panose="00000900000000000000" pitchFamily="2" charset="-93"/>
            </a:endParaRPr>
          </a:p>
        </p:txBody>
      </p:sp>
      <p:pic>
        <p:nvPicPr>
          <p:cNvPr id="5" name="last-days-166612">
            <a:hlinkClick r:id="" action="ppaction://media"/>
          </p:cNvPr>
          <p:cNvPicPr>
            <a:picLocks noChangeAspect="1"/>
          </p:cNvPicPr>
          <p:nvPr>
            <a:audioFile r:link="rId3"/>
            <p:extLst>
              <p:ext uri="{DAA4B4D4-6D71-4841-9C94-3DE7FCFB9230}">
                <p14:media xmlns:p14="http://schemas.microsoft.com/office/powerpoint/2010/main" r:embed="rId4">
                  <p14:trim st="7440"/>
                </p14:media>
              </p:ext>
            </p:extLst>
          </p:nvPr>
        </p:nvPicPr>
        <p:blipFill>
          <a:blip r:embed="rId13"/>
          <a:stretch>
            <a:fillRect/>
          </a:stretch>
        </p:blipFill>
        <p:spPr>
          <a:xfrm>
            <a:off x="19491254" y="1256143"/>
            <a:ext cx="609600" cy="609600"/>
          </a:xfrm>
          <a:prstGeom prst="rect">
            <a:avLst/>
          </a:prstGeom>
        </p:spPr>
      </p:pic>
    </p:spTree>
    <p:extLst>
      <p:ext uri="{BB962C8B-B14F-4D97-AF65-F5344CB8AC3E}">
        <p14:creationId xmlns:p14="http://schemas.microsoft.com/office/powerpoint/2010/main" val="6740512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circle(in)">
                                      <p:cBhvr>
                                        <p:cTn id="39" dur="20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circle(in)">
                                      <p:cBhvr>
                                        <p:cTn id="44" dur="2000"/>
                                        <p:tgtEl>
                                          <p:spTgt spid="8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circle(in)">
                                      <p:cBhvr>
                                        <p:cTn id="49" dur="20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circle(in)">
                                      <p:cBhvr>
                                        <p:cTn id="54"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3"/>
                    </p:tgtEl>
                  </p:cond>
                </p:stCondLst>
                <p:endSync evt="end" delay="0">
                  <p:rtn val="all"/>
                </p:endSync>
                <p:childTnLst>
                  <p:par>
                    <p:cTn id="62" fill="hold">
                      <p:stCondLst>
                        <p:cond delay="0"/>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barn(inVertical)">
                                      <p:cBhvr>
                                        <p:cTn id="66" dur="500"/>
                                        <p:tgtEl>
                                          <p:spTgt spid="111"/>
                                        </p:tgtEl>
                                      </p:cBhvr>
                                    </p:animEffect>
                                  </p:childTnLst>
                                  <p:subTnLst>
                                    <p:audio>
                                      <p:cMediaNode>
                                        <p:cTn display="0" masterRel="sameClick">
                                          <p:stCondLst>
                                            <p:cond evt="begin" delay="0">
                                              <p:tn val="64"/>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3"/>
                  </p:tgtEl>
                </p:cond>
              </p:nextCondLst>
            </p:seq>
            <p:audio>
              <p:cMediaNode vol="80000">
                <p:cTn id="67" fill="hold" display="0">
                  <p:stCondLst>
                    <p:cond delay="indefinite"/>
                  </p:stCondLst>
                  <p:endCondLst>
                    <p:cond evt="onStopAudio" delay="0">
                      <p:tgtEl>
                        <p:sldTgt/>
                      </p:tgtEl>
                    </p:cond>
                  </p:endCondLst>
                </p:cTn>
                <p:tgtEl>
                  <p:spTgt spid="5"/>
                </p:tgtEl>
              </p:cMediaNode>
            </p:audio>
          </p:childTnLst>
        </p:cTn>
      </p:par>
    </p:tnLst>
    <p:bldLst>
      <p:bldP spid="74" grpId="0"/>
      <p:bldP spid="1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6" y="-7379037"/>
            <a:ext cx="18508761" cy="18508761"/>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8" name="Rectangle 17"/>
          <p:cNvSpPr/>
          <p:nvPr/>
        </p:nvSpPr>
        <p:spPr>
          <a:xfrm>
            <a:off x="0" y="0"/>
            <a:ext cx="18288000" cy="2246376"/>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2"/>
          <p:cNvSpPr txBox="1"/>
          <p:nvPr/>
        </p:nvSpPr>
        <p:spPr>
          <a:xfrm>
            <a:off x="1851565" y="610479"/>
            <a:ext cx="14954389" cy="1635897"/>
          </a:xfrm>
          <a:prstGeom prst="rect">
            <a:avLst/>
          </a:prstGeom>
        </p:spPr>
        <p:txBody>
          <a:bodyPr wrap="square" lIns="0" tIns="0" rIns="0" bIns="0" rtlCol="0" anchor="t">
            <a:spAutoFit/>
          </a:bodyPr>
          <a:lstStyle/>
          <a:p>
            <a:pPr algn="ctr">
              <a:lnSpc>
                <a:spcPts val="12740"/>
              </a:lnSpc>
            </a:pPr>
            <a:r>
              <a:rPr lang="en-US" sz="11500" dirty="0" err="1" smtClean="0">
                <a:solidFill>
                  <a:srgbClr val="FFFF00"/>
                </a:solidFill>
                <a:latin typeface="#9Slide05 Atlantika" pitchFamily="2" charset="-93"/>
              </a:rPr>
              <a:t>Câu</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hỏi</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số</a:t>
            </a:r>
            <a:r>
              <a:rPr lang="en-US" sz="11500" dirty="0" smtClean="0">
                <a:solidFill>
                  <a:srgbClr val="FFFF00"/>
                </a:solidFill>
                <a:latin typeface="#9Slide05 Atlantika" pitchFamily="2" charset="-93"/>
              </a:rPr>
              <a:t> 10</a:t>
            </a:r>
            <a:endParaRPr lang="en-US" sz="11500" dirty="0">
              <a:solidFill>
                <a:srgbClr val="FFFF00"/>
              </a:solidFill>
              <a:latin typeface="#9Slide05 Atlantika" pitchFamily="2" charset="-93"/>
            </a:endParaRPr>
          </a:p>
        </p:txBody>
      </p:sp>
      <p:sp>
        <p:nvSpPr>
          <p:cNvPr id="67" name="Rectangle 66"/>
          <p:cNvSpPr/>
          <p:nvPr/>
        </p:nvSpPr>
        <p:spPr>
          <a:xfrm>
            <a:off x="0" y="2215650"/>
            <a:ext cx="18288000" cy="807135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78172" y="5693522"/>
            <a:ext cx="3254358" cy="2650378"/>
            <a:chOff x="525106" y="4915272"/>
            <a:chExt cx="3690697" cy="3096673"/>
          </a:xfrm>
        </p:grpSpPr>
        <p:grpSp>
          <p:nvGrpSpPr>
            <p:cNvPr id="6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70" name="TextBox 12"/>
            <p:cNvSpPr txBox="1"/>
            <p:nvPr/>
          </p:nvSpPr>
          <p:spPr>
            <a:xfrm>
              <a:off x="725295" y="5074062"/>
              <a:ext cx="2967418" cy="2912783"/>
            </a:xfrm>
            <a:prstGeom prst="rect">
              <a:avLst/>
            </a:prstGeom>
          </p:spPr>
          <p:txBody>
            <a:bodyPr wrap="square" lIns="0" tIns="0" rIns="0" bIns="0" rtlCol="0" anchor="t">
              <a:spAutoFit/>
            </a:bodyPr>
            <a:lstStyle/>
            <a:p>
              <a:pPr lvl="0" algn="ctr">
                <a:lnSpc>
                  <a:spcPct val="150000"/>
                </a:lnSpc>
              </a:pPr>
              <a:r>
                <a:rPr lang="en-US" sz="3600" dirty="0">
                  <a:solidFill>
                    <a:prstClr val="white"/>
                  </a:solidFill>
                  <a:latin typeface="#9Slide03 Cabin Condensed Bold" panose="00000806000000000000" pitchFamily="2" charset="-93"/>
                </a:rPr>
                <a:t>A.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Các</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vùng</a:t>
              </a:r>
              <a:r>
                <a:rPr lang="en-US" sz="3600" dirty="0">
                  <a:solidFill>
                    <a:prstClr val="white"/>
                  </a:solidFill>
                  <a:latin typeface="#9Slide03 Cabin Condensed Bold" panose="00000806000000000000" pitchFamily="2" charset="-93"/>
                </a:rPr>
                <a:t>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nông</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thôn</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sp>
        <p:nvSpPr>
          <p:cNvPr id="73" name="AutoShape 6"/>
          <p:cNvSpPr/>
          <p:nvPr/>
        </p:nvSpPr>
        <p:spPr>
          <a:xfrm flipV="1">
            <a:off x="2265948" y="4691291"/>
            <a:ext cx="0" cy="890806"/>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2127780" y="2361642"/>
            <a:ext cx="14938878" cy="2308324"/>
          </a:xfrm>
          <a:prstGeom prst="rect">
            <a:avLst/>
          </a:prstGeom>
        </p:spPr>
        <p:txBody>
          <a:bodyPr wrap="square" lIns="0" tIns="0" rIns="0" bIns="0" rtlCol="0" anchor="t">
            <a:spAutoFit/>
          </a:bodyPr>
          <a:lstStyle/>
          <a:p>
            <a:pPr lvl="0" algn="ctr">
              <a:lnSpc>
                <a:spcPts val="8967"/>
              </a:lnSpc>
              <a:spcBef>
                <a:spcPct val="0"/>
              </a:spcBef>
              <a:defRPr/>
            </a:pPr>
            <a:r>
              <a:rPr lang="vi-VN" sz="4400" dirty="0">
                <a:solidFill>
                  <a:srgbClr val="FF0000"/>
                </a:solidFill>
                <a:latin typeface="#9Slide03 Cabin Condensed Bold" panose="00000806000000000000" pitchFamily="2" charset="-93"/>
              </a:rPr>
              <a:t>Ngành </a:t>
            </a:r>
            <a:r>
              <a:rPr lang="vi-VN" sz="4400" dirty="0" smtClean="0">
                <a:solidFill>
                  <a:srgbClr val="FF0000"/>
                </a:solidFill>
                <a:latin typeface="#9Slide03 Cabin Condensed Bold" panose="00000806000000000000" pitchFamily="2" charset="-93"/>
              </a:rPr>
              <a:t>CÔNG NGHIỆP DỆT VÀ SẢN XUẤT TRANG PHỤC, SẢN XUẤT GIÀY, DÉP </a:t>
            </a:r>
            <a:r>
              <a:rPr lang="vi-VN" sz="4400" dirty="0">
                <a:solidFill>
                  <a:srgbClr val="FF0000"/>
                </a:solidFill>
                <a:latin typeface="#9Slide03 Cabin Condensed Bold" panose="00000806000000000000" pitchFamily="2" charset="-93"/>
              </a:rPr>
              <a:t>ở Việt Nam chủ yếu phân bố ở đâu?</a:t>
            </a:r>
            <a:endParaRPr kumimoji="0" lang="en-US" sz="4400" b="0" i="0" u="none" strike="noStrike" kern="1200" cap="none" spc="0" normalizeH="0" baseline="0" noProof="0" dirty="0">
              <a:ln>
                <a:noFill/>
              </a:ln>
              <a:solidFill>
                <a:srgbClr val="FF0000"/>
              </a:solidFill>
              <a:effectLst/>
              <a:uLnTx/>
              <a:uFillTx/>
              <a:latin typeface="#9Slide03 Cabin Condensed Bold" panose="00000806000000000000" pitchFamily="2" charset="-93"/>
            </a:endParaRPr>
          </a:p>
        </p:txBody>
      </p:sp>
      <p:cxnSp>
        <p:nvCxnSpPr>
          <p:cNvPr id="75" name="Straight Connector 74"/>
          <p:cNvCxnSpPr>
            <a:stCxn id="73" idx="1"/>
          </p:cNvCxnSpPr>
          <p:nvPr/>
        </p:nvCxnSpPr>
        <p:spPr>
          <a:xfrm>
            <a:off x="2265949" y="4691291"/>
            <a:ext cx="14020799" cy="17870"/>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6286748" y="4691292"/>
            <a:ext cx="0" cy="762372"/>
          </a:xfrm>
          <a:prstGeom prst="line">
            <a:avLst/>
          </a:prstGeom>
          <a:ln w="38100" cap="rnd">
            <a:solidFill>
              <a:srgbClr val="000B5D"/>
            </a:solidFill>
            <a:prstDash val="solid"/>
            <a:headEnd type="triangle" w="lg" len="med"/>
            <a:tailEnd type="none" w="sm" len="sm"/>
          </a:ln>
        </p:spPr>
      </p:sp>
      <p:sp>
        <p:nvSpPr>
          <p:cNvPr id="7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6510405" y="4691292"/>
            <a:ext cx="0" cy="931265"/>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11648925" y="4691292"/>
            <a:ext cx="0" cy="931265"/>
          </a:xfrm>
          <a:prstGeom prst="line">
            <a:avLst/>
          </a:prstGeom>
          <a:ln w="38100" cap="rnd">
            <a:solidFill>
              <a:srgbClr val="000B5D"/>
            </a:solidFill>
            <a:prstDash val="solid"/>
            <a:headEnd type="triangle" w="lg" len="med"/>
            <a:tailEnd type="none" w="sm" len="sm"/>
          </a:ln>
        </p:spPr>
      </p:sp>
      <p:grpSp>
        <p:nvGrpSpPr>
          <p:cNvPr id="82" name="Group 81"/>
          <p:cNvGrpSpPr/>
          <p:nvPr/>
        </p:nvGrpSpPr>
        <p:grpSpPr>
          <a:xfrm>
            <a:off x="5051442" y="5677347"/>
            <a:ext cx="3254358" cy="2650378"/>
            <a:chOff x="525106" y="4915272"/>
            <a:chExt cx="3690697" cy="3096673"/>
          </a:xfrm>
        </p:grpSpPr>
        <p:grpSp>
          <p:nvGrpSpPr>
            <p:cNvPr id="83"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84" name="TextBox 12"/>
            <p:cNvSpPr txBox="1"/>
            <p:nvPr/>
          </p:nvSpPr>
          <p:spPr>
            <a:xfrm>
              <a:off x="725295" y="5074062"/>
              <a:ext cx="2967418" cy="2912783"/>
            </a:xfrm>
            <a:prstGeom prst="rect">
              <a:avLst/>
            </a:prstGeom>
          </p:spPr>
          <p:txBody>
            <a:bodyPr wrap="square" lIns="0" tIns="0" rIns="0" bIns="0" rtlCol="0" anchor="t">
              <a:spAutoFit/>
            </a:bodyPr>
            <a:lstStyle/>
            <a:p>
              <a:pPr lvl="0" algn="ctr">
                <a:lnSpc>
                  <a:spcPct val="150000"/>
                </a:lnSpc>
              </a:pPr>
              <a:r>
                <a:rPr lang="en-US" sz="3600" dirty="0">
                  <a:solidFill>
                    <a:prstClr val="white"/>
                  </a:solidFill>
                  <a:latin typeface="#9Slide03 Cabin Condensed Bold" panose="00000806000000000000" pitchFamily="2" charset="-93"/>
                </a:rPr>
                <a:t>B.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Các</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đô</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thị</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lớn</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2" name="Group 91"/>
          <p:cNvGrpSpPr/>
          <p:nvPr/>
        </p:nvGrpSpPr>
        <p:grpSpPr>
          <a:xfrm>
            <a:off x="10210800" y="5677347"/>
            <a:ext cx="3254358" cy="2650378"/>
            <a:chOff x="525106" y="4915272"/>
            <a:chExt cx="3690697" cy="3096673"/>
          </a:xfrm>
        </p:grpSpPr>
        <p:grpSp>
          <p:nvGrpSpPr>
            <p:cNvPr id="93"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4" name="TextBox 12"/>
            <p:cNvSpPr txBox="1"/>
            <p:nvPr/>
          </p:nvSpPr>
          <p:spPr>
            <a:xfrm>
              <a:off x="725295" y="5074062"/>
              <a:ext cx="2967418" cy="2912783"/>
            </a:xfrm>
            <a:prstGeom prst="rect">
              <a:avLst/>
            </a:prstGeom>
          </p:spPr>
          <p:txBody>
            <a:bodyPr wrap="square" lIns="0" tIns="0" rIns="0" bIns="0" rtlCol="0" anchor="t">
              <a:spAutoFit/>
            </a:bodyPr>
            <a:lstStyle/>
            <a:p>
              <a:pPr lvl="0" algn="ctr">
                <a:lnSpc>
                  <a:spcPct val="150000"/>
                </a:lnSpc>
              </a:pPr>
              <a:r>
                <a:rPr lang="en-US" sz="3600" dirty="0">
                  <a:solidFill>
                    <a:prstClr val="white"/>
                  </a:solidFill>
                  <a:latin typeface="#9Slide03 Cabin Condensed Bold" panose="00000806000000000000" pitchFamily="2" charset="-93"/>
                </a:rPr>
                <a:t>C.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Các</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khu</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vực</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miền</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núi</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7" name="Group 96"/>
          <p:cNvGrpSpPr/>
          <p:nvPr/>
        </p:nvGrpSpPr>
        <p:grpSpPr>
          <a:xfrm>
            <a:off x="14859042" y="5677347"/>
            <a:ext cx="3254358" cy="2650378"/>
            <a:chOff x="525106" y="4915272"/>
            <a:chExt cx="3690697" cy="3096673"/>
          </a:xfrm>
        </p:grpSpPr>
        <p:grpSp>
          <p:nvGrpSpPr>
            <p:cNvPr id="98"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9" name="TextBox 12"/>
            <p:cNvSpPr txBox="1"/>
            <p:nvPr/>
          </p:nvSpPr>
          <p:spPr>
            <a:xfrm>
              <a:off x="725295" y="5074062"/>
              <a:ext cx="2967418" cy="2912783"/>
            </a:xfrm>
            <a:prstGeom prst="rect">
              <a:avLst/>
            </a:prstGeom>
          </p:spPr>
          <p:txBody>
            <a:bodyPr wrap="square" lIns="0" tIns="0" rIns="0" bIns="0" rtlCol="0" anchor="t">
              <a:spAutoFit/>
            </a:bodyPr>
            <a:lstStyle/>
            <a:p>
              <a:pPr lvl="0" algn="ctr">
                <a:lnSpc>
                  <a:spcPct val="150000"/>
                </a:lnSpc>
              </a:pPr>
              <a:r>
                <a:rPr lang="en-US" sz="3600" dirty="0">
                  <a:solidFill>
                    <a:prstClr val="white"/>
                  </a:solidFill>
                  <a:latin typeface="#9Slide03 Cabin Condensed Bold" panose="00000806000000000000" pitchFamily="2" charset="-93"/>
                </a:rPr>
                <a:t>D.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Các</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vùng</a:t>
              </a:r>
              <a:r>
                <a:rPr lang="en-US" sz="3600" dirty="0">
                  <a:solidFill>
                    <a:prstClr val="white"/>
                  </a:solidFill>
                  <a:latin typeface="#9Slide03 Cabin Condensed Bold" panose="00000806000000000000" pitchFamily="2" charset="-93"/>
                </a:rPr>
                <a:t>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ven</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biển</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pic>
        <p:nvPicPr>
          <p:cNvPr id="2"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446114" y="0"/>
            <a:ext cx="3803785" cy="2137959"/>
          </a:xfrm>
          <a:prstGeom prst="rect">
            <a:avLst/>
          </a:prstGeom>
        </p:spPr>
      </p:pic>
      <p:pic>
        <p:nvPicPr>
          <p:cNvPr id="3" name="Picture 2"/>
          <p:cNvPicPr>
            <a:picLocks noChangeAspect="1"/>
          </p:cNvPicPr>
          <p:nvPr/>
        </p:nvPicPr>
        <p:blipFill>
          <a:blip r:embed="rId12"/>
          <a:stretch>
            <a:fillRect/>
          </a:stretch>
        </p:blipFill>
        <p:spPr>
          <a:xfrm>
            <a:off x="5403780" y="8512910"/>
            <a:ext cx="7480440" cy="1774090"/>
          </a:xfrm>
          <a:prstGeom prst="rect">
            <a:avLst/>
          </a:prstGeom>
        </p:spPr>
      </p:pic>
      <p:sp>
        <p:nvSpPr>
          <p:cNvPr id="111" name="TextBox 12"/>
          <p:cNvSpPr txBox="1"/>
          <p:nvPr/>
        </p:nvSpPr>
        <p:spPr>
          <a:xfrm>
            <a:off x="9558736" y="8409405"/>
            <a:ext cx="1797409" cy="1635897"/>
          </a:xfrm>
          <a:prstGeom prst="rect">
            <a:avLst/>
          </a:prstGeom>
        </p:spPr>
        <p:txBody>
          <a:bodyPr wrap="square" lIns="0" tIns="0" rIns="0" bIns="0" rtlCol="0" anchor="t">
            <a:spAutoFit/>
          </a:bodyPr>
          <a:lstStyle/>
          <a:p>
            <a:pPr algn="ctr">
              <a:lnSpc>
                <a:spcPts val="12740"/>
              </a:lnSpc>
            </a:pPr>
            <a:r>
              <a:rPr lang="en-US" sz="11500" dirty="0" smtClean="0">
                <a:solidFill>
                  <a:srgbClr val="FF0000"/>
                </a:solidFill>
                <a:latin typeface="#9Slide03 IcielNovecento sans E" panose="00000900000000000000" pitchFamily="2" charset="-93"/>
              </a:rPr>
              <a:t>B</a:t>
            </a:r>
            <a:endParaRPr lang="en-US" sz="11500" dirty="0">
              <a:solidFill>
                <a:srgbClr val="FF0000"/>
              </a:solidFill>
              <a:latin typeface="#9Slide03 IcielNovecento sans E" panose="00000900000000000000" pitchFamily="2" charset="-93"/>
            </a:endParaRPr>
          </a:p>
        </p:txBody>
      </p:sp>
      <p:pic>
        <p:nvPicPr>
          <p:cNvPr id="5" name="last-days-166612">
            <a:hlinkClick r:id="" action="ppaction://media"/>
          </p:cNvPr>
          <p:cNvPicPr>
            <a:picLocks noChangeAspect="1"/>
          </p:cNvPicPr>
          <p:nvPr>
            <a:audioFile r:link="rId3"/>
            <p:extLst>
              <p:ext uri="{DAA4B4D4-6D71-4841-9C94-3DE7FCFB9230}">
                <p14:media xmlns:p14="http://schemas.microsoft.com/office/powerpoint/2010/main" r:embed="rId4">
                  <p14:trim st="7440"/>
                </p14:media>
              </p:ext>
            </p:extLst>
          </p:nvPr>
        </p:nvPicPr>
        <p:blipFill>
          <a:blip r:embed="rId13"/>
          <a:stretch>
            <a:fillRect/>
          </a:stretch>
        </p:blipFill>
        <p:spPr>
          <a:xfrm>
            <a:off x="19491254" y="1256143"/>
            <a:ext cx="609600" cy="609600"/>
          </a:xfrm>
          <a:prstGeom prst="rect">
            <a:avLst/>
          </a:prstGeom>
        </p:spPr>
      </p:pic>
    </p:spTree>
    <p:extLst>
      <p:ext uri="{BB962C8B-B14F-4D97-AF65-F5344CB8AC3E}">
        <p14:creationId xmlns:p14="http://schemas.microsoft.com/office/powerpoint/2010/main" val="30962508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circle(in)">
                                      <p:cBhvr>
                                        <p:cTn id="39" dur="20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circle(in)">
                                      <p:cBhvr>
                                        <p:cTn id="44" dur="2000"/>
                                        <p:tgtEl>
                                          <p:spTgt spid="8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circle(in)">
                                      <p:cBhvr>
                                        <p:cTn id="49" dur="20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circle(in)">
                                      <p:cBhvr>
                                        <p:cTn id="54"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3"/>
                    </p:tgtEl>
                  </p:cond>
                </p:stCondLst>
                <p:endSync evt="end" delay="0">
                  <p:rtn val="all"/>
                </p:endSync>
                <p:childTnLst>
                  <p:par>
                    <p:cTn id="62" fill="hold">
                      <p:stCondLst>
                        <p:cond delay="0"/>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barn(inVertical)">
                                      <p:cBhvr>
                                        <p:cTn id="66" dur="500"/>
                                        <p:tgtEl>
                                          <p:spTgt spid="111"/>
                                        </p:tgtEl>
                                      </p:cBhvr>
                                    </p:animEffect>
                                  </p:childTnLst>
                                  <p:subTnLst>
                                    <p:audio>
                                      <p:cMediaNode>
                                        <p:cTn display="0" masterRel="sameClick">
                                          <p:stCondLst>
                                            <p:cond evt="begin" delay="0">
                                              <p:tn val="64"/>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3"/>
                  </p:tgtEl>
                </p:cond>
              </p:nextCondLst>
            </p:seq>
            <p:audio>
              <p:cMediaNode vol="80000">
                <p:cTn id="67" fill="hold" display="0">
                  <p:stCondLst>
                    <p:cond delay="indefinite"/>
                  </p:stCondLst>
                  <p:endCondLst>
                    <p:cond evt="onStopAudio" delay="0">
                      <p:tgtEl>
                        <p:sldTgt/>
                      </p:tgtEl>
                    </p:cond>
                  </p:endCondLst>
                </p:cTn>
                <p:tgtEl>
                  <p:spTgt spid="5"/>
                </p:tgtEl>
              </p:cMediaNode>
            </p:audio>
          </p:childTnLst>
        </p:cTn>
      </p:par>
    </p:tnLst>
    <p:bldLst>
      <p:bldP spid="74" grpId="0"/>
      <p:bldP spid="1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6"/>
        </a:solidFill>
        <a:effectLst/>
      </p:bgPr>
    </p:bg>
    <p:spTree>
      <p:nvGrpSpPr>
        <p:cNvPr id="1" name=""/>
        <p:cNvGrpSpPr/>
        <p:nvPr/>
      </p:nvGrpSpPr>
      <p:grpSpPr>
        <a:xfrm>
          <a:off x="0" y="0"/>
          <a:ext cx="0" cy="0"/>
          <a:chOff x="0" y="0"/>
          <a:chExt cx="0" cy="0"/>
        </a:xfrm>
      </p:grpSpPr>
      <p:sp>
        <p:nvSpPr>
          <p:cNvPr id="2" name="Freeform 2"/>
          <p:cNvSpPr/>
          <p:nvPr/>
        </p:nvSpPr>
        <p:spPr>
          <a:xfrm>
            <a:off x="0" y="-1875344"/>
            <a:ext cx="18288000" cy="13121476"/>
          </a:xfrm>
          <a:custGeom>
            <a:avLst/>
            <a:gdLst/>
            <a:ahLst/>
            <a:cxnLst/>
            <a:rect l="l" t="t" r="r" b="b"/>
            <a:pathLst>
              <a:path w="18288000" h="13121476">
                <a:moveTo>
                  <a:pt x="0" y="0"/>
                </a:moveTo>
                <a:lnTo>
                  <a:pt x="18288000" y="0"/>
                </a:lnTo>
                <a:lnTo>
                  <a:pt x="18288000" y="13121476"/>
                </a:lnTo>
                <a:lnTo>
                  <a:pt x="0" y="13121476"/>
                </a:lnTo>
                <a:lnTo>
                  <a:pt x="0" y="0"/>
                </a:lnTo>
                <a:close/>
              </a:path>
            </a:pathLst>
          </a:custGeom>
          <a:blipFill>
            <a:blip r:embed="rId2">
              <a:alphaModFix amt="49000"/>
            </a:blip>
            <a:stretch>
              <a:fillRect t="-261" b="-261"/>
            </a:stretch>
          </a:blipFill>
        </p:spPr>
      </p:sp>
      <p:sp>
        <p:nvSpPr>
          <p:cNvPr id="3" name="TextBox 3"/>
          <p:cNvSpPr txBox="1"/>
          <p:nvPr/>
        </p:nvSpPr>
        <p:spPr>
          <a:xfrm>
            <a:off x="3044514" y="4684665"/>
            <a:ext cx="12198971" cy="2337499"/>
          </a:xfrm>
          <a:prstGeom prst="rect">
            <a:avLst/>
          </a:prstGeom>
        </p:spPr>
        <p:txBody>
          <a:bodyPr lIns="0" tIns="0" rIns="0" bIns="0" rtlCol="0" anchor="t">
            <a:spAutoFit/>
          </a:bodyPr>
          <a:lstStyle/>
          <a:p>
            <a:pPr algn="ctr">
              <a:lnSpc>
                <a:spcPts val="20118"/>
              </a:lnSpc>
            </a:pPr>
            <a:r>
              <a:rPr lang="en-US" sz="14370" dirty="0">
                <a:solidFill>
                  <a:srgbClr val="012F7F"/>
                </a:solidFill>
                <a:latin typeface="#9Slide03 IcielNovecento sans E" panose="00000900000000000000" pitchFamily="2" charset="-93"/>
              </a:rPr>
              <a:t>VẬN DỤNG</a:t>
            </a:r>
          </a:p>
        </p:txBody>
      </p:sp>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400000">
            <a:off x="-2125471" y="2129237"/>
            <a:ext cx="8453547" cy="4195073"/>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grpSp>
        <p:nvGrpSpPr>
          <p:cNvPr id="9" name="Group 9"/>
          <p:cNvGrpSpPr/>
          <p:nvPr/>
        </p:nvGrpSpPr>
        <p:grpSpPr>
          <a:xfrm rot="-5400000">
            <a:off x="14771730" y="-1640926"/>
            <a:ext cx="3750688" cy="3281852"/>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11" name="TextBox 11"/>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2" name="TextBox 12"/>
          <p:cNvSpPr txBox="1"/>
          <p:nvPr/>
        </p:nvSpPr>
        <p:spPr>
          <a:xfrm>
            <a:off x="5086350" y="2944005"/>
            <a:ext cx="8115300" cy="1819024"/>
          </a:xfrm>
          <a:prstGeom prst="rect">
            <a:avLst/>
          </a:prstGeom>
        </p:spPr>
        <p:txBody>
          <a:bodyPr lIns="0" tIns="0" rIns="0" bIns="0" rtlCol="0" anchor="t">
            <a:spAutoFit/>
          </a:bodyPr>
          <a:lstStyle/>
          <a:p>
            <a:pPr algn="ctr">
              <a:lnSpc>
                <a:spcPts val="12740"/>
              </a:lnSpc>
            </a:pPr>
            <a:r>
              <a:rPr lang="en-US" sz="19900" dirty="0" err="1" smtClean="0">
                <a:solidFill>
                  <a:srgbClr val="012F7F"/>
                </a:solidFill>
                <a:latin typeface="#9Slide05 Atlantika" pitchFamily="2" charset="-93"/>
              </a:rPr>
              <a:t>Hoạt</a:t>
            </a:r>
            <a:r>
              <a:rPr lang="en-US" sz="19900" dirty="0" smtClean="0">
                <a:solidFill>
                  <a:srgbClr val="012F7F"/>
                </a:solidFill>
                <a:latin typeface="#9Slide05 Atlantika" pitchFamily="2" charset="-93"/>
              </a:rPr>
              <a:t> </a:t>
            </a:r>
            <a:r>
              <a:rPr lang="en-US" sz="19900" dirty="0" err="1" smtClean="0">
                <a:solidFill>
                  <a:srgbClr val="012F7F"/>
                </a:solidFill>
                <a:latin typeface="#9Slide05 Atlantika" pitchFamily="2" charset="-93"/>
              </a:rPr>
              <a:t>động</a:t>
            </a:r>
            <a:endParaRPr lang="en-US" sz="19900" dirty="0">
              <a:solidFill>
                <a:srgbClr val="012F7F"/>
              </a:solidFill>
              <a:latin typeface="#9Slide05 Atlantika" pitchFamily="2" charset="-93"/>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7510" y="-889891"/>
            <a:ext cx="19403020" cy="1779782"/>
            <a:chOff x="0" y="0"/>
            <a:chExt cx="5110260" cy="468749"/>
          </a:xfrm>
          <a:solidFill>
            <a:srgbClr val="012F7F"/>
          </a:solidFill>
        </p:grpSpPr>
        <p:sp>
          <p:nvSpPr>
            <p:cNvPr id="3" name="Freeform 3"/>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grpFill/>
          </p:spPr>
        </p:sp>
        <p:sp>
          <p:nvSpPr>
            <p:cNvPr id="4" name="TextBox 4"/>
            <p:cNvSpPr txBox="1"/>
            <p:nvPr/>
          </p:nvSpPr>
          <p:spPr>
            <a:xfrm>
              <a:off x="0" y="-47625"/>
              <a:ext cx="5110260" cy="516374"/>
            </a:xfrm>
            <a:prstGeom prst="rect">
              <a:avLst/>
            </a:prstGeom>
            <a:grpFill/>
          </p:spPr>
          <p:txBody>
            <a:bodyPr lIns="50800" tIns="50800" rIns="50800" bIns="50800" rtlCol="0" anchor="ctr"/>
            <a:lstStyle/>
            <a:p>
              <a:pPr algn="ctr">
                <a:lnSpc>
                  <a:spcPts val="2659"/>
                </a:lnSpc>
              </a:pPr>
              <a:endParaRPr/>
            </a:p>
          </p:txBody>
        </p:sp>
      </p:grpSp>
      <p:grpSp>
        <p:nvGrpSpPr>
          <p:cNvPr id="5" name="Group 5"/>
          <p:cNvGrpSpPr/>
          <p:nvPr/>
        </p:nvGrpSpPr>
        <p:grpSpPr>
          <a:xfrm>
            <a:off x="-557510" y="9397109"/>
            <a:ext cx="19403020" cy="1779782"/>
            <a:chOff x="0" y="0"/>
            <a:chExt cx="5110260" cy="468749"/>
          </a:xfrm>
          <a:solidFill>
            <a:srgbClr val="012F7F"/>
          </a:solidFill>
        </p:grpSpPr>
        <p:sp>
          <p:nvSpPr>
            <p:cNvPr id="6" name="Freeform 6"/>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grpFill/>
          </p:spPr>
        </p:sp>
        <p:sp>
          <p:nvSpPr>
            <p:cNvPr id="7" name="TextBox 7"/>
            <p:cNvSpPr txBox="1"/>
            <p:nvPr/>
          </p:nvSpPr>
          <p:spPr>
            <a:xfrm>
              <a:off x="0" y="-47625"/>
              <a:ext cx="5110260" cy="516374"/>
            </a:xfrm>
            <a:prstGeom prst="rect">
              <a:avLst/>
            </a:prstGeom>
            <a:grpFill/>
          </p:spPr>
          <p:txBody>
            <a:bodyPr lIns="50800" tIns="50800" rIns="50800" bIns="50800" rtlCol="0" anchor="ctr"/>
            <a:lstStyle/>
            <a:p>
              <a:pPr algn="ctr">
                <a:lnSpc>
                  <a:spcPts val="2659"/>
                </a:lnSpc>
              </a:pPr>
              <a:endParaRPr/>
            </a:p>
          </p:txBody>
        </p:sp>
      </p:grpSp>
      <p:sp>
        <p:nvSpPr>
          <p:cNvPr id="8" name="Freeform 8"/>
          <p:cNvSpPr/>
          <p:nvPr/>
        </p:nvSpPr>
        <p:spPr>
          <a:xfrm>
            <a:off x="16158897" y="5450511"/>
            <a:ext cx="632667" cy="675664"/>
          </a:xfrm>
          <a:custGeom>
            <a:avLst/>
            <a:gdLst/>
            <a:ahLst/>
            <a:cxnLst/>
            <a:rect l="l" t="t" r="r" b="b"/>
            <a:pathLst>
              <a:path w="632667" h="675664">
                <a:moveTo>
                  <a:pt x="0" y="0"/>
                </a:moveTo>
                <a:lnTo>
                  <a:pt x="632667" y="0"/>
                </a:lnTo>
                <a:lnTo>
                  <a:pt x="632667" y="675663"/>
                </a:lnTo>
                <a:lnTo>
                  <a:pt x="0" y="67566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10448790" y="6621543"/>
            <a:ext cx="2878471" cy="2302777"/>
          </a:xfrm>
          <a:custGeom>
            <a:avLst/>
            <a:gdLst/>
            <a:ahLst/>
            <a:cxnLst/>
            <a:rect l="l" t="t" r="r" b="b"/>
            <a:pathLst>
              <a:path w="2878471" h="2302777">
                <a:moveTo>
                  <a:pt x="0" y="0"/>
                </a:moveTo>
                <a:lnTo>
                  <a:pt x="2878471" y="0"/>
                </a:lnTo>
                <a:lnTo>
                  <a:pt x="2878471" y="2302777"/>
                </a:lnTo>
                <a:lnTo>
                  <a:pt x="0" y="230277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13967460" y="6471094"/>
            <a:ext cx="2082939" cy="2603674"/>
          </a:xfrm>
          <a:custGeom>
            <a:avLst/>
            <a:gdLst/>
            <a:ahLst/>
            <a:cxnLst/>
            <a:rect l="l" t="t" r="r" b="b"/>
            <a:pathLst>
              <a:path w="2082939" h="2603674">
                <a:moveTo>
                  <a:pt x="0" y="0"/>
                </a:moveTo>
                <a:lnTo>
                  <a:pt x="2082939" y="0"/>
                </a:lnTo>
                <a:lnTo>
                  <a:pt x="2082939" y="2603674"/>
                </a:lnTo>
                <a:lnTo>
                  <a:pt x="0" y="260367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15568393" y="1144662"/>
            <a:ext cx="1981965" cy="1986932"/>
          </a:xfrm>
          <a:custGeom>
            <a:avLst/>
            <a:gdLst/>
            <a:ahLst/>
            <a:cxnLst/>
            <a:rect l="l" t="t" r="r" b="b"/>
            <a:pathLst>
              <a:path w="1981965" h="1986932">
                <a:moveTo>
                  <a:pt x="0" y="0"/>
                </a:moveTo>
                <a:lnTo>
                  <a:pt x="1981965" y="0"/>
                </a:lnTo>
                <a:lnTo>
                  <a:pt x="1981965" y="1986933"/>
                </a:lnTo>
                <a:lnTo>
                  <a:pt x="0" y="19869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TextBox 12"/>
          <p:cNvSpPr txBox="1"/>
          <p:nvPr/>
        </p:nvSpPr>
        <p:spPr>
          <a:xfrm>
            <a:off x="5568166" y="1781779"/>
            <a:ext cx="13035461" cy="1098827"/>
          </a:xfrm>
          <a:prstGeom prst="rect">
            <a:avLst/>
          </a:prstGeom>
        </p:spPr>
        <p:txBody>
          <a:bodyPr lIns="0" tIns="0" rIns="0" bIns="0" rtlCol="0" anchor="t">
            <a:spAutoFit/>
          </a:bodyPr>
          <a:lstStyle/>
          <a:p>
            <a:pPr algn="ctr">
              <a:lnSpc>
                <a:spcPts val="8539"/>
              </a:lnSpc>
              <a:spcBef>
                <a:spcPct val="0"/>
              </a:spcBef>
            </a:pPr>
            <a:r>
              <a:rPr lang="en-US" sz="10000" dirty="0">
                <a:solidFill>
                  <a:srgbClr val="012F7F"/>
                </a:solidFill>
                <a:latin typeface="#9Slide03 IcielNovecento sans E" panose="00000900000000000000" pitchFamily="2" charset="-93"/>
              </a:rPr>
              <a:t>VẬN DỤNG </a:t>
            </a:r>
          </a:p>
        </p:txBody>
      </p:sp>
      <p:sp>
        <p:nvSpPr>
          <p:cNvPr id="13" name="TextBox 13"/>
          <p:cNvSpPr txBox="1"/>
          <p:nvPr/>
        </p:nvSpPr>
        <p:spPr>
          <a:xfrm>
            <a:off x="662732" y="1312933"/>
            <a:ext cx="7302288" cy="1477328"/>
          </a:xfrm>
          <a:prstGeom prst="rect">
            <a:avLst/>
          </a:prstGeom>
        </p:spPr>
        <p:txBody>
          <a:bodyPr lIns="0" tIns="0" rIns="0" bIns="0" rtlCol="0" anchor="t">
            <a:spAutoFit/>
          </a:bodyPr>
          <a:lstStyle/>
          <a:p>
            <a:pPr algn="ctr">
              <a:lnSpc>
                <a:spcPct val="150000"/>
              </a:lnSpc>
              <a:spcBef>
                <a:spcPct val="0"/>
              </a:spcBef>
            </a:pPr>
            <a:r>
              <a:rPr lang="vi-VN" sz="3200" b="1" dirty="0">
                <a:solidFill>
                  <a:srgbClr val="002060"/>
                </a:solidFill>
                <a:latin typeface="#9Slide03 Cabin Condensed" panose="00000506000000000000" pitchFamily="2" charset="-93"/>
              </a:rPr>
              <a:t> </a:t>
            </a:r>
            <a:r>
              <a:rPr lang="en-US" sz="3200" b="1" dirty="0" smtClean="0">
                <a:solidFill>
                  <a:srgbClr val="002060"/>
                </a:solidFill>
                <a:latin typeface="#9Slide03 Cabin Condensed" panose="00000506000000000000" pitchFamily="2" charset="-93"/>
              </a:rPr>
              <a:t>S</a:t>
            </a:r>
            <a:r>
              <a:rPr lang="vi-VN" sz="3200" b="1" dirty="0" smtClean="0">
                <a:solidFill>
                  <a:srgbClr val="002060"/>
                </a:solidFill>
                <a:latin typeface="#9Slide03 Cabin Condensed" panose="00000506000000000000" pitchFamily="2" charset="-93"/>
              </a:rPr>
              <a:t>ưu </a:t>
            </a:r>
            <a:r>
              <a:rPr lang="vi-VN" sz="3200" b="1" dirty="0">
                <a:solidFill>
                  <a:srgbClr val="002060"/>
                </a:solidFill>
                <a:latin typeface="#9Slide03 Cabin Condensed" panose="00000506000000000000" pitchFamily="2" charset="-93"/>
              </a:rPr>
              <a:t>tầm thông tin và trình </a:t>
            </a:r>
            <a:r>
              <a:rPr lang="vi-VN" sz="3200" b="1" dirty="0" smtClean="0">
                <a:solidFill>
                  <a:srgbClr val="002060"/>
                </a:solidFill>
                <a:latin typeface="#9Slide03 Cabin Condensed" panose="00000506000000000000" pitchFamily="2" charset="-93"/>
              </a:rPr>
              <a:t>bày</a:t>
            </a:r>
            <a:r>
              <a:rPr lang="en-US" sz="3200" b="1" dirty="0" smtClean="0">
                <a:solidFill>
                  <a:srgbClr val="002060"/>
                </a:solidFill>
                <a:latin typeface="#9Slide03 Cabin Condensed" panose="00000506000000000000" pitchFamily="2" charset="-93"/>
              </a:rPr>
              <a:t> </a:t>
            </a:r>
            <a:r>
              <a:rPr lang="en-US" sz="3200" b="1" dirty="0" err="1" smtClean="0">
                <a:solidFill>
                  <a:srgbClr val="002060"/>
                </a:solidFill>
                <a:latin typeface="#9Slide03 Cabin Condensed" panose="00000506000000000000" pitchFamily="2" charset="-93"/>
              </a:rPr>
              <a:t>về</a:t>
            </a:r>
            <a:r>
              <a:rPr lang="en-US" sz="3200" b="1" dirty="0" smtClean="0">
                <a:solidFill>
                  <a:srgbClr val="002060"/>
                </a:solidFill>
                <a:latin typeface="#9Slide03 Cabin Condensed" panose="00000506000000000000" pitchFamily="2" charset="-93"/>
              </a:rPr>
              <a:t> </a:t>
            </a:r>
            <a:r>
              <a:rPr lang="vi-VN" sz="3200" b="1">
                <a:solidFill>
                  <a:srgbClr val="002060"/>
                </a:solidFill>
                <a:latin typeface="#9Slide03 Cabin Condensed" panose="00000506000000000000" pitchFamily="2" charset="-93"/>
              </a:rPr>
              <a:t>xu hướng phát triển công nghiệp xanh ở nước </a:t>
            </a:r>
            <a:r>
              <a:rPr lang="vi-VN" sz="3200" b="1" smtClean="0">
                <a:solidFill>
                  <a:srgbClr val="002060"/>
                </a:solidFill>
                <a:latin typeface="#9Slide03 Cabin Condensed" panose="00000506000000000000" pitchFamily="2" charset="-93"/>
              </a:rPr>
              <a:t>ta</a:t>
            </a:r>
            <a:r>
              <a:rPr lang="en-US" sz="3200" b="1" smtClean="0">
                <a:solidFill>
                  <a:srgbClr val="002060"/>
                </a:solidFill>
                <a:latin typeface="#9Slide03 Cabin Condensed" panose="00000506000000000000" pitchFamily="2" charset="-93"/>
              </a:rPr>
              <a:t> </a:t>
            </a:r>
            <a:endParaRPr lang="en-US" sz="3200" b="1" dirty="0">
              <a:solidFill>
                <a:srgbClr val="002060"/>
              </a:solidFill>
              <a:latin typeface="#9Slide03 Cabin Condensed" panose="00000506000000000000" pitchFamily="2" charset="-93"/>
            </a:endParaRPr>
          </a:p>
        </p:txBody>
      </p:sp>
      <p:sp>
        <p:nvSpPr>
          <p:cNvPr id="14" name="TextBox 14"/>
          <p:cNvSpPr txBox="1"/>
          <p:nvPr/>
        </p:nvSpPr>
        <p:spPr>
          <a:xfrm>
            <a:off x="10448790" y="3221668"/>
            <a:ext cx="6488777" cy="2693045"/>
          </a:xfrm>
          <a:prstGeom prst="rect">
            <a:avLst/>
          </a:prstGeom>
        </p:spPr>
        <p:txBody>
          <a:bodyPr lIns="0" tIns="0" rIns="0" bIns="0" rtlCol="0" anchor="t">
            <a:spAutoFit/>
          </a:bodyPr>
          <a:lstStyle/>
          <a:p>
            <a:pPr algn="ctr">
              <a:lnSpc>
                <a:spcPts val="6999"/>
              </a:lnSpc>
            </a:pPr>
            <a:r>
              <a:rPr lang="en-US" sz="4000" dirty="0">
                <a:solidFill>
                  <a:srgbClr val="002060"/>
                </a:solidFill>
                <a:latin typeface="#9Slide03 Cabin Condensed Bold" panose="00000806000000000000" pitchFamily="2" charset="-93"/>
              </a:rPr>
              <a:t>+ </a:t>
            </a:r>
            <a:r>
              <a:rPr lang="en-US" sz="4000" dirty="0" err="1">
                <a:solidFill>
                  <a:srgbClr val="002060"/>
                </a:solidFill>
                <a:latin typeface="#9Slide03 Cabin Condensed Bold" panose="00000806000000000000" pitchFamily="2" charset="-93"/>
              </a:rPr>
              <a:t>Thời</a:t>
            </a:r>
            <a:r>
              <a:rPr lang="en-US" sz="4000" dirty="0">
                <a:solidFill>
                  <a:srgbClr val="002060"/>
                </a:solidFill>
                <a:latin typeface="#9Slide03 Cabin Condensed Bold" panose="00000806000000000000" pitchFamily="2" charset="-93"/>
              </a:rPr>
              <a:t> </a:t>
            </a:r>
            <a:r>
              <a:rPr lang="en-US" sz="4000" dirty="0" err="1">
                <a:solidFill>
                  <a:srgbClr val="002060"/>
                </a:solidFill>
                <a:latin typeface="#9Slide03 Cabin Condensed Bold" panose="00000806000000000000" pitchFamily="2" charset="-93"/>
              </a:rPr>
              <a:t>gian</a:t>
            </a:r>
            <a:r>
              <a:rPr lang="en-US" sz="4000" dirty="0">
                <a:solidFill>
                  <a:srgbClr val="002060"/>
                </a:solidFill>
                <a:latin typeface="#9Slide03 Cabin Condensed Bold" panose="00000806000000000000" pitchFamily="2" charset="-93"/>
              </a:rPr>
              <a:t> </a:t>
            </a:r>
            <a:r>
              <a:rPr lang="en-US" sz="4000" dirty="0" err="1">
                <a:solidFill>
                  <a:srgbClr val="002060"/>
                </a:solidFill>
                <a:latin typeface="#9Slide03 Cabin Condensed Bold" panose="00000806000000000000" pitchFamily="2" charset="-93"/>
              </a:rPr>
              <a:t>thực</a:t>
            </a:r>
            <a:r>
              <a:rPr lang="en-US" sz="4000" dirty="0">
                <a:solidFill>
                  <a:srgbClr val="002060"/>
                </a:solidFill>
                <a:latin typeface="#9Slide03 Cabin Condensed Bold" panose="00000806000000000000" pitchFamily="2" charset="-93"/>
              </a:rPr>
              <a:t> </a:t>
            </a:r>
            <a:r>
              <a:rPr lang="en-US" sz="4000" dirty="0" err="1">
                <a:solidFill>
                  <a:srgbClr val="002060"/>
                </a:solidFill>
                <a:latin typeface="#9Slide03 Cabin Condensed Bold" panose="00000806000000000000" pitchFamily="2" charset="-93"/>
              </a:rPr>
              <a:t>hiện</a:t>
            </a:r>
            <a:r>
              <a:rPr lang="en-US" sz="4000" dirty="0">
                <a:solidFill>
                  <a:srgbClr val="002060"/>
                </a:solidFill>
                <a:latin typeface="#9Slide03 Cabin Condensed Bold" panose="00000806000000000000" pitchFamily="2" charset="-93"/>
              </a:rPr>
              <a:t>: 1 </a:t>
            </a:r>
            <a:r>
              <a:rPr lang="en-US" sz="4000" dirty="0" err="1">
                <a:solidFill>
                  <a:srgbClr val="002060"/>
                </a:solidFill>
                <a:latin typeface="#9Slide03 Cabin Condensed Bold" panose="00000806000000000000" pitchFamily="2" charset="-93"/>
              </a:rPr>
              <a:t>tuần</a:t>
            </a:r>
            <a:endParaRPr lang="en-US" sz="4000" dirty="0">
              <a:solidFill>
                <a:srgbClr val="002060"/>
              </a:solidFill>
              <a:latin typeface="#9Slide03 Cabin Condensed Bold" panose="00000806000000000000" pitchFamily="2" charset="-93"/>
            </a:endParaRPr>
          </a:p>
          <a:p>
            <a:pPr algn="ctr">
              <a:lnSpc>
                <a:spcPts val="6999"/>
              </a:lnSpc>
            </a:pPr>
            <a:r>
              <a:rPr lang="en-US" sz="4000" dirty="0">
                <a:solidFill>
                  <a:srgbClr val="002060"/>
                </a:solidFill>
                <a:latin typeface="#9Slide03 Cabin Condensed Bold" panose="00000806000000000000" pitchFamily="2" charset="-93"/>
              </a:rPr>
              <a:t>+ </a:t>
            </a:r>
            <a:r>
              <a:rPr lang="en-US" sz="4000" dirty="0" err="1">
                <a:solidFill>
                  <a:srgbClr val="002060"/>
                </a:solidFill>
                <a:latin typeface="#9Slide03 Cabin Condensed Bold" panose="00000806000000000000" pitchFamily="2" charset="-93"/>
              </a:rPr>
              <a:t>Cách</a:t>
            </a:r>
            <a:r>
              <a:rPr lang="en-US" sz="4000" dirty="0">
                <a:solidFill>
                  <a:srgbClr val="002060"/>
                </a:solidFill>
                <a:latin typeface="#9Slide03 Cabin Condensed Bold" panose="00000806000000000000" pitchFamily="2" charset="-93"/>
              </a:rPr>
              <a:t> </a:t>
            </a:r>
            <a:r>
              <a:rPr lang="en-US" sz="4000" dirty="0" err="1">
                <a:solidFill>
                  <a:srgbClr val="002060"/>
                </a:solidFill>
                <a:latin typeface="#9Slide03 Cabin Condensed Bold" panose="00000806000000000000" pitchFamily="2" charset="-93"/>
              </a:rPr>
              <a:t>thức</a:t>
            </a:r>
            <a:r>
              <a:rPr lang="en-US" sz="4000" dirty="0">
                <a:solidFill>
                  <a:srgbClr val="002060"/>
                </a:solidFill>
                <a:latin typeface="#9Slide03 Cabin Condensed Bold" panose="00000806000000000000" pitchFamily="2" charset="-93"/>
              </a:rPr>
              <a:t>: </a:t>
            </a:r>
            <a:r>
              <a:rPr lang="en-US" sz="4000" dirty="0" err="1">
                <a:solidFill>
                  <a:srgbClr val="002060"/>
                </a:solidFill>
                <a:latin typeface="#9Slide03 Cabin Condensed Bold" panose="00000806000000000000" pitchFamily="2" charset="-93"/>
              </a:rPr>
              <a:t>viết</a:t>
            </a:r>
            <a:r>
              <a:rPr lang="en-US" sz="4000" dirty="0">
                <a:solidFill>
                  <a:srgbClr val="002060"/>
                </a:solidFill>
                <a:latin typeface="#9Slide03 Cabin Condensed Bold" panose="00000806000000000000" pitchFamily="2" charset="-93"/>
              </a:rPr>
              <a:t> </a:t>
            </a:r>
            <a:r>
              <a:rPr lang="en-US" sz="4000" dirty="0" err="1">
                <a:solidFill>
                  <a:srgbClr val="002060"/>
                </a:solidFill>
                <a:latin typeface="#9Slide03 Cabin Condensed Bold" panose="00000806000000000000" pitchFamily="2" charset="-93"/>
              </a:rPr>
              <a:t>tay</a:t>
            </a:r>
            <a:r>
              <a:rPr lang="en-US" sz="4000" dirty="0">
                <a:solidFill>
                  <a:srgbClr val="002060"/>
                </a:solidFill>
                <a:latin typeface="#9Slide03 Cabin Condensed Bold" panose="00000806000000000000" pitchFamily="2" charset="-93"/>
              </a:rPr>
              <a:t>/ </a:t>
            </a:r>
            <a:r>
              <a:rPr lang="en-US" sz="4000" dirty="0" err="1">
                <a:solidFill>
                  <a:srgbClr val="002060"/>
                </a:solidFill>
                <a:latin typeface="#9Slide03 Cabin Condensed Bold" panose="00000806000000000000" pitchFamily="2" charset="-93"/>
              </a:rPr>
              <a:t>đánh</a:t>
            </a:r>
            <a:r>
              <a:rPr lang="en-US" sz="4000" dirty="0">
                <a:solidFill>
                  <a:srgbClr val="002060"/>
                </a:solidFill>
                <a:latin typeface="#9Slide03 Cabin Condensed Bold" panose="00000806000000000000" pitchFamily="2" charset="-93"/>
              </a:rPr>
              <a:t> </a:t>
            </a:r>
            <a:r>
              <a:rPr lang="en-US" sz="4000" dirty="0" err="1">
                <a:solidFill>
                  <a:srgbClr val="002060"/>
                </a:solidFill>
                <a:latin typeface="#9Slide03 Cabin Condensed Bold" panose="00000806000000000000" pitchFamily="2" charset="-93"/>
              </a:rPr>
              <a:t>máy</a:t>
            </a:r>
            <a:r>
              <a:rPr lang="en-US" sz="4000" dirty="0">
                <a:solidFill>
                  <a:srgbClr val="002060"/>
                </a:solidFill>
                <a:latin typeface="#9Slide03 Cabin Condensed Bold" panose="00000806000000000000" pitchFamily="2" charset="-93"/>
              </a:rPr>
              <a:t> </a:t>
            </a:r>
            <a:r>
              <a:rPr lang="en-US" sz="4000" dirty="0" err="1">
                <a:solidFill>
                  <a:srgbClr val="002060"/>
                </a:solidFill>
                <a:latin typeface="#9Slide03 Cabin Condensed Bold" panose="00000806000000000000" pitchFamily="2" charset="-93"/>
              </a:rPr>
              <a:t>trên</a:t>
            </a:r>
            <a:r>
              <a:rPr lang="en-US" sz="4000" dirty="0">
                <a:solidFill>
                  <a:srgbClr val="002060"/>
                </a:solidFill>
                <a:latin typeface="#9Slide03 Cabin Condensed Bold" panose="00000806000000000000" pitchFamily="2" charset="-93"/>
              </a:rPr>
              <a:t> </a:t>
            </a:r>
            <a:r>
              <a:rPr lang="en-US" sz="4000" dirty="0" err="1">
                <a:solidFill>
                  <a:srgbClr val="002060"/>
                </a:solidFill>
                <a:latin typeface="#9Slide03 Cabin Condensed Bold" panose="00000806000000000000" pitchFamily="2" charset="-93"/>
              </a:rPr>
              <a:t>giấy</a:t>
            </a:r>
            <a:r>
              <a:rPr lang="en-US" sz="4000" dirty="0">
                <a:solidFill>
                  <a:srgbClr val="002060"/>
                </a:solidFill>
                <a:latin typeface="#9Slide03 Cabin Condensed Bold" panose="00000806000000000000" pitchFamily="2" charset="-93"/>
              </a:rPr>
              <a:t> A4</a:t>
            </a:r>
          </a:p>
        </p:txBody>
      </p:sp>
      <p:grpSp>
        <p:nvGrpSpPr>
          <p:cNvPr id="15" name="Group 15"/>
          <p:cNvGrpSpPr/>
          <p:nvPr/>
        </p:nvGrpSpPr>
        <p:grpSpPr>
          <a:xfrm>
            <a:off x="5101339" y="4110782"/>
            <a:ext cx="3682523" cy="368252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409581" y="5703088"/>
            <a:ext cx="2694390" cy="26943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6689031" y="6225058"/>
            <a:ext cx="2094831" cy="209483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409581" y="3267556"/>
            <a:ext cx="2094831" cy="209483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1790017" y="3731403"/>
            <a:ext cx="6622643" cy="5526897"/>
          </a:xfrm>
          <a:custGeom>
            <a:avLst/>
            <a:gdLst/>
            <a:ahLst/>
            <a:cxnLst/>
            <a:rect l="l" t="t" r="r" b="b"/>
            <a:pathLst>
              <a:path w="6622643" h="5526897">
                <a:moveTo>
                  <a:pt x="0" y="0"/>
                </a:moveTo>
                <a:lnTo>
                  <a:pt x="6622643" y="0"/>
                </a:lnTo>
                <a:lnTo>
                  <a:pt x="6622643" y="5526897"/>
                </a:lnTo>
                <a:lnTo>
                  <a:pt x="0" y="5526897"/>
                </a:lnTo>
                <a:lnTo>
                  <a:pt x="0" y="0"/>
                </a:lnTo>
                <a:close/>
              </a:path>
            </a:pathLst>
          </a:custGeom>
          <a:blipFill>
            <a:blip r:embed="rId10">
              <a:extLst>
                <a:ext uri="{BEBA8EAE-BF5A-486C-A8C5-ECC9F3942E4B}">
                  <a14:imgProps xmlns:a14="http://schemas.microsoft.com/office/drawing/2010/main">
                    <a14:imgLayer r:embed="rId11">
                      <a14:imgEffect>
                        <a14:saturation sat="400000"/>
                      </a14:imgEffect>
                    </a14:imgLayer>
                  </a14:imgProps>
                </a:ext>
                <a:ext uri="{96DAC541-7B7A-43D3-8B79-37D633B846F1}">
                  <asvg:svgBlip xmlns="" xmlns:asvg="http://schemas.microsoft.com/office/drawing/2016/SVG/main" r:embed="rId12"/>
                </a:ext>
              </a:extLst>
            </a:blip>
            <a:stretch>
              <a:fillRect/>
            </a:stretch>
          </a:blipFill>
        </p:spPr>
      </p:sp>
      <p:sp>
        <p:nvSpPr>
          <p:cNvPr id="28" name="Freeform 28"/>
          <p:cNvSpPr/>
          <p:nvPr/>
        </p:nvSpPr>
        <p:spPr>
          <a:xfrm rot="1627902">
            <a:off x="6837898" y="3420905"/>
            <a:ext cx="2254244" cy="971374"/>
          </a:xfrm>
          <a:custGeom>
            <a:avLst/>
            <a:gdLst/>
            <a:ahLst/>
            <a:cxnLst/>
            <a:rect l="l" t="t" r="r" b="b"/>
            <a:pathLst>
              <a:path w="2254244" h="971374">
                <a:moveTo>
                  <a:pt x="0" y="0"/>
                </a:moveTo>
                <a:lnTo>
                  <a:pt x="2254244" y="0"/>
                </a:lnTo>
                <a:lnTo>
                  <a:pt x="2254244" y="971374"/>
                </a:lnTo>
                <a:lnTo>
                  <a:pt x="0" y="97137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9" name="Freeform 29"/>
          <p:cNvSpPr/>
          <p:nvPr/>
        </p:nvSpPr>
        <p:spPr>
          <a:xfrm flipH="1">
            <a:off x="1028700" y="5911443"/>
            <a:ext cx="1134412" cy="1211508"/>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38775662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6"/>
        </a:solidFill>
        <a:effectLst/>
      </p:bgPr>
    </p:bg>
    <p:spTree>
      <p:nvGrpSpPr>
        <p:cNvPr id="1" name=""/>
        <p:cNvGrpSpPr/>
        <p:nvPr/>
      </p:nvGrpSpPr>
      <p:grpSpPr>
        <a:xfrm>
          <a:off x="0" y="0"/>
          <a:ext cx="0" cy="0"/>
          <a:chOff x="0" y="0"/>
          <a:chExt cx="0" cy="0"/>
        </a:xfrm>
      </p:grpSpPr>
      <p:sp>
        <p:nvSpPr>
          <p:cNvPr id="2" name="Freeform 2"/>
          <p:cNvSpPr/>
          <p:nvPr/>
        </p:nvSpPr>
        <p:spPr>
          <a:xfrm>
            <a:off x="0" y="7746818"/>
            <a:ext cx="18727000" cy="3347451"/>
          </a:xfrm>
          <a:custGeom>
            <a:avLst/>
            <a:gdLst/>
            <a:ahLst/>
            <a:cxnLst/>
            <a:rect l="l" t="t" r="r" b="b"/>
            <a:pathLst>
              <a:path w="18727000" h="3347451">
                <a:moveTo>
                  <a:pt x="0" y="0"/>
                </a:moveTo>
                <a:lnTo>
                  <a:pt x="18727000" y="0"/>
                </a:lnTo>
                <a:lnTo>
                  <a:pt x="18727000" y="3347451"/>
                </a:lnTo>
                <a:lnTo>
                  <a:pt x="0" y="3347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7391">
            <a:off x="9841829" y="8282201"/>
            <a:ext cx="9527354" cy="1381466"/>
          </a:xfrm>
          <a:custGeom>
            <a:avLst/>
            <a:gdLst/>
            <a:ahLst/>
            <a:cxnLst/>
            <a:rect l="l" t="t" r="r" b="b"/>
            <a:pathLst>
              <a:path w="9527354" h="1381466">
                <a:moveTo>
                  <a:pt x="0" y="0"/>
                </a:moveTo>
                <a:lnTo>
                  <a:pt x="9527354" y="0"/>
                </a:lnTo>
                <a:lnTo>
                  <a:pt x="9527354" y="1381466"/>
                </a:lnTo>
                <a:lnTo>
                  <a:pt x="0" y="13814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2700000" flipV="1">
            <a:off x="10095242" y="-4188435"/>
            <a:ext cx="7135206" cy="7001421"/>
          </a:xfrm>
          <a:custGeom>
            <a:avLst/>
            <a:gdLst/>
            <a:ahLst/>
            <a:cxnLst/>
            <a:rect l="l" t="t" r="r" b="b"/>
            <a:pathLst>
              <a:path w="7135206" h="7001421">
                <a:moveTo>
                  <a:pt x="0" y="7001422"/>
                </a:moveTo>
                <a:lnTo>
                  <a:pt x="7135206" y="7001422"/>
                </a:lnTo>
                <a:lnTo>
                  <a:pt x="7135206" y="0"/>
                </a:lnTo>
                <a:lnTo>
                  <a:pt x="0" y="0"/>
                </a:lnTo>
                <a:lnTo>
                  <a:pt x="0" y="7001422"/>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12023220" y="-5724599"/>
            <a:ext cx="11063038" cy="1106303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562987" y="-875792"/>
            <a:ext cx="7746818" cy="7746818"/>
            <a:chOff x="0" y="0"/>
            <a:chExt cx="6350000" cy="6350000"/>
          </a:xfrm>
        </p:grpSpPr>
        <p:sp>
          <p:nvSpPr>
            <p:cNvPr id="9" name="Freeform 9"/>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8"/>
              <a:stretch>
                <a:fillRect t="-8910" b="-8910"/>
              </a:stretch>
            </a:blipFill>
          </p:spPr>
        </p:sp>
      </p:grpSp>
      <p:grpSp>
        <p:nvGrpSpPr>
          <p:cNvPr id="10" name="Group 10"/>
          <p:cNvGrpSpPr/>
          <p:nvPr/>
        </p:nvGrpSpPr>
        <p:grpSpPr>
          <a:xfrm>
            <a:off x="4327043" y="9232274"/>
            <a:ext cx="19678699" cy="11562300"/>
            <a:chOff x="0" y="0"/>
            <a:chExt cx="1383362" cy="812800"/>
          </a:xfrm>
        </p:grpSpPr>
        <p:sp>
          <p:nvSpPr>
            <p:cNvPr id="11" name="Freeform 11"/>
            <p:cNvSpPr/>
            <p:nvPr/>
          </p:nvSpPr>
          <p:spPr>
            <a:xfrm>
              <a:off x="0" y="0"/>
              <a:ext cx="1383362" cy="812800"/>
            </a:xfrm>
            <a:custGeom>
              <a:avLst/>
              <a:gdLst/>
              <a:ahLst/>
              <a:cxnLst/>
              <a:rect l="l" t="t" r="r" b="b"/>
              <a:pathLst>
                <a:path w="1383362" h="812800">
                  <a:moveTo>
                    <a:pt x="691681" y="0"/>
                  </a:moveTo>
                  <a:cubicBezTo>
                    <a:pt x="309676" y="0"/>
                    <a:pt x="0" y="181951"/>
                    <a:pt x="0" y="406400"/>
                  </a:cubicBezTo>
                  <a:cubicBezTo>
                    <a:pt x="0" y="630849"/>
                    <a:pt x="309676" y="812800"/>
                    <a:pt x="691681" y="812800"/>
                  </a:cubicBezTo>
                  <a:cubicBezTo>
                    <a:pt x="1073686" y="812800"/>
                    <a:pt x="1383362" y="630849"/>
                    <a:pt x="1383362" y="406400"/>
                  </a:cubicBezTo>
                  <a:cubicBezTo>
                    <a:pt x="1383362" y="181951"/>
                    <a:pt x="1073686" y="0"/>
                    <a:pt x="691681" y="0"/>
                  </a:cubicBezTo>
                  <a:close/>
                </a:path>
              </a:pathLst>
            </a:custGeom>
            <a:solidFill>
              <a:srgbClr val="012F7F"/>
            </a:solidFill>
          </p:spPr>
        </p:sp>
        <p:sp>
          <p:nvSpPr>
            <p:cNvPr id="12" name="TextBox 12"/>
            <p:cNvSpPr txBox="1"/>
            <p:nvPr/>
          </p:nvSpPr>
          <p:spPr>
            <a:xfrm>
              <a:off x="129690" y="38100"/>
              <a:ext cx="1123982"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151062" y="3451991"/>
            <a:ext cx="1543050" cy="154305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514720" y="3724950"/>
            <a:ext cx="923804" cy="953604"/>
          </a:xfrm>
          <a:custGeom>
            <a:avLst/>
            <a:gdLst/>
            <a:ahLst/>
            <a:cxnLst/>
            <a:rect l="l" t="t" r="r" b="b"/>
            <a:pathLst>
              <a:path w="923804" h="953604">
                <a:moveTo>
                  <a:pt x="0" y="0"/>
                </a:moveTo>
                <a:lnTo>
                  <a:pt x="923804" y="0"/>
                </a:lnTo>
                <a:lnTo>
                  <a:pt x="923804" y="953604"/>
                </a:lnTo>
                <a:lnTo>
                  <a:pt x="0" y="95360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TextBox 17"/>
          <p:cNvSpPr txBox="1"/>
          <p:nvPr/>
        </p:nvSpPr>
        <p:spPr>
          <a:xfrm>
            <a:off x="356533" y="4995041"/>
            <a:ext cx="11378267" cy="2137765"/>
          </a:xfrm>
          <a:prstGeom prst="rect">
            <a:avLst/>
          </a:prstGeom>
          <a:solidFill>
            <a:srgbClr val="012F7F"/>
          </a:solidFill>
        </p:spPr>
        <p:txBody>
          <a:bodyPr wrap="square" lIns="0" tIns="0" rIns="0" bIns="0" rtlCol="0" anchor="t">
            <a:spAutoFit/>
          </a:bodyPr>
          <a:lstStyle/>
          <a:p>
            <a:pPr algn="just">
              <a:lnSpc>
                <a:spcPct val="150000"/>
              </a:lnSpc>
            </a:pPr>
            <a:r>
              <a:rPr lang="en-US" sz="3200" dirty="0" smtClean="0">
                <a:solidFill>
                  <a:schemeClr val="bg1"/>
                </a:solidFill>
                <a:latin typeface="#9Slide03 Cabin Condensed Bold" panose="00000806000000000000" pitchFamily="2" charset="-93"/>
              </a:rPr>
              <a:t>CNX </a:t>
            </a:r>
            <a:r>
              <a:rPr lang="vi-VN" sz="3200" dirty="0" smtClean="0">
                <a:solidFill>
                  <a:schemeClr val="bg1"/>
                </a:solidFill>
                <a:latin typeface="#9Slide03 Cabin Condensed Bold" panose="00000806000000000000" pitchFamily="2" charset="-93"/>
              </a:rPr>
              <a:t>là </a:t>
            </a:r>
            <a:r>
              <a:rPr lang="vi-VN" sz="3200" dirty="0">
                <a:solidFill>
                  <a:schemeClr val="bg1"/>
                </a:solidFill>
                <a:latin typeface="#9Slide03 Cabin Condensed Bold" panose="00000806000000000000" pitchFamily="2" charset="-93"/>
              </a:rPr>
              <a:t>nền công nghiệp </a:t>
            </a:r>
            <a:r>
              <a:rPr lang="vi-VN" sz="3200" dirty="0">
                <a:solidFill>
                  <a:srgbClr val="FFFF00"/>
                </a:solidFill>
                <a:latin typeface="#9Slide03 Cabin Condensed Bold" panose="00000806000000000000" pitchFamily="2" charset="-93"/>
              </a:rPr>
              <a:t>thân thiện với môi trường, </a:t>
            </a:r>
            <a:r>
              <a:rPr lang="vi-VN" sz="3200" dirty="0">
                <a:solidFill>
                  <a:schemeClr val="bg1"/>
                </a:solidFill>
                <a:latin typeface="#9Slide03 Cabin Condensed Bold" panose="00000806000000000000" pitchFamily="2" charset="-93"/>
              </a:rPr>
              <a:t>sản xuất ra các sản phẩm thân thiện với môi trường và giúp cho các điều kiện tự nhiên của môi trường </a:t>
            </a:r>
            <a:r>
              <a:rPr lang="vi-VN" sz="3200" dirty="0">
                <a:solidFill>
                  <a:srgbClr val="FFFF00"/>
                </a:solidFill>
                <a:latin typeface="#9Slide03 Cabin Condensed Bold" panose="00000806000000000000" pitchFamily="2" charset="-93"/>
              </a:rPr>
              <a:t>tốt hơn.</a:t>
            </a:r>
            <a:endParaRPr lang="en-US" sz="3200" dirty="0">
              <a:solidFill>
                <a:srgbClr val="FFFF00"/>
              </a:solidFill>
              <a:latin typeface="#9Slide03 Cabin Condensed Bold" panose="00000806000000000000" pitchFamily="2" charset="-93"/>
            </a:endParaRPr>
          </a:p>
        </p:txBody>
      </p:sp>
      <p:sp>
        <p:nvSpPr>
          <p:cNvPr id="18" name="TextBox 18"/>
          <p:cNvSpPr txBox="1"/>
          <p:nvPr/>
        </p:nvSpPr>
        <p:spPr>
          <a:xfrm>
            <a:off x="2962182" y="3758241"/>
            <a:ext cx="4743253" cy="887021"/>
          </a:xfrm>
          <a:prstGeom prst="rect">
            <a:avLst/>
          </a:prstGeom>
        </p:spPr>
        <p:txBody>
          <a:bodyPr lIns="0" tIns="0" rIns="0" bIns="0" rtlCol="0" anchor="t">
            <a:spAutoFit/>
          </a:bodyPr>
          <a:lstStyle/>
          <a:p>
            <a:pPr algn="l">
              <a:lnSpc>
                <a:spcPts val="7279"/>
              </a:lnSpc>
            </a:pPr>
            <a:r>
              <a:rPr lang="en-US" sz="5199" dirty="0">
                <a:solidFill>
                  <a:srgbClr val="012F7F"/>
                </a:solidFill>
                <a:latin typeface="#9Slide03 IcielPanton Black" panose="00000A00000000000000" pitchFamily="2" charset="-93"/>
              </a:rPr>
              <a:t>KHÁI NIỆM</a:t>
            </a:r>
          </a:p>
        </p:txBody>
      </p:sp>
      <p:sp>
        <p:nvSpPr>
          <p:cNvPr id="19" name="TextBox 5"/>
          <p:cNvSpPr txBox="1"/>
          <p:nvPr/>
        </p:nvSpPr>
        <p:spPr>
          <a:xfrm>
            <a:off x="5331695" y="569087"/>
            <a:ext cx="6622102" cy="2821285"/>
          </a:xfrm>
          <a:prstGeom prst="rect">
            <a:avLst/>
          </a:prstGeom>
        </p:spPr>
        <p:txBody>
          <a:bodyPr wrap="square" lIns="0" tIns="0" rIns="0" bIns="0" rtlCol="0" anchor="t">
            <a:spAutoFit/>
          </a:bodyPr>
          <a:lstStyle/>
          <a:p>
            <a:pPr marL="685800" indent="-685800" algn="ctr">
              <a:lnSpc>
                <a:spcPts val="5495"/>
              </a:lnSpc>
              <a:buFont typeface="Arial" panose="020B0604020202020204" pitchFamily="34" charset="0"/>
              <a:buChar char="•"/>
            </a:pPr>
            <a:r>
              <a:rPr lang="en-US" sz="4000" dirty="0" err="1">
                <a:solidFill>
                  <a:srgbClr val="000B5D"/>
                </a:solidFill>
                <a:latin typeface="#9Slide05 Atlantika" pitchFamily="2" charset="-93"/>
              </a:rPr>
              <a:t>Đọc</a:t>
            </a:r>
            <a:r>
              <a:rPr lang="en-US" sz="4000" dirty="0">
                <a:solidFill>
                  <a:srgbClr val="000B5D"/>
                </a:solidFill>
                <a:latin typeface="#9Slide05 Atlantika" pitchFamily="2" charset="-93"/>
              </a:rPr>
              <a:t> SGK </a:t>
            </a:r>
            <a:r>
              <a:rPr lang="en-US" sz="4000" dirty="0" err="1">
                <a:solidFill>
                  <a:srgbClr val="000B5D"/>
                </a:solidFill>
                <a:latin typeface="#9Slide05 Atlantika" pitchFamily="2" charset="-93"/>
              </a:rPr>
              <a:t>nêu</a:t>
            </a:r>
            <a:r>
              <a:rPr lang="en-US" sz="4000" dirty="0">
                <a:solidFill>
                  <a:srgbClr val="000B5D"/>
                </a:solidFill>
                <a:latin typeface="#9Slide05 Atlantika" pitchFamily="2" charset="-93"/>
              </a:rPr>
              <a:t> </a:t>
            </a:r>
            <a:r>
              <a:rPr lang="en-US" sz="4000" dirty="0" err="1">
                <a:solidFill>
                  <a:srgbClr val="FF0000"/>
                </a:solidFill>
                <a:latin typeface="#9Slide05 Atlantika" pitchFamily="2" charset="-93"/>
              </a:rPr>
              <a:t>khái</a:t>
            </a:r>
            <a:r>
              <a:rPr lang="en-US" sz="4000" dirty="0">
                <a:solidFill>
                  <a:srgbClr val="FF0000"/>
                </a:solidFill>
                <a:latin typeface="#9Slide05 Atlantika" pitchFamily="2" charset="-93"/>
              </a:rPr>
              <a:t> </a:t>
            </a:r>
            <a:r>
              <a:rPr lang="en-US" sz="4000" dirty="0" err="1">
                <a:solidFill>
                  <a:srgbClr val="FF0000"/>
                </a:solidFill>
                <a:latin typeface="#9Slide05 Atlantika" pitchFamily="2" charset="-93"/>
              </a:rPr>
              <a:t>niệm</a:t>
            </a:r>
            <a:r>
              <a:rPr lang="en-US" sz="4000" dirty="0">
                <a:solidFill>
                  <a:srgbClr val="FF0000"/>
                </a:solidFill>
                <a:latin typeface="#9Slide05 Atlantika" pitchFamily="2" charset="-93"/>
              </a:rPr>
              <a:t> </a:t>
            </a:r>
            <a:r>
              <a:rPr lang="en-US" sz="4000" dirty="0" err="1" smtClean="0">
                <a:solidFill>
                  <a:srgbClr val="000B5D"/>
                </a:solidFill>
                <a:latin typeface="#9Slide05 Atlantika" pitchFamily="2" charset="-93"/>
              </a:rPr>
              <a:t>và</a:t>
            </a:r>
            <a:r>
              <a:rPr lang="en-US" sz="4000" dirty="0" smtClean="0">
                <a:solidFill>
                  <a:srgbClr val="000B5D"/>
                </a:solidFill>
                <a:latin typeface="#9Slide05 Atlantika" pitchFamily="2" charset="-93"/>
              </a:rPr>
              <a:t> </a:t>
            </a:r>
            <a:r>
              <a:rPr lang="en-US" sz="4000" dirty="0" err="1" smtClean="0">
                <a:solidFill>
                  <a:srgbClr val="FF0000"/>
                </a:solidFill>
                <a:latin typeface="#9Slide05 Atlantika" pitchFamily="2" charset="-93"/>
              </a:rPr>
              <a:t>lợi</a:t>
            </a:r>
            <a:r>
              <a:rPr lang="en-US" sz="4000" dirty="0" smtClean="0">
                <a:solidFill>
                  <a:srgbClr val="FF0000"/>
                </a:solidFill>
                <a:latin typeface="#9Slide05 Atlantika" pitchFamily="2" charset="-93"/>
              </a:rPr>
              <a:t> </a:t>
            </a:r>
            <a:r>
              <a:rPr lang="en-US" sz="4000" dirty="0" err="1" smtClean="0">
                <a:solidFill>
                  <a:srgbClr val="FF0000"/>
                </a:solidFill>
                <a:latin typeface="#9Slide05 Atlantika" pitchFamily="2" charset="-93"/>
              </a:rPr>
              <a:t>ích</a:t>
            </a:r>
            <a:r>
              <a:rPr lang="en-US" sz="4000" dirty="0" smtClean="0">
                <a:solidFill>
                  <a:srgbClr val="FF0000"/>
                </a:solidFill>
                <a:latin typeface="#9Slide05 Atlantika" pitchFamily="2" charset="-93"/>
              </a:rPr>
              <a:t> </a:t>
            </a:r>
            <a:r>
              <a:rPr lang="en-US" sz="4000" dirty="0" err="1" smtClean="0">
                <a:solidFill>
                  <a:srgbClr val="000B5D"/>
                </a:solidFill>
                <a:latin typeface="#9Slide05 Atlantika" pitchFamily="2" charset="-93"/>
              </a:rPr>
              <a:t>công</a:t>
            </a:r>
            <a:r>
              <a:rPr lang="en-US" sz="4000" dirty="0" smtClean="0">
                <a:solidFill>
                  <a:srgbClr val="000B5D"/>
                </a:solidFill>
                <a:latin typeface="#9Slide05 Atlantika" pitchFamily="2" charset="-93"/>
              </a:rPr>
              <a:t> </a:t>
            </a:r>
            <a:r>
              <a:rPr lang="en-US" sz="4000" dirty="0" err="1">
                <a:solidFill>
                  <a:srgbClr val="000B5D"/>
                </a:solidFill>
                <a:latin typeface="#9Slide05 Atlantika" pitchFamily="2" charset="-93"/>
              </a:rPr>
              <a:t>nghiệp</a:t>
            </a:r>
            <a:r>
              <a:rPr lang="en-US" sz="4000" dirty="0">
                <a:solidFill>
                  <a:srgbClr val="000B5D"/>
                </a:solidFill>
                <a:latin typeface="#9Slide05 Atlantika" pitchFamily="2" charset="-93"/>
              </a:rPr>
              <a:t> </a:t>
            </a:r>
            <a:r>
              <a:rPr lang="en-US" sz="4000" dirty="0" err="1" smtClean="0">
                <a:solidFill>
                  <a:srgbClr val="000B5D"/>
                </a:solidFill>
                <a:latin typeface="#9Slide05 Atlantika" pitchFamily="2" charset="-93"/>
              </a:rPr>
              <a:t>xanh</a:t>
            </a:r>
            <a:endParaRPr lang="en-US" sz="4000" dirty="0" smtClean="0">
              <a:solidFill>
                <a:srgbClr val="000B5D"/>
              </a:solidFill>
              <a:latin typeface="#9Slide05 Atlantika" pitchFamily="2" charset="-93"/>
            </a:endParaRPr>
          </a:p>
          <a:p>
            <a:pPr marL="685800" indent="-685800" algn="ctr">
              <a:lnSpc>
                <a:spcPts val="5495"/>
              </a:lnSpc>
              <a:buFont typeface="Arial" panose="020B0604020202020204" pitchFamily="34" charset="0"/>
              <a:buChar char="•"/>
            </a:pPr>
            <a:r>
              <a:rPr lang="en-US" sz="4000" dirty="0" err="1" smtClean="0">
                <a:solidFill>
                  <a:srgbClr val="000B5D"/>
                </a:solidFill>
                <a:latin typeface="#9Slide05 Atlantika" pitchFamily="2" charset="-93"/>
              </a:rPr>
              <a:t>Gạch</a:t>
            </a:r>
            <a:r>
              <a:rPr lang="en-US" sz="4000" dirty="0" smtClean="0">
                <a:solidFill>
                  <a:srgbClr val="000B5D"/>
                </a:solidFill>
                <a:latin typeface="#9Slide05 Atlantika" pitchFamily="2" charset="-93"/>
              </a:rPr>
              <a:t> </a:t>
            </a:r>
            <a:r>
              <a:rPr lang="en-US" sz="4000" dirty="0" err="1">
                <a:solidFill>
                  <a:srgbClr val="000B5D"/>
                </a:solidFill>
                <a:latin typeface="#9Slide05 Atlantika" pitchFamily="2" charset="-93"/>
              </a:rPr>
              <a:t>chân</a:t>
            </a:r>
            <a:r>
              <a:rPr lang="en-US" sz="4000" dirty="0">
                <a:solidFill>
                  <a:srgbClr val="000B5D"/>
                </a:solidFill>
                <a:latin typeface="#9Slide05 Atlantika" pitchFamily="2" charset="-93"/>
              </a:rPr>
              <a:t> </a:t>
            </a:r>
            <a:r>
              <a:rPr lang="en-US" sz="4000" dirty="0" err="1">
                <a:solidFill>
                  <a:srgbClr val="000B5D"/>
                </a:solidFill>
                <a:latin typeface="#9Slide05 Atlantika" pitchFamily="2" charset="-93"/>
              </a:rPr>
              <a:t>trong</a:t>
            </a:r>
            <a:r>
              <a:rPr lang="en-US" sz="4000" dirty="0">
                <a:solidFill>
                  <a:srgbClr val="000B5D"/>
                </a:solidFill>
                <a:latin typeface="#9Slide05 Atlantika" pitchFamily="2" charset="-93"/>
              </a:rPr>
              <a:t> </a:t>
            </a:r>
            <a:r>
              <a:rPr lang="en-US" sz="4000" dirty="0" err="1" smtClean="0">
                <a:solidFill>
                  <a:srgbClr val="000B5D"/>
                </a:solidFill>
                <a:latin typeface="#9Slide05 Atlantika" pitchFamily="2" charset="-93"/>
              </a:rPr>
              <a:t>sách</a:t>
            </a:r>
            <a:r>
              <a:rPr lang="en-US" sz="4000" dirty="0" smtClean="0">
                <a:solidFill>
                  <a:srgbClr val="000B5D"/>
                </a:solidFill>
                <a:latin typeface="#9Slide05 Atlantika" pitchFamily="2" charset="-93"/>
              </a:rPr>
              <a:t> </a:t>
            </a:r>
            <a:r>
              <a:rPr lang="vi-VN" sz="4000" dirty="0" smtClean="0">
                <a:solidFill>
                  <a:srgbClr val="000B5D"/>
                </a:solidFill>
                <a:latin typeface="#9Slide05 Atlantika" pitchFamily="2" charset="-93"/>
              </a:rPr>
              <a:t>công nghiệp xanh cần được chú trọng để </a:t>
            </a:r>
            <a:r>
              <a:rPr lang="vi-VN" sz="4000" dirty="0" smtClean="0">
                <a:solidFill>
                  <a:srgbClr val="FF0000"/>
                </a:solidFill>
                <a:latin typeface="#9Slide05 Atlantika" pitchFamily="2" charset="-93"/>
              </a:rPr>
              <a:t>giải quyết vấn đề</a:t>
            </a:r>
            <a:r>
              <a:rPr lang="en-US" sz="4000" dirty="0" smtClean="0">
                <a:solidFill>
                  <a:srgbClr val="FF0000"/>
                </a:solidFill>
                <a:latin typeface="#9Slide05 Atlantika" pitchFamily="2" charset="-93"/>
              </a:rPr>
              <a:t> </a:t>
            </a:r>
            <a:r>
              <a:rPr lang="en-US" sz="4000" dirty="0" err="1" smtClean="0">
                <a:solidFill>
                  <a:srgbClr val="FF0000"/>
                </a:solidFill>
                <a:latin typeface="#9Slide05 Atlantika" pitchFamily="2" charset="-93"/>
              </a:rPr>
              <a:t>gì</a:t>
            </a:r>
            <a:r>
              <a:rPr lang="en-US" sz="4000" dirty="0" smtClean="0">
                <a:solidFill>
                  <a:srgbClr val="FF0000"/>
                </a:solidFill>
                <a:latin typeface="#9Slide05 Atlantika" pitchFamily="2" charset="-93"/>
              </a:rPr>
              <a:t>?</a:t>
            </a:r>
            <a:endParaRPr lang="vi-VN" sz="4000" dirty="0" smtClean="0">
              <a:solidFill>
                <a:srgbClr val="FF0000"/>
              </a:solidFill>
              <a:latin typeface="#9Slide05 Atlantika" pitchFamily="2" charset="-93"/>
            </a:endParaRPr>
          </a:p>
        </p:txBody>
      </p:sp>
      <p:sp>
        <p:nvSpPr>
          <p:cNvPr id="20" name="Freeform 6"/>
          <p:cNvSpPr/>
          <p:nvPr/>
        </p:nvSpPr>
        <p:spPr>
          <a:xfrm>
            <a:off x="156541" y="450436"/>
            <a:ext cx="5000438" cy="3175179"/>
          </a:xfrm>
          <a:custGeom>
            <a:avLst/>
            <a:gdLst/>
            <a:ahLst/>
            <a:cxnLst/>
            <a:rect l="l" t="t" r="r" b="b"/>
            <a:pathLst>
              <a:path w="5000438" h="3175179">
                <a:moveTo>
                  <a:pt x="0" y="0"/>
                </a:moveTo>
                <a:lnTo>
                  <a:pt x="5000438" y="0"/>
                </a:lnTo>
                <a:lnTo>
                  <a:pt x="5000438" y="3175179"/>
                </a:lnTo>
                <a:lnTo>
                  <a:pt x="0" y="3175179"/>
                </a:lnTo>
                <a:lnTo>
                  <a:pt x="0" y="0"/>
                </a:lnTo>
                <a:close/>
              </a:path>
            </a:pathLst>
          </a:custGeom>
          <a:blipFill>
            <a:blip r:embed="rId11"/>
            <a:stretch>
              <a:fillRect t="-29204" b="-29204"/>
            </a:stretch>
          </a:blipFill>
        </p:spPr>
      </p:sp>
      <p:sp>
        <p:nvSpPr>
          <p:cNvPr id="21" name="TextBox 9"/>
          <p:cNvSpPr txBox="1"/>
          <p:nvPr/>
        </p:nvSpPr>
        <p:spPr>
          <a:xfrm>
            <a:off x="850163" y="753205"/>
            <a:ext cx="3941765" cy="1373735"/>
          </a:xfrm>
          <a:prstGeom prst="rect">
            <a:avLst/>
          </a:prstGeom>
        </p:spPr>
        <p:txBody>
          <a:bodyPr lIns="0" tIns="0" rIns="0" bIns="0" rtlCol="0" anchor="t">
            <a:spAutoFit/>
          </a:bodyPr>
          <a:lstStyle/>
          <a:p>
            <a:pPr algn="ctr">
              <a:lnSpc>
                <a:spcPts val="5435"/>
              </a:lnSpc>
            </a:pPr>
            <a:r>
              <a:rPr lang="en-US" sz="3418" dirty="0">
                <a:solidFill>
                  <a:srgbClr val="9DEDF0"/>
                </a:solidFill>
                <a:latin typeface="#9Slide03 IcielSamsung Sharp Bo" pitchFamily="2" charset="-93"/>
              </a:rPr>
              <a:t>HOẠT ĐỘNG </a:t>
            </a:r>
          </a:p>
          <a:p>
            <a:pPr algn="ctr">
              <a:lnSpc>
                <a:spcPts val="5435"/>
              </a:lnSpc>
            </a:pPr>
            <a:r>
              <a:rPr lang="en-US" sz="3418" dirty="0">
                <a:solidFill>
                  <a:srgbClr val="9DEDF0"/>
                </a:solidFill>
                <a:latin typeface="#9Slide03 IcielSamsung Sharp Bo" pitchFamily="2" charset="-93"/>
              </a:rPr>
              <a:t>CẢ LỚP</a:t>
            </a:r>
          </a:p>
        </p:txBody>
      </p:sp>
      <p:sp>
        <p:nvSpPr>
          <p:cNvPr id="23" name="TextBox 18"/>
          <p:cNvSpPr txBox="1"/>
          <p:nvPr/>
        </p:nvSpPr>
        <p:spPr>
          <a:xfrm>
            <a:off x="1000718" y="8001855"/>
            <a:ext cx="2779058" cy="936154"/>
          </a:xfrm>
          <a:prstGeom prst="rect">
            <a:avLst/>
          </a:prstGeom>
        </p:spPr>
        <p:txBody>
          <a:bodyPr wrap="square" lIns="0" tIns="0" rIns="0" bIns="0" rtlCol="0" anchor="t">
            <a:spAutoFit/>
          </a:bodyPr>
          <a:lstStyle/>
          <a:p>
            <a:pPr algn="l">
              <a:lnSpc>
                <a:spcPts val="7279"/>
              </a:lnSpc>
            </a:pPr>
            <a:r>
              <a:rPr lang="en-US" sz="5199" dirty="0" smtClean="0">
                <a:solidFill>
                  <a:srgbClr val="012F7F"/>
                </a:solidFill>
                <a:latin typeface="#9Slide03 IcielPanton Black" panose="00000A00000000000000" pitchFamily="2" charset="-93"/>
              </a:rPr>
              <a:t>LỢI ÍCH</a:t>
            </a:r>
            <a:endParaRPr lang="en-US" sz="5199" dirty="0">
              <a:solidFill>
                <a:srgbClr val="012F7F"/>
              </a:solidFill>
              <a:latin typeface="#9Slide03 IcielPanton Black" panose="00000A00000000000000" pitchFamily="2" charset="-93"/>
            </a:endParaRPr>
          </a:p>
        </p:txBody>
      </p:sp>
      <p:sp>
        <p:nvSpPr>
          <p:cNvPr id="24" name="TextBox 17"/>
          <p:cNvSpPr txBox="1"/>
          <p:nvPr/>
        </p:nvSpPr>
        <p:spPr>
          <a:xfrm>
            <a:off x="4434583" y="7332223"/>
            <a:ext cx="11378267" cy="2954655"/>
          </a:xfrm>
          <a:prstGeom prst="rect">
            <a:avLst/>
          </a:prstGeom>
          <a:solidFill>
            <a:srgbClr val="012F7F"/>
          </a:solidFill>
        </p:spPr>
        <p:txBody>
          <a:bodyPr wrap="square" lIns="0" tIns="0" rIns="0" bIns="0" rtlCol="0" anchor="t">
            <a:spAutoFit/>
          </a:bodyPr>
          <a:lstStyle/>
          <a:p>
            <a:pPr algn="just">
              <a:lnSpc>
                <a:spcPct val="150000"/>
              </a:lnSpc>
            </a:pPr>
            <a:r>
              <a:rPr lang="en-US" sz="3200" dirty="0" smtClean="0">
                <a:solidFill>
                  <a:srgbClr val="FFFF00"/>
                </a:solidFill>
                <a:latin typeface="#9Slide03 Cabin Condensed Bold" panose="00000806000000000000" pitchFamily="2" charset="-93"/>
              </a:rPr>
              <a:t>T</a:t>
            </a:r>
            <a:r>
              <a:rPr lang="vi-VN" sz="3200" dirty="0" smtClean="0">
                <a:solidFill>
                  <a:srgbClr val="FFFF00"/>
                </a:solidFill>
                <a:latin typeface="#9Slide03 Cabin Condensed Bold" panose="00000806000000000000" pitchFamily="2" charset="-93"/>
              </a:rPr>
              <a:t>ái </a:t>
            </a:r>
            <a:r>
              <a:rPr lang="vi-VN" sz="3200" dirty="0">
                <a:solidFill>
                  <a:srgbClr val="FFFF00"/>
                </a:solidFill>
                <a:latin typeface="#9Slide03 Cabin Condensed Bold" panose="00000806000000000000" pitchFamily="2" charset="-93"/>
              </a:rPr>
              <a:t>sử dụng các chất thải, nâng cao hiệu quả </a:t>
            </a:r>
            <a:r>
              <a:rPr lang="vi-VN" sz="3200" dirty="0">
                <a:solidFill>
                  <a:schemeClr val="bg1"/>
                </a:solidFill>
                <a:latin typeface="#9Slide03 Cabin Condensed Bold" panose="00000806000000000000" pitchFamily="2" charset="-93"/>
              </a:rPr>
              <a:t>sử dụng </a:t>
            </a:r>
            <a:r>
              <a:rPr lang="vi-VN" sz="3200" dirty="0">
                <a:solidFill>
                  <a:srgbClr val="FFFF00"/>
                </a:solidFill>
                <a:latin typeface="#9Slide03 Cabin Condensed Bold" panose="00000806000000000000" pitchFamily="2" charset="-93"/>
              </a:rPr>
              <a:t>tài nguyên </a:t>
            </a:r>
            <a:r>
              <a:rPr lang="vi-VN" sz="3200" dirty="0">
                <a:solidFill>
                  <a:schemeClr val="bg1"/>
                </a:solidFill>
                <a:latin typeface="#9Slide03 Cabin Condensed Bold" panose="00000806000000000000" pitchFamily="2" charset="-93"/>
              </a:rPr>
              <a:t>và </a:t>
            </a:r>
            <a:r>
              <a:rPr lang="vi-VN" sz="3200" dirty="0">
                <a:solidFill>
                  <a:srgbClr val="FFFF00"/>
                </a:solidFill>
                <a:latin typeface="#9Slide03 Cabin Condensed Bold" panose="00000806000000000000" pitchFamily="2" charset="-93"/>
              </a:rPr>
              <a:t>năng lượng, bảo vệ môi trường </a:t>
            </a:r>
            <a:r>
              <a:rPr lang="vi-VN" sz="3200" dirty="0">
                <a:solidFill>
                  <a:schemeClr val="bg1"/>
                </a:solidFill>
                <a:latin typeface="#9Slide03 Cabin Condensed Bold" panose="00000806000000000000" pitchFamily="2" charset="-93"/>
              </a:rPr>
              <a:t>và </a:t>
            </a:r>
            <a:r>
              <a:rPr lang="vi-VN" sz="3200" dirty="0">
                <a:solidFill>
                  <a:srgbClr val="FFFF00"/>
                </a:solidFill>
                <a:latin typeface="#9Slide03 Cabin Condensed Bold" panose="00000806000000000000" pitchFamily="2" charset="-93"/>
              </a:rPr>
              <a:t>giảm nhẹ biến đổi khí hậu</a:t>
            </a:r>
            <a:r>
              <a:rPr lang="vi-VN" sz="3200" dirty="0">
                <a:solidFill>
                  <a:schemeClr val="bg1"/>
                </a:solidFill>
                <a:latin typeface="#9Slide03 Cabin Condensed Bold" panose="00000806000000000000" pitchFamily="2" charset="-93"/>
              </a:rPr>
              <a:t>, đảm bảo </a:t>
            </a:r>
            <a:r>
              <a:rPr lang="vi-VN" sz="3200" dirty="0">
                <a:solidFill>
                  <a:srgbClr val="FFFF00"/>
                </a:solidFill>
                <a:latin typeface="#9Slide03 Cabin Condensed Bold" panose="00000806000000000000" pitchFamily="2" charset="-93"/>
              </a:rPr>
              <a:t>sức khoẻ </a:t>
            </a:r>
            <a:r>
              <a:rPr lang="vi-VN" sz="3200" dirty="0">
                <a:solidFill>
                  <a:schemeClr val="bg1"/>
                </a:solidFill>
                <a:latin typeface="#9Slide03 Cabin Condensed Bold" panose="00000806000000000000" pitchFamily="2" charset="-93"/>
              </a:rPr>
              <a:t>của người dân và tạo ra các sản phẩm </a:t>
            </a:r>
            <a:r>
              <a:rPr lang="vi-VN" sz="3200" dirty="0">
                <a:solidFill>
                  <a:srgbClr val="FFFF00"/>
                </a:solidFill>
                <a:latin typeface="#9Slide03 Cabin Condensed Bold" panose="00000806000000000000" pitchFamily="2" charset="-93"/>
              </a:rPr>
              <a:t>an toàn</a:t>
            </a:r>
            <a:r>
              <a:rPr lang="vi-VN" sz="3200" dirty="0">
                <a:solidFill>
                  <a:schemeClr val="bg1"/>
                </a:solidFill>
                <a:latin typeface="#9Slide03 Cabin Condensed Bold" panose="00000806000000000000" pitchFamily="2" charset="-93"/>
              </a:rPr>
              <a:t>, thông qua sử dụng </a:t>
            </a:r>
            <a:r>
              <a:rPr lang="vi-VN" sz="3200" dirty="0">
                <a:solidFill>
                  <a:srgbClr val="FFFF00"/>
                </a:solidFill>
                <a:latin typeface="#9Slide03 Cabin Condensed Bold" panose="00000806000000000000" pitchFamily="2" charset="-93"/>
              </a:rPr>
              <a:t>các công nghệ tiên tiến.</a:t>
            </a:r>
            <a:endParaRPr lang="en-US" sz="3200" dirty="0">
              <a:solidFill>
                <a:srgbClr val="FFFF00"/>
              </a:solidFill>
              <a:latin typeface="#9Slide03 Cabin Condensed Bold" panose="00000806000000000000" pitchFamily="2"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1"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833895"/>
          </a:xfrm>
          <a:custGeom>
            <a:avLst/>
            <a:gdLst/>
            <a:ahLst/>
            <a:cxnLst/>
            <a:rect l="l" t="t" r="r" b="b"/>
            <a:pathLst>
              <a:path w="18288000" h="5833895">
                <a:moveTo>
                  <a:pt x="0" y="0"/>
                </a:moveTo>
                <a:lnTo>
                  <a:pt x="18288000" y="0"/>
                </a:lnTo>
                <a:lnTo>
                  <a:pt x="18288000" y="5833895"/>
                </a:lnTo>
                <a:lnTo>
                  <a:pt x="0" y="5833895"/>
                </a:lnTo>
                <a:lnTo>
                  <a:pt x="0" y="0"/>
                </a:lnTo>
                <a:close/>
              </a:path>
            </a:pathLst>
          </a:custGeom>
          <a:blipFill>
            <a:blip r:embed="rId2"/>
            <a:stretch>
              <a:fillRect t="-74568" b="-33503"/>
            </a:stretch>
          </a:blipFill>
        </p:spPr>
      </p:sp>
      <p:sp>
        <p:nvSpPr>
          <p:cNvPr id="3" name="TextBox 3"/>
          <p:cNvSpPr txBox="1"/>
          <p:nvPr/>
        </p:nvSpPr>
        <p:spPr>
          <a:xfrm>
            <a:off x="5205259" y="7517692"/>
            <a:ext cx="7877483" cy="1400175"/>
          </a:xfrm>
          <a:prstGeom prst="rect">
            <a:avLst/>
          </a:prstGeom>
        </p:spPr>
        <p:txBody>
          <a:bodyPr lIns="0" tIns="0" rIns="0" bIns="0" rtlCol="0" anchor="t">
            <a:spAutoFit/>
          </a:bodyPr>
          <a:lstStyle/>
          <a:p>
            <a:pPr algn="ctr">
              <a:lnSpc>
                <a:spcPts val="11040"/>
              </a:lnSpc>
            </a:pPr>
            <a:r>
              <a:rPr lang="en-US" sz="9200">
                <a:solidFill>
                  <a:srgbClr val="012F7F"/>
                </a:solidFill>
                <a:latin typeface="League Spartan"/>
              </a:rPr>
              <a:t>THANK YOU</a:t>
            </a:r>
          </a:p>
        </p:txBody>
      </p:sp>
      <p:sp>
        <p:nvSpPr>
          <p:cNvPr id="4" name="Freeform 4"/>
          <p:cNvSpPr/>
          <p:nvPr/>
        </p:nvSpPr>
        <p:spPr>
          <a:xfrm rot="-10800000">
            <a:off x="7895800" y="3428523"/>
            <a:ext cx="18727000" cy="3347451"/>
          </a:xfrm>
          <a:custGeom>
            <a:avLst/>
            <a:gdLst/>
            <a:ahLst/>
            <a:cxnLst/>
            <a:rect l="l" t="t" r="r" b="b"/>
            <a:pathLst>
              <a:path w="18727000" h="3347451">
                <a:moveTo>
                  <a:pt x="0" y="0"/>
                </a:moveTo>
                <a:lnTo>
                  <a:pt x="18727000" y="0"/>
                </a:lnTo>
                <a:lnTo>
                  <a:pt x="18727000" y="3347452"/>
                </a:lnTo>
                <a:lnTo>
                  <a:pt x="0" y="33474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8623787" y="4870328"/>
            <a:ext cx="18727000" cy="3347451"/>
          </a:xfrm>
          <a:custGeom>
            <a:avLst/>
            <a:gdLst/>
            <a:ahLst/>
            <a:cxnLst/>
            <a:rect l="l" t="t" r="r" b="b"/>
            <a:pathLst>
              <a:path w="18727000" h="3347451">
                <a:moveTo>
                  <a:pt x="0" y="0"/>
                </a:moveTo>
                <a:lnTo>
                  <a:pt x="18727000" y="0"/>
                </a:lnTo>
                <a:lnTo>
                  <a:pt x="18727000" y="3347452"/>
                </a:lnTo>
                <a:lnTo>
                  <a:pt x="0" y="33474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10732608">
            <a:off x="7908425" y="5383764"/>
            <a:ext cx="9527354" cy="1381466"/>
          </a:xfrm>
          <a:custGeom>
            <a:avLst/>
            <a:gdLst/>
            <a:ahLst/>
            <a:cxnLst/>
            <a:rect l="l" t="t" r="r" b="b"/>
            <a:pathLst>
              <a:path w="9527354" h="1381466">
                <a:moveTo>
                  <a:pt x="0" y="0"/>
                </a:moveTo>
                <a:lnTo>
                  <a:pt x="9527354" y="0"/>
                </a:lnTo>
                <a:lnTo>
                  <a:pt x="9527354" y="1381467"/>
                </a:lnTo>
                <a:lnTo>
                  <a:pt x="0" y="13814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67391">
            <a:off x="563234" y="4881072"/>
            <a:ext cx="9527354" cy="1381466"/>
          </a:xfrm>
          <a:custGeom>
            <a:avLst/>
            <a:gdLst/>
            <a:ahLst/>
            <a:cxnLst/>
            <a:rect l="l" t="t" r="r" b="b"/>
            <a:pathLst>
              <a:path w="9527354" h="1381466">
                <a:moveTo>
                  <a:pt x="0" y="0"/>
                </a:moveTo>
                <a:lnTo>
                  <a:pt x="9527354" y="0"/>
                </a:lnTo>
                <a:lnTo>
                  <a:pt x="9527354" y="1381467"/>
                </a:lnTo>
                <a:lnTo>
                  <a:pt x="0" y="13814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6"/>
        </a:solidFill>
        <a:effectLst/>
      </p:bgPr>
    </p:bg>
    <p:spTree>
      <p:nvGrpSpPr>
        <p:cNvPr id="1" name=""/>
        <p:cNvGrpSpPr/>
        <p:nvPr/>
      </p:nvGrpSpPr>
      <p:grpSpPr>
        <a:xfrm>
          <a:off x="0" y="0"/>
          <a:ext cx="0" cy="0"/>
          <a:chOff x="0" y="0"/>
          <a:chExt cx="0" cy="0"/>
        </a:xfrm>
      </p:grpSpPr>
      <p:sp>
        <p:nvSpPr>
          <p:cNvPr id="2" name="Freeform 2"/>
          <p:cNvSpPr/>
          <p:nvPr/>
        </p:nvSpPr>
        <p:spPr>
          <a:xfrm rot="5400000">
            <a:off x="-5676119" y="-525045"/>
            <a:ext cx="16242230" cy="5921646"/>
          </a:xfrm>
          <a:custGeom>
            <a:avLst/>
            <a:gdLst/>
            <a:ahLst/>
            <a:cxnLst/>
            <a:rect l="l" t="t" r="r" b="b"/>
            <a:pathLst>
              <a:path w="16242230" h="5921646">
                <a:moveTo>
                  <a:pt x="0" y="0"/>
                </a:moveTo>
                <a:lnTo>
                  <a:pt x="16242230" y="0"/>
                </a:lnTo>
                <a:lnTo>
                  <a:pt x="16242230" y="5921646"/>
                </a:lnTo>
                <a:lnTo>
                  <a:pt x="0" y="59216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4346926">
            <a:off x="-3811976" y="4583017"/>
            <a:ext cx="8691398" cy="1260253"/>
          </a:xfrm>
          <a:custGeom>
            <a:avLst/>
            <a:gdLst/>
            <a:ahLst/>
            <a:cxnLst/>
            <a:rect l="l" t="t" r="r" b="b"/>
            <a:pathLst>
              <a:path w="8691398" h="1260253">
                <a:moveTo>
                  <a:pt x="0" y="0"/>
                </a:moveTo>
                <a:lnTo>
                  <a:pt x="8691397" y="0"/>
                </a:lnTo>
                <a:lnTo>
                  <a:pt x="8691397" y="1260253"/>
                </a:lnTo>
                <a:lnTo>
                  <a:pt x="0" y="12602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322692">
            <a:off x="-1152871" y="3408533"/>
            <a:ext cx="8691398" cy="1260253"/>
          </a:xfrm>
          <a:custGeom>
            <a:avLst/>
            <a:gdLst/>
            <a:ahLst/>
            <a:cxnLst/>
            <a:rect l="l" t="t" r="r" b="b"/>
            <a:pathLst>
              <a:path w="8691398" h="1260253">
                <a:moveTo>
                  <a:pt x="0" y="0"/>
                </a:moveTo>
                <a:lnTo>
                  <a:pt x="8691398" y="0"/>
                </a:lnTo>
                <a:lnTo>
                  <a:pt x="8691398" y="1260253"/>
                </a:lnTo>
                <a:lnTo>
                  <a:pt x="0" y="12602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400000">
            <a:off x="-1615059" y="-1177673"/>
            <a:ext cx="3230118" cy="41148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6" name="Group 6"/>
          <p:cNvGrpSpPr/>
          <p:nvPr/>
        </p:nvGrpSpPr>
        <p:grpSpPr>
          <a:xfrm>
            <a:off x="5131924" y="316146"/>
            <a:ext cx="2363611" cy="236361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5587242" y="738227"/>
            <a:ext cx="1452974" cy="1519450"/>
          </a:xfrm>
          <a:custGeom>
            <a:avLst/>
            <a:gdLst/>
            <a:ahLst/>
            <a:cxnLst/>
            <a:rect l="l" t="t" r="r" b="b"/>
            <a:pathLst>
              <a:path w="1452974" h="1519450">
                <a:moveTo>
                  <a:pt x="0" y="0"/>
                </a:moveTo>
                <a:lnTo>
                  <a:pt x="1452974" y="0"/>
                </a:lnTo>
                <a:lnTo>
                  <a:pt x="1452974" y="1519450"/>
                </a:lnTo>
                <a:lnTo>
                  <a:pt x="0" y="15194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3192828" y="3815962"/>
            <a:ext cx="1430786" cy="1587557"/>
          </a:xfrm>
          <a:custGeom>
            <a:avLst/>
            <a:gdLst/>
            <a:ahLst/>
            <a:cxnLst/>
            <a:rect l="l" t="t" r="r" b="b"/>
            <a:pathLst>
              <a:path w="1430786" h="1587557">
                <a:moveTo>
                  <a:pt x="0" y="0"/>
                </a:moveTo>
                <a:lnTo>
                  <a:pt x="1430786" y="0"/>
                </a:lnTo>
                <a:lnTo>
                  <a:pt x="1430786" y="1587557"/>
                </a:lnTo>
                <a:lnTo>
                  <a:pt x="0" y="1587557"/>
                </a:lnTo>
                <a:lnTo>
                  <a:pt x="0" y="0"/>
                </a:lnTo>
                <a:close/>
              </a:path>
            </a:pathLst>
          </a:custGeom>
          <a:blipFill>
            <a:blip r:embed="rId10"/>
            <a:stretch>
              <a:fillRect/>
            </a:stretch>
          </a:blipFill>
        </p:spPr>
      </p:sp>
      <p:sp>
        <p:nvSpPr>
          <p:cNvPr id="11" name="Freeform 11"/>
          <p:cNvSpPr/>
          <p:nvPr/>
        </p:nvSpPr>
        <p:spPr>
          <a:xfrm>
            <a:off x="2752645" y="7258087"/>
            <a:ext cx="1622240" cy="1586846"/>
          </a:xfrm>
          <a:custGeom>
            <a:avLst/>
            <a:gdLst/>
            <a:ahLst/>
            <a:cxnLst/>
            <a:rect l="l" t="t" r="r" b="b"/>
            <a:pathLst>
              <a:path w="1622240" h="1586846">
                <a:moveTo>
                  <a:pt x="0" y="0"/>
                </a:moveTo>
                <a:lnTo>
                  <a:pt x="1622240" y="0"/>
                </a:lnTo>
                <a:lnTo>
                  <a:pt x="1622240" y="1586845"/>
                </a:lnTo>
                <a:lnTo>
                  <a:pt x="0" y="158684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6113705" y="5427071"/>
            <a:ext cx="1935321" cy="1778076"/>
          </a:xfrm>
          <a:custGeom>
            <a:avLst/>
            <a:gdLst/>
            <a:ahLst/>
            <a:cxnLst/>
            <a:rect l="l" t="t" r="r" b="b"/>
            <a:pathLst>
              <a:path w="1935321" h="1778076">
                <a:moveTo>
                  <a:pt x="0" y="0"/>
                </a:moveTo>
                <a:lnTo>
                  <a:pt x="1935322" y="0"/>
                </a:lnTo>
                <a:lnTo>
                  <a:pt x="1935322" y="1778076"/>
                </a:lnTo>
                <a:lnTo>
                  <a:pt x="0" y="177807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TextBox 14"/>
          <p:cNvSpPr txBox="1"/>
          <p:nvPr/>
        </p:nvSpPr>
        <p:spPr>
          <a:xfrm>
            <a:off x="7676510" y="555865"/>
            <a:ext cx="9582790" cy="2877036"/>
          </a:xfrm>
          <a:prstGeom prst="rect">
            <a:avLst/>
          </a:prstGeom>
        </p:spPr>
        <p:txBody>
          <a:bodyPr lIns="0" tIns="0" rIns="0" bIns="0" rtlCol="0" anchor="t">
            <a:spAutoFit/>
          </a:bodyPr>
          <a:lstStyle/>
          <a:p>
            <a:pPr algn="r">
              <a:lnSpc>
                <a:spcPts val="5740"/>
              </a:lnSpc>
            </a:pPr>
            <a:r>
              <a:rPr lang="en-US" sz="4100" dirty="0">
                <a:solidFill>
                  <a:srgbClr val="012F7F"/>
                </a:solidFill>
                <a:latin typeface="#9Slide03 IcielPanton Black" panose="00000A00000000000000" pitchFamily="2" charset="-93"/>
              </a:rPr>
              <a:t>·Ở VIỆT NAM, CÔNG NGHIỆP XANH CẦN ĐƯỢC CHÚ TRỌNG ĐỂ GIẢI QUYẾT ĐƯỢC MỘT SỐ VẤN ĐỀ</a:t>
            </a:r>
          </a:p>
          <a:p>
            <a:pPr algn="r">
              <a:lnSpc>
                <a:spcPts val="5740"/>
              </a:lnSpc>
            </a:pPr>
            <a:endParaRPr lang="en-US" sz="4100" dirty="0">
              <a:solidFill>
                <a:srgbClr val="012F7F"/>
              </a:solidFill>
              <a:latin typeface="#9Slide03 IcielPanton Black" panose="00000A00000000000000" pitchFamily="2" charset="-93"/>
            </a:endParaRPr>
          </a:p>
        </p:txBody>
      </p:sp>
      <p:sp>
        <p:nvSpPr>
          <p:cNvPr id="15" name="TextBox 15"/>
          <p:cNvSpPr txBox="1"/>
          <p:nvPr/>
        </p:nvSpPr>
        <p:spPr>
          <a:xfrm>
            <a:off x="4682534" y="3711187"/>
            <a:ext cx="7433266" cy="1292662"/>
          </a:xfrm>
          <a:prstGeom prst="rect">
            <a:avLst/>
          </a:prstGeom>
        </p:spPr>
        <p:txBody>
          <a:bodyPr wrap="square" lIns="0" tIns="0" rIns="0" bIns="0" rtlCol="0" anchor="t">
            <a:spAutoFit/>
          </a:bodyPr>
          <a:lstStyle/>
          <a:p>
            <a:pPr>
              <a:lnSpc>
                <a:spcPct val="150000"/>
              </a:lnSpc>
            </a:pPr>
            <a:r>
              <a:rPr lang="vi-VN" sz="2800" dirty="0">
                <a:solidFill>
                  <a:srgbClr val="000000"/>
                </a:solidFill>
                <a:latin typeface="#9Slide03 Cabin Condensed Bold" panose="00000806000000000000" pitchFamily="2" charset="-93"/>
              </a:rPr>
              <a:t></a:t>
            </a:r>
            <a:r>
              <a:rPr lang="vi-VN" sz="2800" dirty="0">
                <a:solidFill>
                  <a:srgbClr val="FF0000"/>
                </a:solidFill>
                <a:latin typeface="#9Slide03 Cabin Condensed Bold" panose="00000806000000000000" pitchFamily="2" charset="-93"/>
              </a:rPr>
              <a:t>	Giảm </a:t>
            </a:r>
            <a:r>
              <a:rPr lang="vi-VN" sz="2800" dirty="0">
                <a:solidFill>
                  <a:srgbClr val="000000"/>
                </a:solidFill>
                <a:latin typeface="#9Slide03 Cabin Condensed Bold" panose="00000806000000000000" pitchFamily="2" charset="-93"/>
              </a:rPr>
              <a:t>thiểu chất thải công nghiệp, qua đó </a:t>
            </a:r>
            <a:r>
              <a:rPr lang="vi-VN" sz="2800" dirty="0">
                <a:solidFill>
                  <a:srgbClr val="FF0000"/>
                </a:solidFill>
                <a:latin typeface="#9Slide03 Cabin Condensed Bold" panose="00000806000000000000" pitchFamily="2" charset="-93"/>
              </a:rPr>
              <a:t>khắc phục và giải quyết </a:t>
            </a:r>
            <a:r>
              <a:rPr lang="vi-VN" sz="2800" dirty="0">
                <a:solidFill>
                  <a:srgbClr val="000000"/>
                </a:solidFill>
                <a:latin typeface="#9Slide03 Cabin Condensed Bold" panose="00000806000000000000" pitchFamily="2" charset="-93"/>
              </a:rPr>
              <a:t>được tình trạng </a:t>
            </a:r>
            <a:r>
              <a:rPr lang="vi-VN" sz="2800" dirty="0">
                <a:solidFill>
                  <a:srgbClr val="FF0000"/>
                </a:solidFill>
                <a:latin typeface="#9Slide03 Cabin Condensed Bold" panose="00000806000000000000" pitchFamily="2" charset="-93"/>
              </a:rPr>
              <a:t>ô nhiễm </a:t>
            </a:r>
            <a:r>
              <a:rPr lang="vi-VN" sz="2800" dirty="0">
                <a:solidFill>
                  <a:srgbClr val="000000"/>
                </a:solidFill>
                <a:latin typeface="#9Slide03 Cabin Condensed Bold" panose="00000806000000000000" pitchFamily="2" charset="-93"/>
              </a:rPr>
              <a:t>môi trường.</a:t>
            </a:r>
            <a:endParaRPr lang="en-US" sz="2800" dirty="0">
              <a:solidFill>
                <a:srgbClr val="000000"/>
              </a:solidFill>
              <a:latin typeface="#9Slide03 Cabin Condensed Bold" panose="00000806000000000000" pitchFamily="2" charset="-93"/>
            </a:endParaRPr>
          </a:p>
        </p:txBody>
      </p:sp>
      <p:sp>
        <p:nvSpPr>
          <p:cNvPr id="16" name="TextBox 16"/>
          <p:cNvSpPr txBox="1"/>
          <p:nvPr/>
        </p:nvSpPr>
        <p:spPr>
          <a:xfrm>
            <a:off x="4718626" y="7385591"/>
            <a:ext cx="9566866" cy="1224181"/>
          </a:xfrm>
          <a:prstGeom prst="rect">
            <a:avLst/>
          </a:prstGeom>
        </p:spPr>
        <p:txBody>
          <a:bodyPr wrap="square" lIns="0" tIns="0" rIns="0" bIns="0" rtlCol="0" anchor="t">
            <a:spAutoFit/>
          </a:bodyPr>
          <a:lstStyle/>
          <a:p>
            <a:pPr>
              <a:lnSpc>
                <a:spcPct val="150000"/>
              </a:lnSpc>
            </a:pPr>
            <a:r>
              <a:rPr lang="vi-VN" sz="2800" dirty="0">
                <a:solidFill>
                  <a:srgbClr val="000000"/>
                </a:solidFill>
                <a:latin typeface="#9Slide03 Cabin Condensed Bold" panose="00000806000000000000" pitchFamily="2" charset="-93"/>
              </a:rPr>
              <a:t>	Tạo ra sản phẩm công nghiệp </a:t>
            </a:r>
            <a:r>
              <a:rPr lang="vi-VN" sz="2800" dirty="0">
                <a:solidFill>
                  <a:srgbClr val="FF0000"/>
                </a:solidFill>
                <a:latin typeface="#9Slide03 Cabin Condensed Bold" panose="00000806000000000000" pitchFamily="2" charset="-93"/>
              </a:rPr>
              <a:t>chất lượng cao, </a:t>
            </a:r>
            <a:r>
              <a:rPr lang="vi-VN" sz="2800" dirty="0">
                <a:solidFill>
                  <a:srgbClr val="000000"/>
                </a:solidFill>
                <a:latin typeface="#9Slide03 Cabin Condensed Bold" panose="00000806000000000000" pitchFamily="2" charset="-93"/>
              </a:rPr>
              <a:t>đáp ứng được các </a:t>
            </a:r>
            <a:r>
              <a:rPr lang="vi-VN" sz="2800" dirty="0">
                <a:solidFill>
                  <a:srgbClr val="FF0000"/>
                </a:solidFill>
                <a:latin typeface="#9Slide03 Cabin Condensed Bold" panose="00000806000000000000" pitchFamily="2" charset="-93"/>
              </a:rPr>
              <a:t>tiêu chuẩn khắt khe </a:t>
            </a:r>
            <a:r>
              <a:rPr lang="vi-VN" sz="2800" dirty="0">
                <a:solidFill>
                  <a:srgbClr val="000000"/>
                </a:solidFill>
                <a:latin typeface="#9Slide03 Cabin Condensed Bold" panose="00000806000000000000" pitchFamily="2" charset="-93"/>
              </a:rPr>
              <a:t>của thị trường, chịu mức </a:t>
            </a:r>
            <a:r>
              <a:rPr lang="vi-VN" sz="2800" dirty="0">
                <a:solidFill>
                  <a:srgbClr val="FF0000"/>
                </a:solidFill>
                <a:latin typeface="#9Slide03 Cabin Condensed Bold" panose="00000806000000000000" pitchFamily="2" charset="-93"/>
              </a:rPr>
              <a:t>thuế thấp hơn.</a:t>
            </a:r>
            <a:endParaRPr lang="en-US" sz="2800" dirty="0">
              <a:solidFill>
                <a:srgbClr val="FF0000"/>
              </a:solidFill>
              <a:latin typeface="#9Slide03 Cabin Condensed Bold" panose="00000806000000000000" pitchFamily="2" charset="-93"/>
            </a:endParaRPr>
          </a:p>
        </p:txBody>
      </p:sp>
      <p:sp>
        <p:nvSpPr>
          <p:cNvPr id="17" name="TextBox 17"/>
          <p:cNvSpPr txBox="1"/>
          <p:nvPr/>
        </p:nvSpPr>
        <p:spPr>
          <a:xfrm>
            <a:off x="9372600" y="5417556"/>
            <a:ext cx="6741106" cy="1292662"/>
          </a:xfrm>
          <a:prstGeom prst="rect">
            <a:avLst/>
          </a:prstGeom>
        </p:spPr>
        <p:txBody>
          <a:bodyPr wrap="square" lIns="0" tIns="0" rIns="0" bIns="0" rtlCol="0" anchor="t">
            <a:spAutoFit/>
          </a:bodyPr>
          <a:lstStyle/>
          <a:p>
            <a:pPr algn="r">
              <a:lnSpc>
                <a:spcPct val="150000"/>
              </a:lnSpc>
            </a:pPr>
            <a:r>
              <a:rPr lang="vi-VN" sz="2800" dirty="0">
                <a:solidFill>
                  <a:srgbClr val="000000"/>
                </a:solidFill>
                <a:latin typeface="#9Slide03 Cabin Condensed Bold" panose="00000806000000000000" pitchFamily="2" charset="-93"/>
              </a:rPr>
              <a:t></a:t>
            </a:r>
            <a:r>
              <a:rPr lang="vi-VN" sz="2800" dirty="0">
                <a:solidFill>
                  <a:srgbClr val="FF0000"/>
                </a:solidFill>
                <a:latin typeface="#9Slide03 Cabin Condensed Bold" panose="00000806000000000000" pitchFamily="2" charset="-93"/>
              </a:rPr>
              <a:t>	</a:t>
            </a:r>
            <a:r>
              <a:rPr lang="en-US" sz="2800" dirty="0" err="1" smtClean="0">
                <a:solidFill>
                  <a:srgbClr val="FF0000"/>
                </a:solidFill>
                <a:latin typeface="#9Slide03 Cabin Condensed Bold" panose="00000806000000000000" pitchFamily="2" charset="-93"/>
              </a:rPr>
              <a:t>Tiết</a:t>
            </a:r>
            <a:r>
              <a:rPr lang="en-US" sz="2800" dirty="0" smtClean="0">
                <a:solidFill>
                  <a:srgbClr val="FF0000"/>
                </a:solidFill>
                <a:latin typeface="#9Slide03 Cabin Condensed Bold" panose="00000806000000000000" pitchFamily="2" charset="-93"/>
              </a:rPr>
              <a:t> </a:t>
            </a:r>
            <a:r>
              <a:rPr lang="en-US" sz="2800" dirty="0" err="1">
                <a:solidFill>
                  <a:srgbClr val="FF0000"/>
                </a:solidFill>
                <a:latin typeface="#9Slide03 Cabin Condensed Bold" panose="00000806000000000000" pitchFamily="2" charset="-93"/>
              </a:rPr>
              <a:t>kiệm</a:t>
            </a:r>
            <a:r>
              <a:rPr lang="en-US" sz="2800" dirty="0">
                <a:solidFill>
                  <a:srgbClr val="FF0000"/>
                </a:solidFill>
                <a:latin typeface="#9Slide03 Cabin Condensed Bold" panose="00000806000000000000" pitchFamily="2" charset="-93"/>
              </a:rPr>
              <a:t> chi </a:t>
            </a:r>
            <a:r>
              <a:rPr lang="en-US" sz="2800" dirty="0" err="1">
                <a:solidFill>
                  <a:srgbClr val="FF0000"/>
                </a:solidFill>
                <a:latin typeface="#9Slide03 Cabin Condensed Bold" panose="00000806000000000000" pitchFamily="2" charset="-93"/>
              </a:rPr>
              <a:t>phí</a:t>
            </a:r>
            <a:r>
              <a:rPr lang="en-US" sz="2800" dirty="0">
                <a:solidFill>
                  <a:srgbClr val="FF0000"/>
                </a:solidFill>
                <a:latin typeface="#9Slide03 Cabin Condensed Bold" panose="00000806000000000000" pitchFamily="2" charset="-93"/>
              </a:rPr>
              <a:t> </a:t>
            </a:r>
            <a:r>
              <a:rPr lang="en-US" sz="2800" dirty="0" err="1">
                <a:solidFill>
                  <a:srgbClr val="000000"/>
                </a:solidFill>
                <a:latin typeface="#9Slide03 Cabin Condensed Bold" panose="00000806000000000000" pitchFamily="2" charset="-93"/>
              </a:rPr>
              <a:t>đầu</a:t>
            </a:r>
            <a:r>
              <a:rPr lang="en-US" sz="2800" dirty="0">
                <a:solidFill>
                  <a:srgbClr val="000000"/>
                </a:solidFill>
                <a:latin typeface="#9Slide03 Cabin Condensed Bold" panose="00000806000000000000" pitchFamily="2" charset="-93"/>
              </a:rPr>
              <a:t> </a:t>
            </a:r>
            <a:r>
              <a:rPr lang="en-US" sz="2800" dirty="0" err="1">
                <a:solidFill>
                  <a:srgbClr val="000000"/>
                </a:solidFill>
                <a:latin typeface="#9Slide03 Cabin Condensed Bold" panose="00000806000000000000" pitchFamily="2" charset="-93"/>
              </a:rPr>
              <a:t>vào</a:t>
            </a:r>
            <a:r>
              <a:rPr lang="en-US" sz="2800" dirty="0">
                <a:solidFill>
                  <a:srgbClr val="000000"/>
                </a:solidFill>
                <a:latin typeface="#9Slide03 Cabin Condensed Bold" panose="00000806000000000000" pitchFamily="2" charset="-93"/>
              </a:rPr>
              <a:t>, </a:t>
            </a:r>
            <a:r>
              <a:rPr lang="vi-VN" sz="2800" dirty="0" smtClean="0">
                <a:solidFill>
                  <a:srgbClr val="000000"/>
                </a:solidFill>
                <a:latin typeface="#9Slide03 Cabin Condensed Bold" panose="00000806000000000000" pitchFamily="2" charset="-93"/>
              </a:rPr>
              <a:t>nguyên </a:t>
            </a:r>
            <a:r>
              <a:rPr lang="vi-VN" sz="2800" dirty="0">
                <a:solidFill>
                  <a:srgbClr val="000000"/>
                </a:solidFill>
                <a:latin typeface="#9Slide03 Cabin Condensed Bold" panose="00000806000000000000" pitchFamily="2" charset="-93"/>
              </a:rPr>
              <a:t>liệu và năng lượng trong sản xuất.</a:t>
            </a:r>
            <a:endParaRPr lang="en-US" sz="2800" dirty="0">
              <a:solidFill>
                <a:srgbClr val="000000"/>
              </a:solidFill>
              <a:latin typeface="#9Slide03 Cabin Condensed Bold" panose="00000806000000000000" pitchFamily="2" charset="-93"/>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right)">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nFast Nhận Giải Dự Án Công Nghiệp Xanh Xuất Sắc">
            <a:hlinkClick r:id="" action="ppaction://media"/>
          </p:cNvPr>
          <p:cNvPicPr>
            <a:picLocks noChangeAspect="1"/>
          </p:cNvPicPr>
          <p:nvPr>
            <a:videoFile r:link="rId1"/>
            <p:extLst>
              <p:ext uri="{DAA4B4D4-6D71-4841-9C94-3DE7FCFB9230}">
                <p14:media xmlns:p14="http://schemas.microsoft.com/office/powerpoint/2010/main" r:embed="rId2">
                  <p14:trim end="14219"/>
                </p14:media>
              </p:ext>
            </p:extLst>
          </p:nvPr>
        </p:nvPicPr>
        <p:blipFill>
          <a:blip r:embed="rId4"/>
          <a:stretch>
            <a:fillRect/>
          </a:stretch>
        </p:blipFill>
        <p:spPr>
          <a:xfrm>
            <a:off x="-1" y="38100"/>
            <a:ext cx="18220267" cy="10248900"/>
          </a:xfrm>
          <a:prstGeom prst="rect">
            <a:avLst/>
          </a:prstGeom>
        </p:spPr>
      </p:pic>
    </p:spTree>
    <p:extLst>
      <p:ext uri="{BB962C8B-B14F-4D97-AF65-F5344CB8AC3E}">
        <p14:creationId xmlns:p14="http://schemas.microsoft.com/office/powerpoint/2010/main" val="2723020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75344"/>
            <a:ext cx="18288000" cy="13121476"/>
          </a:xfrm>
          <a:custGeom>
            <a:avLst/>
            <a:gdLst/>
            <a:ahLst/>
            <a:cxnLst/>
            <a:rect l="l" t="t" r="r" b="b"/>
            <a:pathLst>
              <a:path w="18288000" h="13121476">
                <a:moveTo>
                  <a:pt x="0" y="0"/>
                </a:moveTo>
                <a:lnTo>
                  <a:pt x="18288000" y="0"/>
                </a:lnTo>
                <a:lnTo>
                  <a:pt x="18288000" y="13121476"/>
                </a:lnTo>
                <a:lnTo>
                  <a:pt x="0" y="13121476"/>
                </a:lnTo>
                <a:lnTo>
                  <a:pt x="0" y="0"/>
                </a:lnTo>
                <a:close/>
              </a:path>
            </a:pathLst>
          </a:custGeom>
          <a:blipFill>
            <a:blip r:embed="rId2">
              <a:alphaModFix amt="49000"/>
            </a:blip>
            <a:stretch>
              <a:fillRect t="-261" b="-261"/>
            </a:stretch>
          </a:blipFill>
        </p:spPr>
      </p:sp>
      <p:sp>
        <p:nvSpPr>
          <p:cNvPr id="3" name="TextBox 3"/>
          <p:cNvSpPr txBox="1"/>
          <p:nvPr/>
        </p:nvSpPr>
        <p:spPr>
          <a:xfrm>
            <a:off x="3044514" y="4684665"/>
            <a:ext cx="12198971" cy="2337499"/>
          </a:xfrm>
          <a:prstGeom prst="rect">
            <a:avLst/>
          </a:prstGeom>
        </p:spPr>
        <p:txBody>
          <a:bodyPr lIns="0" tIns="0" rIns="0" bIns="0" rtlCol="0" anchor="t">
            <a:spAutoFit/>
          </a:bodyPr>
          <a:lstStyle/>
          <a:p>
            <a:pPr algn="ctr">
              <a:lnSpc>
                <a:spcPts val="20118"/>
              </a:lnSpc>
            </a:pPr>
            <a:r>
              <a:rPr lang="en-US" sz="14370" dirty="0">
                <a:solidFill>
                  <a:srgbClr val="012F7F"/>
                </a:solidFill>
                <a:latin typeface="#9Slide03 IcielNovecento sans E" panose="00000900000000000000" pitchFamily="2" charset="-93"/>
              </a:rPr>
              <a:t>LUYỆN TẬP</a:t>
            </a:r>
          </a:p>
        </p:txBody>
      </p:sp>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400000">
            <a:off x="-2125471" y="2129237"/>
            <a:ext cx="8453547" cy="4195073"/>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grpSp>
        <p:nvGrpSpPr>
          <p:cNvPr id="9" name="Group 9"/>
          <p:cNvGrpSpPr/>
          <p:nvPr/>
        </p:nvGrpSpPr>
        <p:grpSpPr>
          <a:xfrm rot="-5400000">
            <a:off x="14771730" y="-1640926"/>
            <a:ext cx="3750688" cy="3281852"/>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11" name="TextBox 11"/>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2" name="TextBox 12"/>
          <p:cNvSpPr txBox="1"/>
          <p:nvPr/>
        </p:nvSpPr>
        <p:spPr>
          <a:xfrm>
            <a:off x="5086350" y="2944005"/>
            <a:ext cx="8115300" cy="1819024"/>
          </a:xfrm>
          <a:prstGeom prst="rect">
            <a:avLst/>
          </a:prstGeom>
        </p:spPr>
        <p:txBody>
          <a:bodyPr lIns="0" tIns="0" rIns="0" bIns="0" rtlCol="0" anchor="t">
            <a:spAutoFit/>
          </a:bodyPr>
          <a:lstStyle/>
          <a:p>
            <a:pPr algn="ctr">
              <a:lnSpc>
                <a:spcPts val="12740"/>
              </a:lnSpc>
            </a:pPr>
            <a:r>
              <a:rPr lang="en-US" sz="19900" dirty="0" smtClean="0">
                <a:solidFill>
                  <a:srgbClr val="012F7F"/>
                </a:solidFill>
                <a:latin typeface="#9Slide05 Atlantika" pitchFamily="2" charset="-93"/>
              </a:rPr>
              <a:t>Game</a:t>
            </a:r>
            <a:endParaRPr lang="en-US" sz="19900" dirty="0">
              <a:solidFill>
                <a:srgbClr val="012F7F"/>
              </a:solidFill>
              <a:latin typeface="#9Slide05 Atlantika" pitchFamily="2" charset="-93"/>
            </a:endParaRPr>
          </a:p>
        </p:txBody>
      </p:sp>
    </p:spTree>
    <p:extLst>
      <p:ext uri="{BB962C8B-B14F-4D97-AF65-F5344CB8AC3E}">
        <p14:creationId xmlns:p14="http://schemas.microsoft.com/office/powerpoint/2010/main" val="40259986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3F6"/>
        </a:solidFill>
        <a:effectLst/>
      </p:bgPr>
    </p:bg>
    <p:spTree>
      <p:nvGrpSpPr>
        <p:cNvPr id="1" name=""/>
        <p:cNvGrpSpPr/>
        <p:nvPr/>
      </p:nvGrpSpPr>
      <p:grpSpPr>
        <a:xfrm>
          <a:off x="0" y="0"/>
          <a:ext cx="0" cy="0"/>
          <a:chOff x="0" y="0"/>
          <a:chExt cx="0" cy="0"/>
        </a:xfrm>
      </p:grpSpPr>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400000">
            <a:off x="-2125471" y="2129237"/>
            <a:ext cx="8453547" cy="4195073"/>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grpSp>
        <p:nvGrpSpPr>
          <p:cNvPr id="9" name="Group 9"/>
          <p:cNvGrpSpPr/>
          <p:nvPr/>
        </p:nvGrpSpPr>
        <p:grpSpPr>
          <a:xfrm rot="-5400000">
            <a:off x="14771730" y="-1640926"/>
            <a:ext cx="3750688" cy="3281852"/>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11" name="TextBox 11"/>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2" name="TextBox 12"/>
          <p:cNvSpPr txBox="1"/>
          <p:nvPr/>
        </p:nvSpPr>
        <p:spPr>
          <a:xfrm rot="18992056">
            <a:off x="1210040" y="965832"/>
            <a:ext cx="8115300" cy="1819024"/>
          </a:xfrm>
          <a:prstGeom prst="rect">
            <a:avLst/>
          </a:prstGeom>
        </p:spPr>
        <p:txBody>
          <a:bodyPr lIns="0" tIns="0" rIns="0" bIns="0" rtlCol="0" anchor="t">
            <a:spAutoFit/>
          </a:bodyPr>
          <a:lstStyle/>
          <a:p>
            <a:pPr algn="ctr">
              <a:lnSpc>
                <a:spcPts val="12740"/>
              </a:lnSpc>
            </a:pPr>
            <a:r>
              <a:rPr lang="en-US" sz="19900" dirty="0" smtClean="0">
                <a:solidFill>
                  <a:srgbClr val="012F7F"/>
                </a:solidFill>
                <a:latin typeface="#9Slide05 Atlantika" pitchFamily="2" charset="-93"/>
              </a:rPr>
              <a:t>Game</a:t>
            </a:r>
            <a:endParaRPr lang="en-US" sz="19900" dirty="0">
              <a:solidFill>
                <a:srgbClr val="012F7F"/>
              </a:solidFill>
              <a:latin typeface="#9Slide05 Atlantika" pitchFamily="2" charset="-93"/>
            </a:endParaRPr>
          </a:p>
        </p:txBody>
      </p:sp>
      <p:pic>
        <p:nvPicPr>
          <p:cNvPr id="13" name="Picture 12">
            <a:extLst>
              <a:ext uri="{FF2B5EF4-FFF2-40B4-BE49-F238E27FC236}">
                <a16:creationId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839" y="262138"/>
            <a:ext cx="10287000" cy="10287000"/>
          </a:xfrm>
          <a:prstGeom prst="rect">
            <a:avLst/>
          </a:prstGeom>
        </p:spPr>
      </p:pic>
      <p:sp>
        <p:nvSpPr>
          <p:cNvPr id="14" name="TextBox 12"/>
          <p:cNvSpPr txBox="1"/>
          <p:nvPr/>
        </p:nvSpPr>
        <p:spPr>
          <a:xfrm rot="2792056">
            <a:off x="9469396" y="1168657"/>
            <a:ext cx="8115300" cy="1819024"/>
          </a:xfrm>
          <a:prstGeom prst="rect">
            <a:avLst/>
          </a:prstGeom>
        </p:spPr>
        <p:txBody>
          <a:bodyPr lIns="0" tIns="0" rIns="0" bIns="0" rtlCol="0" anchor="t">
            <a:spAutoFit/>
          </a:bodyPr>
          <a:lstStyle/>
          <a:p>
            <a:pPr algn="ctr">
              <a:lnSpc>
                <a:spcPts val="12740"/>
              </a:lnSpc>
            </a:pPr>
            <a:r>
              <a:rPr lang="en-US" sz="19900" dirty="0" smtClean="0">
                <a:solidFill>
                  <a:srgbClr val="012F7F"/>
                </a:solidFill>
                <a:latin typeface="#9Slide05 Atlantika" pitchFamily="2" charset="-93"/>
              </a:rPr>
              <a:t>Game</a:t>
            </a:r>
            <a:endParaRPr lang="en-US" sz="19900" dirty="0">
              <a:solidFill>
                <a:srgbClr val="012F7F"/>
              </a:solidFill>
              <a:latin typeface="#9Slide05 Atlantika" pitchFamily="2" charset="-93"/>
            </a:endParaRP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8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6" y="-7379037"/>
            <a:ext cx="18508761" cy="18508761"/>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8" name="Rectangle 17"/>
          <p:cNvSpPr/>
          <p:nvPr/>
        </p:nvSpPr>
        <p:spPr>
          <a:xfrm>
            <a:off x="0" y="2857500"/>
            <a:ext cx="18288000" cy="6629400"/>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
          <p:cNvGrpSpPr/>
          <p:nvPr/>
        </p:nvGrpSpPr>
        <p:grpSpPr>
          <a:xfrm>
            <a:off x="11778358" y="4844642"/>
            <a:ext cx="6296304" cy="3560869"/>
            <a:chOff x="0" y="0"/>
            <a:chExt cx="1513913" cy="856192"/>
          </a:xfrm>
        </p:grpSpPr>
        <p:sp>
          <p:nvSpPr>
            <p:cNvPr id="20" name="Freeform 3"/>
            <p:cNvSpPr/>
            <p:nvPr/>
          </p:nvSpPr>
          <p:spPr>
            <a:xfrm>
              <a:off x="2130" y="0"/>
              <a:ext cx="1509654" cy="856192"/>
            </a:xfrm>
            <a:custGeom>
              <a:avLst/>
              <a:gdLst/>
              <a:ahLst/>
              <a:cxnLst/>
              <a:rect l="l" t="t" r="r" b="b"/>
              <a:pathLst>
                <a:path w="1509654" h="856192">
                  <a:moveTo>
                    <a:pt x="1505983" y="440315"/>
                  </a:moveTo>
                  <a:lnTo>
                    <a:pt x="1314382" y="843973"/>
                  </a:lnTo>
                  <a:cubicBezTo>
                    <a:pt x="1310840" y="851436"/>
                    <a:pt x="1303318" y="856192"/>
                    <a:pt x="1295057" y="856192"/>
                  </a:cubicBezTo>
                  <a:lnTo>
                    <a:pt x="214596" y="856192"/>
                  </a:lnTo>
                  <a:cubicBezTo>
                    <a:pt x="206335" y="856192"/>
                    <a:pt x="198812" y="851436"/>
                    <a:pt x="195270" y="843973"/>
                  </a:cubicBezTo>
                  <a:lnTo>
                    <a:pt x="3670" y="440315"/>
                  </a:lnTo>
                  <a:cubicBezTo>
                    <a:pt x="0" y="432582"/>
                    <a:pt x="0" y="423610"/>
                    <a:pt x="3670" y="415877"/>
                  </a:cubicBezTo>
                  <a:lnTo>
                    <a:pt x="195270" y="12219"/>
                  </a:lnTo>
                  <a:cubicBezTo>
                    <a:pt x="198812" y="4756"/>
                    <a:pt x="206335" y="0"/>
                    <a:pt x="214596" y="0"/>
                  </a:cubicBezTo>
                  <a:lnTo>
                    <a:pt x="1295057" y="0"/>
                  </a:lnTo>
                  <a:cubicBezTo>
                    <a:pt x="1303318" y="0"/>
                    <a:pt x="1310840" y="4756"/>
                    <a:pt x="1314382" y="12219"/>
                  </a:cubicBezTo>
                  <a:lnTo>
                    <a:pt x="1505983" y="415877"/>
                  </a:lnTo>
                  <a:cubicBezTo>
                    <a:pt x="1509653" y="423610"/>
                    <a:pt x="1509653" y="432582"/>
                    <a:pt x="1505983" y="440315"/>
                  </a:cubicBezTo>
                  <a:close/>
                </a:path>
              </a:pathLst>
            </a:custGeom>
            <a:solidFill>
              <a:srgbClr val="FFFFFF"/>
            </a:solidFill>
            <a:ln w="47625" cap="sq">
              <a:solidFill>
                <a:srgbClr val="000B5D"/>
              </a:solidFill>
              <a:prstDash val="solid"/>
              <a:miter/>
            </a:ln>
          </p:spPr>
        </p:sp>
        <p:sp>
          <p:nvSpPr>
            <p:cNvPr id="21" name="TextBox 4"/>
            <p:cNvSpPr txBox="1"/>
            <p:nvPr/>
          </p:nvSpPr>
          <p:spPr>
            <a:xfrm>
              <a:off x="114300" y="-76200"/>
              <a:ext cx="1285313" cy="932392"/>
            </a:xfrm>
            <a:prstGeom prst="rect">
              <a:avLst/>
            </a:prstGeom>
          </p:spPr>
          <p:txBody>
            <a:bodyPr lIns="50800" tIns="50800" rIns="50800" bIns="50800" rtlCol="0" anchor="ctr"/>
            <a:lstStyle/>
            <a:p>
              <a:pPr marL="0" lvl="0" indent="0" algn="ctr">
                <a:lnSpc>
                  <a:spcPts val="3515"/>
                </a:lnSpc>
                <a:spcBef>
                  <a:spcPct val="0"/>
                </a:spcBef>
              </a:pPr>
              <a:endParaRPr/>
            </a:p>
          </p:txBody>
        </p:sp>
      </p:grpSp>
      <p:grpSp>
        <p:nvGrpSpPr>
          <p:cNvPr id="22" name="Group 5"/>
          <p:cNvGrpSpPr/>
          <p:nvPr/>
        </p:nvGrpSpPr>
        <p:grpSpPr>
          <a:xfrm>
            <a:off x="6252001" y="4908900"/>
            <a:ext cx="6153519" cy="3480117"/>
            <a:chOff x="0" y="0"/>
            <a:chExt cx="1513913" cy="856192"/>
          </a:xfrm>
        </p:grpSpPr>
        <p:sp>
          <p:nvSpPr>
            <p:cNvPr id="23" name="Freeform 6"/>
            <p:cNvSpPr/>
            <p:nvPr/>
          </p:nvSpPr>
          <p:spPr>
            <a:xfrm>
              <a:off x="2179" y="0"/>
              <a:ext cx="1509555" cy="856192"/>
            </a:xfrm>
            <a:custGeom>
              <a:avLst/>
              <a:gdLst/>
              <a:ahLst/>
              <a:cxnLst/>
              <a:rect l="l" t="t" r="r" b="b"/>
              <a:pathLst>
                <a:path w="1509555" h="856192">
                  <a:moveTo>
                    <a:pt x="1505799" y="440598"/>
                  </a:moveTo>
                  <a:lnTo>
                    <a:pt x="1314468" y="843690"/>
                  </a:lnTo>
                  <a:cubicBezTo>
                    <a:pt x="1310844" y="851325"/>
                    <a:pt x="1303147" y="856192"/>
                    <a:pt x="1294694" y="856192"/>
                  </a:cubicBezTo>
                  <a:lnTo>
                    <a:pt x="214860" y="856192"/>
                  </a:lnTo>
                  <a:cubicBezTo>
                    <a:pt x="206408" y="856192"/>
                    <a:pt x="198711" y="851325"/>
                    <a:pt x="195087" y="843690"/>
                  </a:cubicBezTo>
                  <a:lnTo>
                    <a:pt x="3755" y="440598"/>
                  </a:lnTo>
                  <a:cubicBezTo>
                    <a:pt x="0" y="432687"/>
                    <a:pt x="0" y="423505"/>
                    <a:pt x="3755" y="415594"/>
                  </a:cubicBezTo>
                  <a:lnTo>
                    <a:pt x="195087" y="12502"/>
                  </a:lnTo>
                  <a:cubicBezTo>
                    <a:pt x="198711" y="4867"/>
                    <a:pt x="206408" y="0"/>
                    <a:pt x="214860" y="0"/>
                  </a:cubicBezTo>
                  <a:lnTo>
                    <a:pt x="1294694" y="0"/>
                  </a:lnTo>
                  <a:cubicBezTo>
                    <a:pt x="1303147" y="0"/>
                    <a:pt x="1310844" y="4867"/>
                    <a:pt x="1314468" y="12502"/>
                  </a:cubicBezTo>
                  <a:lnTo>
                    <a:pt x="1505799" y="415594"/>
                  </a:lnTo>
                  <a:cubicBezTo>
                    <a:pt x="1509555" y="423505"/>
                    <a:pt x="1509555" y="432687"/>
                    <a:pt x="1505799" y="440598"/>
                  </a:cubicBezTo>
                  <a:close/>
                </a:path>
              </a:pathLst>
            </a:custGeom>
            <a:solidFill>
              <a:srgbClr val="FFFFFF"/>
            </a:solidFill>
            <a:ln w="47625" cap="sq">
              <a:solidFill>
                <a:srgbClr val="000B5D"/>
              </a:solidFill>
              <a:prstDash val="solid"/>
              <a:miter/>
            </a:ln>
          </p:spPr>
        </p:sp>
        <p:sp>
          <p:nvSpPr>
            <p:cNvPr id="24" name="TextBox 7"/>
            <p:cNvSpPr txBox="1"/>
            <p:nvPr/>
          </p:nvSpPr>
          <p:spPr>
            <a:xfrm>
              <a:off x="114300" y="19050"/>
              <a:ext cx="1285313" cy="837142"/>
            </a:xfrm>
            <a:prstGeom prst="rect">
              <a:avLst/>
            </a:prstGeom>
          </p:spPr>
          <p:txBody>
            <a:bodyPr lIns="50800" tIns="50800" rIns="50800" bIns="50800" rtlCol="0" anchor="ctr"/>
            <a:lstStyle/>
            <a:p>
              <a:pPr algn="ctr">
                <a:lnSpc>
                  <a:spcPts val="2376"/>
                </a:lnSpc>
              </a:pPr>
              <a:endParaRPr/>
            </a:p>
          </p:txBody>
        </p:sp>
      </p:grpSp>
      <p:grpSp>
        <p:nvGrpSpPr>
          <p:cNvPr id="25" name="Group 8"/>
          <p:cNvGrpSpPr/>
          <p:nvPr/>
        </p:nvGrpSpPr>
        <p:grpSpPr>
          <a:xfrm>
            <a:off x="615886" y="4807030"/>
            <a:ext cx="6243055" cy="3598481"/>
            <a:chOff x="0" y="0"/>
            <a:chExt cx="1513913" cy="872615"/>
          </a:xfrm>
        </p:grpSpPr>
        <p:sp>
          <p:nvSpPr>
            <p:cNvPr id="26" name="Freeform 9"/>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FFFFFF"/>
            </a:solidFill>
            <a:ln w="47625" cap="sq">
              <a:solidFill>
                <a:srgbClr val="000B5D"/>
              </a:solidFill>
              <a:prstDash val="solid"/>
              <a:miter/>
            </a:ln>
          </p:spPr>
        </p:sp>
        <p:sp>
          <p:nvSpPr>
            <p:cNvPr id="27" name="TextBox 10"/>
            <p:cNvSpPr txBox="1"/>
            <p:nvPr/>
          </p:nvSpPr>
          <p:spPr>
            <a:xfrm>
              <a:off x="114300" y="19050"/>
              <a:ext cx="1285313" cy="853565"/>
            </a:xfrm>
            <a:prstGeom prst="rect">
              <a:avLst/>
            </a:prstGeom>
          </p:spPr>
          <p:txBody>
            <a:bodyPr lIns="50800" tIns="50800" rIns="50800" bIns="50800" rtlCol="0" anchor="ctr"/>
            <a:lstStyle/>
            <a:p>
              <a:pPr marL="0" lvl="0" indent="0" algn="ctr">
                <a:lnSpc>
                  <a:spcPts val="2376"/>
                </a:lnSpc>
                <a:spcBef>
                  <a:spcPct val="0"/>
                </a:spcBef>
              </a:pPr>
              <a:endParaRPr/>
            </a:p>
          </p:txBody>
        </p:sp>
      </p:grpSp>
      <p:sp>
        <p:nvSpPr>
          <p:cNvPr id="28" name="TextBox 11"/>
          <p:cNvSpPr txBox="1"/>
          <p:nvPr/>
        </p:nvSpPr>
        <p:spPr>
          <a:xfrm>
            <a:off x="1675472" y="5024457"/>
            <a:ext cx="4074217" cy="664669"/>
          </a:xfrm>
          <a:prstGeom prst="rect">
            <a:avLst/>
          </a:prstGeom>
        </p:spPr>
        <p:txBody>
          <a:bodyPr lIns="0" tIns="0" rIns="0" bIns="0" rtlCol="0" anchor="t">
            <a:spAutoFit/>
          </a:bodyPr>
          <a:lstStyle/>
          <a:p>
            <a:pPr algn="ctr">
              <a:lnSpc>
                <a:spcPts val="5598"/>
              </a:lnSpc>
            </a:pPr>
            <a:r>
              <a:rPr lang="en-US" sz="3998" dirty="0">
                <a:solidFill>
                  <a:srgbClr val="FFFFFF"/>
                </a:solidFill>
                <a:latin typeface="#9Slide03 IcielPanton Black" panose="00000A00000000000000" pitchFamily="2" charset="-93"/>
              </a:rPr>
              <a:t>1</a:t>
            </a:r>
          </a:p>
        </p:txBody>
      </p:sp>
      <p:sp>
        <p:nvSpPr>
          <p:cNvPr id="29" name="TextBox 12"/>
          <p:cNvSpPr txBox="1"/>
          <p:nvPr/>
        </p:nvSpPr>
        <p:spPr>
          <a:xfrm>
            <a:off x="1213055" y="5820289"/>
            <a:ext cx="4814548" cy="1292662"/>
          </a:xfrm>
          <a:prstGeom prst="rect">
            <a:avLst/>
          </a:prstGeom>
        </p:spPr>
        <p:txBody>
          <a:bodyPr wrap="square" lIns="0" tIns="0" rIns="0" bIns="0" rtlCol="0" anchor="t">
            <a:spAutoFit/>
          </a:bodyPr>
          <a:lstStyle/>
          <a:p>
            <a:pPr lvl="0" algn="just">
              <a:lnSpc>
                <a:spcPct val="150000"/>
              </a:lnSpc>
              <a:spcBef>
                <a:spcPct val="0"/>
              </a:spcBef>
            </a:pPr>
            <a:r>
              <a:rPr lang="en-US" sz="2800" dirty="0" smtClean="0">
                <a:solidFill>
                  <a:srgbClr val="000B5D"/>
                </a:solidFill>
                <a:latin typeface="#9Slide03 Cabin Condensed Bold" panose="00000806000000000000" pitchFamily="2" charset="-93"/>
              </a:rPr>
              <a:t>HS </a:t>
            </a:r>
            <a:r>
              <a:rPr lang="en-US" sz="2800" dirty="0" err="1" smtClean="0">
                <a:solidFill>
                  <a:srgbClr val="000B5D"/>
                </a:solidFill>
                <a:latin typeface="#9Slide03 Cabin Condensed Bold" panose="00000806000000000000" pitchFamily="2" charset="-93"/>
              </a:rPr>
              <a:t>cả</a:t>
            </a:r>
            <a:r>
              <a:rPr lang="en-US" sz="2800" dirty="0" smtClean="0">
                <a:solidFill>
                  <a:srgbClr val="000B5D"/>
                </a:solidFill>
                <a:latin typeface="#9Slide03 Cabin Condensed Bold" panose="00000806000000000000" pitchFamily="2" charset="-93"/>
              </a:rPr>
              <a:t> </a:t>
            </a:r>
            <a:r>
              <a:rPr lang="en-US" sz="2800" dirty="0" err="1" smtClean="0">
                <a:solidFill>
                  <a:srgbClr val="000B5D"/>
                </a:solidFill>
                <a:latin typeface="#9Slide03 Cabin Condensed Bold" panose="00000806000000000000" pitchFamily="2" charset="-93"/>
              </a:rPr>
              <a:t>lớp</a:t>
            </a:r>
            <a:r>
              <a:rPr lang="en-US" sz="2800" dirty="0" smtClean="0">
                <a:solidFill>
                  <a:srgbClr val="000B5D"/>
                </a:solidFill>
                <a:latin typeface="#9Slide03 Cabin Condensed Bold" panose="00000806000000000000" pitchFamily="2" charset="-93"/>
              </a:rPr>
              <a:t> </a:t>
            </a:r>
            <a:r>
              <a:rPr lang="en-US" sz="2800" dirty="0" err="1" smtClean="0">
                <a:solidFill>
                  <a:srgbClr val="000B5D"/>
                </a:solidFill>
                <a:latin typeface="#9Slide03 Cabin Condensed Bold" panose="00000806000000000000" pitchFamily="2" charset="-93"/>
              </a:rPr>
              <a:t>cùng</a:t>
            </a:r>
            <a:r>
              <a:rPr lang="en-US" sz="2800" dirty="0" smtClean="0">
                <a:solidFill>
                  <a:srgbClr val="000B5D"/>
                </a:solidFill>
                <a:latin typeface="#9Slide03 Cabin Condensed Bold" panose="00000806000000000000" pitchFamily="2" charset="-93"/>
              </a:rPr>
              <a:t> </a:t>
            </a:r>
            <a:r>
              <a:rPr lang="en-US" sz="2800" dirty="0" err="1" smtClean="0">
                <a:solidFill>
                  <a:srgbClr val="FF0000"/>
                </a:solidFill>
                <a:latin typeface="#9Slide03 Cabin Condensed Bold" panose="00000806000000000000" pitchFamily="2" charset="-93"/>
              </a:rPr>
              <a:t>chung</a:t>
            </a:r>
            <a:r>
              <a:rPr lang="en-US" sz="2800" dirty="0" smtClean="0">
                <a:solidFill>
                  <a:srgbClr val="FF0000"/>
                </a:solidFill>
                <a:latin typeface="#9Slide03 Cabin Condensed Bold" panose="00000806000000000000" pitchFamily="2" charset="-93"/>
              </a:rPr>
              <a:t> </a:t>
            </a:r>
            <a:r>
              <a:rPr lang="en-US" sz="2800" dirty="0" err="1" smtClean="0">
                <a:solidFill>
                  <a:srgbClr val="FF0000"/>
                </a:solidFill>
                <a:latin typeface="#9Slide03 Cabin Condensed Bold" panose="00000806000000000000" pitchFamily="2" charset="-93"/>
              </a:rPr>
              <a:t>sức</a:t>
            </a:r>
            <a:r>
              <a:rPr lang="en-US" sz="2800" dirty="0" smtClean="0">
                <a:solidFill>
                  <a:srgbClr val="FF0000"/>
                </a:solidFill>
                <a:latin typeface="#9Slide03 Cabin Condensed Bold" panose="00000806000000000000" pitchFamily="2" charset="-93"/>
              </a:rPr>
              <a:t> </a:t>
            </a:r>
            <a:r>
              <a:rPr lang="en-US" sz="2800" dirty="0" err="1" smtClean="0">
                <a:solidFill>
                  <a:srgbClr val="000B5D"/>
                </a:solidFill>
                <a:latin typeface="#9Slide03 Cabin Condensed Bold" panose="00000806000000000000" pitchFamily="2" charset="-93"/>
              </a:rPr>
              <a:t>chơi</a:t>
            </a:r>
            <a:r>
              <a:rPr lang="en-US" sz="2800" dirty="0" smtClean="0">
                <a:solidFill>
                  <a:srgbClr val="000B5D"/>
                </a:solidFill>
                <a:latin typeface="#9Slide03 Cabin Condensed Bold" panose="00000806000000000000" pitchFamily="2" charset="-93"/>
              </a:rPr>
              <a:t> </a:t>
            </a:r>
            <a:r>
              <a:rPr lang="en-US" sz="2800" dirty="0" err="1" smtClean="0">
                <a:solidFill>
                  <a:srgbClr val="000B5D"/>
                </a:solidFill>
                <a:latin typeface="#9Slide03 Cabin Condensed Bold" panose="00000806000000000000" pitchFamily="2" charset="-93"/>
              </a:rPr>
              <a:t>trò</a:t>
            </a:r>
            <a:r>
              <a:rPr lang="en-US" sz="2800" dirty="0" smtClean="0">
                <a:solidFill>
                  <a:srgbClr val="000B5D"/>
                </a:solidFill>
                <a:latin typeface="#9Slide03 Cabin Condensed Bold" panose="00000806000000000000" pitchFamily="2" charset="-93"/>
              </a:rPr>
              <a:t> </a:t>
            </a:r>
            <a:r>
              <a:rPr lang="en-US" sz="2800" dirty="0" err="1" smtClean="0">
                <a:solidFill>
                  <a:srgbClr val="000B5D"/>
                </a:solidFill>
                <a:latin typeface="#9Slide03 Cabin Condensed Bold" panose="00000806000000000000" pitchFamily="2" charset="-93"/>
              </a:rPr>
              <a:t>chơi</a:t>
            </a:r>
            <a:r>
              <a:rPr lang="en-US" sz="2800" dirty="0" smtClean="0">
                <a:solidFill>
                  <a:srgbClr val="000B5D"/>
                </a:solidFill>
                <a:latin typeface="#9Slide03 Cabin Condensed Bold" panose="00000806000000000000" pitchFamily="2" charset="-93"/>
              </a:rPr>
              <a:t>, HS </a:t>
            </a:r>
            <a:r>
              <a:rPr lang="en-US" sz="2800" dirty="0" err="1" smtClean="0">
                <a:solidFill>
                  <a:srgbClr val="FF0000"/>
                </a:solidFill>
                <a:latin typeface="#9Slide03 Cabin Condensed Bold" panose="00000806000000000000" pitchFamily="2" charset="-93"/>
              </a:rPr>
              <a:t>xung</a:t>
            </a:r>
            <a:r>
              <a:rPr lang="en-US" sz="2800" dirty="0" smtClean="0">
                <a:solidFill>
                  <a:srgbClr val="FF0000"/>
                </a:solidFill>
                <a:latin typeface="#9Slide03 Cabin Condensed Bold" panose="00000806000000000000" pitchFamily="2" charset="-93"/>
              </a:rPr>
              <a:t> </a:t>
            </a:r>
            <a:r>
              <a:rPr lang="en-US" sz="2800" dirty="0" err="1" smtClean="0">
                <a:solidFill>
                  <a:srgbClr val="FF0000"/>
                </a:solidFill>
                <a:latin typeface="#9Slide03 Cabin Condensed Bold" panose="00000806000000000000" pitchFamily="2" charset="-93"/>
              </a:rPr>
              <a:t>phong</a:t>
            </a:r>
            <a:r>
              <a:rPr lang="en-US" sz="2800" dirty="0" smtClean="0">
                <a:solidFill>
                  <a:srgbClr val="FF0000"/>
                </a:solidFill>
                <a:latin typeface="#9Slide03 Cabin Condensed Bold" panose="00000806000000000000" pitchFamily="2" charset="-93"/>
              </a:rPr>
              <a:t> </a:t>
            </a:r>
            <a:r>
              <a:rPr lang="en-US" sz="2800" dirty="0" err="1" smtClean="0">
                <a:solidFill>
                  <a:srgbClr val="000B5D"/>
                </a:solidFill>
                <a:latin typeface="#9Slide03 Cabin Condensed Bold" panose="00000806000000000000" pitchFamily="2" charset="-93"/>
              </a:rPr>
              <a:t>giơ</a:t>
            </a:r>
            <a:r>
              <a:rPr lang="en-US" sz="2800" dirty="0" smtClean="0">
                <a:solidFill>
                  <a:srgbClr val="000B5D"/>
                </a:solidFill>
                <a:latin typeface="#9Slide03 Cabin Condensed Bold" panose="00000806000000000000" pitchFamily="2" charset="-93"/>
              </a:rPr>
              <a:t> </a:t>
            </a:r>
            <a:r>
              <a:rPr lang="en-US" sz="2800" dirty="0" err="1" smtClean="0">
                <a:solidFill>
                  <a:srgbClr val="000B5D"/>
                </a:solidFill>
                <a:latin typeface="#9Slide03 Cabin Condensed Bold" panose="00000806000000000000" pitchFamily="2" charset="-93"/>
              </a:rPr>
              <a:t>tay</a:t>
            </a:r>
            <a:r>
              <a:rPr lang="en-US" sz="2800" dirty="0" smtClean="0">
                <a:solidFill>
                  <a:srgbClr val="000B5D"/>
                </a:solidFill>
                <a:latin typeface="#9Slide03 Cabin Condensed Bold" panose="00000806000000000000" pitchFamily="2" charset="-93"/>
              </a:rPr>
              <a:t> </a:t>
            </a:r>
            <a:r>
              <a:rPr lang="en-US" sz="2800" dirty="0" err="1" smtClean="0">
                <a:solidFill>
                  <a:srgbClr val="000B5D"/>
                </a:solidFill>
                <a:latin typeface="#9Slide03 Cabin Condensed Bold" panose="00000806000000000000" pitchFamily="2" charset="-93"/>
              </a:rPr>
              <a:t>trả</a:t>
            </a:r>
            <a:r>
              <a:rPr lang="en-US" sz="2800" dirty="0" smtClean="0">
                <a:solidFill>
                  <a:srgbClr val="000B5D"/>
                </a:solidFill>
                <a:latin typeface="#9Slide03 Cabin Condensed Bold" panose="00000806000000000000" pitchFamily="2" charset="-93"/>
              </a:rPr>
              <a:t> </a:t>
            </a:r>
            <a:r>
              <a:rPr lang="en-US" sz="2800" dirty="0" err="1" smtClean="0">
                <a:solidFill>
                  <a:srgbClr val="000B5D"/>
                </a:solidFill>
                <a:latin typeface="#9Slide03 Cabin Condensed Bold" panose="00000806000000000000" pitchFamily="2" charset="-93"/>
              </a:rPr>
              <a:t>lời</a:t>
            </a:r>
            <a:endParaRPr lang="vi-VN" sz="2800" dirty="0">
              <a:solidFill>
                <a:srgbClr val="000B5D"/>
              </a:solidFill>
              <a:latin typeface="#9Slide03 Cabin Condensed Bold" panose="00000806000000000000" pitchFamily="2" charset="-93"/>
            </a:endParaRPr>
          </a:p>
        </p:txBody>
      </p:sp>
      <p:sp>
        <p:nvSpPr>
          <p:cNvPr id="30" name="TextBox 14"/>
          <p:cNvSpPr txBox="1"/>
          <p:nvPr/>
        </p:nvSpPr>
        <p:spPr>
          <a:xfrm>
            <a:off x="7189662" y="5307868"/>
            <a:ext cx="4371553" cy="2585323"/>
          </a:xfrm>
          <a:prstGeom prst="rect">
            <a:avLst/>
          </a:prstGeom>
        </p:spPr>
        <p:txBody>
          <a:bodyPr lIns="0" tIns="0" rIns="0" bIns="0" rtlCol="0" anchor="t">
            <a:spAutoFit/>
          </a:bodyPr>
          <a:lstStyle/>
          <a:p>
            <a:pPr algn="ctr">
              <a:lnSpc>
                <a:spcPct val="150000"/>
              </a:lnSpc>
            </a:pPr>
            <a:r>
              <a:rPr lang="vi-VN" sz="2800" dirty="0">
                <a:solidFill>
                  <a:srgbClr val="000B5D"/>
                </a:solidFill>
                <a:latin typeface="#9Slide03 Cabin Condensed Bold" panose="00000806000000000000" pitchFamily="2" charset="-93"/>
              </a:rPr>
              <a:t>Có</a:t>
            </a:r>
            <a:r>
              <a:rPr lang="vi-VN" sz="2800" dirty="0">
                <a:solidFill>
                  <a:srgbClr val="002060"/>
                </a:solidFill>
                <a:latin typeface="#9Slide03 Cabin Condensed Bold" panose="00000806000000000000" pitchFamily="2" charset="-93"/>
              </a:rPr>
              <a:t> </a:t>
            </a:r>
            <a:r>
              <a:rPr lang="vi-VN" sz="2800" dirty="0">
                <a:solidFill>
                  <a:srgbClr val="FF0000"/>
                </a:solidFill>
                <a:latin typeface="#9Slide03 Cabin Condensed Bold" panose="00000806000000000000" pitchFamily="2" charset="-93"/>
              </a:rPr>
              <a:t>10 câu hỏi, </a:t>
            </a:r>
            <a:r>
              <a:rPr lang="vi-VN" sz="2800" dirty="0">
                <a:solidFill>
                  <a:srgbClr val="000B5D"/>
                </a:solidFill>
                <a:latin typeface="#9Slide03 Cabin Condensed Bold" panose="00000806000000000000" pitchFamily="2" charset="-93"/>
              </a:rPr>
              <a:t>mỗi câu hỏi khi trả lời đúng được</a:t>
            </a:r>
            <a:r>
              <a:rPr lang="vi-VN" sz="2800" dirty="0">
                <a:solidFill>
                  <a:srgbClr val="FF0000"/>
                </a:solidFill>
                <a:latin typeface="#9Slide03 Cabin Condensed Bold" panose="00000806000000000000" pitchFamily="2" charset="-93"/>
              </a:rPr>
              <a:t> 1 điểm</a:t>
            </a:r>
            <a:r>
              <a:rPr lang="vi-VN" sz="2800" dirty="0">
                <a:solidFill>
                  <a:srgbClr val="000B5D"/>
                </a:solidFill>
                <a:latin typeface="#9Slide03 Cabin Condensed Bold" panose="00000806000000000000" pitchFamily="2" charset="-93"/>
              </a:rPr>
              <a:t>, trả lời đúng đến câu nào thì được điểm tương ứng với câu hỏi đó. </a:t>
            </a:r>
          </a:p>
        </p:txBody>
      </p:sp>
      <p:sp>
        <p:nvSpPr>
          <p:cNvPr id="31" name="TextBox 16"/>
          <p:cNvSpPr txBox="1"/>
          <p:nvPr/>
        </p:nvSpPr>
        <p:spPr>
          <a:xfrm>
            <a:off x="12726142" y="5596794"/>
            <a:ext cx="4472989" cy="1938992"/>
          </a:xfrm>
          <a:prstGeom prst="rect">
            <a:avLst/>
          </a:prstGeom>
        </p:spPr>
        <p:txBody>
          <a:bodyPr lIns="0" tIns="0" rIns="0" bIns="0" rtlCol="0" anchor="t">
            <a:spAutoFit/>
          </a:bodyPr>
          <a:lstStyle/>
          <a:p>
            <a:pPr lvl="0" algn="ctr">
              <a:lnSpc>
                <a:spcPct val="150000"/>
              </a:lnSpc>
              <a:spcBef>
                <a:spcPct val="0"/>
              </a:spcBef>
            </a:pPr>
            <a:r>
              <a:rPr lang="en-US" sz="2800" dirty="0" err="1">
                <a:solidFill>
                  <a:srgbClr val="000B5D"/>
                </a:solidFill>
                <a:latin typeface="#9Slide03 Cabin Condensed Bold" panose="00000806000000000000" pitchFamily="2" charset="-93"/>
              </a:rPr>
              <a:t>Có</a:t>
            </a:r>
            <a:r>
              <a:rPr lang="en-US" sz="2800" dirty="0">
                <a:solidFill>
                  <a:srgbClr val="000B5D"/>
                </a:solidFill>
                <a:latin typeface="#9Slide03 Cabin Condensed Bold" panose="00000806000000000000" pitchFamily="2" charset="-93"/>
              </a:rPr>
              <a:t> 2 </a:t>
            </a:r>
            <a:r>
              <a:rPr lang="en-US" sz="2800" dirty="0" err="1">
                <a:solidFill>
                  <a:srgbClr val="000B5D"/>
                </a:solidFill>
                <a:latin typeface="#9Slide03 Cabin Condensed Bold" panose="00000806000000000000" pitchFamily="2" charset="-93"/>
              </a:rPr>
              <a:t>quyền</a:t>
            </a:r>
            <a:r>
              <a:rPr lang="en-US" sz="2800" dirty="0">
                <a:solidFill>
                  <a:srgbClr val="000B5D"/>
                </a:solidFill>
                <a:latin typeface="#9Slide03 Cabin Condensed Bold" panose="00000806000000000000" pitchFamily="2" charset="-93"/>
              </a:rPr>
              <a:t> </a:t>
            </a:r>
            <a:r>
              <a:rPr lang="en-US" sz="2800" dirty="0" err="1">
                <a:solidFill>
                  <a:srgbClr val="000B5D"/>
                </a:solidFill>
                <a:latin typeface="#9Slide03 Cabin Condensed Bold" panose="00000806000000000000" pitchFamily="2" charset="-93"/>
              </a:rPr>
              <a:t>trợ</a:t>
            </a:r>
            <a:r>
              <a:rPr lang="en-US" sz="2800" dirty="0">
                <a:solidFill>
                  <a:srgbClr val="000B5D"/>
                </a:solidFill>
                <a:latin typeface="#9Slide03 Cabin Condensed Bold" panose="00000806000000000000" pitchFamily="2" charset="-93"/>
              </a:rPr>
              <a:t> </a:t>
            </a:r>
            <a:r>
              <a:rPr lang="en-US" sz="2800" dirty="0" err="1">
                <a:solidFill>
                  <a:srgbClr val="000B5D"/>
                </a:solidFill>
                <a:latin typeface="#9Slide03 Cabin Condensed Bold" panose="00000806000000000000" pitchFamily="2" charset="-93"/>
              </a:rPr>
              <a:t>giúp</a:t>
            </a:r>
            <a:r>
              <a:rPr lang="en-US" sz="2800" dirty="0">
                <a:solidFill>
                  <a:srgbClr val="000B5D"/>
                </a:solidFill>
                <a:latin typeface="#9Slide03 Cabin Condensed Bold" panose="00000806000000000000" pitchFamily="2" charset="-93"/>
              </a:rPr>
              <a:t>:</a:t>
            </a:r>
          </a:p>
          <a:p>
            <a:pPr lvl="0">
              <a:lnSpc>
                <a:spcPct val="150000"/>
              </a:lnSpc>
              <a:spcBef>
                <a:spcPct val="0"/>
              </a:spcBef>
            </a:pPr>
            <a:r>
              <a:rPr lang="en-US" sz="2800" dirty="0" smtClean="0">
                <a:solidFill>
                  <a:srgbClr val="000B5D"/>
                </a:solidFill>
                <a:latin typeface="#9Slide03 Cabin Condensed Bold" panose="00000806000000000000" pitchFamily="2" charset="-93"/>
              </a:rPr>
              <a:t>           </a:t>
            </a:r>
            <a:r>
              <a:rPr lang="en-US" sz="2800" dirty="0">
                <a:solidFill>
                  <a:srgbClr val="000B5D"/>
                </a:solidFill>
                <a:latin typeface="#9Slide03 Cabin Condensed Bold" panose="00000806000000000000" pitchFamily="2" charset="-93"/>
              </a:rPr>
              <a:t>+ </a:t>
            </a:r>
            <a:r>
              <a:rPr lang="en-US" sz="2800" dirty="0" err="1" smtClean="0">
                <a:solidFill>
                  <a:srgbClr val="000B5D"/>
                </a:solidFill>
                <a:latin typeface="#9Slide03 Cabin Condensed Bold" panose="00000806000000000000" pitchFamily="2" charset="-93"/>
              </a:rPr>
              <a:t>Xem</a:t>
            </a:r>
            <a:r>
              <a:rPr lang="en-US" sz="2800" dirty="0" smtClean="0">
                <a:solidFill>
                  <a:srgbClr val="000B5D"/>
                </a:solidFill>
                <a:latin typeface="#9Slide03 Cabin Condensed Bold" panose="00000806000000000000" pitchFamily="2" charset="-93"/>
              </a:rPr>
              <a:t> </a:t>
            </a:r>
            <a:r>
              <a:rPr lang="en-US" sz="2800" dirty="0" err="1" smtClean="0">
                <a:solidFill>
                  <a:srgbClr val="000B5D"/>
                </a:solidFill>
                <a:latin typeface="#9Slide03 Cabin Condensed Bold" panose="00000806000000000000" pitchFamily="2" charset="-93"/>
              </a:rPr>
              <a:t>thông</a:t>
            </a:r>
            <a:r>
              <a:rPr lang="en-US" sz="2800" dirty="0" smtClean="0">
                <a:solidFill>
                  <a:srgbClr val="000B5D"/>
                </a:solidFill>
                <a:latin typeface="#9Slide03 Cabin Condensed Bold" panose="00000806000000000000" pitchFamily="2" charset="-93"/>
              </a:rPr>
              <a:t> tin </a:t>
            </a:r>
            <a:r>
              <a:rPr lang="en-US" sz="2800" dirty="0" err="1" smtClean="0">
                <a:solidFill>
                  <a:srgbClr val="000B5D"/>
                </a:solidFill>
                <a:latin typeface="#9Slide03 Cabin Condensed Bold" panose="00000806000000000000" pitchFamily="2" charset="-93"/>
              </a:rPr>
              <a:t>từ</a:t>
            </a:r>
            <a:r>
              <a:rPr lang="en-US" sz="2800" dirty="0" smtClean="0">
                <a:solidFill>
                  <a:srgbClr val="000B5D"/>
                </a:solidFill>
                <a:latin typeface="#9Slide03 Cabin Condensed Bold" panose="00000806000000000000" pitchFamily="2" charset="-93"/>
              </a:rPr>
              <a:t> </a:t>
            </a:r>
            <a:r>
              <a:rPr lang="en-US" sz="2800" dirty="0" smtClean="0">
                <a:solidFill>
                  <a:srgbClr val="FF0000"/>
                </a:solidFill>
                <a:latin typeface="#9Slide03 Cabin Condensed Bold" panose="00000806000000000000" pitchFamily="2" charset="-93"/>
              </a:rPr>
              <a:t>SGK</a:t>
            </a:r>
            <a:endParaRPr lang="en-US" sz="2800" dirty="0">
              <a:solidFill>
                <a:srgbClr val="FF0000"/>
              </a:solidFill>
              <a:latin typeface="#9Slide03 Cabin Condensed Bold" panose="00000806000000000000" pitchFamily="2" charset="-93"/>
            </a:endParaRPr>
          </a:p>
          <a:p>
            <a:pPr lvl="0">
              <a:lnSpc>
                <a:spcPct val="150000"/>
              </a:lnSpc>
              <a:spcBef>
                <a:spcPct val="0"/>
              </a:spcBef>
            </a:pPr>
            <a:r>
              <a:rPr lang="en-US" sz="2800" dirty="0" smtClean="0">
                <a:solidFill>
                  <a:srgbClr val="000B5D"/>
                </a:solidFill>
                <a:latin typeface="#9Slide03 Cabin Condensed Bold" panose="00000806000000000000" pitchFamily="2" charset="-93"/>
              </a:rPr>
              <a:t>        + </a:t>
            </a:r>
            <a:r>
              <a:rPr lang="en-US" sz="2800" dirty="0" err="1">
                <a:solidFill>
                  <a:srgbClr val="000B5D"/>
                </a:solidFill>
                <a:latin typeface="#9Slide03 Cabin Condensed Bold" panose="00000806000000000000" pitchFamily="2" charset="-93"/>
              </a:rPr>
              <a:t>Quyền</a:t>
            </a:r>
            <a:r>
              <a:rPr lang="en-US" sz="2800" dirty="0">
                <a:solidFill>
                  <a:srgbClr val="000B5D"/>
                </a:solidFill>
                <a:latin typeface="#9Slide03 Cabin Condensed Bold" panose="00000806000000000000" pitchFamily="2" charset="-93"/>
              </a:rPr>
              <a:t> </a:t>
            </a:r>
            <a:r>
              <a:rPr lang="en-US" sz="2800" dirty="0" err="1">
                <a:solidFill>
                  <a:srgbClr val="000B5D"/>
                </a:solidFill>
                <a:latin typeface="#9Slide03 Cabin Condensed Bold" panose="00000806000000000000" pitchFamily="2" charset="-93"/>
              </a:rPr>
              <a:t>xin</a:t>
            </a:r>
            <a:r>
              <a:rPr lang="en-US" sz="2800" dirty="0">
                <a:solidFill>
                  <a:srgbClr val="000B5D"/>
                </a:solidFill>
                <a:latin typeface="#9Slide03 Cabin Condensed Bold" panose="00000806000000000000" pitchFamily="2" charset="-93"/>
              </a:rPr>
              <a:t> </a:t>
            </a:r>
            <a:r>
              <a:rPr lang="en-US" sz="2800" dirty="0" err="1">
                <a:solidFill>
                  <a:srgbClr val="FF0000"/>
                </a:solidFill>
                <a:latin typeface="#9Slide03 Cabin Condensed Bold" panose="00000806000000000000" pitchFamily="2" charset="-93"/>
              </a:rPr>
              <a:t>gợi</a:t>
            </a:r>
            <a:r>
              <a:rPr lang="en-US" sz="2800" dirty="0">
                <a:solidFill>
                  <a:srgbClr val="FF0000"/>
                </a:solidFill>
                <a:latin typeface="#9Slide03 Cabin Condensed Bold" panose="00000806000000000000" pitchFamily="2" charset="-93"/>
              </a:rPr>
              <a:t> ý </a:t>
            </a:r>
            <a:r>
              <a:rPr lang="en-US" sz="2800" dirty="0" err="1">
                <a:solidFill>
                  <a:srgbClr val="FF0000"/>
                </a:solidFill>
                <a:latin typeface="#9Slide03 Cabin Condensed Bold" panose="00000806000000000000" pitchFamily="2" charset="-93"/>
              </a:rPr>
              <a:t>từ</a:t>
            </a:r>
            <a:r>
              <a:rPr lang="en-US" sz="2800" dirty="0">
                <a:solidFill>
                  <a:srgbClr val="FF0000"/>
                </a:solidFill>
                <a:latin typeface="#9Slide03 Cabin Condensed Bold" panose="00000806000000000000" pitchFamily="2" charset="-93"/>
              </a:rPr>
              <a:t> </a:t>
            </a:r>
            <a:r>
              <a:rPr lang="en-US" sz="2800" dirty="0" err="1">
                <a:solidFill>
                  <a:srgbClr val="FF0000"/>
                </a:solidFill>
                <a:latin typeface="#9Slide03 Cabin Condensed Bold" panose="00000806000000000000" pitchFamily="2" charset="-93"/>
              </a:rPr>
              <a:t>giáo</a:t>
            </a:r>
            <a:r>
              <a:rPr lang="en-US" sz="2800" dirty="0">
                <a:solidFill>
                  <a:srgbClr val="FF0000"/>
                </a:solidFill>
                <a:latin typeface="#9Slide03 Cabin Condensed Bold" panose="00000806000000000000" pitchFamily="2" charset="-93"/>
              </a:rPr>
              <a:t> </a:t>
            </a:r>
            <a:r>
              <a:rPr lang="en-US" sz="2800" dirty="0" err="1">
                <a:solidFill>
                  <a:srgbClr val="FF0000"/>
                </a:solidFill>
                <a:latin typeface="#9Slide03 Cabin Condensed Bold" panose="00000806000000000000" pitchFamily="2" charset="-93"/>
              </a:rPr>
              <a:t>viên</a:t>
            </a:r>
            <a:endParaRPr lang="en-US" sz="2800" dirty="0">
              <a:solidFill>
                <a:srgbClr val="FF0000"/>
              </a:solidFill>
              <a:latin typeface="#9Slide03 Cabin Condensed Bold" panose="00000806000000000000" pitchFamily="2" charset="-93"/>
            </a:endParaRPr>
          </a:p>
        </p:txBody>
      </p:sp>
      <p:sp>
        <p:nvSpPr>
          <p:cNvPr id="32" name="TextBox 12"/>
          <p:cNvSpPr txBox="1"/>
          <p:nvPr/>
        </p:nvSpPr>
        <p:spPr>
          <a:xfrm>
            <a:off x="2329941" y="3087242"/>
            <a:ext cx="14954389" cy="1635897"/>
          </a:xfrm>
          <a:prstGeom prst="rect">
            <a:avLst/>
          </a:prstGeom>
        </p:spPr>
        <p:txBody>
          <a:bodyPr wrap="square" lIns="0" tIns="0" rIns="0" bIns="0" rtlCol="0" anchor="t">
            <a:spAutoFit/>
          </a:bodyPr>
          <a:lstStyle/>
          <a:p>
            <a:pPr algn="ctr">
              <a:lnSpc>
                <a:spcPts val="12740"/>
              </a:lnSpc>
            </a:pPr>
            <a:r>
              <a:rPr lang="en-US" sz="11500" dirty="0" err="1" smtClean="0">
                <a:solidFill>
                  <a:srgbClr val="FFFF00"/>
                </a:solidFill>
                <a:latin typeface="#9Slide05 Atlantika" pitchFamily="2" charset="-93"/>
              </a:rPr>
              <a:t>Luật</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chơi</a:t>
            </a:r>
            <a:endParaRPr lang="en-US" sz="11500" dirty="0">
              <a:solidFill>
                <a:srgbClr val="FFFF00"/>
              </a:solidFill>
              <a:latin typeface="#9Slide05 Atlantika" pitchFamily="2" charset="-93"/>
            </a:endParaRPr>
          </a:p>
        </p:txBody>
      </p:sp>
    </p:spTree>
    <p:extLst>
      <p:ext uri="{BB962C8B-B14F-4D97-AF65-F5344CB8AC3E}">
        <p14:creationId xmlns:p14="http://schemas.microsoft.com/office/powerpoint/2010/main" val="145546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6" y="-7379037"/>
            <a:ext cx="18508761" cy="18508761"/>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8" name="Rectangle 17"/>
          <p:cNvSpPr/>
          <p:nvPr/>
        </p:nvSpPr>
        <p:spPr>
          <a:xfrm>
            <a:off x="0" y="0"/>
            <a:ext cx="18288000" cy="2246376"/>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2"/>
          <p:cNvSpPr txBox="1"/>
          <p:nvPr/>
        </p:nvSpPr>
        <p:spPr>
          <a:xfrm>
            <a:off x="1851565" y="610479"/>
            <a:ext cx="14954389" cy="1635897"/>
          </a:xfrm>
          <a:prstGeom prst="rect">
            <a:avLst/>
          </a:prstGeom>
        </p:spPr>
        <p:txBody>
          <a:bodyPr wrap="square" lIns="0" tIns="0" rIns="0" bIns="0" rtlCol="0" anchor="t">
            <a:spAutoFit/>
          </a:bodyPr>
          <a:lstStyle/>
          <a:p>
            <a:pPr algn="ctr">
              <a:lnSpc>
                <a:spcPts val="12740"/>
              </a:lnSpc>
            </a:pPr>
            <a:r>
              <a:rPr lang="en-US" sz="11500" dirty="0" err="1" smtClean="0">
                <a:solidFill>
                  <a:srgbClr val="FFFF00"/>
                </a:solidFill>
                <a:latin typeface="#9Slide05 Atlantika" pitchFamily="2" charset="-93"/>
              </a:rPr>
              <a:t>Câu</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hỏi</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số</a:t>
            </a:r>
            <a:r>
              <a:rPr lang="en-US" sz="11500" dirty="0" smtClean="0">
                <a:solidFill>
                  <a:srgbClr val="FFFF00"/>
                </a:solidFill>
                <a:latin typeface="#9Slide05 Atlantika" pitchFamily="2" charset="-93"/>
              </a:rPr>
              <a:t> 1</a:t>
            </a:r>
            <a:endParaRPr lang="en-US" sz="11500" dirty="0">
              <a:solidFill>
                <a:srgbClr val="FFFF00"/>
              </a:solidFill>
              <a:latin typeface="#9Slide05 Atlantika" pitchFamily="2" charset="-93"/>
            </a:endParaRPr>
          </a:p>
        </p:txBody>
      </p:sp>
      <p:sp>
        <p:nvSpPr>
          <p:cNvPr id="67" name="Rectangle 66"/>
          <p:cNvSpPr/>
          <p:nvPr/>
        </p:nvSpPr>
        <p:spPr>
          <a:xfrm>
            <a:off x="0" y="2215650"/>
            <a:ext cx="18288000" cy="807135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78172" y="5693522"/>
            <a:ext cx="3254358" cy="2650378"/>
            <a:chOff x="525106" y="4915272"/>
            <a:chExt cx="3690697" cy="3096673"/>
          </a:xfrm>
        </p:grpSpPr>
        <p:grpSp>
          <p:nvGrpSpPr>
            <p:cNvPr id="6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70" name="TextBox 12"/>
            <p:cNvSpPr txBox="1"/>
            <p:nvPr/>
          </p:nvSpPr>
          <p:spPr>
            <a:xfrm>
              <a:off x="725295" y="5074062"/>
              <a:ext cx="2967418" cy="2157616"/>
            </a:xfrm>
            <a:prstGeom prst="rect">
              <a:avLst/>
            </a:prstGeom>
          </p:spPr>
          <p:txBody>
            <a:bodyPr wrap="square" lIns="0" tIns="0" rIns="0" bIns="0" rtlCol="0" anchor="t">
              <a:spAutoFit/>
            </a:bodyPr>
            <a:lstStyle/>
            <a:p>
              <a:pPr lvl="0" algn="ctr">
                <a:lnSpc>
                  <a:spcPct val="150000"/>
                </a:lnSpc>
              </a:pPr>
              <a:r>
                <a:rPr lang="en-US" sz="4000" dirty="0">
                  <a:solidFill>
                    <a:prstClr val="white"/>
                  </a:solidFill>
                  <a:latin typeface="#9Slide03 Cabin Condensed Bold" panose="00000806000000000000" pitchFamily="2" charset="-93"/>
                </a:rPr>
                <a:t>A. </a:t>
              </a:r>
              <a:r>
                <a:rPr lang="en-US" sz="4000" dirty="0" smtClean="0">
                  <a:solidFill>
                    <a:prstClr val="white"/>
                  </a:solidFill>
                  <a:latin typeface="#9Slide03 Cabin Condensed Bold" panose="00000806000000000000" pitchFamily="2" charset="-93"/>
                </a:rPr>
                <a:t/>
              </a:r>
              <a:br>
                <a:rPr lang="en-US" sz="4000" dirty="0" smtClean="0">
                  <a:solidFill>
                    <a:prstClr val="white"/>
                  </a:solidFill>
                  <a:latin typeface="#9Slide03 Cabin Condensed Bold" panose="00000806000000000000" pitchFamily="2" charset="-93"/>
                </a:rPr>
              </a:br>
              <a:r>
                <a:rPr lang="en-US" sz="4000" dirty="0" err="1" smtClean="0">
                  <a:solidFill>
                    <a:prstClr val="white"/>
                  </a:solidFill>
                  <a:latin typeface="#9Slide03 Cabin Condensed Bold" panose="00000806000000000000" pitchFamily="2" charset="-93"/>
                </a:rPr>
                <a:t>Vàng</a:t>
              </a:r>
              <a:r>
                <a:rPr lang="en-US" sz="4000" dirty="0">
                  <a:solidFill>
                    <a:prstClr val="white"/>
                  </a:solidFill>
                  <a:latin typeface="#9Slide03 Cabin Condensed Bold" panose="00000806000000000000" pitchFamily="2" charset="-93"/>
                </a:rPr>
                <a:t>.</a:t>
              </a:r>
              <a:endParaRPr kumimoji="0" lang="en-US" sz="40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sp>
        <p:nvSpPr>
          <p:cNvPr id="73" name="AutoShape 6"/>
          <p:cNvSpPr/>
          <p:nvPr/>
        </p:nvSpPr>
        <p:spPr>
          <a:xfrm flipV="1">
            <a:off x="2265948" y="4691291"/>
            <a:ext cx="0" cy="890806"/>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2127780" y="2361642"/>
            <a:ext cx="14938878" cy="2179379"/>
          </a:xfrm>
          <a:prstGeom prst="rect">
            <a:avLst/>
          </a:prstGeom>
        </p:spPr>
        <p:txBody>
          <a:bodyPr wrap="square" lIns="0" tIns="0" rIns="0" bIns="0" rtlCol="0" anchor="t">
            <a:spAutoFit/>
          </a:bodyPr>
          <a:lstStyle/>
          <a:p>
            <a:pPr lvl="0" algn="ctr">
              <a:lnSpc>
                <a:spcPts val="8967"/>
              </a:lnSpc>
              <a:spcBef>
                <a:spcPct val="0"/>
              </a:spcBef>
              <a:defRPr/>
            </a:pPr>
            <a:r>
              <a:rPr lang="vi-VN" sz="4400" dirty="0">
                <a:solidFill>
                  <a:srgbClr val="FF0000"/>
                </a:solidFill>
                <a:latin typeface="#9Slide03 Cabin Condensed Bold" panose="00000806000000000000" pitchFamily="2" charset="-93"/>
              </a:rPr>
              <a:t>Khoáng sản nào sau đây ở Việt Nam có trữ lượng đáng kể và có ý nghĩa chiến lược với ngành công nghiệp năng lượng? </a:t>
            </a:r>
            <a:endParaRPr kumimoji="0" lang="en-US" sz="4400" b="0" i="0" u="none" strike="noStrike" kern="1200" cap="none" spc="0" normalizeH="0" baseline="0" noProof="0" dirty="0">
              <a:ln>
                <a:noFill/>
              </a:ln>
              <a:solidFill>
                <a:srgbClr val="FF0000"/>
              </a:solidFill>
              <a:effectLst/>
              <a:uLnTx/>
              <a:uFillTx/>
              <a:latin typeface="#9Slide03 Cabin Condensed Bold" panose="00000806000000000000" pitchFamily="2" charset="-93"/>
            </a:endParaRPr>
          </a:p>
        </p:txBody>
      </p:sp>
      <p:cxnSp>
        <p:nvCxnSpPr>
          <p:cNvPr id="75" name="Straight Connector 74"/>
          <p:cNvCxnSpPr>
            <a:stCxn id="73" idx="1"/>
          </p:cNvCxnSpPr>
          <p:nvPr/>
        </p:nvCxnSpPr>
        <p:spPr>
          <a:xfrm>
            <a:off x="2265949" y="4691291"/>
            <a:ext cx="14020799" cy="17870"/>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6286748" y="4691292"/>
            <a:ext cx="0" cy="762372"/>
          </a:xfrm>
          <a:prstGeom prst="line">
            <a:avLst/>
          </a:prstGeom>
          <a:ln w="38100" cap="rnd">
            <a:solidFill>
              <a:srgbClr val="000B5D"/>
            </a:solidFill>
            <a:prstDash val="solid"/>
            <a:headEnd type="triangle" w="lg" len="med"/>
            <a:tailEnd type="none" w="sm" len="sm"/>
          </a:ln>
        </p:spPr>
      </p:sp>
      <p:sp>
        <p:nvSpPr>
          <p:cNvPr id="7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6510405" y="4691292"/>
            <a:ext cx="0" cy="931265"/>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11648925" y="4691292"/>
            <a:ext cx="0" cy="931265"/>
          </a:xfrm>
          <a:prstGeom prst="line">
            <a:avLst/>
          </a:prstGeom>
          <a:ln w="38100" cap="rnd">
            <a:solidFill>
              <a:srgbClr val="000B5D"/>
            </a:solidFill>
            <a:prstDash val="solid"/>
            <a:headEnd type="triangle" w="lg" len="med"/>
            <a:tailEnd type="none" w="sm" len="sm"/>
          </a:ln>
        </p:spPr>
      </p:sp>
      <p:grpSp>
        <p:nvGrpSpPr>
          <p:cNvPr id="82" name="Group 81"/>
          <p:cNvGrpSpPr/>
          <p:nvPr/>
        </p:nvGrpSpPr>
        <p:grpSpPr>
          <a:xfrm>
            <a:off x="5051442" y="5677347"/>
            <a:ext cx="3254358" cy="2650378"/>
            <a:chOff x="525106" y="4915272"/>
            <a:chExt cx="3690697" cy="3096673"/>
          </a:xfrm>
        </p:grpSpPr>
        <p:grpSp>
          <p:nvGrpSpPr>
            <p:cNvPr id="83"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84" name="TextBox 12"/>
            <p:cNvSpPr txBox="1"/>
            <p:nvPr/>
          </p:nvSpPr>
          <p:spPr>
            <a:xfrm>
              <a:off x="725295" y="5074062"/>
              <a:ext cx="2967418" cy="2157616"/>
            </a:xfrm>
            <a:prstGeom prst="rect">
              <a:avLst/>
            </a:prstGeom>
          </p:spPr>
          <p:txBody>
            <a:bodyPr wrap="square" lIns="0" tIns="0" rIns="0" bIns="0" rtlCol="0" anchor="t">
              <a:spAutoFit/>
            </a:bodyPr>
            <a:lstStyle/>
            <a:p>
              <a:pPr lvl="0" algn="ctr">
                <a:lnSpc>
                  <a:spcPct val="150000"/>
                </a:lnSpc>
              </a:pPr>
              <a:r>
                <a:rPr lang="en-US" sz="4000" dirty="0">
                  <a:solidFill>
                    <a:prstClr val="white"/>
                  </a:solidFill>
                  <a:latin typeface="#9Slide03 Cabin Condensed Bold" panose="00000806000000000000" pitchFamily="2" charset="-93"/>
                </a:rPr>
                <a:t>B</a:t>
              </a:r>
              <a:r>
                <a:rPr lang="en-US" sz="4000" dirty="0" smtClean="0">
                  <a:solidFill>
                    <a:prstClr val="white"/>
                  </a:solidFill>
                  <a:latin typeface="#9Slide03 Cabin Condensed Bold" panose="00000806000000000000" pitchFamily="2" charset="-93"/>
                </a:rPr>
                <a:t>.</a:t>
              </a:r>
              <a:br>
                <a:rPr lang="en-US" sz="4000" dirty="0" smtClean="0">
                  <a:solidFill>
                    <a:prstClr val="white"/>
                  </a:solidFill>
                  <a:latin typeface="#9Slide03 Cabin Condensed Bold" panose="00000806000000000000" pitchFamily="2" charset="-93"/>
                </a:rPr>
              </a:br>
              <a:r>
                <a:rPr lang="en-US" sz="4000" dirty="0" smtClean="0">
                  <a:solidFill>
                    <a:prstClr val="white"/>
                  </a:solidFill>
                  <a:latin typeface="#9Slide03 Cabin Condensed Bold" panose="00000806000000000000" pitchFamily="2" charset="-93"/>
                </a:rPr>
                <a:t> </a:t>
              </a:r>
              <a:r>
                <a:rPr lang="en-US" sz="4000" dirty="0">
                  <a:solidFill>
                    <a:prstClr val="white"/>
                  </a:solidFill>
                  <a:latin typeface="#9Slide03 Cabin Condensed Bold" panose="00000806000000000000" pitchFamily="2" charset="-93"/>
                </a:rPr>
                <a:t>Than </a:t>
              </a:r>
              <a:r>
                <a:rPr lang="en-US" sz="4000" dirty="0" err="1">
                  <a:solidFill>
                    <a:prstClr val="white"/>
                  </a:solidFill>
                  <a:latin typeface="#9Slide03 Cabin Condensed Bold" panose="00000806000000000000" pitchFamily="2" charset="-93"/>
                </a:rPr>
                <a:t>đá</a:t>
              </a:r>
              <a:r>
                <a:rPr lang="en-US" sz="4000" dirty="0">
                  <a:solidFill>
                    <a:prstClr val="white"/>
                  </a:solidFill>
                  <a:latin typeface="#9Slide03 Cabin Condensed Bold" panose="00000806000000000000" pitchFamily="2" charset="-93"/>
                </a:rPr>
                <a:t>.</a:t>
              </a:r>
              <a:endParaRPr kumimoji="0" lang="en-US" sz="40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2" name="Group 91"/>
          <p:cNvGrpSpPr/>
          <p:nvPr/>
        </p:nvGrpSpPr>
        <p:grpSpPr>
          <a:xfrm>
            <a:off x="10210800" y="5677347"/>
            <a:ext cx="3254358" cy="2650378"/>
            <a:chOff x="525106" y="4915272"/>
            <a:chExt cx="3690697" cy="3096673"/>
          </a:xfrm>
        </p:grpSpPr>
        <p:grpSp>
          <p:nvGrpSpPr>
            <p:cNvPr id="93"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4" name="TextBox 12"/>
            <p:cNvSpPr txBox="1"/>
            <p:nvPr/>
          </p:nvSpPr>
          <p:spPr>
            <a:xfrm>
              <a:off x="725295" y="5074062"/>
              <a:ext cx="2967418" cy="2157616"/>
            </a:xfrm>
            <a:prstGeom prst="rect">
              <a:avLst/>
            </a:prstGeom>
          </p:spPr>
          <p:txBody>
            <a:bodyPr wrap="square" lIns="0" tIns="0" rIns="0" bIns="0" rtlCol="0" anchor="t">
              <a:spAutoFit/>
            </a:bodyPr>
            <a:lstStyle/>
            <a:p>
              <a:pPr lvl="0" algn="ctr">
                <a:lnSpc>
                  <a:spcPct val="150000"/>
                </a:lnSpc>
              </a:pPr>
              <a:r>
                <a:rPr lang="en-US" sz="4000" dirty="0">
                  <a:solidFill>
                    <a:prstClr val="white"/>
                  </a:solidFill>
                  <a:latin typeface="#9Slide03 Cabin Condensed Bold" panose="00000806000000000000" pitchFamily="2" charset="-93"/>
                </a:rPr>
                <a:t>C. </a:t>
              </a:r>
              <a:r>
                <a:rPr lang="en-US" sz="4000" dirty="0" smtClean="0">
                  <a:solidFill>
                    <a:prstClr val="white"/>
                  </a:solidFill>
                  <a:latin typeface="#9Slide03 Cabin Condensed Bold" panose="00000806000000000000" pitchFamily="2" charset="-93"/>
                </a:rPr>
                <a:t/>
              </a:r>
              <a:br>
                <a:rPr lang="en-US" sz="4000" dirty="0" smtClean="0">
                  <a:solidFill>
                    <a:prstClr val="white"/>
                  </a:solidFill>
                  <a:latin typeface="#9Slide03 Cabin Condensed Bold" panose="00000806000000000000" pitchFamily="2" charset="-93"/>
                </a:rPr>
              </a:br>
              <a:r>
                <a:rPr lang="en-US" sz="4000" dirty="0" err="1" smtClean="0">
                  <a:solidFill>
                    <a:prstClr val="white"/>
                  </a:solidFill>
                  <a:latin typeface="#9Slide03 Cabin Condensed Bold" panose="00000806000000000000" pitchFamily="2" charset="-93"/>
                </a:rPr>
                <a:t>Sắt</a:t>
              </a:r>
              <a:r>
                <a:rPr lang="en-US" sz="4000" dirty="0">
                  <a:solidFill>
                    <a:prstClr val="white"/>
                  </a:solidFill>
                  <a:latin typeface="#9Slide03 Cabin Condensed Bold" panose="00000806000000000000" pitchFamily="2" charset="-93"/>
                </a:rPr>
                <a:t>.</a:t>
              </a:r>
              <a:endParaRPr kumimoji="0" lang="en-US" sz="40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7" name="Group 96"/>
          <p:cNvGrpSpPr/>
          <p:nvPr/>
        </p:nvGrpSpPr>
        <p:grpSpPr>
          <a:xfrm>
            <a:off x="14859042" y="5677347"/>
            <a:ext cx="3254358" cy="2650378"/>
            <a:chOff x="525106" y="4915272"/>
            <a:chExt cx="3690697" cy="3096673"/>
          </a:xfrm>
        </p:grpSpPr>
        <p:grpSp>
          <p:nvGrpSpPr>
            <p:cNvPr id="98"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9" name="TextBox 12"/>
            <p:cNvSpPr txBox="1"/>
            <p:nvPr/>
          </p:nvSpPr>
          <p:spPr>
            <a:xfrm>
              <a:off x="725295" y="5074062"/>
              <a:ext cx="2967418" cy="2157616"/>
            </a:xfrm>
            <a:prstGeom prst="rect">
              <a:avLst/>
            </a:prstGeom>
          </p:spPr>
          <p:txBody>
            <a:bodyPr wrap="square" lIns="0" tIns="0" rIns="0" bIns="0" rtlCol="0" anchor="t">
              <a:spAutoFit/>
            </a:bodyPr>
            <a:lstStyle/>
            <a:p>
              <a:pPr lvl="0" algn="ctr">
                <a:lnSpc>
                  <a:spcPct val="150000"/>
                </a:lnSpc>
              </a:pPr>
              <a:r>
                <a:rPr lang="en-US" sz="4000" dirty="0">
                  <a:solidFill>
                    <a:prstClr val="white"/>
                  </a:solidFill>
                  <a:latin typeface="#9Slide03 Cabin Condensed Bold" panose="00000806000000000000" pitchFamily="2" charset="-93"/>
                </a:rPr>
                <a:t>D. </a:t>
              </a:r>
              <a:r>
                <a:rPr lang="en-US" sz="4000" dirty="0" smtClean="0">
                  <a:solidFill>
                    <a:prstClr val="white"/>
                  </a:solidFill>
                  <a:latin typeface="#9Slide03 Cabin Condensed Bold" panose="00000806000000000000" pitchFamily="2" charset="-93"/>
                </a:rPr>
                <a:t/>
              </a:r>
              <a:br>
                <a:rPr lang="en-US" sz="4000" dirty="0" smtClean="0">
                  <a:solidFill>
                    <a:prstClr val="white"/>
                  </a:solidFill>
                  <a:latin typeface="#9Slide03 Cabin Condensed Bold" panose="00000806000000000000" pitchFamily="2" charset="-93"/>
                </a:rPr>
              </a:br>
              <a:r>
                <a:rPr lang="en-US" sz="4000" dirty="0" smtClean="0">
                  <a:solidFill>
                    <a:prstClr val="white"/>
                  </a:solidFill>
                  <a:latin typeface="#9Slide03 Cabin Condensed Bold" panose="00000806000000000000" pitchFamily="2" charset="-93"/>
                </a:rPr>
                <a:t>Bauxite</a:t>
              </a:r>
              <a:r>
                <a:rPr lang="en-US" sz="4000" dirty="0">
                  <a:solidFill>
                    <a:prstClr val="white"/>
                  </a:solidFill>
                  <a:latin typeface="#9Slide03 Cabin Condensed Bold" panose="00000806000000000000" pitchFamily="2" charset="-93"/>
                </a:rPr>
                <a:t>.</a:t>
              </a:r>
              <a:endParaRPr kumimoji="0" lang="en-US" sz="40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pic>
        <p:nvPicPr>
          <p:cNvPr id="2"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446114" y="0"/>
            <a:ext cx="3803785" cy="2137959"/>
          </a:xfrm>
          <a:prstGeom prst="rect">
            <a:avLst/>
          </a:prstGeom>
        </p:spPr>
      </p:pic>
      <p:pic>
        <p:nvPicPr>
          <p:cNvPr id="3" name="Picture 2"/>
          <p:cNvPicPr>
            <a:picLocks noChangeAspect="1"/>
          </p:cNvPicPr>
          <p:nvPr/>
        </p:nvPicPr>
        <p:blipFill>
          <a:blip r:embed="rId12"/>
          <a:stretch>
            <a:fillRect/>
          </a:stretch>
        </p:blipFill>
        <p:spPr>
          <a:xfrm>
            <a:off x="5403780" y="8512910"/>
            <a:ext cx="7480440" cy="1774090"/>
          </a:xfrm>
          <a:prstGeom prst="rect">
            <a:avLst/>
          </a:prstGeom>
        </p:spPr>
      </p:pic>
      <p:sp>
        <p:nvSpPr>
          <p:cNvPr id="111" name="TextBox 12"/>
          <p:cNvSpPr txBox="1"/>
          <p:nvPr/>
        </p:nvSpPr>
        <p:spPr>
          <a:xfrm>
            <a:off x="9558736" y="8409405"/>
            <a:ext cx="1797409" cy="1635897"/>
          </a:xfrm>
          <a:prstGeom prst="rect">
            <a:avLst/>
          </a:prstGeom>
        </p:spPr>
        <p:txBody>
          <a:bodyPr wrap="square" lIns="0" tIns="0" rIns="0" bIns="0" rtlCol="0" anchor="t">
            <a:spAutoFit/>
          </a:bodyPr>
          <a:lstStyle/>
          <a:p>
            <a:pPr algn="ctr">
              <a:lnSpc>
                <a:spcPts val="12740"/>
              </a:lnSpc>
            </a:pPr>
            <a:r>
              <a:rPr lang="en-US" sz="11500" dirty="0" smtClean="0">
                <a:solidFill>
                  <a:srgbClr val="FF0000"/>
                </a:solidFill>
                <a:latin typeface="#9Slide03 IcielNovecento sans E" panose="00000900000000000000" pitchFamily="2" charset="-93"/>
              </a:rPr>
              <a:t>B</a:t>
            </a:r>
            <a:endParaRPr lang="en-US" sz="11500" dirty="0">
              <a:solidFill>
                <a:srgbClr val="FF0000"/>
              </a:solidFill>
              <a:latin typeface="#9Slide03 IcielNovecento sans E" panose="00000900000000000000" pitchFamily="2" charset="-93"/>
            </a:endParaRPr>
          </a:p>
        </p:txBody>
      </p:sp>
      <p:pic>
        <p:nvPicPr>
          <p:cNvPr id="5" name="last-days-166612">
            <a:hlinkClick r:id="" action="ppaction://media"/>
          </p:cNvPr>
          <p:cNvPicPr>
            <a:picLocks noChangeAspect="1"/>
          </p:cNvPicPr>
          <p:nvPr>
            <a:audioFile r:link="rId3"/>
            <p:extLst>
              <p:ext uri="{DAA4B4D4-6D71-4841-9C94-3DE7FCFB9230}">
                <p14:media xmlns:p14="http://schemas.microsoft.com/office/powerpoint/2010/main" r:embed="rId4">
                  <p14:trim st="7440"/>
                </p14:media>
              </p:ext>
            </p:extLst>
          </p:nvPr>
        </p:nvPicPr>
        <p:blipFill>
          <a:blip r:embed="rId13"/>
          <a:stretch>
            <a:fillRect/>
          </a:stretch>
        </p:blipFill>
        <p:spPr>
          <a:xfrm>
            <a:off x="19491254" y="1256143"/>
            <a:ext cx="609600" cy="609600"/>
          </a:xfrm>
          <a:prstGeom prst="rect">
            <a:avLst/>
          </a:prstGeom>
        </p:spPr>
      </p:pic>
    </p:spTree>
    <p:extLst>
      <p:ext uri="{BB962C8B-B14F-4D97-AF65-F5344CB8AC3E}">
        <p14:creationId xmlns:p14="http://schemas.microsoft.com/office/powerpoint/2010/main" val="723671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circle(in)">
                                      <p:cBhvr>
                                        <p:cTn id="39" dur="20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circle(in)">
                                      <p:cBhvr>
                                        <p:cTn id="44" dur="2000"/>
                                        <p:tgtEl>
                                          <p:spTgt spid="8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circle(in)">
                                      <p:cBhvr>
                                        <p:cTn id="49" dur="20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circle(in)">
                                      <p:cBhvr>
                                        <p:cTn id="54"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3"/>
                    </p:tgtEl>
                  </p:cond>
                </p:stCondLst>
                <p:endSync evt="end" delay="0">
                  <p:rtn val="all"/>
                </p:endSync>
                <p:childTnLst>
                  <p:par>
                    <p:cTn id="62" fill="hold">
                      <p:stCondLst>
                        <p:cond delay="0"/>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barn(inVertical)">
                                      <p:cBhvr>
                                        <p:cTn id="66" dur="500"/>
                                        <p:tgtEl>
                                          <p:spTgt spid="111"/>
                                        </p:tgtEl>
                                      </p:cBhvr>
                                    </p:animEffect>
                                  </p:childTnLst>
                                  <p:subTnLst>
                                    <p:audio>
                                      <p:cMediaNode>
                                        <p:cTn display="0" masterRel="sameClick">
                                          <p:stCondLst>
                                            <p:cond evt="begin" delay="0">
                                              <p:tn val="64"/>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3"/>
                  </p:tgtEl>
                </p:cond>
              </p:nextCondLst>
            </p:seq>
            <p:audio>
              <p:cMediaNode vol="80000">
                <p:cTn id="67" fill="hold" display="0">
                  <p:stCondLst>
                    <p:cond delay="indefinite"/>
                  </p:stCondLst>
                  <p:endCondLst>
                    <p:cond evt="onStopAudio" delay="0">
                      <p:tgtEl>
                        <p:sldTgt/>
                      </p:tgtEl>
                    </p:cond>
                  </p:endCondLst>
                </p:cTn>
                <p:tgtEl>
                  <p:spTgt spid="5"/>
                </p:tgtEl>
              </p:cMediaNode>
            </p:audio>
          </p:childTnLst>
        </p:cTn>
      </p:par>
    </p:tnLst>
    <p:bldLst>
      <p:bldP spid="74" grpId="0"/>
      <p:bldP spid="1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8A841-494C-4C05-B559-B83B93E27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6" y="-7379037"/>
            <a:ext cx="18508761" cy="18508761"/>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8" name="Rectangle 17"/>
          <p:cNvSpPr/>
          <p:nvPr/>
        </p:nvSpPr>
        <p:spPr>
          <a:xfrm>
            <a:off x="0" y="0"/>
            <a:ext cx="18288000" cy="2246376"/>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2"/>
          <p:cNvSpPr txBox="1"/>
          <p:nvPr/>
        </p:nvSpPr>
        <p:spPr>
          <a:xfrm>
            <a:off x="1851565" y="610479"/>
            <a:ext cx="14954389" cy="1635897"/>
          </a:xfrm>
          <a:prstGeom prst="rect">
            <a:avLst/>
          </a:prstGeom>
        </p:spPr>
        <p:txBody>
          <a:bodyPr wrap="square" lIns="0" tIns="0" rIns="0" bIns="0" rtlCol="0" anchor="t">
            <a:spAutoFit/>
          </a:bodyPr>
          <a:lstStyle/>
          <a:p>
            <a:pPr algn="ctr">
              <a:lnSpc>
                <a:spcPts val="12740"/>
              </a:lnSpc>
            </a:pPr>
            <a:r>
              <a:rPr lang="en-US" sz="11500" dirty="0" err="1" smtClean="0">
                <a:solidFill>
                  <a:srgbClr val="FFFF00"/>
                </a:solidFill>
                <a:latin typeface="#9Slide05 Atlantika" pitchFamily="2" charset="-93"/>
              </a:rPr>
              <a:t>Câu</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hỏi</a:t>
            </a:r>
            <a:r>
              <a:rPr lang="en-US" sz="11500" dirty="0" smtClean="0">
                <a:solidFill>
                  <a:srgbClr val="FFFF00"/>
                </a:solidFill>
                <a:latin typeface="#9Slide05 Atlantika" pitchFamily="2" charset="-93"/>
              </a:rPr>
              <a:t> </a:t>
            </a:r>
            <a:r>
              <a:rPr lang="en-US" sz="11500" dirty="0" err="1" smtClean="0">
                <a:solidFill>
                  <a:srgbClr val="FFFF00"/>
                </a:solidFill>
                <a:latin typeface="#9Slide05 Atlantika" pitchFamily="2" charset="-93"/>
              </a:rPr>
              <a:t>số</a:t>
            </a:r>
            <a:r>
              <a:rPr lang="en-US" sz="11500" dirty="0" smtClean="0">
                <a:solidFill>
                  <a:srgbClr val="FFFF00"/>
                </a:solidFill>
                <a:latin typeface="#9Slide05 Atlantika" pitchFamily="2" charset="-93"/>
              </a:rPr>
              <a:t> 2</a:t>
            </a:r>
            <a:endParaRPr lang="en-US" sz="11500" dirty="0">
              <a:solidFill>
                <a:srgbClr val="FFFF00"/>
              </a:solidFill>
              <a:latin typeface="#9Slide05 Atlantika" pitchFamily="2" charset="-93"/>
            </a:endParaRPr>
          </a:p>
        </p:txBody>
      </p:sp>
      <p:sp>
        <p:nvSpPr>
          <p:cNvPr id="67" name="Rectangle 66"/>
          <p:cNvSpPr/>
          <p:nvPr/>
        </p:nvSpPr>
        <p:spPr>
          <a:xfrm>
            <a:off x="0" y="2215650"/>
            <a:ext cx="18288000" cy="807135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78172" y="5693522"/>
            <a:ext cx="3254358" cy="2650378"/>
            <a:chOff x="525106" y="4915272"/>
            <a:chExt cx="3690697" cy="3096673"/>
          </a:xfrm>
        </p:grpSpPr>
        <p:grpSp>
          <p:nvGrpSpPr>
            <p:cNvPr id="6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70"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en-US" sz="3600" dirty="0">
                  <a:solidFill>
                    <a:prstClr val="white"/>
                  </a:solidFill>
                  <a:latin typeface="#9Slide03 Cabin Condensed Bold" panose="00000806000000000000" pitchFamily="2" charset="-93"/>
                </a:rPr>
                <a:t>A.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Công</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nghiệp</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khai</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thác</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sp>
        <p:nvSpPr>
          <p:cNvPr id="73" name="AutoShape 6"/>
          <p:cNvSpPr/>
          <p:nvPr/>
        </p:nvSpPr>
        <p:spPr>
          <a:xfrm flipV="1">
            <a:off x="2265948" y="4691291"/>
            <a:ext cx="0" cy="890806"/>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2127780" y="2361642"/>
            <a:ext cx="14938878" cy="2179379"/>
          </a:xfrm>
          <a:prstGeom prst="rect">
            <a:avLst/>
          </a:prstGeom>
        </p:spPr>
        <p:txBody>
          <a:bodyPr wrap="square" lIns="0" tIns="0" rIns="0" bIns="0" rtlCol="0" anchor="t">
            <a:spAutoFit/>
          </a:bodyPr>
          <a:lstStyle/>
          <a:p>
            <a:pPr lvl="0" algn="ctr">
              <a:lnSpc>
                <a:spcPts val="8967"/>
              </a:lnSpc>
              <a:spcBef>
                <a:spcPct val="0"/>
              </a:spcBef>
              <a:defRPr/>
            </a:pPr>
            <a:r>
              <a:rPr lang="vi-VN" sz="4400" dirty="0">
                <a:solidFill>
                  <a:srgbClr val="FF0000"/>
                </a:solidFill>
                <a:latin typeface="#9Slide03 Cabin Condensed Bold" panose="00000806000000000000" pitchFamily="2" charset="-93"/>
              </a:rPr>
              <a:t>Nguồn nguyên liệu từ sinh vật ở Việt Nam chủ yếu phục vụ cho ngành công nghiệp nào? </a:t>
            </a:r>
            <a:endParaRPr kumimoji="0" lang="en-US" sz="4400" b="0" i="0" u="none" strike="noStrike" kern="1200" cap="none" spc="0" normalizeH="0" baseline="0" noProof="0" dirty="0">
              <a:ln>
                <a:noFill/>
              </a:ln>
              <a:solidFill>
                <a:srgbClr val="FF0000"/>
              </a:solidFill>
              <a:effectLst/>
              <a:uLnTx/>
              <a:uFillTx/>
              <a:latin typeface="#9Slide03 Cabin Condensed Bold" panose="00000806000000000000" pitchFamily="2" charset="-93"/>
            </a:endParaRPr>
          </a:p>
        </p:txBody>
      </p:sp>
      <p:cxnSp>
        <p:nvCxnSpPr>
          <p:cNvPr id="75" name="Straight Connector 74"/>
          <p:cNvCxnSpPr>
            <a:stCxn id="73" idx="1"/>
          </p:cNvCxnSpPr>
          <p:nvPr/>
        </p:nvCxnSpPr>
        <p:spPr>
          <a:xfrm>
            <a:off x="2265949" y="4691291"/>
            <a:ext cx="14020799" cy="17870"/>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6286748" y="4691292"/>
            <a:ext cx="0" cy="762372"/>
          </a:xfrm>
          <a:prstGeom prst="line">
            <a:avLst/>
          </a:prstGeom>
          <a:ln w="38100" cap="rnd">
            <a:solidFill>
              <a:srgbClr val="000B5D"/>
            </a:solidFill>
            <a:prstDash val="solid"/>
            <a:headEnd type="triangle" w="lg" len="med"/>
            <a:tailEnd type="none" w="sm" len="sm"/>
          </a:ln>
        </p:spPr>
      </p:sp>
      <p:sp>
        <p:nvSpPr>
          <p:cNvPr id="7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6510405" y="4691292"/>
            <a:ext cx="0" cy="931265"/>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11648925" y="4691292"/>
            <a:ext cx="0" cy="931265"/>
          </a:xfrm>
          <a:prstGeom prst="line">
            <a:avLst/>
          </a:prstGeom>
          <a:ln w="38100" cap="rnd">
            <a:solidFill>
              <a:srgbClr val="000B5D"/>
            </a:solidFill>
            <a:prstDash val="solid"/>
            <a:headEnd type="triangle" w="lg" len="med"/>
            <a:tailEnd type="none" w="sm" len="sm"/>
          </a:ln>
        </p:spPr>
      </p:sp>
      <p:grpSp>
        <p:nvGrpSpPr>
          <p:cNvPr id="82" name="Group 81"/>
          <p:cNvGrpSpPr/>
          <p:nvPr/>
        </p:nvGrpSpPr>
        <p:grpSpPr>
          <a:xfrm>
            <a:off x="5051442" y="5677347"/>
            <a:ext cx="3254358" cy="2650378"/>
            <a:chOff x="525106" y="4915272"/>
            <a:chExt cx="3690697" cy="3096673"/>
          </a:xfrm>
        </p:grpSpPr>
        <p:grpSp>
          <p:nvGrpSpPr>
            <p:cNvPr id="83"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84"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en-US" sz="3600" dirty="0">
                  <a:solidFill>
                    <a:prstClr val="white"/>
                  </a:solidFill>
                  <a:latin typeface="#9Slide03 Cabin Condensed Bold" panose="00000806000000000000" pitchFamily="2" charset="-93"/>
                </a:rPr>
                <a:t>B.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Công</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nghiệp</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chế</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biến</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2" name="Group 91"/>
          <p:cNvGrpSpPr/>
          <p:nvPr/>
        </p:nvGrpSpPr>
        <p:grpSpPr>
          <a:xfrm>
            <a:off x="10210800" y="5677347"/>
            <a:ext cx="3254358" cy="2650378"/>
            <a:chOff x="525106" y="4915272"/>
            <a:chExt cx="3690697" cy="3096673"/>
          </a:xfrm>
        </p:grpSpPr>
        <p:grpSp>
          <p:nvGrpSpPr>
            <p:cNvPr id="93"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4" name="TextBox 12"/>
            <p:cNvSpPr txBox="1"/>
            <p:nvPr/>
          </p:nvSpPr>
          <p:spPr>
            <a:xfrm>
              <a:off x="725295" y="5074062"/>
              <a:ext cx="2967418" cy="2816888"/>
            </a:xfrm>
            <a:prstGeom prst="rect">
              <a:avLst/>
            </a:prstGeom>
          </p:spPr>
          <p:txBody>
            <a:bodyPr wrap="square" lIns="0" tIns="0" rIns="0" bIns="0" rtlCol="0" anchor="t">
              <a:spAutoFit/>
            </a:bodyPr>
            <a:lstStyle/>
            <a:p>
              <a:pPr lvl="0" algn="ctr">
                <a:lnSpc>
                  <a:spcPts val="4701"/>
                </a:lnSpc>
              </a:pPr>
              <a:r>
                <a:rPr lang="en-US" sz="3600" dirty="0">
                  <a:solidFill>
                    <a:prstClr val="white"/>
                  </a:solidFill>
                  <a:latin typeface="#9Slide03 Cabin Condensed Bold" panose="00000806000000000000" pitchFamily="2" charset="-93"/>
                </a:rPr>
                <a:t>C.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Công</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nghiệp</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sản</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xuất</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điện</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tử</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97" name="Group 96"/>
          <p:cNvGrpSpPr/>
          <p:nvPr/>
        </p:nvGrpSpPr>
        <p:grpSpPr>
          <a:xfrm>
            <a:off x="14859042" y="5677347"/>
            <a:ext cx="3254358" cy="2650378"/>
            <a:chOff x="525106" y="4915272"/>
            <a:chExt cx="3690697" cy="3096673"/>
          </a:xfrm>
        </p:grpSpPr>
        <p:grpSp>
          <p:nvGrpSpPr>
            <p:cNvPr id="98"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99" name="TextBox 12"/>
            <p:cNvSpPr txBox="1"/>
            <p:nvPr/>
          </p:nvSpPr>
          <p:spPr>
            <a:xfrm>
              <a:off x="725295" y="5074062"/>
              <a:ext cx="2967418" cy="2816888"/>
            </a:xfrm>
            <a:prstGeom prst="rect">
              <a:avLst/>
            </a:prstGeom>
          </p:spPr>
          <p:txBody>
            <a:bodyPr wrap="square" lIns="0" tIns="0" rIns="0" bIns="0" rtlCol="0" anchor="t">
              <a:spAutoFit/>
            </a:bodyPr>
            <a:lstStyle/>
            <a:p>
              <a:pPr lvl="0" algn="ctr">
                <a:lnSpc>
                  <a:spcPts val="4701"/>
                </a:lnSpc>
              </a:pPr>
              <a:r>
                <a:rPr lang="en-US" sz="3600" dirty="0">
                  <a:solidFill>
                    <a:prstClr val="white"/>
                  </a:solidFill>
                  <a:latin typeface="#9Slide03 Cabin Condensed Bold" panose="00000806000000000000" pitchFamily="2" charset="-93"/>
                </a:rPr>
                <a:t>D. </a:t>
              </a:r>
              <a:r>
                <a:rPr lang="en-US" sz="3600" dirty="0" smtClean="0">
                  <a:solidFill>
                    <a:prstClr val="white"/>
                  </a:solidFill>
                  <a:latin typeface="#9Slide03 Cabin Condensed Bold" panose="00000806000000000000" pitchFamily="2" charset="-93"/>
                </a:rPr>
                <a:t/>
              </a:r>
              <a:br>
                <a:rPr lang="en-US" sz="3600" dirty="0" smtClean="0">
                  <a:solidFill>
                    <a:prstClr val="white"/>
                  </a:solidFill>
                  <a:latin typeface="#9Slide03 Cabin Condensed Bold" panose="00000806000000000000" pitchFamily="2" charset="-93"/>
                </a:rPr>
              </a:br>
              <a:r>
                <a:rPr lang="en-US" sz="3600" dirty="0" err="1" smtClean="0">
                  <a:solidFill>
                    <a:prstClr val="white"/>
                  </a:solidFill>
                  <a:latin typeface="#9Slide03 Cabin Condensed Bold" panose="00000806000000000000" pitchFamily="2" charset="-93"/>
                </a:rPr>
                <a:t>Công</a:t>
              </a:r>
              <a:r>
                <a:rPr lang="en-US" sz="3600" dirty="0" smtClean="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nghiệp</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sản</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xuất</a:t>
              </a:r>
              <a:r>
                <a:rPr lang="en-US" sz="3600" dirty="0">
                  <a:solidFill>
                    <a:prstClr val="white"/>
                  </a:solidFill>
                  <a:latin typeface="#9Slide03 Cabin Condensed Bold" panose="00000806000000000000" pitchFamily="2" charset="-93"/>
                </a:rPr>
                <a:t> </a:t>
              </a:r>
              <a:r>
                <a:rPr lang="en-US" sz="3600" dirty="0" err="1">
                  <a:solidFill>
                    <a:prstClr val="white"/>
                  </a:solidFill>
                  <a:latin typeface="#9Slide03 Cabin Condensed Bold" panose="00000806000000000000" pitchFamily="2" charset="-93"/>
                </a:rPr>
                <a:t>máy</a:t>
              </a:r>
              <a:r>
                <a:rPr lang="en-US" sz="3600" dirty="0">
                  <a:solidFill>
                    <a:prstClr val="white"/>
                  </a:solidFill>
                  <a:latin typeface="#9Slide03 Cabin Condensed Bold" panose="00000806000000000000" pitchFamily="2" charset="-93"/>
                </a:rPr>
                <a:t> vi </a:t>
              </a:r>
              <a:r>
                <a:rPr lang="en-US" sz="3600" dirty="0" err="1">
                  <a:solidFill>
                    <a:prstClr val="white"/>
                  </a:solidFill>
                  <a:latin typeface="#9Slide03 Cabin Condensed Bold" panose="00000806000000000000" pitchFamily="2" charset="-93"/>
                </a:rPr>
                <a:t>tính</a:t>
              </a:r>
              <a:r>
                <a:rPr lang="en-US" sz="3600" dirty="0">
                  <a:solidFill>
                    <a:prstClr val="white"/>
                  </a:solidFill>
                  <a:latin typeface="#9Slide03 Cabin Condensed Bold" panose="00000806000000000000" pitchFamily="2" charset="-93"/>
                </a:rPr>
                <a:t>.</a:t>
              </a:r>
              <a:endParaRPr kumimoji="0" lang="en-US" sz="36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pic>
        <p:nvPicPr>
          <p:cNvPr id="2"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446114" y="0"/>
            <a:ext cx="3803785" cy="2137959"/>
          </a:xfrm>
          <a:prstGeom prst="rect">
            <a:avLst/>
          </a:prstGeom>
        </p:spPr>
      </p:pic>
      <p:pic>
        <p:nvPicPr>
          <p:cNvPr id="3" name="Picture 2"/>
          <p:cNvPicPr>
            <a:picLocks noChangeAspect="1"/>
          </p:cNvPicPr>
          <p:nvPr/>
        </p:nvPicPr>
        <p:blipFill>
          <a:blip r:embed="rId12"/>
          <a:stretch>
            <a:fillRect/>
          </a:stretch>
        </p:blipFill>
        <p:spPr>
          <a:xfrm>
            <a:off x="5403780" y="8512910"/>
            <a:ext cx="7480440" cy="1774090"/>
          </a:xfrm>
          <a:prstGeom prst="rect">
            <a:avLst/>
          </a:prstGeom>
        </p:spPr>
      </p:pic>
      <p:sp>
        <p:nvSpPr>
          <p:cNvPr id="111" name="TextBox 12"/>
          <p:cNvSpPr txBox="1"/>
          <p:nvPr/>
        </p:nvSpPr>
        <p:spPr>
          <a:xfrm>
            <a:off x="9558736" y="8409405"/>
            <a:ext cx="1797409" cy="1635897"/>
          </a:xfrm>
          <a:prstGeom prst="rect">
            <a:avLst/>
          </a:prstGeom>
        </p:spPr>
        <p:txBody>
          <a:bodyPr wrap="square" lIns="0" tIns="0" rIns="0" bIns="0" rtlCol="0" anchor="t">
            <a:spAutoFit/>
          </a:bodyPr>
          <a:lstStyle/>
          <a:p>
            <a:pPr algn="ctr">
              <a:lnSpc>
                <a:spcPts val="12740"/>
              </a:lnSpc>
            </a:pPr>
            <a:r>
              <a:rPr lang="en-US" sz="11500" dirty="0" smtClean="0">
                <a:solidFill>
                  <a:srgbClr val="FF0000"/>
                </a:solidFill>
                <a:latin typeface="#9Slide03 IcielNovecento sans E" panose="00000900000000000000" pitchFamily="2" charset="-93"/>
              </a:rPr>
              <a:t>B</a:t>
            </a:r>
            <a:endParaRPr lang="en-US" sz="11500" dirty="0">
              <a:solidFill>
                <a:srgbClr val="FF0000"/>
              </a:solidFill>
              <a:latin typeface="#9Slide03 IcielNovecento sans E" panose="00000900000000000000" pitchFamily="2" charset="-93"/>
            </a:endParaRPr>
          </a:p>
        </p:txBody>
      </p:sp>
      <p:pic>
        <p:nvPicPr>
          <p:cNvPr id="5" name="last-days-166612">
            <a:hlinkClick r:id="" action="ppaction://media"/>
          </p:cNvPr>
          <p:cNvPicPr>
            <a:picLocks noChangeAspect="1"/>
          </p:cNvPicPr>
          <p:nvPr>
            <a:audioFile r:link="rId3"/>
            <p:extLst>
              <p:ext uri="{DAA4B4D4-6D71-4841-9C94-3DE7FCFB9230}">
                <p14:media xmlns:p14="http://schemas.microsoft.com/office/powerpoint/2010/main" r:embed="rId4">
                  <p14:trim st="7440"/>
                </p14:media>
              </p:ext>
            </p:extLst>
          </p:nvPr>
        </p:nvPicPr>
        <p:blipFill>
          <a:blip r:embed="rId13"/>
          <a:stretch>
            <a:fillRect/>
          </a:stretch>
        </p:blipFill>
        <p:spPr>
          <a:xfrm>
            <a:off x="19491254" y="1256143"/>
            <a:ext cx="609600" cy="609600"/>
          </a:xfrm>
          <a:prstGeom prst="rect">
            <a:avLst/>
          </a:prstGeom>
        </p:spPr>
      </p:pic>
    </p:spTree>
    <p:extLst>
      <p:ext uri="{BB962C8B-B14F-4D97-AF65-F5344CB8AC3E}">
        <p14:creationId xmlns:p14="http://schemas.microsoft.com/office/powerpoint/2010/main" val="2678710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circle(in)">
                                      <p:cBhvr>
                                        <p:cTn id="39" dur="20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circle(in)">
                                      <p:cBhvr>
                                        <p:cTn id="44" dur="2000"/>
                                        <p:tgtEl>
                                          <p:spTgt spid="8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circle(in)">
                                      <p:cBhvr>
                                        <p:cTn id="49" dur="20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circle(in)">
                                      <p:cBhvr>
                                        <p:cTn id="54"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3"/>
                    </p:tgtEl>
                  </p:cond>
                </p:stCondLst>
                <p:endSync evt="end" delay="0">
                  <p:rtn val="all"/>
                </p:endSync>
                <p:childTnLst>
                  <p:par>
                    <p:cTn id="62" fill="hold">
                      <p:stCondLst>
                        <p:cond delay="0"/>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barn(inVertical)">
                                      <p:cBhvr>
                                        <p:cTn id="66" dur="500"/>
                                        <p:tgtEl>
                                          <p:spTgt spid="111"/>
                                        </p:tgtEl>
                                      </p:cBhvr>
                                    </p:animEffect>
                                  </p:childTnLst>
                                  <p:subTnLst>
                                    <p:audio>
                                      <p:cMediaNode>
                                        <p:cTn display="0" masterRel="sameClick">
                                          <p:stCondLst>
                                            <p:cond evt="begin" delay="0">
                                              <p:tn val="64"/>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3"/>
                  </p:tgtEl>
                </p:cond>
              </p:nextCondLst>
            </p:seq>
            <p:audio>
              <p:cMediaNode vol="80000">
                <p:cTn id="67" fill="hold" display="0">
                  <p:stCondLst>
                    <p:cond delay="indefinite"/>
                  </p:stCondLst>
                  <p:endCondLst>
                    <p:cond evt="onStopAudio" delay="0">
                      <p:tgtEl>
                        <p:sldTgt/>
                      </p:tgtEl>
                    </p:cond>
                  </p:endCondLst>
                </p:cTn>
                <p:tgtEl>
                  <p:spTgt spid="5"/>
                </p:tgtEl>
              </p:cMediaNode>
            </p:audio>
          </p:childTnLst>
        </p:cTn>
      </p:par>
    </p:tnLst>
    <p:bldLst>
      <p:bldP spid="74" grpId="0"/>
      <p:bldP spid="1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TotalTime>
  <Words>1446</Words>
  <Application>Microsoft Office PowerPoint</Application>
  <PresentationFormat>Custom</PresentationFormat>
  <Paragraphs>144</Paragraphs>
  <Slides>20</Slides>
  <Notes>10</Notes>
  <HiddenSlides>0</HiddenSlides>
  <MMClips>21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Calibri</vt:lpstr>
      <vt:lpstr>#9Slide05 Atlantika</vt:lpstr>
      <vt:lpstr>#9Slide03 Cabin Condensed Bold</vt:lpstr>
      <vt:lpstr>#9Slide03 Cabin Condensed</vt:lpstr>
      <vt:lpstr>#9Slide03 IcielPanton Black</vt:lpstr>
      <vt:lpstr>#9Slide03 IcielSamsung Sharp Bo</vt:lpstr>
      <vt:lpstr>#9Slide03 IcielNovecento sans E</vt:lpstr>
      <vt:lpstr>Arial</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 CÔNG NGHIỆP</dc:title>
  <dc:creator>Admin</dc:creator>
  <cp:lastModifiedBy>Admin</cp:lastModifiedBy>
  <cp:revision>78</cp:revision>
  <dcterms:created xsi:type="dcterms:W3CDTF">2006-08-16T00:00:00Z</dcterms:created>
  <dcterms:modified xsi:type="dcterms:W3CDTF">2026-01-11T03:40:29Z</dcterms:modified>
  <dc:identifier>DAGG4_1Qij0</dc:identifier>
</cp:coreProperties>
</file>