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62" r:id="rId3"/>
    <p:sldId id="263" r:id="rId4"/>
    <p:sldId id="357" r:id="rId5"/>
    <p:sldId id="323" r:id="rId6"/>
    <p:sldId id="339" r:id="rId7"/>
    <p:sldId id="349" r:id="rId8"/>
    <p:sldId id="351" r:id="rId9"/>
    <p:sldId id="350" r:id="rId10"/>
    <p:sldId id="273" r:id="rId11"/>
    <p:sldId id="285" r:id="rId12"/>
    <p:sldId id="353" r:id="rId13"/>
    <p:sldId id="360" r:id="rId14"/>
    <p:sldId id="289" r:id="rId15"/>
    <p:sldId id="290" r:id="rId16"/>
    <p:sldId id="354" r:id="rId17"/>
    <p:sldId id="355" r:id="rId18"/>
    <p:sldId id="369" r:id="rId19"/>
    <p:sldId id="335" r:id="rId20"/>
    <p:sldId id="299" r:id="rId21"/>
    <p:sldId id="344" r:id="rId22"/>
    <p:sldId id="297" r:id="rId23"/>
  </p:sldIdLst>
  <p:sldSz cx="18288000" cy="10287000"/>
  <p:notesSz cx="6858000" cy="9144000"/>
  <p:embeddedFontLst>
    <p:embeddedFont>
      <p:font typeface="#9Slide03 Cabin Condensed Bold" panose="020B0604020202020204" charset="0"/>
      <p:bold r:id="rId25"/>
    </p:embeddedFont>
    <p:embeddedFont>
      <p:font typeface="League Spartan" panose="020B0604020202020204" charset="0"/>
      <p:regular r:id="rId26"/>
    </p:embeddedFont>
    <p:embeddedFont>
      <p:font typeface="Montserrat Italics" panose="020B0604020202020204" charset="0"/>
      <p:regular r:id="rId27"/>
    </p:embeddedFont>
    <p:embeddedFont>
      <p:font typeface="#9Slide05 Atlantika" panose="020B0604020202020204" charset="0"/>
      <p:regular r:id="rId28"/>
    </p:embeddedFont>
    <p:embeddedFont>
      <p:font typeface="Montserrat" panose="00000500000000000000" pitchFamily="2" charset="0"/>
      <p:regular r:id="rId29"/>
      <p:bold r:id="rId30"/>
      <p:italic r:id="rId31"/>
      <p:boldItalic r:id="rId32"/>
    </p:embeddedFont>
    <p:embeddedFont>
      <p:font typeface="#9Slide03 Cabin Condensed" panose="020B0604020202020204" charset="0"/>
      <p:regular r:id="rId33"/>
    </p:embeddedFont>
    <p:embeddedFont>
      <p:font typeface="#9Slide03 IcielNovecento sans E" panose="020B0604020202020204" charset="0"/>
      <p:bold r:id="rId34"/>
    </p:embeddedFont>
    <p:embeddedFont>
      <p:font typeface="Montserrat Ultra-Bold Italics" panose="020B0604020202020204" charset="0"/>
      <p:regular r:id="rId35"/>
    </p:embeddedFont>
    <p:embeddedFont>
      <p:font typeface="#9Slide03 IcielSamsung Sharp Bo" panose="020B0604020202020204" charset="0"/>
      <p:bold r:id="rId36"/>
    </p:embeddedFont>
    <p:embeddedFont>
      <p:font typeface="#9Slide03 IcielPanton Black" panose="020B0604020202020204" charset="0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F7F"/>
    <a:srgbClr val="000B5D"/>
    <a:srgbClr val="FBB03B"/>
    <a:srgbClr val="29389B"/>
    <a:srgbClr val="C7DC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88" autoAdjust="0"/>
    <p:restoredTop sz="93010" autoAdjust="0"/>
  </p:normalViewPr>
  <p:slideViewPr>
    <p:cSldViewPr>
      <p:cViewPr varScale="1">
        <p:scale>
          <a:sx n="44" d="100"/>
          <a:sy n="44" d="100"/>
        </p:scale>
        <p:origin x="18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BDCED-409C-430A-83C2-6D056C8D2F7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0C478-BF93-4FF1-849F-EEF45DBA3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4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478-BF93-4FF1-849F-EEF45DBA38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77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478-BF93-4FF1-849F-EEF45DBA38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65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auto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vùng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nông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Sai.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CÔNG NGHIỆP DỆT VÀ SẢN XUẤT TRANG PHỤC, SẢN XUẤT GIÀY, DÉP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yếu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bố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 fontAlgn="auto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thị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CÔNG NGHIỆP DỆT VÀ SẢN XUẤT TRANG PHỤC, SẢN XUẤT GIÀY, DÉP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bố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nguồn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dồi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trường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rộng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 fontAlgn="auto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vực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miền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Sai.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vực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miền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bố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yếu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nghiệp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 fontAlgn="auto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vùng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Sai.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bố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yếu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nghiệp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478-BF93-4FF1-849F-EEF45DBA380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82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9.svg"/><Relationship Id="rId21" Type="http://schemas.openxmlformats.org/officeDocument/2006/relationships/image" Target="../media/image122.svg"/><Relationship Id="rId7" Type="http://schemas.openxmlformats.org/officeDocument/2006/relationships/image" Target="../media/image108.svg"/><Relationship Id="rId12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12.svg"/><Relationship Id="rId5" Type="http://schemas.openxmlformats.org/officeDocument/2006/relationships/image" Target="../media/image27.svg"/><Relationship Id="rId10" Type="http://schemas.openxmlformats.org/officeDocument/2006/relationships/image" Target="../media/image33.png"/><Relationship Id="rId4" Type="http://schemas.openxmlformats.org/officeDocument/2006/relationships/image" Target="../media/image4.png"/><Relationship Id="rId9" Type="http://schemas.openxmlformats.org/officeDocument/2006/relationships/image" Target="../media/image11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3.svg"/><Relationship Id="rId4" Type="http://schemas.microsoft.com/office/2007/relationships/media" Target="../media/media2.mp3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7.png"/><Relationship Id="rId3" Type="http://schemas.openxmlformats.org/officeDocument/2006/relationships/image" Target="../media/image87.svg"/><Relationship Id="rId7" Type="http://schemas.openxmlformats.org/officeDocument/2006/relationships/image" Target="../media/image1080.svg"/><Relationship Id="rId12" Type="http://schemas.openxmlformats.org/officeDocument/2006/relationships/image" Target="../media/image1120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microsoft.com/office/2007/relationships/hdphoto" Target="../media/hdphoto2.wdp"/><Relationship Id="rId5" Type="http://schemas.openxmlformats.org/officeDocument/2006/relationships/image" Target="../media/image106.svg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image" Target="../media/image1100.svg"/><Relationship Id="rId14" Type="http://schemas.openxmlformats.org/officeDocument/2006/relationships/image" Target="../media/image8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4.png"/><Relationship Id="rId4" Type="http://schemas.openxmlformats.org/officeDocument/2006/relationships/image" Target="../media/image10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5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8.png"/><Relationship Id="rId17" Type="http://schemas.openxmlformats.org/officeDocument/2006/relationships/image" Target="../media/image39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31.sv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6.svg"/><Relationship Id="rId18" Type="http://schemas.openxmlformats.org/officeDocument/2006/relationships/image" Target="../media/image4.png"/><Relationship Id="rId3" Type="http://schemas.openxmlformats.org/officeDocument/2006/relationships/image" Target="../media/image13.png"/><Relationship Id="rId21" Type="http://schemas.openxmlformats.org/officeDocument/2006/relationships/image" Target="../media/image29.svg"/><Relationship Id="rId7" Type="http://schemas.openxmlformats.org/officeDocument/2006/relationships/image" Target="../media/image40.svg"/><Relationship Id="rId12" Type="http://schemas.openxmlformats.org/officeDocument/2006/relationships/image" Target="../media/image18.png"/><Relationship Id="rId17" Type="http://schemas.openxmlformats.org/officeDocument/2006/relationships/image" Target="../media/image25.svg"/><Relationship Id="rId2" Type="http://schemas.openxmlformats.org/officeDocument/2006/relationships/image" Target="../media/image12.png"/><Relationship Id="rId16" Type="http://schemas.openxmlformats.org/officeDocument/2006/relationships/image" Target="../media/image3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44.svg"/><Relationship Id="rId5" Type="http://schemas.openxmlformats.org/officeDocument/2006/relationships/image" Target="../media/image15.png"/><Relationship Id="rId15" Type="http://schemas.openxmlformats.org/officeDocument/2006/relationships/image" Target="../media/image48.svg"/><Relationship Id="rId10" Type="http://schemas.openxmlformats.org/officeDocument/2006/relationships/image" Target="../media/image17.png"/><Relationship Id="rId19" Type="http://schemas.openxmlformats.org/officeDocument/2006/relationships/image" Target="../media/image27.svg"/><Relationship Id="rId4" Type="http://schemas.openxmlformats.org/officeDocument/2006/relationships/image" Target="../media/image14.png"/><Relationship Id="rId9" Type="http://schemas.openxmlformats.org/officeDocument/2006/relationships/image" Target="../media/image42.sv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7AAE1">
                <a:alpha val="0"/>
              </a:srgbClr>
            </a:gs>
            <a:gs pos="100000">
              <a:srgbClr val="269ED6">
                <a:alpha val="335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788554">
            <a:off x="11592811" y="-5607949"/>
            <a:ext cx="3766175" cy="18761425"/>
            <a:chOff x="0" y="0"/>
            <a:chExt cx="1174900" cy="58528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4900" cy="5852836"/>
            </a:xfrm>
            <a:custGeom>
              <a:avLst/>
              <a:gdLst/>
              <a:ahLst/>
              <a:cxnLst/>
              <a:rect l="l" t="t" r="r" b="b"/>
              <a:pathLst>
                <a:path w="1174900" h="5852836">
                  <a:moveTo>
                    <a:pt x="0" y="0"/>
                  </a:moveTo>
                  <a:lnTo>
                    <a:pt x="1174900" y="0"/>
                  </a:lnTo>
                  <a:lnTo>
                    <a:pt x="1174900" y="5852836"/>
                  </a:lnTo>
                  <a:lnTo>
                    <a:pt x="0" y="5852836"/>
                  </a:lnTo>
                  <a:close/>
                </a:path>
              </a:pathLst>
            </a:custGeom>
            <a:gradFill rotWithShape="1">
              <a:gsLst>
                <a:gs pos="0">
                  <a:srgbClr val="27AAE1">
                    <a:alpha val="100000"/>
                  </a:srgbClr>
                </a:gs>
                <a:gs pos="100000">
                  <a:srgbClr val="25428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174900" cy="5881411"/>
            </a:xfrm>
            <a:prstGeom prst="rect">
              <a:avLst/>
            </a:prstGeom>
          </p:spPr>
          <p:txBody>
            <a:bodyPr lIns="49237" tIns="49237" rIns="49237" bIns="49237" rtlCol="0" anchor="ctr"/>
            <a:lstStyle/>
            <a:p>
              <a:pPr algn="ctr">
                <a:lnSpc>
                  <a:spcPts val="149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788554">
            <a:off x="9042524" y="-1943314"/>
            <a:ext cx="970722" cy="5551404"/>
            <a:chOff x="0" y="0"/>
            <a:chExt cx="302828" cy="17318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2828" cy="1731823"/>
            </a:xfrm>
            <a:custGeom>
              <a:avLst/>
              <a:gdLst/>
              <a:ahLst/>
              <a:cxnLst/>
              <a:rect l="l" t="t" r="r" b="b"/>
              <a:pathLst>
                <a:path w="302828" h="1731823">
                  <a:moveTo>
                    <a:pt x="0" y="0"/>
                  </a:moveTo>
                  <a:lnTo>
                    <a:pt x="302828" y="0"/>
                  </a:lnTo>
                  <a:lnTo>
                    <a:pt x="302828" y="1731823"/>
                  </a:lnTo>
                  <a:lnTo>
                    <a:pt x="0" y="1731823"/>
                  </a:lnTo>
                  <a:close/>
                </a:path>
              </a:pathLst>
            </a:custGeom>
            <a:gradFill rotWithShape="1">
              <a:gsLst>
                <a:gs pos="0">
                  <a:srgbClr val="269ED6">
                    <a:alpha val="100000"/>
                  </a:srgbClr>
                </a:gs>
                <a:gs pos="100000">
                  <a:srgbClr val="27AAE1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02828" cy="1760398"/>
            </a:xfrm>
            <a:prstGeom prst="rect">
              <a:avLst/>
            </a:prstGeom>
          </p:spPr>
          <p:txBody>
            <a:bodyPr lIns="49237" tIns="49237" rIns="49237" bIns="49237" rtlCol="0" anchor="ctr"/>
            <a:lstStyle/>
            <a:p>
              <a:pPr algn="ctr">
                <a:lnSpc>
                  <a:spcPts val="149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682620" y="8602107"/>
            <a:ext cx="7861309" cy="656193"/>
            <a:chOff x="0" y="0"/>
            <a:chExt cx="8368159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368158" cy="698500"/>
            </a:xfrm>
            <a:custGeom>
              <a:avLst/>
              <a:gdLst/>
              <a:ahLst/>
              <a:cxnLst/>
              <a:rect l="l" t="t" r="r" b="b"/>
              <a:pathLst>
                <a:path w="8368158" h="698500">
                  <a:moveTo>
                    <a:pt x="8368158" y="349250"/>
                  </a:moveTo>
                  <a:lnTo>
                    <a:pt x="8164958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8164958" y="0"/>
                  </a:lnTo>
                  <a:lnTo>
                    <a:pt x="8368158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24307F">
                    <a:alpha val="100000"/>
                  </a:srgbClr>
                </a:gs>
                <a:gs pos="100000">
                  <a:srgbClr val="27AA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-28575"/>
              <a:ext cx="8139559" cy="727075"/>
            </a:xfrm>
            <a:prstGeom prst="rect">
              <a:avLst/>
            </a:prstGeom>
          </p:spPr>
          <p:txBody>
            <a:bodyPr lIns="49237" tIns="49237" rIns="49237" bIns="49237" rtlCol="0" anchor="ctr"/>
            <a:lstStyle/>
            <a:p>
              <a:pPr algn="ctr">
                <a:lnSpc>
                  <a:spcPts val="149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1823122">
            <a:off x="16438873" y="2533883"/>
            <a:ext cx="3084545" cy="11340130"/>
            <a:chOff x="0" y="0"/>
            <a:chExt cx="962258" cy="353768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62258" cy="3537680"/>
            </a:xfrm>
            <a:custGeom>
              <a:avLst/>
              <a:gdLst/>
              <a:ahLst/>
              <a:cxnLst/>
              <a:rect l="l" t="t" r="r" b="b"/>
              <a:pathLst>
                <a:path w="962258" h="3537680">
                  <a:moveTo>
                    <a:pt x="0" y="0"/>
                  </a:moveTo>
                  <a:lnTo>
                    <a:pt x="962258" y="0"/>
                  </a:lnTo>
                  <a:lnTo>
                    <a:pt x="962258" y="3537680"/>
                  </a:lnTo>
                  <a:lnTo>
                    <a:pt x="0" y="3537680"/>
                  </a:lnTo>
                  <a:close/>
                </a:path>
              </a:pathLst>
            </a:custGeom>
            <a:gradFill rotWithShape="1">
              <a:gsLst>
                <a:gs pos="0">
                  <a:srgbClr val="27AAE1">
                    <a:alpha val="100000"/>
                  </a:srgbClr>
                </a:gs>
                <a:gs pos="100000">
                  <a:srgbClr val="25428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962258" cy="3566255"/>
            </a:xfrm>
            <a:prstGeom prst="rect">
              <a:avLst/>
            </a:prstGeom>
          </p:spPr>
          <p:txBody>
            <a:bodyPr lIns="49237" tIns="49237" rIns="49237" bIns="49237" rtlCol="0" anchor="ctr"/>
            <a:lstStyle/>
            <a:p>
              <a:pPr algn="ctr">
                <a:lnSpc>
                  <a:spcPts val="149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1840381">
            <a:off x="11755979" y="-2760091"/>
            <a:ext cx="4053482" cy="18112455"/>
            <a:chOff x="0" y="0"/>
            <a:chExt cx="1264529" cy="565038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64529" cy="5650383"/>
            </a:xfrm>
            <a:custGeom>
              <a:avLst/>
              <a:gdLst/>
              <a:ahLst/>
              <a:cxnLst/>
              <a:rect l="l" t="t" r="r" b="b"/>
              <a:pathLst>
                <a:path w="1264529" h="5650383">
                  <a:moveTo>
                    <a:pt x="0" y="0"/>
                  </a:moveTo>
                  <a:lnTo>
                    <a:pt x="1264529" y="0"/>
                  </a:lnTo>
                  <a:lnTo>
                    <a:pt x="1264529" y="5650383"/>
                  </a:lnTo>
                  <a:lnTo>
                    <a:pt x="0" y="5650383"/>
                  </a:lnTo>
                  <a:close/>
                </a:path>
              </a:pathLst>
            </a:custGeom>
            <a:gradFill rotWithShape="1">
              <a:gsLst>
                <a:gs pos="0">
                  <a:srgbClr val="29399D">
                    <a:alpha val="100000"/>
                  </a:srgbClr>
                </a:gs>
                <a:gs pos="100000">
                  <a:srgbClr val="1A2047">
                    <a:alpha val="100000"/>
                  </a:srgbClr>
                </a:gs>
              </a:gsLst>
              <a:lin ang="210000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1264529" cy="5678958"/>
            </a:xfrm>
            <a:prstGeom prst="rect">
              <a:avLst/>
            </a:prstGeom>
          </p:spPr>
          <p:txBody>
            <a:bodyPr lIns="49237" tIns="49237" rIns="49237" bIns="49237" rtlCol="0" anchor="ctr"/>
            <a:lstStyle/>
            <a:p>
              <a:pPr algn="ctr">
                <a:lnSpc>
                  <a:spcPts val="149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163538" y="1590144"/>
            <a:ext cx="8203997" cy="7106712"/>
          </a:xfrm>
          <a:custGeom>
            <a:avLst/>
            <a:gdLst/>
            <a:ahLst/>
            <a:cxnLst/>
            <a:rect l="l" t="t" r="r" b="b"/>
            <a:pathLst>
              <a:path w="8203997" h="7106712">
                <a:moveTo>
                  <a:pt x="0" y="0"/>
                </a:moveTo>
                <a:lnTo>
                  <a:pt x="8203997" y="0"/>
                </a:lnTo>
                <a:lnTo>
                  <a:pt x="8203997" y="7106712"/>
                </a:lnTo>
                <a:lnTo>
                  <a:pt x="0" y="71067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9418232" y="1811908"/>
            <a:ext cx="7694609" cy="6663184"/>
            <a:chOff x="0" y="0"/>
            <a:chExt cx="4282440" cy="37084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19000" r="-19000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 rot="1823122">
            <a:off x="14137733" y="4180759"/>
            <a:ext cx="986875" cy="9790233"/>
            <a:chOff x="0" y="0"/>
            <a:chExt cx="307867" cy="305417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07867" cy="3054173"/>
            </a:xfrm>
            <a:custGeom>
              <a:avLst/>
              <a:gdLst/>
              <a:ahLst/>
              <a:cxnLst/>
              <a:rect l="l" t="t" r="r" b="b"/>
              <a:pathLst>
                <a:path w="307867" h="3054173">
                  <a:moveTo>
                    <a:pt x="0" y="0"/>
                  </a:moveTo>
                  <a:lnTo>
                    <a:pt x="307867" y="0"/>
                  </a:lnTo>
                  <a:lnTo>
                    <a:pt x="307867" y="3054173"/>
                  </a:lnTo>
                  <a:lnTo>
                    <a:pt x="0" y="3054173"/>
                  </a:lnTo>
                  <a:close/>
                </a:path>
              </a:pathLst>
            </a:custGeom>
            <a:gradFill rotWithShape="1">
              <a:gsLst>
                <a:gs pos="0">
                  <a:srgbClr val="27AAE1">
                    <a:alpha val="0"/>
                  </a:srgbClr>
                </a:gs>
                <a:gs pos="100000">
                  <a:srgbClr val="269ED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307867" cy="3082748"/>
            </a:xfrm>
            <a:prstGeom prst="rect">
              <a:avLst/>
            </a:prstGeom>
          </p:spPr>
          <p:txBody>
            <a:bodyPr lIns="49237" tIns="49237" rIns="49237" bIns="49237" rtlCol="0" anchor="ctr"/>
            <a:lstStyle/>
            <a:p>
              <a:pPr algn="ctr">
                <a:lnSpc>
                  <a:spcPts val="149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144000" y="8475092"/>
            <a:ext cx="1297331" cy="1114894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27AAE1">
                    <a:alpha val="100000"/>
                  </a:srgbClr>
                </a:gs>
                <a:gs pos="100000">
                  <a:srgbClr val="25428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5" name="TextBox 25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931389" y="1420304"/>
            <a:ext cx="911369" cy="783208"/>
            <a:chOff x="0" y="0"/>
            <a:chExt cx="812800" cy="6985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27AAE1">
                    <a:alpha val="100000"/>
                  </a:srgbClr>
                </a:gs>
                <a:gs pos="100000">
                  <a:srgbClr val="25428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8" name="TextBox 28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AutoShape 29"/>
          <p:cNvSpPr/>
          <p:nvPr/>
        </p:nvSpPr>
        <p:spPr>
          <a:xfrm flipH="1" flipV="1">
            <a:off x="-5539851" y="8232523"/>
            <a:ext cx="8787885" cy="0"/>
          </a:xfrm>
          <a:prstGeom prst="line">
            <a:avLst/>
          </a:prstGeom>
          <a:ln w="57150" cap="flat">
            <a:solidFill>
              <a:srgbClr val="24307F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30" name="TextBox 30"/>
          <p:cNvSpPr txBox="1"/>
          <p:nvPr/>
        </p:nvSpPr>
        <p:spPr>
          <a:xfrm>
            <a:off x="1028700" y="3676046"/>
            <a:ext cx="8499185" cy="1154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54"/>
              </a:lnSpc>
            </a:pPr>
            <a:r>
              <a:rPr lang="en-US" sz="7786" dirty="0" smtClean="0">
                <a:solidFill>
                  <a:srgbClr val="267FBC"/>
                </a:solidFill>
                <a:latin typeface="#9Slide03 IcielPanton Black" panose="00000A00000000000000" pitchFamily="2" charset="-93"/>
              </a:rPr>
              <a:t>BÀI 7</a:t>
            </a:r>
            <a:endParaRPr lang="en-US" sz="7786" dirty="0">
              <a:solidFill>
                <a:srgbClr val="267FBC"/>
              </a:solidFill>
              <a:latin typeface="#9Slide03 IcielPanton Black" panose="00000A00000000000000" pitchFamily="2" charset="-93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028700" y="4854480"/>
            <a:ext cx="8499185" cy="1154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54"/>
              </a:lnSpc>
            </a:pPr>
            <a:r>
              <a:rPr lang="en-US" sz="7786" dirty="0">
                <a:solidFill>
                  <a:srgbClr val="24307F"/>
                </a:solidFill>
                <a:latin typeface="#9Slide03 IcielPanton Black" panose="00000A00000000000000" pitchFamily="2" charset="-93"/>
              </a:rPr>
              <a:t>CÔNG NGHIỆP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28700" y="8628259"/>
            <a:ext cx="6149988" cy="49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2"/>
              </a:lnSpc>
              <a:spcBef>
                <a:spcPct val="0"/>
              </a:spcBef>
            </a:pPr>
            <a:r>
              <a:rPr lang="en-US" sz="2973" dirty="0" smtClean="0">
                <a:solidFill>
                  <a:srgbClr val="FFFFFF"/>
                </a:solidFill>
                <a:latin typeface="#9Slide03 IcielPanton Black" panose="00000A00000000000000" pitchFamily="2" charset="-93"/>
              </a:rPr>
              <a:t>TIẾT 2</a:t>
            </a:r>
            <a:endParaRPr lang="en-US" sz="2973" dirty="0">
              <a:solidFill>
                <a:srgbClr val="FFFFFF"/>
              </a:solidFill>
              <a:latin typeface="#9Slide03 IcielPanton Black" panose="00000A00000000000000" pitchFamily="2" charset="-93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1088" y="0"/>
            <a:ext cx="16174947" cy="10206391"/>
          </a:xfrm>
          <a:custGeom>
            <a:avLst/>
            <a:gdLst/>
            <a:ahLst/>
            <a:cxnLst/>
            <a:rect l="l" t="t" r="r" b="b"/>
            <a:pathLst>
              <a:path w="16174947" h="10206391">
                <a:moveTo>
                  <a:pt x="0" y="0"/>
                </a:moveTo>
                <a:lnTo>
                  <a:pt x="16174947" y="0"/>
                </a:lnTo>
                <a:lnTo>
                  <a:pt x="16174947" y="10206391"/>
                </a:lnTo>
                <a:lnTo>
                  <a:pt x="0" y="102063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99908" y="2396057"/>
            <a:ext cx="5911343" cy="3283062"/>
            <a:chOff x="0" y="0"/>
            <a:chExt cx="1931929" cy="1072961"/>
          </a:xfrm>
        </p:grpSpPr>
        <p:sp>
          <p:nvSpPr>
            <p:cNvPr id="3" name="Freeform 3"/>
            <p:cNvSpPr/>
            <p:nvPr/>
          </p:nvSpPr>
          <p:spPr>
            <a:xfrm>
              <a:off x="1815" y="0"/>
              <a:ext cx="1928299" cy="1072961"/>
            </a:xfrm>
            <a:custGeom>
              <a:avLst/>
              <a:gdLst/>
              <a:ahLst/>
              <a:cxnLst/>
              <a:rect l="l" t="t" r="r" b="b"/>
              <a:pathLst>
                <a:path w="1928299" h="1072961">
                  <a:moveTo>
                    <a:pt x="1925011" y="549953"/>
                  </a:moveTo>
                  <a:lnTo>
                    <a:pt x="1732017" y="1059489"/>
                  </a:lnTo>
                  <a:cubicBezTo>
                    <a:pt x="1728945" y="1067598"/>
                    <a:pt x="1721178" y="1072961"/>
                    <a:pt x="1712508" y="1072961"/>
                  </a:cubicBezTo>
                  <a:lnTo>
                    <a:pt x="215791" y="1072961"/>
                  </a:lnTo>
                  <a:cubicBezTo>
                    <a:pt x="207120" y="1072961"/>
                    <a:pt x="199353" y="1067598"/>
                    <a:pt x="196282" y="1059489"/>
                  </a:cubicBezTo>
                  <a:lnTo>
                    <a:pt x="3288" y="549953"/>
                  </a:lnTo>
                  <a:cubicBezTo>
                    <a:pt x="0" y="541272"/>
                    <a:pt x="0" y="531689"/>
                    <a:pt x="3288" y="523008"/>
                  </a:cubicBezTo>
                  <a:lnTo>
                    <a:pt x="196282" y="13472"/>
                  </a:lnTo>
                  <a:cubicBezTo>
                    <a:pt x="199353" y="5364"/>
                    <a:pt x="207120" y="0"/>
                    <a:pt x="215791" y="0"/>
                  </a:cubicBezTo>
                  <a:lnTo>
                    <a:pt x="1712508" y="0"/>
                  </a:lnTo>
                  <a:cubicBezTo>
                    <a:pt x="1721178" y="0"/>
                    <a:pt x="1728945" y="5364"/>
                    <a:pt x="1732017" y="13472"/>
                  </a:cubicBezTo>
                  <a:lnTo>
                    <a:pt x="1925011" y="523008"/>
                  </a:lnTo>
                  <a:cubicBezTo>
                    <a:pt x="1928299" y="531689"/>
                    <a:pt x="1928299" y="541272"/>
                    <a:pt x="1925011" y="549953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000B5D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-180975"/>
              <a:ext cx="1703329" cy="1253936"/>
            </a:xfrm>
            <a:prstGeom prst="rect">
              <a:avLst/>
            </a:prstGeom>
          </p:spPr>
          <p:txBody>
            <a:bodyPr lIns="101600" tIns="101600" rIns="101600" bIns="101600" rtlCol="0" anchor="ctr" anchorCtr="0"/>
            <a:lstStyle/>
            <a:p>
              <a:pPr algn="ctr">
                <a:lnSpc>
                  <a:spcPct val="150000"/>
                </a:lnSpc>
              </a:pPr>
              <a:endParaRPr sz="2000">
                <a:latin typeface="#9Slide03 Cabin Condensed Bold" panose="00000806000000000000" pitchFamily="2" charset="-93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599908" y="5979354"/>
            <a:ext cx="6039247" cy="3266116"/>
            <a:chOff x="0" y="0"/>
            <a:chExt cx="1973730" cy="1067423"/>
          </a:xfrm>
        </p:grpSpPr>
        <p:sp>
          <p:nvSpPr>
            <p:cNvPr id="6" name="Freeform 6"/>
            <p:cNvSpPr/>
            <p:nvPr/>
          </p:nvSpPr>
          <p:spPr>
            <a:xfrm>
              <a:off x="1786" y="0"/>
              <a:ext cx="1970159" cy="1067423"/>
            </a:xfrm>
            <a:custGeom>
              <a:avLst/>
              <a:gdLst/>
              <a:ahLst/>
              <a:cxnLst/>
              <a:rect l="l" t="t" r="r" b="b"/>
              <a:pathLst>
                <a:path w="1970159" h="1067423">
                  <a:moveTo>
                    <a:pt x="1966927" y="546890"/>
                  </a:moveTo>
                  <a:lnTo>
                    <a:pt x="1773762" y="1054245"/>
                  </a:lnTo>
                  <a:cubicBezTo>
                    <a:pt x="1770741" y="1062179"/>
                    <a:pt x="1763133" y="1067423"/>
                    <a:pt x="1754643" y="1067423"/>
                  </a:cubicBezTo>
                  <a:lnTo>
                    <a:pt x="215515" y="1067423"/>
                  </a:lnTo>
                  <a:cubicBezTo>
                    <a:pt x="207025" y="1067423"/>
                    <a:pt x="199417" y="1062179"/>
                    <a:pt x="196397" y="1054245"/>
                  </a:cubicBezTo>
                  <a:lnTo>
                    <a:pt x="3231" y="546890"/>
                  </a:lnTo>
                  <a:cubicBezTo>
                    <a:pt x="0" y="538402"/>
                    <a:pt x="0" y="529022"/>
                    <a:pt x="3231" y="520533"/>
                  </a:cubicBezTo>
                  <a:lnTo>
                    <a:pt x="196397" y="13178"/>
                  </a:lnTo>
                  <a:cubicBezTo>
                    <a:pt x="199417" y="5244"/>
                    <a:pt x="207025" y="0"/>
                    <a:pt x="215515" y="0"/>
                  </a:cubicBezTo>
                  <a:lnTo>
                    <a:pt x="1754643" y="0"/>
                  </a:lnTo>
                  <a:cubicBezTo>
                    <a:pt x="1763133" y="0"/>
                    <a:pt x="1770741" y="5244"/>
                    <a:pt x="1773762" y="13178"/>
                  </a:cubicBezTo>
                  <a:lnTo>
                    <a:pt x="1966927" y="520533"/>
                  </a:lnTo>
                  <a:cubicBezTo>
                    <a:pt x="1970159" y="529022"/>
                    <a:pt x="1970159" y="538402"/>
                    <a:pt x="1966927" y="54689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000B5D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14300" y="-180975"/>
              <a:ext cx="1745130" cy="1248398"/>
            </a:xfrm>
            <a:prstGeom prst="rect">
              <a:avLst/>
            </a:prstGeom>
          </p:spPr>
          <p:txBody>
            <a:bodyPr lIns="101600" tIns="101600" rIns="101600" bIns="101600" rtlCol="0" anchor="ctr" anchorCtr="0"/>
            <a:lstStyle/>
            <a:p>
              <a:pPr algn="ctr">
                <a:lnSpc>
                  <a:spcPct val="150000"/>
                </a:lnSpc>
              </a:pPr>
              <a:endParaRPr sz="2000">
                <a:latin typeface="#9Slide03 Cabin Condensed Bold" panose="00000806000000000000" pitchFamily="2" charset="-93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11322" y="2339552"/>
            <a:ext cx="3886041" cy="3339566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4208" y="0"/>
              <a:ext cx="804384" cy="698500"/>
            </a:xfrm>
            <a:custGeom>
              <a:avLst/>
              <a:gdLst/>
              <a:ahLst/>
              <a:cxnLst/>
              <a:rect l="l" t="t" r="r" b="b"/>
              <a:pathLst>
                <a:path w="804384" h="698500">
                  <a:moveTo>
                    <a:pt x="797571" y="368192"/>
                  </a:moveTo>
                  <a:lnTo>
                    <a:pt x="616413" y="679558"/>
                  </a:lnTo>
                  <a:cubicBezTo>
                    <a:pt x="609590" y="691285"/>
                    <a:pt x="597045" y="698500"/>
                    <a:pt x="583477" y="698500"/>
                  </a:cubicBezTo>
                  <a:lnTo>
                    <a:pt x="220907" y="698500"/>
                  </a:lnTo>
                  <a:cubicBezTo>
                    <a:pt x="207339" y="698500"/>
                    <a:pt x="194794" y="691285"/>
                    <a:pt x="187971" y="679558"/>
                  </a:cubicBezTo>
                  <a:lnTo>
                    <a:pt x="6813" y="368192"/>
                  </a:lnTo>
                  <a:cubicBezTo>
                    <a:pt x="0" y="356483"/>
                    <a:pt x="0" y="342017"/>
                    <a:pt x="6813" y="330308"/>
                  </a:cubicBezTo>
                  <a:lnTo>
                    <a:pt x="187971" y="18942"/>
                  </a:lnTo>
                  <a:cubicBezTo>
                    <a:pt x="194794" y="7215"/>
                    <a:pt x="207339" y="0"/>
                    <a:pt x="220907" y="0"/>
                  </a:cubicBezTo>
                  <a:lnTo>
                    <a:pt x="583477" y="0"/>
                  </a:lnTo>
                  <a:cubicBezTo>
                    <a:pt x="597045" y="0"/>
                    <a:pt x="609590" y="7215"/>
                    <a:pt x="616413" y="18942"/>
                  </a:cubicBezTo>
                  <a:lnTo>
                    <a:pt x="797571" y="330308"/>
                  </a:lnTo>
                  <a:cubicBezTo>
                    <a:pt x="804384" y="342017"/>
                    <a:pt x="804384" y="356483"/>
                    <a:pt x="797571" y="368192"/>
                  </a:cubicBezTo>
                  <a:close/>
                </a:path>
              </a:pathLst>
            </a:custGeom>
            <a:solidFill>
              <a:srgbClr val="000B5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-190500"/>
              <a:ext cx="584200" cy="88900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ct val="150000"/>
                </a:lnSpc>
              </a:pPr>
              <a:endParaRPr sz="2000">
                <a:latin typeface="#9Slide03 Cabin Condensed Bold" panose="00000806000000000000" pitchFamily="2" charset="-93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11322" y="5905904"/>
            <a:ext cx="3886041" cy="3339566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4208" y="0"/>
              <a:ext cx="804384" cy="698500"/>
            </a:xfrm>
            <a:custGeom>
              <a:avLst/>
              <a:gdLst/>
              <a:ahLst/>
              <a:cxnLst/>
              <a:rect l="l" t="t" r="r" b="b"/>
              <a:pathLst>
                <a:path w="804384" h="698500">
                  <a:moveTo>
                    <a:pt x="797571" y="368192"/>
                  </a:moveTo>
                  <a:lnTo>
                    <a:pt x="616413" y="679558"/>
                  </a:lnTo>
                  <a:cubicBezTo>
                    <a:pt x="609590" y="691285"/>
                    <a:pt x="597045" y="698500"/>
                    <a:pt x="583477" y="698500"/>
                  </a:cubicBezTo>
                  <a:lnTo>
                    <a:pt x="220907" y="698500"/>
                  </a:lnTo>
                  <a:cubicBezTo>
                    <a:pt x="207339" y="698500"/>
                    <a:pt x="194794" y="691285"/>
                    <a:pt x="187971" y="679558"/>
                  </a:cubicBezTo>
                  <a:lnTo>
                    <a:pt x="6813" y="368192"/>
                  </a:lnTo>
                  <a:cubicBezTo>
                    <a:pt x="0" y="356483"/>
                    <a:pt x="0" y="342017"/>
                    <a:pt x="6813" y="330308"/>
                  </a:cubicBezTo>
                  <a:lnTo>
                    <a:pt x="187971" y="18942"/>
                  </a:lnTo>
                  <a:cubicBezTo>
                    <a:pt x="194794" y="7215"/>
                    <a:pt x="207339" y="0"/>
                    <a:pt x="220907" y="0"/>
                  </a:cubicBezTo>
                  <a:lnTo>
                    <a:pt x="583477" y="0"/>
                  </a:lnTo>
                  <a:cubicBezTo>
                    <a:pt x="597045" y="0"/>
                    <a:pt x="609590" y="7215"/>
                    <a:pt x="616413" y="18942"/>
                  </a:cubicBezTo>
                  <a:lnTo>
                    <a:pt x="797571" y="330308"/>
                  </a:lnTo>
                  <a:cubicBezTo>
                    <a:pt x="804384" y="342017"/>
                    <a:pt x="804384" y="356483"/>
                    <a:pt x="797571" y="368192"/>
                  </a:cubicBezTo>
                  <a:close/>
                </a:path>
              </a:pathLst>
            </a:custGeom>
            <a:solidFill>
              <a:srgbClr val="000B5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-190500"/>
              <a:ext cx="584200" cy="88900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ct val="150000"/>
                </a:lnSpc>
              </a:pPr>
              <a:endParaRPr sz="2000">
                <a:latin typeface="#9Slide03 Cabin Condensed Bold" panose="00000806000000000000" pitchFamily="2" charset="-93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96791" y="2413002"/>
            <a:ext cx="3715103" cy="3192666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4402" y="0"/>
              <a:ext cx="803996" cy="698500"/>
            </a:xfrm>
            <a:custGeom>
              <a:avLst/>
              <a:gdLst/>
              <a:ahLst/>
              <a:cxnLst/>
              <a:rect l="l" t="t" r="r" b="b"/>
              <a:pathLst>
                <a:path w="803996" h="698500">
                  <a:moveTo>
                    <a:pt x="796870" y="369063"/>
                  </a:moveTo>
                  <a:lnTo>
                    <a:pt x="616726" y="678687"/>
                  </a:lnTo>
                  <a:cubicBezTo>
                    <a:pt x="609589" y="690954"/>
                    <a:pt x="596467" y="698500"/>
                    <a:pt x="582275" y="698500"/>
                  </a:cubicBezTo>
                  <a:lnTo>
                    <a:pt x="221721" y="698500"/>
                  </a:lnTo>
                  <a:cubicBezTo>
                    <a:pt x="207529" y="698500"/>
                    <a:pt x="194407" y="690954"/>
                    <a:pt x="187270" y="678687"/>
                  </a:cubicBezTo>
                  <a:lnTo>
                    <a:pt x="7126" y="369063"/>
                  </a:lnTo>
                  <a:cubicBezTo>
                    <a:pt x="0" y="356816"/>
                    <a:pt x="0" y="341684"/>
                    <a:pt x="7126" y="329437"/>
                  </a:cubicBezTo>
                  <a:lnTo>
                    <a:pt x="187270" y="19813"/>
                  </a:lnTo>
                  <a:cubicBezTo>
                    <a:pt x="194407" y="7546"/>
                    <a:pt x="207529" y="0"/>
                    <a:pt x="221721" y="0"/>
                  </a:cubicBezTo>
                  <a:lnTo>
                    <a:pt x="582275" y="0"/>
                  </a:lnTo>
                  <a:cubicBezTo>
                    <a:pt x="596467" y="0"/>
                    <a:pt x="609589" y="7546"/>
                    <a:pt x="616726" y="19813"/>
                  </a:cubicBezTo>
                  <a:lnTo>
                    <a:pt x="796870" y="329437"/>
                  </a:lnTo>
                  <a:cubicBezTo>
                    <a:pt x="803996" y="341684"/>
                    <a:pt x="803996" y="356816"/>
                    <a:pt x="796870" y="3690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-190500"/>
              <a:ext cx="584200" cy="88900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ct val="150000"/>
                </a:lnSpc>
              </a:pPr>
              <a:endParaRPr sz="2000">
                <a:latin typeface="#9Slide03 Cabin Condensed Bold" panose="00000806000000000000" pitchFamily="2" charset="-93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96791" y="5979354"/>
            <a:ext cx="3715103" cy="3192666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4402" y="0"/>
              <a:ext cx="803996" cy="698500"/>
            </a:xfrm>
            <a:custGeom>
              <a:avLst/>
              <a:gdLst/>
              <a:ahLst/>
              <a:cxnLst/>
              <a:rect l="l" t="t" r="r" b="b"/>
              <a:pathLst>
                <a:path w="803996" h="698500">
                  <a:moveTo>
                    <a:pt x="796870" y="369063"/>
                  </a:moveTo>
                  <a:lnTo>
                    <a:pt x="616726" y="678687"/>
                  </a:lnTo>
                  <a:cubicBezTo>
                    <a:pt x="609589" y="690954"/>
                    <a:pt x="596467" y="698500"/>
                    <a:pt x="582275" y="698500"/>
                  </a:cubicBezTo>
                  <a:lnTo>
                    <a:pt x="221721" y="698500"/>
                  </a:lnTo>
                  <a:cubicBezTo>
                    <a:pt x="207529" y="698500"/>
                    <a:pt x="194407" y="690954"/>
                    <a:pt x="187270" y="678687"/>
                  </a:cubicBezTo>
                  <a:lnTo>
                    <a:pt x="7126" y="369063"/>
                  </a:lnTo>
                  <a:cubicBezTo>
                    <a:pt x="0" y="356816"/>
                    <a:pt x="0" y="341684"/>
                    <a:pt x="7126" y="329437"/>
                  </a:cubicBezTo>
                  <a:lnTo>
                    <a:pt x="187270" y="19813"/>
                  </a:lnTo>
                  <a:cubicBezTo>
                    <a:pt x="194407" y="7546"/>
                    <a:pt x="207529" y="0"/>
                    <a:pt x="221721" y="0"/>
                  </a:cubicBezTo>
                  <a:lnTo>
                    <a:pt x="582275" y="0"/>
                  </a:lnTo>
                  <a:cubicBezTo>
                    <a:pt x="596467" y="0"/>
                    <a:pt x="609589" y="7546"/>
                    <a:pt x="616726" y="19813"/>
                  </a:cubicBezTo>
                  <a:lnTo>
                    <a:pt x="796870" y="329437"/>
                  </a:lnTo>
                  <a:cubicBezTo>
                    <a:pt x="803996" y="341684"/>
                    <a:pt x="803996" y="356816"/>
                    <a:pt x="796870" y="3690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-190500"/>
              <a:ext cx="584200" cy="88900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ct val="150000"/>
                </a:lnSpc>
              </a:pPr>
              <a:endParaRPr sz="2000">
                <a:latin typeface="#9Slide03 Cabin Condensed Bold" panose="00000806000000000000" pitchFamily="2" charset="-93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09093" y="2498028"/>
            <a:ext cx="3490498" cy="3022614"/>
            <a:chOff x="0" y="0"/>
            <a:chExt cx="4282440" cy="3708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24938" r="-24938"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609093" y="6064380"/>
            <a:ext cx="3490498" cy="3022614"/>
            <a:chOff x="0" y="0"/>
            <a:chExt cx="4282440" cy="37084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0635" r="-10635"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12024022" y="2396057"/>
            <a:ext cx="6263978" cy="3266116"/>
            <a:chOff x="0" y="0"/>
            <a:chExt cx="2047176" cy="1067423"/>
          </a:xfrm>
        </p:grpSpPr>
        <p:sp>
          <p:nvSpPr>
            <p:cNvPr id="25" name="Freeform 25"/>
            <p:cNvSpPr/>
            <p:nvPr/>
          </p:nvSpPr>
          <p:spPr>
            <a:xfrm>
              <a:off x="1722" y="0"/>
              <a:ext cx="2043733" cy="1067423"/>
            </a:xfrm>
            <a:custGeom>
              <a:avLst/>
              <a:gdLst/>
              <a:ahLst/>
              <a:cxnLst/>
              <a:rect l="l" t="t" r="r" b="b"/>
              <a:pathLst>
                <a:path w="2043733" h="1067423">
                  <a:moveTo>
                    <a:pt x="2040617" y="546417"/>
                  </a:moveTo>
                  <a:lnTo>
                    <a:pt x="1847092" y="1054718"/>
                  </a:lnTo>
                  <a:cubicBezTo>
                    <a:pt x="1844179" y="1062367"/>
                    <a:pt x="1836844" y="1067423"/>
                    <a:pt x="1828659" y="1067423"/>
                  </a:cubicBezTo>
                  <a:lnTo>
                    <a:pt x="215073" y="1067423"/>
                  </a:lnTo>
                  <a:cubicBezTo>
                    <a:pt x="206888" y="1067423"/>
                    <a:pt x="199553" y="1062367"/>
                    <a:pt x="196641" y="1054718"/>
                  </a:cubicBezTo>
                  <a:lnTo>
                    <a:pt x="3115" y="546417"/>
                  </a:lnTo>
                  <a:cubicBezTo>
                    <a:pt x="0" y="538233"/>
                    <a:pt x="0" y="529190"/>
                    <a:pt x="3115" y="521006"/>
                  </a:cubicBezTo>
                  <a:lnTo>
                    <a:pt x="196641" y="12706"/>
                  </a:lnTo>
                  <a:cubicBezTo>
                    <a:pt x="199553" y="5056"/>
                    <a:pt x="206888" y="0"/>
                    <a:pt x="215073" y="0"/>
                  </a:cubicBezTo>
                  <a:lnTo>
                    <a:pt x="1828659" y="0"/>
                  </a:lnTo>
                  <a:cubicBezTo>
                    <a:pt x="1836844" y="0"/>
                    <a:pt x="1844179" y="5056"/>
                    <a:pt x="1847092" y="12706"/>
                  </a:cubicBezTo>
                  <a:lnTo>
                    <a:pt x="2040617" y="521006"/>
                  </a:lnTo>
                  <a:cubicBezTo>
                    <a:pt x="2043733" y="529190"/>
                    <a:pt x="2043733" y="538233"/>
                    <a:pt x="2040617" y="546417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000B5D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114300" y="-180975"/>
              <a:ext cx="1818576" cy="1248398"/>
            </a:xfrm>
            <a:prstGeom prst="rect">
              <a:avLst/>
            </a:prstGeom>
          </p:spPr>
          <p:txBody>
            <a:bodyPr lIns="101600" tIns="101600" rIns="101600" bIns="101600" rtlCol="0" anchor="ctr" anchorCtr="0"/>
            <a:lstStyle/>
            <a:p>
              <a:pPr algn="ctr">
                <a:lnSpc>
                  <a:spcPct val="150000"/>
                </a:lnSpc>
              </a:pPr>
              <a:endParaRPr sz="2000">
                <a:latin typeface="#9Slide03 Cabin Condensed Bold" panose="00000806000000000000" pitchFamily="2" charset="-93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024022" y="5962408"/>
            <a:ext cx="6263978" cy="3266116"/>
            <a:chOff x="0" y="0"/>
            <a:chExt cx="2047176" cy="1067423"/>
          </a:xfrm>
        </p:grpSpPr>
        <p:sp>
          <p:nvSpPr>
            <p:cNvPr id="28" name="Freeform 28"/>
            <p:cNvSpPr/>
            <p:nvPr/>
          </p:nvSpPr>
          <p:spPr>
            <a:xfrm>
              <a:off x="1722" y="0"/>
              <a:ext cx="2043733" cy="1067423"/>
            </a:xfrm>
            <a:custGeom>
              <a:avLst/>
              <a:gdLst/>
              <a:ahLst/>
              <a:cxnLst/>
              <a:rect l="l" t="t" r="r" b="b"/>
              <a:pathLst>
                <a:path w="2043733" h="1067423">
                  <a:moveTo>
                    <a:pt x="2040617" y="546417"/>
                  </a:moveTo>
                  <a:lnTo>
                    <a:pt x="1847092" y="1054718"/>
                  </a:lnTo>
                  <a:cubicBezTo>
                    <a:pt x="1844179" y="1062367"/>
                    <a:pt x="1836844" y="1067423"/>
                    <a:pt x="1828659" y="1067423"/>
                  </a:cubicBezTo>
                  <a:lnTo>
                    <a:pt x="215073" y="1067423"/>
                  </a:lnTo>
                  <a:cubicBezTo>
                    <a:pt x="206888" y="1067423"/>
                    <a:pt x="199553" y="1062367"/>
                    <a:pt x="196641" y="1054718"/>
                  </a:cubicBezTo>
                  <a:lnTo>
                    <a:pt x="3115" y="546417"/>
                  </a:lnTo>
                  <a:cubicBezTo>
                    <a:pt x="0" y="538233"/>
                    <a:pt x="0" y="529190"/>
                    <a:pt x="3115" y="521006"/>
                  </a:cubicBezTo>
                  <a:lnTo>
                    <a:pt x="196641" y="12706"/>
                  </a:lnTo>
                  <a:cubicBezTo>
                    <a:pt x="199553" y="5056"/>
                    <a:pt x="206888" y="0"/>
                    <a:pt x="215073" y="0"/>
                  </a:cubicBezTo>
                  <a:lnTo>
                    <a:pt x="1828659" y="0"/>
                  </a:lnTo>
                  <a:cubicBezTo>
                    <a:pt x="1836844" y="0"/>
                    <a:pt x="1844179" y="5056"/>
                    <a:pt x="1847092" y="12706"/>
                  </a:cubicBezTo>
                  <a:lnTo>
                    <a:pt x="2040617" y="521006"/>
                  </a:lnTo>
                  <a:cubicBezTo>
                    <a:pt x="2043733" y="529190"/>
                    <a:pt x="2043733" y="538233"/>
                    <a:pt x="2040617" y="546417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000B5D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114300" y="-180975"/>
              <a:ext cx="1818576" cy="1248398"/>
            </a:xfrm>
            <a:prstGeom prst="rect">
              <a:avLst/>
            </a:prstGeom>
          </p:spPr>
          <p:txBody>
            <a:bodyPr lIns="101600" tIns="101600" rIns="101600" bIns="101600" rtlCol="0" anchor="ctr" anchorCtr="0"/>
            <a:lstStyle/>
            <a:p>
              <a:pPr algn="ctr">
                <a:lnSpc>
                  <a:spcPct val="150000"/>
                </a:lnSpc>
              </a:pPr>
              <a:endParaRPr sz="2000">
                <a:latin typeface="#9Slide03 Cabin Condensed Bold" panose="00000806000000000000" pitchFamily="2" charset="-93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835436" y="2322607"/>
            <a:ext cx="3886041" cy="3339566"/>
            <a:chOff x="0" y="0"/>
            <a:chExt cx="812800" cy="698500"/>
          </a:xfrm>
        </p:grpSpPr>
        <p:sp>
          <p:nvSpPr>
            <p:cNvPr id="31" name="Freeform 31"/>
            <p:cNvSpPr/>
            <p:nvPr/>
          </p:nvSpPr>
          <p:spPr>
            <a:xfrm>
              <a:off x="4208" y="0"/>
              <a:ext cx="804384" cy="698500"/>
            </a:xfrm>
            <a:custGeom>
              <a:avLst/>
              <a:gdLst/>
              <a:ahLst/>
              <a:cxnLst/>
              <a:rect l="l" t="t" r="r" b="b"/>
              <a:pathLst>
                <a:path w="804384" h="698500">
                  <a:moveTo>
                    <a:pt x="797571" y="368192"/>
                  </a:moveTo>
                  <a:lnTo>
                    <a:pt x="616413" y="679558"/>
                  </a:lnTo>
                  <a:cubicBezTo>
                    <a:pt x="609590" y="691285"/>
                    <a:pt x="597045" y="698500"/>
                    <a:pt x="583477" y="698500"/>
                  </a:cubicBezTo>
                  <a:lnTo>
                    <a:pt x="220907" y="698500"/>
                  </a:lnTo>
                  <a:cubicBezTo>
                    <a:pt x="207339" y="698500"/>
                    <a:pt x="194794" y="691285"/>
                    <a:pt x="187971" y="679558"/>
                  </a:cubicBezTo>
                  <a:lnTo>
                    <a:pt x="6813" y="368192"/>
                  </a:lnTo>
                  <a:cubicBezTo>
                    <a:pt x="0" y="356483"/>
                    <a:pt x="0" y="342017"/>
                    <a:pt x="6813" y="330308"/>
                  </a:cubicBezTo>
                  <a:lnTo>
                    <a:pt x="187971" y="18942"/>
                  </a:lnTo>
                  <a:cubicBezTo>
                    <a:pt x="194794" y="7215"/>
                    <a:pt x="207339" y="0"/>
                    <a:pt x="220907" y="0"/>
                  </a:cubicBezTo>
                  <a:lnTo>
                    <a:pt x="583477" y="0"/>
                  </a:lnTo>
                  <a:cubicBezTo>
                    <a:pt x="597045" y="0"/>
                    <a:pt x="609590" y="7215"/>
                    <a:pt x="616413" y="18942"/>
                  </a:cubicBezTo>
                  <a:lnTo>
                    <a:pt x="797571" y="330308"/>
                  </a:lnTo>
                  <a:cubicBezTo>
                    <a:pt x="804384" y="342017"/>
                    <a:pt x="804384" y="356483"/>
                    <a:pt x="797571" y="368192"/>
                  </a:cubicBezTo>
                  <a:close/>
                </a:path>
              </a:pathLst>
            </a:custGeom>
            <a:solidFill>
              <a:srgbClr val="000B5D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114300" y="-190500"/>
              <a:ext cx="584200" cy="889000"/>
            </a:xfrm>
            <a:prstGeom prst="rect">
              <a:avLst/>
            </a:prstGeom>
          </p:spPr>
          <p:txBody>
            <a:bodyPr lIns="101600" tIns="101600" rIns="101600" bIns="101600" rtlCol="0" anchor="ctr" anchorCtr="0"/>
            <a:lstStyle/>
            <a:p>
              <a:pPr algn="ctr">
                <a:lnSpc>
                  <a:spcPct val="150000"/>
                </a:lnSpc>
              </a:pPr>
              <a:endParaRPr sz="2000">
                <a:latin typeface="#9Slide03 Cabin Condensed Bold" panose="00000806000000000000" pitchFamily="2" charset="-93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835436" y="5888958"/>
            <a:ext cx="3886041" cy="3339566"/>
            <a:chOff x="0" y="0"/>
            <a:chExt cx="812800" cy="698500"/>
          </a:xfrm>
        </p:grpSpPr>
        <p:sp>
          <p:nvSpPr>
            <p:cNvPr id="34" name="Freeform 34"/>
            <p:cNvSpPr/>
            <p:nvPr/>
          </p:nvSpPr>
          <p:spPr>
            <a:xfrm>
              <a:off x="4208" y="0"/>
              <a:ext cx="804384" cy="698500"/>
            </a:xfrm>
            <a:custGeom>
              <a:avLst/>
              <a:gdLst/>
              <a:ahLst/>
              <a:cxnLst/>
              <a:rect l="l" t="t" r="r" b="b"/>
              <a:pathLst>
                <a:path w="804384" h="698500">
                  <a:moveTo>
                    <a:pt x="797571" y="368192"/>
                  </a:moveTo>
                  <a:lnTo>
                    <a:pt x="616413" y="679558"/>
                  </a:lnTo>
                  <a:cubicBezTo>
                    <a:pt x="609590" y="691285"/>
                    <a:pt x="597045" y="698500"/>
                    <a:pt x="583477" y="698500"/>
                  </a:cubicBezTo>
                  <a:lnTo>
                    <a:pt x="220907" y="698500"/>
                  </a:lnTo>
                  <a:cubicBezTo>
                    <a:pt x="207339" y="698500"/>
                    <a:pt x="194794" y="691285"/>
                    <a:pt x="187971" y="679558"/>
                  </a:cubicBezTo>
                  <a:lnTo>
                    <a:pt x="6813" y="368192"/>
                  </a:lnTo>
                  <a:cubicBezTo>
                    <a:pt x="0" y="356483"/>
                    <a:pt x="0" y="342017"/>
                    <a:pt x="6813" y="330308"/>
                  </a:cubicBezTo>
                  <a:lnTo>
                    <a:pt x="187971" y="18942"/>
                  </a:lnTo>
                  <a:cubicBezTo>
                    <a:pt x="194794" y="7215"/>
                    <a:pt x="207339" y="0"/>
                    <a:pt x="220907" y="0"/>
                  </a:cubicBezTo>
                  <a:lnTo>
                    <a:pt x="583477" y="0"/>
                  </a:lnTo>
                  <a:cubicBezTo>
                    <a:pt x="597045" y="0"/>
                    <a:pt x="609590" y="7215"/>
                    <a:pt x="616413" y="18942"/>
                  </a:cubicBezTo>
                  <a:lnTo>
                    <a:pt x="797571" y="330308"/>
                  </a:lnTo>
                  <a:cubicBezTo>
                    <a:pt x="804384" y="342017"/>
                    <a:pt x="804384" y="356483"/>
                    <a:pt x="797571" y="368192"/>
                  </a:cubicBezTo>
                  <a:close/>
                </a:path>
              </a:pathLst>
            </a:custGeom>
            <a:solidFill>
              <a:srgbClr val="000B5D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114300" y="-190500"/>
              <a:ext cx="584200" cy="889000"/>
            </a:xfrm>
            <a:prstGeom prst="rect">
              <a:avLst/>
            </a:prstGeom>
          </p:spPr>
          <p:txBody>
            <a:bodyPr lIns="101600" tIns="101600" rIns="101600" bIns="101600" rtlCol="0" anchor="ctr" anchorCtr="0"/>
            <a:lstStyle/>
            <a:p>
              <a:pPr algn="ctr">
                <a:lnSpc>
                  <a:spcPct val="150000"/>
                </a:lnSpc>
              </a:pPr>
              <a:endParaRPr sz="2000">
                <a:latin typeface="#9Slide03 Cabin Condensed Bold" panose="00000806000000000000" pitchFamily="2" charset="-93"/>
              </a:endParaRP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920905" y="2396057"/>
            <a:ext cx="3715103" cy="3192666"/>
            <a:chOff x="0" y="0"/>
            <a:chExt cx="812800" cy="698500"/>
          </a:xfrm>
        </p:grpSpPr>
        <p:sp>
          <p:nvSpPr>
            <p:cNvPr id="37" name="Freeform 37"/>
            <p:cNvSpPr/>
            <p:nvPr/>
          </p:nvSpPr>
          <p:spPr>
            <a:xfrm>
              <a:off x="4402" y="0"/>
              <a:ext cx="803996" cy="698500"/>
            </a:xfrm>
            <a:custGeom>
              <a:avLst/>
              <a:gdLst/>
              <a:ahLst/>
              <a:cxnLst/>
              <a:rect l="l" t="t" r="r" b="b"/>
              <a:pathLst>
                <a:path w="803996" h="698500">
                  <a:moveTo>
                    <a:pt x="796870" y="369063"/>
                  </a:moveTo>
                  <a:lnTo>
                    <a:pt x="616726" y="678687"/>
                  </a:lnTo>
                  <a:cubicBezTo>
                    <a:pt x="609589" y="690954"/>
                    <a:pt x="596467" y="698500"/>
                    <a:pt x="582275" y="698500"/>
                  </a:cubicBezTo>
                  <a:lnTo>
                    <a:pt x="221721" y="698500"/>
                  </a:lnTo>
                  <a:cubicBezTo>
                    <a:pt x="207529" y="698500"/>
                    <a:pt x="194407" y="690954"/>
                    <a:pt x="187270" y="678687"/>
                  </a:cubicBezTo>
                  <a:lnTo>
                    <a:pt x="7126" y="369063"/>
                  </a:lnTo>
                  <a:cubicBezTo>
                    <a:pt x="0" y="356816"/>
                    <a:pt x="0" y="341684"/>
                    <a:pt x="7126" y="329437"/>
                  </a:cubicBezTo>
                  <a:lnTo>
                    <a:pt x="187270" y="19813"/>
                  </a:lnTo>
                  <a:cubicBezTo>
                    <a:pt x="194407" y="7546"/>
                    <a:pt x="207529" y="0"/>
                    <a:pt x="221721" y="0"/>
                  </a:cubicBezTo>
                  <a:lnTo>
                    <a:pt x="582275" y="0"/>
                  </a:lnTo>
                  <a:cubicBezTo>
                    <a:pt x="596467" y="0"/>
                    <a:pt x="609589" y="7546"/>
                    <a:pt x="616726" y="19813"/>
                  </a:cubicBezTo>
                  <a:lnTo>
                    <a:pt x="796870" y="329437"/>
                  </a:lnTo>
                  <a:cubicBezTo>
                    <a:pt x="803996" y="341684"/>
                    <a:pt x="803996" y="356816"/>
                    <a:pt x="796870" y="3690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114300" y="-190500"/>
              <a:ext cx="584200" cy="889000"/>
            </a:xfrm>
            <a:prstGeom prst="rect">
              <a:avLst/>
            </a:prstGeom>
          </p:spPr>
          <p:txBody>
            <a:bodyPr lIns="101600" tIns="101600" rIns="101600" bIns="101600" rtlCol="0" anchor="ctr" anchorCtr="0"/>
            <a:lstStyle/>
            <a:p>
              <a:pPr algn="ctr">
                <a:lnSpc>
                  <a:spcPct val="150000"/>
                </a:lnSpc>
              </a:pPr>
              <a:endParaRPr sz="2000">
                <a:latin typeface="#9Slide03 Cabin Condensed Bold" panose="00000806000000000000" pitchFamily="2" charset="-93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920905" y="5962408"/>
            <a:ext cx="3715103" cy="3192666"/>
            <a:chOff x="0" y="0"/>
            <a:chExt cx="812800" cy="698500"/>
          </a:xfrm>
        </p:grpSpPr>
        <p:sp>
          <p:nvSpPr>
            <p:cNvPr id="40" name="Freeform 40"/>
            <p:cNvSpPr/>
            <p:nvPr/>
          </p:nvSpPr>
          <p:spPr>
            <a:xfrm>
              <a:off x="4402" y="0"/>
              <a:ext cx="803996" cy="698500"/>
            </a:xfrm>
            <a:custGeom>
              <a:avLst/>
              <a:gdLst/>
              <a:ahLst/>
              <a:cxnLst/>
              <a:rect l="l" t="t" r="r" b="b"/>
              <a:pathLst>
                <a:path w="803996" h="698500">
                  <a:moveTo>
                    <a:pt x="796870" y="369063"/>
                  </a:moveTo>
                  <a:lnTo>
                    <a:pt x="616726" y="678687"/>
                  </a:lnTo>
                  <a:cubicBezTo>
                    <a:pt x="609589" y="690954"/>
                    <a:pt x="596467" y="698500"/>
                    <a:pt x="582275" y="698500"/>
                  </a:cubicBezTo>
                  <a:lnTo>
                    <a:pt x="221721" y="698500"/>
                  </a:lnTo>
                  <a:cubicBezTo>
                    <a:pt x="207529" y="698500"/>
                    <a:pt x="194407" y="690954"/>
                    <a:pt x="187270" y="678687"/>
                  </a:cubicBezTo>
                  <a:lnTo>
                    <a:pt x="7126" y="369063"/>
                  </a:lnTo>
                  <a:cubicBezTo>
                    <a:pt x="0" y="356816"/>
                    <a:pt x="0" y="341684"/>
                    <a:pt x="7126" y="329437"/>
                  </a:cubicBezTo>
                  <a:lnTo>
                    <a:pt x="187270" y="19813"/>
                  </a:lnTo>
                  <a:cubicBezTo>
                    <a:pt x="194407" y="7546"/>
                    <a:pt x="207529" y="0"/>
                    <a:pt x="221721" y="0"/>
                  </a:cubicBezTo>
                  <a:lnTo>
                    <a:pt x="582275" y="0"/>
                  </a:lnTo>
                  <a:cubicBezTo>
                    <a:pt x="596467" y="0"/>
                    <a:pt x="609589" y="7546"/>
                    <a:pt x="616726" y="19813"/>
                  </a:cubicBezTo>
                  <a:lnTo>
                    <a:pt x="796870" y="329437"/>
                  </a:lnTo>
                  <a:cubicBezTo>
                    <a:pt x="803996" y="341684"/>
                    <a:pt x="803996" y="356816"/>
                    <a:pt x="796870" y="3690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114300" y="-190500"/>
              <a:ext cx="584200" cy="889000"/>
            </a:xfrm>
            <a:prstGeom prst="rect">
              <a:avLst/>
            </a:prstGeom>
          </p:spPr>
          <p:txBody>
            <a:bodyPr lIns="101600" tIns="101600" rIns="101600" bIns="101600" rtlCol="0" anchor="ctr" anchorCtr="0"/>
            <a:lstStyle/>
            <a:p>
              <a:pPr algn="ctr">
                <a:lnSpc>
                  <a:spcPct val="150000"/>
                </a:lnSpc>
              </a:pPr>
              <a:endParaRPr sz="2000">
                <a:latin typeface="#9Slide03 Cabin Condensed Bold" panose="00000806000000000000" pitchFamily="2" charset="-93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0033207" y="2481083"/>
            <a:ext cx="3490498" cy="3022614"/>
            <a:chOff x="0" y="0"/>
            <a:chExt cx="4282440" cy="37084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4122" r="-4122"/>
              </a:stretch>
            </a:blipFill>
          </p:spPr>
        </p:sp>
      </p:grpSp>
      <p:grpSp>
        <p:nvGrpSpPr>
          <p:cNvPr id="44" name="Group 44"/>
          <p:cNvGrpSpPr/>
          <p:nvPr/>
        </p:nvGrpSpPr>
        <p:grpSpPr>
          <a:xfrm>
            <a:off x="10033207" y="6047434"/>
            <a:ext cx="3490498" cy="3022614"/>
            <a:chOff x="0" y="0"/>
            <a:chExt cx="4282440" cy="37084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l="-14926" r="-14926"/>
              </a:stretch>
            </a:blipFill>
          </p:spPr>
        </p:sp>
      </p:grpSp>
      <p:grpSp>
        <p:nvGrpSpPr>
          <p:cNvPr id="46" name="Group 46"/>
          <p:cNvGrpSpPr/>
          <p:nvPr/>
        </p:nvGrpSpPr>
        <p:grpSpPr>
          <a:xfrm>
            <a:off x="15523005" y="9609524"/>
            <a:ext cx="4185210" cy="2172476"/>
            <a:chOff x="0" y="0"/>
            <a:chExt cx="1345639" cy="698500"/>
          </a:xfrm>
        </p:grpSpPr>
        <p:sp>
          <p:nvSpPr>
            <p:cNvPr id="47" name="Freeform 47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00ADEF"/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114300" y="-171450"/>
              <a:ext cx="1117039" cy="8699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4371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2024022" y="9871150"/>
            <a:ext cx="8141223" cy="1553840"/>
            <a:chOff x="0" y="0"/>
            <a:chExt cx="3659737" cy="698500"/>
          </a:xfrm>
        </p:grpSpPr>
        <p:sp>
          <p:nvSpPr>
            <p:cNvPr id="50" name="Freeform 50"/>
            <p:cNvSpPr/>
            <p:nvPr/>
          </p:nvSpPr>
          <p:spPr>
            <a:xfrm>
              <a:off x="2009" y="0"/>
              <a:ext cx="3655720" cy="698500"/>
            </a:xfrm>
            <a:custGeom>
              <a:avLst/>
              <a:gdLst/>
              <a:ahLst/>
              <a:cxnLst/>
              <a:rect l="l" t="t" r="r" b="b"/>
              <a:pathLst>
                <a:path w="3655720" h="698500">
                  <a:moveTo>
                    <a:pt x="3652468" y="358292"/>
                  </a:moveTo>
                  <a:lnTo>
                    <a:pt x="3459789" y="689458"/>
                  </a:lnTo>
                  <a:cubicBezTo>
                    <a:pt x="3456532" y="695056"/>
                    <a:pt x="3450544" y="698500"/>
                    <a:pt x="3444067" y="698500"/>
                  </a:cubicBezTo>
                  <a:lnTo>
                    <a:pt x="211651" y="698500"/>
                  </a:lnTo>
                  <a:cubicBezTo>
                    <a:pt x="205175" y="698500"/>
                    <a:pt x="199187" y="695056"/>
                    <a:pt x="195930" y="689458"/>
                  </a:cubicBezTo>
                  <a:lnTo>
                    <a:pt x="3252" y="358292"/>
                  </a:lnTo>
                  <a:cubicBezTo>
                    <a:pt x="0" y="352702"/>
                    <a:pt x="0" y="345798"/>
                    <a:pt x="3252" y="340208"/>
                  </a:cubicBezTo>
                  <a:lnTo>
                    <a:pt x="195930" y="9042"/>
                  </a:lnTo>
                  <a:cubicBezTo>
                    <a:pt x="199187" y="3444"/>
                    <a:pt x="205175" y="0"/>
                    <a:pt x="211651" y="0"/>
                  </a:cubicBezTo>
                  <a:lnTo>
                    <a:pt x="3444067" y="0"/>
                  </a:lnTo>
                  <a:cubicBezTo>
                    <a:pt x="3450544" y="0"/>
                    <a:pt x="3456532" y="3444"/>
                    <a:pt x="3459789" y="9042"/>
                  </a:cubicBezTo>
                  <a:lnTo>
                    <a:pt x="3652468" y="340208"/>
                  </a:lnTo>
                  <a:cubicBezTo>
                    <a:pt x="3655719" y="345798"/>
                    <a:pt x="3655719" y="352702"/>
                    <a:pt x="3652468" y="358292"/>
                  </a:cubicBezTo>
                  <a:close/>
                </a:path>
              </a:pathLst>
            </a:custGeom>
            <a:solidFill>
              <a:srgbClr val="000B5D"/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114300" y="-171450"/>
              <a:ext cx="3431137" cy="8699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4371"/>
                </a:lnSpc>
              </a:pPr>
              <a:endParaRPr/>
            </a:p>
          </p:txBody>
        </p:sp>
      </p:grpSp>
      <p:sp>
        <p:nvSpPr>
          <p:cNvPr id="52" name="TextBox 52"/>
          <p:cNvSpPr txBox="1"/>
          <p:nvPr/>
        </p:nvSpPr>
        <p:spPr>
          <a:xfrm>
            <a:off x="13902294" y="2975612"/>
            <a:ext cx="3732208" cy="2137765"/>
          </a:xfrm>
          <a:prstGeom prst="rect">
            <a:avLst/>
          </a:prstGeom>
        </p:spPr>
        <p:txBody>
          <a:bodyPr lIns="0" tIns="0" rIns="0" bIns="0" rtlCol="0" anchor="ctr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smtClean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Chiếm </a:t>
            </a:r>
            <a:r>
              <a:rPr lang="vi-VN" sz="3200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tỉ trọng </a:t>
            </a:r>
            <a:r>
              <a:rPr lang="vi-VN" sz="3200" dirty="0">
                <a:solidFill>
                  <a:srgbClr val="000B5D"/>
                </a:solidFill>
                <a:latin typeface="#9Slide03 Cabin Condensed Bold" panose="00000806000000000000" pitchFamily="2" charset="-93"/>
              </a:rPr>
              <a:t>cao trong công nghiệp chế biến, chế tạo nước ta. </a:t>
            </a:r>
            <a:endParaRPr lang="en-US" sz="3200" dirty="0">
              <a:solidFill>
                <a:srgbClr val="000B5D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13868173" y="6340364"/>
            <a:ext cx="3766329" cy="2137765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smtClean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Phân </a:t>
            </a:r>
            <a:r>
              <a:rPr lang="vi-VN" sz="3200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bố rộng khắp </a:t>
            </a:r>
            <a:r>
              <a:rPr lang="vi-VN" sz="3200" dirty="0">
                <a:solidFill>
                  <a:srgbClr val="000B5D"/>
                </a:solidFill>
                <a:latin typeface="#9Slide03 Cabin Condensed Bold" panose="00000806000000000000" pitchFamily="2" charset="-93"/>
              </a:rPr>
              <a:t>cả nước, phát triển mạnh ở </a:t>
            </a:r>
            <a:r>
              <a:rPr lang="vi-VN" sz="3200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các đô </a:t>
            </a:r>
            <a:r>
              <a:rPr lang="vi-VN" sz="3200" dirty="0" smtClean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thị</a:t>
            </a:r>
            <a:endParaRPr lang="en-US" sz="3200" dirty="0">
              <a:solidFill>
                <a:srgbClr val="000B5D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854865" y="369982"/>
            <a:ext cx="16593378" cy="889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B5D"/>
                </a:solidFill>
                <a:latin typeface="#9Slide03 IcielPanton Black" panose="00000A00000000000000" pitchFamily="2" charset="-93"/>
              </a:rPr>
              <a:t>CÔNG NGHIỆP SẢN XUẤT, CHẾ BIẾN THỰC PHẨM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4162339" y="2593543"/>
            <a:ext cx="3658685" cy="3693319"/>
          </a:xfrm>
          <a:prstGeom prst="rect">
            <a:avLst/>
          </a:prstGeom>
        </p:spPr>
        <p:txBody>
          <a:bodyPr lIns="0" tIns="0" rIns="0" bIns="0" rtlCol="0" anchor="ctr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B5D"/>
                </a:solidFill>
                <a:latin typeface="#9Slide03 Cabin Condensed Bold" panose="00000806000000000000" pitchFamily="2" charset="-93"/>
              </a:rPr>
              <a:t>·</a:t>
            </a:r>
            <a:r>
              <a:rPr lang="en-US" sz="3200" dirty="0" err="1">
                <a:solidFill>
                  <a:srgbClr val="000B5D"/>
                </a:solidFill>
                <a:latin typeface="#9Slide03 Cabin Condensed Bold" panose="00000806000000000000" pitchFamily="2" charset="-93"/>
              </a:rPr>
              <a:t>Phát</a:t>
            </a:r>
            <a:r>
              <a:rPr lang="en-US" sz="3200" dirty="0">
                <a:solidFill>
                  <a:srgbClr val="000B5D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rgbClr val="000B5D"/>
                </a:solidFill>
                <a:latin typeface="#9Slide03 Cabin Condensed Bold" panose="00000806000000000000" pitchFamily="2" charset="-93"/>
              </a:rPr>
              <a:t>triển</a:t>
            </a:r>
            <a:r>
              <a:rPr lang="en-US" sz="3200" dirty="0">
                <a:solidFill>
                  <a:srgbClr val="000B5D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Cabin Condensed Bold" panose="00000806000000000000" pitchFamily="2" charset="-93"/>
              </a:rPr>
              <a:t>khá</a:t>
            </a:r>
            <a:r>
              <a:rPr lang="en-US" sz="3200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Cabin Condensed Bold" panose="00000806000000000000" pitchFamily="2" charset="-93"/>
              </a:rPr>
              <a:t>sớm</a:t>
            </a:r>
            <a:r>
              <a:rPr lang="en-US" sz="3200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>
                <a:solidFill>
                  <a:srgbClr val="000B5D"/>
                </a:solidFill>
                <a:latin typeface="#9Slide03 Cabin Condensed Bold" panose="00000806000000000000" pitchFamily="2" charset="-93"/>
              </a:rPr>
              <a:t>(</a:t>
            </a:r>
            <a:r>
              <a:rPr lang="en-US" sz="3200" dirty="0" err="1">
                <a:solidFill>
                  <a:srgbClr val="000B5D"/>
                </a:solidFill>
                <a:latin typeface="#9Slide03 Cabin Condensed Bold" panose="00000806000000000000" pitchFamily="2" charset="-93"/>
              </a:rPr>
              <a:t>từ</a:t>
            </a:r>
            <a:r>
              <a:rPr lang="en-US" sz="3200" dirty="0">
                <a:solidFill>
                  <a:srgbClr val="000B5D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rgbClr val="000B5D"/>
                </a:solidFill>
                <a:latin typeface="#9Slide03 Cabin Condensed Bold" panose="00000806000000000000" pitchFamily="2" charset="-93"/>
              </a:rPr>
              <a:t>cuối</a:t>
            </a:r>
            <a:r>
              <a:rPr lang="en-US" sz="3200" dirty="0">
                <a:solidFill>
                  <a:srgbClr val="000B5D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rgbClr val="000B5D"/>
                </a:solidFill>
                <a:latin typeface="#9Slide03 Cabin Condensed Bold" panose="00000806000000000000" pitchFamily="2" charset="-93"/>
              </a:rPr>
              <a:t>thế</a:t>
            </a:r>
            <a:r>
              <a:rPr lang="en-US" sz="3200" dirty="0">
                <a:solidFill>
                  <a:srgbClr val="000B5D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rgbClr val="000B5D"/>
                </a:solidFill>
                <a:latin typeface="#9Slide03 Cabin Condensed Bold" panose="00000806000000000000" pitchFamily="2" charset="-93"/>
              </a:rPr>
              <a:t>kỉ</a:t>
            </a:r>
            <a:r>
              <a:rPr lang="en-US" sz="3200" dirty="0">
                <a:solidFill>
                  <a:srgbClr val="000B5D"/>
                </a:solidFill>
                <a:latin typeface="#9Slide03 Cabin Condensed Bold" panose="00000806000000000000" pitchFamily="2" charset="-93"/>
              </a:rPr>
              <a:t> XIX), </a:t>
            </a:r>
            <a:r>
              <a:rPr lang="en-US" sz="3200" dirty="0" err="1">
                <a:solidFill>
                  <a:srgbClr val="000B5D"/>
                </a:solidFill>
                <a:latin typeface="#9Slide03 Cabin Condensed Bold" panose="00000806000000000000" pitchFamily="2" charset="-93"/>
              </a:rPr>
              <a:t>gắn</a:t>
            </a:r>
            <a:r>
              <a:rPr lang="en-US" sz="3200" dirty="0">
                <a:solidFill>
                  <a:srgbClr val="000B5D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rgbClr val="000B5D"/>
                </a:solidFill>
                <a:latin typeface="#9Slide03 Cabin Condensed Bold" panose="00000806000000000000" pitchFamily="2" charset="-93"/>
              </a:rPr>
              <a:t>liền</a:t>
            </a:r>
            <a:r>
              <a:rPr lang="en-US" sz="3200" dirty="0">
                <a:solidFill>
                  <a:srgbClr val="000B5D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rgbClr val="000B5D"/>
                </a:solidFill>
                <a:latin typeface="#9Slide03 Cabin Condensed Bold" panose="00000806000000000000" pitchFamily="2" charset="-93"/>
              </a:rPr>
              <a:t>với</a:t>
            </a:r>
            <a:r>
              <a:rPr lang="en-US" sz="3200" dirty="0">
                <a:solidFill>
                  <a:srgbClr val="000B5D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Cabin Condensed Bold" panose="00000806000000000000" pitchFamily="2" charset="-93"/>
              </a:rPr>
              <a:t>nhu</a:t>
            </a:r>
            <a:r>
              <a:rPr lang="en-US" sz="3200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Cabin Condensed Bold" panose="00000806000000000000" pitchFamily="2" charset="-93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Cabin Condensed Bold" panose="00000806000000000000" pitchFamily="2" charset="-93"/>
              </a:rPr>
              <a:t>cơ</a:t>
            </a:r>
            <a:r>
              <a:rPr lang="en-US" sz="3200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Cabin Condensed Bold" panose="00000806000000000000" pitchFamily="2" charset="-93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Cabin Condensed Bold" panose="00000806000000000000" pitchFamily="2" charset="-93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Cabin Condensed Bold" panose="00000806000000000000" pitchFamily="2" charset="-93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Cabin Condensed Bold" panose="00000806000000000000" pitchFamily="2" charset="-93"/>
              </a:rPr>
              <a:t>dân</a:t>
            </a:r>
            <a:r>
              <a:rPr lang="en-US" sz="3200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3200" dirty="0">
              <a:solidFill>
                <a:srgbClr val="000B5D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4500814" y="6436980"/>
            <a:ext cx="3737848" cy="2215991"/>
          </a:xfrm>
          <a:prstGeom prst="rect">
            <a:avLst/>
          </a:prstGeom>
        </p:spPr>
        <p:txBody>
          <a:bodyPr lIns="0" tIns="0" rIns="0" bIns="0" rtlCol="0" anchor="ctr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 smtClean="0">
                <a:solidFill>
                  <a:srgbClr val="000B5D"/>
                </a:solidFill>
                <a:latin typeface="#9Slide03 Cabin Condensed Bold" panose="00000806000000000000" pitchFamily="2" charset="-93"/>
              </a:rPr>
              <a:t>Đang</a:t>
            </a:r>
            <a:r>
              <a:rPr lang="en-US" sz="3200" dirty="0" smtClean="0">
                <a:solidFill>
                  <a:srgbClr val="000B5D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rgbClr val="000B5D"/>
                </a:solidFill>
                <a:latin typeface="#9Slide03 Cabin Condensed Bold" panose="00000806000000000000" pitchFamily="2" charset="-93"/>
              </a:rPr>
              <a:t>đẩy</a:t>
            </a:r>
            <a:r>
              <a:rPr lang="en-US" sz="3200" dirty="0">
                <a:solidFill>
                  <a:srgbClr val="000B5D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rgbClr val="000B5D"/>
                </a:solidFill>
                <a:latin typeface="#9Slide03 Cabin Condensed Bold" panose="00000806000000000000" pitchFamily="2" charset="-93"/>
              </a:rPr>
              <a:t>mạnh</a:t>
            </a:r>
            <a:r>
              <a:rPr lang="en-US" sz="3200" dirty="0">
                <a:solidFill>
                  <a:srgbClr val="000B5D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rgbClr val="000B5D"/>
                </a:solidFill>
                <a:latin typeface="#9Slide03 Cabin Condensed Bold" panose="00000806000000000000" pitchFamily="2" charset="-93"/>
              </a:rPr>
              <a:t>áp</a:t>
            </a:r>
            <a:r>
              <a:rPr lang="en-US" sz="3200" dirty="0">
                <a:solidFill>
                  <a:srgbClr val="000B5D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rgbClr val="000B5D"/>
                </a:solidFill>
                <a:latin typeface="#9Slide03 Cabin Condensed Bold" panose="00000806000000000000" pitchFamily="2" charset="-93"/>
              </a:rPr>
              <a:t>dụng</a:t>
            </a:r>
            <a:r>
              <a:rPr lang="en-US" sz="3200" dirty="0">
                <a:solidFill>
                  <a:srgbClr val="000B5D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rgbClr val="000B5D"/>
                </a:solidFill>
                <a:latin typeface="#9Slide03 Cabin Condensed Bold" panose="00000806000000000000" pitchFamily="2" charset="-93"/>
              </a:rPr>
              <a:t>các</a:t>
            </a:r>
            <a:r>
              <a:rPr lang="en-US" sz="3200" dirty="0">
                <a:solidFill>
                  <a:srgbClr val="000B5D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Cabin Condensed Bold" panose="00000806000000000000" pitchFamily="2" charset="-93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Cabin Condensed Bold" panose="00000806000000000000" pitchFamily="2" charset="-93"/>
              </a:rPr>
              <a:t>nghệ</a:t>
            </a:r>
            <a:r>
              <a:rPr lang="en-US" sz="3200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Cabin Condensed Bold" panose="00000806000000000000" pitchFamily="2" charset="-93"/>
              </a:rPr>
              <a:t>mới</a:t>
            </a:r>
            <a:r>
              <a:rPr lang="en-US" sz="3200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rgbClr val="000B5D"/>
                </a:solidFill>
                <a:latin typeface="#9Slide03 Cabin Condensed Bold" panose="00000806000000000000" pitchFamily="2" charset="-93"/>
              </a:rPr>
              <a:t>vào</a:t>
            </a:r>
            <a:r>
              <a:rPr lang="en-US" sz="3200" dirty="0">
                <a:solidFill>
                  <a:srgbClr val="000B5D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rgbClr val="000B5D"/>
                </a:solidFill>
                <a:latin typeface="#9Slide03 Cabin Condensed Bold" panose="00000806000000000000" pitchFamily="2" charset="-93"/>
              </a:rPr>
              <a:t>sản</a:t>
            </a:r>
            <a:r>
              <a:rPr lang="en-US" sz="3200" dirty="0">
                <a:solidFill>
                  <a:srgbClr val="000B5D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rgbClr val="000B5D"/>
                </a:solidFill>
                <a:latin typeface="#9Slide03 Cabin Condensed Bold" panose="00000806000000000000" pitchFamily="2" charset="-93"/>
              </a:rPr>
              <a:t>xuất</a:t>
            </a:r>
            <a:r>
              <a:rPr lang="en-US" sz="3200" dirty="0">
                <a:solidFill>
                  <a:srgbClr val="000B5D"/>
                </a:solidFill>
                <a:latin typeface="#9Slide03 Cabin Condensed Bold" panose="00000806000000000000" pitchFamily="2" charset="-93"/>
              </a:rPr>
              <a:t> 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14" y="61147"/>
            <a:ext cx="2786386" cy="1532809"/>
          </a:xfrm>
          <a:prstGeom prst="rect">
            <a:avLst/>
          </a:prstGeom>
        </p:spPr>
      </p:pic>
      <p:sp>
        <p:nvSpPr>
          <p:cNvPr id="3" name="TextBox 36"/>
          <p:cNvSpPr txBox="1"/>
          <p:nvPr/>
        </p:nvSpPr>
        <p:spPr>
          <a:xfrm>
            <a:off x="8077200" y="0"/>
            <a:ext cx="9020183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629"/>
              </a:lnSpc>
            </a:pPr>
            <a:r>
              <a:rPr lang="en-US" sz="7200" dirty="0" smtClean="0">
                <a:solidFill>
                  <a:srgbClr val="000B5D"/>
                </a:solidFill>
                <a:latin typeface="#9Slide03 IcielPanton Black" panose="00000A00000000000000" pitchFamily="2" charset="-93"/>
              </a:rPr>
              <a:t>BẢNG SỐ LIỆU</a:t>
            </a:r>
            <a:endParaRPr lang="en-US" sz="7200" dirty="0">
              <a:solidFill>
                <a:srgbClr val="000B5D"/>
              </a:solidFill>
              <a:latin typeface="#9Slide03 IcielPanton Black" panose="00000A00000000000000" pitchFamily="2" charset="-93"/>
            </a:endParaRPr>
          </a:p>
        </p:txBody>
      </p:sp>
      <p:sp>
        <p:nvSpPr>
          <p:cNvPr id="4" name="TextBox 8"/>
          <p:cNvSpPr txBox="1"/>
          <p:nvPr/>
        </p:nvSpPr>
        <p:spPr>
          <a:xfrm>
            <a:off x="4371472" y="154335"/>
            <a:ext cx="5114862" cy="1259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00"/>
              </a:lnSpc>
            </a:pPr>
            <a:r>
              <a:rPr lang="en-US" sz="6405" dirty="0" err="1" smtClean="0">
                <a:solidFill>
                  <a:srgbClr val="FF0000"/>
                </a:solidFill>
                <a:latin typeface="#9Slide05 Atlantika" pitchFamily="2" charset="-93"/>
              </a:rPr>
              <a:t>Phân</a:t>
            </a:r>
            <a:r>
              <a:rPr lang="en-US" sz="6405" dirty="0" smtClean="0">
                <a:solidFill>
                  <a:srgbClr val="FF0000"/>
                </a:solidFill>
                <a:latin typeface="#9Slide05 Atlantika" pitchFamily="2" charset="-93"/>
              </a:rPr>
              <a:t> </a:t>
            </a:r>
            <a:r>
              <a:rPr lang="en-US" sz="6405" dirty="0" err="1" smtClean="0">
                <a:solidFill>
                  <a:srgbClr val="FF0000"/>
                </a:solidFill>
                <a:latin typeface="#9Slide05 Atlantika" pitchFamily="2" charset="-93"/>
              </a:rPr>
              <a:t>tích</a:t>
            </a:r>
            <a:r>
              <a:rPr lang="en-US" sz="6405" dirty="0" smtClean="0">
                <a:solidFill>
                  <a:srgbClr val="FF0000"/>
                </a:solidFill>
                <a:latin typeface="#9Slide05 Atlantika" pitchFamily="2" charset="-93"/>
              </a:rPr>
              <a:t> </a:t>
            </a:r>
            <a:endParaRPr lang="en-US" sz="6405" dirty="0">
              <a:solidFill>
                <a:srgbClr val="FF0000"/>
              </a:solidFill>
              <a:latin typeface="#9Slide05 Atlantika" pitchFamily="2" charset="-9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1652" y="1489666"/>
            <a:ext cx="164134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latin typeface="#9Slide03 Cabin Condensed Bold" panose="00000806000000000000" pitchFamily="2" charset="-93"/>
              </a:rPr>
              <a:t>Bảng 7.2. SẢN LƯỢNG MỘT SỐ SẢN PHẨM CỦA NGÀNH CÔNG NGHIỆP SẢN XUẤT, CHẾ BIẾN THỰC PHẨM Ở NƯỚC TA GIAI ĐOẠN 2010 – 2021</a:t>
            </a:r>
            <a:endParaRPr lang="en-US" sz="4000" dirty="0">
              <a:latin typeface="#9Slide03 Cabin Condensed Bold" panose="00000806000000000000" pitchFamily="2" charset="-93"/>
            </a:endParaRPr>
          </a:p>
        </p:txBody>
      </p:sp>
      <p:sp>
        <p:nvSpPr>
          <p:cNvPr id="7" name="TextBox 25"/>
          <p:cNvSpPr txBox="1"/>
          <p:nvPr/>
        </p:nvSpPr>
        <p:spPr>
          <a:xfrm>
            <a:off x="228599" y="5896896"/>
            <a:ext cx="17678399" cy="7822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291464" lvl="1" algn="ctr">
              <a:lnSpc>
                <a:spcPts val="6101"/>
              </a:lnSpc>
            </a:pPr>
            <a:r>
              <a:rPr lang="en-US" sz="3200" dirty="0" smtClean="0">
                <a:latin typeface="#9Slide03 Cabin Condensed Bold" panose="00000806000000000000" pitchFamily="2" charset="-93"/>
              </a:rPr>
              <a:t>T</a:t>
            </a:r>
            <a:r>
              <a:rPr lang="vi-VN" sz="3200" dirty="0" smtClean="0">
                <a:latin typeface="#9Slide03 Cabin Condensed Bold" panose="00000806000000000000" pitchFamily="2" charset="-93"/>
              </a:rPr>
              <a:t>ừ </a:t>
            </a:r>
            <a:r>
              <a:rPr lang="vi-VN" sz="3200" dirty="0">
                <a:latin typeface="#9Slide03 Cabin Condensed Bold" panose="00000806000000000000" pitchFamily="2" charset="-93"/>
              </a:rPr>
              <a:t>năm </a:t>
            </a:r>
            <a:r>
              <a:rPr lang="vi-VN" sz="3200" dirty="0" smtClean="0">
                <a:latin typeface="#9Slide03 Cabin Condensed Bold" panose="00000806000000000000" pitchFamily="2" charset="-93"/>
              </a:rPr>
              <a:t>20</a:t>
            </a:r>
            <a:r>
              <a:rPr lang="en-US" sz="3200" dirty="0" smtClean="0">
                <a:latin typeface="#9Slide03 Cabin Condensed Bold" panose="00000806000000000000" pitchFamily="2" charset="-93"/>
              </a:rPr>
              <a:t>05</a:t>
            </a:r>
            <a:r>
              <a:rPr lang="vi-VN" sz="3200" dirty="0" smtClean="0">
                <a:latin typeface="#9Slide03 Cabin Condensed Bold" panose="00000806000000000000" pitchFamily="2" charset="-93"/>
              </a:rPr>
              <a:t> </a:t>
            </a:r>
            <a:r>
              <a:rPr lang="vi-VN" sz="3200" dirty="0">
                <a:latin typeface="#9Slide03 Cabin Condensed Bold" panose="00000806000000000000" pitchFamily="2" charset="-93"/>
              </a:rPr>
              <a:t>đến năm </a:t>
            </a:r>
            <a:r>
              <a:rPr lang="vi-VN" sz="3200" dirty="0" smtClean="0">
                <a:latin typeface="#9Slide03 Cabin Condensed Bold" panose="00000806000000000000" pitchFamily="2" charset="-93"/>
              </a:rPr>
              <a:t>20</a:t>
            </a:r>
            <a:r>
              <a:rPr lang="en-US" sz="3200" dirty="0" smtClean="0">
                <a:latin typeface="#9Slide03 Cabin Condensed Bold" panose="00000806000000000000" pitchFamily="2" charset="-93"/>
              </a:rPr>
              <a:t>21, </a:t>
            </a:r>
            <a:r>
              <a:rPr lang="en-US" sz="3200" dirty="0" err="1" smtClean="0">
                <a:latin typeface="#9Slide03 Cabin Condensed Bold" panose="00000806000000000000" pitchFamily="2" charset="-93"/>
              </a:rPr>
              <a:t>sản</a:t>
            </a:r>
            <a:r>
              <a:rPr lang="en-US" sz="3200" dirty="0" smtClean="0">
                <a:latin typeface="#9Slide03 Cabin Condensed Bold" panose="00000806000000000000" pitchFamily="2" charset="-93"/>
              </a:rPr>
              <a:t> </a:t>
            </a:r>
            <a:r>
              <a:rPr lang="en-US" sz="3200" dirty="0" err="1" smtClean="0">
                <a:latin typeface="#9Slide03 Cabin Condensed Bold" panose="00000806000000000000" pitchFamily="2" charset="-93"/>
              </a:rPr>
              <a:t>lượng</a:t>
            </a:r>
            <a:r>
              <a:rPr lang="en-US" sz="3200" dirty="0" smtClean="0">
                <a:latin typeface="#9Slide03 Cabin Condensed Bold" panose="00000806000000000000" pitchFamily="2" charset="-93"/>
              </a:rPr>
              <a:t> </a:t>
            </a:r>
            <a:r>
              <a:rPr lang="en-US" sz="3200" dirty="0" err="1" smtClean="0">
                <a:latin typeface="#9Slide03 Cabin Condensed Bold" panose="00000806000000000000" pitchFamily="2" charset="-93"/>
              </a:rPr>
              <a:t>tất</a:t>
            </a:r>
            <a:r>
              <a:rPr lang="en-US" sz="3200" dirty="0" smtClean="0">
                <a:latin typeface="#9Slide03 Cabin Condensed Bold" panose="00000806000000000000" pitchFamily="2" charset="-93"/>
              </a:rPr>
              <a:t> </a:t>
            </a:r>
            <a:r>
              <a:rPr lang="en-US" sz="3200" dirty="0" err="1" smtClean="0">
                <a:latin typeface="#9Slide03 Cabin Condensed Bold" panose="00000806000000000000" pitchFamily="2" charset="-93"/>
              </a:rPr>
              <a:t>cả</a:t>
            </a:r>
            <a:r>
              <a:rPr lang="en-US" sz="3200" dirty="0" smtClean="0">
                <a:latin typeface="#9Slide03 Cabin Condensed Bold" panose="00000806000000000000" pitchFamily="2" charset="-93"/>
              </a:rPr>
              <a:t> </a:t>
            </a:r>
            <a:r>
              <a:rPr lang="en-US" sz="3200" dirty="0" err="1" smtClean="0">
                <a:latin typeface="#9Slide03 Cabin Condensed Bold" panose="00000806000000000000" pitchFamily="2" charset="-93"/>
              </a:rPr>
              <a:t>các</a:t>
            </a:r>
            <a:r>
              <a:rPr lang="en-US" sz="3200" dirty="0" smtClean="0">
                <a:latin typeface="#9Slide03 Cabin Condensed Bold" panose="00000806000000000000" pitchFamily="2" charset="-93"/>
              </a:rPr>
              <a:t> </a:t>
            </a:r>
            <a:r>
              <a:rPr lang="en-US" sz="3200" dirty="0" err="1" smtClean="0">
                <a:latin typeface="#9Slide03 Cabin Condensed Bold" panose="00000806000000000000" pitchFamily="2" charset="-93"/>
              </a:rPr>
              <a:t>sản</a:t>
            </a:r>
            <a:r>
              <a:rPr lang="en-US" sz="3200" dirty="0" smtClean="0">
                <a:latin typeface="#9Slide03 Cabin Condensed Bold" panose="00000806000000000000" pitchFamily="2" charset="-93"/>
              </a:rPr>
              <a:t> </a:t>
            </a:r>
            <a:r>
              <a:rPr lang="en-US" sz="3200" dirty="0" err="1" smtClean="0">
                <a:latin typeface="#9Slide03 Cabin Condensed Bold" panose="00000806000000000000" pitchFamily="2" charset="-93"/>
              </a:rPr>
              <a:t>phẩm</a:t>
            </a:r>
            <a:r>
              <a:rPr lang="en-US" sz="3200" dirty="0" smtClean="0">
                <a:latin typeface="#9Slide03 Cabin Condensed Bold" panose="00000806000000000000" pitchFamily="2" charset="-93"/>
              </a:rPr>
              <a:t> </a:t>
            </a:r>
            <a:r>
              <a:rPr lang="en-US" sz="3200" dirty="0" err="1" smtClean="0">
                <a:latin typeface="#9Slide03 Cabin Condensed Bold" panose="00000806000000000000" pitchFamily="2" charset="-93"/>
              </a:rPr>
              <a:t>đều</a:t>
            </a:r>
            <a:r>
              <a:rPr lang="en-US" sz="3200" dirty="0" smtClean="0">
                <a:latin typeface="#9Slide03 Cabin Condensed Bold" panose="00000806000000000000" pitchFamily="2" charset="-93"/>
              </a:rPr>
              <a:t> </a:t>
            </a:r>
            <a:r>
              <a:rPr lang="en-US" sz="3200" dirty="0" err="1" smtClean="0">
                <a:latin typeface="#9Slide03 Cabin Condensed Bold" panose="00000806000000000000" pitchFamily="2" charset="-93"/>
              </a:rPr>
              <a:t>tăng</a:t>
            </a:r>
            <a:r>
              <a:rPr lang="en-US" sz="3200" dirty="0" smtClean="0">
                <a:latin typeface="#9Slide03 Cabin Condensed Bold" panose="00000806000000000000" pitchFamily="2" charset="-93"/>
              </a:rPr>
              <a:t>: </a:t>
            </a:r>
            <a:endParaRPr lang="en-US" sz="3200" u="none" strike="noStrike" dirty="0">
              <a:latin typeface="#9Slide03 Cabin Condensed Bold" panose="00000806000000000000" pitchFamily="2" charset="-93"/>
            </a:endParaRPr>
          </a:p>
        </p:txBody>
      </p:sp>
      <p:sp>
        <p:nvSpPr>
          <p:cNvPr id="8" name="TextBox 25"/>
          <p:cNvSpPr txBox="1"/>
          <p:nvPr/>
        </p:nvSpPr>
        <p:spPr>
          <a:xfrm>
            <a:off x="228599" y="6590034"/>
            <a:ext cx="17754603" cy="782265"/>
          </a:xfrm>
          <a:prstGeom prst="rect">
            <a:avLst/>
          </a:prstGeom>
          <a:solidFill>
            <a:srgbClr val="012F7F"/>
          </a:solidFill>
        </p:spPr>
        <p:txBody>
          <a:bodyPr wrap="square" lIns="0" tIns="0" rIns="0" bIns="0" rtlCol="0" anchor="t">
            <a:spAutoFit/>
          </a:bodyPr>
          <a:lstStyle/>
          <a:p>
            <a:pPr marL="291464" lvl="1" algn="just">
              <a:lnSpc>
                <a:spcPts val="6101"/>
              </a:lnSpc>
            </a:pPr>
            <a:r>
              <a:rPr lang="vi-VN" sz="28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- Số lượng </a:t>
            </a:r>
            <a:r>
              <a:rPr lang="vi-VN" sz="28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SỮA TƯƠI tăng </a:t>
            </a:r>
            <a:r>
              <a:rPr lang="vi-VN" sz="28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từ </a:t>
            </a:r>
            <a:r>
              <a:rPr lang="en-US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520,6</a:t>
            </a:r>
            <a:r>
              <a:rPr lang="vi-VN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 </a:t>
            </a:r>
            <a:r>
              <a:rPr lang="vi-VN" sz="28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lên 1 </a:t>
            </a:r>
            <a:r>
              <a:rPr lang="vi-VN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288,2 </a:t>
            </a:r>
            <a:r>
              <a:rPr lang="vi-VN" sz="28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triệu </a:t>
            </a:r>
            <a:r>
              <a:rPr lang="en-US" sz="2800" dirty="0" err="1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lít</a:t>
            </a:r>
            <a:r>
              <a:rPr lang="vi-VN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(tăng lên </a:t>
            </a:r>
            <a:r>
              <a:rPr lang="vi-VN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767,6 </a:t>
            </a:r>
            <a:r>
              <a:rPr lang="vi-VN" sz="28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triệu </a:t>
            </a:r>
            <a:r>
              <a:rPr lang="en-US" sz="2800" dirty="0" err="1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lít</a:t>
            </a:r>
            <a:r>
              <a:rPr lang="en-US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,</a:t>
            </a:r>
            <a:r>
              <a:rPr lang="vi-VN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gấp </a:t>
            </a:r>
            <a:r>
              <a:rPr lang="en-US" sz="28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2,47</a:t>
            </a:r>
            <a:r>
              <a:rPr lang="vi-VN" sz="28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lần – tăng NHANH NHẤT</a:t>
            </a:r>
            <a:r>
              <a:rPr lang="vi-VN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)</a:t>
            </a:r>
            <a:endParaRPr lang="vi-VN" sz="2800" dirty="0">
              <a:solidFill>
                <a:schemeClr val="bg1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9" name="TextBox 25"/>
          <p:cNvSpPr txBox="1"/>
          <p:nvPr/>
        </p:nvSpPr>
        <p:spPr>
          <a:xfrm>
            <a:off x="228599" y="7298541"/>
            <a:ext cx="17754603" cy="782265"/>
          </a:xfrm>
          <a:prstGeom prst="rect">
            <a:avLst/>
          </a:prstGeom>
          <a:solidFill>
            <a:srgbClr val="012F7F"/>
          </a:solidFill>
        </p:spPr>
        <p:txBody>
          <a:bodyPr wrap="square" lIns="0" tIns="0" rIns="0" bIns="0" rtlCol="0" anchor="t">
            <a:spAutoFit/>
          </a:bodyPr>
          <a:lstStyle/>
          <a:p>
            <a:pPr marL="291464" lvl="1" algn="just">
              <a:lnSpc>
                <a:spcPts val="6101"/>
              </a:lnSpc>
            </a:pPr>
            <a:r>
              <a:rPr lang="vi-VN" sz="28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- Sản lượng </a:t>
            </a:r>
            <a:r>
              <a:rPr lang="vi-VN" sz="28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THUỶ SẢN ƯỚP ĐÔNG </a:t>
            </a:r>
            <a:r>
              <a:rPr lang="en-US" sz="28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28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tăng</a:t>
            </a:r>
            <a:r>
              <a:rPr lang="vi-VN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từ </a:t>
            </a:r>
            <a:r>
              <a:rPr lang="en-US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1,27 </a:t>
            </a:r>
            <a:r>
              <a:rPr lang="vi-VN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lên </a:t>
            </a:r>
            <a:r>
              <a:rPr lang="en-US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2,07</a:t>
            </a:r>
            <a:r>
              <a:rPr lang="vi-VN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triệu </a:t>
            </a:r>
            <a:r>
              <a:rPr lang="en-US" sz="2800" dirty="0" err="1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tấn</a:t>
            </a:r>
            <a:r>
              <a:rPr lang="vi-VN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(tăng lên </a:t>
            </a:r>
            <a:r>
              <a:rPr lang="vi-VN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0,8</a:t>
            </a:r>
            <a:r>
              <a:rPr lang="en-US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triệu </a:t>
            </a:r>
            <a:r>
              <a:rPr lang="en-US" sz="2800" dirty="0" err="1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tấn</a:t>
            </a:r>
            <a:r>
              <a:rPr lang="en-US" sz="28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,</a:t>
            </a:r>
            <a:r>
              <a:rPr lang="vi-VN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gấp </a:t>
            </a:r>
            <a:r>
              <a:rPr lang="en-US" sz="28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1,</a:t>
            </a:r>
            <a:r>
              <a:rPr lang="vi-VN" sz="28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6 lần</a:t>
            </a:r>
            <a:r>
              <a:rPr lang="vi-VN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)</a:t>
            </a:r>
            <a:endParaRPr lang="vi-VN" sz="2800" dirty="0">
              <a:solidFill>
                <a:schemeClr val="bg1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10" name="TextBox 25"/>
          <p:cNvSpPr txBox="1"/>
          <p:nvPr/>
        </p:nvSpPr>
        <p:spPr>
          <a:xfrm>
            <a:off x="228599" y="8007048"/>
            <a:ext cx="17754603" cy="1564531"/>
          </a:xfrm>
          <a:prstGeom prst="rect">
            <a:avLst/>
          </a:prstGeom>
          <a:solidFill>
            <a:srgbClr val="012F7F"/>
          </a:solidFill>
        </p:spPr>
        <p:txBody>
          <a:bodyPr wrap="square" lIns="0" tIns="0" rIns="0" bIns="0" rtlCol="0" anchor="t">
            <a:spAutoFit/>
          </a:bodyPr>
          <a:lstStyle/>
          <a:p>
            <a:pPr marL="291464" lvl="1" algn="just">
              <a:lnSpc>
                <a:spcPts val="6101"/>
              </a:lnSpc>
            </a:pPr>
            <a:r>
              <a:rPr lang="vi-VN" sz="28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- Sản lượng </a:t>
            </a:r>
            <a:r>
              <a:rPr lang="vi-VN" sz="28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GẠO XAY XÁT </a:t>
            </a:r>
            <a:r>
              <a:rPr lang="en-US" sz="28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28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tăng </a:t>
            </a:r>
            <a:r>
              <a:rPr lang="vi-VN" sz="28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từ </a:t>
            </a:r>
            <a:r>
              <a:rPr lang="en-US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33,47</a:t>
            </a:r>
            <a:r>
              <a:rPr lang="vi-VN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triệu tấn lên </a:t>
            </a:r>
            <a:r>
              <a:rPr lang="en-US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39,54</a:t>
            </a:r>
            <a:r>
              <a:rPr lang="vi-VN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 </a:t>
            </a:r>
            <a:r>
              <a:rPr lang="vi-VN" sz="28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triệu tấn (tăng lên </a:t>
            </a:r>
            <a:r>
              <a:rPr lang="vi-VN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6,07 </a:t>
            </a:r>
            <a:r>
              <a:rPr lang="vi-VN" sz="28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triệu tấn gấp </a:t>
            </a:r>
            <a:r>
              <a:rPr lang="vi-VN" sz="28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1,</a:t>
            </a:r>
            <a:r>
              <a:rPr lang="en-US" sz="28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18 </a:t>
            </a:r>
            <a:r>
              <a:rPr lang="vi-VN" sz="28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lần</a:t>
            </a:r>
            <a:r>
              <a:rPr lang="en-US" sz="28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- </a:t>
            </a:r>
            <a:r>
              <a:rPr lang="vi-VN" sz="28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tăng </a:t>
            </a:r>
            <a:r>
              <a:rPr lang="en-US" sz="28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CHẬM</a:t>
            </a:r>
            <a:r>
              <a:rPr lang="vi-VN" sz="28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28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NHẤT</a:t>
            </a:r>
            <a:r>
              <a:rPr lang="vi-VN" sz="28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)</a:t>
            </a:r>
          </a:p>
          <a:p>
            <a:pPr marL="291464" lvl="1" algn="just">
              <a:lnSpc>
                <a:spcPts val="6101"/>
              </a:lnSpc>
            </a:pPr>
            <a:r>
              <a:rPr lang="vi-VN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endParaRPr lang="vi-VN" sz="2800" dirty="0">
              <a:solidFill>
                <a:schemeClr val="bg1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11" name="TextBox 25"/>
          <p:cNvSpPr txBox="1"/>
          <p:nvPr/>
        </p:nvSpPr>
        <p:spPr>
          <a:xfrm>
            <a:off x="228599" y="8715555"/>
            <a:ext cx="17754603" cy="782265"/>
          </a:xfrm>
          <a:prstGeom prst="rect">
            <a:avLst/>
          </a:prstGeom>
          <a:solidFill>
            <a:srgbClr val="012F7F"/>
          </a:solidFill>
        </p:spPr>
        <p:txBody>
          <a:bodyPr wrap="square" lIns="0" tIns="0" rIns="0" bIns="0" rtlCol="0" anchor="t">
            <a:spAutoFit/>
          </a:bodyPr>
          <a:lstStyle/>
          <a:p>
            <a:pPr marL="291464" lvl="1" algn="just">
              <a:lnSpc>
                <a:spcPts val="6101"/>
              </a:lnSpc>
            </a:pPr>
            <a:r>
              <a:rPr lang="vi-VN" sz="28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- Sản lượng </a:t>
            </a:r>
            <a:r>
              <a:rPr lang="vi-VN" sz="28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ĐƯỜNG KÍNH </a:t>
            </a:r>
            <a:r>
              <a:rPr lang="en-US" sz="28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28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tăng </a:t>
            </a:r>
            <a:r>
              <a:rPr lang="vi-VN" sz="28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từ </a:t>
            </a:r>
            <a:r>
              <a:rPr lang="en-US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1,14</a:t>
            </a:r>
            <a:r>
              <a:rPr lang="vi-VN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lên</a:t>
            </a:r>
            <a:r>
              <a:rPr lang="en-US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1,52 </a:t>
            </a:r>
            <a:r>
              <a:rPr lang="en-US" sz="2800" dirty="0" err="1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triệu</a:t>
            </a:r>
            <a:r>
              <a:rPr lang="en-US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tấn </a:t>
            </a:r>
            <a:r>
              <a:rPr lang="vi-VN" sz="28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(tăng lên </a:t>
            </a:r>
            <a:r>
              <a:rPr lang="vi-VN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0,38 </a:t>
            </a:r>
            <a:r>
              <a:rPr lang="en-US" sz="2800" dirty="0" err="1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triệu</a:t>
            </a:r>
            <a:r>
              <a:rPr lang="vi-VN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tấn gấp </a:t>
            </a:r>
            <a:r>
              <a:rPr lang="en-US" sz="28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1,3</a:t>
            </a:r>
            <a:r>
              <a:rPr lang="vi-VN" sz="28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28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lần</a:t>
            </a:r>
            <a:r>
              <a:rPr lang="vi-VN" sz="28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) </a:t>
            </a:r>
            <a:endParaRPr lang="en-US" sz="2800" u="none" strike="noStrike" dirty="0">
              <a:solidFill>
                <a:srgbClr val="FFFF00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13" name="TextBox 25"/>
          <p:cNvSpPr txBox="1"/>
          <p:nvPr/>
        </p:nvSpPr>
        <p:spPr>
          <a:xfrm>
            <a:off x="228599" y="9424063"/>
            <a:ext cx="17754603" cy="782265"/>
          </a:xfrm>
          <a:prstGeom prst="rect">
            <a:avLst/>
          </a:prstGeom>
          <a:solidFill>
            <a:srgbClr val="012F7F"/>
          </a:solidFill>
        </p:spPr>
        <p:txBody>
          <a:bodyPr wrap="square" lIns="0" tIns="0" rIns="0" bIns="0" rtlCol="0" anchor="t">
            <a:spAutoFit/>
          </a:bodyPr>
          <a:lstStyle/>
          <a:p>
            <a:pPr marL="291464" lvl="1" algn="just">
              <a:lnSpc>
                <a:spcPts val="6101"/>
              </a:lnSpc>
            </a:pPr>
            <a:r>
              <a:rPr lang="vi-VN" sz="28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- Sản lượng </a:t>
            </a:r>
            <a:r>
              <a:rPr lang="vi-VN" sz="28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DẦU THỰC VẬT TINH LUYỆN tăng </a:t>
            </a:r>
            <a:r>
              <a:rPr lang="vi-VN" sz="28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từ </a:t>
            </a:r>
            <a:r>
              <a:rPr lang="vi-VN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0,</a:t>
            </a:r>
            <a:r>
              <a:rPr lang="en-US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56</a:t>
            </a:r>
            <a:r>
              <a:rPr lang="vi-VN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triệu tấn lên </a:t>
            </a:r>
            <a:r>
              <a:rPr lang="vi-VN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1,3</a:t>
            </a:r>
            <a:r>
              <a:rPr lang="en-US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8</a:t>
            </a:r>
            <a:r>
              <a:rPr lang="vi-VN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triệu tấn (tăng lên </a:t>
            </a:r>
            <a:r>
              <a:rPr lang="en-US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0,82</a:t>
            </a:r>
            <a:r>
              <a:rPr lang="vi-VN" sz="28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triệu tấn gấp </a:t>
            </a:r>
            <a:r>
              <a:rPr lang="en-US" sz="28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2,46</a:t>
            </a:r>
            <a:r>
              <a:rPr lang="vi-VN" sz="28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28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lần</a:t>
            </a:r>
            <a:r>
              <a:rPr lang="vi-VN" sz="28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)</a:t>
            </a:r>
            <a:endParaRPr lang="en-US" sz="2800" u="none" strike="noStrike" dirty="0">
              <a:solidFill>
                <a:srgbClr val="FFFF00"/>
              </a:solidFill>
              <a:latin typeface="#9Slide03 Cabin Condensed Bold" panose="00000806000000000000" pitchFamily="2" charset="-93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836869"/>
              </p:ext>
            </p:extLst>
          </p:nvPr>
        </p:nvGraphicFramePr>
        <p:xfrm>
          <a:off x="228599" y="2813104"/>
          <a:ext cx="17678398" cy="32903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03105">
                  <a:extLst>
                    <a:ext uri="{9D8B030D-6E8A-4147-A177-3AD203B41FA5}">
                      <a16:colId xmlns:a16="http://schemas.microsoft.com/office/drawing/2014/main" val="2818990903"/>
                    </a:ext>
                  </a:extLst>
                </a:gridCol>
                <a:gridCol w="3190609">
                  <a:extLst>
                    <a:ext uri="{9D8B030D-6E8A-4147-A177-3AD203B41FA5}">
                      <a16:colId xmlns:a16="http://schemas.microsoft.com/office/drawing/2014/main" val="3720426054"/>
                    </a:ext>
                  </a:extLst>
                </a:gridCol>
                <a:gridCol w="3192342">
                  <a:extLst>
                    <a:ext uri="{9D8B030D-6E8A-4147-A177-3AD203B41FA5}">
                      <a16:colId xmlns:a16="http://schemas.microsoft.com/office/drawing/2014/main" val="3141700160"/>
                    </a:ext>
                  </a:extLst>
                </a:gridCol>
                <a:gridCol w="3192342">
                  <a:extLst>
                    <a:ext uri="{9D8B030D-6E8A-4147-A177-3AD203B41FA5}">
                      <a16:colId xmlns:a16="http://schemas.microsoft.com/office/drawing/2014/main" val="1708153519"/>
                    </a:ext>
                  </a:extLst>
                </a:gridCol>
              </a:tblGrid>
              <a:tr h="9401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#9Slide03 Cabin Condensed Bold" panose="00000806000000000000" pitchFamily="2" charset="-93"/>
                        </a:rPr>
                        <a:t>                                           Năm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#9Slide03 Cabin Condensed Bold" panose="00000806000000000000" pitchFamily="2" charset="-93"/>
                        </a:rPr>
                        <a:t>Sản phẩm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#9Slide03 Cabin Condensed Bold" panose="00000806000000000000" pitchFamily="2" charset="-93"/>
                        </a:rPr>
                        <a:t>2010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#9Slide03 Cabin Condensed Bold" panose="00000806000000000000" pitchFamily="2" charset="-93"/>
                        </a:rPr>
                        <a:t>2015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#9Slide03 Cabin Condensed Bold" panose="00000806000000000000" pitchFamily="2" charset="-93"/>
                        </a:rPr>
                        <a:t>2021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7783539"/>
                  </a:ext>
                </a:extLst>
              </a:tr>
              <a:tr h="470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#9Slide03 Cabin Condensed Bold" panose="00000806000000000000" pitchFamily="2" charset="-93"/>
                        </a:rPr>
                        <a:t>Sữa tươi (triệu lít)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#9Slide03 Cabin Condensed Bold" panose="00000806000000000000" pitchFamily="2" charset="-93"/>
                        </a:rPr>
                        <a:t>520,6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#9Slide03 Cabin Condensed Bold" panose="00000806000000000000" pitchFamily="2" charset="-93"/>
                        </a:rPr>
                        <a:t>1 027,9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#9Slide03 Cabin Condensed Bold" panose="00000806000000000000" pitchFamily="2" charset="-93"/>
                        </a:rPr>
                        <a:t>1 288,2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7131411"/>
                  </a:ext>
                </a:extLst>
              </a:tr>
              <a:tr h="470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#9Slide03 Cabin Condensed Bold" panose="00000806000000000000" pitchFamily="2" charset="-93"/>
                        </a:rPr>
                        <a:t>Thuỷ sản ướp đông (triệu tấn)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#9Slide03 Cabin Condensed Bold" panose="00000806000000000000" pitchFamily="2" charset="-93"/>
                        </a:rPr>
                        <a:t>1,27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#9Slide03 Cabin Condensed Bold" panose="00000806000000000000" pitchFamily="2" charset="-93"/>
                        </a:rPr>
                        <a:t>1,66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#9Slide03 Cabin Condensed Bold" panose="00000806000000000000" pitchFamily="2" charset="-93"/>
                        </a:rPr>
                        <a:t>2,07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4716348"/>
                  </a:ext>
                </a:extLst>
              </a:tr>
              <a:tr h="470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#9Slide03 Cabin Condensed Bold" panose="00000806000000000000" pitchFamily="2" charset="-93"/>
                        </a:rPr>
                        <a:t>Gạo xay xát (triệu tấn)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#9Slide03 Cabin Condensed Bold" panose="00000806000000000000" pitchFamily="2" charset="-93"/>
                        </a:rPr>
                        <a:t>33,47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#9Slide03 Cabin Condensed Bold" panose="00000806000000000000" pitchFamily="2" charset="-93"/>
                        </a:rPr>
                        <a:t>40,77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#9Slide03 Cabin Condensed Bold" panose="00000806000000000000" pitchFamily="2" charset="-93"/>
                        </a:rPr>
                        <a:t>39,54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212852"/>
                  </a:ext>
                </a:extLst>
              </a:tr>
              <a:tr h="470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#9Slide03 Cabin Condensed Bold" panose="00000806000000000000" pitchFamily="2" charset="-93"/>
                        </a:rPr>
                        <a:t>Đường kính (triệu tấn)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#9Slide03 Cabin Condensed Bold" panose="00000806000000000000" pitchFamily="2" charset="-93"/>
                        </a:rPr>
                        <a:t>1,14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#9Slide03 Cabin Condensed Bold" panose="00000806000000000000" pitchFamily="2" charset="-93"/>
                        </a:rPr>
                        <a:t>1,84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#9Slide03 Cabin Condensed Bold" panose="00000806000000000000" pitchFamily="2" charset="-93"/>
                        </a:rPr>
                        <a:t>1,52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9480811"/>
                  </a:ext>
                </a:extLst>
              </a:tr>
              <a:tr h="470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#9Slide03 Cabin Condensed Bold" panose="00000806000000000000" pitchFamily="2" charset="-93"/>
                        </a:rPr>
                        <a:t>Dầu thực vật tinh luyện (triệu tấn)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#9Slide03 Cabin Condensed Bold" panose="00000806000000000000" pitchFamily="2" charset="-93"/>
                        </a:rPr>
                        <a:t>0,56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#9Slide03 Cabin Condensed Bold" panose="00000806000000000000" pitchFamily="2" charset="-93"/>
                        </a:rPr>
                        <a:t>0,96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#9Slide03 Cabin Condensed Bold" panose="00000806000000000000" pitchFamily="2" charset="-93"/>
                        </a:rPr>
                        <a:t>1,38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12550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575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79" y="151175"/>
            <a:ext cx="4294078" cy="2362200"/>
          </a:xfrm>
          <a:prstGeom prst="rect">
            <a:avLst/>
          </a:prstGeom>
        </p:spPr>
      </p:pic>
      <p:sp>
        <p:nvSpPr>
          <p:cNvPr id="3" name="TextBox 36"/>
          <p:cNvSpPr txBox="1"/>
          <p:nvPr/>
        </p:nvSpPr>
        <p:spPr>
          <a:xfrm>
            <a:off x="8048617" y="501316"/>
            <a:ext cx="9020183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629"/>
              </a:lnSpc>
            </a:pPr>
            <a:r>
              <a:rPr lang="en-US" sz="7200" dirty="0" smtClean="0">
                <a:solidFill>
                  <a:srgbClr val="000B5D"/>
                </a:solidFill>
                <a:latin typeface="#9Slide03 IcielPanton Black" panose="00000A00000000000000" pitchFamily="2" charset="-93"/>
              </a:rPr>
              <a:t>BẢNG SỐ LIỆU</a:t>
            </a:r>
            <a:endParaRPr lang="en-US" sz="7200" dirty="0">
              <a:solidFill>
                <a:srgbClr val="000B5D"/>
              </a:solidFill>
              <a:latin typeface="#9Slide03 IcielPanton Black" panose="00000A00000000000000" pitchFamily="2" charset="-93"/>
            </a:endParaRPr>
          </a:p>
        </p:txBody>
      </p:sp>
      <p:sp>
        <p:nvSpPr>
          <p:cNvPr id="4" name="TextBox 8"/>
          <p:cNvSpPr txBox="1"/>
          <p:nvPr/>
        </p:nvSpPr>
        <p:spPr>
          <a:xfrm>
            <a:off x="4343400" y="629366"/>
            <a:ext cx="5114862" cy="1259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00"/>
              </a:lnSpc>
            </a:pPr>
            <a:r>
              <a:rPr lang="en-US" sz="6405" dirty="0" err="1" smtClean="0">
                <a:solidFill>
                  <a:srgbClr val="FF0000"/>
                </a:solidFill>
                <a:latin typeface="#9Slide05 Atlantika" pitchFamily="2" charset="-93"/>
              </a:rPr>
              <a:t>Phân</a:t>
            </a:r>
            <a:r>
              <a:rPr lang="en-US" sz="6405" dirty="0" smtClean="0">
                <a:solidFill>
                  <a:srgbClr val="FF0000"/>
                </a:solidFill>
                <a:latin typeface="#9Slide05 Atlantika" pitchFamily="2" charset="-93"/>
              </a:rPr>
              <a:t> </a:t>
            </a:r>
            <a:r>
              <a:rPr lang="en-US" sz="6405" dirty="0" err="1" smtClean="0">
                <a:solidFill>
                  <a:srgbClr val="FF0000"/>
                </a:solidFill>
                <a:latin typeface="#9Slide05 Atlantika" pitchFamily="2" charset="-93"/>
              </a:rPr>
              <a:t>tích</a:t>
            </a:r>
            <a:r>
              <a:rPr lang="en-US" sz="6405" dirty="0" smtClean="0">
                <a:solidFill>
                  <a:srgbClr val="FF0000"/>
                </a:solidFill>
                <a:latin typeface="#9Slide05 Atlantika" pitchFamily="2" charset="-93"/>
              </a:rPr>
              <a:t> </a:t>
            </a:r>
            <a:endParaRPr lang="en-US" sz="6405" dirty="0">
              <a:solidFill>
                <a:srgbClr val="FF0000"/>
              </a:solidFill>
              <a:latin typeface="#9Slide05 Atlantika" pitchFamily="2" charset="-9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93581" y="2471488"/>
            <a:ext cx="164134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latin typeface="#9Slide03 Cabin Condensed Bold" panose="00000806000000000000" pitchFamily="2" charset="-93"/>
              </a:rPr>
              <a:t>Bảng 7.3. MỘT SỐ SẢN PHẨM CỦA NGÀNH CÔNG NGHIỆP SẢN XUẤT SẢN PHẨM ĐIỆN TỬ, MÁY VI TÍNH Ở NƯỚC TA GIAI ĐOẠN 2010 – 2021 (Đơn vị: triệu cái)</a:t>
            </a:r>
            <a:endParaRPr lang="en-US" sz="4000" dirty="0">
              <a:latin typeface="#9Slide03 Cabin Condensed Bold" panose="00000806000000000000" pitchFamily="2" charset="-93"/>
            </a:endParaRPr>
          </a:p>
        </p:txBody>
      </p:sp>
      <p:sp>
        <p:nvSpPr>
          <p:cNvPr id="7" name="TextBox 25"/>
          <p:cNvSpPr txBox="1"/>
          <p:nvPr/>
        </p:nvSpPr>
        <p:spPr>
          <a:xfrm>
            <a:off x="228600" y="6403687"/>
            <a:ext cx="8447759" cy="693138"/>
          </a:xfrm>
          <a:prstGeom prst="rect">
            <a:avLst/>
          </a:prstGeom>
          <a:solidFill>
            <a:srgbClr val="012F7F"/>
          </a:solidFill>
        </p:spPr>
        <p:txBody>
          <a:bodyPr lIns="0" tIns="0" rIns="0" bIns="0" rtlCol="0" anchor="t">
            <a:spAutoFit/>
          </a:bodyPr>
          <a:lstStyle/>
          <a:p>
            <a:pPr marL="291464" lvl="1" algn="ctr">
              <a:lnSpc>
                <a:spcPts val="6101"/>
              </a:lnSpc>
            </a:pPr>
            <a:r>
              <a:rPr lang="en-US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</a:t>
            </a:r>
            <a:r>
              <a:rPr lang="vi-VN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ừ </a:t>
            </a:r>
            <a:r>
              <a:rPr lang="vi-VN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năm 2010 đến năm </a:t>
            </a:r>
            <a:r>
              <a:rPr lang="vi-VN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20</a:t>
            </a:r>
            <a:r>
              <a:rPr lang="en-US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21</a:t>
            </a:r>
            <a:endParaRPr lang="en-US" sz="3200" u="none" strike="noStrike" dirty="0">
              <a:solidFill>
                <a:schemeClr val="bg1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8" name="TextBox 25"/>
          <p:cNvSpPr txBox="1"/>
          <p:nvPr/>
        </p:nvSpPr>
        <p:spPr>
          <a:xfrm>
            <a:off x="228600" y="8779224"/>
            <a:ext cx="8447759" cy="1564531"/>
          </a:xfrm>
          <a:prstGeom prst="rect">
            <a:avLst/>
          </a:prstGeom>
          <a:solidFill>
            <a:srgbClr val="012F7F"/>
          </a:solidFill>
        </p:spPr>
        <p:txBody>
          <a:bodyPr lIns="0" tIns="0" rIns="0" bIns="0" rtlCol="0" anchor="t">
            <a:spAutoFit/>
          </a:bodyPr>
          <a:lstStyle/>
          <a:p>
            <a:pPr marL="291464" lvl="1" algn="just">
              <a:lnSpc>
                <a:spcPts val="6101"/>
              </a:lnSpc>
            </a:pPr>
            <a:r>
              <a:rPr lang="en-US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- </a:t>
            </a:r>
            <a:r>
              <a:rPr lang="vi-VN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S</a:t>
            </a:r>
            <a:r>
              <a:rPr lang="en-US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ố</a:t>
            </a:r>
            <a:r>
              <a:rPr lang="vi-VN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lượng </a:t>
            </a:r>
            <a:r>
              <a:rPr lang="vi-VN" sz="32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điện thoại di động tăng </a:t>
            </a:r>
            <a:r>
              <a:rPr lang="en-US" sz="3200" dirty="0" err="1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không</a:t>
            </a:r>
            <a:r>
              <a:rPr lang="en-US" sz="32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liên</a:t>
            </a:r>
            <a:r>
              <a:rPr lang="en-US" sz="32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tục</a:t>
            </a:r>
            <a:r>
              <a:rPr lang="vi-VN" sz="32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từ 37,5 triệu </a:t>
            </a:r>
            <a:r>
              <a:rPr lang="en-US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cái</a:t>
            </a:r>
            <a:r>
              <a:rPr lang="en-US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lên 183,3</a:t>
            </a:r>
            <a:r>
              <a:rPr lang="en-US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triệu </a:t>
            </a:r>
            <a:r>
              <a:rPr lang="en-US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cái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(</a:t>
            </a:r>
            <a:r>
              <a:rPr lang="en-US" sz="3200" dirty="0" err="1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tăng</a:t>
            </a:r>
            <a:r>
              <a:rPr lang="en-US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lên</a:t>
            </a:r>
            <a:r>
              <a:rPr lang="en-US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gấp</a:t>
            </a:r>
            <a:r>
              <a:rPr lang="en-US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4,9 </a:t>
            </a:r>
            <a:r>
              <a:rPr lang="en-US" sz="3200" dirty="0" err="1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lần</a:t>
            </a:r>
            <a:r>
              <a:rPr lang="en-US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)</a:t>
            </a:r>
            <a:endParaRPr lang="vi-VN" sz="3200" dirty="0">
              <a:solidFill>
                <a:schemeClr val="bg1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9" name="TextBox 25"/>
          <p:cNvSpPr txBox="1"/>
          <p:nvPr/>
        </p:nvSpPr>
        <p:spPr>
          <a:xfrm>
            <a:off x="260684" y="7155759"/>
            <a:ext cx="8447759" cy="1564531"/>
          </a:xfrm>
          <a:prstGeom prst="rect">
            <a:avLst/>
          </a:prstGeom>
          <a:solidFill>
            <a:srgbClr val="012F7F"/>
          </a:solidFill>
        </p:spPr>
        <p:txBody>
          <a:bodyPr lIns="0" tIns="0" rIns="0" bIns="0" rtlCol="0" anchor="t">
            <a:spAutoFit/>
          </a:bodyPr>
          <a:lstStyle/>
          <a:p>
            <a:pPr marL="291464" lvl="1" algn="just">
              <a:lnSpc>
                <a:spcPts val="6101"/>
              </a:lnSpc>
            </a:pP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- </a:t>
            </a:r>
            <a:r>
              <a:rPr lang="vi-VN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S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ố</a:t>
            </a:r>
            <a:r>
              <a:rPr lang="vi-VN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lượng </a:t>
            </a:r>
            <a:r>
              <a:rPr lang="en-US" sz="32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t</a:t>
            </a:r>
            <a:r>
              <a:rPr lang="vi-VN" sz="32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ivi </a:t>
            </a:r>
            <a:r>
              <a:rPr lang="vi-VN" sz="32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lắp ráp tăng </a:t>
            </a:r>
            <a:r>
              <a:rPr lang="vi-VN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từ </a:t>
            </a:r>
            <a:r>
              <a:rPr lang="en-US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2,8</a:t>
            </a:r>
            <a:r>
              <a:rPr lang="vi-VN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triệu 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cái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lên </a:t>
            </a:r>
            <a:r>
              <a:rPr lang="en-US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20,6 </a:t>
            </a:r>
            <a:r>
              <a:rPr lang="vi-VN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triệu 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cái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 (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tăng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lên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gấp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7,4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lần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)</a:t>
            </a:r>
            <a:endParaRPr lang="vi-VN" sz="3200" dirty="0">
              <a:solidFill>
                <a:schemeClr val="bg1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10" name="TextBox 25"/>
          <p:cNvSpPr txBox="1"/>
          <p:nvPr/>
        </p:nvSpPr>
        <p:spPr>
          <a:xfrm>
            <a:off x="8827705" y="6745381"/>
            <a:ext cx="9079294" cy="1564531"/>
          </a:xfrm>
          <a:prstGeom prst="rect">
            <a:avLst/>
          </a:prstGeom>
          <a:solidFill>
            <a:srgbClr val="012F7F"/>
          </a:solidFill>
        </p:spPr>
        <p:txBody>
          <a:bodyPr wrap="square" lIns="0" tIns="0" rIns="0" bIns="0" rtlCol="0" anchor="t">
            <a:spAutoFit/>
          </a:bodyPr>
          <a:lstStyle/>
          <a:p>
            <a:pPr marL="291464" lvl="1" algn="just">
              <a:lnSpc>
                <a:spcPts val="6101"/>
              </a:lnSpc>
            </a:pP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- </a:t>
            </a:r>
            <a:r>
              <a:rPr lang="vi-VN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S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ố</a:t>
            </a:r>
            <a:r>
              <a:rPr lang="vi-VN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lượng </a:t>
            </a:r>
            <a:r>
              <a:rPr lang="en-US" sz="32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TỦ LẠNH, TỦ ĐÔNG DÙNG TRONG GIA ĐÌNH </a:t>
            </a:r>
            <a:r>
              <a:rPr lang="en-US" sz="3200" dirty="0" err="1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tăng</a:t>
            </a:r>
            <a:r>
              <a:rPr lang="en-US" sz="32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từ </a:t>
            </a:r>
            <a:r>
              <a:rPr lang="en-US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1,5 </a:t>
            </a:r>
            <a:r>
              <a:rPr lang="vi-VN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lên </a:t>
            </a:r>
            <a:r>
              <a:rPr lang="en-US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2,7 </a:t>
            </a:r>
            <a:r>
              <a:rPr lang="vi-VN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triệu 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cái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(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tăng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lên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gấp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1,8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lần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)</a:t>
            </a:r>
            <a:endParaRPr lang="vi-VN" sz="3200" dirty="0">
              <a:solidFill>
                <a:schemeClr val="bg1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11" name="TextBox 25"/>
          <p:cNvSpPr txBox="1"/>
          <p:nvPr/>
        </p:nvSpPr>
        <p:spPr>
          <a:xfrm>
            <a:off x="8827705" y="8531969"/>
            <a:ext cx="9079294" cy="1564531"/>
          </a:xfrm>
          <a:prstGeom prst="rect">
            <a:avLst/>
          </a:prstGeom>
          <a:solidFill>
            <a:srgbClr val="012F7F"/>
          </a:solidFill>
        </p:spPr>
        <p:txBody>
          <a:bodyPr wrap="square" lIns="0" tIns="0" rIns="0" bIns="0" rtlCol="0" anchor="t">
            <a:spAutoFit/>
          </a:bodyPr>
          <a:lstStyle/>
          <a:p>
            <a:pPr marL="291464" lvl="1" algn="just">
              <a:lnSpc>
                <a:spcPts val="6101"/>
              </a:lnSpc>
            </a:pPr>
            <a:r>
              <a:rPr lang="en-US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&gt;&gt;&gt;</a:t>
            </a:r>
            <a:r>
              <a:rPr lang="en-US" sz="32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Tivi</a:t>
            </a:r>
            <a:r>
              <a:rPr lang="en-US" sz="32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tăng</a:t>
            </a:r>
            <a:r>
              <a:rPr lang="en-US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nhanh</a:t>
            </a:r>
            <a:r>
              <a:rPr lang="en-US" sz="32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nhất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, </a:t>
            </a:r>
            <a:r>
              <a:rPr lang="en-US" sz="3200" dirty="0" err="1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tủ</a:t>
            </a:r>
            <a:r>
              <a:rPr lang="en-US" sz="32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lạnh</a:t>
            </a:r>
            <a:r>
              <a:rPr lang="en-US" sz="32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, </a:t>
            </a:r>
            <a:r>
              <a:rPr lang="en-US" sz="3200" dirty="0" err="1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tủ</a:t>
            </a:r>
            <a:r>
              <a:rPr lang="en-US" sz="32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đông</a:t>
            </a:r>
            <a:r>
              <a:rPr lang="en-US" sz="32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dùng</a:t>
            </a:r>
            <a:r>
              <a:rPr lang="en-US" sz="32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trong</a:t>
            </a:r>
            <a:r>
              <a:rPr lang="en-US" sz="32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gia</a:t>
            </a:r>
            <a:r>
              <a:rPr lang="en-US" sz="32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đình</a:t>
            </a:r>
            <a:r>
              <a:rPr lang="en-US" sz="32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tăng</a:t>
            </a:r>
            <a:r>
              <a:rPr lang="en-US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chậm</a:t>
            </a:r>
            <a:r>
              <a:rPr lang="en-US" sz="32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nhất</a:t>
            </a:r>
            <a:r>
              <a:rPr lang="en-US" sz="32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 </a:t>
            </a:r>
            <a:endParaRPr lang="en-US" sz="3200" u="none" strike="noStrike" dirty="0">
              <a:solidFill>
                <a:srgbClr val="FFFF00"/>
              </a:solidFill>
              <a:latin typeface="#9Slide03 Cabin Condensed Bold" panose="00000806000000000000" pitchFamily="2" charset="-93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96886" y="3794926"/>
          <a:ext cx="17410112" cy="2438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37081">
                  <a:extLst>
                    <a:ext uri="{9D8B030D-6E8A-4147-A177-3AD203B41FA5}">
                      <a16:colId xmlns:a16="http://schemas.microsoft.com/office/drawing/2014/main" val="3277472049"/>
                    </a:ext>
                  </a:extLst>
                </a:gridCol>
                <a:gridCol w="3323205">
                  <a:extLst>
                    <a:ext uri="{9D8B030D-6E8A-4147-A177-3AD203B41FA5}">
                      <a16:colId xmlns:a16="http://schemas.microsoft.com/office/drawing/2014/main" val="2347923730"/>
                    </a:ext>
                  </a:extLst>
                </a:gridCol>
                <a:gridCol w="3324913">
                  <a:extLst>
                    <a:ext uri="{9D8B030D-6E8A-4147-A177-3AD203B41FA5}">
                      <a16:colId xmlns:a16="http://schemas.microsoft.com/office/drawing/2014/main" val="1381409638"/>
                    </a:ext>
                  </a:extLst>
                </a:gridCol>
                <a:gridCol w="3324913">
                  <a:extLst>
                    <a:ext uri="{9D8B030D-6E8A-4147-A177-3AD203B41FA5}">
                      <a16:colId xmlns:a16="http://schemas.microsoft.com/office/drawing/2014/main" val="1189948970"/>
                    </a:ext>
                  </a:extLst>
                </a:gridCol>
              </a:tblGrid>
              <a:tr h="957603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#9Slide03 Cabin Condensed Bold" panose="00000806000000000000" pitchFamily="2" charset="-93"/>
                        </a:rPr>
                        <a:t>                       Năm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#9Slide03 Cabin Condensed Bold" panose="00000806000000000000" pitchFamily="2" charset="-93"/>
                        </a:rPr>
                        <a:t>Sản phẩm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2010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2015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2021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703659"/>
                  </a:ext>
                </a:extLst>
              </a:tr>
              <a:tr h="4788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3200">
                          <a:effectLst/>
                          <a:latin typeface="#9Slide03 Cabin Condensed Bold" panose="00000806000000000000" pitchFamily="2" charset="-93"/>
                        </a:rPr>
                        <a:t>Ti vi lắp ráp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3200">
                          <a:effectLst/>
                          <a:latin typeface="#9Slide03 Cabin Condensed Bold" panose="00000806000000000000" pitchFamily="2" charset="-93"/>
                        </a:rPr>
                        <a:t>2,8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3200">
                          <a:effectLst/>
                          <a:latin typeface="#9Slide03 Cabin Condensed Bold" panose="00000806000000000000" pitchFamily="2" charset="-93"/>
                        </a:rPr>
                        <a:t>5,5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3200">
                          <a:effectLst/>
                          <a:latin typeface="#9Slide03 Cabin Condensed Bold" panose="00000806000000000000" pitchFamily="2" charset="-93"/>
                        </a:rPr>
                        <a:t>20,6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1898857"/>
                  </a:ext>
                </a:extLst>
              </a:tr>
              <a:tr h="4788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3200">
                          <a:effectLst/>
                          <a:latin typeface="#9Slide03 Cabin Condensed Bold" panose="00000806000000000000" pitchFamily="2" charset="-93"/>
                        </a:rPr>
                        <a:t>Điện thoại di động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3200">
                          <a:effectLst/>
                          <a:latin typeface="#9Slide03 Cabin Condensed Bold" panose="00000806000000000000" pitchFamily="2" charset="-93"/>
                        </a:rPr>
                        <a:t>37,5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3200">
                          <a:effectLst/>
                          <a:latin typeface="#9Slide03 Cabin Condensed Bold" panose="00000806000000000000" pitchFamily="2" charset="-93"/>
                        </a:rPr>
                        <a:t>235,6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3200">
                          <a:effectLst/>
                          <a:latin typeface="#9Slide03 Cabin Condensed Bold" panose="00000806000000000000" pitchFamily="2" charset="-93"/>
                        </a:rPr>
                        <a:t>183,3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0804204"/>
                  </a:ext>
                </a:extLst>
              </a:tr>
              <a:tr h="4788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#9Slide03 Cabin Condensed Bold" panose="00000806000000000000" pitchFamily="2" charset="-93"/>
                        </a:rPr>
                        <a:t>Tủ lạnh, tủ đông dùng trong gia đình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3200">
                          <a:effectLst/>
                          <a:latin typeface="#9Slide03 Cabin Condensed Bold" panose="00000806000000000000" pitchFamily="2" charset="-93"/>
                        </a:rPr>
                        <a:t>1,5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3200">
                          <a:effectLst/>
                          <a:latin typeface="#9Slide03 Cabin Condensed Bold" panose="00000806000000000000" pitchFamily="2" charset="-93"/>
                        </a:rPr>
                        <a:t>1,6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#9Slide03 Cabin Condensed Bold" panose="00000806000000000000" pitchFamily="2" charset="-93"/>
                        </a:rPr>
                        <a:t>2,7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96577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586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85549" y="7980780"/>
            <a:ext cx="3880634" cy="3334920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4214" y="0"/>
              <a:ext cx="804372" cy="698500"/>
            </a:xfrm>
            <a:custGeom>
              <a:avLst/>
              <a:gdLst/>
              <a:ahLst/>
              <a:cxnLst/>
              <a:rect l="l" t="t" r="r" b="b"/>
              <a:pathLst>
                <a:path w="804372" h="698500">
                  <a:moveTo>
                    <a:pt x="797550" y="368218"/>
                  </a:moveTo>
                  <a:lnTo>
                    <a:pt x="616422" y="679532"/>
                  </a:lnTo>
                  <a:cubicBezTo>
                    <a:pt x="609589" y="691275"/>
                    <a:pt x="597028" y="698500"/>
                    <a:pt x="583441" y="698500"/>
                  </a:cubicBezTo>
                  <a:lnTo>
                    <a:pt x="220931" y="698500"/>
                  </a:lnTo>
                  <a:cubicBezTo>
                    <a:pt x="207344" y="698500"/>
                    <a:pt x="194783" y="691275"/>
                    <a:pt x="187950" y="679532"/>
                  </a:cubicBezTo>
                  <a:lnTo>
                    <a:pt x="6822" y="368218"/>
                  </a:lnTo>
                  <a:cubicBezTo>
                    <a:pt x="0" y="356493"/>
                    <a:pt x="0" y="342007"/>
                    <a:pt x="6822" y="330282"/>
                  </a:cubicBezTo>
                  <a:lnTo>
                    <a:pt x="187950" y="18968"/>
                  </a:lnTo>
                  <a:cubicBezTo>
                    <a:pt x="194783" y="7225"/>
                    <a:pt x="207344" y="0"/>
                    <a:pt x="220931" y="0"/>
                  </a:cubicBezTo>
                  <a:lnTo>
                    <a:pt x="583441" y="0"/>
                  </a:lnTo>
                  <a:cubicBezTo>
                    <a:pt x="597028" y="0"/>
                    <a:pt x="609589" y="7225"/>
                    <a:pt x="616422" y="18968"/>
                  </a:cubicBezTo>
                  <a:lnTo>
                    <a:pt x="797550" y="330282"/>
                  </a:lnTo>
                  <a:cubicBezTo>
                    <a:pt x="804372" y="342007"/>
                    <a:pt x="804372" y="356493"/>
                    <a:pt x="797550" y="368218"/>
                  </a:cubicBezTo>
                  <a:close/>
                </a:path>
              </a:pathLst>
            </a:custGeom>
            <a:solidFill>
              <a:srgbClr val="00AD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rot="-5400000">
            <a:off x="-1672563" y="6817397"/>
            <a:ext cx="4576012" cy="0"/>
          </a:xfrm>
          <a:prstGeom prst="line">
            <a:avLst/>
          </a:prstGeom>
          <a:ln w="95250" cap="rnd">
            <a:solidFill>
              <a:srgbClr val="00ADE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5400000">
            <a:off x="-1672563" y="3374353"/>
            <a:ext cx="4576012" cy="0"/>
          </a:xfrm>
          <a:prstGeom prst="line">
            <a:avLst/>
          </a:prstGeom>
          <a:ln w="95250" cap="rnd">
            <a:solidFill>
              <a:srgbClr val="000B5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3266184" y="412629"/>
            <a:ext cx="5944395" cy="2533943"/>
            <a:chOff x="0" y="0"/>
            <a:chExt cx="1638616" cy="698500"/>
          </a:xfrm>
        </p:grpSpPr>
        <p:sp>
          <p:nvSpPr>
            <p:cNvPr id="8" name="Freeform 8"/>
            <p:cNvSpPr/>
            <p:nvPr/>
          </p:nvSpPr>
          <p:spPr>
            <a:xfrm>
              <a:off x="2751" y="0"/>
              <a:ext cx="1633114" cy="698500"/>
            </a:xfrm>
            <a:custGeom>
              <a:avLst/>
              <a:gdLst/>
              <a:ahLst/>
              <a:cxnLst/>
              <a:rect l="l" t="t" r="r" b="b"/>
              <a:pathLst>
                <a:path w="1633114" h="698500">
                  <a:moveTo>
                    <a:pt x="1628660" y="361633"/>
                  </a:moveTo>
                  <a:lnTo>
                    <a:pt x="1439870" y="686117"/>
                  </a:lnTo>
                  <a:cubicBezTo>
                    <a:pt x="1435409" y="693784"/>
                    <a:pt x="1427208" y="698500"/>
                    <a:pt x="1418339" y="698500"/>
                  </a:cubicBezTo>
                  <a:lnTo>
                    <a:pt x="214775" y="698500"/>
                  </a:lnTo>
                  <a:cubicBezTo>
                    <a:pt x="205906" y="698500"/>
                    <a:pt x="197705" y="693784"/>
                    <a:pt x="193244" y="686117"/>
                  </a:cubicBezTo>
                  <a:lnTo>
                    <a:pt x="4454" y="361633"/>
                  </a:lnTo>
                  <a:cubicBezTo>
                    <a:pt x="0" y="353978"/>
                    <a:pt x="0" y="344522"/>
                    <a:pt x="4454" y="336867"/>
                  </a:cubicBezTo>
                  <a:lnTo>
                    <a:pt x="193244" y="12383"/>
                  </a:lnTo>
                  <a:cubicBezTo>
                    <a:pt x="197705" y="4716"/>
                    <a:pt x="205906" y="0"/>
                    <a:pt x="214775" y="0"/>
                  </a:cubicBezTo>
                  <a:lnTo>
                    <a:pt x="1418339" y="0"/>
                  </a:lnTo>
                  <a:cubicBezTo>
                    <a:pt x="1427208" y="0"/>
                    <a:pt x="1435409" y="4716"/>
                    <a:pt x="1439870" y="12383"/>
                  </a:cubicBezTo>
                  <a:lnTo>
                    <a:pt x="1628660" y="336867"/>
                  </a:lnTo>
                  <a:cubicBezTo>
                    <a:pt x="1633114" y="344522"/>
                    <a:pt x="1633114" y="353978"/>
                    <a:pt x="1628660" y="361633"/>
                  </a:cubicBezTo>
                  <a:close/>
                </a:path>
              </a:pathLst>
            </a:custGeom>
            <a:solidFill>
              <a:srgbClr val="00ADE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19050"/>
              <a:ext cx="1410016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150791" y="1004710"/>
            <a:ext cx="10689850" cy="9186590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1530" y="0"/>
              <a:ext cx="809740" cy="698500"/>
            </a:xfrm>
            <a:custGeom>
              <a:avLst/>
              <a:gdLst/>
              <a:ahLst/>
              <a:cxnLst/>
              <a:rect l="l" t="t" r="r" b="b"/>
              <a:pathLst>
                <a:path w="809740" h="698500">
                  <a:moveTo>
                    <a:pt x="807264" y="356136"/>
                  </a:moveTo>
                  <a:lnTo>
                    <a:pt x="612076" y="691614"/>
                  </a:lnTo>
                  <a:cubicBezTo>
                    <a:pt x="609596" y="695877"/>
                    <a:pt x="605036" y="698500"/>
                    <a:pt x="600103" y="698500"/>
                  </a:cubicBezTo>
                  <a:lnTo>
                    <a:pt x="209637" y="698500"/>
                  </a:lnTo>
                  <a:cubicBezTo>
                    <a:pt x="204704" y="698500"/>
                    <a:pt x="200144" y="695877"/>
                    <a:pt x="197664" y="691614"/>
                  </a:cubicBezTo>
                  <a:lnTo>
                    <a:pt x="2476" y="356136"/>
                  </a:lnTo>
                  <a:cubicBezTo>
                    <a:pt x="0" y="351879"/>
                    <a:pt x="0" y="346621"/>
                    <a:pt x="2476" y="342364"/>
                  </a:cubicBezTo>
                  <a:lnTo>
                    <a:pt x="197664" y="6886"/>
                  </a:lnTo>
                  <a:cubicBezTo>
                    <a:pt x="200144" y="2623"/>
                    <a:pt x="204704" y="0"/>
                    <a:pt x="209637" y="0"/>
                  </a:cubicBezTo>
                  <a:lnTo>
                    <a:pt x="600103" y="0"/>
                  </a:lnTo>
                  <a:cubicBezTo>
                    <a:pt x="605036" y="0"/>
                    <a:pt x="609596" y="2623"/>
                    <a:pt x="612076" y="6886"/>
                  </a:cubicBezTo>
                  <a:lnTo>
                    <a:pt x="807264" y="342364"/>
                  </a:lnTo>
                  <a:cubicBezTo>
                    <a:pt x="809740" y="346621"/>
                    <a:pt x="809740" y="351879"/>
                    <a:pt x="807264" y="356136"/>
                  </a:cubicBezTo>
                  <a:close/>
                </a:path>
              </a:pathLst>
            </a:custGeom>
            <a:solidFill>
              <a:srgbClr val="000B5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809808" y="897105"/>
            <a:ext cx="10857146" cy="9401799"/>
            <a:chOff x="0" y="0"/>
            <a:chExt cx="4282440" cy="3708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3556" r="-13556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1235971" y="8781757"/>
            <a:ext cx="2948589" cy="2533943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5546" y="0"/>
              <a:ext cx="801708" cy="698500"/>
            </a:xfrm>
            <a:custGeom>
              <a:avLst/>
              <a:gdLst/>
              <a:ahLst/>
              <a:cxnLst/>
              <a:rect l="l" t="t" r="r" b="b"/>
              <a:pathLst>
                <a:path w="801708" h="698500">
                  <a:moveTo>
                    <a:pt x="792729" y="374214"/>
                  </a:moveTo>
                  <a:lnTo>
                    <a:pt x="618579" y="673536"/>
                  </a:lnTo>
                  <a:cubicBezTo>
                    <a:pt x="609586" y="688992"/>
                    <a:pt x="593053" y="698500"/>
                    <a:pt x="575172" y="698500"/>
                  </a:cubicBezTo>
                  <a:lnTo>
                    <a:pt x="226536" y="698500"/>
                  </a:lnTo>
                  <a:cubicBezTo>
                    <a:pt x="208655" y="698500"/>
                    <a:pt x="192122" y="688992"/>
                    <a:pt x="183129" y="673536"/>
                  </a:cubicBezTo>
                  <a:lnTo>
                    <a:pt x="8979" y="374214"/>
                  </a:lnTo>
                  <a:cubicBezTo>
                    <a:pt x="0" y="358782"/>
                    <a:pt x="0" y="339718"/>
                    <a:pt x="8979" y="324286"/>
                  </a:cubicBezTo>
                  <a:lnTo>
                    <a:pt x="183129" y="24964"/>
                  </a:lnTo>
                  <a:cubicBezTo>
                    <a:pt x="192122" y="9508"/>
                    <a:pt x="208655" y="0"/>
                    <a:pt x="226536" y="0"/>
                  </a:cubicBezTo>
                  <a:lnTo>
                    <a:pt x="575172" y="0"/>
                  </a:lnTo>
                  <a:cubicBezTo>
                    <a:pt x="593053" y="0"/>
                    <a:pt x="609586" y="9508"/>
                    <a:pt x="618579" y="24964"/>
                  </a:cubicBezTo>
                  <a:lnTo>
                    <a:pt x="792729" y="324286"/>
                  </a:lnTo>
                  <a:cubicBezTo>
                    <a:pt x="801708" y="339718"/>
                    <a:pt x="801708" y="358782"/>
                    <a:pt x="792729" y="374214"/>
                  </a:cubicBezTo>
                  <a:close/>
                </a:path>
              </a:pathLst>
            </a:custGeom>
            <a:solidFill>
              <a:srgbClr val="000B5D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028700" y="7423904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28700" y="972424"/>
            <a:ext cx="9644326" cy="6873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923"/>
              </a:lnSpc>
            </a:pPr>
            <a:r>
              <a:rPr lang="en-US" sz="6000" dirty="0" smtClean="0">
                <a:solidFill>
                  <a:srgbClr val="000B5D"/>
                </a:solidFill>
                <a:latin typeface="#9Slide03 IcielPanton Black" panose="00000A00000000000000" pitchFamily="2" charset="-93"/>
              </a:rPr>
              <a:t>CÔNG NGHIỆP DỆT VÀ SẢN XUẤT TRANG PHỤC, SẢN XUẤT GIÀY, DÉP</a:t>
            </a:r>
            <a:endParaRPr lang="en-US" sz="6000" dirty="0">
              <a:solidFill>
                <a:srgbClr val="000B5D"/>
              </a:solidFill>
              <a:latin typeface="#9Slide03 IcielPanton Black" panose="00000A00000000000000" pitchFamily="2" charset="-93"/>
            </a:endParaRPr>
          </a:p>
          <a:p>
            <a:pPr algn="l">
              <a:lnSpc>
                <a:spcPts val="13923"/>
              </a:lnSpc>
            </a:pPr>
            <a:endParaRPr lang="en-US" sz="6000" dirty="0">
              <a:solidFill>
                <a:srgbClr val="000B5D"/>
              </a:solidFill>
              <a:latin typeface="#9Slide03 IcielPanton Black" panose="00000A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569539" y="631168"/>
            <a:ext cx="9910526" cy="2808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smtClean="0">
                <a:solidFill>
                  <a:srgbClr val="012F7F"/>
                </a:solidFill>
                <a:latin typeface="#9Slide03 IcielPanton Black" panose="00000A00000000000000" pitchFamily="2" charset="-93"/>
              </a:rPr>
              <a:t>CÔNG NGHIỆP DỆT </a:t>
            </a:r>
            <a:br>
              <a:rPr lang="en-US" sz="5199" dirty="0" smtClean="0">
                <a:solidFill>
                  <a:srgbClr val="012F7F"/>
                </a:solidFill>
                <a:latin typeface="#9Slide03 IcielPanton Black" panose="00000A00000000000000" pitchFamily="2" charset="-93"/>
              </a:rPr>
            </a:br>
            <a:r>
              <a:rPr lang="en-US" sz="5199" dirty="0" smtClean="0">
                <a:solidFill>
                  <a:srgbClr val="012F7F"/>
                </a:solidFill>
                <a:latin typeface="#9Slide03 IcielPanton Black" panose="00000A00000000000000" pitchFamily="2" charset="-93"/>
              </a:rPr>
              <a:t>VÀ SẢN XUẤT TRANG PHỤC, </a:t>
            </a:r>
            <a:br>
              <a:rPr lang="en-US" sz="5199" dirty="0" smtClean="0">
                <a:solidFill>
                  <a:srgbClr val="012F7F"/>
                </a:solidFill>
                <a:latin typeface="#9Slide03 IcielPanton Black" panose="00000A00000000000000" pitchFamily="2" charset="-93"/>
              </a:rPr>
            </a:br>
            <a:r>
              <a:rPr lang="en-US" sz="5199" dirty="0" smtClean="0">
                <a:solidFill>
                  <a:srgbClr val="012F7F"/>
                </a:solidFill>
                <a:latin typeface="#9Slide03 IcielPanton Black" panose="00000A00000000000000" pitchFamily="2" charset="-93"/>
              </a:rPr>
              <a:t>SẢN XUẤT GIÀY, DÉP</a:t>
            </a:r>
            <a:endParaRPr lang="en-US" sz="5199" dirty="0">
              <a:solidFill>
                <a:srgbClr val="012F7F"/>
              </a:solidFill>
              <a:latin typeface="#9Slide03 IcielPanton Black" panose="00000A00000000000000" pitchFamily="2" charset="-93"/>
            </a:endParaRPr>
          </a:p>
        </p:txBody>
      </p:sp>
      <p:sp>
        <p:nvSpPr>
          <p:cNvPr id="12" name="Freeform 12"/>
          <p:cNvSpPr/>
          <p:nvPr/>
        </p:nvSpPr>
        <p:spPr>
          <a:xfrm rot="611725">
            <a:off x="9829712" y="-1197476"/>
            <a:ext cx="10686680" cy="3896185"/>
          </a:xfrm>
          <a:custGeom>
            <a:avLst/>
            <a:gdLst/>
            <a:ahLst/>
            <a:cxnLst/>
            <a:rect l="l" t="t" r="r" b="b"/>
            <a:pathLst>
              <a:path w="10686680" h="3896185">
                <a:moveTo>
                  <a:pt x="0" y="0"/>
                </a:moveTo>
                <a:lnTo>
                  <a:pt x="10686679" y="0"/>
                </a:lnTo>
                <a:lnTo>
                  <a:pt x="10686679" y="3896185"/>
                </a:lnTo>
                <a:lnTo>
                  <a:pt x="0" y="38961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91864" flipH="1">
            <a:off x="-2229814" y="-1043822"/>
            <a:ext cx="10686680" cy="3896185"/>
          </a:xfrm>
          <a:custGeom>
            <a:avLst/>
            <a:gdLst/>
            <a:ahLst/>
            <a:cxnLst/>
            <a:rect l="l" t="t" r="r" b="b"/>
            <a:pathLst>
              <a:path w="10686680" h="3896185">
                <a:moveTo>
                  <a:pt x="10686680" y="0"/>
                </a:moveTo>
                <a:lnTo>
                  <a:pt x="0" y="0"/>
                </a:lnTo>
                <a:lnTo>
                  <a:pt x="0" y="3896185"/>
                </a:lnTo>
                <a:lnTo>
                  <a:pt x="10686680" y="3896185"/>
                </a:lnTo>
                <a:lnTo>
                  <a:pt x="1068668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9110966">
            <a:off x="13438838" y="38425"/>
            <a:ext cx="5718561" cy="829191"/>
          </a:xfrm>
          <a:custGeom>
            <a:avLst/>
            <a:gdLst/>
            <a:ahLst/>
            <a:cxnLst/>
            <a:rect l="l" t="t" r="r" b="b"/>
            <a:pathLst>
              <a:path w="5718561" h="829191">
                <a:moveTo>
                  <a:pt x="0" y="0"/>
                </a:moveTo>
                <a:lnTo>
                  <a:pt x="5718562" y="0"/>
                </a:lnTo>
                <a:lnTo>
                  <a:pt x="5718562" y="829191"/>
                </a:lnTo>
                <a:lnTo>
                  <a:pt x="0" y="8291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9041009" flipH="1">
            <a:off x="-795149" y="296204"/>
            <a:ext cx="5718561" cy="829191"/>
          </a:xfrm>
          <a:custGeom>
            <a:avLst/>
            <a:gdLst/>
            <a:ahLst/>
            <a:cxnLst/>
            <a:rect l="l" t="t" r="r" b="b"/>
            <a:pathLst>
              <a:path w="5718561" h="829191">
                <a:moveTo>
                  <a:pt x="5718561" y="0"/>
                </a:moveTo>
                <a:lnTo>
                  <a:pt x="0" y="0"/>
                </a:lnTo>
                <a:lnTo>
                  <a:pt x="0" y="829192"/>
                </a:lnTo>
                <a:lnTo>
                  <a:pt x="5718561" y="829192"/>
                </a:lnTo>
                <a:lnTo>
                  <a:pt x="571856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446004" y="3894885"/>
            <a:ext cx="2123535" cy="2020012"/>
          </a:xfrm>
          <a:custGeom>
            <a:avLst/>
            <a:gdLst/>
            <a:ahLst/>
            <a:cxnLst/>
            <a:rect l="l" t="t" r="r" b="b"/>
            <a:pathLst>
              <a:path w="1579688" h="1502678">
                <a:moveTo>
                  <a:pt x="0" y="0"/>
                </a:moveTo>
                <a:lnTo>
                  <a:pt x="1579688" y="0"/>
                </a:lnTo>
                <a:lnTo>
                  <a:pt x="1579688" y="1502679"/>
                </a:lnTo>
                <a:lnTo>
                  <a:pt x="0" y="15026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452679" y="4144802"/>
            <a:ext cx="1714480" cy="1714480"/>
          </a:xfrm>
          <a:custGeom>
            <a:avLst/>
            <a:gdLst/>
            <a:ahLst/>
            <a:cxnLst/>
            <a:rect l="l" t="t" r="r" b="b"/>
            <a:pathLst>
              <a:path w="1482327" h="1482327">
                <a:moveTo>
                  <a:pt x="0" y="0"/>
                </a:moveTo>
                <a:lnTo>
                  <a:pt x="1482327" y="0"/>
                </a:lnTo>
                <a:lnTo>
                  <a:pt x="1482327" y="1482327"/>
                </a:lnTo>
                <a:lnTo>
                  <a:pt x="0" y="14823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782800" y="3983189"/>
            <a:ext cx="1810807" cy="1960277"/>
          </a:xfrm>
          <a:custGeom>
            <a:avLst/>
            <a:gdLst/>
            <a:ahLst/>
            <a:cxnLst/>
            <a:rect l="l" t="t" r="r" b="b"/>
            <a:pathLst>
              <a:path w="1125007" h="1217869">
                <a:moveTo>
                  <a:pt x="0" y="0"/>
                </a:moveTo>
                <a:lnTo>
                  <a:pt x="1125006" y="0"/>
                </a:lnTo>
                <a:lnTo>
                  <a:pt x="1125006" y="1217870"/>
                </a:lnTo>
                <a:lnTo>
                  <a:pt x="0" y="12178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439099" y="4146912"/>
            <a:ext cx="2234421" cy="1767985"/>
          </a:xfrm>
          <a:custGeom>
            <a:avLst/>
            <a:gdLst/>
            <a:ahLst/>
            <a:cxnLst/>
            <a:rect l="l" t="t" r="r" b="b"/>
            <a:pathLst>
              <a:path w="2234421" h="1767985">
                <a:moveTo>
                  <a:pt x="0" y="0"/>
                </a:moveTo>
                <a:lnTo>
                  <a:pt x="2234421" y="0"/>
                </a:lnTo>
                <a:lnTo>
                  <a:pt x="2234421" y="1767985"/>
                </a:lnTo>
                <a:lnTo>
                  <a:pt x="0" y="1767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212506" y="6259445"/>
            <a:ext cx="3809202" cy="2215991"/>
          </a:xfrm>
          <a:prstGeom prst="rect">
            <a:avLst/>
          </a:prstGeom>
          <a:solidFill>
            <a:srgbClr val="012F7F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	Là </a:t>
            </a:r>
            <a:r>
              <a:rPr lang="vi-VN" sz="32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ngành quan trọng </a:t>
            </a:r>
            <a:r>
              <a:rPr lang="vi-VN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của nước ta. </a:t>
            </a:r>
            <a:r>
              <a:rPr lang="vi-VN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Sản </a:t>
            </a:r>
            <a:r>
              <a:rPr lang="vi-VN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lượng </a:t>
            </a:r>
            <a:r>
              <a:rPr lang="vi-VN" sz="32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tăng nhanh. </a:t>
            </a:r>
            <a:endParaRPr lang="en-US" sz="3200" dirty="0">
              <a:solidFill>
                <a:srgbClr val="FFFF00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748374" y="6259445"/>
            <a:ext cx="4939508" cy="2215991"/>
          </a:xfrm>
          <a:prstGeom prst="rect">
            <a:avLst/>
          </a:prstGeom>
          <a:solidFill>
            <a:srgbClr val="012F7F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	</a:t>
            </a:r>
            <a:r>
              <a:rPr lang="vi-VN" sz="32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Xuất khẩu </a:t>
            </a:r>
            <a:r>
              <a:rPr lang="vi-VN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đi nhiều nước, là mặt hàng xuất khẩu </a:t>
            </a:r>
            <a:r>
              <a:rPr lang="vi-VN" sz="32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chủ lực </a:t>
            </a:r>
            <a:r>
              <a:rPr lang="vi-VN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của nước ta. </a:t>
            </a:r>
            <a:endParaRPr lang="en-US" sz="3200" dirty="0">
              <a:solidFill>
                <a:schemeClr val="bg1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2880601" y="6259445"/>
            <a:ext cx="4977276" cy="2215991"/>
          </a:xfrm>
          <a:prstGeom prst="rect">
            <a:avLst/>
          </a:prstGeom>
          <a:solidFill>
            <a:srgbClr val="012F7F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	</a:t>
            </a:r>
            <a:r>
              <a:rPr lang="en-US" sz="3200" dirty="0" err="1">
                <a:solidFill>
                  <a:srgbClr val="FFFF00"/>
                </a:solidFill>
                <a:latin typeface="#9Slide03 Cabin Condensed Bold" panose="00000806000000000000" pitchFamily="2" charset="-93"/>
              </a:rPr>
              <a:t>Các</a:t>
            </a:r>
            <a:r>
              <a:rPr lang="en-US" sz="32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3 Cabin Condensed Bold" panose="00000806000000000000" pitchFamily="2" charset="-93"/>
              </a:rPr>
              <a:t>trung</a:t>
            </a:r>
            <a:r>
              <a:rPr lang="en-US" sz="32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3 Cabin Condensed Bold" panose="00000806000000000000" pitchFamily="2" charset="-93"/>
              </a:rPr>
              <a:t>tâm</a:t>
            </a:r>
            <a:r>
              <a:rPr lang="en-US" sz="32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3 Cabin Condensed Bold" panose="00000806000000000000" pitchFamily="2" charset="-93"/>
              </a:rPr>
              <a:t>lớn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phố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Hồ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Chí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Minh,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Hà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Đà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Nẵng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, Nam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Định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,...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19977" y="8875599"/>
            <a:ext cx="16741321" cy="738664"/>
          </a:xfrm>
          <a:prstGeom prst="rect">
            <a:avLst/>
          </a:prstGeom>
          <a:solidFill>
            <a:srgbClr val="012F7F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	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ứng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dụng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3 Cabin Condensed Bold" panose="00000806000000000000" pitchFamily="2" charset="-93"/>
              </a:rPr>
              <a:t>công</a:t>
            </a:r>
            <a:r>
              <a:rPr lang="en-US" sz="32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3 Cabin Condensed Bold" panose="00000806000000000000" pitchFamily="2" charset="-93"/>
              </a:rPr>
              <a:t>nghệ</a:t>
            </a:r>
            <a:r>
              <a:rPr lang="en-US" sz="32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tự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hoá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, in 3D,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trí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tuệ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nhân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tạo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,...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càng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phổ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biến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79" y="151175"/>
            <a:ext cx="4294078" cy="2362200"/>
          </a:xfrm>
          <a:prstGeom prst="rect">
            <a:avLst/>
          </a:prstGeom>
        </p:spPr>
      </p:pic>
      <p:sp>
        <p:nvSpPr>
          <p:cNvPr id="3" name="TextBox 36"/>
          <p:cNvSpPr txBox="1"/>
          <p:nvPr/>
        </p:nvSpPr>
        <p:spPr>
          <a:xfrm>
            <a:off x="8048617" y="501316"/>
            <a:ext cx="9020183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629"/>
              </a:lnSpc>
            </a:pPr>
            <a:r>
              <a:rPr lang="en-US" sz="7200" dirty="0" smtClean="0">
                <a:solidFill>
                  <a:srgbClr val="000B5D"/>
                </a:solidFill>
                <a:latin typeface="#9Slide03 IcielPanton Black" panose="00000A00000000000000" pitchFamily="2" charset="-93"/>
              </a:rPr>
              <a:t>BẢNG SỐ LIỆU</a:t>
            </a:r>
            <a:endParaRPr lang="en-US" sz="7200" dirty="0">
              <a:solidFill>
                <a:srgbClr val="000B5D"/>
              </a:solidFill>
              <a:latin typeface="#9Slide03 IcielPanton Black" panose="00000A00000000000000" pitchFamily="2" charset="-93"/>
            </a:endParaRPr>
          </a:p>
        </p:txBody>
      </p:sp>
      <p:sp>
        <p:nvSpPr>
          <p:cNvPr id="4" name="TextBox 8"/>
          <p:cNvSpPr txBox="1"/>
          <p:nvPr/>
        </p:nvSpPr>
        <p:spPr>
          <a:xfrm>
            <a:off x="4343400" y="629366"/>
            <a:ext cx="5114862" cy="1259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00"/>
              </a:lnSpc>
            </a:pPr>
            <a:r>
              <a:rPr lang="en-US" sz="6405" dirty="0" err="1" smtClean="0">
                <a:solidFill>
                  <a:srgbClr val="FF0000"/>
                </a:solidFill>
                <a:latin typeface="#9Slide05 Atlantika" pitchFamily="2" charset="-93"/>
              </a:rPr>
              <a:t>Phân</a:t>
            </a:r>
            <a:r>
              <a:rPr lang="en-US" sz="6405" dirty="0" smtClean="0">
                <a:solidFill>
                  <a:srgbClr val="FF0000"/>
                </a:solidFill>
                <a:latin typeface="#9Slide05 Atlantika" pitchFamily="2" charset="-93"/>
              </a:rPr>
              <a:t> </a:t>
            </a:r>
            <a:r>
              <a:rPr lang="en-US" sz="6405" dirty="0" err="1" smtClean="0">
                <a:solidFill>
                  <a:srgbClr val="FF0000"/>
                </a:solidFill>
                <a:latin typeface="#9Slide05 Atlantika" pitchFamily="2" charset="-93"/>
              </a:rPr>
              <a:t>tích</a:t>
            </a:r>
            <a:r>
              <a:rPr lang="en-US" sz="6405" dirty="0" smtClean="0">
                <a:solidFill>
                  <a:srgbClr val="FF0000"/>
                </a:solidFill>
                <a:latin typeface="#9Slide05 Atlantika" pitchFamily="2" charset="-93"/>
              </a:rPr>
              <a:t> </a:t>
            </a:r>
            <a:endParaRPr lang="en-US" sz="6405" dirty="0">
              <a:solidFill>
                <a:srgbClr val="FF0000"/>
              </a:solidFill>
              <a:latin typeface="#9Slide05 Atlantika" pitchFamily="2" charset="-9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93581" y="2324100"/>
            <a:ext cx="164134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latin typeface="#9Slide03 Cabin Condensed Bold" panose="00000806000000000000" pitchFamily="2" charset="-93"/>
              </a:rPr>
              <a:t>Bảng 7.4. SẢN LƯỢNG MỘT SỐ SẢN PHẨM CỦA NGÀNH CÔNG NGHIỆP DỆT VÀ SẢN XUẤT TRANG PHỤC; SẢN XUẤT GIÀY, DÉP Ở NƯỚC TA GIAI ĐOẠN 2010 – 2021</a:t>
            </a:r>
            <a:endParaRPr lang="en-US" sz="4000" dirty="0">
              <a:latin typeface="#9Slide03 Cabin Condensed Bold" panose="00000806000000000000" pitchFamily="2" charset="-93"/>
            </a:endParaRPr>
          </a:p>
        </p:txBody>
      </p:sp>
      <p:sp>
        <p:nvSpPr>
          <p:cNvPr id="7" name="TextBox 25"/>
          <p:cNvSpPr txBox="1"/>
          <p:nvPr/>
        </p:nvSpPr>
        <p:spPr>
          <a:xfrm>
            <a:off x="194703" y="6286500"/>
            <a:ext cx="17654335" cy="15645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291464" lvl="1">
              <a:lnSpc>
                <a:spcPts val="6101"/>
              </a:lnSpc>
            </a:pPr>
            <a:r>
              <a:rPr lang="en-US" sz="4000" dirty="0" smtClean="0">
                <a:latin typeface="#9Slide03 Cabin Condensed Bold" panose="00000806000000000000" pitchFamily="2" charset="-93"/>
              </a:rPr>
              <a:t>T</a:t>
            </a:r>
            <a:r>
              <a:rPr lang="vi-VN" sz="4000" dirty="0" smtClean="0">
                <a:latin typeface="#9Slide03 Cabin Condensed Bold" panose="00000806000000000000" pitchFamily="2" charset="-93"/>
              </a:rPr>
              <a:t>ừ </a:t>
            </a:r>
            <a:r>
              <a:rPr lang="vi-VN" sz="4000" dirty="0">
                <a:latin typeface="#9Slide03 Cabin Condensed Bold" panose="00000806000000000000" pitchFamily="2" charset="-93"/>
              </a:rPr>
              <a:t>năm 2010 đến năm </a:t>
            </a:r>
            <a:r>
              <a:rPr lang="vi-VN" sz="4000" dirty="0" smtClean="0">
                <a:latin typeface="#9Slide03 Cabin Condensed Bold" panose="00000806000000000000" pitchFamily="2" charset="-93"/>
              </a:rPr>
              <a:t>20</a:t>
            </a:r>
            <a:r>
              <a:rPr lang="en-US" sz="4000" dirty="0" smtClean="0">
                <a:latin typeface="#9Slide03 Cabin Condensed Bold" panose="00000806000000000000" pitchFamily="2" charset="-93"/>
              </a:rPr>
              <a:t>21,</a:t>
            </a:r>
            <a:r>
              <a:rPr lang="vi-VN" sz="4000" dirty="0">
                <a:latin typeface="#9Slide03 Cabin Condensed Bold" panose="00000806000000000000" pitchFamily="2" charset="-93"/>
              </a:rPr>
              <a:t> </a:t>
            </a:r>
            <a:r>
              <a:rPr lang="vi-VN" sz="4000" dirty="0" smtClean="0">
                <a:latin typeface="#9Slide03 Cabin Condensed Bold" panose="00000806000000000000" pitchFamily="2" charset="-93"/>
              </a:rPr>
              <a:t>sản lượng một số sản phẩm của ngành công nghiệp</a:t>
            </a:r>
            <a:r>
              <a:rPr lang="en-US" sz="4000" dirty="0">
                <a:latin typeface="#9Slide03 Cabin Condensed Bold" panose="00000806000000000000" pitchFamily="2" charset="-93"/>
              </a:rPr>
              <a:t> </a:t>
            </a:r>
            <a:r>
              <a:rPr lang="en-US" sz="4000" dirty="0" err="1" smtClean="0">
                <a:latin typeface="#9Slide03 Cabin Condensed Bold" panose="00000806000000000000" pitchFamily="2" charset="-93"/>
              </a:rPr>
              <a:t>sản</a:t>
            </a:r>
            <a:r>
              <a:rPr lang="en-US" sz="4000" dirty="0" smtClean="0">
                <a:latin typeface="#9Slide03 Cabin Condensed Bold" panose="00000806000000000000" pitchFamily="2" charset="-93"/>
              </a:rPr>
              <a:t> </a:t>
            </a:r>
            <a:r>
              <a:rPr lang="en-US" sz="4000" dirty="0" err="1" smtClean="0">
                <a:latin typeface="#9Slide03 Cabin Condensed Bold" panose="00000806000000000000" pitchFamily="2" charset="-93"/>
              </a:rPr>
              <a:t>xuất</a:t>
            </a:r>
            <a:r>
              <a:rPr lang="en-US" sz="4000" dirty="0" smtClean="0">
                <a:latin typeface="#9Slide03 Cabin Condensed Bold" panose="00000806000000000000" pitchFamily="2" charset="-93"/>
              </a:rPr>
              <a:t> </a:t>
            </a:r>
            <a:r>
              <a:rPr lang="en-US" sz="4000" dirty="0" err="1" smtClean="0">
                <a:latin typeface="#9Slide03 Cabin Condensed Bold" panose="00000806000000000000" pitchFamily="2" charset="-93"/>
              </a:rPr>
              <a:t>trang</a:t>
            </a:r>
            <a:r>
              <a:rPr lang="en-US" sz="4000" dirty="0" smtClean="0">
                <a:latin typeface="#9Slide03 Cabin Condensed Bold" panose="00000806000000000000" pitchFamily="2" charset="-93"/>
              </a:rPr>
              <a:t> </a:t>
            </a:r>
            <a:r>
              <a:rPr lang="en-US" sz="4000" dirty="0" err="1" smtClean="0">
                <a:latin typeface="#9Slide03 Cabin Condensed Bold" panose="00000806000000000000" pitchFamily="2" charset="-93"/>
              </a:rPr>
              <a:t>phục</a:t>
            </a:r>
            <a:r>
              <a:rPr lang="en-US" sz="4000" dirty="0" smtClean="0">
                <a:latin typeface="#9Slide03 Cabin Condensed Bold" panose="00000806000000000000" pitchFamily="2" charset="-93"/>
              </a:rPr>
              <a:t>; </a:t>
            </a:r>
            <a:r>
              <a:rPr lang="en-US" sz="4000" dirty="0" err="1" smtClean="0">
                <a:latin typeface="#9Slide03 Cabin Condensed Bold" panose="00000806000000000000" pitchFamily="2" charset="-93"/>
              </a:rPr>
              <a:t>sản</a:t>
            </a:r>
            <a:r>
              <a:rPr lang="en-US" sz="4000" dirty="0" smtClean="0">
                <a:latin typeface="#9Slide03 Cabin Condensed Bold" panose="00000806000000000000" pitchFamily="2" charset="-93"/>
              </a:rPr>
              <a:t> </a:t>
            </a:r>
            <a:r>
              <a:rPr lang="en-US" sz="4000" dirty="0" err="1" smtClean="0">
                <a:latin typeface="#9Slide03 Cabin Condensed Bold" panose="00000806000000000000" pitchFamily="2" charset="-93"/>
              </a:rPr>
              <a:t>xuất</a:t>
            </a:r>
            <a:r>
              <a:rPr lang="en-US" sz="4000" dirty="0" smtClean="0">
                <a:latin typeface="#9Slide03 Cabin Condensed Bold" panose="00000806000000000000" pitchFamily="2" charset="-93"/>
              </a:rPr>
              <a:t> </a:t>
            </a:r>
            <a:r>
              <a:rPr lang="en-US" sz="4000" dirty="0" err="1" smtClean="0">
                <a:latin typeface="#9Slide03 Cabin Condensed Bold" panose="00000806000000000000" pitchFamily="2" charset="-93"/>
              </a:rPr>
              <a:t>giày</a:t>
            </a:r>
            <a:r>
              <a:rPr lang="en-US" sz="4000" dirty="0" smtClean="0">
                <a:latin typeface="#9Slide03 Cabin Condensed Bold" panose="00000806000000000000" pitchFamily="2" charset="-93"/>
              </a:rPr>
              <a:t>, </a:t>
            </a:r>
            <a:r>
              <a:rPr lang="en-US" sz="4000" dirty="0" err="1" smtClean="0">
                <a:latin typeface="#9Slide03 Cabin Condensed Bold" panose="00000806000000000000" pitchFamily="2" charset="-93"/>
              </a:rPr>
              <a:t>dép</a:t>
            </a:r>
            <a:r>
              <a:rPr lang="en-US" sz="4000" dirty="0" smtClean="0">
                <a:latin typeface="#9Slide03 Cabin Condensed Bold" panose="00000806000000000000" pitchFamily="2" charset="-93"/>
              </a:rPr>
              <a:t> </a:t>
            </a:r>
            <a:r>
              <a:rPr lang="en-US" sz="4000" dirty="0" err="1" smtClean="0">
                <a:latin typeface="#9Slide03 Cabin Condensed Bold" panose="00000806000000000000" pitchFamily="2" charset="-93"/>
              </a:rPr>
              <a:t>đều</a:t>
            </a:r>
            <a:r>
              <a:rPr lang="en-US" sz="4000" dirty="0" smtClean="0">
                <a:latin typeface="#9Slide03 Cabin Condensed Bold" panose="00000806000000000000" pitchFamily="2" charset="-93"/>
              </a:rPr>
              <a:t> tang:</a:t>
            </a:r>
            <a:r>
              <a:rPr lang="vi-VN" sz="4000" dirty="0" smtClean="0">
                <a:latin typeface="#9Slide03 Cabin Condensed Bold" panose="00000806000000000000" pitchFamily="2" charset="-93"/>
              </a:rPr>
              <a:t> </a:t>
            </a:r>
            <a:r>
              <a:rPr lang="en-US" sz="4000" dirty="0" smtClean="0">
                <a:latin typeface="#9Slide03 Cabin Condensed Bold" panose="00000806000000000000" pitchFamily="2" charset="-93"/>
              </a:rPr>
              <a:t> </a:t>
            </a:r>
            <a:endParaRPr lang="en-US" sz="4000" u="none" strike="noStrike" dirty="0">
              <a:latin typeface="#9Slide03 Cabin Condensed Bold" panose="00000806000000000000" pitchFamily="2" charset="-93"/>
            </a:endParaRPr>
          </a:p>
        </p:txBody>
      </p:sp>
      <p:sp>
        <p:nvSpPr>
          <p:cNvPr id="8" name="TextBox 25"/>
          <p:cNvSpPr txBox="1"/>
          <p:nvPr/>
        </p:nvSpPr>
        <p:spPr>
          <a:xfrm>
            <a:off x="194703" y="7713747"/>
            <a:ext cx="17678399" cy="782265"/>
          </a:xfrm>
          <a:prstGeom prst="rect">
            <a:avLst/>
          </a:prstGeom>
          <a:solidFill>
            <a:srgbClr val="012F7F"/>
          </a:solidFill>
        </p:spPr>
        <p:txBody>
          <a:bodyPr wrap="square" lIns="0" tIns="0" rIns="0" bIns="0" rtlCol="0" anchor="t">
            <a:spAutoFit/>
          </a:bodyPr>
          <a:lstStyle/>
          <a:p>
            <a:pPr marL="291464" lvl="1" algn="just">
              <a:lnSpc>
                <a:spcPts val="6101"/>
              </a:lnSpc>
            </a:pP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- S</a:t>
            </a:r>
            <a:r>
              <a:rPr lang="vi-VN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ản lượng </a:t>
            </a:r>
            <a:r>
              <a:rPr lang="vi-VN" sz="32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VẢI tăng </a:t>
            </a:r>
            <a:r>
              <a:rPr lang="vi-VN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từ </a:t>
            </a:r>
            <a:r>
              <a:rPr lang="en-US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1,4 </a:t>
            </a:r>
            <a:r>
              <a:rPr lang="vi-VN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lên </a:t>
            </a:r>
            <a:r>
              <a:rPr lang="en-US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2,5</a:t>
            </a:r>
            <a:r>
              <a:rPr lang="vi-VN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tỉ</a:t>
            </a:r>
            <a:r>
              <a:rPr lang="vi-VN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m² </a:t>
            </a:r>
            <a:r>
              <a:rPr lang="en-US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(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tăng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gấp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2,27 </a:t>
            </a:r>
            <a:r>
              <a:rPr lang="en-US" sz="3200" dirty="0" err="1">
                <a:solidFill>
                  <a:srgbClr val="FFFF00"/>
                </a:solidFill>
                <a:latin typeface="#9Slide03 Cabin Condensed Bold" panose="00000806000000000000" pitchFamily="2" charset="-93"/>
              </a:rPr>
              <a:t>lần</a:t>
            </a:r>
            <a:r>
              <a:rPr lang="en-US" sz="32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–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tăng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NHANH </a:t>
            </a:r>
            <a:r>
              <a:rPr lang="en-US" sz="3200" dirty="0" err="1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nhất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)</a:t>
            </a:r>
            <a:endParaRPr lang="vi-VN" sz="3200" dirty="0">
              <a:solidFill>
                <a:schemeClr val="bg1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9" name="TextBox 25"/>
          <p:cNvSpPr txBox="1"/>
          <p:nvPr/>
        </p:nvSpPr>
        <p:spPr>
          <a:xfrm>
            <a:off x="194703" y="8626285"/>
            <a:ext cx="17688232" cy="693138"/>
          </a:xfrm>
          <a:prstGeom prst="rect">
            <a:avLst/>
          </a:prstGeom>
          <a:solidFill>
            <a:srgbClr val="012F7F"/>
          </a:solidFill>
        </p:spPr>
        <p:txBody>
          <a:bodyPr wrap="square" lIns="0" tIns="0" rIns="0" bIns="0" rtlCol="0" anchor="t">
            <a:spAutoFit/>
          </a:bodyPr>
          <a:lstStyle/>
          <a:p>
            <a:pPr marL="291464" lvl="1" algn="just">
              <a:lnSpc>
                <a:spcPts val="6101"/>
              </a:lnSpc>
            </a:pP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- S</a:t>
            </a:r>
            <a:r>
              <a:rPr lang="vi-VN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ản lượng </a:t>
            </a:r>
            <a:r>
              <a:rPr lang="vi-VN" sz="32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QUẦN ÁO MẶC THƯỜNG  </a:t>
            </a:r>
            <a:r>
              <a:rPr lang="vi-VN" sz="32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tăng </a:t>
            </a:r>
            <a:r>
              <a:rPr lang="vi-VN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từ </a:t>
            </a:r>
            <a:r>
              <a:rPr lang="en-US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2,6 </a:t>
            </a:r>
            <a:r>
              <a:rPr lang="vi-VN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lên </a:t>
            </a:r>
            <a:r>
              <a:rPr lang="en-US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5,5 </a:t>
            </a:r>
            <a:r>
              <a:rPr lang="en-US" sz="3200" dirty="0" err="1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tỉ</a:t>
            </a:r>
            <a:r>
              <a:rPr lang="en-US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cái</a:t>
            </a:r>
            <a:r>
              <a:rPr lang="en-US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(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tăng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gấp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2,1 </a:t>
            </a:r>
            <a:r>
              <a:rPr lang="en-US" sz="3200" dirty="0" err="1">
                <a:solidFill>
                  <a:srgbClr val="FFFF00"/>
                </a:solidFill>
                <a:latin typeface="#9Slide03 Cabin Condensed Bold" panose="00000806000000000000" pitchFamily="2" charset="-93"/>
              </a:rPr>
              <a:t>lần</a:t>
            </a:r>
            <a:r>
              <a:rPr lang="en-US" sz="32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)</a:t>
            </a:r>
            <a:endParaRPr lang="vi-VN" sz="3200" dirty="0">
              <a:solidFill>
                <a:srgbClr val="FFFF00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10" name="TextBox 25"/>
          <p:cNvSpPr txBox="1"/>
          <p:nvPr/>
        </p:nvSpPr>
        <p:spPr>
          <a:xfrm>
            <a:off x="194703" y="9538824"/>
            <a:ext cx="17678400" cy="782265"/>
          </a:xfrm>
          <a:prstGeom prst="rect">
            <a:avLst/>
          </a:prstGeom>
          <a:solidFill>
            <a:srgbClr val="012F7F"/>
          </a:solidFill>
        </p:spPr>
        <p:txBody>
          <a:bodyPr wrap="square" lIns="0" tIns="0" rIns="0" bIns="0" rtlCol="0" anchor="t">
            <a:spAutoFit/>
          </a:bodyPr>
          <a:lstStyle/>
          <a:p>
            <a:pPr marL="291464" lvl="1" algn="just">
              <a:lnSpc>
                <a:spcPts val="6101"/>
              </a:lnSpc>
            </a:pP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- </a:t>
            </a:r>
            <a:r>
              <a:rPr lang="vi-VN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Sản lượng </a:t>
            </a:r>
            <a:r>
              <a:rPr lang="vi-VN" sz="32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GIÀY, DÉP DA </a:t>
            </a:r>
            <a:r>
              <a:rPr lang="en-US" sz="3200" dirty="0" err="1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tăng</a:t>
            </a:r>
            <a:r>
              <a:rPr lang="en-US" sz="32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192,2 </a:t>
            </a:r>
            <a:r>
              <a:rPr lang="vi-VN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lên </a:t>
            </a:r>
            <a:r>
              <a:rPr lang="en-US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317</a:t>
            </a:r>
            <a:r>
              <a:rPr lang="vi-VN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triệu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đôi</a:t>
            </a:r>
            <a:r>
              <a:rPr lang="vi-VN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(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tăng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lên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1,65 </a:t>
            </a:r>
            <a:r>
              <a:rPr lang="en-US" sz="3200" dirty="0" err="1">
                <a:solidFill>
                  <a:srgbClr val="FFFF00"/>
                </a:solidFill>
                <a:latin typeface="#9Slide03 Cabin Condensed Bold" panose="00000806000000000000" pitchFamily="2" charset="-93"/>
              </a:rPr>
              <a:t>lần</a:t>
            </a:r>
            <a:r>
              <a:rPr lang="en-US" sz="32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– </a:t>
            </a:r>
            <a:r>
              <a:rPr lang="en-US" sz="32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tăng</a:t>
            </a:r>
            <a:r>
              <a:rPr lang="en-US" sz="32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CHẬM </a:t>
            </a:r>
            <a:r>
              <a:rPr lang="en-US" sz="3200" dirty="0" err="1">
                <a:solidFill>
                  <a:srgbClr val="FFFF00"/>
                </a:solidFill>
                <a:latin typeface="#9Slide03 Cabin Condensed Bold" panose="00000806000000000000" pitchFamily="2" charset="-93"/>
              </a:rPr>
              <a:t>nhất</a:t>
            </a:r>
            <a:r>
              <a:rPr lang="en-US" sz="32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)</a:t>
            </a:r>
            <a:endParaRPr lang="vi-VN" sz="3200" dirty="0">
              <a:solidFill>
                <a:schemeClr val="bg1"/>
              </a:solidFill>
              <a:latin typeface="#9Slide03 Cabin Condensed Bold" panose="00000806000000000000" pitchFamily="2" charset="-93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711985"/>
              </p:ext>
            </p:extLst>
          </p:nvPr>
        </p:nvGraphicFramePr>
        <p:xfrm>
          <a:off x="194703" y="3777811"/>
          <a:ext cx="17654335" cy="2438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41405">
                  <a:extLst>
                    <a:ext uri="{9D8B030D-6E8A-4147-A177-3AD203B41FA5}">
                      <a16:colId xmlns:a16="http://schemas.microsoft.com/office/drawing/2014/main" val="2025142244"/>
                    </a:ext>
                  </a:extLst>
                </a:gridCol>
                <a:gridCol w="3369822">
                  <a:extLst>
                    <a:ext uri="{9D8B030D-6E8A-4147-A177-3AD203B41FA5}">
                      <a16:colId xmlns:a16="http://schemas.microsoft.com/office/drawing/2014/main" val="3625229724"/>
                    </a:ext>
                  </a:extLst>
                </a:gridCol>
                <a:gridCol w="3371554">
                  <a:extLst>
                    <a:ext uri="{9D8B030D-6E8A-4147-A177-3AD203B41FA5}">
                      <a16:colId xmlns:a16="http://schemas.microsoft.com/office/drawing/2014/main" val="268133812"/>
                    </a:ext>
                  </a:extLst>
                </a:gridCol>
                <a:gridCol w="3371554">
                  <a:extLst>
                    <a:ext uri="{9D8B030D-6E8A-4147-A177-3AD203B41FA5}">
                      <a16:colId xmlns:a16="http://schemas.microsoft.com/office/drawing/2014/main" val="1662943459"/>
                    </a:ext>
                  </a:extLst>
                </a:gridCol>
              </a:tblGrid>
              <a:tr h="91482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#9Slide03 Cabin Condensed Bold" panose="00000806000000000000" pitchFamily="2" charset="-93"/>
                        </a:rPr>
                        <a:t>                       Năm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#9Slide03 Cabin Condensed Bold" panose="00000806000000000000" pitchFamily="2" charset="-93"/>
                        </a:rPr>
                        <a:t>Sản phẩm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2010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2015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2021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4583018"/>
                  </a:ext>
                </a:extLst>
              </a:tr>
              <a:tr h="4574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Vải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(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tỉ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m</a:t>
                      </a:r>
                      <a:r>
                        <a:rPr lang="en-US" sz="3200" baseline="30000" dirty="0">
                          <a:effectLst/>
                          <a:latin typeface="#9Slide03 Cabin Condensed Bold" panose="00000806000000000000" pitchFamily="2" charset="-93"/>
                        </a:rPr>
                        <a:t>3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)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1,1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1,5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2,5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3228571"/>
                  </a:ext>
                </a:extLst>
              </a:tr>
              <a:tr h="4574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#9Slide03 Cabin Condensed Bold" panose="00000806000000000000" pitchFamily="2" charset="-93"/>
                        </a:rPr>
                        <a:t>Quần áo mặc thường (tỉ cái)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2,6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4,3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5,5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5969493"/>
                  </a:ext>
                </a:extLst>
              </a:tr>
              <a:tr h="4574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#9Slide03 Cabin Condensed Bold" panose="00000806000000000000" pitchFamily="2" charset="-93"/>
                        </a:rPr>
                        <a:t>Giày, dép da (triệu đôi)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3200">
                          <a:effectLst/>
                          <a:latin typeface="#9Slide03 Cabin Condensed Bold" panose="00000806000000000000" pitchFamily="2" charset="-93"/>
                        </a:rPr>
                        <a:t>192,2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3200">
                          <a:effectLst/>
                          <a:latin typeface="#9Slide03 Cabin Condensed Bold" panose="00000806000000000000" pitchFamily="2" charset="-93"/>
                        </a:rPr>
                        <a:t>253,0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#9Slide03 Cabin Condensed Bold" panose="00000806000000000000" pitchFamily="2" charset="-93"/>
                        </a:rPr>
                        <a:t>317,0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00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214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5"/>
          <a:stretch/>
        </p:blipFill>
        <p:spPr>
          <a:xfrm>
            <a:off x="218057" y="81642"/>
            <a:ext cx="13930769" cy="102053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48600" y="-51624"/>
            <a:ext cx="10439400" cy="1720984"/>
          </a:xfrm>
          <a:prstGeom prst="rect">
            <a:avLst/>
          </a:prstGeom>
          <a:solidFill>
            <a:srgbClr val="E1F4FE"/>
          </a:solidFill>
        </p:spPr>
        <p:txBody>
          <a:bodyPr wrap="square">
            <a:spAutoFit/>
          </a:bodyPr>
          <a:lstStyle/>
          <a:p>
            <a:pPr algn="ctr">
              <a:lnSpc>
                <a:spcPts val="12740"/>
              </a:lnSpc>
            </a:pPr>
            <a:r>
              <a:rPr lang="en-US" sz="9600" dirty="0" err="1">
                <a:solidFill>
                  <a:srgbClr val="FF0000"/>
                </a:solidFill>
                <a:latin typeface="#9Slide05 Atlantika" pitchFamily="2" charset="-93"/>
              </a:rPr>
              <a:t>Xác</a:t>
            </a:r>
            <a:r>
              <a:rPr lang="en-US" sz="9600" dirty="0">
                <a:solidFill>
                  <a:srgbClr val="FF0000"/>
                </a:solidFill>
                <a:latin typeface="#9Slide05 Atlantika" pitchFamily="2" charset="-93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Atlantika" pitchFamily="2" charset="-93"/>
              </a:rPr>
              <a:t>định</a:t>
            </a:r>
            <a:r>
              <a:rPr lang="en-US" sz="9600" dirty="0">
                <a:solidFill>
                  <a:srgbClr val="FF0000"/>
                </a:solidFill>
                <a:latin typeface="#9Slide05 Atlantika" pitchFamily="2" charset="-93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Atlantika" pitchFamily="2" charset="-93"/>
              </a:rPr>
              <a:t>trên</a:t>
            </a:r>
            <a:r>
              <a:rPr lang="en-US" sz="9600" dirty="0">
                <a:solidFill>
                  <a:srgbClr val="FF0000"/>
                </a:solidFill>
                <a:latin typeface="#9Slide05 Atlantika" pitchFamily="2" charset="-93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Atlantika" pitchFamily="2" charset="-93"/>
              </a:rPr>
              <a:t>bản</a:t>
            </a:r>
            <a:r>
              <a:rPr lang="en-US" sz="9600" dirty="0">
                <a:solidFill>
                  <a:srgbClr val="FF0000"/>
                </a:solidFill>
                <a:latin typeface="#9Slide05 Atlantika" pitchFamily="2" charset="-93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Atlantika" pitchFamily="2" charset="-93"/>
              </a:rPr>
              <a:t>đồ</a:t>
            </a:r>
            <a:endParaRPr lang="en-US" sz="9600" dirty="0">
              <a:solidFill>
                <a:srgbClr val="FF0000"/>
              </a:solidFill>
              <a:latin typeface="#9Slide05 Atlantika" pitchFamily="2" charset="-93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7848600" y="1669360"/>
            <a:ext cx="10439400" cy="1795363"/>
          </a:xfrm>
          <a:prstGeom prst="rect">
            <a:avLst/>
          </a:prstGeom>
          <a:solidFill>
            <a:srgbClr val="E1F4FE"/>
          </a:solidFill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5400" dirty="0" smtClean="0">
                <a:solidFill>
                  <a:srgbClr val="000B5D"/>
                </a:solidFill>
                <a:latin typeface="#9Slide03 IcielPanton Black" panose="00000A00000000000000" pitchFamily="2" charset="-93"/>
              </a:rPr>
              <a:t>SỰ PHÂN BỐ CÁC NGÀNH CN</a:t>
            </a:r>
          </a:p>
          <a:p>
            <a:pPr algn="ctr">
              <a:lnSpc>
                <a:spcPts val="6999"/>
              </a:lnSpc>
            </a:pPr>
            <a:r>
              <a:rPr lang="en-US" sz="5400" dirty="0" smtClean="0">
                <a:solidFill>
                  <a:srgbClr val="000B5D"/>
                </a:solidFill>
                <a:latin typeface="#9Slide03 IcielPanton Black" panose="00000A00000000000000" pitchFamily="2" charset="-93"/>
              </a:rPr>
              <a:t>Ở MIỀN BẮC</a:t>
            </a:r>
            <a:endParaRPr lang="en-US" sz="5400" dirty="0">
              <a:solidFill>
                <a:srgbClr val="000B5D"/>
              </a:solidFill>
              <a:latin typeface="#9Slide03 IcielPanton Black" panose="00000A00000000000000" pitchFamily="2" charset="-93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" t="33958" r="68821" b="43530"/>
          <a:stretch/>
        </p:blipFill>
        <p:spPr>
          <a:xfrm>
            <a:off x="12642026" y="3464723"/>
            <a:ext cx="5723356" cy="68222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t="56029" r="69126" b="30043"/>
          <a:stretch/>
        </p:blipFill>
        <p:spPr>
          <a:xfrm>
            <a:off x="7848600" y="3461249"/>
            <a:ext cx="4825381" cy="355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3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" t="44034" r="-471" b="8241"/>
          <a:stretch/>
        </p:blipFill>
        <p:spPr>
          <a:xfrm>
            <a:off x="-1366125" y="137848"/>
            <a:ext cx="13930769" cy="102053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48600" y="-51624"/>
            <a:ext cx="10439400" cy="1720984"/>
          </a:xfrm>
          <a:prstGeom prst="rect">
            <a:avLst/>
          </a:prstGeom>
          <a:solidFill>
            <a:srgbClr val="E1F4FE"/>
          </a:solidFill>
        </p:spPr>
        <p:txBody>
          <a:bodyPr wrap="square">
            <a:spAutoFit/>
          </a:bodyPr>
          <a:lstStyle/>
          <a:p>
            <a:pPr algn="ctr">
              <a:lnSpc>
                <a:spcPts val="12740"/>
              </a:lnSpc>
            </a:pPr>
            <a:r>
              <a:rPr lang="en-US" sz="9600" dirty="0" err="1">
                <a:solidFill>
                  <a:srgbClr val="FF0000"/>
                </a:solidFill>
                <a:latin typeface="#9Slide05 Atlantika" pitchFamily="2" charset="-93"/>
              </a:rPr>
              <a:t>Xác</a:t>
            </a:r>
            <a:r>
              <a:rPr lang="en-US" sz="9600" dirty="0">
                <a:solidFill>
                  <a:srgbClr val="FF0000"/>
                </a:solidFill>
                <a:latin typeface="#9Slide05 Atlantika" pitchFamily="2" charset="-93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Atlantika" pitchFamily="2" charset="-93"/>
              </a:rPr>
              <a:t>định</a:t>
            </a:r>
            <a:r>
              <a:rPr lang="en-US" sz="9600" dirty="0">
                <a:solidFill>
                  <a:srgbClr val="FF0000"/>
                </a:solidFill>
                <a:latin typeface="#9Slide05 Atlantika" pitchFamily="2" charset="-93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Atlantika" pitchFamily="2" charset="-93"/>
              </a:rPr>
              <a:t>trên</a:t>
            </a:r>
            <a:r>
              <a:rPr lang="en-US" sz="9600" dirty="0">
                <a:solidFill>
                  <a:srgbClr val="FF0000"/>
                </a:solidFill>
                <a:latin typeface="#9Slide05 Atlantika" pitchFamily="2" charset="-93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Atlantika" pitchFamily="2" charset="-93"/>
              </a:rPr>
              <a:t>bản</a:t>
            </a:r>
            <a:r>
              <a:rPr lang="en-US" sz="9600" dirty="0">
                <a:solidFill>
                  <a:srgbClr val="FF0000"/>
                </a:solidFill>
                <a:latin typeface="#9Slide05 Atlantika" pitchFamily="2" charset="-93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Atlantika" pitchFamily="2" charset="-93"/>
              </a:rPr>
              <a:t>đồ</a:t>
            </a:r>
            <a:endParaRPr lang="en-US" sz="9600" dirty="0">
              <a:solidFill>
                <a:srgbClr val="FF0000"/>
              </a:solidFill>
              <a:latin typeface="#9Slide05 Atlantika" pitchFamily="2" charset="-93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7848600" y="1669360"/>
            <a:ext cx="10439400" cy="1795363"/>
          </a:xfrm>
          <a:prstGeom prst="rect">
            <a:avLst/>
          </a:prstGeom>
          <a:solidFill>
            <a:srgbClr val="E1F4FE"/>
          </a:solidFill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5400" dirty="0" smtClean="0">
                <a:solidFill>
                  <a:srgbClr val="000B5D"/>
                </a:solidFill>
                <a:latin typeface="#9Slide03 IcielPanton Black" panose="00000A00000000000000" pitchFamily="2" charset="-93"/>
              </a:rPr>
              <a:t>SỰ PHÂN BỐ CÁC NGÀNH CN</a:t>
            </a:r>
          </a:p>
          <a:p>
            <a:pPr algn="ctr">
              <a:lnSpc>
                <a:spcPts val="6999"/>
              </a:lnSpc>
            </a:pPr>
            <a:r>
              <a:rPr lang="en-US" sz="5400" dirty="0" smtClean="0">
                <a:solidFill>
                  <a:srgbClr val="000B5D"/>
                </a:solidFill>
                <a:latin typeface="#9Slide03 IcielPanton Black" panose="00000A00000000000000" pitchFamily="2" charset="-93"/>
              </a:rPr>
              <a:t>Ở MIỀN NAM</a:t>
            </a:r>
            <a:endParaRPr lang="en-US" sz="5400" dirty="0">
              <a:solidFill>
                <a:srgbClr val="000B5D"/>
              </a:solidFill>
              <a:latin typeface="#9Slide03 IcielPanton Black" panose="00000A00000000000000" pitchFamily="2" charset="-93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" t="33958" r="68821" b="43530"/>
          <a:stretch/>
        </p:blipFill>
        <p:spPr>
          <a:xfrm>
            <a:off x="12642026" y="3464723"/>
            <a:ext cx="5723356" cy="68222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t="56029" r="69126" b="30043"/>
          <a:stretch/>
        </p:blipFill>
        <p:spPr>
          <a:xfrm>
            <a:off x="7848600" y="3461249"/>
            <a:ext cx="4825381" cy="355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2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" y="-7379037"/>
            <a:ext cx="18508761" cy="18508761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  <p:sp>
        <p:nvSpPr>
          <p:cNvPr id="4" name="Freeform 4"/>
          <p:cNvSpPr/>
          <p:nvPr/>
        </p:nvSpPr>
        <p:spPr>
          <a:xfrm rot="5400000" flipH="1" flipV="1">
            <a:off x="11955470" y="3954470"/>
            <a:ext cx="8464534" cy="4200525"/>
          </a:xfrm>
          <a:custGeom>
            <a:avLst/>
            <a:gdLst/>
            <a:ahLst/>
            <a:cxnLst/>
            <a:rect l="l" t="t" r="r" b="b"/>
            <a:pathLst>
              <a:path w="8464534" h="4200525">
                <a:moveTo>
                  <a:pt x="8464535" y="4200525"/>
                </a:moveTo>
                <a:lnTo>
                  <a:pt x="0" y="4200525"/>
                </a:lnTo>
                <a:lnTo>
                  <a:pt x="0" y="0"/>
                </a:lnTo>
                <a:lnTo>
                  <a:pt x="8464535" y="0"/>
                </a:lnTo>
                <a:lnTo>
                  <a:pt x="8464535" y="420052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5400000">
            <a:off x="-230652" y="8646074"/>
            <a:ext cx="3750688" cy="3281852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12F7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18" name="Rectangle 17"/>
          <p:cNvSpPr/>
          <p:nvPr/>
        </p:nvSpPr>
        <p:spPr>
          <a:xfrm>
            <a:off x="0" y="0"/>
            <a:ext cx="18288000" cy="2246376"/>
          </a:xfrm>
          <a:prstGeom prst="rect">
            <a:avLst/>
          </a:prstGeom>
          <a:solidFill>
            <a:srgbClr val="000B5D">
              <a:alpha val="9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12"/>
          <p:cNvSpPr txBox="1"/>
          <p:nvPr/>
        </p:nvSpPr>
        <p:spPr>
          <a:xfrm>
            <a:off x="1851565" y="610479"/>
            <a:ext cx="14954389" cy="1635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40"/>
              </a:lnSpc>
            </a:pPr>
            <a:r>
              <a:rPr lang="en-US" sz="11500" dirty="0" err="1" smtClean="0">
                <a:solidFill>
                  <a:srgbClr val="FFFF00"/>
                </a:solidFill>
                <a:latin typeface="#9Slide05 Atlantika" pitchFamily="2" charset="-93"/>
              </a:rPr>
              <a:t>Câu</a:t>
            </a:r>
            <a:r>
              <a:rPr lang="en-US" sz="11500" dirty="0" smtClean="0">
                <a:solidFill>
                  <a:srgbClr val="FFFF00"/>
                </a:solidFill>
                <a:latin typeface="#9Slide05 Atlantika" pitchFamily="2" charset="-93"/>
              </a:rPr>
              <a:t> </a:t>
            </a:r>
            <a:r>
              <a:rPr lang="en-US" sz="11500" dirty="0" err="1" smtClean="0">
                <a:solidFill>
                  <a:srgbClr val="FFFF00"/>
                </a:solidFill>
                <a:latin typeface="#9Slide05 Atlantika" pitchFamily="2" charset="-93"/>
              </a:rPr>
              <a:t>hỏi</a:t>
            </a:r>
            <a:r>
              <a:rPr lang="en-US" sz="11500" dirty="0" smtClean="0">
                <a:solidFill>
                  <a:srgbClr val="FFFF00"/>
                </a:solidFill>
                <a:latin typeface="#9Slide05 Atlantika" pitchFamily="2" charset="-93"/>
              </a:rPr>
              <a:t> </a:t>
            </a:r>
            <a:r>
              <a:rPr lang="en-US" sz="11500" dirty="0" err="1" smtClean="0">
                <a:solidFill>
                  <a:srgbClr val="FFFF00"/>
                </a:solidFill>
                <a:latin typeface="#9Slide05 Atlantika" pitchFamily="2" charset="-93"/>
              </a:rPr>
              <a:t>số</a:t>
            </a:r>
            <a:r>
              <a:rPr lang="en-US" sz="11500" dirty="0" smtClean="0">
                <a:solidFill>
                  <a:srgbClr val="FFFF00"/>
                </a:solidFill>
                <a:latin typeface="#9Slide05 Atlantika" pitchFamily="2" charset="-93"/>
              </a:rPr>
              <a:t> 10</a:t>
            </a:r>
            <a:endParaRPr lang="en-US" sz="11500" dirty="0">
              <a:solidFill>
                <a:srgbClr val="FFFF00"/>
              </a:solidFill>
              <a:latin typeface="#9Slide05 Atlantika" pitchFamily="2" charset="-93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0" y="2215650"/>
            <a:ext cx="18288000" cy="8071350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678172" y="5693522"/>
            <a:ext cx="3254358" cy="2650378"/>
            <a:chOff x="525106" y="4915272"/>
            <a:chExt cx="3690697" cy="3096673"/>
          </a:xfrm>
        </p:grpSpPr>
        <p:grpSp>
          <p:nvGrpSpPr>
            <p:cNvPr id="69" name="Group 8"/>
            <p:cNvGrpSpPr/>
            <p:nvPr/>
          </p:nvGrpSpPr>
          <p:grpSpPr>
            <a:xfrm>
              <a:off x="525106" y="4915272"/>
              <a:ext cx="3690697" cy="3096673"/>
              <a:chOff x="2108" y="0"/>
              <a:chExt cx="1397505" cy="872615"/>
            </a:xfrm>
          </p:grpSpPr>
          <p:sp>
            <p:nvSpPr>
              <p:cNvPr id="71" name="Freeform 9"/>
              <p:cNvSpPr/>
              <p:nvPr/>
            </p:nvSpPr>
            <p:spPr>
              <a:xfrm>
                <a:off x="2108" y="0"/>
                <a:ext cx="1274656" cy="872615"/>
              </a:xfrm>
              <a:custGeom>
                <a:avLst/>
                <a:gdLst/>
                <a:ahLst/>
                <a:cxnLst/>
                <a:rect l="l" t="t" r="r" b="b"/>
                <a:pathLst>
                  <a:path w="1509697" h="872615">
                    <a:moveTo>
                      <a:pt x="1506046" y="448673"/>
                    </a:moveTo>
                    <a:lnTo>
                      <a:pt x="1314364" y="860250"/>
                    </a:lnTo>
                    <a:cubicBezTo>
                      <a:pt x="1310851" y="867792"/>
                      <a:pt x="1303284" y="872615"/>
                      <a:pt x="1294964" y="872615"/>
                    </a:cubicBezTo>
                    <a:lnTo>
                      <a:pt x="214733" y="872615"/>
                    </a:lnTo>
                    <a:cubicBezTo>
                      <a:pt x="206412" y="872615"/>
                      <a:pt x="198846" y="867792"/>
                      <a:pt x="195333" y="860250"/>
                    </a:cubicBezTo>
                    <a:lnTo>
                      <a:pt x="3651" y="448673"/>
                    </a:lnTo>
                    <a:cubicBezTo>
                      <a:pt x="0" y="440834"/>
                      <a:pt x="0" y="431782"/>
                      <a:pt x="3651" y="423942"/>
                    </a:cubicBezTo>
                    <a:lnTo>
                      <a:pt x="195333" y="12366"/>
                    </a:lnTo>
                    <a:cubicBezTo>
                      <a:pt x="198846" y="4823"/>
                      <a:pt x="206412" y="0"/>
                      <a:pt x="214733" y="0"/>
                    </a:cubicBezTo>
                    <a:lnTo>
                      <a:pt x="1294964" y="0"/>
                    </a:lnTo>
                    <a:cubicBezTo>
                      <a:pt x="1303284" y="0"/>
                      <a:pt x="1310851" y="4823"/>
                      <a:pt x="1314364" y="12366"/>
                    </a:cubicBezTo>
                    <a:lnTo>
                      <a:pt x="1506046" y="423942"/>
                    </a:lnTo>
                    <a:cubicBezTo>
                      <a:pt x="1509697" y="431782"/>
                      <a:pt x="1509697" y="440834"/>
                      <a:pt x="1506046" y="448673"/>
                    </a:cubicBezTo>
                    <a:close/>
                  </a:path>
                </a:pathLst>
              </a:custGeom>
              <a:solidFill>
                <a:srgbClr val="000B5D"/>
              </a:solidFill>
            </p:spPr>
          </p:sp>
          <p:sp>
            <p:nvSpPr>
              <p:cNvPr id="72" name="TextBox 10"/>
              <p:cNvSpPr txBox="1"/>
              <p:nvPr/>
            </p:nvSpPr>
            <p:spPr>
              <a:xfrm>
                <a:off x="114300" y="19050"/>
                <a:ext cx="1285313" cy="853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Condensed Bold" panose="00000806000000000000" pitchFamily="2" charset="-93"/>
                  <a:ea typeface="+mn-ea"/>
                  <a:cs typeface="+mn-cs"/>
                </a:endParaRPr>
              </a:p>
            </p:txBody>
          </p:sp>
        </p:grpSp>
        <p:sp>
          <p:nvSpPr>
            <p:cNvPr id="70" name="TextBox 12"/>
            <p:cNvSpPr txBox="1"/>
            <p:nvPr/>
          </p:nvSpPr>
          <p:spPr>
            <a:xfrm>
              <a:off x="725295" y="5074062"/>
              <a:ext cx="2967418" cy="29127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6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A. </a:t>
              </a:r>
              <a:r>
                <a:rPr lang="en-US" sz="36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/>
              </a:r>
              <a:br>
                <a:rPr lang="en-US" sz="36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</a:br>
              <a:r>
                <a:rPr lang="en-US" sz="3600" dirty="0" err="1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Các</a:t>
              </a:r>
              <a:r>
                <a:rPr lang="en-US" sz="36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vùng</a:t>
              </a:r>
              <a:r>
                <a:rPr lang="en-US" sz="36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36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/>
              </a:r>
              <a:br>
                <a:rPr lang="en-US" sz="36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</a:br>
              <a:r>
                <a:rPr lang="en-US" sz="3600" dirty="0" err="1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nông</a:t>
              </a:r>
              <a:r>
                <a:rPr lang="en-US" sz="36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thôn</a:t>
              </a:r>
              <a:r>
                <a:rPr lang="en-US" sz="36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endParaRPr>
            </a:p>
          </p:txBody>
        </p:sp>
      </p:grpSp>
      <p:sp>
        <p:nvSpPr>
          <p:cNvPr id="73" name="AutoShape 6"/>
          <p:cNvSpPr/>
          <p:nvPr/>
        </p:nvSpPr>
        <p:spPr>
          <a:xfrm flipV="1">
            <a:off x="2265948" y="4691291"/>
            <a:ext cx="0" cy="890806"/>
          </a:xfrm>
          <a:prstGeom prst="line">
            <a:avLst/>
          </a:prstGeom>
          <a:ln w="38100" cap="rnd">
            <a:solidFill>
              <a:srgbClr val="000B5D"/>
            </a:solidFill>
            <a:prstDash val="solid"/>
            <a:headEnd type="triangle" w="lg" len="med"/>
            <a:tailEnd type="none" w="sm" len="sm"/>
          </a:ln>
        </p:spPr>
      </p:sp>
      <p:sp>
        <p:nvSpPr>
          <p:cNvPr id="74" name="TextBox 15"/>
          <p:cNvSpPr txBox="1"/>
          <p:nvPr/>
        </p:nvSpPr>
        <p:spPr>
          <a:xfrm>
            <a:off x="2127780" y="2361642"/>
            <a:ext cx="14938878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967"/>
              </a:lnSpc>
              <a:spcBef>
                <a:spcPct val="0"/>
              </a:spcBef>
              <a:defRPr/>
            </a:pPr>
            <a:r>
              <a:rPr lang="vi-VN" sz="4400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Ngành </a:t>
            </a:r>
            <a:r>
              <a:rPr lang="vi-VN" sz="4400" dirty="0" smtClean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CÔNG NGHIỆP DỆT VÀ SẢN XUẤT TRANG PHỤC, SẢN XUẤT GIÀY, DÉP </a:t>
            </a:r>
            <a:r>
              <a:rPr lang="vi-VN" sz="4400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ở Việt Nam chủ yếu phân bố ở đâu?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Cabin Condensed Bold" panose="00000806000000000000" pitchFamily="2" charset="-93"/>
            </a:endParaRPr>
          </a:p>
        </p:txBody>
      </p:sp>
      <p:cxnSp>
        <p:nvCxnSpPr>
          <p:cNvPr id="75" name="Straight Connector 74"/>
          <p:cNvCxnSpPr>
            <a:stCxn id="73" idx="1"/>
          </p:cNvCxnSpPr>
          <p:nvPr/>
        </p:nvCxnSpPr>
        <p:spPr>
          <a:xfrm>
            <a:off x="2265949" y="4691291"/>
            <a:ext cx="14020799" cy="17870"/>
          </a:xfrm>
          <a:prstGeom prst="line">
            <a:avLst/>
          </a:prstGeom>
          <a:ln w="38100">
            <a:solidFill>
              <a:srgbClr val="000B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AutoShape 6"/>
          <p:cNvSpPr/>
          <p:nvPr/>
        </p:nvSpPr>
        <p:spPr>
          <a:xfrm flipV="1">
            <a:off x="16286748" y="4691292"/>
            <a:ext cx="0" cy="762372"/>
          </a:xfrm>
          <a:prstGeom prst="line">
            <a:avLst/>
          </a:prstGeom>
          <a:ln w="38100" cap="rnd">
            <a:solidFill>
              <a:srgbClr val="000B5D"/>
            </a:solidFill>
            <a:prstDash val="solid"/>
            <a:headEnd type="triangle" w="lg" len="med"/>
            <a:tailEnd type="none" w="sm" len="sm"/>
          </a:ln>
        </p:spPr>
      </p:sp>
      <p:sp>
        <p:nvSpPr>
          <p:cNvPr id="79" name="AutoShape 22"/>
          <p:cNvSpPr/>
          <p:nvPr/>
        </p:nvSpPr>
        <p:spPr>
          <a:xfrm>
            <a:off x="1072374" y="2232297"/>
            <a:ext cx="16320077" cy="66675"/>
          </a:xfrm>
          <a:prstGeom prst="line">
            <a:avLst/>
          </a:prstGeom>
          <a:ln w="28575" cap="rnd">
            <a:solidFill>
              <a:srgbClr val="002060"/>
            </a:solidFill>
            <a:prstDash val="lgDash"/>
            <a:headEnd type="diamond" w="lg" len="lg"/>
            <a:tailEnd type="none" w="sm" len="sm"/>
          </a:ln>
        </p:spPr>
      </p:sp>
      <p:sp>
        <p:nvSpPr>
          <p:cNvPr id="80" name="AutoShape 6"/>
          <p:cNvSpPr/>
          <p:nvPr/>
        </p:nvSpPr>
        <p:spPr>
          <a:xfrm flipV="1">
            <a:off x="6510405" y="4691292"/>
            <a:ext cx="0" cy="931265"/>
          </a:xfrm>
          <a:prstGeom prst="line">
            <a:avLst/>
          </a:prstGeom>
          <a:ln w="38100" cap="rnd">
            <a:solidFill>
              <a:srgbClr val="000B5D"/>
            </a:solidFill>
            <a:prstDash val="solid"/>
            <a:headEnd type="triangle" w="lg" len="med"/>
            <a:tailEnd type="none" w="sm" len="sm"/>
          </a:ln>
        </p:spPr>
      </p:sp>
      <p:sp>
        <p:nvSpPr>
          <p:cNvPr id="81" name="AutoShape 6"/>
          <p:cNvSpPr/>
          <p:nvPr/>
        </p:nvSpPr>
        <p:spPr>
          <a:xfrm flipV="1">
            <a:off x="11648925" y="4691292"/>
            <a:ext cx="0" cy="931265"/>
          </a:xfrm>
          <a:prstGeom prst="line">
            <a:avLst/>
          </a:prstGeom>
          <a:ln w="38100" cap="rnd">
            <a:solidFill>
              <a:srgbClr val="000B5D"/>
            </a:solidFill>
            <a:prstDash val="solid"/>
            <a:headEnd type="triangle" w="lg" len="med"/>
            <a:tailEnd type="none" w="sm" len="sm"/>
          </a:ln>
        </p:spPr>
      </p:sp>
      <p:grpSp>
        <p:nvGrpSpPr>
          <p:cNvPr id="82" name="Group 81"/>
          <p:cNvGrpSpPr/>
          <p:nvPr/>
        </p:nvGrpSpPr>
        <p:grpSpPr>
          <a:xfrm>
            <a:off x="5051442" y="5677347"/>
            <a:ext cx="3254358" cy="2650378"/>
            <a:chOff x="525106" y="4915272"/>
            <a:chExt cx="3690697" cy="3096673"/>
          </a:xfrm>
        </p:grpSpPr>
        <p:grpSp>
          <p:nvGrpSpPr>
            <p:cNvPr id="83" name="Group 8"/>
            <p:cNvGrpSpPr/>
            <p:nvPr/>
          </p:nvGrpSpPr>
          <p:grpSpPr>
            <a:xfrm>
              <a:off x="525106" y="4915272"/>
              <a:ext cx="3690697" cy="3096673"/>
              <a:chOff x="2108" y="0"/>
              <a:chExt cx="1397505" cy="872615"/>
            </a:xfrm>
          </p:grpSpPr>
          <p:sp>
            <p:nvSpPr>
              <p:cNvPr id="85" name="Freeform 9"/>
              <p:cNvSpPr/>
              <p:nvPr/>
            </p:nvSpPr>
            <p:spPr>
              <a:xfrm>
                <a:off x="2108" y="0"/>
                <a:ext cx="1274656" cy="872615"/>
              </a:xfrm>
              <a:custGeom>
                <a:avLst/>
                <a:gdLst/>
                <a:ahLst/>
                <a:cxnLst/>
                <a:rect l="l" t="t" r="r" b="b"/>
                <a:pathLst>
                  <a:path w="1509697" h="872615">
                    <a:moveTo>
                      <a:pt x="1506046" y="448673"/>
                    </a:moveTo>
                    <a:lnTo>
                      <a:pt x="1314364" y="860250"/>
                    </a:lnTo>
                    <a:cubicBezTo>
                      <a:pt x="1310851" y="867792"/>
                      <a:pt x="1303284" y="872615"/>
                      <a:pt x="1294964" y="872615"/>
                    </a:cubicBezTo>
                    <a:lnTo>
                      <a:pt x="214733" y="872615"/>
                    </a:lnTo>
                    <a:cubicBezTo>
                      <a:pt x="206412" y="872615"/>
                      <a:pt x="198846" y="867792"/>
                      <a:pt x="195333" y="860250"/>
                    </a:cubicBezTo>
                    <a:lnTo>
                      <a:pt x="3651" y="448673"/>
                    </a:lnTo>
                    <a:cubicBezTo>
                      <a:pt x="0" y="440834"/>
                      <a:pt x="0" y="431782"/>
                      <a:pt x="3651" y="423942"/>
                    </a:cubicBezTo>
                    <a:lnTo>
                      <a:pt x="195333" y="12366"/>
                    </a:lnTo>
                    <a:cubicBezTo>
                      <a:pt x="198846" y="4823"/>
                      <a:pt x="206412" y="0"/>
                      <a:pt x="214733" y="0"/>
                    </a:cubicBezTo>
                    <a:lnTo>
                      <a:pt x="1294964" y="0"/>
                    </a:lnTo>
                    <a:cubicBezTo>
                      <a:pt x="1303284" y="0"/>
                      <a:pt x="1310851" y="4823"/>
                      <a:pt x="1314364" y="12366"/>
                    </a:cubicBezTo>
                    <a:lnTo>
                      <a:pt x="1506046" y="423942"/>
                    </a:lnTo>
                    <a:cubicBezTo>
                      <a:pt x="1509697" y="431782"/>
                      <a:pt x="1509697" y="440834"/>
                      <a:pt x="1506046" y="448673"/>
                    </a:cubicBezTo>
                    <a:close/>
                  </a:path>
                </a:pathLst>
              </a:custGeom>
              <a:solidFill>
                <a:srgbClr val="000B5D"/>
              </a:solidFill>
            </p:spPr>
          </p:sp>
          <p:sp>
            <p:nvSpPr>
              <p:cNvPr id="86" name="TextBox 10"/>
              <p:cNvSpPr txBox="1"/>
              <p:nvPr/>
            </p:nvSpPr>
            <p:spPr>
              <a:xfrm>
                <a:off x="114300" y="19050"/>
                <a:ext cx="1285313" cy="853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Condensed Bold" panose="00000806000000000000" pitchFamily="2" charset="-93"/>
                  <a:ea typeface="+mn-ea"/>
                  <a:cs typeface="+mn-cs"/>
                </a:endParaRPr>
              </a:p>
            </p:txBody>
          </p:sp>
        </p:grpSp>
        <p:sp>
          <p:nvSpPr>
            <p:cNvPr id="84" name="TextBox 12"/>
            <p:cNvSpPr txBox="1"/>
            <p:nvPr/>
          </p:nvSpPr>
          <p:spPr>
            <a:xfrm>
              <a:off x="725295" y="5074062"/>
              <a:ext cx="2967418" cy="29127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6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B. </a:t>
              </a:r>
              <a:r>
                <a:rPr lang="en-US" sz="36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/>
              </a:r>
              <a:br>
                <a:rPr lang="en-US" sz="36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</a:br>
              <a:r>
                <a:rPr lang="en-US" sz="3600" dirty="0" err="1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Các</a:t>
              </a:r>
              <a:r>
                <a:rPr lang="en-US" sz="36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/>
              </a:r>
              <a:br>
                <a:rPr lang="en-US" sz="36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</a:br>
              <a:r>
                <a:rPr lang="en-US" sz="36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đô</a:t>
              </a:r>
              <a:r>
                <a:rPr lang="en-US" sz="36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thị</a:t>
              </a:r>
              <a:r>
                <a:rPr lang="en-US" sz="36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lớn</a:t>
              </a:r>
              <a:r>
                <a:rPr lang="en-US" sz="36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0210800" y="5677347"/>
            <a:ext cx="3254358" cy="2650378"/>
            <a:chOff x="525106" y="4915272"/>
            <a:chExt cx="3690697" cy="3096673"/>
          </a:xfrm>
        </p:grpSpPr>
        <p:grpSp>
          <p:nvGrpSpPr>
            <p:cNvPr id="93" name="Group 8"/>
            <p:cNvGrpSpPr/>
            <p:nvPr/>
          </p:nvGrpSpPr>
          <p:grpSpPr>
            <a:xfrm>
              <a:off x="525106" y="4915272"/>
              <a:ext cx="3690697" cy="3096673"/>
              <a:chOff x="2108" y="0"/>
              <a:chExt cx="1397505" cy="872615"/>
            </a:xfrm>
          </p:grpSpPr>
          <p:sp>
            <p:nvSpPr>
              <p:cNvPr id="95" name="Freeform 9"/>
              <p:cNvSpPr/>
              <p:nvPr/>
            </p:nvSpPr>
            <p:spPr>
              <a:xfrm>
                <a:off x="2108" y="0"/>
                <a:ext cx="1274656" cy="872615"/>
              </a:xfrm>
              <a:custGeom>
                <a:avLst/>
                <a:gdLst/>
                <a:ahLst/>
                <a:cxnLst/>
                <a:rect l="l" t="t" r="r" b="b"/>
                <a:pathLst>
                  <a:path w="1509697" h="872615">
                    <a:moveTo>
                      <a:pt x="1506046" y="448673"/>
                    </a:moveTo>
                    <a:lnTo>
                      <a:pt x="1314364" y="860250"/>
                    </a:lnTo>
                    <a:cubicBezTo>
                      <a:pt x="1310851" y="867792"/>
                      <a:pt x="1303284" y="872615"/>
                      <a:pt x="1294964" y="872615"/>
                    </a:cubicBezTo>
                    <a:lnTo>
                      <a:pt x="214733" y="872615"/>
                    </a:lnTo>
                    <a:cubicBezTo>
                      <a:pt x="206412" y="872615"/>
                      <a:pt x="198846" y="867792"/>
                      <a:pt x="195333" y="860250"/>
                    </a:cubicBezTo>
                    <a:lnTo>
                      <a:pt x="3651" y="448673"/>
                    </a:lnTo>
                    <a:cubicBezTo>
                      <a:pt x="0" y="440834"/>
                      <a:pt x="0" y="431782"/>
                      <a:pt x="3651" y="423942"/>
                    </a:cubicBezTo>
                    <a:lnTo>
                      <a:pt x="195333" y="12366"/>
                    </a:lnTo>
                    <a:cubicBezTo>
                      <a:pt x="198846" y="4823"/>
                      <a:pt x="206412" y="0"/>
                      <a:pt x="214733" y="0"/>
                    </a:cubicBezTo>
                    <a:lnTo>
                      <a:pt x="1294964" y="0"/>
                    </a:lnTo>
                    <a:cubicBezTo>
                      <a:pt x="1303284" y="0"/>
                      <a:pt x="1310851" y="4823"/>
                      <a:pt x="1314364" y="12366"/>
                    </a:cubicBezTo>
                    <a:lnTo>
                      <a:pt x="1506046" y="423942"/>
                    </a:lnTo>
                    <a:cubicBezTo>
                      <a:pt x="1509697" y="431782"/>
                      <a:pt x="1509697" y="440834"/>
                      <a:pt x="1506046" y="448673"/>
                    </a:cubicBezTo>
                    <a:close/>
                  </a:path>
                </a:pathLst>
              </a:custGeom>
              <a:solidFill>
                <a:srgbClr val="000B5D"/>
              </a:solidFill>
            </p:spPr>
          </p:sp>
          <p:sp>
            <p:nvSpPr>
              <p:cNvPr id="96" name="TextBox 10"/>
              <p:cNvSpPr txBox="1"/>
              <p:nvPr/>
            </p:nvSpPr>
            <p:spPr>
              <a:xfrm>
                <a:off x="114300" y="19050"/>
                <a:ext cx="1285313" cy="853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Condensed Bold" panose="00000806000000000000" pitchFamily="2" charset="-93"/>
                  <a:ea typeface="+mn-ea"/>
                  <a:cs typeface="+mn-cs"/>
                </a:endParaRPr>
              </a:p>
            </p:txBody>
          </p:sp>
        </p:grpSp>
        <p:sp>
          <p:nvSpPr>
            <p:cNvPr id="94" name="TextBox 12"/>
            <p:cNvSpPr txBox="1"/>
            <p:nvPr/>
          </p:nvSpPr>
          <p:spPr>
            <a:xfrm>
              <a:off x="725295" y="5074062"/>
              <a:ext cx="2967418" cy="29127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6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C. </a:t>
              </a:r>
              <a:r>
                <a:rPr lang="en-US" sz="36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/>
              </a:r>
              <a:br>
                <a:rPr lang="en-US" sz="36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</a:br>
              <a:r>
                <a:rPr lang="en-US" sz="3600" dirty="0" err="1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Các</a:t>
              </a:r>
              <a:r>
                <a:rPr lang="en-US" sz="36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khu</a:t>
              </a:r>
              <a:r>
                <a:rPr lang="en-US" sz="36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vực</a:t>
              </a:r>
              <a:r>
                <a:rPr lang="en-US" sz="36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miền</a:t>
              </a:r>
              <a:r>
                <a:rPr lang="en-US" sz="36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núi</a:t>
              </a:r>
              <a:r>
                <a:rPr lang="en-US" sz="36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4859042" y="5677347"/>
            <a:ext cx="3254358" cy="2650378"/>
            <a:chOff x="525106" y="4915272"/>
            <a:chExt cx="3690697" cy="3096673"/>
          </a:xfrm>
        </p:grpSpPr>
        <p:grpSp>
          <p:nvGrpSpPr>
            <p:cNvPr id="98" name="Group 8"/>
            <p:cNvGrpSpPr/>
            <p:nvPr/>
          </p:nvGrpSpPr>
          <p:grpSpPr>
            <a:xfrm>
              <a:off x="525106" y="4915272"/>
              <a:ext cx="3690697" cy="3096673"/>
              <a:chOff x="2108" y="0"/>
              <a:chExt cx="1397505" cy="872615"/>
            </a:xfrm>
          </p:grpSpPr>
          <p:sp>
            <p:nvSpPr>
              <p:cNvPr id="100" name="Freeform 9"/>
              <p:cNvSpPr/>
              <p:nvPr/>
            </p:nvSpPr>
            <p:spPr>
              <a:xfrm>
                <a:off x="2108" y="0"/>
                <a:ext cx="1274656" cy="872615"/>
              </a:xfrm>
              <a:custGeom>
                <a:avLst/>
                <a:gdLst/>
                <a:ahLst/>
                <a:cxnLst/>
                <a:rect l="l" t="t" r="r" b="b"/>
                <a:pathLst>
                  <a:path w="1509697" h="872615">
                    <a:moveTo>
                      <a:pt x="1506046" y="448673"/>
                    </a:moveTo>
                    <a:lnTo>
                      <a:pt x="1314364" y="860250"/>
                    </a:lnTo>
                    <a:cubicBezTo>
                      <a:pt x="1310851" y="867792"/>
                      <a:pt x="1303284" y="872615"/>
                      <a:pt x="1294964" y="872615"/>
                    </a:cubicBezTo>
                    <a:lnTo>
                      <a:pt x="214733" y="872615"/>
                    </a:lnTo>
                    <a:cubicBezTo>
                      <a:pt x="206412" y="872615"/>
                      <a:pt x="198846" y="867792"/>
                      <a:pt x="195333" y="860250"/>
                    </a:cubicBezTo>
                    <a:lnTo>
                      <a:pt x="3651" y="448673"/>
                    </a:lnTo>
                    <a:cubicBezTo>
                      <a:pt x="0" y="440834"/>
                      <a:pt x="0" y="431782"/>
                      <a:pt x="3651" y="423942"/>
                    </a:cubicBezTo>
                    <a:lnTo>
                      <a:pt x="195333" y="12366"/>
                    </a:lnTo>
                    <a:cubicBezTo>
                      <a:pt x="198846" y="4823"/>
                      <a:pt x="206412" y="0"/>
                      <a:pt x="214733" y="0"/>
                    </a:cubicBezTo>
                    <a:lnTo>
                      <a:pt x="1294964" y="0"/>
                    </a:lnTo>
                    <a:cubicBezTo>
                      <a:pt x="1303284" y="0"/>
                      <a:pt x="1310851" y="4823"/>
                      <a:pt x="1314364" y="12366"/>
                    </a:cubicBezTo>
                    <a:lnTo>
                      <a:pt x="1506046" y="423942"/>
                    </a:lnTo>
                    <a:cubicBezTo>
                      <a:pt x="1509697" y="431782"/>
                      <a:pt x="1509697" y="440834"/>
                      <a:pt x="1506046" y="448673"/>
                    </a:cubicBezTo>
                    <a:close/>
                  </a:path>
                </a:pathLst>
              </a:custGeom>
              <a:solidFill>
                <a:srgbClr val="000B5D"/>
              </a:solidFill>
            </p:spPr>
          </p:sp>
          <p:sp>
            <p:nvSpPr>
              <p:cNvPr id="101" name="TextBox 10"/>
              <p:cNvSpPr txBox="1"/>
              <p:nvPr/>
            </p:nvSpPr>
            <p:spPr>
              <a:xfrm>
                <a:off x="114300" y="19050"/>
                <a:ext cx="1285313" cy="853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Condensed Bold" panose="00000806000000000000" pitchFamily="2" charset="-93"/>
                  <a:ea typeface="+mn-ea"/>
                  <a:cs typeface="+mn-cs"/>
                </a:endParaRPr>
              </a:p>
            </p:txBody>
          </p:sp>
        </p:grpSp>
        <p:sp>
          <p:nvSpPr>
            <p:cNvPr id="99" name="TextBox 12"/>
            <p:cNvSpPr txBox="1"/>
            <p:nvPr/>
          </p:nvSpPr>
          <p:spPr>
            <a:xfrm>
              <a:off x="725295" y="5074062"/>
              <a:ext cx="2967418" cy="29127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6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D. </a:t>
              </a:r>
              <a:r>
                <a:rPr lang="en-US" sz="36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/>
              </a:r>
              <a:br>
                <a:rPr lang="en-US" sz="36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</a:br>
              <a:r>
                <a:rPr lang="en-US" sz="3600" dirty="0" err="1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Các</a:t>
              </a:r>
              <a:r>
                <a:rPr lang="en-US" sz="36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vùng</a:t>
              </a:r>
              <a:r>
                <a:rPr lang="en-US" sz="36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36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/>
              </a:r>
              <a:br>
                <a:rPr lang="en-US" sz="36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</a:br>
              <a:r>
                <a:rPr lang="en-US" sz="3600" dirty="0" err="1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ven</a:t>
              </a:r>
              <a:r>
                <a:rPr lang="en-US" sz="36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biển</a:t>
              </a:r>
              <a:r>
                <a:rPr lang="en-US" sz="36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endParaRPr>
            </a:p>
          </p:txBody>
        </p:sp>
      </p:grpSp>
      <p:pic>
        <p:nvPicPr>
          <p:cNvPr id="2" name="30 Seconds Timer - Đồng hồ đếm ngược 3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46114" y="0"/>
            <a:ext cx="3803785" cy="21379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03780" y="8512910"/>
            <a:ext cx="7480440" cy="1774090"/>
          </a:xfrm>
          <a:prstGeom prst="rect">
            <a:avLst/>
          </a:prstGeom>
        </p:spPr>
      </p:pic>
      <p:sp>
        <p:nvSpPr>
          <p:cNvPr id="111" name="TextBox 12"/>
          <p:cNvSpPr txBox="1"/>
          <p:nvPr/>
        </p:nvSpPr>
        <p:spPr>
          <a:xfrm>
            <a:off x="9558736" y="8409405"/>
            <a:ext cx="1797409" cy="1635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40"/>
              </a:lnSpc>
            </a:pPr>
            <a:r>
              <a:rPr lang="en-US" sz="11500" dirty="0" smtClean="0">
                <a:solidFill>
                  <a:srgbClr val="FF0000"/>
                </a:solidFill>
                <a:latin typeface="#9Slide03 IcielNovecento sans E" panose="00000900000000000000" pitchFamily="2" charset="-93"/>
              </a:rPr>
              <a:t>B</a:t>
            </a:r>
            <a:endParaRPr lang="en-US" sz="11500" dirty="0">
              <a:solidFill>
                <a:srgbClr val="FF0000"/>
              </a:solidFill>
              <a:latin typeface="#9Slide03 IcielNovecento sans E" panose="00000900000000000000" pitchFamily="2" charset="-93"/>
            </a:endParaRPr>
          </a:p>
        </p:txBody>
      </p:sp>
      <p:pic>
        <p:nvPicPr>
          <p:cNvPr id="5" name="last-days-1666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44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491254" y="12561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508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4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4" grpId="0"/>
      <p:bldP spid="1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39027" y="3736775"/>
            <a:ext cx="6296304" cy="3560869"/>
            <a:chOff x="0" y="0"/>
            <a:chExt cx="1513913" cy="856192"/>
          </a:xfrm>
        </p:grpSpPr>
        <p:sp>
          <p:nvSpPr>
            <p:cNvPr id="3" name="Freeform 3"/>
            <p:cNvSpPr/>
            <p:nvPr/>
          </p:nvSpPr>
          <p:spPr>
            <a:xfrm>
              <a:off x="2130" y="0"/>
              <a:ext cx="1509654" cy="856192"/>
            </a:xfrm>
            <a:custGeom>
              <a:avLst/>
              <a:gdLst/>
              <a:ahLst/>
              <a:cxnLst/>
              <a:rect l="l" t="t" r="r" b="b"/>
              <a:pathLst>
                <a:path w="1509654" h="856192">
                  <a:moveTo>
                    <a:pt x="1505983" y="440315"/>
                  </a:moveTo>
                  <a:lnTo>
                    <a:pt x="1314382" y="843973"/>
                  </a:lnTo>
                  <a:cubicBezTo>
                    <a:pt x="1310840" y="851436"/>
                    <a:pt x="1303318" y="856192"/>
                    <a:pt x="1295057" y="856192"/>
                  </a:cubicBezTo>
                  <a:lnTo>
                    <a:pt x="214596" y="856192"/>
                  </a:lnTo>
                  <a:cubicBezTo>
                    <a:pt x="206335" y="856192"/>
                    <a:pt x="198812" y="851436"/>
                    <a:pt x="195270" y="843973"/>
                  </a:cubicBezTo>
                  <a:lnTo>
                    <a:pt x="3670" y="440315"/>
                  </a:lnTo>
                  <a:cubicBezTo>
                    <a:pt x="0" y="432582"/>
                    <a:pt x="0" y="423610"/>
                    <a:pt x="3670" y="415877"/>
                  </a:cubicBezTo>
                  <a:lnTo>
                    <a:pt x="195270" y="12219"/>
                  </a:lnTo>
                  <a:cubicBezTo>
                    <a:pt x="198812" y="4756"/>
                    <a:pt x="206335" y="0"/>
                    <a:pt x="214596" y="0"/>
                  </a:cubicBezTo>
                  <a:lnTo>
                    <a:pt x="1295057" y="0"/>
                  </a:lnTo>
                  <a:cubicBezTo>
                    <a:pt x="1303318" y="0"/>
                    <a:pt x="1310840" y="4756"/>
                    <a:pt x="1314382" y="12219"/>
                  </a:cubicBezTo>
                  <a:lnTo>
                    <a:pt x="1505983" y="415877"/>
                  </a:lnTo>
                  <a:cubicBezTo>
                    <a:pt x="1509653" y="423610"/>
                    <a:pt x="1509653" y="432582"/>
                    <a:pt x="1505983" y="440315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000B5D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-76200"/>
              <a:ext cx="1285313" cy="9323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1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2670" y="3801033"/>
            <a:ext cx="6153519" cy="3480117"/>
            <a:chOff x="0" y="0"/>
            <a:chExt cx="1513913" cy="856192"/>
          </a:xfrm>
        </p:grpSpPr>
        <p:sp>
          <p:nvSpPr>
            <p:cNvPr id="6" name="Freeform 6"/>
            <p:cNvSpPr/>
            <p:nvPr/>
          </p:nvSpPr>
          <p:spPr>
            <a:xfrm>
              <a:off x="2179" y="0"/>
              <a:ext cx="1509555" cy="856192"/>
            </a:xfrm>
            <a:custGeom>
              <a:avLst/>
              <a:gdLst/>
              <a:ahLst/>
              <a:cxnLst/>
              <a:rect l="l" t="t" r="r" b="b"/>
              <a:pathLst>
                <a:path w="1509555" h="856192">
                  <a:moveTo>
                    <a:pt x="1505799" y="440598"/>
                  </a:moveTo>
                  <a:lnTo>
                    <a:pt x="1314468" y="843690"/>
                  </a:lnTo>
                  <a:cubicBezTo>
                    <a:pt x="1310844" y="851325"/>
                    <a:pt x="1303147" y="856192"/>
                    <a:pt x="1294694" y="856192"/>
                  </a:cubicBezTo>
                  <a:lnTo>
                    <a:pt x="214860" y="856192"/>
                  </a:lnTo>
                  <a:cubicBezTo>
                    <a:pt x="206408" y="856192"/>
                    <a:pt x="198711" y="851325"/>
                    <a:pt x="195087" y="843690"/>
                  </a:cubicBezTo>
                  <a:lnTo>
                    <a:pt x="3755" y="440598"/>
                  </a:lnTo>
                  <a:cubicBezTo>
                    <a:pt x="0" y="432687"/>
                    <a:pt x="0" y="423505"/>
                    <a:pt x="3755" y="415594"/>
                  </a:cubicBezTo>
                  <a:lnTo>
                    <a:pt x="195087" y="12502"/>
                  </a:lnTo>
                  <a:cubicBezTo>
                    <a:pt x="198711" y="4867"/>
                    <a:pt x="206408" y="0"/>
                    <a:pt x="214860" y="0"/>
                  </a:cubicBezTo>
                  <a:lnTo>
                    <a:pt x="1294694" y="0"/>
                  </a:lnTo>
                  <a:cubicBezTo>
                    <a:pt x="1303147" y="0"/>
                    <a:pt x="1310844" y="4867"/>
                    <a:pt x="1314468" y="12502"/>
                  </a:cubicBezTo>
                  <a:lnTo>
                    <a:pt x="1505799" y="415594"/>
                  </a:lnTo>
                  <a:cubicBezTo>
                    <a:pt x="1509555" y="423505"/>
                    <a:pt x="1509555" y="432687"/>
                    <a:pt x="1505799" y="440598"/>
                  </a:cubicBezTo>
                  <a:close/>
                </a:path>
              </a:pathLst>
            </a:custGeom>
            <a:solidFill>
              <a:srgbClr val="000B5D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14300" y="19050"/>
              <a:ext cx="1285313" cy="837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7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267474" y="4037249"/>
            <a:ext cx="3706873" cy="557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01"/>
              </a:lnSpc>
              <a:spcBef>
                <a:spcPct val="0"/>
              </a:spcBef>
            </a:pPr>
            <a:r>
              <a:rPr lang="en-US" sz="3358" u="none" strike="noStrike" dirty="0">
                <a:solidFill>
                  <a:srgbClr val="FFFFFF"/>
                </a:solidFill>
                <a:latin typeface="#9Slide03 IcielPanton Black" panose="00000A00000000000000" pitchFamily="2" charset="-93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67474" y="4639899"/>
            <a:ext cx="4371553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01"/>
              </a:lnSpc>
              <a:spcBef>
                <a:spcPct val="0"/>
              </a:spcBef>
            </a:pPr>
            <a:r>
              <a:rPr lang="en-US" sz="3358" u="none" strike="noStrike" dirty="0" smtClean="0">
                <a:solidFill>
                  <a:srgbClr val="FFFFFF"/>
                </a:solidFill>
                <a:latin typeface="#9Slide03 IcielSamsung Sharp Bo" pitchFamily="2" charset="-93"/>
                <a:ea typeface="#9Slide03 IcielSamsung Sharp Bo" pitchFamily="2" charset="-93"/>
                <a:cs typeface="#9Slide03 IcielSamsung Sharp Bo" pitchFamily="2" charset="-93"/>
              </a:rPr>
              <a:t>CÁC NGÀNH CÔNG NGHIỆP CHỦ YẾU</a:t>
            </a:r>
          </a:p>
          <a:p>
            <a:pPr marL="0" lvl="0" indent="0" algn="ctr">
              <a:lnSpc>
                <a:spcPts val="4701"/>
              </a:lnSpc>
              <a:spcBef>
                <a:spcPct val="0"/>
              </a:spcBef>
            </a:pPr>
            <a:endParaRPr lang="en-US" sz="3358" u="none" strike="noStrike" dirty="0">
              <a:solidFill>
                <a:srgbClr val="FFFFFF"/>
              </a:solidFill>
              <a:latin typeface="#9Slide03 IcielSamsung Sharp Bo" pitchFamily="2" charset="-93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550684" y="4033810"/>
            <a:ext cx="4472989" cy="6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5"/>
              </a:lnSpc>
            </a:pPr>
            <a:r>
              <a:rPr lang="en-US" sz="4032" dirty="0">
                <a:solidFill>
                  <a:srgbClr val="000B5D"/>
                </a:solidFill>
                <a:latin typeface="#9Slide03 IcielPanton Black" panose="00000A00000000000000" pitchFamily="2" charset="-93"/>
              </a:rPr>
              <a:t>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50684" y="4669494"/>
            <a:ext cx="4472989" cy="176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34"/>
              </a:lnSpc>
              <a:spcBef>
                <a:spcPct val="0"/>
              </a:spcBef>
            </a:pPr>
            <a:r>
              <a:rPr lang="en-US" sz="3310" u="none" strike="noStrike" dirty="0">
                <a:solidFill>
                  <a:srgbClr val="000B5D"/>
                </a:solidFill>
                <a:latin typeface="#9Slide03 IcielSamsung Sharp Bo" pitchFamily="2" charset="-93"/>
              </a:rPr>
              <a:t>VẤN ĐỀ PHÁT TRIỂN CÔNG NGHIỆP XANH</a:t>
            </a:r>
          </a:p>
          <a:p>
            <a:pPr marL="0" lvl="0" indent="0" algn="ctr">
              <a:lnSpc>
                <a:spcPts val="4634"/>
              </a:lnSpc>
              <a:spcBef>
                <a:spcPct val="0"/>
              </a:spcBef>
            </a:pPr>
            <a:endParaRPr lang="en-US" sz="3310" u="none" strike="noStrike" dirty="0">
              <a:solidFill>
                <a:srgbClr val="000B5D"/>
              </a:solidFill>
              <a:latin typeface="#9Slide03 IcielSamsung Sharp Bo" pitchFamily="2" charset="-93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942975"/>
            <a:ext cx="4058492" cy="503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000B5D"/>
                </a:solidFill>
                <a:latin typeface="#9Slide03 Cabin Condensed Bold" panose="00000806000000000000" pitchFamily="2" charset="-93"/>
              </a:rPr>
              <a:t>TIẾP THEO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1985684"/>
            <a:ext cx="10907066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6999" dirty="0" smtClean="0">
                <a:solidFill>
                  <a:srgbClr val="000B5D"/>
                </a:solidFill>
                <a:latin typeface="#9Slide03 IcielPanton Black" panose="00000A00000000000000" pitchFamily="2" charset="-93"/>
              </a:rPr>
              <a:t>BÀI 7: </a:t>
            </a:r>
            <a:r>
              <a:rPr lang="en-US" sz="6999" dirty="0">
                <a:solidFill>
                  <a:srgbClr val="000B5D"/>
                </a:solidFill>
                <a:latin typeface="#9Slide03 IcielPanton Black" panose="00000A00000000000000" pitchFamily="2" charset="-93"/>
              </a:rPr>
              <a:t>CÔNG NGHIỆP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5358737" y="8672814"/>
            <a:ext cx="4185210" cy="2172476"/>
            <a:chOff x="0" y="0"/>
            <a:chExt cx="1345639" cy="698500"/>
          </a:xfrm>
        </p:grpSpPr>
        <p:sp>
          <p:nvSpPr>
            <p:cNvPr id="15" name="Freeform 15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00ADE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935766" y="9331740"/>
            <a:ext cx="8141223" cy="1553840"/>
            <a:chOff x="0" y="0"/>
            <a:chExt cx="3659737" cy="698500"/>
          </a:xfrm>
        </p:grpSpPr>
        <p:sp>
          <p:nvSpPr>
            <p:cNvPr id="18" name="Freeform 18"/>
            <p:cNvSpPr/>
            <p:nvPr/>
          </p:nvSpPr>
          <p:spPr>
            <a:xfrm>
              <a:off x="2009" y="0"/>
              <a:ext cx="3655720" cy="698500"/>
            </a:xfrm>
            <a:custGeom>
              <a:avLst/>
              <a:gdLst/>
              <a:ahLst/>
              <a:cxnLst/>
              <a:rect l="l" t="t" r="r" b="b"/>
              <a:pathLst>
                <a:path w="3655720" h="698500">
                  <a:moveTo>
                    <a:pt x="3652468" y="358292"/>
                  </a:moveTo>
                  <a:lnTo>
                    <a:pt x="3459789" y="689458"/>
                  </a:lnTo>
                  <a:cubicBezTo>
                    <a:pt x="3456532" y="695056"/>
                    <a:pt x="3450544" y="698500"/>
                    <a:pt x="3444067" y="698500"/>
                  </a:cubicBezTo>
                  <a:lnTo>
                    <a:pt x="211651" y="698500"/>
                  </a:lnTo>
                  <a:cubicBezTo>
                    <a:pt x="205175" y="698500"/>
                    <a:pt x="199187" y="695056"/>
                    <a:pt x="195930" y="689458"/>
                  </a:cubicBezTo>
                  <a:lnTo>
                    <a:pt x="3252" y="358292"/>
                  </a:lnTo>
                  <a:cubicBezTo>
                    <a:pt x="0" y="352702"/>
                    <a:pt x="0" y="345798"/>
                    <a:pt x="3252" y="340208"/>
                  </a:cubicBezTo>
                  <a:lnTo>
                    <a:pt x="195930" y="9042"/>
                  </a:lnTo>
                  <a:cubicBezTo>
                    <a:pt x="199187" y="3444"/>
                    <a:pt x="205175" y="0"/>
                    <a:pt x="211651" y="0"/>
                  </a:cubicBezTo>
                  <a:lnTo>
                    <a:pt x="3444067" y="0"/>
                  </a:lnTo>
                  <a:cubicBezTo>
                    <a:pt x="3450544" y="0"/>
                    <a:pt x="3456532" y="3444"/>
                    <a:pt x="3459789" y="9042"/>
                  </a:cubicBezTo>
                  <a:lnTo>
                    <a:pt x="3652468" y="340208"/>
                  </a:lnTo>
                  <a:cubicBezTo>
                    <a:pt x="3655719" y="345798"/>
                    <a:pt x="3655719" y="352702"/>
                    <a:pt x="3652468" y="358292"/>
                  </a:cubicBezTo>
                  <a:close/>
                </a:path>
              </a:pathLst>
            </a:custGeom>
            <a:solidFill>
              <a:srgbClr val="000B5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19050"/>
              <a:ext cx="3431137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2092605" y="9258300"/>
            <a:ext cx="4185210" cy="2172476"/>
            <a:chOff x="0" y="0"/>
            <a:chExt cx="1345639" cy="698500"/>
          </a:xfrm>
        </p:grpSpPr>
        <p:sp>
          <p:nvSpPr>
            <p:cNvPr id="21" name="Freeform 21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00ADE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234417" y="-1711588"/>
            <a:ext cx="4185210" cy="2172476"/>
            <a:chOff x="0" y="0"/>
            <a:chExt cx="1345639" cy="698500"/>
          </a:xfrm>
        </p:grpSpPr>
        <p:sp>
          <p:nvSpPr>
            <p:cNvPr id="24" name="Freeform 24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00ADE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-1016746" y="9777990"/>
            <a:ext cx="5306302" cy="1494660"/>
            <a:chOff x="0" y="0"/>
            <a:chExt cx="2479796" cy="698500"/>
          </a:xfrm>
        </p:grpSpPr>
        <p:sp>
          <p:nvSpPr>
            <p:cNvPr id="27" name="Freeform 27"/>
            <p:cNvSpPr/>
            <p:nvPr/>
          </p:nvSpPr>
          <p:spPr>
            <a:xfrm>
              <a:off x="3082" y="0"/>
              <a:ext cx="2473632" cy="698500"/>
            </a:xfrm>
            <a:custGeom>
              <a:avLst/>
              <a:gdLst/>
              <a:ahLst/>
              <a:cxnLst/>
              <a:rect l="l" t="t" r="r" b="b"/>
              <a:pathLst>
                <a:path w="2473632" h="698500">
                  <a:moveTo>
                    <a:pt x="2468643" y="363122"/>
                  </a:moveTo>
                  <a:lnTo>
                    <a:pt x="2281585" y="684628"/>
                  </a:lnTo>
                  <a:cubicBezTo>
                    <a:pt x="2276588" y="693216"/>
                    <a:pt x="2267401" y="698500"/>
                    <a:pt x="2257465" y="698500"/>
                  </a:cubicBezTo>
                  <a:lnTo>
                    <a:pt x="216167" y="698500"/>
                  </a:lnTo>
                  <a:cubicBezTo>
                    <a:pt x="206231" y="698500"/>
                    <a:pt x="197044" y="693216"/>
                    <a:pt x="192047" y="684628"/>
                  </a:cubicBezTo>
                  <a:lnTo>
                    <a:pt x="4989" y="363122"/>
                  </a:lnTo>
                  <a:cubicBezTo>
                    <a:pt x="0" y="354547"/>
                    <a:pt x="0" y="343953"/>
                    <a:pt x="4989" y="335378"/>
                  </a:cubicBezTo>
                  <a:lnTo>
                    <a:pt x="192047" y="13872"/>
                  </a:lnTo>
                  <a:cubicBezTo>
                    <a:pt x="197044" y="5284"/>
                    <a:pt x="206231" y="0"/>
                    <a:pt x="216167" y="0"/>
                  </a:cubicBezTo>
                  <a:lnTo>
                    <a:pt x="2257465" y="0"/>
                  </a:lnTo>
                  <a:cubicBezTo>
                    <a:pt x="2267401" y="0"/>
                    <a:pt x="2276588" y="5284"/>
                    <a:pt x="2281585" y="13872"/>
                  </a:cubicBezTo>
                  <a:lnTo>
                    <a:pt x="2468643" y="335378"/>
                  </a:lnTo>
                  <a:cubicBezTo>
                    <a:pt x="2473632" y="343953"/>
                    <a:pt x="2473632" y="354547"/>
                    <a:pt x="2468643" y="363122"/>
                  </a:cubicBezTo>
                  <a:close/>
                </a:path>
              </a:pathLst>
            </a:custGeom>
            <a:solidFill>
              <a:srgbClr val="000B5D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14300" y="19050"/>
              <a:ext cx="2251196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6327022" y="-286442"/>
            <a:ext cx="2511232" cy="1494660"/>
            <a:chOff x="0" y="0"/>
            <a:chExt cx="1173575" cy="698500"/>
          </a:xfrm>
        </p:grpSpPr>
        <p:sp>
          <p:nvSpPr>
            <p:cNvPr id="30" name="Freeform 30"/>
            <p:cNvSpPr/>
            <p:nvPr/>
          </p:nvSpPr>
          <p:spPr>
            <a:xfrm>
              <a:off x="6512" y="0"/>
              <a:ext cx="1160551" cy="698500"/>
            </a:xfrm>
            <a:custGeom>
              <a:avLst/>
              <a:gdLst/>
              <a:ahLst/>
              <a:cxnLst/>
              <a:rect l="l" t="t" r="r" b="b"/>
              <a:pathLst>
                <a:path w="1160551" h="698500">
                  <a:moveTo>
                    <a:pt x="1150009" y="378562"/>
                  </a:moveTo>
                  <a:lnTo>
                    <a:pt x="980917" y="669188"/>
                  </a:lnTo>
                  <a:cubicBezTo>
                    <a:pt x="970358" y="687336"/>
                    <a:pt x="950947" y="698500"/>
                    <a:pt x="929951" y="698500"/>
                  </a:cubicBezTo>
                  <a:lnTo>
                    <a:pt x="230600" y="698500"/>
                  </a:lnTo>
                  <a:cubicBezTo>
                    <a:pt x="209604" y="698500"/>
                    <a:pt x="190192" y="687336"/>
                    <a:pt x="179634" y="669188"/>
                  </a:cubicBezTo>
                  <a:lnTo>
                    <a:pt x="10542" y="378562"/>
                  </a:lnTo>
                  <a:cubicBezTo>
                    <a:pt x="0" y="360442"/>
                    <a:pt x="0" y="338058"/>
                    <a:pt x="10542" y="319938"/>
                  </a:cubicBezTo>
                  <a:lnTo>
                    <a:pt x="179634" y="29312"/>
                  </a:lnTo>
                  <a:cubicBezTo>
                    <a:pt x="190192" y="11164"/>
                    <a:pt x="209604" y="0"/>
                    <a:pt x="230600" y="0"/>
                  </a:cubicBezTo>
                  <a:lnTo>
                    <a:pt x="929951" y="0"/>
                  </a:lnTo>
                  <a:cubicBezTo>
                    <a:pt x="950947" y="0"/>
                    <a:pt x="970358" y="11164"/>
                    <a:pt x="980917" y="29312"/>
                  </a:cubicBezTo>
                  <a:lnTo>
                    <a:pt x="1150009" y="319938"/>
                  </a:lnTo>
                  <a:cubicBezTo>
                    <a:pt x="1160551" y="338058"/>
                    <a:pt x="1160551" y="360442"/>
                    <a:pt x="1150009" y="378562"/>
                  </a:cubicBezTo>
                  <a:close/>
                </a:path>
              </a:pathLst>
            </a:custGeom>
            <a:solidFill>
              <a:srgbClr val="000B5D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114300" y="19050"/>
              <a:ext cx="944975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476555" y="3699163"/>
            <a:ext cx="6243055" cy="3598481"/>
            <a:chOff x="0" y="0"/>
            <a:chExt cx="1513913" cy="872615"/>
          </a:xfrm>
        </p:grpSpPr>
        <p:sp>
          <p:nvSpPr>
            <p:cNvPr id="33" name="Freeform 33"/>
            <p:cNvSpPr/>
            <p:nvPr/>
          </p:nvSpPr>
          <p:spPr>
            <a:xfrm>
              <a:off x="2108" y="0"/>
              <a:ext cx="1509697" cy="872615"/>
            </a:xfrm>
            <a:custGeom>
              <a:avLst/>
              <a:gdLst/>
              <a:ahLst/>
              <a:cxnLst/>
              <a:rect l="l" t="t" r="r" b="b"/>
              <a:pathLst>
                <a:path w="1509697" h="872615">
                  <a:moveTo>
                    <a:pt x="1506046" y="448673"/>
                  </a:moveTo>
                  <a:lnTo>
                    <a:pt x="1314364" y="860250"/>
                  </a:lnTo>
                  <a:cubicBezTo>
                    <a:pt x="1310851" y="867792"/>
                    <a:pt x="1303284" y="872615"/>
                    <a:pt x="1294964" y="872615"/>
                  </a:cubicBezTo>
                  <a:lnTo>
                    <a:pt x="214733" y="872615"/>
                  </a:lnTo>
                  <a:cubicBezTo>
                    <a:pt x="206412" y="872615"/>
                    <a:pt x="198846" y="867792"/>
                    <a:pt x="195333" y="860250"/>
                  </a:cubicBezTo>
                  <a:lnTo>
                    <a:pt x="3651" y="448673"/>
                  </a:lnTo>
                  <a:cubicBezTo>
                    <a:pt x="0" y="440834"/>
                    <a:pt x="0" y="431782"/>
                    <a:pt x="3651" y="423942"/>
                  </a:cubicBezTo>
                  <a:lnTo>
                    <a:pt x="195333" y="12366"/>
                  </a:lnTo>
                  <a:cubicBezTo>
                    <a:pt x="198846" y="4823"/>
                    <a:pt x="206412" y="0"/>
                    <a:pt x="214733" y="0"/>
                  </a:cubicBezTo>
                  <a:lnTo>
                    <a:pt x="1294964" y="0"/>
                  </a:lnTo>
                  <a:cubicBezTo>
                    <a:pt x="1303284" y="0"/>
                    <a:pt x="1310851" y="4823"/>
                    <a:pt x="1314364" y="12366"/>
                  </a:cubicBezTo>
                  <a:lnTo>
                    <a:pt x="1506046" y="423942"/>
                  </a:lnTo>
                  <a:cubicBezTo>
                    <a:pt x="1509697" y="431782"/>
                    <a:pt x="1509697" y="440834"/>
                    <a:pt x="1506046" y="448673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000B5D"/>
              </a:solidFill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114300" y="19050"/>
              <a:ext cx="1285313" cy="8535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7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536141" y="3916590"/>
            <a:ext cx="4074217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</a:pPr>
            <a:r>
              <a:rPr lang="en-US" sz="3998" dirty="0">
                <a:solidFill>
                  <a:srgbClr val="000B5D"/>
                </a:solidFill>
                <a:latin typeface="#9Slide03 IcielPanton Black" panose="00000A00000000000000" pitchFamily="2" charset="-93"/>
              </a:rPr>
              <a:t>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536141" y="4547060"/>
            <a:ext cx="4435161" cy="235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34"/>
              </a:lnSpc>
              <a:spcBef>
                <a:spcPct val="0"/>
              </a:spcBef>
            </a:pPr>
            <a:r>
              <a:rPr lang="en-US" sz="3310" u="none" strike="noStrike" dirty="0">
                <a:solidFill>
                  <a:srgbClr val="000B5D"/>
                </a:solidFill>
                <a:latin typeface="#9Slide03 IcielSamsung Sharp Bo" pitchFamily="2" charset="-93"/>
              </a:rPr>
              <a:t>CÁC NHÂN TỐ ẢNH HƯỞNG ĐẾN </a:t>
            </a:r>
            <a:r>
              <a:rPr lang="en-US" sz="3310" u="none" strike="noStrike" dirty="0" smtClean="0">
                <a:solidFill>
                  <a:srgbClr val="000B5D"/>
                </a:solidFill>
                <a:latin typeface="#9Slide03 IcielSamsung Sharp Bo" pitchFamily="2" charset="-93"/>
              </a:rPr>
              <a:t>CÔNG </a:t>
            </a:r>
            <a:r>
              <a:rPr lang="en-US" sz="3310" u="none" strike="noStrike" dirty="0">
                <a:solidFill>
                  <a:srgbClr val="000B5D"/>
                </a:solidFill>
                <a:latin typeface="#9Slide03 IcielSamsung Sharp Bo" pitchFamily="2" charset="-93"/>
              </a:rPr>
              <a:t>NGHIỆP</a:t>
            </a:r>
          </a:p>
          <a:p>
            <a:pPr marL="0" lvl="0" indent="0" algn="ctr">
              <a:lnSpc>
                <a:spcPts val="4634"/>
              </a:lnSpc>
              <a:spcBef>
                <a:spcPct val="0"/>
              </a:spcBef>
            </a:pPr>
            <a:endParaRPr lang="en-US" sz="3310" u="none" strike="noStrike" dirty="0">
              <a:solidFill>
                <a:srgbClr val="000B5D"/>
              </a:solidFill>
              <a:latin typeface="#9Slide03 IcielSamsung Sharp Bo" pitchFamily="2" charset="-93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875344"/>
            <a:ext cx="18288000" cy="13121476"/>
          </a:xfrm>
          <a:custGeom>
            <a:avLst/>
            <a:gdLst/>
            <a:ahLst/>
            <a:cxnLst/>
            <a:rect l="l" t="t" r="r" b="b"/>
            <a:pathLst>
              <a:path w="18288000" h="13121476">
                <a:moveTo>
                  <a:pt x="0" y="0"/>
                </a:moveTo>
                <a:lnTo>
                  <a:pt x="18288000" y="0"/>
                </a:lnTo>
                <a:lnTo>
                  <a:pt x="18288000" y="13121476"/>
                </a:lnTo>
                <a:lnTo>
                  <a:pt x="0" y="13121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</a:blip>
            <a:stretch>
              <a:fillRect t="-261" b="-26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44514" y="4684665"/>
            <a:ext cx="12198971" cy="2337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18"/>
              </a:lnSpc>
            </a:pPr>
            <a:r>
              <a:rPr lang="en-US" sz="14370" dirty="0">
                <a:solidFill>
                  <a:srgbClr val="012F7F"/>
                </a:solidFill>
                <a:latin typeface="#9Slide03 IcielNovecento sans E" panose="00000900000000000000" pitchFamily="2" charset="-93"/>
              </a:rPr>
              <a:t>VẬN DỤNG</a:t>
            </a:r>
          </a:p>
        </p:txBody>
      </p:sp>
      <p:sp>
        <p:nvSpPr>
          <p:cNvPr id="4" name="Freeform 4"/>
          <p:cNvSpPr/>
          <p:nvPr/>
        </p:nvSpPr>
        <p:spPr>
          <a:xfrm rot="5400000" flipH="1" flipV="1">
            <a:off x="11955470" y="3954470"/>
            <a:ext cx="8464534" cy="4200525"/>
          </a:xfrm>
          <a:custGeom>
            <a:avLst/>
            <a:gdLst/>
            <a:ahLst/>
            <a:cxnLst/>
            <a:rect l="l" t="t" r="r" b="b"/>
            <a:pathLst>
              <a:path w="8464534" h="4200525">
                <a:moveTo>
                  <a:pt x="8464535" y="4200525"/>
                </a:moveTo>
                <a:lnTo>
                  <a:pt x="0" y="4200525"/>
                </a:lnTo>
                <a:lnTo>
                  <a:pt x="0" y="0"/>
                </a:lnTo>
                <a:lnTo>
                  <a:pt x="8464535" y="0"/>
                </a:lnTo>
                <a:lnTo>
                  <a:pt x="8464535" y="420052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2125471" y="2129237"/>
            <a:ext cx="8453547" cy="4195073"/>
          </a:xfrm>
          <a:custGeom>
            <a:avLst/>
            <a:gdLst/>
            <a:ahLst/>
            <a:cxnLst/>
            <a:rect l="l" t="t" r="r" b="b"/>
            <a:pathLst>
              <a:path w="8453547" h="4195073">
                <a:moveTo>
                  <a:pt x="0" y="0"/>
                </a:moveTo>
                <a:lnTo>
                  <a:pt x="8453547" y="0"/>
                </a:lnTo>
                <a:lnTo>
                  <a:pt x="8453547" y="4195073"/>
                </a:lnTo>
                <a:lnTo>
                  <a:pt x="0" y="41950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5400000">
            <a:off x="-230652" y="8646074"/>
            <a:ext cx="3750688" cy="3281852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12F7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14771730" y="-1640926"/>
            <a:ext cx="3750688" cy="3281852"/>
            <a:chOff x="0" y="0"/>
            <a:chExt cx="812800" cy="711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12F7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086350" y="2944005"/>
            <a:ext cx="8115300" cy="1819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40"/>
              </a:lnSpc>
            </a:pPr>
            <a:r>
              <a:rPr lang="en-US" sz="19900" dirty="0" err="1" smtClean="0">
                <a:solidFill>
                  <a:srgbClr val="012F7F"/>
                </a:solidFill>
                <a:latin typeface="#9Slide05 Atlantika" pitchFamily="2" charset="-93"/>
              </a:rPr>
              <a:t>Hoạt</a:t>
            </a:r>
            <a:r>
              <a:rPr lang="en-US" sz="19900" dirty="0" smtClean="0">
                <a:solidFill>
                  <a:srgbClr val="012F7F"/>
                </a:solidFill>
                <a:latin typeface="#9Slide05 Atlantika" pitchFamily="2" charset="-93"/>
              </a:rPr>
              <a:t> </a:t>
            </a:r>
            <a:r>
              <a:rPr lang="en-US" sz="19900" dirty="0" err="1" smtClean="0">
                <a:solidFill>
                  <a:srgbClr val="012F7F"/>
                </a:solidFill>
                <a:latin typeface="#9Slide05 Atlantika" pitchFamily="2" charset="-93"/>
              </a:rPr>
              <a:t>động</a:t>
            </a:r>
            <a:endParaRPr lang="en-US" sz="19900" dirty="0">
              <a:solidFill>
                <a:srgbClr val="012F7F"/>
              </a:solidFill>
              <a:latin typeface="#9Slide05 Atlantika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7510" y="-889891"/>
            <a:ext cx="19403020" cy="1779782"/>
            <a:chOff x="0" y="0"/>
            <a:chExt cx="5110260" cy="468749"/>
          </a:xfrm>
          <a:solidFill>
            <a:srgbClr val="012F7F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57510" y="9397109"/>
            <a:ext cx="19403020" cy="1779782"/>
            <a:chOff x="0" y="0"/>
            <a:chExt cx="5110260" cy="468749"/>
          </a:xfrm>
          <a:solidFill>
            <a:srgbClr val="012F7F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grpFill/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158897" y="5450511"/>
            <a:ext cx="632667" cy="675664"/>
          </a:xfrm>
          <a:custGeom>
            <a:avLst/>
            <a:gdLst/>
            <a:ahLst/>
            <a:cxnLst/>
            <a:rect l="l" t="t" r="r" b="b"/>
            <a:pathLst>
              <a:path w="632667" h="675664">
                <a:moveTo>
                  <a:pt x="0" y="0"/>
                </a:moveTo>
                <a:lnTo>
                  <a:pt x="632667" y="0"/>
                </a:lnTo>
                <a:lnTo>
                  <a:pt x="632667" y="675663"/>
                </a:lnTo>
                <a:lnTo>
                  <a:pt x="0" y="6756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448790" y="6621543"/>
            <a:ext cx="2878471" cy="2302777"/>
          </a:xfrm>
          <a:custGeom>
            <a:avLst/>
            <a:gdLst/>
            <a:ahLst/>
            <a:cxnLst/>
            <a:rect l="l" t="t" r="r" b="b"/>
            <a:pathLst>
              <a:path w="2878471" h="2302777">
                <a:moveTo>
                  <a:pt x="0" y="0"/>
                </a:moveTo>
                <a:lnTo>
                  <a:pt x="2878471" y="0"/>
                </a:lnTo>
                <a:lnTo>
                  <a:pt x="2878471" y="2302777"/>
                </a:lnTo>
                <a:lnTo>
                  <a:pt x="0" y="23027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967460" y="6471094"/>
            <a:ext cx="2082939" cy="2603674"/>
          </a:xfrm>
          <a:custGeom>
            <a:avLst/>
            <a:gdLst/>
            <a:ahLst/>
            <a:cxnLst/>
            <a:rect l="l" t="t" r="r" b="b"/>
            <a:pathLst>
              <a:path w="2082939" h="2603674">
                <a:moveTo>
                  <a:pt x="0" y="0"/>
                </a:moveTo>
                <a:lnTo>
                  <a:pt x="2082939" y="0"/>
                </a:lnTo>
                <a:lnTo>
                  <a:pt x="2082939" y="2603674"/>
                </a:lnTo>
                <a:lnTo>
                  <a:pt x="0" y="26036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568393" y="1144662"/>
            <a:ext cx="1981965" cy="1986932"/>
          </a:xfrm>
          <a:custGeom>
            <a:avLst/>
            <a:gdLst/>
            <a:ahLst/>
            <a:cxnLst/>
            <a:rect l="l" t="t" r="r" b="b"/>
            <a:pathLst>
              <a:path w="1981965" h="1986932">
                <a:moveTo>
                  <a:pt x="0" y="0"/>
                </a:moveTo>
                <a:lnTo>
                  <a:pt x="1981965" y="0"/>
                </a:lnTo>
                <a:lnTo>
                  <a:pt x="1981965" y="1986933"/>
                </a:lnTo>
                <a:lnTo>
                  <a:pt x="0" y="19869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568166" y="1781779"/>
            <a:ext cx="13035461" cy="1098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  <a:spcBef>
                <a:spcPct val="0"/>
              </a:spcBef>
            </a:pPr>
            <a:r>
              <a:rPr lang="en-US" sz="10000" dirty="0">
                <a:solidFill>
                  <a:srgbClr val="012F7F"/>
                </a:solidFill>
                <a:latin typeface="#9Slide03 IcielNovecento sans E" panose="00000900000000000000" pitchFamily="2" charset="-93"/>
              </a:rPr>
              <a:t>VẬN DỤNG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62732" y="1312933"/>
            <a:ext cx="7302288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vi-VN" sz="3200" b="1" dirty="0">
                <a:solidFill>
                  <a:srgbClr val="002060"/>
                </a:solidFill>
                <a:latin typeface="#9Slide03 Cabin Condensed" panose="00000506000000000000" pitchFamily="2" charset="-93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#9Slide03 Cabin Condensed" panose="00000506000000000000" pitchFamily="2" charset="-93"/>
              </a:rPr>
              <a:t>S</a:t>
            </a:r>
            <a:r>
              <a:rPr lang="vi-VN" sz="3200" b="1" dirty="0" smtClean="0">
                <a:solidFill>
                  <a:srgbClr val="002060"/>
                </a:solidFill>
                <a:latin typeface="#9Slide03 Cabin Condensed" panose="00000506000000000000" pitchFamily="2" charset="-93"/>
              </a:rPr>
              <a:t>ưu </a:t>
            </a:r>
            <a:r>
              <a:rPr lang="vi-VN" sz="3200" b="1" dirty="0">
                <a:solidFill>
                  <a:srgbClr val="002060"/>
                </a:solidFill>
                <a:latin typeface="#9Slide03 Cabin Condensed" panose="00000506000000000000" pitchFamily="2" charset="-93"/>
              </a:rPr>
              <a:t>tầm thông tin và trình </a:t>
            </a:r>
            <a:r>
              <a:rPr lang="vi-VN" sz="3200" b="1" dirty="0" smtClean="0">
                <a:solidFill>
                  <a:srgbClr val="002060"/>
                </a:solidFill>
                <a:latin typeface="#9Slide03 Cabin Condensed" panose="00000506000000000000" pitchFamily="2" charset="-93"/>
              </a:rPr>
              <a:t>bày</a:t>
            </a:r>
            <a:r>
              <a:rPr lang="en-US" sz="3200" b="1" dirty="0" smtClean="0">
                <a:solidFill>
                  <a:srgbClr val="002060"/>
                </a:solidFill>
                <a:latin typeface="#9Slide03 Cabin Condensed" panose="00000506000000000000" pitchFamily="2" charset="-93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#9Slide03 Cabin Condensed" panose="00000506000000000000" pitchFamily="2" charset="-93"/>
              </a:rPr>
              <a:t>về</a:t>
            </a:r>
            <a:r>
              <a:rPr lang="en-US" sz="3200" b="1" dirty="0" smtClean="0">
                <a:solidFill>
                  <a:srgbClr val="002060"/>
                </a:solidFill>
                <a:latin typeface="#9Slide03 Cabin Condensed" panose="00000506000000000000" pitchFamily="2" charset="-93"/>
              </a:rPr>
              <a:t> </a:t>
            </a:r>
            <a:r>
              <a:rPr lang="vi-VN" sz="3200" b="1">
                <a:solidFill>
                  <a:srgbClr val="002060"/>
                </a:solidFill>
                <a:latin typeface="#9Slide03 Cabin Condensed" panose="00000506000000000000" pitchFamily="2" charset="-93"/>
              </a:rPr>
              <a:t>xu hướng phát triển công nghiệp xanh ở nước </a:t>
            </a:r>
            <a:r>
              <a:rPr lang="vi-VN" sz="3200" b="1" smtClean="0">
                <a:solidFill>
                  <a:srgbClr val="002060"/>
                </a:solidFill>
                <a:latin typeface="#9Slide03 Cabin Condensed" panose="00000506000000000000" pitchFamily="2" charset="-93"/>
              </a:rPr>
              <a:t>ta</a:t>
            </a:r>
            <a:r>
              <a:rPr lang="en-US" sz="3200" b="1" smtClean="0">
                <a:solidFill>
                  <a:srgbClr val="002060"/>
                </a:solidFill>
                <a:latin typeface="#9Slide03 Cabin Condensed" panose="00000506000000000000" pitchFamily="2" charset="-93"/>
              </a:rPr>
              <a:t> </a:t>
            </a:r>
            <a:endParaRPr lang="en-US" sz="3200" b="1" dirty="0">
              <a:solidFill>
                <a:srgbClr val="002060"/>
              </a:solidFill>
              <a:latin typeface="#9Slide03 Cabin Condensed" panose="00000506000000000000" pitchFamily="2" charset="-93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448790" y="3221668"/>
            <a:ext cx="6488777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000" dirty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#9Slide03 Cabin Condensed Bold" panose="00000806000000000000" pitchFamily="2" charset="-93"/>
              </a:rPr>
              <a:t>Thời</a:t>
            </a:r>
            <a:r>
              <a:rPr lang="en-US" sz="4000" dirty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3 Cabin Condensed Bold" panose="00000806000000000000" pitchFamily="2" charset="-93"/>
              </a:rPr>
              <a:t>gian</a:t>
            </a:r>
            <a:r>
              <a:rPr lang="en-US" sz="4000" dirty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3 Cabin Condensed Bold" panose="00000806000000000000" pitchFamily="2" charset="-93"/>
              </a:rPr>
              <a:t>thực</a:t>
            </a:r>
            <a:r>
              <a:rPr lang="en-US" sz="4000" dirty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3 Cabin Condensed Bold" panose="00000806000000000000" pitchFamily="2" charset="-93"/>
              </a:rPr>
              <a:t>hiện</a:t>
            </a:r>
            <a:r>
              <a:rPr lang="en-US" sz="4000" dirty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: 1 </a:t>
            </a:r>
            <a:r>
              <a:rPr lang="en-US" sz="4000" dirty="0" err="1">
                <a:solidFill>
                  <a:srgbClr val="002060"/>
                </a:solidFill>
                <a:latin typeface="#9Slide03 Cabin Condensed Bold" panose="00000806000000000000" pitchFamily="2" charset="-93"/>
              </a:rPr>
              <a:t>tuần</a:t>
            </a:r>
            <a:endParaRPr lang="en-US" sz="4000" dirty="0">
              <a:solidFill>
                <a:srgbClr val="002060"/>
              </a:solidFill>
              <a:latin typeface="#9Slide03 Cabin Condensed Bold" panose="00000806000000000000" pitchFamily="2" charset="-93"/>
            </a:endParaRPr>
          </a:p>
          <a:p>
            <a:pPr algn="ctr">
              <a:lnSpc>
                <a:spcPts val="6999"/>
              </a:lnSpc>
            </a:pPr>
            <a:r>
              <a:rPr lang="en-US" sz="4000" dirty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#9Slide03 Cabin Condensed Bold" panose="00000806000000000000" pitchFamily="2" charset="-93"/>
              </a:rPr>
              <a:t>Cách</a:t>
            </a:r>
            <a:r>
              <a:rPr lang="en-US" sz="4000" dirty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3 Cabin Condensed Bold" panose="00000806000000000000" pitchFamily="2" charset="-93"/>
              </a:rPr>
              <a:t>thức</a:t>
            </a:r>
            <a:r>
              <a:rPr lang="en-US" sz="4000" dirty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#9Slide03 Cabin Condensed Bold" panose="00000806000000000000" pitchFamily="2" charset="-93"/>
              </a:rPr>
              <a:t>viết</a:t>
            </a:r>
            <a:r>
              <a:rPr lang="en-US" sz="4000" dirty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3 Cabin Condensed Bold" panose="00000806000000000000" pitchFamily="2" charset="-93"/>
              </a:rPr>
              <a:t>tay</a:t>
            </a:r>
            <a:r>
              <a:rPr lang="en-US" sz="4000" dirty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/ </a:t>
            </a:r>
            <a:r>
              <a:rPr lang="en-US" sz="4000" dirty="0" err="1">
                <a:solidFill>
                  <a:srgbClr val="002060"/>
                </a:solidFill>
                <a:latin typeface="#9Slide03 Cabin Condensed Bold" panose="00000806000000000000" pitchFamily="2" charset="-93"/>
              </a:rPr>
              <a:t>đánh</a:t>
            </a:r>
            <a:r>
              <a:rPr lang="en-US" sz="4000" dirty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3 Cabin Condensed Bold" panose="00000806000000000000" pitchFamily="2" charset="-93"/>
              </a:rPr>
              <a:t>máy</a:t>
            </a:r>
            <a:r>
              <a:rPr lang="en-US" sz="4000" dirty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3 Cabin Condensed Bold" panose="00000806000000000000" pitchFamily="2" charset="-93"/>
              </a:rPr>
              <a:t>trên</a:t>
            </a:r>
            <a:r>
              <a:rPr lang="en-US" sz="4000" dirty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3 Cabin Condensed Bold" panose="00000806000000000000" pitchFamily="2" charset="-93"/>
              </a:rPr>
              <a:t>giấy</a:t>
            </a:r>
            <a:r>
              <a:rPr lang="en-US" sz="4000" dirty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 A4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5101339" y="4110782"/>
            <a:ext cx="3682523" cy="3682523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DAFA8">
                <a:alpha val="4000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09581" y="5703088"/>
            <a:ext cx="2694390" cy="2694390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DAFA8">
                <a:alpha val="40000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689031" y="6225058"/>
            <a:ext cx="2094831" cy="2094831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A160">
                <a:alpha val="40000"/>
              </a:srgbClr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409581" y="3267556"/>
            <a:ext cx="2094831" cy="2094831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A160">
                <a:alpha val="40000"/>
              </a:srgbClr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790017" y="3731403"/>
            <a:ext cx="6622643" cy="5526897"/>
          </a:xfrm>
          <a:custGeom>
            <a:avLst/>
            <a:gdLst/>
            <a:ahLst/>
            <a:cxnLst/>
            <a:rect l="l" t="t" r="r" b="b"/>
            <a:pathLst>
              <a:path w="6622643" h="5526897">
                <a:moveTo>
                  <a:pt x="0" y="0"/>
                </a:moveTo>
                <a:lnTo>
                  <a:pt x="6622643" y="0"/>
                </a:lnTo>
                <a:lnTo>
                  <a:pt x="6622643" y="5526897"/>
                </a:lnTo>
                <a:lnTo>
                  <a:pt x="0" y="55268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1627902">
            <a:off x="6837898" y="3420905"/>
            <a:ext cx="2254244" cy="971374"/>
          </a:xfrm>
          <a:custGeom>
            <a:avLst/>
            <a:gdLst/>
            <a:ahLst/>
            <a:cxnLst/>
            <a:rect l="l" t="t" r="r" b="b"/>
            <a:pathLst>
              <a:path w="2254244" h="971374">
                <a:moveTo>
                  <a:pt x="0" y="0"/>
                </a:moveTo>
                <a:lnTo>
                  <a:pt x="2254244" y="0"/>
                </a:lnTo>
                <a:lnTo>
                  <a:pt x="2254244" y="971374"/>
                </a:lnTo>
                <a:lnTo>
                  <a:pt x="0" y="97137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1028700" y="5911443"/>
            <a:ext cx="1134412" cy="1211508"/>
          </a:xfrm>
          <a:custGeom>
            <a:avLst/>
            <a:gdLst/>
            <a:ahLst/>
            <a:cxnLst/>
            <a:rect l="l" t="t" r="r" b="b"/>
            <a:pathLst>
              <a:path w="1134412" h="1211508">
                <a:moveTo>
                  <a:pt x="1134412" y="0"/>
                </a:moveTo>
                <a:lnTo>
                  <a:pt x="0" y="0"/>
                </a:lnTo>
                <a:lnTo>
                  <a:pt x="0" y="1211508"/>
                </a:lnTo>
                <a:lnTo>
                  <a:pt x="1134412" y="1211508"/>
                </a:lnTo>
                <a:lnTo>
                  <a:pt x="113441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775662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5833895"/>
          </a:xfrm>
          <a:custGeom>
            <a:avLst/>
            <a:gdLst/>
            <a:ahLst/>
            <a:cxnLst/>
            <a:rect l="l" t="t" r="r" b="b"/>
            <a:pathLst>
              <a:path w="18288000" h="5833895">
                <a:moveTo>
                  <a:pt x="0" y="0"/>
                </a:moveTo>
                <a:lnTo>
                  <a:pt x="18288000" y="0"/>
                </a:lnTo>
                <a:lnTo>
                  <a:pt x="18288000" y="5833895"/>
                </a:lnTo>
                <a:lnTo>
                  <a:pt x="0" y="58338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568" b="-3350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205259" y="7517692"/>
            <a:ext cx="7877483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40"/>
              </a:lnSpc>
            </a:pPr>
            <a:r>
              <a:rPr lang="en-US" sz="9200">
                <a:solidFill>
                  <a:srgbClr val="012F7F"/>
                </a:solidFill>
                <a:latin typeface="League Spartan"/>
              </a:rPr>
              <a:t>THANK YOU</a:t>
            </a:r>
          </a:p>
        </p:txBody>
      </p:sp>
      <p:sp>
        <p:nvSpPr>
          <p:cNvPr id="4" name="Freeform 4"/>
          <p:cNvSpPr/>
          <p:nvPr/>
        </p:nvSpPr>
        <p:spPr>
          <a:xfrm rot="-10800000">
            <a:off x="7895800" y="3428523"/>
            <a:ext cx="18727000" cy="3347451"/>
          </a:xfrm>
          <a:custGeom>
            <a:avLst/>
            <a:gdLst/>
            <a:ahLst/>
            <a:cxnLst/>
            <a:rect l="l" t="t" r="r" b="b"/>
            <a:pathLst>
              <a:path w="18727000" h="3347451">
                <a:moveTo>
                  <a:pt x="0" y="0"/>
                </a:moveTo>
                <a:lnTo>
                  <a:pt x="18727000" y="0"/>
                </a:lnTo>
                <a:lnTo>
                  <a:pt x="18727000" y="3347452"/>
                </a:lnTo>
                <a:lnTo>
                  <a:pt x="0" y="33474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8623787" y="4870328"/>
            <a:ext cx="18727000" cy="3347451"/>
          </a:xfrm>
          <a:custGeom>
            <a:avLst/>
            <a:gdLst/>
            <a:ahLst/>
            <a:cxnLst/>
            <a:rect l="l" t="t" r="r" b="b"/>
            <a:pathLst>
              <a:path w="18727000" h="3347451">
                <a:moveTo>
                  <a:pt x="0" y="0"/>
                </a:moveTo>
                <a:lnTo>
                  <a:pt x="18727000" y="0"/>
                </a:lnTo>
                <a:lnTo>
                  <a:pt x="18727000" y="3347452"/>
                </a:lnTo>
                <a:lnTo>
                  <a:pt x="0" y="33474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732608">
            <a:off x="7908425" y="5383764"/>
            <a:ext cx="9527354" cy="1381466"/>
          </a:xfrm>
          <a:custGeom>
            <a:avLst/>
            <a:gdLst/>
            <a:ahLst/>
            <a:cxnLst/>
            <a:rect l="l" t="t" r="r" b="b"/>
            <a:pathLst>
              <a:path w="9527354" h="1381466">
                <a:moveTo>
                  <a:pt x="0" y="0"/>
                </a:moveTo>
                <a:lnTo>
                  <a:pt x="9527354" y="0"/>
                </a:lnTo>
                <a:lnTo>
                  <a:pt x="9527354" y="1381467"/>
                </a:lnTo>
                <a:lnTo>
                  <a:pt x="0" y="13814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7391">
            <a:off x="563234" y="4881072"/>
            <a:ext cx="9527354" cy="1381466"/>
          </a:xfrm>
          <a:custGeom>
            <a:avLst/>
            <a:gdLst/>
            <a:ahLst/>
            <a:cxnLst/>
            <a:rect l="l" t="t" r="r" b="b"/>
            <a:pathLst>
              <a:path w="9527354" h="1381466">
                <a:moveTo>
                  <a:pt x="0" y="0"/>
                </a:moveTo>
                <a:lnTo>
                  <a:pt x="9527354" y="0"/>
                </a:lnTo>
                <a:lnTo>
                  <a:pt x="9527354" y="1381467"/>
                </a:lnTo>
                <a:lnTo>
                  <a:pt x="0" y="13814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66517" y="523682"/>
            <a:ext cx="12796326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70"/>
              </a:lnSpc>
              <a:spcBef>
                <a:spcPct val="0"/>
              </a:spcBef>
            </a:pPr>
            <a:r>
              <a:rPr lang="en-US" sz="5121" u="none" strike="noStrike" dirty="0" smtClean="0">
                <a:solidFill>
                  <a:srgbClr val="000B5D"/>
                </a:solidFill>
                <a:latin typeface="#9Slide03 IcielPanton Black" panose="00000A00000000000000" pitchFamily="2" charset="-93"/>
              </a:rPr>
              <a:t>2/ CÁC </a:t>
            </a:r>
            <a:r>
              <a:rPr lang="en-US" sz="5121" u="none" strike="noStrike" dirty="0">
                <a:solidFill>
                  <a:srgbClr val="000B5D"/>
                </a:solidFill>
                <a:latin typeface="#9Slide03 IcielPanton Black" panose="00000A00000000000000" pitchFamily="2" charset="-93"/>
              </a:rPr>
              <a:t>NGÀNH CÔNG NGHIỆP CHỦ YẾU</a:t>
            </a:r>
          </a:p>
        </p:txBody>
      </p:sp>
      <p:sp>
        <p:nvSpPr>
          <p:cNvPr id="3" name="Freeform 3"/>
          <p:cNvSpPr/>
          <p:nvPr/>
        </p:nvSpPr>
        <p:spPr>
          <a:xfrm rot="-5400000">
            <a:off x="13220952" y="3889263"/>
            <a:ext cx="10668774" cy="3400672"/>
          </a:xfrm>
          <a:custGeom>
            <a:avLst/>
            <a:gdLst/>
            <a:ahLst/>
            <a:cxnLst/>
            <a:rect l="l" t="t" r="r" b="b"/>
            <a:pathLst>
              <a:path w="10668774" h="3400672">
                <a:moveTo>
                  <a:pt x="0" y="0"/>
                </a:moveTo>
                <a:lnTo>
                  <a:pt x="10668774" y="0"/>
                </a:lnTo>
                <a:lnTo>
                  <a:pt x="10668774" y="3400671"/>
                </a:lnTo>
                <a:lnTo>
                  <a:pt x="0" y="3400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159473">
            <a:off x="14761997" y="1316618"/>
            <a:ext cx="7586684" cy="1100069"/>
          </a:xfrm>
          <a:custGeom>
            <a:avLst/>
            <a:gdLst/>
            <a:ahLst/>
            <a:cxnLst/>
            <a:rect l="l" t="t" r="r" b="b"/>
            <a:pathLst>
              <a:path w="7586684" h="1100069">
                <a:moveTo>
                  <a:pt x="0" y="0"/>
                </a:moveTo>
                <a:lnTo>
                  <a:pt x="7586684" y="0"/>
                </a:lnTo>
                <a:lnTo>
                  <a:pt x="7586684" y="1100069"/>
                </a:lnTo>
                <a:lnTo>
                  <a:pt x="0" y="11000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330590">
            <a:off x="14917973" y="8576152"/>
            <a:ext cx="7586684" cy="1100069"/>
          </a:xfrm>
          <a:custGeom>
            <a:avLst/>
            <a:gdLst/>
            <a:ahLst/>
            <a:cxnLst/>
            <a:rect l="l" t="t" r="r" b="b"/>
            <a:pathLst>
              <a:path w="7586684" h="1100069">
                <a:moveTo>
                  <a:pt x="0" y="0"/>
                </a:moveTo>
                <a:lnTo>
                  <a:pt x="7586684" y="0"/>
                </a:lnTo>
                <a:lnTo>
                  <a:pt x="7586684" y="1100069"/>
                </a:lnTo>
                <a:lnTo>
                  <a:pt x="0" y="11000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433589">
            <a:off x="989101" y="8205613"/>
            <a:ext cx="3230118" cy="4114800"/>
          </a:xfrm>
          <a:custGeom>
            <a:avLst/>
            <a:gdLst/>
            <a:ahLst/>
            <a:cxnLst/>
            <a:rect l="l" t="t" r="r" b="b"/>
            <a:pathLst>
              <a:path w="3230118" h="4114800">
                <a:moveTo>
                  <a:pt x="0" y="0"/>
                </a:moveTo>
                <a:lnTo>
                  <a:pt x="3230118" y="0"/>
                </a:lnTo>
                <a:lnTo>
                  <a:pt x="32301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28698">
            <a:off x="14809066" y="-1802189"/>
            <a:ext cx="3230118" cy="4114800"/>
          </a:xfrm>
          <a:custGeom>
            <a:avLst/>
            <a:gdLst/>
            <a:ahLst/>
            <a:cxnLst/>
            <a:rect l="l" t="t" r="r" b="b"/>
            <a:pathLst>
              <a:path w="3230118" h="4114800">
                <a:moveTo>
                  <a:pt x="0" y="0"/>
                </a:moveTo>
                <a:lnTo>
                  <a:pt x="3230118" y="0"/>
                </a:lnTo>
                <a:lnTo>
                  <a:pt x="32301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2331" y="1813124"/>
            <a:ext cx="929435" cy="1318348"/>
          </a:xfrm>
          <a:custGeom>
            <a:avLst/>
            <a:gdLst/>
            <a:ahLst/>
            <a:cxnLst/>
            <a:rect l="l" t="t" r="r" b="b"/>
            <a:pathLst>
              <a:path w="929435" h="1318348">
                <a:moveTo>
                  <a:pt x="0" y="0"/>
                </a:moveTo>
                <a:lnTo>
                  <a:pt x="929435" y="0"/>
                </a:lnTo>
                <a:lnTo>
                  <a:pt x="929435" y="1318348"/>
                </a:lnTo>
                <a:lnTo>
                  <a:pt x="0" y="13183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66517" y="3408409"/>
            <a:ext cx="1357868" cy="1325618"/>
          </a:xfrm>
          <a:custGeom>
            <a:avLst/>
            <a:gdLst/>
            <a:ahLst/>
            <a:cxnLst/>
            <a:rect l="l" t="t" r="r" b="b"/>
            <a:pathLst>
              <a:path w="1357868" h="1325618">
                <a:moveTo>
                  <a:pt x="0" y="0"/>
                </a:moveTo>
                <a:lnTo>
                  <a:pt x="1357868" y="0"/>
                </a:lnTo>
                <a:lnTo>
                  <a:pt x="1357868" y="1325618"/>
                </a:lnTo>
                <a:lnTo>
                  <a:pt x="0" y="13256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42331" y="6571035"/>
            <a:ext cx="1194834" cy="1189856"/>
          </a:xfrm>
          <a:custGeom>
            <a:avLst/>
            <a:gdLst/>
            <a:ahLst/>
            <a:cxnLst/>
            <a:rect l="l" t="t" r="r" b="b"/>
            <a:pathLst>
              <a:path w="1194834" h="1189856">
                <a:moveTo>
                  <a:pt x="0" y="0"/>
                </a:moveTo>
                <a:lnTo>
                  <a:pt x="1194834" y="0"/>
                </a:lnTo>
                <a:lnTo>
                  <a:pt x="1194834" y="1189856"/>
                </a:lnTo>
                <a:lnTo>
                  <a:pt x="0" y="11898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42331" y="5245821"/>
            <a:ext cx="959511" cy="916333"/>
          </a:xfrm>
          <a:custGeom>
            <a:avLst/>
            <a:gdLst/>
            <a:ahLst/>
            <a:cxnLst/>
            <a:rect l="l" t="t" r="r" b="b"/>
            <a:pathLst>
              <a:path w="959511" h="916333">
                <a:moveTo>
                  <a:pt x="0" y="0"/>
                </a:moveTo>
                <a:lnTo>
                  <a:pt x="959511" y="0"/>
                </a:lnTo>
                <a:lnTo>
                  <a:pt x="959511" y="916333"/>
                </a:lnTo>
                <a:lnTo>
                  <a:pt x="0" y="9163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66349" y="8034536"/>
            <a:ext cx="1281399" cy="1185294"/>
          </a:xfrm>
          <a:custGeom>
            <a:avLst/>
            <a:gdLst/>
            <a:ahLst/>
            <a:cxnLst/>
            <a:rect l="l" t="t" r="r" b="b"/>
            <a:pathLst>
              <a:path w="1281399" h="1185294">
                <a:moveTo>
                  <a:pt x="0" y="0"/>
                </a:moveTo>
                <a:lnTo>
                  <a:pt x="1281399" y="0"/>
                </a:lnTo>
                <a:lnTo>
                  <a:pt x="1281399" y="1185295"/>
                </a:lnTo>
                <a:lnTo>
                  <a:pt x="0" y="11852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120197" y="2541309"/>
            <a:ext cx="13298670" cy="479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4000" dirty="0">
                <a:solidFill>
                  <a:srgbClr val="000000"/>
                </a:solidFill>
                <a:latin typeface="#9Slide03 Cabin Condensed Bold" panose="00000806000000000000" pitchFamily="2" charset="-93"/>
              </a:rPr>
              <a:t>CÔNG NGHIỆP KHAI KHOÁNG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20197" y="4003781"/>
            <a:ext cx="934076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4000">
                <a:solidFill>
                  <a:srgbClr val="000000"/>
                </a:solidFill>
                <a:latin typeface="#9Slide03 Cabin Condensed Bold" panose="00000806000000000000" pitchFamily="2" charset="-93"/>
              </a:rPr>
              <a:t>CÔNG NGHIỆP SẢN XUẤT ĐIỆN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120197" y="6908843"/>
            <a:ext cx="15433543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4000" dirty="0">
                <a:solidFill>
                  <a:srgbClr val="000000"/>
                </a:solidFill>
                <a:latin typeface="#9Slide03 Cabin Condensed Bold" panose="00000806000000000000" pitchFamily="2" charset="-93"/>
              </a:rPr>
              <a:t>CÔNG NGHIỆP SẢN XUẤT SẢN PHẨM ĐIỆN TỬ, MÁY VI TÍNH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120197" y="5446869"/>
            <a:ext cx="12962847" cy="479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4000">
                <a:solidFill>
                  <a:srgbClr val="000000"/>
                </a:solidFill>
                <a:latin typeface="#9Slide03 Cabin Condensed Bold" panose="00000806000000000000" pitchFamily="2" charset="-93"/>
              </a:rPr>
              <a:t>CÔNG NGHIỆP SẢN XUẤT, CHẾ BIẾN THỰC PHẨM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36937" y="8391198"/>
            <a:ext cx="14610150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4000" dirty="0" smtClean="0">
                <a:solidFill>
                  <a:srgbClr val="000000"/>
                </a:solidFill>
                <a:latin typeface="#9Slide03 Cabin Condensed Bold" panose="00000806000000000000" pitchFamily="2" charset="-93"/>
              </a:rPr>
              <a:t>CÔNG NGHIỆP DỆT VÀ SẢN XUẤT TRANG PHỤC, SẢN XUẤT GIÀY, DÉP</a:t>
            </a:r>
            <a:endParaRPr lang="en-US" sz="4000" dirty="0">
              <a:solidFill>
                <a:srgbClr val="000000"/>
              </a:solidFill>
              <a:latin typeface="#9Slide03 Cabin Condensed Bold" panose="00000806000000000000" pitchFamily="2" charset="-93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8"/>
          <p:cNvGrpSpPr/>
          <p:nvPr/>
        </p:nvGrpSpPr>
        <p:grpSpPr>
          <a:xfrm>
            <a:off x="-763380" y="-461321"/>
            <a:ext cx="4185210" cy="2172476"/>
            <a:chOff x="0" y="0"/>
            <a:chExt cx="1345639" cy="698500"/>
          </a:xfrm>
        </p:grpSpPr>
        <p:sp>
          <p:nvSpPr>
            <p:cNvPr id="29" name="Freeform 29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00ADE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7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0" y="130614"/>
            <a:ext cx="3336070" cy="1801488"/>
            <a:chOff x="0" y="0"/>
            <a:chExt cx="1173575" cy="698500"/>
          </a:xfrm>
        </p:grpSpPr>
        <p:sp>
          <p:nvSpPr>
            <p:cNvPr id="35" name="Freeform 35"/>
            <p:cNvSpPr/>
            <p:nvPr/>
          </p:nvSpPr>
          <p:spPr>
            <a:xfrm>
              <a:off x="6512" y="0"/>
              <a:ext cx="1160551" cy="698500"/>
            </a:xfrm>
            <a:custGeom>
              <a:avLst/>
              <a:gdLst/>
              <a:ahLst/>
              <a:cxnLst/>
              <a:rect l="l" t="t" r="r" b="b"/>
              <a:pathLst>
                <a:path w="1160551" h="698500">
                  <a:moveTo>
                    <a:pt x="1150009" y="378562"/>
                  </a:moveTo>
                  <a:lnTo>
                    <a:pt x="980917" y="669188"/>
                  </a:lnTo>
                  <a:cubicBezTo>
                    <a:pt x="970358" y="687336"/>
                    <a:pt x="950947" y="698500"/>
                    <a:pt x="929951" y="698500"/>
                  </a:cubicBezTo>
                  <a:lnTo>
                    <a:pt x="230600" y="698500"/>
                  </a:lnTo>
                  <a:cubicBezTo>
                    <a:pt x="209604" y="698500"/>
                    <a:pt x="190192" y="687336"/>
                    <a:pt x="179634" y="669188"/>
                  </a:cubicBezTo>
                  <a:lnTo>
                    <a:pt x="10542" y="378562"/>
                  </a:lnTo>
                  <a:cubicBezTo>
                    <a:pt x="0" y="360442"/>
                    <a:pt x="0" y="338058"/>
                    <a:pt x="10542" y="319938"/>
                  </a:cubicBezTo>
                  <a:lnTo>
                    <a:pt x="179634" y="29312"/>
                  </a:lnTo>
                  <a:cubicBezTo>
                    <a:pt x="190192" y="11164"/>
                    <a:pt x="209604" y="0"/>
                    <a:pt x="230600" y="0"/>
                  </a:cubicBezTo>
                  <a:lnTo>
                    <a:pt x="929951" y="0"/>
                  </a:lnTo>
                  <a:cubicBezTo>
                    <a:pt x="950947" y="0"/>
                    <a:pt x="970358" y="11164"/>
                    <a:pt x="980917" y="29312"/>
                  </a:cubicBezTo>
                  <a:lnTo>
                    <a:pt x="1150009" y="319938"/>
                  </a:lnTo>
                  <a:cubicBezTo>
                    <a:pt x="1160551" y="338058"/>
                    <a:pt x="1160551" y="360442"/>
                    <a:pt x="1150009" y="378562"/>
                  </a:cubicBezTo>
                  <a:close/>
                </a:path>
              </a:pathLst>
            </a:custGeom>
            <a:solidFill>
              <a:srgbClr val="000B5D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114300" y="19050"/>
              <a:ext cx="944975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7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8172" y="5122141"/>
            <a:ext cx="3254358" cy="2650377"/>
            <a:chOff x="2108" y="0"/>
            <a:chExt cx="1397505" cy="872615"/>
          </a:xfrm>
        </p:grpSpPr>
        <p:sp>
          <p:nvSpPr>
            <p:cNvPr id="9" name="Freeform 9"/>
            <p:cNvSpPr/>
            <p:nvPr/>
          </p:nvSpPr>
          <p:spPr>
            <a:xfrm>
              <a:off x="2108" y="0"/>
              <a:ext cx="1274656" cy="872615"/>
            </a:xfrm>
            <a:custGeom>
              <a:avLst/>
              <a:gdLst/>
              <a:ahLst/>
              <a:cxnLst/>
              <a:rect l="l" t="t" r="r" b="b"/>
              <a:pathLst>
                <a:path w="1509697" h="872615">
                  <a:moveTo>
                    <a:pt x="1506046" y="448673"/>
                  </a:moveTo>
                  <a:lnTo>
                    <a:pt x="1314364" y="860250"/>
                  </a:lnTo>
                  <a:cubicBezTo>
                    <a:pt x="1310851" y="867792"/>
                    <a:pt x="1303284" y="872615"/>
                    <a:pt x="1294964" y="872615"/>
                  </a:cubicBezTo>
                  <a:lnTo>
                    <a:pt x="214733" y="872615"/>
                  </a:lnTo>
                  <a:cubicBezTo>
                    <a:pt x="206412" y="872615"/>
                    <a:pt x="198846" y="867792"/>
                    <a:pt x="195333" y="860250"/>
                  </a:cubicBezTo>
                  <a:lnTo>
                    <a:pt x="3651" y="448673"/>
                  </a:lnTo>
                  <a:cubicBezTo>
                    <a:pt x="0" y="440834"/>
                    <a:pt x="0" y="431782"/>
                    <a:pt x="3651" y="423942"/>
                  </a:cubicBezTo>
                  <a:lnTo>
                    <a:pt x="195333" y="12366"/>
                  </a:lnTo>
                  <a:cubicBezTo>
                    <a:pt x="198846" y="4823"/>
                    <a:pt x="206412" y="0"/>
                    <a:pt x="214733" y="0"/>
                  </a:cubicBezTo>
                  <a:lnTo>
                    <a:pt x="1294964" y="0"/>
                  </a:lnTo>
                  <a:cubicBezTo>
                    <a:pt x="1303284" y="0"/>
                    <a:pt x="1310851" y="4823"/>
                    <a:pt x="1314364" y="12366"/>
                  </a:cubicBezTo>
                  <a:lnTo>
                    <a:pt x="1506046" y="423942"/>
                  </a:lnTo>
                  <a:cubicBezTo>
                    <a:pt x="1509697" y="431782"/>
                    <a:pt x="1509697" y="440834"/>
                    <a:pt x="1506046" y="448673"/>
                  </a:cubicBezTo>
                  <a:close/>
                </a:path>
              </a:pathLst>
            </a:custGeom>
            <a:solidFill>
              <a:srgbClr val="000B5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19050"/>
              <a:ext cx="1285313" cy="8535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7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  <a:ea typeface="+mn-ea"/>
                <a:cs typeface="+mn-cs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09131" y="5743372"/>
            <a:ext cx="2616590" cy="1224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dirty="0" smtClean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HOẠT ĐỘNG</a:t>
            </a:r>
            <a:br>
              <a:rPr lang="en-US" sz="2800" dirty="0" smtClean="0">
                <a:solidFill>
                  <a:prstClr val="white"/>
                </a:solidFill>
                <a:latin typeface="#9Slide03 Cabin Condensed Bold" panose="00000806000000000000" pitchFamily="2" charset="-93"/>
              </a:rPr>
            </a:br>
            <a:r>
              <a:rPr lang="en-US" sz="2800" dirty="0" smtClean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 CÁ NHÂN/ CẢ LỚP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4309" y="764855"/>
            <a:ext cx="4058492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  <a:ea typeface="+mn-ea"/>
                <a:cs typeface="+mn-cs"/>
              </a:rPr>
              <a:t>HOẠT ĐỘNG 2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Cabin Condensed Bold" panose="00000806000000000000" pitchFamily="2" charset="-93"/>
              <a:ea typeface="+mn-ea"/>
              <a:cs typeface="+mn-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401657" y="515350"/>
            <a:ext cx="14914747" cy="1227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6000" dirty="0" smtClean="0">
                <a:solidFill>
                  <a:srgbClr val="000B5D"/>
                </a:solidFill>
                <a:latin typeface="#9Slide03 IcielPanton Black" panose="00000A00000000000000" pitchFamily="2" charset="-93"/>
              </a:rPr>
              <a:t>CÁC NGÀNH CÔNG NGHIỆP CHỦ YẾU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000B5D"/>
              </a:solidFill>
              <a:effectLst/>
              <a:uLnTx/>
              <a:uFillTx/>
              <a:latin typeface="#9Slide03 IcielPanton Black" panose="00000A00000000000000" pitchFamily="2" charset="-93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-2092605" y="9258300"/>
            <a:ext cx="4185210" cy="2172476"/>
            <a:chOff x="0" y="0"/>
            <a:chExt cx="1345639" cy="698500"/>
          </a:xfrm>
        </p:grpSpPr>
        <p:sp>
          <p:nvSpPr>
            <p:cNvPr id="26" name="Freeform 26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00ADE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7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-1016746" y="9777990"/>
            <a:ext cx="5306302" cy="1494660"/>
            <a:chOff x="0" y="0"/>
            <a:chExt cx="2479796" cy="698500"/>
          </a:xfrm>
        </p:grpSpPr>
        <p:sp>
          <p:nvSpPr>
            <p:cNvPr id="32" name="Freeform 32"/>
            <p:cNvSpPr/>
            <p:nvPr/>
          </p:nvSpPr>
          <p:spPr>
            <a:xfrm>
              <a:off x="3082" y="0"/>
              <a:ext cx="2473632" cy="698500"/>
            </a:xfrm>
            <a:custGeom>
              <a:avLst/>
              <a:gdLst/>
              <a:ahLst/>
              <a:cxnLst/>
              <a:rect l="l" t="t" r="r" b="b"/>
              <a:pathLst>
                <a:path w="2473632" h="698500">
                  <a:moveTo>
                    <a:pt x="2468643" y="363122"/>
                  </a:moveTo>
                  <a:lnTo>
                    <a:pt x="2281585" y="684628"/>
                  </a:lnTo>
                  <a:cubicBezTo>
                    <a:pt x="2276588" y="693216"/>
                    <a:pt x="2267401" y="698500"/>
                    <a:pt x="2257465" y="698500"/>
                  </a:cubicBezTo>
                  <a:lnTo>
                    <a:pt x="216167" y="698500"/>
                  </a:lnTo>
                  <a:cubicBezTo>
                    <a:pt x="206231" y="698500"/>
                    <a:pt x="197044" y="693216"/>
                    <a:pt x="192047" y="684628"/>
                  </a:cubicBezTo>
                  <a:lnTo>
                    <a:pt x="4989" y="363122"/>
                  </a:lnTo>
                  <a:cubicBezTo>
                    <a:pt x="0" y="354547"/>
                    <a:pt x="0" y="343953"/>
                    <a:pt x="4989" y="335378"/>
                  </a:cubicBezTo>
                  <a:lnTo>
                    <a:pt x="192047" y="13872"/>
                  </a:lnTo>
                  <a:cubicBezTo>
                    <a:pt x="197044" y="5284"/>
                    <a:pt x="206231" y="0"/>
                    <a:pt x="216167" y="0"/>
                  </a:cubicBezTo>
                  <a:lnTo>
                    <a:pt x="2257465" y="0"/>
                  </a:lnTo>
                  <a:cubicBezTo>
                    <a:pt x="2267401" y="0"/>
                    <a:pt x="2276588" y="5284"/>
                    <a:pt x="2281585" y="13872"/>
                  </a:cubicBezTo>
                  <a:lnTo>
                    <a:pt x="2468643" y="335378"/>
                  </a:lnTo>
                  <a:cubicBezTo>
                    <a:pt x="2473632" y="343953"/>
                    <a:pt x="2473632" y="354547"/>
                    <a:pt x="2468643" y="363122"/>
                  </a:cubicBezTo>
                  <a:close/>
                </a:path>
              </a:pathLst>
            </a:custGeom>
            <a:solidFill>
              <a:srgbClr val="000B5D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14300" y="19050"/>
              <a:ext cx="2251196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7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9" name="TextBox 15"/>
          <p:cNvSpPr txBox="1"/>
          <p:nvPr/>
        </p:nvSpPr>
        <p:spPr>
          <a:xfrm>
            <a:off x="4367700" y="2361642"/>
            <a:ext cx="13633425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6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405" dirty="0" err="1" smtClean="0">
                <a:solidFill>
                  <a:srgbClr val="FF0000"/>
                </a:solidFill>
                <a:latin typeface="#9Slide05 Atlantika" pitchFamily="2" charset="-93"/>
              </a:rPr>
              <a:t>Đọc</a:t>
            </a:r>
            <a:r>
              <a:rPr lang="en-US" sz="6405" dirty="0" smtClean="0">
                <a:solidFill>
                  <a:srgbClr val="FF0000"/>
                </a:solidFill>
                <a:latin typeface="#9Slide05 Atlantika" pitchFamily="2" charset="-93"/>
              </a:rPr>
              <a:t> </a:t>
            </a:r>
            <a:r>
              <a:rPr lang="en-US" sz="6405" dirty="0" err="1" smtClean="0">
                <a:solidFill>
                  <a:srgbClr val="FF0000"/>
                </a:solidFill>
                <a:latin typeface="#9Slide05 Atlantika" pitchFamily="2" charset="-93"/>
              </a:rPr>
              <a:t>sách</a:t>
            </a:r>
            <a:r>
              <a:rPr lang="en-US" sz="6405" dirty="0" smtClean="0">
                <a:solidFill>
                  <a:srgbClr val="FF0000"/>
                </a:solidFill>
                <a:latin typeface="#9Slide05 Atlantika" pitchFamily="2" charset="-93"/>
              </a:rPr>
              <a:t> </a:t>
            </a:r>
            <a:r>
              <a:rPr lang="en-US" sz="6405" dirty="0" err="1" smtClean="0">
                <a:solidFill>
                  <a:srgbClr val="FF0000"/>
                </a:solidFill>
                <a:latin typeface="#9Slide05 Atlantika" pitchFamily="2" charset="-93"/>
              </a:rPr>
              <a:t>giáo</a:t>
            </a:r>
            <a:r>
              <a:rPr lang="en-US" sz="6405" dirty="0" smtClean="0">
                <a:solidFill>
                  <a:srgbClr val="FF0000"/>
                </a:solidFill>
                <a:latin typeface="#9Slide05 Atlantika" pitchFamily="2" charset="-93"/>
              </a:rPr>
              <a:t> </a:t>
            </a:r>
            <a:r>
              <a:rPr lang="en-US" sz="6405" dirty="0" err="1" smtClean="0">
                <a:solidFill>
                  <a:srgbClr val="FF0000"/>
                </a:solidFill>
                <a:latin typeface="#9Slide05 Atlantika" pitchFamily="2" charset="-93"/>
              </a:rPr>
              <a:t>khoa</a:t>
            </a:r>
            <a:r>
              <a:rPr lang="en-US" sz="6405" dirty="0" smtClean="0">
                <a:solidFill>
                  <a:srgbClr val="FF0000"/>
                </a:solidFill>
                <a:latin typeface="#9Slide05 Atlantika" pitchFamily="2" charset="-93"/>
              </a:rPr>
              <a:t>, </a:t>
            </a:r>
            <a:r>
              <a:rPr lang="en-US" sz="6405" dirty="0" err="1" smtClean="0">
                <a:solidFill>
                  <a:srgbClr val="FF0000"/>
                </a:solidFill>
                <a:latin typeface="#9Slide05 Atlantika" pitchFamily="2" charset="-93"/>
              </a:rPr>
              <a:t>hoàn</a:t>
            </a:r>
            <a:r>
              <a:rPr lang="en-US" sz="6405" dirty="0" smtClean="0">
                <a:solidFill>
                  <a:srgbClr val="FF0000"/>
                </a:solidFill>
                <a:latin typeface="#9Slide05 Atlantika" pitchFamily="2" charset="-93"/>
              </a:rPr>
              <a:t> </a:t>
            </a:r>
            <a:r>
              <a:rPr lang="en-US" sz="6405" dirty="0" err="1" smtClean="0">
                <a:solidFill>
                  <a:srgbClr val="FF0000"/>
                </a:solidFill>
                <a:latin typeface="#9Slide05 Atlantika" pitchFamily="2" charset="-93"/>
              </a:rPr>
              <a:t>thành</a:t>
            </a:r>
            <a:r>
              <a:rPr lang="en-US" sz="6405" dirty="0" smtClean="0">
                <a:solidFill>
                  <a:srgbClr val="FF0000"/>
                </a:solidFill>
                <a:latin typeface="#9Slide05 Atlantika" pitchFamily="2" charset="-93"/>
              </a:rPr>
              <a:t> </a:t>
            </a:r>
            <a:r>
              <a:rPr lang="en-US" sz="6405" dirty="0" err="1" smtClean="0">
                <a:solidFill>
                  <a:srgbClr val="FF0000"/>
                </a:solidFill>
                <a:latin typeface="#9Slide05 Atlantika" pitchFamily="2" charset="-93"/>
              </a:rPr>
              <a:t>bảng</a:t>
            </a:r>
            <a:r>
              <a:rPr lang="en-US" sz="6405" dirty="0" smtClean="0">
                <a:solidFill>
                  <a:srgbClr val="FF0000"/>
                </a:solidFill>
                <a:latin typeface="#9Slide05 Atlantika" pitchFamily="2" charset="-93"/>
              </a:rPr>
              <a:t> </a:t>
            </a:r>
            <a:r>
              <a:rPr lang="en-US" sz="6405" dirty="0" err="1" smtClean="0">
                <a:solidFill>
                  <a:srgbClr val="FF0000"/>
                </a:solidFill>
                <a:latin typeface="#9Slide05 Atlantika" pitchFamily="2" charset="-93"/>
              </a:rPr>
              <a:t>thông</a:t>
            </a:r>
            <a:r>
              <a:rPr lang="en-US" sz="6405" dirty="0" smtClean="0">
                <a:solidFill>
                  <a:srgbClr val="FF0000"/>
                </a:solidFill>
                <a:latin typeface="#9Slide05 Atlantika" pitchFamily="2" charset="-93"/>
              </a:rPr>
              <a:t> tin</a:t>
            </a:r>
            <a:endParaRPr kumimoji="0" lang="en-US" sz="640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Atlantika" pitchFamily="2" charset="-93"/>
              <a:ea typeface="+mn-ea"/>
              <a:cs typeface="+mn-cs"/>
            </a:endParaRPr>
          </a:p>
        </p:txBody>
      </p:sp>
      <p:sp>
        <p:nvSpPr>
          <p:cNvPr id="49" name="AutoShape 22"/>
          <p:cNvSpPr/>
          <p:nvPr/>
        </p:nvSpPr>
        <p:spPr>
          <a:xfrm>
            <a:off x="1072374" y="2232297"/>
            <a:ext cx="16320077" cy="66675"/>
          </a:xfrm>
          <a:prstGeom prst="line">
            <a:avLst/>
          </a:prstGeom>
          <a:ln w="28575" cap="rnd">
            <a:solidFill>
              <a:srgbClr val="002060"/>
            </a:solidFill>
            <a:prstDash val="lgDash"/>
            <a:headEnd type="diamond" w="lg" len="lg"/>
            <a:tailEnd type="none" w="sm" len="sm"/>
          </a:ln>
        </p:spPr>
      </p:sp>
      <p:sp>
        <p:nvSpPr>
          <p:cNvPr id="78" name="Freeform 11"/>
          <p:cNvSpPr/>
          <p:nvPr/>
        </p:nvSpPr>
        <p:spPr>
          <a:xfrm>
            <a:off x="775213" y="2119230"/>
            <a:ext cx="2931204" cy="2374275"/>
          </a:xfrm>
          <a:custGeom>
            <a:avLst/>
            <a:gdLst/>
            <a:ahLst/>
            <a:cxnLst/>
            <a:rect l="l" t="t" r="r" b="b"/>
            <a:pathLst>
              <a:path w="4018547" h="3255023">
                <a:moveTo>
                  <a:pt x="0" y="0"/>
                </a:moveTo>
                <a:lnTo>
                  <a:pt x="4018547" y="0"/>
                </a:lnTo>
                <a:lnTo>
                  <a:pt x="4018547" y="3255023"/>
                </a:lnTo>
                <a:lnTo>
                  <a:pt x="0" y="3255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Rectangle 1"/>
          <p:cNvSpPr/>
          <p:nvPr/>
        </p:nvSpPr>
        <p:spPr>
          <a:xfrm>
            <a:off x="3654844" y="3627472"/>
            <a:ext cx="14067618" cy="6659528"/>
          </a:xfrm>
          <a:prstGeom prst="rect">
            <a:avLst/>
          </a:prstGeom>
          <a:solidFill>
            <a:srgbClr val="000B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12"/>
          <p:cNvSpPr txBox="1"/>
          <p:nvPr/>
        </p:nvSpPr>
        <p:spPr>
          <a:xfrm>
            <a:off x="4039944" y="3785154"/>
            <a:ext cx="12639650" cy="6027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701"/>
              </a:lnSpc>
            </a:pPr>
            <a:r>
              <a:rPr lang="vi-VN" sz="2800" dirty="0" smtClean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Đóng </a:t>
            </a:r>
            <a:r>
              <a:rPr lang="vi-VN" sz="2800" dirty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góp . . . . . . . . . . . . . . . . . . vào tăng trưởng và phát triển kinh tế cả nước, chiếm . . . . . . . . . . . . . . . . . . . . . . . . . . . . . . . . . . . </a:t>
            </a:r>
            <a:r>
              <a:rPr lang="vi-VN" sz="2800" dirty="0" smtClean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. </a:t>
            </a:r>
            <a:r>
              <a:rPr lang="vi-VN" sz="2800" dirty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trong cơ cấu kinh tế. </a:t>
            </a:r>
          </a:p>
          <a:p>
            <a:pPr lvl="0">
              <a:lnSpc>
                <a:spcPts val="4701"/>
              </a:lnSpc>
            </a:pPr>
            <a:r>
              <a:rPr lang="vi-VN" sz="2800" dirty="0" smtClean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Giá </a:t>
            </a:r>
            <a:r>
              <a:rPr lang="vi-VN" sz="2800" dirty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trị sản xuất tăng nhanh trong giai đoạn 2010 - 2021, đạt hơn . . . . . . . . . . . . . . . . . .  nghìn tỉ đồng năm 2021.</a:t>
            </a:r>
          </a:p>
          <a:p>
            <a:pPr lvl="0">
              <a:lnSpc>
                <a:spcPts val="4701"/>
              </a:lnSpc>
            </a:pPr>
            <a:r>
              <a:rPr lang="vi-VN" sz="2800" dirty="0" smtClean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Công </a:t>
            </a:r>
            <a:r>
              <a:rPr lang="vi-VN" sz="2800" dirty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nghiệp nước ta có . . . . . . . . . . . . . . . . . . </a:t>
            </a:r>
          </a:p>
          <a:p>
            <a:pPr lvl="0">
              <a:lnSpc>
                <a:spcPts val="4701"/>
              </a:lnSpc>
            </a:pPr>
            <a:r>
              <a:rPr lang="vi-VN" sz="2800" dirty="0" smtClean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Cơ </a:t>
            </a:r>
            <a:r>
              <a:rPr lang="vi-VN" sz="2800" dirty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cấu công nghiệp . . . . . . . . . . . . . . . . . .  theo hướng tăng tỉ trọng . . . . . . . . . . . . . . . . . . </a:t>
            </a:r>
            <a:r>
              <a:rPr lang="en-US" sz="2800" dirty="0" smtClean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/>
            </a:r>
            <a:br>
              <a:rPr lang="en-US" sz="2800" dirty="0" smtClean="0">
                <a:solidFill>
                  <a:prstClr val="white"/>
                </a:solidFill>
                <a:latin typeface="#9Slide03 Cabin Condensed Bold" panose="00000806000000000000" pitchFamily="2" charset="-93"/>
              </a:rPr>
            </a:br>
            <a:endParaRPr lang="en-US" sz="2800" dirty="0" smtClean="0">
              <a:solidFill>
                <a:prstClr val="white"/>
              </a:solidFill>
              <a:latin typeface="#9Slide03 Cabin Condensed Bold" panose="00000806000000000000" pitchFamily="2" charset="-93"/>
            </a:endParaRPr>
          </a:p>
          <a:p>
            <a:pPr lvl="0">
              <a:lnSpc>
                <a:spcPts val="4701"/>
              </a:lnSpc>
            </a:pPr>
            <a:r>
              <a:rPr lang="vi-VN" sz="2800" dirty="0" smtClean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Phân </a:t>
            </a:r>
            <a:r>
              <a:rPr lang="vi-VN" sz="2800" dirty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bố công nghiệp nước ta có những . . . . . . . . . . . . . . . . . . , theo hướng phát huy thế mạnh của . . . . . . . . . . . . . . . . . .  </a:t>
            </a:r>
          </a:p>
          <a:p>
            <a:pPr lvl="0">
              <a:lnSpc>
                <a:spcPts val="4701"/>
              </a:lnSpc>
            </a:pPr>
            <a:r>
              <a:rPr lang="vi-VN" sz="2800" dirty="0" smtClean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Hoạt </a:t>
            </a:r>
            <a:r>
              <a:rPr lang="vi-VN" sz="2800" dirty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động công nghiệp tập trung nhất ở một số vùng như . . . . . . . . . . . . . . . . . . </a:t>
            </a:r>
          </a:p>
        </p:txBody>
      </p:sp>
      <p:sp>
        <p:nvSpPr>
          <p:cNvPr id="79" name="TextBox 15"/>
          <p:cNvSpPr txBox="1"/>
          <p:nvPr/>
        </p:nvSpPr>
        <p:spPr>
          <a:xfrm>
            <a:off x="5361106" y="3328388"/>
            <a:ext cx="4194683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967"/>
              </a:lnSpc>
              <a:spcBef>
                <a:spcPct val="0"/>
              </a:spcBef>
              <a:defRPr/>
            </a:pPr>
            <a:r>
              <a:rPr lang="en-US" sz="5400" dirty="0" err="1">
                <a:solidFill>
                  <a:srgbClr val="FFFF00"/>
                </a:solidFill>
                <a:latin typeface="#9Slide05 Atlantika" pitchFamily="2" charset="-93"/>
              </a:rPr>
              <a:t>quan</a:t>
            </a:r>
            <a:r>
              <a:rPr lang="en-US" sz="5400" dirty="0">
                <a:solidFill>
                  <a:srgbClr val="FFFF00"/>
                </a:solidFill>
                <a:latin typeface="#9Slide05 Atlantika" pitchFamily="2" charset="-93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#9Slide05 Atlantika" pitchFamily="2" charset="-93"/>
              </a:rPr>
              <a:t>trọng</a:t>
            </a:r>
            <a:r>
              <a:rPr lang="en-US" sz="5400" dirty="0">
                <a:solidFill>
                  <a:srgbClr val="FFFF00"/>
                </a:solidFill>
                <a:latin typeface="#9Slide05 Atlantika" pitchFamily="2" charset="-93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5 Atlantika" pitchFamily="2" charset="-93"/>
            </a:endParaRPr>
          </a:p>
        </p:txBody>
      </p:sp>
      <p:sp>
        <p:nvSpPr>
          <p:cNvPr id="80" name="TextBox 15"/>
          <p:cNvSpPr txBox="1"/>
          <p:nvPr/>
        </p:nvSpPr>
        <p:spPr>
          <a:xfrm>
            <a:off x="3714808" y="3909343"/>
            <a:ext cx="4194683" cy="1027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967"/>
              </a:lnSpc>
              <a:spcBef>
                <a:spcPct val="0"/>
              </a:spcBef>
              <a:defRPr/>
            </a:pPr>
            <a:r>
              <a:rPr lang="en-US" sz="5400" dirty="0" err="1">
                <a:solidFill>
                  <a:srgbClr val="FFFF00"/>
                </a:solidFill>
                <a:latin typeface="#9Slide05 Atlantika" pitchFamily="2" charset="-93"/>
              </a:rPr>
              <a:t>tỉ</a:t>
            </a:r>
            <a:r>
              <a:rPr lang="en-US" sz="5400" dirty="0">
                <a:solidFill>
                  <a:srgbClr val="FFFF00"/>
                </a:solidFill>
                <a:latin typeface="#9Slide05 Atlantika" pitchFamily="2" charset="-93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#9Slide05 Atlantika" pitchFamily="2" charset="-93"/>
              </a:rPr>
              <a:t>trọng</a:t>
            </a:r>
            <a:r>
              <a:rPr lang="en-US" sz="5400" dirty="0">
                <a:solidFill>
                  <a:srgbClr val="FFFF00"/>
                </a:solidFill>
                <a:latin typeface="#9Slide05 Atlantika" pitchFamily="2" charset="-93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#9Slide05 Atlantika" pitchFamily="2" charset="-93"/>
              </a:rPr>
              <a:t>cao</a:t>
            </a:r>
            <a:r>
              <a:rPr lang="en-US" sz="5400" dirty="0">
                <a:solidFill>
                  <a:srgbClr val="FFFF00"/>
                </a:solidFill>
                <a:latin typeface="#9Slide05 Atlantika" pitchFamily="2" charset="-93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5 Atlantika" pitchFamily="2" charset="-93"/>
            </a:endParaRPr>
          </a:p>
        </p:txBody>
      </p:sp>
      <p:sp>
        <p:nvSpPr>
          <p:cNvPr id="81" name="TextBox 15"/>
          <p:cNvSpPr txBox="1"/>
          <p:nvPr/>
        </p:nvSpPr>
        <p:spPr>
          <a:xfrm>
            <a:off x="12569651" y="4544789"/>
            <a:ext cx="4194683" cy="1027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967"/>
              </a:lnSpc>
              <a:spcBef>
                <a:spcPct val="0"/>
              </a:spcBef>
              <a:defRPr/>
            </a:pPr>
            <a:r>
              <a:rPr lang="en-US" sz="5400" dirty="0">
                <a:solidFill>
                  <a:srgbClr val="FFFF00"/>
                </a:solidFill>
                <a:latin typeface="#9Slide05 Atlantika" pitchFamily="2" charset="-93"/>
              </a:rPr>
              <a:t>13 000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5 Atlantika" pitchFamily="2" charset="-93"/>
            </a:endParaRPr>
          </a:p>
        </p:txBody>
      </p:sp>
      <p:sp>
        <p:nvSpPr>
          <p:cNvPr id="82" name="TextBox 15"/>
          <p:cNvSpPr txBox="1"/>
          <p:nvPr/>
        </p:nvSpPr>
        <p:spPr>
          <a:xfrm>
            <a:off x="7530636" y="5728966"/>
            <a:ext cx="4194683" cy="1027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967"/>
              </a:lnSpc>
              <a:spcBef>
                <a:spcPct val="0"/>
              </a:spcBef>
              <a:defRPr/>
            </a:pPr>
            <a:r>
              <a:rPr lang="vi-VN" sz="5400" dirty="0">
                <a:solidFill>
                  <a:srgbClr val="FFFF00"/>
                </a:solidFill>
                <a:latin typeface="#9Slide05 Atlantika" pitchFamily="2" charset="-93"/>
              </a:rPr>
              <a:t>cơ cấu đa dạng.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5 Atlantika" pitchFamily="2" charset="-93"/>
            </a:endParaRPr>
          </a:p>
        </p:txBody>
      </p:sp>
      <p:sp>
        <p:nvSpPr>
          <p:cNvPr id="83" name="TextBox 15"/>
          <p:cNvSpPr txBox="1"/>
          <p:nvPr/>
        </p:nvSpPr>
        <p:spPr>
          <a:xfrm>
            <a:off x="7419197" y="6303856"/>
            <a:ext cx="2805347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967"/>
              </a:lnSpc>
              <a:spcBef>
                <a:spcPct val="0"/>
              </a:spcBef>
              <a:defRPr/>
            </a:pPr>
            <a:r>
              <a:rPr lang="vi-VN" sz="5400" dirty="0">
                <a:solidFill>
                  <a:srgbClr val="FFFF00"/>
                </a:solidFill>
                <a:latin typeface="#9Slide05 Atlantika" pitchFamily="2" charset="-93"/>
              </a:rPr>
              <a:t>chuyển dịch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5 Atlantika" pitchFamily="2" charset="-93"/>
            </a:endParaRPr>
          </a:p>
        </p:txBody>
      </p:sp>
      <p:sp>
        <p:nvSpPr>
          <p:cNvPr id="84" name="TextBox 15"/>
          <p:cNvSpPr txBox="1"/>
          <p:nvPr/>
        </p:nvSpPr>
        <p:spPr>
          <a:xfrm>
            <a:off x="13410009" y="6365283"/>
            <a:ext cx="433955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967"/>
              </a:lnSpc>
              <a:spcBef>
                <a:spcPct val="0"/>
              </a:spcBef>
              <a:defRPr/>
            </a:pPr>
            <a:r>
              <a:rPr lang="vi-VN" sz="5400" dirty="0">
                <a:solidFill>
                  <a:srgbClr val="FFFF00"/>
                </a:solidFill>
                <a:latin typeface="#9Slide05 Atlantika" pitchFamily="2" charset="-93"/>
              </a:rPr>
              <a:t>ngành </a:t>
            </a:r>
            <a:r>
              <a:rPr lang="vi-VN" sz="5400" dirty="0" smtClean="0">
                <a:solidFill>
                  <a:srgbClr val="FFFF00"/>
                </a:solidFill>
                <a:latin typeface="#9Slide05 Atlantika" pitchFamily="2" charset="-93"/>
              </a:rPr>
              <a:t>chế biến</a:t>
            </a:r>
            <a:r>
              <a:rPr lang="en-US" sz="5400" dirty="0" smtClean="0">
                <a:solidFill>
                  <a:srgbClr val="FFFF00"/>
                </a:solidFill>
                <a:latin typeface="#9Slide05 Atlantika" pitchFamily="2" charset="-93"/>
              </a:rPr>
              <a:t>, </a:t>
            </a:r>
            <a:r>
              <a:rPr lang="en-US" sz="5400" dirty="0" err="1" smtClean="0">
                <a:solidFill>
                  <a:srgbClr val="FFFF00"/>
                </a:solidFill>
                <a:latin typeface="#9Slide05 Atlantika" pitchFamily="2" charset="-93"/>
              </a:rPr>
              <a:t>chế</a:t>
            </a:r>
            <a:r>
              <a:rPr lang="en-US" sz="5400" dirty="0" smtClean="0">
                <a:solidFill>
                  <a:srgbClr val="FFFF00"/>
                </a:solidFill>
                <a:latin typeface="#9Slide05 Atlantika" pitchFamily="2" charset="-93"/>
              </a:rPr>
              <a:t> </a:t>
            </a:r>
            <a:r>
              <a:rPr lang="en-US" sz="5400" dirty="0" err="1" smtClean="0">
                <a:solidFill>
                  <a:srgbClr val="FFFF00"/>
                </a:solidFill>
                <a:latin typeface="#9Slide05 Atlantika" pitchFamily="2" charset="-93"/>
              </a:rPr>
              <a:t>tạo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5 Atlantika" pitchFamily="2" charset="-93"/>
            </a:endParaRPr>
          </a:p>
        </p:txBody>
      </p:sp>
      <p:sp>
        <p:nvSpPr>
          <p:cNvPr id="85" name="TextBox 15"/>
          <p:cNvSpPr txBox="1"/>
          <p:nvPr/>
        </p:nvSpPr>
        <p:spPr>
          <a:xfrm>
            <a:off x="3480933" y="7036434"/>
            <a:ext cx="13981243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967"/>
              </a:lnSpc>
              <a:spcBef>
                <a:spcPct val="0"/>
              </a:spcBef>
              <a:defRPr/>
            </a:pPr>
            <a:r>
              <a:rPr lang="vi-VN" sz="5400" dirty="0">
                <a:solidFill>
                  <a:srgbClr val="FFFF00"/>
                </a:solidFill>
                <a:latin typeface="#9Slide05 Atlantika" pitchFamily="2" charset="-93"/>
              </a:rPr>
              <a:t>các ngành có hàm lượng công nghệ cao, ứng dụng </a:t>
            </a:r>
            <a:r>
              <a:rPr lang="en-US" sz="5400" dirty="0" smtClean="0">
                <a:solidFill>
                  <a:srgbClr val="FFFF00"/>
                </a:solidFill>
                <a:latin typeface="#9Slide05 Atlantika" pitchFamily="2" charset="-93"/>
              </a:rPr>
              <a:t>KHCN </a:t>
            </a:r>
            <a:r>
              <a:rPr lang="vi-VN" sz="5400" dirty="0" smtClean="0">
                <a:solidFill>
                  <a:srgbClr val="FFFF00"/>
                </a:solidFill>
                <a:latin typeface="#9Slide05 Atlantika" pitchFamily="2" charset="-93"/>
              </a:rPr>
              <a:t>trong </a:t>
            </a:r>
            <a:r>
              <a:rPr lang="en-US" sz="5400" dirty="0" smtClean="0">
                <a:solidFill>
                  <a:srgbClr val="FFFF00"/>
                </a:solidFill>
                <a:latin typeface="#9Slide05 Atlantika" pitchFamily="2" charset="-93"/>
              </a:rPr>
              <a:t>SX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5 Atlantika" pitchFamily="2" charset="-93"/>
            </a:endParaRPr>
          </a:p>
        </p:txBody>
      </p:sp>
      <p:sp>
        <p:nvSpPr>
          <p:cNvPr id="86" name="TextBox 15"/>
          <p:cNvSpPr txBox="1"/>
          <p:nvPr/>
        </p:nvSpPr>
        <p:spPr>
          <a:xfrm>
            <a:off x="9627977" y="7569686"/>
            <a:ext cx="3326023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967"/>
              </a:lnSpc>
              <a:spcBef>
                <a:spcPct val="0"/>
              </a:spcBef>
              <a:defRPr/>
            </a:pPr>
            <a:r>
              <a:rPr lang="vi-VN" sz="5400" dirty="0">
                <a:solidFill>
                  <a:srgbClr val="FFFF00"/>
                </a:solidFill>
                <a:latin typeface="#9Slide05 Atlantika" pitchFamily="2" charset="-93"/>
              </a:rPr>
              <a:t>thay đổi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5 Atlantika" pitchFamily="2" charset="-93"/>
            </a:endParaRPr>
          </a:p>
        </p:txBody>
      </p:sp>
      <p:sp>
        <p:nvSpPr>
          <p:cNvPr id="87" name="TextBox 15"/>
          <p:cNvSpPr txBox="1"/>
          <p:nvPr/>
        </p:nvSpPr>
        <p:spPr>
          <a:xfrm>
            <a:off x="4752801" y="8106340"/>
            <a:ext cx="3326023" cy="1027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967"/>
              </a:lnSpc>
              <a:spcBef>
                <a:spcPct val="0"/>
              </a:spcBef>
              <a:defRPr/>
            </a:pPr>
            <a:r>
              <a:rPr lang="vi-VN" sz="5400" dirty="0">
                <a:solidFill>
                  <a:srgbClr val="FFFF00"/>
                </a:solidFill>
                <a:latin typeface="#9Slide05 Atlantika" pitchFamily="2" charset="-93"/>
              </a:rPr>
              <a:t>mỗi vùng.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5 Atlantika" pitchFamily="2" charset="-93"/>
            </a:endParaRPr>
          </a:p>
        </p:txBody>
      </p:sp>
      <p:sp>
        <p:nvSpPr>
          <p:cNvPr id="88" name="TextBox 15"/>
          <p:cNvSpPr txBox="1"/>
          <p:nvPr/>
        </p:nvSpPr>
        <p:spPr>
          <a:xfrm>
            <a:off x="11511593" y="8881530"/>
            <a:ext cx="6489532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5400" dirty="0" err="1" smtClean="0">
                <a:solidFill>
                  <a:srgbClr val="FFFF00"/>
                </a:solidFill>
                <a:latin typeface="#9Slide05 Atlantika" pitchFamily="2" charset="-93"/>
              </a:rPr>
              <a:t>Đb</a:t>
            </a:r>
            <a:r>
              <a:rPr lang="en-US" sz="5400" dirty="0" smtClean="0">
                <a:solidFill>
                  <a:srgbClr val="FFFF00"/>
                </a:solidFill>
                <a:latin typeface="#9Slide05 Atlantika" pitchFamily="2" charset="-93"/>
              </a:rPr>
              <a:t> </a:t>
            </a:r>
            <a:r>
              <a:rPr lang="vi-VN" sz="5400" dirty="0" smtClean="0">
                <a:solidFill>
                  <a:srgbClr val="FFFF00"/>
                </a:solidFill>
                <a:latin typeface="#9Slide05 Atlantika" pitchFamily="2" charset="-93"/>
              </a:rPr>
              <a:t>sông </a:t>
            </a:r>
            <a:r>
              <a:rPr lang="vi-VN" sz="5400" dirty="0">
                <a:solidFill>
                  <a:srgbClr val="FFFF00"/>
                </a:solidFill>
                <a:latin typeface="#9Slide05 Atlantika" pitchFamily="2" charset="-93"/>
              </a:rPr>
              <a:t>Hồng, </a:t>
            </a:r>
            <a:r>
              <a:rPr lang="vi-VN" sz="5400" dirty="0" smtClean="0">
                <a:solidFill>
                  <a:srgbClr val="FFFF00"/>
                </a:solidFill>
                <a:latin typeface="#9Slide05 Atlantika" pitchFamily="2" charset="-93"/>
              </a:rPr>
              <a:t>Đ</a:t>
            </a:r>
            <a:r>
              <a:rPr lang="en-US" sz="5400" dirty="0" smtClean="0">
                <a:solidFill>
                  <a:srgbClr val="FFFF00"/>
                </a:solidFill>
                <a:latin typeface="#9Slide05 Atlantika" pitchFamily="2" charset="-93"/>
              </a:rPr>
              <a:t>N </a:t>
            </a:r>
            <a:r>
              <a:rPr lang="vi-VN" sz="5400" dirty="0" smtClean="0">
                <a:solidFill>
                  <a:srgbClr val="FFFF00"/>
                </a:solidFill>
                <a:latin typeface="#9Slide05 Atlantika" pitchFamily="2" charset="-93"/>
              </a:rPr>
              <a:t>Bộ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5 Atlantik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25463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8"/>
          <p:cNvGrpSpPr/>
          <p:nvPr/>
        </p:nvGrpSpPr>
        <p:grpSpPr>
          <a:xfrm>
            <a:off x="-763380" y="-461321"/>
            <a:ext cx="4185210" cy="2172476"/>
            <a:chOff x="0" y="0"/>
            <a:chExt cx="1345639" cy="698500"/>
          </a:xfrm>
        </p:grpSpPr>
        <p:sp>
          <p:nvSpPr>
            <p:cNvPr id="29" name="Freeform 29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00ADE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7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0" y="130614"/>
            <a:ext cx="3336070" cy="1801488"/>
            <a:chOff x="0" y="0"/>
            <a:chExt cx="1173575" cy="698500"/>
          </a:xfrm>
        </p:grpSpPr>
        <p:sp>
          <p:nvSpPr>
            <p:cNvPr id="35" name="Freeform 35"/>
            <p:cNvSpPr/>
            <p:nvPr/>
          </p:nvSpPr>
          <p:spPr>
            <a:xfrm>
              <a:off x="6512" y="0"/>
              <a:ext cx="1160551" cy="698500"/>
            </a:xfrm>
            <a:custGeom>
              <a:avLst/>
              <a:gdLst/>
              <a:ahLst/>
              <a:cxnLst/>
              <a:rect l="l" t="t" r="r" b="b"/>
              <a:pathLst>
                <a:path w="1160551" h="698500">
                  <a:moveTo>
                    <a:pt x="1150009" y="378562"/>
                  </a:moveTo>
                  <a:lnTo>
                    <a:pt x="980917" y="669188"/>
                  </a:lnTo>
                  <a:cubicBezTo>
                    <a:pt x="970358" y="687336"/>
                    <a:pt x="950947" y="698500"/>
                    <a:pt x="929951" y="698500"/>
                  </a:cubicBezTo>
                  <a:lnTo>
                    <a:pt x="230600" y="698500"/>
                  </a:lnTo>
                  <a:cubicBezTo>
                    <a:pt x="209604" y="698500"/>
                    <a:pt x="190192" y="687336"/>
                    <a:pt x="179634" y="669188"/>
                  </a:cubicBezTo>
                  <a:lnTo>
                    <a:pt x="10542" y="378562"/>
                  </a:lnTo>
                  <a:cubicBezTo>
                    <a:pt x="0" y="360442"/>
                    <a:pt x="0" y="338058"/>
                    <a:pt x="10542" y="319938"/>
                  </a:cubicBezTo>
                  <a:lnTo>
                    <a:pt x="179634" y="29312"/>
                  </a:lnTo>
                  <a:cubicBezTo>
                    <a:pt x="190192" y="11164"/>
                    <a:pt x="209604" y="0"/>
                    <a:pt x="230600" y="0"/>
                  </a:cubicBezTo>
                  <a:lnTo>
                    <a:pt x="929951" y="0"/>
                  </a:lnTo>
                  <a:cubicBezTo>
                    <a:pt x="950947" y="0"/>
                    <a:pt x="970358" y="11164"/>
                    <a:pt x="980917" y="29312"/>
                  </a:cubicBezTo>
                  <a:lnTo>
                    <a:pt x="1150009" y="319938"/>
                  </a:lnTo>
                  <a:cubicBezTo>
                    <a:pt x="1160551" y="338058"/>
                    <a:pt x="1160551" y="360442"/>
                    <a:pt x="1150009" y="378562"/>
                  </a:cubicBezTo>
                  <a:close/>
                </a:path>
              </a:pathLst>
            </a:custGeom>
            <a:solidFill>
              <a:srgbClr val="000B5D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114300" y="19050"/>
              <a:ext cx="944975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7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78172" y="5122143"/>
            <a:ext cx="3254358" cy="2650378"/>
            <a:chOff x="525106" y="4915272"/>
            <a:chExt cx="3690697" cy="3096673"/>
          </a:xfrm>
        </p:grpSpPr>
        <p:grpSp>
          <p:nvGrpSpPr>
            <p:cNvPr id="8" name="Group 8"/>
            <p:cNvGrpSpPr/>
            <p:nvPr/>
          </p:nvGrpSpPr>
          <p:grpSpPr>
            <a:xfrm>
              <a:off x="525106" y="4915272"/>
              <a:ext cx="3690697" cy="3096673"/>
              <a:chOff x="2108" y="0"/>
              <a:chExt cx="1397505" cy="87261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2108" y="0"/>
                <a:ext cx="1274656" cy="872615"/>
              </a:xfrm>
              <a:custGeom>
                <a:avLst/>
                <a:gdLst/>
                <a:ahLst/>
                <a:cxnLst/>
                <a:rect l="l" t="t" r="r" b="b"/>
                <a:pathLst>
                  <a:path w="1509697" h="872615">
                    <a:moveTo>
                      <a:pt x="1506046" y="448673"/>
                    </a:moveTo>
                    <a:lnTo>
                      <a:pt x="1314364" y="860250"/>
                    </a:lnTo>
                    <a:cubicBezTo>
                      <a:pt x="1310851" y="867792"/>
                      <a:pt x="1303284" y="872615"/>
                      <a:pt x="1294964" y="872615"/>
                    </a:cubicBezTo>
                    <a:lnTo>
                      <a:pt x="214733" y="872615"/>
                    </a:lnTo>
                    <a:cubicBezTo>
                      <a:pt x="206412" y="872615"/>
                      <a:pt x="198846" y="867792"/>
                      <a:pt x="195333" y="860250"/>
                    </a:cubicBezTo>
                    <a:lnTo>
                      <a:pt x="3651" y="448673"/>
                    </a:lnTo>
                    <a:cubicBezTo>
                      <a:pt x="0" y="440834"/>
                      <a:pt x="0" y="431782"/>
                      <a:pt x="3651" y="423942"/>
                    </a:cubicBezTo>
                    <a:lnTo>
                      <a:pt x="195333" y="12366"/>
                    </a:lnTo>
                    <a:cubicBezTo>
                      <a:pt x="198846" y="4823"/>
                      <a:pt x="206412" y="0"/>
                      <a:pt x="214733" y="0"/>
                    </a:cubicBezTo>
                    <a:lnTo>
                      <a:pt x="1294964" y="0"/>
                    </a:lnTo>
                    <a:cubicBezTo>
                      <a:pt x="1303284" y="0"/>
                      <a:pt x="1310851" y="4823"/>
                      <a:pt x="1314364" y="12366"/>
                    </a:cubicBezTo>
                    <a:lnTo>
                      <a:pt x="1506046" y="423942"/>
                    </a:lnTo>
                    <a:cubicBezTo>
                      <a:pt x="1509697" y="431782"/>
                      <a:pt x="1509697" y="440834"/>
                      <a:pt x="1506046" y="448673"/>
                    </a:cubicBezTo>
                    <a:close/>
                  </a:path>
                </a:pathLst>
              </a:custGeom>
              <a:solidFill>
                <a:srgbClr val="000B5D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114300" y="19050"/>
                <a:ext cx="1285313" cy="853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37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Condensed Bold" panose="00000806000000000000" pitchFamily="2" charset="-93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725295" y="5074062"/>
              <a:ext cx="2967418" cy="21126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4701"/>
                </a:lnSpc>
              </a:pPr>
              <a:r>
                <a:rPr lang="en-US" sz="2800" dirty="0" err="1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Nhóm</a:t>
              </a:r>
              <a:r>
                <a:rPr lang="en-US" sz="28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28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1:  </a:t>
              </a:r>
              <a:r>
                <a:rPr lang="en-US" sz="28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/>
              </a:r>
              <a:br>
                <a:rPr lang="en-US" sz="28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</a:br>
              <a:r>
                <a:rPr lang="en-US" sz="2800" dirty="0" err="1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Công</a:t>
              </a:r>
              <a:r>
                <a:rPr lang="en-US" sz="28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nghiệp</a:t>
              </a:r>
              <a:r>
                <a:rPr lang="en-US" sz="28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khai</a:t>
              </a:r>
              <a:r>
                <a:rPr lang="en-US" sz="28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2800" dirty="0" err="1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khoáng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94309" y="764855"/>
            <a:ext cx="4058492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  <a:ea typeface="+mn-ea"/>
                <a:cs typeface="+mn-cs"/>
              </a:rPr>
              <a:t>HOẠT ĐỘNG 2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Cabin Condensed Bold" panose="00000806000000000000" pitchFamily="2" charset="-93"/>
              <a:ea typeface="+mn-ea"/>
              <a:cs typeface="+mn-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492728" y="251744"/>
            <a:ext cx="14914747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6000" dirty="0" smtClean="0">
                <a:solidFill>
                  <a:srgbClr val="000B5D"/>
                </a:solidFill>
                <a:latin typeface="#9Slide03 IcielPanton Black" panose="00000A00000000000000" pitchFamily="2" charset="-93"/>
              </a:rPr>
              <a:t>CÁC NGÀNH CÔNG NGHIỆP CHỦ YẾU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000B5D"/>
              </a:solidFill>
              <a:effectLst/>
              <a:uLnTx/>
              <a:uFillTx/>
              <a:latin typeface="#9Slide03 IcielPanton Black" panose="00000A00000000000000" pitchFamily="2" charset="-93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4931679" y="8055092"/>
            <a:ext cx="12895643" cy="2231907"/>
            <a:chOff x="0" y="0"/>
            <a:chExt cx="1345639" cy="698500"/>
          </a:xfrm>
        </p:grpSpPr>
        <p:sp>
          <p:nvSpPr>
            <p:cNvPr id="20" name="Freeform 20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00ADE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7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-2092605" y="9258300"/>
            <a:ext cx="4185210" cy="2172476"/>
            <a:chOff x="0" y="0"/>
            <a:chExt cx="1345639" cy="698500"/>
          </a:xfrm>
        </p:grpSpPr>
        <p:sp>
          <p:nvSpPr>
            <p:cNvPr id="26" name="Freeform 26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00ADE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7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-1016746" y="9777990"/>
            <a:ext cx="5306302" cy="1494660"/>
            <a:chOff x="0" y="0"/>
            <a:chExt cx="2479796" cy="698500"/>
          </a:xfrm>
        </p:grpSpPr>
        <p:sp>
          <p:nvSpPr>
            <p:cNvPr id="32" name="Freeform 32"/>
            <p:cNvSpPr/>
            <p:nvPr/>
          </p:nvSpPr>
          <p:spPr>
            <a:xfrm>
              <a:off x="3082" y="0"/>
              <a:ext cx="2473632" cy="698500"/>
            </a:xfrm>
            <a:custGeom>
              <a:avLst/>
              <a:gdLst/>
              <a:ahLst/>
              <a:cxnLst/>
              <a:rect l="l" t="t" r="r" b="b"/>
              <a:pathLst>
                <a:path w="2473632" h="698500">
                  <a:moveTo>
                    <a:pt x="2468643" y="363122"/>
                  </a:moveTo>
                  <a:lnTo>
                    <a:pt x="2281585" y="684628"/>
                  </a:lnTo>
                  <a:cubicBezTo>
                    <a:pt x="2276588" y="693216"/>
                    <a:pt x="2267401" y="698500"/>
                    <a:pt x="2257465" y="698500"/>
                  </a:cubicBezTo>
                  <a:lnTo>
                    <a:pt x="216167" y="698500"/>
                  </a:lnTo>
                  <a:cubicBezTo>
                    <a:pt x="206231" y="698500"/>
                    <a:pt x="197044" y="693216"/>
                    <a:pt x="192047" y="684628"/>
                  </a:cubicBezTo>
                  <a:lnTo>
                    <a:pt x="4989" y="363122"/>
                  </a:lnTo>
                  <a:cubicBezTo>
                    <a:pt x="0" y="354547"/>
                    <a:pt x="0" y="343953"/>
                    <a:pt x="4989" y="335378"/>
                  </a:cubicBezTo>
                  <a:lnTo>
                    <a:pt x="192047" y="13872"/>
                  </a:lnTo>
                  <a:cubicBezTo>
                    <a:pt x="197044" y="5284"/>
                    <a:pt x="206231" y="0"/>
                    <a:pt x="216167" y="0"/>
                  </a:cubicBezTo>
                  <a:lnTo>
                    <a:pt x="2257465" y="0"/>
                  </a:lnTo>
                  <a:cubicBezTo>
                    <a:pt x="2267401" y="0"/>
                    <a:pt x="2276588" y="5284"/>
                    <a:pt x="2281585" y="13872"/>
                  </a:cubicBezTo>
                  <a:lnTo>
                    <a:pt x="2468643" y="335378"/>
                  </a:lnTo>
                  <a:cubicBezTo>
                    <a:pt x="2473632" y="343953"/>
                    <a:pt x="2473632" y="354547"/>
                    <a:pt x="2468643" y="363122"/>
                  </a:cubicBezTo>
                  <a:close/>
                </a:path>
              </a:pathLst>
            </a:custGeom>
            <a:solidFill>
              <a:srgbClr val="000B5D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14300" y="19050"/>
              <a:ext cx="2251196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7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AutoShape 6"/>
          <p:cNvSpPr/>
          <p:nvPr/>
        </p:nvSpPr>
        <p:spPr>
          <a:xfrm flipV="1">
            <a:off x="2265948" y="4119912"/>
            <a:ext cx="0" cy="890806"/>
          </a:xfrm>
          <a:prstGeom prst="line">
            <a:avLst/>
          </a:prstGeom>
          <a:ln w="38100" cap="rnd">
            <a:solidFill>
              <a:srgbClr val="000B5D"/>
            </a:solidFill>
            <a:prstDash val="solid"/>
            <a:headEnd type="triangle" w="lg" len="med"/>
            <a:tailEnd type="none" w="sm" len="sm"/>
          </a:ln>
        </p:spPr>
      </p:sp>
      <p:sp>
        <p:nvSpPr>
          <p:cNvPr id="39" name="TextBox 15"/>
          <p:cNvSpPr txBox="1"/>
          <p:nvPr/>
        </p:nvSpPr>
        <p:spPr>
          <a:xfrm>
            <a:off x="1072374" y="2361642"/>
            <a:ext cx="15994284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6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5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tlantika" pitchFamily="2" charset="-93"/>
                <a:ea typeface="+mn-ea"/>
                <a:cs typeface="+mn-cs"/>
              </a:rPr>
              <a:t>Nhiệm</a:t>
            </a:r>
            <a:r>
              <a:rPr kumimoji="0" lang="en-US" sz="6405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tlantika" pitchFamily="2" charset="-93"/>
                <a:ea typeface="+mn-ea"/>
                <a:cs typeface="+mn-cs"/>
              </a:rPr>
              <a:t> </a:t>
            </a:r>
            <a:r>
              <a:rPr kumimoji="0" lang="en-US" sz="6405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tlantika" pitchFamily="2" charset="-93"/>
                <a:ea typeface="+mn-ea"/>
                <a:cs typeface="+mn-cs"/>
              </a:rPr>
              <a:t>vụ</a:t>
            </a:r>
            <a:r>
              <a:rPr kumimoji="0" lang="en-US" sz="6405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tlantika" pitchFamily="2" charset="-93"/>
                <a:ea typeface="+mn-ea"/>
                <a:cs typeface="+mn-cs"/>
              </a:rPr>
              <a:t> </a:t>
            </a:r>
            <a:r>
              <a:rPr kumimoji="0" lang="en-US" sz="6405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tlantika" pitchFamily="2" charset="-93"/>
                <a:ea typeface="+mn-ea"/>
                <a:cs typeface="+mn-cs"/>
              </a:rPr>
              <a:t>về</a:t>
            </a:r>
            <a:r>
              <a:rPr kumimoji="0" lang="en-US" sz="6405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tlantika" pitchFamily="2" charset="-93"/>
                <a:ea typeface="+mn-ea"/>
                <a:cs typeface="+mn-cs"/>
              </a:rPr>
              <a:t> </a:t>
            </a:r>
            <a:r>
              <a:rPr kumimoji="0" lang="en-US" sz="6405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tlantika" pitchFamily="2" charset="-93"/>
                <a:ea typeface="+mn-ea"/>
                <a:cs typeface="+mn-cs"/>
              </a:rPr>
              <a:t>nhà</a:t>
            </a:r>
            <a:r>
              <a:rPr kumimoji="0" lang="en-US" sz="6405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tlantika" pitchFamily="2" charset="-93"/>
                <a:ea typeface="+mn-ea"/>
                <a:cs typeface="+mn-cs"/>
              </a:rPr>
              <a:t> ở </a:t>
            </a:r>
            <a:r>
              <a:rPr kumimoji="0" lang="en-US" sz="6405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tlantika" pitchFamily="2" charset="-93"/>
                <a:ea typeface="+mn-ea"/>
                <a:cs typeface="+mn-cs"/>
              </a:rPr>
              <a:t>tiết</a:t>
            </a:r>
            <a:r>
              <a:rPr kumimoji="0" lang="en-US" sz="6405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tlantika" pitchFamily="2" charset="-93"/>
                <a:ea typeface="+mn-ea"/>
                <a:cs typeface="+mn-cs"/>
              </a:rPr>
              <a:t> </a:t>
            </a:r>
            <a:r>
              <a:rPr kumimoji="0" lang="en-US" sz="6405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tlantika" pitchFamily="2" charset="-93"/>
                <a:ea typeface="+mn-ea"/>
                <a:cs typeface="+mn-cs"/>
              </a:rPr>
              <a:t>trước</a:t>
            </a:r>
            <a:r>
              <a:rPr kumimoji="0" lang="en-US" sz="6405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tlantika" pitchFamily="2" charset="-93"/>
                <a:ea typeface="+mn-ea"/>
                <a:cs typeface="+mn-cs"/>
              </a:rPr>
              <a:t>: </a:t>
            </a:r>
            <a:r>
              <a:rPr kumimoji="0" lang="en-US" sz="6405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tlantika" pitchFamily="2" charset="-93"/>
                <a:ea typeface="+mn-ea"/>
                <a:cs typeface="+mn-cs"/>
              </a:rPr>
              <a:t>làm</a:t>
            </a:r>
            <a:r>
              <a:rPr kumimoji="0" lang="en-US" sz="6405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tlantika" pitchFamily="2" charset="-93"/>
                <a:ea typeface="+mn-ea"/>
                <a:cs typeface="+mn-cs"/>
              </a:rPr>
              <a:t> </a:t>
            </a:r>
            <a:r>
              <a:rPr kumimoji="0" lang="en-US" sz="6405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tlantika" pitchFamily="2" charset="-93"/>
                <a:ea typeface="+mn-ea"/>
                <a:cs typeface="+mn-cs"/>
              </a:rPr>
              <a:t>bài</a:t>
            </a:r>
            <a:r>
              <a:rPr kumimoji="0" lang="en-US" sz="6405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tlantika" pitchFamily="2" charset="-93"/>
                <a:ea typeface="+mn-ea"/>
                <a:cs typeface="+mn-cs"/>
              </a:rPr>
              <a:t> </a:t>
            </a:r>
            <a:r>
              <a:rPr kumimoji="0" lang="en-US" sz="6405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tlantika" pitchFamily="2" charset="-93"/>
                <a:ea typeface="+mn-ea"/>
                <a:cs typeface="+mn-cs"/>
              </a:rPr>
              <a:t>thuyết</a:t>
            </a:r>
            <a:r>
              <a:rPr kumimoji="0" lang="en-US" sz="6405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tlantika" pitchFamily="2" charset="-93"/>
                <a:ea typeface="+mn-ea"/>
                <a:cs typeface="+mn-cs"/>
              </a:rPr>
              <a:t> </a:t>
            </a:r>
            <a:r>
              <a:rPr kumimoji="0" lang="en-US" sz="6405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tlantika" pitchFamily="2" charset="-93"/>
                <a:ea typeface="+mn-ea"/>
                <a:cs typeface="+mn-cs"/>
              </a:rPr>
              <a:t>trình</a:t>
            </a:r>
            <a:r>
              <a:rPr kumimoji="0" lang="en-US" sz="6405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tlantika" pitchFamily="2" charset="-93"/>
                <a:ea typeface="+mn-ea"/>
                <a:cs typeface="+mn-cs"/>
              </a:rPr>
              <a:t> </a:t>
            </a:r>
            <a:r>
              <a:rPr kumimoji="0" lang="en-US" sz="6405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tlantika" pitchFamily="2" charset="-93"/>
                <a:ea typeface="+mn-ea"/>
                <a:cs typeface="+mn-cs"/>
              </a:rPr>
              <a:t>bằng</a:t>
            </a:r>
            <a:r>
              <a:rPr kumimoji="0" lang="en-US" sz="6405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tlantika" pitchFamily="2" charset="-93"/>
                <a:ea typeface="+mn-ea"/>
                <a:cs typeface="+mn-cs"/>
              </a:rPr>
              <a:t> power point</a:t>
            </a:r>
            <a:endParaRPr kumimoji="0" lang="en-US" sz="640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Atlantika" pitchFamily="2" charset="-93"/>
              <a:ea typeface="+mn-ea"/>
              <a:cs typeface="+mn-cs"/>
            </a:endParaRPr>
          </a:p>
        </p:txBody>
      </p:sp>
      <p:cxnSp>
        <p:nvCxnSpPr>
          <p:cNvPr id="41" name="Straight Connector 40"/>
          <p:cNvCxnSpPr>
            <a:stCxn id="38" idx="1"/>
          </p:cNvCxnSpPr>
          <p:nvPr/>
        </p:nvCxnSpPr>
        <p:spPr>
          <a:xfrm>
            <a:off x="2265949" y="4119912"/>
            <a:ext cx="14020799" cy="17870"/>
          </a:xfrm>
          <a:prstGeom prst="line">
            <a:avLst/>
          </a:prstGeom>
          <a:ln w="38100">
            <a:solidFill>
              <a:srgbClr val="000B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AutoShape 6"/>
          <p:cNvSpPr/>
          <p:nvPr/>
        </p:nvSpPr>
        <p:spPr>
          <a:xfrm flipV="1">
            <a:off x="9290862" y="4119913"/>
            <a:ext cx="0" cy="931265"/>
          </a:xfrm>
          <a:prstGeom prst="line">
            <a:avLst/>
          </a:prstGeom>
          <a:ln w="38100" cap="rnd">
            <a:solidFill>
              <a:srgbClr val="000B5D"/>
            </a:solidFill>
            <a:prstDash val="solid"/>
            <a:headEnd type="triangle" w="lg" len="med"/>
            <a:tailEnd type="none" w="sm" len="sm"/>
          </a:ln>
        </p:spPr>
      </p:sp>
      <p:sp>
        <p:nvSpPr>
          <p:cNvPr id="44" name="AutoShape 6"/>
          <p:cNvSpPr/>
          <p:nvPr/>
        </p:nvSpPr>
        <p:spPr>
          <a:xfrm flipV="1">
            <a:off x="16286748" y="4119913"/>
            <a:ext cx="0" cy="762372"/>
          </a:xfrm>
          <a:prstGeom prst="line">
            <a:avLst/>
          </a:prstGeom>
          <a:ln w="38100" cap="rnd">
            <a:solidFill>
              <a:srgbClr val="000B5D"/>
            </a:solidFill>
            <a:prstDash val="solid"/>
            <a:headEnd type="triangle" w="lg" len="med"/>
            <a:tailEnd type="none" w="sm" len="sm"/>
          </a:ln>
        </p:spPr>
      </p:sp>
      <p:cxnSp>
        <p:nvCxnSpPr>
          <p:cNvPr id="46" name="Straight Connector 45"/>
          <p:cNvCxnSpPr/>
          <p:nvPr/>
        </p:nvCxnSpPr>
        <p:spPr>
          <a:xfrm>
            <a:off x="9289570" y="3217957"/>
            <a:ext cx="1" cy="918449"/>
          </a:xfrm>
          <a:prstGeom prst="line">
            <a:avLst/>
          </a:prstGeom>
          <a:ln w="38100">
            <a:solidFill>
              <a:srgbClr val="000B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utoShape 22"/>
          <p:cNvSpPr/>
          <p:nvPr/>
        </p:nvSpPr>
        <p:spPr>
          <a:xfrm>
            <a:off x="1072374" y="2232297"/>
            <a:ext cx="16320077" cy="66675"/>
          </a:xfrm>
          <a:prstGeom prst="line">
            <a:avLst/>
          </a:prstGeom>
          <a:ln w="28575" cap="rnd">
            <a:solidFill>
              <a:srgbClr val="002060"/>
            </a:solidFill>
            <a:prstDash val="lgDash"/>
            <a:headEnd type="diamond" w="lg" len="lg"/>
            <a:tailEnd type="none" w="sm" len="sm"/>
          </a:ln>
        </p:spPr>
      </p:sp>
      <p:sp>
        <p:nvSpPr>
          <p:cNvPr id="47" name="AutoShape 6"/>
          <p:cNvSpPr/>
          <p:nvPr/>
        </p:nvSpPr>
        <p:spPr>
          <a:xfrm flipV="1">
            <a:off x="5771148" y="4119913"/>
            <a:ext cx="0" cy="931265"/>
          </a:xfrm>
          <a:prstGeom prst="line">
            <a:avLst/>
          </a:prstGeom>
          <a:ln w="38100" cap="rnd">
            <a:solidFill>
              <a:srgbClr val="000B5D"/>
            </a:solidFill>
            <a:prstDash val="solid"/>
            <a:headEnd type="triangle" w="lg" len="med"/>
            <a:tailEnd type="none" w="sm" len="sm"/>
          </a:ln>
        </p:spPr>
      </p:sp>
      <p:sp>
        <p:nvSpPr>
          <p:cNvPr id="48" name="AutoShape 6"/>
          <p:cNvSpPr/>
          <p:nvPr/>
        </p:nvSpPr>
        <p:spPr>
          <a:xfrm flipV="1">
            <a:off x="12781548" y="4119913"/>
            <a:ext cx="0" cy="931265"/>
          </a:xfrm>
          <a:prstGeom prst="line">
            <a:avLst/>
          </a:prstGeom>
          <a:ln w="38100" cap="rnd">
            <a:solidFill>
              <a:srgbClr val="000B5D"/>
            </a:solidFill>
            <a:prstDash val="solid"/>
            <a:headEnd type="triangle" w="lg" len="med"/>
            <a:tailEnd type="none" w="sm" len="sm"/>
          </a:ln>
        </p:spPr>
      </p:sp>
      <p:grpSp>
        <p:nvGrpSpPr>
          <p:cNvPr id="58" name="Group 57"/>
          <p:cNvGrpSpPr/>
          <p:nvPr/>
        </p:nvGrpSpPr>
        <p:grpSpPr>
          <a:xfrm>
            <a:off x="4312185" y="5105968"/>
            <a:ext cx="3254358" cy="2650378"/>
            <a:chOff x="525106" y="4915272"/>
            <a:chExt cx="3690697" cy="3096673"/>
          </a:xfrm>
        </p:grpSpPr>
        <p:grpSp>
          <p:nvGrpSpPr>
            <p:cNvPr id="59" name="Group 8"/>
            <p:cNvGrpSpPr/>
            <p:nvPr/>
          </p:nvGrpSpPr>
          <p:grpSpPr>
            <a:xfrm>
              <a:off x="525106" y="4915272"/>
              <a:ext cx="3690697" cy="3096673"/>
              <a:chOff x="2108" y="0"/>
              <a:chExt cx="1397505" cy="872615"/>
            </a:xfrm>
          </p:grpSpPr>
          <p:sp>
            <p:nvSpPr>
              <p:cNvPr id="61" name="Freeform 9"/>
              <p:cNvSpPr/>
              <p:nvPr/>
            </p:nvSpPr>
            <p:spPr>
              <a:xfrm>
                <a:off x="2108" y="0"/>
                <a:ext cx="1274656" cy="872615"/>
              </a:xfrm>
              <a:custGeom>
                <a:avLst/>
                <a:gdLst/>
                <a:ahLst/>
                <a:cxnLst/>
                <a:rect l="l" t="t" r="r" b="b"/>
                <a:pathLst>
                  <a:path w="1509697" h="872615">
                    <a:moveTo>
                      <a:pt x="1506046" y="448673"/>
                    </a:moveTo>
                    <a:lnTo>
                      <a:pt x="1314364" y="860250"/>
                    </a:lnTo>
                    <a:cubicBezTo>
                      <a:pt x="1310851" y="867792"/>
                      <a:pt x="1303284" y="872615"/>
                      <a:pt x="1294964" y="872615"/>
                    </a:cubicBezTo>
                    <a:lnTo>
                      <a:pt x="214733" y="872615"/>
                    </a:lnTo>
                    <a:cubicBezTo>
                      <a:pt x="206412" y="872615"/>
                      <a:pt x="198846" y="867792"/>
                      <a:pt x="195333" y="860250"/>
                    </a:cubicBezTo>
                    <a:lnTo>
                      <a:pt x="3651" y="448673"/>
                    </a:lnTo>
                    <a:cubicBezTo>
                      <a:pt x="0" y="440834"/>
                      <a:pt x="0" y="431782"/>
                      <a:pt x="3651" y="423942"/>
                    </a:cubicBezTo>
                    <a:lnTo>
                      <a:pt x="195333" y="12366"/>
                    </a:lnTo>
                    <a:cubicBezTo>
                      <a:pt x="198846" y="4823"/>
                      <a:pt x="206412" y="0"/>
                      <a:pt x="214733" y="0"/>
                    </a:cubicBezTo>
                    <a:lnTo>
                      <a:pt x="1294964" y="0"/>
                    </a:lnTo>
                    <a:cubicBezTo>
                      <a:pt x="1303284" y="0"/>
                      <a:pt x="1310851" y="4823"/>
                      <a:pt x="1314364" y="12366"/>
                    </a:cubicBezTo>
                    <a:lnTo>
                      <a:pt x="1506046" y="423942"/>
                    </a:lnTo>
                    <a:cubicBezTo>
                      <a:pt x="1509697" y="431782"/>
                      <a:pt x="1509697" y="440834"/>
                      <a:pt x="1506046" y="448673"/>
                    </a:cubicBezTo>
                    <a:close/>
                  </a:path>
                </a:pathLst>
              </a:custGeom>
              <a:solidFill>
                <a:srgbClr val="000B5D"/>
              </a:solidFill>
            </p:spPr>
          </p:sp>
          <p:sp>
            <p:nvSpPr>
              <p:cNvPr id="62" name="TextBox 10"/>
              <p:cNvSpPr txBox="1"/>
              <p:nvPr/>
            </p:nvSpPr>
            <p:spPr>
              <a:xfrm>
                <a:off x="114300" y="19050"/>
                <a:ext cx="1285313" cy="853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37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Condensed Bold" panose="00000806000000000000" pitchFamily="2" charset="-93"/>
                  <a:ea typeface="+mn-ea"/>
                  <a:cs typeface="+mn-cs"/>
                </a:endParaRPr>
              </a:p>
            </p:txBody>
          </p:sp>
        </p:grpSp>
        <p:sp>
          <p:nvSpPr>
            <p:cNvPr id="60" name="TextBox 12"/>
            <p:cNvSpPr txBox="1"/>
            <p:nvPr/>
          </p:nvSpPr>
          <p:spPr>
            <a:xfrm>
              <a:off x="725295" y="5074062"/>
              <a:ext cx="2967418" cy="20453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4701"/>
                </a:lnSpc>
              </a:pPr>
              <a:r>
                <a:rPr lang="en-US" sz="2800" dirty="0" err="1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Nhóm</a:t>
              </a:r>
              <a:r>
                <a:rPr lang="en-US" sz="28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28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2:  </a:t>
              </a:r>
              <a:r>
                <a:rPr lang="en-US" sz="28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/>
              </a:r>
              <a:br>
                <a:rPr lang="en-US" sz="28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</a:br>
              <a:r>
                <a:rPr lang="en-US" sz="2800" dirty="0" err="1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Công</a:t>
              </a:r>
              <a:r>
                <a:rPr lang="en-US" sz="28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nghiệp</a:t>
              </a:r>
              <a:r>
                <a:rPr lang="en-US" sz="28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sản</a:t>
              </a:r>
              <a:r>
                <a:rPr lang="en-US" sz="28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xuất</a:t>
              </a:r>
              <a:r>
                <a:rPr lang="en-US" sz="28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điện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827804" y="5105968"/>
            <a:ext cx="3254358" cy="2650378"/>
            <a:chOff x="525106" y="4915272"/>
            <a:chExt cx="3690697" cy="3096673"/>
          </a:xfrm>
        </p:grpSpPr>
        <p:grpSp>
          <p:nvGrpSpPr>
            <p:cNvPr id="64" name="Group 8"/>
            <p:cNvGrpSpPr/>
            <p:nvPr/>
          </p:nvGrpSpPr>
          <p:grpSpPr>
            <a:xfrm>
              <a:off x="525106" y="4915272"/>
              <a:ext cx="3690697" cy="3096673"/>
              <a:chOff x="2108" y="0"/>
              <a:chExt cx="1397505" cy="872615"/>
            </a:xfrm>
          </p:grpSpPr>
          <p:sp>
            <p:nvSpPr>
              <p:cNvPr id="66" name="Freeform 9"/>
              <p:cNvSpPr/>
              <p:nvPr/>
            </p:nvSpPr>
            <p:spPr>
              <a:xfrm>
                <a:off x="2108" y="0"/>
                <a:ext cx="1274656" cy="872615"/>
              </a:xfrm>
              <a:custGeom>
                <a:avLst/>
                <a:gdLst/>
                <a:ahLst/>
                <a:cxnLst/>
                <a:rect l="l" t="t" r="r" b="b"/>
                <a:pathLst>
                  <a:path w="1509697" h="872615">
                    <a:moveTo>
                      <a:pt x="1506046" y="448673"/>
                    </a:moveTo>
                    <a:lnTo>
                      <a:pt x="1314364" y="860250"/>
                    </a:lnTo>
                    <a:cubicBezTo>
                      <a:pt x="1310851" y="867792"/>
                      <a:pt x="1303284" y="872615"/>
                      <a:pt x="1294964" y="872615"/>
                    </a:cubicBezTo>
                    <a:lnTo>
                      <a:pt x="214733" y="872615"/>
                    </a:lnTo>
                    <a:cubicBezTo>
                      <a:pt x="206412" y="872615"/>
                      <a:pt x="198846" y="867792"/>
                      <a:pt x="195333" y="860250"/>
                    </a:cubicBezTo>
                    <a:lnTo>
                      <a:pt x="3651" y="448673"/>
                    </a:lnTo>
                    <a:cubicBezTo>
                      <a:pt x="0" y="440834"/>
                      <a:pt x="0" y="431782"/>
                      <a:pt x="3651" y="423942"/>
                    </a:cubicBezTo>
                    <a:lnTo>
                      <a:pt x="195333" y="12366"/>
                    </a:lnTo>
                    <a:cubicBezTo>
                      <a:pt x="198846" y="4823"/>
                      <a:pt x="206412" y="0"/>
                      <a:pt x="214733" y="0"/>
                    </a:cubicBezTo>
                    <a:lnTo>
                      <a:pt x="1294964" y="0"/>
                    </a:lnTo>
                    <a:cubicBezTo>
                      <a:pt x="1303284" y="0"/>
                      <a:pt x="1310851" y="4823"/>
                      <a:pt x="1314364" y="12366"/>
                    </a:cubicBezTo>
                    <a:lnTo>
                      <a:pt x="1506046" y="423942"/>
                    </a:lnTo>
                    <a:cubicBezTo>
                      <a:pt x="1509697" y="431782"/>
                      <a:pt x="1509697" y="440834"/>
                      <a:pt x="1506046" y="448673"/>
                    </a:cubicBezTo>
                    <a:close/>
                  </a:path>
                </a:pathLst>
              </a:custGeom>
              <a:solidFill>
                <a:srgbClr val="000B5D"/>
              </a:solidFill>
            </p:spPr>
          </p:sp>
          <p:sp>
            <p:nvSpPr>
              <p:cNvPr id="67" name="TextBox 10"/>
              <p:cNvSpPr txBox="1"/>
              <p:nvPr/>
            </p:nvSpPr>
            <p:spPr>
              <a:xfrm>
                <a:off x="114300" y="19050"/>
                <a:ext cx="1285313" cy="853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37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Condensed Bold" panose="00000806000000000000" pitchFamily="2" charset="-93"/>
                  <a:ea typeface="+mn-ea"/>
                  <a:cs typeface="+mn-cs"/>
                </a:endParaRPr>
              </a:p>
            </p:txBody>
          </p:sp>
        </p:grpSp>
        <p:sp>
          <p:nvSpPr>
            <p:cNvPr id="65" name="TextBox 12"/>
            <p:cNvSpPr txBox="1"/>
            <p:nvPr/>
          </p:nvSpPr>
          <p:spPr>
            <a:xfrm>
              <a:off x="725295" y="5074062"/>
              <a:ext cx="2967418" cy="28168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4701"/>
                </a:lnSpc>
              </a:pPr>
              <a:r>
                <a:rPr lang="en-US" sz="2800" dirty="0" err="1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Nhóm</a:t>
              </a:r>
              <a:r>
                <a:rPr lang="en-US" sz="28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28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3: </a:t>
              </a:r>
              <a:r>
                <a:rPr lang="en-US" sz="28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/>
              </a:r>
              <a:br>
                <a:rPr lang="en-US" sz="28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</a:br>
              <a:r>
                <a:rPr lang="en-US" sz="28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Công</a:t>
              </a:r>
              <a:r>
                <a:rPr lang="en-US" sz="28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nghiệp</a:t>
              </a:r>
              <a:r>
                <a:rPr lang="en-US" sz="28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sản</a:t>
              </a:r>
              <a:r>
                <a:rPr lang="en-US" sz="28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xuất</a:t>
              </a:r>
              <a:r>
                <a:rPr lang="en-US" sz="28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, </a:t>
              </a:r>
              <a:r>
                <a:rPr lang="en-US" sz="28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chế</a:t>
              </a:r>
              <a:r>
                <a:rPr lang="en-US" sz="28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biến</a:t>
              </a:r>
              <a:r>
                <a:rPr lang="en-US" sz="28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thực</a:t>
              </a:r>
              <a:r>
                <a:rPr lang="en-US" sz="28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phẩm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1343423" y="5105968"/>
            <a:ext cx="3254358" cy="2650378"/>
            <a:chOff x="525106" y="4915272"/>
            <a:chExt cx="3690697" cy="3096673"/>
          </a:xfrm>
        </p:grpSpPr>
        <p:grpSp>
          <p:nvGrpSpPr>
            <p:cNvPr id="69" name="Group 8"/>
            <p:cNvGrpSpPr/>
            <p:nvPr/>
          </p:nvGrpSpPr>
          <p:grpSpPr>
            <a:xfrm>
              <a:off x="525106" y="4915272"/>
              <a:ext cx="3690697" cy="3096673"/>
              <a:chOff x="2108" y="0"/>
              <a:chExt cx="1397505" cy="872615"/>
            </a:xfrm>
          </p:grpSpPr>
          <p:sp>
            <p:nvSpPr>
              <p:cNvPr id="71" name="Freeform 9"/>
              <p:cNvSpPr/>
              <p:nvPr/>
            </p:nvSpPr>
            <p:spPr>
              <a:xfrm>
                <a:off x="2108" y="0"/>
                <a:ext cx="1274656" cy="872615"/>
              </a:xfrm>
              <a:custGeom>
                <a:avLst/>
                <a:gdLst/>
                <a:ahLst/>
                <a:cxnLst/>
                <a:rect l="l" t="t" r="r" b="b"/>
                <a:pathLst>
                  <a:path w="1509697" h="872615">
                    <a:moveTo>
                      <a:pt x="1506046" y="448673"/>
                    </a:moveTo>
                    <a:lnTo>
                      <a:pt x="1314364" y="860250"/>
                    </a:lnTo>
                    <a:cubicBezTo>
                      <a:pt x="1310851" y="867792"/>
                      <a:pt x="1303284" y="872615"/>
                      <a:pt x="1294964" y="872615"/>
                    </a:cubicBezTo>
                    <a:lnTo>
                      <a:pt x="214733" y="872615"/>
                    </a:lnTo>
                    <a:cubicBezTo>
                      <a:pt x="206412" y="872615"/>
                      <a:pt x="198846" y="867792"/>
                      <a:pt x="195333" y="860250"/>
                    </a:cubicBezTo>
                    <a:lnTo>
                      <a:pt x="3651" y="448673"/>
                    </a:lnTo>
                    <a:cubicBezTo>
                      <a:pt x="0" y="440834"/>
                      <a:pt x="0" y="431782"/>
                      <a:pt x="3651" y="423942"/>
                    </a:cubicBezTo>
                    <a:lnTo>
                      <a:pt x="195333" y="12366"/>
                    </a:lnTo>
                    <a:cubicBezTo>
                      <a:pt x="198846" y="4823"/>
                      <a:pt x="206412" y="0"/>
                      <a:pt x="214733" y="0"/>
                    </a:cubicBezTo>
                    <a:lnTo>
                      <a:pt x="1294964" y="0"/>
                    </a:lnTo>
                    <a:cubicBezTo>
                      <a:pt x="1303284" y="0"/>
                      <a:pt x="1310851" y="4823"/>
                      <a:pt x="1314364" y="12366"/>
                    </a:cubicBezTo>
                    <a:lnTo>
                      <a:pt x="1506046" y="423942"/>
                    </a:lnTo>
                    <a:cubicBezTo>
                      <a:pt x="1509697" y="431782"/>
                      <a:pt x="1509697" y="440834"/>
                      <a:pt x="1506046" y="448673"/>
                    </a:cubicBezTo>
                    <a:close/>
                  </a:path>
                </a:pathLst>
              </a:custGeom>
              <a:solidFill>
                <a:srgbClr val="000B5D"/>
              </a:solidFill>
            </p:spPr>
          </p:sp>
          <p:sp>
            <p:nvSpPr>
              <p:cNvPr id="72" name="TextBox 10"/>
              <p:cNvSpPr txBox="1"/>
              <p:nvPr/>
            </p:nvSpPr>
            <p:spPr>
              <a:xfrm>
                <a:off x="114300" y="19050"/>
                <a:ext cx="1285313" cy="853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37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Condensed Bold" panose="00000806000000000000" pitchFamily="2" charset="-93"/>
                  <a:ea typeface="+mn-ea"/>
                  <a:cs typeface="+mn-cs"/>
                </a:endParaRPr>
              </a:p>
            </p:txBody>
          </p:sp>
        </p:grpSp>
        <p:sp>
          <p:nvSpPr>
            <p:cNvPr id="70" name="TextBox 12"/>
            <p:cNvSpPr txBox="1"/>
            <p:nvPr/>
          </p:nvSpPr>
          <p:spPr>
            <a:xfrm>
              <a:off x="725295" y="5074062"/>
              <a:ext cx="2967418" cy="28168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4701"/>
                </a:lnSpc>
              </a:pPr>
              <a:r>
                <a:rPr lang="en-US" sz="2800" dirty="0" err="1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Nhóm</a:t>
              </a:r>
              <a:r>
                <a:rPr lang="en-US" sz="28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28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4:  </a:t>
              </a:r>
              <a:r>
                <a:rPr lang="en-US" sz="28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/>
              </a:r>
              <a:br>
                <a:rPr lang="en-US" sz="28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</a:br>
              <a:r>
                <a:rPr lang="en-US" sz="2800" dirty="0" err="1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Công</a:t>
              </a:r>
              <a:r>
                <a:rPr lang="en-US" sz="28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nghiệp</a:t>
              </a:r>
              <a:r>
                <a:rPr lang="en-US" sz="28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sản</a:t>
              </a:r>
              <a:r>
                <a:rPr lang="en-US" sz="28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phẩm</a:t>
              </a:r>
              <a:r>
                <a:rPr lang="en-US" sz="28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điện</a:t>
              </a:r>
              <a:r>
                <a:rPr lang="en-US" sz="28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tử</a:t>
              </a:r>
              <a:r>
                <a:rPr lang="en-US" sz="28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, </a:t>
              </a:r>
              <a:r>
                <a:rPr lang="en-US" sz="28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máy</a:t>
              </a:r>
              <a:r>
                <a:rPr lang="en-US" sz="28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vi </a:t>
              </a:r>
              <a:r>
                <a:rPr lang="en-US" sz="28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tính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4859042" y="5105968"/>
            <a:ext cx="3254358" cy="2650378"/>
            <a:chOff x="525106" y="4915272"/>
            <a:chExt cx="3690697" cy="3096673"/>
          </a:xfrm>
        </p:grpSpPr>
        <p:grpSp>
          <p:nvGrpSpPr>
            <p:cNvPr id="74" name="Group 8"/>
            <p:cNvGrpSpPr/>
            <p:nvPr/>
          </p:nvGrpSpPr>
          <p:grpSpPr>
            <a:xfrm>
              <a:off x="525106" y="4915272"/>
              <a:ext cx="3690697" cy="3096673"/>
              <a:chOff x="2108" y="0"/>
              <a:chExt cx="1397505" cy="872615"/>
            </a:xfrm>
          </p:grpSpPr>
          <p:sp>
            <p:nvSpPr>
              <p:cNvPr id="76" name="Freeform 9"/>
              <p:cNvSpPr/>
              <p:nvPr/>
            </p:nvSpPr>
            <p:spPr>
              <a:xfrm>
                <a:off x="2108" y="0"/>
                <a:ext cx="1274656" cy="872615"/>
              </a:xfrm>
              <a:custGeom>
                <a:avLst/>
                <a:gdLst/>
                <a:ahLst/>
                <a:cxnLst/>
                <a:rect l="l" t="t" r="r" b="b"/>
                <a:pathLst>
                  <a:path w="1509697" h="872615">
                    <a:moveTo>
                      <a:pt x="1506046" y="448673"/>
                    </a:moveTo>
                    <a:lnTo>
                      <a:pt x="1314364" y="860250"/>
                    </a:lnTo>
                    <a:cubicBezTo>
                      <a:pt x="1310851" y="867792"/>
                      <a:pt x="1303284" y="872615"/>
                      <a:pt x="1294964" y="872615"/>
                    </a:cubicBezTo>
                    <a:lnTo>
                      <a:pt x="214733" y="872615"/>
                    </a:lnTo>
                    <a:cubicBezTo>
                      <a:pt x="206412" y="872615"/>
                      <a:pt x="198846" y="867792"/>
                      <a:pt x="195333" y="860250"/>
                    </a:cubicBezTo>
                    <a:lnTo>
                      <a:pt x="3651" y="448673"/>
                    </a:lnTo>
                    <a:cubicBezTo>
                      <a:pt x="0" y="440834"/>
                      <a:pt x="0" y="431782"/>
                      <a:pt x="3651" y="423942"/>
                    </a:cubicBezTo>
                    <a:lnTo>
                      <a:pt x="195333" y="12366"/>
                    </a:lnTo>
                    <a:cubicBezTo>
                      <a:pt x="198846" y="4823"/>
                      <a:pt x="206412" y="0"/>
                      <a:pt x="214733" y="0"/>
                    </a:cubicBezTo>
                    <a:lnTo>
                      <a:pt x="1294964" y="0"/>
                    </a:lnTo>
                    <a:cubicBezTo>
                      <a:pt x="1303284" y="0"/>
                      <a:pt x="1310851" y="4823"/>
                      <a:pt x="1314364" y="12366"/>
                    </a:cubicBezTo>
                    <a:lnTo>
                      <a:pt x="1506046" y="423942"/>
                    </a:lnTo>
                    <a:cubicBezTo>
                      <a:pt x="1509697" y="431782"/>
                      <a:pt x="1509697" y="440834"/>
                      <a:pt x="1506046" y="448673"/>
                    </a:cubicBezTo>
                    <a:close/>
                  </a:path>
                </a:pathLst>
              </a:custGeom>
              <a:solidFill>
                <a:srgbClr val="000B5D"/>
              </a:solidFill>
            </p:spPr>
          </p:sp>
          <p:sp>
            <p:nvSpPr>
              <p:cNvPr id="77" name="TextBox 10"/>
              <p:cNvSpPr txBox="1"/>
              <p:nvPr/>
            </p:nvSpPr>
            <p:spPr>
              <a:xfrm>
                <a:off x="114300" y="19050"/>
                <a:ext cx="1285313" cy="853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37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Condensed Bold" panose="00000806000000000000" pitchFamily="2" charset="-93"/>
                  <a:ea typeface="+mn-ea"/>
                  <a:cs typeface="+mn-cs"/>
                </a:endParaRPr>
              </a:p>
            </p:txBody>
          </p:sp>
        </p:grpSp>
        <p:sp>
          <p:nvSpPr>
            <p:cNvPr id="75" name="TextBox 12"/>
            <p:cNvSpPr txBox="1"/>
            <p:nvPr/>
          </p:nvSpPr>
          <p:spPr>
            <a:xfrm>
              <a:off x="725295" y="5074062"/>
              <a:ext cx="2967418" cy="28168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4701"/>
                </a:lnSpc>
              </a:pPr>
              <a:r>
                <a:rPr lang="en-US" sz="2800" dirty="0" err="1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Nhóm</a:t>
              </a:r>
              <a:r>
                <a:rPr lang="en-US" sz="28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28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5:  </a:t>
              </a:r>
              <a:r>
                <a:rPr lang="en-US" sz="28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/>
              </a:r>
              <a:br>
                <a:rPr lang="en-US" sz="28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</a:br>
              <a:r>
                <a:rPr lang="en-US" sz="28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CN </a:t>
              </a:r>
              <a:r>
                <a:rPr lang="en-US" sz="2800" dirty="0" err="1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sản</a:t>
              </a:r>
              <a:r>
                <a:rPr lang="en-US" sz="28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xuất</a:t>
              </a:r>
              <a:r>
                <a:rPr lang="en-US" sz="28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trang</a:t>
              </a:r>
              <a:r>
                <a:rPr lang="en-US" sz="28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phục</a:t>
              </a:r>
              <a:r>
                <a:rPr lang="en-US" sz="28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, </a:t>
              </a:r>
              <a:r>
                <a:rPr lang="en-US" sz="28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sản</a:t>
              </a:r>
              <a:r>
                <a:rPr lang="en-US" sz="28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xuất</a:t>
              </a:r>
              <a:r>
                <a:rPr lang="en-US" sz="28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giày</a:t>
              </a:r>
              <a:r>
                <a:rPr lang="en-US" sz="2800" dirty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, </a:t>
              </a:r>
              <a:r>
                <a:rPr lang="en-US" sz="2800" dirty="0" err="1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dép</a:t>
              </a:r>
              <a:r>
                <a:rPr lang="en-US" sz="2800" dirty="0" smtClean="0">
                  <a:solidFill>
                    <a:prstClr val="white"/>
                  </a:solidFill>
                  <a:latin typeface="#9Slide03 Cabin Condensed Bold" panose="00000806000000000000" pitchFamily="2" charset="-93"/>
                </a:rPr>
                <a:t>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6771423" y="7989300"/>
            <a:ext cx="9144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#9Slide03 Cabin Condensed Bold" panose="00000806000000000000" pitchFamily="2" charset="-93"/>
              </a:rPr>
              <a:t>+ Hình thức trình bày: </a:t>
            </a:r>
            <a:r>
              <a:rPr lang="vi-VN" sz="24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HS sưu tầm hình ảnh, video, bảng số liệu thực tế, trình bày bằng power point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#9Slide03 Cabin Condensed Bold" panose="00000806000000000000" pitchFamily="2" charset="-93"/>
              </a:rPr>
              <a:t>+ Thời gian chuẩn bị: </a:t>
            </a:r>
            <a:r>
              <a:rPr lang="vi-VN" sz="24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1 tuần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#9Slide03 Cabin Condensed Bold" panose="00000806000000000000" pitchFamily="2" charset="-93"/>
              </a:rPr>
              <a:t>+ Thời gian trình bày: </a:t>
            </a:r>
            <a:r>
              <a:rPr lang="vi-VN" sz="24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5 phút</a:t>
            </a:r>
          </a:p>
        </p:txBody>
      </p:sp>
      <p:sp>
        <p:nvSpPr>
          <p:cNvPr id="78" name="Freeform 11"/>
          <p:cNvSpPr/>
          <p:nvPr/>
        </p:nvSpPr>
        <p:spPr>
          <a:xfrm>
            <a:off x="2246183" y="7913024"/>
            <a:ext cx="4018547" cy="3255023"/>
          </a:xfrm>
          <a:custGeom>
            <a:avLst/>
            <a:gdLst/>
            <a:ahLst/>
            <a:cxnLst/>
            <a:rect l="l" t="t" r="r" b="b"/>
            <a:pathLst>
              <a:path w="4018547" h="3255023">
                <a:moveTo>
                  <a:pt x="0" y="0"/>
                </a:moveTo>
                <a:lnTo>
                  <a:pt x="4018547" y="0"/>
                </a:lnTo>
                <a:lnTo>
                  <a:pt x="4018547" y="3255023"/>
                </a:lnTo>
                <a:lnTo>
                  <a:pt x="0" y="3255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7623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8"/>
          <p:cNvSpPr/>
          <p:nvPr/>
        </p:nvSpPr>
        <p:spPr>
          <a:xfrm rot="5400000">
            <a:off x="5529246" y="1974436"/>
            <a:ext cx="1957826" cy="7655849"/>
          </a:xfrm>
          <a:custGeom>
            <a:avLst/>
            <a:gdLst/>
            <a:ahLst/>
            <a:cxnLst/>
            <a:rect l="l" t="t" r="r" b="b"/>
            <a:pathLst>
              <a:path w="698500" h="1275046">
                <a:moveTo>
                  <a:pt x="349250" y="0"/>
                </a:moveTo>
                <a:lnTo>
                  <a:pt x="698500" y="203200"/>
                </a:lnTo>
                <a:lnTo>
                  <a:pt x="698500" y="1071846"/>
                </a:lnTo>
                <a:lnTo>
                  <a:pt x="349250" y="1275046"/>
                </a:lnTo>
                <a:lnTo>
                  <a:pt x="0" y="1071846"/>
                </a:lnTo>
                <a:lnTo>
                  <a:pt x="0" y="203200"/>
                </a:lnTo>
                <a:lnTo>
                  <a:pt x="34925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2060"/>
            </a:solidFill>
            <a:prstDash val="lgDash"/>
          </a:ln>
        </p:spPr>
      </p:sp>
      <p:sp>
        <p:nvSpPr>
          <p:cNvPr id="42" name="Freeform 18"/>
          <p:cNvSpPr/>
          <p:nvPr/>
        </p:nvSpPr>
        <p:spPr>
          <a:xfrm rot="5400000">
            <a:off x="5529246" y="4547874"/>
            <a:ext cx="1957826" cy="7655849"/>
          </a:xfrm>
          <a:custGeom>
            <a:avLst/>
            <a:gdLst/>
            <a:ahLst/>
            <a:cxnLst/>
            <a:rect l="l" t="t" r="r" b="b"/>
            <a:pathLst>
              <a:path w="698500" h="1275046">
                <a:moveTo>
                  <a:pt x="349250" y="0"/>
                </a:moveTo>
                <a:lnTo>
                  <a:pt x="698500" y="203200"/>
                </a:lnTo>
                <a:lnTo>
                  <a:pt x="698500" y="1071846"/>
                </a:lnTo>
                <a:lnTo>
                  <a:pt x="349250" y="1275046"/>
                </a:lnTo>
                <a:lnTo>
                  <a:pt x="0" y="1071846"/>
                </a:lnTo>
                <a:lnTo>
                  <a:pt x="0" y="203200"/>
                </a:lnTo>
                <a:lnTo>
                  <a:pt x="34925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2060"/>
            </a:solidFill>
            <a:prstDash val="lgDash"/>
          </a:ln>
        </p:spPr>
      </p:sp>
      <p:sp>
        <p:nvSpPr>
          <p:cNvPr id="39" name="Freeform 18"/>
          <p:cNvSpPr/>
          <p:nvPr/>
        </p:nvSpPr>
        <p:spPr>
          <a:xfrm rot="5400000">
            <a:off x="5376845" y="-556076"/>
            <a:ext cx="1957826" cy="7655849"/>
          </a:xfrm>
          <a:custGeom>
            <a:avLst/>
            <a:gdLst/>
            <a:ahLst/>
            <a:cxnLst/>
            <a:rect l="l" t="t" r="r" b="b"/>
            <a:pathLst>
              <a:path w="698500" h="1275046">
                <a:moveTo>
                  <a:pt x="349250" y="0"/>
                </a:moveTo>
                <a:lnTo>
                  <a:pt x="698500" y="203200"/>
                </a:lnTo>
                <a:lnTo>
                  <a:pt x="698500" y="1071846"/>
                </a:lnTo>
                <a:lnTo>
                  <a:pt x="349250" y="1275046"/>
                </a:lnTo>
                <a:lnTo>
                  <a:pt x="0" y="1071846"/>
                </a:lnTo>
                <a:lnTo>
                  <a:pt x="0" y="203200"/>
                </a:lnTo>
                <a:lnTo>
                  <a:pt x="34925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2060"/>
            </a:solidFill>
            <a:prstDash val="lgDash"/>
          </a:ln>
        </p:spPr>
      </p:sp>
      <p:grpSp>
        <p:nvGrpSpPr>
          <p:cNvPr id="2" name="Group 2"/>
          <p:cNvGrpSpPr/>
          <p:nvPr/>
        </p:nvGrpSpPr>
        <p:grpSpPr>
          <a:xfrm>
            <a:off x="865655" y="2400952"/>
            <a:ext cx="2067759" cy="1776980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#9Slide03 Cabin Condensed Bold" panose="00000806000000000000" pitchFamily="2" charset="-93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57612" y="2473781"/>
            <a:ext cx="1883843" cy="1631323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7730" r="-773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028700" y="4918813"/>
            <a:ext cx="2067759" cy="1776980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#9Slide03 Cabin Condensed Bold" panose="00000806000000000000" pitchFamily="2" charset="-93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20658" y="4991642"/>
            <a:ext cx="1883843" cy="1631323"/>
            <a:chOff x="0" y="0"/>
            <a:chExt cx="4282440" cy="3708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87448" t="-11847" b="-11847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028700" y="7507511"/>
            <a:ext cx="2067759" cy="1776980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#9Slide03 Cabin Condensed Bold" panose="00000806000000000000" pitchFamily="2" charset="-93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20658" y="7580340"/>
            <a:ext cx="1883843" cy="1631323"/>
            <a:chOff x="0" y="0"/>
            <a:chExt cx="4282440" cy="3708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t="-7739" b="-7739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3472107" y="955872"/>
            <a:ext cx="4414674" cy="441467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273557" y="5164620"/>
            <a:ext cx="4047043" cy="4047043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107995" y="4326833"/>
            <a:ext cx="3572380" cy="357238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294866" y="2899323"/>
            <a:ext cx="1813129" cy="1813129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10871796" y="3537771"/>
            <a:ext cx="4559727" cy="4145207"/>
          </a:xfrm>
          <a:custGeom>
            <a:avLst/>
            <a:gdLst/>
            <a:ahLst/>
            <a:cxnLst/>
            <a:rect l="l" t="t" r="r" b="b"/>
            <a:pathLst>
              <a:path w="6597531" h="5997756">
                <a:moveTo>
                  <a:pt x="0" y="0"/>
                </a:moveTo>
                <a:lnTo>
                  <a:pt x="6597532" y="0"/>
                </a:lnTo>
                <a:lnTo>
                  <a:pt x="6597532" y="5997756"/>
                </a:lnTo>
                <a:lnTo>
                  <a:pt x="0" y="59977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1998955">
            <a:off x="11536306" y="2383129"/>
            <a:ext cx="2024506" cy="872378"/>
          </a:xfrm>
          <a:custGeom>
            <a:avLst/>
            <a:gdLst/>
            <a:ahLst/>
            <a:cxnLst/>
            <a:rect l="l" t="t" r="r" b="b"/>
            <a:pathLst>
              <a:path w="2024506" h="872378">
                <a:moveTo>
                  <a:pt x="0" y="0"/>
                </a:moveTo>
                <a:lnTo>
                  <a:pt x="2024506" y="0"/>
                </a:lnTo>
                <a:lnTo>
                  <a:pt x="2024506" y="872378"/>
                </a:lnTo>
                <a:lnTo>
                  <a:pt x="0" y="8723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9740285">
            <a:off x="13148562" y="7580282"/>
            <a:ext cx="2024506" cy="872378"/>
          </a:xfrm>
          <a:custGeom>
            <a:avLst/>
            <a:gdLst/>
            <a:ahLst/>
            <a:cxnLst/>
            <a:rect l="l" t="t" r="r" b="b"/>
            <a:pathLst>
              <a:path w="2024506" h="872378">
                <a:moveTo>
                  <a:pt x="0" y="0"/>
                </a:moveTo>
                <a:lnTo>
                  <a:pt x="2024506" y="0"/>
                </a:lnTo>
                <a:lnTo>
                  <a:pt x="2024506" y="872378"/>
                </a:lnTo>
                <a:lnTo>
                  <a:pt x="0" y="8723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flipH="1">
            <a:off x="10212756" y="7574913"/>
            <a:ext cx="826918" cy="883116"/>
          </a:xfrm>
          <a:custGeom>
            <a:avLst/>
            <a:gdLst/>
            <a:ahLst/>
            <a:cxnLst/>
            <a:rect l="l" t="t" r="r" b="b"/>
            <a:pathLst>
              <a:path w="826918" h="883116">
                <a:moveTo>
                  <a:pt x="826918" y="0"/>
                </a:moveTo>
                <a:lnTo>
                  <a:pt x="0" y="0"/>
                </a:lnTo>
                <a:lnTo>
                  <a:pt x="0" y="883117"/>
                </a:lnTo>
                <a:lnTo>
                  <a:pt x="826918" y="883117"/>
                </a:lnTo>
                <a:lnTo>
                  <a:pt x="82691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028700" y="2515258"/>
            <a:ext cx="1595024" cy="1471410"/>
          </a:xfrm>
          <a:custGeom>
            <a:avLst/>
            <a:gdLst/>
            <a:ahLst/>
            <a:cxnLst/>
            <a:rect l="l" t="t" r="r" b="b"/>
            <a:pathLst>
              <a:path w="1595024" h="1471410">
                <a:moveTo>
                  <a:pt x="0" y="0"/>
                </a:moveTo>
                <a:lnTo>
                  <a:pt x="1595024" y="0"/>
                </a:lnTo>
                <a:lnTo>
                  <a:pt x="1595024" y="1471410"/>
                </a:lnTo>
                <a:lnTo>
                  <a:pt x="0" y="14714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256298" y="5078131"/>
            <a:ext cx="1585158" cy="1458345"/>
          </a:xfrm>
          <a:custGeom>
            <a:avLst/>
            <a:gdLst/>
            <a:ahLst/>
            <a:cxnLst/>
            <a:rect l="l" t="t" r="r" b="b"/>
            <a:pathLst>
              <a:path w="1585158" h="1458345">
                <a:moveTo>
                  <a:pt x="0" y="0"/>
                </a:moveTo>
                <a:lnTo>
                  <a:pt x="1585158" y="0"/>
                </a:lnTo>
                <a:lnTo>
                  <a:pt x="1585158" y="1458345"/>
                </a:lnTo>
                <a:lnTo>
                  <a:pt x="0" y="14583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3483157" y="2369006"/>
            <a:ext cx="5858702" cy="1748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000000"/>
                </a:solidFill>
                <a:latin typeface="#9Slide03 Cabin Condensed Bold" panose="00000806000000000000" pitchFamily="2" charset="-93"/>
              </a:rPr>
              <a:t>Mỗi</a:t>
            </a:r>
            <a:r>
              <a:rPr lang="en-US" sz="4000" b="1" dirty="0">
                <a:solidFill>
                  <a:srgbClr val="00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3 Cabin Condensed Bold" panose="00000806000000000000" pitchFamily="2" charset="-93"/>
              </a:rPr>
              <a:t>nhóm</a:t>
            </a:r>
            <a:r>
              <a:rPr lang="en-US" sz="4000" b="1" dirty="0">
                <a:solidFill>
                  <a:srgbClr val="00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Cabin Condensed Bold" panose="00000806000000000000" pitchFamily="2" charset="-93"/>
              </a:rPr>
              <a:t>báo</a:t>
            </a:r>
            <a:r>
              <a:rPr lang="en-US" sz="4000" b="1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Cabin Condensed Bold" panose="00000806000000000000" pitchFamily="2" charset="-93"/>
              </a:rPr>
              <a:t>cáo</a:t>
            </a:r>
            <a:r>
              <a:rPr lang="en-US" sz="4000" b="1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3 Cabin Condensed Bold" panose="00000806000000000000" pitchFamily="2" charset="-93"/>
              </a:rPr>
              <a:t>sản</a:t>
            </a:r>
            <a:r>
              <a:rPr lang="en-US" sz="4000" b="1" dirty="0">
                <a:solidFill>
                  <a:srgbClr val="00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3 Cabin Condensed Bold" panose="00000806000000000000" pitchFamily="2" charset="-93"/>
              </a:rPr>
              <a:t>phẩm</a:t>
            </a:r>
            <a:r>
              <a:rPr lang="en-US" sz="4000" b="1" dirty="0">
                <a:solidFill>
                  <a:srgbClr val="00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3 Cabin Condensed Bold" panose="00000806000000000000" pitchFamily="2" charset="-93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3 Cabin Condensed Bold" panose="00000806000000000000" pitchFamily="2" charset="-93"/>
              </a:rPr>
              <a:t>thời</a:t>
            </a:r>
            <a:r>
              <a:rPr lang="en-US" sz="4000" b="1" dirty="0">
                <a:solidFill>
                  <a:srgbClr val="00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3 Cabin Condensed Bold" panose="00000806000000000000" pitchFamily="2" charset="-93"/>
              </a:rPr>
              <a:t>gian</a:t>
            </a:r>
            <a:r>
              <a:rPr lang="en-US" sz="4000" b="1" dirty="0">
                <a:solidFill>
                  <a:srgbClr val="00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3 Cabin Condensed Bold" panose="00000806000000000000" pitchFamily="2" charset="-93"/>
              </a:rPr>
              <a:t>tối</a:t>
            </a:r>
            <a:r>
              <a:rPr lang="en-US" sz="4000" b="1" dirty="0">
                <a:solidFill>
                  <a:srgbClr val="00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3 Cabin Condensed Bold" panose="00000806000000000000" pitchFamily="2" charset="-93"/>
              </a:rPr>
              <a:t>đa</a:t>
            </a:r>
            <a:r>
              <a:rPr lang="en-US" sz="4000" b="1" dirty="0">
                <a:solidFill>
                  <a:srgbClr val="00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3 Cabin Condensed Bold" panose="00000806000000000000" pitchFamily="2" charset="-93"/>
              </a:rPr>
              <a:t>là</a:t>
            </a:r>
            <a:r>
              <a:rPr lang="en-US" sz="4000" b="1" dirty="0">
                <a:solidFill>
                  <a:srgbClr val="00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5 </a:t>
            </a:r>
            <a:r>
              <a:rPr lang="en-US" sz="4000" b="1" dirty="0" err="1">
                <a:solidFill>
                  <a:srgbClr val="FF0000"/>
                </a:solidFill>
                <a:latin typeface="#9Slide03 Cabin Condensed Bold" panose="00000806000000000000" pitchFamily="2" charset="-93"/>
              </a:rPr>
              <a:t>phút</a:t>
            </a:r>
            <a:endParaRPr lang="en-US" sz="4000" b="1" dirty="0">
              <a:solidFill>
                <a:srgbClr val="FF0000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4537216" y="332407"/>
            <a:ext cx="12198971" cy="1438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29"/>
              </a:lnSpc>
            </a:pPr>
            <a:r>
              <a:rPr lang="en-US" sz="7200" dirty="0">
                <a:solidFill>
                  <a:srgbClr val="000B5D"/>
                </a:solidFill>
                <a:latin typeface="#9Slide03 IcielPanton Black" panose="00000A00000000000000" pitchFamily="2" charset="-93"/>
              </a:rPr>
              <a:t>BÁO CÁO SẢN PHẨM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646202" y="4886867"/>
            <a:ext cx="5858702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000000"/>
                </a:solidFill>
                <a:latin typeface="#9Slide03 Cabin Condensed Bold" panose="00000806000000000000" pitchFamily="2" charset="-93"/>
              </a:rPr>
              <a:t>Các</a:t>
            </a:r>
            <a:r>
              <a:rPr lang="en-US" sz="4000" b="1" dirty="0">
                <a:solidFill>
                  <a:srgbClr val="00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3 Cabin Condensed Bold" panose="00000806000000000000" pitchFamily="2" charset="-93"/>
              </a:rPr>
              <a:t>nhóm</a:t>
            </a:r>
            <a:r>
              <a:rPr lang="en-US" sz="4000" b="1" dirty="0">
                <a:solidFill>
                  <a:srgbClr val="00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Cabin Condensed Bold" panose="00000806000000000000" pitchFamily="2" charset="-93"/>
              </a:rPr>
              <a:t>lắng</a:t>
            </a:r>
            <a:r>
              <a:rPr lang="en-US" sz="4000" b="1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Cabin Condensed Bold" panose="00000806000000000000" pitchFamily="2" charset="-93"/>
              </a:rPr>
              <a:t>nghe</a:t>
            </a:r>
            <a:r>
              <a:rPr lang="en-US" sz="4000" b="1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#9Slide03 Cabin Condensed Bold" panose="00000806000000000000" pitchFamily="2" charset="-93"/>
              </a:rPr>
              <a:t>ghi</a:t>
            </a:r>
            <a:r>
              <a:rPr lang="en-US" sz="4000" b="1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Cabin Condensed Bold" panose="00000806000000000000" pitchFamily="2" charset="-93"/>
              </a:rPr>
              <a:t>chép</a:t>
            </a:r>
            <a:r>
              <a:rPr lang="en-US" sz="4000" b="1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3 Cabin Condensed Bold" panose="00000806000000000000" pitchFamily="2" charset="-93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Cabin Condensed Bold" panose="00000806000000000000" pitchFamily="2" charset="-93"/>
              </a:rPr>
              <a:t>đặt</a:t>
            </a:r>
            <a:r>
              <a:rPr lang="en-US" sz="4000" b="1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Cabin Condensed Bold" panose="00000806000000000000" pitchFamily="2" charset="-93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Cabin Condensed Bold" panose="00000806000000000000" pitchFamily="2" charset="-93"/>
              </a:rPr>
              <a:t>hỏi</a:t>
            </a:r>
            <a:r>
              <a:rPr lang="en-US" sz="4000" b="1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3 Cabin Condensed Bold" panose="00000806000000000000" pitchFamily="2" charset="-93"/>
              </a:rPr>
              <a:t>cho</a:t>
            </a:r>
            <a:r>
              <a:rPr lang="en-US" sz="4000" b="1" dirty="0">
                <a:solidFill>
                  <a:srgbClr val="00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3 Cabin Condensed Bold" panose="00000806000000000000" pitchFamily="2" charset="-93"/>
              </a:rPr>
              <a:t>nhóm</a:t>
            </a:r>
            <a:r>
              <a:rPr lang="en-US" sz="4000" b="1" dirty="0">
                <a:solidFill>
                  <a:srgbClr val="00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3 Cabin Condensed Bold" panose="00000806000000000000" pitchFamily="2" charset="-93"/>
              </a:rPr>
              <a:t>khác</a:t>
            </a:r>
            <a:endParaRPr lang="en-US" sz="4000" b="1" dirty="0">
              <a:solidFill>
                <a:srgbClr val="000000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3682938" y="7652019"/>
            <a:ext cx="5858702" cy="1748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000" b="1" u="none" strike="noStrike" dirty="0" err="1">
                <a:solidFill>
                  <a:srgbClr val="FF0000"/>
                </a:solidFill>
                <a:latin typeface="#9Slide03 Cabin Condensed Bold" panose="00000806000000000000" pitchFamily="2" charset="-93"/>
              </a:rPr>
              <a:t>Điểm</a:t>
            </a:r>
            <a:r>
              <a:rPr lang="en-US" sz="4000" b="1" u="none" strike="noStrike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b="1" u="none" strike="noStrike" dirty="0" err="1">
                <a:solidFill>
                  <a:srgbClr val="FF0000"/>
                </a:solidFill>
                <a:latin typeface="#9Slide03 Cabin Condensed Bold" panose="00000806000000000000" pitchFamily="2" charset="-93"/>
              </a:rPr>
              <a:t>cộng</a:t>
            </a:r>
            <a:r>
              <a:rPr lang="en-US" sz="4000" b="1" u="none" strike="noStrike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b="1" u="none" strike="noStrike" dirty="0" err="1">
                <a:solidFill>
                  <a:srgbClr val="000000"/>
                </a:solidFill>
                <a:latin typeface="#9Slide03 Cabin Condensed Bold" panose="00000806000000000000" pitchFamily="2" charset="-93"/>
              </a:rPr>
              <a:t>cho</a:t>
            </a:r>
            <a:r>
              <a:rPr lang="en-US" sz="4000" b="1" u="none" strike="noStrike" dirty="0">
                <a:solidFill>
                  <a:srgbClr val="00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b="1" u="none" strike="noStrike" dirty="0" err="1">
                <a:solidFill>
                  <a:srgbClr val="000000"/>
                </a:solidFill>
                <a:latin typeface="#9Slide03 Cabin Condensed Bold" panose="00000806000000000000" pitchFamily="2" charset="-93"/>
              </a:rPr>
              <a:t>các</a:t>
            </a:r>
            <a:r>
              <a:rPr lang="en-US" sz="4000" b="1" u="none" strike="noStrike" dirty="0">
                <a:solidFill>
                  <a:srgbClr val="00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b="1" u="none" strike="noStrike" dirty="0" err="1">
                <a:solidFill>
                  <a:srgbClr val="000000"/>
                </a:solidFill>
                <a:latin typeface="#9Slide03 Cabin Condensed Bold" panose="00000806000000000000" pitchFamily="2" charset="-93"/>
              </a:rPr>
              <a:t>câu</a:t>
            </a:r>
            <a:r>
              <a:rPr lang="en-US" sz="4000" b="1" u="none" strike="noStrike" dirty="0">
                <a:solidFill>
                  <a:srgbClr val="00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b="1" u="none" strike="noStrike" dirty="0" err="1">
                <a:solidFill>
                  <a:srgbClr val="FF0000"/>
                </a:solidFill>
                <a:latin typeface="#9Slide03 Cabin Condensed Bold" panose="00000806000000000000" pitchFamily="2" charset="-93"/>
              </a:rPr>
              <a:t>hỏi</a:t>
            </a:r>
            <a:r>
              <a:rPr lang="en-US" sz="4000" b="1" u="none" strike="noStrike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/ </a:t>
            </a:r>
            <a:r>
              <a:rPr lang="en-US" sz="4000" b="1" u="none" strike="noStrike" dirty="0" err="1">
                <a:solidFill>
                  <a:srgbClr val="FF0000"/>
                </a:solidFill>
                <a:latin typeface="#9Slide03 Cabin Condensed Bold" panose="00000806000000000000" pitchFamily="2" charset="-93"/>
              </a:rPr>
              <a:t>trả</a:t>
            </a:r>
            <a:r>
              <a:rPr lang="en-US" sz="4000" b="1" u="none" strike="noStrike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b="1" u="none" strike="noStrike" dirty="0" err="1">
                <a:solidFill>
                  <a:srgbClr val="FF0000"/>
                </a:solidFill>
                <a:latin typeface="#9Slide03 Cabin Condensed Bold" panose="00000806000000000000" pitchFamily="2" charset="-93"/>
              </a:rPr>
              <a:t>lời</a:t>
            </a:r>
            <a:r>
              <a:rPr lang="en-US" sz="4000" b="1" u="none" strike="noStrike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 hay</a:t>
            </a:r>
          </a:p>
        </p:txBody>
      </p:sp>
      <p:sp>
        <p:nvSpPr>
          <p:cNvPr id="43" name="TextBox 8"/>
          <p:cNvSpPr txBox="1"/>
          <p:nvPr/>
        </p:nvSpPr>
        <p:spPr>
          <a:xfrm>
            <a:off x="831999" y="460457"/>
            <a:ext cx="5114862" cy="1259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00"/>
              </a:lnSpc>
            </a:pPr>
            <a:r>
              <a:rPr lang="en-US" sz="6405" dirty="0" err="1">
                <a:solidFill>
                  <a:srgbClr val="FF0000"/>
                </a:solidFill>
                <a:latin typeface="#9Slide05 Atlantika" pitchFamily="2" charset="-93"/>
              </a:rPr>
              <a:t>Hoạt</a:t>
            </a:r>
            <a:r>
              <a:rPr lang="en-US" sz="6405" dirty="0">
                <a:solidFill>
                  <a:srgbClr val="FF0000"/>
                </a:solidFill>
                <a:latin typeface="#9Slide05 Atlantika" pitchFamily="2" charset="-93"/>
              </a:rPr>
              <a:t> </a:t>
            </a:r>
            <a:r>
              <a:rPr lang="en-US" sz="6405" dirty="0" err="1">
                <a:solidFill>
                  <a:srgbClr val="FF0000"/>
                </a:solidFill>
                <a:latin typeface="#9Slide05 Atlantika" pitchFamily="2" charset="-93"/>
              </a:rPr>
              <a:t>động</a:t>
            </a:r>
            <a:r>
              <a:rPr lang="en-US" sz="6405" dirty="0">
                <a:solidFill>
                  <a:srgbClr val="FF0000"/>
                </a:solidFill>
                <a:latin typeface="#9Slide05 Atlantika" pitchFamily="2" charset="-93"/>
              </a:rPr>
              <a:t> </a:t>
            </a:r>
            <a:r>
              <a:rPr lang="en-US" sz="6405" dirty="0" err="1">
                <a:solidFill>
                  <a:srgbClr val="FF0000"/>
                </a:solidFill>
                <a:latin typeface="#9Slide05 Atlantika" pitchFamily="2" charset="-93"/>
              </a:rPr>
              <a:t>trên</a:t>
            </a:r>
            <a:r>
              <a:rPr lang="en-US" sz="6405" dirty="0">
                <a:solidFill>
                  <a:srgbClr val="FF0000"/>
                </a:solidFill>
                <a:latin typeface="#9Slide05 Atlantika" pitchFamily="2" charset="-93"/>
              </a:rPr>
              <a:t> </a:t>
            </a:r>
            <a:r>
              <a:rPr lang="en-US" sz="6405" dirty="0" err="1">
                <a:solidFill>
                  <a:srgbClr val="FF0000"/>
                </a:solidFill>
                <a:latin typeface="#9Slide05 Atlantika" pitchFamily="2" charset="-93"/>
              </a:rPr>
              <a:t>lớp</a:t>
            </a:r>
            <a:endParaRPr lang="en-US" sz="6405" dirty="0">
              <a:solidFill>
                <a:srgbClr val="FF0000"/>
              </a:solidFill>
              <a:latin typeface="#9Slide05 Atlantika" pitchFamily="2" charset="-93"/>
            </a:endParaRPr>
          </a:p>
        </p:txBody>
      </p:sp>
      <p:sp>
        <p:nvSpPr>
          <p:cNvPr id="44" name="Freeform 3"/>
          <p:cNvSpPr/>
          <p:nvPr/>
        </p:nvSpPr>
        <p:spPr>
          <a:xfrm rot="-5400000">
            <a:off x="11924913" y="3506818"/>
            <a:ext cx="10668774" cy="3400672"/>
          </a:xfrm>
          <a:custGeom>
            <a:avLst/>
            <a:gdLst/>
            <a:ahLst/>
            <a:cxnLst/>
            <a:rect l="l" t="t" r="r" b="b"/>
            <a:pathLst>
              <a:path w="10668774" h="3400672">
                <a:moveTo>
                  <a:pt x="0" y="0"/>
                </a:moveTo>
                <a:lnTo>
                  <a:pt x="10668774" y="0"/>
                </a:lnTo>
                <a:lnTo>
                  <a:pt x="10668774" y="3400671"/>
                </a:lnTo>
                <a:lnTo>
                  <a:pt x="0" y="340067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"/>
          <p:cNvSpPr/>
          <p:nvPr/>
        </p:nvSpPr>
        <p:spPr>
          <a:xfrm rot="-4159473">
            <a:off x="13465958" y="934173"/>
            <a:ext cx="7586684" cy="1100069"/>
          </a:xfrm>
          <a:custGeom>
            <a:avLst/>
            <a:gdLst/>
            <a:ahLst/>
            <a:cxnLst/>
            <a:rect l="l" t="t" r="r" b="b"/>
            <a:pathLst>
              <a:path w="7586684" h="1100069">
                <a:moveTo>
                  <a:pt x="0" y="0"/>
                </a:moveTo>
                <a:lnTo>
                  <a:pt x="7586684" y="0"/>
                </a:lnTo>
                <a:lnTo>
                  <a:pt x="7586684" y="1100069"/>
                </a:lnTo>
                <a:lnTo>
                  <a:pt x="0" y="110006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5"/>
          <p:cNvSpPr/>
          <p:nvPr/>
        </p:nvSpPr>
        <p:spPr>
          <a:xfrm rot="-6330590">
            <a:off x="13621934" y="8193707"/>
            <a:ext cx="7586684" cy="1100069"/>
          </a:xfrm>
          <a:custGeom>
            <a:avLst/>
            <a:gdLst/>
            <a:ahLst/>
            <a:cxnLst/>
            <a:rect l="l" t="t" r="r" b="b"/>
            <a:pathLst>
              <a:path w="7586684" h="1100069">
                <a:moveTo>
                  <a:pt x="0" y="0"/>
                </a:moveTo>
                <a:lnTo>
                  <a:pt x="7586684" y="0"/>
                </a:lnTo>
                <a:lnTo>
                  <a:pt x="7586684" y="1100069"/>
                </a:lnTo>
                <a:lnTo>
                  <a:pt x="0" y="110006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7"/>
          <p:cNvSpPr/>
          <p:nvPr/>
        </p:nvSpPr>
        <p:spPr>
          <a:xfrm rot="628698">
            <a:off x="13513027" y="-2184634"/>
            <a:ext cx="3230118" cy="4114800"/>
          </a:xfrm>
          <a:custGeom>
            <a:avLst/>
            <a:gdLst/>
            <a:ahLst/>
            <a:cxnLst/>
            <a:rect l="l" t="t" r="r" b="b"/>
            <a:pathLst>
              <a:path w="3230118" h="4114800">
                <a:moveTo>
                  <a:pt x="0" y="0"/>
                </a:moveTo>
                <a:lnTo>
                  <a:pt x="3230118" y="0"/>
                </a:lnTo>
                <a:lnTo>
                  <a:pt x="32301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4665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79" y="151175"/>
            <a:ext cx="4294078" cy="2362200"/>
          </a:xfrm>
          <a:prstGeom prst="rect">
            <a:avLst/>
          </a:prstGeom>
        </p:spPr>
      </p:pic>
      <p:sp>
        <p:nvSpPr>
          <p:cNvPr id="3" name="TextBox 36"/>
          <p:cNvSpPr txBox="1"/>
          <p:nvPr/>
        </p:nvSpPr>
        <p:spPr>
          <a:xfrm>
            <a:off x="8048617" y="501316"/>
            <a:ext cx="9020183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6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B5D"/>
                </a:solidFill>
                <a:effectLst/>
                <a:uLnTx/>
                <a:uFillTx/>
                <a:latin typeface="#9Slide03 IcielPanton Black" panose="00000A00000000000000" pitchFamily="2" charset="-93"/>
                <a:ea typeface="+mn-ea"/>
                <a:cs typeface="+mn-cs"/>
              </a:rPr>
              <a:t>BẢNG SỐ LIỆU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0B5D"/>
              </a:solidFill>
              <a:effectLst/>
              <a:uLnTx/>
              <a:uFillTx/>
              <a:latin typeface="#9Slide03 IcielPanton Black" panose="00000A00000000000000" pitchFamily="2" charset="-93"/>
              <a:ea typeface="+mn-ea"/>
              <a:cs typeface="+mn-cs"/>
            </a:endParaRPr>
          </a:p>
        </p:txBody>
      </p:sp>
      <p:sp>
        <p:nvSpPr>
          <p:cNvPr id="4" name="TextBox 8"/>
          <p:cNvSpPr txBox="1"/>
          <p:nvPr/>
        </p:nvSpPr>
        <p:spPr>
          <a:xfrm>
            <a:off x="4343400" y="629366"/>
            <a:ext cx="5114862" cy="1259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5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tlantika" pitchFamily="2" charset="-93"/>
                <a:ea typeface="+mn-ea"/>
                <a:cs typeface="+mn-cs"/>
              </a:rPr>
              <a:t>Phân</a:t>
            </a:r>
            <a:r>
              <a:rPr kumimoji="0" lang="en-US" sz="6405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tlantika" pitchFamily="2" charset="-93"/>
                <a:ea typeface="+mn-ea"/>
                <a:cs typeface="+mn-cs"/>
              </a:rPr>
              <a:t> </a:t>
            </a:r>
            <a:r>
              <a:rPr kumimoji="0" lang="en-US" sz="6405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tlantika" pitchFamily="2" charset="-93"/>
                <a:ea typeface="+mn-ea"/>
                <a:cs typeface="+mn-cs"/>
              </a:rPr>
              <a:t>tích</a:t>
            </a:r>
            <a:r>
              <a:rPr kumimoji="0" lang="en-US" sz="6405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tlantika" pitchFamily="2" charset="-93"/>
                <a:ea typeface="+mn-ea"/>
                <a:cs typeface="+mn-cs"/>
              </a:rPr>
              <a:t> </a:t>
            </a:r>
            <a:endParaRPr kumimoji="0" lang="en-US" sz="640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Atlantika" pitchFamily="2" charset="-93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93581" y="2471488"/>
            <a:ext cx="155093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dirty="0" smtClean="0">
                <a:solidFill>
                  <a:prstClr val="black"/>
                </a:solidFill>
                <a:latin typeface="#9Slide03 Cabin Condensed Bold" panose="00000806000000000000" pitchFamily="2" charset="-93"/>
              </a:rPr>
              <a:t>Bảng 7.1. Sản lượng khai thác một số khoáng sản ở nước ta giai đoạn 2010 – 2021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Cabin Condensed Bold" panose="00000806000000000000" pitchFamily="2" charset="-93"/>
              <a:ea typeface="+mn-ea"/>
              <a:cs typeface="+mn-cs"/>
            </a:endParaRPr>
          </a:p>
        </p:txBody>
      </p:sp>
      <p:sp>
        <p:nvSpPr>
          <p:cNvPr id="7" name="TextBox 25"/>
          <p:cNvSpPr txBox="1"/>
          <p:nvPr/>
        </p:nvSpPr>
        <p:spPr>
          <a:xfrm>
            <a:off x="228599" y="6038805"/>
            <a:ext cx="17680731" cy="782265"/>
          </a:xfrm>
          <a:prstGeom prst="rect">
            <a:avLst/>
          </a:prstGeom>
          <a:solidFill>
            <a:srgbClr val="012F7F"/>
          </a:solidFill>
        </p:spPr>
        <p:txBody>
          <a:bodyPr wrap="square" lIns="0" tIns="0" rIns="0" bIns="0" rtlCol="0" anchor="t">
            <a:spAutoFit/>
          </a:bodyPr>
          <a:lstStyle/>
          <a:p>
            <a:pPr marL="291464" marR="0" lvl="1" indent="0" algn="ctr" defTabSz="914400" rtl="0" eaLnBrk="1" fontAlgn="auto" latinLnBrk="0" hangingPunct="1">
              <a:lnSpc>
                <a:spcPts val="61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  <a:ea typeface="+mn-ea"/>
                <a:cs typeface="+mn-cs"/>
              </a:rPr>
              <a:t>T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  <a:ea typeface="+mn-ea"/>
                <a:cs typeface="+mn-cs"/>
              </a:rPr>
              <a:t>ừ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  <a:ea typeface="+mn-ea"/>
                <a:cs typeface="+mn-cs"/>
              </a:rPr>
              <a:t>năm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  <a:ea typeface="+mn-ea"/>
                <a:cs typeface="+mn-cs"/>
              </a:rPr>
              <a:t>20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  <a:ea typeface="+mn-ea"/>
                <a:cs typeface="+mn-cs"/>
              </a:rPr>
              <a:t>10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  <a:ea typeface="+mn-ea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  <a:ea typeface="+mn-ea"/>
                <a:cs typeface="+mn-cs"/>
              </a:rPr>
              <a:t>đến năm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  <a:ea typeface="+mn-ea"/>
                <a:cs typeface="+mn-cs"/>
              </a:rPr>
              <a:t>20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  <a:ea typeface="+mn-ea"/>
                <a:cs typeface="+mn-cs"/>
              </a:rPr>
              <a:t>21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Cabin Condensed Bold" panose="00000806000000000000" pitchFamily="2" charset="-93"/>
              <a:ea typeface="+mn-ea"/>
              <a:cs typeface="+mn-cs"/>
            </a:endParaRPr>
          </a:p>
        </p:txBody>
      </p:sp>
      <p:sp>
        <p:nvSpPr>
          <p:cNvPr id="8" name="TextBox 25"/>
          <p:cNvSpPr txBox="1"/>
          <p:nvPr/>
        </p:nvSpPr>
        <p:spPr>
          <a:xfrm>
            <a:off x="228599" y="6896100"/>
            <a:ext cx="17680731" cy="1564531"/>
          </a:xfrm>
          <a:prstGeom prst="rect">
            <a:avLst/>
          </a:prstGeom>
          <a:solidFill>
            <a:srgbClr val="012F7F"/>
          </a:solidFill>
        </p:spPr>
        <p:txBody>
          <a:bodyPr wrap="square" lIns="0" tIns="0" rIns="0" bIns="0" rtlCol="0" anchor="t">
            <a:spAutoFit/>
          </a:bodyPr>
          <a:lstStyle/>
          <a:p>
            <a:pPr marL="291464" lvl="1" algn="just">
              <a:lnSpc>
                <a:spcPts val="6101"/>
              </a:lnSpc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- 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#9Slide03 Cabin Condensed Bold" panose="00000806000000000000" pitchFamily="2" charset="-93"/>
              </a:rPr>
              <a:t>S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ản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lượng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DẦU THÔ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khai thác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trong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nước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giảm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 </a:t>
            </a:r>
            <a:r>
              <a:rPr lang="en-US" sz="36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KHÔNG LIÊN TỤC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giảm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từ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 14,8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xuống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còn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 9,1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triệu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tấn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 (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giảm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 5,7 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triệu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tấn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)</a:t>
            </a:r>
          </a:p>
        </p:txBody>
      </p:sp>
      <p:sp>
        <p:nvSpPr>
          <p:cNvPr id="9" name="TextBox 25"/>
          <p:cNvSpPr txBox="1"/>
          <p:nvPr/>
        </p:nvSpPr>
        <p:spPr>
          <a:xfrm>
            <a:off x="228599" y="8496382"/>
            <a:ext cx="17680731" cy="782265"/>
          </a:xfrm>
          <a:prstGeom prst="rect">
            <a:avLst/>
          </a:prstGeom>
          <a:solidFill>
            <a:srgbClr val="012F7F"/>
          </a:solidFill>
        </p:spPr>
        <p:txBody>
          <a:bodyPr wrap="square" lIns="0" tIns="0" rIns="0" bIns="0" rtlCol="0" anchor="t">
            <a:spAutoFit/>
          </a:bodyPr>
          <a:lstStyle/>
          <a:p>
            <a:pPr marL="291464" lvl="1" algn="just">
              <a:lnSpc>
                <a:spcPts val="6101"/>
              </a:lnSpc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- S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ản lượng </a:t>
            </a:r>
            <a:r>
              <a:rPr lang="vi-VN" sz="36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THAN SẠCH </a:t>
            </a:r>
            <a:r>
              <a:rPr lang="en-US" sz="3600" dirty="0" err="1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tăng</a:t>
            </a:r>
            <a:r>
              <a:rPr lang="en-US" sz="36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KHÔNG LIÊN TỤC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tăng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từ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 </a:t>
            </a:r>
            <a:r>
              <a:rPr lang="en-US" sz="3600" dirty="0" smtClean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44,8</a:t>
            </a:r>
            <a:r>
              <a:rPr lang="en-US" sz="3600" dirty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lên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 48,3</a:t>
            </a:r>
            <a:r>
              <a:rPr lang="en-US" sz="3600" dirty="0" smtClean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#9Slide03 Cabin Condensed Bold" panose="00000806000000000000" pitchFamily="2" charset="-93"/>
              </a:rPr>
              <a:t>triệu</a:t>
            </a:r>
            <a:r>
              <a:rPr lang="en-US" sz="3600" dirty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#9Slide03 Cabin Condensed Bold" panose="00000806000000000000" pitchFamily="2" charset="-93"/>
              </a:rPr>
              <a:t>tấn</a:t>
            </a:r>
            <a:r>
              <a:rPr lang="en-US" sz="3600" dirty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 (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tăng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 1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#9Slide03 Cabin Condensed Bold" panose="00000806000000000000" pitchFamily="2" charset="-93"/>
              </a:rPr>
              <a:t>triệu</a:t>
            </a:r>
            <a:r>
              <a:rPr lang="en-US" sz="3600" dirty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#9Slide03 Cabin Condensed Bold" panose="00000806000000000000" pitchFamily="2" charset="-93"/>
              </a:rPr>
              <a:t>tấn</a:t>
            </a:r>
            <a:r>
              <a:rPr lang="en-US" sz="3600" dirty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Cabin Condensed Bold" panose="00000806000000000000" pitchFamily="2" charset="-93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987197"/>
              </p:ext>
            </p:extLst>
          </p:nvPr>
        </p:nvGraphicFramePr>
        <p:xfrm>
          <a:off x="228598" y="3436461"/>
          <a:ext cx="17680733" cy="23599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50439">
                  <a:extLst>
                    <a:ext uri="{9D8B030D-6E8A-4147-A177-3AD203B41FA5}">
                      <a16:colId xmlns:a16="http://schemas.microsoft.com/office/drawing/2014/main" val="3300008736"/>
                    </a:ext>
                  </a:extLst>
                </a:gridCol>
                <a:gridCol w="3109520">
                  <a:extLst>
                    <a:ext uri="{9D8B030D-6E8A-4147-A177-3AD203B41FA5}">
                      <a16:colId xmlns:a16="http://schemas.microsoft.com/office/drawing/2014/main" val="551348237"/>
                    </a:ext>
                  </a:extLst>
                </a:gridCol>
                <a:gridCol w="3109520">
                  <a:extLst>
                    <a:ext uri="{9D8B030D-6E8A-4147-A177-3AD203B41FA5}">
                      <a16:colId xmlns:a16="http://schemas.microsoft.com/office/drawing/2014/main" val="1598495903"/>
                    </a:ext>
                  </a:extLst>
                </a:gridCol>
                <a:gridCol w="3111254">
                  <a:extLst>
                    <a:ext uri="{9D8B030D-6E8A-4147-A177-3AD203B41FA5}">
                      <a16:colId xmlns:a16="http://schemas.microsoft.com/office/drawing/2014/main" val="3064101593"/>
                    </a:ext>
                  </a:extLst>
                </a:gridCol>
              </a:tblGrid>
              <a:tr h="5550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3600">
                          <a:effectLst/>
                          <a:latin typeface="#9Slide03 Cabin Condensed Bold" panose="00000806000000000000" pitchFamily="2" charset="-93"/>
                        </a:rPr>
                        <a:t>Năm</a:t>
                      </a:r>
                      <a:endParaRPr lang="en-US" sz="36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3600">
                          <a:effectLst/>
                          <a:latin typeface="#9Slide03 Cabin Condensed Bold" panose="00000806000000000000" pitchFamily="2" charset="-93"/>
                        </a:rPr>
                        <a:t>2010</a:t>
                      </a:r>
                      <a:endParaRPr lang="en-US" sz="36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3600">
                          <a:effectLst/>
                          <a:latin typeface="#9Slide03 Cabin Condensed Bold" panose="00000806000000000000" pitchFamily="2" charset="-93"/>
                        </a:rPr>
                        <a:t>2015</a:t>
                      </a:r>
                      <a:endParaRPr lang="en-US" sz="36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3600">
                          <a:effectLst/>
                          <a:latin typeface="#9Slide03 Cabin Condensed Bold" panose="00000806000000000000" pitchFamily="2" charset="-93"/>
                        </a:rPr>
                        <a:t>2021</a:t>
                      </a:r>
                      <a:endParaRPr lang="en-US" sz="36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7070895"/>
                  </a:ext>
                </a:extLst>
              </a:tr>
              <a:tr h="6947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3600">
                          <a:effectLst/>
                          <a:latin typeface="#9Slide03 Cabin Condensed Bold" panose="00000806000000000000" pitchFamily="2" charset="-93"/>
                        </a:rPr>
                        <a:t>Dầu thô khai thác trong nước (triệu tấn)</a:t>
                      </a:r>
                      <a:endParaRPr lang="en-US" sz="36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3600">
                          <a:effectLst/>
                          <a:latin typeface="#9Slide03 Cabin Condensed Bold" panose="00000806000000000000" pitchFamily="2" charset="-93"/>
                        </a:rPr>
                        <a:t>14,8</a:t>
                      </a:r>
                      <a:endParaRPr lang="en-US" sz="36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3600">
                          <a:effectLst/>
                          <a:latin typeface="#9Slide03 Cabin Condensed Bold" panose="00000806000000000000" pitchFamily="2" charset="-93"/>
                        </a:rPr>
                        <a:t>16,8</a:t>
                      </a:r>
                      <a:endParaRPr lang="en-US" sz="36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3600">
                          <a:effectLst/>
                          <a:latin typeface="#9Slide03 Cabin Condensed Bold" panose="00000806000000000000" pitchFamily="2" charset="-93"/>
                        </a:rPr>
                        <a:t>9,1</a:t>
                      </a:r>
                      <a:endParaRPr lang="en-US" sz="36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5332888"/>
                  </a:ext>
                </a:extLst>
              </a:tr>
              <a:tr h="5550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#9Slide03 Cabin Condensed Bold" panose="00000806000000000000" pitchFamily="2" charset="-93"/>
                        </a:rPr>
                        <a:t>Than sạch (triệu tấn)</a:t>
                      </a:r>
                      <a:endParaRPr lang="en-US" sz="3600" dirty="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3600">
                          <a:effectLst/>
                          <a:latin typeface="#9Slide03 Cabin Condensed Bold" panose="00000806000000000000" pitchFamily="2" charset="-93"/>
                        </a:rPr>
                        <a:t>44,8</a:t>
                      </a:r>
                      <a:endParaRPr lang="en-US" sz="36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3600">
                          <a:effectLst/>
                          <a:latin typeface="#9Slide03 Cabin Condensed Bold" panose="00000806000000000000" pitchFamily="2" charset="-93"/>
                        </a:rPr>
                        <a:t>41,7</a:t>
                      </a:r>
                      <a:endParaRPr lang="en-US" sz="36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3600">
                          <a:effectLst/>
                          <a:latin typeface="#9Slide03 Cabin Condensed Bold" panose="00000806000000000000" pitchFamily="2" charset="-93"/>
                        </a:rPr>
                        <a:t>48,3</a:t>
                      </a:r>
                      <a:endParaRPr lang="en-US" sz="36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878106"/>
                  </a:ext>
                </a:extLst>
              </a:tr>
              <a:tr h="5550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3600">
                          <a:effectLst/>
                          <a:latin typeface="#9Slide03 Cabin Condensed Bold" panose="00000806000000000000" pitchFamily="2" charset="-93"/>
                        </a:rPr>
                        <a:t>Khi tự nhiên ở dạng khí (tỉ m</a:t>
                      </a:r>
                      <a:r>
                        <a:rPr lang="vi-VN" sz="3600" baseline="30000">
                          <a:effectLst/>
                          <a:latin typeface="#9Slide03 Cabin Condensed Bold" panose="00000806000000000000" pitchFamily="2" charset="-93"/>
                        </a:rPr>
                        <a:t>3</a:t>
                      </a:r>
                      <a:r>
                        <a:rPr lang="vi-VN" sz="3600">
                          <a:effectLst/>
                          <a:latin typeface="#9Slide03 Cabin Condensed Bold" panose="00000806000000000000" pitchFamily="2" charset="-93"/>
                        </a:rPr>
                        <a:t>)</a:t>
                      </a:r>
                      <a:endParaRPr lang="en-US" sz="36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3600">
                          <a:effectLst/>
                          <a:latin typeface="#9Slide03 Cabin Condensed Bold" panose="00000806000000000000" pitchFamily="2" charset="-93"/>
                        </a:rPr>
                        <a:t>9,4</a:t>
                      </a:r>
                      <a:endParaRPr lang="en-US" sz="36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3600">
                          <a:effectLst/>
                          <a:latin typeface="#9Slide03 Cabin Condensed Bold" panose="00000806000000000000" pitchFamily="2" charset="-93"/>
                        </a:rPr>
                        <a:t>10,6</a:t>
                      </a:r>
                      <a:endParaRPr lang="en-US" sz="360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#9Slide03 Cabin Condensed Bold" panose="00000806000000000000" pitchFamily="2" charset="-93"/>
                        </a:rPr>
                        <a:t>7,4</a:t>
                      </a:r>
                      <a:endParaRPr lang="en-US" sz="3600" dirty="0">
                        <a:effectLst/>
                        <a:latin typeface="#9Slide03 Cabin Condensed Bold" panose="00000806000000000000" pitchFamily="2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2420373"/>
                  </a:ext>
                </a:extLst>
              </a:tr>
            </a:tbl>
          </a:graphicData>
        </a:graphic>
      </p:graphicFrame>
      <p:sp>
        <p:nvSpPr>
          <p:cNvPr id="11" name="TextBox 25"/>
          <p:cNvSpPr txBox="1"/>
          <p:nvPr/>
        </p:nvSpPr>
        <p:spPr>
          <a:xfrm>
            <a:off x="228599" y="9247389"/>
            <a:ext cx="17680731" cy="782265"/>
          </a:xfrm>
          <a:prstGeom prst="rect">
            <a:avLst/>
          </a:prstGeom>
          <a:solidFill>
            <a:srgbClr val="012F7F"/>
          </a:solidFill>
        </p:spPr>
        <p:txBody>
          <a:bodyPr wrap="square" lIns="0" tIns="0" rIns="0" bIns="0" rtlCol="0" anchor="t">
            <a:spAutoFit/>
          </a:bodyPr>
          <a:lstStyle/>
          <a:p>
            <a:pPr marL="291464" lvl="1" algn="just">
              <a:lnSpc>
                <a:spcPts val="6101"/>
              </a:lnSpc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- S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ản lượng </a:t>
            </a:r>
            <a:r>
              <a:rPr lang="vi-VN" sz="36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KHÍ TỰ NHIÊN </a:t>
            </a:r>
            <a:r>
              <a:rPr lang="en-US" sz="3600" dirty="0" err="1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giảm</a:t>
            </a:r>
            <a:r>
              <a:rPr lang="en-US" sz="36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KHÔNG LIÊN TỤC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giảm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từ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 </a:t>
            </a:r>
            <a:r>
              <a:rPr lang="en-US" sz="3600" dirty="0" smtClean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9,4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xuống</a:t>
            </a:r>
            <a:r>
              <a:rPr lang="en-US" sz="3600" dirty="0" smtClean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còn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 </a:t>
            </a:r>
            <a:r>
              <a:rPr lang="en-US" sz="3600" dirty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7,4 </a:t>
            </a:r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  <a:latin typeface="#9Slide03 Cabin Condensed Bold" panose="00000806000000000000" pitchFamily="2" charset="-93"/>
              </a:rPr>
              <a:t>tỉ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#9Slide03 Cabin Condensed Bold" panose="00000806000000000000" pitchFamily="2" charset="-93"/>
              </a:rPr>
              <a:t>m³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(</a:t>
            </a:r>
            <a:r>
              <a:rPr lang="en-US" sz="3600" noProof="0" dirty="0" err="1" smtClean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giảm</a:t>
            </a:r>
            <a:r>
              <a:rPr lang="en-US" sz="3600" noProof="0" dirty="0" smtClean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 2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  <a:latin typeface="#9Slide03 Cabin Condensed Bold" panose="00000806000000000000" pitchFamily="2" charset="-93"/>
              </a:rPr>
              <a:t>tỉ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#9Slide03 Cabin Condensed Bold" panose="00000806000000000000" pitchFamily="2" charset="-93"/>
              </a:rPr>
              <a:t> m³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Cabin Condensed Bold" panose="00000806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08051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79" y="151175"/>
            <a:ext cx="4294078" cy="2362200"/>
          </a:xfrm>
          <a:prstGeom prst="rect">
            <a:avLst/>
          </a:prstGeom>
        </p:spPr>
      </p:pic>
      <p:sp>
        <p:nvSpPr>
          <p:cNvPr id="3" name="TextBox 36"/>
          <p:cNvSpPr txBox="1"/>
          <p:nvPr/>
        </p:nvSpPr>
        <p:spPr>
          <a:xfrm>
            <a:off x="8048617" y="501316"/>
            <a:ext cx="9020183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6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B5D"/>
                </a:solidFill>
                <a:effectLst/>
                <a:uLnTx/>
                <a:uFillTx/>
                <a:latin typeface="#9Slide03 IcielPanton Black" panose="00000A00000000000000" pitchFamily="2" charset="-93"/>
                <a:ea typeface="+mn-ea"/>
                <a:cs typeface="+mn-cs"/>
              </a:rPr>
              <a:t>BẢNG SỐ LIỆU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0B5D"/>
              </a:solidFill>
              <a:effectLst/>
              <a:uLnTx/>
              <a:uFillTx/>
              <a:latin typeface="#9Slide03 IcielPanton Black" panose="00000A00000000000000" pitchFamily="2" charset="-93"/>
              <a:ea typeface="+mn-ea"/>
              <a:cs typeface="+mn-cs"/>
            </a:endParaRPr>
          </a:p>
        </p:txBody>
      </p:sp>
      <p:sp>
        <p:nvSpPr>
          <p:cNvPr id="4" name="TextBox 8"/>
          <p:cNvSpPr txBox="1"/>
          <p:nvPr/>
        </p:nvSpPr>
        <p:spPr>
          <a:xfrm>
            <a:off x="4343400" y="629366"/>
            <a:ext cx="5114862" cy="1259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5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tlantika" pitchFamily="2" charset="-93"/>
                <a:ea typeface="+mn-ea"/>
                <a:cs typeface="+mn-cs"/>
              </a:rPr>
              <a:t>Phân</a:t>
            </a:r>
            <a:r>
              <a:rPr kumimoji="0" lang="en-US" sz="6405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tlantika" pitchFamily="2" charset="-93"/>
                <a:ea typeface="+mn-ea"/>
                <a:cs typeface="+mn-cs"/>
              </a:rPr>
              <a:t> </a:t>
            </a:r>
            <a:r>
              <a:rPr kumimoji="0" lang="en-US" sz="6405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tlantika" pitchFamily="2" charset="-93"/>
                <a:ea typeface="+mn-ea"/>
                <a:cs typeface="+mn-cs"/>
              </a:rPr>
              <a:t>tích</a:t>
            </a:r>
            <a:r>
              <a:rPr kumimoji="0" lang="en-US" sz="6405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tlantika" pitchFamily="2" charset="-93"/>
                <a:ea typeface="+mn-ea"/>
                <a:cs typeface="+mn-cs"/>
              </a:rPr>
              <a:t> </a:t>
            </a:r>
            <a:endParaRPr kumimoji="0" lang="en-US" sz="640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Atlantika" pitchFamily="2" charset="-93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2471488"/>
            <a:ext cx="1043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Bảng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 6.2: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Sản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lượng </a:t>
            </a:r>
            <a:r>
              <a:rPr lang="en-US" sz="3600" dirty="0" err="1" smtClean="0">
                <a:solidFill>
                  <a:prstClr val="black"/>
                </a:solidFill>
                <a:latin typeface="#9Slide03 Cabin Condensed Bold" panose="00000806000000000000" pitchFamily="2" charset="-93"/>
              </a:rPr>
              <a:t>điện</a:t>
            </a:r>
            <a:r>
              <a:rPr lang="en-US" sz="3600" dirty="0" smtClean="0">
                <a:solidFill>
                  <a:prstClr val="black"/>
                </a:solidFill>
                <a:latin typeface="#9Slide03 Cabin Condensed Bold" panose="00000806000000000000" pitchFamily="2" charset="-93"/>
              </a:rPr>
              <a:t> ở </a:t>
            </a:r>
            <a:r>
              <a:rPr lang="en-US" sz="3600" dirty="0" err="1" smtClean="0">
                <a:solidFill>
                  <a:prstClr val="black"/>
                </a:solidFill>
                <a:latin typeface="#9Slide03 Cabin Condensed Bold" panose="00000806000000000000" pitchFamily="2" charset="-93"/>
              </a:rPr>
              <a:t>nước</a:t>
            </a:r>
            <a:r>
              <a:rPr lang="en-US" sz="3600" dirty="0" smtClean="0">
                <a:solidFill>
                  <a:prstClr val="black"/>
                </a:solidFill>
                <a:latin typeface="#9Slide03 Cabin Condensed Bold" panose="00000806000000000000" pitchFamily="2" charset="-93"/>
              </a:rPr>
              <a:t> ta,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giai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đoạn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20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05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- 2021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Cabin Condensed Bold" panose="00000806000000000000" pitchFamily="2" charset="-93"/>
            </a:endParaRPr>
          </a:p>
        </p:txBody>
      </p:sp>
      <p:sp>
        <p:nvSpPr>
          <p:cNvPr id="7" name="TextBox 25"/>
          <p:cNvSpPr txBox="1"/>
          <p:nvPr/>
        </p:nvSpPr>
        <p:spPr>
          <a:xfrm>
            <a:off x="228600" y="6038805"/>
            <a:ext cx="10439400" cy="782265"/>
          </a:xfrm>
          <a:prstGeom prst="rect">
            <a:avLst/>
          </a:prstGeom>
          <a:solidFill>
            <a:srgbClr val="012F7F"/>
          </a:solidFill>
        </p:spPr>
        <p:txBody>
          <a:bodyPr wrap="square" lIns="0" tIns="0" rIns="0" bIns="0" rtlCol="0" anchor="t">
            <a:spAutoFit/>
          </a:bodyPr>
          <a:lstStyle/>
          <a:p>
            <a:pPr marL="291464" marR="0" lvl="1" indent="0" algn="ctr" defTabSz="914400" rtl="0" eaLnBrk="1" fontAlgn="auto" latinLnBrk="0" hangingPunct="1">
              <a:lnSpc>
                <a:spcPts val="61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  <a:ea typeface="+mn-ea"/>
                <a:cs typeface="+mn-cs"/>
              </a:rPr>
              <a:t>T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  <a:ea typeface="+mn-ea"/>
                <a:cs typeface="+mn-cs"/>
              </a:rPr>
              <a:t>ừ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  <a:ea typeface="+mn-ea"/>
                <a:cs typeface="+mn-cs"/>
              </a:rPr>
              <a:t>năm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  <a:ea typeface="+mn-ea"/>
                <a:cs typeface="+mn-cs"/>
              </a:rPr>
              <a:t>20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  <a:ea typeface="+mn-ea"/>
                <a:cs typeface="+mn-cs"/>
              </a:rPr>
              <a:t>05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  <a:ea typeface="+mn-ea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  <a:ea typeface="+mn-ea"/>
                <a:cs typeface="+mn-cs"/>
              </a:rPr>
              <a:t>đến năm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  <a:ea typeface="+mn-ea"/>
                <a:cs typeface="+mn-cs"/>
              </a:rPr>
              <a:t>20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  <a:ea typeface="+mn-ea"/>
                <a:cs typeface="+mn-cs"/>
              </a:rPr>
              <a:t>21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Cabin Condensed Bold" panose="00000806000000000000" pitchFamily="2" charset="-93"/>
              <a:ea typeface="+mn-ea"/>
              <a:cs typeface="+mn-cs"/>
            </a:endParaRPr>
          </a:p>
        </p:txBody>
      </p:sp>
      <p:sp>
        <p:nvSpPr>
          <p:cNvPr id="8" name="TextBox 25"/>
          <p:cNvSpPr txBox="1"/>
          <p:nvPr/>
        </p:nvSpPr>
        <p:spPr>
          <a:xfrm>
            <a:off x="228600" y="6896100"/>
            <a:ext cx="10439400" cy="2346796"/>
          </a:xfrm>
          <a:prstGeom prst="rect">
            <a:avLst/>
          </a:prstGeom>
          <a:solidFill>
            <a:srgbClr val="012F7F"/>
          </a:solidFill>
        </p:spPr>
        <p:txBody>
          <a:bodyPr wrap="square" lIns="0" tIns="0" rIns="0" bIns="0" rtlCol="0" anchor="t">
            <a:spAutoFit/>
          </a:bodyPr>
          <a:lstStyle/>
          <a:p>
            <a:pPr marL="291464" lvl="1" algn="just">
              <a:lnSpc>
                <a:spcPts val="6101"/>
              </a:lnSpc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- </a:t>
            </a:r>
            <a:r>
              <a:rPr lang="en-US" sz="4000" dirty="0">
                <a:solidFill>
                  <a:schemeClr val="bg1">
                    <a:lumMod val="95000"/>
                  </a:schemeClr>
                </a:solidFill>
                <a:latin typeface="#9Slide03 Cabin Condensed Bold" panose="00000806000000000000" pitchFamily="2" charset="-93"/>
              </a:rPr>
              <a:t>S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ản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lượng </a:t>
            </a:r>
            <a:r>
              <a:rPr lang="en-US" sz="40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ĐIỆN </a:t>
            </a:r>
            <a:r>
              <a:rPr lang="en-US" sz="4000" dirty="0" err="1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của</a:t>
            </a:r>
            <a:r>
              <a:rPr lang="en-US" sz="40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nước</a:t>
            </a:r>
            <a:r>
              <a:rPr lang="en-US" sz="40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ta TĂNG LIÊN </a:t>
            </a:r>
            <a:r>
              <a:rPr lang="en-US" sz="40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TỤC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,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tăng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từ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 52,1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lên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 244,9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tỉ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 kWh (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tăng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lên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 </a:t>
            </a:r>
            <a:r>
              <a:rPr lang="en-US" sz="4000" dirty="0" smtClean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192,8 </a:t>
            </a:r>
            <a:endParaRPr lang="en-US" sz="4000" dirty="0">
              <a:solidFill>
                <a:prstClr val="white"/>
              </a:solidFill>
              <a:latin typeface="#9Slide03 Cabin Condensed Bold" panose="00000806000000000000" pitchFamily="2" charset="-93"/>
            </a:endParaRPr>
          </a:p>
          <a:p>
            <a:pPr marL="291464" lvl="1" algn="just">
              <a:lnSpc>
                <a:spcPts val="6101"/>
              </a:lnSpc>
            </a:pPr>
            <a:r>
              <a:rPr lang="en-US" sz="4000" dirty="0" err="1">
                <a:solidFill>
                  <a:prstClr val="white"/>
                </a:solidFill>
                <a:latin typeface="#9Slide03 Cabin Condensed Bold" panose="00000806000000000000" pitchFamily="2" charset="-93"/>
              </a:rPr>
              <a:t>tỉ</a:t>
            </a:r>
            <a:r>
              <a:rPr lang="en-US" sz="4000" dirty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dirty="0" smtClean="0">
                <a:solidFill>
                  <a:prstClr val="white"/>
                </a:solidFill>
                <a:latin typeface="#9Slide03 Cabin Condensed Bold" panose="00000806000000000000" pitchFamily="2" charset="-93"/>
              </a:rPr>
              <a:t>kWh,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gấp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 4,7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lần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-93"/>
              </a:rPr>
              <a:t>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Cabin Condensed Bold" panose="00000806000000000000" pitchFamily="2" charset="-93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450029"/>
              </p:ext>
            </p:extLst>
          </p:nvPr>
        </p:nvGraphicFramePr>
        <p:xfrm>
          <a:off x="228600" y="3513531"/>
          <a:ext cx="10439400" cy="2457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7880">
                  <a:extLst>
                    <a:ext uri="{9D8B030D-6E8A-4147-A177-3AD203B41FA5}">
                      <a16:colId xmlns:a16="http://schemas.microsoft.com/office/drawing/2014/main" val="768003228"/>
                    </a:ext>
                  </a:extLst>
                </a:gridCol>
                <a:gridCol w="2087880">
                  <a:extLst>
                    <a:ext uri="{9D8B030D-6E8A-4147-A177-3AD203B41FA5}">
                      <a16:colId xmlns:a16="http://schemas.microsoft.com/office/drawing/2014/main" val="3317147395"/>
                    </a:ext>
                  </a:extLst>
                </a:gridCol>
                <a:gridCol w="2087880">
                  <a:extLst>
                    <a:ext uri="{9D8B030D-6E8A-4147-A177-3AD203B41FA5}">
                      <a16:colId xmlns:a16="http://schemas.microsoft.com/office/drawing/2014/main" val="2880610730"/>
                    </a:ext>
                  </a:extLst>
                </a:gridCol>
                <a:gridCol w="2087880">
                  <a:extLst>
                    <a:ext uri="{9D8B030D-6E8A-4147-A177-3AD203B41FA5}">
                      <a16:colId xmlns:a16="http://schemas.microsoft.com/office/drawing/2014/main" val="3566742592"/>
                    </a:ext>
                  </a:extLst>
                </a:gridCol>
                <a:gridCol w="2087880">
                  <a:extLst>
                    <a:ext uri="{9D8B030D-6E8A-4147-A177-3AD203B41FA5}">
                      <a16:colId xmlns:a16="http://schemas.microsoft.com/office/drawing/2014/main" val="2700373539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>
                          <a:effectLst/>
                          <a:latin typeface="#9Slide03 Cabin Condensed Bold" panose="00000806000000000000" pitchFamily="2" charset="-93"/>
                        </a:rPr>
                        <a:t>Năm</a:t>
                      </a:r>
                      <a:endParaRPr lang="en-US" sz="4000" b="1" i="0" u="none" strike="noStrike">
                        <a:solidFill>
                          <a:srgbClr val="000000"/>
                        </a:solidFill>
                        <a:effectLst/>
                        <a:latin typeface="#9Slide03 Cabin Condensed Bold" panose="00000806000000000000" pitchFamily="2" charset="-93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>
                          <a:effectLst/>
                          <a:latin typeface="#9Slide03 Cabin Condensed Bold" panose="00000806000000000000" pitchFamily="2" charset="-93"/>
                        </a:rPr>
                        <a:t>2005</a:t>
                      </a:r>
                      <a:endParaRPr lang="en-US" sz="4000" b="1" i="0" u="none" strike="noStrike">
                        <a:solidFill>
                          <a:srgbClr val="000000"/>
                        </a:solidFill>
                        <a:effectLst/>
                        <a:latin typeface="#9Slide03 Cabin Condensed Bold" panose="00000806000000000000" pitchFamily="2" charset="-93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>
                          <a:effectLst/>
                          <a:latin typeface="#9Slide03 Cabin Condensed Bold" panose="00000806000000000000" pitchFamily="2" charset="-93"/>
                        </a:rPr>
                        <a:t>2010</a:t>
                      </a:r>
                      <a:endParaRPr lang="en-US" sz="4000" b="1" i="0" u="none" strike="noStrike">
                        <a:solidFill>
                          <a:srgbClr val="000000"/>
                        </a:solidFill>
                        <a:effectLst/>
                        <a:latin typeface="#9Slide03 Cabin Condensed Bold" panose="00000806000000000000" pitchFamily="2" charset="-93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>
                          <a:effectLst/>
                          <a:latin typeface="#9Slide03 Cabin Condensed Bold" panose="00000806000000000000" pitchFamily="2" charset="-93"/>
                        </a:rPr>
                        <a:t>2015</a:t>
                      </a:r>
                      <a:endParaRPr lang="en-US" sz="4000" b="1" i="0" u="none" strike="noStrike">
                        <a:solidFill>
                          <a:srgbClr val="000000"/>
                        </a:solidFill>
                        <a:effectLst/>
                        <a:latin typeface="#9Slide03 Cabin Condensed Bold" panose="00000806000000000000" pitchFamily="2" charset="-93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>
                          <a:effectLst/>
                          <a:latin typeface="#9Slide03 Cabin Condensed Bold" panose="00000806000000000000" pitchFamily="2" charset="-93"/>
                        </a:rPr>
                        <a:t>2021</a:t>
                      </a:r>
                      <a:endParaRPr lang="en-US" sz="4000" b="1" i="0" u="none" strike="noStrike">
                        <a:solidFill>
                          <a:srgbClr val="000000"/>
                        </a:solidFill>
                        <a:effectLst/>
                        <a:latin typeface="#9Slide03 Cabin Condensed Bold" panose="00000806000000000000" pitchFamily="2" charset="-93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4316584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0" u="none" strike="noStrike" dirty="0">
                          <a:effectLst/>
                          <a:latin typeface="#9Slide03 Cabin Condensed Bold" panose="00000806000000000000" pitchFamily="2" charset="-93"/>
                        </a:rPr>
                        <a:t>Sản lượng điện </a:t>
                      </a:r>
                      <a:r>
                        <a:rPr lang="en-US" sz="4000" u="none" strike="noStrike" dirty="0" smtClean="0">
                          <a:effectLst/>
                          <a:latin typeface="#9Slide03 Cabin Condensed Bold" panose="00000806000000000000" pitchFamily="2" charset="-93"/>
                        </a:rPr>
                        <a:t/>
                      </a:r>
                      <a:br>
                        <a:rPr lang="en-US" sz="4000" u="none" strike="noStrike" dirty="0" smtClean="0">
                          <a:effectLst/>
                          <a:latin typeface="#9Slide03 Cabin Condensed Bold" panose="00000806000000000000" pitchFamily="2" charset="-93"/>
                        </a:rPr>
                      </a:br>
                      <a:r>
                        <a:rPr lang="vi-VN" sz="4000" u="none" strike="noStrike" dirty="0" smtClean="0">
                          <a:effectLst/>
                          <a:latin typeface="#9Slide03 Cabin Condensed Bold" panose="00000806000000000000" pitchFamily="2" charset="-93"/>
                        </a:rPr>
                        <a:t>(</a:t>
                      </a:r>
                      <a:r>
                        <a:rPr lang="vi-VN" sz="4000" u="none" strike="noStrike" dirty="0">
                          <a:effectLst/>
                          <a:latin typeface="#9Slide03 Cabin Condensed Bold" panose="00000806000000000000" pitchFamily="2" charset="-93"/>
                        </a:rPr>
                        <a:t>tỉ kWh)</a:t>
                      </a:r>
                      <a:endParaRPr lang="vi-VN" sz="4000" b="0" i="0" u="none" strike="noStrike" dirty="0">
                        <a:solidFill>
                          <a:srgbClr val="000000"/>
                        </a:solidFill>
                        <a:effectLst/>
                        <a:latin typeface="#9Slide03 Cabin Condensed Bold" panose="00000806000000000000" pitchFamily="2" charset="-93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effectLst/>
                          <a:latin typeface="#9Slide03 Cabin Condensed Bold" panose="00000806000000000000" pitchFamily="2" charset="-93"/>
                        </a:rPr>
                        <a:t>52,1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#9Slide03 Cabin Condensed Bold" panose="00000806000000000000" pitchFamily="2" charset="-93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>
                          <a:effectLst/>
                          <a:latin typeface="#9Slide03 Cabin Condensed Bold" panose="00000806000000000000" pitchFamily="2" charset="-93"/>
                        </a:rPr>
                        <a:t>91,7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#9Slide03 Cabin Condensed Bold" panose="00000806000000000000" pitchFamily="2" charset="-93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>
                          <a:effectLst/>
                          <a:latin typeface="#9Slide03 Cabin Condensed Bold" panose="00000806000000000000" pitchFamily="2" charset="-93"/>
                        </a:rPr>
                        <a:t>157,9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#9Slide03 Cabin Condensed Bold" panose="00000806000000000000" pitchFamily="2" charset="-93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effectLst/>
                          <a:latin typeface="#9Slide03 Cabin Condensed Bold" panose="00000806000000000000" pitchFamily="2" charset="-93"/>
                        </a:rPr>
                        <a:t>244,9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#9Slide03 Cabin Condensed Bold" panose="00000806000000000000" pitchFamily="2" charset="-93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9024406"/>
                  </a:ext>
                </a:extLst>
              </a:tr>
            </a:tbl>
          </a:graphicData>
        </a:graphic>
      </p:graphicFrame>
      <p:pic>
        <p:nvPicPr>
          <p:cNvPr id="11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200" y="2234186"/>
            <a:ext cx="7162800" cy="7381554"/>
          </a:xfrm>
          <a:prstGeom prst="rect">
            <a:avLst/>
          </a:prstGeom>
        </p:spPr>
      </p:pic>
      <p:sp>
        <p:nvSpPr>
          <p:cNvPr id="13" name="TextBox 11"/>
          <p:cNvSpPr txBox="1"/>
          <p:nvPr/>
        </p:nvSpPr>
        <p:spPr>
          <a:xfrm>
            <a:off x="13251687" y="5246904"/>
            <a:ext cx="53340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40"/>
              </a:lnSpc>
            </a:pPr>
            <a:r>
              <a:rPr lang="en-US" sz="4400" spc="-354" dirty="0">
                <a:solidFill>
                  <a:srgbClr val="263F6B"/>
                </a:solidFill>
                <a:latin typeface="Montserrat Ultra-Bold Italics"/>
              </a:rPr>
              <a:t>SẢN LƯỢNG ĐIỆN </a:t>
            </a:r>
          </a:p>
          <a:p>
            <a:pPr algn="l">
              <a:lnSpc>
                <a:spcPts val="8040"/>
              </a:lnSpc>
            </a:pPr>
            <a:r>
              <a:rPr lang="en-US" sz="4400" spc="-354" dirty="0">
                <a:solidFill>
                  <a:srgbClr val="263F6B"/>
                </a:solidFill>
                <a:latin typeface="Montserrat Ultra-Bold Italics"/>
              </a:rPr>
              <a:t>VIỆT NAM TĂNG QUA CÁC NĂM</a:t>
            </a:r>
          </a:p>
        </p:txBody>
      </p:sp>
      <p:sp>
        <p:nvSpPr>
          <p:cNvPr id="14" name="TextBox 12"/>
          <p:cNvSpPr txBox="1"/>
          <p:nvPr/>
        </p:nvSpPr>
        <p:spPr>
          <a:xfrm>
            <a:off x="14097000" y="8152747"/>
            <a:ext cx="5153535" cy="861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5"/>
              </a:lnSpc>
            </a:pPr>
            <a:r>
              <a:rPr lang="en-US" sz="2688" spc="53" dirty="0" err="1">
                <a:solidFill>
                  <a:srgbClr val="263F6B"/>
                </a:solidFill>
                <a:latin typeface="Montserrat Italics"/>
              </a:rPr>
              <a:t>Đơn</a:t>
            </a:r>
            <a:r>
              <a:rPr lang="en-US" sz="2688" spc="53" dirty="0">
                <a:solidFill>
                  <a:srgbClr val="263F6B"/>
                </a:solidFill>
                <a:latin typeface="Montserrat Italics"/>
              </a:rPr>
              <a:t> </a:t>
            </a:r>
            <a:r>
              <a:rPr lang="en-US" sz="2688" spc="53" dirty="0" err="1">
                <a:solidFill>
                  <a:srgbClr val="263F6B"/>
                </a:solidFill>
                <a:latin typeface="Montserrat Italics"/>
              </a:rPr>
              <a:t>vị</a:t>
            </a:r>
            <a:r>
              <a:rPr lang="en-US" sz="2688" spc="53" dirty="0">
                <a:solidFill>
                  <a:srgbClr val="263F6B"/>
                </a:solidFill>
                <a:latin typeface="Montserrat Italics"/>
              </a:rPr>
              <a:t>: </a:t>
            </a:r>
            <a:r>
              <a:rPr lang="en-US" sz="2688" spc="53" dirty="0" err="1">
                <a:solidFill>
                  <a:srgbClr val="263F6B"/>
                </a:solidFill>
                <a:latin typeface="Montserrat Italics"/>
              </a:rPr>
              <a:t>tỉ</a:t>
            </a:r>
            <a:r>
              <a:rPr lang="en-US" sz="2688" spc="53" dirty="0">
                <a:solidFill>
                  <a:srgbClr val="263F6B"/>
                </a:solidFill>
                <a:latin typeface="Montserrat Italics"/>
              </a:rPr>
              <a:t> KWh</a:t>
            </a:r>
          </a:p>
          <a:p>
            <a:pPr algn="l">
              <a:lnSpc>
                <a:spcPts val="3495"/>
              </a:lnSpc>
              <a:spcBef>
                <a:spcPct val="0"/>
              </a:spcBef>
            </a:pPr>
            <a:endParaRPr lang="en-US" sz="2688" spc="53" dirty="0">
              <a:solidFill>
                <a:srgbClr val="263F6B"/>
              </a:solidFill>
              <a:latin typeface="Montserrat Italics"/>
            </a:endParaRPr>
          </a:p>
        </p:txBody>
      </p:sp>
      <p:sp>
        <p:nvSpPr>
          <p:cNvPr id="15" name="TextBox 13"/>
          <p:cNvSpPr txBox="1"/>
          <p:nvPr/>
        </p:nvSpPr>
        <p:spPr>
          <a:xfrm>
            <a:off x="12558708" y="9436993"/>
            <a:ext cx="5153535" cy="696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5"/>
              </a:lnSpc>
              <a:spcBef>
                <a:spcPct val="0"/>
              </a:spcBef>
            </a:pPr>
            <a:r>
              <a:rPr lang="en-US" sz="2188" spc="43" dirty="0" err="1">
                <a:solidFill>
                  <a:srgbClr val="263F6B"/>
                </a:solidFill>
                <a:latin typeface="Montserrat"/>
              </a:rPr>
              <a:t>Nguồn</a:t>
            </a:r>
            <a:r>
              <a:rPr lang="en-US" sz="2188" spc="43" dirty="0">
                <a:solidFill>
                  <a:srgbClr val="263F6B"/>
                </a:solidFill>
                <a:latin typeface="Montserrat"/>
              </a:rPr>
              <a:t>: </a:t>
            </a:r>
            <a:r>
              <a:rPr lang="en-US" sz="2188" spc="43" dirty="0" err="1">
                <a:solidFill>
                  <a:srgbClr val="263F6B"/>
                </a:solidFill>
                <a:latin typeface="Montserrat"/>
              </a:rPr>
              <a:t>Niên</a:t>
            </a:r>
            <a:r>
              <a:rPr lang="en-US" sz="2188" spc="43" dirty="0">
                <a:solidFill>
                  <a:srgbClr val="263F6B"/>
                </a:solidFill>
                <a:latin typeface="Montserrat"/>
              </a:rPr>
              <a:t> </a:t>
            </a:r>
            <a:r>
              <a:rPr lang="en-US" sz="2188" spc="43" dirty="0" err="1">
                <a:solidFill>
                  <a:srgbClr val="263F6B"/>
                </a:solidFill>
                <a:latin typeface="Montserrat"/>
              </a:rPr>
              <a:t>giám</a:t>
            </a:r>
            <a:r>
              <a:rPr lang="en-US" sz="2188" spc="43" dirty="0">
                <a:solidFill>
                  <a:srgbClr val="263F6B"/>
                </a:solidFill>
                <a:latin typeface="Montserrat"/>
              </a:rPr>
              <a:t> </a:t>
            </a:r>
            <a:r>
              <a:rPr lang="en-US" sz="2188" spc="43" dirty="0" err="1">
                <a:solidFill>
                  <a:srgbClr val="263F6B"/>
                </a:solidFill>
                <a:latin typeface="Montserrat"/>
              </a:rPr>
              <a:t>thống</a:t>
            </a:r>
            <a:r>
              <a:rPr lang="en-US" sz="2188" spc="43" dirty="0">
                <a:solidFill>
                  <a:srgbClr val="263F6B"/>
                </a:solidFill>
                <a:latin typeface="Montserrat"/>
              </a:rPr>
              <a:t> </a:t>
            </a:r>
            <a:r>
              <a:rPr lang="en-US" sz="2188" spc="43" dirty="0" err="1">
                <a:solidFill>
                  <a:srgbClr val="263F6B"/>
                </a:solidFill>
                <a:latin typeface="Montserrat"/>
              </a:rPr>
              <a:t>kê</a:t>
            </a:r>
            <a:r>
              <a:rPr lang="en-US" sz="2188" spc="43" dirty="0">
                <a:solidFill>
                  <a:srgbClr val="263F6B"/>
                </a:solidFill>
                <a:latin typeface="Montserrat"/>
              </a:rPr>
              <a:t> </a:t>
            </a:r>
            <a:r>
              <a:rPr lang="en-US" sz="2188" spc="43" dirty="0" err="1">
                <a:solidFill>
                  <a:srgbClr val="263F6B"/>
                </a:solidFill>
                <a:latin typeface="Montserrat"/>
              </a:rPr>
              <a:t>Việt</a:t>
            </a:r>
            <a:r>
              <a:rPr lang="en-US" sz="2188" spc="43" dirty="0">
                <a:solidFill>
                  <a:srgbClr val="263F6B"/>
                </a:solidFill>
                <a:latin typeface="Montserrat"/>
              </a:rPr>
              <a:t> Nam 2022, NXB </a:t>
            </a:r>
            <a:r>
              <a:rPr lang="en-US" sz="2188" spc="43" dirty="0" err="1">
                <a:solidFill>
                  <a:srgbClr val="263F6B"/>
                </a:solidFill>
                <a:latin typeface="Montserrat"/>
              </a:rPr>
              <a:t>thống</a:t>
            </a:r>
            <a:r>
              <a:rPr lang="en-US" sz="2188" spc="43" dirty="0">
                <a:solidFill>
                  <a:srgbClr val="263F6B"/>
                </a:solidFill>
                <a:latin typeface="Montserrat"/>
              </a:rPr>
              <a:t> </a:t>
            </a:r>
            <a:r>
              <a:rPr lang="en-US" sz="2188" spc="43" dirty="0" err="1">
                <a:solidFill>
                  <a:srgbClr val="263F6B"/>
                </a:solidFill>
                <a:latin typeface="Montserrat"/>
              </a:rPr>
              <a:t>kê</a:t>
            </a:r>
            <a:r>
              <a:rPr lang="en-US" sz="2188" spc="43" dirty="0">
                <a:solidFill>
                  <a:srgbClr val="263F6B"/>
                </a:solidFill>
                <a:latin typeface="Montserrat"/>
              </a:rPr>
              <a:t> </a:t>
            </a:r>
            <a:r>
              <a:rPr lang="en-US" sz="2188" spc="43" dirty="0" err="1">
                <a:solidFill>
                  <a:srgbClr val="263F6B"/>
                </a:solidFill>
                <a:latin typeface="Montserrat"/>
              </a:rPr>
              <a:t>năm</a:t>
            </a:r>
            <a:r>
              <a:rPr lang="en-US" sz="2188" spc="43" dirty="0">
                <a:solidFill>
                  <a:srgbClr val="263F6B"/>
                </a:solidFill>
                <a:latin typeface="Montserrat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42030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79" y="151175"/>
            <a:ext cx="4294078" cy="2362200"/>
          </a:xfrm>
          <a:prstGeom prst="rect">
            <a:avLst/>
          </a:prstGeom>
        </p:spPr>
      </p:pic>
      <p:sp>
        <p:nvSpPr>
          <p:cNvPr id="3" name="TextBox 36"/>
          <p:cNvSpPr txBox="1"/>
          <p:nvPr/>
        </p:nvSpPr>
        <p:spPr>
          <a:xfrm>
            <a:off x="-2263044" y="4106906"/>
            <a:ext cx="9020183" cy="1438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629"/>
              </a:lnSpc>
            </a:pPr>
            <a:r>
              <a:rPr lang="en-US" sz="7200" dirty="0" smtClean="0">
                <a:solidFill>
                  <a:srgbClr val="000B5D"/>
                </a:solidFill>
                <a:latin typeface="#9Slide03 IcielPanton Black" panose="00000A00000000000000" pitchFamily="2" charset="-93"/>
              </a:rPr>
              <a:t>BIỂU ĐỒ</a:t>
            </a:r>
            <a:endParaRPr lang="en-US" sz="7200" dirty="0">
              <a:solidFill>
                <a:srgbClr val="000B5D"/>
              </a:solidFill>
              <a:latin typeface="#9Slide03 IcielPanton Black" panose="00000A00000000000000" pitchFamily="2" charset="-93"/>
            </a:endParaRPr>
          </a:p>
        </p:txBody>
      </p:sp>
      <p:sp>
        <p:nvSpPr>
          <p:cNvPr id="4" name="TextBox 8"/>
          <p:cNvSpPr txBox="1"/>
          <p:nvPr/>
        </p:nvSpPr>
        <p:spPr>
          <a:xfrm>
            <a:off x="-310384" y="2579918"/>
            <a:ext cx="5114862" cy="1423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00"/>
              </a:lnSpc>
            </a:pPr>
            <a:r>
              <a:rPr lang="en-US" sz="9600" dirty="0" err="1" smtClean="0">
                <a:solidFill>
                  <a:srgbClr val="FF0000"/>
                </a:solidFill>
                <a:latin typeface="#9Slide05 Atlantika" pitchFamily="2" charset="-93"/>
              </a:rPr>
              <a:t>Nhận</a:t>
            </a:r>
            <a:r>
              <a:rPr lang="en-US" sz="9600" dirty="0" smtClean="0">
                <a:solidFill>
                  <a:srgbClr val="FF0000"/>
                </a:solidFill>
                <a:latin typeface="#9Slide05 Atlantika" pitchFamily="2" charset="-93"/>
              </a:rPr>
              <a:t> </a:t>
            </a:r>
            <a:r>
              <a:rPr lang="en-US" sz="9600" dirty="0" err="1" smtClean="0">
                <a:solidFill>
                  <a:srgbClr val="FF0000"/>
                </a:solidFill>
                <a:latin typeface="#9Slide05 Atlantika" pitchFamily="2" charset="-93"/>
              </a:rPr>
              <a:t>xét</a:t>
            </a:r>
            <a:endParaRPr lang="en-US" sz="9600" dirty="0">
              <a:solidFill>
                <a:srgbClr val="FF0000"/>
              </a:solidFill>
              <a:latin typeface="#9Slide05 Atlantika" pitchFamily="2" charset="-93"/>
            </a:endParaRPr>
          </a:p>
        </p:txBody>
      </p:sp>
      <p:sp>
        <p:nvSpPr>
          <p:cNvPr id="8" name="TextBox 25"/>
          <p:cNvSpPr txBox="1"/>
          <p:nvPr/>
        </p:nvSpPr>
        <p:spPr>
          <a:xfrm>
            <a:off x="169374" y="5869145"/>
            <a:ext cx="17051826" cy="74296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291464" lvl="1" algn="just">
              <a:lnSpc>
                <a:spcPct val="150000"/>
              </a:lnSpc>
            </a:pPr>
            <a:r>
              <a:rPr lang="en-US" sz="3600" dirty="0" err="1" smtClean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Từ</a:t>
            </a:r>
            <a:r>
              <a:rPr lang="en-US" sz="3600" dirty="0" smtClean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năm</a:t>
            </a:r>
            <a:r>
              <a:rPr lang="en-US" sz="3600" dirty="0" smtClean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 2010 </a:t>
            </a:r>
            <a:r>
              <a:rPr lang="en-US" sz="3600" dirty="0" err="1" smtClean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đến</a:t>
            </a:r>
            <a:r>
              <a:rPr lang="en-US" sz="3600" dirty="0" smtClean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năm</a:t>
            </a:r>
            <a:r>
              <a:rPr lang="en-US" sz="3600" dirty="0" smtClean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 2021: </a:t>
            </a:r>
            <a:r>
              <a:rPr lang="en-US" sz="3600" dirty="0" err="1" smtClean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tổng</a:t>
            </a:r>
            <a:r>
              <a:rPr lang="en-US" sz="3600" dirty="0" smtClean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sản</a:t>
            </a:r>
            <a:r>
              <a:rPr lang="en-US" sz="3600" dirty="0" smtClean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lượng</a:t>
            </a:r>
            <a:r>
              <a:rPr lang="en-US" sz="3600" dirty="0" smtClean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điện</a:t>
            </a:r>
            <a:r>
              <a:rPr lang="en-US" sz="3600" dirty="0" smtClean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#9Slide03 Cabin Condensed Bold" panose="00000806000000000000" pitchFamily="2" charset="-93"/>
              </a:rPr>
              <a:t>tăng</a:t>
            </a:r>
            <a:r>
              <a:rPr lang="en-US" sz="3600" dirty="0" smtClean="0">
                <a:solidFill>
                  <a:srgbClr val="C0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lên</a:t>
            </a:r>
            <a:r>
              <a:rPr lang="en-US" sz="3600" dirty="0" smtClean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gấp</a:t>
            </a:r>
            <a:r>
              <a:rPr lang="en-US" sz="3600" dirty="0" smtClean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 2,67 </a:t>
            </a:r>
            <a:r>
              <a:rPr lang="en-US" sz="3600" dirty="0" err="1" smtClean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lần</a:t>
            </a:r>
            <a:r>
              <a:rPr lang="en-US" sz="3600" dirty="0" smtClean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Cơ</a:t>
            </a:r>
            <a:r>
              <a:rPr lang="en-US" sz="3600" dirty="0" smtClean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cấu</a:t>
            </a:r>
            <a:r>
              <a:rPr lang="en-US" sz="3600" dirty="0" smtClean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có</a:t>
            </a:r>
            <a:r>
              <a:rPr lang="en-US" sz="3600" dirty="0" smtClean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sự</a:t>
            </a:r>
            <a:r>
              <a:rPr lang="en-US" sz="3600" dirty="0" smtClean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#9Slide03 Cabin Condensed Bold" panose="00000806000000000000" pitchFamily="2" charset="-93"/>
              </a:rPr>
              <a:t>thay</a:t>
            </a:r>
            <a:r>
              <a:rPr lang="en-US" sz="3600" dirty="0" smtClean="0">
                <a:solidFill>
                  <a:srgbClr val="C000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#9Slide03 Cabin Condensed Bold" panose="00000806000000000000" pitchFamily="2" charset="-93"/>
              </a:rPr>
              <a:t>đổi</a:t>
            </a:r>
            <a:r>
              <a:rPr lang="en-US" sz="3600" dirty="0" smtClean="0">
                <a:solidFill>
                  <a:srgbClr val="C00000"/>
                </a:solidFill>
                <a:latin typeface="#9Slide03 Cabin Condensed Bold" panose="00000806000000000000" pitchFamily="2" charset="-93"/>
              </a:rPr>
              <a:t> </a:t>
            </a:r>
          </a:p>
        </p:txBody>
      </p:sp>
      <p:sp>
        <p:nvSpPr>
          <p:cNvPr id="9" name="TextBox 25"/>
          <p:cNvSpPr txBox="1"/>
          <p:nvPr/>
        </p:nvSpPr>
        <p:spPr>
          <a:xfrm>
            <a:off x="169374" y="6612105"/>
            <a:ext cx="6917226" cy="3502113"/>
          </a:xfrm>
          <a:prstGeom prst="rect">
            <a:avLst/>
          </a:prstGeom>
          <a:solidFill>
            <a:srgbClr val="012F7F"/>
          </a:solidFill>
        </p:spPr>
        <p:txBody>
          <a:bodyPr wrap="square" lIns="0" tIns="0" rIns="0" bIns="0" rtlCol="0" anchor="t">
            <a:spAutoFit/>
          </a:bodyPr>
          <a:lstStyle/>
          <a:p>
            <a:pPr marL="291464" lvl="1" algn="just">
              <a:lnSpc>
                <a:spcPct val="150000"/>
              </a:lnSpc>
            </a:pPr>
            <a:r>
              <a:rPr lang="en-US" sz="3100" dirty="0" err="1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Các</a:t>
            </a:r>
            <a:r>
              <a:rPr lang="en-US" sz="31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ngành</a:t>
            </a:r>
            <a:r>
              <a:rPr lang="en-US" sz="31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có</a:t>
            </a:r>
            <a:r>
              <a:rPr lang="en-US" sz="31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100" dirty="0" err="1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tỉ</a:t>
            </a:r>
            <a:r>
              <a:rPr lang="en-US" sz="31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100" dirty="0" err="1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trọng</a:t>
            </a:r>
            <a:r>
              <a:rPr lang="en-US" sz="31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100" dirty="0" err="1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giảm</a:t>
            </a:r>
            <a:r>
              <a:rPr lang="en-US" sz="31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trong</a:t>
            </a:r>
            <a:r>
              <a:rPr lang="en-US" sz="31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cơ</a:t>
            </a:r>
            <a:r>
              <a:rPr lang="en-US" sz="31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cấu</a:t>
            </a:r>
            <a:r>
              <a:rPr lang="en-US" sz="31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nguồn</a:t>
            </a:r>
            <a:r>
              <a:rPr lang="en-US" sz="31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điện</a:t>
            </a:r>
            <a:r>
              <a:rPr lang="en-US" sz="31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là</a:t>
            </a:r>
            <a:r>
              <a:rPr lang="en-US" sz="31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:</a:t>
            </a:r>
          </a:p>
          <a:p>
            <a:pPr marL="748664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100" dirty="0" err="1">
                <a:solidFill>
                  <a:srgbClr val="FFFF00"/>
                </a:solidFill>
                <a:latin typeface="#9Slide03 Cabin Condensed Bold" panose="00000806000000000000" pitchFamily="2" charset="-93"/>
              </a:rPr>
              <a:t>Thủy</a:t>
            </a:r>
            <a:r>
              <a:rPr lang="en-US" sz="31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100" dirty="0" err="1">
                <a:solidFill>
                  <a:srgbClr val="FFFF00"/>
                </a:solidFill>
                <a:latin typeface="#9Slide03 Cabin Condensed Bold" panose="00000806000000000000" pitchFamily="2" charset="-93"/>
              </a:rPr>
              <a:t>điện</a:t>
            </a:r>
            <a:r>
              <a:rPr lang="en-US" sz="31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: </a:t>
            </a:r>
            <a:r>
              <a:rPr lang="en-US" sz="3100" dirty="0" err="1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giảm</a:t>
            </a:r>
            <a:r>
              <a:rPr lang="en-US" sz="31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từ</a:t>
            </a:r>
            <a:r>
              <a:rPr lang="en-US" sz="31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38,0% </a:t>
            </a:r>
            <a:r>
              <a:rPr lang="en-US" sz="31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xuống</a:t>
            </a:r>
            <a:r>
              <a:rPr lang="en-US" sz="31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30,6%. </a:t>
            </a:r>
            <a:endParaRPr lang="en-US" sz="3100" dirty="0" smtClean="0">
              <a:solidFill>
                <a:schemeClr val="bg1"/>
              </a:solidFill>
              <a:latin typeface="#9Slide03 Cabin Condensed Bold" panose="00000806000000000000" pitchFamily="2" charset="-93"/>
            </a:endParaRPr>
          </a:p>
          <a:p>
            <a:pPr marL="748664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100" dirty="0" err="1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Nguồn</a:t>
            </a:r>
            <a:r>
              <a:rPr lang="en-US" sz="31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100" dirty="0" err="1">
                <a:solidFill>
                  <a:srgbClr val="FFFF00"/>
                </a:solidFill>
                <a:latin typeface="#9Slide03 Cabin Condensed Bold" panose="00000806000000000000" pitchFamily="2" charset="-93"/>
              </a:rPr>
              <a:t>khác</a:t>
            </a:r>
            <a:r>
              <a:rPr lang="en-US" sz="31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: </a:t>
            </a:r>
            <a:r>
              <a:rPr lang="en-US" sz="31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Tỷ</a:t>
            </a:r>
            <a:r>
              <a:rPr lang="en-US" sz="31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lệ</a:t>
            </a:r>
            <a:r>
              <a:rPr lang="en-US" sz="31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nguồn</a:t>
            </a:r>
            <a:r>
              <a:rPr lang="en-US" sz="31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khác</a:t>
            </a:r>
            <a:r>
              <a:rPr lang="en-US" sz="31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giảm</a:t>
            </a:r>
            <a:r>
              <a:rPr lang="en-US" sz="31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từ</a:t>
            </a:r>
            <a:r>
              <a:rPr lang="en-US" sz="31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1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6,0</a:t>
            </a:r>
            <a:r>
              <a:rPr lang="en-US" sz="31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% </a:t>
            </a:r>
            <a:r>
              <a:rPr lang="en-US" sz="31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xuống</a:t>
            </a:r>
            <a:r>
              <a:rPr lang="en-US" sz="31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0,9%</a:t>
            </a:r>
            <a:endParaRPr lang="en-US" sz="3100" u="none" strike="noStrike" dirty="0">
              <a:solidFill>
                <a:schemeClr val="bg1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14" name="TextBox 25"/>
          <p:cNvSpPr txBox="1"/>
          <p:nvPr/>
        </p:nvSpPr>
        <p:spPr>
          <a:xfrm>
            <a:off x="7255974" y="6612105"/>
            <a:ext cx="10820400" cy="3502113"/>
          </a:xfrm>
          <a:prstGeom prst="rect">
            <a:avLst/>
          </a:prstGeom>
          <a:solidFill>
            <a:srgbClr val="012F7F"/>
          </a:solidFill>
        </p:spPr>
        <p:txBody>
          <a:bodyPr wrap="square" lIns="0" tIns="0" rIns="0" bIns="0" rtlCol="0" anchor="t">
            <a:spAutoFit/>
          </a:bodyPr>
          <a:lstStyle/>
          <a:p>
            <a:pPr marL="291464" lvl="1" algn="just">
              <a:lnSpc>
                <a:spcPct val="150000"/>
              </a:lnSpc>
            </a:pPr>
            <a:r>
              <a:rPr lang="en-US" sz="3100" dirty="0" err="1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Ngành</a:t>
            </a:r>
            <a:r>
              <a:rPr lang="en-US" sz="31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#9Slide03 Cabin Condensed Bold" panose="00000806000000000000" pitchFamily="2" charset="-93"/>
              </a:rPr>
              <a:t>có</a:t>
            </a:r>
            <a:r>
              <a:rPr lang="en-US" sz="31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100" dirty="0" err="1">
                <a:solidFill>
                  <a:srgbClr val="FFFF00"/>
                </a:solidFill>
                <a:latin typeface="#9Slide03 Cabin Condensed Bold" panose="00000806000000000000" pitchFamily="2" charset="-93"/>
              </a:rPr>
              <a:t>tỉ</a:t>
            </a:r>
            <a:r>
              <a:rPr lang="en-US" sz="31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100" dirty="0" err="1">
                <a:solidFill>
                  <a:srgbClr val="FFFF00"/>
                </a:solidFill>
                <a:latin typeface="#9Slide03 Cabin Condensed Bold" panose="00000806000000000000" pitchFamily="2" charset="-93"/>
              </a:rPr>
              <a:t>trọng</a:t>
            </a:r>
            <a:r>
              <a:rPr lang="en-US" sz="31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100" dirty="0" err="1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tăng</a:t>
            </a:r>
            <a:r>
              <a:rPr lang="en-US" sz="31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:</a:t>
            </a:r>
          </a:p>
          <a:p>
            <a:pPr marL="748664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1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Nhiệt điện: </a:t>
            </a:r>
            <a:r>
              <a:rPr lang="en-US" sz="3100" dirty="0" err="1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tăng</a:t>
            </a:r>
            <a:r>
              <a:rPr lang="vi-VN" sz="31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nhẹ</a:t>
            </a:r>
            <a:r>
              <a:rPr lang="en-US" sz="31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31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từ 5</a:t>
            </a:r>
            <a:r>
              <a:rPr lang="en-US" sz="31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6</a:t>
            </a:r>
            <a:r>
              <a:rPr lang="vi-VN" sz="31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% </a:t>
            </a:r>
            <a:r>
              <a:rPr lang="en-US" sz="3100" dirty="0" err="1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lên</a:t>
            </a:r>
            <a:r>
              <a:rPr lang="vi-VN" sz="31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31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56,2%, nhưng </a:t>
            </a:r>
            <a:r>
              <a:rPr lang="vi-VN" sz="31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vẫn chiếm tỷ trọng lớn nhất </a:t>
            </a:r>
            <a:endParaRPr lang="en-US" sz="3100" dirty="0">
              <a:solidFill>
                <a:srgbClr val="FFFF00"/>
              </a:solidFill>
              <a:latin typeface="#9Slide03 Cabin Condensed Bold" panose="00000806000000000000" pitchFamily="2" charset="-93"/>
            </a:endParaRPr>
          </a:p>
          <a:p>
            <a:pPr marL="748664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1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Điện </a:t>
            </a:r>
            <a:r>
              <a:rPr lang="vi-VN" sz="31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gió và điện mặt trời: </a:t>
            </a:r>
            <a:r>
              <a:rPr lang="vi-VN" sz="31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Năm 2010</a:t>
            </a:r>
            <a:r>
              <a:rPr lang="vi-VN" sz="31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31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không</a:t>
            </a:r>
            <a:r>
              <a:rPr lang="en-US" sz="3100" dirty="0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100" dirty="0" err="1" smtClean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có</a:t>
            </a:r>
            <a:r>
              <a:rPr lang="vi-VN" sz="31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, </a:t>
            </a:r>
            <a:r>
              <a:rPr lang="vi-VN" sz="31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nhưng đến năm 2021, </a:t>
            </a:r>
            <a:r>
              <a:rPr lang="vi-VN" sz="31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đạt </a:t>
            </a:r>
            <a:r>
              <a:rPr lang="vi-VN" sz="31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12,3</a:t>
            </a:r>
            <a:r>
              <a:rPr lang="vi-VN" sz="31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%</a:t>
            </a:r>
            <a:r>
              <a:rPr lang="en-US" sz="31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&gt;&gt;&gt; </a:t>
            </a:r>
            <a:r>
              <a:rPr lang="en-US" sz="3100" dirty="0" err="1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xu</a:t>
            </a:r>
            <a:r>
              <a:rPr lang="en-US" sz="31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thế</a:t>
            </a:r>
            <a:r>
              <a:rPr lang="en-US" sz="31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 </a:t>
            </a:r>
            <a:r>
              <a:rPr lang="vi-VN" sz="3100" dirty="0" smtClean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chuyển </a:t>
            </a:r>
            <a:r>
              <a:rPr lang="vi-VN" sz="3100" dirty="0">
                <a:solidFill>
                  <a:schemeClr val="bg1"/>
                </a:solidFill>
                <a:latin typeface="#9Slide03 Cabin Condensed Bold" panose="00000806000000000000" pitchFamily="2" charset="-93"/>
              </a:rPr>
              <a:t>đổi sang các nguồn </a:t>
            </a:r>
            <a:r>
              <a:rPr lang="vi-VN" sz="3100" dirty="0">
                <a:solidFill>
                  <a:srgbClr val="FFFF00"/>
                </a:solidFill>
                <a:latin typeface="#9Slide03 Cabin Condensed Bold" panose="00000806000000000000" pitchFamily="2" charset="-93"/>
              </a:rPr>
              <a:t>năng lượng tái tạo.</a:t>
            </a:r>
            <a:endParaRPr lang="en-US" sz="3100" u="none" strike="noStrike" dirty="0">
              <a:solidFill>
                <a:srgbClr val="FFFF00"/>
              </a:solidFill>
              <a:latin typeface="#9Slide03 Cabin Condensed Bold" panose="00000806000000000000" pitchFamily="2" charset="-9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1215" t="39377" r="15446" b="20833"/>
          <a:stretch/>
        </p:blipFill>
        <p:spPr>
          <a:xfrm>
            <a:off x="5761587" y="419100"/>
            <a:ext cx="11002413" cy="567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4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1785</Words>
  <Application>Microsoft Office PowerPoint</Application>
  <PresentationFormat>Custom</PresentationFormat>
  <Paragraphs>230</Paragraphs>
  <Slides>22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#9Slide03 Cabin Condensed Bold</vt:lpstr>
      <vt:lpstr>League Spartan</vt:lpstr>
      <vt:lpstr>Arial</vt:lpstr>
      <vt:lpstr>Montserrat Italics</vt:lpstr>
      <vt:lpstr>Times New Roman</vt:lpstr>
      <vt:lpstr>#9Slide05 Atlantika</vt:lpstr>
      <vt:lpstr>Montserrat</vt:lpstr>
      <vt:lpstr>#9Slide03 Cabin Condensed</vt:lpstr>
      <vt:lpstr>#9Slide03 IcielNovecento sans E</vt:lpstr>
      <vt:lpstr>Montserrat Ultra-Bold Italics</vt:lpstr>
      <vt:lpstr>#9Slide03 IcielSamsung Sharp Bo</vt:lpstr>
      <vt:lpstr>#9Slide03 IcielPanton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6: CÔNG NGHIỆP</dc:title>
  <dc:creator>Admin</dc:creator>
  <cp:lastModifiedBy>Admin</cp:lastModifiedBy>
  <cp:revision>77</cp:revision>
  <dcterms:created xsi:type="dcterms:W3CDTF">2006-08-16T00:00:00Z</dcterms:created>
  <dcterms:modified xsi:type="dcterms:W3CDTF">2026-01-11T03:42:33Z</dcterms:modified>
  <dc:identifier>DAGG4_1Qij0</dc:identifier>
</cp:coreProperties>
</file>