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300" r:id="rId2"/>
    <p:sldId id="302" r:id="rId3"/>
    <p:sldId id="305" r:id="rId4"/>
    <p:sldId id="256" r:id="rId5"/>
    <p:sldId id="257" r:id="rId6"/>
    <p:sldId id="259" r:id="rId7"/>
    <p:sldId id="306" r:id="rId8"/>
    <p:sldId id="325" r:id="rId9"/>
    <p:sldId id="311" r:id="rId10"/>
    <p:sldId id="318" r:id="rId11"/>
    <p:sldId id="317" r:id="rId12"/>
    <p:sldId id="319" r:id="rId13"/>
    <p:sldId id="329" r:id="rId14"/>
    <p:sldId id="326" r:id="rId15"/>
    <p:sldId id="320" r:id="rId16"/>
    <p:sldId id="261" r:id="rId17"/>
    <p:sldId id="323" r:id="rId18"/>
    <p:sldId id="327" r:id="rId19"/>
    <p:sldId id="328" r:id="rId20"/>
    <p:sldId id="304" r:id="rId21"/>
    <p:sldId id="322" r:id="rId22"/>
  </p:sldIdLst>
  <p:sldSz cx="18288000" cy="10287000"/>
  <p:notesSz cx="6858000" cy="9144000"/>
  <p:embeddedFontLst>
    <p:embeddedFont>
      <p:font typeface="Calibri" panose="020F0502020204030204" pitchFamily="34" charset="0"/>
      <p:regular r:id="rId24"/>
      <p:bold r:id="rId25"/>
      <p:italic r:id="rId26"/>
      <p:boldItalic r:id="rId27"/>
    </p:embeddedFont>
    <p:embeddedFont>
      <p:font typeface="#9Slide05 Atlantika" panose="020B0604020202020204" charset="0"/>
      <p:regular r:id="rId28"/>
    </p:embeddedFont>
    <p:embeddedFont>
      <p:font typeface="#9Slide03 Cabin Condensed Bold" panose="020B0604020202020204" charset="0"/>
      <p:bold r:id="rId29"/>
    </p:embeddedFont>
    <p:embeddedFont>
      <p:font typeface="#9Slide03 IcielPanton Black" panose="020B0604020202020204" charset="0"/>
      <p:bold r:id="rId30"/>
    </p:embeddedFont>
    <p:embeddedFont>
      <p:font typeface="#9Slide03 IcielNovecento sans E" panose="020B0604020202020204" charset="0"/>
      <p:bold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F7F"/>
    <a:srgbClr val="000B5D"/>
    <a:srgbClr val="FBB03B"/>
    <a:srgbClr val="29389B"/>
    <a:srgbClr val="C7DC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47" autoAdjust="0"/>
    <p:restoredTop sz="93010" autoAdjust="0"/>
  </p:normalViewPr>
  <p:slideViewPr>
    <p:cSldViewPr>
      <p:cViewPr varScale="1">
        <p:scale>
          <a:sx n="46" d="100"/>
          <a:sy n="46" d="100"/>
        </p:scale>
        <p:origin x="600"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1BDCED-409C-430A-83C2-6D056C8D2F7E}" type="datetimeFigureOut">
              <a:rPr lang="en-US" smtClean="0"/>
              <a:t>11/1/2026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70C478-BF93-4FF1-849F-EEF45DBA3803}" type="slidenum">
              <a:rPr lang="en-US" smtClean="0"/>
              <a:t>‹#›</a:t>
            </a:fld>
            <a:endParaRPr lang="en-US"/>
          </a:p>
        </p:txBody>
      </p:sp>
    </p:spTree>
    <p:extLst>
      <p:ext uri="{BB962C8B-B14F-4D97-AF65-F5344CB8AC3E}">
        <p14:creationId xmlns:p14="http://schemas.microsoft.com/office/powerpoint/2010/main" val="133614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70C478-BF93-4FF1-849F-EEF45DBA3803}" type="slidenum">
              <a:rPr lang="en-US" smtClean="0"/>
              <a:t>2</a:t>
            </a:fld>
            <a:endParaRPr lang="en-US"/>
          </a:p>
        </p:txBody>
      </p:sp>
    </p:spTree>
    <p:extLst>
      <p:ext uri="{BB962C8B-B14F-4D97-AF65-F5344CB8AC3E}">
        <p14:creationId xmlns:p14="http://schemas.microsoft.com/office/powerpoint/2010/main" val="918101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dirty="0" smtClean="0"/>
              <a:t>1. Dân số đông &gt;&gt;&gt; Thị trường tiêu thụ rộng lớn</a:t>
            </a:r>
          </a:p>
          <a:p>
            <a:r>
              <a:rPr lang="vi-VN" b="1" dirty="0" smtClean="0"/>
              <a:t>Ví dụ:</a:t>
            </a:r>
            <a:r>
              <a:rPr lang="vi-VN" dirty="0" smtClean="0"/>
              <a:t> Việt Nam có dân số đông </a:t>
            </a:r>
            <a:r>
              <a:rPr lang="en-US" dirty="0" err="1" smtClean="0"/>
              <a:t>thứ</a:t>
            </a:r>
            <a:r>
              <a:rPr lang="en-US" baseline="0" dirty="0" smtClean="0"/>
              <a:t> 3</a:t>
            </a:r>
            <a:r>
              <a:rPr lang="vi-VN" dirty="0" smtClean="0"/>
              <a:t> khu vực Đông Nam Á, </a:t>
            </a:r>
            <a:r>
              <a:rPr lang="en-US" dirty="0" err="1" smtClean="0"/>
              <a:t>gần</a:t>
            </a:r>
            <a:r>
              <a:rPr lang="en-US" baseline="0" dirty="0" smtClean="0"/>
              <a:t> 100 </a:t>
            </a:r>
            <a:r>
              <a:rPr lang="vi-VN" dirty="0" smtClean="0"/>
              <a:t>triệu dân. Điều này tạo ra một thị trường tiêu thụ nội địa rộng lớn cho các sản phẩm công nghiệp như đồ điện tử, quần áo, thực phẩm và đồ gia dụng.</a:t>
            </a:r>
          </a:p>
          <a:p>
            <a:endParaRPr lang="vi-VN" dirty="0" smtClean="0"/>
          </a:p>
          <a:p>
            <a:r>
              <a:rPr lang="vi-VN" b="1" dirty="0" smtClean="0"/>
              <a:t>2. Lao động dồi dào, nhiều kinh nghiệm trong nghề truyền thống</a:t>
            </a:r>
          </a:p>
          <a:p>
            <a:r>
              <a:rPr lang="vi-VN" b="1" dirty="0" smtClean="0"/>
              <a:t>Ví dụ:</a:t>
            </a:r>
            <a:r>
              <a:rPr lang="vi-VN" dirty="0" smtClean="0"/>
              <a:t> Ngành công nghiệp dệt may của Việt Nam là một trong những ngành có lịch sử lâu đời với lực lượng lao động dồi dào và nhiều kinh nghiệm. Điều này giúp Việt Nam trở thành một trong những nhà sản xuất và xuất khẩu dệt may hàng đầu thế giới.</a:t>
            </a:r>
          </a:p>
          <a:p>
            <a:endParaRPr lang="vi-VN" dirty="0" smtClean="0"/>
          </a:p>
          <a:p>
            <a:r>
              <a:rPr lang="vi-VN" b="1" dirty="0" smtClean="0"/>
              <a:t>3. Chất lượng ngày càng tăng &gt;&gt;&gt; Thu hút đầu tư và chuyển giao công nghệ</a:t>
            </a:r>
          </a:p>
          <a:p>
            <a:r>
              <a:rPr lang="vi-VN" b="1" dirty="0" smtClean="0"/>
              <a:t>Ví dụ:</a:t>
            </a:r>
            <a:r>
              <a:rPr lang="vi-VN" dirty="0" smtClean="0"/>
              <a:t> Chất lượng sản phẩm công nghiệp của Việt Nam ngày càng được cải thiện, cùng với các chính sách ưu đãi đầu tư, đã thu hút nhiều công ty đa quốc gia như Samsung, Intel, và LG đầu tư vào Việt Nam. Những công ty này không chỉ mang lại vốn đầu tư mà còn chuyển giao công nghệ tiên tiến, giúp nâng cao năng lực sản xuất và chất lượng sản phẩm.</a:t>
            </a:r>
          </a:p>
          <a:p>
            <a:endParaRPr lang="en-US" dirty="0"/>
          </a:p>
        </p:txBody>
      </p:sp>
      <p:sp>
        <p:nvSpPr>
          <p:cNvPr id="4" name="Slide Number Placeholder 3"/>
          <p:cNvSpPr>
            <a:spLocks noGrp="1"/>
          </p:cNvSpPr>
          <p:nvPr>
            <p:ph type="sldNum" sz="quarter" idx="10"/>
          </p:nvPr>
        </p:nvSpPr>
        <p:spPr/>
        <p:txBody>
          <a:bodyPr/>
          <a:lstStyle/>
          <a:p>
            <a:fld id="{B170C478-BF93-4FF1-849F-EEF45DBA3803}" type="slidenum">
              <a:rPr lang="en-US" smtClean="0"/>
              <a:t>10</a:t>
            </a:fld>
            <a:endParaRPr lang="en-US"/>
          </a:p>
        </p:txBody>
      </p:sp>
    </p:spTree>
    <p:extLst>
      <p:ext uri="{BB962C8B-B14F-4D97-AF65-F5344CB8AC3E}">
        <p14:creationId xmlns:p14="http://schemas.microsoft.com/office/powerpoint/2010/main" val="279657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smtClean="0">
                <a:solidFill>
                  <a:schemeClr val="tx1"/>
                </a:solidFill>
                <a:effectLst/>
                <a:latin typeface="+mn-lt"/>
                <a:ea typeface="+mn-ea"/>
                <a:cs typeface="+mn-cs"/>
              </a:rPr>
              <a:t>KHU CÔNG NGHIỆP YÊN PHONG - Khu công nghiệp thu hút nguồn vốn FDI lớn nhất cả nước</a:t>
            </a:r>
            <a:r>
              <a:rPr lang="vi-VN" dirty="0" smtClean="0"/>
              <a:t/>
            </a:r>
            <a:br>
              <a:rPr lang="vi-VN" dirty="0" smtClean="0"/>
            </a:br>
            <a:r>
              <a:rPr lang="vi-VN" sz="1200" b="0" i="0" kern="1200" dirty="0" smtClean="0">
                <a:solidFill>
                  <a:schemeClr val="tx1"/>
                </a:solidFill>
                <a:effectLst/>
                <a:latin typeface="+mn-lt"/>
                <a:ea typeface="+mn-ea"/>
                <a:cs typeface="+mn-cs"/>
              </a:rPr>
              <a:t>Đây là KCN thu hút vốn đầu tư cao nhất cả nước với gần 11 tỷ USD, tổng số doanh nghiệp đang hoạt động là gần 130, trong đó doanh nghiệp FDI khoảng hơn 100 dự án. Đồng thời cũng là một trong những khu công nghiệp có hiệu quả sử dụng đất trên tổng vốn đầu tư cao nhất của cả nước, tính trung bình, mỗi hecta đất, khu công nghiệp đã thu hút được 32 triệu USD vốn đầu tư. KCN này đóng góp khoảng 30 tỷ USD vào giá trị sản xuất công nghiệp của tỉnh Bắc Ninh</a:t>
            </a:r>
            <a:endParaRPr lang="en-US" dirty="0"/>
          </a:p>
        </p:txBody>
      </p:sp>
      <p:sp>
        <p:nvSpPr>
          <p:cNvPr id="4" name="Slide Number Placeholder 3"/>
          <p:cNvSpPr>
            <a:spLocks noGrp="1"/>
          </p:cNvSpPr>
          <p:nvPr>
            <p:ph type="sldNum" sz="quarter" idx="10"/>
          </p:nvPr>
        </p:nvSpPr>
        <p:spPr/>
        <p:txBody>
          <a:bodyPr/>
          <a:lstStyle/>
          <a:p>
            <a:fld id="{B170C478-BF93-4FF1-849F-EEF45DBA3803}" type="slidenum">
              <a:rPr lang="en-US" smtClean="0"/>
              <a:t>13</a:t>
            </a:fld>
            <a:endParaRPr lang="en-US"/>
          </a:p>
        </p:txBody>
      </p:sp>
    </p:spTree>
    <p:extLst>
      <p:ext uri="{BB962C8B-B14F-4D97-AF65-F5344CB8AC3E}">
        <p14:creationId xmlns:p14="http://schemas.microsoft.com/office/powerpoint/2010/main" val="584577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https://kinhtedothi.vn/nganh-san-xuat-xi-mang-cong-nghe-lac-hau-suc-canh-tranh-thap.html</a:t>
            </a:r>
            <a:endParaRPr lang="en-US" dirty="0"/>
          </a:p>
        </p:txBody>
      </p:sp>
      <p:sp>
        <p:nvSpPr>
          <p:cNvPr id="4" name="Slide Number Placeholder 3"/>
          <p:cNvSpPr>
            <a:spLocks noGrp="1"/>
          </p:cNvSpPr>
          <p:nvPr>
            <p:ph type="sldNum" sz="quarter" idx="10"/>
          </p:nvPr>
        </p:nvSpPr>
        <p:spPr/>
        <p:txBody>
          <a:bodyPr/>
          <a:lstStyle/>
          <a:p>
            <a:fld id="{B170C478-BF93-4FF1-849F-EEF45DBA3803}" type="slidenum">
              <a:rPr lang="en-US" smtClean="0"/>
              <a:t>14</a:t>
            </a:fld>
            <a:endParaRPr lang="en-US"/>
          </a:p>
        </p:txBody>
      </p:sp>
    </p:spTree>
    <p:extLst>
      <p:ext uri="{BB962C8B-B14F-4D97-AF65-F5344CB8AC3E}">
        <p14:creationId xmlns:p14="http://schemas.microsoft.com/office/powerpoint/2010/main" val="3188689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53.sv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21.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660.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19" Type="http://schemas.openxmlformats.org/officeDocument/2006/relationships/image" Target="../media/image18.svg"/><Relationship Id="rId4" Type="http://schemas.openxmlformats.org/officeDocument/2006/relationships/image" Target="../media/image153.sv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53.svg"/></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53.sv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1.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8" Type="http://schemas.openxmlformats.org/officeDocument/2006/relationships/image" Target="../media/image12.png"/><Relationship Id="rId21" Type="http://schemas.openxmlformats.org/officeDocument/2006/relationships/image" Target="../media/image622.svg"/><Relationship Id="rId17" Type="http://schemas.openxmlformats.org/officeDocument/2006/relationships/image" Target="../media/image16.svg"/><Relationship Id="rId2" Type="http://schemas.openxmlformats.org/officeDocument/2006/relationships/image" Target="../media/image11.png"/><Relationship Id="rId20" Type="http://schemas.openxmlformats.org/officeDocument/2006/relationships/image" Target="../media/image13.png"/><Relationship Id="rId1" Type="http://schemas.openxmlformats.org/officeDocument/2006/relationships/slideLayout" Target="../slideLayouts/slideLayout7.xml"/><Relationship Id="rId1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11" Type="http://schemas.microsoft.com/office/2007/relationships/hdphoto" Target="../media/hdphoto2.wdp"/><Relationship Id="rId10"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660.svg"/><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875344"/>
            <a:ext cx="18288000" cy="13121476"/>
          </a:xfrm>
          <a:custGeom>
            <a:avLst/>
            <a:gdLst/>
            <a:ahLst/>
            <a:cxnLst/>
            <a:rect l="l" t="t" r="r" b="b"/>
            <a:pathLst>
              <a:path w="18288000" h="13121476">
                <a:moveTo>
                  <a:pt x="0" y="0"/>
                </a:moveTo>
                <a:lnTo>
                  <a:pt x="18288000" y="0"/>
                </a:lnTo>
                <a:lnTo>
                  <a:pt x="18288000" y="13121476"/>
                </a:lnTo>
                <a:lnTo>
                  <a:pt x="0" y="13121476"/>
                </a:lnTo>
                <a:lnTo>
                  <a:pt x="0" y="0"/>
                </a:lnTo>
                <a:close/>
              </a:path>
            </a:pathLst>
          </a:custGeom>
          <a:blipFill>
            <a:blip r:embed="rId2">
              <a:alphaModFix amt="49000"/>
            </a:blip>
            <a:stretch>
              <a:fillRect t="-261" b="-261"/>
            </a:stretch>
          </a:blipFill>
        </p:spPr>
      </p:sp>
      <p:sp>
        <p:nvSpPr>
          <p:cNvPr id="3" name="TextBox 3"/>
          <p:cNvSpPr txBox="1"/>
          <p:nvPr/>
        </p:nvSpPr>
        <p:spPr>
          <a:xfrm>
            <a:off x="3044514" y="4684665"/>
            <a:ext cx="12198971" cy="2337499"/>
          </a:xfrm>
          <a:prstGeom prst="rect">
            <a:avLst/>
          </a:prstGeom>
        </p:spPr>
        <p:txBody>
          <a:bodyPr lIns="0" tIns="0" rIns="0" bIns="0" rtlCol="0" anchor="t">
            <a:spAutoFit/>
          </a:bodyPr>
          <a:lstStyle/>
          <a:p>
            <a:pPr algn="ctr">
              <a:lnSpc>
                <a:spcPts val="20118"/>
              </a:lnSpc>
            </a:pPr>
            <a:r>
              <a:rPr lang="en-US" sz="14370" dirty="0" smtClean="0">
                <a:solidFill>
                  <a:srgbClr val="012F7F"/>
                </a:solidFill>
                <a:latin typeface="#9Slide03 IcielNovecento sans E" panose="00000900000000000000" pitchFamily="2" charset="-93"/>
              </a:rPr>
              <a:t>MỞ ĐẦU</a:t>
            </a:r>
            <a:endParaRPr lang="en-US" sz="14370" dirty="0">
              <a:solidFill>
                <a:srgbClr val="012F7F"/>
              </a:solidFill>
              <a:latin typeface="#9Slide03 IcielNovecento sans E" panose="00000900000000000000" pitchFamily="2" charset="-93"/>
            </a:endParaRPr>
          </a:p>
        </p:txBody>
      </p:sp>
      <p:sp>
        <p:nvSpPr>
          <p:cNvPr id="4" name="Freeform 4"/>
          <p:cNvSpPr/>
          <p:nvPr/>
        </p:nvSpPr>
        <p:spPr>
          <a:xfrm rot="5400000" flipH="1" flipV="1">
            <a:off x="11955470" y="3954470"/>
            <a:ext cx="8464534" cy="4200525"/>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rot="5400000">
            <a:off x="-2125471" y="2129237"/>
            <a:ext cx="8453547" cy="4195073"/>
          </a:xfrm>
          <a:custGeom>
            <a:avLst/>
            <a:gdLst/>
            <a:ahLst/>
            <a:cxnLst/>
            <a:rect l="l" t="t" r="r" b="b"/>
            <a:pathLst>
              <a:path w="8453547" h="4195073">
                <a:moveTo>
                  <a:pt x="0" y="0"/>
                </a:moveTo>
                <a:lnTo>
                  <a:pt x="8453547" y="0"/>
                </a:lnTo>
                <a:lnTo>
                  <a:pt x="8453547" y="4195073"/>
                </a:lnTo>
                <a:lnTo>
                  <a:pt x="0" y="419507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6" name="Group 6"/>
          <p:cNvGrpSpPr/>
          <p:nvPr/>
        </p:nvGrpSpPr>
        <p:grpSpPr>
          <a:xfrm rot="5400000">
            <a:off x="-230652" y="8646074"/>
            <a:ext cx="3750688" cy="3281852"/>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lnSpc>
                  <a:spcPts val="3319"/>
                </a:lnSpc>
              </a:pPr>
              <a:endParaRPr/>
            </a:p>
          </p:txBody>
        </p:sp>
      </p:grpSp>
      <p:grpSp>
        <p:nvGrpSpPr>
          <p:cNvPr id="9" name="Group 9"/>
          <p:cNvGrpSpPr/>
          <p:nvPr/>
        </p:nvGrpSpPr>
        <p:grpSpPr>
          <a:xfrm rot="-5400000">
            <a:off x="14771730" y="-1640926"/>
            <a:ext cx="3750688" cy="3281852"/>
            <a:chOff x="0" y="0"/>
            <a:chExt cx="812800" cy="711200"/>
          </a:xfrm>
        </p:grpSpPr>
        <p:sp>
          <p:nvSpPr>
            <p:cNvPr id="10" name="Freeform 10"/>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11" name="TextBox 11"/>
            <p:cNvSpPr txBox="1"/>
            <p:nvPr/>
          </p:nvSpPr>
          <p:spPr>
            <a:xfrm>
              <a:off x="127000" y="282575"/>
              <a:ext cx="558800" cy="377825"/>
            </a:xfrm>
            <a:prstGeom prst="rect">
              <a:avLst/>
            </a:prstGeom>
          </p:spPr>
          <p:txBody>
            <a:bodyPr lIns="50800" tIns="50800" rIns="50800" bIns="50800" rtlCol="0" anchor="ctr"/>
            <a:lstStyle/>
            <a:p>
              <a:pPr algn="ctr">
                <a:lnSpc>
                  <a:spcPts val="3319"/>
                </a:lnSpc>
              </a:pPr>
              <a:endParaRPr/>
            </a:p>
          </p:txBody>
        </p:sp>
      </p:grpSp>
      <p:sp>
        <p:nvSpPr>
          <p:cNvPr id="12" name="TextBox 12"/>
          <p:cNvSpPr txBox="1"/>
          <p:nvPr/>
        </p:nvSpPr>
        <p:spPr>
          <a:xfrm>
            <a:off x="5086350" y="2944005"/>
            <a:ext cx="8115300" cy="1819024"/>
          </a:xfrm>
          <a:prstGeom prst="rect">
            <a:avLst/>
          </a:prstGeom>
        </p:spPr>
        <p:txBody>
          <a:bodyPr lIns="0" tIns="0" rIns="0" bIns="0" rtlCol="0" anchor="t">
            <a:spAutoFit/>
          </a:bodyPr>
          <a:lstStyle/>
          <a:p>
            <a:pPr algn="ctr">
              <a:lnSpc>
                <a:spcPts val="12740"/>
              </a:lnSpc>
            </a:pPr>
            <a:r>
              <a:rPr lang="en-US" sz="19900" dirty="0" err="1" smtClean="0">
                <a:solidFill>
                  <a:srgbClr val="012F7F"/>
                </a:solidFill>
                <a:latin typeface="#9Slide05 Atlantika" pitchFamily="2" charset="-93"/>
              </a:rPr>
              <a:t>Hoạt</a:t>
            </a:r>
            <a:r>
              <a:rPr lang="en-US" sz="19900" dirty="0" smtClean="0">
                <a:solidFill>
                  <a:srgbClr val="012F7F"/>
                </a:solidFill>
                <a:latin typeface="#9Slide05 Atlantika" pitchFamily="2" charset="-93"/>
              </a:rPr>
              <a:t> </a:t>
            </a:r>
            <a:r>
              <a:rPr lang="en-US" sz="19900" dirty="0" err="1" smtClean="0">
                <a:solidFill>
                  <a:srgbClr val="012F7F"/>
                </a:solidFill>
                <a:latin typeface="#9Slide05 Atlantika" pitchFamily="2" charset="-93"/>
              </a:rPr>
              <a:t>động</a:t>
            </a:r>
            <a:endParaRPr lang="en-US" sz="19900" dirty="0">
              <a:solidFill>
                <a:srgbClr val="012F7F"/>
              </a:solidFill>
              <a:latin typeface="#9Slide05 Atlantika" pitchFamily="2" charset="-93"/>
            </a:endParaRPr>
          </a:p>
        </p:txBody>
      </p:sp>
    </p:spTree>
    <p:extLst>
      <p:ext uri="{BB962C8B-B14F-4D97-AF65-F5344CB8AC3E}">
        <p14:creationId xmlns:p14="http://schemas.microsoft.com/office/powerpoint/2010/main" val="41698425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5448112" y="-571327"/>
            <a:ext cx="568864" cy="6768861"/>
            <a:chOff x="0" y="0"/>
            <a:chExt cx="698500" cy="8311383"/>
          </a:xfrm>
        </p:grpSpPr>
        <p:sp>
          <p:nvSpPr>
            <p:cNvPr id="3" name="Freeform 3"/>
            <p:cNvSpPr/>
            <p:nvPr/>
          </p:nvSpPr>
          <p:spPr>
            <a:xfrm>
              <a:off x="0" y="24704"/>
              <a:ext cx="698500" cy="8261974"/>
            </a:xfrm>
            <a:custGeom>
              <a:avLst/>
              <a:gdLst/>
              <a:ahLst/>
              <a:cxnLst/>
              <a:rect l="l" t="t" r="r" b="b"/>
              <a:pathLst>
                <a:path w="698500" h="8261974">
                  <a:moveTo>
                    <a:pt x="460450" y="39994"/>
                  </a:moveTo>
                  <a:lnTo>
                    <a:pt x="587300" y="113798"/>
                  </a:lnTo>
                  <a:cubicBezTo>
                    <a:pt x="656146" y="153854"/>
                    <a:pt x="698500" y="227497"/>
                    <a:pt x="698500" y="307148"/>
                  </a:cubicBezTo>
                  <a:lnTo>
                    <a:pt x="698500" y="7954828"/>
                  </a:lnTo>
                  <a:cubicBezTo>
                    <a:pt x="698500" y="8034478"/>
                    <a:pt x="656146" y="8108121"/>
                    <a:pt x="587300" y="8148178"/>
                  </a:cubicBezTo>
                  <a:lnTo>
                    <a:pt x="460450" y="8221981"/>
                  </a:lnTo>
                  <a:cubicBezTo>
                    <a:pt x="391711" y="8261975"/>
                    <a:pt x="306789" y="8261975"/>
                    <a:pt x="238050" y="8221981"/>
                  </a:cubicBezTo>
                  <a:lnTo>
                    <a:pt x="111200" y="8148178"/>
                  </a:lnTo>
                  <a:cubicBezTo>
                    <a:pt x="42354" y="8108121"/>
                    <a:pt x="0" y="8034478"/>
                    <a:pt x="0" y="7954828"/>
                  </a:cubicBezTo>
                  <a:lnTo>
                    <a:pt x="0" y="307148"/>
                  </a:lnTo>
                  <a:cubicBezTo>
                    <a:pt x="0" y="227497"/>
                    <a:pt x="42354" y="153854"/>
                    <a:pt x="111200" y="113798"/>
                  </a:cubicBezTo>
                  <a:lnTo>
                    <a:pt x="238050" y="39994"/>
                  </a:lnTo>
                  <a:cubicBezTo>
                    <a:pt x="306789" y="0"/>
                    <a:pt x="391711" y="0"/>
                    <a:pt x="460450" y="39994"/>
                  </a:cubicBezTo>
                  <a:close/>
                </a:path>
              </a:pathLst>
            </a:custGeom>
            <a:solidFill>
              <a:srgbClr val="000B5D"/>
            </a:solidFill>
          </p:spPr>
        </p:sp>
        <p:sp>
          <p:nvSpPr>
            <p:cNvPr id="4" name="TextBox 4"/>
            <p:cNvSpPr txBox="1"/>
            <p:nvPr/>
          </p:nvSpPr>
          <p:spPr>
            <a:xfrm>
              <a:off x="0" y="158750"/>
              <a:ext cx="698500" cy="8012933"/>
            </a:xfrm>
            <a:prstGeom prst="rect">
              <a:avLst/>
            </a:prstGeom>
          </p:spPr>
          <p:txBody>
            <a:bodyPr lIns="50800" tIns="50800" rIns="50800" bIns="50800" rtlCol="0" anchor="ctr"/>
            <a:lstStyle/>
            <a:p>
              <a:pPr algn="ctr">
                <a:lnSpc>
                  <a:spcPts val="2400"/>
                </a:lnSpc>
              </a:pPr>
              <a:endParaRPr/>
            </a:p>
          </p:txBody>
        </p:sp>
      </p:grpSp>
      <p:grpSp>
        <p:nvGrpSpPr>
          <p:cNvPr id="5" name="Group 5"/>
          <p:cNvGrpSpPr/>
          <p:nvPr/>
        </p:nvGrpSpPr>
        <p:grpSpPr>
          <a:xfrm>
            <a:off x="951854" y="2017566"/>
            <a:ext cx="1396259" cy="1212443"/>
            <a:chOff x="0" y="0"/>
            <a:chExt cx="936027" cy="812800"/>
          </a:xfrm>
        </p:grpSpPr>
        <p:sp>
          <p:nvSpPr>
            <p:cNvPr id="6" name="Freeform 6"/>
            <p:cNvSpPr/>
            <p:nvPr/>
          </p:nvSpPr>
          <p:spPr>
            <a:xfrm>
              <a:off x="0" y="0"/>
              <a:ext cx="936027" cy="812800"/>
            </a:xfrm>
            <a:custGeom>
              <a:avLst/>
              <a:gdLst/>
              <a:ahLst/>
              <a:cxnLst/>
              <a:rect l="l" t="t" r="r" b="b"/>
              <a:pathLst>
                <a:path w="936027" h="812800">
                  <a:moveTo>
                    <a:pt x="468014" y="0"/>
                  </a:moveTo>
                  <a:cubicBezTo>
                    <a:pt x="209537" y="0"/>
                    <a:pt x="0" y="181951"/>
                    <a:pt x="0" y="406400"/>
                  </a:cubicBezTo>
                  <a:cubicBezTo>
                    <a:pt x="0" y="630849"/>
                    <a:pt x="209537" y="812800"/>
                    <a:pt x="468014" y="812800"/>
                  </a:cubicBezTo>
                  <a:cubicBezTo>
                    <a:pt x="726490" y="812800"/>
                    <a:pt x="936027" y="630849"/>
                    <a:pt x="936027" y="406400"/>
                  </a:cubicBezTo>
                  <a:cubicBezTo>
                    <a:pt x="936027" y="181951"/>
                    <a:pt x="726490" y="0"/>
                    <a:pt x="468014" y="0"/>
                  </a:cubicBezTo>
                  <a:close/>
                </a:path>
              </a:pathLst>
            </a:custGeom>
            <a:solidFill>
              <a:srgbClr val="000B5D"/>
            </a:solidFill>
          </p:spPr>
        </p:sp>
        <p:sp>
          <p:nvSpPr>
            <p:cNvPr id="7" name="TextBox 7"/>
            <p:cNvSpPr txBox="1"/>
            <p:nvPr/>
          </p:nvSpPr>
          <p:spPr>
            <a:xfrm>
              <a:off x="87753" y="95250"/>
              <a:ext cx="760522" cy="641350"/>
            </a:xfrm>
            <a:prstGeom prst="rect">
              <a:avLst/>
            </a:prstGeom>
          </p:spPr>
          <p:txBody>
            <a:bodyPr lIns="50800" tIns="50800" rIns="50800" bIns="50800" rtlCol="0" anchor="ctr"/>
            <a:lstStyle/>
            <a:p>
              <a:pPr algn="ctr">
                <a:lnSpc>
                  <a:spcPts val="2400"/>
                </a:lnSpc>
              </a:pPr>
              <a:endParaRPr/>
            </a:p>
          </p:txBody>
        </p:sp>
      </p:grpSp>
      <p:grpSp>
        <p:nvGrpSpPr>
          <p:cNvPr id="8" name="Group 8"/>
          <p:cNvGrpSpPr/>
          <p:nvPr/>
        </p:nvGrpSpPr>
        <p:grpSpPr>
          <a:xfrm>
            <a:off x="1013224" y="2070859"/>
            <a:ext cx="1273519" cy="1105857"/>
            <a:chOff x="0" y="0"/>
            <a:chExt cx="7312711" cy="6349975"/>
          </a:xfrm>
        </p:grpSpPr>
        <p:sp>
          <p:nvSpPr>
            <p:cNvPr id="9" name="Freeform 9"/>
            <p:cNvSpPr/>
            <p:nvPr/>
          </p:nvSpPr>
          <p:spPr>
            <a:xfrm>
              <a:off x="0" y="0"/>
              <a:ext cx="7312712" cy="6349975"/>
            </a:xfrm>
            <a:custGeom>
              <a:avLst/>
              <a:gdLst/>
              <a:ahLst/>
              <a:cxnLst/>
              <a:rect l="l" t="t" r="r" b="b"/>
              <a:pathLst>
                <a:path w="7312712" h="6349975">
                  <a:moveTo>
                    <a:pt x="7312712" y="3175025"/>
                  </a:moveTo>
                  <a:cubicBezTo>
                    <a:pt x="7312712" y="4928451"/>
                    <a:pt x="5675673" y="6349975"/>
                    <a:pt x="3656356" y="6349975"/>
                  </a:cubicBezTo>
                  <a:cubicBezTo>
                    <a:pt x="1637009" y="6349975"/>
                    <a:pt x="0" y="4928451"/>
                    <a:pt x="0" y="3175025"/>
                  </a:cubicBezTo>
                  <a:cubicBezTo>
                    <a:pt x="0" y="1421511"/>
                    <a:pt x="1637009" y="0"/>
                    <a:pt x="3656356" y="0"/>
                  </a:cubicBezTo>
                  <a:cubicBezTo>
                    <a:pt x="5675703" y="0"/>
                    <a:pt x="7312712" y="1421511"/>
                    <a:pt x="7312712" y="3175025"/>
                  </a:cubicBezTo>
                  <a:close/>
                </a:path>
              </a:pathLst>
            </a:custGeom>
            <a:blipFill>
              <a:blip r:embed="rId3"/>
              <a:stretch>
                <a:fillRect l="-15044" r="-15044"/>
              </a:stretch>
            </a:blipFill>
          </p:spPr>
        </p:sp>
      </p:grpSp>
      <p:sp>
        <p:nvSpPr>
          <p:cNvPr id="10" name="TextBox 10"/>
          <p:cNvSpPr txBox="1"/>
          <p:nvPr/>
        </p:nvSpPr>
        <p:spPr>
          <a:xfrm>
            <a:off x="2882800" y="2567433"/>
            <a:ext cx="3472324" cy="402674"/>
          </a:xfrm>
          <a:prstGeom prst="rect">
            <a:avLst/>
          </a:prstGeom>
        </p:spPr>
        <p:txBody>
          <a:bodyPr lIns="0" tIns="0" rIns="0" bIns="0" rtlCol="0" anchor="t">
            <a:spAutoFit/>
          </a:bodyPr>
          <a:lstStyle/>
          <a:p>
            <a:pPr algn="l">
              <a:lnSpc>
                <a:spcPts val="3359"/>
              </a:lnSpc>
            </a:pPr>
            <a:r>
              <a:rPr lang="en-US" sz="2400" dirty="0">
                <a:solidFill>
                  <a:srgbClr val="FFFFFF"/>
                </a:solidFill>
                <a:latin typeface="#9Slide03 IcielPanton Black" panose="00000A00000000000000" pitchFamily="2" charset="-93"/>
              </a:rPr>
              <a:t>DÂN CƯ VÀ LAO ĐỘNG</a:t>
            </a:r>
          </a:p>
        </p:txBody>
      </p:sp>
      <p:sp>
        <p:nvSpPr>
          <p:cNvPr id="22" name="TextBox 22"/>
          <p:cNvSpPr txBox="1"/>
          <p:nvPr/>
        </p:nvSpPr>
        <p:spPr>
          <a:xfrm>
            <a:off x="588282" y="1049603"/>
            <a:ext cx="14716327" cy="843821"/>
          </a:xfrm>
          <a:prstGeom prst="rect">
            <a:avLst/>
          </a:prstGeom>
        </p:spPr>
        <p:txBody>
          <a:bodyPr lIns="0" tIns="0" rIns="0" bIns="0" rtlCol="0" anchor="t">
            <a:spAutoFit/>
          </a:bodyPr>
          <a:lstStyle/>
          <a:p>
            <a:pPr algn="l">
              <a:lnSpc>
                <a:spcPts val="7170"/>
              </a:lnSpc>
            </a:pPr>
            <a:r>
              <a:rPr lang="en-US" sz="4800" dirty="0" smtClean="0">
                <a:solidFill>
                  <a:srgbClr val="000B5D"/>
                </a:solidFill>
                <a:latin typeface="#9Slide03 IcielPanton Black" panose="00000A00000000000000" pitchFamily="2" charset="-93"/>
              </a:rPr>
              <a:t>B. NHÂN TỐ KINH TẾ - XÃ HỘI</a:t>
            </a:r>
            <a:endParaRPr lang="en-US" sz="4800" dirty="0">
              <a:solidFill>
                <a:srgbClr val="000B5D"/>
              </a:solidFill>
              <a:latin typeface="#9Slide03 IcielPanton Black" panose="00000A00000000000000" pitchFamily="2" charset="-93"/>
            </a:endParaRPr>
          </a:p>
        </p:txBody>
      </p:sp>
      <p:sp>
        <p:nvSpPr>
          <p:cNvPr id="43" name="TextBox 43"/>
          <p:cNvSpPr txBox="1"/>
          <p:nvPr/>
        </p:nvSpPr>
        <p:spPr>
          <a:xfrm>
            <a:off x="588282" y="390116"/>
            <a:ext cx="18671554" cy="692497"/>
          </a:xfrm>
          <a:prstGeom prst="rect">
            <a:avLst/>
          </a:prstGeom>
        </p:spPr>
        <p:txBody>
          <a:bodyPr lIns="0" tIns="0" rIns="0" bIns="0" rtlCol="0" anchor="t">
            <a:spAutoFit/>
          </a:bodyPr>
          <a:lstStyle/>
          <a:p>
            <a:pPr algn="l">
              <a:lnSpc>
                <a:spcPts val="5371"/>
              </a:lnSpc>
            </a:pPr>
            <a:r>
              <a:rPr lang="en-US" sz="3836" dirty="0" smtClean="0">
                <a:solidFill>
                  <a:srgbClr val="000B5D"/>
                </a:solidFill>
                <a:latin typeface="#9Slide03 Cabin Condensed Bold" panose="00000806000000000000" pitchFamily="2" charset="-93"/>
              </a:rPr>
              <a:t>1/ CÁC </a:t>
            </a:r>
            <a:r>
              <a:rPr lang="en-US" sz="3836" dirty="0">
                <a:solidFill>
                  <a:srgbClr val="000B5D"/>
                </a:solidFill>
                <a:latin typeface="#9Slide03 Cabin Condensed Bold" panose="00000806000000000000" pitchFamily="2" charset="-93"/>
              </a:rPr>
              <a:t>NHÂN TỐ ẢNH HƯỞNG ĐẾN SỰ PHÁT TRIỂN VÀ PHÂN BỐ CÔNG NGHIỆP</a:t>
            </a:r>
          </a:p>
        </p:txBody>
      </p:sp>
      <p:sp>
        <p:nvSpPr>
          <p:cNvPr id="14" name="TextBox 21"/>
          <p:cNvSpPr txBox="1"/>
          <p:nvPr/>
        </p:nvSpPr>
        <p:spPr>
          <a:xfrm>
            <a:off x="800852" y="8572500"/>
            <a:ext cx="4163896" cy="1107996"/>
          </a:xfrm>
          <a:prstGeom prst="rect">
            <a:avLst/>
          </a:prstGeom>
          <a:ln>
            <a:solidFill>
              <a:srgbClr val="00B050"/>
            </a:solidFill>
            <a:prstDash val="dash"/>
          </a:ln>
        </p:spPr>
        <p:txBody>
          <a:bodyPr wrap="square" lIns="0" tIns="0" rIns="0" bIns="0" rtlCol="0" anchor="t">
            <a:spAutoFit/>
          </a:bodyPr>
          <a:lstStyle/>
          <a:p>
            <a:pPr marL="259080" lvl="1" algn="ctr">
              <a:lnSpc>
                <a:spcPct val="150000"/>
              </a:lnSpc>
            </a:pPr>
            <a:r>
              <a:rPr lang="vi-VN" sz="2400" b="1" dirty="0">
                <a:solidFill>
                  <a:srgbClr val="FF0000"/>
                </a:solidFill>
                <a:latin typeface="#9Slide03 Cabin Condensed Bold" panose="00000806000000000000" pitchFamily="2" charset="-93"/>
              </a:rPr>
              <a:t>Dân số đông &gt;&gt;&gt; Thị trường tiêu thụ rộng lớn</a:t>
            </a:r>
            <a:endParaRPr lang="en-US" sz="2400" b="1" dirty="0">
              <a:solidFill>
                <a:srgbClr val="FF0000"/>
              </a:solidFill>
              <a:latin typeface="#9Slide03 Cabin Condensed Bold" panose="00000806000000000000" pitchFamily="2" charset="-93"/>
            </a:endParaRPr>
          </a:p>
        </p:txBody>
      </p:sp>
      <p:sp>
        <p:nvSpPr>
          <p:cNvPr id="15" name="TextBox 21"/>
          <p:cNvSpPr txBox="1"/>
          <p:nvPr/>
        </p:nvSpPr>
        <p:spPr>
          <a:xfrm>
            <a:off x="6391219" y="8572500"/>
            <a:ext cx="5517859" cy="1107996"/>
          </a:xfrm>
          <a:prstGeom prst="rect">
            <a:avLst/>
          </a:prstGeom>
          <a:ln>
            <a:solidFill>
              <a:srgbClr val="00B050"/>
            </a:solidFill>
            <a:prstDash val="dash"/>
          </a:ln>
        </p:spPr>
        <p:txBody>
          <a:bodyPr wrap="square" lIns="0" tIns="0" rIns="0" bIns="0" rtlCol="0" anchor="t">
            <a:spAutoFit/>
          </a:bodyPr>
          <a:lstStyle/>
          <a:p>
            <a:pPr marL="259080" lvl="1" algn="ctr">
              <a:lnSpc>
                <a:spcPct val="150000"/>
              </a:lnSpc>
            </a:pPr>
            <a:r>
              <a:rPr lang="en-US" sz="2400" b="1" dirty="0">
                <a:solidFill>
                  <a:srgbClr val="FF0000"/>
                </a:solidFill>
                <a:latin typeface="#9Slide03 Cabin Condensed Bold" panose="00000806000000000000" pitchFamily="2" charset="-93"/>
              </a:rPr>
              <a:t>Lao </a:t>
            </a:r>
            <a:r>
              <a:rPr lang="en-US" sz="2400" b="1" dirty="0" err="1">
                <a:solidFill>
                  <a:srgbClr val="FF0000"/>
                </a:solidFill>
                <a:latin typeface="#9Slide03 Cabin Condensed Bold" panose="00000806000000000000" pitchFamily="2" charset="-93"/>
              </a:rPr>
              <a:t>động</a:t>
            </a:r>
            <a:r>
              <a:rPr lang="en-US" sz="2400" b="1" dirty="0">
                <a:solidFill>
                  <a:srgbClr val="FF0000"/>
                </a:solidFill>
                <a:latin typeface="#9Slide03 Cabin Condensed Bold" panose="00000806000000000000" pitchFamily="2" charset="-93"/>
              </a:rPr>
              <a:t> </a:t>
            </a:r>
            <a:r>
              <a:rPr lang="en-US" sz="2400" b="1" dirty="0" err="1">
                <a:solidFill>
                  <a:srgbClr val="FF0000"/>
                </a:solidFill>
                <a:latin typeface="#9Slide03 Cabin Condensed Bold" panose="00000806000000000000" pitchFamily="2" charset="-93"/>
              </a:rPr>
              <a:t>dồi</a:t>
            </a:r>
            <a:r>
              <a:rPr lang="en-US" sz="2400" b="1" dirty="0">
                <a:solidFill>
                  <a:srgbClr val="FF0000"/>
                </a:solidFill>
                <a:latin typeface="#9Slide03 Cabin Condensed Bold" panose="00000806000000000000" pitchFamily="2" charset="-93"/>
              </a:rPr>
              <a:t> </a:t>
            </a:r>
            <a:r>
              <a:rPr lang="en-US" sz="2400" b="1" dirty="0" err="1">
                <a:solidFill>
                  <a:srgbClr val="FF0000"/>
                </a:solidFill>
                <a:latin typeface="#9Slide03 Cabin Condensed Bold" panose="00000806000000000000" pitchFamily="2" charset="-93"/>
              </a:rPr>
              <a:t>dào</a:t>
            </a:r>
            <a:r>
              <a:rPr lang="en-US" sz="2400" b="1" dirty="0">
                <a:solidFill>
                  <a:srgbClr val="FF0000"/>
                </a:solidFill>
                <a:latin typeface="#9Slide03 Cabin Condensed Bold" panose="00000806000000000000" pitchFamily="2" charset="-93"/>
              </a:rPr>
              <a:t>, </a:t>
            </a:r>
            <a:r>
              <a:rPr lang="en-US" sz="2400" b="1" dirty="0" err="1">
                <a:solidFill>
                  <a:srgbClr val="FF0000"/>
                </a:solidFill>
                <a:latin typeface="#9Slide03 Cabin Condensed Bold" panose="00000806000000000000" pitchFamily="2" charset="-93"/>
              </a:rPr>
              <a:t>nhiều</a:t>
            </a:r>
            <a:r>
              <a:rPr lang="en-US" sz="2400" b="1" dirty="0">
                <a:solidFill>
                  <a:srgbClr val="FF0000"/>
                </a:solidFill>
                <a:latin typeface="#9Slide03 Cabin Condensed Bold" panose="00000806000000000000" pitchFamily="2" charset="-93"/>
              </a:rPr>
              <a:t> </a:t>
            </a:r>
            <a:r>
              <a:rPr lang="en-US" sz="2400" b="1" dirty="0" err="1">
                <a:solidFill>
                  <a:srgbClr val="FF0000"/>
                </a:solidFill>
                <a:latin typeface="#9Slide03 Cabin Condensed Bold" panose="00000806000000000000" pitchFamily="2" charset="-93"/>
              </a:rPr>
              <a:t>kinh</a:t>
            </a:r>
            <a:r>
              <a:rPr lang="en-US" sz="2400" b="1" dirty="0">
                <a:solidFill>
                  <a:srgbClr val="FF0000"/>
                </a:solidFill>
                <a:latin typeface="#9Slide03 Cabin Condensed Bold" panose="00000806000000000000" pitchFamily="2" charset="-93"/>
              </a:rPr>
              <a:t> </a:t>
            </a:r>
            <a:r>
              <a:rPr lang="en-US" sz="2400" b="1" dirty="0" err="1">
                <a:solidFill>
                  <a:srgbClr val="FF0000"/>
                </a:solidFill>
                <a:latin typeface="#9Slide03 Cabin Condensed Bold" panose="00000806000000000000" pitchFamily="2" charset="-93"/>
              </a:rPr>
              <a:t>nghiệm</a:t>
            </a:r>
            <a:r>
              <a:rPr lang="en-US" sz="2400" b="1" dirty="0">
                <a:solidFill>
                  <a:srgbClr val="FF0000"/>
                </a:solidFill>
                <a:latin typeface="#9Slide03 Cabin Condensed Bold" panose="00000806000000000000" pitchFamily="2" charset="-93"/>
              </a:rPr>
              <a:t> </a:t>
            </a:r>
            <a:r>
              <a:rPr lang="en-US" sz="2400" b="1" dirty="0" err="1">
                <a:solidFill>
                  <a:srgbClr val="FF0000"/>
                </a:solidFill>
                <a:latin typeface="#9Slide03 Cabin Condensed Bold" panose="00000806000000000000" pitchFamily="2" charset="-93"/>
              </a:rPr>
              <a:t>trong</a:t>
            </a:r>
            <a:r>
              <a:rPr lang="en-US" sz="2400" b="1" dirty="0">
                <a:solidFill>
                  <a:srgbClr val="FF0000"/>
                </a:solidFill>
                <a:latin typeface="#9Slide03 Cabin Condensed Bold" panose="00000806000000000000" pitchFamily="2" charset="-93"/>
              </a:rPr>
              <a:t> </a:t>
            </a:r>
            <a:r>
              <a:rPr lang="en-US" sz="2400" b="1" dirty="0" err="1">
                <a:solidFill>
                  <a:srgbClr val="FF0000"/>
                </a:solidFill>
                <a:latin typeface="#9Slide03 Cabin Condensed Bold" panose="00000806000000000000" pitchFamily="2" charset="-93"/>
              </a:rPr>
              <a:t>nghề</a:t>
            </a:r>
            <a:r>
              <a:rPr lang="en-US" sz="2400" b="1" dirty="0">
                <a:solidFill>
                  <a:srgbClr val="FF0000"/>
                </a:solidFill>
                <a:latin typeface="#9Slide03 Cabin Condensed Bold" panose="00000806000000000000" pitchFamily="2" charset="-93"/>
              </a:rPr>
              <a:t> </a:t>
            </a:r>
            <a:r>
              <a:rPr lang="en-US" sz="2400" b="1" dirty="0" err="1">
                <a:solidFill>
                  <a:srgbClr val="FF0000"/>
                </a:solidFill>
                <a:latin typeface="#9Slide03 Cabin Condensed Bold" panose="00000806000000000000" pitchFamily="2" charset="-93"/>
              </a:rPr>
              <a:t>truyền</a:t>
            </a:r>
            <a:r>
              <a:rPr lang="en-US" sz="2400" b="1" dirty="0">
                <a:solidFill>
                  <a:srgbClr val="FF0000"/>
                </a:solidFill>
                <a:latin typeface="#9Slide03 Cabin Condensed Bold" panose="00000806000000000000" pitchFamily="2" charset="-93"/>
              </a:rPr>
              <a:t> </a:t>
            </a:r>
            <a:r>
              <a:rPr lang="en-US" sz="2400" b="1" dirty="0" err="1">
                <a:solidFill>
                  <a:srgbClr val="FF0000"/>
                </a:solidFill>
                <a:latin typeface="#9Slide03 Cabin Condensed Bold" panose="00000806000000000000" pitchFamily="2" charset="-93"/>
              </a:rPr>
              <a:t>thống</a:t>
            </a:r>
            <a:endParaRPr lang="en-US" sz="2400" b="1" dirty="0">
              <a:solidFill>
                <a:srgbClr val="FF0000"/>
              </a:solidFill>
              <a:latin typeface="#9Slide03 Cabin Condensed Bold" panose="00000806000000000000" pitchFamily="2" charset="-93"/>
            </a:endParaRPr>
          </a:p>
        </p:txBody>
      </p:sp>
      <p:sp>
        <p:nvSpPr>
          <p:cNvPr id="16" name="TextBox 21"/>
          <p:cNvSpPr txBox="1"/>
          <p:nvPr/>
        </p:nvSpPr>
        <p:spPr>
          <a:xfrm>
            <a:off x="12734421" y="8572500"/>
            <a:ext cx="4798335" cy="1049326"/>
          </a:xfrm>
          <a:prstGeom prst="rect">
            <a:avLst/>
          </a:prstGeom>
          <a:ln>
            <a:solidFill>
              <a:srgbClr val="00B050"/>
            </a:solidFill>
            <a:prstDash val="dash"/>
          </a:ln>
        </p:spPr>
        <p:txBody>
          <a:bodyPr wrap="square" lIns="0" tIns="0" rIns="0" bIns="0" rtlCol="0" anchor="t">
            <a:spAutoFit/>
          </a:bodyPr>
          <a:lstStyle/>
          <a:p>
            <a:pPr marL="259080" lvl="1" algn="ctr">
              <a:lnSpc>
                <a:spcPct val="150000"/>
              </a:lnSpc>
            </a:pPr>
            <a:r>
              <a:rPr lang="vi-VN" sz="2400" b="1" dirty="0">
                <a:solidFill>
                  <a:srgbClr val="FF0000"/>
                </a:solidFill>
                <a:latin typeface="#9Slide03 Cabin Condensed Bold" panose="00000806000000000000" pitchFamily="2" charset="-93"/>
              </a:rPr>
              <a:t>Chất lượng ngày càng tăng &gt;&gt;&gt; Thu hút đầu tư và chuyển giao công nghệ</a:t>
            </a:r>
            <a:endParaRPr lang="en-US" sz="2400" b="1" dirty="0">
              <a:solidFill>
                <a:srgbClr val="FF0000"/>
              </a:solidFill>
              <a:latin typeface="#9Slide03 Cabin Condensed Bold" panose="00000806000000000000" pitchFamily="2" charset="-93"/>
            </a:endParaRPr>
          </a:p>
        </p:txBody>
      </p:sp>
      <p:pic>
        <p:nvPicPr>
          <p:cNvPr id="12" name="Picture 11"/>
          <p:cNvPicPr>
            <a:picLocks noChangeAspect="1"/>
          </p:cNvPicPr>
          <p:nvPr/>
        </p:nvPicPr>
        <p:blipFill>
          <a:blip r:embed="rId4"/>
          <a:stretch>
            <a:fillRect/>
          </a:stretch>
        </p:blipFill>
        <p:spPr>
          <a:xfrm>
            <a:off x="36095" y="3949413"/>
            <a:ext cx="5755105" cy="3758803"/>
          </a:xfrm>
          <a:prstGeom prst="rect">
            <a:avLst/>
          </a:prstGeom>
          <a:ln>
            <a:noFill/>
          </a:ln>
          <a:effectLst>
            <a:softEdge rad="112500"/>
          </a:effectLst>
        </p:spPr>
      </p:pic>
      <p:pic>
        <p:nvPicPr>
          <p:cNvPr id="13" name="Picture 12"/>
          <p:cNvPicPr>
            <a:picLocks noChangeAspect="1"/>
          </p:cNvPicPr>
          <p:nvPr/>
        </p:nvPicPr>
        <p:blipFill rotWithShape="1">
          <a:blip r:embed="rId5"/>
          <a:srcRect r="8441"/>
          <a:stretch/>
        </p:blipFill>
        <p:spPr>
          <a:xfrm>
            <a:off x="5795211" y="3949413"/>
            <a:ext cx="6396789" cy="3929919"/>
          </a:xfrm>
          <a:prstGeom prst="rect">
            <a:avLst/>
          </a:prstGeom>
          <a:ln>
            <a:noFill/>
          </a:ln>
          <a:effectLst>
            <a:softEdge rad="112500"/>
          </a:effectLst>
        </p:spPr>
      </p:pic>
      <p:pic>
        <p:nvPicPr>
          <p:cNvPr id="3074" name="Picture 2" descr="Vị thế mới của ngành công nghiệp điện tử Việt Nam | Báo Pháp luật Việt Nam  điện tử"/>
          <p:cNvPicPr>
            <a:picLocks noChangeAspect="1" noChangeArrowheads="1"/>
          </p:cNvPicPr>
          <p:nvPr/>
        </p:nvPicPr>
        <p:blipFill rotWithShape="1">
          <a:blip r:embed="rId6">
            <a:extLst>
              <a:ext uri="{28A0092B-C50C-407E-A947-70E740481C1C}">
                <a14:useLocalDpi xmlns:a14="http://schemas.microsoft.com/office/drawing/2010/main" val="0"/>
              </a:ext>
            </a:extLst>
          </a:blip>
          <a:srcRect l="12000" r="9000"/>
          <a:stretch/>
        </p:blipFill>
        <p:spPr bwMode="auto">
          <a:xfrm>
            <a:off x="12294709" y="3983502"/>
            <a:ext cx="6019800" cy="39719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06600" y="408425"/>
            <a:ext cx="3432184" cy="3432184"/>
          </a:xfrm>
          <a:prstGeom prst="rect">
            <a:avLst/>
          </a:prstGeom>
        </p:spPr>
      </p:pic>
    </p:spTree>
    <p:extLst>
      <p:ext uri="{BB962C8B-B14F-4D97-AF65-F5344CB8AC3E}">
        <p14:creationId xmlns:p14="http://schemas.microsoft.com/office/powerpoint/2010/main" val="158603504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16" presetClass="entr" presetSubtype="21"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par>
                                <p:cTn id="28" presetID="16" presetClass="entr" presetSubtype="21" fill="hold" nodeType="withEffect">
                                  <p:stCondLst>
                                    <p:cond delay="0"/>
                                  </p:stCondLst>
                                  <p:childTnLst>
                                    <p:set>
                                      <p:cBhvr>
                                        <p:cTn id="29" dur="1" fill="hold">
                                          <p:stCondLst>
                                            <p:cond delay="0"/>
                                          </p:stCondLst>
                                        </p:cTn>
                                        <p:tgtEl>
                                          <p:spTgt spid="3074"/>
                                        </p:tgtEl>
                                        <p:attrNameLst>
                                          <p:attrName>style.visibility</p:attrName>
                                        </p:attrNameLst>
                                      </p:cBhvr>
                                      <p:to>
                                        <p:strVal val="visible"/>
                                      </p:to>
                                    </p:set>
                                    <p:animEffect transition="in" filter="barn(inVertical)">
                                      <p:cBhvr>
                                        <p:cTn id="3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2"/>
          <p:cNvSpPr txBox="1"/>
          <p:nvPr/>
        </p:nvSpPr>
        <p:spPr>
          <a:xfrm>
            <a:off x="588282" y="1049603"/>
            <a:ext cx="17090118" cy="843821"/>
          </a:xfrm>
          <a:prstGeom prst="rect">
            <a:avLst/>
          </a:prstGeom>
        </p:spPr>
        <p:txBody>
          <a:bodyPr wrap="square" lIns="0" tIns="0" rIns="0" bIns="0" rtlCol="0" anchor="t">
            <a:spAutoFit/>
          </a:bodyPr>
          <a:lstStyle/>
          <a:p>
            <a:pPr algn="ctr">
              <a:lnSpc>
                <a:spcPts val="7170"/>
              </a:lnSpc>
            </a:pPr>
            <a:r>
              <a:rPr lang="en-US" sz="4800" dirty="0">
                <a:solidFill>
                  <a:srgbClr val="000B5D"/>
                </a:solidFill>
                <a:latin typeface="#9Slide03 IcielPanton Black" panose="00000A00000000000000" pitchFamily="2" charset="-93"/>
              </a:rPr>
              <a:t>CHÍNH SÁCH </a:t>
            </a:r>
            <a:r>
              <a:rPr lang="en-US" sz="4800" dirty="0" smtClean="0">
                <a:solidFill>
                  <a:srgbClr val="000B5D"/>
                </a:solidFill>
                <a:latin typeface="#9Slide03 IcielPanton Black" panose="00000A00000000000000" pitchFamily="2" charset="-93"/>
              </a:rPr>
              <a:t>PHÁT TRIỂN CÔNG NGHIỆP</a:t>
            </a:r>
            <a:endParaRPr lang="en-US" sz="4800" dirty="0">
              <a:solidFill>
                <a:srgbClr val="000B5D"/>
              </a:solidFill>
              <a:latin typeface="#9Slide03 IcielPanton Black" panose="00000A00000000000000" pitchFamily="2" charset="-93"/>
            </a:endParaRPr>
          </a:p>
        </p:txBody>
      </p:sp>
      <p:sp>
        <p:nvSpPr>
          <p:cNvPr id="43" name="TextBox 43"/>
          <p:cNvSpPr txBox="1"/>
          <p:nvPr/>
        </p:nvSpPr>
        <p:spPr>
          <a:xfrm>
            <a:off x="588282" y="390116"/>
            <a:ext cx="16480518" cy="692497"/>
          </a:xfrm>
          <a:prstGeom prst="rect">
            <a:avLst/>
          </a:prstGeom>
        </p:spPr>
        <p:txBody>
          <a:bodyPr wrap="square" lIns="0" tIns="0" rIns="0" bIns="0" rtlCol="0" anchor="t">
            <a:spAutoFit/>
          </a:bodyPr>
          <a:lstStyle/>
          <a:p>
            <a:pPr algn="ctr">
              <a:lnSpc>
                <a:spcPts val="5371"/>
              </a:lnSpc>
            </a:pPr>
            <a:r>
              <a:rPr lang="en-US" sz="3836" dirty="0" smtClean="0">
                <a:solidFill>
                  <a:srgbClr val="000B5D"/>
                </a:solidFill>
                <a:latin typeface="#9Slide03 Cabin Condensed Bold" panose="00000806000000000000" pitchFamily="2" charset="-93"/>
              </a:rPr>
              <a:t>1/ CÁC </a:t>
            </a:r>
            <a:r>
              <a:rPr lang="en-US" sz="3836" dirty="0">
                <a:solidFill>
                  <a:srgbClr val="000B5D"/>
                </a:solidFill>
                <a:latin typeface="#9Slide03 Cabin Condensed Bold" panose="00000806000000000000" pitchFamily="2" charset="-93"/>
              </a:rPr>
              <a:t>NHÂN TỐ ẢNH HƯỞNG ĐẾN SỰ PHÁT TRIỂN VÀ PHÂN BỐ CÔNG NGHIỆP</a:t>
            </a:r>
          </a:p>
        </p:txBody>
      </p:sp>
      <p:pic>
        <p:nvPicPr>
          <p:cNvPr id="2" name="Nhiều chính sách mới phát triển công nghiệp hỗ trợ">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46741" y="2107986"/>
            <a:ext cx="14173200" cy="7972425"/>
          </a:xfrm>
          <a:prstGeom prst="rect">
            <a:avLst/>
          </a:prstGeom>
        </p:spPr>
      </p:pic>
    </p:spTree>
    <p:extLst>
      <p:ext uri="{BB962C8B-B14F-4D97-AF65-F5344CB8AC3E}">
        <p14:creationId xmlns:p14="http://schemas.microsoft.com/office/powerpoint/2010/main" val="230819957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2"/>
          <p:cNvGrpSpPr/>
          <p:nvPr/>
        </p:nvGrpSpPr>
        <p:grpSpPr>
          <a:xfrm rot="-5400000">
            <a:off x="5025450" y="-800855"/>
            <a:ext cx="911174" cy="6768861"/>
            <a:chOff x="0" y="0"/>
            <a:chExt cx="1118817" cy="8311383"/>
          </a:xfrm>
        </p:grpSpPr>
        <p:sp>
          <p:nvSpPr>
            <p:cNvPr id="13" name="Freeform 13"/>
            <p:cNvSpPr/>
            <p:nvPr/>
          </p:nvSpPr>
          <p:spPr>
            <a:xfrm>
              <a:off x="0" y="9707"/>
              <a:ext cx="1118817" cy="8291969"/>
            </a:xfrm>
            <a:custGeom>
              <a:avLst/>
              <a:gdLst/>
              <a:ahLst/>
              <a:cxnLst/>
              <a:rect l="l" t="t" r="r" b="b"/>
              <a:pathLst>
                <a:path w="1118817" h="8291969">
                  <a:moveTo>
                    <a:pt x="634902" y="17715"/>
                  </a:moveTo>
                  <a:lnTo>
                    <a:pt x="1043323" y="166071"/>
                  </a:lnTo>
                  <a:cubicBezTo>
                    <a:pt x="1088644" y="182533"/>
                    <a:pt x="1118817" y="225595"/>
                    <a:pt x="1118817" y="273813"/>
                  </a:cubicBezTo>
                  <a:lnTo>
                    <a:pt x="1118817" y="8018156"/>
                  </a:lnTo>
                  <a:cubicBezTo>
                    <a:pt x="1118817" y="8066374"/>
                    <a:pt x="1088644" y="8109437"/>
                    <a:pt x="1043323" y="8125899"/>
                  </a:cubicBezTo>
                  <a:lnTo>
                    <a:pt x="634902" y="8274254"/>
                  </a:lnTo>
                  <a:cubicBezTo>
                    <a:pt x="586132" y="8291969"/>
                    <a:pt x="532685" y="8291969"/>
                    <a:pt x="483915" y="8274254"/>
                  </a:cubicBezTo>
                  <a:lnTo>
                    <a:pt x="75494" y="8125899"/>
                  </a:lnTo>
                  <a:cubicBezTo>
                    <a:pt x="30174" y="8109437"/>
                    <a:pt x="0" y="8066374"/>
                    <a:pt x="0" y="8018156"/>
                  </a:cubicBezTo>
                  <a:lnTo>
                    <a:pt x="0" y="273813"/>
                  </a:lnTo>
                  <a:cubicBezTo>
                    <a:pt x="0" y="225595"/>
                    <a:pt x="30174" y="182533"/>
                    <a:pt x="75494" y="166071"/>
                  </a:cubicBezTo>
                  <a:lnTo>
                    <a:pt x="483915" y="17715"/>
                  </a:lnTo>
                  <a:cubicBezTo>
                    <a:pt x="532685" y="0"/>
                    <a:pt x="586132" y="0"/>
                    <a:pt x="634902" y="17715"/>
                  </a:cubicBezTo>
                  <a:close/>
                </a:path>
              </a:pathLst>
            </a:custGeom>
            <a:solidFill>
              <a:srgbClr val="000B5D"/>
            </a:solidFill>
          </p:spPr>
        </p:sp>
        <p:sp>
          <p:nvSpPr>
            <p:cNvPr id="14" name="TextBox 14"/>
            <p:cNvSpPr txBox="1"/>
            <p:nvPr/>
          </p:nvSpPr>
          <p:spPr>
            <a:xfrm>
              <a:off x="0" y="158750"/>
              <a:ext cx="1118817" cy="8012933"/>
            </a:xfrm>
            <a:prstGeom prst="rect">
              <a:avLst/>
            </a:prstGeom>
          </p:spPr>
          <p:txBody>
            <a:bodyPr lIns="50800" tIns="50800" rIns="50800" bIns="50800" rtlCol="0" anchor="ctr"/>
            <a:lstStyle/>
            <a:p>
              <a:pPr algn="ctr">
                <a:lnSpc>
                  <a:spcPts val="2400"/>
                </a:lnSpc>
              </a:pPr>
              <a:endParaRPr/>
            </a:p>
          </p:txBody>
        </p:sp>
      </p:grpSp>
      <p:grpSp>
        <p:nvGrpSpPr>
          <p:cNvPr id="15" name="Group 15"/>
          <p:cNvGrpSpPr/>
          <p:nvPr/>
        </p:nvGrpSpPr>
        <p:grpSpPr>
          <a:xfrm>
            <a:off x="647992" y="1903450"/>
            <a:ext cx="1460453" cy="1268186"/>
            <a:chOff x="0" y="0"/>
            <a:chExt cx="936027" cy="812800"/>
          </a:xfrm>
        </p:grpSpPr>
        <p:sp>
          <p:nvSpPr>
            <p:cNvPr id="16" name="Freeform 16"/>
            <p:cNvSpPr/>
            <p:nvPr/>
          </p:nvSpPr>
          <p:spPr>
            <a:xfrm>
              <a:off x="0" y="0"/>
              <a:ext cx="936027" cy="812800"/>
            </a:xfrm>
            <a:custGeom>
              <a:avLst/>
              <a:gdLst/>
              <a:ahLst/>
              <a:cxnLst/>
              <a:rect l="l" t="t" r="r" b="b"/>
              <a:pathLst>
                <a:path w="936027" h="812800">
                  <a:moveTo>
                    <a:pt x="468014" y="0"/>
                  </a:moveTo>
                  <a:cubicBezTo>
                    <a:pt x="209537" y="0"/>
                    <a:pt x="0" y="181951"/>
                    <a:pt x="0" y="406400"/>
                  </a:cubicBezTo>
                  <a:cubicBezTo>
                    <a:pt x="0" y="630849"/>
                    <a:pt x="209537" y="812800"/>
                    <a:pt x="468014" y="812800"/>
                  </a:cubicBezTo>
                  <a:cubicBezTo>
                    <a:pt x="726490" y="812800"/>
                    <a:pt x="936027" y="630849"/>
                    <a:pt x="936027" y="406400"/>
                  </a:cubicBezTo>
                  <a:cubicBezTo>
                    <a:pt x="936027" y="181951"/>
                    <a:pt x="726490" y="0"/>
                    <a:pt x="468014" y="0"/>
                  </a:cubicBezTo>
                  <a:close/>
                </a:path>
              </a:pathLst>
            </a:custGeom>
            <a:solidFill>
              <a:srgbClr val="000B5D"/>
            </a:solidFill>
          </p:spPr>
        </p:sp>
        <p:sp>
          <p:nvSpPr>
            <p:cNvPr id="17" name="TextBox 17"/>
            <p:cNvSpPr txBox="1"/>
            <p:nvPr/>
          </p:nvSpPr>
          <p:spPr>
            <a:xfrm>
              <a:off x="87753" y="95250"/>
              <a:ext cx="760522" cy="641350"/>
            </a:xfrm>
            <a:prstGeom prst="rect">
              <a:avLst/>
            </a:prstGeom>
          </p:spPr>
          <p:txBody>
            <a:bodyPr lIns="50800" tIns="50800" rIns="50800" bIns="50800" rtlCol="0" anchor="ctr"/>
            <a:lstStyle/>
            <a:p>
              <a:pPr algn="ctr">
                <a:lnSpc>
                  <a:spcPts val="2400"/>
                </a:lnSpc>
              </a:pPr>
              <a:endParaRPr/>
            </a:p>
          </p:txBody>
        </p:sp>
      </p:grpSp>
      <p:grpSp>
        <p:nvGrpSpPr>
          <p:cNvPr id="18" name="Group 18"/>
          <p:cNvGrpSpPr/>
          <p:nvPr/>
        </p:nvGrpSpPr>
        <p:grpSpPr>
          <a:xfrm>
            <a:off x="712184" y="1959193"/>
            <a:ext cx="1332070" cy="1156700"/>
            <a:chOff x="0" y="0"/>
            <a:chExt cx="7312711" cy="6349975"/>
          </a:xfrm>
        </p:grpSpPr>
        <p:sp>
          <p:nvSpPr>
            <p:cNvPr id="19" name="Freeform 19"/>
            <p:cNvSpPr/>
            <p:nvPr/>
          </p:nvSpPr>
          <p:spPr>
            <a:xfrm>
              <a:off x="0" y="0"/>
              <a:ext cx="7312712" cy="6349975"/>
            </a:xfrm>
            <a:custGeom>
              <a:avLst/>
              <a:gdLst/>
              <a:ahLst/>
              <a:cxnLst/>
              <a:rect l="l" t="t" r="r" b="b"/>
              <a:pathLst>
                <a:path w="7312712" h="6349975">
                  <a:moveTo>
                    <a:pt x="7312712" y="3175025"/>
                  </a:moveTo>
                  <a:cubicBezTo>
                    <a:pt x="7312712" y="4928451"/>
                    <a:pt x="5675673" y="6349975"/>
                    <a:pt x="3656356" y="6349975"/>
                  </a:cubicBezTo>
                  <a:cubicBezTo>
                    <a:pt x="1637009" y="6349975"/>
                    <a:pt x="0" y="4928451"/>
                    <a:pt x="0" y="3175025"/>
                  </a:cubicBezTo>
                  <a:cubicBezTo>
                    <a:pt x="0" y="1421511"/>
                    <a:pt x="1637009" y="0"/>
                    <a:pt x="3656356" y="0"/>
                  </a:cubicBezTo>
                  <a:cubicBezTo>
                    <a:pt x="5675703" y="0"/>
                    <a:pt x="7312712" y="1421511"/>
                    <a:pt x="7312712" y="3175025"/>
                  </a:cubicBezTo>
                  <a:close/>
                </a:path>
              </a:pathLst>
            </a:custGeom>
            <a:blipFill>
              <a:blip r:embed="rId2"/>
              <a:stretch>
                <a:fillRect l="-15166" r="-15166"/>
              </a:stretch>
            </a:blipFill>
          </p:spPr>
        </p:sp>
      </p:grpSp>
      <p:sp>
        <p:nvSpPr>
          <p:cNvPr id="20" name="TextBox 20"/>
          <p:cNvSpPr txBox="1"/>
          <p:nvPr/>
        </p:nvSpPr>
        <p:spPr>
          <a:xfrm>
            <a:off x="2631293" y="2166750"/>
            <a:ext cx="5872641" cy="843617"/>
          </a:xfrm>
          <a:prstGeom prst="rect">
            <a:avLst/>
          </a:prstGeom>
        </p:spPr>
        <p:txBody>
          <a:bodyPr lIns="0" tIns="0" rIns="0" bIns="0" rtlCol="0" anchor="t">
            <a:spAutoFit/>
          </a:bodyPr>
          <a:lstStyle/>
          <a:p>
            <a:pPr algn="l">
              <a:lnSpc>
                <a:spcPts val="3359"/>
              </a:lnSpc>
            </a:pPr>
            <a:r>
              <a:rPr lang="en-US" sz="2400" dirty="0">
                <a:solidFill>
                  <a:srgbClr val="FFFFFF"/>
                </a:solidFill>
                <a:latin typeface="#9Slide03 IcielPanton Black" panose="00000A00000000000000" pitchFamily="2" charset="-93"/>
              </a:rPr>
              <a:t>CƠ SỞ HẠ TẦNG, CƠ SỞ VẬT CHẤT- KỸ THUẬT CÔNG NGHIỆP VÀ KHCN</a:t>
            </a:r>
          </a:p>
        </p:txBody>
      </p:sp>
      <p:sp>
        <p:nvSpPr>
          <p:cNvPr id="21" name="TextBox 21"/>
          <p:cNvSpPr txBox="1"/>
          <p:nvPr/>
        </p:nvSpPr>
        <p:spPr>
          <a:xfrm>
            <a:off x="9176145" y="1913663"/>
            <a:ext cx="8578455" cy="1477328"/>
          </a:xfrm>
          <a:prstGeom prst="rect">
            <a:avLst/>
          </a:prstGeom>
        </p:spPr>
        <p:txBody>
          <a:bodyPr wrap="square" lIns="0" tIns="0" rIns="0" bIns="0" rtlCol="0" anchor="t">
            <a:spAutoFit/>
          </a:bodyPr>
          <a:lstStyle/>
          <a:p>
            <a:pPr algn="just">
              <a:lnSpc>
                <a:spcPct val="150000"/>
              </a:lnSpc>
            </a:pPr>
            <a:r>
              <a:rPr lang="en-US" sz="3200" dirty="0">
                <a:solidFill>
                  <a:srgbClr val="000B5D"/>
                </a:solidFill>
                <a:latin typeface="#9Slide03 Cabin Condensed Bold" panose="00000806000000000000" pitchFamily="2" charset="-93"/>
              </a:rPr>
              <a:t>CSHT, CSVC KT </a:t>
            </a:r>
            <a:r>
              <a:rPr lang="en-US" sz="3200" dirty="0" err="1">
                <a:solidFill>
                  <a:srgbClr val="000B5D"/>
                </a:solidFill>
                <a:latin typeface="#9Slide03 Cabin Condensed Bold" panose="00000806000000000000" pitchFamily="2" charset="-93"/>
              </a:rPr>
              <a:t>có</a:t>
            </a:r>
            <a:r>
              <a:rPr lang="en-US" sz="3200" dirty="0">
                <a:solidFill>
                  <a:srgbClr val="000B5D"/>
                </a:solidFill>
                <a:latin typeface="#9Slide03 Cabin Condensed Bold" panose="00000806000000000000" pitchFamily="2" charset="-93"/>
              </a:rPr>
              <a:t> </a:t>
            </a:r>
            <a:r>
              <a:rPr lang="en-US" sz="3200" dirty="0" err="1">
                <a:solidFill>
                  <a:srgbClr val="000B5D"/>
                </a:solidFill>
                <a:latin typeface="#9Slide03 Cabin Condensed Bold" panose="00000806000000000000" pitchFamily="2" charset="-93"/>
              </a:rPr>
              <a:t>nhiều</a:t>
            </a:r>
            <a:r>
              <a:rPr lang="en-US" sz="3200" dirty="0">
                <a:solidFill>
                  <a:srgbClr val="000B5D"/>
                </a:solidFill>
                <a:latin typeface="#9Slide03 Cabin Condensed Bold" panose="00000806000000000000" pitchFamily="2" charset="-93"/>
              </a:rPr>
              <a:t> </a:t>
            </a:r>
            <a:r>
              <a:rPr lang="en-US" sz="3200" dirty="0" err="1">
                <a:solidFill>
                  <a:srgbClr val="000B5D"/>
                </a:solidFill>
                <a:latin typeface="#9Slide03 Cabin Condensed Bold" panose="00000806000000000000" pitchFamily="2" charset="-93"/>
              </a:rPr>
              <a:t>đổi</a:t>
            </a:r>
            <a:r>
              <a:rPr lang="en-US" sz="3200" dirty="0">
                <a:solidFill>
                  <a:srgbClr val="000B5D"/>
                </a:solidFill>
                <a:latin typeface="#9Slide03 Cabin Condensed Bold" panose="00000806000000000000" pitchFamily="2" charset="-93"/>
              </a:rPr>
              <a:t> </a:t>
            </a:r>
            <a:r>
              <a:rPr lang="en-US" sz="3200" dirty="0" err="1">
                <a:solidFill>
                  <a:srgbClr val="000B5D"/>
                </a:solidFill>
                <a:latin typeface="#9Slide03 Cabin Condensed Bold" panose="00000806000000000000" pitchFamily="2" charset="-93"/>
              </a:rPr>
              <a:t>mới</a:t>
            </a:r>
            <a:r>
              <a:rPr lang="en-US" sz="3200" dirty="0">
                <a:solidFill>
                  <a:srgbClr val="000B5D"/>
                </a:solidFill>
                <a:latin typeface="#9Slide03 Cabin Condensed Bold" panose="00000806000000000000" pitchFamily="2" charset="-93"/>
              </a:rPr>
              <a:t> </a:t>
            </a:r>
            <a:r>
              <a:rPr lang="en-US" sz="3200" dirty="0" err="1">
                <a:solidFill>
                  <a:srgbClr val="000B5D"/>
                </a:solidFill>
                <a:latin typeface="#9Slide03 Cabin Condensed Bold" panose="00000806000000000000" pitchFamily="2" charset="-93"/>
              </a:rPr>
              <a:t>và</a:t>
            </a:r>
            <a:r>
              <a:rPr lang="en-US" sz="3200" dirty="0">
                <a:solidFill>
                  <a:srgbClr val="000B5D"/>
                </a:solidFill>
                <a:latin typeface="#9Slide03 Cabin Condensed Bold" panose="00000806000000000000" pitchFamily="2" charset="-93"/>
              </a:rPr>
              <a:t> </a:t>
            </a:r>
            <a:r>
              <a:rPr lang="en-US" sz="3200" dirty="0" err="1">
                <a:solidFill>
                  <a:srgbClr val="000B5D"/>
                </a:solidFill>
                <a:latin typeface="#9Slide03 Cabin Condensed Bold" panose="00000806000000000000" pitchFamily="2" charset="-93"/>
              </a:rPr>
              <a:t>ngày</a:t>
            </a:r>
            <a:r>
              <a:rPr lang="en-US" sz="3200" dirty="0">
                <a:solidFill>
                  <a:srgbClr val="000B5D"/>
                </a:solidFill>
                <a:latin typeface="#9Slide03 Cabin Condensed Bold" panose="00000806000000000000" pitchFamily="2" charset="-93"/>
              </a:rPr>
              <a:t> </a:t>
            </a:r>
            <a:r>
              <a:rPr lang="en-US" sz="3200" dirty="0" err="1">
                <a:solidFill>
                  <a:srgbClr val="000B5D"/>
                </a:solidFill>
                <a:latin typeface="#9Slide03 Cabin Condensed Bold" panose="00000806000000000000" pitchFamily="2" charset="-93"/>
              </a:rPr>
              <a:t>càng</a:t>
            </a:r>
            <a:r>
              <a:rPr lang="en-US" sz="3200" dirty="0">
                <a:solidFill>
                  <a:srgbClr val="000B5D"/>
                </a:solidFill>
                <a:latin typeface="#9Slide03 Cabin Condensed Bold" panose="00000806000000000000" pitchFamily="2" charset="-93"/>
              </a:rPr>
              <a:t> </a:t>
            </a:r>
            <a:r>
              <a:rPr lang="en-US" sz="3200" dirty="0" err="1">
                <a:solidFill>
                  <a:srgbClr val="000B5D"/>
                </a:solidFill>
                <a:latin typeface="#9Slide03 Cabin Condensed Bold" panose="00000806000000000000" pitchFamily="2" charset="-93"/>
              </a:rPr>
              <a:t>hoàn</a:t>
            </a:r>
            <a:r>
              <a:rPr lang="en-US" sz="3200" dirty="0">
                <a:solidFill>
                  <a:srgbClr val="000B5D"/>
                </a:solidFill>
                <a:latin typeface="#9Slide03 Cabin Condensed Bold" panose="00000806000000000000" pitchFamily="2" charset="-93"/>
              </a:rPr>
              <a:t> </a:t>
            </a:r>
            <a:r>
              <a:rPr lang="en-US" sz="3200" dirty="0" err="1">
                <a:solidFill>
                  <a:srgbClr val="000B5D"/>
                </a:solidFill>
                <a:latin typeface="#9Slide03 Cabin Condensed Bold" panose="00000806000000000000" pitchFamily="2" charset="-93"/>
              </a:rPr>
              <a:t>thiện</a:t>
            </a:r>
            <a:r>
              <a:rPr lang="en-US" sz="3200" dirty="0">
                <a:solidFill>
                  <a:srgbClr val="000B5D"/>
                </a:solidFill>
                <a:latin typeface="#9Slide03 Cabin Condensed Bold" panose="00000806000000000000" pitchFamily="2" charset="-93"/>
              </a:rPr>
              <a:t> </a:t>
            </a:r>
            <a:r>
              <a:rPr lang="en-US" sz="3200" dirty="0" err="1">
                <a:solidFill>
                  <a:srgbClr val="000B5D"/>
                </a:solidFill>
                <a:latin typeface="#9Slide03 Cabin Condensed Bold" panose="00000806000000000000" pitchFamily="2" charset="-93"/>
              </a:rPr>
              <a:t>trên</a:t>
            </a:r>
            <a:r>
              <a:rPr lang="en-US" sz="3200" dirty="0">
                <a:solidFill>
                  <a:srgbClr val="000B5D"/>
                </a:solidFill>
                <a:latin typeface="#9Slide03 Cabin Condensed Bold" panose="00000806000000000000" pitchFamily="2" charset="-93"/>
              </a:rPr>
              <a:t> </a:t>
            </a:r>
            <a:r>
              <a:rPr lang="en-US" sz="3200" dirty="0" err="1">
                <a:solidFill>
                  <a:srgbClr val="000B5D"/>
                </a:solidFill>
                <a:latin typeface="#9Slide03 Cabin Condensed Bold" panose="00000806000000000000" pitchFamily="2" charset="-93"/>
              </a:rPr>
              <a:t>phạm</a:t>
            </a:r>
            <a:r>
              <a:rPr lang="en-US" sz="3200" dirty="0">
                <a:solidFill>
                  <a:srgbClr val="000B5D"/>
                </a:solidFill>
                <a:latin typeface="#9Slide03 Cabin Condensed Bold" panose="00000806000000000000" pitchFamily="2" charset="-93"/>
              </a:rPr>
              <a:t> vi </a:t>
            </a:r>
            <a:r>
              <a:rPr lang="en-US" sz="3200" dirty="0" err="1">
                <a:solidFill>
                  <a:srgbClr val="000B5D"/>
                </a:solidFill>
                <a:latin typeface="#9Slide03 Cabin Condensed Bold" panose="00000806000000000000" pitchFamily="2" charset="-93"/>
              </a:rPr>
              <a:t>cả</a:t>
            </a:r>
            <a:r>
              <a:rPr lang="en-US" sz="3200" dirty="0">
                <a:solidFill>
                  <a:srgbClr val="000B5D"/>
                </a:solidFill>
                <a:latin typeface="#9Slide03 Cabin Condensed Bold" panose="00000806000000000000" pitchFamily="2" charset="-93"/>
              </a:rPr>
              <a:t> </a:t>
            </a:r>
            <a:r>
              <a:rPr lang="en-US" sz="3200" dirty="0" err="1">
                <a:solidFill>
                  <a:srgbClr val="000B5D"/>
                </a:solidFill>
                <a:latin typeface="#9Slide03 Cabin Condensed Bold" panose="00000806000000000000" pitchFamily="2" charset="-93"/>
              </a:rPr>
              <a:t>nước</a:t>
            </a:r>
            <a:r>
              <a:rPr lang="en-US" sz="3200" dirty="0" smtClean="0">
                <a:solidFill>
                  <a:srgbClr val="000B5D"/>
                </a:solidFill>
                <a:latin typeface="#9Slide03 Cabin Condensed Bold" panose="00000806000000000000" pitchFamily="2" charset="-93"/>
              </a:rPr>
              <a:t>.</a:t>
            </a:r>
            <a:endParaRPr lang="en-US" sz="3200" dirty="0">
              <a:solidFill>
                <a:srgbClr val="000B5D"/>
              </a:solidFill>
              <a:latin typeface="#9Slide03 Cabin Condensed Bold" panose="00000806000000000000" pitchFamily="2" charset="-93"/>
            </a:endParaRPr>
          </a:p>
        </p:txBody>
      </p:sp>
      <p:sp>
        <p:nvSpPr>
          <p:cNvPr id="22" name="TextBox 22"/>
          <p:cNvSpPr txBox="1"/>
          <p:nvPr/>
        </p:nvSpPr>
        <p:spPr>
          <a:xfrm>
            <a:off x="588282" y="1049603"/>
            <a:ext cx="14716327" cy="843821"/>
          </a:xfrm>
          <a:prstGeom prst="rect">
            <a:avLst/>
          </a:prstGeom>
        </p:spPr>
        <p:txBody>
          <a:bodyPr lIns="0" tIns="0" rIns="0" bIns="0" rtlCol="0" anchor="t">
            <a:spAutoFit/>
          </a:bodyPr>
          <a:lstStyle/>
          <a:p>
            <a:pPr algn="l">
              <a:lnSpc>
                <a:spcPts val="7170"/>
              </a:lnSpc>
            </a:pPr>
            <a:r>
              <a:rPr lang="en-US" sz="4800" dirty="0" smtClean="0">
                <a:solidFill>
                  <a:srgbClr val="000B5D"/>
                </a:solidFill>
                <a:latin typeface="#9Slide03 IcielPanton Black" panose="00000A00000000000000" pitchFamily="2" charset="-93"/>
              </a:rPr>
              <a:t>B. NHÂN TỐ KINH TẾ - XÃ HỘI</a:t>
            </a:r>
            <a:endParaRPr lang="en-US" sz="4800" dirty="0">
              <a:solidFill>
                <a:srgbClr val="000B5D"/>
              </a:solidFill>
              <a:latin typeface="#9Slide03 IcielPanton Black" panose="00000A00000000000000" pitchFamily="2" charset="-93"/>
            </a:endParaRPr>
          </a:p>
        </p:txBody>
      </p:sp>
      <p:sp>
        <p:nvSpPr>
          <p:cNvPr id="43" name="TextBox 43"/>
          <p:cNvSpPr txBox="1"/>
          <p:nvPr/>
        </p:nvSpPr>
        <p:spPr>
          <a:xfrm>
            <a:off x="588282" y="390116"/>
            <a:ext cx="18671554" cy="692497"/>
          </a:xfrm>
          <a:prstGeom prst="rect">
            <a:avLst/>
          </a:prstGeom>
        </p:spPr>
        <p:txBody>
          <a:bodyPr lIns="0" tIns="0" rIns="0" bIns="0" rtlCol="0" anchor="t">
            <a:spAutoFit/>
          </a:bodyPr>
          <a:lstStyle/>
          <a:p>
            <a:pPr algn="l">
              <a:lnSpc>
                <a:spcPts val="5371"/>
              </a:lnSpc>
            </a:pPr>
            <a:r>
              <a:rPr lang="en-US" sz="3836" dirty="0" smtClean="0">
                <a:solidFill>
                  <a:srgbClr val="000B5D"/>
                </a:solidFill>
                <a:latin typeface="#9Slide03 Cabin Condensed Bold" panose="00000806000000000000" pitchFamily="2" charset="-93"/>
              </a:rPr>
              <a:t>1/ CÁC </a:t>
            </a:r>
            <a:r>
              <a:rPr lang="en-US" sz="3836" dirty="0">
                <a:solidFill>
                  <a:srgbClr val="000B5D"/>
                </a:solidFill>
                <a:latin typeface="#9Slide03 Cabin Condensed Bold" panose="00000806000000000000" pitchFamily="2" charset="-93"/>
              </a:rPr>
              <a:t>NHÂN TỐ ẢNH HƯỞNG ĐẾN SỰ PHÁT TRIỂN VÀ PHÂN BỐ CÔNG NGHIỆP</a:t>
            </a:r>
          </a:p>
        </p:txBody>
      </p:sp>
      <p:sp>
        <p:nvSpPr>
          <p:cNvPr id="2" name="Rectangle 1"/>
          <p:cNvSpPr/>
          <p:nvPr/>
        </p:nvSpPr>
        <p:spPr>
          <a:xfrm>
            <a:off x="8977838" y="9583593"/>
            <a:ext cx="8776762" cy="461665"/>
          </a:xfrm>
          <a:prstGeom prst="rect">
            <a:avLst/>
          </a:prstGeom>
        </p:spPr>
        <p:txBody>
          <a:bodyPr wrap="none">
            <a:spAutoFit/>
          </a:bodyPr>
          <a:lstStyle/>
          <a:p>
            <a:r>
              <a:rPr lang="vi-VN" sz="2400" b="1" dirty="0">
                <a:solidFill>
                  <a:srgbClr val="012F7F"/>
                </a:solidFill>
                <a:latin typeface="Lexend"/>
              </a:rPr>
              <a:t>Khu Công nghiệp Sonadezi Châu Đức – Bà Rịa – Vũng Tàu</a:t>
            </a:r>
            <a:endParaRPr lang="vi-VN" sz="2400" b="1" i="0" dirty="0">
              <a:solidFill>
                <a:srgbClr val="012F7F"/>
              </a:solidFill>
              <a:effectLst/>
              <a:latin typeface="Lexend"/>
            </a:endParaRPr>
          </a:p>
        </p:txBody>
      </p:sp>
      <p:pic>
        <p:nvPicPr>
          <p:cNvPr id="4" name="Picture 3"/>
          <p:cNvPicPr>
            <a:picLocks noChangeAspect="1"/>
          </p:cNvPicPr>
          <p:nvPr/>
        </p:nvPicPr>
        <p:blipFill>
          <a:blip r:embed="rId3"/>
          <a:stretch>
            <a:fillRect/>
          </a:stretch>
        </p:blipFill>
        <p:spPr>
          <a:xfrm>
            <a:off x="8857562" y="3467548"/>
            <a:ext cx="9100256" cy="5687660"/>
          </a:xfrm>
          <a:prstGeom prst="rect">
            <a:avLst/>
          </a:prstGeom>
        </p:spPr>
      </p:pic>
      <p:pic>
        <p:nvPicPr>
          <p:cNvPr id="5" name="Picture 4"/>
          <p:cNvPicPr>
            <a:picLocks noChangeAspect="1"/>
          </p:cNvPicPr>
          <p:nvPr/>
        </p:nvPicPr>
        <p:blipFill>
          <a:blip r:embed="rId4"/>
          <a:stretch>
            <a:fillRect/>
          </a:stretch>
        </p:blipFill>
        <p:spPr>
          <a:xfrm>
            <a:off x="380999" y="3467548"/>
            <a:ext cx="8289843" cy="5687660"/>
          </a:xfrm>
          <a:prstGeom prst="rect">
            <a:avLst/>
          </a:prstGeom>
        </p:spPr>
      </p:pic>
      <p:sp>
        <p:nvSpPr>
          <p:cNvPr id="23" name="Rectangle 22"/>
          <p:cNvSpPr/>
          <p:nvPr/>
        </p:nvSpPr>
        <p:spPr>
          <a:xfrm>
            <a:off x="201076" y="9583593"/>
            <a:ext cx="8469766" cy="461665"/>
          </a:xfrm>
          <a:prstGeom prst="rect">
            <a:avLst/>
          </a:prstGeom>
        </p:spPr>
        <p:txBody>
          <a:bodyPr wrap="square">
            <a:spAutoFit/>
          </a:bodyPr>
          <a:lstStyle/>
          <a:p>
            <a:pPr algn="ctr"/>
            <a:r>
              <a:rPr lang="en-US" sz="2400" b="1" dirty="0" err="1" smtClean="0">
                <a:solidFill>
                  <a:srgbClr val="012F7F"/>
                </a:solidFill>
                <a:latin typeface="Lexend"/>
              </a:rPr>
              <a:t>Hệ</a:t>
            </a:r>
            <a:r>
              <a:rPr lang="en-US" sz="2400" b="1" dirty="0" smtClean="0">
                <a:solidFill>
                  <a:srgbClr val="012F7F"/>
                </a:solidFill>
                <a:latin typeface="Lexend"/>
              </a:rPr>
              <a:t> </a:t>
            </a:r>
            <a:r>
              <a:rPr lang="en-US" sz="2400" b="1" dirty="0" err="1" smtClean="0">
                <a:solidFill>
                  <a:srgbClr val="012F7F"/>
                </a:solidFill>
                <a:latin typeface="Lexend"/>
              </a:rPr>
              <a:t>thống</a:t>
            </a:r>
            <a:r>
              <a:rPr lang="en-US" sz="2400" b="1" dirty="0" smtClean="0">
                <a:solidFill>
                  <a:srgbClr val="012F7F"/>
                </a:solidFill>
                <a:latin typeface="Lexend"/>
              </a:rPr>
              <a:t> </a:t>
            </a:r>
            <a:r>
              <a:rPr lang="en-US" sz="2400" b="1" dirty="0" err="1" smtClean="0">
                <a:solidFill>
                  <a:srgbClr val="012F7F"/>
                </a:solidFill>
                <a:latin typeface="Lexend"/>
              </a:rPr>
              <a:t>giao</a:t>
            </a:r>
            <a:r>
              <a:rPr lang="en-US" sz="2400" b="1" dirty="0" smtClean="0">
                <a:solidFill>
                  <a:srgbClr val="012F7F"/>
                </a:solidFill>
                <a:latin typeface="Lexend"/>
              </a:rPr>
              <a:t> </a:t>
            </a:r>
            <a:r>
              <a:rPr lang="en-US" sz="2400" b="1" dirty="0" err="1" smtClean="0">
                <a:solidFill>
                  <a:srgbClr val="012F7F"/>
                </a:solidFill>
                <a:latin typeface="Lexend"/>
              </a:rPr>
              <a:t>thông</a:t>
            </a:r>
            <a:r>
              <a:rPr lang="en-US" sz="2400" b="1" dirty="0" smtClean="0">
                <a:solidFill>
                  <a:srgbClr val="012F7F"/>
                </a:solidFill>
                <a:latin typeface="Lexend"/>
              </a:rPr>
              <a:t> </a:t>
            </a:r>
            <a:r>
              <a:rPr lang="en-US" sz="2400" b="1" dirty="0" err="1" smtClean="0">
                <a:solidFill>
                  <a:srgbClr val="012F7F"/>
                </a:solidFill>
                <a:latin typeface="Lexend"/>
              </a:rPr>
              <a:t>ngày</a:t>
            </a:r>
            <a:r>
              <a:rPr lang="en-US" sz="2400" b="1" dirty="0" smtClean="0">
                <a:solidFill>
                  <a:srgbClr val="012F7F"/>
                </a:solidFill>
                <a:latin typeface="Lexend"/>
              </a:rPr>
              <a:t> </a:t>
            </a:r>
            <a:r>
              <a:rPr lang="en-US" sz="2400" b="1" dirty="0" err="1" smtClean="0">
                <a:solidFill>
                  <a:srgbClr val="012F7F"/>
                </a:solidFill>
                <a:latin typeface="Lexend"/>
              </a:rPr>
              <a:t>càng</a:t>
            </a:r>
            <a:r>
              <a:rPr lang="en-US" sz="2400" b="1" dirty="0" smtClean="0">
                <a:solidFill>
                  <a:srgbClr val="012F7F"/>
                </a:solidFill>
                <a:latin typeface="Lexend"/>
              </a:rPr>
              <a:t> </a:t>
            </a:r>
            <a:r>
              <a:rPr lang="en-US" sz="2400" b="1" dirty="0" err="1" smtClean="0">
                <a:solidFill>
                  <a:srgbClr val="012F7F"/>
                </a:solidFill>
                <a:latin typeface="Lexend"/>
              </a:rPr>
              <a:t>hoàn</a:t>
            </a:r>
            <a:r>
              <a:rPr lang="en-US" sz="2400" b="1" dirty="0" smtClean="0">
                <a:solidFill>
                  <a:srgbClr val="012F7F"/>
                </a:solidFill>
                <a:latin typeface="Lexend"/>
              </a:rPr>
              <a:t> </a:t>
            </a:r>
            <a:r>
              <a:rPr lang="en-US" sz="2400" b="1" dirty="0" err="1" smtClean="0">
                <a:solidFill>
                  <a:srgbClr val="012F7F"/>
                </a:solidFill>
                <a:latin typeface="Lexend"/>
              </a:rPr>
              <a:t>thiện</a:t>
            </a:r>
            <a:r>
              <a:rPr lang="en-US" sz="2400" b="1" dirty="0" smtClean="0">
                <a:solidFill>
                  <a:srgbClr val="012F7F"/>
                </a:solidFill>
                <a:latin typeface="Lexend"/>
              </a:rPr>
              <a:t> </a:t>
            </a:r>
            <a:r>
              <a:rPr lang="en-US" sz="2400" b="1" dirty="0" err="1" smtClean="0">
                <a:solidFill>
                  <a:srgbClr val="012F7F"/>
                </a:solidFill>
                <a:latin typeface="Lexend"/>
              </a:rPr>
              <a:t>và</a:t>
            </a:r>
            <a:r>
              <a:rPr lang="en-US" sz="2400" b="1" dirty="0" smtClean="0">
                <a:solidFill>
                  <a:srgbClr val="012F7F"/>
                </a:solidFill>
                <a:latin typeface="Lexend"/>
              </a:rPr>
              <a:t> </a:t>
            </a:r>
            <a:r>
              <a:rPr lang="en-US" sz="2400" b="1" dirty="0" err="1" smtClean="0">
                <a:solidFill>
                  <a:srgbClr val="012F7F"/>
                </a:solidFill>
                <a:latin typeface="Lexend"/>
              </a:rPr>
              <a:t>hiện</a:t>
            </a:r>
            <a:r>
              <a:rPr lang="en-US" sz="2400" b="1" dirty="0" smtClean="0">
                <a:solidFill>
                  <a:srgbClr val="012F7F"/>
                </a:solidFill>
                <a:latin typeface="Lexend"/>
              </a:rPr>
              <a:t> </a:t>
            </a:r>
            <a:r>
              <a:rPr lang="en-US" sz="2400" b="1" dirty="0" err="1" smtClean="0">
                <a:solidFill>
                  <a:srgbClr val="012F7F"/>
                </a:solidFill>
                <a:latin typeface="Lexend"/>
              </a:rPr>
              <a:t>đại</a:t>
            </a:r>
            <a:endParaRPr lang="vi-VN" sz="2400" b="1" i="0" dirty="0">
              <a:solidFill>
                <a:srgbClr val="012F7F"/>
              </a:solidFill>
              <a:effectLst/>
              <a:latin typeface="Lexend"/>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2001" y="241431"/>
            <a:ext cx="1955818" cy="1696769"/>
          </a:xfrm>
          <a:prstGeom prst="rect">
            <a:avLst/>
          </a:prstGeom>
        </p:spPr>
      </p:pic>
    </p:spTree>
    <p:extLst>
      <p:ext uri="{BB962C8B-B14F-4D97-AF65-F5344CB8AC3E}">
        <p14:creationId xmlns:p14="http://schemas.microsoft.com/office/powerpoint/2010/main" val="770456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hông có mô tả ả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95750"/>
            <a:ext cx="18288000" cy="61912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53"/>
          <p:cNvSpPr txBox="1"/>
          <p:nvPr/>
        </p:nvSpPr>
        <p:spPr>
          <a:xfrm>
            <a:off x="457200" y="266700"/>
            <a:ext cx="17221200" cy="2769989"/>
          </a:xfrm>
          <a:prstGeom prst="rect">
            <a:avLst/>
          </a:prstGeom>
        </p:spPr>
        <p:txBody>
          <a:bodyPr wrap="square" lIns="0" tIns="0" rIns="0" bIns="0" rtlCol="0" anchor="t">
            <a:spAutoFit/>
          </a:bodyPr>
          <a:lstStyle/>
          <a:p>
            <a:pPr marL="259080" lvl="1" algn="ctr">
              <a:lnSpc>
                <a:spcPct val="150000"/>
              </a:lnSpc>
            </a:pPr>
            <a:r>
              <a:rPr lang="vi-VN" sz="4800" dirty="0">
                <a:solidFill>
                  <a:srgbClr val="C00000"/>
                </a:solidFill>
                <a:latin typeface="#9Slide03 IcielPanton Black" panose="00000A00000000000000" pitchFamily="2" charset="-93"/>
              </a:rPr>
              <a:t>KHU CÔNG NGHIỆP YÊN PHONG </a:t>
            </a:r>
            <a:r>
              <a:rPr lang="en-US" sz="4800" dirty="0" smtClean="0">
                <a:solidFill>
                  <a:srgbClr val="C00000"/>
                </a:solidFill>
                <a:latin typeface="#9Slide03 IcielPanton Black" panose="00000A00000000000000" pitchFamily="2" charset="-93"/>
              </a:rPr>
              <a:t>(BẮC NINH)</a:t>
            </a:r>
            <a:r>
              <a:rPr lang="en-US" sz="3600" dirty="0" smtClean="0">
                <a:solidFill>
                  <a:srgbClr val="000B5D"/>
                </a:solidFill>
                <a:latin typeface="#9Slide03 Cabin Condensed Bold" panose="00000806000000000000" pitchFamily="2" charset="-93"/>
              </a:rPr>
              <a:t/>
            </a:r>
            <a:br>
              <a:rPr lang="en-US" sz="3600" dirty="0" smtClean="0">
                <a:solidFill>
                  <a:srgbClr val="000B5D"/>
                </a:solidFill>
                <a:latin typeface="#9Slide03 Cabin Condensed Bold" panose="00000806000000000000" pitchFamily="2" charset="-93"/>
              </a:rPr>
            </a:br>
            <a:r>
              <a:rPr lang="vi-VN" sz="3600" dirty="0" smtClean="0">
                <a:solidFill>
                  <a:srgbClr val="000B5D"/>
                </a:solidFill>
                <a:latin typeface="#9Slide03 Cabin Condensed Bold" panose="00000806000000000000" pitchFamily="2" charset="-93"/>
              </a:rPr>
              <a:t> </a:t>
            </a:r>
            <a:r>
              <a:rPr lang="vi-VN" sz="3600" dirty="0">
                <a:solidFill>
                  <a:srgbClr val="000B5D"/>
                </a:solidFill>
                <a:latin typeface="#9Slide03 Cabin Condensed Bold" panose="00000806000000000000" pitchFamily="2" charset="-93"/>
              </a:rPr>
              <a:t>Khu công nghiệp thu hút </a:t>
            </a:r>
            <a:r>
              <a:rPr lang="vi-VN" sz="3600" dirty="0">
                <a:solidFill>
                  <a:srgbClr val="00B050"/>
                </a:solidFill>
                <a:latin typeface="#9Slide03 Cabin Condensed Bold" panose="00000806000000000000" pitchFamily="2" charset="-93"/>
              </a:rPr>
              <a:t>nguồn vốn FDI lớn nhất cả </a:t>
            </a:r>
            <a:r>
              <a:rPr lang="vi-VN" sz="3600" dirty="0" smtClean="0">
                <a:solidFill>
                  <a:srgbClr val="00B050"/>
                </a:solidFill>
                <a:latin typeface="#9Slide03 Cabin Condensed Bold" panose="00000806000000000000" pitchFamily="2" charset="-93"/>
              </a:rPr>
              <a:t>nước</a:t>
            </a:r>
            <a:r>
              <a:rPr lang="en-US" sz="3600" dirty="0" smtClean="0">
                <a:solidFill>
                  <a:srgbClr val="00B050"/>
                </a:solidFill>
                <a:latin typeface="#9Slide03 Cabin Condensed Bold" panose="00000806000000000000" pitchFamily="2" charset="-93"/>
              </a:rPr>
              <a:t> </a:t>
            </a:r>
            <a:r>
              <a:rPr lang="vi-VN" sz="3600" dirty="0" smtClean="0">
                <a:solidFill>
                  <a:srgbClr val="000B5D"/>
                </a:solidFill>
                <a:latin typeface="#9Slide03 Cabin Condensed Bold" panose="00000806000000000000" pitchFamily="2" charset="-93"/>
              </a:rPr>
              <a:t>với </a:t>
            </a:r>
            <a:r>
              <a:rPr lang="vi-VN" sz="3600" dirty="0">
                <a:solidFill>
                  <a:srgbClr val="000B5D"/>
                </a:solidFill>
                <a:latin typeface="#9Slide03 Cabin Condensed Bold" panose="00000806000000000000" pitchFamily="2" charset="-93"/>
              </a:rPr>
              <a:t>gần 11 tỷ USD, tổng số doanh nghiệp đang hoạt động là gần 130, trong đó doanh nghiệp FDI khoảng hơn 100 dự án.</a:t>
            </a:r>
            <a:endParaRPr lang="en-US" sz="3600" dirty="0">
              <a:solidFill>
                <a:srgbClr val="000B5D"/>
              </a:solidFill>
              <a:latin typeface="#9Slide03 Cabin Condensed Bold" panose="00000806000000000000" pitchFamily="2" charset="-93"/>
            </a:endParaRPr>
          </a:p>
        </p:txBody>
      </p:sp>
    </p:spTree>
    <p:extLst>
      <p:ext uri="{BB962C8B-B14F-4D97-AF65-F5344CB8AC3E}">
        <p14:creationId xmlns:p14="http://schemas.microsoft.com/office/powerpoint/2010/main" val="197764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2"/>
          <p:cNvGrpSpPr/>
          <p:nvPr/>
        </p:nvGrpSpPr>
        <p:grpSpPr>
          <a:xfrm rot="-5400000">
            <a:off x="5025450" y="-800855"/>
            <a:ext cx="911174" cy="6768861"/>
            <a:chOff x="0" y="0"/>
            <a:chExt cx="1118817" cy="8311383"/>
          </a:xfrm>
        </p:grpSpPr>
        <p:sp>
          <p:nvSpPr>
            <p:cNvPr id="13" name="Freeform 13"/>
            <p:cNvSpPr/>
            <p:nvPr/>
          </p:nvSpPr>
          <p:spPr>
            <a:xfrm>
              <a:off x="0" y="9707"/>
              <a:ext cx="1118817" cy="8291969"/>
            </a:xfrm>
            <a:custGeom>
              <a:avLst/>
              <a:gdLst/>
              <a:ahLst/>
              <a:cxnLst/>
              <a:rect l="l" t="t" r="r" b="b"/>
              <a:pathLst>
                <a:path w="1118817" h="8291969">
                  <a:moveTo>
                    <a:pt x="634902" y="17715"/>
                  </a:moveTo>
                  <a:lnTo>
                    <a:pt x="1043323" y="166071"/>
                  </a:lnTo>
                  <a:cubicBezTo>
                    <a:pt x="1088644" y="182533"/>
                    <a:pt x="1118817" y="225595"/>
                    <a:pt x="1118817" y="273813"/>
                  </a:cubicBezTo>
                  <a:lnTo>
                    <a:pt x="1118817" y="8018156"/>
                  </a:lnTo>
                  <a:cubicBezTo>
                    <a:pt x="1118817" y="8066374"/>
                    <a:pt x="1088644" y="8109437"/>
                    <a:pt x="1043323" y="8125899"/>
                  </a:cubicBezTo>
                  <a:lnTo>
                    <a:pt x="634902" y="8274254"/>
                  </a:lnTo>
                  <a:cubicBezTo>
                    <a:pt x="586132" y="8291969"/>
                    <a:pt x="532685" y="8291969"/>
                    <a:pt x="483915" y="8274254"/>
                  </a:cubicBezTo>
                  <a:lnTo>
                    <a:pt x="75494" y="8125899"/>
                  </a:lnTo>
                  <a:cubicBezTo>
                    <a:pt x="30174" y="8109437"/>
                    <a:pt x="0" y="8066374"/>
                    <a:pt x="0" y="8018156"/>
                  </a:cubicBezTo>
                  <a:lnTo>
                    <a:pt x="0" y="273813"/>
                  </a:lnTo>
                  <a:cubicBezTo>
                    <a:pt x="0" y="225595"/>
                    <a:pt x="30174" y="182533"/>
                    <a:pt x="75494" y="166071"/>
                  </a:cubicBezTo>
                  <a:lnTo>
                    <a:pt x="483915" y="17715"/>
                  </a:lnTo>
                  <a:cubicBezTo>
                    <a:pt x="532685" y="0"/>
                    <a:pt x="586132" y="0"/>
                    <a:pt x="634902" y="17715"/>
                  </a:cubicBezTo>
                  <a:close/>
                </a:path>
              </a:pathLst>
            </a:custGeom>
            <a:solidFill>
              <a:srgbClr val="000B5D"/>
            </a:solidFill>
          </p:spPr>
        </p:sp>
        <p:sp>
          <p:nvSpPr>
            <p:cNvPr id="14" name="TextBox 14"/>
            <p:cNvSpPr txBox="1"/>
            <p:nvPr/>
          </p:nvSpPr>
          <p:spPr>
            <a:xfrm>
              <a:off x="0" y="158750"/>
              <a:ext cx="1118817" cy="8012933"/>
            </a:xfrm>
            <a:prstGeom prst="rect">
              <a:avLst/>
            </a:prstGeom>
          </p:spPr>
          <p:txBody>
            <a:bodyPr lIns="50800" tIns="50800" rIns="50800" bIns="50800" rtlCol="0" anchor="ctr"/>
            <a:lstStyle/>
            <a:p>
              <a:pPr algn="ctr">
                <a:lnSpc>
                  <a:spcPts val="2400"/>
                </a:lnSpc>
              </a:pPr>
              <a:endParaRPr/>
            </a:p>
          </p:txBody>
        </p:sp>
      </p:grpSp>
      <p:grpSp>
        <p:nvGrpSpPr>
          <p:cNvPr id="15" name="Group 15"/>
          <p:cNvGrpSpPr/>
          <p:nvPr/>
        </p:nvGrpSpPr>
        <p:grpSpPr>
          <a:xfrm>
            <a:off x="647992" y="1903450"/>
            <a:ext cx="1460453" cy="1268186"/>
            <a:chOff x="0" y="0"/>
            <a:chExt cx="936027" cy="812800"/>
          </a:xfrm>
        </p:grpSpPr>
        <p:sp>
          <p:nvSpPr>
            <p:cNvPr id="16" name="Freeform 16"/>
            <p:cNvSpPr/>
            <p:nvPr/>
          </p:nvSpPr>
          <p:spPr>
            <a:xfrm>
              <a:off x="0" y="0"/>
              <a:ext cx="936027" cy="812800"/>
            </a:xfrm>
            <a:custGeom>
              <a:avLst/>
              <a:gdLst/>
              <a:ahLst/>
              <a:cxnLst/>
              <a:rect l="l" t="t" r="r" b="b"/>
              <a:pathLst>
                <a:path w="936027" h="812800">
                  <a:moveTo>
                    <a:pt x="468014" y="0"/>
                  </a:moveTo>
                  <a:cubicBezTo>
                    <a:pt x="209537" y="0"/>
                    <a:pt x="0" y="181951"/>
                    <a:pt x="0" y="406400"/>
                  </a:cubicBezTo>
                  <a:cubicBezTo>
                    <a:pt x="0" y="630849"/>
                    <a:pt x="209537" y="812800"/>
                    <a:pt x="468014" y="812800"/>
                  </a:cubicBezTo>
                  <a:cubicBezTo>
                    <a:pt x="726490" y="812800"/>
                    <a:pt x="936027" y="630849"/>
                    <a:pt x="936027" y="406400"/>
                  </a:cubicBezTo>
                  <a:cubicBezTo>
                    <a:pt x="936027" y="181951"/>
                    <a:pt x="726490" y="0"/>
                    <a:pt x="468014" y="0"/>
                  </a:cubicBezTo>
                  <a:close/>
                </a:path>
              </a:pathLst>
            </a:custGeom>
            <a:solidFill>
              <a:srgbClr val="000B5D"/>
            </a:solidFill>
          </p:spPr>
        </p:sp>
        <p:sp>
          <p:nvSpPr>
            <p:cNvPr id="17" name="TextBox 17"/>
            <p:cNvSpPr txBox="1"/>
            <p:nvPr/>
          </p:nvSpPr>
          <p:spPr>
            <a:xfrm>
              <a:off x="87753" y="95250"/>
              <a:ext cx="760522" cy="641350"/>
            </a:xfrm>
            <a:prstGeom prst="rect">
              <a:avLst/>
            </a:prstGeom>
          </p:spPr>
          <p:txBody>
            <a:bodyPr lIns="50800" tIns="50800" rIns="50800" bIns="50800" rtlCol="0" anchor="ctr"/>
            <a:lstStyle/>
            <a:p>
              <a:pPr algn="ctr">
                <a:lnSpc>
                  <a:spcPts val="2400"/>
                </a:lnSpc>
              </a:pPr>
              <a:endParaRPr/>
            </a:p>
          </p:txBody>
        </p:sp>
      </p:grpSp>
      <p:grpSp>
        <p:nvGrpSpPr>
          <p:cNvPr id="18" name="Group 18"/>
          <p:cNvGrpSpPr/>
          <p:nvPr/>
        </p:nvGrpSpPr>
        <p:grpSpPr>
          <a:xfrm>
            <a:off x="712184" y="1959193"/>
            <a:ext cx="1332070" cy="1156700"/>
            <a:chOff x="0" y="0"/>
            <a:chExt cx="7312711" cy="6349975"/>
          </a:xfrm>
        </p:grpSpPr>
        <p:sp>
          <p:nvSpPr>
            <p:cNvPr id="19" name="Freeform 19"/>
            <p:cNvSpPr/>
            <p:nvPr/>
          </p:nvSpPr>
          <p:spPr>
            <a:xfrm>
              <a:off x="0" y="0"/>
              <a:ext cx="7312712" cy="6349975"/>
            </a:xfrm>
            <a:custGeom>
              <a:avLst/>
              <a:gdLst/>
              <a:ahLst/>
              <a:cxnLst/>
              <a:rect l="l" t="t" r="r" b="b"/>
              <a:pathLst>
                <a:path w="7312712" h="6349975">
                  <a:moveTo>
                    <a:pt x="7312712" y="3175025"/>
                  </a:moveTo>
                  <a:cubicBezTo>
                    <a:pt x="7312712" y="4928451"/>
                    <a:pt x="5675673" y="6349975"/>
                    <a:pt x="3656356" y="6349975"/>
                  </a:cubicBezTo>
                  <a:cubicBezTo>
                    <a:pt x="1637009" y="6349975"/>
                    <a:pt x="0" y="4928451"/>
                    <a:pt x="0" y="3175025"/>
                  </a:cubicBezTo>
                  <a:cubicBezTo>
                    <a:pt x="0" y="1421511"/>
                    <a:pt x="1637009" y="0"/>
                    <a:pt x="3656356" y="0"/>
                  </a:cubicBezTo>
                  <a:cubicBezTo>
                    <a:pt x="5675703" y="0"/>
                    <a:pt x="7312712" y="1421511"/>
                    <a:pt x="7312712" y="3175025"/>
                  </a:cubicBezTo>
                  <a:close/>
                </a:path>
              </a:pathLst>
            </a:custGeom>
            <a:blipFill>
              <a:blip r:embed="rId3"/>
              <a:stretch>
                <a:fillRect l="-15166" r="-15166"/>
              </a:stretch>
            </a:blipFill>
          </p:spPr>
        </p:sp>
      </p:grpSp>
      <p:sp>
        <p:nvSpPr>
          <p:cNvPr id="20" name="TextBox 20"/>
          <p:cNvSpPr txBox="1"/>
          <p:nvPr/>
        </p:nvSpPr>
        <p:spPr>
          <a:xfrm>
            <a:off x="2631293" y="2166750"/>
            <a:ext cx="5872641" cy="843617"/>
          </a:xfrm>
          <a:prstGeom prst="rect">
            <a:avLst/>
          </a:prstGeom>
        </p:spPr>
        <p:txBody>
          <a:bodyPr lIns="0" tIns="0" rIns="0" bIns="0" rtlCol="0" anchor="t">
            <a:spAutoFit/>
          </a:bodyPr>
          <a:lstStyle/>
          <a:p>
            <a:pPr algn="l">
              <a:lnSpc>
                <a:spcPts val="3359"/>
              </a:lnSpc>
            </a:pPr>
            <a:r>
              <a:rPr lang="en-US" sz="2400" dirty="0">
                <a:solidFill>
                  <a:srgbClr val="FFFFFF"/>
                </a:solidFill>
                <a:latin typeface="#9Slide03 IcielPanton Black" panose="00000A00000000000000" pitchFamily="2" charset="-93"/>
              </a:rPr>
              <a:t>CƠ SỞ HẠ TẦNG, CƠ SỞ VẬT CHẤT- KỸ THUẬT CÔNG NGHIỆP VÀ KHCN</a:t>
            </a:r>
          </a:p>
        </p:txBody>
      </p:sp>
      <p:sp>
        <p:nvSpPr>
          <p:cNvPr id="21" name="TextBox 21"/>
          <p:cNvSpPr txBox="1"/>
          <p:nvPr/>
        </p:nvSpPr>
        <p:spPr>
          <a:xfrm>
            <a:off x="303170" y="8337200"/>
            <a:ext cx="17654649" cy="1923732"/>
          </a:xfrm>
          <a:prstGeom prst="rect">
            <a:avLst/>
          </a:prstGeom>
        </p:spPr>
        <p:txBody>
          <a:bodyPr wrap="square" lIns="0" tIns="0" rIns="0" bIns="0" rtlCol="0" anchor="t">
            <a:spAutoFit/>
          </a:bodyPr>
          <a:lstStyle/>
          <a:p>
            <a:pPr algn="ctr">
              <a:lnSpc>
                <a:spcPct val="150000"/>
              </a:lnSpc>
            </a:pPr>
            <a:r>
              <a:rPr lang="vi-VN" sz="4400" dirty="0">
                <a:solidFill>
                  <a:srgbClr val="FF0000"/>
                </a:solidFill>
                <a:latin typeface="#9Slide03 Cabin Condensed Bold" panose="00000806000000000000" pitchFamily="2" charset="-93"/>
              </a:rPr>
              <a:t>Khó khăn: </a:t>
            </a:r>
            <a:r>
              <a:rPr lang="vi-VN" sz="4400" dirty="0">
                <a:solidFill>
                  <a:srgbClr val="000B5D"/>
                </a:solidFill>
                <a:latin typeface="#9Slide03 Cabin Condensed Bold" panose="00000806000000000000" pitchFamily="2" charset="-93"/>
              </a:rPr>
              <a:t>cơ sở vật chất kỹ thuật một số ngành đã </a:t>
            </a:r>
            <a:r>
              <a:rPr lang="vi-VN" sz="4400" dirty="0">
                <a:solidFill>
                  <a:srgbClr val="FF0000"/>
                </a:solidFill>
                <a:latin typeface="#9Slide03 Cabin Condensed Bold" panose="00000806000000000000" pitchFamily="2" charset="-93"/>
              </a:rPr>
              <a:t>lạc </a:t>
            </a:r>
            <a:r>
              <a:rPr lang="vi-VN" sz="4400" dirty="0" smtClean="0">
                <a:solidFill>
                  <a:srgbClr val="FF0000"/>
                </a:solidFill>
                <a:latin typeface="#9Slide03 Cabin Condensed Bold" panose="00000806000000000000" pitchFamily="2" charset="-93"/>
              </a:rPr>
              <a:t>hậu</a:t>
            </a:r>
            <a:endParaRPr lang="en-US" sz="4400" dirty="0" smtClean="0">
              <a:solidFill>
                <a:srgbClr val="FF0000"/>
              </a:solidFill>
              <a:latin typeface="#9Slide03 Cabin Condensed Bold" panose="00000806000000000000" pitchFamily="2" charset="-93"/>
            </a:endParaRPr>
          </a:p>
          <a:p>
            <a:pPr algn="ctr">
              <a:lnSpc>
                <a:spcPct val="150000"/>
              </a:lnSpc>
            </a:pPr>
            <a:r>
              <a:rPr lang="vi-VN" sz="4400" dirty="0" smtClean="0">
                <a:solidFill>
                  <a:srgbClr val="000B5D"/>
                </a:solidFill>
                <a:latin typeface="#9Slide03 Cabin Condensed Bold" panose="00000806000000000000" pitchFamily="2" charset="-93"/>
              </a:rPr>
              <a:t>&gt;&gt;&gt; </a:t>
            </a:r>
            <a:r>
              <a:rPr lang="vi-VN" sz="4400" dirty="0">
                <a:solidFill>
                  <a:srgbClr val="000B5D"/>
                </a:solidFill>
                <a:latin typeface="#9Slide03 Cabin Condensed Bold" panose="00000806000000000000" pitchFamily="2" charset="-93"/>
              </a:rPr>
              <a:t>tác động đến tính cạnh tranh của sản phẩm</a:t>
            </a:r>
          </a:p>
        </p:txBody>
      </p:sp>
      <p:sp>
        <p:nvSpPr>
          <p:cNvPr id="22" name="TextBox 22"/>
          <p:cNvSpPr txBox="1"/>
          <p:nvPr/>
        </p:nvSpPr>
        <p:spPr>
          <a:xfrm>
            <a:off x="588282" y="1049603"/>
            <a:ext cx="14716327" cy="843821"/>
          </a:xfrm>
          <a:prstGeom prst="rect">
            <a:avLst/>
          </a:prstGeom>
        </p:spPr>
        <p:txBody>
          <a:bodyPr lIns="0" tIns="0" rIns="0" bIns="0" rtlCol="0" anchor="t">
            <a:spAutoFit/>
          </a:bodyPr>
          <a:lstStyle/>
          <a:p>
            <a:pPr algn="l">
              <a:lnSpc>
                <a:spcPts val="7170"/>
              </a:lnSpc>
            </a:pPr>
            <a:r>
              <a:rPr lang="en-US" sz="4800" dirty="0" smtClean="0">
                <a:solidFill>
                  <a:srgbClr val="000B5D"/>
                </a:solidFill>
                <a:latin typeface="#9Slide03 IcielPanton Black" panose="00000A00000000000000" pitchFamily="2" charset="-93"/>
              </a:rPr>
              <a:t>B. NHÂN TỐ KINH TẾ - XÃ HỘI</a:t>
            </a:r>
            <a:endParaRPr lang="en-US" sz="4800" dirty="0">
              <a:solidFill>
                <a:srgbClr val="000B5D"/>
              </a:solidFill>
              <a:latin typeface="#9Slide03 IcielPanton Black" panose="00000A00000000000000" pitchFamily="2" charset="-93"/>
            </a:endParaRPr>
          </a:p>
        </p:txBody>
      </p:sp>
      <p:sp>
        <p:nvSpPr>
          <p:cNvPr id="43" name="TextBox 43"/>
          <p:cNvSpPr txBox="1"/>
          <p:nvPr/>
        </p:nvSpPr>
        <p:spPr>
          <a:xfrm>
            <a:off x="588282" y="390116"/>
            <a:ext cx="18671554" cy="692497"/>
          </a:xfrm>
          <a:prstGeom prst="rect">
            <a:avLst/>
          </a:prstGeom>
        </p:spPr>
        <p:txBody>
          <a:bodyPr lIns="0" tIns="0" rIns="0" bIns="0" rtlCol="0" anchor="t">
            <a:spAutoFit/>
          </a:bodyPr>
          <a:lstStyle/>
          <a:p>
            <a:pPr algn="l">
              <a:lnSpc>
                <a:spcPts val="5371"/>
              </a:lnSpc>
            </a:pPr>
            <a:r>
              <a:rPr lang="en-US" sz="3836" dirty="0" smtClean="0">
                <a:solidFill>
                  <a:srgbClr val="000B5D"/>
                </a:solidFill>
                <a:latin typeface="#9Slide03 Cabin Condensed Bold" panose="00000806000000000000" pitchFamily="2" charset="-93"/>
              </a:rPr>
              <a:t>1/ CÁC </a:t>
            </a:r>
            <a:r>
              <a:rPr lang="en-US" sz="3836" dirty="0">
                <a:solidFill>
                  <a:srgbClr val="000B5D"/>
                </a:solidFill>
                <a:latin typeface="#9Slide03 Cabin Condensed Bold" panose="00000806000000000000" pitchFamily="2" charset="-93"/>
              </a:rPr>
              <a:t>NHÂN TỐ ẢNH HƯỞNG ĐẾN SỰ PHÁT TRIỂN VÀ PHÂN BỐ CÔNG NGHIỆP</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001" y="241431"/>
            <a:ext cx="1955818" cy="1696769"/>
          </a:xfrm>
          <a:prstGeom prst="rect">
            <a:avLst/>
          </a:prstGeom>
        </p:spPr>
      </p:pic>
      <p:pic>
        <p:nvPicPr>
          <p:cNvPr id="3" name="Picture 2"/>
          <p:cNvPicPr>
            <a:picLocks noChangeAspect="1"/>
          </p:cNvPicPr>
          <p:nvPr/>
        </p:nvPicPr>
        <p:blipFill rotWithShape="1">
          <a:blip r:embed="rId5"/>
          <a:srcRect l="5489" t="19792" r="26575" b="8334"/>
          <a:stretch/>
        </p:blipFill>
        <p:spPr>
          <a:xfrm>
            <a:off x="572240" y="3432267"/>
            <a:ext cx="7974854" cy="4743663"/>
          </a:xfrm>
          <a:prstGeom prst="rect">
            <a:avLst/>
          </a:prstGeom>
        </p:spPr>
      </p:pic>
      <p:pic>
        <p:nvPicPr>
          <p:cNvPr id="5122" name="Picture 2" descr="Trình tự, thủ tục xác định dự án sử dụng công nghệ lạc hậu, nguy cơ gây ô  nhiễm môi trường - Đài Phát thanh và Truyền hình Ninh Bì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57562" y="3351613"/>
            <a:ext cx="8287438" cy="466168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15"/>
          <p:cNvSpPr txBox="1"/>
          <p:nvPr/>
        </p:nvSpPr>
        <p:spPr>
          <a:xfrm>
            <a:off x="6696782" y="1757569"/>
            <a:ext cx="11982385" cy="1154162"/>
          </a:xfrm>
          <a:prstGeom prst="rect">
            <a:avLst/>
          </a:prstGeom>
        </p:spPr>
        <p:txBody>
          <a:bodyPr wrap="square" lIns="0" tIns="0" rIns="0" bIns="0" rtlCol="0" anchor="t">
            <a:spAutoFit/>
          </a:bodyPr>
          <a:lstStyle/>
          <a:p>
            <a:pPr algn="ctr">
              <a:lnSpc>
                <a:spcPts val="8967"/>
              </a:lnSpc>
              <a:spcBef>
                <a:spcPct val="0"/>
              </a:spcBef>
            </a:pPr>
            <a:r>
              <a:rPr lang="en-US" sz="9600" dirty="0" err="1" smtClean="0">
                <a:solidFill>
                  <a:srgbClr val="FF0000"/>
                </a:solidFill>
                <a:latin typeface="#9Slide05 Atlantika" pitchFamily="2" charset="-93"/>
              </a:rPr>
              <a:t>Tuy</a:t>
            </a:r>
            <a:r>
              <a:rPr lang="en-US" sz="9600" dirty="0" smtClean="0">
                <a:solidFill>
                  <a:srgbClr val="FF0000"/>
                </a:solidFill>
                <a:latin typeface="#9Slide05 Atlantika" pitchFamily="2" charset="-93"/>
              </a:rPr>
              <a:t> </a:t>
            </a:r>
            <a:r>
              <a:rPr lang="en-US" sz="9600" dirty="0" err="1" smtClean="0">
                <a:solidFill>
                  <a:srgbClr val="FF0000"/>
                </a:solidFill>
                <a:latin typeface="#9Slide05 Atlantika" pitchFamily="2" charset="-93"/>
              </a:rPr>
              <a:t>nhiên</a:t>
            </a:r>
            <a:endParaRPr lang="en-US" sz="9600" dirty="0">
              <a:solidFill>
                <a:srgbClr val="FF0000"/>
              </a:solidFill>
              <a:latin typeface="#9Slide05 Atlantika" pitchFamily="2" charset="-93"/>
            </a:endParaRPr>
          </a:p>
        </p:txBody>
      </p:sp>
    </p:spTree>
    <p:extLst>
      <p:ext uri="{BB962C8B-B14F-4D97-AF65-F5344CB8AC3E}">
        <p14:creationId xmlns:p14="http://schemas.microsoft.com/office/powerpoint/2010/main" val="355156188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circle(in)">
                                      <p:cBhvr>
                                        <p:cTn id="10" dur="20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2"/>
          <p:cNvSpPr txBox="1"/>
          <p:nvPr/>
        </p:nvSpPr>
        <p:spPr>
          <a:xfrm>
            <a:off x="588282" y="1049603"/>
            <a:ext cx="14716327" cy="843821"/>
          </a:xfrm>
          <a:prstGeom prst="rect">
            <a:avLst/>
          </a:prstGeom>
        </p:spPr>
        <p:txBody>
          <a:bodyPr lIns="0" tIns="0" rIns="0" bIns="0" rtlCol="0" anchor="t">
            <a:spAutoFit/>
          </a:bodyPr>
          <a:lstStyle/>
          <a:p>
            <a:pPr algn="l">
              <a:lnSpc>
                <a:spcPts val="7170"/>
              </a:lnSpc>
            </a:pPr>
            <a:r>
              <a:rPr lang="en-US" sz="4800" dirty="0" smtClean="0">
                <a:solidFill>
                  <a:srgbClr val="000B5D"/>
                </a:solidFill>
                <a:latin typeface="#9Slide03 IcielPanton Black" panose="00000A00000000000000" pitchFamily="2" charset="-93"/>
              </a:rPr>
              <a:t>B. NHÂN TỐ KINH TẾ - XÃ HỘI</a:t>
            </a:r>
            <a:endParaRPr lang="en-US" sz="4800" dirty="0">
              <a:solidFill>
                <a:srgbClr val="000B5D"/>
              </a:solidFill>
              <a:latin typeface="#9Slide03 IcielPanton Black" panose="00000A00000000000000" pitchFamily="2" charset="-93"/>
            </a:endParaRPr>
          </a:p>
        </p:txBody>
      </p:sp>
      <p:sp>
        <p:nvSpPr>
          <p:cNvPr id="43" name="TextBox 43"/>
          <p:cNvSpPr txBox="1"/>
          <p:nvPr/>
        </p:nvSpPr>
        <p:spPr>
          <a:xfrm>
            <a:off x="588282" y="390116"/>
            <a:ext cx="18671554" cy="692497"/>
          </a:xfrm>
          <a:prstGeom prst="rect">
            <a:avLst/>
          </a:prstGeom>
        </p:spPr>
        <p:txBody>
          <a:bodyPr lIns="0" tIns="0" rIns="0" bIns="0" rtlCol="0" anchor="t">
            <a:spAutoFit/>
          </a:bodyPr>
          <a:lstStyle/>
          <a:p>
            <a:pPr algn="l">
              <a:lnSpc>
                <a:spcPts val="5371"/>
              </a:lnSpc>
            </a:pPr>
            <a:r>
              <a:rPr lang="en-US" sz="3836" dirty="0" smtClean="0">
                <a:solidFill>
                  <a:srgbClr val="000B5D"/>
                </a:solidFill>
                <a:latin typeface="#9Slide03 Cabin Condensed Bold" panose="00000806000000000000" pitchFamily="2" charset="-93"/>
              </a:rPr>
              <a:t>1/ CÁC </a:t>
            </a:r>
            <a:r>
              <a:rPr lang="en-US" sz="3836" dirty="0">
                <a:solidFill>
                  <a:srgbClr val="000B5D"/>
                </a:solidFill>
                <a:latin typeface="#9Slide03 Cabin Condensed Bold" panose="00000806000000000000" pitchFamily="2" charset="-93"/>
              </a:rPr>
              <a:t>NHÂN TỐ ẢNH HƯỞNG ĐẾN SỰ PHÁT TRIỂN VÀ PHÂN BỐ CÔNG NGHIỆP</a:t>
            </a:r>
          </a:p>
        </p:txBody>
      </p:sp>
      <p:grpSp>
        <p:nvGrpSpPr>
          <p:cNvPr id="44" name="Group 44"/>
          <p:cNvGrpSpPr/>
          <p:nvPr/>
        </p:nvGrpSpPr>
        <p:grpSpPr>
          <a:xfrm rot="-5400000">
            <a:off x="4857034" y="-273758"/>
            <a:ext cx="568864" cy="6601457"/>
            <a:chOff x="0" y="0"/>
            <a:chExt cx="698500" cy="8105830"/>
          </a:xfrm>
        </p:grpSpPr>
        <p:sp>
          <p:nvSpPr>
            <p:cNvPr id="45" name="Freeform 45"/>
            <p:cNvSpPr/>
            <p:nvPr/>
          </p:nvSpPr>
          <p:spPr>
            <a:xfrm>
              <a:off x="0" y="24704"/>
              <a:ext cx="698500" cy="8056421"/>
            </a:xfrm>
            <a:custGeom>
              <a:avLst/>
              <a:gdLst/>
              <a:ahLst/>
              <a:cxnLst/>
              <a:rect l="l" t="t" r="r" b="b"/>
              <a:pathLst>
                <a:path w="698500" h="8056421">
                  <a:moveTo>
                    <a:pt x="460450" y="39994"/>
                  </a:moveTo>
                  <a:lnTo>
                    <a:pt x="587300" y="113798"/>
                  </a:lnTo>
                  <a:cubicBezTo>
                    <a:pt x="656146" y="153854"/>
                    <a:pt x="698500" y="227497"/>
                    <a:pt x="698500" y="307148"/>
                  </a:cubicBezTo>
                  <a:lnTo>
                    <a:pt x="698500" y="7749274"/>
                  </a:lnTo>
                  <a:cubicBezTo>
                    <a:pt x="698500" y="7828925"/>
                    <a:pt x="656146" y="7902568"/>
                    <a:pt x="587300" y="7942624"/>
                  </a:cubicBezTo>
                  <a:lnTo>
                    <a:pt x="460450" y="8016428"/>
                  </a:lnTo>
                  <a:cubicBezTo>
                    <a:pt x="391711" y="8056421"/>
                    <a:pt x="306789" y="8056421"/>
                    <a:pt x="238050" y="8016428"/>
                  </a:cubicBezTo>
                  <a:lnTo>
                    <a:pt x="111200" y="7942624"/>
                  </a:lnTo>
                  <a:cubicBezTo>
                    <a:pt x="42354" y="7902568"/>
                    <a:pt x="0" y="7828925"/>
                    <a:pt x="0" y="7749274"/>
                  </a:cubicBezTo>
                  <a:lnTo>
                    <a:pt x="0" y="307148"/>
                  </a:lnTo>
                  <a:cubicBezTo>
                    <a:pt x="0" y="227497"/>
                    <a:pt x="42354" y="153854"/>
                    <a:pt x="111200" y="113798"/>
                  </a:cubicBezTo>
                  <a:lnTo>
                    <a:pt x="238050" y="39994"/>
                  </a:lnTo>
                  <a:cubicBezTo>
                    <a:pt x="306789" y="0"/>
                    <a:pt x="391711" y="0"/>
                    <a:pt x="460450" y="39994"/>
                  </a:cubicBezTo>
                  <a:close/>
                </a:path>
              </a:pathLst>
            </a:custGeom>
            <a:solidFill>
              <a:srgbClr val="000B5D"/>
            </a:solidFill>
          </p:spPr>
        </p:sp>
        <p:sp>
          <p:nvSpPr>
            <p:cNvPr id="46" name="TextBox 46"/>
            <p:cNvSpPr txBox="1"/>
            <p:nvPr/>
          </p:nvSpPr>
          <p:spPr>
            <a:xfrm>
              <a:off x="0" y="158750"/>
              <a:ext cx="698500" cy="7807380"/>
            </a:xfrm>
            <a:prstGeom prst="rect">
              <a:avLst/>
            </a:prstGeom>
          </p:spPr>
          <p:txBody>
            <a:bodyPr lIns="50800" tIns="50800" rIns="50800" bIns="50800" rtlCol="0" anchor="ctr"/>
            <a:lstStyle/>
            <a:p>
              <a:pPr algn="ctr">
                <a:lnSpc>
                  <a:spcPts val="2400"/>
                </a:lnSpc>
              </a:pPr>
              <a:endParaRPr/>
            </a:p>
          </p:txBody>
        </p:sp>
      </p:grpSp>
      <p:grpSp>
        <p:nvGrpSpPr>
          <p:cNvPr id="47" name="Group 47"/>
          <p:cNvGrpSpPr/>
          <p:nvPr/>
        </p:nvGrpSpPr>
        <p:grpSpPr>
          <a:xfrm>
            <a:off x="416403" y="2175690"/>
            <a:ext cx="1424334" cy="1268186"/>
            <a:chOff x="0" y="0"/>
            <a:chExt cx="912878" cy="812800"/>
          </a:xfrm>
        </p:grpSpPr>
        <p:sp>
          <p:nvSpPr>
            <p:cNvPr id="48" name="Freeform 48"/>
            <p:cNvSpPr/>
            <p:nvPr/>
          </p:nvSpPr>
          <p:spPr>
            <a:xfrm>
              <a:off x="0" y="0"/>
              <a:ext cx="912878" cy="812800"/>
            </a:xfrm>
            <a:custGeom>
              <a:avLst/>
              <a:gdLst/>
              <a:ahLst/>
              <a:cxnLst/>
              <a:rect l="l" t="t" r="r" b="b"/>
              <a:pathLst>
                <a:path w="912878" h="812800">
                  <a:moveTo>
                    <a:pt x="456439" y="0"/>
                  </a:moveTo>
                  <a:cubicBezTo>
                    <a:pt x="204355" y="0"/>
                    <a:pt x="0" y="181951"/>
                    <a:pt x="0" y="406400"/>
                  </a:cubicBezTo>
                  <a:cubicBezTo>
                    <a:pt x="0" y="630849"/>
                    <a:pt x="204355" y="812800"/>
                    <a:pt x="456439" y="812800"/>
                  </a:cubicBezTo>
                  <a:cubicBezTo>
                    <a:pt x="708523" y="812800"/>
                    <a:pt x="912878" y="630849"/>
                    <a:pt x="912878" y="406400"/>
                  </a:cubicBezTo>
                  <a:cubicBezTo>
                    <a:pt x="912878" y="181951"/>
                    <a:pt x="708523" y="0"/>
                    <a:pt x="456439" y="0"/>
                  </a:cubicBezTo>
                  <a:close/>
                </a:path>
              </a:pathLst>
            </a:custGeom>
            <a:solidFill>
              <a:srgbClr val="000B5D"/>
            </a:solidFill>
          </p:spPr>
        </p:sp>
        <p:sp>
          <p:nvSpPr>
            <p:cNvPr id="49" name="TextBox 49"/>
            <p:cNvSpPr txBox="1"/>
            <p:nvPr/>
          </p:nvSpPr>
          <p:spPr>
            <a:xfrm>
              <a:off x="85582" y="95250"/>
              <a:ext cx="741713" cy="641350"/>
            </a:xfrm>
            <a:prstGeom prst="rect">
              <a:avLst/>
            </a:prstGeom>
          </p:spPr>
          <p:txBody>
            <a:bodyPr lIns="50800" tIns="50800" rIns="50800" bIns="50800" rtlCol="0" anchor="ctr"/>
            <a:lstStyle/>
            <a:p>
              <a:pPr algn="ctr">
                <a:lnSpc>
                  <a:spcPts val="2400"/>
                </a:lnSpc>
              </a:pPr>
              <a:endParaRPr/>
            </a:p>
          </p:txBody>
        </p:sp>
      </p:grpSp>
      <p:grpSp>
        <p:nvGrpSpPr>
          <p:cNvPr id="50" name="Group 50"/>
          <p:cNvGrpSpPr/>
          <p:nvPr/>
        </p:nvGrpSpPr>
        <p:grpSpPr>
          <a:xfrm>
            <a:off x="479007" y="2231433"/>
            <a:ext cx="1299126" cy="1156700"/>
            <a:chOff x="0" y="0"/>
            <a:chExt cx="7131857" cy="6349975"/>
          </a:xfrm>
        </p:grpSpPr>
        <p:sp>
          <p:nvSpPr>
            <p:cNvPr id="51" name="Freeform 51"/>
            <p:cNvSpPr/>
            <p:nvPr/>
          </p:nvSpPr>
          <p:spPr>
            <a:xfrm>
              <a:off x="0" y="0"/>
              <a:ext cx="7131857" cy="6349975"/>
            </a:xfrm>
            <a:custGeom>
              <a:avLst/>
              <a:gdLst/>
              <a:ahLst/>
              <a:cxnLst/>
              <a:rect l="l" t="t" r="r" b="b"/>
              <a:pathLst>
                <a:path w="7131857" h="6349975">
                  <a:moveTo>
                    <a:pt x="7131857" y="3175025"/>
                  </a:moveTo>
                  <a:cubicBezTo>
                    <a:pt x="7131857" y="4928451"/>
                    <a:pt x="5535305" y="6349975"/>
                    <a:pt x="3565928" y="6349975"/>
                  </a:cubicBezTo>
                  <a:cubicBezTo>
                    <a:pt x="1596523" y="6349975"/>
                    <a:pt x="0" y="4928451"/>
                    <a:pt x="0" y="3175025"/>
                  </a:cubicBezTo>
                  <a:cubicBezTo>
                    <a:pt x="0" y="1421511"/>
                    <a:pt x="1596523" y="0"/>
                    <a:pt x="3565928" y="0"/>
                  </a:cubicBezTo>
                  <a:cubicBezTo>
                    <a:pt x="5535334" y="0"/>
                    <a:pt x="7131857" y="1421511"/>
                    <a:pt x="7131857" y="3175025"/>
                  </a:cubicBezTo>
                  <a:close/>
                </a:path>
              </a:pathLst>
            </a:custGeom>
            <a:blipFill>
              <a:blip r:embed="rId2"/>
              <a:stretch>
                <a:fillRect l="-16694" r="-16694"/>
              </a:stretch>
            </a:blipFill>
          </p:spPr>
        </p:sp>
      </p:grpSp>
      <p:sp>
        <p:nvSpPr>
          <p:cNvPr id="52" name="TextBox 52"/>
          <p:cNvSpPr txBox="1"/>
          <p:nvPr/>
        </p:nvSpPr>
        <p:spPr>
          <a:xfrm>
            <a:off x="2362200" y="2781300"/>
            <a:ext cx="3386448" cy="402674"/>
          </a:xfrm>
          <a:prstGeom prst="rect">
            <a:avLst/>
          </a:prstGeom>
        </p:spPr>
        <p:txBody>
          <a:bodyPr lIns="0" tIns="0" rIns="0" bIns="0" rtlCol="0" anchor="t">
            <a:spAutoFit/>
          </a:bodyPr>
          <a:lstStyle/>
          <a:p>
            <a:pPr algn="l">
              <a:lnSpc>
                <a:spcPts val="3359"/>
              </a:lnSpc>
            </a:pPr>
            <a:r>
              <a:rPr lang="en-US" sz="2400" dirty="0">
                <a:solidFill>
                  <a:srgbClr val="FFFFFF"/>
                </a:solidFill>
                <a:latin typeface="#9Slide03 IcielPanton Black" panose="00000A00000000000000" pitchFamily="2" charset="-93"/>
              </a:rPr>
              <a:t>VỐN ĐẦU TƯ </a:t>
            </a:r>
          </a:p>
        </p:txBody>
      </p:sp>
      <p:sp>
        <p:nvSpPr>
          <p:cNvPr id="53" name="TextBox 53"/>
          <p:cNvSpPr txBox="1"/>
          <p:nvPr/>
        </p:nvSpPr>
        <p:spPr>
          <a:xfrm>
            <a:off x="426235" y="3751952"/>
            <a:ext cx="8253309" cy="4985980"/>
          </a:xfrm>
          <a:prstGeom prst="rect">
            <a:avLst/>
          </a:prstGeom>
        </p:spPr>
        <p:txBody>
          <a:bodyPr lIns="0" tIns="0" rIns="0" bIns="0" rtlCol="0" anchor="t">
            <a:spAutoFit/>
          </a:bodyPr>
          <a:lstStyle/>
          <a:p>
            <a:pPr marL="830580" lvl="1" indent="-571500" algn="just">
              <a:lnSpc>
                <a:spcPct val="150000"/>
              </a:lnSpc>
              <a:buFont typeface="Arial" panose="020B0604020202020204" pitchFamily="34" charset="0"/>
              <a:buChar char="•"/>
            </a:pPr>
            <a:r>
              <a:rPr lang="en-US" sz="3600" dirty="0" err="1" smtClean="0">
                <a:solidFill>
                  <a:srgbClr val="000B5D"/>
                </a:solidFill>
                <a:latin typeface="#9Slide03 Cabin Condensed Bold" panose="00000806000000000000" pitchFamily="2" charset="-93"/>
              </a:rPr>
              <a:t>Nguồn</a:t>
            </a:r>
            <a:r>
              <a:rPr lang="en-US" sz="3600" dirty="0" smtClean="0">
                <a:solidFill>
                  <a:srgbClr val="000B5D"/>
                </a:solidFill>
                <a:latin typeface="#9Slide03 Cabin Condensed Bold" panose="00000806000000000000" pitchFamily="2" charset="-93"/>
              </a:rPr>
              <a:t> </a:t>
            </a:r>
            <a:r>
              <a:rPr lang="en-US" sz="3600" dirty="0" err="1" smtClean="0">
                <a:solidFill>
                  <a:srgbClr val="000B5D"/>
                </a:solidFill>
                <a:latin typeface="#9Slide03 Cabin Condensed Bold" panose="00000806000000000000" pitchFamily="2" charset="-93"/>
              </a:rPr>
              <a:t>vốn</a:t>
            </a:r>
            <a:r>
              <a:rPr lang="en-US" sz="3600" dirty="0" smtClean="0">
                <a:solidFill>
                  <a:srgbClr val="000B5D"/>
                </a:solidFill>
                <a:latin typeface="#9Slide03 Cabin Condensed Bold" panose="00000806000000000000" pitchFamily="2" charset="-93"/>
              </a:rPr>
              <a:t> </a:t>
            </a:r>
            <a:r>
              <a:rPr lang="en-US" sz="3600" dirty="0" err="1" smtClean="0">
                <a:solidFill>
                  <a:srgbClr val="000B5D"/>
                </a:solidFill>
                <a:latin typeface="#9Slide03 Cabin Condensed Bold" panose="00000806000000000000" pitchFamily="2" charset="-93"/>
              </a:rPr>
              <a:t>đầu</a:t>
            </a:r>
            <a:r>
              <a:rPr lang="en-US" sz="3600" dirty="0" smtClean="0">
                <a:solidFill>
                  <a:srgbClr val="000B5D"/>
                </a:solidFill>
                <a:latin typeface="#9Slide03 Cabin Condensed Bold" panose="00000806000000000000" pitchFamily="2" charset="-93"/>
              </a:rPr>
              <a:t> </a:t>
            </a:r>
            <a:r>
              <a:rPr lang="en-US" sz="3600" dirty="0" err="1" smtClean="0">
                <a:solidFill>
                  <a:srgbClr val="000B5D"/>
                </a:solidFill>
                <a:latin typeface="#9Slide03 Cabin Condensed Bold" panose="00000806000000000000" pitchFamily="2" charset="-93"/>
              </a:rPr>
              <a:t>tư</a:t>
            </a:r>
            <a:r>
              <a:rPr lang="en-US" sz="3600" dirty="0" smtClean="0">
                <a:solidFill>
                  <a:srgbClr val="000B5D"/>
                </a:solidFill>
                <a:latin typeface="#9Slide03 Cabin Condensed Bold" panose="00000806000000000000" pitchFamily="2" charset="-93"/>
              </a:rPr>
              <a:t> </a:t>
            </a:r>
            <a:r>
              <a:rPr lang="en-US" sz="3600" dirty="0" err="1" smtClean="0">
                <a:solidFill>
                  <a:srgbClr val="000B5D"/>
                </a:solidFill>
                <a:latin typeface="#9Slide03 Cabin Condensed Bold" panose="00000806000000000000" pitchFamily="2" charset="-93"/>
              </a:rPr>
              <a:t>vào</a:t>
            </a:r>
            <a:r>
              <a:rPr lang="en-US" sz="3600" dirty="0" smtClean="0">
                <a:solidFill>
                  <a:srgbClr val="000B5D"/>
                </a:solidFill>
                <a:latin typeface="#9Slide03 Cabin Condensed Bold" panose="00000806000000000000" pitchFamily="2" charset="-93"/>
              </a:rPr>
              <a:t> </a:t>
            </a:r>
            <a:r>
              <a:rPr lang="en-US" sz="3600" dirty="0" err="1" smtClean="0">
                <a:solidFill>
                  <a:srgbClr val="000B5D"/>
                </a:solidFill>
                <a:latin typeface="#9Slide03 Cabin Condensed Bold" panose="00000806000000000000" pitchFamily="2" charset="-93"/>
              </a:rPr>
              <a:t>ngành</a:t>
            </a:r>
            <a:r>
              <a:rPr lang="en-US" sz="3600" dirty="0" smtClean="0">
                <a:solidFill>
                  <a:srgbClr val="000B5D"/>
                </a:solidFill>
                <a:latin typeface="#9Slide03 Cabin Condensed Bold" panose="00000806000000000000" pitchFamily="2" charset="-93"/>
              </a:rPr>
              <a:t> </a:t>
            </a:r>
            <a:r>
              <a:rPr lang="en-US" sz="3600" dirty="0" err="1" smtClean="0">
                <a:solidFill>
                  <a:srgbClr val="000B5D"/>
                </a:solidFill>
                <a:latin typeface="#9Slide03 Cabin Condensed Bold" panose="00000806000000000000" pitchFamily="2" charset="-93"/>
              </a:rPr>
              <a:t>công</a:t>
            </a:r>
            <a:r>
              <a:rPr lang="en-US" sz="3600" dirty="0" smtClean="0">
                <a:solidFill>
                  <a:srgbClr val="000B5D"/>
                </a:solidFill>
                <a:latin typeface="#9Slide03 Cabin Condensed Bold" panose="00000806000000000000" pitchFamily="2" charset="-93"/>
              </a:rPr>
              <a:t> </a:t>
            </a:r>
            <a:r>
              <a:rPr lang="en-US" sz="3600" dirty="0" err="1" smtClean="0">
                <a:solidFill>
                  <a:srgbClr val="000B5D"/>
                </a:solidFill>
                <a:latin typeface="#9Slide03 Cabin Condensed Bold" panose="00000806000000000000" pitchFamily="2" charset="-93"/>
              </a:rPr>
              <a:t>nghiệp</a:t>
            </a:r>
            <a:r>
              <a:rPr lang="en-US" sz="3600" dirty="0" smtClean="0">
                <a:solidFill>
                  <a:srgbClr val="000B5D"/>
                </a:solidFill>
                <a:latin typeface="#9Slide03 Cabin Condensed Bold" panose="00000806000000000000" pitchFamily="2" charset="-93"/>
              </a:rPr>
              <a:t> </a:t>
            </a:r>
            <a:r>
              <a:rPr lang="en-US" sz="3600" dirty="0" err="1" smtClean="0">
                <a:solidFill>
                  <a:srgbClr val="000B5D"/>
                </a:solidFill>
                <a:latin typeface="#9Slide03 Cabin Condensed Bold" panose="00000806000000000000" pitchFamily="2" charset="-93"/>
              </a:rPr>
              <a:t>của</a:t>
            </a:r>
            <a:r>
              <a:rPr lang="en-US" sz="3600" dirty="0" smtClean="0">
                <a:solidFill>
                  <a:srgbClr val="000B5D"/>
                </a:solidFill>
                <a:latin typeface="#9Slide03 Cabin Condensed Bold" panose="00000806000000000000" pitchFamily="2" charset="-93"/>
              </a:rPr>
              <a:t> </a:t>
            </a:r>
            <a:r>
              <a:rPr lang="en-US" sz="3600" dirty="0" err="1" smtClean="0">
                <a:solidFill>
                  <a:srgbClr val="000B5D"/>
                </a:solidFill>
                <a:latin typeface="#9Slide03 Cabin Condensed Bold" panose="00000806000000000000" pitchFamily="2" charset="-93"/>
              </a:rPr>
              <a:t>Việt</a:t>
            </a:r>
            <a:r>
              <a:rPr lang="en-US" sz="3600" dirty="0" smtClean="0">
                <a:solidFill>
                  <a:srgbClr val="000B5D"/>
                </a:solidFill>
                <a:latin typeface="#9Slide03 Cabin Condensed Bold" panose="00000806000000000000" pitchFamily="2" charset="-93"/>
              </a:rPr>
              <a:t> Nam </a:t>
            </a:r>
            <a:r>
              <a:rPr lang="en-US" sz="3600" dirty="0" err="1" smtClean="0">
                <a:solidFill>
                  <a:srgbClr val="000B5D"/>
                </a:solidFill>
                <a:latin typeface="#9Slide03 Cabin Condensed Bold" panose="00000806000000000000" pitchFamily="2" charset="-93"/>
              </a:rPr>
              <a:t>tăng</a:t>
            </a:r>
            <a:r>
              <a:rPr lang="en-US" sz="3600" dirty="0" smtClean="0">
                <a:solidFill>
                  <a:srgbClr val="000B5D"/>
                </a:solidFill>
                <a:latin typeface="#9Slide03 Cabin Condensed Bold" panose="00000806000000000000" pitchFamily="2" charset="-93"/>
              </a:rPr>
              <a:t>, </a:t>
            </a:r>
            <a:r>
              <a:rPr lang="en-US" sz="3600" dirty="0" err="1" smtClean="0">
                <a:solidFill>
                  <a:srgbClr val="000B5D"/>
                </a:solidFill>
                <a:latin typeface="#9Slide03 Cabin Condensed Bold" panose="00000806000000000000" pitchFamily="2" charset="-93"/>
              </a:rPr>
              <a:t>nhất</a:t>
            </a:r>
            <a:r>
              <a:rPr lang="en-US" sz="3600" dirty="0" smtClean="0">
                <a:solidFill>
                  <a:srgbClr val="000B5D"/>
                </a:solidFill>
                <a:latin typeface="#9Slide03 Cabin Condensed Bold" panose="00000806000000000000" pitchFamily="2" charset="-93"/>
              </a:rPr>
              <a:t> </a:t>
            </a:r>
            <a:r>
              <a:rPr lang="en-US" sz="3600" dirty="0" err="1" smtClean="0">
                <a:solidFill>
                  <a:srgbClr val="000B5D"/>
                </a:solidFill>
                <a:latin typeface="#9Slide03 Cabin Condensed Bold" panose="00000806000000000000" pitchFamily="2" charset="-93"/>
              </a:rPr>
              <a:t>là</a:t>
            </a:r>
            <a:r>
              <a:rPr lang="en-US" sz="3600" dirty="0" smtClean="0">
                <a:solidFill>
                  <a:srgbClr val="000B5D"/>
                </a:solidFill>
                <a:latin typeface="#9Slide03 Cabin Condensed Bold" panose="00000806000000000000" pitchFamily="2" charset="-93"/>
              </a:rPr>
              <a:t> </a:t>
            </a:r>
            <a:r>
              <a:rPr lang="en-US" sz="3600" dirty="0" err="1" smtClean="0">
                <a:solidFill>
                  <a:srgbClr val="000B5D"/>
                </a:solidFill>
                <a:latin typeface="#9Slide03 Cabin Condensed Bold" panose="00000806000000000000" pitchFamily="2" charset="-93"/>
              </a:rPr>
              <a:t>ngành</a:t>
            </a:r>
            <a:r>
              <a:rPr lang="en-US" sz="3600" dirty="0" smtClean="0">
                <a:solidFill>
                  <a:srgbClr val="000B5D"/>
                </a:solidFill>
                <a:latin typeface="#9Slide03 Cabin Condensed Bold" panose="00000806000000000000" pitchFamily="2" charset="-93"/>
              </a:rPr>
              <a:t> </a:t>
            </a:r>
            <a:r>
              <a:rPr lang="en-US" sz="3600" dirty="0" err="1" smtClean="0">
                <a:solidFill>
                  <a:srgbClr val="000B5D"/>
                </a:solidFill>
                <a:latin typeface="#9Slide03 Cabin Condensed Bold" panose="00000806000000000000" pitchFamily="2" charset="-93"/>
              </a:rPr>
              <a:t>công</a:t>
            </a:r>
            <a:r>
              <a:rPr lang="en-US" sz="3600" dirty="0" smtClean="0">
                <a:solidFill>
                  <a:srgbClr val="000B5D"/>
                </a:solidFill>
                <a:latin typeface="#9Slide03 Cabin Condensed Bold" panose="00000806000000000000" pitchFamily="2" charset="-93"/>
              </a:rPr>
              <a:t> </a:t>
            </a:r>
            <a:r>
              <a:rPr lang="en-US" sz="3600" dirty="0" err="1" smtClean="0">
                <a:solidFill>
                  <a:srgbClr val="000B5D"/>
                </a:solidFill>
                <a:latin typeface="#9Slide03 Cabin Condensed Bold" panose="00000806000000000000" pitchFamily="2" charset="-93"/>
              </a:rPr>
              <a:t>nghiệp</a:t>
            </a:r>
            <a:r>
              <a:rPr lang="en-US" sz="3600" dirty="0" smtClean="0">
                <a:solidFill>
                  <a:srgbClr val="000B5D"/>
                </a:solidFill>
                <a:latin typeface="#9Slide03 Cabin Condensed Bold" panose="00000806000000000000" pitchFamily="2" charset="-93"/>
              </a:rPr>
              <a:t> </a:t>
            </a:r>
            <a:r>
              <a:rPr lang="en-US" sz="3600" dirty="0" err="1" smtClean="0">
                <a:solidFill>
                  <a:srgbClr val="000B5D"/>
                </a:solidFill>
                <a:latin typeface="#9Slide03 Cabin Condensed Bold" panose="00000806000000000000" pitchFamily="2" charset="-93"/>
              </a:rPr>
              <a:t>chế</a:t>
            </a:r>
            <a:r>
              <a:rPr lang="en-US" sz="3600" dirty="0" smtClean="0">
                <a:solidFill>
                  <a:srgbClr val="000B5D"/>
                </a:solidFill>
                <a:latin typeface="#9Slide03 Cabin Condensed Bold" panose="00000806000000000000" pitchFamily="2" charset="-93"/>
              </a:rPr>
              <a:t> </a:t>
            </a:r>
            <a:r>
              <a:rPr lang="en-US" sz="3600" dirty="0" err="1" smtClean="0">
                <a:solidFill>
                  <a:srgbClr val="000B5D"/>
                </a:solidFill>
                <a:latin typeface="#9Slide03 Cabin Condensed Bold" panose="00000806000000000000" pitchFamily="2" charset="-93"/>
              </a:rPr>
              <a:t>biến</a:t>
            </a:r>
            <a:r>
              <a:rPr lang="en-US" sz="3600" dirty="0" smtClean="0">
                <a:solidFill>
                  <a:srgbClr val="000B5D"/>
                </a:solidFill>
                <a:latin typeface="#9Slide03 Cabin Condensed Bold" panose="00000806000000000000" pitchFamily="2" charset="-93"/>
              </a:rPr>
              <a:t> </a:t>
            </a:r>
            <a:r>
              <a:rPr lang="en-US" sz="3600" dirty="0" err="1" smtClean="0">
                <a:solidFill>
                  <a:srgbClr val="000B5D"/>
                </a:solidFill>
                <a:latin typeface="#9Slide03 Cabin Condensed Bold" panose="00000806000000000000" pitchFamily="2" charset="-93"/>
              </a:rPr>
              <a:t>chế</a:t>
            </a:r>
            <a:r>
              <a:rPr lang="en-US" sz="3600" dirty="0" smtClean="0">
                <a:solidFill>
                  <a:srgbClr val="000B5D"/>
                </a:solidFill>
                <a:latin typeface="#9Slide03 Cabin Condensed Bold" panose="00000806000000000000" pitchFamily="2" charset="-93"/>
              </a:rPr>
              <a:t> </a:t>
            </a:r>
            <a:r>
              <a:rPr lang="en-US" sz="3600" dirty="0" err="1" smtClean="0">
                <a:solidFill>
                  <a:srgbClr val="000B5D"/>
                </a:solidFill>
                <a:latin typeface="#9Slide03 Cabin Condensed Bold" panose="00000806000000000000" pitchFamily="2" charset="-93"/>
              </a:rPr>
              <a:t>tạo</a:t>
            </a:r>
            <a:r>
              <a:rPr lang="en-US" sz="3600" dirty="0" smtClean="0">
                <a:solidFill>
                  <a:srgbClr val="000B5D"/>
                </a:solidFill>
                <a:latin typeface="#9Slide03 Cabin Condensed Bold" panose="00000806000000000000" pitchFamily="2" charset="-93"/>
              </a:rPr>
              <a:t>.</a:t>
            </a:r>
          </a:p>
          <a:p>
            <a:pPr marL="830580" lvl="1" indent="-571500" algn="just">
              <a:lnSpc>
                <a:spcPct val="150000"/>
              </a:lnSpc>
              <a:buFont typeface="Arial" panose="020B0604020202020204" pitchFamily="34" charset="0"/>
              <a:buChar char="•"/>
            </a:pPr>
            <a:r>
              <a:rPr lang="en-US" sz="3600" dirty="0" err="1" smtClean="0">
                <a:solidFill>
                  <a:srgbClr val="000B5D"/>
                </a:solidFill>
                <a:latin typeface="#9Slide03 Cabin Condensed Bold" panose="00000806000000000000" pitchFamily="2" charset="-93"/>
              </a:rPr>
              <a:t>Ngành</a:t>
            </a:r>
            <a:r>
              <a:rPr lang="en-US" sz="3600" dirty="0">
                <a:solidFill>
                  <a:srgbClr val="000B5D"/>
                </a:solidFill>
                <a:latin typeface="#9Slide03 Cabin Condensed Bold" panose="00000806000000000000" pitchFamily="2" charset="-93"/>
              </a:rPr>
              <a:t> </a:t>
            </a:r>
            <a:r>
              <a:rPr lang="en-US" sz="3600" dirty="0" err="1" smtClean="0">
                <a:solidFill>
                  <a:srgbClr val="000B5D"/>
                </a:solidFill>
                <a:latin typeface="#9Slide03 Cabin Condensed Bold" panose="00000806000000000000" pitchFamily="2" charset="-93"/>
              </a:rPr>
              <a:t>khai</a:t>
            </a:r>
            <a:r>
              <a:rPr lang="en-US" sz="3600" dirty="0" smtClean="0">
                <a:solidFill>
                  <a:srgbClr val="000B5D"/>
                </a:solidFill>
                <a:latin typeface="#9Slide03 Cabin Condensed Bold" panose="00000806000000000000" pitchFamily="2" charset="-93"/>
              </a:rPr>
              <a:t> </a:t>
            </a:r>
            <a:r>
              <a:rPr lang="en-US" sz="3600" dirty="0" err="1" smtClean="0">
                <a:solidFill>
                  <a:srgbClr val="000B5D"/>
                </a:solidFill>
                <a:latin typeface="#9Slide03 Cabin Condensed Bold" panose="00000806000000000000" pitchFamily="2" charset="-93"/>
              </a:rPr>
              <a:t>khoáng</a:t>
            </a:r>
            <a:r>
              <a:rPr lang="en-US" sz="3600" dirty="0" smtClean="0">
                <a:solidFill>
                  <a:srgbClr val="000B5D"/>
                </a:solidFill>
                <a:latin typeface="#9Slide03 Cabin Condensed Bold" panose="00000806000000000000" pitchFamily="2" charset="-93"/>
              </a:rPr>
              <a:t> </a:t>
            </a:r>
            <a:r>
              <a:rPr lang="en-US" sz="3600" dirty="0" err="1" smtClean="0">
                <a:solidFill>
                  <a:srgbClr val="000B5D"/>
                </a:solidFill>
                <a:latin typeface="#9Slide03 Cabin Condensed Bold" panose="00000806000000000000" pitchFamily="2" charset="-93"/>
              </a:rPr>
              <a:t>và</a:t>
            </a:r>
            <a:r>
              <a:rPr lang="en-US" sz="3600" dirty="0" smtClean="0">
                <a:solidFill>
                  <a:srgbClr val="000B5D"/>
                </a:solidFill>
                <a:latin typeface="#9Slide03 Cabin Condensed Bold" panose="00000806000000000000" pitchFamily="2" charset="-93"/>
              </a:rPr>
              <a:t> </a:t>
            </a:r>
            <a:r>
              <a:rPr lang="vi-VN" sz="3600" dirty="0" smtClean="0">
                <a:solidFill>
                  <a:srgbClr val="000B5D"/>
                </a:solidFill>
                <a:latin typeface="#9Slide03 Cabin Condensed Bold" panose="00000806000000000000" pitchFamily="2" charset="-93"/>
              </a:rPr>
              <a:t>sản xuất, phân phối điện, khí đốt, nước</a:t>
            </a:r>
            <a:r>
              <a:rPr lang="en-US" sz="3600" dirty="0" smtClean="0">
                <a:solidFill>
                  <a:srgbClr val="000B5D"/>
                </a:solidFill>
                <a:latin typeface="#9Slide03 Cabin Condensed Bold" panose="00000806000000000000" pitchFamily="2" charset="-93"/>
              </a:rPr>
              <a:t> </a:t>
            </a:r>
            <a:r>
              <a:rPr lang="en-US" sz="3600" dirty="0" err="1" smtClean="0">
                <a:solidFill>
                  <a:srgbClr val="000B5D"/>
                </a:solidFill>
                <a:latin typeface="#9Slide03 Cabin Condensed Bold" panose="00000806000000000000" pitchFamily="2" charset="-93"/>
              </a:rPr>
              <a:t>cơ</a:t>
            </a:r>
            <a:r>
              <a:rPr lang="en-US" sz="3600" dirty="0" smtClean="0">
                <a:solidFill>
                  <a:srgbClr val="000B5D"/>
                </a:solidFill>
                <a:latin typeface="#9Slide03 Cabin Condensed Bold" panose="00000806000000000000" pitchFamily="2" charset="-93"/>
              </a:rPr>
              <a:t> </a:t>
            </a:r>
            <a:r>
              <a:rPr lang="en-US" sz="3600" dirty="0" err="1" smtClean="0">
                <a:solidFill>
                  <a:srgbClr val="000B5D"/>
                </a:solidFill>
                <a:latin typeface="#9Slide03 Cabin Condensed Bold" panose="00000806000000000000" pitchFamily="2" charset="-93"/>
              </a:rPr>
              <a:t>bản</a:t>
            </a:r>
            <a:r>
              <a:rPr lang="en-US" sz="3600" dirty="0" smtClean="0">
                <a:solidFill>
                  <a:srgbClr val="000B5D"/>
                </a:solidFill>
                <a:latin typeface="#9Slide03 Cabin Condensed Bold" panose="00000806000000000000" pitchFamily="2" charset="-93"/>
              </a:rPr>
              <a:t> </a:t>
            </a:r>
            <a:r>
              <a:rPr lang="en-US" sz="3600" dirty="0" err="1" smtClean="0">
                <a:solidFill>
                  <a:srgbClr val="000B5D"/>
                </a:solidFill>
                <a:latin typeface="#9Slide03 Cabin Condensed Bold" panose="00000806000000000000" pitchFamily="2" charset="-93"/>
              </a:rPr>
              <a:t>giữ</a:t>
            </a:r>
            <a:r>
              <a:rPr lang="en-US" sz="3600" dirty="0" smtClean="0">
                <a:solidFill>
                  <a:srgbClr val="000B5D"/>
                </a:solidFill>
                <a:latin typeface="#9Slide03 Cabin Condensed Bold" panose="00000806000000000000" pitchFamily="2" charset="-93"/>
              </a:rPr>
              <a:t> </a:t>
            </a:r>
            <a:r>
              <a:rPr lang="en-US" sz="3600" dirty="0" err="1" smtClean="0">
                <a:solidFill>
                  <a:srgbClr val="000B5D"/>
                </a:solidFill>
                <a:latin typeface="#9Slide03 Cabin Condensed Bold" panose="00000806000000000000" pitchFamily="2" charset="-93"/>
              </a:rPr>
              <a:t>được</a:t>
            </a:r>
            <a:r>
              <a:rPr lang="en-US" sz="3600" dirty="0" smtClean="0">
                <a:solidFill>
                  <a:srgbClr val="000B5D"/>
                </a:solidFill>
                <a:latin typeface="#9Slide03 Cabin Condensed Bold" panose="00000806000000000000" pitchFamily="2" charset="-93"/>
              </a:rPr>
              <a:t> </a:t>
            </a:r>
            <a:r>
              <a:rPr lang="en-US" sz="3600" dirty="0" err="1" smtClean="0">
                <a:solidFill>
                  <a:srgbClr val="000B5D"/>
                </a:solidFill>
                <a:latin typeface="#9Slide03 Cabin Condensed Bold" panose="00000806000000000000" pitchFamily="2" charset="-93"/>
              </a:rPr>
              <a:t>nguồn</a:t>
            </a:r>
            <a:r>
              <a:rPr lang="en-US" sz="3600" dirty="0" smtClean="0">
                <a:solidFill>
                  <a:srgbClr val="000B5D"/>
                </a:solidFill>
                <a:latin typeface="#9Slide03 Cabin Condensed Bold" panose="00000806000000000000" pitchFamily="2" charset="-93"/>
              </a:rPr>
              <a:t> </a:t>
            </a:r>
            <a:r>
              <a:rPr lang="en-US" sz="3600" dirty="0" err="1" smtClean="0">
                <a:solidFill>
                  <a:srgbClr val="000B5D"/>
                </a:solidFill>
                <a:latin typeface="#9Slide03 Cabin Condensed Bold" panose="00000806000000000000" pitchFamily="2" charset="-93"/>
              </a:rPr>
              <a:t>vốn</a:t>
            </a:r>
            <a:r>
              <a:rPr lang="en-US" sz="3600" dirty="0" smtClean="0">
                <a:solidFill>
                  <a:srgbClr val="000B5D"/>
                </a:solidFill>
                <a:latin typeface="#9Slide03 Cabin Condensed Bold" panose="00000806000000000000" pitchFamily="2" charset="-93"/>
              </a:rPr>
              <a:t> </a:t>
            </a:r>
            <a:r>
              <a:rPr lang="en-US" sz="3600" dirty="0" err="1" smtClean="0">
                <a:solidFill>
                  <a:srgbClr val="000B5D"/>
                </a:solidFill>
                <a:latin typeface="#9Slide03 Cabin Condensed Bold" panose="00000806000000000000" pitchFamily="2" charset="-93"/>
              </a:rPr>
              <a:t>sau</a:t>
            </a:r>
            <a:r>
              <a:rPr lang="en-US" sz="3600" dirty="0" smtClean="0">
                <a:solidFill>
                  <a:srgbClr val="000B5D"/>
                </a:solidFill>
                <a:latin typeface="#9Slide03 Cabin Condensed Bold" panose="00000806000000000000" pitchFamily="2" charset="-93"/>
              </a:rPr>
              <a:t> </a:t>
            </a:r>
            <a:r>
              <a:rPr lang="en-US" sz="3600" dirty="0" err="1" smtClean="0">
                <a:solidFill>
                  <a:srgbClr val="000B5D"/>
                </a:solidFill>
                <a:latin typeface="#9Slide03 Cabin Condensed Bold" panose="00000806000000000000" pitchFamily="2" charset="-93"/>
              </a:rPr>
              <a:t>đại</a:t>
            </a:r>
            <a:r>
              <a:rPr lang="en-US" sz="3600" dirty="0" smtClean="0">
                <a:solidFill>
                  <a:srgbClr val="000B5D"/>
                </a:solidFill>
                <a:latin typeface="#9Slide03 Cabin Condensed Bold" panose="00000806000000000000" pitchFamily="2" charset="-93"/>
              </a:rPr>
              <a:t> </a:t>
            </a:r>
            <a:r>
              <a:rPr lang="en-US" sz="3600" dirty="0" err="1" smtClean="0">
                <a:solidFill>
                  <a:srgbClr val="000B5D"/>
                </a:solidFill>
                <a:latin typeface="#9Slide03 Cabin Condensed Bold" panose="00000806000000000000" pitchFamily="2" charset="-93"/>
              </a:rPr>
              <a:t>dịch</a:t>
            </a:r>
            <a:r>
              <a:rPr lang="en-US" sz="3600" dirty="0" smtClean="0">
                <a:solidFill>
                  <a:srgbClr val="000B5D"/>
                </a:solidFill>
                <a:latin typeface="#9Slide03 Cabin Condensed Bold" panose="00000806000000000000" pitchFamily="2" charset="-93"/>
              </a:rPr>
              <a:t> </a:t>
            </a:r>
            <a:r>
              <a:rPr lang="en-US" sz="3600" dirty="0" err="1" smtClean="0">
                <a:solidFill>
                  <a:srgbClr val="000B5D"/>
                </a:solidFill>
                <a:latin typeface="#9Slide03 Cabin Condensed Bold" panose="00000806000000000000" pitchFamily="2" charset="-93"/>
              </a:rPr>
              <a:t>Covid</a:t>
            </a:r>
            <a:endParaRPr lang="en-US" sz="3600" dirty="0">
              <a:solidFill>
                <a:srgbClr val="000B5D"/>
              </a:solidFill>
              <a:latin typeface="#9Slide03 Cabin Condensed Bold" panose="00000806000000000000" pitchFamily="2" charset="-93"/>
            </a:endParaRPr>
          </a:p>
        </p:txBody>
      </p:sp>
      <p:pic>
        <p:nvPicPr>
          <p:cNvPr id="3" name="Picture 2"/>
          <p:cNvPicPr>
            <a:picLocks noChangeAspect="1"/>
          </p:cNvPicPr>
          <p:nvPr/>
        </p:nvPicPr>
        <p:blipFill rotWithShape="1">
          <a:blip r:embed="rId3"/>
          <a:srcRect l="3734" t="10417" r="41801" b="7291"/>
          <a:stretch/>
        </p:blipFill>
        <p:spPr>
          <a:xfrm>
            <a:off x="9448800" y="2781300"/>
            <a:ext cx="7826617" cy="6648417"/>
          </a:xfrm>
          <a:prstGeom prst="rect">
            <a:avLst/>
          </a:prstGeom>
        </p:spPr>
      </p:pic>
      <p:pic>
        <p:nvPicPr>
          <p:cNvPr id="1028" name="Picture 4" descr="https://senvangdata.com.vn/wp-content/uploads/2023-08-28_vn-fdi-8t_02_h84.jpg"/>
          <p:cNvPicPr>
            <a:picLocks noChangeAspect="1" noChangeArrowheads="1"/>
          </p:cNvPicPr>
          <p:nvPr/>
        </p:nvPicPr>
        <p:blipFill rotWithShape="1">
          <a:blip r:embed="rId4">
            <a:extLst>
              <a:ext uri="{28A0092B-C50C-407E-A947-70E740481C1C}">
                <a14:useLocalDpi xmlns:a14="http://schemas.microsoft.com/office/drawing/2010/main" val="0"/>
              </a:ext>
            </a:extLst>
          </a:blip>
          <a:srcRect l="56639" t="19586" b="60197"/>
          <a:stretch/>
        </p:blipFill>
        <p:spPr bwMode="auto">
          <a:xfrm>
            <a:off x="14338054" y="114506"/>
            <a:ext cx="3733582" cy="3329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1818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circle(in)">
                                      <p:cBhvr>
                                        <p:cTn id="7" dur="2000"/>
                                        <p:tgtEl>
                                          <p:spTgt spid="53"/>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5448112" y="-571327"/>
            <a:ext cx="568864" cy="6768861"/>
            <a:chOff x="0" y="0"/>
            <a:chExt cx="698500" cy="8311383"/>
          </a:xfrm>
        </p:grpSpPr>
        <p:sp>
          <p:nvSpPr>
            <p:cNvPr id="3" name="Freeform 3"/>
            <p:cNvSpPr/>
            <p:nvPr/>
          </p:nvSpPr>
          <p:spPr>
            <a:xfrm>
              <a:off x="0" y="24704"/>
              <a:ext cx="698500" cy="8261974"/>
            </a:xfrm>
            <a:custGeom>
              <a:avLst/>
              <a:gdLst/>
              <a:ahLst/>
              <a:cxnLst/>
              <a:rect l="l" t="t" r="r" b="b"/>
              <a:pathLst>
                <a:path w="698500" h="8261974">
                  <a:moveTo>
                    <a:pt x="460450" y="39994"/>
                  </a:moveTo>
                  <a:lnTo>
                    <a:pt x="587300" y="113798"/>
                  </a:lnTo>
                  <a:cubicBezTo>
                    <a:pt x="656146" y="153854"/>
                    <a:pt x="698500" y="227497"/>
                    <a:pt x="698500" y="307148"/>
                  </a:cubicBezTo>
                  <a:lnTo>
                    <a:pt x="698500" y="7954828"/>
                  </a:lnTo>
                  <a:cubicBezTo>
                    <a:pt x="698500" y="8034478"/>
                    <a:pt x="656146" y="8108121"/>
                    <a:pt x="587300" y="8148178"/>
                  </a:cubicBezTo>
                  <a:lnTo>
                    <a:pt x="460450" y="8221981"/>
                  </a:lnTo>
                  <a:cubicBezTo>
                    <a:pt x="391711" y="8261975"/>
                    <a:pt x="306789" y="8261975"/>
                    <a:pt x="238050" y="8221981"/>
                  </a:cubicBezTo>
                  <a:lnTo>
                    <a:pt x="111200" y="8148178"/>
                  </a:lnTo>
                  <a:cubicBezTo>
                    <a:pt x="42354" y="8108121"/>
                    <a:pt x="0" y="8034478"/>
                    <a:pt x="0" y="7954828"/>
                  </a:cubicBezTo>
                  <a:lnTo>
                    <a:pt x="0" y="307148"/>
                  </a:lnTo>
                  <a:cubicBezTo>
                    <a:pt x="0" y="227497"/>
                    <a:pt x="42354" y="153854"/>
                    <a:pt x="111200" y="113798"/>
                  </a:cubicBezTo>
                  <a:lnTo>
                    <a:pt x="238050" y="39994"/>
                  </a:lnTo>
                  <a:cubicBezTo>
                    <a:pt x="306789" y="0"/>
                    <a:pt x="391711" y="0"/>
                    <a:pt x="460450" y="39994"/>
                  </a:cubicBezTo>
                  <a:close/>
                </a:path>
              </a:pathLst>
            </a:custGeom>
            <a:solidFill>
              <a:srgbClr val="000B5D"/>
            </a:solidFill>
          </p:spPr>
        </p:sp>
        <p:sp>
          <p:nvSpPr>
            <p:cNvPr id="4" name="TextBox 4"/>
            <p:cNvSpPr txBox="1"/>
            <p:nvPr/>
          </p:nvSpPr>
          <p:spPr>
            <a:xfrm>
              <a:off x="0" y="158750"/>
              <a:ext cx="698500" cy="8012933"/>
            </a:xfrm>
            <a:prstGeom prst="rect">
              <a:avLst/>
            </a:prstGeom>
          </p:spPr>
          <p:txBody>
            <a:bodyPr lIns="50800" tIns="50800" rIns="50800" bIns="50800" rtlCol="0" anchor="ctr"/>
            <a:lstStyle/>
            <a:p>
              <a:pPr algn="ctr">
                <a:lnSpc>
                  <a:spcPts val="2400"/>
                </a:lnSpc>
              </a:pPr>
              <a:endParaRPr/>
            </a:p>
          </p:txBody>
        </p:sp>
      </p:grpSp>
      <p:grpSp>
        <p:nvGrpSpPr>
          <p:cNvPr id="5" name="Group 5"/>
          <p:cNvGrpSpPr/>
          <p:nvPr/>
        </p:nvGrpSpPr>
        <p:grpSpPr>
          <a:xfrm>
            <a:off x="951854" y="2017566"/>
            <a:ext cx="1396259" cy="1212443"/>
            <a:chOff x="0" y="0"/>
            <a:chExt cx="936027" cy="812800"/>
          </a:xfrm>
        </p:grpSpPr>
        <p:sp>
          <p:nvSpPr>
            <p:cNvPr id="6" name="Freeform 6"/>
            <p:cNvSpPr/>
            <p:nvPr/>
          </p:nvSpPr>
          <p:spPr>
            <a:xfrm>
              <a:off x="0" y="0"/>
              <a:ext cx="936027" cy="812800"/>
            </a:xfrm>
            <a:custGeom>
              <a:avLst/>
              <a:gdLst/>
              <a:ahLst/>
              <a:cxnLst/>
              <a:rect l="l" t="t" r="r" b="b"/>
              <a:pathLst>
                <a:path w="936027" h="812800">
                  <a:moveTo>
                    <a:pt x="468014" y="0"/>
                  </a:moveTo>
                  <a:cubicBezTo>
                    <a:pt x="209537" y="0"/>
                    <a:pt x="0" y="181951"/>
                    <a:pt x="0" y="406400"/>
                  </a:cubicBezTo>
                  <a:cubicBezTo>
                    <a:pt x="0" y="630849"/>
                    <a:pt x="209537" y="812800"/>
                    <a:pt x="468014" y="812800"/>
                  </a:cubicBezTo>
                  <a:cubicBezTo>
                    <a:pt x="726490" y="812800"/>
                    <a:pt x="936027" y="630849"/>
                    <a:pt x="936027" y="406400"/>
                  </a:cubicBezTo>
                  <a:cubicBezTo>
                    <a:pt x="936027" y="181951"/>
                    <a:pt x="726490" y="0"/>
                    <a:pt x="468014" y="0"/>
                  </a:cubicBezTo>
                  <a:close/>
                </a:path>
              </a:pathLst>
            </a:custGeom>
            <a:solidFill>
              <a:srgbClr val="000B5D"/>
            </a:solidFill>
          </p:spPr>
        </p:sp>
        <p:sp>
          <p:nvSpPr>
            <p:cNvPr id="7" name="TextBox 7"/>
            <p:cNvSpPr txBox="1"/>
            <p:nvPr/>
          </p:nvSpPr>
          <p:spPr>
            <a:xfrm>
              <a:off x="87753" y="95250"/>
              <a:ext cx="760522" cy="641350"/>
            </a:xfrm>
            <a:prstGeom prst="rect">
              <a:avLst/>
            </a:prstGeom>
          </p:spPr>
          <p:txBody>
            <a:bodyPr lIns="50800" tIns="50800" rIns="50800" bIns="50800" rtlCol="0" anchor="ctr"/>
            <a:lstStyle/>
            <a:p>
              <a:pPr algn="ctr">
                <a:lnSpc>
                  <a:spcPts val="2400"/>
                </a:lnSpc>
              </a:pPr>
              <a:endParaRPr/>
            </a:p>
          </p:txBody>
        </p:sp>
      </p:grpSp>
      <p:grpSp>
        <p:nvGrpSpPr>
          <p:cNvPr id="8" name="Group 8"/>
          <p:cNvGrpSpPr/>
          <p:nvPr/>
        </p:nvGrpSpPr>
        <p:grpSpPr>
          <a:xfrm>
            <a:off x="1013224" y="2070859"/>
            <a:ext cx="1273519" cy="1105857"/>
            <a:chOff x="0" y="0"/>
            <a:chExt cx="7312711" cy="6349975"/>
          </a:xfrm>
        </p:grpSpPr>
        <p:sp>
          <p:nvSpPr>
            <p:cNvPr id="9" name="Freeform 9"/>
            <p:cNvSpPr/>
            <p:nvPr/>
          </p:nvSpPr>
          <p:spPr>
            <a:xfrm>
              <a:off x="0" y="0"/>
              <a:ext cx="7312712" cy="6349975"/>
            </a:xfrm>
            <a:custGeom>
              <a:avLst/>
              <a:gdLst/>
              <a:ahLst/>
              <a:cxnLst/>
              <a:rect l="l" t="t" r="r" b="b"/>
              <a:pathLst>
                <a:path w="7312712" h="6349975">
                  <a:moveTo>
                    <a:pt x="7312712" y="3175025"/>
                  </a:moveTo>
                  <a:cubicBezTo>
                    <a:pt x="7312712" y="4928451"/>
                    <a:pt x="5675673" y="6349975"/>
                    <a:pt x="3656356" y="6349975"/>
                  </a:cubicBezTo>
                  <a:cubicBezTo>
                    <a:pt x="1637009" y="6349975"/>
                    <a:pt x="0" y="4928451"/>
                    <a:pt x="0" y="3175025"/>
                  </a:cubicBezTo>
                  <a:cubicBezTo>
                    <a:pt x="0" y="1421511"/>
                    <a:pt x="1637009" y="0"/>
                    <a:pt x="3656356" y="0"/>
                  </a:cubicBezTo>
                  <a:cubicBezTo>
                    <a:pt x="5675703" y="0"/>
                    <a:pt x="7312712" y="1421511"/>
                    <a:pt x="7312712" y="3175025"/>
                  </a:cubicBezTo>
                  <a:close/>
                </a:path>
              </a:pathLst>
            </a:custGeom>
            <a:blipFill>
              <a:blip r:embed="rId2"/>
              <a:stretch>
                <a:fillRect l="-15044" r="-15044"/>
              </a:stretch>
            </a:blipFill>
          </p:spPr>
        </p:sp>
      </p:grpSp>
      <p:sp>
        <p:nvSpPr>
          <p:cNvPr id="10" name="TextBox 10"/>
          <p:cNvSpPr txBox="1"/>
          <p:nvPr/>
        </p:nvSpPr>
        <p:spPr>
          <a:xfrm>
            <a:off x="2882800" y="2567433"/>
            <a:ext cx="3472324" cy="402674"/>
          </a:xfrm>
          <a:prstGeom prst="rect">
            <a:avLst/>
          </a:prstGeom>
        </p:spPr>
        <p:txBody>
          <a:bodyPr lIns="0" tIns="0" rIns="0" bIns="0" rtlCol="0" anchor="t">
            <a:spAutoFit/>
          </a:bodyPr>
          <a:lstStyle/>
          <a:p>
            <a:pPr algn="l">
              <a:lnSpc>
                <a:spcPts val="3359"/>
              </a:lnSpc>
            </a:pPr>
            <a:r>
              <a:rPr lang="en-US" sz="2400" dirty="0">
                <a:solidFill>
                  <a:srgbClr val="FFFFFF"/>
                </a:solidFill>
                <a:latin typeface="#9Slide03 IcielPanton Black" panose="00000A00000000000000" pitchFamily="2" charset="-93"/>
              </a:rPr>
              <a:t>DÂN CƯ VÀ LAO ĐỘNG</a:t>
            </a:r>
          </a:p>
        </p:txBody>
      </p:sp>
      <p:sp>
        <p:nvSpPr>
          <p:cNvPr id="11" name="TextBox 11"/>
          <p:cNvSpPr txBox="1"/>
          <p:nvPr/>
        </p:nvSpPr>
        <p:spPr>
          <a:xfrm>
            <a:off x="838129" y="3077609"/>
            <a:ext cx="8462603" cy="2154436"/>
          </a:xfrm>
          <a:prstGeom prst="rect">
            <a:avLst/>
          </a:prstGeom>
        </p:spPr>
        <p:txBody>
          <a:bodyPr lIns="0" tIns="0" rIns="0" bIns="0" rtlCol="0" anchor="t">
            <a:spAutoFit/>
          </a:bodyPr>
          <a:lstStyle/>
          <a:p>
            <a:pPr marL="518160" lvl="1" indent="-259080" algn="just">
              <a:lnSpc>
                <a:spcPts val="4248"/>
              </a:lnSpc>
              <a:buFont typeface="Arial"/>
              <a:buChar char="•"/>
            </a:pPr>
            <a:r>
              <a:rPr lang="en-US" sz="2400" dirty="0" err="1">
                <a:solidFill>
                  <a:srgbClr val="000B5D"/>
                </a:solidFill>
                <a:latin typeface="#9Slide03 Cabin Condensed Bold" panose="00000806000000000000" pitchFamily="2" charset="-93"/>
              </a:rPr>
              <a:t>Dân</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số</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đông</a:t>
            </a:r>
            <a:r>
              <a:rPr lang="en-US" sz="2400" dirty="0">
                <a:solidFill>
                  <a:srgbClr val="000B5D"/>
                </a:solidFill>
                <a:latin typeface="#9Slide03 Cabin Condensed Bold" panose="00000806000000000000" pitchFamily="2" charset="-93"/>
              </a:rPr>
              <a:t> &gt;&gt;&gt; </a:t>
            </a:r>
            <a:r>
              <a:rPr lang="en-US" sz="2400" dirty="0" err="1">
                <a:solidFill>
                  <a:srgbClr val="000B5D"/>
                </a:solidFill>
                <a:latin typeface="#9Slide03 Cabin Condensed Bold" panose="00000806000000000000" pitchFamily="2" charset="-93"/>
              </a:rPr>
              <a:t>thị</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trường</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tiêu</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thụ</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rộng</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lớn</a:t>
            </a:r>
            <a:endParaRPr lang="en-US" sz="2400" dirty="0">
              <a:solidFill>
                <a:srgbClr val="000B5D"/>
              </a:solidFill>
              <a:latin typeface="#9Slide03 Cabin Condensed Bold" panose="00000806000000000000" pitchFamily="2" charset="-93"/>
            </a:endParaRPr>
          </a:p>
          <a:p>
            <a:pPr marL="518160" lvl="1" indent="-259080" algn="just">
              <a:lnSpc>
                <a:spcPts val="4248"/>
              </a:lnSpc>
              <a:buFont typeface="Arial"/>
              <a:buChar char="•"/>
            </a:pPr>
            <a:r>
              <a:rPr lang="en-US" sz="2400" dirty="0">
                <a:solidFill>
                  <a:srgbClr val="000B5D"/>
                </a:solidFill>
                <a:latin typeface="#9Slide03 Cabin Condensed Bold" panose="00000806000000000000" pitchFamily="2" charset="-93"/>
              </a:rPr>
              <a:t>Lao </a:t>
            </a:r>
            <a:r>
              <a:rPr lang="en-US" sz="2400" dirty="0" err="1">
                <a:solidFill>
                  <a:srgbClr val="000B5D"/>
                </a:solidFill>
                <a:latin typeface="#9Slide03 Cabin Condensed Bold" panose="00000806000000000000" pitchFamily="2" charset="-93"/>
              </a:rPr>
              <a:t>động</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dồi</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dào</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nhiều</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kinh</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nghiệm</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trong</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nghề</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truyền</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thống</a:t>
            </a:r>
            <a:endParaRPr lang="en-US" sz="2400" dirty="0">
              <a:solidFill>
                <a:srgbClr val="000B5D"/>
              </a:solidFill>
              <a:latin typeface="#9Slide03 Cabin Condensed Bold" panose="00000806000000000000" pitchFamily="2" charset="-93"/>
            </a:endParaRPr>
          </a:p>
          <a:p>
            <a:pPr marL="518160" lvl="1" indent="-259080" algn="just">
              <a:lnSpc>
                <a:spcPts val="4248"/>
              </a:lnSpc>
              <a:buFont typeface="Arial"/>
              <a:buChar char="•"/>
            </a:pPr>
            <a:r>
              <a:rPr lang="en-US" sz="2400" dirty="0" err="1">
                <a:solidFill>
                  <a:srgbClr val="000B5D"/>
                </a:solidFill>
                <a:latin typeface="#9Slide03 Cabin Condensed Bold" panose="00000806000000000000" pitchFamily="2" charset="-93"/>
              </a:rPr>
              <a:t>Chất</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lượng</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ngày</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càng</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tăng</a:t>
            </a:r>
            <a:r>
              <a:rPr lang="en-US" sz="2400" dirty="0">
                <a:solidFill>
                  <a:srgbClr val="000B5D"/>
                </a:solidFill>
                <a:latin typeface="#9Slide03 Cabin Condensed Bold" panose="00000806000000000000" pitchFamily="2" charset="-93"/>
              </a:rPr>
              <a:t> &gt;&gt;&gt; </a:t>
            </a:r>
            <a:r>
              <a:rPr lang="en-US" sz="2400" dirty="0" err="1">
                <a:solidFill>
                  <a:srgbClr val="000B5D"/>
                </a:solidFill>
                <a:latin typeface="#9Slide03 Cabin Condensed Bold" panose="00000806000000000000" pitchFamily="2" charset="-93"/>
              </a:rPr>
              <a:t>thu</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hút</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đầu</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tư</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và</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chuyển</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giao</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công</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nghệ</a:t>
            </a:r>
            <a:r>
              <a:rPr lang="en-US" sz="2400" dirty="0">
                <a:solidFill>
                  <a:srgbClr val="000B5D"/>
                </a:solidFill>
                <a:latin typeface="#9Slide03 Cabin Condensed Bold" panose="00000806000000000000" pitchFamily="2" charset="-93"/>
              </a:rPr>
              <a:t>.</a:t>
            </a:r>
          </a:p>
        </p:txBody>
      </p:sp>
      <p:grpSp>
        <p:nvGrpSpPr>
          <p:cNvPr id="12" name="Group 12"/>
          <p:cNvGrpSpPr/>
          <p:nvPr/>
        </p:nvGrpSpPr>
        <p:grpSpPr>
          <a:xfrm rot="-5400000">
            <a:off x="14210085" y="634802"/>
            <a:ext cx="911174" cy="6768861"/>
            <a:chOff x="0" y="0"/>
            <a:chExt cx="1118817" cy="8311383"/>
          </a:xfrm>
        </p:grpSpPr>
        <p:sp>
          <p:nvSpPr>
            <p:cNvPr id="13" name="Freeform 13"/>
            <p:cNvSpPr/>
            <p:nvPr/>
          </p:nvSpPr>
          <p:spPr>
            <a:xfrm>
              <a:off x="0" y="9707"/>
              <a:ext cx="1118817" cy="8291969"/>
            </a:xfrm>
            <a:custGeom>
              <a:avLst/>
              <a:gdLst/>
              <a:ahLst/>
              <a:cxnLst/>
              <a:rect l="l" t="t" r="r" b="b"/>
              <a:pathLst>
                <a:path w="1118817" h="8291969">
                  <a:moveTo>
                    <a:pt x="634902" y="17715"/>
                  </a:moveTo>
                  <a:lnTo>
                    <a:pt x="1043323" y="166071"/>
                  </a:lnTo>
                  <a:cubicBezTo>
                    <a:pt x="1088644" y="182533"/>
                    <a:pt x="1118817" y="225595"/>
                    <a:pt x="1118817" y="273813"/>
                  </a:cubicBezTo>
                  <a:lnTo>
                    <a:pt x="1118817" y="8018156"/>
                  </a:lnTo>
                  <a:cubicBezTo>
                    <a:pt x="1118817" y="8066374"/>
                    <a:pt x="1088644" y="8109437"/>
                    <a:pt x="1043323" y="8125899"/>
                  </a:cubicBezTo>
                  <a:lnTo>
                    <a:pt x="634902" y="8274254"/>
                  </a:lnTo>
                  <a:cubicBezTo>
                    <a:pt x="586132" y="8291969"/>
                    <a:pt x="532685" y="8291969"/>
                    <a:pt x="483915" y="8274254"/>
                  </a:cubicBezTo>
                  <a:lnTo>
                    <a:pt x="75494" y="8125899"/>
                  </a:lnTo>
                  <a:cubicBezTo>
                    <a:pt x="30174" y="8109437"/>
                    <a:pt x="0" y="8066374"/>
                    <a:pt x="0" y="8018156"/>
                  </a:cubicBezTo>
                  <a:lnTo>
                    <a:pt x="0" y="273813"/>
                  </a:lnTo>
                  <a:cubicBezTo>
                    <a:pt x="0" y="225595"/>
                    <a:pt x="30174" y="182533"/>
                    <a:pt x="75494" y="166071"/>
                  </a:cubicBezTo>
                  <a:lnTo>
                    <a:pt x="483915" y="17715"/>
                  </a:lnTo>
                  <a:cubicBezTo>
                    <a:pt x="532685" y="0"/>
                    <a:pt x="586132" y="0"/>
                    <a:pt x="634902" y="17715"/>
                  </a:cubicBezTo>
                  <a:close/>
                </a:path>
              </a:pathLst>
            </a:custGeom>
            <a:solidFill>
              <a:srgbClr val="000B5D"/>
            </a:solidFill>
          </p:spPr>
        </p:sp>
        <p:sp>
          <p:nvSpPr>
            <p:cNvPr id="14" name="TextBox 14"/>
            <p:cNvSpPr txBox="1"/>
            <p:nvPr/>
          </p:nvSpPr>
          <p:spPr>
            <a:xfrm>
              <a:off x="0" y="158750"/>
              <a:ext cx="1118817" cy="8012933"/>
            </a:xfrm>
            <a:prstGeom prst="rect">
              <a:avLst/>
            </a:prstGeom>
          </p:spPr>
          <p:txBody>
            <a:bodyPr lIns="50800" tIns="50800" rIns="50800" bIns="50800" rtlCol="0" anchor="ctr"/>
            <a:lstStyle/>
            <a:p>
              <a:pPr algn="ctr">
                <a:lnSpc>
                  <a:spcPts val="2400"/>
                </a:lnSpc>
              </a:pPr>
              <a:endParaRPr/>
            </a:p>
          </p:txBody>
        </p:sp>
      </p:grpSp>
      <p:grpSp>
        <p:nvGrpSpPr>
          <p:cNvPr id="15" name="Group 15"/>
          <p:cNvGrpSpPr/>
          <p:nvPr/>
        </p:nvGrpSpPr>
        <p:grpSpPr>
          <a:xfrm>
            <a:off x="9832627" y="3339107"/>
            <a:ext cx="1460453" cy="1268186"/>
            <a:chOff x="0" y="0"/>
            <a:chExt cx="936027" cy="812800"/>
          </a:xfrm>
        </p:grpSpPr>
        <p:sp>
          <p:nvSpPr>
            <p:cNvPr id="16" name="Freeform 16"/>
            <p:cNvSpPr/>
            <p:nvPr/>
          </p:nvSpPr>
          <p:spPr>
            <a:xfrm>
              <a:off x="0" y="0"/>
              <a:ext cx="936027" cy="812800"/>
            </a:xfrm>
            <a:custGeom>
              <a:avLst/>
              <a:gdLst/>
              <a:ahLst/>
              <a:cxnLst/>
              <a:rect l="l" t="t" r="r" b="b"/>
              <a:pathLst>
                <a:path w="936027" h="812800">
                  <a:moveTo>
                    <a:pt x="468014" y="0"/>
                  </a:moveTo>
                  <a:cubicBezTo>
                    <a:pt x="209537" y="0"/>
                    <a:pt x="0" y="181951"/>
                    <a:pt x="0" y="406400"/>
                  </a:cubicBezTo>
                  <a:cubicBezTo>
                    <a:pt x="0" y="630849"/>
                    <a:pt x="209537" y="812800"/>
                    <a:pt x="468014" y="812800"/>
                  </a:cubicBezTo>
                  <a:cubicBezTo>
                    <a:pt x="726490" y="812800"/>
                    <a:pt x="936027" y="630849"/>
                    <a:pt x="936027" y="406400"/>
                  </a:cubicBezTo>
                  <a:cubicBezTo>
                    <a:pt x="936027" y="181951"/>
                    <a:pt x="726490" y="0"/>
                    <a:pt x="468014" y="0"/>
                  </a:cubicBezTo>
                  <a:close/>
                </a:path>
              </a:pathLst>
            </a:custGeom>
            <a:solidFill>
              <a:srgbClr val="000B5D"/>
            </a:solidFill>
          </p:spPr>
        </p:sp>
        <p:sp>
          <p:nvSpPr>
            <p:cNvPr id="17" name="TextBox 17"/>
            <p:cNvSpPr txBox="1"/>
            <p:nvPr/>
          </p:nvSpPr>
          <p:spPr>
            <a:xfrm>
              <a:off x="87753" y="95250"/>
              <a:ext cx="760522" cy="641350"/>
            </a:xfrm>
            <a:prstGeom prst="rect">
              <a:avLst/>
            </a:prstGeom>
          </p:spPr>
          <p:txBody>
            <a:bodyPr lIns="50800" tIns="50800" rIns="50800" bIns="50800" rtlCol="0" anchor="ctr"/>
            <a:lstStyle/>
            <a:p>
              <a:pPr algn="ctr">
                <a:lnSpc>
                  <a:spcPts val="2400"/>
                </a:lnSpc>
              </a:pPr>
              <a:endParaRPr/>
            </a:p>
          </p:txBody>
        </p:sp>
      </p:grpSp>
      <p:grpSp>
        <p:nvGrpSpPr>
          <p:cNvPr id="18" name="Group 18"/>
          <p:cNvGrpSpPr/>
          <p:nvPr/>
        </p:nvGrpSpPr>
        <p:grpSpPr>
          <a:xfrm>
            <a:off x="9896819" y="3394850"/>
            <a:ext cx="1332070" cy="1156700"/>
            <a:chOff x="0" y="0"/>
            <a:chExt cx="7312711" cy="6349975"/>
          </a:xfrm>
        </p:grpSpPr>
        <p:sp>
          <p:nvSpPr>
            <p:cNvPr id="19" name="Freeform 19"/>
            <p:cNvSpPr/>
            <p:nvPr/>
          </p:nvSpPr>
          <p:spPr>
            <a:xfrm>
              <a:off x="0" y="0"/>
              <a:ext cx="7312712" cy="6349975"/>
            </a:xfrm>
            <a:custGeom>
              <a:avLst/>
              <a:gdLst/>
              <a:ahLst/>
              <a:cxnLst/>
              <a:rect l="l" t="t" r="r" b="b"/>
              <a:pathLst>
                <a:path w="7312712" h="6349975">
                  <a:moveTo>
                    <a:pt x="7312712" y="3175025"/>
                  </a:moveTo>
                  <a:cubicBezTo>
                    <a:pt x="7312712" y="4928451"/>
                    <a:pt x="5675673" y="6349975"/>
                    <a:pt x="3656356" y="6349975"/>
                  </a:cubicBezTo>
                  <a:cubicBezTo>
                    <a:pt x="1637009" y="6349975"/>
                    <a:pt x="0" y="4928451"/>
                    <a:pt x="0" y="3175025"/>
                  </a:cubicBezTo>
                  <a:cubicBezTo>
                    <a:pt x="0" y="1421511"/>
                    <a:pt x="1637009" y="0"/>
                    <a:pt x="3656356" y="0"/>
                  </a:cubicBezTo>
                  <a:cubicBezTo>
                    <a:pt x="5675703" y="0"/>
                    <a:pt x="7312712" y="1421511"/>
                    <a:pt x="7312712" y="3175025"/>
                  </a:cubicBezTo>
                  <a:close/>
                </a:path>
              </a:pathLst>
            </a:custGeom>
            <a:blipFill>
              <a:blip r:embed="rId3"/>
              <a:stretch>
                <a:fillRect l="-15166" r="-15166"/>
              </a:stretch>
            </a:blipFill>
          </p:spPr>
        </p:sp>
      </p:grpSp>
      <p:sp>
        <p:nvSpPr>
          <p:cNvPr id="20" name="TextBox 20"/>
          <p:cNvSpPr txBox="1"/>
          <p:nvPr/>
        </p:nvSpPr>
        <p:spPr>
          <a:xfrm>
            <a:off x="11815928" y="3602407"/>
            <a:ext cx="5872641" cy="872034"/>
          </a:xfrm>
          <a:prstGeom prst="rect">
            <a:avLst/>
          </a:prstGeom>
        </p:spPr>
        <p:txBody>
          <a:bodyPr lIns="0" tIns="0" rIns="0" bIns="0" rtlCol="0" anchor="t">
            <a:spAutoFit/>
          </a:bodyPr>
          <a:lstStyle/>
          <a:p>
            <a:pPr algn="ctr">
              <a:lnSpc>
                <a:spcPts val="3359"/>
              </a:lnSpc>
            </a:pPr>
            <a:r>
              <a:rPr lang="vi-VN" sz="2400" dirty="0" smtClean="0">
                <a:solidFill>
                  <a:srgbClr val="FFFFFF"/>
                </a:solidFill>
                <a:latin typeface="#9Slide03 IcielPanton Black" panose="00000A00000000000000" pitchFamily="2" charset="-93"/>
              </a:rPr>
              <a:t>KHOA HỌC CÔNG NGHỆ, CƠ SỞ VẬT CHẤT KĨ THUẬT </a:t>
            </a:r>
            <a:endParaRPr lang="en-US" sz="2400" dirty="0">
              <a:solidFill>
                <a:srgbClr val="FFFFFF"/>
              </a:solidFill>
              <a:latin typeface="#9Slide03 IcielPanton Black" panose="00000A00000000000000" pitchFamily="2" charset="-93"/>
            </a:endParaRPr>
          </a:p>
        </p:txBody>
      </p:sp>
      <p:sp>
        <p:nvSpPr>
          <p:cNvPr id="21" name="TextBox 21"/>
          <p:cNvSpPr txBox="1"/>
          <p:nvPr/>
        </p:nvSpPr>
        <p:spPr>
          <a:xfrm>
            <a:off x="9752866" y="4454893"/>
            <a:ext cx="8462603" cy="1615827"/>
          </a:xfrm>
          <a:prstGeom prst="rect">
            <a:avLst/>
          </a:prstGeom>
        </p:spPr>
        <p:txBody>
          <a:bodyPr lIns="0" tIns="0" rIns="0" bIns="0" rtlCol="0" anchor="t">
            <a:spAutoFit/>
          </a:bodyPr>
          <a:lstStyle/>
          <a:p>
            <a:pPr marL="518160" lvl="1" indent="-259080" algn="just">
              <a:lnSpc>
                <a:spcPts val="4248"/>
              </a:lnSpc>
              <a:buFont typeface="Arial"/>
              <a:buChar char="•"/>
            </a:pPr>
            <a:r>
              <a:rPr lang="vi-VN" sz="2400" dirty="0" smtClean="0">
                <a:solidFill>
                  <a:srgbClr val="000B5D"/>
                </a:solidFill>
                <a:latin typeface="#9Slide03 Cabin Condensed Bold" panose="00000806000000000000" pitchFamily="2" charset="-93"/>
              </a:rPr>
              <a:t>Tăng </a:t>
            </a:r>
            <a:r>
              <a:rPr lang="vi-VN" sz="2400" dirty="0">
                <a:solidFill>
                  <a:srgbClr val="000B5D"/>
                </a:solidFill>
                <a:latin typeface="#9Slide03 Cabin Condensed Bold" panose="00000806000000000000" pitchFamily="2" charset="-93"/>
              </a:rPr>
              <a:t>cường đầu tư cho nghiên cứu và chuyển giao công nghệ, áp dụng nhiều công nghệ tiên tiến &gt;&gt;&gt; nâng cao năng suất, giá trị sản phẩm.</a:t>
            </a:r>
          </a:p>
          <a:p>
            <a:pPr marL="518160" lvl="1" indent="-259080" algn="just">
              <a:lnSpc>
                <a:spcPts val="4248"/>
              </a:lnSpc>
              <a:buFont typeface="Arial"/>
              <a:buChar char="•"/>
            </a:pPr>
            <a:r>
              <a:rPr lang="vi-VN" sz="2400" dirty="0" smtClean="0">
                <a:solidFill>
                  <a:srgbClr val="000B5D"/>
                </a:solidFill>
                <a:latin typeface="#9Slide03 Cabin Condensed Bold" panose="00000806000000000000" pitchFamily="2" charset="-93"/>
              </a:rPr>
              <a:t>Cơ </a:t>
            </a:r>
            <a:r>
              <a:rPr lang="vi-VN" sz="2400" dirty="0">
                <a:solidFill>
                  <a:srgbClr val="000B5D"/>
                </a:solidFill>
                <a:latin typeface="#9Slide03 Cabin Condensed Bold" panose="00000806000000000000" pitchFamily="2" charset="-93"/>
              </a:rPr>
              <a:t>sở vật chất kĩ thuật được đầu tư phát triển hiện đại.</a:t>
            </a:r>
          </a:p>
        </p:txBody>
      </p:sp>
      <p:sp>
        <p:nvSpPr>
          <p:cNvPr id="22" name="TextBox 22"/>
          <p:cNvSpPr txBox="1"/>
          <p:nvPr/>
        </p:nvSpPr>
        <p:spPr>
          <a:xfrm>
            <a:off x="588282" y="1049603"/>
            <a:ext cx="14716327" cy="843821"/>
          </a:xfrm>
          <a:prstGeom prst="rect">
            <a:avLst/>
          </a:prstGeom>
        </p:spPr>
        <p:txBody>
          <a:bodyPr lIns="0" tIns="0" rIns="0" bIns="0" rtlCol="0" anchor="t">
            <a:spAutoFit/>
          </a:bodyPr>
          <a:lstStyle/>
          <a:p>
            <a:pPr algn="l">
              <a:lnSpc>
                <a:spcPts val="7170"/>
              </a:lnSpc>
            </a:pPr>
            <a:r>
              <a:rPr lang="en-US" sz="4800" dirty="0" smtClean="0">
                <a:solidFill>
                  <a:srgbClr val="000B5D"/>
                </a:solidFill>
                <a:latin typeface="#9Slide03 IcielPanton Black" panose="00000A00000000000000" pitchFamily="2" charset="-93"/>
              </a:rPr>
              <a:t>B. NHÂN TỐ KINH TẾ - XÃ HỘI</a:t>
            </a:r>
            <a:endParaRPr lang="en-US" sz="4800" dirty="0">
              <a:solidFill>
                <a:srgbClr val="000B5D"/>
              </a:solidFill>
              <a:latin typeface="#9Slide03 IcielPanton Black" panose="00000A00000000000000" pitchFamily="2" charset="-93"/>
            </a:endParaRPr>
          </a:p>
        </p:txBody>
      </p:sp>
      <p:grpSp>
        <p:nvGrpSpPr>
          <p:cNvPr id="23" name="Group 23"/>
          <p:cNvGrpSpPr/>
          <p:nvPr/>
        </p:nvGrpSpPr>
        <p:grpSpPr>
          <a:xfrm rot="-5400000">
            <a:off x="14412995" y="-1236513"/>
            <a:ext cx="568864" cy="6601457"/>
            <a:chOff x="0" y="0"/>
            <a:chExt cx="698500" cy="8105830"/>
          </a:xfrm>
        </p:grpSpPr>
        <p:sp>
          <p:nvSpPr>
            <p:cNvPr id="24" name="Freeform 24"/>
            <p:cNvSpPr/>
            <p:nvPr/>
          </p:nvSpPr>
          <p:spPr>
            <a:xfrm>
              <a:off x="0" y="24704"/>
              <a:ext cx="698500" cy="8056421"/>
            </a:xfrm>
            <a:custGeom>
              <a:avLst/>
              <a:gdLst/>
              <a:ahLst/>
              <a:cxnLst/>
              <a:rect l="l" t="t" r="r" b="b"/>
              <a:pathLst>
                <a:path w="698500" h="8056421">
                  <a:moveTo>
                    <a:pt x="460450" y="39994"/>
                  </a:moveTo>
                  <a:lnTo>
                    <a:pt x="587300" y="113798"/>
                  </a:lnTo>
                  <a:cubicBezTo>
                    <a:pt x="656146" y="153854"/>
                    <a:pt x="698500" y="227497"/>
                    <a:pt x="698500" y="307148"/>
                  </a:cubicBezTo>
                  <a:lnTo>
                    <a:pt x="698500" y="7749274"/>
                  </a:lnTo>
                  <a:cubicBezTo>
                    <a:pt x="698500" y="7828925"/>
                    <a:pt x="656146" y="7902568"/>
                    <a:pt x="587300" y="7942624"/>
                  </a:cubicBezTo>
                  <a:lnTo>
                    <a:pt x="460450" y="8016428"/>
                  </a:lnTo>
                  <a:cubicBezTo>
                    <a:pt x="391711" y="8056421"/>
                    <a:pt x="306789" y="8056421"/>
                    <a:pt x="238050" y="8016428"/>
                  </a:cubicBezTo>
                  <a:lnTo>
                    <a:pt x="111200" y="7942624"/>
                  </a:lnTo>
                  <a:cubicBezTo>
                    <a:pt x="42354" y="7902568"/>
                    <a:pt x="0" y="7828925"/>
                    <a:pt x="0" y="7749274"/>
                  </a:cubicBezTo>
                  <a:lnTo>
                    <a:pt x="0" y="307148"/>
                  </a:lnTo>
                  <a:cubicBezTo>
                    <a:pt x="0" y="227497"/>
                    <a:pt x="42354" y="153854"/>
                    <a:pt x="111200" y="113798"/>
                  </a:cubicBezTo>
                  <a:lnTo>
                    <a:pt x="238050" y="39994"/>
                  </a:lnTo>
                  <a:cubicBezTo>
                    <a:pt x="306789" y="0"/>
                    <a:pt x="391711" y="0"/>
                    <a:pt x="460450" y="39994"/>
                  </a:cubicBezTo>
                  <a:close/>
                </a:path>
              </a:pathLst>
            </a:custGeom>
            <a:solidFill>
              <a:srgbClr val="000B5D"/>
            </a:solidFill>
          </p:spPr>
        </p:sp>
        <p:sp>
          <p:nvSpPr>
            <p:cNvPr id="25" name="TextBox 25"/>
            <p:cNvSpPr txBox="1"/>
            <p:nvPr/>
          </p:nvSpPr>
          <p:spPr>
            <a:xfrm>
              <a:off x="0" y="158750"/>
              <a:ext cx="698500" cy="7807380"/>
            </a:xfrm>
            <a:prstGeom prst="rect">
              <a:avLst/>
            </a:prstGeom>
          </p:spPr>
          <p:txBody>
            <a:bodyPr lIns="50800" tIns="50800" rIns="50800" bIns="50800" rtlCol="0" anchor="ctr"/>
            <a:lstStyle/>
            <a:p>
              <a:pPr algn="ctr">
                <a:lnSpc>
                  <a:spcPts val="2400"/>
                </a:lnSpc>
              </a:pPr>
              <a:endParaRPr/>
            </a:p>
          </p:txBody>
        </p:sp>
      </p:grpSp>
      <p:grpSp>
        <p:nvGrpSpPr>
          <p:cNvPr id="26" name="Group 26"/>
          <p:cNvGrpSpPr/>
          <p:nvPr/>
        </p:nvGrpSpPr>
        <p:grpSpPr>
          <a:xfrm>
            <a:off x="9972364" y="1212935"/>
            <a:ext cx="1424334" cy="1268186"/>
            <a:chOff x="0" y="0"/>
            <a:chExt cx="912878" cy="812800"/>
          </a:xfrm>
        </p:grpSpPr>
        <p:sp>
          <p:nvSpPr>
            <p:cNvPr id="27" name="Freeform 27"/>
            <p:cNvSpPr/>
            <p:nvPr/>
          </p:nvSpPr>
          <p:spPr>
            <a:xfrm>
              <a:off x="0" y="0"/>
              <a:ext cx="912878" cy="812800"/>
            </a:xfrm>
            <a:custGeom>
              <a:avLst/>
              <a:gdLst/>
              <a:ahLst/>
              <a:cxnLst/>
              <a:rect l="l" t="t" r="r" b="b"/>
              <a:pathLst>
                <a:path w="912878" h="812800">
                  <a:moveTo>
                    <a:pt x="456439" y="0"/>
                  </a:moveTo>
                  <a:cubicBezTo>
                    <a:pt x="204355" y="0"/>
                    <a:pt x="0" y="181951"/>
                    <a:pt x="0" y="406400"/>
                  </a:cubicBezTo>
                  <a:cubicBezTo>
                    <a:pt x="0" y="630849"/>
                    <a:pt x="204355" y="812800"/>
                    <a:pt x="456439" y="812800"/>
                  </a:cubicBezTo>
                  <a:cubicBezTo>
                    <a:pt x="708523" y="812800"/>
                    <a:pt x="912878" y="630849"/>
                    <a:pt x="912878" y="406400"/>
                  </a:cubicBezTo>
                  <a:cubicBezTo>
                    <a:pt x="912878" y="181951"/>
                    <a:pt x="708523" y="0"/>
                    <a:pt x="456439" y="0"/>
                  </a:cubicBezTo>
                  <a:close/>
                </a:path>
              </a:pathLst>
            </a:custGeom>
            <a:solidFill>
              <a:srgbClr val="000B5D"/>
            </a:solidFill>
          </p:spPr>
        </p:sp>
        <p:sp>
          <p:nvSpPr>
            <p:cNvPr id="28" name="TextBox 28"/>
            <p:cNvSpPr txBox="1"/>
            <p:nvPr/>
          </p:nvSpPr>
          <p:spPr>
            <a:xfrm>
              <a:off x="85582" y="95250"/>
              <a:ext cx="741713" cy="641350"/>
            </a:xfrm>
            <a:prstGeom prst="rect">
              <a:avLst/>
            </a:prstGeom>
          </p:spPr>
          <p:txBody>
            <a:bodyPr lIns="50800" tIns="50800" rIns="50800" bIns="50800" rtlCol="0" anchor="ctr"/>
            <a:lstStyle/>
            <a:p>
              <a:pPr algn="ctr">
                <a:lnSpc>
                  <a:spcPts val="2400"/>
                </a:lnSpc>
              </a:pPr>
              <a:endParaRPr/>
            </a:p>
          </p:txBody>
        </p:sp>
      </p:grpSp>
      <p:grpSp>
        <p:nvGrpSpPr>
          <p:cNvPr id="29" name="Group 29"/>
          <p:cNvGrpSpPr/>
          <p:nvPr/>
        </p:nvGrpSpPr>
        <p:grpSpPr>
          <a:xfrm>
            <a:off x="10034968" y="1268678"/>
            <a:ext cx="1299126" cy="1156700"/>
            <a:chOff x="0" y="0"/>
            <a:chExt cx="7131857" cy="6349975"/>
          </a:xfrm>
        </p:grpSpPr>
        <p:sp>
          <p:nvSpPr>
            <p:cNvPr id="30" name="Freeform 30"/>
            <p:cNvSpPr/>
            <p:nvPr/>
          </p:nvSpPr>
          <p:spPr>
            <a:xfrm>
              <a:off x="0" y="0"/>
              <a:ext cx="7131857" cy="6349975"/>
            </a:xfrm>
            <a:custGeom>
              <a:avLst/>
              <a:gdLst/>
              <a:ahLst/>
              <a:cxnLst/>
              <a:rect l="l" t="t" r="r" b="b"/>
              <a:pathLst>
                <a:path w="7131857" h="6349975">
                  <a:moveTo>
                    <a:pt x="7131857" y="3175025"/>
                  </a:moveTo>
                  <a:cubicBezTo>
                    <a:pt x="7131857" y="4928451"/>
                    <a:pt x="5535305" y="6349975"/>
                    <a:pt x="3565928" y="6349975"/>
                  </a:cubicBezTo>
                  <a:cubicBezTo>
                    <a:pt x="1596523" y="6349975"/>
                    <a:pt x="0" y="4928451"/>
                    <a:pt x="0" y="3175025"/>
                  </a:cubicBezTo>
                  <a:cubicBezTo>
                    <a:pt x="0" y="1421511"/>
                    <a:pt x="1596523" y="0"/>
                    <a:pt x="3565928" y="0"/>
                  </a:cubicBezTo>
                  <a:cubicBezTo>
                    <a:pt x="5535334" y="0"/>
                    <a:pt x="7131857" y="1421511"/>
                    <a:pt x="7131857" y="3175025"/>
                  </a:cubicBezTo>
                  <a:close/>
                </a:path>
              </a:pathLst>
            </a:custGeom>
            <a:blipFill>
              <a:blip r:embed="rId4"/>
              <a:stretch>
                <a:fillRect l="-3395" r="-3395"/>
              </a:stretch>
            </a:blipFill>
          </p:spPr>
        </p:sp>
      </p:grpSp>
      <p:sp>
        <p:nvSpPr>
          <p:cNvPr id="31" name="TextBox 31"/>
          <p:cNvSpPr txBox="1"/>
          <p:nvPr/>
        </p:nvSpPr>
        <p:spPr>
          <a:xfrm>
            <a:off x="11918162" y="1818545"/>
            <a:ext cx="3386448" cy="402674"/>
          </a:xfrm>
          <a:prstGeom prst="rect">
            <a:avLst/>
          </a:prstGeom>
        </p:spPr>
        <p:txBody>
          <a:bodyPr lIns="0" tIns="0" rIns="0" bIns="0" rtlCol="0" anchor="t">
            <a:spAutoFit/>
          </a:bodyPr>
          <a:lstStyle/>
          <a:p>
            <a:pPr algn="l">
              <a:lnSpc>
                <a:spcPts val="3359"/>
              </a:lnSpc>
            </a:pPr>
            <a:r>
              <a:rPr lang="en-US" sz="2400" dirty="0">
                <a:solidFill>
                  <a:srgbClr val="FFFFFF"/>
                </a:solidFill>
                <a:latin typeface="#9Slide03 IcielPanton Black" panose="00000A00000000000000" pitchFamily="2" charset="-93"/>
              </a:rPr>
              <a:t>THỊ TRƯỜNG</a:t>
            </a:r>
          </a:p>
        </p:txBody>
      </p:sp>
      <p:sp>
        <p:nvSpPr>
          <p:cNvPr id="32" name="TextBox 32"/>
          <p:cNvSpPr txBox="1"/>
          <p:nvPr/>
        </p:nvSpPr>
        <p:spPr>
          <a:xfrm>
            <a:off x="9924059" y="2328721"/>
            <a:ext cx="8253309" cy="483787"/>
          </a:xfrm>
          <a:prstGeom prst="rect">
            <a:avLst/>
          </a:prstGeom>
        </p:spPr>
        <p:txBody>
          <a:bodyPr lIns="0" tIns="0" rIns="0" bIns="0" rtlCol="0" anchor="t">
            <a:spAutoFit/>
          </a:bodyPr>
          <a:lstStyle/>
          <a:p>
            <a:pPr marL="518160" lvl="1" indent="-259080" algn="just">
              <a:lnSpc>
                <a:spcPts val="4248"/>
              </a:lnSpc>
              <a:buFont typeface="Arial"/>
              <a:buChar char="•"/>
            </a:pPr>
            <a:r>
              <a:rPr lang="vi-VN" sz="2400" dirty="0">
                <a:solidFill>
                  <a:srgbClr val="000B5D"/>
                </a:solidFill>
                <a:latin typeface="#9Slide03 Cabin Condensed Bold" panose="00000806000000000000" pitchFamily="2" charset="-93"/>
              </a:rPr>
              <a:t>Thị trường ngày càng mở rộng. </a:t>
            </a:r>
            <a:endParaRPr lang="en-US" sz="2400" dirty="0">
              <a:solidFill>
                <a:srgbClr val="000B5D"/>
              </a:solidFill>
              <a:latin typeface="#9Slide03 Cabin Condensed Bold" panose="00000806000000000000" pitchFamily="2" charset="-93"/>
            </a:endParaRPr>
          </a:p>
        </p:txBody>
      </p:sp>
      <p:grpSp>
        <p:nvGrpSpPr>
          <p:cNvPr id="33" name="Group 33"/>
          <p:cNvGrpSpPr/>
          <p:nvPr/>
        </p:nvGrpSpPr>
        <p:grpSpPr>
          <a:xfrm rot="-5400000">
            <a:off x="5406217" y="2938066"/>
            <a:ext cx="568864" cy="6601457"/>
            <a:chOff x="0" y="0"/>
            <a:chExt cx="698500" cy="8105830"/>
          </a:xfrm>
        </p:grpSpPr>
        <p:sp>
          <p:nvSpPr>
            <p:cNvPr id="34" name="Freeform 34"/>
            <p:cNvSpPr/>
            <p:nvPr/>
          </p:nvSpPr>
          <p:spPr>
            <a:xfrm>
              <a:off x="0" y="24704"/>
              <a:ext cx="698500" cy="8056421"/>
            </a:xfrm>
            <a:custGeom>
              <a:avLst/>
              <a:gdLst/>
              <a:ahLst/>
              <a:cxnLst/>
              <a:rect l="l" t="t" r="r" b="b"/>
              <a:pathLst>
                <a:path w="698500" h="8056421">
                  <a:moveTo>
                    <a:pt x="460450" y="39994"/>
                  </a:moveTo>
                  <a:lnTo>
                    <a:pt x="587300" y="113798"/>
                  </a:lnTo>
                  <a:cubicBezTo>
                    <a:pt x="656146" y="153854"/>
                    <a:pt x="698500" y="227497"/>
                    <a:pt x="698500" y="307148"/>
                  </a:cubicBezTo>
                  <a:lnTo>
                    <a:pt x="698500" y="7749274"/>
                  </a:lnTo>
                  <a:cubicBezTo>
                    <a:pt x="698500" y="7828925"/>
                    <a:pt x="656146" y="7902568"/>
                    <a:pt x="587300" y="7942624"/>
                  </a:cubicBezTo>
                  <a:lnTo>
                    <a:pt x="460450" y="8016428"/>
                  </a:lnTo>
                  <a:cubicBezTo>
                    <a:pt x="391711" y="8056421"/>
                    <a:pt x="306789" y="8056421"/>
                    <a:pt x="238050" y="8016428"/>
                  </a:cubicBezTo>
                  <a:lnTo>
                    <a:pt x="111200" y="7942624"/>
                  </a:lnTo>
                  <a:cubicBezTo>
                    <a:pt x="42354" y="7902568"/>
                    <a:pt x="0" y="7828925"/>
                    <a:pt x="0" y="7749274"/>
                  </a:cubicBezTo>
                  <a:lnTo>
                    <a:pt x="0" y="307148"/>
                  </a:lnTo>
                  <a:cubicBezTo>
                    <a:pt x="0" y="227497"/>
                    <a:pt x="42354" y="153854"/>
                    <a:pt x="111200" y="113798"/>
                  </a:cubicBezTo>
                  <a:lnTo>
                    <a:pt x="238050" y="39994"/>
                  </a:lnTo>
                  <a:cubicBezTo>
                    <a:pt x="306789" y="0"/>
                    <a:pt x="391711" y="0"/>
                    <a:pt x="460450" y="39994"/>
                  </a:cubicBezTo>
                  <a:close/>
                </a:path>
              </a:pathLst>
            </a:custGeom>
            <a:solidFill>
              <a:srgbClr val="000B5D"/>
            </a:solidFill>
          </p:spPr>
        </p:sp>
        <p:sp>
          <p:nvSpPr>
            <p:cNvPr id="35" name="TextBox 35"/>
            <p:cNvSpPr txBox="1"/>
            <p:nvPr/>
          </p:nvSpPr>
          <p:spPr>
            <a:xfrm>
              <a:off x="0" y="158750"/>
              <a:ext cx="698500" cy="7807380"/>
            </a:xfrm>
            <a:prstGeom prst="rect">
              <a:avLst/>
            </a:prstGeom>
          </p:spPr>
          <p:txBody>
            <a:bodyPr lIns="50800" tIns="50800" rIns="50800" bIns="50800" rtlCol="0" anchor="ctr"/>
            <a:lstStyle/>
            <a:p>
              <a:pPr algn="ctr">
                <a:lnSpc>
                  <a:spcPts val="2400"/>
                </a:lnSpc>
              </a:pPr>
              <a:endParaRPr/>
            </a:p>
          </p:txBody>
        </p:sp>
      </p:grpSp>
      <p:grpSp>
        <p:nvGrpSpPr>
          <p:cNvPr id="36" name="Group 36"/>
          <p:cNvGrpSpPr/>
          <p:nvPr/>
        </p:nvGrpSpPr>
        <p:grpSpPr>
          <a:xfrm>
            <a:off x="965587" y="5387514"/>
            <a:ext cx="1424334" cy="1268186"/>
            <a:chOff x="0" y="0"/>
            <a:chExt cx="912878" cy="812800"/>
          </a:xfrm>
        </p:grpSpPr>
        <p:sp>
          <p:nvSpPr>
            <p:cNvPr id="37" name="Freeform 37"/>
            <p:cNvSpPr/>
            <p:nvPr/>
          </p:nvSpPr>
          <p:spPr>
            <a:xfrm>
              <a:off x="0" y="0"/>
              <a:ext cx="912878" cy="812800"/>
            </a:xfrm>
            <a:custGeom>
              <a:avLst/>
              <a:gdLst/>
              <a:ahLst/>
              <a:cxnLst/>
              <a:rect l="l" t="t" r="r" b="b"/>
              <a:pathLst>
                <a:path w="912878" h="812800">
                  <a:moveTo>
                    <a:pt x="456439" y="0"/>
                  </a:moveTo>
                  <a:cubicBezTo>
                    <a:pt x="204355" y="0"/>
                    <a:pt x="0" y="181951"/>
                    <a:pt x="0" y="406400"/>
                  </a:cubicBezTo>
                  <a:cubicBezTo>
                    <a:pt x="0" y="630849"/>
                    <a:pt x="204355" y="812800"/>
                    <a:pt x="456439" y="812800"/>
                  </a:cubicBezTo>
                  <a:cubicBezTo>
                    <a:pt x="708523" y="812800"/>
                    <a:pt x="912878" y="630849"/>
                    <a:pt x="912878" y="406400"/>
                  </a:cubicBezTo>
                  <a:cubicBezTo>
                    <a:pt x="912878" y="181951"/>
                    <a:pt x="708523" y="0"/>
                    <a:pt x="456439" y="0"/>
                  </a:cubicBezTo>
                  <a:close/>
                </a:path>
              </a:pathLst>
            </a:custGeom>
            <a:solidFill>
              <a:srgbClr val="000B5D"/>
            </a:solidFill>
          </p:spPr>
        </p:sp>
        <p:sp>
          <p:nvSpPr>
            <p:cNvPr id="38" name="TextBox 38"/>
            <p:cNvSpPr txBox="1"/>
            <p:nvPr/>
          </p:nvSpPr>
          <p:spPr>
            <a:xfrm>
              <a:off x="85582" y="95250"/>
              <a:ext cx="741713" cy="641350"/>
            </a:xfrm>
            <a:prstGeom prst="rect">
              <a:avLst/>
            </a:prstGeom>
          </p:spPr>
          <p:txBody>
            <a:bodyPr lIns="50800" tIns="50800" rIns="50800" bIns="50800" rtlCol="0" anchor="ctr"/>
            <a:lstStyle/>
            <a:p>
              <a:pPr algn="ctr">
                <a:lnSpc>
                  <a:spcPts val="2400"/>
                </a:lnSpc>
              </a:pPr>
              <a:endParaRPr/>
            </a:p>
          </p:txBody>
        </p:sp>
      </p:grpSp>
      <p:grpSp>
        <p:nvGrpSpPr>
          <p:cNvPr id="39" name="Group 39"/>
          <p:cNvGrpSpPr/>
          <p:nvPr/>
        </p:nvGrpSpPr>
        <p:grpSpPr>
          <a:xfrm>
            <a:off x="1028191" y="5443257"/>
            <a:ext cx="1299126" cy="1156700"/>
            <a:chOff x="0" y="0"/>
            <a:chExt cx="7131857" cy="6349975"/>
          </a:xfrm>
        </p:grpSpPr>
        <p:sp>
          <p:nvSpPr>
            <p:cNvPr id="40" name="Freeform 40"/>
            <p:cNvSpPr/>
            <p:nvPr/>
          </p:nvSpPr>
          <p:spPr>
            <a:xfrm>
              <a:off x="0" y="0"/>
              <a:ext cx="7131857" cy="6349975"/>
            </a:xfrm>
            <a:custGeom>
              <a:avLst/>
              <a:gdLst/>
              <a:ahLst/>
              <a:cxnLst/>
              <a:rect l="l" t="t" r="r" b="b"/>
              <a:pathLst>
                <a:path w="7131857" h="6349975">
                  <a:moveTo>
                    <a:pt x="7131857" y="3175025"/>
                  </a:moveTo>
                  <a:cubicBezTo>
                    <a:pt x="7131857" y="4928451"/>
                    <a:pt x="5535305" y="6349975"/>
                    <a:pt x="3565928" y="6349975"/>
                  </a:cubicBezTo>
                  <a:cubicBezTo>
                    <a:pt x="1596523" y="6349975"/>
                    <a:pt x="0" y="4928451"/>
                    <a:pt x="0" y="3175025"/>
                  </a:cubicBezTo>
                  <a:cubicBezTo>
                    <a:pt x="0" y="1421511"/>
                    <a:pt x="1596523" y="0"/>
                    <a:pt x="3565928" y="0"/>
                  </a:cubicBezTo>
                  <a:cubicBezTo>
                    <a:pt x="5535334" y="0"/>
                    <a:pt x="7131857" y="1421511"/>
                    <a:pt x="7131857" y="3175025"/>
                  </a:cubicBezTo>
                  <a:close/>
                </a:path>
              </a:pathLst>
            </a:custGeom>
            <a:blipFill>
              <a:blip r:embed="rId5"/>
              <a:stretch>
                <a:fillRect l="-9357" r="-9357"/>
              </a:stretch>
            </a:blipFill>
          </p:spPr>
        </p:sp>
      </p:grpSp>
      <p:sp>
        <p:nvSpPr>
          <p:cNvPr id="41" name="TextBox 41"/>
          <p:cNvSpPr txBox="1"/>
          <p:nvPr/>
        </p:nvSpPr>
        <p:spPr>
          <a:xfrm>
            <a:off x="2911384" y="5993124"/>
            <a:ext cx="3386448" cy="402674"/>
          </a:xfrm>
          <a:prstGeom prst="rect">
            <a:avLst/>
          </a:prstGeom>
        </p:spPr>
        <p:txBody>
          <a:bodyPr lIns="0" tIns="0" rIns="0" bIns="0" rtlCol="0" anchor="t">
            <a:spAutoFit/>
          </a:bodyPr>
          <a:lstStyle/>
          <a:p>
            <a:pPr algn="l">
              <a:lnSpc>
                <a:spcPts val="3359"/>
              </a:lnSpc>
            </a:pPr>
            <a:r>
              <a:rPr lang="en-US" sz="2400" dirty="0">
                <a:solidFill>
                  <a:srgbClr val="FFFFFF"/>
                </a:solidFill>
                <a:latin typeface="#9Slide03 IcielPanton Black" panose="00000A00000000000000" pitchFamily="2" charset="-93"/>
              </a:rPr>
              <a:t>CHÍNH SÁCH </a:t>
            </a:r>
          </a:p>
        </p:txBody>
      </p:sp>
      <p:sp>
        <p:nvSpPr>
          <p:cNvPr id="42" name="TextBox 42"/>
          <p:cNvSpPr txBox="1"/>
          <p:nvPr/>
        </p:nvSpPr>
        <p:spPr>
          <a:xfrm>
            <a:off x="917281" y="6503300"/>
            <a:ext cx="8253309" cy="2154436"/>
          </a:xfrm>
          <a:prstGeom prst="rect">
            <a:avLst/>
          </a:prstGeom>
        </p:spPr>
        <p:txBody>
          <a:bodyPr lIns="0" tIns="0" rIns="0" bIns="0" rtlCol="0" anchor="t">
            <a:spAutoFit/>
          </a:bodyPr>
          <a:lstStyle/>
          <a:p>
            <a:pPr marL="518160" lvl="1" indent="-259080" algn="just">
              <a:lnSpc>
                <a:spcPts val="4248"/>
              </a:lnSpc>
              <a:buFont typeface="Arial"/>
              <a:buChar char="•"/>
            </a:pPr>
            <a:r>
              <a:rPr lang="en-US" sz="2400" dirty="0">
                <a:solidFill>
                  <a:srgbClr val="000B5D"/>
                </a:solidFill>
                <a:latin typeface="#9Slide03 Cabin Condensed Bold" panose="00000806000000000000" pitchFamily="2" charset="-93"/>
              </a:rPr>
              <a:t>·</a:t>
            </a:r>
            <a:r>
              <a:rPr lang="en-US" sz="2400" dirty="0" err="1">
                <a:solidFill>
                  <a:srgbClr val="000B5D"/>
                </a:solidFill>
                <a:latin typeface="#9Slide03 Cabin Condensed Bold" panose="00000806000000000000" pitchFamily="2" charset="-93"/>
              </a:rPr>
              <a:t>Chính</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sách</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tái</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cấu</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trúc</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công</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nghiệp</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chính</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sách</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phát</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triển</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công</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nghiệp</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xanh</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đã</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thúc</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đẩy</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phát</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triển</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nhiều</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mặt</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chuyển</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dịch</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theo</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hướng</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tích</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cực</a:t>
            </a:r>
            <a:endParaRPr lang="en-US" sz="2400" dirty="0">
              <a:solidFill>
                <a:srgbClr val="000B5D"/>
              </a:solidFill>
              <a:latin typeface="#9Slide03 Cabin Condensed Bold" panose="00000806000000000000" pitchFamily="2" charset="-93"/>
            </a:endParaRPr>
          </a:p>
          <a:p>
            <a:pPr algn="just">
              <a:lnSpc>
                <a:spcPts val="4248"/>
              </a:lnSpc>
            </a:pPr>
            <a:endParaRPr lang="en-US" sz="2400" dirty="0">
              <a:solidFill>
                <a:srgbClr val="000B5D"/>
              </a:solidFill>
              <a:latin typeface="#9Slide03 Cabin Condensed Bold" panose="00000806000000000000" pitchFamily="2" charset="-93"/>
            </a:endParaRPr>
          </a:p>
        </p:txBody>
      </p:sp>
      <p:sp>
        <p:nvSpPr>
          <p:cNvPr id="43" name="TextBox 43"/>
          <p:cNvSpPr txBox="1"/>
          <p:nvPr/>
        </p:nvSpPr>
        <p:spPr>
          <a:xfrm>
            <a:off x="588282" y="390116"/>
            <a:ext cx="18671554" cy="692497"/>
          </a:xfrm>
          <a:prstGeom prst="rect">
            <a:avLst/>
          </a:prstGeom>
        </p:spPr>
        <p:txBody>
          <a:bodyPr lIns="0" tIns="0" rIns="0" bIns="0" rtlCol="0" anchor="t">
            <a:spAutoFit/>
          </a:bodyPr>
          <a:lstStyle/>
          <a:p>
            <a:pPr algn="l">
              <a:lnSpc>
                <a:spcPts val="5371"/>
              </a:lnSpc>
            </a:pPr>
            <a:r>
              <a:rPr lang="en-US" sz="3836" dirty="0" smtClean="0">
                <a:solidFill>
                  <a:srgbClr val="000B5D"/>
                </a:solidFill>
                <a:latin typeface="#9Slide03 Cabin Condensed Bold" panose="00000806000000000000" pitchFamily="2" charset="-93"/>
              </a:rPr>
              <a:t>1/ CÁC </a:t>
            </a:r>
            <a:r>
              <a:rPr lang="en-US" sz="3836" dirty="0">
                <a:solidFill>
                  <a:srgbClr val="000B5D"/>
                </a:solidFill>
                <a:latin typeface="#9Slide03 Cabin Condensed Bold" panose="00000806000000000000" pitchFamily="2" charset="-93"/>
              </a:rPr>
              <a:t>NHÂN TỐ ẢNH HƯỞNG ĐẾN SỰ PHÁT TRIỂN VÀ PHÂN BỐ CÔNG NGHIỆP</a:t>
            </a:r>
          </a:p>
        </p:txBody>
      </p:sp>
      <p:grpSp>
        <p:nvGrpSpPr>
          <p:cNvPr id="44" name="Group 44"/>
          <p:cNvGrpSpPr/>
          <p:nvPr/>
        </p:nvGrpSpPr>
        <p:grpSpPr>
          <a:xfrm rot="-5400000">
            <a:off x="14233782" y="3687047"/>
            <a:ext cx="568864" cy="6601457"/>
            <a:chOff x="0" y="0"/>
            <a:chExt cx="698500" cy="8105830"/>
          </a:xfrm>
        </p:grpSpPr>
        <p:sp>
          <p:nvSpPr>
            <p:cNvPr id="45" name="Freeform 45"/>
            <p:cNvSpPr/>
            <p:nvPr/>
          </p:nvSpPr>
          <p:spPr>
            <a:xfrm>
              <a:off x="0" y="24704"/>
              <a:ext cx="698500" cy="8056421"/>
            </a:xfrm>
            <a:custGeom>
              <a:avLst/>
              <a:gdLst/>
              <a:ahLst/>
              <a:cxnLst/>
              <a:rect l="l" t="t" r="r" b="b"/>
              <a:pathLst>
                <a:path w="698500" h="8056421">
                  <a:moveTo>
                    <a:pt x="460450" y="39994"/>
                  </a:moveTo>
                  <a:lnTo>
                    <a:pt x="587300" y="113798"/>
                  </a:lnTo>
                  <a:cubicBezTo>
                    <a:pt x="656146" y="153854"/>
                    <a:pt x="698500" y="227497"/>
                    <a:pt x="698500" y="307148"/>
                  </a:cubicBezTo>
                  <a:lnTo>
                    <a:pt x="698500" y="7749274"/>
                  </a:lnTo>
                  <a:cubicBezTo>
                    <a:pt x="698500" y="7828925"/>
                    <a:pt x="656146" y="7902568"/>
                    <a:pt x="587300" y="7942624"/>
                  </a:cubicBezTo>
                  <a:lnTo>
                    <a:pt x="460450" y="8016428"/>
                  </a:lnTo>
                  <a:cubicBezTo>
                    <a:pt x="391711" y="8056421"/>
                    <a:pt x="306789" y="8056421"/>
                    <a:pt x="238050" y="8016428"/>
                  </a:cubicBezTo>
                  <a:lnTo>
                    <a:pt x="111200" y="7942624"/>
                  </a:lnTo>
                  <a:cubicBezTo>
                    <a:pt x="42354" y="7902568"/>
                    <a:pt x="0" y="7828925"/>
                    <a:pt x="0" y="7749274"/>
                  </a:cubicBezTo>
                  <a:lnTo>
                    <a:pt x="0" y="307148"/>
                  </a:lnTo>
                  <a:cubicBezTo>
                    <a:pt x="0" y="227497"/>
                    <a:pt x="42354" y="153854"/>
                    <a:pt x="111200" y="113798"/>
                  </a:cubicBezTo>
                  <a:lnTo>
                    <a:pt x="238050" y="39994"/>
                  </a:lnTo>
                  <a:cubicBezTo>
                    <a:pt x="306789" y="0"/>
                    <a:pt x="391711" y="0"/>
                    <a:pt x="460450" y="39994"/>
                  </a:cubicBezTo>
                  <a:close/>
                </a:path>
              </a:pathLst>
            </a:custGeom>
            <a:solidFill>
              <a:srgbClr val="000B5D"/>
            </a:solidFill>
          </p:spPr>
        </p:sp>
        <p:sp>
          <p:nvSpPr>
            <p:cNvPr id="46" name="TextBox 46"/>
            <p:cNvSpPr txBox="1"/>
            <p:nvPr/>
          </p:nvSpPr>
          <p:spPr>
            <a:xfrm>
              <a:off x="0" y="158750"/>
              <a:ext cx="698500" cy="7807380"/>
            </a:xfrm>
            <a:prstGeom prst="rect">
              <a:avLst/>
            </a:prstGeom>
          </p:spPr>
          <p:txBody>
            <a:bodyPr lIns="50800" tIns="50800" rIns="50800" bIns="50800" rtlCol="0" anchor="ctr"/>
            <a:lstStyle/>
            <a:p>
              <a:pPr algn="ctr">
                <a:lnSpc>
                  <a:spcPts val="2400"/>
                </a:lnSpc>
              </a:pPr>
              <a:endParaRPr/>
            </a:p>
          </p:txBody>
        </p:sp>
      </p:grpSp>
      <p:grpSp>
        <p:nvGrpSpPr>
          <p:cNvPr id="47" name="Group 47"/>
          <p:cNvGrpSpPr/>
          <p:nvPr/>
        </p:nvGrpSpPr>
        <p:grpSpPr>
          <a:xfrm>
            <a:off x="9793151" y="6136495"/>
            <a:ext cx="1424334" cy="1268186"/>
            <a:chOff x="0" y="0"/>
            <a:chExt cx="912878" cy="812800"/>
          </a:xfrm>
        </p:grpSpPr>
        <p:sp>
          <p:nvSpPr>
            <p:cNvPr id="48" name="Freeform 48"/>
            <p:cNvSpPr/>
            <p:nvPr/>
          </p:nvSpPr>
          <p:spPr>
            <a:xfrm>
              <a:off x="0" y="0"/>
              <a:ext cx="912878" cy="812800"/>
            </a:xfrm>
            <a:custGeom>
              <a:avLst/>
              <a:gdLst/>
              <a:ahLst/>
              <a:cxnLst/>
              <a:rect l="l" t="t" r="r" b="b"/>
              <a:pathLst>
                <a:path w="912878" h="812800">
                  <a:moveTo>
                    <a:pt x="456439" y="0"/>
                  </a:moveTo>
                  <a:cubicBezTo>
                    <a:pt x="204355" y="0"/>
                    <a:pt x="0" y="181951"/>
                    <a:pt x="0" y="406400"/>
                  </a:cubicBezTo>
                  <a:cubicBezTo>
                    <a:pt x="0" y="630849"/>
                    <a:pt x="204355" y="812800"/>
                    <a:pt x="456439" y="812800"/>
                  </a:cubicBezTo>
                  <a:cubicBezTo>
                    <a:pt x="708523" y="812800"/>
                    <a:pt x="912878" y="630849"/>
                    <a:pt x="912878" y="406400"/>
                  </a:cubicBezTo>
                  <a:cubicBezTo>
                    <a:pt x="912878" y="181951"/>
                    <a:pt x="708523" y="0"/>
                    <a:pt x="456439" y="0"/>
                  </a:cubicBezTo>
                  <a:close/>
                </a:path>
              </a:pathLst>
            </a:custGeom>
            <a:solidFill>
              <a:srgbClr val="000B5D"/>
            </a:solidFill>
          </p:spPr>
        </p:sp>
        <p:sp>
          <p:nvSpPr>
            <p:cNvPr id="49" name="TextBox 49"/>
            <p:cNvSpPr txBox="1"/>
            <p:nvPr/>
          </p:nvSpPr>
          <p:spPr>
            <a:xfrm>
              <a:off x="85582" y="95250"/>
              <a:ext cx="741713" cy="641350"/>
            </a:xfrm>
            <a:prstGeom prst="rect">
              <a:avLst/>
            </a:prstGeom>
          </p:spPr>
          <p:txBody>
            <a:bodyPr lIns="50800" tIns="50800" rIns="50800" bIns="50800" rtlCol="0" anchor="ctr"/>
            <a:lstStyle/>
            <a:p>
              <a:pPr algn="ctr">
                <a:lnSpc>
                  <a:spcPts val="2400"/>
                </a:lnSpc>
              </a:pPr>
              <a:endParaRPr/>
            </a:p>
          </p:txBody>
        </p:sp>
      </p:grpSp>
      <p:grpSp>
        <p:nvGrpSpPr>
          <p:cNvPr id="50" name="Group 50"/>
          <p:cNvGrpSpPr/>
          <p:nvPr/>
        </p:nvGrpSpPr>
        <p:grpSpPr>
          <a:xfrm>
            <a:off x="9855755" y="6192238"/>
            <a:ext cx="1299126" cy="1156700"/>
            <a:chOff x="0" y="0"/>
            <a:chExt cx="7131857" cy="6349975"/>
          </a:xfrm>
        </p:grpSpPr>
        <p:sp>
          <p:nvSpPr>
            <p:cNvPr id="51" name="Freeform 51"/>
            <p:cNvSpPr/>
            <p:nvPr/>
          </p:nvSpPr>
          <p:spPr>
            <a:xfrm>
              <a:off x="0" y="0"/>
              <a:ext cx="7131857" cy="6349975"/>
            </a:xfrm>
            <a:custGeom>
              <a:avLst/>
              <a:gdLst/>
              <a:ahLst/>
              <a:cxnLst/>
              <a:rect l="l" t="t" r="r" b="b"/>
              <a:pathLst>
                <a:path w="7131857" h="6349975">
                  <a:moveTo>
                    <a:pt x="7131857" y="3175025"/>
                  </a:moveTo>
                  <a:cubicBezTo>
                    <a:pt x="7131857" y="4928451"/>
                    <a:pt x="5535305" y="6349975"/>
                    <a:pt x="3565928" y="6349975"/>
                  </a:cubicBezTo>
                  <a:cubicBezTo>
                    <a:pt x="1596523" y="6349975"/>
                    <a:pt x="0" y="4928451"/>
                    <a:pt x="0" y="3175025"/>
                  </a:cubicBezTo>
                  <a:cubicBezTo>
                    <a:pt x="0" y="1421511"/>
                    <a:pt x="1596523" y="0"/>
                    <a:pt x="3565928" y="0"/>
                  </a:cubicBezTo>
                  <a:cubicBezTo>
                    <a:pt x="5535334" y="0"/>
                    <a:pt x="7131857" y="1421511"/>
                    <a:pt x="7131857" y="3175025"/>
                  </a:cubicBezTo>
                  <a:close/>
                </a:path>
              </a:pathLst>
            </a:custGeom>
            <a:blipFill>
              <a:blip r:embed="rId6"/>
              <a:stretch>
                <a:fillRect l="-16694" r="-16694"/>
              </a:stretch>
            </a:blipFill>
          </p:spPr>
        </p:sp>
      </p:grpSp>
      <p:sp>
        <p:nvSpPr>
          <p:cNvPr id="52" name="TextBox 52"/>
          <p:cNvSpPr txBox="1"/>
          <p:nvPr/>
        </p:nvSpPr>
        <p:spPr>
          <a:xfrm>
            <a:off x="11738948" y="6742105"/>
            <a:ext cx="3386448" cy="402674"/>
          </a:xfrm>
          <a:prstGeom prst="rect">
            <a:avLst/>
          </a:prstGeom>
        </p:spPr>
        <p:txBody>
          <a:bodyPr lIns="0" tIns="0" rIns="0" bIns="0" rtlCol="0" anchor="t">
            <a:spAutoFit/>
          </a:bodyPr>
          <a:lstStyle/>
          <a:p>
            <a:pPr algn="l">
              <a:lnSpc>
                <a:spcPts val="3359"/>
              </a:lnSpc>
            </a:pPr>
            <a:r>
              <a:rPr lang="en-US" sz="2400" dirty="0">
                <a:solidFill>
                  <a:srgbClr val="FFFFFF"/>
                </a:solidFill>
                <a:latin typeface="#9Slide03 IcielPanton Black" panose="00000A00000000000000" pitchFamily="2" charset="-93"/>
              </a:rPr>
              <a:t>VỐN ĐẦU TƯ </a:t>
            </a:r>
          </a:p>
        </p:txBody>
      </p:sp>
      <p:sp>
        <p:nvSpPr>
          <p:cNvPr id="53" name="TextBox 53"/>
          <p:cNvSpPr txBox="1"/>
          <p:nvPr/>
        </p:nvSpPr>
        <p:spPr>
          <a:xfrm>
            <a:off x="9744846" y="7252281"/>
            <a:ext cx="8253309" cy="483787"/>
          </a:xfrm>
          <a:prstGeom prst="rect">
            <a:avLst/>
          </a:prstGeom>
        </p:spPr>
        <p:txBody>
          <a:bodyPr lIns="0" tIns="0" rIns="0" bIns="0" rtlCol="0" anchor="t">
            <a:spAutoFit/>
          </a:bodyPr>
          <a:lstStyle/>
          <a:p>
            <a:pPr marL="518160" lvl="1" indent="-259080" algn="just">
              <a:lnSpc>
                <a:spcPts val="4248"/>
              </a:lnSpc>
              <a:buFont typeface="Arial"/>
              <a:buChar char="•"/>
            </a:pPr>
            <a:r>
              <a:rPr lang="en-US" sz="2400" dirty="0" err="1">
                <a:solidFill>
                  <a:srgbClr val="000B5D"/>
                </a:solidFill>
                <a:latin typeface="#9Slide03 Cabin Condensed Bold" panose="00000806000000000000" pitchFamily="2" charset="-93"/>
              </a:rPr>
              <a:t>Ngày</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càng</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tăng</a:t>
            </a:r>
            <a:r>
              <a:rPr lang="en-US" sz="2400" dirty="0">
                <a:solidFill>
                  <a:srgbClr val="000B5D"/>
                </a:solidFill>
                <a:latin typeface="#9Slide03 Cabin Condensed Bold" panose="00000806000000000000" pitchFamily="2" charset="-93"/>
              </a:rPr>
              <a:t> &gt;&gt;&gt; </a:t>
            </a:r>
            <a:r>
              <a:rPr lang="en-US" sz="2400" dirty="0" err="1">
                <a:solidFill>
                  <a:srgbClr val="000B5D"/>
                </a:solidFill>
                <a:latin typeface="#9Slide03 Cabin Condensed Bold" panose="00000806000000000000" pitchFamily="2" charset="-93"/>
              </a:rPr>
              <a:t>tạo</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động</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lực</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phát</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triển</a:t>
            </a:r>
            <a:r>
              <a:rPr lang="en-US" sz="2400" dirty="0">
                <a:solidFill>
                  <a:srgbClr val="000B5D"/>
                </a:solidFill>
                <a:latin typeface="#9Slide03 Cabin Condensed Bold" panose="00000806000000000000" pitchFamily="2" charset="-93"/>
              </a:rPr>
              <a:t> </a:t>
            </a:r>
          </a:p>
        </p:txBody>
      </p:sp>
      <p:sp>
        <p:nvSpPr>
          <p:cNvPr id="54" name="TextBox 54"/>
          <p:cNvSpPr txBox="1"/>
          <p:nvPr/>
        </p:nvSpPr>
        <p:spPr>
          <a:xfrm>
            <a:off x="166182" y="8260565"/>
            <a:ext cx="17791317" cy="1846659"/>
          </a:xfrm>
          <a:prstGeom prst="rect">
            <a:avLst/>
          </a:prstGeom>
          <a:ln>
            <a:solidFill>
              <a:schemeClr val="tx1"/>
            </a:solidFill>
            <a:prstDash val="dash"/>
          </a:ln>
        </p:spPr>
        <p:txBody>
          <a:bodyPr wrap="square" lIns="0" tIns="0" rIns="0" bIns="0" rtlCol="0" anchor="t">
            <a:spAutoFit/>
          </a:bodyPr>
          <a:lstStyle/>
          <a:p>
            <a:pPr marL="518160" lvl="1" indent="-259080" algn="ctr">
              <a:lnSpc>
                <a:spcPct val="150000"/>
              </a:lnSpc>
              <a:buFont typeface="Arial"/>
              <a:buChar char="•"/>
            </a:pPr>
            <a:r>
              <a:rPr lang="en-US" sz="4000" i="1" dirty="0" err="1">
                <a:solidFill>
                  <a:srgbClr val="FF3131"/>
                </a:solidFill>
                <a:latin typeface="#9Slide03 Cabin Condensed Bold" panose="00000806000000000000" pitchFamily="2" charset="-93"/>
              </a:rPr>
              <a:t>Khó</a:t>
            </a:r>
            <a:r>
              <a:rPr lang="en-US" sz="4000" i="1" dirty="0">
                <a:solidFill>
                  <a:srgbClr val="FF3131"/>
                </a:solidFill>
                <a:latin typeface="#9Slide03 Cabin Condensed Bold" panose="00000806000000000000" pitchFamily="2" charset="-93"/>
              </a:rPr>
              <a:t> </a:t>
            </a:r>
            <a:r>
              <a:rPr lang="en-US" sz="4000" i="1" dirty="0" err="1">
                <a:solidFill>
                  <a:srgbClr val="FF3131"/>
                </a:solidFill>
                <a:latin typeface="#9Slide03 Cabin Condensed Bold" panose="00000806000000000000" pitchFamily="2" charset="-93"/>
              </a:rPr>
              <a:t>khăn</a:t>
            </a:r>
            <a:r>
              <a:rPr lang="en-US" sz="4000" i="1" dirty="0">
                <a:solidFill>
                  <a:srgbClr val="FF3131"/>
                </a:solidFill>
                <a:latin typeface="#9Slide03 Cabin Condensed Bold" panose="00000806000000000000" pitchFamily="2" charset="-93"/>
              </a:rPr>
              <a:t>:</a:t>
            </a:r>
            <a:r>
              <a:rPr lang="en-US" sz="4000" i="1" dirty="0">
                <a:solidFill>
                  <a:srgbClr val="000B5D"/>
                </a:solidFill>
                <a:latin typeface="#9Slide03 Cabin Condensed Bold" panose="00000806000000000000" pitchFamily="2" charset="-93"/>
              </a:rPr>
              <a:t> </a:t>
            </a:r>
            <a:r>
              <a:rPr lang="vi-VN" sz="4000" i="1" dirty="0">
                <a:solidFill>
                  <a:srgbClr val="000B5D"/>
                </a:solidFill>
                <a:latin typeface="#9Slide03 Cabin Condensed Bold" panose="00000806000000000000" pitchFamily="2" charset="-93"/>
              </a:rPr>
              <a:t>thị trường ngày càng cạnh tranh</a:t>
            </a:r>
            <a:r>
              <a:rPr lang="vi-VN" sz="4000" i="1" dirty="0" smtClean="0">
                <a:solidFill>
                  <a:srgbClr val="000B5D"/>
                </a:solidFill>
                <a:latin typeface="#9Slide03 Cabin Condensed Bold" panose="00000806000000000000" pitchFamily="2" charset="-93"/>
              </a:rPr>
              <a:t>,</a:t>
            </a:r>
            <a:r>
              <a:rPr lang="en-US" sz="4000" i="1" dirty="0" smtClean="0">
                <a:solidFill>
                  <a:srgbClr val="000B5D"/>
                </a:solidFill>
                <a:latin typeface="#9Slide03 Cabin Condensed Bold" panose="00000806000000000000" pitchFamily="2" charset="-93"/>
              </a:rPr>
              <a:t/>
            </a:r>
            <a:br>
              <a:rPr lang="en-US" sz="4000" i="1" dirty="0" smtClean="0">
                <a:solidFill>
                  <a:srgbClr val="000B5D"/>
                </a:solidFill>
                <a:latin typeface="#9Slide03 Cabin Condensed Bold" panose="00000806000000000000" pitchFamily="2" charset="-93"/>
              </a:rPr>
            </a:br>
            <a:r>
              <a:rPr lang="vi-VN" sz="4000" i="1" dirty="0" smtClean="0">
                <a:solidFill>
                  <a:srgbClr val="000B5D"/>
                </a:solidFill>
                <a:latin typeface="#9Slide03 Cabin Condensed Bold" panose="00000806000000000000" pitchFamily="2" charset="-93"/>
              </a:rPr>
              <a:t> </a:t>
            </a:r>
            <a:r>
              <a:rPr lang="vi-VN" sz="4000" i="1" dirty="0">
                <a:solidFill>
                  <a:srgbClr val="000B5D"/>
                </a:solidFill>
                <a:latin typeface="#9Slide03 Cabin Condensed Bold" panose="00000806000000000000" pitchFamily="2" charset="-93"/>
              </a:rPr>
              <a:t>cơ sở vật chất kĩ thuật một số ngành công nghiệp đã lạc hậu...</a:t>
            </a:r>
            <a:endParaRPr lang="en-US" sz="4000" i="1" dirty="0">
              <a:solidFill>
                <a:srgbClr val="000B5D"/>
              </a:solidFill>
              <a:latin typeface="#9Slide03 Cabin Condensed Bold" panose="00000806000000000000" pitchFamily="2" charset="-93"/>
            </a:endParaRPr>
          </a:p>
        </p:txBody>
      </p:sp>
      <p:sp>
        <p:nvSpPr>
          <p:cNvPr id="65" name="Freeform 4"/>
          <p:cNvSpPr/>
          <p:nvPr/>
        </p:nvSpPr>
        <p:spPr>
          <a:xfrm>
            <a:off x="15375536" y="535364"/>
            <a:ext cx="2803112" cy="1166795"/>
          </a:xfrm>
          <a:custGeom>
            <a:avLst/>
            <a:gdLst/>
            <a:ahLst/>
            <a:cxnLst/>
            <a:rect l="l" t="t" r="r" b="b"/>
            <a:pathLst>
              <a:path w="4253474" h="1770508">
                <a:moveTo>
                  <a:pt x="0" y="0"/>
                </a:moveTo>
                <a:lnTo>
                  <a:pt x="4253473" y="0"/>
                </a:lnTo>
                <a:lnTo>
                  <a:pt x="4253473" y="1770508"/>
                </a:lnTo>
                <a:lnTo>
                  <a:pt x="0" y="1770508"/>
                </a:lnTo>
                <a:lnTo>
                  <a:pt x="0" y="0"/>
                </a:lnTo>
                <a:close/>
              </a:path>
            </a:pathLst>
          </a:custGeom>
          <a:blipFill>
            <a:blip r:embed="rId7">
              <a:extLst>
                <a:ext uri="{96DAC541-7B7A-43D3-8B79-37D633B846F1}">
                  <asvg:svgBlip xmlns:asvg="http://schemas.microsoft.com/office/drawing/2016/SVG/main" xmlns="" r:embed="rId9"/>
                </a:ext>
              </a:extLst>
            </a:blip>
            <a:stretch>
              <a:fillRect/>
            </a:stretch>
          </a:blipFill>
        </p:spPr>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par>
                                <p:cTn id="28" presetID="22" presetClass="entr" presetSubtype="4"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00"/>
                                        <p:tgtEl>
                                          <p:spTgt spid="18"/>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barn(inVertical)">
                                      <p:cBhvr>
                                        <p:cTn id="41" dur="500"/>
                                        <p:tgtEl>
                                          <p:spTgt spid="23"/>
                                        </p:tgtEl>
                                      </p:cBhvr>
                                    </p:animEffect>
                                  </p:childTnLst>
                                </p:cTn>
                              </p:par>
                              <p:par>
                                <p:cTn id="42" presetID="16" presetClass="entr" presetSubtype="21"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barn(inVertical)">
                                      <p:cBhvr>
                                        <p:cTn id="44" dur="500"/>
                                        <p:tgtEl>
                                          <p:spTgt spid="26"/>
                                        </p:tgtEl>
                                      </p:cBhvr>
                                    </p:animEffect>
                                  </p:childTnLst>
                                </p:cTn>
                              </p:par>
                              <p:par>
                                <p:cTn id="45" presetID="16" presetClass="entr" presetSubtype="21"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barn(inVertical)">
                                      <p:cBhvr>
                                        <p:cTn id="47" dur="500"/>
                                        <p:tgtEl>
                                          <p:spTgt spid="29"/>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barn(inVertical)">
                                      <p:cBhvr>
                                        <p:cTn id="50" dur="500"/>
                                        <p:tgtEl>
                                          <p:spTgt spid="31"/>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barn(inVertical)">
                                      <p:cBhvr>
                                        <p:cTn id="53" dur="500"/>
                                        <p:tgtEl>
                                          <p:spTgt spid="3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barn(inVertical)">
                                      <p:cBhvr>
                                        <p:cTn id="58" dur="500"/>
                                        <p:tgtEl>
                                          <p:spTgt spid="33"/>
                                        </p:tgtEl>
                                      </p:cBhvr>
                                    </p:animEffect>
                                  </p:childTnLst>
                                </p:cTn>
                              </p:par>
                              <p:par>
                                <p:cTn id="59" presetID="16" presetClass="entr" presetSubtype="21" fill="hold"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barn(inVertical)">
                                      <p:cBhvr>
                                        <p:cTn id="61" dur="500"/>
                                        <p:tgtEl>
                                          <p:spTgt spid="36"/>
                                        </p:tgtEl>
                                      </p:cBhvr>
                                    </p:animEffect>
                                  </p:childTnLst>
                                </p:cTn>
                              </p:par>
                              <p:par>
                                <p:cTn id="62" presetID="16" presetClass="entr" presetSubtype="21" fill="hold" nodeType="with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barn(inVertical)">
                                      <p:cBhvr>
                                        <p:cTn id="64" dur="500"/>
                                        <p:tgtEl>
                                          <p:spTgt spid="39"/>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barn(inVertical)">
                                      <p:cBhvr>
                                        <p:cTn id="67" dur="500"/>
                                        <p:tgtEl>
                                          <p:spTgt spid="41"/>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barn(inVertical)">
                                      <p:cBhvr>
                                        <p:cTn id="70" dur="500"/>
                                        <p:tgtEl>
                                          <p:spTgt spid="42"/>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44"/>
                                        </p:tgtEl>
                                        <p:attrNameLst>
                                          <p:attrName>style.visibility</p:attrName>
                                        </p:attrNameLst>
                                      </p:cBhvr>
                                      <p:to>
                                        <p:strVal val="visible"/>
                                      </p:to>
                                    </p:set>
                                    <p:animEffect transition="in" filter="wipe(down)">
                                      <p:cBhvr>
                                        <p:cTn id="75" dur="500"/>
                                        <p:tgtEl>
                                          <p:spTgt spid="44"/>
                                        </p:tgtEl>
                                      </p:cBhvr>
                                    </p:animEffect>
                                  </p:childTnLst>
                                </p:cTn>
                              </p:par>
                              <p:par>
                                <p:cTn id="76" presetID="22" presetClass="entr" presetSubtype="4" fill="hold" nodeType="withEffect">
                                  <p:stCondLst>
                                    <p:cond delay="0"/>
                                  </p:stCondLst>
                                  <p:childTnLst>
                                    <p:set>
                                      <p:cBhvr>
                                        <p:cTn id="77" dur="1" fill="hold">
                                          <p:stCondLst>
                                            <p:cond delay="0"/>
                                          </p:stCondLst>
                                        </p:cTn>
                                        <p:tgtEl>
                                          <p:spTgt spid="47"/>
                                        </p:tgtEl>
                                        <p:attrNameLst>
                                          <p:attrName>style.visibility</p:attrName>
                                        </p:attrNameLst>
                                      </p:cBhvr>
                                      <p:to>
                                        <p:strVal val="visible"/>
                                      </p:to>
                                    </p:set>
                                    <p:animEffect transition="in" filter="wipe(down)">
                                      <p:cBhvr>
                                        <p:cTn id="78" dur="500"/>
                                        <p:tgtEl>
                                          <p:spTgt spid="47"/>
                                        </p:tgtEl>
                                      </p:cBhvr>
                                    </p:animEffect>
                                  </p:childTnLst>
                                </p:cTn>
                              </p:par>
                              <p:par>
                                <p:cTn id="79" presetID="22" presetClass="entr" presetSubtype="4" fill="hold" nodeType="withEffect">
                                  <p:stCondLst>
                                    <p:cond delay="0"/>
                                  </p:stCondLst>
                                  <p:childTnLst>
                                    <p:set>
                                      <p:cBhvr>
                                        <p:cTn id="80" dur="1" fill="hold">
                                          <p:stCondLst>
                                            <p:cond delay="0"/>
                                          </p:stCondLst>
                                        </p:cTn>
                                        <p:tgtEl>
                                          <p:spTgt spid="50"/>
                                        </p:tgtEl>
                                        <p:attrNameLst>
                                          <p:attrName>style.visibility</p:attrName>
                                        </p:attrNameLst>
                                      </p:cBhvr>
                                      <p:to>
                                        <p:strVal val="visible"/>
                                      </p:to>
                                    </p:set>
                                    <p:animEffect transition="in" filter="wipe(down)">
                                      <p:cBhvr>
                                        <p:cTn id="81" dur="500"/>
                                        <p:tgtEl>
                                          <p:spTgt spid="50"/>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52"/>
                                        </p:tgtEl>
                                        <p:attrNameLst>
                                          <p:attrName>style.visibility</p:attrName>
                                        </p:attrNameLst>
                                      </p:cBhvr>
                                      <p:to>
                                        <p:strVal val="visible"/>
                                      </p:to>
                                    </p:set>
                                    <p:animEffect transition="in" filter="wipe(down)">
                                      <p:cBhvr>
                                        <p:cTn id="84" dur="500"/>
                                        <p:tgtEl>
                                          <p:spTgt spid="52"/>
                                        </p:tgtEl>
                                      </p:cBhvr>
                                    </p:animEffect>
                                  </p:childTnLst>
                                </p:cTn>
                              </p:par>
                              <p:par>
                                <p:cTn id="85" presetID="22" presetClass="entr" presetSubtype="4" fill="hold" grpId="0" nodeType="withEffect">
                                  <p:stCondLst>
                                    <p:cond delay="0"/>
                                  </p:stCondLst>
                                  <p:childTnLst>
                                    <p:set>
                                      <p:cBhvr>
                                        <p:cTn id="86" dur="1" fill="hold">
                                          <p:stCondLst>
                                            <p:cond delay="0"/>
                                          </p:stCondLst>
                                        </p:cTn>
                                        <p:tgtEl>
                                          <p:spTgt spid="53"/>
                                        </p:tgtEl>
                                        <p:attrNameLst>
                                          <p:attrName>style.visibility</p:attrName>
                                        </p:attrNameLst>
                                      </p:cBhvr>
                                      <p:to>
                                        <p:strVal val="visible"/>
                                      </p:to>
                                    </p:set>
                                    <p:animEffect transition="in" filter="wipe(down)">
                                      <p:cBhvr>
                                        <p:cTn id="87" dur="500"/>
                                        <p:tgtEl>
                                          <p:spTgt spid="53"/>
                                        </p:tgtEl>
                                      </p:cBhvr>
                                    </p:animEffect>
                                  </p:childTnLst>
                                </p:cTn>
                              </p:par>
                            </p:childTnLst>
                          </p:cTn>
                        </p:par>
                      </p:childTnLst>
                    </p:cTn>
                  </p:par>
                  <p:par>
                    <p:cTn id="88" fill="hold">
                      <p:stCondLst>
                        <p:cond delay="indefinite"/>
                      </p:stCondLst>
                      <p:childTnLst>
                        <p:par>
                          <p:cTn id="89" fill="hold">
                            <p:stCondLst>
                              <p:cond delay="0"/>
                            </p:stCondLst>
                            <p:childTnLst>
                              <p:par>
                                <p:cTn id="90" presetID="6" presetClass="entr" presetSubtype="16" fill="hold" nodeType="clickEffect">
                                  <p:stCondLst>
                                    <p:cond delay="0"/>
                                  </p:stCondLst>
                                  <p:childTnLst>
                                    <p:set>
                                      <p:cBhvr>
                                        <p:cTn id="91" dur="1" fill="hold">
                                          <p:stCondLst>
                                            <p:cond delay="0"/>
                                          </p:stCondLst>
                                        </p:cTn>
                                        <p:tgtEl>
                                          <p:spTgt spid="54">
                                            <p:txEl>
                                              <p:pRg st="0" end="0"/>
                                            </p:txEl>
                                          </p:spTgt>
                                        </p:tgtEl>
                                        <p:attrNameLst>
                                          <p:attrName>style.visibility</p:attrName>
                                        </p:attrNameLst>
                                      </p:cBhvr>
                                      <p:to>
                                        <p:strVal val="visible"/>
                                      </p:to>
                                    </p:set>
                                    <p:animEffect transition="in" filter="circle(in)">
                                      <p:cBhvr>
                                        <p:cTn id="92" dur="2000"/>
                                        <p:tgtEl>
                                          <p:spTgt spid="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0" grpId="0"/>
      <p:bldP spid="21" grpId="0"/>
      <p:bldP spid="31" grpId="0"/>
      <p:bldP spid="32" grpId="0"/>
      <p:bldP spid="41" grpId="0"/>
      <p:bldP spid="42" grpId="0"/>
      <p:bldP spid="52" grpId="0"/>
      <p:bldP spid="5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8"/>
          <p:cNvGrpSpPr/>
          <p:nvPr/>
        </p:nvGrpSpPr>
        <p:grpSpPr>
          <a:xfrm>
            <a:off x="-763380" y="-461321"/>
            <a:ext cx="4185210" cy="2172476"/>
            <a:chOff x="0" y="0"/>
            <a:chExt cx="1345639" cy="698500"/>
          </a:xfrm>
        </p:grpSpPr>
        <p:sp>
          <p:nvSpPr>
            <p:cNvPr id="29" name="Freeform 29"/>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id="30" name="TextBox 30"/>
            <p:cNvSpPr txBox="1"/>
            <p:nvPr/>
          </p:nvSpPr>
          <p:spPr>
            <a:xfrm>
              <a:off x="114300" y="19050"/>
              <a:ext cx="1117039" cy="679450"/>
            </a:xfrm>
            <a:prstGeom prst="rect">
              <a:avLst/>
            </a:prstGeom>
          </p:spPr>
          <p:txBody>
            <a:bodyPr lIns="50800" tIns="50800" rIns="50800" bIns="50800" rtlCol="0" anchor="ctr"/>
            <a:lstStyle/>
            <a:p>
              <a:pPr algn="ctr">
                <a:lnSpc>
                  <a:spcPts val="2376"/>
                </a:lnSpc>
              </a:pPr>
              <a:endParaRPr/>
            </a:p>
          </p:txBody>
        </p:sp>
      </p:grpSp>
      <p:grpSp>
        <p:nvGrpSpPr>
          <p:cNvPr id="34" name="Group 34"/>
          <p:cNvGrpSpPr/>
          <p:nvPr/>
        </p:nvGrpSpPr>
        <p:grpSpPr>
          <a:xfrm>
            <a:off x="0" y="130614"/>
            <a:ext cx="3336070" cy="1801488"/>
            <a:chOff x="0" y="0"/>
            <a:chExt cx="1173575" cy="698500"/>
          </a:xfrm>
        </p:grpSpPr>
        <p:sp>
          <p:nvSpPr>
            <p:cNvPr id="35" name="Freeform 35"/>
            <p:cNvSpPr/>
            <p:nvPr/>
          </p:nvSpPr>
          <p:spPr>
            <a:xfrm>
              <a:off x="6512" y="0"/>
              <a:ext cx="1160551" cy="698500"/>
            </a:xfrm>
            <a:custGeom>
              <a:avLst/>
              <a:gdLst/>
              <a:ahLst/>
              <a:cxnLst/>
              <a:rect l="l" t="t" r="r" b="b"/>
              <a:pathLst>
                <a:path w="1160551" h="698500">
                  <a:moveTo>
                    <a:pt x="1150009" y="378562"/>
                  </a:moveTo>
                  <a:lnTo>
                    <a:pt x="980917" y="669188"/>
                  </a:lnTo>
                  <a:cubicBezTo>
                    <a:pt x="970358" y="687336"/>
                    <a:pt x="950947" y="698500"/>
                    <a:pt x="929951" y="698500"/>
                  </a:cubicBezTo>
                  <a:lnTo>
                    <a:pt x="230600" y="698500"/>
                  </a:lnTo>
                  <a:cubicBezTo>
                    <a:pt x="209604" y="698500"/>
                    <a:pt x="190192" y="687336"/>
                    <a:pt x="179634" y="669188"/>
                  </a:cubicBezTo>
                  <a:lnTo>
                    <a:pt x="10542" y="378562"/>
                  </a:lnTo>
                  <a:cubicBezTo>
                    <a:pt x="0" y="360442"/>
                    <a:pt x="0" y="338058"/>
                    <a:pt x="10542" y="319938"/>
                  </a:cubicBezTo>
                  <a:lnTo>
                    <a:pt x="179634" y="29312"/>
                  </a:lnTo>
                  <a:cubicBezTo>
                    <a:pt x="190192" y="11164"/>
                    <a:pt x="209604" y="0"/>
                    <a:pt x="230600" y="0"/>
                  </a:cubicBezTo>
                  <a:lnTo>
                    <a:pt x="929951" y="0"/>
                  </a:lnTo>
                  <a:cubicBezTo>
                    <a:pt x="950947" y="0"/>
                    <a:pt x="970358" y="11164"/>
                    <a:pt x="980917" y="29312"/>
                  </a:cubicBezTo>
                  <a:lnTo>
                    <a:pt x="1150009" y="319938"/>
                  </a:lnTo>
                  <a:cubicBezTo>
                    <a:pt x="1160551" y="338058"/>
                    <a:pt x="1160551" y="360442"/>
                    <a:pt x="1150009" y="378562"/>
                  </a:cubicBezTo>
                  <a:close/>
                </a:path>
              </a:pathLst>
            </a:custGeom>
            <a:solidFill>
              <a:srgbClr val="000B5D"/>
            </a:solidFill>
          </p:spPr>
        </p:sp>
        <p:sp>
          <p:nvSpPr>
            <p:cNvPr id="36" name="TextBox 36"/>
            <p:cNvSpPr txBox="1"/>
            <p:nvPr/>
          </p:nvSpPr>
          <p:spPr>
            <a:xfrm>
              <a:off x="114300" y="19050"/>
              <a:ext cx="944975" cy="679450"/>
            </a:xfrm>
            <a:prstGeom prst="rect">
              <a:avLst/>
            </a:prstGeom>
          </p:spPr>
          <p:txBody>
            <a:bodyPr lIns="50800" tIns="50800" rIns="50800" bIns="50800" rtlCol="0" anchor="ctr"/>
            <a:lstStyle/>
            <a:p>
              <a:pPr algn="ctr">
                <a:lnSpc>
                  <a:spcPts val="2376"/>
                </a:lnSpc>
              </a:pPr>
              <a:endParaRPr>
                <a:solidFill>
                  <a:schemeClr val="bg1"/>
                </a:solidFill>
              </a:endParaRPr>
            </a:p>
          </p:txBody>
        </p:sp>
      </p:grpSp>
      <p:grpSp>
        <p:nvGrpSpPr>
          <p:cNvPr id="2" name="Group 2"/>
          <p:cNvGrpSpPr/>
          <p:nvPr/>
        </p:nvGrpSpPr>
        <p:grpSpPr>
          <a:xfrm>
            <a:off x="11682011" y="4952884"/>
            <a:ext cx="6296304" cy="3560869"/>
            <a:chOff x="0" y="0"/>
            <a:chExt cx="1513913" cy="856192"/>
          </a:xfrm>
        </p:grpSpPr>
        <p:sp>
          <p:nvSpPr>
            <p:cNvPr id="3" name="Freeform 3"/>
            <p:cNvSpPr/>
            <p:nvPr/>
          </p:nvSpPr>
          <p:spPr>
            <a:xfrm>
              <a:off x="2130" y="0"/>
              <a:ext cx="1509654" cy="856192"/>
            </a:xfrm>
            <a:custGeom>
              <a:avLst/>
              <a:gdLst/>
              <a:ahLst/>
              <a:cxnLst/>
              <a:rect l="l" t="t" r="r" b="b"/>
              <a:pathLst>
                <a:path w="1509654" h="856192">
                  <a:moveTo>
                    <a:pt x="1505983" y="440315"/>
                  </a:moveTo>
                  <a:lnTo>
                    <a:pt x="1314382" y="843973"/>
                  </a:lnTo>
                  <a:cubicBezTo>
                    <a:pt x="1310840" y="851436"/>
                    <a:pt x="1303318" y="856192"/>
                    <a:pt x="1295057" y="856192"/>
                  </a:cubicBezTo>
                  <a:lnTo>
                    <a:pt x="214596" y="856192"/>
                  </a:lnTo>
                  <a:cubicBezTo>
                    <a:pt x="206335" y="856192"/>
                    <a:pt x="198812" y="851436"/>
                    <a:pt x="195270" y="843973"/>
                  </a:cubicBezTo>
                  <a:lnTo>
                    <a:pt x="3670" y="440315"/>
                  </a:lnTo>
                  <a:cubicBezTo>
                    <a:pt x="0" y="432582"/>
                    <a:pt x="0" y="423610"/>
                    <a:pt x="3670" y="415877"/>
                  </a:cubicBezTo>
                  <a:lnTo>
                    <a:pt x="195270" y="12219"/>
                  </a:lnTo>
                  <a:cubicBezTo>
                    <a:pt x="198812" y="4756"/>
                    <a:pt x="206335" y="0"/>
                    <a:pt x="214596" y="0"/>
                  </a:cubicBezTo>
                  <a:lnTo>
                    <a:pt x="1295057" y="0"/>
                  </a:lnTo>
                  <a:cubicBezTo>
                    <a:pt x="1303318" y="0"/>
                    <a:pt x="1310840" y="4756"/>
                    <a:pt x="1314382" y="12219"/>
                  </a:cubicBezTo>
                  <a:lnTo>
                    <a:pt x="1505983" y="415877"/>
                  </a:lnTo>
                  <a:cubicBezTo>
                    <a:pt x="1509653" y="423610"/>
                    <a:pt x="1509653" y="432582"/>
                    <a:pt x="1505983" y="440315"/>
                  </a:cubicBezTo>
                  <a:close/>
                </a:path>
              </a:pathLst>
            </a:custGeom>
            <a:solidFill>
              <a:srgbClr val="000B5D"/>
            </a:solidFill>
            <a:ln w="47625" cap="sq">
              <a:solidFill>
                <a:srgbClr val="000B5D"/>
              </a:solidFill>
              <a:prstDash val="solid"/>
              <a:miter/>
            </a:ln>
          </p:spPr>
        </p:sp>
        <p:sp>
          <p:nvSpPr>
            <p:cNvPr id="4" name="TextBox 4"/>
            <p:cNvSpPr txBox="1"/>
            <p:nvPr/>
          </p:nvSpPr>
          <p:spPr>
            <a:xfrm>
              <a:off x="114300" y="-76200"/>
              <a:ext cx="1285313" cy="932392"/>
            </a:xfrm>
            <a:prstGeom prst="rect">
              <a:avLst/>
            </a:prstGeom>
          </p:spPr>
          <p:txBody>
            <a:bodyPr lIns="50800" tIns="50800" rIns="50800" bIns="50800" rtlCol="0" anchor="ctr"/>
            <a:lstStyle/>
            <a:p>
              <a:pPr marL="0" lvl="0" indent="0" algn="ctr">
                <a:lnSpc>
                  <a:spcPts val="3515"/>
                </a:lnSpc>
                <a:spcBef>
                  <a:spcPct val="0"/>
                </a:spcBef>
              </a:pPr>
              <a:endParaRPr lang="en-US" dirty="0">
                <a:solidFill>
                  <a:schemeClr val="bg1"/>
                </a:solidFill>
                <a:latin typeface="#9Slide03 Cabin Condensed Bold" panose="00000806000000000000" pitchFamily="2" charset="-93"/>
              </a:endParaRPr>
            </a:p>
          </p:txBody>
        </p:sp>
      </p:grpSp>
      <p:grpSp>
        <p:nvGrpSpPr>
          <p:cNvPr id="5" name="Group 5"/>
          <p:cNvGrpSpPr/>
          <p:nvPr/>
        </p:nvGrpSpPr>
        <p:grpSpPr>
          <a:xfrm>
            <a:off x="6155654" y="5017142"/>
            <a:ext cx="6153519" cy="3480117"/>
            <a:chOff x="0" y="0"/>
            <a:chExt cx="1513913" cy="856192"/>
          </a:xfrm>
        </p:grpSpPr>
        <p:sp>
          <p:nvSpPr>
            <p:cNvPr id="6" name="Freeform 6"/>
            <p:cNvSpPr/>
            <p:nvPr/>
          </p:nvSpPr>
          <p:spPr>
            <a:xfrm>
              <a:off x="2179" y="0"/>
              <a:ext cx="1509555" cy="856192"/>
            </a:xfrm>
            <a:custGeom>
              <a:avLst/>
              <a:gdLst/>
              <a:ahLst/>
              <a:cxnLst/>
              <a:rect l="l" t="t" r="r" b="b"/>
              <a:pathLst>
                <a:path w="1509555" h="856192">
                  <a:moveTo>
                    <a:pt x="1505799" y="440598"/>
                  </a:moveTo>
                  <a:lnTo>
                    <a:pt x="1314468" y="843690"/>
                  </a:lnTo>
                  <a:cubicBezTo>
                    <a:pt x="1310844" y="851325"/>
                    <a:pt x="1303147" y="856192"/>
                    <a:pt x="1294694" y="856192"/>
                  </a:cubicBezTo>
                  <a:lnTo>
                    <a:pt x="214860" y="856192"/>
                  </a:lnTo>
                  <a:cubicBezTo>
                    <a:pt x="206408" y="856192"/>
                    <a:pt x="198711" y="851325"/>
                    <a:pt x="195087" y="843690"/>
                  </a:cubicBezTo>
                  <a:lnTo>
                    <a:pt x="3755" y="440598"/>
                  </a:lnTo>
                  <a:cubicBezTo>
                    <a:pt x="0" y="432687"/>
                    <a:pt x="0" y="423505"/>
                    <a:pt x="3755" y="415594"/>
                  </a:cubicBezTo>
                  <a:lnTo>
                    <a:pt x="195087" y="12502"/>
                  </a:lnTo>
                  <a:cubicBezTo>
                    <a:pt x="198711" y="4867"/>
                    <a:pt x="206408" y="0"/>
                    <a:pt x="214860" y="0"/>
                  </a:cubicBezTo>
                  <a:lnTo>
                    <a:pt x="1294694" y="0"/>
                  </a:lnTo>
                  <a:cubicBezTo>
                    <a:pt x="1303147" y="0"/>
                    <a:pt x="1310844" y="4867"/>
                    <a:pt x="1314468" y="12502"/>
                  </a:cubicBezTo>
                  <a:lnTo>
                    <a:pt x="1505799" y="415594"/>
                  </a:lnTo>
                  <a:cubicBezTo>
                    <a:pt x="1509555" y="423505"/>
                    <a:pt x="1509555" y="432687"/>
                    <a:pt x="1505799" y="440598"/>
                  </a:cubicBezTo>
                  <a:close/>
                </a:path>
              </a:pathLst>
            </a:custGeom>
            <a:solidFill>
              <a:srgbClr val="000B5D"/>
            </a:solidFill>
            <a:ln w="47625" cap="sq">
              <a:solidFill>
                <a:srgbClr val="000B5D"/>
              </a:solidFill>
              <a:prstDash val="solid"/>
              <a:miter/>
            </a:ln>
          </p:spPr>
        </p:sp>
        <p:sp>
          <p:nvSpPr>
            <p:cNvPr id="7" name="TextBox 7"/>
            <p:cNvSpPr txBox="1"/>
            <p:nvPr/>
          </p:nvSpPr>
          <p:spPr>
            <a:xfrm>
              <a:off x="114300" y="19050"/>
              <a:ext cx="1285313" cy="837142"/>
            </a:xfrm>
            <a:prstGeom prst="rect">
              <a:avLst/>
            </a:prstGeom>
          </p:spPr>
          <p:txBody>
            <a:bodyPr lIns="50800" tIns="50800" rIns="50800" bIns="50800" rtlCol="0" anchor="ctr"/>
            <a:lstStyle/>
            <a:p>
              <a:pPr algn="ctr">
                <a:lnSpc>
                  <a:spcPts val="2376"/>
                </a:lnSpc>
              </a:pPr>
              <a:endParaRPr lang="en-US" dirty="0">
                <a:solidFill>
                  <a:schemeClr val="bg1"/>
                </a:solidFill>
                <a:latin typeface="#9Slide03 Cabin Condensed Bold" panose="00000806000000000000" pitchFamily="2" charset="-93"/>
              </a:endParaRPr>
            </a:p>
          </p:txBody>
        </p:sp>
      </p:grpSp>
      <p:grpSp>
        <p:nvGrpSpPr>
          <p:cNvPr id="8" name="Group 8"/>
          <p:cNvGrpSpPr/>
          <p:nvPr/>
        </p:nvGrpSpPr>
        <p:grpSpPr>
          <a:xfrm>
            <a:off x="519539" y="4915272"/>
            <a:ext cx="6243055" cy="3598481"/>
            <a:chOff x="0" y="0"/>
            <a:chExt cx="1513913" cy="872615"/>
          </a:xfrm>
        </p:grpSpPr>
        <p:sp>
          <p:nvSpPr>
            <p:cNvPr id="9" name="Freeform 9"/>
            <p:cNvSpPr/>
            <p:nvPr/>
          </p:nvSpPr>
          <p:spPr>
            <a:xfrm>
              <a:off x="2108" y="0"/>
              <a:ext cx="1509697"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 name="TextBox 10"/>
            <p:cNvSpPr txBox="1"/>
            <p:nvPr/>
          </p:nvSpPr>
          <p:spPr>
            <a:xfrm>
              <a:off x="114300" y="19050"/>
              <a:ext cx="1285313" cy="853565"/>
            </a:xfrm>
            <a:prstGeom prst="rect">
              <a:avLst/>
            </a:prstGeom>
          </p:spPr>
          <p:txBody>
            <a:bodyPr lIns="50800" tIns="50800" rIns="50800" bIns="50800" rtlCol="0" anchor="ctr"/>
            <a:lstStyle/>
            <a:p>
              <a:pPr algn="ctr">
                <a:lnSpc>
                  <a:spcPts val="2376"/>
                </a:lnSpc>
              </a:pPr>
              <a:endParaRPr lang="en-US" dirty="0">
                <a:solidFill>
                  <a:schemeClr val="bg1"/>
                </a:solidFill>
                <a:latin typeface="#9Slide03 Cabin Condensed Bold" panose="00000806000000000000" pitchFamily="2" charset="-93"/>
              </a:endParaRPr>
            </a:p>
          </p:txBody>
        </p:sp>
      </p:grpSp>
      <p:sp>
        <p:nvSpPr>
          <p:cNvPr id="12" name="TextBox 12"/>
          <p:cNvSpPr txBox="1"/>
          <p:nvPr/>
        </p:nvSpPr>
        <p:spPr>
          <a:xfrm>
            <a:off x="1284868" y="5299723"/>
            <a:ext cx="4435161" cy="1550296"/>
          </a:xfrm>
          <a:prstGeom prst="rect">
            <a:avLst/>
          </a:prstGeom>
        </p:spPr>
        <p:txBody>
          <a:bodyPr lIns="0" tIns="0" rIns="0" bIns="0" rtlCol="0" anchor="t">
            <a:spAutoFit/>
          </a:bodyPr>
          <a:lstStyle/>
          <a:p>
            <a:pPr algn="ctr">
              <a:lnSpc>
                <a:spcPct val="150000"/>
              </a:lnSpc>
            </a:pPr>
            <a:r>
              <a:rPr lang="en-US" sz="3358" dirty="0" err="1" smtClean="0">
                <a:solidFill>
                  <a:schemeClr val="bg1"/>
                </a:solidFill>
                <a:latin typeface="#9Slide03 Cabin Condensed Bold" panose="00000806000000000000" pitchFamily="2" charset="-93"/>
              </a:rPr>
              <a:t>Lớp</a:t>
            </a:r>
            <a:r>
              <a:rPr lang="en-US" sz="3358" dirty="0" smtClean="0">
                <a:solidFill>
                  <a:schemeClr val="bg1"/>
                </a:solidFill>
                <a:latin typeface="#9Slide03 Cabin Condensed Bold" panose="00000806000000000000" pitchFamily="2" charset="-93"/>
              </a:rPr>
              <a:t> chia </a:t>
            </a:r>
            <a:r>
              <a:rPr lang="en-US" sz="3358" dirty="0" err="1" smtClean="0">
                <a:solidFill>
                  <a:schemeClr val="bg1"/>
                </a:solidFill>
                <a:latin typeface="#9Slide03 Cabin Condensed Bold" panose="00000806000000000000" pitchFamily="2" charset="-93"/>
              </a:rPr>
              <a:t>thành</a:t>
            </a:r>
            <a:r>
              <a:rPr lang="en-US" sz="3358" dirty="0" smtClean="0">
                <a:solidFill>
                  <a:schemeClr val="bg1"/>
                </a:solidFill>
                <a:latin typeface="#9Slide03 Cabin Condensed Bold" panose="00000806000000000000" pitchFamily="2" charset="-93"/>
              </a:rPr>
              <a:t> 2 </a:t>
            </a:r>
            <a:r>
              <a:rPr lang="en-US" sz="3358" dirty="0" err="1" smtClean="0">
                <a:solidFill>
                  <a:schemeClr val="bg1"/>
                </a:solidFill>
                <a:latin typeface="#9Slide03 Cabin Condensed Bold" panose="00000806000000000000" pitchFamily="2" charset="-93"/>
              </a:rPr>
              <a:t>dãy</a:t>
            </a:r>
            <a:r>
              <a:rPr lang="en-US" sz="3358" dirty="0" smtClean="0">
                <a:solidFill>
                  <a:schemeClr val="bg1"/>
                </a:solidFill>
                <a:latin typeface="#9Slide03 Cabin Condensed Bold" panose="00000806000000000000" pitchFamily="2" charset="-93"/>
              </a:rPr>
              <a:t>/ </a:t>
            </a:r>
            <a:r>
              <a:rPr lang="en-US" sz="3358" dirty="0" err="1" smtClean="0">
                <a:solidFill>
                  <a:schemeClr val="bg1"/>
                </a:solidFill>
                <a:latin typeface="#9Slide03 Cabin Condensed Bold" panose="00000806000000000000" pitchFamily="2" charset="-93"/>
              </a:rPr>
              <a:t>nhóm</a:t>
            </a:r>
            <a:r>
              <a:rPr lang="en-US" sz="3358" dirty="0" smtClean="0">
                <a:solidFill>
                  <a:schemeClr val="bg1"/>
                </a:solidFill>
                <a:latin typeface="#9Slide03 Cabin Condensed Bold" panose="00000806000000000000" pitchFamily="2" charset="-93"/>
              </a:rPr>
              <a:t> </a:t>
            </a:r>
            <a:r>
              <a:rPr lang="en-US" sz="3358" dirty="0" err="1" smtClean="0">
                <a:solidFill>
                  <a:schemeClr val="bg1"/>
                </a:solidFill>
                <a:latin typeface="#9Slide03 Cabin Condensed Bold" panose="00000806000000000000" pitchFamily="2" charset="-93"/>
              </a:rPr>
              <a:t>chẵn</a:t>
            </a:r>
            <a:r>
              <a:rPr lang="en-US" sz="3358" dirty="0" smtClean="0">
                <a:solidFill>
                  <a:schemeClr val="bg1"/>
                </a:solidFill>
                <a:latin typeface="#9Slide03 Cabin Condensed Bold" panose="00000806000000000000" pitchFamily="2" charset="-93"/>
              </a:rPr>
              <a:t>/ </a:t>
            </a:r>
            <a:r>
              <a:rPr lang="en-US" sz="3358" dirty="0" err="1" smtClean="0">
                <a:solidFill>
                  <a:schemeClr val="bg1"/>
                </a:solidFill>
                <a:latin typeface="#9Slide03 Cabin Condensed Bold" panose="00000806000000000000" pitchFamily="2" charset="-93"/>
              </a:rPr>
              <a:t>lẻ</a:t>
            </a:r>
            <a:endParaRPr lang="en-US" sz="3358" dirty="0">
              <a:solidFill>
                <a:schemeClr val="bg1"/>
              </a:solidFill>
              <a:latin typeface="#9Slide03 Cabin Condensed Bold" panose="00000806000000000000" pitchFamily="2" charset="-93"/>
            </a:endParaRPr>
          </a:p>
        </p:txBody>
      </p:sp>
      <p:sp>
        <p:nvSpPr>
          <p:cNvPr id="14" name="TextBox 14"/>
          <p:cNvSpPr txBox="1"/>
          <p:nvPr/>
        </p:nvSpPr>
        <p:spPr>
          <a:xfrm>
            <a:off x="6954750" y="5299723"/>
            <a:ext cx="4727261" cy="1528111"/>
          </a:xfrm>
          <a:prstGeom prst="rect">
            <a:avLst/>
          </a:prstGeom>
        </p:spPr>
        <p:txBody>
          <a:bodyPr wrap="square" lIns="0" tIns="0" rIns="0" bIns="0" rtlCol="0" anchor="t">
            <a:spAutoFit/>
          </a:bodyPr>
          <a:lstStyle/>
          <a:p>
            <a:pPr marL="457200" indent="-457200" algn="ctr">
              <a:lnSpc>
                <a:spcPct val="150000"/>
              </a:lnSpc>
              <a:buFont typeface="Wingdings" panose="05000000000000000000" pitchFamily="2" charset="2"/>
              <a:buChar char="ü"/>
            </a:pPr>
            <a:r>
              <a:rPr lang="en-US" sz="3310" dirty="0" err="1" smtClean="0">
                <a:solidFill>
                  <a:schemeClr val="bg1"/>
                </a:solidFill>
                <a:latin typeface="#9Slide03 Cabin Condensed Bold" panose="00000806000000000000" pitchFamily="2" charset="-93"/>
              </a:rPr>
              <a:t>Viết</a:t>
            </a:r>
            <a:r>
              <a:rPr lang="en-US" sz="3310" dirty="0" smtClean="0">
                <a:solidFill>
                  <a:schemeClr val="bg1"/>
                </a:solidFill>
                <a:latin typeface="#9Slide03 Cabin Condensed Bold" panose="00000806000000000000" pitchFamily="2" charset="-93"/>
              </a:rPr>
              <a:t> </a:t>
            </a:r>
            <a:r>
              <a:rPr lang="en-US" sz="3310" dirty="0" err="1">
                <a:solidFill>
                  <a:schemeClr val="bg1"/>
                </a:solidFill>
                <a:latin typeface="#9Slide03 Cabin Condensed Bold" panose="00000806000000000000" pitchFamily="2" charset="-93"/>
              </a:rPr>
              <a:t>ra</a:t>
            </a:r>
            <a:r>
              <a:rPr lang="en-US" sz="3310" dirty="0">
                <a:solidFill>
                  <a:schemeClr val="bg1"/>
                </a:solidFill>
                <a:latin typeface="#9Slide03 Cabin Condensed Bold" panose="00000806000000000000" pitchFamily="2" charset="-93"/>
              </a:rPr>
              <a:t> </a:t>
            </a:r>
            <a:r>
              <a:rPr lang="en-US" sz="3310" dirty="0" err="1">
                <a:solidFill>
                  <a:schemeClr val="bg1"/>
                </a:solidFill>
                <a:latin typeface="#9Slide03 Cabin Condensed Bold" panose="00000806000000000000" pitchFamily="2" charset="-93"/>
              </a:rPr>
              <a:t>giấy</a:t>
            </a:r>
            <a:r>
              <a:rPr lang="en-US" sz="3310" dirty="0">
                <a:solidFill>
                  <a:schemeClr val="bg1"/>
                </a:solidFill>
                <a:latin typeface="#9Slide03 Cabin Condensed Bold" panose="00000806000000000000" pitchFamily="2" charset="-93"/>
              </a:rPr>
              <a:t> note </a:t>
            </a:r>
            <a:endParaRPr lang="en-US" sz="3310" dirty="0" smtClean="0">
              <a:solidFill>
                <a:schemeClr val="bg1"/>
              </a:solidFill>
              <a:latin typeface="#9Slide03 Cabin Condensed Bold" panose="00000806000000000000" pitchFamily="2" charset="-93"/>
            </a:endParaRPr>
          </a:p>
          <a:p>
            <a:pPr marL="457200" indent="-457200" algn="ctr">
              <a:lnSpc>
                <a:spcPct val="150000"/>
              </a:lnSpc>
              <a:buFont typeface="Wingdings" panose="05000000000000000000" pitchFamily="2" charset="2"/>
              <a:buChar char="ü"/>
            </a:pPr>
            <a:r>
              <a:rPr lang="en-US" sz="3310" dirty="0" err="1" smtClean="0">
                <a:solidFill>
                  <a:schemeClr val="bg1"/>
                </a:solidFill>
                <a:latin typeface="#9Slide03 Cabin Condensed Bold" panose="00000806000000000000" pitchFamily="2" charset="-93"/>
              </a:rPr>
              <a:t>Thời</a:t>
            </a:r>
            <a:r>
              <a:rPr lang="en-US" sz="3310" dirty="0" smtClean="0">
                <a:solidFill>
                  <a:schemeClr val="bg1"/>
                </a:solidFill>
                <a:latin typeface="#9Slide03 Cabin Condensed Bold" panose="00000806000000000000" pitchFamily="2" charset="-93"/>
              </a:rPr>
              <a:t> </a:t>
            </a:r>
            <a:r>
              <a:rPr lang="en-US" sz="3310" dirty="0" err="1" smtClean="0">
                <a:solidFill>
                  <a:schemeClr val="bg1"/>
                </a:solidFill>
                <a:latin typeface="#9Slide03 Cabin Condensed Bold" panose="00000806000000000000" pitchFamily="2" charset="-93"/>
              </a:rPr>
              <a:t>gian</a:t>
            </a:r>
            <a:r>
              <a:rPr lang="en-US" sz="3310" dirty="0" smtClean="0">
                <a:solidFill>
                  <a:schemeClr val="bg1"/>
                </a:solidFill>
                <a:latin typeface="#9Slide03 Cabin Condensed Bold" panose="00000806000000000000" pitchFamily="2" charset="-93"/>
              </a:rPr>
              <a:t>: 2 </a:t>
            </a:r>
            <a:r>
              <a:rPr lang="en-US" sz="3310" dirty="0" err="1" smtClean="0">
                <a:solidFill>
                  <a:schemeClr val="bg1"/>
                </a:solidFill>
                <a:latin typeface="#9Slide03 Cabin Condensed Bold" panose="00000806000000000000" pitchFamily="2" charset="-93"/>
              </a:rPr>
              <a:t>phút</a:t>
            </a:r>
            <a:endParaRPr lang="en-US" sz="3310" dirty="0">
              <a:solidFill>
                <a:schemeClr val="bg1"/>
              </a:solidFill>
              <a:latin typeface="#9Slide03 Cabin Condensed Bold" panose="00000806000000000000" pitchFamily="2" charset="-93"/>
            </a:endParaRPr>
          </a:p>
        </p:txBody>
      </p:sp>
      <p:sp>
        <p:nvSpPr>
          <p:cNvPr id="16" name="TextBox 16"/>
          <p:cNvSpPr txBox="1"/>
          <p:nvPr/>
        </p:nvSpPr>
        <p:spPr>
          <a:xfrm>
            <a:off x="12593668" y="5299723"/>
            <a:ext cx="4472989" cy="2359620"/>
          </a:xfrm>
          <a:prstGeom prst="rect">
            <a:avLst/>
          </a:prstGeom>
        </p:spPr>
        <p:txBody>
          <a:bodyPr lIns="0" tIns="0" rIns="0" bIns="0" rtlCol="0" anchor="t">
            <a:spAutoFit/>
          </a:bodyPr>
          <a:lstStyle/>
          <a:p>
            <a:pPr marL="457200" lvl="0" indent="-457200" algn="ctr">
              <a:lnSpc>
                <a:spcPts val="4634"/>
              </a:lnSpc>
              <a:spcBef>
                <a:spcPct val="0"/>
              </a:spcBef>
              <a:buFont typeface="Wingdings" panose="05000000000000000000" pitchFamily="2" charset="2"/>
              <a:buChar char="ü"/>
            </a:pPr>
            <a:r>
              <a:rPr lang="en-US" sz="3310" dirty="0" err="1">
                <a:solidFill>
                  <a:schemeClr val="bg1"/>
                </a:solidFill>
                <a:latin typeface="#9Slide03 Cabin Condensed Bold" panose="00000806000000000000" pitchFamily="2" charset="-93"/>
              </a:rPr>
              <a:t>Nhóm</a:t>
            </a:r>
            <a:r>
              <a:rPr lang="en-US" sz="3310" dirty="0">
                <a:solidFill>
                  <a:schemeClr val="bg1"/>
                </a:solidFill>
                <a:latin typeface="#9Slide03 Cabin Condensed Bold" panose="00000806000000000000" pitchFamily="2" charset="-93"/>
              </a:rPr>
              <a:t>  </a:t>
            </a:r>
            <a:r>
              <a:rPr lang="en-US" sz="3310" dirty="0" err="1">
                <a:solidFill>
                  <a:schemeClr val="bg1"/>
                </a:solidFill>
                <a:latin typeface="#9Slide03 Cabin Condensed Bold" panose="00000806000000000000" pitchFamily="2" charset="-93"/>
              </a:rPr>
              <a:t>chẵn</a:t>
            </a:r>
            <a:r>
              <a:rPr lang="en-US" sz="3310" dirty="0">
                <a:solidFill>
                  <a:schemeClr val="bg1"/>
                </a:solidFill>
                <a:latin typeface="#9Slide03 Cabin Condensed Bold" panose="00000806000000000000" pitchFamily="2" charset="-93"/>
              </a:rPr>
              <a:t> (</a:t>
            </a:r>
            <a:r>
              <a:rPr lang="en-US" sz="3310" dirty="0" err="1">
                <a:solidFill>
                  <a:schemeClr val="bg1"/>
                </a:solidFill>
                <a:latin typeface="#9Slide03 Cabin Condensed Bold" panose="00000806000000000000" pitchFamily="2" charset="-93"/>
              </a:rPr>
              <a:t>dãy</a:t>
            </a:r>
            <a:r>
              <a:rPr lang="en-US" sz="3310" dirty="0">
                <a:solidFill>
                  <a:schemeClr val="bg1"/>
                </a:solidFill>
                <a:latin typeface="#9Slide03 Cabin Condensed Bold" panose="00000806000000000000" pitchFamily="2" charset="-93"/>
              </a:rPr>
              <a:t> A): </a:t>
            </a:r>
            <a:r>
              <a:rPr lang="en-US" sz="3310" dirty="0" err="1">
                <a:solidFill>
                  <a:schemeClr val="bg1"/>
                </a:solidFill>
                <a:latin typeface="#9Slide03 Cabin Condensed Bold" panose="00000806000000000000" pitchFamily="2" charset="-93"/>
              </a:rPr>
              <a:t>Các</a:t>
            </a:r>
            <a:r>
              <a:rPr lang="en-US" sz="3310" dirty="0">
                <a:solidFill>
                  <a:schemeClr val="bg1"/>
                </a:solidFill>
                <a:latin typeface="#9Slide03 Cabin Condensed Bold" panose="00000806000000000000" pitchFamily="2" charset="-93"/>
              </a:rPr>
              <a:t> </a:t>
            </a:r>
            <a:r>
              <a:rPr lang="en-US" sz="3310" dirty="0" err="1">
                <a:solidFill>
                  <a:schemeClr val="bg1"/>
                </a:solidFill>
                <a:latin typeface="#9Slide03 Cabin Condensed Bold" panose="00000806000000000000" pitchFamily="2" charset="-93"/>
              </a:rPr>
              <a:t>điều</a:t>
            </a:r>
            <a:r>
              <a:rPr lang="en-US" sz="3310" dirty="0">
                <a:solidFill>
                  <a:schemeClr val="bg1"/>
                </a:solidFill>
                <a:latin typeface="#9Slide03 Cabin Condensed Bold" panose="00000806000000000000" pitchFamily="2" charset="-93"/>
              </a:rPr>
              <a:t> </a:t>
            </a:r>
            <a:r>
              <a:rPr lang="en-US" sz="3310" dirty="0" err="1">
                <a:solidFill>
                  <a:schemeClr val="bg1"/>
                </a:solidFill>
                <a:latin typeface="#9Slide03 Cabin Condensed Bold" panose="00000806000000000000" pitchFamily="2" charset="-93"/>
              </a:rPr>
              <a:t>kiện</a:t>
            </a:r>
            <a:r>
              <a:rPr lang="en-US" sz="3310" dirty="0">
                <a:solidFill>
                  <a:schemeClr val="bg1"/>
                </a:solidFill>
                <a:latin typeface="#9Slide03 Cabin Condensed Bold" panose="00000806000000000000" pitchFamily="2" charset="-93"/>
              </a:rPr>
              <a:t> </a:t>
            </a:r>
            <a:r>
              <a:rPr lang="en-US" sz="3310" dirty="0" err="1">
                <a:solidFill>
                  <a:schemeClr val="bg1"/>
                </a:solidFill>
                <a:latin typeface="#9Slide03 Cabin Condensed Bold" panose="00000806000000000000" pitchFamily="2" charset="-93"/>
              </a:rPr>
              <a:t>thuận</a:t>
            </a:r>
            <a:r>
              <a:rPr lang="en-US" sz="3310" dirty="0">
                <a:solidFill>
                  <a:schemeClr val="bg1"/>
                </a:solidFill>
                <a:latin typeface="#9Slide03 Cabin Condensed Bold" panose="00000806000000000000" pitchFamily="2" charset="-93"/>
              </a:rPr>
              <a:t> </a:t>
            </a:r>
            <a:r>
              <a:rPr lang="en-US" sz="3310" dirty="0" err="1">
                <a:solidFill>
                  <a:schemeClr val="bg1"/>
                </a:solidFill>
                <a:latin typeface="#9Slide03 Cabin Condensed Bold" panose="00000806000000000000" pitchFamily="2" charset="-93"/>
              </a:rPr>
              <a:t>lợi</a:t>
            </a:r>
            <a:r>
              <a:rPr lang="en-US" sz="3310" dirty="0">
                <a:solidFill>
                  <a:schemeClr val="bg1"/>
                </a:solidFill>
                <a:latin typeface="#9Slide03 Cabin Condensed Bold" panose="00000806000000000000" pitchFamily="2" charset="-93"/>
              </a:rPr>
              <a:t> </a:t>
            </a:r>
            <a:endParaRPr lang="en-US" sz="3310" dirty="0" smtClean="0">
              <a:solidFill>
                <a:schemeClr val="bg1"/>
              </a:solidFill>
              <a:latin typeface="#9Slide03 Cabin Condensed Bold" panose="00000806000000000000" pitchFamily="2" charset="-93"/>
            </a:endParaRPr>
          </a:p>
          <a:p>
            <a:pPr marL="457200" lvl="0" indent="-457200" algn="ctr">
              <a:lnSpc>
                <a:spcPts val="4634"/>
              </a:lnSpc>
              <a:spcBef>
                <a:spcPct val="0"/>
              </a:spcBef>
              <a:buFont typeface="Wingdings" panose="05000000000000000000" pitchFamily="2" charset="2"/>
              <a:buChar char="ü"/>
            </a:pPr>
            <a:r>
              <a:rPr lang="en-US" sz="3310" dirty="0" err="1" smtClean="0">
                <a:solidFill>
                  <a:schemeClr val="bg1"/>
                </a:solidFill>
                <a:latin typeface="#9Slide03 Cabin Condensed Bold" panose="00000806000000000000" pitchFamily="2" charset="-93"/>
              </a:rPr>
              <a:t>Nhóm</a:t>
            </a:r>
            <a:r>
              <a:rPr lang="en-US" sz="3310" dirty="0" smtClean="0">
                <a:solidFill>
                  <a:schemeClr val="bg1"/>
                </a:solidFill>
                <a:latin typeface="#9Slide03 Cabin Condensed Bold" panose="00000806000000000000" pitchFamily="2" charset="-93"/>
              </a:rPr>
              <a:t> </a:t>
            </a:r>
            <a:r>
              <a:rPr lang="en-US" sz="3310" dirty="0" err="1">
                <a:solidFill>
                  <a:schemeClr val="bg1"/>
                </a:solidFill>
                <a:latin typeface="#9Slide03 Cabin Condensed Bold" panose="00000806000000000000" pitchFamily="2" charset="-93"/>
              </a:rPr>
              <a:t>lẻ</a:t>
            </a:r>
            <a:r>
              <a:rPr lang="en-US" sz="3310" dirty="0">
                <a:solidFill>
                  <a:schemeClr val="bg1"/>
                </a:solidFill>
                <a:latin typeface="#9Slide03 Cabin Condensed Bold" panose="00000806000000000000" pitchFamily="2" charset="-93"/>
              </a:rPr>
              <a:t> (</a:t>
            </a:r>
            <a:r>
              <a:rPr lang="en-US" sz="3310" dirty="0" err="1">
                <a:solidFill>
                  <a:schemeClr val="bg1"/>
                </a:solidFill>
                <a:latin typeface="#9Slide03 Cabin Condensed Bold" panose="00000806000000000000" pitchFamily="2" charset="-93"/>
              </a:rPr>
              <a:t>dãy</a:t>
            </a:r>
            <a:r>
              <a:rPr lang="en-US" sz="3310" dirty="0">
                <a:solidFill>
                  <a:schemeClr val="bg1"/>
                </a:solidFill>
                <a:latin typeface="#9Slide03 Cabin Condensed Bold" panose="00000806000000000000" pitchFamily="2" charset="-93"/>
              </a:rPr>
              <a:t> B): </a:t>
            </a:r>
            <a:r>
              <a:rPr lang="en-US" sz="3310" dirty="0" err="1">
                <a:solidFill>
                  <a:schemeClr val="bg1"/>
                </a:solidFill>
                <a:latin typeface="#9Slide03 Cabin Condensed Bold" panose="00000806000000000000" pitchFamily="2" charset="-93"/>
              </a:rPr>
              <a:t>Các</a:t>
            </a:r>
            <a:r>
              <a:rPr lang="en-US" sz="3310" dirty="0">
                <a:solidFill>
                  <a:schemeClr val="bg1"/>
                </a:solidFill>
                <a:latin typeface="#9Slide03 Cabin Condensed Bold" panose="00000806000000000000" pitchFamily="2" charset="-93"/>
              </a:rPr>
              <a:t> </a:t>
            </a:r>
            <a:r>
              <a:rPr lang="en-US" sz="3310" dirty="0" err="1">
                <a:solidFill>
                  <a:schemeClr val="bg1"/>
                </a:solidFill>
                <a:latin typeface="#9Slide03 Cabin Condensed Bold" panose="00000806000000000000" pitchFamily="2" charset="-93"/>
              </a:rPr>
              <a:t>trở</a:t>
            </a:r>
            <a:r>
              <a:rPr lang="en-US" sz="3310" dirty="0">
                <a:solidFill>
                  <a:schemeClr val="bg1"/>
                </a:solidFill>
                <a:latin typeface="#9Slide03 Cabin Condensed Bold" panose="00000806000000000000" pitchFamily="2" charset="-93"/>
              </a:rPr>
              <a:t> </a:t>
            </a:r>
            <a:r>
              <a:rPr lang="en-US" sz="3310" dirty="0" err="1">
                <a:solidFill>
                  <a:schemeClr val="bg1"/>
                </a:solidFill>
                <a:latin typeface="#9Slide03 Cabin Condensed Bold" panose="00000806000000000000" pitchFamily="2" charset="-93"/>
              </a:rPr>
              <a:t>ngại</a:t>
            </a:r>
            <a:r>
              <a:rPr lang="en-US" sz="3310" dirty="0">
                <a:solidFill>
                  <a:schemeClr val="bg1"/>
                </a:solidFill>
                <a:latin typeface="#9Slide03 Cabin Condensed Bold" panose="00000806000000000000" pitchFamily="2" charset="-93"/>
              </a:rPr>
              <a:t>/ </a:t>
            </a:r>
            <a:r>
              <a:rPr lang="en-US" sz="3310" dirty="0" err="1">
                <a:solidFill>
                  <a:schemeClr val="bg1"/>
                </a:solidFill>
                <a:latin typeface="#9Slide03 Cabin Condensed Bold" panose="00000806000000000000" pitchFamily="2" charset="-93"/>
              </a:rPr>
              <a:t>khó</a:t>
            </a:r>
            <a:r>
              <a:rPr lang="en-US" sz="3310" dirty="0">
                <a:solidFill>
                  <a:schemeClr val="bg1"/>
                </a:solidFill>
                <a:latin typeface="#9Slide03 Cabin Condensed Bold" panose="00000806000000000000" pitchFamily="2" charset="-93"/>
              </a:rPr>
              <a:t> </a:t>
            </a:r>
            <a:r>
              <a:rPr lang="en-US" sz="3310" dirty="0" err="1" smtClean="0">
                <a:solidFill>
                  <a:schemeClr val="bg1"/>
                </a:solidFill>
                <a:latin typeface="#9Slide03 Cabin Condensed Bold" panose="00000806000000000000" pitchFamily="2" charset="-93"/>
              </a:rPr>
              <a:t>khăn</a:t>
            </a:r>
            <a:endParaRPr lang="en-US" sz="3310" dirty="0">
              <a:solidFill>
                <a:schemeClr val="bg1"/>
              </a:solidFill>
              <a:latin typeface="#9Slide03 Cabin Condensed Bold" panose="00000806000000000000" pitchFamily="2" charset="-93"/>
            </a:endParaRPr>
          </a:p>
        </p:txBody>
      </p:sp>
      <p:sp>
        <p:nvSpPr>
          <p:cNvPr id="17" name="TextBox 17"/>
          <p:cNvSpPr txBox="1"/>
          <p:nvPr/>
        </p:nvSpPr>
        <p:spPr>
          <a:xfrm>
            <a:off x="694309" y="764855"/>
            <a:ext cx="4058492" cy="503728"/>
          </a:xfrm>
          <a:prstGeom prst="rect">
            <a:avLst/>
          </a:prstGeom>
        </p:spPr>
        <p:txBody>
          <a:bodyPr lIns="0" tIns="0" rIns="0" bIns="0" rtlCol="0" anchor="t">
            <a:spAutoFit/>
          </a:bodyPr>
          <a:lstStyle/>
          <a:p>
            <a:pPr algn="l">
              <a:lnSpc>
                <a:spcPts val="4200"/>
              </a:lnSpc>
            </a:pPr>
            <a:r>
              <a:rPr lang="en-US" sz="3000" dirty="0" smtClean="0">
                <a:solidFill>
                  <a:schemeClr val="bg1"/>
                </a:solidFill>
                <a:latin typeface="#9Slide03 Cabin Condensed Bold" panose="00000806000000000000" pitchFamily="2" charset="-93"/>
              </a:rPr>
              <a:t>HOẠT ĐỘNG 1</a:t>
            </a:r>
            <a:endParaRPr lang="en-US" sz="3000" dirty="0">
              <a:solidFill>
                <a:schemeClr val="bg1"/>
              </a:solidFill>
              <a:latin typeface="#9Slide03 Cabin Condensed Bold" panose="00000806000000000000" pitchFamily="2" charset="-93"/>
            </a:endParaRPr>
          </a:p>
        </p:txBody>
      </p:sp>
      <p:sp>
        <p:nvSpPr>
          <p:cNvPr id="18" name="TextBox 18"/>
          <p:cNvSpPr txBox="1"/>
          <p:nvPr/>
        </p:nvSpPr>
        <p:spPr>
          <a:xfrm>
            <a:off x="3372738" y="251744"/>
            <a:ext cx="15034737" cy="1916102"/>
          </a:xfrm>
          <a:prstGeom prst="rect">
            <a:avLst/>
          </a:prstGeom>
        </p:spPr>
        <p:txBody>
          <a:bodyPr wrap="square" lIns="0" tIns="0" rIns="0" bIns="0" rtlCol="0" anchor="t">
            <a:spAutoFit/>
          </a:bodyPr>
          <a:lstStyle/>
          <a:p>
            <a:pPr algn="ctr">
              <a:lnSpc>
                <a:spcPct val="150000"/>
              </a:lnSpc>
            </a:pPr>
            <a:r>
              <a:rPr lang="vi-VN" sz="4400" dirty="0" smtClean="0">
                <a:solidFill>
                  <a:srgbClr val="000B5D"/>
                </a:solidFill>
                <a:latin typeface="#9Slide03 IcielPanton Black" panose="00000A00000000000000" pitchFamily="2" charset="-93"/>
              </a:rPr>
              <a:t>PHÂN TÍCH NHÂN TỐ ẢNH HƯỞNG TỚI SỰ PHÁT TRIỂN CÔNG NGHIỆP CỦA </a:t>
            </a:r>
            <a:r>
              <a:rPr lang="en-US" sz="4400" dirty="0" smtClean="0">
                <a:solidFill>
                  <a:srgbClr val="000B5D"/>
                </a:solidFill>
                <a:latin typeface="#9Slide03 IcielPanton Black" panose="00000A00000000000000" pitchFamily="2" charset="-93"/>
              </a:rPr>
              <a:t>TP. HỒ CHÍ MINH</a:t>
            </a:r>
            <a:endParaRPr lang="vi-VN" sz="4400" dirty="0">
              <a:solidFill>
                <a:srgbClr val="000B5D"/>
              </a:solidFill>
              <a:latin typeface="#9Slide03 IcielPanton Black" panose="00000A00000000000000" pitchFamily="2" charset="-93"/>
            </a:endParaRPr>
          </a:p>
        </p:txBody>
      </p:sp>
      <p:grpSp>
        <p:nvGrpSpPr>
          <p:cNvPr id="19" name="Group 19"/>
          <p:cNvGrpSpPr/>
          <p:nvPr/>
        </p:nvGrpSpPr>
        <p:grpSpPr>
          <a:xfrm>
            <a:off x="15358737" y="8672814"/>
            <a:ext cx="4185210" cy="2172476"/>
            <a:chOff x="0" y="0"/>
            <a:chExt cx="1345639" cy="698500"/>
          </a:xfrm>
        </p:grpSpPr>
        <p:sp>
          <p:nvSpPr>
            <p:cNvPr id="20" name="Freeform 20"/>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id="21" name="TextBox 21"/>
            <p:cNvSpPr txBox="1"/>
            <p:nvPr/>
          </p:nvSpPr>
          <p:spPr>
            <a:xfrm>
              <a:off x="114300" y="19050"/>
              <a:ext cx="1117039" cy="679450"/>
            </a:xfrm>
            <a:prstGeom prst="rect">
              <a:avLst/>
            </a:prstGeom>
          </p:spPr>
          <p:txBody>
            <a:bodyPr lIns="50800" tIns="50800" rIns="50800" bIns="50800" rtlCol="0" anchor="ctr"/>
            <a:lstStyle/>
            <a:p>
              <a:pPr algn="ctr">
                <a:lnSpc>
                  <a:spcPts val="2376"/>
                </a:lnSpc>
              </a:pPr>
              <a:endParaRPr/>
            </a:p>
          </p:txBody>
        </p:sp>
      </p:grpSp>
      <p:grpSp>
        <p:nvGrpSpPr>
          <p:cNvPr id="22" name="Group 22"/>
          <p:cNvGrpSpPr/>
          <p:nvPr/>
        </p:nvGrpSpPr>
        <p:grpSpPr>
          <a:xfrm>
            <a:off x="11935766" y="9331740"/>
            <a:ext cx="8141223" cy="1553840"/>
            <a:chOff x="0" y="0"/>
            <a:chExt cx="3659737" cy="698500"/>
          </a:xfrm>
        </p:grpSpPr>
        <p:sp>
          <p:nvSpPr>
            <p:cNvPr id="23" name="Freeform 23"/>
            <p:cNvSpPr/>
            <p:nvPr/>
          </p:nvSpPr>
          <p:spPr>
            <a:xfrm>
              <a:off x="2009" y="0"/>
              <a:ext cx="3655720" cy="698500"/>
            </a:xfrm>
            <a:custGeom>
              <a:avLst/>
              <a:gdLst/>
              <a:ahLst/>
              <a:cxnLst/>
              <a:rect l="l" t="t" r="r" b="b"/>
              <a:pathLst>
                <a:path w="3655720" h="698500">
                  <a:moveTo>
                    <a:pt x="3652468" y="358292"/>
                  </a:moveTo>
                  <a:lnTo>
                    <a:pt x="3459789" y="689458"/>
                  </a:lnTo>
                  <a:cubicBezTo>
                    <a:pt x="3456532" y="695056"/>
                    <a:pt x="3450544" y="698500"/>
                    <a:pt x="3444067" y="698500"/>
                  </a:cubicBezTo>
                  <a:lnTo>
                    <a:pt x="211651" y="698500"/>
                  </a:lnTo>
                  <a:cubicBezTo>
                    <a:pt x="205175" y="698500"/>
                    <a:pt x="199187" y="695056"/>
                    <a:pt x="195930" y="689458"/>
                  </a:cubicBezTo>
                  <a:lnTo>
                    <a:pt x="3252" y="358292"/>
                  </a:lnTo>
                  <a:cubicBezTo>
                    <a:pt x="0" y="352702"/>
                    <a:pt x="0" y="345798"/>
                    <a:pt x="3252" y="340208"/>
                  </a:cubicBezTo>
                  <a:lnTo>
                    <a:pt x="195930" y="9042"/>
                  </a:lnTo>
                  <a:cubicBezTo>
                    <a:pt x="199187" y="3444"/>
                    <a:pt x="205175" y="0"/>
                    <a:pt x="211651" y="0"/>
                  </a:cubicBezTo>
                  <a:lnTo>
                    <a:pt x="3444067" y="0"/>
                  </a:lnTo>
                  <a:cubicBezTo>
                    <a:pt x="3450544" y="0"/>
                    <a:pt x="3456532" y="3444"/>
                    <a:pt x="3459789" y="9042"/>
                  </a:cubicBezTo>
                  <a:lnTo>
                    <a:pt x="3652468" y="340208"/>
                  </a:lnTo>
                  <a:cubicBezTo>
                    <a:pt x="3655719" y="345798"/>
                    <a:pt x="3655719" y="352702"/>
                    <a:pt x="3652468" y="358292"/>
                  </a:cubicBezTo>
                  <a:close/>
                </a:path>
              </a:pathLst>
            </a:custGeom>
            <a:solidFill>
              <a:srgbClr val="000B5D"/>
            </a:solidFill>
          </p:spPr>
        </p:sp>
        <p:sp>
          <p:nvSpPr>
            <p:cNvPr id="24" name="TextBox 24"/>
            <p:cNvSpPr txBox="1"/>
            <p:nvPr/>
          </p:nvSpPr>
          <p:spPr>
            <a:xfrm>
              <a:off x="114300" y="19050"/>
              <a:ext cx="3431137" cy="679450"/>
            </a:xfrm>
            <a:prstGeom prst="rect">
              <a:avLst/>
            </a:prstGeom>
          </p:spPr>
          <p:txBody>
            <a:bodyPr lIns="50800" tIns="50800" rIns="50800" bIns="50800" rtlCol="0" anchor="ctr"/>
            <a:lstStyle/>
            <a:p>
              <a:pPr algn="ctr">
                <a:lnSpc>
                  <a:spcPts val="2376"/>
                </a:lnSpc>
              </a:pPr>
              <a:endParaRPr/>
            </a:p>
          </p:txBody>
        </p:sp>
      </p:grpSp>
      <p:grpSp>
        <p:nvGrpSpPr>
          <p:cNvPr id="25" name="Group 25"/>
          <p:cNvGrpSpPr/>
          <p:nvPr/>
        </p:nvGrpSpPr>
        <p:grpSpPr>
          <a:xfrm>
            <a:off x="-2092605" y="9258300"/>
            <a:ext cx="4185210" cy="2172476"/>
            <a:chOff x="0" y="0"/>
            <a:chExt cx="1345639" cy="698500"/>
          </a:xfrm>
        </p:grpSpPr>
        <p:sp>
          <p:nvSpPr>
            <p:cNvPr id="26" name="Freeform 26"/>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id="27" name="TextBox 27"/>
            <p:cNvSpPr txBox="1"/>
            <p:nvPr/>
          </p:nvSpPr>
          <p:spPr>
            <a:xfrm>
              <a:off x="114300" y="19050"/>
              <a:ext cx="1117039" cy="679450"/>
            </a:xfrm>
            <a:prstGeom prst="rect">
              <a:avLst/>
            </a:prstGeom>
          </p:spPr>
          <p:txBody>
            <a:bodyPr lIns="50800" tIns="50800" rIns="50800" bIns="50800" rtlCol="0" anchor="ctr"/>
            <a:lstStyle/>
            <a:p>
              <a:pPr algn="ctr">
                <a:lnSpc>
                  <a:spcPts val="2376"/>
                </a:lnSpc>
              </a:pPr>
              <a:endParaRPr/>
            </a:p>
          </p:txBody>
        </p:sp>
      </p:grpSp>
      <p:grpSp>
        <p:nvGrpSpPr>
          <p:cNvPr id="31" name="Group 31"/>
          <p:cNvGrpSpPr/>
          <p:nvPr/>
        </p:nvGrpSpPr>
        <p:grpSpPr>
          <a:xfrm>
            <a:off x="-1016746" y="9777990"/>
            <a:ext cx="5306302" cy="1494660"/>
            <a:chOff x="0" y="0"/>
            <a:chExt cx="2479796" cy="698500"/>
          </a:xfrm>
        </p:grpSpPr>
        <p:sp>
          <p:nvSpPr>
            <p:cNvPr id="32" name="Freeform 32"/>
            <p:cNvSpPr/>
            <p:nvPr/>
          </p:nvSpPr>
          <p:spPr>
            <a:xfrm>
              <a:off x="3082" y="0"/>
              <a:ext cx="2473632" cy="698500"/>
            </a:xfrm>
            <a:custGeom>
              <a:avLst/>
              <a:gdLst/>
              <a:ahLst/>
              <a:cxnLst/>
              <a:rect l="l" t="t" r="r" b="b"/>
              <a:pathLst>
                <a:path w="2473632" h="698500">
                  <a:moveTo>
                    <a:pt x="2468643" y="363122"/>
                  </a:moveTo>
                  <a:lnTo>
                    <a:pt x="2281585" y="684628"/>
                  </a:lnTo>
                  <a:cubicBezTo>
                    <a:pt x="2276588" y="693216"/>
                    <a:pt x="2267401" y="698500"/>
                    <a:pt x="2257465" y="698500"/>
                  </a:cubicBezTo>
                  <a:lnTo>
                    <a:pt x="216167" y="698500"/>
                  </a:lnTo>
                  <a:cubicBezTo>
                    <a:pt x="206231" y="698500"/>
                    <a:pt x="197044" y="693216"/>
                    <a:pt x="192047" y="684628"/>
                  </a:cubicBezTo>
                  <a:lnTo>
                    <a:pt x="4989" y="363122"/>
                  </a:lnTo>
                  <a:cubicBezTo>
                    <a:pt x="0" y="354547"/>
                    <a:pt x="0" y="343953"/>
                    <a:pt x="4989" y="335378"/>
                  </a:cubicBezTo>
                  <a:lnTo>
                    <a:pt x="192047" y="13872"/>
                  </a:lnTo>
                  <a:cubicBezTo>
                    <a:pt x="197044" y="5284"/>
                    <a:pt x="206231" y="0"/>
                    <a:pt x="216167" y="0"/>
                  </a:cubicBezTo>
                  <a:lnTo>
                    <a:pt x="2257465" y="0"/>
                  </a:lnTo>
                  <a:cubicBezTo>
                    <a:pt x="2267401" y="0"/>
                    <a:pt x="2276588" y="5284"/>
                    <a:pt x="2281585" y="13872"/>
                  </a:cubicBezTo>
                  <a:lnTo>
                    <a:pt x="2468643" y="335378"/>
                  </a:lnTo>
                  <a:cubicBezTo>
                    <a:pt x="2473632" y="343953"/>
                    <a:pt x="2473632" y="354547"/>
                    <a:pt x="2468643" y="363122"/>
                  </a:cubicBezTo>
                  <a:close/>
                </a:path>
              </a:pathLst>
            </a:custGeom>
            <a:solidFill>
              <a:srgbClr val="000B5D"/>
            </a:solidFill>
          </p:spPr>
        </p:sp>
        <p:sp>
          <p:nvSpPr>
            <p:cNvPr id="33" name="TextBox 33"/>
            <p:cNvSpPr txBox="1"/>
            <p:nvPr/>
          </p:nvSpPr>
          <p:spPr>
            <a:xfrm>
              <a:off x="114300" y="19050"/>
              <a:ext cx="2251196" cy="679450"/>
            </a:xfrm>
            <a:prstGeom prst="rect">
              <a:avLst/>
            </a:prstGeom>
          </p:spPr>
          <p:txBody>
            <a:bodyPr lIns="50800" tIns="50800" rIns="50800" bIns="50800" rtlCol="0" anchor="ctr"/>
            <a:lstStyle/>
            <a:p>
              <a:pPr algn="ctr">
                <a:lnSpc>
                  <a:spcPts val="2376"/>
                </a:lnSpc>
              </a:pPr>
              <a:endParaRPr/>
            </a:p>
          </p:txBody>
        </p:sp>
      </p:grpSp>
      <p:sp>
        <p:nvSpPr>
          <p:cNvPr id="38" name="AutoShape 6"/>
          <p:cNvSpPr/>
          <p:nvPr/>
        </p:nvSpPr>
        <p:spPr>
          <a:xfrm flipV="1">
            <a:off x="3302853" y="4136406"/>
            <a:ext cx="0" cy="778865"/>
          </a:xfrm>
          <a:prstGeom prst="line">
            <a:avLst/>
          </a:prstGeom>
          <a:ln w="38100" cap="rnd">
            <a:solidFill>
              <a:srgbClr val="000B5D"/>
            </a:solidFill>
            <a:prstDash val="solid"/>
            <a:headEnd type="triangle" w="lg" len="med"/>
            <a:tailEnd type="none" w="sm" len="sm"/>
          </a:ln>
        </p:spPr>
      </p:sp>
      <p:sp>
        <p:nvSpPr>
          <p:cNvPr id="39" name="TextBox 15"/>
          <p:cNvSpPr txBox="1"/>
          <p:nvPr/>
        </p:nvSpPr>
        <p:spPr>
          <a:xfrm>
            <a:off x="3321220" y="2361642"/>
            <a:ext cx="11982385" cy="1154162"/>
          </a:xfrm>
          <a:prstGeom prst="rect">
            <a:avLst/>
          </a:prstGeom>
        </p:spPr>
        <p:txBody>
          <a:bodyPr wrap="square" lIns="0" tIns="0" rIns="0" bIns="0" rtlCol="0" anchor="t">
            <a:spAutoFit/>
          </a:bodyPr>
          <a:lstStyle/>
          <a:p>
            <a:pPr algn="ctr">
              <a:lnSpc>
                <a:spcPts val="8967"/>
              </a:lnSpc>
              <a:spcBef>
                <a:spcPct val="0"/>
              </a:spcBef>
            </a:pPr>
            <a:r>
              <a:rPr lang="en-US" sz="6405" dirty="0" err="1" smtClean="0">
                <a:solidFill>
                  <a:srgbClr val="FF0000"/>
                </a:solidFill>
                <a:latin typeface="#9Slide05 Atlantika" pitchFamily="2" charset="-93"/>
              </a:rPr>
              <a:t>Nhiệm</a:t>
            </a:r>
            <a:r>
              <a:rPr lang="en-US" sz="6405" dirty="0" smtClean="0">
                <a:solidFill>
                  <a:srgbClr val="FF0000"/>
                </a:solidFill>
                <a:latin typeface="#9Slide05 Atlantika" pitchFamily="2" charset="-93"/>
              </a:rPr>
              <a:t> </a:t>
            </a:r>
            <a:r>
              <a:rPr lang="en-US" sz="6405" dirty="0" err="1" smtClean="0">
                <a:solidFill>
                  <a:srgbClr val="FF0000"/>
                </a:solidFill>
                <a:latin typeface="#9Slide05 Atlantika" pitchFamily="2" charset="-93"/>
              </a:rPr>
              <a:t>vụ</a:t>
            </a:r>
            <a:r>
              <a:rPr lang="en-US" sz="6405" dirty="0" smtClean="0">
                <a:solidFill>
                  <a:srgbClr val="FF0000"/>
                </a:solidFill>
                <a:latin typeface="#9Slide05 Atlantika" pitchFamily="2" charset="-93"/>
              </a:rPr>
              <a:t> 2: </a:t>
            </a:r>
            <a:r>
              <a:rPr lang="en-US" sz="6405" dirty="0" err="1" smtClean="0">
                <a:solidFill>
                  <a:srgbClr val="FF0000"/>
                </a:solidFill>
                <a:latin typeface="#9Slide05 Atlantika" pitchFamily="2" charset="-93"/>
              </a:rPr>
              <a:t>Hoạt</a:t>
            </a:r>
            <a:r>
              <a:rPr lang="en-US" sz="6405" dirty="0" smtClean="0">
                <a:solidFill>
                  <a:srgbClr val="FF0000"/>
                </a:solidFill>
                <a:latin typeface="#9Slide05 Atlantika" pitchFamily="2" charset="-93"/>
              </a:rPr>
              <a:t> </a:t>
            </a:r>
            <a:r>
              <a:rPr lang="en-US" sz="6405" dirty="0" err="1" smtClean="0">
                <a:solidFill>
                  <a:srgbClr val="FF0000"/>
                </a:solidFill>
                <a:latin typeface="#9Slide05 Atlantika" pitchFamily="2" charset="-93"/>
              </a:rPr>
              <a:t>động</a:t>
            </a:r>
            <a:r>
              <a:rPr lang="en-US" sz="6405" dirty="0" smtClean="0">
                <a:solidFill>
                  <a:srgbClr val="FF0000"/>
                </a:solidFill>
                <a:latin typeface="#9Slide05 Atlantika" pitchFamily="2" charset="-93"/>
              </a:rPr>
              <a:t> </a:t>
            </a:r>
            <a:r>
              <a:rPr lang="en-US" sz="6405" dirty="0" err="1" smtClean="0">
                <a:solidFill>
                  <a:srgbClr val="FF0000"/>
                </a:solidFill>
                <a:latin typeface="#9Slide05 Atlantika" pitchFamily="2" charset="-93"/>
              </a:rPr>
              <a:t>cá</a:t>
            </a:r>
            <a:r>
              <a:rPr lang="en-US" sz="6405" dirty="0" smtClean="0">
                <a:solidFill>
                  <a:srgbClr val="FF0000"/>
                </a:solidFill>
                <a:latin typeface="#9Slide05 Atlantika" pitchFamily="2" charset="-93"/>
              </a:rPr>
              <a:t> </a:t>
            </a:r>
            <a:r>
              <a:rPr lang="en-US" sz="6405" dirty="0" err="1" smtClean="0">
                <a:solidFill>
                  <a:srgbClr val="FF0000"/>
                </a:solidFill>
                <a:latin typeface="#9Slide05 Atlantika" pitchFamily="2" charset="-93"/>
              </a:rPr>
              <a:t>nhân</a:t>
            </a:r>
            <a:endParaRPr lang="en-US" sz="6405" dirty="0">
              <a:solidFill>
                <a:srgbClr val="FF0000"/>
              </a:solidFill>
              <a:latin typeface="#9Slide05 Atlantika" pitchFamily="2" charset="-93"/>
            </a:endParaRPr>
          </a:p>
        </p:txBody>
      </p:sp>
      <p:cxnSp>
        <p:nvCxnSpPr>
          <p:cNvPr id="41" name="Straight Connector 40"/>
          <p:cNvCxnSpPr>
            <a:endCxn id="44" idx="1"/>
          </p:cNvCxnSpPr>
          <p:nvPr/>
        </p:nvCxnSpPr>
        <p:spPr>
          <a:xfrm flipV="1">
            <a:off x="3316511" y="4136406"/>
            <a:ext cx="11987095" cy="1"/>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43" name="AutoShape 6"/>
          <p:cNvSpPr/>
          <p:nvPr/>
        </p:nvSpPr>
        <p:spPr>
          <a:xfrm flipV="1">
            <a:off x="9296400" y="4136406"/>
            <a:ext cx="0" cy="931265"/>
          </a:xfrm>
          <a:prstGeom prst="line">
            <a:avLst/>
          </a:prstGeom>
          <a:ln w="38100" cap="rnd">
            <a:solidFill>
              <a:srgbClr val="000B5D"/>
            </a:solidFill>
            <a:prstDash val="solid"/>
            <a:headEnd type="triangle" w="lg" len="med"/>
            <a:tailEnd type="none" w="sm" len="sm"/>
          </a:ln>
        </p:spPr>
      </p:sp>
      <p:sp>
        <p:nvSpPr>
          <p:cNvPr id="44" name="AutoShape 6"/>
          <p:cNvSpPr/>
          <p:nvPr/>
        </p:nvSpPr>
        <p:spPr>
          <a:xfrm flipV="1">
            <a:off x="15303605" y="4136406"/>
            <a:ext cx="0" cy="762372"/>
          </a:xfrm>
          <a:prstGeom prst="line">
            <a:avLst/>
          </a:prstGeom>
          <a:ln w="38100" cap="rnd">
            <a:solidFill>
              <a:srgbClr val="000B5D"/>
            </a:solidFill>
            <a:prstDash val="solid"/>
            <a:headEnd type="triangle" w="lg" len="med"/>
            <a:tailEnd type="none" w="sm" len="sm"/>
          </a:ln>
        </p:spPr>
      </p:sp>
      <p:cxnSp>
        <p:nvCxnSpPr>
          <p:cNvPr id="46" name="Straight Connector 45"/>
          <p:cNvCxnSpPr/>
          <p:nvPr/>
        </p:nvCxnSpPr>
        <p:spPr>
          <a:xfrm>
            <a:off x="9289570" y="3217957"/>
            <a:ext cx="1" cy="918449"/>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49" name="AutoShape 22"/>
          <p:cNvSpPr/>
          <p:nvPr/>
        </p:nvSpPr>
        <p:spPr>
          <a:xfrm>
            <a:off x="1072374" y="2232297"/>
            <a:ext cx="16320077" cy="66675"/>
          </a:xfrm>
          <a:prstGeom prst="line">
            <a:avLst/>
          </a:prstGeom>
          <a:ln w="28575" cap="rnd">
            <a:solidFill>
              <a:srgbClr val="002060"/>
            </a:solidFill>
            <a:prstDash val="lgDash"/>
            <a:headEnd type="diamond" w="lg" len="lg"/>
            <a:tailEnd type="none" w="sm" len="sm"/>
          </a:ln>
        </p:spPr>
      </p:sp>
    </p:spTree>
    <p:extLst>
      <p:ext uri="{BB962C8B-B14F-4D97-AF65-F5344CB8AC3E}">
        <p14:creationId xmlns:p14="http://schemas.microsoft.com/office/powerpoint/2010/main" val="384744694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outVertic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up)">
                                      <p:cBhvr>
                                        <p:cTn id="17" dur="500"/>
                                        <p:tgtEl>
                                          <p:spTgt spid="38"/>
                                        </p:tgtEl>
                                      </p:cBhvr>
                                    </p:animEffect>
                                  </p:childTnLst>
                                </p:cTn>
                              </p:par>
                              <p:par>
                                <p:cTn id="18" presetID="22" presetClass="entr" presetSubtype="1" fill="hold"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up)">
                                      <p:cBhvr>
                                        <p:cTn id="20" dur="500"/>
                                        <p:tgtEl>
                                          <p:spTgt spid="43"/>
                                        </p:tgtEl>
                                      </p:cBhvr>
                                    </p:animEffect>
                                  </p:childTnLst>
                                </p:cTn>
                              </p:par>
                              <p:par>
                                <p:cTn id="21" presetID="22" presetClass="entr" presetSubtype="1"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ipe(up)">
                                      <p:cBhvr>
                                        <p:cTn id="23" dur="500"/>
                                        <p:tgtEl>
                                          <p:spTgt spid="44"/>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2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barn(inVertical)">
                                      <p:cBhvr>
                                        <p:cTn id="44" dur="500"/>
                                        <p:tgtEl>
                                          <p:spTgt spid="2"/>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8"/>
          <p:cNvGrpSpPr/>
          <p:nvPr/>
        </p:nvGrpSpPr>
        <p:grpSpPr>
          <a:xfrm>
            <a:off x="-763380" y="-461321"/>
            <a:ext cx="4185210" cy="2172476"/>
            <a:chOff x="0" y="0"/>
            <a:chExt cx="1345639" cy="698500"/>
          </a:xfrm>
        </p:grpSpPr>
        <p:sp>
          <p:nvSpPr>
            <p:cNvPr id="29" name="Freeform 29"/>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id="30" name="TextBox 30"/>
            <p:cNvSpPr txBox="1"/>
            <p:nvPr/>
          </p:nvSpPr>
          <p:spPr>
            <a:xfrm>
              <a:off x="114300" y="19050"/>
              <a:ext cx="1117039" cy="679450"/>
            </a:xfrm>
            <a:prstGeom prst="rect">
              <a:avLst/>
            </a:prstGeom>
          </p:spPr>
          <p:txBody>
            <a:bodyPr lIns="50800" tIns="50800" rIns="50800" bIns="50800" rtlCol="0" anchor="ctr"/>
            <a:lstStyle/>
            <a:p>
              <a:pPr algn="ctr">
                <a:lnSpc>
                  <a:spcPts val="2376"/>
                </a:lnSpc>
              </a:pPr>
              <a:endParaRPr/>
            </a:p>
          </p:txBody>
        </p:sp>
      </p:grpSp>
      <p:grpSp>
        <p:nvGrpSpPr>
          <p:cNvPr id="34" name="Group 34"/>
          <p:cNvGrpSpPr/>
          <p:nvPr/>
        </p:nvGrpSpPr>
        <p:grpSpPr>
          <a:xfrm>
            <a:off x="0" y="130614"/>
            <a:ext cx="3336070" cy="1801488"/>
            <a:chOff x="0" y="0"/>
            <a:chExt cx="1173575" cy="698500"/>
          </a:xfrm>
        </p:grpSpPr>
        <p:sp>
          <p:nvSpPr>
            <p:cNvPr id="35" name="Freeform 35"/>
            <p:cNvSpPr/>
            <p:nvPr/>
          </p:nvSpPr>
          <p:spPr>
            <a:xfrm>
              <a:off x="6512" y="0"/>
              <a:ext cx="1160551" cy="698500"/>
            </a:xfrm>
            <a:custGeom>
              <a:avLst/>
              <a:gdLst/>
              <a:ahLst/>
              <a:cxnLst/>
              <a:rect l="l" t="t" r="r" b="b"/>
              <a:pathLst>
                <a:path w="1160551" h="698500">
                  <a:moveTo>
                    <a:pt x="1150009" y="378562"/>
                  </a:moveTo>
                  <a:lnTo>
                    <a:pt x="980917" y="669188"/>
                  </a:lnTo>
                  <a:cubicBezTo>
                    <a:pt x="970358" y="687336"/>
                    <a:pt x="950947" y="698500"/>
                    <a:pt x="929951" y="698500"/>
                  </a:cubicBezTo>
                  <a:lnTo>
                    <a:pt x="230600" y="698500"/>
                  </a:lnTo>
                  <a:cubicBezTo>
                    <a:pt x="209604" y="698500"/>
                    <a:pt x="190192" y="687336"/>
                    <a:pt x="179634" y="669188"/>
                  </a:cubicBezTo>
                  <a:lnTo>
                    <a:pt x="10542" y="378562"/>
                  </a:lnTo>
                  <a:cubicBezTo>
                    <a:pt x="0" y="360442"/>
                    <a:pt x="0" y="338058"/>
                    <a:pt x="10542" y="319938"/>
                  </a:cubicBezTo>
                  <a:lnTo>
                    <a:pt x="179634" y="29312"/>
                  </a:lnTo>
                  <a:cubicBezTo>
                    <a:pt x="190192" y="11164"/>
                    <a:pt x="209604" y="0"/>
                    <a:pt x="230600" y="0"/>
                  </a:cubicBezTo>
                  <a:lnTo>
                    <a:pt x="929951" y="0"/>
                  </a:lnTo>
                  <a:cubicBezTo>
                    <a:pt x="950947" y="0"/>
                    <a:pt x="970358" y="11164"/>
                    <a:pt x="980917" y="29312"/>
                  </a:cubicBezTo>
                  <a:lnTo>
                    <a:pt x="1150009" y="319938"/>
                  </a:lnTo>
                  <a:cubicBezTo>
                    <a:pt x="1160551" y="338058"/>
                    <a:pt x="1160551" y="360442"/>
                    <a:pt x="1150009" y="378562"/>
                  </a:cubicBezTo>
                  <a:close/>
                </a:path>
              </a:pathLst>
            </a:custGeom>
            <a:solidFill>
              <a:srgbClr val="000B5D"/>
            </a:solidFill>
          </p:spPr>
        </p:sp>
        <p:sp>
          <p:nvSpPr>
            <p:cNvPr id="36" name="TextBox 36"/>
            <p:cNvSpPr txBox="1"/>
            <p:nvPr/>
          </p:nvSpPr>
          <p:spPr>
            <a:xfrm>
              <a:off x="114300" y="19050"/>
              <a:ext cx="944975" cy="679450"/>
            </a:xfrm>
            <a:prstGeom prst="rect">
              <a:avLst/>
            </a:prstGeom>
          </p:spPr>
          <p:txBody>
            <a:bodyPr lIns="50800" tIns="50800" rIns="50800" bIns="50800" rtlCol="0" anchor="ctr"/>
            <a:lstStyle/>
            <a:p>
              <a:pPr algn="ctr">
                <a:lnSpc>
                  <a:spcPts val="2376"/>
                </a:lnSpc>
              </a:pPr>
              <a:endParaRPr>
                <a:solidFill>
                  <a:schemeClr val="bg1"/>
                </a:solidFill>
              </a:endParaRPr>
            </a:p>
          </p:txBody>
        </p:sp>
      </p:grpSp>
      <p:grpSp>
        <p:nvGrpSpPr>
          <p:cNvPr id="8" name="Group 8"/>
          <p:cNvGrpSpPr/>
          <p:nvPr/>
        </p:nvGrpSpPr>
        <p:grpSpPr>
          <a:xfrm>
            <a:off x="528232" y="4915273"/>
            <a:ext cx="6482168" cy="1371228"/>
            <a:chOff x="2108" y="0"/>
            <a:chExt cx="2601092" cy="1195707"/>
          </a:xfrm>
        </p:grpSpPr>
        <p:sp>
          <p:nvSpPr>
            <p:cNvPr id="9" name="Freeform 9"/>
            <p:cNvSpPr/>
            <p:nvPr/>
          </p:nvSpPr>
          <p:spPr>
            <a:xfrm>
              <a:off x="2108" y="0"/>
              <a:ext cx="2601092" cy="1195707"/>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 name="TextBox 10"/>
            <p:cNvSpPr txBox="1"/>
            <p:nvPr/>
          </p:nvSpPr>
          <p:spPr>
            <a:xfrm>
              <a:off x="114300" y="19050"/>
              <a:ext cx="1285313" cy="853565"/>
            </a:xfrm>
            <a:prstGeom prst="rect">
              <a:avLst/>
            </a:prstGeom>
          </p:spPr>
          <p:txBody>
            <a:bodyPr lIns="50800" tIns="50800" rIns="50800" bIns="50800" rtlCol="0" anchor="ctr"/>
            <a:lstStyle/>
            <a:p>
              <a:pPr algn="ctr">
                <a:lnSpc>
                  <a:spcPts val="2376"/>
                </a:lnSpc>
              </a:pPr>
              <a:endParaRPr lang="en-US" dirty="0">
                <a:solidFill>
                  <a:schemeClr val="bg1"/>
                </a:solidFill>
                <a:latin typeface="#9Slide03 Cabin Condensed Bold" panose="00000806000000000000" pitchFamily="2" charset="-93"/>
              </a:endParaRPr>
            </a:p>
          </p:txBody>
        </p:sp>
      </p:grpSp>
      <p:sp>
        <p:nvSpPr>
          <p:cNvPr id="12" name="TextBox 12"/>
          <p:cNvSpPr txBox="1"/>
          <p:nvPr/>
        </p:nvSpPr>
        <p:spPr>
          <a:xfrm>
            <a:off x="1284868" y="5299723"/>
            <a:ext cx="4435161" cy="693075"/>
          </a:xfrm>
          <a:prstGeom prst="rect">
            <a:avLst/>
          </a:prstGeom>
        </p:spPr>
        <p:txBody>
          <a:bodyPr lIns="0" tIns="0" rIns="0" bIns="0" rtlCol="0" anchor="t">
            <a:spAutoFit/>
          </a:bodyPr>
          <a:lstStyle/>
          <a:p>
            <a:pPr algn="ctr">
              <a:lnSpc>
                <a:spcPct val="150000"/>
              </a:lnSpc>
            </a:pPr>
            <a:r>
              <a:rPr lang="en-US" sz="3358" dirty="0">
                <a:solidFill>
                  <a:schemeClr val="bg1"/>
                </a:solidFill>
                <a:latin typeface="#9Slide03 Cabin Condensed Bold" panose="00000806000000000000" pitchFamily="2" charset="-93"/>
              </a:rPr>
              <a:t>* </a:t>
            </a:r>
            <a:r>
              <a:rPr lang="en-US" sz="3358" dirty="0" err="1">
                <a:solidFill>
                  <a:schemeClr val="bg1"/>
                </a:solidFill>
                <a:latin typeface="#9Slide03 Cabin Condensed Bold" panose="00000806000000000000" pitchFamily="2" charset="-93"/>
              </a:rPr>
              <a:t>Thuận</a:t>
            </a:r>
            <a:r>
              <a:rPr lang="en-US" sz="3358" dirty="0">
                <a:solidFill>
                  <a:schemeClr val="bg1"/>
                </a:solidFill>
                <a:latin typeface="#9Slide03 Cabin Condensed Bold" panose="00000806000000000000" pitchFamily="2" charset="-93"/>
              </a:rPr>
              <a:t> </a:t>
            </a:r>
            <a:r>
              <a:rPr lang="en-US" sz="3358" dirty="0" err="1">
                <a:solidFill>
                  <a:schemeClr val="bg1"/>
                </a:solidFill>
                <a:latin typeface="#9Slide03 Cabin Condensed Bold" panose="00000806000000000000" pitchFamily="2" charset="-93"/>
              </a:rPr>
              <a:t>lợi</a:t>
            </a:r>
            <a:endParaRPr lang="en-US" sz="3358" dirty="0">
              <a:solidFill>
                <a:schemeClr val="bg1"/>
              </a:solidFill>
              <a:latin typeface="#9Slide03 Cabin Condensed Bold" panose="00000806000000000000" pitchFamily="2" charset="-93"/>
            </a:endParaRPr>
          </a:p>
        </p:txBody>
      </p:sp>
      <p:sp>
        <p:nvSpPr>
          <p:cNvPr id="16" name="TextBox 16"/>
          <p:cNvSpPr txBox="1"/>
          <p:nvPr/>
        </p:nvSpPr>
        <p:spPr>
          <a:xfrm>
            <a:off x="12593668" y="5299723"/>
            <a:ext cx="4472989" cy="2359620"/>
          </a:xfrm>
          <a:prstGeom prst="rect">
            <a:avLst/>
          </a:prstGeom>
        </p:spPr>
        <p:txBody>
          <a:bodyPr lIns="0" tIns="0" rIns="0" bIns="0" rtlCol="0" anchor="t">
            <a:spAutoFit/>
          </a:bodyPr>
          <a:lstStyle/>
          <a:p>
            <a:pPr marL="457200" lvl="0" indent="-457200" algn="ctr">
              <a:lnSpc>
                <a:spcPts val="4634"/>
              </a:lnSpc>
              <a:spcBef>
                <a:spcPct val="0"/>
              </a:spcBef>
              <a:buFont typeface="Wingdings" panose="05000000000000000000" pitchFamily="2" charset="2"/>
              <a:buChar char="ü"/>
            </a:pPr>
            <a:r>
              <a:rPr lang="en-US" sz="3310" dirty="0" err="1">
                <a:solidFill>
                  <a:schemeClr val="bg1"/>
                </a:solidFill>
                <a:latin typeface="#9Slide03 Cabin Condensed Bold" panose="00000806000000000000" pitchFamily="2" charset="-93"/>
              </a:rPr>
              <a:t>Nhóm</a:t>
            </a:r>
            <a:r>
              <a:rPr lang="en-US" sz="3310" dirty="0">
                <a:solidFill>
                  <a:schemeClr val="bg1"/>
                </a:solidFill>
                <a:latin typeface="#9Slide03 Cabin Condensed Bold" panose="00000806000000000000" pitchFamily="2" charset="-93"/>
              </a:rPr>
              <a:t>  </a:t>
            </a:r>
            <a:r>
              <a:rPr lang="en-US" sz="3310" dirty="0" err="1">
                <a:solidFill>
                  <a:schemeClr val="bg1"/>
                </a:solidFill>
                <a:latin typeface="#9Slide03 Cabin Condensed Bold" panose="00000806000000000000" pitchFamily="2" charset="-93"/>
              </a:rPr>
              <a:t>chẵn</a:t>
            </a:r>
            <a:r>
              <a:rPr lang="en-US" sz="3310" dirty="0">
                <a:solidFill>
                  <a:schemeClr val="bg1"/>
                </a:solidFill>
                <a:latin typeface="#9Slide03 Cabin Condensed Bold" panose="00000806000000000000" pitchFamily="2" charset="-93"/>
              </a:rPr>
              <a:t> (</a:t>
            </a:r>
            <a:r>
              <a:rPr lang="en-US" sz="3310" dirty="0" err="1">
                <a:solidFill>
                  <a:schemeClr val="bg1"/>
                </a:solidFill>
                <a:latin typeface="#9Slide03 Cabin Condensed Bold" panose="00000806000000000000" pitchFamily="2" charset="-93"/>
              </a:rPr>
              <a:t>dãy</a:t>
            </a:r>
            <a:r>
              <a:rPr lang="en-US" sz="3310" dirty="0">
                <a:solidFill>
                  <a:schemeClr val="bg1"/>
                </a:solidFill>
                <a:latin typeface="#9Slide03 Cabin Condensed Bold" panose="00000806000000000000" pitchFamily="2" charset="-93"/>
              </a:rPr>
              <a:t> A): </a:t>
            </a:r>
            <a:r>
              <a:rPr lang="en-US" sz="3310" dirty="0" err="1">
                <a:solidFill>
                  <a:schemeClr val="bg1"/>
                </a:solidFill>
                <a:latin typeface="#9Slide03 Cabin Condensed Bold" panose="00000806000000000000" pitchFamily="2" charset="-93"/>
              </a:rPr>
              <a:t>Các</a:t>
            </a:r>
            <a:r>
              <a:rPr lang="en-US" sz="3310" dirty="0">
                <a:solidFill>
                  <a:schemeClr val="bg1"/>
                </a:solidFill>
                <a:latin typeface="#9Slide03 Cabin Condensed Bold" panose="00000806000000000000" pitchFamily="2" charset="-93"/>
              </a:rPr>
              <a:t> </a:t>
            </a:r>
            <a:r>
              <a:rPr lang="en-US" sz="3310" dirty="0" err="1">
                <a:solidFill>
                  <a:schemeClr val="bg1"/>
                </a:solidFill>
                <a:latin typeface="#9Slide03 Cabin Condensed Bold" panose="00000806000000000000" pitchFamily="2" charset="-93"/>
              </a:rPr>
              <a:t>điều</a:t>
            </a:r>
            <a:r>
              <a:rPr lang="en-US" sz="3310" dirty="0">
                <a:solidFill>
                  <a:schemeClr val="bg1"/>
                </a:solidFill>
                <a:latin typeface="#9Slide03 Cabin Condensed Bold" panose="00000806000000000000" pitchFamily="2" charset="-93"/>
              </a:rPr>
              <a:t> </a:t>
            </a:r>
            <a:r>
              <a:rPr lang="en-US" sz="3310" dirty="0" err="1">
                <a:solidFill>
                  <a:schemeClr val="bg1"/>
                </a:solidFill>
                <a:latin typeface="#9Slide03 Cabin Condensed Bold" panose="00000806000000000000" pitchFamily="2" charset="-93"/>
              </a:rPr>
              <a:t>kiện</a:t>
            </a:r>
            <a:r>
              <a:rPr lang="en-US" sz="3310" dirty="0">
                <a:solidFill>
                  <a:schemeClr val="bg1"/>
                </a:solidFill>
                <a:latin typeface="#9Slide03 Cabin Condensed Bold" panose="00000806000000000000" pitchFamily="2" charset="-93"/>
              </a:rPr>
              <a:t> </a:t>
            </a:r>
            <a:r>
              <a:rPr lang="en-US" sz="3310" dirty="0" err="1">
                <a:solidFill>
                  <a:schemeClr val="bg1"/>
                </a:solidFill>
                <a:latin typeface="#9Slide03 Cabin Condensed Bold" panose="00000806000000000000" pitchFamily="2" charset="-93"/>
              </a:rPr>
              <a:t>thuận</a:t>
            </a:r>
            <a:r>
              <a:rPr lang="en-US" sz="3310" dirty="0">
                <a:solidFill>
                  <a:schemeClr val="bg1"/>
                </a:solidFill>
                <a:latin typeface="#9Slide03 Cabin Condensed Bold" panose="00000806000000000000" pitchFamily="2" charset="-93"/>
              </a:rPr>
              <a:t> </a:t>
            </a:r>
            <a:r>
              <a:rPr lang="en-US" sz="3310" dirty="0" err="1">
                <a:solidFill>
                  <a:schemeClr val="bg1"/>
                </a:solidFill>
                <a:latin typeface="#9Slide03 Cabin Condensed Bold" panose="00000806000000000000" pitchFamily="2" charset="-93"/>
              </a:rPr>
              <a:t>lợi</a:t>
            </a:r>
            <a:r>
              <a:rPr lang="en-US" sz="3310" dirty="0">
                <a:solidFill>
                  <a:schemeClr val="bg1"/>
                </a:solidFill>
                <a:latin typeface="#9Slide03 Cabin Condensed Bold" panose="00000806000000000000" pitchFamily="2" charset="-93"/>
              </a:rPr>
              <a:t> </a:t>
            </a:r>
            <a:endParaRPr lang="en-US" sz="3310" dirty="0" smtClean="0">
              <a:solidFill>
                <a:schemeClr val="bg1"/>
              </a:solidFill>
              <a:latin typeface="#9Slide03 Cabin Condensed Bold" panose="00000806000000000000" pitchFamily="2" charset="-93"/>
            </a:endParaRPr>
          </a:p>
          <a:p>
            <a:pPr marL="457200" lvl="0" indent="-457200" algn="ctr">
              <a:lnSpc>
                <a:spcPts val="4634"/>
              </a:lnSpc>
              <a:spcBef>
                <a:spcPct val="0"/>
              </a:spcBef>
              <a:buFont typeface="Wingdings" panose="05000000000000000000" pitchFamily="2" charset="2"/>
              <a:buChar char="ü"/>
            </a:pPr>
            <a:r>
              <a:rPr lang="en-US" sz="3310" dirty="0" err="1" smtClean="0">
                <a:solidFill>
                  <a:schemeClr val="bg1"/>
                </a:solidFill>
                <a:latin typeface="#9Slide03 Cabin Condensed Bold" panose="00000806000000000000" pitchFamily="2" charset="-93"/>
              </a:rPr>
              <a:t>Nhóm</a:t>
            </a:r>
            <a:r>
              <a:rPr lang="en-US" sz="3310" dirty="0" smtClean="0">
                <a:solidFill>
                  <a:schemeClr val="bg1"/>
                </a:solidFill>
                <a:latin typeface="#9Slide03 Cabin Condensed Bold" panose="00000806000000000000" pitchFamily="2" charset="-93"/>
              </a:rPr>
              <a:t> </a:t>
            </a:r>
            <a:r>
              <a:rPr lang="en-US" sz="3310" dirty="0" err="1">
                <a:solidFill>
                  <a:schemeClr val="bg1"/>
                </a:solidFill>
                <a:latin typeface="#9Slide03 Cabin Condensed Bold" panose="00000806000000000000" pitchFamily="2" charset="-93"/>
              </a:rPr>
              <a:t>lẻ</a:t>
            </a:r>
            <a:r>
              <a:rPr lang="en-US" sz="3310" dirty="0">
                <a:solidFill>
                  <a:schemeClr val="bg1"/>
                </a:solidFill>
                <a:latin typeface="#9Slide03 Cabin Condensed Bold" panose="00000806000000000000" pitchFamily="2" charset="-93"/>
              </a:rPr>
              <a:t> (</a:t>
            </a:r>
            <a:r>
              <a:rPr lang="en-US" sz="3310" dirty="0" err="1">
                <a:solidFill>
                  <a:schemeClr val="bg1"/>
                </a:solidFill>
                <a:latin typeface="#9Slide03 Cabin Condensed Bold" panose="00000806000000000000" pitchFamily="2" charset="-93"/>
              </a:rPr>
              <a:t>dãy</a:t>
            </a:r>
            <a:r>
              <a:rPr lang="en-US" sz="3310" dirty="0">
                <a:solidFill>
                  <a:schemeClr val="bg1"/>
                </a:solidFill>
                <a:latin typeface="#9Slide03 Cabin Condensed Bold" panose="00000806000000000000" pitchFamily="2" charset="-93"/>
              </a:rPr>
              <a:t> B): </a:t>
            </a:r>
            <a:r>
              <a:rPr lang="en-US" sz="3310" dirty="0" err="1">
                <a:solidFill>
                  <a:schemeClr val="bg1"/>
                </a:solidFill>
                <a:latin typeface="#9Slide03 Cabin Condensed Bold" panose="00000806000000000000" pitchFamily="2" charset="-93"/>
              </a:rPr>
              <a:t>Các</a:t>
            </a:r>
            <a:r>
              <a:rPr lang="en-US" sz="3310" dirty="0">
                <a:solidFill>
                  <a:schemeClr val="bg1"/>
                </a:solidFill>
                <a:latin typeface="#9Slide03 Cabin Condensed Bold" panose="00000806000000000000" pitchFamily="2" charset="-93"/>
              </a:rPr>
              <a:t> </a:t>
            </a:r>
            <a:r>
              <a:rPr lang="en-US" sz="3310" dirty="0" err="1">
                <a:solidFill>
                  <a:schemeClr val="bg1"/>
                </a:solidFill>
                <a:latin typeface="#9Slide03 Cabin Condensed Bold" panose="00000806000000000000" pitchFamily="2" charset="-93"/>
              </a:rPr>
              <a:t>trở</a:t>
            </a:r>
            <a:r>
              <a:rPr lang="en-US" sz="3310" dirty="0">
                <a:solidFill>
                  <a:schemeClr val="bg1"/>
                </a:solidFill>
                <a:latin typeface="#9Slide03 Cabin Condensed Bold" panose="00000806000000000000" pitchFamily="2" charset="-93"/>
              </a:rPr>
              <a:t> </a:t>
            </a:r>
            <a:r>
              <a:rPr lang="en-US" sz="3310" dirty="0" err="1">
                <a:solidFill>
                  <a:schemeClr val="bg1"/>
                </a:solidFill>
                <a:latin typeface="#9Slide03 Cabin Condensed Bold" panose="00000806000000000000" pitchFamily="2" charset="-93"/>
              </a:rPr>
              <a:t>ngại</a:t>
            </a:r>
            <a:r>
              <a:rPr lang="en-US" sz="3310" dirty="0">
                <a:solidFill>
                  <a:schemeClr val="bg1"/>
                </a:solidFill>
                <a:latin typeface="#9Slide03 Cabin Condensed Bold" panose="00000806000000000000" pitchFamily="2" charset="-93"/>
              </a:rPr>
              <a:t>/ </a:t>
            </a:r>
            <a:r>
              <a:rPr lang="en-US" sz="3310" dirty="0" err="1">
                <a:solidFill>
                  <a:schemeClr val="bg1"/>
                </a:solidFill>
                <a:latin typeface="#9Slide03 Cabin Condensed Bold" panose="00000806000000000000" pitchFamily="2" charset="-93"/>
              </a:rPr>
              <a:t>khó</a:t>
            </a:r>
            <a:r>
              <a:rPr lang="en-US" sz="3310" dirty="0">
                <a:solidFill>
                  <a:schemeClr val="bg1"/>
                </a:solidFill>
                <a:latin typeface="#9Slide03 Cabin Condensed Bold" panose="00000806000000000000" pitchFamily="2" charset="-93"/>
              </a:rPr>
              <a:t> </a:t>
            </a:r>
            <a:r>
              <a:rPr lang="en-US" sz="3310" dirty="0" err="1" smtClean="0">
                <a:solidFill>
                  <a:schemeClr val="bg1"/>
                </a:solidFill>
                <a:latin typeface="#9Slide03 Cabin Condensed Bold" panose="00000806000000000000" pitchFamily="2" charset="-93"/>
              </a:rPr>
              <a:t>khăn</a:t>
            </a:r>
            <a:endParaRPr lang="en-US" sz="3310" dirty="0">
              <a:solidFill>
                <a:schemeClr val="bg1"/>
              </a:solidFill>
              <a:latin typeface="#9Slide03 Cabin Condensed Bold" panose="00000806000000000000" pitchFamily="2" charset="-93"/>
            </a:endParaRPr>
          </a:p>
        </p:txBody>
      </p:sp>
      <p:sp>
        <p:nvSpPr>
          <p:cNvPr id="17" name="TextBox 17"/>
          <p:cNvSpPr txBox="1"/>
          <p:nvPr/>
        </p:nvSpPr>
        <p:spPr>
          <a:xfrm>
            <a:off x="694309" y="764855"/>
            <a:ext cx="4058492" cy="503728"/>
          </a:xfrm>
          <a:prstGeom prst="rect">
            <a:avLst/>
          </a:prstGeom>
        </p:spPr>
        <p:txBody>
          <a:bodyPr lIns="0" tIns="0" rIns="0" bIns="0" rtlCol="0" anchor="t">
            <a:spAutoFit/>
          </a:bodyPr>
          <a:lstStyle/>
          <a:p>
            <a:pPr algn="l">
              <a:lnSpc>
                <a:spcPts val="4200"/>
              </a:lnSpc>
            </a:pPr>
            <a:r>
              <a:rPr lang="en-US" sz="3000" dirty="0" smtClean="0">
                <a:solidFill>
                  <a:schemeClr val="bg1"/>
                </a:solidFill>
                <a:latin typeface="#9Slide03 Cabin Condensed Bold" panose="00000806000000000000" pitchFamily="2" charset="-93"/>
              </a:rPr>
              <a:t>HOẠT ĐỘNG 1</a:t>
            </a:r>
            <a:endParaRPr lang="en-US" sz="3000" dirty="0">
              <a:solidFill>
                <a:schemeClr val="bg1"/>
              </a:solidFill>
              <a:latin typeface="#9Slide03 Cabin Condensed Bold" panose="00000806000000000000" pitchFamily="2" charset="-93"/>
            </a:endParaRPr>
          </a:p>
        </p:txBody>
      </p:sp>
      <p:sp>
        <p:nvSpPr>
          <p:cNvPr id="18" name="TextBox 18"/>
          <p:cNvSpPr txBox="1"/>
          <p:nvPr/>
        </p:nvSpPr>
        <p:spPr>
          <a:xfrm>
            <a:off x="3372738" y="251744"/>
            <a:ext cx="15034737" cy="1916102"/>
          </a:xfrm>
          <a:prstGeom prst="rect">
            <a:avLst/>
          </a:prstGeom>
        </p:spPr>
        <p:txBody>
          <a:bodyPr wrap="square" lIns="0" tIns="0" rIns="0" bIns="0" rtlCol="0" anchor="t">
            <a:spAutoFit/>
          </a:bodyPr>
          <a:lstStyle/>
          <a:p>
            <a:pPr algn="ctr">
              <a:lnSpc>
                <a:spcPct val="150000"/>
              </a:lnSpc>
            </a:pPr>
            <a:r>
              <a:rPr lang="vi-VN" sz="4400" dirty="0" smtClean="0">
                <a:solidFill>
                  <a:srgbClr val="000B5D"/>
                </a:solidFill>
                <a:latin typeface="#9Slide03 IcielPanton Black" panose="00000A00000000000000" pitchFamily="2" charset="-93"/>
              </a:rPr>
              <a:t>PHÂN TÍCH NHÂN TỐ ẢNH HƯỞNG TỚI SỰ PHÁT TRIỂN CÔNG NGHIỆP CỦA </a:t>
            </a:r>
            <a:r>
              <a:rPr lang="en-US" sz="4400" dirty="0" smtClean="0">
                <a:solidFill>
                  <a:srgbClr val="000B5D"/>
                </a:solidFill>
                <a:latin typeface="#9Slide03 IcielPanton Black" panose="00000A00000000000000" pitchFamily="2" charset="-93"/>
              </a:rPr>
              <a:t>TP. HỒ CHÍ MINH</a:t>
            </a:r>
            <a:endParaRPr lang="vi-VN" sz="4400" dirty="0">
              <a:solidFill>
                <a:srgbClr val="000B5D"/>
              </a:solidFill>
              <a:latin typeface="#9Slide03 IcielPanton Black" panose="00000A00000000000000" pitchFamily="2" charset="-93"/>
            </a:endParaRPr>
          </a:p>
        </p:txBody>
      </p:sp>
      <p:grpSp>
        <p:nvGrpSpPr>
          <p:cNvPr id="22" name="Group 22"/>
          <p:cNvGrpSpPr/>
          <p:nvPr/>
        </p:nvGrpSpPr>
        <p:grpSpPr>
          <a:xfrm>
            <a:off x="11935766" y="9331740"/>
            <a:ext cx="8141223" cy="1553840"/>
            <a:chOff x="0" y="0"/>
            <a:chExt cx="3659737" cy="698500"/>
          </a:xfrm>
        </p:grpSpPr>
        <p:sp>
          <p:nvSpPr>
            <p:cNvPr id="23" name="Freeform 23"/>
            <p:cNvSpPr/>
            <p:nvPr/>
          </p:nvSpPr>
          <p:spPr>
            <a:xfrm>
              <a:off x="2009" y="0"/>
              <a:ext cx="3655720" cy="698500"/>
            </a:xfrm>
            <a:custGeom>
              <a:avLst/>
              <a:gdLst/>
              <a:ahLst/>
              <a:cxnLst/>
              <a:rect l="l" t="t" r="r" b="b"/>
              <a:pathLst>
                <a:path w="3655720" h="698500">
                  <a:moveTo>
                    <a:pt x="3652468" y="358292"/>
                  </a:moveTo>
                  <a:lnTo>
                    <a:pt x="3459789" y="689458"/>
                  </a:lnTo>
                  <a:cubicBezTo>
                    <a:pt x="3456532" y="695056"/>
                    <a:pt x="3450544" y="698500"/>
                    <a:pt x="3444067" y="698500"/>
                  </a:cubicBezTo>
                  <a:lnTo>
                    <a:pt x="211651" y="698500"/>
                  </a:lnTo>
                  <a:cubicBezTo>
                    <a:pt x="205175" y="698500"/>
                    <a:pt x="199187" y="695056"/>
                    <a:pt x="195930" y="689458"/>
                  </a:cubicBezTo>
                  <a:lnTo>
                    <a:pt x="3252" y="358292"/>
                  </a:lnTo>
                  <a:cubicBezTo>
                    <a:pt x="0" y="352702"/>
                    <a:pt x="0" y="345798"/>
                    <a:pt x="3252" y="340208"/>
                  </a:cubicBezTo>
                  <a:lnTo>
                    <a:pt x="195930" y="9042"/>
                  </a:lnTo>
                  <a:cubicBezTo>
                    <a:pt x="199187" y="3444"/>
                    <a:pt x="205175" y="0"/>
                    <a:pt x="211651" y="0"/>
                  </a:cubicBezTo>
                  <a:lnTo>
                    <a:pt x="3444067" y="0"/>
                  </a:lnTo>
                  <a:cubicBezTo>
                    <a:pt x="3450544" y="0"/>
                    <a:pt x="3456532" y="3444"/>
                    <a:pt x="3459789" y="9042"/>
                  </a:cubicBezTo>
                  <a:lnTo>
                    <a:pt x="3652468" y="340208"/>
                  </a:lnTo>
                  <a:cubicBezTo>
                    <a:pt x="3655719" y="345798"/>
                    <a:pt x="3655719" y="352702"/>
                    <a:pt x="3652468" y="358292"/>
                  </a:cubicBezTo>
                  <a:close/>
                </a:path>
              </a:pathLst>
            </a:custGeom>
            <a:solidFill>
              <a:srgbClr val="000B5D"/>
            </a:solidFill>
          </p:spPr>
        </p:sp>
        <p:sp>
          <p:nvSpPr>
            <p:cNvPr id="24" name="TextBox 24"/>
            <p:cNvSpPr txBox="1"/>
            <p:nvPr/>
          </p:nvSpPr>
          <p:spPr>
            <a:xfrm>
              <a:off x="114300" y="19050"/>
              <a:ext cx="3431137" cy="679450"/>
            </a:xfrm>
            <a:prstGeom prst="rect">
              <a:avLst/>
            </a:prstGeom>
          </p:spPr>
          <p:txBody>
            <a:bodyPr lIns="50800" tIns="50800" rIns="50800" bIns="50800" rtlCol="0" anchor="ctr"/>
            <a:lstStyle/>
            <a:p>
              <a:pPr algn="ctr">
                <a:lnSpc>
                  <a:spcPts val="2376"/>
                </a:lnSpc>
              </a:pPr>
              <a:endParaRPr/>
            </a:p>
          </p:txBody>
        </p:sp>
      </p:grpSp>
      <p:sp>
        <p:nvSpPr>
          <p:cNvPr id="38" name="AutoShape 6"/>
          <p:cNvSpPr/>
          <p:nvPr/>
        </p:nvSpPr>
        <p:spPr>
          <a:xfrm flipV="1">
            <a:off x="3302853" y="4136406"/>
            <a:ext cx="0" cy="778865"/>
          </a:xfrm>
          <a:prstGeom prst="line">
            <a:avLst/>
          </a:prstGeom>
          <a:ln w="38100" cap="rnd">
            <a:solidFill>
              <a:srgbClr val="000B5D"/>
            </a:solidFill>
            <a:prstDash val="solid"/>
            <a:headEnd type="triangle" w="lg" len="med"/>
            <a:tailEnd type="none" w="sm" len="sm"/>
          </a:ln>
        </p:spPr>
      </p:sp>
      <p:sp>
        <p:nvSpPr>
          <p:cNvPr id="39" name="TextBox 15"/>
          <p:cNvSpPr txBox="1"/>
          <p:nvPr/>
        </p:nvSpPr>
        <p:spPr>
          <a:xfrm>
            <a:off x="3321220" y="2361642"/>
            <a:ext cx="11982385" cy="1057918"/>
          </a:xfrm>
          <a:prstGeom prst="rect">
            <a:avLst/>
          </a:prstGeom>
        </p:spPr>
        <p:txBody>
          <a:bodyPr wrap="square" lIns="0" tIns="0" rIns="0" bIns="0" rtlCol="0" anchor="t">
            <a:spAutoFit/>
          </a:bodyPr>
          <a:lstStyle/>
          <a:p>
            <a:pPr algn="ctr">
              <a:lnSpc>
                <a:spcPts val="8967"/>
              </a:lnSpc>
              <a:spcBef>
                <a:spcPct val="0"/>
              </a:spcBef>
            </a:pPr>
            <a:r>
              <a:rPr lang="en-US" sz="6405" dirty="0" err="1" smtClean="0">
                <a:solidFill>
                  <a:srgbClr val="FF0000"/>
                </a:solidFill>
                <a:latin typeface="#9Slide05 Atlantika" pitchFamily="2" charset="-93"/>
              </a:rPr>
              <a:t>Trả</a:t>
            </a:r>
            <a:r>
              <a:rPr lang="en-US" sz="6405" dirty="0" smtClean="0">
                <a:solidFill>
                  <a:srgbClr val="FF0000"/>
                </a:solidFill>
                <a:latin typeface="#9Slide05 Atlantika" pitchFamily="2" charset="-93"/>
              </a:rPr>
              <a:t> </a:t>
            </a:r>
            <a:r>
              <a:rPr lang="en-US" sz="6405" dirty="0" err="1" smtClean="0">
                <a:solidFill>
                  <a:srgbClr val="FF0000"/>
                </a:solidFill>
                <a:latin typeface="#9Slide05 Atlantika" pitchFamily="2" charset="-93"/>
              </a:rPr>
              <a:t>lời</a:t>
            </a:r>
            <a:r>
              <a:rPr lang="en-US" sz="6405" dirty="0" smtClean="0">
                <a:solidFill>
                  <a:srgbClr val="FF0000"/>
                </a:solidFill>
                <a:latin typeface="#9Slide05 Atlantika" pitchFamily="2" charset="-93"/>
              </a:rPr>
              <a:t> </a:t>
            </a:r>
            <a:r>
              <a:rPr lang="en-US" sz="6405" dirty="0" err="1" smtClean="0">
                <a:solidFill>
                  <a:srgbClr val="FF0000"/>
                </a:solidFill>
                <a:latin typeface="#9Slide05 Atlantika" pitchFamily="2" charset="-93"/>
              </a:rPr>
              <a:t>theo</a:t>
            </a:r>
            <a:r>
              <a:rPr lang="en-US" sz="6405" dirty="0" smtClean="0">
                <a:solidFill>
                  <a:srgbClr val="FF0000"/>
                </a:solidFill>
                <a:latin typeface="#9Slide05 Atlantika" pitchFamily="2" charset="-93"/>
              </a:rPr>
              <a:t> </a:t>
            </a:r>
            <a:r>
              <a:rPr lang="en-US" sz="6405" dirty="0" err="1" smtClean="0">
                <a:solidFill>
                  <a:srgbClr val="FF0000"/>
                </a:solidFill>
                <a:latin typeface="#9Slide05 Atlantika" pitchFamily="2" charset="-93"/>
              </a:rPr>
              <a:t>vòng</a:t>
            </a:r>
            <a:r>
              <a:rPr lang="en-US" sz="6405" dirty="0" smtClean="0">
                <a:solidFill>
                  <a:srgbClr val="FF0000"/>
                </a:solidFill>
                <a:latin typeface="#9Slide05 Atlantika" pitchFamily="2" charset="-93"/>
              </a:rPr>
              <a:t> </a:t>
            </a:r>
            <a:r>
              <a:rPr lang="en-US" sz="6405" dirty="0" err="1" smtClean="0">
                <a:solidFill>
                  <a:srgbClr val="FF0000"/>
                </a:solidFill>
                <a:latin typeface="#9Slide05 Atlantika" pitchFamily="2" charset="-93"/>
              </a:rPr>
              <a:t>tròn</a:t>
            </a:r>
            <a:r>
              <a:rPr lang="en-US" sz="6405" dirty="0" smtClean="0">
                <a:solidFill>
                  <a:srgbClr val="FF0000"/>
                </a:solidFill>
                <a:latin typeface="#9Slide05 Atlantika" pitchFamily="2" charset="-93"/>
              </a:rPr>
              <a:t>, </a:t>
            </a:r>
            <a:r>
              <a:rPr lang="en-US" sz="6405" dirty="0" err="1" smtClean="0">
                <a:solidFill>
                  <a:srgbClr val="FF0000"/>
                </a:solidFill>
                <a:latin typeface="#9Slide05 Atlantika" pitchFamily="2" charset="-93"/>
              </a:rPr>
              <a:t>mỗi</a:t>
            </a:r>
            <a:r>
              <a:rPr lang="en-US" sz="6405" dirty="0" smtClean="0">
                <a:solidFill>
                  <a:srgbClr val="FF0000"/>
                </a:solidFill>
                <a:latin typeface="#9Slide05 Atlantika" pitchFamily="2" charset="-93"/>
              </a:rPr>
              <a:t> HS </a:t>
            </a:r>
            <a:r>
              <a:rPr lang="en-US" sz="6405" dirty="0" err="1" smtClean="0">
                <a:solidFill>
                  <a:srgbClr val="FF0000"/>
                </a:solidFill>
                <a:latin typeface="#9Slide05 Atlantika" pitchFamily="2" charset="-93"/>
              </a:rPr>
              <a:t>nêu</a:t>
            </a:r>
            <a:r>
              <a:rPr lang="en-US" sz="6405" dirty="0" smtClean="0">
                <a:solidFill>
                  <a:srgbClr val="FF0000"/>
                </a:solidFill>
                <a:latin typeface="#9Slide05 Atlantika" pitchFamily="2" charset="-93"/>
              </a:rPr>
              <a:t> 1 ý</a:t>
            </a:r>
            <a:endParaRPr lang="en-US" sz="6405" dirty="0">
              <a:solidFill>
                <a:srgbClr val="FF0000"/>
              </a:solidFill>
              <a:latin typeface="#9Slide05 Atlantika" pitchFamily="2" charset="-93"/>
            </a:endParaRPr>
          </a:p>
        </p:txBody>
      </p:sp>
      <p:cxnSp>
        <p:nvCxnSpPr>
          <p:cNvPr id="41" name="Straight Connector 40"/>
          <p:cNvCxnSpPr>
            <a:endCxn id="44" idx="1"/>
          </p:cNvCxnSpPr>
          <p:nvPr/>
        </p:nvCxnSpPr>
        <p:spPr>
          <a:xfrm flipV="1">
            <a:off x="3316511" y="4136406"/>
            <a:ext cx="11987095" cy="1"/>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44" name="AutoShape 6"/>
          <p:cNvSpPr/>
          <p:nvPr/>
        </p:nvSpPr>
        <p:spPr>
          <a:xfrm flipV="1">
            <a:off x="15303605" y="4136406"/>
            <a:ext cx="0" cy="762372"/>
          </a:xfrm>
          <a:prstGeom prst="line">
            <a:avLst/>
          </a:prstGeom>
          <a:ln w="38100" cap="rnd">
            <a:solidFill>
              <a:srgbClr val="000B5D"/>
            </a:solidFill>
            <a:prstDash val="solid"/>
            <a:headEnd type="triangle" w="lg" len="med"/>
            <a:tailEnd type="none" w="sm" len="sm"/>
          </a:ln>
        </p:spPr>
      </p:sp>
      <p:cxnSp>
        <p:nvCxnSpPr>
          <p:cNvPr id="46" name="Straight Connector 45"/>
          <p:cNvCxnSpPr/>
          <p:nvPr/>
        </p:nvCxnSpPr>
        <p:spPr>
          <a:xfrm>
            <a:off x="9289570" y="3217957"/>
            <a:ext cx="1" cy="918449"/>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49" name="AutoShape 22"/>
          <p:cNvSpPr/>
          <p:nvPr/>
        </p:nvSpPr>
        <p:spPr>
          <a:xfrm>
            <a:off x="1072374" y="2232297"/>
            <a:ext cx="16320077" cy="66675"/>
          </a:xfrm>
          <a:prstGeom prst="line">
            <a:avLst/>
          </a:prstGeom>
          <a:ln w="28575" cap="rnd">
            <a:solidFill>
              <a:srgbClr val="002060"/>
            </a:solidFill>
            <a:prstDash val="lgDash"/>
            <a:headEnd type="diamond" w="lg" len="lg"/>
            <a:tailEnd type="none" w="sm" len="sm"/>
          </a:ln>
        </p:spPr>
      </p:sp>
      <p:grpSp>
        <p:nvGrpSpPr>
          <p:cNvPr id="37" name="Group 8"/>
          <p:cNvGrpSpPr/>
          <p:nvPr/>
        </p:nvGrpSpPr>
        <p:grpSpPr>
          <a:xfrm>
            <a:off x="11364675" y="4915273"/>
            <a:ext cx="6482168" cy="1371228"/>
            <a:chOff x="2108" y="0"/>
            <a:chExt cx="2601092" cy="1195707"/>
          </a:xfrm>
        </p:grpSpPr>
        <p:sp>
          <p:nvSpPr>
            <p:cNvPr id="40" name="Freeform 9"/>
            <p:cNvSpPr/>
            <p:nvPr/>
          </p:nvSpPr>
          <p:spPr>
            <a:xfrm>
              <a:off x="2108" y="0"/>
              <a:ext cx="2601092" cy="1195707"/>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42" name="TextBox 10"/>
            <p:cNvSpPr txBox="1"/>
            <p:nvPr/>
          </p:nvSpPr>
          <p:spPr>
            <a:xfrm>
              <a:off x="114300" y="19050"/>
              <a:ext cx="1285313" cy="853565"/>
            </a:xfrm>
            <a:prstGeom prst="rect">
              <a:avLst/>
            </a:prstGeom>
          </p:spPr>
          <p:txBody>
            <a:bodyPr lIns="50800" tIns="50800" rIns="50800" bIns="50800" rtlCol="0" anchor="ctr"/>
            <a:lstStyle/>
            <a:p>
              <a:pPr algn="ctr">
                <a:lnSpc>
                  <a:spcPts val="2376"/>
                </a:lnSpc>
              </a:pPr>
              <a:endParaRPr lang="en-US" dirty="0">
                <a:solidFill>
                  <a:schemeClr val="bg1"/>
                </a:solidFill>
                <a:latin typeface="#9Slide03 Cabin Condensed Bold" panose="00000806000000000000" pitchFamily="2" charset="-93"/>
              </a:endParaRPr>
            </a:p>
          </p:txBody>
        </p:sp>
      </p:grpSp>
      <p:sp>
        <p:nvSpPr>
          <p:cNvPr id="43" name="TextBox 12"/>
          <p:cNvSpPr txBox="1"/>
          <p:nvPr/>
        </p:nvSpPr>
        <p:spPr>
          <a:xfrm>
            <a:off x="12388178" y="5279842"/>
            <a:ext cx="4435161" cy="693075"/>
          </a:xfrm>
          <a:prstGeom prst="rect">
            <a:avLst/>
          </a:prstGeom>
        </p:spPr>
        <p:txBody>
          <a:bodyPr lIns="0" tIns="0" rIns="0" bIns="0" rtlCol="0" anchor="t">
            <a:spAutoFit/>
          </a:bodyPr>
          <a:lstStyle/>
          <a:p>
            <a:pPr algn="ctr">
              <a:lnSpc>
                <a:spcPct val="150000"/>
              </a:lnSpc>
            </a:pPr>
            <a:r>
              <a:rPr lang="en-US" sz="3358" dirty="0">
                <a:solidFill>
                  <a:schemeClr val="bg1"/>
                </a:solidFill>
                <a:latin typeface="#9Slide03 Cabin Condensed Bold" panose="00000806000000000000" pitchFamily="2" charset="-93"/>
              </a:rPr>
              <a:t>* </a:t>
            </a:r>
            <a:r>
              <a:rPr lang="en-US" sz="3358" dirty="0" err="1">
                <a:solidFill>
                  <a:schemeClr val="bg1"/>
                </a:solidFill>
                <a:latin typeface="#9Slide03 Cabin Condensed Bold" panose="00000806000000000000" pitchFamily="2" charset="-93"/>
              </a:rPr>
              <a:t>Khó</a:t>
            </a:r>
            <a:r>
              <a:rPr lang="en-US" sz="3358" dirty="0">
                <a:solidFill>
                  <a:schemeClr val="bg1"/>
                </a:solidFill>
                <a:latin typeface="#9Slide03 Cabin Condensed Bold" panose="00000806000000000000" pitchFamily="2" charset="-93"/>
              </a:rPr>
              <a:t> </a:t>
            </a:r>
            <a:r>
              <a:rPr lang="en-US" sz="3358" dirty="0" err="1">
                <a:solidFill>
                  <a:schemeClr val="bg1"/>
                </a:solidFill>
                <a:latin typeface="#9Slide03 Cabin Condensed Bold" panose="00000806000000000000" pitchFamily="2" charset="-93"/>
              </a:rPr>
              <a:t>khăn</a:t>
            </a:r>
            <a:endParaRPr lang="en-US" sz="3358" dirty="0">
              <a:solidFill>
                <a:schemeClr val="bg1"/>
              </a:solidFill>
              <a:latin typeface="#9Slide03 Cabin Condensed Bold" panose="00000806000000000000" pitchFamily="2" charset="-93"/>
            </a:endParaRPr>
          </a:p>
        </p:txBody>
      </p:sp>
      <p:sp>
        <p:nvSpPr>
          <p:cNvPr id="5" name="Rectangle 4"/>
          <p:cNvSpPr/>
          <p:nvPr/>
        </p:nvSpPr>
        <p:spPr>
          <a:xfrm>
            <a:off x="324916" y="6562238"/>
            <a:ext cx="8438084" cy="3416320"/>
          </a:xfrm>
          <a:prstGeom prst="rect">
            <a:avLst/>
          </a:prstGeom>
          <a:ln>
            <a:solidFill>
              <a:srgbClr val="00B050"/>
            </a:solidFill>
            <a:prstDash val="dash"/>
          </a:ln>
        </p:spPr>
        <p:txBody>
          <a:bodyPr wrap="square">
            <a:spAutoFit/>
          </a:bodyPr>
          <a:lstStyle/>
          <a:p>
            <a:pPr indent="-635" algn="just">
              <a:lnSpc>
                <a:spcPct val="150000"/>
              </a:lnSpc>
              <a:spcAft>
                <a:spcPts val="0"/>
              </a:spcAft>
            </a:pPr>
            <a:r>
              <a:rPr lang="vi-VN" sz="2400" dirty="0">
                <a:solidFill>
                  <a:srgbClr val="FF0000"/>
                </a:solidFill>
                <a:latin typeface="#9Slide03 Cabin Condensed Bold" panose="00000806000000000000" pitchFamily="2" charset="-93"/>
                <a:ea typeface="Times New Roman" panose="02020603050405020304" pitchFamily="18" charset="0"/>
              </a:rPr>
              <a:t>+ Vị trí </a:t>
            </a:r>
            <a:r>
              <a:rPr lang="vi-VN" sz="2400" dirty="0">
                <a:solidFill>
                  <a:srgbClr val="000000"/>
                </a:solidFill>
                <a:latin typeface="#9Slide03 Cabin Condensed Bold" panose="00000806000000000000" pitchFamily="2" charset="-93"/>
                <a:ea typeface="Times New Roman" panose="02020603050405020304" pitchFamily="18" charset="0"/>
              </a:rPr>
              <a:t>thuận lợi</a:t>
            </a:r>
            <a:r>
              <a:rPr lang="vi-VN" sz="2400" dirty="0" smtClean="0">
                <a:solidFill>
                  <a:srgbClr val="000000"/>
                </a:solidFill>
                <a:latin typeface="#9Slide03 Cabin Condensed Bold" panose="00000806000000000000" pitchFamily="2" charset="-93"/>
                <a:ea typeface="Times New Roman" panose="02020603050405020304" pitchFamily="18" charset="0"/>
              </a:rPr>
              <a:t>:</a:t>
            </a:r>
            <a:endParaRPr lang="en-US" sz="2400" dirty="0" smtClean="0">
              <a:solidFill>
                <a:srgbClr val="000000"/>
              </a:solidFill>
              <a:latin typeface="#9Slide03 Cabin Condensed Bold" panose="00000806000000000000" pitchFamily="2" charset="-93"/>
              <a:ea typeface="Times New Roman" panose="02020603050405020304" pitchFamily="18" charset="0"/>
            </a:endParaRPr>
          </a:p>
          <a:p>
            <a:pPr indent="-635" algn="just">
              <a:lnSpc>
                <a:spcPct val="150000"/>
              </a:lnSpc>
              <a:spcAft>
                <a:spcPts val="0"/>
              </a:spcAft>
            </a:pPr>
            <a:r>
              <a:rPr lang="vi-VN" sz="2400" dirty="0" smtClean="0">
                <a:solidFill>
                  <a:srgbClr val="000000"/>
                </a:solidFill>
                <a:latin typeface="#9Slide03 Cabin Condensed Bold" panose="00000806000000000000" pitchFamily="2" charset="-93"/>
                <a:ea typeface="Times New Roman" panose="02020603050405020304" pitchFamily="18" charset="0"/>
              </a:rPr>
              <a:t>+ </a:t>
            </a:r>
            <a:r>
              <a:rPr lang="vi-VN" sz="2400" dirty="0">
                <a:solidFill>
                  <a:srgbClr val="000000"/>
                </a:solidFill>
                <a:latin typeface="#9Slide03 Cabin Condensed Bold" panose="00000806000000000000" pitchFamily="2" charset="-93"/>
                <a:ea typeface="Times New Roman" panose="02020603050405020304" pitchFamily="18" charset="0"/>
              </a:rPr>
              <a:t>Cơ sở hạ tầng và vật chất kỹ thuật </a:t>
            </a:r>
            <a:r>
              <a:rPr lang="vi-VN" sz="2400" dirty="0">
                <a:solidFill>
                  <a:srgbClr val="FF0000"/>
                </a:solidFill>
                <a:latin typeface="#9Slide03 Cabin Condensed Bold" panose="00000806000000000000" pitchFamily="2" charset="-93"/>
                <a:ea typeface="Times New Roman" panose="02020603050405020304" pitchFamily="18" charset="0"/>
              </a:rPr>
              <a:t>tốt </a:t>
            </a:r>
            <a:r>
              <a:rPr lang="vi-VN" sz="2400" dirty="0" smtClean="0">
                <a:solidFill>
                  <a:srgbClr val="000000"/>
                </a:solidFill>
                <a:latin typeface="#9Slide03 Cabin Condensed Bold" panose="00000806000000000000" pitchFamily="2" charset="-93"/>
                <a:ea typeface="Times New Roman" panose="02020603050405020304" pitchFamily="18" charset="0"/>
              </a:rPr>
              <a:t>và </a:t>
            </a:r>
            <a:r>
              <a:rPr lang="vi-VN" sz="2400" dirty="0">
                <a:solidFill>
                  <a:srgbClr val="FF0000"/>
                </a:solidFill>
                <a:latin typeface="#9Slide03 Cabin Condensed Bold" panose="00000806000000000000" pitchFamily="2" charset="-93"/>
                <a:ea typeface="Times New Roman" panose="02020603050405020304" pitchFamily="18" charset="0"/>
              </a:rPr>
              <a:t>hoàn thiện </a:t>
            </a:r>
            <a:r>
              <a:rPr lang="en-US" sz="2400" dirty="0" err="1" smtClean="0">
                <a:solidFill>
                  <a:srgbClr val="FF0000"/>
                </a:solidFill>
                <a:latin typeface="#9Slide03 Cabin Condensed Bold" panose="00000806000000000000" pitchFamily="2" charset="-93"/>
                <a:ea typeface="Times New Roman" panose="02020603050405020304" pitchFamily="18" charset="0"/>
              </a:rPr>
              <a:t>bậc</a:t>
            </a:r>
            <a:r>
              <a:rPr lang="en-US" sz="2400" dirty="0" smtClean="0">
                <a:solidFill>
                  <a:srgbClr val="FF0000"/>
                </a:solidFill>
                <a:latin typeface="#9Slide03 Cabin Condensed Bold" panose="00000806000000000000" pitchFamily="2" charset="-93"/>
                <a:ea typeface="Times New Roman" panose="02020603050405020304" pitchFamily="18" charset="0"/>
              </a:rPr>
              <a:t> </a:t>
            </a:r>
            <a:r>
              <a:rPr lang="vi-VN" sz="2400" dirty="0" smtClean="0">
                <a:solidFill>
                  <a:srgbClr val="FF0000"/>
                </a:solidFill>
                <a:latin typeface="#9Slide03 Cabin Condensed Bold" panose="00000806000000000000" pitchFamily="2" charset="-93"/>
                <a:ea typeface="Times New Roman" panose="02020603050405020304" pitchFamily="18" charset="0"/>
              </a:rPr>
              <a:t>nhất </a:t>
            </a:r>
            <a:r>
              <a:rPr lang="vi-VN" sz="2400" dirty="0" smtClean="0">
                <a:solidFill>
                  <a:srgbClr val="000000"/>
                </a:solidFill>
                <a:latin typeface="#9Slide03 Cabin Condensed Bold" panose="00000806000000000000" pitchFamily="2" charset="-93"/>
                <a:ea typeface="Times New Roman" panose="02020603050405020304" pitchFamily="18" charset="0"/>
              </a:rPr>
              <a:t>c</a:t>
            </a:r>
            <a:r>
              <a:rPr lang="en-US" sz="2400" dirty="0">
                <a:solidFill>
                  <a:srgbClr val="000000"/>
                </a:solidFill>
                <a:latin typeface="#9Slide03 Cabin Condensed Bold" panose="00000806000000000000" pitchFamily="2" charset="-93"/>
                <a:ea typeface="Times New Roman" panose="02020603050405020304" pitchFamily="18" charset="0"/>
              </a:rPr>
              <a:t>ả</a:t>
            </a:r>
            <a:r>
              <a:rPr lang="vi-VN" sz="2400" dirty="0" smtClean="0">
                <a:solidFill>
                  <a:srgbClr val="000000"/>
                </a:solidFill>
                <a:latin typeface="#9Slide03 Cabin Condensed Bold" panose="00000806000000000000" pitchFamily="2" charset="-93"/>
                <a:ea typeface="Times New Roman" panose="02020603050405020304" pitchFamily="18" charset="0"/>
              </a:rPr>
              <a:t> </a:t>
            </a:r>
            <a:r>
              <a:rPr lang="vi-VN" sz="2400" dirty="0">
                <a:solidFill>
                  <a:srgbClr val="000000"/>
                </a:solidFill>
                <a:latin typeface="#9Slide03 Cabin Condensed Bold" panose="00000806000000000000" pitchFamily="2" charset="-93"/>
                <a:ea typeface="Times New Roman" panose="02020603050405020304" pitchFamily="18" charset="0"/>
              </a:rPr>
              <a:t>nước. </a:t>
            </a:r>
            <a:endParaRPr lang="en-US" sz="2400" dirty="0" smtClean="0">
              <a:solidFill>
                <a:srgbClr val="000000"/>
              </a:solidFill>
              <a:latin typeface="#9Slide03 Cabin Condensed Bold" panose="00000806000000000000" pitchFamily="2" charset="-93"/>
              <a:ea typeface="Times New Roman" panose="02020603050405020304" pitchFamily="18" charset="0"/>
            </a:endParaRPr>
          </a:p>
          <a:p>
            <a:pPr indent="-635" algn="just">
              <a:lnSpc>
                <a:spcPct val="150000"/>
              </a:lnSpc>
              <a:spcAft>
                <a:spcPts val="0"/>
              </a:spcAft>
            </a:pPr>
            <a:r>
              <a:rPr lang="vi-VN" sz="2400" dirty="0" smtClean="0">
                <a:solidFill>
                  <a:srgbClr val="000000"/>
                </a:solidFill>
                <a:latin typeface="#9Slide03 Cabin Condensed Bold" panose="00000806000000000000" pitchFamily="2" charset="-93"/>
                <a:ea typeface="Times New Roman" panose="02020603050405020304" pitchFamily="18" charset="0"/>
              </a:rPr>
              <a:t>+ </a:t>
            </a:r>
            <a:r>
              <a:rPr lang="vi-VN" sz="2400" dirty="0">
                <a:solidFill>
                  <a:srgbClr val="000000"/>
                </a:solidFill>
                <a:latin typeface="#9Slide03 Cabin Condensed Bold" panose="00000806000000000000" pitchFamily="2" charset="-93"/>
                <a:ea typeface="Times New Roman" panose="02020603050405020304" pitchFamily="18" charset="0"/>
              </a:rPr>
              <a:t>Nguồn lao dộng </a:t>
            </a:r>
            <a:r>
              <a:rPr lang="vi-VN" sz="2400" dirty="0" smtClean="0">
                <a:solidFill>
                  <a:srgbClr val="FF0000"/>
                </a:solidFill>
                <a:latin typeface="#9Slide03 Cabin Condensed Bold" panose="00000806000000000000" pitchFamily="2" charset="-93"/>
                <a:ea typeface="Times New Roman" panose="02020603050405020304" pitchFamily="18" charset="0"/>
              </a:rPr>
              <a:t>d</a:t>
            </a:r>
            <a:r>
              <a:rPr lang="en-US" sz="2400" dirty="0" err="1" smtClean="0">
                <a:solidFill>
                  <a:srgbClr val="FF0000"/>
                </a:solidFill>
                <a:latin typeface="#9Slide03 Cabin Condensed Bold" panose="00000806000000000000" pitchFamily="2" charset="-93"/>
                <a:ea typeface="Times New Roman" panose="02020603050405020304" pitchFamily="18" charset="0"/>
              </a:rPr>
              <a:t>ồi</a:t>
            </a:r>
            <a:r>
              <a:rPr lang="vi-VN" sz="2400" dirty="0" smtClean="0">
                <a:solidFill>
                  <a:srgbClr val="FF0000"/>
                </a:solidFill>
                <a:latin typeface="#9Slide03 Cabin Condensed Bold" panose="00000806000000000000" pitchFamily="2" charset="-93"/>
                <a:ea typeface="Times New Roman" panose="02020603050405020304" pitchFamily="18" charset="0"/>
              </a:rPr>
              <a:t> </a:t>
            </a:r>
            <a:r>
              <a:rPr lang="vi-VN" sz="2400" dirty="0">
                <a:solidFill>
                  <a:srgbClr val="FF0000"/>
                </a:solidFill>
                <a:latin typeface="#9Slide03 Cabin Condensed Bold" panose="00000806000000000000" pitchFamily="2" charset="-93"/>
                <a:ea typeface="Times New Roman" panose="02020603050405020304" pitchFamily="18" charset="0"/>
              </a:rPr>
              <a:t>dào </a:t>
            </a:r>
            <a:r>
              <a:rPr lang="vi-VN" sz="2400" dirty="0">
                <a:solidFill>
                  <a:srgbClr val="000000"/>
                </a:solidFill>
                <a:latin typeface="#9Slide03 Cabin Condensed Bold" panose="00000806000000000000" pitchFamily="2" charset="-93"/>
                <a:ea typeface="Times New Roman" panose="02020603050405020304" pitchFamily="18" charset="0"/>
              </a:rPr>
              <a:t>và có </a:t>
            </a:r>
            <a:r>
              <a:rPr lang="vi-VN" sz="2400" dirty="0">
                <a:solidFill>
                  <a:srgbClr val="FF0000"/>
                </a:solidFill>
                <a:latin typeface="#9Slide03 Cabin Condensed Bold" panose="00000806000000000000" pitchFamily="2" charset="-93"/>
                <a:ea typeface="Times New Roman" panose="02020603050405020304" pitchFamily="18" charset="0"/>
              </a:rPr>
              <a:t>chất </a:t>
            </a:r>
            <a:r>
              <a:rPr lang="vi-VN" sz="2400" dirty="0" smtClean="0">
                <a:solidFill>
                  <a:srgbClr val="FF0000"/>
                </a:solidFill>
                <a:latin typeface="#9Slide03 Cabin Condensed Bold" panose="00000806000000000000" pitchFamily="2" charset="-93"/>
                <a:ea typeface="Times New Roman" panose="02020603050405020304" pitchFamily="18" charset="0"/>
              </a:rPr>
              <a:t>lượng</a:t>
            </a:r>
            <a:r>
              <a:rPr lang="en-US" sz="2400" dirty="0" smtClean="0">
                <a:solidFill>
                  <a:srgbClr val="FF0000"/>
                </a:solidFill>
                <a:latin typeface="#9Slide03 Cabin Condensed Bold" panose="00000806000000000000" pitchFamily="2" charset="-93"/>
                <a:ea typeface="Times New Roman" panose="02020603050405020304" pitchFamily="18" charset="0"/>
              </a:rPr>
              <a:t>. </a:t>
            </a:r>
            <a:endParaRPr lang="en-US" sz="2000" dirty="0">
              <a:latin typeface="#9Slide03 Cabin Condensed Bold" panose="00000806000000000000" pitchFamily="2" charset="-93"/>
              <a:ea typeface="Times New Roman" panose="02020603050405020304" pitchFamily="18" charset="0"/>
            </a:endParaRPr>
          </a:p>
          <a:p>
            <a:pPr indent="-635" algn="just">
              <a:lnSpc>
                <a:spcPct val="150000"/>
              </a:lnSpc>
              <a:spcAft>
                <a:spcPts val="0"/>
              </a:spcAft>
            </a:pPr>
            <a:r>
              <a:rPr lang="vi-VN" sz="2400" dirty="0">
                <a:solidFill>
                  <a:srgbClr val="000000"/>
                </a:solidFill>
                <a:latin typeface="#9Slide03 Cabin Condensed Bold" panose="00000806000000000000" pitchFamily="2" charset="-93"/>
                <a:ea typeface="Times New Roman" panose="02020603050405020304" pitchFamily="18" charset="0"/>
              </a:rPr>
              <a:t>+ Thu hút mạnh nguồn </a:t>
            </a:r>
            <a:r>
              <a:rPr lang="vi-VN" sz="2400" dirty="0">
                <a:solidFill>
                  <a:srgbClr val="FF0000"/>
                </a:solidFill>
                <a:latin typeface="#9Slide03 Cabin Condensed Bold" panose="00000806000000000000" pitchFamily="2" charset="-93"/>
                <a:ea typeface="Times New Roman" panose="02020603050405020304" pitchFamily="18" charset="0"/>
              </a:rPr>
              <a:t>vốn đầu tư trong và ngoài nước.</a:t>
            </a:r>
            <a:endParaRPr lang="en-US" sz="2000" dirty="0">
              <a:solidFill>
                <a:srgbClr val="FF0000"/>
              </a:solidFill>
              <a:latin typeface="#9Slide03 Cabin Condensed Bold" panose="00000806000000000000" pitchFamily="2" charset="-93"/>
              <a:ea typeface="Times New Roman" panose="02020603050405020304" pitchFamily="18" charset="0"/>
            </a:endParaRPr>
          </a:p>
          <a:p>
            <a:pPr indent="-635" algn="just">
              <a:lnSpc>
                <a:spcPct val="150000"/>
              </a:lnSpc>
              <a:spcAft>
                <a:spcPts val="0"/>
              </a:spcAft>
            </a:pPr>
            <a:r>
              <a:rPr lang="vi-VN" sz="2400" dirty="0">
                <a:solidFill>
                  <a:srgbClr val="000000"/>
                </a:solidFill>
                <a:latin typeface="#9Slide03 Cabin Condensed Bold" panose="00000806000000000000" pitchFamily="2" charset="-93"/>
                <a:ea typeface="Times New Roman" panose="02020603050405020304" pitchFamily="18" charset="0"/>
              </a:rPr>
              <a:t>+ Có </a:t>
            </a:r>
            <a:r>
              <a:rPr lang="vi-VN" sz="2400" dirty="0">
                <a:solidFill>
                  <a:srgbClr val="FF0000"/>
                </a:solidFill>
                <a:latin typeface="#9Slide03 Cabin Condensed Bold" panose="00000806000000000000" pitchFamily="2" charset="-93"/>
                <a:ea typeface="Times New Roman" panose="02020603050405020304" pitchFamily="18" charset="0"/>
              </a:rPr>
              <a:t>thị trường tiêu thụ rộng lớn.</a:t>
            </a:r>
            <a:endParaRPr lang="en-US" sz="2000" dirty="0">
              <a:solidFill>
                <a:srgbClr val="FF0000"/>
              </a:solidFill>
              <a:latin typeface="#9Slide03 Cabin Condensed Bold" panose="00000806000000000000" pitchFamily="2" charset="-93"/>
              <a:ea typeface="Times New Roman" panose="02020603050405020304" pitchFamily="18" charset="0"/>
            </a:endParaRPr>
          </a:p>
          <a:p>
            <a:pPr indent="-635" algn="just">
              <a:lnSpc>
                <a:spcPct val="150000"/>
              </a:lnSpc>
              <a:spcAft>
                <a:spcPts val="0"/>
              </a:spcAft>
            </a:pPr>
            <a:r>
              <a:rPr lang="vi-VN" sz="2400" dirty="0">
                <a:solidFill>
                  <a:srgbClr val="000000"/>
                </a:solidFill>
                <a:latin typeface="#9Slide03 Cabin Condensed Bold" panose="00000806000000000000" pitchFamily="2" charset="-93"/>
                <a:ea typeface="Times New Roman" panose="02020603050405020304" pitchFamily="18" charset="0"/>
              </a:rPr>
              <a:t>+ Có nhiều </a:t>
            </a:r>
            <a:r>
              <a:rPr lang="vi-VN" sz="2400" dirty="0">
                <a:solidFill>
                  <a:srgbClr val="FF0000"/>
                </a:solidFill>
                <a:latin typeface="#9Slide03 Cabin Condensed Bold" panose="00000806000000000000" pitchFamily="2" charset="-93"/>
                <a:ea typeface="Times New Roman" panose="02020603050405020304" pitchFamily="18" charset="0"/>
              </a:rPr>
              <a:t>chính sách năng động </a:t>
            </a:r>
            <a:r>
              <a:rPr lang="vi-VN" sz="2400" dirty="0">
                <a:solidFill>
                  <a:srgbClr val="000000"/>
                </a:solidFill>
                <a:latin typeface="#9Slide03 Cabin Condensed Bold" panose="00000806000000000000" pitchFamily="2" charset="-93"/>
                <a:ea typeface="Times New Roman" panose="02020603050405020304" pitchFamily="18" charset="0"/>
              </a:rPr>
              <a:t>trong phát triển kinh tế.</a:t>
            </a:r>
            <a:endParaRPr lang="en-US" sz="2000" dirty="0">
              <a:effectLst/>
              <a:latin typeface="#9Slide03 Cabin Condensed Bold" panose="00000806000000000000" pitchFamily="2" charset="-93"/>
              <a:ea typeface="Times New Roman" panose="02020603050405020304" pitchFamily="18" charset="0"/>
            </a:endParaRPr>
          </a:p>
        </p:txBody>
      </p:sp>
      <p:sp>
        <p:nvSpPr>
          <p:cNvPr id="45" name="Rectangle 44"/>
          <p:cNvSpPr/>
          <p:nvPr/>
        </p:nvSpPr>
        <p:spPr>
          <a:xfrm>
            <a:off x="11277601" y="6562238"/>
            <a:ext cx="6553200" cy="2308324"/>
          </a:xfrm>
          <a:prstGeom prst="rect">
            <a:avLst/>
          </a:prstGeom>
          <a:ln>
            <a:solidFill>
              <a:srgbClr val="00B050"/>
            </a:solidFill>
            <a:prstDash val="dash"/>
          </a:ln>
        </p:spPr>
        <p:txBody>
          <a:bodyPr wrap="square">
            <a:spAutoFit/>
          </a:bodyPr>
          <a:lstStyle/>
          <a:p>
            <a:pPr indent="-635" algn="just">
              <a:lnSpc>
                <a:spcPct val="150000"/>
              </a:lnSpc>
              <a:spcAft>
                <a:spcPts val="0"/>
              </a:spcAft>
            </a:pPr>
            <a:r>
              <a:rPr lang="vi-VN" sz="2400" dirty="0">
                <a:latin typeface="#9Slide03 Cabin Condensed Bold" panose="00000806000000000000" pitchFamily="2" charset="-93"/>
                <a:ea typeface="Times New Roman" panose="02020603050405020304" pitchFamily="18" charset="0"/>
              </a:rPr>
              <a:t>+ Cơ sở hạ tầng của thành phố </a:t>
            </a:r>
            <a:r>
              <a:rPr lang="vi-VN" sz="2400" dirty="0">
                <a:solidFill>
                  <a:srgbClr val="FF0000"/>
                </a:solidFill>
                <a:latin typeface="#9Slide03 Cabin Condensed Bold" panose="00000806000000000000" pitchFamily="2" charset="-93"/>
                <a:ea typeface="Times New Roman" panose="02020603050405020304" pitchFamily="18" charset="0"/>
              </a:rPr>
              <a:t>một số ngành còn lạc hậu, quá tải </a:t>
            </a:r>
            <a:r>
              <a:rPr lang="vi-VN" sz="2400" dirty="0">
                <a:latin typeface="#9Slide03 Cabin Condensed Bold" panose="00000806000000000000" pitchFamily="2" charset="-93"/>
                <a:ea typeface="Times New Roman" panose="02020603050405020304" pitchFamily="18" charset="0"/>
              </a:rPr>
              <a:t>với mật độ dân số đông</a:t>
            </a:r>
          </a:p>
          <a:p>
            <a:pPr indent="-635" algn="just">
              <a:lnSpc>
                <a:spcPct val="150000"/>
              </a:lnSpc>
              <a:spcAft>
                <a:spcPts val="0"/>
              </a:spcAft>
            </a:pPr>
            <a:r>
              <a:rPr lang="vi-VN" sz="2400" dirty="0">
                <a:latin typeface="#9Slide03 Cabin Condensed Bold" panose="00000806000000000000" pitchFamily="2" charset="-93"/>
                <a:ea typeface="Times New Roman" panose="02020603050405020304" pitchFamily="18" charset="0"/>
              </a:rPr>
              <a:t>+ Đầu tư hạ tầng tại Thành phố Hồ Chí Minh </a:t>
            </a:r>
            <a:r>
              <a:rPr lang="vi-VN" sz="2400" dirty="0">
                <a:solidFill>
                  <a:srgbClr val="FF0000"/>
                </a:solidFill>
                <a:latin typeface="#9Slide03 Cabin Condensed Bold" panose="00000806000000000000" pitchFamily="2" charset="-93"/>
                <a:ea typeface="Times New Roman" panose="02020603050405020304" pitchFamily="18" charset="0"/>
              </a:rPr>
              <a:t>không tương xứng với vai trò kinh tế </a:t>
            </a:r>
          </a:p>
        </p:txBody>
      </p:sp>
      <p:grpSp>
        <p:nvGrpSpPr>
          <p:cNvPr id="19" name="Group 19"/>
          <p:cNvGrpSpPr/>
          <p:nvPr/>
        </p:nvGrpSpPr>
        <p:grpSpPr>
          <a:xfrm>
            <a:off x="15358737" y="8672814"/>
            <a:ext cx="4185210" cy="2172476"/>
            <a:chOff x="0" y="0"/>
            <a:chExt cx="1345639" cy="698500"/>
          </a:xfrm>
        </p:grpSpPr>
        <p:sp>
          <p:nvSpPr>
            <p:cNvPr id="20" name="Freeform 20"/>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id="21" name="TextBox 21"/>
            <p:cNvSpPr txBox="1"/>
            <p:nvPr/>
          </p:nvSpPr>
          <p:spPr>
            <a:xfrm>
              <a:off x="114300" y="19050"/>
              <a:ext cx="1117039" cy="679450"/>
            </a:xfrm>
            <a:prstGeom prst="rect">
              <a:avLst/>
            </a:prstGeom>
          </p:spPr>
          <p:txBody>
            <a:bodyPr lIns="50800" tIns="50800" rIns="50800" bIns="50800" rtlCol="0" anchor="ctr"/>
            <a:lstStyle/>
            <a:p>
              <a:pPr algn="ctr">
                <a:lnSpc>
                  <a:spcPts val="2376"/>
                </a:lnSpc>
              </a:pPr>
              <a:endParaRPr/>
            </a:p>
          </p:txBody>
        </p:sp>
      </p:grpSp>
    </p:spTree>
    <p:extLst>
      <p:ext uri="{BB962C8B-B14F-4D97-AF65-F5344CB8AC3E}">
        <p14:creationId xmlns:p14="http://schemas.microsoft.com/office/powerpoint/2010/main" val="41751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outVertic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up)">
                                      <p:cBhvr>
                                        <p:cTn id="17" dur="500"/>
                                        <p:tgtEl>
                                          <p:spTgt spid="38"/>
                                        </p:tgtEl>
                                      </p:cBhvr>
                                    </p:animEffect>
                                  </p:childTnLst>
                                </p:cTn>
                              </p:par>
                              <p:par>
                                <p:cTn id="18" presetID="22" presetClass="entr" presetSubtype="1" fill="hold"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up)">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2000"/>
                                        <p:tgtEl>
                                          <p:spTgt spid="8"/>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circle(in)">
                                      <p:cBhvr>
                                        <p:cTn id="36" dur="2000"/>
                                        <p:tgtEl>
                                          <p:spTgt spid="37"/>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circle(in)">
                                      <p:cBhvr>
                                        <p:cTn id="39" dur="2000"/>
                                        <p:tgtEl>
                                          <p:spTgt spid="4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down)">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wipe(down)">
                                      <p:cBhvr>
                                        <p:cTn id="4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43" grpId="0"/>
      <p:bldP spid="5" grpId="0" animBg="1"/>
      <p:bldP spid="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ó thể là hình ảnh về đường chân trời, nhà chọc trời và chạng vạng"/>
          <p:cNvPicPr>
            <a:picLocks noChangeAspect="1" noChangeArrowheads="1"/>
          </p:cNvPicPr>
          <p:nvPr/>
        </p:nvPicPr>
        <p:blipFill rotWithShape="1">
          <a:blip r:embed="rId2">
            <a:extLst>
              <a:ext uri="{28A0092B-C50C-407E-A947-70E740481C1C}">
                <a14:useLocalDpi xmlns:a14="http://schemas.microsoft.com/office/drawing/2010/main" val="0"/>
              </a:ext>
            </a:extLst>
          </a:blip>
          <a:srcRect t="7813" b="7813"/>
          <a:stretch/>
        </p:blipFill>
        <p:spPr bwMode="auto">
          <a:xfrm>
            <a:off x="0" y="-23352"/>
            <a:ext cx="18258496" cy="1027040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2"/>
          <p:cNvGrpSpPr/>
          <p:nvPr/>
        </p:nvGrpSpPr>
        <p:grpSpPr>
          <a:xfrm>
            <a:off x="-609600" y="419100"/>
            <a:ext cx="19583400" cy="1553840"/>
            <a:chOff x="0" y="0"/>
            <a:chExt cx="3659737" cy="698500"/>
          </a:xfrm>
        </p:grpSpPr>
        <p:sp>
          <p:nvSpPr>
            <p:cNvPr id="4" name="Freeform 23"/>
            <p:cNvSpPr/>
            <p:nvPr/>
          </p:nvSpPr>
          <p:spPr>
            <a:xfrm>
              <a:off x="2009" y="0"/>
              <a:ext cx="3655720" cy="698500"/>
            </a:xfrm>
            <a:custGeom>
              <a:avLst/>
              <a:gdLst/>
              <a:ahLst/>
              <a:cxnLst/>
              <a:rect l="l" t="t" r="r" b="b"/>
              <a:pathLst>
                <a:path w="3655720" h="698500">
                  <a:moveTo>
                    <a:pt x="3652468" y="358292"/>
                  </a:moveTo>
                  <a:lnTo>
                    <a:pt x="3459789" y="689458"/>
                  </a:lnTo>
                  <a:cubicBezTo>
                    <a:pt x="3456532" y="695056"/>
                    <a:pt x="3450544" y="698500"/>
                    <a:pt x="3444067" y="698500"/>
                  </a:cubicBezTo>
                  <a:lnTo>
                    <a:pt x="211651" y="698500"/>
                  </a:lnTo>
                  <a:cubicBezTo>
                    <a:pt x="205175" y="698500"/>
                    <a:pt x="199187" y="695056"/>
                    <a:pt x="195930" y="689458"/>
                  </a:cubicBezTo>
                  <a:lnTo>
                    <a:pt x="3252" y="358292"/>
                  </a:lnTo>
                  <a:cubicBezTo>
                    <a:pt x="0" y="352702"/>
                    <a:pt x="0" y="345798"/>
                    <a:pt x="3252" y="340208"/>
                  </a:cubicBezTo>
                  <a:lnTo>
                    <a:pt x="195930" y="9042"/>
                  </a:lnTo>
                  <a:cubicBezTo>
                    <a:pt x="199187" y="3444"/>
                    <a:pt x="205175" y="0"/>
                    <a:pt x="211651" y="0"/>
                  </a:cubicBezTo>
                  <a:lnTo>
                    <a:pt x="3444067" y="0"/>
                  </a:lnTo>
                  <a:cubicBezTo>
                    <a:pt x="3450544" y="0"/>
                    <a:pt x="3456532" y="3444"/>
                    <a:pt x="3459789" y="9042"/>
                  </a:cubicBezTo>
                  <a:lnTo>
                    <a:pt x="3652468" y="340208"/>
                  </a:lnTo>
                  <a:cubicBezTo>
                    <a:pt x="3655719" y="345798"/>
                    <a:pt x="3655719" y="352702"/>
                    <a:pt x="3652468" y="358292"/>
                  </a:cubicBezTo>
                  <a:close/>
                </a:path>
              </a:pathLst>
            </a:custGeom>
            <a:solidFill>
              <a:srgbClr val="000B5D">
                <a:alpha val="75000"/>
              </a:srgbClr>
            </a:solidFill>
          </p:spPr>
        </p:sp>
        <p:sp>
          <p:nvSpPr>
            <p:cNvPr id="5" name="TextBox 24"/>
            <p:cNvSpPr txBox="1"/>
            <p:nvPr/>
          </p:nvSpPr>
          <p:spPr>
            <a:xfrm>
              <a:off x="114300" y="19050"/>
              <a:ext cx="3431137" cy="679450"/>
            </a:xfrm>
            <a:prstGeom prst="rect">
              <a:avLst/>
            </a:prstGeom>
          </p:spPr>
          <p:txBody>
            <a:bodyPr lIns="50800" tIns="50800" rIns="50800" bIns="50800" rtlCol="0" anchor="ctr"/>
            <a:lstStyle/>
            <a:p>
              <a:pPr algn="ctr">
                <a:lnSpc>
                  <a:spcPts val="2376"/>
                </a:lnSpc>
              </a:pPr>
              <a:endParaRPr/>
            </a:p>
          </p:txBody>
        </p:sp>
      </p:grpSp>
      <p:sp>
        <p:nvSpPr>
          <p:cNvPr id="2" name="Rectangle 1"/>
          <p:cNvSpPr/>
          <p:nvPr/>
        </p:nvSpPr>
        <p:spPr>
          <a:xfrm>
            <a:off x="876300" y="419100"/>
            <a:ext cx="16611600" cy="1491434"/>
          </a:xfrm>
          <a:prstGeom prst="rect">
            <a:avLst/>
          </a:prstGeom>
        </p:spPr>
        <p:txBody>
          <a:bodyPr wrap="square">
            <a:spAutoFit/>
          </a:bodyPr>
          <a:lstStyle/>
          <a:p>
            <a:pPr algn="ctr">
              <a:lnSpc>
                <a:spcPct val="150000"/>
              </a:lnSpc>
            </a:pPr>
            <a:r>
              <a:rPr lang="vi-VN" sz="3200" dirty="0">
                <a:solidFill>
                  <a:schemeClr val="bg1"/>
                </a:solidFill>
                <a:latin typeface="#9Slide03 Cabin Condensed Bold" panose="00000806000000000000" pitchFamily="2" charset="-93"/>
              </a:rPr>
              <a:t>TP Hồ Chí Minh hiện tại được coi là thành phố có cơ sở hạ tầng và vật chất kỹ thuật tốt và hoàn thiện bậc nhất Việt Nam, cũng như là đầu mối giao thông vận tải lớn nhất cả nước.</a:t>
            </a:r>
            <a:endParaRPr lang="en-US" sz="3200" dirty="0">
              <a:solidFill>
                <a:schemeClr val="bg1"/>
              </a:solidFill>
              <a:latin typeface="#9Slide03 Cabin Condensed Bold" panose="00000806000000000000" pitchFamily="2" charset="-93"/>
            </a:endParaRPr>
          </a:p>
        </p:txBody>
      </p:sp>
    </p:spTree>
    <p:extLst>
      <p:ext uri="{BB962C8B-B14F-4D97-AF65-F5344CB8AC3E}">
        <p14:creationId xmlns:p14="http://schemas.microsoft.com/office/powerpoint/2010/main" val="1304107505"/>
      </p:ext>
    </p:extLst>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39027" y="3736775"/>
            <a:ext cx="6296304" cy="3560869"/>
            <a:chOff x="0" y="0"/>
            <a:chExt cx="1513913" cy="856192"/>
          </a:xfrm>
        </p:grpSpPr>
        <p:sp>
          <p:nvSpPr>
            <p:cNvPr id="3" name="Freeform 3"/>
            <p:cNvSpPr/>
            <p:nvPr/>
          </p:nvSpPr>
          <p:spPr>
            <a:xfrm>
              <a:off x="2130" y="0"/>
              <a:ext cx="1509654" cy="856192"/>
            </a:xfrm>
            <a:custGeom>
              <a:avLst/>
              <a:gdLst/>
              <a:ahLst/>
              <a:cxnLst/>
              <a:rect l="l" t="t" r="r" b="b"/>
              <a:pathLst>
                <a:path w="1509654" h="856192">
                  <a:moveTo>
                    <a:pt x="1505983" y="440315"/>
                  </a:moveTo>
                  <a:lnTo>
                    <a:pt x="1314382" y="843973"/>
                  </a:lnTo>
                  <a:cubicBezTo>
                    <a:pt x="1310840" y="851436"/>
                    <a:pt x="1303318" y="856192"/>
                    <a:pt x="1295057" y="856192"/>
                  </a:cubicBezTo>
                  <a:lnTo>
                    <a:pt x="214596" y="856192"/>
                  </a:lnTo>
                  <a:cubicBezTo>
                    <a:pt x="206335" y="856192"/>
                    <a:pt x="198812" y="851436"/>
                    <a:pt x="195270" y="843973"/>
                  </a:cubicBezTo>
                  <a:lnTo>
                    <a:pt x="3670" y="440315"/>
                  </a:lnTo>
                  <a:cubicBezTo>
                    <a:pt x="0" y="432582"/>
                    <a:pt x="0" y="423610"/>
                    <a:pt x="3670" y="415877"/>
                  </a:cubicBezTo>
                  <a:lnTo>
                    <a:pt x="195270" y="12219"/>
                  </a:lnTo>
                  <a:cubicBezTo>
                    <a:pt x="198812" y="4756"/>
                    <a:pt x="206335" y="0"/>
                    <a:pt x="214596" y="0"/>
                  </a:cubicBezTo>
                  <a:lnTo>
                    <a:pt x="1295057" y="0"/>
                  </a:lnTo>
                  <a:cubicBezTo>
                    <a:pt x="1303318" y="0"/>
                    <a:pt x="1310840" y="4756"/>
                    <a:pt x="1314382" y="12219"/>
                  </a:cubicBezTo>
                  <a:lnTo>
                    <a:pt x="1505983" y="415877"/>
                  </a:lnTo>
                  <a:cubicBezTo>
                    <a:pt x="1509653" y="423610"/>
                    <a:pt x="1509653" y="432582"/>
                    <a:pt x="1505983" y="440315"/>
                  </a:cubicBezTo>
                  <a:close/>
                </a:path>
              </a:pathLst>
            </a:custGeom>
            <a:solidFill>
              <a:srgbClr val="FFFFFF"/>
            </a:solidFill>
            <a:ln w="47625" cap="sq">
              <a:solidFill>
                <a:srgbClr val="000B5D"/>
              </a:solidFill>
              <a:prstDash val="solid"/>
              <a:miter/>
            </a:ln>
          </p:spPr>
        </p:sp>
        <p:sp>
          <p:nvSpPr>
            <p:cNvPr id="4" name="TextBox 4"/>
            <p:cNvSpPr txBox="1"/>
            <p:nvPr/>
          </p:nvSpPr>
          <p:spPr>
            <a:xfrm>
              <a:off x="114300" y="-76200"/>
              <a:ext cx="1285313" cy="932392"/>
            </a:xfrm>
            <a:prstGeom prst="rect">
              <a:avLst/>
            </a:prstGeom>
          </p:spPr>
          <p:txBody>
            <a:bodyPr lIns="50800" tIns="50800" rIns="50800" bIns="50800" rtlCol="0" anchor="ctr"/>
            <a:lstStyle/>
            <a:p>
              <a:pPr marL="0" lvl="0" indent="0" algn="ctr">
                <a:lnSpc>
                  <a:spcPts val="3515"/>
                </a:lnSpc>
                <a:spcBef>
                  <a:spcPct val="0"/>
                </a:spcBef>
              </a:pPr>
              <a:endParaRPr/>
            </a:p>
          </p:txBody>
        </p:sp>
      </p:grpSp>
      <p:grpSp>
        <p:nvGrpSpPr>
          <p:cNvPr id="5" name="Group 5"/>
          <p:cNvGrpSpPr/>
          <p:nvPr/>
        </p:nvGrpSpPr>
        <p:grpSpPr>
          <a:xfrm>
            <a:off x="6112670" y="3801033"/>
            <a:ext cx="6153519" cy="3480117"/>
            <a:chOff x="0" y="0"/>
            <a:chExt cx="1513913" cy="856192"/>
          </a:xfrm>
        </p:grpSpPr>
        <p:sp>
          <p:nvSpPr>
            <p:cNvPr id="6" name="Freeform 6"/>
            <p:cNvSpPr/>
            <p:nvPr/>
          </p:nvSpPr>
          <p:spPr>
            <a:xfrm>
              <a:off x="2179" y="0"/>
              <a:ext cx="1509555" cy="856192"/>
            </a:xfrm>
            <a:custGeom>
              <a:avLst/>
              <a:gdLst/>
              <a:ahLst/>
              <a:cxnLst/>
              <a:rect l="l" t="t" r="r" b="b"/>
              <a:pathLst>
                <a:path w="1509555" h="856192">
                  <a:moveTo>
                    <a:pt x="1505799" y="440598"/>
                  </a:moveTo>
                  <a:lnTo>
                    <a:pt x="1314468" y="843690"/>
                  </a:lnTo>
                  <a:cubicBezTo>
                    <a:pt x="1310844" y="851325"/>
                    <a:pt x="1303147" y="856192"/>
                    <a:pt x="1294694" y="856192"/>
                  </a:cubicBezTo>
                  <a:lnTo>
                    <a:pt x="214860" y="856192"/>
                  </a:lnTo>
                  <a:cubicBezTo>
                    <a:pt x="206408" y="856192"/>
                    <a:pt x="198711" y="851325"/>
                    <a:pt x="195087" y="843690"/>
                  </a:cubicBezTo>
                  <a:lnTo>
                    <a:pt x="3755" y="440598"/>
                  </a:lnTo>
                  <a:cubicBezTo>
                    <a:pt x="0" y="432687"/>
                    <a:pt x="0" y="423505"/>
                    <a:pt x="3755" y="415594"/>
                  </a:cubicBezTo>
                  <a:lnTo>
                    <a:pt x="195087" y="12502"/>
                  </a:lnTo>
                  <a:cubicBezTo>
                    <a:pt x="198711" y="4867"/>
                    <a:pt x="206408" y="0"/>
                    <a:pt x="214860" y="0"/>
                  </a:cubicBezTo>
                  <a:lnTo>
                    <a:pt x="1294694" y="0"/>
                  </a:lnTo>
                  <a:cubicBezTo>
                    <a:pt x="1303147" y="0"/>
                    <a:pt x="1310844" y="4867"/>
                    <a:pt x="1314468" y="12502"/>
                  </a:cubicBezTo>
                  <a:lnTo>
                    <a:pt x="1505799" y="415594"/>
                  </a:lnTo>
                  <a:cubicBezTo>
                    <a:pt x="1509555" y="423505"/>
                    <a:pt x="1509555" y="432687"/>
                    <a:pt x="1505799" y="440598"/>
                  </a:cubicBezTo>
                  <a:close/>
                </a:path>
              </a:pathLst>
            </a:custGeom>
            <a:solidFill>
              <a:srgbClr val="FFFFFF"/>
            </a:solidFill>
            <a:ln w="47625" cap="sq">
              <a:solidFill>
                <a:srgbClr val="000B5D"/>
              </a:solidFill>
              <a:prstDash val="solid"/>
              <a:miter/>
            </a:ln>
          </p:spPr>
        </p:sp>
        <p:sp>
          <p:nvSpPr>
            <p:cNvPr id="7" name="TextBox 7"/>
            <p:cNvSpPr txBox="1"/>
            <p:nvPr/>
          </p:nvSpPr>
          <p:spPr>
            <a:xfrm>
              <a:off x="114300" y="19050"/>
              <a:ext cx="1285313" cy="837142"/>
            </a:xfrm>
            <a:prstGeom prst="rect">
              <a:avLst/>
            </a:prstGeom>
          </p:spPr>
          <p:txBody>
            <a:bodyPr lIns="50800" tIns="50800" rIns="50800" bIns="50800" rtlCol="0" anchor="ctr"/>
            <a:lstStyle/>
            <a:p>
              <a:pPr algn="ctr">
                <a:lnSpc>
                  <a:spcPts val="2376"/>
                </a:lnSpc>
              </a:pPr>
              <a:endParaRPr/>
            </a:p>
          </p:txBody>
        </p:sp>
      </p:grpSp>
      <p:grpSp>
        <p:nvGrpSpPr>
          <p:cNvPr id="8" name="Group 8"/>
          <p:cNvGrpSpPr/>
          <p:nvPr/>
        </p:nvGrpSpPr>
        <p:grpSpPr>
          <a:xfrm>
            <a:off x="476555" y="3699163"/>
            <a:ext cx="6243055" cy="3598481"/>
            <a:chOff x="0" y="0"/>
            <a:chExt cx="1513913" cy="872615"/>
          </a:xfrm>
        </p:grpSpPr>
        <p:sp>
          <p:nvSpPr>
            <p:cNvPr id="9" name="Freeform 9"/>
            <p:cNvSpPr/>
            <p:nvPr/>
          </p:nvSpPr>
          <p:spPr>
            <a:xfrm>
              <a:off x="2108" y="0"/>
              <a:ext cx="1509697"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FFFFFF"/>
            </a:solidFill>
            <a:ln w="47625" cap="sq">
              <a:solidFill>
                <a:srgbClr val="000B5D"/>
              </a:solidFill>
              <a:prstDash val="solid"/>
              <a:miter/>
            </a:ln>
          </p:spPr>
        </p:sp>
        <p:sp>
          <p:nvSpPr>
            <p:cNvPr id="10" name="TextBox 10"/>
            <p:cNvSpPr txBox="1"/>
            <p:nvPr/>
          </p:nvSpPr>
          <p:spPr>
            <a:xfrm>
              <a:off x="114300" y="19050"/>
              <a:ext cx="1285313" cy="853565"/>
            </a:xfrm>
            <a:prstGeom prst="rect">
              <a:avLst/>
            </a:prstGeom>
          </p:spPr>
          <p:txBody>
            <a:bodyPr lIns="50800" tIns="50800" rIns="50800" bIns="50800" rtlCol="0" anchor="ctr"/>
            <a:lstStyle/>
            <a:p>
              <a:pPr marL="0" lvl="0" indent="0" algn="ctr">
                <a:lnSpc>
                  <a:spcPts val="2376"/>
                </a:lnSpc>
                <a:spcBef>
                  <a:spcPct val="0"/>
                </a:spcBef>
              </a:pPr>
              <a:endParaRPr/>
            </a:p>
          </p:txBody>
        </p:sp>
      </p:grpSp>
      <p:sp>
        <p:nvSpPr>
          <p:cNvPr id="11" name="TextBox 11"/>
          <p:cNvSpPr txBox="1"/>
          <p:nvPr/>
        </p:nvSpPr>
        <p:spPr>
          <a:xfrm>
            <a:off x="1536141" y="3916590"/>
            <a:ext cx="4074217" cy="664669"/>
          </a:xfrm>
          <a:prstGeom prst="rect">
            <a:avLst/>
          </a:prstGeom>
        </p:spPr>
        <p:txBody>
          <a:bodyPr lIns="0" tIns="0" rIns="0" bIns="0" rtlCol="0" anchor="t">
            <a:spAutoFit/>
          </a:bodyPr>
          <a:lstStyle/>
          <a:p>
            <a:pPr algn="ctr">
              <a:lnSpc>
                <a:spcPts val="5598"/>
              </a:lnSpc>
            </a:pPr>
            <a:r>
              <a:rPr lang="en-US" sz="3998" dirty="0">
                <a:solidFill>
                  <a:srgbClr val="FFFFFF"/>
                </a:solidFill>
                <a:latin typeface="#9Slide03 IcielPanton Black" panose="00000A00000000000000" pitchFamily="2" charset="-93"/>
              </a:rPr>
              <a:t>1</a:t>
            </a:r>
          </a:p>
        </p:txBody>
      </p:sp>
      <p:sp>
        <p:nvSpPr>
          <p:cNvPr id="12" name="TextBox 12"/>
          <p:cNvSpPr txBox="1"/>
          <p:nvPr/>
        </p:nvSpPr>
        <p:spPr>
          <a:xfrm>
            <a:off x="1177468" y="3842596"/>
            <a:ext cx="4814548" cy="3231654"/>
          </a:xfrm>
          <a:prstGeom prst="rect">
            <a:avLst/>
          </a:prstGeom>
        </p:spPr>
        <p:txBody>
          <a:bodyPr wrap="square" lIns="0" tIns="0" rIns="0" bIns="0" rtlCol="0" anchor="t">
            <a:spAutoFit/>
          </a:bodyPr>
          <a:lstStyle/>
          <a:p>
            <a:pPr lvl="0" algn="just">
              <a:lnSpc>
                <a:spcPct val="150000"/>
              </a:lnSpc>
              <a:spcBef>
                <a:spcPct val="0"/>
              </a:spcBef>
            </a:pPr>
            <a:r>
              <a:rPr lang="en-US" sz="2800" dirty="0">
                <a:solidFill>
                  <a:srgbClr val="000B5D"/>
                </a:solidFill>
                <a:latin typeface="#9Slide03 Cabin Condensed Bold" panose="00000806000000000000" pitchFamily="2" charset="-93"/>
              </a:rPr>
              <a:t>-</a:t>
            </a:r>
            <a:r>
              <a:rPr lang="en-US" sz="2800" dirty="0" smtClean="0">
                <a:solidFill>
                  <a:srgbClr val="000B5D"/>
                </a:solidFill>
                <a:latin typeface="#9Slide03 Cabin Condensed Bold" panose="00000806000000000000" pitchFamily="2" charset="-93"/>
              </a:rPr>
              <a:t> </a:t>
            </a:r>
            <a:r>
              <a:rPr lang="vi-VN" sz="2800" dirty="0" smtClean="0">
                <a:solidFill>
                  <a:srgbClr val="000B5D"/>
                </a:solidFill>
                <a:latin typeface="#9Slide03 Cabin Condensed Bold" panose="00000806000000000000" pitchFamily="2" charset="-93"/>
              </a:rPr>
              <a:t>Lớp </a:t>
            </a:r>
            <a:r>
              <a:rPr lang="vi-VN" sz="2800" dirty="0">
                <a:solidFill>
                  <a:srgbClr val="000B5D"/>
                </a:solidFill>
                <a:latin typeface="#9Slide03 Cabin Condensed Bold" panose="00000806000000000000" pitchFamily="2" charset="-93"/>
              </a:rPr>
              <a:t>chia thành 4 đội chơi </a:t>
            </a:r>
          </a:p>
          <a:p>
            <a:pPr lvl="0" algn="just">
              <a:lnSpc>
                <a:spcPct val="150000"/>
              </a:lnSpc>
              <a:spcBef>
                <a:spcPct val="0"/>
              </a:spcBef>
            </a:pPr>
            <a:r>
              <a:rPr lang="en-US" sz="2800" dirty="0" smtClean="0">
                <a:solidFill>
                  <a:srgbClr val="000B5D"/>
                </a:solidFill>
                <a:latin typeface="#9Slide03 Cabin Condensed Bold" panose="00000806000000000000" pitchFamily="2" charset="-93"/>
              </a:rPr>
              <a:t>- </a:t>
            </a:r>
            <a:r>
              <a:rPr lang="vi-VN" sz="2800" dirty="0" smtClean="0">
                <a:solidFill>
                  <a:srgbClr val="000B5D"/>
                </a:solidFill>
                <a:latin typeface="#9Slide03 Cabin Condensed Bold" panose="00000806000000000000" pitchFamily="2" charset="-93"/>
              </a:rPr>
              <a:t>Mỗi </a:t>
            </a:r>
            <a:r>
              <a:rPr lang="vi-VN" sz="2800" dirty="0">
                <a:solidFill>
                  <a:srgbClr val="000B5D"/>
                </a:solidFill>
                <a:latin typeface="#9Slide03 Cabin Condensed Bold" panose="00000806000000000000" pitchFamily="2" charset="-93"/>
              </a:rPr>
              <a:t>đội được chọn số thứ tự ô chữ 1 lần, nếu trả lời đúng câu hỏi được 10 điểm; nếu sai đội khác sẽ  bổ sung và được 5 điểm (nếu đúng)</a:t>
            </a:r>
          </a:p>
        </p:txBody>
      </p:sp>
      <p:sp>
        <p:nvSpPr>
          <p:cNvPr id="14" name="TextBox 14"/>
          <p:cNvSpPr txBox="1"/>
          <p:nvPr/>
        </p:nvSpPr>
        <p:spPr>
          <a:xfrm>
            <a:off x="7018374" y="3807892"/>
            <a:ext cx="4371553" cy="3539430"/>
          </a:xfrm>
          <a:prstGeom prst="rect">
            <a:avLst/>
          </a:prstGeom>
        </p:spPr>
        <p:txBody>
          <a:bodyPr lIns="0" tIns="0" rIns="0" bIns="0" rtlCol="0" anchor="t">
            <a:spAutoFit/>
          </a:bodyPr>
          <a:lstStyle/>
          <a:p>
            <a:pPr algn="ctr">
              <a:lnSpc>
                <a:spcPts val="4634"/>
              </a:lnSpc>
            </a:pPr>
            <a:r>
              <a:rPr lang="en-US" sz="2800" dirty="0" smtClean="0">
                <a:solidFill>
                  <a:srgbClr val="000B5D"/>
                </a:solidFill>
                <a:latin typeface="#9Slide03 Cabin Condensed Bold" panose="00000806000000000000" pitchFamily="2" charset="-93"/>
              </a:rPr>
              <a:t>- </a:t>
            </a:r>
            <a:r>
              <a:rPr lang="vi-VN" sz="2800" dirty="0" smtClean="0">
                <a:solidFill>
                  <a:srgbClr val="000B5D"/>
                </a:solidFill>
                <a:latin typeface="#9Slide03 Cabin Condensed Bold" panose="00000806000000000000" pitchFamily="2" charset="-93"/>
              </a:rPr>
              <a:t>Khi </a:t>
            </a:r>
            <a:r>
              <a:rPr lang="vi-VN" sz="2800" dirty="0">
                <a:solidFill>
                  <a:srgbClr val="000B5D"/>
                </a:solidFill>
                <a:latin typeface="#9Slide03 Cabin Condensed Bold" panose="00000806000000000000" pitchFamily="2" charset="-93"/>
              </a:rPr>
              <a:t>trả lời đúng sẽ </a:t>
            </a:r>
            <a:r>
              <a:rPr lang="vi-VN" sz="2800" dirty="0" smtClean="0">
                <a:solidFill>
                  <a:srgbClr val="000B5D"/>
                </a:solidFill>
                <a:latin typeface="#9Slide03 Cabin Condensed Bold" panose="00000806000000000000" pitchFamily="2" charset="-93"/>
              </a:rPr>
              <a:t>lật</a:t>
            </a:r>
            <a:r>
              <a:rPr lang="en-US" sz="2800" dirty="0" smtClean="0">
                <a:solidFill>
                  <a:srgbClr val="000B5D"/>
                </a:solidFill>
                <a:latin typeface="#9Slide03 Cabin Condensed Bold" panose="00000806000000000000" pitchFamily="2" charset="-93"/>
              </a:rPr>
              <a:t/>
            </a:r>
            <a:br>
              <a:rPr lang="en-US" sz="2800" dirty="0" smtClean="0">
                <a:solidFill>
                  <a:srgbClr val="000B5D"/>
                </a:solidFill>
                <a:latin typeface="#9Slide03 Cabin Condensed Bold" panose="00000806000000000000" pitchFamily="2" charset="-93"/>
              </a:rPr>
            </a:br>
            <a:r>
              <a:rPr lang="vi-VN" sz="2800" dirty="0" smtClean="0">
                <a:solidFill>
                  <a:srgbClr val="000B5D"/>
                </a:solidFill>
                <a:latin typeface="#9Slide03 Cabin Condensed Bold" panose="00000806000000000000" pitchFamily="2" charset="-93"/>
              </a:rPr>
              <a:t> </a:t>
            </a:r>
            <a:r>
              <a:rPr lang="vi-VN" sz="2800" dirty="0">
                <a:solidFill>
                  <a:srgbClr val="000B5D"/>
                </a:solidFill>
                <a:latin typeface="#9Slide03 Cabin Condensed Bold" panose="00000806000000000000" pitchFamily="2" charset="-93"/>
              </a:rPr>
              <a:t>được chữ cái </a:t>
            </a:r>
          </a:p>
          <a:p>
            <a:pPr algn="ctr">
              <a:lnSpc>
                <a:spcPts val="4634"/>
              </a:lnSpc>
            </a:pPr>
            <a:r>
              <a:rPr lang="en-US" sz="2800" dirty="0" smtClean="0">
                <a:solidFill>
                  <a:srgbClr val="000B5D"/>
                </a:solidFill>
                <a:latin typeface="#9Slide03 Cabin Condensed Bold" panose="00000806000000000000" pitchFamily="2" charset="-93"/>
              </a:rPr>
              <a:t>- </a:t>
            </a:r>
            <a:r>
              <a:rPr lang="vi-VN" sz="2800" dirty="0" smtClean="0">
                <a:solidFill>
                  <a:srgbClr val="000B5D"/>
                </a:solidFill>
                <a:latin typeface="#9Slide03 Cabin Condensed Bold" panose="00000806000000000000" pitchFamily="2" charset="-93"/>
              </a:rPr>
              <a:t>Đội </a:t>
            </a:r>
            <a:r>
              <a:rPr lang="vi-VN" sz="2800" dirty="0">
                <a:solidFill>
                  <a:srgbClr val="000B5D"/>
                </a:solidFill>
                <a:latin typeface="#9Slide03 Cabin Condensed Bold" panose="00000806000000000000" pitchFamily="2" charset="-93"/>
              </a:rPr>
              <a:t>nào đoán được từ khóa sẽ dành 40 điểm và  trò chơi kết thúc, nếu sai sẽ bị dừng cuộc chơi. </a:t>
            </a:r>
          </a:p>
        </p:txBody>
      </p:sp>
      <p:sp>
        <p:nvSpPr>
          <p:cNvPr id="16" name="TextBox 16"/>
          <p:cNvSpPr txBox="1"/>
          <p:nvPr/>
        </p:nvSpPr>
        <p:spPr>
          <a:xfrm>
            <a:off x="12320417" y="3908645"/>
            <a:ext cx="4472989" cy="2359620"/>
          </a:xfrm>
          <a:prstGeom prst="rect">
            <a:avLst/>
          </a:prstGeom>
        </p:spPr>
        <p:txBody>
          <a:bodyPr lIns="0" tIns="0" rIns="0" bIns="0" rtlCol="0" anchor="t">
            <a:spAutoFit/>
          </a:bodyPr>
          <a:lstStyle/>
          <a:p>
            <a:pPr lvl="0" algn="ctr">
              <a:lnSpc>
                <a:spcPts val="4634"/>
              </a:lnSpc>
              <a:spcBef>
                <a:spcPct val="0"/>
              </a:spcBef>
            </a:pPr>
            <a:r>
              <a:rPr lang="en-US" sz="3310" dirty="0" smtClean="0">
                <a:solidFill>
                  <a:srgbClr val="000B5D"/>
                </a:solidFill>
                <a:latin typeface="#9Slide03 Cabin Condensed Bold" panose="00000806000000000000" pitchFamily="2" charset="-93"/>
              </a:rPr>
              <a:t>- </a:t>
            </a:r>
            <a:r>
              <a:rPr lang="vi-VN" sz="2800" dirty="0" smtClean="0">
                <a:solidFill>
                  <a:srgbClr val="000B5D"/>
                </a:solidFill>
                <a:latin typeface="#9Slide03 Cabin Condensed Bold" panose="00000806000000000000" pitchFamily="2" charset="-93"/>
              </a:rPr>
              <a:t>Đội </a:t>
            </a:r>
            <a:r>
              <a:rPr lang="vi-VN" sz="2800" dirty="0">
                <a:solidFill>
                  <a:srgbClr val="000B5D"/>
                </a:solidFill>
                <a:latin typeface="#9Slide03 Cabin Condensed Bold" panose="00000806000000000000" pitchFamily="2" charset="-93"/>
              </a:rPr>
              <a:t>nào nhiều điểm hơn thì dành chiến thắng. </a:t>
            </a:r>
          </a:p>
          <a:p>
            <a:pPr lvl="0" algn="ctr">
              <a:lnSpc>
                <a:spcPts val="4634"/>
              </a:lnSpc>
              <a:spcBef>
                <a:spcPct val="0"/>
              </a:spcBef>
            </a:pPr>
            <a:r>
              <a:rPr lang="en-US" sz="2800" dirty="0" smtClean="0">
                <a:solidFill>
                  <a:srgbClr val="000B5D"/>
                </a:solidFill>
                <a:latin typeface="#9Slide03 Cabin Condensed Bold" panose="00000806000000000000" pitchFamily="2" charset="-93"/>
              </a:rPr>
              <a:t>- </a:t>
            </a:r>
            <a:r>
              <a:rPr lang="vi-VN" sz="2800" dirty="0" smtClean="0">
                <a:solidFill>
                  <a:srgbClr val="000B5D"/>
                </a:solidFill>
                <a:latin typeface="#9Slide03 Cabin Condensed Bold" panose="00000806000000000000" pitchFamily="2" charset="-93"/>
              </a:rPr>
              <a:t>Câu </a:t>
            </a:r>
            <a:r>
              <a:rPr lang="vi-VN" sz="2800" dirty="0">
                <a:solidFill>
                  <a:srgbClr val="000B5D"/>
                </a:solidFill>
                <a:latin typeface="#9Slide03 Cabin Condensed Bold" panose="00000806000000000000" pitchFamily="2" charset="-93"/>
              </a:rPr>
              <a:t>cuối cùng GV đọc câu hỏi, HS giơ tay dành quyền trả lời</a:t>
            </a:r>
          </a:p>
        </p:txBody>
      </p:sp>
      <p:sp>
        <p:nvSpPr>
          <p:cNvPr id="17" name="TextBox 17"/>
          <p:cNvSpPr txBox="1"/>
          <p:nvPr/>
        </p:nvSpPr>
        <p:spPr>
          <a:xfrm>
            <a:off x="2921274" y="982778"/>
            <a:ext cx="4058492" cy="538609"/>
          </a:xfrm>
          <a:prstGeom prst="rect">
            <a:avLst/>
          </a:prstGeom>
        </p:spPr>
        <p:txBody>
          <a:bodyPr lIns="0" tIns="0" rIns="0" bIns="0" rtlCol="0" anchor="t">
            <a:spAutoFit/>
          </a:bodyPr>
          <a:lstStyle/>
          <a:p>
            <a:pPr algn="l">
              <a:lnSpc>
                <a:spcPts val="4200"/>
              </a:lnSpc>
            </a:pPr>
            <a:r>
              <a:rPr lang="en-US" sz="3600" dirty="0" smtClean="0">
                <a:solidFill>
                  <a:srgbClr val="000B5D"/>
                </a:solidFill>
                <a:latin typeface="#9Slide03 Cabin Condensed Bold" panose="00000806000000000000" pitchFamily="2" charset="-93"/>
              </a:rPr>
              <a:t>GAME</a:t>
            </a:r>
            <a:endParaRPr lang="en-US" sz="3600" dirty="0">
              <a:solidFill>
                <a:srgbClr val="000B5D"/>
              </a:solidFill>
              <a:latin typeface="#9Slide03 Cabin Condensed Bold" panose="00000806000000000000" pitchFamily="2" charset="-93"/>
            </a:endParaRPr>
          </a:p>
        </p:txBody>
      </p:sp>
      <p:sp>
        <p:nvSpPr>
          <p:cNvPr id="18" name="TextBox 18"/>
          <p:cNvSpPr txBox="1"/>
          <p:nvPr/>
        </p:nvSpPr>
        <p:spPr>
          <a:xfrm>
            <a:off x="5203245" y="821848"/>
            <a:ext cx="10907066" cy="897682"/>
          </a:xfrm>
          <a:prstGeom prst="rect">
            <a:avLst/>
          </a:prstGeom>
        </p:spPr>
        <p:txBody>
          <a:bodyPr lIns="0" tIns="0" rIns="0" bIns="0" rtlCol="0" anchor="t">
            <a:spAutoFit/>
          </a:bodyPr>
          <a:lstStyle/>
          <a:p>
            <a:pPr algn="l">
              <a:lnSpc>
                <a:spcPts val="6999"/>
              </a:lnSpc>
            </a:pPr>
            <a:r>
              <a:rPr lang="en-US" sz="6999" dirty="0" smtClean="0">
                <a:solidFill>
                  <a:srgbClr val="000B5D"/>
                </a:solidFill>
                <a:latin typeface="#9Slide03 IcielPanton Black" panose="00000A00000000000000" pitchFamily="2" charset="-93"/>
              </a:rPr>
              <a:t>VUA TIẾNG VIỆT</a:t>
            </a:r>
            <a:endParaRPr lang="en-US" sz="6999" dirty="0">
              <a:solidFill>
                <a:srgbClr val="000B5D"/>
              </a:solidFill>
              <a:latin typeface="#9Slide03 IcielPanton Black" panose="00000A00000000000000" pitchFamily="2" charset="-93"/>
            </a:endParaRPr>
          </a:p>
        </p:txBody>
      </p:sp>
      <p:grpSp>
        <p:nvGrpSpPr>
          <p:cNvPr id="19" name="Group 19"/>
          <p:cNvGrpSpPr/>
          <p:nvPr/>
        </p:nvGrpSpPr>
        <p:grpSpPr>
          <a:xfrm>
            <a:off x="15358737" y="8672814"/>
            <a:ext cx="4185210" cy="2172476"/>
            <a:chOff x="0" y="0"/>
            <a:chExt cx="1345639" cy="698500"/>
          </a:xfrm>
        </p:grpSpPr>
        <p:sp>
          <p:nvSpPr>
            <p:cNvPr id="20" name="Freeform 20"/>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id="21" name="TextBox 21"/>
            <p:cNvSpPr txBox="1"/>
            <p:nvPr/>
          </p:nvSpPr>
          <p:spPr>
            <a:xfrm>
              <a:off x="114300" y="19050"/>
              <a:ext cx="1117039" cy="679450"/>
            </a:xfrm>
            <a:prstGeom prst="rect">
              <a:avLst/>
            </a:prstGeom>
          </p:spPr>
          <p:txBody>
            <a:bodyPr lIns="50800" tIns="50800" rIns="50800" bIns="50800" rtlCol="0" anchor="ctr"/>
            <a:lstStyle/>
            <a:p>
              <a:pPr algn="ctr">
                <a:lnSpc>
                  <a:spcPts val="2376"/>
                </a:lnSpc>
              </a:pPr>
              <a:endParaRPr/>
            </a:p>
          </p:txBody>
        </p:sp>
      </p:grpSp>
      <p:grpSp>
        <p:nvGrpSpPr>
          <p:cNvPr id="22" name="Group 22"/>
          <p:cNvGrpSpPr/>
          <p:nvPr/>
        </p:nvGrpSpPr>
        <p:grpSpPr>
          <a:xfrm>
            <a:off x="11935766" y="9331740"/>
            <a:ext cx="8141223" cy="1553840"/>
            <a:chOff x="0" y="0"/>
            <a:chExt cx="3659737" cy="698500"/>
          </a:xfrm>
        </p:grpSpPr>
        <p:sp>
          <p:nvSpPr>
            <p:cNvPr id="23" name="Freeform 23"/>
            <p:cNvSpPr/>
            <p:nvPr/>
          </p:nvSpPr>
          <p:spPr>
            <a:xfrm>
              <a:off x="2009" y="0"/>
              <a:ext cx="3655720" cy="698500"/>
            </a:xfrm>
            <a:custGeom>
              <a:avLst/>
              <a:gdLst/>
              <a:ahLst/>
              <a:cxnLst/>
              <a:rect l="l" t="t" r="r" b="b"/>
              <a:pathLst>
                <a:path w="3655720" h="698500">
                  <a:moveTo>
                    <a:pt x="3652468" y="358292"/>
                  </a:moveTo>
                  <a:lnTo>
                    <a:pt x="3459789" y="689458"/>
                  </a:lnTo>
                  <a:cubicBezTo>
                    <a:pt x="3456532" y="695056"/>
                    <a:pt x="3450544" y="698500"/>
                    <a:pt x="3444067" y="698500"/>
                  </a:cubicBezTo>
                  <a:lnTo>
                    <a:pt x="211651" y="698500"/>
                  </a:lnTo>
                  <a:cubicBezTo>
                    <a:pt x="205175" y="698500"/>
                    <a:pt x="199187" y="695056"/>
                    <a:pt x="195930" y="689458"/>
                  </a:cubicBezTo>
                  <a:lnTo>
                    <a:pt x="3252" y="358292"/>
                  </a:lnTo>
                  <a:cubicBezTo>
                    <a:pt x="0" y="352702"/>
                    <a:pt x="0" y="345798"/>
                    <a:pt x="3252" y="340208"/>
                  </a:cubicBezTo>
                  <a:lnTo>
                    <a:pt x="195930" y="9042"/>
                  </a:lnTo>
                  <a:cubicBezTo>
                    <a:pt x="199187" y="3444"/>
                    <a:pt x="205175" y="0"/>
                    <a:pt x="211651" y="0"/>
                  </a:cubicBezTo>
                  <a:lnTo>
                    <a:pt x="3444067" y="0"/>
                  </a:lnTo>
                  <a:cubicBezTo>
                    <a:pt x="3450544" y="0"/>
                    <a:pt x="3456532" y="3444"/>
                    <a:pt x="3459789" y="9042"/>
                  </a:cubicBezTo>
                  <a:lnTo>
                    <a:pt x="3652468" y="340208"/>
                  </a:lnTo>
                  <a:cubicBezTo>
                    <a:pt x="3655719" y="345798"/>
                    <a:pt x="3655719" y="352702"/>
                    <a:pt x="3652468" y="358292"/>
                  </a:cubicBezTo>
                  <a:close/>
                </a:path>
              </a:pathLst>
            </a:custGeom>
            <a:solidFill>
              <a:srgbClr val="000B5D"/>
            </a:solidFill>
          </p:spPr>
        </p:sp>
        <p:sp>
          <p:nvSpPr>
            <p:cNvPr id="24" name="TextBox 24"/>
            <p:cNvSpPr txBox="1"/>
            <p:nvPr/>
          </p:nvSpPr>
          <p:spPr>
            <a:xfrm>
              <a:off x="114300" y="19050"/>
              <a:ext cx="3431137" cy="679450"/>
            </a:xfrm>
            <a:prstGeom prst="rect">
              <a:avLst/>
            </a:prstGeom>
          </p:spPr>
          <p:txBody>
            <a:bodyPr lIns="50800" tIns="50800" rIns="50800" bIns="50800" rtlCol="0" anchor="ctr"/>
            <a:lstStyle/>
            <a:p>
              <a:pPr algn="ctr">
                <a:lnSpc>
                  <a:spcPts val="2376"/>
                </a:lnSpc>
              </a:pPr>
              <a:endParaRPr/>
            </a:p>
          </p:txBody>
        </p:sp>
      </p:grpSp>
      <p:grpSp>
        <p:nvGrpSpPr>
          <p:cNvPr id="25" name="Group 25"/>
          <p:cNvGrpSpPr/>
          <p:nvPr/>
        </p:nvGrpSpPr>
        <p:grpSpPr>
          <a:xfrm>
            <a:off x="-2092605" y="9258300"/>
            <a:ext cx="4185210" cy="2172476"/>
            <a:chOff x="0" y="0"/>
            <a:chExt cx="1345639" cy="698500"/>
          </a:xfrm>
        </p:grpSpPr>
        <p:sp>
          <p:nvSpPr>
            <p:cNvPr id="26" name="Freeform 26"/>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id="27" name="TextBox 27"/>
            <p:cNvSpPr txBox="1"/>
            <p:nvPr/>
          </p:nvSpPr>
          <p:spPr>
            <a:xfrm>
              <a:off x="114300" y="19050"/>
              <a:ext cx="1117039" cy="679450"/>
            </a:xfrm>
            <a:prstGeom prst="rect">
              <a:avLst/>
            </a:prstGeom>
          </p:spPr>
          <p:txBody>
            <a:bodyPr lIns="50800" tIns="50800" rIns="50800" bIns="50800" rtlCol="0" anchor="ctr"/>
            <a:lstStyle/>
            <a:p>
              <a:pPr algn="ctr">
                <a:lnSpc>
                  <a:spcPts val="2376"/>
                </a:lnSpc>
              </a:pPr>
              <a:endParaRPr/>
            </a:p>
          </p:txBody>
        </p:sp>
      </p:grpSp>
      <p:grpSp>
        <p:nvGrpSpPr>
          <p:cNvPr id="28" name="Group 28"/>
          <p:cNvGrpSpPr/>
          <p:nvPr/>
        </p:nvGrpSpPr>
        <p:grpSpPr>
          <a:xfrm>
            <a:off x="14234417" y="-1711588"/>
            <a:ext cx="4185210" cy="2172476"/>
            <a:chOff x="0" y="0"/>
            <a:chExt cx="1345639" cy="698500"/>
          </a:xfrm>
        </p:grpSpPr>
        <p:sp>
          <p:nvSpPr>
            <p:cNvPr id="29" name="Freeform 29"/>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id="30" name="TextBox 30"/>
            <p:cNvSpPr txBox="1"/>
            <p:nvPr/>
          </p:nvSpPr>
          <p:spPr>
            <a:xfrm>
              <a:off x="114300" y="19050"/>
              <a:ext cx="1117039" cy="679450"/>
            </a:xfrm>
            <a:prstGeom prst="rect">
              <a:avLst/>
            </a:prstGeom>
          </p:spPr>
          <p:txBody>
            <a:bodyPr lIns="50800" tIns="50800" rIns="50800" bIns="50800" rtlCol="0" anchor="ctr"/>
            <a:lstStyle/>
            <a:p>
              <a:pPr algn="ctr">
                <a:lnSpc>
                  <a:spcPts val="2376"/>
                </a:lnSpc>
              </a:pPr>
              <a:endParaRPr/>
            </a:p>
          </p:txBody>
        </p:sp>
      </p:grpSp>
      <p:grpSp>
        <p:nvGrpSpPr>
          <p:cNvPr id="31" name="Group 31"/>
          <p:cNvGrpSpPr/>
          <p:nvPr/>
        </p:nvGrpSpPr>
        <p:grpSpPr>
          <a:xfrm>
            <a:off x="-1016746" y="9777990"/>
            <a:ext cx="5306302" cy="1494660"/>
            <a:chOff x="0" y="0"/>
            <a:chExt cx="2479796" cy="698500"/>
          </a:xfrm>
        </p:grpSpPr>
        <p:sp>
          <p:nvSpPr>
            <p:cNvPr id="32" name="Freeform 32"/>
            <p:cNvSpPr/>
            <p:nvPr/>
          </p:nvSpPr>
          <p:spPr>
            <a:xfrm>
              <a:off x="3082" y="0"/>
              <a:ext cx="2473632" cy="698500"/>
            </a:xfrm>
            <a:custGeom>
              <a:avLst/>
              <a:gdLst/>
              <a:ahLst/>
              <a:cxnLst/>
              <a:rect l="l" t="t" r="r" b="b"/>
              <a:pathLst>
                <a:path w="2473632" h="698500">
                  <a:moveTo>
                    <a:pt x="2468643" y="363122"/>
                  </a:moveTo>
                  <a:lnTo>
                    <a:pt x="2281585" y="684628"/>
                  </a:lnTo>
                  <a:cubicBezTo>
                    <a:pt x="2276588" y="693216"/>
                    <a:pt x="2267401" y="698500"/>
                    <a:pt x="2257465" y="698500"/>
                  </a:cubicBezTo>
                  <a:lnTo>
                    <a:pt x="216167" y="698500"/>
                  </a:lnTo>
                  <a:cubicBezTo>
                    <a:pt x="206231" y="698500"/>
                    <a:pt x="197044" y="693216"/>
                    <a:pt x="192047" y="684628"/>
                  </a:cubicBezTo>
                  <a:lnTo>
                    <a:pt x="4989" y="363122"/>
                  </a:lnTo>
                  <a:cubicBezTo>
                    <a:pt x="0" y="354547"/>
                    <a:pt x="0" y="343953"/>
                    <a:pt x="4989" y="335378"/>
                  </a:cubicBezTo>
                  <a:lnTo>
                    <a:pt x="192047" y="13872"/>
                  </a:lnTo>
                  <a:cubicBezTo>
                    <a:pt x="197044" y="5284"/>
                    <a:pt x="206231" y="0"/>
                    <a:pt x="216167" y="0"/>
                  </a:cubicBezTo>
                  <a:lnTo>
                    <a:pt x="2257465" y="0"/>
                  </a:lnTo>
                  <a:cubicBezTo>
                    <a:pt x="2267401" y="0"/>
                    <a:pt x="2276588" y="5284"/>
                    <a:pt x="2281585" y="13872"/>
                  </a:cubicBezTo>
                  <a:lnTo>
                    <a:pt x="2468643" y="335378"/>
                  </a:lnTo>
                  <a:cubicBezTo>
                    <a:pt x="2473632" y="343953"/>
                    <a:pt x="2473632" y="354547"/>
                    <a:pt x="2468643" y="363122"/>
                  </a:cubicBezTo>
                  <a:close/>
                </a:path>
              </a:pathLst>
            </a:custGeom>
            <a:solidFill>
              <a:srgbClr val="000B5D"/>
            </a:solidFill>
          </p:spPr>
        </p:sp>
        <p:sp>
          <p:nvSpPr>
            <p:cNvPr id="33" name="TextBox 33"/>
            <p:cNvSpPr txBox="1"/>
            <p:nvPr/>
          </p:nvSpPr>
          <p:spPr>
            <a:xfrm>
              <a:off x="114300" y="19050"/>
              <a:ext cx="2251196" cy="679450"/>
            </a:xfrm>
            <a:prstGeom prst="rect">
              <a:avLst/>
            </a:prstGeom>
          </p:spPr>
          <p:txBody>
            <a:bodyPr lIns="50800" tIns="50800" rIns="50800" bIns="50800" rtlCol="0" anchor="ctr"/>
            <a:lstStyle/>
            <a:p>
              <a:pPr algn="ctr">
                <a:lnSpc>
                  <a:spcPts val="2376"/>
                </a:lnSpc>
              </a:pPr>
              <a:endParaRPr/>
            </a:p>
          </p:txBody>
        </p:sp>
      </p:grpSp>
      <p:grpSp>
        <p:nvGrpSpPr>
          <p:cNvPr id="34" name="Group 34"/>
          <p:cNvGrpSpPr/>
          <p:nvPr/>
        </p:nvGrpSpPr>
        <p:grpSpPr>
          <a:xfrm>
            <a:off x="16327022" y="-286442"/>
            <a:ext cx="2511232" cy="1494660"/>
            <a:chOff x="0" y="0"/>
            <a:chExt cx="1173575" cy="698500"/>
          </a:xfrm>
        </p:grpSpPr>
        <p:sp>
          <p:nvSpPr>
            <p:cNvPr id="35" name="Freeform 35"/>
            <p:cNvSpPr/>
            <p:nvPr/>
          </p:nvSpPr>
          <p:spPr>
            <a:xfrm>
              <a:off x="6512" y="0"/>
              <a:ext cx="1160551" cy="698500"/>
            </a:xfrm>
            <a:custGeom>
              <a:avLst/>
              <a:gdLst/>
              <a:ahLst/>
              <a:cxnLst/>
              <a:rect l="l" t="t" r="r" b="b"/>
              <a:pathLst>
                <a:path w="1160551" h="698500">
                  <a:moveTo>
                    <a:pt x="1150009" y="378562"/>
                  </a:moveTo>
                  <a:lnTo>
                    <a:pt x="980917" y="669188"/>
                  </a:lnTo>
                  <a:cubicBezTo>
                    <a:pt x="970358" y="687336"/>
                    <a:pt x="950947" y="698500"/>
                    <a:pt x="929951" y="698500"/>
                  </a:cubicBezTo>
                  <a:lnTo>
                    <a:pt x="230600" y="698500"/>
                  </a:lnTo>
                  <a:cubicBezTo>
                    <a:pt x="209604" y="698500"/>
                    <a:pt x="190192" y="687336"/>
                    <a:pt x="179634" y="669188"/>
                  </a:cubicBezTo>
                  <a:lnTo>
                    <a:pt x="10542" y="378562"/>
                  </a:lnTo>
                  <a:cubicBezTo>
                    <a:pt x="0" y="360442"/>
                    <a:pt x="0" y="338058"/>
                    <a:pt x="10542" y="319938"/>
                  </a:cubicBezTo>
                  <a:lnTo>
                    <a:pt x="179634" y="29312"/>
                  </a:lnTo>
                  <a:cubicBezTo>
                    <a:pt x="190192" y="11164"/>
                    <a:pt x="209604" y="0"/>
                    <a:pt x="230600" y="0"/>
                  </a:cubicBezTo>
                  <a:lnTo>
                    <a:pt x="929951" y="0"/>
                  </a:lnTo>
                  <a:cubicBezTo>
                    <a:pt x="950947" y="0"/>
                    <a:pt x="970358" y="11164"/>
                    <a:pt x="980917" y="29312"/>
                  </a:cubicBezTo>
                  <a:lnTo>
                    <a:pt x="1150009" y="319938"/>
                  </a:lnTo>
                  <a:cubicBezTo>
                    <a:pt x="1160551" y="338058"/>
                    <a:pt x="1160551" y="360442"/>
                    <a:pt x="1150009" y="378562"/>
                  </a:cubicBezTo>
                  <a:close/>
                </a:path>
              </a:pathLst>
            </a:custGeom>
            <a:solidFill>
              <a:srgbClr val="000B5D"/>
            </a:solidFill>
          </p:spPr>
        </p:sp>
        <p:sp>
          <p:nvSpPr>
            <p:cNvPr id="36" name="TextBox 36"/>
            <p:cNvSpPr txBox="1"/>
            <p:nvPr/>
          </p:nvSpPr>
          <p:spPr>
            <a:xfrm>
              <a:off x="114300" y="19050"/>
              <a:ext cx="944975" cy="679450"/>
            </a:xfrm>
            <a:prstGeom prst="rect">
              <a:avLst/>
            </a:prstGeom>
          </p:spPr>
          <p:txBody>
            <a:bodyPr lIns="50800" tIns="50800" rIns="50800" bIns="50800" rtlCol="0" anchor="ctr"/>
            <a:lstStyle/>
            <a:p>
              <a:pPr algn="ctr">
                <a:lnSpc>
                  <a:spcPts val="2376"/>
                </a:lnSpc>
              </a:pPr>
              <a:endParaRPr/>
            </a:p>
          </p:txBody>
        </p:sp>
      </p:grpSp>
      <p:sp>
        <p:nvSpPr>
          <p:cNvPr id="37" name="TextBox 12"/>
          <p:cNvSpPr txBox="1"/>
          <p:nvPr/>
        </p:nvSpPr>
        <p:spPr>
          <a:xfrm>
            <a:off x="2190611" y="1979375"/>
            <a:ext cx="8115300" cy="1635897"/>
          </a:xfrm>
          <a:prstGeom prst="rect">
            <a:avLst/>
          </a:prstGeom>
        </p:spPr>
        <p:txBody>
          <a:bodyPr lIns="0" tIns="0" rIns="0" bIns="0" rtlCol="0" anchor="t">
            <a:spAutoFit/>
          </a:bodyPr>
          <a:lstStyle/>
          <a:p>
            <a:pPr algn="ctr">
              <a:lnSpc>
                <a:spcPts val="12740"/>
              </a:lnSpc>
            </a:pPr>
            <a:r>
              <a:rPr lang="en-US" sz="11500" dirty="0" err="1" smtClean="0">
                <a:solidFill>
                  <a:srgbClr val="FF0000"/>
                </a:solidFill>
                <a:latin typeface="#9Slide05 Atlantika" pitchFamily="2" charset="-93"/>
              </a:rPr>
              <a:t>Luật</a:t>
            </a:r>
            <a:r>
              <a:rPr lang="en-US" sz="11500" dirty="0" smtClean="0">
                <a:solidFill>
                  <a:srgbClr val="FF0000"/>
                </a:solidFill>
                <a:latin typeface="#9Slide05 Atlantika" pitchFamily="2" charset="-93"/>
              </a:rPr>
              <a:t> </a:t>
            </a:r>
            <a:r>
              <a:rPr lang="en-US" sz="11500" dirty="0" err="1" smtClean="0">
                <a:solidFill>
                  <a:srgbClr val="FF0000"/>
                </a:solidFill>
                <a:latin typeface="#9Slide05 Atlantika" pitchFamily="2" charset="-93"/>
              </a:rPr>
              <a:t>chơi</a:t>
            </a:r>
            <a:endParaRPr lang="en-US" sz="11500" dirty="0">
              <a:solidFill>
                <a:srgbClr val="FF0000"/>
              </a:solidFill>
              <a:latin typeface="#9Slide05 Atlantika" pitchFamily="2" charset="-93"/>
            </a:endParaRPr>
          </a:p>
        </p:txBody>
      </p:sp>
      <p:sp>
        <p:nvSpPr>
          <p:cNvPr id="38" name="Freeform 5"/>
          <p:cNvSpPr/>
          <p:nvPr/>
        </p:nvSpPr>
        <p:spPr>
          <a:xfrm rot="5400000">
            <a:off x="-3411938" y="621299"/>
            <a:ext cx="8453547" cy="4195073"/>
          </a:xfrm>
          <a:custGeom>
            <a:avLst/>
            <a:gdLst/>
            <a:ahLst/>
            <a:cxnLst/>
            <a:rect l="l" t="t" r="r" b="b"/>
            <a:pathLst>
              <a:path w="8453547" h="4195073">
                <a:moveTo>
                  <a:pt x="0" y="0"/>
                </a:moveTo>
                <a:lnTo>
                  <a:pt x="8453547" y="0"/>
                </a:lnTo>
                <a:lnTo>
                  <a:pt x="8453547" y="4195073"/>
                </a:lnTo>
                <a:lnTo>
                  <a:pt x="0" y="419507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9" name="Freeform 11"/>
          <p:cNvSpPr/>
          <p:nvPr/>
        </p:nvSpPr>
        <p:spPr>
          <a:xfrm>
            <a:off x="4084308" y="7664697"/>
            <a:ext cx="10307085" cy="2679842"/>
          </a:xfrm>
          <a:custGeom>
            <a:avLst/>
            <a:gdLst/>
            <a:ahLst/>
            <a:cxnLst/>
            <a:rect l="l" t="t" r="r" b="b"/>
            <a:pathLst>
              <a:path w="7315200" h="1901952">
                <a:moveTo>
                  <a:pt x="0" y="0"/>
                </a:moveTo>
                <a:lnTo>
                  <a:pt x="7315200" y="0"/>
                </a:lnTo>
                <a:lnTo>
                  <a:pt x="7315200" y="1901952"/>
                </a:lnTo>
                <a:lnTo>
                  <a:pt x="0" y="1901952"/>
                </a:lnTo>
                <a:lnTo>
                  <a:pt x="0" y="0"/>
                </a:lnTo>
                <a:close/>
              </a:path>
            </a:pathLst>
          </a:custGeom>
          <a:blipFill>
            <a:blip r:embed="rId5">
              <a:extLst>
                <a:ext uri="{96DAC541-7B7A-43D3-8B79-37D633B846F1}">
                  <asvg:svgBlip xmlns:asvg="http://schemas.microsoft.com/office/drawing/2016/SVG/main" xmlns="" r:embed="rId19"/>
                </a:ext>
              </a:extLst>
            </a:blip>
            <a:stretch>
              <a:fillRect/>
            </a:stretch>
          </a:blipFill>
        </p:spPr>
      </p:sp>
    </p:spTree>
    <p:extLst>
      <p:ext uri="{BB962C8B-B14F-4D97-AF65-F5344CB8AC3E}">
        <p14:creationId xmlns:p14="http://schemas.microsoft.com/office/powerpoint/2010/main" val="1262167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style.rotation</p:attrName>
                                        </p:attrNameLst>
                                      </p:cBhvr>
                                      <p:tavLst>
                                        <p:tav tm="0">
                                          <p:val>
                                            <p:fltVal val="90"/>
                                          </p:val>
                                        </p:tav>
                                        <p:tav tm="100000">
                                          <p:val>
                                            <p:fltVal val="0"/>
                                          </p:val>
                                        </p:tav>
                                      </p:tavLst>
                                    </p:anim>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1000"/>
                                        <p:tgtEl>
                                          <p:spTgt spid="37"/>
                                        </p:tgtEl>
                                      </p:cBhvr>
                                    </p:animEffect>
                                    <p:anim calcmode="lin" valueType="num">
                                      <p:cBhvr>
                                        <p:cTn id="22" dur="1000" fill="hold"/>
                                        <p:tgtEl>
                                          <p:spTgt spid="37"/>
                                        </p:tgtEl>
                                        <p:attrNameLst>
                                          <p:attrName>ppt_x</p:attrName>
                                        </p:attrNameLst>
                                      </p:cBhvr>
                                      <p:tavLst>
                                        <p:tav tm="0">
                                          <p:val>
                                            <p:strVal val="#ppt_x"/>
                                          </p:val>
                                        </p:tav>
                                        <p:tav tm="100000">
                                          <p:val>
                                            <p:strVal val="#ppt_x"/>
                                          </p:val>
                                        </p:tav>
                                      </p:tavLst>
                                    </p:anim>
                                    <p:anim calcmode="lin" valueType="num">
                                      <p:cBhvr>
                                        <p:cTn id="2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left)">
                                      <p:cBhvr>
                                        <p:cTn id="47" dur="500"/>
                                        <p:tgtEl>
                                          <p:spTgt spid="2"/>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left)">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6" grpId="0"/>
      <p:bldP spid="17" grpId="0"/>
      <p:bldP spid="18" grpId="0"/>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F3F6"/>
        </a:solidFill>
        <a:effectLst/>
      </p:bgPr>
    </p:bg>
    <p:spTree>
      <p:nvGrpSpPr>
        <p:cNvPr id="1" name=""/>
        <p:cNvGrpSpPr/>
        <p:nvPr/>
      </p:nvGrpSpPr>
      <p:grpSpPr>
        <a:xfrm>
          <a:off x="0" y="0"/>
          <a:ext cx="0" cy="0"/>
          <a:chOff x="0" y="0"/>
          <a:chExt cx="0" cy="0"/>
        </a:xfrm>
      </p:grpSpPr>
      <p:sp>
        <p:nvSpPr>
          <p:cNvPr id="2" name="Freeform 2"/>
          <p:cNvSpPr/>
          <p:nvPr/>
        </p:nvSpPr>
        <p:spPr>
          <a:xfrm>
            <a:off x="0" y="-1875344"/>
            <a:ext cx="18288000" cy="13121476"/>
          </a:xfrm>
          <a:custGeom>
            <a:avLst/>
            <a:gdLst/>
            <a:ahLst/>
            <a:cxnLst/>
            <a:rect l="l" t="t" r="r" b="b"/>
            <a:pathLst>
              <a:path w="18288000" h="13121476">
                <a:moveTo>
                  <a:pt x="0" y="0"/>
                </a:moveTo>
                <a:lnTo>
                  <a:pt x="18288000" y="0"/>
                </a:lnTo>
                <a:lnTo>
                  <a:pt x="18288000" y="13121476"/>
                </a:lnTo>
                <a:lnTo>
                  <a:pt x="0" y="13121476"/>
                </a:lnTo>
                <a:lnTo>
                  <a:pt x="0" y="0"/>
                </a:lnTo>
                <a:close/>
              </a:path>
            </a:pathLst>
          </a:custGeom>
          <a:blipFill>
            <a:blip r:embed="rId2">
              <a:alphaModFix amt="49000"/>
            </a:blip>
            <a:stretch>
              <a:fillRect t="-261" b="-261"/>
            </a:stretch>
          </a:blipFill>
        </p:spPr>
      </p:sp>
      <p:sp>
        <p:nvSpPr>
          <p:cNvPr id="3" name="TextBox 3"/>
          <p:cNvSpPr txBox="1"/>
          <p:nvPr/>
        </p:nvSpPr>
        <p:spPr>
          <a:xfrm>
            <a:off x="3044514" y="4684665"/>
            <a:ext cx="12198971" cy="2337499"/>
          </a:xfrm>
          <a:prstGeom prst="rect">
            <a:avLst/>
          </a:prstGeom>
        </p:spPr>
        <p:txBody>
          <a:bodyPr lIns="0" tIns="0" rIns="0" bIns="0" rtlCol="0" anchor="t">
            <a:spAutoFit/>
          </a:bodyPr>
          <a:lstStyle/>
          <a:p>
            <a:pPr marL="0" marR="0" lvl="0" indent="0" algn="ctr" defTabSz="914400" rtl="0" eaLnBrk="1" fontAlgn="auto" latinLnBrk="0" hangingPunct="1">
              <a:lnSpc>
                <a:spcPts val="20118"/>
              </a:lnSpc>
              <a:spcBef>
                <a:spcPts val="0"/>
              </a:spcBef>
              <a:spcAft>
                <a:spcPts val="0"/>
              </a:spcAft>
              <a:buClrTx/>
              <a:buSzTx/>
              <a:buFontTx/>
              <a:buNone/>
              <a:tabLst/>
              <a:defRPr/>
            </a:pPr>
            <a:r>
              <a:rPr kumimoji="0" lang="en-US" sz="14370" b="0" i="0" u="none" strike="noStrike" kern="1200" cap="none" spc="0" normalizeH="0" baseline="0" noProof="0" dirty="0" smtClean="0">
                <a:ln>
                  <a:noFill/>
                </a:ln>
                <a:solidFill>
                  <a:srgbClr val="012F7F"/>
                </a:solidFill>
                <a:effectLst/>
                <a:uLnTx/>
                <a:uFillTx/>
                <a:latin typeface="#9Slide03 IcielNovecento sans E" panose="00000900000000000000" pitchFamily="2" charset="-93"/>
                <a:ea typeface="+mn-ea"/>
                <a:cs typeface="+mn-cs"/>
              </a:rPr>
              <a:t>VỀ</a:t>
            </a:r>
            <a:r>
              <a:rPr kumimoji="0" lang="en-US" sz="14370" b="0" i="0" u="none" strike="noStrike" kern="1200" cap="none" spc="0" normalizeH="0" noProof="0" dirty="0" smtClean="0">
                <a:ln>
                  <a:noFill/>
                </a:ln>
                <a:solidFill>
                  <a:srgbClr val="012F7F"/>
                </a:solidFill>
                <a:effectLst/>
                <a:uLnTx/>
                <a:uFillTx/>
                <a:latin typeface="#9Slide03 IcielNovecento sans E" panose="00000900000000000000" pitchFamily="2" charset="-93"/>
                <a:ea typeface="+mn-ea"/>
                <a:cs typeface="+mn-cs"/>
              </a:rPr>
              <a:t> NHÀ</a:t>
            </a:r>
            <a:endParaRPr kumimoji="0" lang="en-US" sz="14370" b="0" i="0" u="none" strike="noStrike" kern="1200" cap="none" spc="0" normalizeH="0" baseline="0" noProof="0" dirty="0">
              <a:ln>
                <a:noFill/>
              </a:ln>
              <a:solidFill>
                <a:srgbClr val="012F7F"/>
              </a:solidFill>
              <a:effectLst/>
              <a:uLnTx/>
              <a:uFillTx/>
              <a:latin typeface="#9Slide03 IcielNovecento sans E" panose="00000900000000000000" pitchFamily="2" charset="-93"/>
              <a:ea typeface="+mn-ea"/>
              <a:cs typeface="+mn-cs"/>
            </a:endParaRPr>
          </a:p>
        </p:txBody>
      </p:sp>
      <p:sp>
        <p:nvSpPr>
          <p:cNvPr id="4" name="Freeform 4"/>
          <p:cNvSpPr/>
          <p:nvPr/>
        </p:nvSpPr>
        <p:spPr>
          <a:xfrm rot="5400000" flipH="1" flipV="1">
            <a:off x="11955470" y="3954470"/>
            <a:ext cx="8464534" cy="4200525"/>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rot="5400000">
            <a:off x="-2125471" y="2129237"/>
            <a:ext cx="8453547" cy="4195073"/>
          </a:xfrm>
          <a:custGeom>
            <a:avLst/>
            <a:gdLst/>
            <a:ahLst/>
            <a:cxnLst/>
            <a:rect l="l" t="t" r="r" b="b"/>
            <a:pathLst>
              <a:path w="8453547" h="4195073">
                <a:moveTo>
                  <a:pt x="0" y="0"/>
                </a:moveTo>
                <a:lnTo>
                  <a:pt x="8453547" y="0"/>
                </a:lnTo>
                <a:lnTo>
                  <a:pt x="8453547" y="4195073"/>
                </a:lnTo>
                <a:lnTo>
                  <a:pt x="0" y="419507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6" name="Group 6"/>
          <p:cNvGrpSpPr/>
          <p:nvPr/>
        </p:nvGrpSpPr>
        <p:grpSpPr>
          <a:xfrm rot="5400000">
            <a:off x="-230652" y="8646074"/>
            <a:ext cx="3750688" cy="3281852"/>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marL="0" marR="0" lvl="0" indent="0" algn="ctr" defTabSz="914400" rtl="0" eaLnBrk="1" fontAlgn="auto" latinLnBrk="0" hangingPunct="1">
                <a:lnSpc>
                  <a:spcPts val="331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5400000">
            <a:off x="14771730" y="-1640926"/>
            <a:ext cx="3750688" cy="3281852"/>
            <a:chOff x="0" y="0"/>
            <a:chExt cx="812800" cy="711200"/>
          </a:xfrm>
        </p:grpSpPr>
        <p:sp>
          <p:nvSpPr>
            <p:cNvPr id="10" name="Freeform 10"/>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11" name="TextBox 11"/>
            <p:cNvSpPr txBox="1"/>
            <p:nvPr/>
          </p:nvSpPr>
          <p:spPr>
            <a:xfrm>
              <a:off x="127000" y="282575"/>
              <a:ext cx="558800" cy="377825"/>
            </a:xfrm>
            <a:prstGeom prst="rect">
              <a:avLst/>
            </a:prstGeom>
          </p:spPr>
          <p:txBody>
            <a:bodyPr lIns="50800" tIns="50800" rIns="50800" bIns="50800" rtlCol="0" anchor="ctr"/>
            <a:lstStyle/>
            <a:p>
              <a:pPr marL="0" marR="0" lvl="0" indent="0" algn="ctr" defTabSz="914400" rtl="0" eaLnBrk="1" fontAlgn="auto" latinLnBrk="0" hangingPunct="1">
                <a:lnSpc>
                  <a:spcPts val="331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2"/>
          <p:cNvSpPr txBox="1"/>
          <p:nvPr/>
        </p:nvSpPr>
        <p:spPr>
          <a:xfrm>
            <a:off x="5086350" y="2944005"/>
            <a:ext cx="8115300" cy="1819024"/>
          </a:xfrm>
          <a:prstGeom prst="rect">
            <a:avLst/>
          </a:prstGeom>
        </p:spPr>
        <p:txBody>
          <a:bodyPr lIns="0" tIns="0" rIns="0" bIns="0" rtlCol="0" anchor="t">
            <a:spAutoFit/>
          </a:bodyPr>
          <a:lstStyle/>
          <a:p>
            <a:pPr marL="0" marR="0" lvl="0" indent="0" algn="ctr" defTabSz="914400" rtl="0" eaLnBrk="1" fontAlgn="auto" latinLnBrk="0" hangingPunct="1">
              <a:lnSpc>
                <a:spcPts val="12740"/>
              </a:lnSpc>
              <a:spcBef>
                <a:spcPts val="0"/>
              </a:spcBef>
              <a:spcAft>
                <a:spcPts val="0"/>
              </a:spcAft>
              <a:buClrTx/>
              <a:buSzTx/>
              <a:buFontTx/>
              <a:buNone/>
              <a:tabLst/>
              <a:defRPr/>
            </a:pPr>
            <a:r>
              <a:rPr kumimoji="0" lang="en-US" sz="19900" b="0" i="0" u="none" strike="noStrike" kern="1200" cap="none" spc="0" normalizeH="0" baseline="0" noProof="0" dirty="0" err="1" smtClean="0">
                <a:ln>
                  <a:noFill/>
                </a:ln>
                <a:solidFill>
                  <a:srgbClr val="012F7F"/>
                </a:solidFill>
                <a:effectLst/>
                <a:uLnTx/>
                <a:uFillTx/>
                <a:latin typeface="#9Slide05 Atlantika" pitchFamily="2" charset="-93"/>
                <a:ea typeface="+mn-ea"/>
                <a:cs typeface="+mn-cs"/>
              </a:rPr>
              <a:t>Hoạt</a:t>
            </a:r>
            <a:r>
              <a:rPr kumimoji="0" lang="en-US" sz="19900" b="0" i="0" u="none" strike="noStrike" kern="1200" cap="none" spc="0" normalizeH="0" baseline="0" noProof="0" dirty="0" smtClean="0">
                <a:ln>
                  <a:noFill/>
                </a:ln>
                <a:solidFill>
                  <a:srgbClr val="012F7F"/>
                </a:solidFill>
                <a:effectLst/>
                <a:uLnTx/>
                <a:uFillTx/>
                <a:latin typeface="#9Slide05 Atlantika" pitchFamily="2" charset="-93"/>
                <a:ea typeface="+mn-ea"/>
                <a:cs typeface="+mn-cs"/>
              </a:rPr>
              <a:t> </a:t>
            </a:r>
            <a:r>
              <a:rPr kumimoji="0" lang="en-US" sz="19900" b="0" i="0" u="none" strike="noStrike" kern="1200" cap="none" spc="0" normalizeH="0" baseline="0" noProof="0" dirty="0" err="1" smtClean="0">
                <a:ln>
                  <a:noFill/>
                </a:ln>
                <a:solidFill>
                  <a:srgbClr val="012F7F"/>
                </a:solidFill>
                <a:effectLst/>
                <a:uLnTx/>
                <a:uFillTx/>
                <a:latin typeface="#9Slide05 Atlantika" pitchFamily="2" charset="-93"/>
                <a:ea typeface="+mn-ea"/>
                <a:cs typeface="+mn-cs"/>
              </a:rPr>
              <a:t>động</a:t>
            </a:r>
            <a:endParaRPr kumimoji="0" lang="en-US" sz="19900" b="0" i="0" u="none" strike="noStrike" kern="1200" cap="none" spc="0" normalizeH="0" baseline="0" noProof="0" dirty="0">
              <a:ln>
                <a:noFill/>
              </a:ln>
              <a:solidFill>
                <a:srgbClr val="012F7F"/>
              </a:solidFill>
              <a:effectLst/>
              <a:uLnTx/>
              <a:uFillTx/>
              <a:latin typeface="#9Slide05 Atlantika" pitchFamily="2" charset="-93"/>
              <a:ea typeface="+mn-ea"/>
              <a:cs typeface="+mn-cs"/>
            </a:endParaRPr>
          </a:p>
        </p:txBody>
      </p:sp>
    </p:spTree>
    <p:extLst>
      <p:ext uri="{BB962C8B-B14F-4D97-AF65-F5344CB8AC3E}">
        <p14:creationId xmlns:p14="http://schemas.microsoft.com/office/powerpoint/2010/main" val="655727137"/>
      </p:ext>
    </p:extLst>
  </p:cSld>
  <p:clrMapOvr>
    <a:masterClrMapping/>
  </p:clrMapOvr>
  <p:transition spd="med">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8"/>
          <p:cNvGrpSpPr/>
          <p:nvPr/>
        </p:nvGrpSpPr>
        <p:grpSpPr>
          <a:xfrm>
            <a:off x="-763380" y="-461321"/>
            <a:ext cx="4185210" cy="2172476"/>
            <a:chOff x="0" y="0"/>
            <a:chExt cx="1345639" cy="698500"/>
          </a:xfrm>
        </p:grpSpPr>
        <p:sp>
          <p:nvSpPr>
            <p:cNvPr id="29" name="Freeform 29"/>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id="30" name="TextBox 30"/>
            <p:cNvSpPr txBox="1"/>
            <p:nvPr/>
          </p:nvSpPr>
          <p:spPr>
            <a:xfrm>
              <a:off x="114300" y="19050"/>
              <a:ext cx="1117039" cy="679450"/>
            </a:xfrm>
            <a:prstGeom prst="rect">
              <a:avLst/>
            </a:prstGeom>
          </p:spPr>
          <p:txBody>
            <a:bodyPr lIns="50800" tIns="50800" rIns="50800" bIns="50800" rtlCol="0" anchor="ctr"/>
            <a:lstStyle/>
            <a:p>
              <a:pPr marL="0" marR="0" lvl="0" indent="0" algn="ctr" defTabSz="914400" rtl="0" eaLnBrk="1" fontAlgn="auto" latinLnBrk="0" hangingPunct="1">
                <a:lnSpc>
                  <a:spcPts val="2376"/>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4" name="Group 34"/>
          <p:cNvGrpSpPr/>
          <p:nvPr/>
        </p:nvGrpSpPr>
        <p:grpSpPr>
          <a:xfrm>
            <a:off x="0" y="130614"/>
            <a:ext cx="3336070" cy="1801488"/>
            <a:chOff x="0" y="0"/>
            <a:chExt cx="1173575" cy="698500"/>
          </a:xfrm>
        </p:grpSpPr>
        <p:sp>
          <p:nvSpPr>
            <p:cNvPr id="35" name="Freeform 35"/>
            <p:cNvSpPr/>
            <p:nvPr/>
          </p:nvSpPr>
          <p:spPr>
            <a:xfrm>
              <a:off x="6512" y="0"/>
              <a:ext cx="1160551" cy="698500"/>
            </a:xfrm>
            <a:custGeom>
              <a:avLst/>
              <a:gdLst/>
              <a:ahLst/>
              <a:cxnLst/>
              <a:rect l="l" t="t" r="r" b="b"/>
              <a:pathLst>
                <a:path w="1160551" h="698500">
                  <a:moveTo>
                    <a:pt x="1150009" y="378562"/>
                  </a:moveTo>
                  <a:lnTo>
                    <a:pt x="980917" y="669188"/>
                  </a:lnTo>
                  <a:cubicBezTo>
                    <a:pt x="970358" y="687336"/>
                    <a:pt x="950947" y="698500"/>
                    <a:pt x="929951" y="698500"/>
                  </a:cubicBezTo>
                  <a:lnTo>
                    <a:pt x="230600" y="698500"/>
                  </a:lnTo>
                  <a:cubicBezTo>
                    <a:pt x="209604" y="698500"/>
                    <a:pt x="190192" y="687336"/>
                    <a:pt x="179634" y="669188"/>
                  </a:cubicBezTo>
                  <a:lnTo>
                    <a:pt x="10542" y="378562"/>
                  </a:lnTo>
                  <a:cubicBezTo>
                    <a:pt x="0" y="360442"/>
                    <a:pt x="0" y="338058"/>
                    <a:pt x="10542" y="319938"/>
                  </a:cubicBezTo>
                  <a:lnTo>
                    <a:pt x="179634" y="29312"/>
                  </a:lnTo>
                  <a:cubicBezTo>
                    <a:pt x="190192" y="11164"/>
                    <a:pt x="209604" y="0"/>
                    <a:pt x="230600" y="0"/>
                  </a:cubicBezTo>
                  <a:lnTo>
                    <a:pt x="929951" y="0"/>
                  </a:lnTo>
                  <a:cubicBezTo>
                    <a:pt x="950947" y="0"/>
                    <a:pt x="970358" y="11164"/>
                    <a:pt x="980917" y="29312"/>
                  </a:cubicBezTo>
                  <a:lnTo>
                    <a:pt x="1150009" y="319938"/>
                  </a:lnTo>
                  <a:cubicBezTo>
                    <a:pt x="1160551" y="338058"/>
                    <a:pt x="1160551" y="360442"/>
                    <a:pt x="1150009" y="378562"/>
                  </a:cubicBezTo>
                  <a:close/>
                </a:path>
              </a:pathLst>
            </a:custGeom>
            <a:solidFill>
              <a:srgbClr val="000B5D"/>
            </a:solidFill>
          </p:spPr>
        </p:sp>
        <p:sp>
          <p:nvSpPr>
            <p:cNvPr id="36" name="TextBox 36"/>
            <p:cNvSpPr txBox="1"/>
            <p:nvPr/>
          </p:nvSpPr>
          <p:spPr>
            <a:xfrm>
              <a:off x="114300" y="19050"/>
              <a:ext cx="944975" cy="679450"/>
            </a:xfrm>
            <a:prstGeom prst="rect">
              <a:avLst/>
            </a:prstGeom>
          </p:spPr>
          <p:txBody>
            <a:bodyPr lIns="50800" tIns="50800" rIns="50800" bIns="50800" rtlCol="0" anchor="ctr"/>
            <a:lstStyle/>
            <a:p>
              <a:pPr marL="0" marR="0" lvl="0" indent="0" algn="ctr" defTabSz="914400" rtl="0" eaLnBrk="1" fontAlgn="auto" latinLnBrk="0" hangingPunct="1">
                <a:lnSpc>
                  <a:spcPts val="2376"/>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5" name="Group 14"/>
          <p:cNvGrpSpPr/>
          <p:nvPr/>
        </p:nvGrpSpPr>
        <p:grpSpPr>
          <a:xfrm>
            <a:off x="678172" y="5122143"/>
            <a:ext cx="3254358" cy="2650378"/>
            <a:chOff x="525106" y="4915272"/>
            <a:chExt cx="3690697" cy="3096673"/>
          </a:xfrm>
        </p:grpSpPr>
        <p:grpSp>
          <p:nvGrpSpPr>
            <p:cNvPr id="8" name="Group 8"/>
            <p:cNvGrpSpPr/>
            <p:nvPr/>
          </p:nvGrpSpPr>
          <p:grpSpPr>
            <a:xfrm>
              <a:off x="525106" y="4915272"/>
              <a:ext cx="3690697" cy="3096673"/>
              <a:chOff x="2108" y="0"/>
              <a:chExt cx="1397505" cy="872615"/>
            </a:xfrm>
          </p:grpSpPr>
          <p:sp>
            <p:nvSpPr>
              <p:cNvPr id="9"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 name="TextBox 10"/>
              <p:cNvSpPr txBox="1"/>
              <p:nvPr/>
            </p:nvSpPr>
            <p:spPr>
              <a:xfrm>
                <a:off x="114300" y="19050"/>
                <a:ext cx="1285313" cy="853565"/>
              </a:xfrm>
              <a:prstGeom prst="rect">
                <a:avLst/>
              </a:prstGeom>
            </p:spPr>
            <p:txBody>
              <a:bodyPr lIns="50800" tIns="50800" rIns="50800" bIns="50800" rtlCol="0" anchor="ctr"/>
              <a:lstStyle/>
              <a:p>
                <a:pPr marL="0" marR="0" lvl="0" indent="0" algn="ctr" defTabSz="914400" rtl="0" eaLnBrk="1" fontAlgn="auto" latinLnBrk="0" hangingPunct="1">
                  <a:lnSpc>
                    <a:spcPts val="2376"/>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Cabin Condensed Bold" panose="00000806000000000000" pitchFamily="2" charset="-93"/>
                  <a:ea typeface="+mn-ea"/>
                  <a:cs typeface="+mn-cs"/>
                </a:endParaRPr>
              </a:p>
            </p:txBody>
          </p:sp>
        </p:grpSp>
        <p:sp>
          <p:nvSpPr>
            <p:cNvPr id="12" name="TextBox 12"/>
            <p:cNvSpPr txBox="1"/>
            <p:nvPr/>
          </p:nvSpPr>
          <p:spPr>
            <a:xfrm>
              <a:off x="725295" y="5074062"/>
              <a:ext cx="2967418" cy="2112666"/>
            </a:xfrm>
            <a:prstGeom prst="rect">
              <a:avLst/>
            </a:prstGeom>
          </p:spPr>
          <p:txBody>
            <a:bodyPr wrap="square" lIns="0" tIns="0" rIns="0" bIns="0" rtlCol="0" anchor="t">
              <a:spAutoFit/>
            </a:bodyPr>
            <a:lstStyle/>
            <a:p>
              <a:pPr lvl="0" algn="ctr">
                <a:lnSpc>
                  <a:spcPts val="4701"/>
                </a:lnSpc>
              </a:pPr>
              <a:r>
                <a:rPr lang="en-US" sz="2800" dirty="0" err="1" smtClean="0">
                  <a:solidFill>
                    <a:prstClr val="white"/>
                  </a:solidFill>
                  <a:latin typeface="#9Slide03 Cabin Condensed Bold" panose="00000806000000000000" pitchFamily="2" charset="-93"/>
                </a:rPr>
                <a:t>Nhóm</a:t>
              </a:r>
              <a:r>
                <a:rPr lang="en-US" sz="2800" dirty="0" smtClean="0">
                  <a:solidFill>
                    <a:prstClr val="white"/>
                  </a:solidFill>
                  <a:latin typeface="#9Slide03 Cabin Condensed Bold" panose="00000806000000000000" pitchFamily="2" charset="-93"/>
                </a:rPr>
                <a:t> </a:t>
              </a:r>
              <a:r>
                <a:rPr lang="en-US" sz="2800" dirty="0">
                  <a:solidFill>
                    <a:prstClr val="white"/>
                  </a:solidFill>
                  <a:latin typeface="#9Slide03 Cabin Condensed Bold" panose="00000806000000000000" pitchFamily="2" charset="-93"/>
                </a:rPr>
                <a:t>1:  </a:t>
              </a:r>
              <a:r>
                <a:rPr lang="en-US" sz="2800" dirty="0" smtClean="0">
                  <a:solidFill>
                    <a:prstClr val="white"/>
                  </a:solidFill>
                  <a:latin typeface="#9Slide03 Cabin Condensed Bold" panose="00000806000000000000" pitchFamily="2" charset="-93"/>
                </a:rPr>
                <a:t/>
              </a:r>
              <a:br>
                <a:rPr lang="en-US" sz="2800" dirty="0" smtClean="0">
                  <a:solidFill>
                    <a:prstClr val="white"/>
                  </a:solidFill>
                  <a:latin typeface="#9Slide03 Cabin Condensed Bold" panose="00000806000000000000" pitchFamily="2" charset="-93"/>
                </a:rPr>
              </a:br>
              <a:r>
                <a:rPr lang="en-US" sz="2800" dirty="0" err="1" smtClean="0">
                  <a:solidFill>
                    <a:prstClr val="white"/>
                  </a:solidFill>
                  <a:latin typeface="#9Slide03 Cabin Condensed Bold" panose="00000806000000000000" pitchFamily="2" charset="-93"/>
                </a:rPr>
                <a:t>Công</a:t>
              </a:r>
              <a:r>
                <a:rPr lang="en-US" sz="2800" dirty="0" smtClean="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nghiệp</a:t>
              </a:r>
              <a:r>
                <a:rPr lang="en-US" sz="2800" dirty="0">
                  <a:solidFill>
                    <a:prstClr val="white"/>
                  </a:solidFill>
                  <a:latin typeface="#9Slide03 Cabin Condensed Bold" panose="00000806000000000000" pitchFamily="2" charset="-93"/>
                </a:rPr>
                <a:t> </a:t>
              </a:r>
              <a:r>
                <a:rPr lang="en-US" sz="2800" dirty="0" smtClean="0">
                  <a:solidFill>
                    <a:prstClr val="white"/>
                  </a:solidFill>
                  <a:latin typeface="#9Slide03 Cabin Condensed Bold" panose="00000806000000000000" pitchFamily="2" charset="-93"/>
                </a:rPr>
                <a:t/>
              </a:r>
              <a:br>
                <a:rPr lang="en-US" sz="2800" dirty="0" smtClean="0">
                  <a:solidFill>
                    <a:prstClr val="white"/>
                  </a:solidFill>
                  <a:latin typeface="#9Slide03 Cabin Condensed Bold" panose="00000806000000000000" pitchFamily="2" charset="-93"/>
                </a:rPr>
              </a:br>
              <a:r>
                <a:rPr lang="en-US" sz="2800" dirty="0" err="1" smtClean="0">
                  <a:solidFill>
                    <a:prstClr val="white"/>
                  </a:solidFill>
                  <a:latin typeface="#9Slide03 Cabin Condensed Bold" panose="00000806000000000000" pitchFamily="2" charset="-93"/>
                </a:rPr>
                <a:t>khai</a:t>
              </a:r>
              <a:r>
                <a:rPr lang="en-US" sz="2800" dirty="0" smtClean="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khoáng</a:t>
              </a:r>
              <a:r>
                <a:rPr lang="en-US" sz="2800" dirty="0">
                  <a:solidFill>
                    <a:prstClr val="white"/>
                  </a:solidFill>
                  <a:latin typeface="#9Slide03 Cabin Condensed Bold" panose="00000806000000000000" pitchFamily="2" charset="-93"/>
                </a:rPr>
                <a:t> </a:t>
              </a:r>
              <a:endParaRPr kumimoji="0" lang="en-US" sz="2800" b="0" i="0" u="none" strike="noStrike" kern="1200" cap="none" spc="0" normalizeH="0" baseline="0" noProof="0" dirty="0">
                <a:ln>
                  <a:noFill/>
                </a:ln>
                <a:solidFill>
                  <a:prstClr val="white"/>
                </a:solidFill>
                <a:effectLst/>
                <a:uLnTx/>
                <a:uFillTx/>
                <a:latin typeface="#9Slide03 Cabin Condensed Bold" panose="00000806000000000000" pitchFamily="2" charset="-93"/>
              </a:endParaRPr>
            </a:p>
          </p:txBody>
        </p:sp>
      </p:grpSp>
      <p:sp>
        <p:nvSpPr>
          <p:cNvPr id="17" name="TextBox 17"/>
          <p:cNvSpPr txBox="1"/>
          <p:nvPr/>
        </p:nvSpPr>
        <p:spPr>
          <a:xfrm>
            <a:off x="694309" y="764855"/>
            <a:ext cx="2372025" cy="1077218"/>
          </a:xfrm>
          <a:prstGeom prst="rect">
            <a:avLst/>
          </a:prstGeom>
        </p:spPr>
        <p:txBody>
          <a:bodyPr wrap="square" lIns="0" tIns="0" rIns="0" bIns="0" rtlCol="0" anchor="t">
            <a:spAutoFit/>
          </a:bodyPr>
          <a:lstStyle/>
          <a:p>
            <a:pPr marL="0" marR="0" lvl="0" indent="0" algn="ctr" defTabSz="914400" rtl="0" eaLnBrk="1" fontAlgn="auto" latinLnBrk="0" hangingPunct="1">
              <a:lnSpc>
                <a:spcPts val="4200"/>
              </a:lnSpc>
              <a:spcBef>
                <a:spcPts val="0"/>
              </a:spcBef>
              <a:spcAft>
                <a:spcPts val="0"/>
              </a:spcAft>
              <a:buClrTx/>
              <a:buSzTx/>
              <a:buFontTx/>
              <a:buNone/>
              <a:tabLst/>
              <a:defRPr/>
            </a:pPr>
            <a:r>
              <a:rPr kumimoji="0" lang="en-US" sz="3000" b="0" i="0" u="none" strike="noStrike" kern="1200" cap="none" spc="0" normalizeH="0" baseline="0" noProof="0" dirty="0" smtClean="0">
                <a:ln>
                  <a:noFill/>
                </a:ln>
                <a:solidFill>
                  <a:prstClr val="white"/>
                </a:solidFill>
                <a:effectLst/>
                <a:uLnTx/>
                <a:uFillTx/>
                <a:latin typeface="#9Slide03 Cabin Condensed Bold" panose="00000806000000000000" pitchFamily="2" charset="-93"/>
                <a:ea typeface="+mn-ea"/>
                <a:cs typeface="+mn-cs"/>
              </a:rPr>
              <a:t>HOẠT ĐỘNG </a:t>
            </a:r>
            <a:br>
              <a:rPr kumimoji="0" lang="en-US" sz="3000" b="0" i="0" u="none" strike="noStrike" kern="1200" cap="none" spc="0" normalizeH="0" baseline="0" noProof="0" dirty="0" smtClean="0">
                <a:ln>
                  <a:noFill/>
                </a:ln>
                <a:solidFill>
                  <a:prstClr val="white"/>
                </a:solidFill>
                <a:effectLst/>
                <a:uLnTx/>
                <a:uFillTx/>
                <a:latin typeface="#9Slide03 Cabin Condensed Bold" panose="00000806000000000000" pitchFamily="2" charset="-93"/>
                <a:ea typeface="+mn-ea"/>
                <a:cs typeface="+mn-cs"/>
              </a:rPr>
            </a:br>
            <a:r>
              <a:rPr kumimoji="0" lang="en-US" sz="3000" b="0" i="0" u="none" strike="noStrike" kern="1200" cap="none" spc="0" normalizeH="0" baseline="0" noProof="0" dirty="0" smtClean="0">
                <a:ln>
                  <a:noFill/>
                </a:ln>
                <a:solidFill>
                  <a:prstClr val="white"/>
                </a:solidFill>
                <a:effectLst/>
                <a:uLnTx/>
                <a:uFillTx/>
                <a:latin typeface="#9Slide03 Cabin Condensed Bold" panose="00000806000000000000" pitchFamily="2" charset="-93"/>
                <a:ea typeface="+mn-ea"/>
                <a:cs typeface="+mn-cs"/>
              </a:rPr>
              <a:t>VỀ</a:t>
            </a:r>
            <a:r>
              <a:rPr kumimoji="0" lang="en-US" sz="3000" b="0" i="0" u="none" strike="noStrike" kern="1200" cap="none" spc="0" normalizeH="0" noProof="0" dirty="0" smtClean="0">
                <a:ln>
                  <a:noFill/>
                </a:ln>
                <a:solidFill>
                  <a:prstClr val="white"/>
                </a:solidFill>
                <a:effectLst/>
                <a:uLnTx/>
                <a:uFillTx/>
                <a:latin typeface="#9Slide03 Cabin Condensed Bold" panose="00000806000000000000" pitchFamily="2" charset="-93"/>
                <a:ea typeface="+mn-ea"/>
                <a:cs typeface="+mn-cs"/>
              </a:rPr>
              <a:t> NHÀ</a:t>
            </a:r>
            <a:endParaRPr kumimoji="0" lang="en-US" sz="3000" b="0" i="0" u="none" strike="noStrike" kern="1200" cap="none" spc="0" normalizeH="0" baseline="0" noProof="0" dirty="0">
              <a:ln>
                <a:noFill/>
              </a:ln>
              <a:solidFill>
                <a:prstClr val="white"/>
              </a:solidFill>
              <a:effectLst/>
              <a:uLnTx/>
              <a:uFillTx/>
              <a:latin typeface="#9Slide03 Cabin Condensed Bold" panose="00000806000000000000" pitchFamily="2" charset="-93"/>
              <a:ea typeface="+mn-ea"/>
              <a:cs typeface="+mn-cs"/>
            </a:endParaRPr>
          </a:p>
        </p:txBody>
      </p:sp>
      <p:sp>
        <p:nvSpPr>
          <p:cNvPr id="18" name="TextBox 18"/>
          <p:cNvSpPr txBox="1"/>
          <p:nvPr/>
        </p:nvSpPr>
        <p:spPr>
          <a:xfrm>
            <a:off x="3492728" y="251744"/>
            <a:ext cx="14914747" cy="1916102"/>
          </a:xfrm>
          <a:prstGeom prst="rect">
            <a:avLst/>
          </a:prstGeom>
        </p:spPr>
        <p:txBody>
          <a:bodyPr wrap="square" lIns="0" tIns="0" rIns="0" bIns="0" rtlCol="0" anchor="t">
            <a:spAutoFit/>
          </a:bodyPr>
          <a:lstStyle/>
          <a:p>
            <a:pPr lvl="0" algn="ctr">
              <a:lnSpc>
                <a:spcPct val="150000"/>
              </a:lnSpc>
            </a:pPr>
            <a:r>
              <a:rPr lang="vi-VN" sz="4400" dirty="0">
                <a:solidFill>
                  <a:srgbClr val="000B5D"/>
                </a:solidFill>
                <a:latin typeface="#9Slide03 IcielPanton Black" panose="00000A00000000000000" pitchFamily="2" charset="-93"/>
              </a:rPr>
              <a:t>SỰ PHÁT TRIỂN VÀ PHÂN BỐ </a:t>
            </a:r>
            <a:r>
              <a:rPr lang="en-US" sz="4400" dirty="0" smtClean="0">
                <a:solidFill>
                  <a:srgbClr val="000B5D"/>
                </a:solidFill>
                <a:latin typeface="#9Slide03 IcielPanton Black" panose="00000A00000000000000" pitchFamily="2" charset="-93"/>
              </a:rPr>
              <a:t/>
            </a:r>
            <a:br>
              <a:rPr lang="en-US" sz="4400" dirty="0" smtClean="0">
                <a:solidFill>
                  <a:srgbClr val="000B5D"/>
                </a:solidFill>
                <a:latin typeface="#9Slide03 IcielPanton Black" panose="00000A00000000000000" pitchFamily="2" charset="-93"/>
              </a:rPr>
            </a:br>
            <a:r>
              <a:rPr lang="vi-VN" sz="4400" dirty="0" smtClean="0">
                <a:solidFill>
                  <a:srgbClr val="000B5D"/>
                </a:solidFill>
                <a:latin typeface="#9Slide03 IcielPanton Black" panose="00000A00000000000000" pitchFamily="2" charset="-93"/>
              </a:rPr>
              <a:t>CỦA </a:t>
            </a:r>
            <a:r>
              <a:rPr lang="vi-VN" sz="4400" dirty="0">
                <a:solidFill>
                  <a:srgbClr val="000B5D"/>
                </a:solidFill>
                <a:latin typeface="#9Slide03 IcielPanton Black" panose="00000A00000000000000" pitchFamily="2" charset="-93"/>
              </a:rPr>
              <a:t>CÁC NGÀNH CÔNG NGHIỆP CHỦ YẾU</a:t>
            </a:r>
            <a:endParaRPr kumimoji="0" lang="vi-VN" sz="4400" b="0" i="0" u="none" strike="noStrike" kern="1200" cap="none" spc="0" normalizeH="0" baseline="0" noProof="0" dirty="0">
              <a:ln>
                <a:noFill/>
              </a:ln>
              <a:solidFill>
                <a:srgbClr val="000B5D"/>
              </a:solidFill>
              <a:effectLst/>
              <a:uLnTx/>
              <a:uFillTx/>
              <a:latin typeface="#9Slide03 IcielPanton Black" panose="00000A00000000000000" pitchFamily="2" charset="-93"/>
              <a:ea typeface="+mn-ea"/>
              <a:cs typeface="+mn-cs"/>
            </a:endParaRPr>
          </a:p>
        </p:txBody>
      </p:sp>
      <p:grpSp>
        <p:nvGrpSpPr>
          <p:cNvPr id="19" name="Group 19"/>
          <p:cNvGrpSpPr/>
          <p:nvPr/>
        </p:nvGrpSpPr>
        <p:grpSpPr>
          <a:xfrm>
            <a:off x="4931679" y="8055092"/>
            <a:ext cx="12895643" cy="2231907"/>
            <a:chOff x="0" y="0"/>
            <a:chExt cx="1345639" cy="698500"/>
          </a:xfrm>
        </p:grpSpPr>
        <p:sp>
          <p:nvSpPr>
            <p:cNvPr id="20" name="Freeform 20"/>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id="21" name="TextBox 21"/>
            <p:cNvSpPr txBox="1"/>
            <p:nvPr/>
          </p:nvSpPr>
          <p:spPr>
            <a:xfrm>
              <a:off x="114300" y="19050"/>
              <a:ext cx="1117039" cy="679450"/>
            </a:xfrm>
            <a:prstGeom prst="rect">
              <a:avLst/>
            </a:prstGeom>
          </p:spPr>
          <p:txBody>
            <a:bodyPr lIns="50800" tIns="50800" rIns="50800" bIns="50800" rtlCol="0" anchor="ctr"/>
            <a:lstStyle/>
            <a:p>
              <a:pPr marL="0" marR="0" lvl="0" indent="0" algn="ctr" defTabSz="914400" rtl="0" eaLnBrk="1" fontAlgn="auto" latinLnBrk="0" hangingPunct="1">
                <a:lnSpc>
                  <a:spcPts val="2376"/>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oup 25"/>
          <p:cNvGrpSpPr/>
          <p:nvPr/>
        </p:nvGrpSpPr>
        <p:grpSpPr>
          <a:xfrm>
            <a:off x="-2092605" y="9258300"/>
            <a:ext cx="4185210" cy="2172476"/>
            <a:chOff x="0" y="0"/>
            <a:chExt cx="1345639" cy="698500"/>
          </a:xfrm>
        </p:grpSpPr>
        <p:sp>
          <p:nvSpPr>
            <p:cNvPr id="26" name="Freeform 26"/>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id="27" name="TextBox 27"/>
            <p:cNvSpPr txBox="1"/>
            <p:nvPr/>
          </p:nvSpPr>
          <p:spPr>
            <a:xfrm>
              <a:off x="114300" y="19050"/>
              <a:ext cx="1117039" cy="679450"/>
            </a:xfrm>
            <a:prstGeom prst="rect">
              <a:avLst/>
            </a:prstGeom>
          </p:spPr>
          <p:txBody>
            <a:bodyPr lIns="50800" tIns="50800" rIns="50800" bIns="50800" rtlCol="0" anchor="ctr"/>
            <a:lstStyle/>
            <a:p>
              <a:pPr marL="0" marR="0" lvl="0" indent="0" algn="ctr" defTabSz="914400" rtl="0" eaLnBrk="1" fontAlgn="auto" latinLnBrk="0" hangingPunct="1">
                <a:lnSpc>
                  <a:spcPts val="2376"/>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1" name="Group 31"/>
          <p:cNvGrpSpPr/>
          <p:nvPr/>
        </p:nvGrpSpPr>
        <p:grpSpPr>
          <a:xfrm>
            <a:off x="-1016746" y="9777990"/>
            <a:ext cx="5306302" cy="1494660"/>
            <a:chOff x="0" y="0"/>
            <a:chExt cx="2479796" cy="698500"/>
          </a:xfrm>
        </p:grpSpPr>
        <p:sp>
          <p:nvSpPr>
            <p:cNvPr id="32" name="Freeform 32"/>
            <p:cNvSpPr/>
            <p:nvPr/>
          </p:nvSpPr>
          <p:spPr>
            <a:xfrm>
              <a:off x="3082" y="0"/>
              <a:ext cx="2473632" cy="698500"/>
            </a:xfrm>
            <a:custGeom>
              <a:avLst/>
              <a:gdLst/>
              <a:ahLst/>
              <a:cxnLst/>
              <a:rect l="l" t="t" r="r" b="b"/>
              <a:pathLst>
                <a:path w="2473632" h="698500">
                  <a:moveTo>
                    <a:pt x="2468643" y="363122"/>
                  </a:moveTo>
                  <a:lnTo>
                    <a:pt x="2281585" y="684628"/>
                  </a:lnTo>
                  <a:cubicBezTo>
                    <a:pt x="2276588" y="693216"/>
                    <a:pt x="2267401" y="698500"/>
                    <a:pt x="2257465" y="698500"/>
                  </a:cubicBezTo>
                  <a:lnTo>
                    <a:pt x="216167" y="698500"/>
                  </a:lnTo>
                  <a:cubicBezTo>
                    <a:pt x="206231" y="698500"/>
                    <a:pt x="197044" y="693216"/>
                    <a:pt x="192047" y="684628"/>
                  </a:cubicBezTo>
                  <a:lnTo>
                    <a:pt x="4989" y="363122"/>
                  </a:lnTo>
                  <a:cubicBezTo>
                    <a:pt x="0" y="354547"/>
                    <a:pt x="0" y="343953"/>
                    <a:pt x="4989" y="335378"/>
                  </a:cubicBezTo>
                  <a:lnTo>
                    <a:pt x="192047" y="13872"/>
                  </a:lnTo>
                  <a:cubicBezTo>
                    <a:pt x="197044" y="5284"/>
                    <a:pt x="206231" y="0"/>
                    <a:pt x="216167" y="0"/>
                  </a:cubicBezTo>
                  <a:lnTo>
                    <a:pt x="2257465" y="0"/>
                  </a:lnTo>
                  <a:cubicBezTo>
                    <a:pt x="2267401" y="0"/>
                    <a:pt x="2276588" y="5284"/>
                    <a:pt x="2281585" y="13872"/>
                  </a:cubicBezTo>
                  <a:lnTo>
                    <a:pt x="2468643" y="335378"/>
                  </a:lnTo>
                  <a:cubicBezTo>
                    <a:pt x="2473632" y="343953"/>
                    <a:pt x="2473632" y="354547"/>
                    <a:pt x="2468643" y="363122"/>
                  </a:cubicBezTo>
                  <a:close/>
                </a:path>
              </a:pathLst>
            </a:custGeom>
            <a:solidFill>
              <a:srgbClr val="000B5D"/>
            </a:solidFill>
          </p:spPr>
        </p:sp>
        <p:sp>
          <p:nvSpPr>
            <p:cNvPr id="33" name="TextBox 33"/>
            <p:cNvSpPr txBox="1"/>
            <p:nvPr/>
          </p:nvSpPr>
          <p:spPr>
            <a:xfrm>
              <a:off x="114300" y="19050"/>
              <a:ext cx="2251196" cy="679450"/>
            </a:xfrm>
            <a:prstGeom prst="rect">
              <a:avLst/>
            </a:prstGeom>
          </p:spPr>
          <p:txBody>
            <a:bodyPr lIns="50800" tIns="50800" rIns="50800" bIns="50800" rtlCol="0" anchor="ctr"/>
            <a:lstStyle/>
            <a:p>
              <a:pPr marL="0" marR="0" lvl="0" indent="0" algn="ctr" defTabSz="914400" rtl="0" eaLnBrk="1" fontAlgn="auto" latinLnBrk="0" hangingPunct="1">
                <a:lnSpc>
                  <a:spcPts val="2376"/>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8" name="AutoShape 6"/>
          <p:cNvSpPr/>
          <p:nvPr/>
        </p:nvSpPr>
        <p:spPr>
          <a:xfrm flipV="1">
            <a:off x="2265948" y="4119912"/>
            <a:ext cx="0" cy="890806"/>
          </a:xfrm>
          <a:prstGeom prst="line">
            <a:avLst/>
          </a:prstGeom>
          <a:ln w="38100" cap="rnd">
            <a:solidFill>
              <a:srgbClr val="000B5D"/>
            </a:solidFill>
            <a:prstDash val="solid"/>
            <a:headEnd type="triangle" w="lg" len="med"/>
            <a:tailEnd type="none" w="sm" len="sm"/>
          </a:ln>
        </p:spPr>
      </p:sp>
      <p:sp>
        <p:nvSpPr>
          <p:cNvPr id="39" name="TextBox 15"/>
          <p:cNvSpPr txBox="1"/>
          <p:nvPr/>
        </p:nvSpPr>
        <p:spPr>
          <a:xfrm>
            <a:off x="2127780" y="2361642"/>
            <a:ext cx="14938878" cy="1154162"/>
          </a:xfrm>
          <a:prstGeom prst="rect">
            <a:avLst/>
          </a:prstGeom>
        </p:spPr>
        <p:txBody>
          <a:bodyPr wrap="square" lIns="0" tIns="0" rIns="0" bIns="0" rtlCol="0" anchor="t">
            <a:spAutoFit/>
          </a:bodyPr>
          <a:lstStyle/>
          <a:p>
            <a:pPr marL="0" marR="0" lvl="0" indent="0" algn="ctr" defTabSz="914400" rtl="0" eaLnBrk="1" fontAlgn="auto" latinLnBrk="0" hangingPunct="1">
              <a:lnSpc>
                <a:spcPts val="8967"/>
              </a:lnSpc>
              <a:spcBef>
                <a:spcPct val="0"/>
              </a:spcBef>
              <a:spcAft>
                <a:spcPts val="0"/>
              </a:spcAft>
              <a:buClrTx/>
              <a:buSzTx/>
              <a:buFontTx/>
              <a:buNone/>
              <a:tabLst/>
              <a:defRPr/>
            </a:pPr>
            <a:r>
              <a:rPr kumimoji="0" lang="en-US" sz="6405" b="0" i="0" u="none" strike="noStrike" kern="1200" cap="none" spc="0" normalizeH="0" baseline="0" noProof="0" dirty="0" err="1" smtClean="0">
                <a:ln>
                  <a:noFill/>
                </a:ln>
                <a:solidFill>
                  <a:srgbClr val="FF0000"/>
                </a:solidFill>
                <a:effectLst/>
                <a:uLnTx/>
                <a:uFillTx/>
                <a:latin typeface="#9Slide05 Atlantika" pitchFamily="2" charset="-93"/>
                <a:ea typeface="+mn-ea"/>
                <a:cs typeface="+mn-cs"/>
              </a:rPr>
              <a:t>Nhiệm</a:t>
            </a:r>
            <a:r>
              <a:rPr kumimoji="0" lang="en-US" sz="6405" b="0" i="0" u="none" strike="noStrike" kern="1200" cap="none" spc="0" normalizeH="0" baseline="0" noProof="0" dirty="0" smtClean="0">
                <a:ln>
                  <a:noFill/>
                </a:ln>
                <a:solidFill>
                  <a:srgbClr val="FF0000"/>
                </a:solidFill>
                <a:effectLst/>
                <a:uLnTx/>
                <a:uFillTx/>
                <a:latin typeface="#9Slide05 Atlantika" pitchFamily="2" charset="-93"/>
                <a:ea typeface="+mn-ea"/>
                <a:cs typeface="+mn-cs"/>
              </a:rPr>
              <a:t> </a:t>
            </a:r>
            <a:r>
              <a:rPr kumimoji="0" lang="en-US" sz="6405" b="0" i="0" u="none" strike="noStrike" kern="1200" cap="none" spc="0" normalizeH="0" baseline="0" noProof="0" dirty="0" err="1" smtClean="0">
                <a:ln>
                  <a:noFill/>
                </a:ln>
                <a:solidFill>
                  <a:srgbClr val="FF0000"/>
                </a:solidFill>
                <a:effectLst/>
                <a:uLnTx/>
                <a:uFillTx/>
                <a:latin typeface="#9Slide05 Atlantika" pitchFamily="2" charset="-93"/>
                <a:ea typeface="+mn-ea"/>
                <a:cs typeface="+mn-cs"/>
              </a:rPr>
              <a:t>vụ</a:t>
            </a:r>
            <a:r>
              <a:rPr kumimoji="0" lang="en-US" sz="6405" b="0" i="0" u="none" strike="noStrike" kern="1200" cap="none" spc="0" normalizeH="0" baseline="0" noProof="0" dirty="0" smtClean="0">
                <a:ln>
                  <a:noFill/>
                </a:ln>
                <a:solidFill>
                  <a:srgbClr val="FF0000"/>
                </a:solidFill>
                <a:effectLst/>
                <a:uLnTx/>
                <a:uFillTx/>
                <a:latin typeface="#9Slide05 Atlantika" pitchFamily="2" charset="-93"/>
                <a:ea typeface="+mn-ea"/>
                <a:cs typeface="+mn-cs"/>
              </a:rPr>
              <a:t> </a:t>
            </a:r>
            <a:r>
              <a:rPr kumimoji="0" lang="en-US" sz="6405" b="0" i="0" u="none" strike="noStrike" kern="1200" cap="none" spc="0" normalizeH="0" baseline="0" noProof="0" dirty="0" err="1" smtClean="0">
                <a:ln>
                  <a:noFill/>
                </a:ln>
                <a:solidFill>
                  <a:srgbClr val="FF0000"/>
                </a:solidFill>
                <a:effectLst/>
                <a:uLnTx/>
                <a:uFillTx/>
                <a:latin typeface="#9Slide05 Atlantika" pitchFamily="2" charset="-93"/>
                <a:ea typeface="+mn-ea"/>
                <a:cs typeface="+mn-cs"/>
              </a:rPr>
              <a:t>về</a:t>
            </a:r>
            <a:r>
              <a:rPr kumimoji="0" lang="en-US" sz="6405" b="0" i="0" u="none" strike="noStrike" kern="1200" cap="none" spc="0" normalizeH="0" noProof="0" dirty="0" smtClean="0">
                <a:ln>
                  <a:noFill/>
                </a:ln>
                <a:solidFill>
                  <a:srgbClr val="FF0000"/>
                </a:solidFill>
                <a:effectLst/>
                <a:uLnTx/>
                <a:uFillTx/>
                <a:latin typeface="#9Slide05 Atlantika" pitchFamily="2" charset="-93"/>
                <a:ea typeface="+mn-ea"/>
                <a:cs typeface="+mn-cs"/>
              </a:rPr>
              <a:t> </a:t>
            </a:r>
            <a:r>
              <a:rPr kumimoji="0" lang="en-US" sz="6405" b="0" i="0" u="none" strike="noStrike" kern="1200" cap="none" spc="0" normalizeH="0" noProof="0" dirty="0" err="1" smtClean="0">
                <a:ln>
                  <a:noFill/>
                </a:ln>
                <a:solidFill>
                  <a:srgbClr val="FF0000"/>
                </a:solidFill>
                <a:effectLst/>
                <a:uLnTx/>
                <a:uFillTx/>
                <a:latin typeface="#9Slide05 Atlantika" pitchFamily="2" charset="-93"/>
                <a:ea typeface="+mn-ea"/>
                <a:cs typeface="+mn-cs"/>
              </a:rPr>
              <a:t>nhà</a:t>
            </a:r>
            <a:r>
              <a:rPr kumimoji="0" lang="en-US" sz="6405" b="0" i="0" u="none" strike="noStrike" kern="1200" cap="none" spc="0" normalizeH="0" baseline="0" noProof="0" dirty="0" smtClean="0">
                <a:ln>
                  <a:noFill/>
                </a:ln>
                <a:solidFill>
                  <a:srgbClr val="FF0000"/>
                </a:solidFill>
                <a:effectLst/>
                <a:uLnTx/>
                <a:uFillTx/>
                <a:latin typeface="#9Slide05 Atlantika" pitchFamily="2" charset="-93"/>
                <a:ea typeface="+mn-ea"/>
                <a:cs typeface="+mn-cs"/>
              </a:rPr>
              <a:t>: </a:t>
            </a:r>
            <a:r>
              <a:rPr kumimoji="0" lang="en-US" sz="6405" b="0" i="0" u="none" strike="noStrike" kern="1200" cap="none" spc="0" normalizeH="0" baseline="0" noProof="0" dirty="0" err="1" smtClean="0">
                <a:ln>
                  <a:noFill/>
                </a:ln>
                <a:solidFill>
                  <a:srgbClr val="FF0000"/>
                </a:solidFill>
                <a:effectLst/>
                <a:uLnTx/>
                <a:uFillTx/>
                <a:latin typeface="#9Slide05 Atlantika" pitchFamily="2" charset="-93"/>
                <a:ea typeface="+mn-ea"/>
                <a:cs typeface="+mn-cs"/>
              </a:rPr>
              <a:t>làm</a:t>
            </a:r>
            <a:r>
              <a:rPr kumimoji="0" lang="en-US" sz="6405" b="0" i="0" u="none" strike="noStrike" kern="1200" cap="none" spc="0" normalizeH="0" noProof="0" dirty="0" smtClean="0">
                <a:ln>
                  <a:noFill/>
                </a:ln>
                <a:solidFill>
                  <a:srgbClr val="FF0000"/>
                </a:solidFill>
                <a:effectLst/>
                <a:uLnTx/>
                <a:uFillTx/>
                <a:latin typeface="#9Slide05 Atlantika" pitchFamily="2" charset="-93"/>
                <a:ea typeface="+mn-ea"/>
                <a:cs typeface="+mn-cs"/>
              </a:rPr>
              <a:t> </a:t>
            </a:r>
            <a:r>
              <a:rPr kumimoji="0" lang="en-US" sz="6405" b="0" i="0" u="none" strike="noStrike" kern="1200" cap="none" spc="0" normalizeH="0" noProof="0" dirty="0" err="1" smtClean="0">
                <a:ln>
                  <a:noFill/>
                </a:ln>
                <a:solidFill>
                  <a:srgbClr val="FF0000"/>
                </a:solidFill>
                <a:effectLst/>
                <a:uLnTx/>
                <a:uFillTx/>
                <a:latin typeface="#9Slide05 Atlantika" pitchFamily="2" charset="-93"/>
                <a:ea typeface="+mn-ea"/>
                <a:cs typeface="+mn-cs"/>
              </a:rPr>
              <a:t>bài</a:t>
            </a:r>
            <a:r>
              <a:rPr kumimoji="0" lang="en-US" sz="6405" b="0" i="0" u="none" strike="noStrike" kern="1200" cap="none" spc="0" normalizeH="0" noProof="0" dirty="0" smtClean="0">
                <a:ln>
                  <a:noFill/>
                </a:ln>
                <a:solidFill>
                  <a:srgbClr val="FF0000"/>
                </a:solidFill>
                <a:effectLst/>
                <a:uLnTx/>
                <a:uFillTx/>
                <a:latin typeface="#9Slide05 Atlantika" pitchFamily="2" charset="-93"/>
                <a:ea typeface="+mn-ea"/>
                <a:cs typeface="+mn-cs"/>
              </a:rPr>
              <a:t> </a:t>
            </a:r>
            <a:r>
              <a:rPr kumimoji="0" lang="en-US" sz="6405" b="0" i="0" u="none" strike="noStrike" kern="1200" cap="none" spc="0" normalizeH="0" noProof="0" dirty="0" err="1" smtClean="0">
                <a:ln>
                  <a:noFill/>
                </a:ln>
                <a:solidFill>
                  <a:srgbClr val="FF0000"/>
                </a:solidFill>
                <a:effectLst/>
                <a:uLnTx/>
                <a:uFillTx/>
                <a:latin typeface="#9Slide05 Atlantika" pitchFamily="2" charset="-93"/>
                <a:ea typeface="+mn-ea"/>
                <a:cs typeface="+mn-cs"/>
              </a:rPr>
              <a:t>thuyết</a:t>
            </a:r>
            <a:r>
              <a:rPr kumimoji="0" lang="en-US" sz="6405" b="0" i="0" u="none" strike="noStrike" kern="1200" cap="none" spc="0" normalizeH="0" noProof="0" dirty="0" smtClean="0">
                <a:ln>
                  <a:noFill/>
                </a:ln>
                <a:solidFill>
                  <a:srgbClr val="FF0000"/>
                </a:solidFill>
                <a:effectLst/>
                <a:uLnTx/>
                <a:uFillTx/>
                <a:latin typeface="#9Slide05 Atlantika" pitchFamily="2" charset="-93"/>
                <a:ea typeface="+mn-ea"/>
                <a:cs typeface="+mn-cs"/>
              </a:rPr>
              <a:t> </a:t>
            </a:r>
            <a:r>
              <a:rPr kumimoji="0" lang="en-US" sz="6405" b="0" i="0" u="none" strike="noStrike" kern="1200" cap="none" spc="0" normalizeH="0" noProof="0" dirty="0" err="1" smtClean="0">
                <a:ln>
                  <a:noFill/>
                </a:ln>
                <a:solidFill>
                  <a:srgbClr val="FF0000"/>
                </a:solidFill>
                <a:effectLst/>
                <a:uLnTx/>
                <a:uFillTx/>
                <a:latin typeface="#9Slide05 Atlantika" pitchFamily="2" charset="-93"/>
                <a:ea typeface="+mn-ea"/>
                <a:cs typeface="+mn-cs"/>
              </a:rPr>
              <a:t>trình</a:t>
            </a:r>
            <a:r>
              <a:rPr kumimoji="0" lang="en-US" sz="6405" b="0" i="0" u="none" strike="noStrike" kern="1200" cap="none" spc="0" normalizeH="0" noProof="0" dirty="0" smtClean="0">
                <a:ln>
                  <a:noFill/>
                </a:ln>
                <a:solidFill>
                  <a:srgbClr val="FF0000"/>
                </a:solidFill>
                <a:effectLst/>
                <a:uLnTx/>
                <a:uFillTx/>
                <a:latin typeface="#9Slide05 Atlantika" pitchFamily="2" charset="-93"/>
                <a:ea typeface="+mn-ea"/>
                <a:cs typeface="+mn-cs"/>
              </a:rPr>
              <a:t> </a:t>
            </a:r>
            <a:r>
              <a:rPr kumimoji="0" lang="en-US" sz="6405" b="0" i="0" u="none" strike="noStrike" kern="1200" cap="none" spc="0" normalizeH="0" noProof="0" dirty="0" err="1" smtClean="0">
                <a:ln>
                  <a:noFill/>
                </a:ln>
                <a:solidFill>
                  <a:srgbClr val="FF0000"/>
                </a:solidFill>
                <a:effectLst/>
                <a:uLnTx/>
                <a:uFillTx/>
                <a:latin typeface="#9Slide05 Atlantika" pitchFamily="2" charset="-93"/>
                <a:ea typeface="+mn-ea"/>
                <a:cs typeface="+mn-cs"/>
              </a:rPr>
              <a:t>bằng</a:t>
            </a:r>
            <a:r>
              <a:rPr kumimoji="0" lang="en-US" sz="6405" b="0" i="0" u="none" strike="noStrike" kern="1200" cap="none" spc="0" normalizeH="0" noProof="0" dirty="0" smtClean="0">
                <a:ln>
                  <a:noFill/>
                </a:ln>
                <a:solidFill>
                  <a:srgbClr val="FF0000"/>
                </a:solidFill>
                <a:effectLst/>
                <a:uLnTx/>
                <a:uFillTx/>
                <a:latin typeface="#9Slide05 Atlantika" pitchFamily="2" charset="-93"/>
                <a:ea typeface="+mn-ea"/>
                <a:cs typeface="+mn-cs"/>
              </a:rPr>
              <a:t> power point</a:t>
            </a:r>
            <a:endParaRPr kumimoji="0" lang="en-US" sz="6405" b="0" i="0" u="none" strike="noStrike" kern="1200" cap="none" spc="0" normalizeH="0" baseline="0" noProof="0" dirty="0">
              <a:ln>
                <a:noFill/>
              </a:ln>
              <a:solidFill>
                <a:srgbClr val="FF0000"/>
              </a:solidFill>
              <a:effectLst/>
              <a:uLnTx/>
              <a:uFillTx/>
              <a:latin typeface="#9Slide05 Atlantika" pitchFamily="2" charset="-93"/>
              <a:ea typeface="+mn-ea"/>
              <a:cs typeface="+mn-cs"/>
            </a:endParaRPr>
          </a:p>
        </p:txBody>
      </p:sp>
      <p:cxnSp>
        <p:nvCxnSpPr>
          <p:cNvPr id="41" name="Straight Connector 40"/>
          <p:cNvCxnSpPr>
            <a:stCxn id="38" idx="1"/>
          </p:cNvCxnSpPr>
          <p:nvPr/>
        </p:nvCxnSpPr>
        <p:spPr>
          <a:xfrm>
            <a:off x="2265949" y="4119912"/>
            <a:ext cx="14020799" cy="17870"/>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43" name="AutoShape 6"/>
          <p:cNvSpPr/>
          <p:nvPr/>
        </p:nvSpPr>
        <p:spPr>
          <a:xfrm flipV="1">
            <a:off x="9290862" y="4119913"/>
            <a:ext cx="0" cy="931265"/>
          </a:xfrm>
          <a:prstGeom prst="line">
            <a:avLst/>
          </a:prstGeom>
          <a:ln w="38100" cap="rnd">
            <a:solidFill>
              <a:srgbClr val="000B5D"/>
            </a:solidFill>
            <a:prstDash val="solid"/>
            <a:headEnd type="triangle" w="lg" len="med"/>
            <a:tailEnd type="none" w="sm" len="sm"/>
          </a:ln>
        </p:spPr>
      </p:sp>
      <p:sp>
        <p:nvSpPr>
          <p:cNvPr id="44" name="AutoShape 6"/>
          <p:cNvSpPr/>
          <p:nvPr/>
        </p:nvSpPr>
        <p:spPr>
          <a:xfrm flipV="1">
            <a:off x="16286748" y="4119913"/>
            <a:ext cx="0" cy="762372"/>
          </a:xfrm>
          <a:prstGeom prst="line">
            <a:avLst/>
          </a:prstGeom>
          <a:ln w="38100" cap="rnd">
            <a:solidFill>
              <a:srgbClr val="000B5D"/>
            </a:solidFill>
            <a:prstDash val="solid"/>
            <a:headEnd type="triangle" w="lg" len="med"/>
            <a:tailEnd type="none" w="sm" len="sm"/>
          </a:ln>
        </p:spPr>
      </p:sp>
      <p:cxnSp>
        <p:nvCxnSpPr>
          <p:cNvPr id="46" name="Straight Connector 45"/>
          <p:cNvCxnSpPr/>
          <p:nvPr/>
        </p:nvCxnSpPr>
        <p:spPr>
          <a:xfrm>
            <a:off x="9289570" y="3217957"/>
            <a:ext cx="1" cy="918449"/>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49" name="AutoShape 22"/>
          <p:cNvSpPr/>
          <p:nvPr/>
        </p:nvSpPr>
        <p:spPr>
          <a:xfrm>
            <a:off x="1072374" y="2232297"/>
            <a:ext cx="16320077" cy="66675"/>
          </a:xfrm>
          <a:prstGeom prst="line">
            <a:avLst/>
          </a:prstGeom>
          <a:ln w="28575" cap="rnd">
            <a:solidFill>
              <a:srgbClr val="002060"/>
            </a:solidFill>
            <a:prstDash val="lgDash"/>
            <a:headEnd type="diamond" w="lg" len="lg"/>
            <a:tailEnd type="none" w="sm" len="sm"/>
          </a:ln>
        </p:spPr>
      </p:sp>
      <p:sp>
        <p:nvSpPr>
          <p:cNvPr id="47" name="AutoShape 6"/>
          <p:cNvSpPr/>
          <p:nvPr/>
        </p:nvSpPr>
        <p:spPr>
          <a:xfrm flipV="1">
            <a:off x="5771148" y="4119913"/>
            <a:ext cx="0" cy="931265"/>
          </a:xfrm>
          <a:prstGeom prst="line">
            <a:avLst/>
          </a:prstGeom>
          <a:ln w="38100" cap="rnd">
            <a:solidFill>
              <a:srgbClr val="000B5D"/>
            </a:solidFill>
            <a:prstDash val="solid"/>
            <a:headEnd type="triangle" w="lg" len="med"/>
            <a:tailEnd type="none" w="sm" len="sm"/>
          </a:ln>
        </p:spPr>
      </p:sp>
      <p:sp>
        <p:nvSpPr>
          <p:cNvPr id="48" name="AutoShape 6"/>
          <p:cNvSpPr/>
          <p:nvPr/>
        </p:nvSpPr>
        <p:spPr>
          <a:xfrm flipV="1">
            <a:off x="12781548" y="4119913"/>
            <a:ext cx="0" cy="931265"/>
          </a:xfrm>
          <a:prstGeom prst="line">
            <a:avLst/>
          </a:prstGeom>
          <a:ln w="38100" cap="rnd">
            <a:solidFill>
              <a:srgbClr val="000B5D"/>
            </a:solidFill>
            <a:prstDash val="solid"/>
            <a:headEnd type="triangle" w="lg" len="med"/>
            <a:tailEnd type="none" w="sm" len="sm"/>
          </a:ln>
        </p:spPr>
      </p:sp>
      <p:grpSp>
        <p:nvGrpSpPr>
          <p:cNvPr id="58" name="Group 57"/>
          <p:cNvGrpSpPr/>
          <p:nvPr/>
        </p:nvGrpSpPr>
        <p:grpSpPr>
          <a:xfrm>
            <a:off x="4312185" y="5105968"/>
            <a:ext cx="3254358" cy="2650378"/>
            <a:chOff x="525106" y="4915272"/>
            <a:chExt cx="3690697" cy="3096673"/>
          </a:xfrm>
        </p:grpSpPr>
        <p:grpSp>
          <p:nvGrpSpPr>
            <p:cNvPr id="59" name="Group 8"/>
            <p:cNvGrpSpPr/>
            <p:nvPr/>
          </p:nvGrpSpPr>
          <p:grpSpPr>
            <a:xfrm>
              <a:off x="525106" y="4915272"/>
              <a:ext cx="3690697" cy="3096673"/>
              <a:chOff x="2108" y="0"/>
              <a:chExt cx="1397505" cy="872615"/>
            </a:xfrm>
          </p:grpSpPr>
          <p:sp>
            <p:nvSpPr>
              <p:cNvPr id="6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62" name="TextBox 10"/>
              <p:cNvSpPr txBox="1"/>
              <p:nvPr/>
            </p:nvSpPr>
            <p:spPr>
              <a:xfrm>
                <a:off x="114300" y="19050"/>
                <a:ext cx="1285313" cy="853565"/>
              </a:xfrm>
              <a:prstGeom prst="rect">
                <a:avLst/>
              </a:prstGeom>
            </p:spPr>
            <p:txBody>
              <a:bodyPr lIns="50800" tIns="50800" rIns="50800" bIns="50800" rtlCol="0" anchor="ctr"/>
              <a:lstStyle/>
              <a:p>
                <a:pPr marL="0" marR="0" lvl="0" indent="0" algn="ctr" defTabSz="914400" rtl="0" eaLnBrk="1" fontAlgn="auto" latinLnBrk="0" hangingPunct="1">
                  <a:lnSpc>
                    <a:spcPts val="2376"/>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Cabin Condensed Bold" panose="00000806000000000000" pitchFamily="2" charset="-93"/>
                  <a:ea typeface="+mn-ea"/>
                  <a:cs typeface="+mn-cs"/>
                </a:endParaRPr>
              </a:p>
            </p:txBody>
          </p:sp>
        </p:grpSp>
        <p:sp>
          <p:nvSpPr>
            <p:cNvPr id="60" name="TextBox 12"/>
            <p:cNvSpPr txBox="1"/>
            <p:nvPr/>
          </p:nvSpPr>
          <p:spPr>
            <a:xfrm>
              <a:off x="725295" y="5074062"/>
              <a:ext cx="2967418" cy="2045390"/>
            </a:xfrm>
            <a:prstGeom prst="rect">
              <a:avLst/>
            </a:prstGeom>
          </p:spPr>
          <p:txBody>
            <a:bodyPr wrap="square" lIns="0" tIns="0" rIns="0" bIns="0" rtlCol="0" anchor="t">
              <a:spAutoFit/>
            </a:bodyPr>
            <a:lstStyle/>
            <a:p>
              <a:pPr lvl="0" algn="ctr">
                <a:lnSpc>
                  <a:spcPts val="4701"/>
                </a:lnSpc>
              </a:pPr>
              <a:r>
                <a:rPr lang="en-US" sz="2800" dirty="0" err="1" smtClean="0">
                  <a:solidFill>
                    <a:prstClr val="white"/>
                  </a:solidFill>
                  <a:latin typeface="#9Slide03 Cabin Condensed Bold" panose="00000806000000000000" pitchFamily="2" charset="-93"/>
                </a:rPr>
                <a:t>Nhóm</a:t>
              </a:r>
              <a:r>
                <a:rPr lang="en-US" sz="2800" dirty="0" smtClean="0">
                  <a:solidFill>
                    <a:prstClr val="white"/>
                  </a:solidFill>
                  <a:latin typeface="#9Slide03 Cabin Condensed Bold" panose="00000806000000000000" pitchFamily="2" charset="-93"/>
                </a:rPr>
                <a:t> </a:t>
              </a:r>
              <a:r>
                <a:rPr lang="en-US" sz="2800" dirty="0">
                  <a:solidFill>
                    <a:prstClr val="white"/>
                  </a:solidFill>
                  <a:latin typeface="#9Slide03 Cabin Condensed Bold" panose="00000806000000000000" pitchFamily="2" charset="-93"/>
                </a:rPr>
                <a:t>2:  </a:t>
              </a:r>
              <a:r>
                <a:rPr lang="en-US" sz="2800" dirty="0" smtClean="0">
                  <a:solidFill>
                    <a:prstClr val="white"/>
                  </a:solidFill>
                  <a:latin typeface="#9Slide03 Cabin Condensed Bold" panose="00000806000000000000" pitchFamily="2" charset="-93"/>
                </a:rPr>
                <a:t/>
              </a:r>
              <a:br>
                <a:rPr lang="en-US" sz="2800" dirty="0" smtClean="0">
                  <a:solidFill>
                    <a:prstClr val="white"/>
                  </a:solidFill>
                  <a:latin typeface="#9Slide03 Cabin Condensed Bold" panose="00000806000000000000" pitchFamily="2" charset="-93"/>
                </a:rPr>
              </a:br>
              <a:r>
                <a:rPr lang="en-US" sz="2800" dirty="0" err="1" smtClean="0">
                  <a:solidFill>
                    <a:prstClr val="white"/>
                  </a:solidFill>
                  <a:latin typeface="#9Slide03 Cabin Condensed Bold" panose="00000806000000000000" pitchFamily="2" charset="-93"/>
                </a:rPr>
                <a:t>Công</a:t>
              </a:r>
              <a:r>
                <a:rPr lang="en-US" sz="2800" dirty="0" smtClean="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nghiệp</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sản</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xuất</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điện</a:t>
              </a:r>
              <a:endParaRPr kumimoji="0" lang="en-US" sz="2800" b="0" i="0" u="none" strike="noStrike" kern="1200" cap="none" spc="0" normalizeH="0" baseline="0" noProof="0" dirty="0">
                <a:ln>
                  <a:noFill/>
                </a:ln>
                <a:solidFill>
                  <a:prstClr val="white"/>
                </a:solidFill>
                <a:effectLst/>
                <a:uLnTx/>
                <a:uFillTx/>
                <a:latin typeface="#9Slide03 Cabin Condensed Bold" panose="00000806000000000000" pitchFamily="2" charset="-93"/>
              </a:endParaRPr>
            </a:p>
          </p:txBody>
        </p:sp>
      </p:grpSp>
      <p:grpSp>
        <p:nvGrpSpPr>
          <p:cNvPr id="63" name="Group 62"/>
          <p:cNvGrpSpPr/>
          <p:nvPr/>
        </p:nvGrpSpPr>
        <p:grpSpPr>
          <a:xfrm>
            <a:off x="7827804" y="5105968"/>
            <a:ext cx="3254358" cy="2650378"/>
            <a:chOff x="525106" y="4915272"/>
            <a:chExt cx="3690697" cy="3096673"/>
          </a:xfrm>
        </p:grpSpPr>
        <p:grpSp>
          <p:nvGrpSpPr>
            <p:cNvPr id="64" name="Group 8"/>
            <p:cNvGrpSpPr/>
            <p:nvPr/>
          </p:nvGrpSpPr>
          <p:grpSpPr>
            <a:xfrm>
              <a:off x="525106" y="4915272"/>
              <a:ext cx="3690697" cy="3096673"/>
              <a:chOff x="2108" y="0"/>
              <a:chExt cx="1397505" cy="872615"/>
            </a:xfrm>
          </p:grpSpPr>
          <p:sp>
            <p:nvSpPr>
              <p:cNvPr id="66"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67" name="TextBox 10"/>
              <p:cNvSpPr txBox="1"/>
              <p:nvPr/>
            </p:nvSpPr>
            <p:spPr>
              <a:xfrm>
                <a:off x="114300" y="19050"/>
                <a:ext cx="1285313" cy="853565"/>
              </a:xfrm>
              <a:prstGeom prst="rect">
                <a:avLst/>
              </a:prstGeom>
            </p:spPr>
            <p:txBody>
              <a:bodyPr lIns="50800" tIns="50800" rIns="50800" bIns="50800" rtlCol="0" anchor="ctr"/>
              <a:lstStyle/>
              <a:p>
                <a:pPr marL="0" marR="0" lvl="0" indent="0" algn="ctr" defTabSz="914400" rtl="0" eaLnBrk="1" fontAlgn="auto" latinLnBrk="0" hangingPunct="1">
                  <a:lnSpc>
                    <a:spcPts val="2376"/>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Cabin Condensed Bold" panose="00000806000000000000" pitchFamily="2" charset="-93"/>
                  <a:ea typeface="+mn-ea"/>
                  <a:cs typeface="+mn-cs"/>
                </a:endParaRPr>
              </a:p>
            </p:txBody>
          </p:sp>
        </p:grpSp>
        <p:sp>
          <p:nvSpPr>
            <p:cNvPr id="65" name="TextBox 12"/>
            <p:cNvSpPr txBox="1"/>
            <p:nvPr/>
          </p:nvSpPr>
          <p:spPr>
            <a:xfrm>
              <a:off x="725295" y="5074062"/>
              <a:ext cx="2967418" cy="2816888"/>
            </a:xfrm>
            <a:prstGeom prst="rect">
              <a:avLst/>
            </a:prstGeom>
          </p:spPr>
          <p:txBody>
            <a:bodyPr wrap="square" lIns="0" tIns="0" rIns="0" bIns="0" rtlCol="0" anchor="t">
              <a:spAutoFit/>
            </a:bodyPr>
            <a:lstStyle/>
            <a:p>
              <a:pPr lvl="0" algn="ctr">
                <a:lnSpc>
                  <a:spcPts val="4701"/>
                </a:lnSpc>
              </a:pPr>
              <a:r>
                <a:rPr lang="en-US" sz="2800" dirty="0" err="1" smtClean="0">
                  <a:solidFill>
                    <a:prstClr val="white"/>
                  </a:solidFill>
                  <a:latin typeface="#9Slide03 Cabin Condensed Bold" panose="00000806000000000000" pitchFamily="2" charset="-93"/>
                </a:rPr>
                <a:t>Nhóm</a:t>
              </a:r>
              <a:r>
                <a:rPr lang="en-US" sz="2800" dirty="0" smtClean="0">
                  <a:solidFill>
                    <a:prstClr val="white"/>
                  </a:solidFill>
                  <a:latin typeface="#9Slide03 Cabin Condensed Bold" panose="00000806000000000000" pitchFamily="2" charset="-93"/>
                </a:rPr>
                <a:t> </a:t>
              </a:r>
              <a:r>
                <a:rPr lang="en-US" sz="2800" dirty="0">
                  <a:solidFill>
                    <a:prstClr val="white"/>
                  </a:solidFill>
                  <a:latin typeface="#9Slide03 Cabin Condensed Bold" panose="00000806000000000000" pitchFamily="2" charset="-93"/>
                </a:rPr>
                <a:t>3: </a:t>
              </a:r>
              <a:r>
                <a:rPr lang="en-US" sz="2800" dirty="0" smtClean="0">
                  <a:solidFill>
                    <a:prstClr val="white"/>
                  </a:solidFill>
                  <a:latin typeface="#9Slide03 Cabin Condensed Bold" panose="00000806000000000000" pitchFamily="2" charset="-93"/>
                </a:rPr>
                <a:t/>
              </a:r>
              <a:br>
                <a:rPr lang="en-US" sz="2800" dirty="0" smtClean="0">
                  <a:solidFill>
                    <a:prstClr val="white"/>
                  </a:solidFill>
                  <a:latin typeface="#9Slide03 Cabin Condensed Bold" panose="00000806000000000000" pitchFamily="2" charset="-93"/>
                </a:rPr>
              </a:br>
              <a:r>
                <a:rPr lang="en-US" sz="2800" dirty="0" smtClean="0">
                  <a:solidFill>
                    <a:prstClr val="white"/>
                  </a:solidFill>
                  <a:latin typeface="#9Slide03 Cabin Condensed Bold" panose="00000806000000000000" pitchFamily="2" charset="-93"/>
                </a:rPr>
                <a:t> </a:t>
              </a:r>
              <a:r>
                <a:rPr lang="en-US" sz="2800" dirty="0" err="1" smtClean="0">
                  <a:solidFill>
                    <a:prstClr val="white"/>
                  </a:solidFill>
                  <a:latin typeface="#9Slide03 Cabin Condensed Bold" panose="00000806000000000000" pitchFamily="2" charset="-93"/>
                </a:rPr>
                <a:t>Công</a:t>
              </a:r>
              <a:r>
                <a:rPr lang="en-US" sz="2800" dirty="0" smtClean="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nghiệp</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sản</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xuất</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chế</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biến</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thực</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phẩm</a:t>
              </a:r>
              <a:r>
                <a:rPr lang="en-US" sz="2800" dirty="0">
                  <a:solidFill>
                    <a:prstClr val="white"/>
                  </a:solidFill>
                  <a:latin typeface="#9Slide03 Cabin Condensed Bold" panose="00000806000000000000" pitchFamily="2" charset="-93"/>
                </a:rPr>
                <a:t> </a:t>
              </a:r>
              <a:endParaRPr kumimoji="0" lang="en-US" sz="2800" b="0" i="0" u="none" strike="noStrike" kern="1200" cap="none" spc="0" normalizeH="0" baseline="0" noProof="0" dirty="0">
                <a:ln>
                  <a:noFill/>
                </a:ln>
                <a:solidFill>
                  <a:prstClr val="white"/>
                </a:solidFill>
                <a:effectLst/>
                <a:uLnTx/>
                <a:uFillTx/>
                <a:latin typeface="#9Slide03 Cabin Condensed Bold" panose="00000806000000000000" pitchFamily="2" charset="-93"/>
              </a:endParaRPr>
            </a:p>
          </p:txBody>
        </p:sp>
      </p:grpSp>
      <p:grpSp>
        <p:nvGrpSpPr>
          <p:cNvPr id="68" name="Group 67"/>
          <p:cNvGrpSpPr/>
          <p:nvPr/>
        </p:nvGrpSpPr>
        <p:grpSpPr>
          <a:xfrm>
            <a:off x="11343423" y="5105968"/>
            <a:ext cx="3254358" cy="2650378"/>
            <a:chOff x="525106" y="4915272"/>
            <a:chExt cx="3690697" cy="3096673"/>
          </a:xfrm>
        </p:grpSpPr>
        <p:grpSp>
          <p:nvGrpSpPr>
            <p:cNvPr id="69"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marL="0" marR="0" lvl="0" indent="0" algn="ctr" defTabSz="914400" rtl="0" eaLnBrk="1" fontAlgn="auto" latinLnBrk="0" hangingPunct="1">
                  <a:lnSpc>
                    <a:spcPts val="2376"/>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Cabin Condensed Bold" panose="00000806000000000000" pitchFamily="2" charset="-93"/>
                  <a:ea typeface="+mn-ea"/>
                  <a:cs typeface="+mn-cs"/>
                </a:endParaRPr>
              </a:p>
            </p:txBody>
          </p:sp>
        </p:grpSp>
        <p:sp>
          <p:nvSpPr>
            <p:cNvPr id="70" name="TextBox 12"/>
            <p:cNvSpPr txBox="1"/>
            <p:nvPr/>
          </p:nvSpPr>
          <p:spPr>
            <a:xfrm>
              <a:off x="725295" y="5074062"/>
              <a:ext cx="2967418" cy="2816888"/>
            </a:xfrm>
            <a:prstGeom prst="rect">
              <a:avLst/>
            </a:prstGeom>
          </p:spPr>
          <p:txBody>
            <a:bodyPr wrap="square" lIns="0" tIns="0" rIns="0" bIns="0" rtlCol="0" anchor="t">
              <a:spAutoFit/>
            </a:bodyPr>
            <a:lstStyle/>
            <a:p>
              <a:pPr lvl="0" algn="ctr">
                <a:lnSpc>
                  <a:spcPts val="4701"/>
                </a:lnSpc>
              </a:pPr>
              <a:r>
                <a:rPr lang="en-US" sz="2800" dirty="0" err="1" smtClean="0">
                  <a:solidFill>
                    <a:prstClr val="white"/>
                  </a:solidFill>
                  <a:latin typeface="#9Slide03 Cabin Condensed Bold" panose="00000806000000000000" pitchFamily="2" charset="-93"/>
                </a:rPr>
                <a:t>Nhóm</a:t>
              </a:r>
              <a:r>
                <a:rPr lang="en-US" sz="2800" dirty="0" smtClean="0">
                  <a:solidFill>
                    <a:prstClr val="white"/>
                  </a:solidFill>
                  <a:latin typeface="#9Slide03 Cabin Condensed Bold" panose="00000806000000000000" pitchFamily="2" charset="-93"/>
                </a:rPr>
                <a:t> </a:t>
              </a:r>
              <a:r>
                <a:rPr lang="en-US" sz="2800" dirty="0">
                  <a:solidFill>
                    <a:prstClr val="white"/>
                  </a:solidFill>
                  <a:latin typeface="#9Slide03 Cabin Condensed Bold" panose="00000806000000000000" pitchFamily="2" charset="-93"/>
                </a:rPr>
                <a:t>4:  </a:t>
              </a:r>
              <a:r>
                <a:rPr lang="en-US" sz="2800" dirty="0" smtClean="0">
                  <a:solidFill>
                    <a:prstClr val="white"/>
                  </a:solidFill>
                  <a:latin typeface="#9Slide03 Cabin Condensed Bold" panose="00000806000000000000" pitchFamily="2" charset="-93"/>
                </a:rPr>
                <a:t/>
              </a:r>
              <a:br>
                <a:rPr lang="en-US" sz="2800" dirty="0" smtClean="0">
                  <a:solidFill>
                    <a:prstClr val="white"/>
                  </a:solidFill>
                  <a:latin typeface="#9Slide03 Cabin Condensed Bold" panose="00000806000000000000" pitchFamily="2" charset="-93"/>
                </a:rPr>
              </a:br>
              <a:r>
                <a:rPr lang="en-US" sz="2800" dirty="0" err="1" smtClean="0">
                  <a:solidFill>
                    <a:prstClr val="white"/>
                  </a:solidFill>
                  <a:latin typeface="#9Slide03 Cabin Condensed Bold" panose="00000806000000000000" pitchFamily="2" charset="-93"/>
                </a:rPr>
                <a:t>Công</a:t>
              </a:r>
              <a:r>
                <a:rPr lang="en-US" sz="2800" dirty="0" smtClean="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nghiệp</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sản</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xuất</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sản</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phẩm</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điện</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tử</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máy</a:t>
              </a:r>
              <a:r>
                <a:rPr lang="en-US" sz="2800" dirty="0">
                  <a:solidFill>
                    <a:prstClr val="white"/>
                  </a:solidFill>
                  <a:latin typeface="#9Slide03 Cabin Condensed Bold" panose="00000806000000000000" pitchFamily="2" charset="-93"/>
                </a:rPr>
                <a:t> vi </a:t>
              </a:r>
              <a:r>
                <a:rPr lang="en-US" sz="2800" dirty="0" err="1">
                  <a:solidFill>
                    <a:prstClr val="white"/>
                  </a:solidFill>
                  <a:latin typeface="#9Slide03 Cabin Condensed Bold" panose="00000806000000000000" pitchFamily="2" charset="-93"/>
                </a:rPr>
                <a:t>tính</a:t>
              </a:r>
              <a:r>
                <a:rPr lang="en-US" sz="2800" dirty="0">
                  <a:solidFill>
                    <a:prstClr val="white"/>
                  </a:solidFill>
                  <a:latin typeface="#9Slide03 Cabin Condensed Bold" panose="00000806000000000000" pitchFamily="2" charset="-93"/>
                </a:rPr>
                <a:t> </a:t>
              </a:r>
              <a:endParaRPr kumimoji="0" lang="en-US" sz="2800" b="0" i="0" u="none" strike="noStrike" kern="1200" cap="none" spc="0" normalizeH="0" baseline="0" noProof="0" dirty="0">
                <a:ln>
                  <a:noFill/>
                </a:ln>
                <a:solidFill>
                  <a:prstClr val="white"/>
                </a:solidFill>
                <a:effectLst/>
                <a:uLnTx/>
                <a:uFillTx/>
                <a:latin typeface="#9Slide03 Cabin Condensed Bold" panose="00000806000000000000" pitchFamily="2" charset="-93"/>
              </a:endParaRPr>
            </a:p>
          </p:txBody>
        </p:sp>
      </p:grpSp>
      <p:grpSp>
        <p:nvGrpSpPr>
          <p:cNvPr id="73" name="Group 72"/>
          <p:cNvGrpSpPr/>
          <p:nvPr/>
        </p:nvGrpSpPr>
        <p:grpSpPr>
          <a:xfrm>
            <a:off x="14859042" y="5105968"/>
            <a:ext cx="3254358" cy="2650378"/>
            <a:chOff x="525106" y="4915272"/>
            <a:chExt cx="3690697" cy="3096673"/>
          </a:xfrm>
        </p:grpSpPr>
        <p:grpSp>
          <p:nvGrpSpPr>
            <p:cNvPr id="74" name="Group 8"/>
            <p:cNvGrpSpPr/>
            <p:nvPr/>
          </p:nvGrpSpPr>
          <p:grpSpPr>
            <a:xfrm>
              <a:off x="525106" y="4915272"/>
              <a:ext cx="3690697" cy="3096673"/>
              <a:chOff x="2108" y="0"/>
              <a:chExt cx="1397505" cy="872615"/>
            </a:xfrm>
          </p:grpSpPr>
          <p:sp>
            <p:nvSpPr>
              <p:cNvPr id="76"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7" name="TextBox 10"/>
              <p:cNvSpPr txBox="1"/>
              <p:nvPr/>
            </p:nvSpPr>
            <p:spPr>
              <a:xfrm>
                <a:off x="114300" y="19050"/>
                <a:ext cx="1285313" cy="853565"/>
              </a:xfrm>
              <a:prstGeom prst="rect">
                <a:avLst/>
              </a:prstGeom>
            </p:spPr>
            <p:txBody>
              <a:bodyPr lIns="50800" tIns="50800" rIns="50800" bIns="50800" rtlCol="0" anchor="ctr"/>
              <a:lstStyle/>
              <a:p>
                <a:pPr marL="0" marR="0" lvl="0" indent="0" algn="ctr" defTabSz="914400" rtl="0" eaLnBrk="1" fontAlgn="auto" latinLnBrk="0" hangingPunct="1">
                  <a:lnSpc>
                    <a:spcPts val="2376"/>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Cabin Condensed Bold" panose="00000806000000000000" pitchFamily="2" charset="-93"/>
                  <a:ea typeface="+mn-ea"/>
                  <a:cs typeface="+mn-cs"/>
                </a:endParaRPr>
              </a:p>
            </p:txBody>
          </p:sp>
        </p:grpSp>
        <p:sp>
          <p:nvSpPr>
            <p:cNvPr id="75" name="TextBox 12"/>
            <p:cNvSpPr txBox="1"/>
            <p:nvPr/>
          </p:nvSpPr>
          <p:spPr>
            <a:xfrm>
              <a:off x="725295" y="5074062"/>
              <a:ext cx="2967418" cy="2816888"/>
            </a:xfrm>
            <a:prstGeom prst="rect">
              <a:avLst/>
            </a:prstGeom>
          </p:spPr>
          <p:txBody>
            <a:bodyPr wrap="square" lIns="0" tIns="0" rIns="0" bIns="0" rtlCol="0" anchor="t">
              <a:spAutoFit/>
            </a:bodyPr>
            <a:lstStyle/>
            <a:p>
              <a:pPr lvl="0" algn="ctr">
                <a:lnSpc>
                  <a:spcPts val="4701"/>
                </a:lnSpc>
              </a:pPr>
              <a:r>
                <a:rPr lang="en-US" sz="2800" dirty="0" err="1" smtClean="0">
                  <a:solidFill>
                    <a:prstClr val="white"/>
                  </a:solidFill>
                  <a:latin typeface="#9Slide03 Cabin Condensed Bold" panose="00000806000000000000" pitchFamily="2" charset="-93"/>
                </a:rPr>
                <a:t>Nhóm</a:t>
              </a:r>
              <a:r>
                <a:rPr lang="en-US" sz="2800" dirty="0" smtClean="0">
                  <a:solidFill>
                    <a:prstClr val="white"/>
                  </a:solidFill>
                  <a:latin typeface="#9Slide03 Cabin Condensed Bold" panose="00000806000000000000" pitchFamily="2" charset="-93"/>
                </a:rPr>
                <a:t> </a:t>
              </a:r>
              <a:r>
                <a:rPr lang="en-US" sz="2800" dirty="0">
                  <a:solidFill>
                    <a:prstClr val="white"/>
                  </a:solidFill>
                  <a:latin typeface="#9Slide03 Cabin Condensed Bold" panose="00000806000000000000" pitchFamily="2" charset="-93"/>
                </a:rPr>
                <a:t>5:  </a:t>
              </a:r>
              <a:r>
                <a:rPr lang="en-US" sz="2800" dirty="0" smtClean="0">
                  <a:solidFill>
                    <a:prstClr val="white"/>
                  </a:solidFill>
                  <a:latin typeface="#9Slide03 Cabin Condensed Bold" panose="00000806000000000000" pitchFamily="2" charset="-93"/>
                </a:rPr>
                <a:t/>
              </a:r>
              <a:br>
                <a:rPr lang="en-US" sz="2800" dirty="0" smtClean="0">
                  <a:solidFill>
                    <a:prstClr val="white"/>
                  </a:solidFill>
                  <a:latin typeface="#9Slide03 Cabin Condensed Bold" panose="00000806000000000000" pitchFamily="2" charset="-93"/>
                </a:rPr>
              </a:br>
              <a:r>
                <a:rPr lang="en-US" sz="2800" dirty="0" smtClean="0">
                  <a:solidFill>
                    <a:prstClr val="white"/>
                  </a:solidFill>
                  <a:latin typeface="#9Slide03 Cabin Condensed Bold" panose="00000806000000000000" pitchFamily="2" charset="-93"/>
                </a:rPr>
                <a:t>CN </a:t>
              </a:r>
              <a:r>
                <a:rPr lang="en-US" sz="2800" dirty="0" err="1" smtClean="0">
                  <a:solidFill>
                    <a:prstClr val="white"/>
                  </a:solidFill>
                  <a:latin typeface="#9Slide03 Cabin Condensed Bold" panose="00000806000000000000" pitchFamily="2" charset="-93"/>
                </a:rPr>
                <a:t>dệt</a:t>
              </a:r>
              <a:r>
                <a:rPr lang="en-US" sz="2800" dirty="0" smtClean="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và</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sản</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xuất</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trang</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phục</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sản</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xuất</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giày</a:t>
              </a:r>
              <a:r>
                <a:rPr lang="en-US" sz="2800" dirty="0">
                  <a:solidFill>
                    <a:prstClr val="white"/>
                  </a:solidFill>
                  <a:latin typeface="#9Slide03 Cabin Condensed Bold" panose="00000806000000000000" pitchFamily="2" charset="-93"/>
                </a:rPr>
                <a:t>, </a:t>
              </a:r>
              <a:r>
                <a:rPr lang="en-US" sz="2800" dirty="0" err="1">
                  <a:solidFill>
                    <a:prstClr val="white"/>
                  </a:solidFill>
                  <a:latin typeface="#9Slide03 Cabin Condensed Bold" panose="00000806000000000000" pitchFamily="2" charset="-93"/>
                </a:rPr>
                <a:t>dép</a:t>
              </a:r>
              <a:r>
                <a:rPr lang="en-US" sz="2800" dirty="0">
                  <a:solidFill>
                    <a:prstClr val="white"/>
                  </a:solidFill>
                  <a:latin typeface="#9Slide03 Cabin Condensed Bold" panose="00000806000000000000" pitchFamily="2" charset="-93"/>
                </a:rPr>
                <a:t> </a:t>
              </a:r>
              <a:endParaRPr kumimoji="0" lang="en-US" sz="2800" b="0" i="0" u="none" strike="noStrike" kern="1200" cap="none" spc="0" normalizeH="0" baseline="0" noProof="0" dirty="0">
                <a:ln>
                  <a:noFill/>
                </a:ln>
                <a:solidFill>
                  <a:prstClr val="white"/>
                </a:solidFill>
                <a:effectLst/>
                <a:uLnTx/>
                <a:uFillTx/>
                <a:latin typeface="#9Slide03 Cabin Condensed Bold" panose="00000806000000000000" pitchFamily="2" charset="-93"/>
              </a:endParaRPr>
            </a:p>
          </p:txBody>
        </p:sp>
      </p:grpSp>
      <p:sp>
        <p:nvSpPr>
          <p:cNvPr id="40" name="Rectangle 39"/>
          <p:cNvSpPr/>
          <p:nvPr/>
        </p:nvSpPr>
        <p:spPr>
          <a:xfrm>
            <a:off x="6771423" y="7989300"/>
            <a:ext cx="9144000" cy="2308324"/>
          </a:xfrm>
          <a:prstGeom prst="rect">
            <a:avLst/>
          </a:prstGeom>
        </p:spPr>
        <p:txBody>
          <a:bodyPr>
            <a:spAutoFit/>
          </a:bodyPr>
          <a:lstStyle/>
          <a:p>
            <a:pPr>
              <a:lnSpc>
                <a:spcPct val="150000"/>
              </a:lnSpc>
            </a:pPr>
            <a:r>
              <a:rPr lang="vi-VN" sz="2400" dirty="0">
                <a:latin typeface="#9Slide03 Cabin Condensed Bold" panose="00000806000000000000" pitchFamily="2" charset="-93"/>
              </a:rPr>
              <a:t>+ Hình thức trình bày: </a:t>
            </a:r>
            <a:r>
              <a:rPr lang="vi-VN" sz="2400" dirty="0">
                <a:solidFill>
                  <a:schemeClr val="bg1"/>
                </a:solidFill>
                <a:latin typeface="#9Slide03 Cabin Condensed Bold" panose="00000806000000000000" pitchFamily="2" charset="-93"/>
              </a:rPr>
              <a:t>HS sưu tầm hình ảnh, video, bảng số liệu thực tế, trình bày bằng power point</a:t>
            </a:r>
          </a:p>
          <a:p>
            <a:pPr>
              <a:lnSpc>
                <a:spcPct val="150000"/>
              </a:lnSpc>
            </a:pPr>
            <a:r>
              <a:rPr lang="vi-VN" sz="2400" dirty="0">
                <a:latin typeface="#9Slide03 Cabin Condensed Bold" panose="00000806000000000000" pitchFamily="2" charset="-93"/>
              </a:rPr>
              <a:t>+ Thời gian chuẩn bị: </a:t>
            </a:r>
            <a:r>
              <a:rPr lang="vi-VN" sz="2400" dirty="0">
                <a:solidFill>
                  <a:schemeClr val="bg1"/>
                </a:solidFill>
                <a:latin typeface="#9Slide03 Cabin Condensed Bold" panose="00000806000000000000" pitchFamily="2" charset="-93"/>
              </a:rPr>
              <a:t>1 tuần</a:t>
            </a:r>
          </a:p>
          <a:p>
            <a:pPr>
              <a:lnSpc>
                <a:spcPct val="150000"/>
              </a:lnSpc>
            </a:pPr>
            <a:r>
              <a:rPr lang="vi-VN" sz="2400" dirty="0">
                <a:latin typeface="#9Slide03 Cabin Condensed Bold" panose="00000806000000000000" pitchFamily="2" charset="-93"/>
              </a:rPr>
              <a:t>+ Thời gian trình bày: </a:t>
            </a:r>
            <a:r>
              <a:rPr lang="vi-VN" sz="2400" dirty="0">
                <a:solidFill>
                  <a:schemeClr val="bg1"/>
                </a:solidFill>
                <a:latin typeface="#9Slide03 Cabin Condensed Bold" panose="00000806000000000000" pitchFamily="2" charset="-93"/>
              </a:rPr>
              <a:t>5 phút</a:t>
            </a:r>
          </a:p>
        </p:txBody>
      </p:sp>
      <p:sp>
        <p:nvSpPr>
          <p:cNvPr id="78" name="Freeform 11"/>
          <p:cNvSpPr/>
          <p:nvPr/>
        </p:nvSpPr>
        <p:spPr>
          <a:xfrm>
            <a:off x="2246183" y="7913024"/>
            <a:ext cx="4018547" cy="3255023"/>
          </a:xfrm>
          <a:custGeom>
            <a:avLst/>
            <a:gdLst/>
            <a:ahLst/>
            <a:cxnLst/>
            <a:rect l="l" t="t" r="r" b="b"/>
            <a:pathLst>
              <a:path w="4018547" h="3255023">
                <a:moveTo>
                  <a:pt x="0" y="0"/>
                </a:moveTo>
                <a:lnTo>
                  <a:pt x="4018547" y="0"/>
                </a:lnTo>
                <a:lnTo>
                  <a:pt x="4018547" y="3255023"/>
                </a:lnTo>
                <a:lnTo>
                  <a:pt x="0" y="3255023"/>
                </a:lnTo>
                <a:lnTo>
                  <a:pt x="0" y="0"/>
                </a:lnTo>
                <a:close/>
              </a:path>
            </a:pathLst>
          </a:custGeom>
          <a:blipFill>
            <a:blip r:embed="rId2"/>
            <a:stretch>
              <a:fillRect/>
            </a:stretch>
          </a:blipFill>
        </p:spPr>
      </p:sp>
    </p:spTree>
    <p:extLst>
      <p:ext uri="{BB962C8B-B14F-4D97-AF65-F5344CB8AC3E}">
        <p14:creationId xmlns:p14="http://schemas.microsoft.com/office/powerpoint/2010/main" val="223198145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anim calcmode="lin" valueType="num">
                                      <p:cBhvr>
                                        <p:cTn id="23" dur="1000" fill="hold"/>
                                        <p:tgtEl>
                                          <p:spTgt spid="43"/>
                                        </p:tgtEl>
                                        <p:attrNameLst>
                                          <p:attrName>ppt_x</p:attrName>
                                        </p:attrNameLst>
                                      </p:cBhvr>
                                      <p:tavLst>
                                        <p:tav tm="0">
                                          <p:val>
                                            <p:strVal val="#ppt_x"/>
                                          </p:val>
                                        </p:tav>
                                        <p:tav tm="100000">
                                          <p:val>
                                            <p:strVal val="#ppt_x"/>
                                          </p:val>
                                        </p:tav>
                                      </p:tavLst>
                                    </p:anim>
                                    <p:anim calcmode="lin" valueType="num">
                                      <p:cBhvr>
                                        <p:cTn id="24" dur="1000" fill="hold"/>
                                        <p:tgtEl>
                                          <p:spTgt spid="43"/>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1000"/>
                                        <p:tgtEl>
                                          <p:spTgt spid="44"/>
                                        </p:tgtEl>
                                      </p:cBhvr>
                                    </p:animEffect>
                                    <p:anim calcmode="lin" valueType="num">
                                      <p:cBhvr>
                                        <p:cTn id="28" dur="1000" fill="hold"/>
                                        <p:tgtEl>
                                          <p:spTgt spid="44"/>
                                        </p:tgtEl>
                                        <p:attrNameLst>
                                          <p:attrName>ppt_x</p:attrName>
                                        </p:attrNameLst>
                                      </p:cBhvr>
                                      <p:tavLst>
                                        <p:tav tm="0">
                                          <p:val>
                                            <p:strVal val="#ppt_x"/>
                                          </p:val>
                                        </p:tav>
                                        <p:tav tm="100000">
                                          <p:val>
                                            <p:strVal val="#ppt_x"/>
                                          </p:val>
                                        </p:tav>
                                      </p:tavLst>
                                    </p:anim>
                                    <p:anim calcmode="lin" valueType="num">
                                      <p:cBhvr>
                                        <p:cTn id="29" dur="1000" fill="hold"/>
                                        <p:tgtEl>
                                          <p:spTgt spid="44"/>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1000"/>
                                        <p:tgtEl>
                                          <p:spTgt spid="47"/>
                                        </p:tgtEl>
                                      </p:cBhvr>
                                    </p:animEffect>
                                    <p:anim calcmode="lin" valueType="num">
                                      <p:cBhvr>
                                        <p:cTn id="33" dur="1000" fill="hold"/>
                                        <p:tgtEl>
                                          <p:spTgt spid="47"/>
                                        </p:tgtEl>
                                        <p:attrNameLst>
                                          <p:attrName>ppt_x</p:attrName>
                                        </p:attrNameLst>
                                      </p:cBhvr>
                                      <p:tavLst>
                                        <p:tav tm="0">
                                          <p:val>
                                            <p:strVal val="#ppt_x"/>
                                          </p:val>
                                        </p:tav>
                                        <p:tav tm="100000">
                                          <p:val>
                                            <p:strVal val="#ppt_x"/>
                                          </p:val>
                                        </p:tav>
                                      </p:tavLst>
                                    </p:anim>
                                    <p:anim calcmode="lin" valueType="num">
                                      <p:cBhvr>
                                        <p:cTn id="34" dur="1000" fill="hold"/>
                                        <p:tgtEl>
                                          <p:spTgt spid="47"/>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1000"/>
                                        <p:tgtEl>
                                          <p:spTgt spid="48"/>
                                        </p:tgtEl>
                                      </p:cBhvr>
                                    </p:animEffect>
                                    <p:anim calcmode="lin" valueType="num">
                                      <p:cBhvr>
                                        <p:cTn id="38" dur="1000" fill="hold"/>
                                        <p:tgtEl>
                                          <p:spTgt spid="48"/>
                                        </p:tgtEl>
                                        <p:attrNameLst>
                                          <p:attrName>ppt_x</p:attrName>
                                        </p:attrNameLst>
                                      </p:cBhvr>
                                      <p:tavLst>
                                        <p:tav tm="0">
                                          <p:val>
                                            <p:strVal val="#ppt_x"/>
                                          </p:val>
                                        </p:tav>
                                        <p:tav tm="100000">
                                          <p:val>
                                            <p:strVal val="#ppt_x"/>
                                          </p:val>
                                        </p:tav>
                                      </p:tavLst>
                                    </p:anim>
                                    <p:anim calcmode="lin" valueType="num">
                                      <p:cBhvr>
                                        <p:cTn id="3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circle(in)">
                                      <p:cBhvr>
                                        <p:cTn id="44" dur="20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58"/>
                                        </p:tgtEl>
                                        <p:attrNameLst>
                                          <p:attrName>style.visibility</p:attrName>
                                        </p:attrNameLst>
                                      </p:cBhvr>
                                      <p:to>
                                        <p:strVal val="visible"/>
                                      </p:to>
                                    </p:set>
                                    <p:animEffect transition="in" filter="circle(in)">
                                      <p:cBhvr>
                                        <p:cTn id="49" dur="2000"/>
                                        <p:tgtEl>
                                          <p:spTgt spid="58"/>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63"/>
                                        </p:tgtEl>
                                        <p:attrNameLst>
                                          <p:attrName>style.visibility</p:attrName>
                                        </p:attrNameLst>
                                      </p:cBhvr>
                                      <p:to>
                                        <p:strVal val="visible"/>
                                      </p:to>
                                    </p:set>
                                    <p:animEffect transition="in" filter="circle(in)">
                                      <p:cBhvr>
                                        <p:cTn id="54" dur="2000"/>
                                        <p:tgtEl>
                                          <p:spTgt spid="63"/>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68"/>
                                        </p:tgtEl>
                                        <p:attrNameLst>
                                          <p:attrName>style.visibility</p:attrName>
                                        </p:attrNameLst>
                                      </p:cBhvr>
                                      <p:to>
                                        <p:strVal val="visible"/>
                                      </p:to>
                                    </p:set>
                                    <p:animEffect transition="in" filter="circle(in)">
                                      <p:cBhvr>
                                        <p:cTn id="59" dur="2000"/>
                                        <p:tgtEl>
                                          <p:spTgt spid="68"/>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nodeType="clickEffect">
                                  <p:stCondLst>
                                    <p:cond delay="0"/>
                                  </p:stCondLst>
                                  <p:childTnLst>
                                    <p:set>
                                      <p:cBhvr>
                                        <p:cTn id="63" dur="1" fill="hold">
                                          <p:stCondLst>
                                            <p:cond delay="0"/>
                                          </p:stCondLst>
                                        </p:cTn>
                                        <p:tgtEl>
                                          <p:spTgt spid="73"/>
                                        </p:tgtEl>
                                        <p:attrNameLst>
                                          <p:attrName>style.visibility</p:attrName>
                                        </p:attrNameLst>
                                      </p:cBhvr>
                                      <p:to>
                                        <p:strVal val="visible"/>
                                      </p:to>
                                    </p:set>
                                    <p:animEffect transition="in" filter="circle(in)">
                                      <p:cBhvr>
                                        <p:cTn id="64" dur="2000"/>
                                        <p:tgtEl>
                                          <p:spTgt spid="7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500"/>
                                        <p:tgtEl>
                                          <p:spTgt spid="19"/>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875344"/>
            <a:ext cx="18288000" cy="13121476"/>
          </a:xfrm>
          <a:custGeom>
            <a:avLst/>
            <a:gdLst/>
            <a:ahLst/>
            <a:cxnLst/>
            <a:rect l="l" t="t" r="r" b="b"/>
            <a:pathLst>
              <a:path w="18288000" h="13121476">
                <a:moveTo>
                  <a:pt x="0" y="0"/>
                </a:moveTo>
                <a:lnTo>
                  <a:pt x="18288000" y="0"/>
                </a:lnTo>
                <a:lnTo>
                  <a:pt x="18288000" y="13121476"/>
                </a:lnTo>
                <a:lnTo>
                  <a:pt x="0" y="13121476"/>
                </a:lnTo>
                <a:lnTo>
                  <a:pt x="0" y="0"/>
                </a:lnTo>
                <a:close/>
              </a:path>
            </a:pathLst>
          </a:custGeom>
          <a:blipFill>
            <a:blip r:embed="rId2">
              <a:alphaModFix amt="49000"/>
            </a:blip>
            <a:stretch>
              <a:fillRect t="-261" b="-261"/>
            </a:stretch>
          </a:blipFill>
        </p:spPr>
      </p:sp>
      <p:sp>
        <p:nvSpPr>
          <p:cNvPr id="3" name="TextBox 3"/>
          <p:cNvSpPr txBox="1"/>
          <p:nvPr/>
        </p:nvSpPr>
        <p:spPr>
          <a:xfrm>
            <a:off x="3044514" y="4684665"/>
            <a:ext cx="12198971" cy="5155257"/>
          </a:xfrm>
          <a:prstGeom prst="rect">
            <a:avLst/>
          </a:prstGeom>
        </p:spPr>
        <p:txBody>
          <a:bodyPr lIns="0" tIns="0" rIns="0" bIns="0" rtlCol="0" anchor="t">
            <a:spAutoFit/>
          </a:bodyPr>
          <a:lstStyle/>
          <a:p>
            <a:pPr algn="ctr">
              <a:lnSpc>
                <a:spcPts val="20118"/>
              </a:lnSpc>
            </a:pPr>
            <a:r>
              <a:rPr lang="en-US" sz="14370" dirty="0" smtClean="0">
                <a:solidFill>
                  <a:srgbClr val="012F7F"/>
                </a:solidFill>
                <a:latin typeface="#9Slide03 IcielNovecento sans E" panose="00000900000000000000" pitchFamily="2" charset="-93"/>
              </a:rPr>
              <a:t>HÌNH THÀNH </a:t>
            </a:r>
            <a:br>
              <a:rPr lang="en-US" sz="14370" dirty="0" smtClean="0">
                <a:solidFill>
                  <a:srgbClr val="012F7F"/>
                </a:solidFill>
                <a:latin typeface="#9Slide03 IcielNovecento sans E" panose="00000900000000000000" pitchFamily="2" charset="-93"/>
              </a:rPr>
            </a:br>
            <a:r>
              <a:rPr lang="en-US" sz="14370" dirty="0" smtClean="0">
                <a:solidFill>
                  <a:srgbClr val="012F7F"/>
                </a:solidFill>
                <a:latin typeface="#9Slide03 IcielNovecento sans E" panose="00000900000000000000" pitchFamily="2" charset="-93"/>
              </a:rPr>
              <a:t>KIẾN THỨC</a:t>
            </a:r>
            <a:endParaRPr lang="en-US" sz="14370" dirty="0">
              <a:solidFill>
                <a:srgbClr val="012F7F"/>
              </a:solidFill>
              <a:latin typeface="#9Slide03 IcielNovecento sans E" panose="00000900000000000000" pitchFamily="2" charset="-93"/>
            </a:endParaRPr>
          </a:p>
        </p:txBody>
      </p:sp>
      <p:sp>
        <p:nvSpPr>
          <p:cNvPr id="4" name="Freeform 4"/>
          <p:cNvSpPr/>
          <p:nvPr/>
        </p:nvSpPr>
        <p:spPr>
          <a:xfrm rot="5400000" flipH="1" flipV="1">
            <a:off x="11955470" y="3954470"/>
            <a:ext cx="8464534" cy="4200525"/>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rot="5400000">
            <a:off x="-2125471" y="2129237"/>
            <a:ext cx="8453547" cy="4195073"/>
          </a:xfrm>
          <a:custGeom>
            <a:avLst/>
            <a:gdLst/>
            <a:ahLst/>
            <a:cxnLst/>
            <a:rect l="l" t="t" r="r" b="b"/>
            <a:pathLst>
              <a:path w="8453547" h="4195073">
                <a:moveTo>
                  <a:pt x="0" y="0"/>
                </a:moveTo>
                <a:lnTo>
                  <a:pt x="8453547" y="0"/>
                </a:lnTo>
                <a:lnTo>
                  <a:pt x="8453547" y="4195073"/>
                </a:lnTo>
                <a:lnTo>
                  <a:pt x="0" y="419507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6" name="Group 6"/>
          <p:cNvGrpSpPr/>
          <p:nvPr/>
        </p:nvGrpSpPr>
        <p:grpSpPr>
          <a:xfrm rot="5400000">
            <a:off x="-230652" y="8646074"/>
            <a:ext cx="3750688" cy="3281852"/>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lnSpc>
                  <a:spcPts val="3319"/>
                </a:lnSpc>
              </a:pPr>
              <a:endParaRPr/>
            </a:p>
          </p:txBody>
        </p:sp>
      </p:grpSp>
      <p:grpSp>
        <p:nvGrpSpPr>
          <p:cNvPr id="9" name="Group 9"/>
          <p:cNvGrpSpPr/>
          <p:nvPr/>
        </p:nvGrpSpPr>
        <p:grpSpPr>
          <a:xfrm rot="-5400000">
            <a:off x="14771730" y="-1640926"/>
            <a:ext cx="3750688" cy="3281852"/>
            <a:chOff x="0" y="0"/>
            <a:chExt cx="812800" cy="711200"/>
          </a:xfrm>
        </p:grpSpPr>
        <p:sp>
          <p:nvSpPr>
            <p:cNvPr id="10" name="Freeform 10"/>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11" name="TextBox 11"/>
            <p:cNvSpPr txBox="1"/>
            <p:nvPr/>
          </p:nvSpPr>
          <p:spPr>
            <a:xfrm>
              <a:off x="127000" y="282575"/>
              <a:ext cx="558800" cy="377825"/>
            </a:xfrm>
            <a:prstGeom prst="rect">
              <a:avLst/>
            </a:prstGeom>
          </p:spPr>
          <p:txBody>
            <a:bodyPr lIns="50800" tIns="50800" rIns="50800" bIns="50800" rtlCol="0" anchor="ctr"/>
            <a:lstStyle/>
            <a:p>
              <a:pPr algn="ctr">
                <a:lnSpc>
                  <a:spcPts val="3319"/>
                </a:lnSpc>
              </a:pPr>
              <a:endParaRPr/>
            </a:p>
          </p:txBody>
        </p:sp>
      </p:grpSp>
      <p:sp>
        <p:nvSpPr>
          <p:cNvPr id="12" name="TextBox 12"/>
          <p:cNvSpPr txBox="1"/>
          <p:nvPr/>
        </p:nvSpPr>
        <p:spPr>
          <a:xfrm>
            <a:off x="5086350" y="2944005"/>
            <a:ext cx="8115300" cy="1819024"/>
          </a:xfrm>
          <a:prstGeom prst="rect">
            <a:avLst/>
          </a:prstGeom>
        </p:spPr>
        <p:txBody>
          <a:bodyPr lIns="0" tIns="0" rIns="0" bIns="0" rtlCol="0" anchor="t">
            <a:spAutoFit/>
          </a:bodyPr>
          <a:lstStyle/>
          <a:p>
            <a:pPr algn="ctr">
              <a:lnSpc>
                <a:spcPts val="12740"/>
              </a:lnSpc>
            </a:pPr>
            <a:r>
              <a:rPr lang="en-US" sz="19900" dirty="0" err="1" smtClean="0">
                <a:solidFill>
                  <a:srgbClr val="012F7F"/>
                </a:solidFill>
                <a:latin typeface="#9Slide05 Atlantika" pitchFamily="2" charset="-93"/>
              </a:rPr>
              <a:t>Hoạt</a:t>
            </a:r>
            <a:r>
              <a:rPr lang="en-US" sz="19900" dirty="0" smtClean="0">
                <a:solidFill>
                  <a:srgbClr val="012F7F"/>
                </a:solidFill>
                <a:latin typeface="#9Slide05 Atlantika" pitchFamily="2" charset="-93"/>
              </a:rPr>
              <a:t> </a:t>
            </a:r>
            <a:r>
              <a:rPr lang="en-US" sz="19900" dirty="0" err="1" smtClean="0">
                <a:solidFill>
                  <a:srgbClr val="012F7F"/>
                </a:solidFill>
                <a:latin typeface="#9Slide05 Atlantika" pitchFamily="2" charset="-93"/>
              </a:rPr>
              <a:t>động</a:t>
            </a:r>
            <a:endParaRPr lang="en-US" sz="19900" dirty="0">
              <a:solidFill>
                <a:srgbClr val="012F7F"/>
              </a:solidFill>
              <a:latin typeface="#9Slide05 Atlantika" pitchFamily="2" charset="-93"/>
            </a:endParaRPr>
          </a:p>
        </p:txBody>
      </p:sp>
    </p:spTree>
    <p:extLst>
      <p:ext uri="{BB962C8B-B14F-4D97-AF65-F5344CB8AC3E}">
        <p14:creationId xmlns:p14="http://schemas.microsoft.com/office/powerpoint/2010/main" val="1120204871"/>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27AAE1">
                <a:alpha val="0"/>
              </a:srgbClr>
            </a:gs>
            <a:gs pos="100000">
              <a:srgbClr val="269ED6">
                <a:alpha val="335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rot="-1788554">
            <a:off x="11592811" y="-5607949"/>
            <a:ext cx="3766175" cy="18761425"/>
            <a:chOff x="0" y="0"/>
            <a:chExt cx="1174900" cy="5852836"/>
          </a:xfrm>
        </p:grpSpPr>
        <p:sp>
          <p:nvSpPr>
            <p:cNvPr id="3" name="Freeform 3"/>
            <p:cNvSpPr/>
            <p:nvPr/>
          </p:nvSpPr>
          <p:spPr>
            <a:xfrm>
              <a:off x="0" y="0"/>
              <a:ext cx="1174900" cy="5852836"/>
            </a:xfrm>
            <a:custGeom>
              <a:avLst/>
              <a:gdLst/>
              <a:ahLst/>
              <a:cxnLst/>
              <a:rect l="l" t="t" r="r" b="b"/>
              <a:pathLst>
                <a:path w="1174900" h="5852836">
                  <a:moveTo>
                    <a:pt x="0" y="0"/>
                  </a:moveTo>
                  <a:lnTo>
                    <a:pt x="1174900" y="0"/>
                  </a:lnTo>
                  <a:lnTo>
                    <a:pt x="1174900" y="5852836"/>
                  </a:lnTo>
                  <a:lnTo>
                    <a:pt x="0" y="5852836"/>
                  </a:lnTo>
                  <a:close/>
                </a:path>
              </a:pathLst>
            </a:custGeom>
            <a:gradFill rotWithShape="1">
              <a:gsLst>
                <a:gs pos="0">
                  <a:srgbClr val="27AAE1">
                    <a:alpha val="100000"/>
                  </a:srgbClr>
                </a:gs>
                <a:gs pos="100000">
                  <a:srgbClr val="254287">
                    <a:alpha val="100000"/>
                  </a:srgbClr>
                </a:gs>
              </a:gsLst>
              <a:lin ang="0"/>
            </a:gradFill>
          </p:spPr>
        </p:sp>
        <p:sp>
          <p:nvSpPr>
            <p:cNvPr id="4" name="TextBox 4"/>
            <p:cNvSpPr txBox="1"/>
            <p:nvPr/>
          </p:nvSpPr>
          <p:spPr>
            <a:xfrm>
              <a:off x="0" y="-28575"/>
              <a:ext cx="1174900" cy="5881411"/>
            </a:xfrm>
            <a:prstGeom prst="rect">
              <a:avLst/>
            </a:prstGeom>
          </p:spPr>
          <p:txBody>
            <a:bodyPr lIns="49237" tIns="49237" rIns="49237" bIns="49237" rtlCol="0" anchor="ctr"/>
            <a:lstStyle/>
            <a:p>
              <a:pPr algn="ctr">
                <a:lnSpc>
                  <a:spcPts val="1492"/>
                </a:lnSpc>
                <a:spcBef>
                  <a:spcPct val="0"/>
                </a:spcBef>
              </a:pPr>
              <a:endParaRPr/>
            </a:p>
          </p:txBody>
        </p:sp>
      </p:grpSp>
      <p:grpSp>
        <p:nvGrpSpPr>
          <p:cNvPr id="5" name="Group 5"/>
          <p:cNvGrpSpPr/>
          <p:nvPr/>
        </p:nvGrpSpPr>
        <p:grpSpPr>
          <a:xfrm rot="-1788554">
            <a:off x="9042524" y="-1943314"/>
            <a:ext cx="970722" cy="5551404"/>
            <a:chOff x="0" y="0"/>
            <a:chExt cx="302828" cy="1731823"/>
          </a:xfrm>
        </p:grpSpPr>
        <p:sp>
          <p:nvSpPr>
            <p:cNvPr id="6" name="Freeform 6"/>
            <p:cNvSpPr/>
            <p:nvPr/>
          </p:nvSpPr>
          <p:spPr>
            <a:xfrm>
              <a:off x="0" y="0"/>
              <a:ext cx="302828" cy="1731823"/>
            </a:xfrm>
            <a:custGeom>
              <a:avLst/>
              <a:gdLst/>
              <a:ahLst/>
              <a:cxnLst/>
              <a:rect l="l" t="t" r="r" b="b"/>
              <a:pathLst>
                <a:path w="302828" h="1731823">
                  <a:moveTo>
                    <a:pt x="0" y="0"/>
                  </a:moveTo>
                  <a:lnTo>
                    <a:pt x="302828" y="0"/>
                  </a:lnTo>
                  <a:lnTo>
                    <a:pt x="302828" y="1731823"/>
                  </a:lnTo>
                  <a:lnTo>
                    <a:pt x="0" y="1731823"/>
                  </a:lnTo>
                  <a:close/>
                </a:path>
              </a:pathLst>
            </a:custGeom>
            <a:gradFill rotWithShape="1">
              <a:gsLst>
                <a:gs pos="0">
                  <a:srgbClr val="269ED6">
                    <a:alpha val="100000"/>
                  </a:srgbClr>
                </a:gs>
                <a:gs pos="100000">
                  <a:srgbClr val="27AAE1">
                    <a:alpha val="0"/>
                  </a:srgbClr>
                </a:gs>
              </a:gsLst>
              <a:lin ang="5400000"/>
            </a:gradFill>
          </p:spPr>
        </p:sp>
        <p:sp>
          <p:nvSpPr>
            <p:cNvPr id="7" name="TextBox 7"/>
            <p:cNvSpPr txBox="1"/>
            <p:nvPr/>
          </p:nvSpPr>
          <p:spPr>
            <a:xfrm>
              <a:off x="0" y="-28575"/>
              <a:ext cx="302828" cy="1760398"/>
            </a:xfrm>
            <a:prstGeom prst="rect">
              <a:avLst/>
            </a:prstGeom>
          </p:spPr>
          <p:txBody>
            <a:bodyPr lIns="49237" tIns="49237" rIns="49237" bIns="49237" rtlCol="0" anchor="ctr"/>
            <a:lstStyle/>
            <a:p>
              <a:pPr algn="ctr">
                <a:lnSpc>
                  <a:spcPts val="1492"/>
                </a:lnSpc>
                <a:spcBef>
                  <a:spcPct val="0"/>
                </a:spcBef>
              </a:pPr>
              <a:endParaRPr/>
            </a:p>
          </p:txBody>
        </p:sp>
      </p:grpSp>
      <p:grpSp>
        <p:nvGrpSpPr>
          <p:cNvPr id="11" name="Group 11"/>
          <p:cNvGrpSpPr/>
          <p:nvPr/>
        </p:nvGrpSpPr>
        <p:grpSpPr>
          <a:xfrm rot="1823122">
            <a:off x="16438873" y="2533883"/>
            <a:ext cx="3084545" cy="11340130"/>
            <a:chOff x="0" y="0"/>
            <a:chExt cx="962258" cy="3537680"/>
          </a:xfrm>
        </p:grpSpPr>
        <p:sp>
          <p:nvSpPr>
            <p:cNvPr id="12" name="Freeform 12"/>
            <p:cNvSpPr/>
            <p:nvPr/>
          </p:nvSpPr>
          <p:spPr>
            <a:xfrm>
              <a:off x="0" y="0"/>
              <a:ext cx="962258" cy="3537680"/>
            </a:xfrm>
            <a:custGeom>
              <a:avLst/>
              <a:gdLst/>
              <a:ahLst/>
              <a:cxnLst/>
              <a:rect l="l" t="t" r="r" b="b"/>
              <a:pathLst>
                <a:path w="962258" h="3537680">
                  <a:moveTo>
                    <a:pt x="0" y="0"/>
                  </a:moveTo>
                  <a:lnTo>
                    <a:pt x="962258" y="0"/>
                  </a:lnTo>
                  <a:lnTo>
                    <a:pt x="962258" y="3537680"/>
                  </a:lnTo>
                  <a:lnTo>
                    <a:pt x="0" y="3537680"/>
                  </a:lnTo>
                  <a:close/>
                </a:path>
              </a:pathLst>
            </a:custGeom>
            <a:gradFill rotWithShape="1">
              <a:gsLst>
                <a:gs pos="0">
                  <a:srgbClr val="27AAE1">
                    <a:alpha val="100000"/>
                  </a:srgbClr>
                </a:gs>
                <a:gs pos="100000">
                  <a:srgbClr val="254287">
                    <a:alpha val="100000"/>
                  </a:srgbClr>
                </a:gs>
              </a:gsLst>
              <a:lin ang="0"/>
            </a:gradFill>
          </p:spPr>
        </p:sp>
        <p:sp>
          <p:nvSpPr>
            <p:cNvPr id="13" name="TextBox 13"/>
            <p:cNvSpPr txBox="1"/>
            <p:nvPr/>
          </p:nvSpPr>
          <p:spPr>
            <a:xfrm>
              <a:off x="0" y="-28575"/>
              <a:ext cx="962258" cy="3566255"/>
            </a:xfrm>
            <a:prstGeom prst="rect">
              <a:avLst/>
            </a:prstGeom>
          </p:spPr>
          <p:txBody>
            <a:bodyPr lIns="49237" tIns="49237" rIns="49237" bIns="49237" rtlCol="0" anchor="ctr"/>
            <a:lstStyle/>
            <a:p>
              <a:pPr algn="ctr">
                <a:lnSpc>
                  <a:spcPts val="1492"/>
                </a:lnSpc>
                <a:spcBef>
                  <a:spcPct val="0"/>
                </a:spcBef>
              </a:pPr>
              <a:endParaRPr/>
            </a:p>
          </p:txBody>
        </p:sp>
      </p:grpSp>
      <p:grpSp>
        <p:nvGrpSpPr>
          <p:cNvPr id="14" name="Group 14"/>
          <p:cNvGrpSpPr/>
          <p:nvPr/>
        </p:nvGrpSpPr>
        <p:grpSpPr>
          <a:xfrm rot="1840381">
            <a:off x="11755979" y="-2760091"/>
            <a:ext cx="4053482" cy="18112455"/>
            <a:chOff x="0" y="0"/>
            <a:chExt cx="1264529" cy="5650383"/>
          </a:xfrm>
        </p:grpSpPr>
        <p:sp>
          <p:nvSpPr>
            <p:cNvPr id="15" name="Freeform 15"/>
            <p:cNvSpPr/>
            <p:nvPr/>
          </p:nvSpPr>
          <p:spPr>
            <a:xfrm>
              <a:off x="0" y="0"/>
              <a:ext cx="1264529" cy="5650383"/>
            </a:xfrm>
            <a:custGeom>
              <a:avLst/>
              <a:gdLst/>
              <a:ahLst/>
              <a:cxnLst/>
              <a:rect l="l" t="t" r="r" b="b"/>
              <a:pathLst>
                <a:path w="1264529" h="5650383">
                  <a:moveTo>
                    <a:pt x="0" y="0"/>
                  </a:moveTo>
                  <a:lnTo>
                    <a:pt x="1264529" y="0"/>
                  </a:lnTo>
                  <a:lnTo>
                    <a:pt x="1264529" y="5650383"/>
                  </a:lnTo>
                  <a:lnTo>
                    <a:pt x="0" y="5650383"/>
                  </a:lnTo>
                  <a:close/>
                </a:path>
              </a:pathLst>
            </a:custGeom>
            <a:gradFill rotWithShape="1">
              <a:gsLst>
                <a:gs pos="0">
                  <a:srgbClr val="29399D">
                    <a:alpha val="100000"/>
                  </a:srgbClr>
                </a:gs>
                <a:gs pos="100000">
                  <a:srgbClr val="1A2047">
                    <a:alpha val="100000"/>
                  </a:srgbClr>
                </a:gs>
              </a:gsLst>
              <a:lin ang="2100000"/>
            </a:gradFill>
          </p:spPr>
        </p:sp>
        <p:sp>
          <p:nvSpPr>
            <p:cNvPr id="16" name="TextBox 16"/>
            <p:cNvSpPr txBox="1"/>
            <p:nvPr/>
          </p:nvSpPr>
          <p:spPr>
            <a:xfrm>
              <a:off x="0" y="-28575"/>
              <a:ext cx="1264529" cy="5678958"/>
            </a:xfrm>
            <a:prstGeom prst="rect">
              <a:avLst/>
            </a:prstGeom>
          </p:spPr>
          <p:txBody>
            <a:bodyPr lIns="49237" tIns="49237" rIns="49237" bIns="49237" rtlCol="0" anchor="ctr"/>
            <a:lstStyle/>
            <a:p>
              <a:pPr algn="ctr">
                <a:lnSpc>
                  <a:spcPts val="1492"/>
                </a:lnSpc>
                <a:spcBef>
                  <a:spcPct val="0"/>
                </a:spcBef>
              </a:pPr>
              <a:endParaRPr/>
            </a:p>
          </p:txBody>
        </p:sp>
      </p:grpSp>
      <p:sp>
        <p:nvSpPr>
          <p:cNvPr id="17" name="Freeform 17"/>
          <p:cNvSpPr/>
          <p:nvPr/>
        </p:nvSpPr>
        <p:spPr>
          <a:xfrm>
            <a:off x="9163538" y="1590144"/>
            <a:ext cx="8203997" cy="7106712"/>
          </a:xfrm>
          <a:custGeom>
            <a:avLst/>
            <a:gdLst/>
            <a:ahLst/>
            <a:cxnLst/>
            <a:rect l="l" t="t" r="r" b="b"/>
            <a:pathLst>
              <a:path w="8203997" h="7106712">
                <a:moveTo>
                  <a:pt x="0" y="0"/>
                </a:moveTo>
                <a:lnTo>
                  <a:pt x="8203997" y="0"/>
                </a:lnTo>
                <a:lnTo>
                  <a:pt x="8203997" y="7106712"/>
                </a:lnTo>
                <a:lnTo>
                  <a:pt x="0" y="710671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18" name="Group 18"/>
          <p:cNvGrpSpPr/>
          <p:nvPr/>
        </p:nvGrpSpPr>
        <p:grpSpPr>
          <a:xfrm>
            <a:off x="9418232" y="1811908"/>
            <a:ext cx="7694609" cy="6663184"/>
            <a:chOff x="0" y="0"/>
            <a:chExt cx="4282440" cy="3708400"/>
          </a:xfrm>
        </p:grpSpPr>
        <p:sp>
          <p:nvSpPr>
            <p:cNvPr id="19" name="Freeform 19"/>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l="-19000" r="-19000"/>
              </a:stretch>
            </a:blipFill>
          </p:spPr>
        </p:sp>
      </p:grpSp>
      <p:grpSp>
        <p:nvGrpSpPr>
          <p:cNvPr id="20" name="Group 20"/>
          <p:cNvGrpSpPr/>
          <p:nvPr/>
        </p:nvGrpSpPr>
        <p:grpSpPr>
          <a:xfrm rot="1823122">
            <a:off x="14137733" y="4180759"/>
            <a:ext cx="986875" cy="9790233"/>
            <a:chOff x="0" y="0"/>
            <a:chExt cx="307867" cy="3054173"/>
          </a:xfrm>
        </p:grpSpPr>
        <p:sp>
          <p:nvSpPr>
            <p:cNvPr id="21" name="Freeform 21"/>
            <p:cNvSpPr/>
            <p:nvPr/>
          </p:nvSpPr>
          <p:spPr>
            <a:xfrm>
              <a:off x="0" y="0"/>
              <a:ext cx="307867" cy="3054173"/>
            </a:xfrm>
            <a:custGeom>
              <a:avLst/>
              <a:gdLst/>
              <a:ahLst/>
              <a:cxnLst/>
              <a:rect l="l" t="t" r="r" b="b"/>
              <a:pathLst>
                <a:path w="307867" h="3054173">
                  <a:moveTo>
                    <a:pt x="0" y="0"/>
                  </a:moveTo>
                  <a:lnTo>
                    <a:pt x="307867" y="0"/>
                  </a:lnTo>
                  <a:lnTo>
                    <a:pt x="307867" y="3054173"/>
                  </a:lnTo>
                  <a:lnTo>
                    <a:pt x="0" y="3054173"/>
                  </a:lnTo>
                  <a:close/>
                </a:path>
              </a:pathLst>
            </a:custGeom>
            <a:gradFill rotWithShape="1">
              <a:gsLst>
                <a:gs pos="0">
                  <a:srgbClr val="27AAE1">
                    <a:alpha val="0"/>
                  </a:srgbClr>
                </a:gs>
                <a:gs pos="100000">
                  <a:srgbClr val="269ED6">
                    <a:alpha val="100000"/>
                  </a:srgbClr>
                </a:gs>
              </a:gsLst>
              <a:lin ang="5400000"/>
            </a:gradFill>
          </p:spPr>
        </p:sp>
        <p:sp>
          <p:nvSpPr>
            <p:cNvPr id="22" name="TextBox 22"/>
            <p:cNvSpPr txBox="1"/>
            <p:nvPr/>
          </p:nvSpPr>
          <p:spPr>
            <a:xfrm>
              <a:off x="0" y="-28575"/>
              <a:ext cx="307867" cy="3082748"/>
            </a:xfrm>
            <a:prstGeom prst="rect">
              <a:avLst/>
            </a:prstGeom>
          </p:spPr>
          <p:txBody>
            <a:bodyPr lIns="49237" tIns="49237" rIns="49237" bIns="49237" rtlCol="0" anchor="ctr"/>
            <a:lstStyle/>
            <a:p>
              <a:pPr algn="ctr">
                <a:lnSpc>
                  <a:spcPts val="1492"/>
                </a:lnSpc>
                <a:spcBef>
                  <a:spcPct val="0"/>
                </a:spcBef>
              </a:pPr>
              <a:endParaRPr/>
            </a:p>
          </p:txBody>
        </p:sp>
      </p:grpSp>
      <p:grpSp>
        <p:nvGrpSpPr>
          <p:cNvPr id="23" name="Group 23"/>
          <p:cNvGrpSpPr/>
          <p:nvPr/>
        </p:nvGrpSpPr>
        <p:grpSpPr>
          <a:xfrm>
            <a:off x="9144000" y="8475092"/>
            <a:ext cx="1297331" cy="1114894"/>
            <a:chOff x="0" y="0"/>
            <a:chExt cx="812800" cy="698500"/>
          </a:xfrm>
        </p:grpSpPr>
        <p:sp>
          <p:nvSpPr>
            <p:cNvPr id="24" name="Freeform 2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27AAE1">
                    <a:alpha val="100000"/>
                  </a:srgbClr>
                </a:gs>
                <a:gs pos="100000">
                  <a:srgbClr val="254287">
                    <a:alpha val="100000"/>
                  </a:srgbClr>
                </a:gs>
              </a:gsLst>
              <a:lin ang="0"/>
            </a:gradFill>
          </p:spPr>
        </p:sp>
        <p:sp>
          <p:nvSpPr>
            <p:cNvPr id="25" name="TextBox 25"/>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16931389" y="1420304"/>
            <a:ext cx="911369" cy="783208"/>
            <a:chOff x="0" y="0"/>
            <a:chExt cx="812800" cy="698500"/>
          </a:xfrm>
        </p:grpSpPr>
        <p:sp>
          <p:nvSpPr>
            <p:cNvPr id="27" name="Freeform 2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27AAE1">
                    <a:alpha val="100000"/>
                  </a:srgbClr>
                </a:gs>
                <a:gs pos="100000">
                  <a:srgbClr val="254287">
                    <a:alpha val="100000"/>
                  </a:srgbClr>
                </a:gs>
              </a:gsLst>
              <a:lin ang="0"/>
            </a:gradFill>
          </p:spPr>
        </p:sp>
        <p:sp>
          <p:nvSpPr>
            <p:cNvPr id="28" name="TextBox 28"/>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sp>
        <p:nvSpPr>
          <p:cNvPr id="29" name="AutoShape 29"/>
          <p:cNvSpPr/>
          <p:nvPr/>
        </p:nvSpPr>
        <p:spPr>
          <a:xfrm flipH="1" flipV="1">
            <a:off x="-5539851" y="8232523"/>
            <a:ext cx="8787885" cy="0"/>
          </a:xfrm>
          <a:prstGeom prst="line">
            <a:avLst/>
          </a:prstGeom>
          <a:ln w="57150" cap="flat">
            <a:solidFill>
              <a:srgbClr val="24307F"/>
            </a:solidFill>
            <a:prstDash val="solid"/>
            <a:headEnd type="oval" w="lg" len="lg"/>
            <a:tailEnd type="none" w="sm" len="sm"/>
          </a:ln>
        </p:spPr>
      </p:sp>
      <p:sp>
        <p:nvSpPr>
          <p:cNvPr id="30" name="TextBox 30"/>
          <p:cNvSpPr txBox="1"/>
          <p:nvPr/>
        </p:nvSpPr>
        <p:spPr>
          <a:xfrm>
            <a:off x="1028700" y="3676046"/>
            <a:ext cx="8499185" cy="1154194"/>
          </a:xfrm>
          <a:prstGeom prst="rect">
            <a:avLst/>
          </a:prstGeom>
        </p:spPr>
        <p:txBody>
          <a:bodyPr lIns="0" tIns="0" rIns="0" bIns="0" rtlCol="0" anchor="t">
            <a:spAutoFit/>
          </a:bodyPr>
          <a:lstStyle/>
          <a:p>
            <a:pPr algn="l">
              <a:lnSpc>
                <a:spcPts val="8954"/>
              </a:lnSpc>
            </a:pPr>
            <a:r>
              <a:rPr lang="en-US" sz="7786" dirty="0">
                <a:solidFill>
                  <a:srgbClr val="267FBC"/>
                </a:solidFill>
                <a:latin typeface="#9Slide03 IcielPanton Black" panose="00000A00000000000000" pitchFamily="2" charset="-93"/>
              </a:rPr>
              <a:t>BÀI </a:t>
            </a:r>
            <a:r>
              <a:rPr lang="en-US" sz="7786" dirty="0" smtClean="0">
                <a:solidFill>
                  <a:srgbClr val="267FBC"/>
                </a:solidFill>
                <a:latin typeface="#9Slide03 IcielPanton Black" panose="00000A00000000000000" pitchFamily="2" charset="-93"/>
              </a:rPr>
              <a:t>7</a:t>
            </a:r>
            <a:endParaRPr lang="en-US" sz="7786" dirty="0">
              <a:solidFill>
                <a:srgbClr val="267FBC"/>
              </a:solidFill>
              <a:latin typeface="#9Slide03 IcielPanton Black" panose="00000A00000000000000" pitchFamily="2" charset="-93"/>
            </a:endParaRPr>
          </a:p>
        </p:txBody>
      </p:sp>
      <p:sp>
        <p:nvSpPr>
          <p:cNvPr id="31" name="TextBox 31"/>
          <p:cNvSpPr txBox="1"/>
          <p:nvPr/>
        </p:nvSpPr>
        <p:spPr>
          <a:xfrm>
            <a:off x="1028700" y="4854480"/>
            <a:ext cx="8499185" cy="1154194"/>
          </a:xfrm>
          <a:prstGeom prst="rect">
            <a:avLst/>
          </a:prstGeom>
        </p:spPr>
        <p:txBody>
          <a:bodyPr lIns="0" tIns="0" rIns="0" bIns="0" rtlCol="0" anchor="t">
            <a:spAutoFit/>
          </a:bodyPr>
          <a:lstStyle/>
          <a:p>
            <a:pPr algn="l">
              <a:lnSpc>
                <a:spcPts val="8954"/>
              </a:lnSpc>
            </a:pPr>
            <a:r>
              <a:rPr lang="en-US" sz="7786" dirty="0">
                <a:solidFill>
                  <a:srgbClr val="24307F"/>
                </a:solidFill>
                <a:latin typeface="#9Slide03 IcielPanton Black" panose="00000A00000000000000" pitchFamily="2" charset="-93"/>
              </a:rPr>
              <a:t>CÔNG NGHIỆP</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358737" y="8672814"/>
            <a:ext cx="4185210" cy="2172476"/>
            <a:chOff x="0" y="0"/>
            <a:chExt cx="1345639" cy="698500"/>
          </a:xfrm>
        </p:grpSpPr>
        <p:sp>
          <p:nvSpPr>
            <p:cNvPr id="3" name="Freeform 3"/>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id="4" name="TextBox 4"/>
            <p:cNvSpPr txBox="1"/>
            <p:nvPr/>
          </p:nvSpPr>
          <p:spPr>
            <a:xfrm>
              <a:off x="114300" y="19050"/>
              <a:ext cx="1117039" cy="679450"/>
            </a:xfrm>
            <a:prstGeom prst="rect">
              <a:avLst/>
            </a:prstGeom>
          </p:spPr>
          <p:txBody>
            <a:bodyPr lIns="50800" tIns="50800" rIns="50800" bIns="50800" rtlCol="0" anchor="ctr"/>
            <a:lstStyle/>
            <a:p>
              <a:pPr algn="ctr">
                <a:lnSpc>
                  <a:spcPts val="2376"/>
                </a:lnSpc>
              </a:pPr>
              <a:endParaRPr/>
            </a:p>
          </p:txBody>
        </p:sp>
      </p:grpSp>
      <p:grpSp>
        <p:nvGrpSpPr>
          <p:cNvPr id="5" name="Group 5"/>
          <p:cNvGrpSpPr/>
          <p:nvPr/>
        </p:nvGrpSpPr>
        <p:grpSpPr>
          <a:xfrm>
            <a:off x="11935766" y="9331740"/>
            <a:ext cx="8377487" cy="2964361"/>
            <a:chOff x="0" y="0"/>
            <a:chExt cx="1974009" cy="698500"/>
          </a:xfrm>
        </p:grpSpPr>
        <p:sp>
          <p:nvSpPr>
            <p:cNvPr id="6" name="Freeform 6"/>
            <p:cNvSpPr/>
            <p:nvPr/>
          </p:nvSpPr>
          <p:spPr>
            <a:xfrm>
              <a:off x="1952" y="0"/>
              <a:ext cx="1970105" cy="698500"/>
            </a:xfrm>
            <a:custGeom>
              <a:avLst/>
              <a:gdLst/>
              <a:ahLst/>
              <a:cxnLst/>
              <a:rect l="l" t="t" r="r" b="b"/>
              <a:pathLst>
                <a:path w="1970105" h="698500">
                  <a:moveTo>
                    <a:pt x="1966944" y="358037"/>
                  </a:moveTo>
                  <a:lnTo>
                    <a:pt x="1773969" y="689713"/>
                  </a:lnTo>
                  <a:cubicBezTo>
                    <a:pt x="1770804" y="695153"/>
                    <a:pt x="1764985" y="698500"/>
                    <a:pt x="1758691" y="698500"/>
                  </a:cubicBezTo>
                  <a:lnTo>
                    <a:pt x="211413" y="698500"/>
                  </a:lnTo>
                  <a:cubicBezTo>
                    <a:pt x="205120" y="698500"/>
                    <a:pt x="199301" y="695153"/>
                    <a:pt x="196136" y="689713"/>
                  </a:cubicBezTo>
                  <a:lnTo>
                    <a:pt x="3160" y="358037"/>
                  </a:lnTo>
                  <a:cubicBezTo>
                    <a:pt x="0" y="352605"/>
                    <a:pt x="0" y="345895"/>
                    <a:pt x="3160" y="340463"/>
                  </a:cubicBezTo>
                  <a:lnTo>
                    <a:pt x="196136" y="8787"/>
                  </a:lnTo>
                  <a:cubicBezTo>
                    <a:pt x="199301" y="3347"/>
                    <a:pt x="205120" y="0"/>
                    <a:pt x="211413" y="0"/>
                  </a:cubicBezTo>
                  <a:lnTo>
                    <a:pt x="1758691" y="0"/>
                  </a:lnTo>
                  <a:cubicBezTo>
                    <a:pt x="1764985" y="0"/>
                    <a:pt x="1770804" y="3347"/>
                    <a:pt x="1773969" y="8787"/>
                  </a:cubicBezTo>
                  <a:lnTo>
                    <a:pt x="1966944" y="340463"/>
                  </a:lnTo>
                  <a:cubicBezTo>
                    <a:pt x="1970105" y="345895"/>
                    <a:pt x="1970105" y="352605"/>
                    <a:pt x="1966944" y="358037"/>
                  </a:cubicBezTo>
                  <a:close/>
                </a:path>
              </a:pathLst>
            </a:custGeom>
            <a:solidFill>
              <a:srgbClr val="000B5D"/>
            </a:solidFill>
          </p:spPr>
        </p:sp>
        <p:sp>
          <p:nvSpPr>
            <p:cNvPr id="7" name="TextBox 7"/>
            <p:cNvSpPr txBox="1"/>
            <p:nvPr/>
          </p:nvSpPr>
          <p:spPr>
            <a:xfrm>
              <a:off x="114300" y="19050"/>
              <a:ext cx="1745409" cy="679450"/>
            </a:xfrm>
            <a:prstGeom prst="rect">
              <a:avLst/>
            </a:prstGeom>
          </p:spPr>
          <p:txBody>
            <a:bodyPr lIns="50800" tIns="50800" rIns="50800" bIns="50800" rtlCol="0" anchor="ctr"/>
            <a:lstStyle/>
            <a:p>
              <a:pPr algn="ctr">
                <a:lnSpc>
                  <a:spcPts val="2376"/>
                </a:lnSpc>
              </a:pPr>
              <a:endParaRPr/>
            </a:p>
          </p:txBody>
        </p:sp>
      </p:grpSp>
      <p:grpSp>
        <p:nvGrpSpPr>
          <p:cNvPr id="8" name="Group 8"/>
          <p:cNvGrpSpPr/>
          <p:nvPr/>
        </p:nvGrpSpPr>
        <p:grpSpPr>
          <a:xfrm>
            <a:off x="2197860" y="2002075"/>
            <a:ext cx="15253482" cy="3141425"/>
            <a:chOff x="0" y="0"/>
            <a:chExt cx="7609440" cy="1567150"/>
          </a:xfrm>
        </p:grpSpPr>
        <p:sp>
          <p:nvSpPr>
            <p:cNvPr id="9" name="Freeform 9"/>
            <p:cNvSpPr/>
            <p:nvPr/>
          </p:nvSpPr>
          <p:spPr>
            <a:xfrm>
              <a:off x="482" y="0"/>
              <a:ext cx="7608476" cy="1567150"/>
            </a:xfrm>
            <a:custGeom>
              <a:avLst/>
              <a:gdLst/>
              <a:ahLst/>
              <a:cxnLst/>
              <a:rect l="l" t="t" r="r" b="b"/>
              <a:pathLst>
                <a:path w="7608476" h="1567150">
                  <a:moveTo>
                    <a:pt x="7607557" y="788979"/>
                  </a:moveTo>
                  <a:lnTo>
                    <a:pt x="7407160" y="1561745"/>
                  </a:lnTo>
                  <a:cubicBezTo>
                    <a:pt x="7406334" y="1564928"/>
                    <a:pt x="7403462" y="1567150"/>
                    <a:pt x="7400175" y="1567150"/>
                  </a:cubicBezTo>
                  <a:lnTo>
                    <a:pt x="208301" y="1567150"/>
                  </a:lnTo>
                  <a:cubicBezTo>
                    <a:pt x="205014" y="1567150"/>
                    <a:pt x="202142" y="1564928"/>
                    <a:pt x="201317" y="1561745"/>
                  </a:cubicBezTo>
                  <a:lnTo>
                    <a:pt x="919" y="788979"/>
                  </a:lnTo>
                  <a:cubicBezTo>
                    <a:pt x="0" y="785435"/>
                    <a:pt x="0" y="781715"/>
                    <a:pt x="919" y="778171"/>
                  </a:cubicBezTo>
                  <a:lnTo>
                    <a:pt x="201317" y="5404"/>
                  </a:lnTo>
                  <a:cubicBezTo>
                    <a:pt x="202142" y="2222"/>
                    <a:pt x="205014" y="0"/>
                    <a:pt x="208301" y="0"/>
                  </a:cubicBezTo>
                  <a:lnTo>
                    <a:pt x="7400175" y="0"/>
                  </a:lnTo>
                  <a:cubicBezTo>
                    <a:pt x="7403462" y="0"/>
                    <a:pt x="7406334" y="2222"/>
                    <a:pt x="7407160" y="5404"/>
                  </a:cubicBezTo>
                  <a:lnTo>
                    <a:pt x="7607557" y="778171"/>
                  </a:lnTo>
                  <a:cubicBezTo>
                    <a:pt x="7608476" y="781715"/>
                    <a:pt x="7608476" y="785435"/>
                    <a:pt x="7607557" y="788979"/>
                  </a:cubicBezTo>
                  <a:close/>
                </a:path>
              </a:pathLst>
            </a:custGeom>
            <a:solidFill>
              <a:srgbClr val="000000">
                <a:alpha val="0"/>
              </a:srgbClr>
            </a:solidFill>
            <a:ln w="57150" cap="sq">
              <a:solidFill>
                <a:srgbClr val="000B5D"/>
              </a:solidFill>
              <a:prstDash val="solid"/>
              <a:miter/>
            </a:ln>
          </p:spPr>
        </p:sp>
        <p:sp>
          <p:nvSpPr>
            <p:cNvPr id="10" name="TextBox 10"/>
            <p:cNvSpPr txBox="1"/>
            <p:nvPr/>
          </p:nvSpPr>
          <p:spPr>
            <a:xfrm>
              <a:off x="114300" y="19050"/>
              <a:ext cx="7380840" cy="1548100"/>
            </a:xfrm>
            <a:prstGeom prst="rect">
              <a:avLst/>
            </a:prstGeom>
          </p:spPr>
          <p:txBody>
            <a:bodyPr lIns="50800" tIns="50800" rIns="50800" bIns="50800" rtlCol="0" anchor="ctr"/>
            <a:lstStyle/>
            <a:p>
              <a:pPr algn="ctr">
                <a:lnSpc>
                  <a:spcPts val="2376"/>
                </a:lnSpc>
              </a:pPr>
              <a:endParaRPr/>
            </a:p>
          </p:txBody>
        </p:sp>
      </p:grpSp>
      <p:grpSp>
        <p:nvGrpSpPr>
          <p:cNvPr id="11" name="Group 11"/>
          <p:cNvGrpSpPr/>
          <p:nvPr/>
        </p:nvGrpSpPr>
        <p:grpSpPr>
          <a:xfrm>
            <a:off x="1028700" y="2753006"/>
            <a:ext cx="2338320" cy="2009494"/>
            <a:chOff x="0" y="0"/>
            <a:chExt cx="812800" cy="698500"/>
          </a:xfrm>
        </p:grpSpPr>
        <p:sp>
          <p:nvSpPr>
            <p:cNvPr id="12" name="Freeform 12"/>
            <p:cNvSpPr/>
            <p:nvPr/>
          </p:nvSpPr>
          <p:spPr>
            <a:xfrm>
              <a:off x="6994" y="0"/>
              <a:ext cx="798813" cy="698500"/>
            </a:xfrm>
            <a:custGeom>
              <a:avLst/>
              <a:gdLst/>
              <a:ahLst/>
              <a:cxnLst/>
              <a:rect l="l" t="t" r="r" b="b"/>
              <a:pathLst>
                <a:path w="798813" h="698500">
                  <a:moveTo>
                    <a:pt x="787491" y="380729"/>
                  </a:moveTo>
                  <a:lnTo>
                    <a:pt x="620921" y="667021"/>
                  </a:lnTo>
                  <a:cubicBezTo>
                    <a:pt x="609582" y="686510"/>
                    <a:pt x="588735" y="698500"/>
                    <a:pt x="566186" y="698500"/>
                  </a:cubicBezTo>
                  <a:lnTo>
                    <a:pt x="232626" y="698500"/>
                  </a:lnTo>
                  <a:cubicBezTo>
                    <a:pt x="210078" y="698500"/>
                    <a:pt x="189230" y="686510"/>
                    <a:pt x="177891" y="667021"/>
                  </a:cubicBezTo>
                  <a:lnTo>
                    <a:pt x="11321" y="380729"/>
                  </a:lnTo>
                  <a:cubicBezTo>
                    <a:pt x="0" y="361270"/>
                    <a:pt x="0" y="337230"/>
                    <a:pt x="11321" y="317771"/>
                  </a:cubicBezTo>
                  <a:lnTo>
                    <a:pt x="177891" y="31479"/>
                  </a:lnTo>
                  <a:cubicBezTo>
                    <a:pt x="189230" y="11990"/>
                    <a:pt x="210078" y="0"/>
                    <a:pt x="232626" y="0"/>
                  </a:cubicBezTo>
                  <a:lnTo>
                    <a:pt x="566186" y="0"/>
                  </a:lnTo>
                  <a:cubicBezTo>
                    <a:pt x="588735" y="0"/>
                    <a:pt x="609582" y="11990"/>
                    <a:pt x="620921" y="31479"/>
                  </a:cubicBezTo>
                  <a:lnTo>
                    <a:pt x="787491" y="317771"/>
                  </a:lnTo>
                  <a:cubicBezTo>
                    <a:pt x="798812" y="337230"/>
                    <a:pt x="798812" y="361270"/>
                    <a:pt x="787491" y="380729"/>
                  </a:cubicBezTo>
                  <a:close/>
                </a:path>
              </a:pathLst>
            </a:custGeom>
            <a:solidFill>
              <a:srgbClr val="000B5D"/>
            </a:solidFill>
          </p:spPr>
        </p:sp>
        <p:sp>
          <p:nvSpPr>
            <p:cNvPr id="13" name="TextBox 13"/>
            <p:cNvSpPr txBox="1"/>
            <p:nvPr/>
          </p:nvSpPr>
          <p:spPr>
            <a:xfrm>
              <a:off x="114300" y="19050"/>
              <a:ext cx="584200" cy="679450"/>
            </a:xfrm>
            <a:prstGeom prst="rect">
              <a:avLst/>
            </a:prstGeom>
          </p:spPr>
          <p:txBody>
            <a:bodyPr lIns="50800" tIns="50800" rIns="50800" bIns="50800" rtlCol="0" anchor="ctr"/>
            <a:lstStyle/>
            <a:p>
              <a:pPr algn="ctr">
                <a:lnSpc>
                  <a:spcPts val="2376"/>
                </a:lnSpc>
              </a:pPr>
              <a:endParaRPr/>
            </a:p>
          </p:txBody>
        </p:sp>
      </p:grpSp>
      <p:sp>
        <p:nvSpPr>
          <p:cNvPr id="14" name="Freeform 14"/>
          <p:cNvSpPr/>
          <p:nvPr/>
        </p:nvSpPr>
        <p:spPr>
          <a:xfrm>
            <a:off x="1660652" y="2912318"/>
            <a:ext cx="1074415" cy="1262162"/>
          </a:xfrm>
          <a:custGeom>
            <a:avLst/>
            <a:gdLst/>
            <a:ahLst/>
            <a:cxnLst/>
            <a:rect l="l" t="t" r="r" b="b"/>
            <a:pathLst>
              <a:path w="1074415" h="1262162">
                <a:moveTo>
                  <a:pt x="0" y="0"/>
                </a:moveTo>
                <a:lnTo>
                  <a:pt x="1074416" y="0"/>
                </a:lnTo>
                <a:lnTo>
                  <a:pt x="1074416" y="1262162"/>
                </a:lnTo>
                <a:lnTo>
                  <a:pt x="0" y="126216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15" name="Group 15"/>
          <p:cNvGrpSpPr/>
          <p:nvPr/>
        </p:nvGrpSpPr>
        <p:grpSpPr>
          <a:xfrm>
            <a:off x="2232526" y="5286209"/>
            <a:ext cx="12284699" cy="2530010"/>
            <a:chOff x="0" y="0"/>
            <a:chExt cx="7609440" cy="1567150"/>
          </a:xfrm>
        </p:grpSpPr>
        <p:sp>
          <p:nvSpPr>
            <p:cNvPr id="16" name="Freeform 16"/>
            <p:cNvSpPr/>
            <p:nvPr/>
          </p:nvSpPr>
          <p:spPr>
            <a:xfrm>
              <a:off x="599" y="0"/>
              <a:ext cx="7608242" cy="1567150"/>
            </a:xfrm>
            <a:custGeom>
              <a:avLst/>
              <a:gdLst/>
              <a:ahLst/>
              <a:cxnLst/>
              <a:rect l="l" t="t" r="r" b="b"/>
              <a:pathLst>
                <a:path w="7608242" h="1567150">
                  <a:moveTo>
                    <a:pt x="7607101" y="790285"/>
                  </a:moveTo>
                  <a:lnTo>
                    <a:pt x="7407381" y="1560439"/>
                  </a:lnTo>
                  <a:cubicBezTo>
                    <a:pt x="7406357" y="1564391"/>
                    <a:pt x="7402791" y="1567150"/>
                    <a:pt x="7398709" y="1567150"/>
                  </a:cubicBezTo>
                  <a:lnTo>
                    <a:pt x="209533" y="1567150"/>
                  </a:lnTo>
                  <a:cubicBezTo>
                    <a:pt x="205451" y="1567150"/>
                    <a:pt x="201885" y="1564391"/>
                    <a:pt x="200861" y="1560439"/>
                  </a:cubicBezTo>
                  <a:lnTo>
                    <a:pt x="1141" y="790285"/>
                  </a:lnTo>
                  <a:cubicBezTo>
                    <a:pt x="0" y="785884"/>
                    <a:pt x="0" y="781265"/>
                    <a:pt x="1141" y="776864"/>
                  </a:cubicBezTo>
                  <a:lnTo>
                    <a:pt x="200861" y="6710"/>
                  </a:lnTo>
                  <a:cubicBezTo>
                    <a:pt x="201885" y="2759"/>
                    <a:pt x="205451" y="0"/>
                    <a:pt x="209533" y="0"/>
                  </a:cubicBezTo>
                  <a:lnTo>
                    <a:pt x="7398709" y="0"/>
                  </a:lnTo>
                  <a:cubicBezTo>
                    <a:pt x="7402791" y="0"/>
                    <a:pt x="7406357" y="2759"/>
                    <a:pt x="7407381" y="6710"/>
                  </a:cubicBezTo>
                  <a:lnTo>
                    <a:pt x="7607101" y="776864"/>
                  </a:lnTo>
                  <a:cubicBezTo>
                    <a:pt x="7608242" y="781265"/>
                    <a:pt x="7608242" y="785884"/>
                    <a:pt x="7607101" y="790285"/>
                  </a:cubicBezTo>
                  <a:close/>
                </a:path>
              </a:pathLst>
            </a:custGeom>
            <a:solidFill>
              <a:srgbClr val="000000">
                <a:alpha val="0"/>
              </a:srgbClr>
            </a:solidFill>
            <a:ln w="57150" cap="sq">
              <a:solidFill>
                <a:srgbClr val="000B5D"/>
              </a:solidFill>
              <a:prstDash val="solid"/>
              <a:miter/>
            </a:ln>
          </p:spPr>
        </p:sp>
        <p:sp>
          <p:nvSpPr>
            <p:cNvPr id="17" name="TextBox 17"/>
            <p:cNvSpPr txBox="1"/>
            <p:nvPr/>
          </p:nvSpPr>
          <p:spPr>
            <a:xfrm>
              <a:off x="114300" y="19050"/>
              <a:ext cx="7380840" cy="1548100"/>
            </a:xfrm>
            <a:prstGeom prst="rect">
              <a:avLst/>
            </a:prstGeom>
          </p:spPr>
          <p:txBody>
            <a:bodyPr lIns="40913" tIns="40913" rIns="40913" bIns="40913" rtlCol="0" anchor="ctr"/>
            <a:lstStyle/>
            <a:p>
              <a:pPr algn="ctr">
                <a:lnSpc>
                  <a:spcPts val="2376"/>
                </a:lnSpc>
              </a:pPr>
              <a:endParaRPr/>
            </a:p>
          </p:txBody>
        </p:sp>
      </p:grpSp>
      <p:grpSp>
        <p:nvGrpSpPr>
          <p:cNvPr id="18" name="Group 18"/>
          <p:cNvGrpSpPr/>
          <p:nvPr/>
        </p:nvGrpSpPr>
        <p:grpSpPr>
          <a:xfrm>
            <a:off x="1290920" y="5890987"/>
            <a:ext cx="1883213" cy="1618386"/>
            <a:chOff x="0" y="0"/>
            <a:chExt cx="812800" cy="698500"/>
          </a:xfrm>
        </p:grpSpPr>
        <p:sp>
          <p:nvSpPr>
            <p:cNvPr id="19" name="Freeform 19"/>
            <p:cNvSpPr/>
            <p:nvPr/>
          </p:nvSpPr>
          <p:spPr>
            <a:xfrm>
              <a:off x="8684" y="0"/>
              <a:ext cx="795433" cy="698500"/>
            </a:xfrm>
            <a:custGeom>
              <a:avLst/>
              <a:gdLst/>
              <a:ahLst/>
              <a:cxnLst/>
              <a:rect l="l" t="t" r="r" b="b"/>
              <a:pathLst>
                <a:path w="795433" h="698500">
                  <a:moveTo>
                    <a:pt x="781375" y="388337"/>
                  </a:moveTo>
                  <a:lnTo>
                    <a:pt x="623657" y="659413"/>
                  </a:lnTo>
                  <a:cubicBezTo>
                    <a:pt x="609578" y="683613"/>
                    <a:pt x="583692" y="698500"/>
                    <a:pt x="555695" y="698500"/>
                  </a:cubicBezTo>
                  <a:lnTo>
                    <a:pt x="239737" y="698500"/>
                  </a:lnTo>
                  <a:cubicBezTo>
                    <a:pt x="211740" y="698500"/>
                    <a:pt x="185854" y="683613"/>
                    <a:pt x="171775" y="659413"/>
                  </a:cubicBezTo>
                  <a:lnTo>
                    <a:pt x="14057" y="388337"/>
                  </a:lnTo>
                  <a:cubicBezTo>
                    <a:pt x="0" y="364175"/>
                    <a:pt x="0" y="334325"/>
                    <a:pt x="14057" y="310163"/>
                  </a:cubicBezTo>
                  <a:lnTo>
                    <a:pt x="171775" y="39087"/>
                  </a:lnTo>
                  <a:cubicBezTo>
                    <a:pt x="185854" y="14887"/>
                    <a:pt x="211740" y="0"/>
                    <a:pt x="239737" y="0"/>
                  </a:cubicBezTo>
                  <a:lnTo>
                    <a:pt x="555695" y="0"/>
                  </a:lnTo>
                  <a:cubicBezTo>
                    <a:pt x="583692" y="0"/>
                    <a:pt x="609578" y="14887"/>
                    <a:pt x="623657" y="39087"/>
                  </a:cubicBezTo>
                  <a:lnTo>
                    <a:pt x="781375" y="310163"/>
                  </a:lnTo>
                  <a:cubicBezTo>
                    <a:pt x="795432" y="334325"/>
                    <a:pt x="795432" y="364175"/>
                    <a:pt x="781375" y="388337"/>
                  </a:cubicBezTo>
                  <a:close/>
                </a:path>
              </a:pathLst>
            </a:custGeom>
            <a:solidFill>
              <a:srgbClr val="000B5D"/>
            </a:solidFill>
          </p:spPr>
        </p:sp>
        <p:sp>
          <p:nvSpPr>
            <p:cNvPr id="20" name="TextBox 20"/>
            <p:cNvSpPr txBox="1"/>
            <p:nvPr/>
          </p:nvSpPr>
          <p:spPr>
            <a:xfrm>
              <a:off x="114300" y="19050"/>
              <a:ext cx="584200" cy="679450"/>
            </a:xfrm>
            <a:prstGeom prst="rect">
              <a:avLst/>
            </a:prstGeom>
          </p:spPr>
          <p:txBody>
            <a:bodyPr lIns="40913" tIns="40913" rIns="40913" bIns="40913" rtlCol="0" anchor="ctr"/>
            <a:lstStyle/>
            <a:p>
              <a:pPr algn="ctr">
                <a:lnSpc>
                  <a:spcPts val="2376"/>
                </a:lnSpc>
              </a:pPr>
              <a:endParaRPr/>
            </a:p>
          </p:txBody>
        </p:sp>
      </p:grpSp>
      <p:grpSp>
        <p:nvGrpSpPr>
          <p:cNvPr id="21" name="Group 21"/>
          <p:cNvGrpSpPr/>
          <p:nvPr/>
        </p:nvGrpSpPr>
        <p:grpSpPr>
          <a:xfrm>
            <a:off x="2388898" y="8045089"/>
            <a:ext cx="9501079" cy="1956729"/>
            <a:chOff x="0" y="0"/>
            <a:chExt cx="7609440" cy="1567150"/>
          </a:xfrm>
        </p:grpSpPr>
        <p:sp>
          <p:nvSpPr>
            <p:cNvPr id="22" name="Freeform 22"/>
            <p:cNvSpPr/>
            <p:nvPr/>
          </p:nvSpPr>
          <p:spPr>
            <a:xfrm>
              <a:off x="774" y="0"/>
              <a:ext cx="7607891" cy="1567150"/>
            </a:xfrm>
            <a:custGeom>
              <a:avLst/>
              <a:gdLst/>
              <a:ahLst/>
              <a:cxnLst/>
              <a:rect l="l" t="t" r="r" b="b"/>
              <a:pathLst>
                <a:path w="7607891" h="1567150">
                  <a:moveTo>
                    <a:pt x="7606416" y="792251"/>
                  </a:moveTo>
                  <a:lnTo>
                    <a:pt x="7407716" y="1558473"/>
                  </a:lnTo>
                  <a:cubicBezTo>
                    <a:pt x="7406392" y="1563582"/>
                    <a:pt x="7401780" y="1567150"/>
                    <a:pt x="7396503" y="1567150"/>
                  </a:cubicBezTo>
                  <a:lnTo>
                    <a:pt x="211389" y="1567150"/>
                  </a:lnTo>
                  <a:cubicBezTo>
                    <a:pt x="206111" y="1567150"/>
                    <a:pt x="201501" y="1563582"/>
                    <a:pt x="200176" y="1558473"/>
                  </a:cubicBezTo>
                  <a:lnTo>
                    <a:pt x="1476" y="792251"/>
                  </a:lnTo>
                  <a:cubicBezTo>
                    <a:pt x="0" y="786561"/>
                    <a:pt x="0" y="780589"/>
                    <a:pt x="1476" y="774899"/>
                  </a:cubicBezTo>
                  <a:lnTo>
                    <a:pt x="200176" y="8676"/>
                  </a:lnTo>
                  <a:cubicBezTo>
                    <a:pt x="201501" y="3567"/>
                    <a:pt x="206111" y="0"/>
                    <a:pt x="211389" y="0"/>
                  </a:cubicBezTo>
                  <a:lnTo>
                    <a:pt x="7396503" y="0"/>
                  </a:lnTo>
                  <a:cubicBezTo>
                    <a:pt x="7401780" y="0"/>
                    <a:pt x="7406392" y="3567"/>
                    <a:pt x="7407716" y="8676"/>
                  </a:cubicBezTo>
                  <a:lnTo>
                    <a:pt x="7606416" y="774899"/>
                  </a:lnTo>
                  <a:cubicBezTo>
                    <a:pt x="7607892" y="780589"/>
                    <a:pt x="7607892" y="786561"/>
                    <a:pt x="7606416" y="792251"/>
                  </a:cubicBezTo>
                  <a:close/>
                </a:path>
              </a:pathLst>
            </a:custGeom>
            <a:solidFill>
              <a:srgbClr val="000000">
                <a:alpha val="0"/>
              </a:srgbClr>
            </a:solidFill>
            <a:ln w="57150" cap="sq">
              <a:solidFill>
                <a:srgbClr val="000B5D"/>
              </a:solidFill>
              <a:prstDash val="solid"/>
              <a:miter/>
            </a:ln>
          </p:spPr>
        </p:sp>
        <p:sp>
          <p:nvSpPr>
            <p:cNvPr id="23" name="TextBox 23"/>
            <p:cNvSpPr txBox="1"/>
            <p:nvPr/>
          </p:nvSpPr>
          <p:spPr>
            <a:xfrm>
              <a:off x="114300" y="19050"/>
              <a:ext cx="7380840" cy="1548100"/>
            </a:xfrm>
            <a:prstGeom prst="rect">
              <a:avLst/>
            </a:prstGeom>
          </p:spPr>
          <p:txBody>
            <a:bodyPr lIns="31642" tIns="31642" rIns="31642" bIns="31642" rtlCol="0" anchor="ctr"/>
            <a:lstStyle/>
            <a:p>
              <a:pPr algn="ctr">
                <a:lnSpc>
                  <a:spcPts val="2376"/>
                </a:lnSpc>
              </a:pPr>
              <a:endParaRPr/>
            </a:p>
          </p:txBody>
        </p:sp>
      </p:grpSp>
      <p:grpSp>
        <p:nvGrpSpPr>
          <p:cNvPr id="24" name="Group 24"/>
          <p:cNvGrpSpPr/>
          <p:nvPr/>
        </p:nvGrpSpPr>
        <p:grpSpPr>
          <a:xfrm>
            <a:off x="1660652" y="8512829"/>
            <a:ext cx="1456491" cy="1251672"/>
            <a:chOff x="0" y="0"/>
            <a:chExt cx="812800" cy="698500"/>
          </a:xfrm>
        </p:grpSpPr>
        <p:sp>
          <p:nvSpPr>
            <p:cNvPr id="25" name="Freeform 25"/>
            <p:cNvSpPr/>
            <p:nvPr/>
          </p:nvSpPr>
          <p:spPr>
            <a:xfrm>
              <a:off x="11228" y="0"/>
              <a:ext cx="790345" cy="698500"/>
            </a:xfrm>
            <a:custGeom>
              <a:avLst/>
              <a:gdLst/>
              <a:ahLst/>
              <a:cxnLst/>
              <a:rect l="l" t="t" r="r" b="b"/>
              <a:pathLst>
                <a:path w="790345" h="698500">
                  <a:moveTo>
                    <a:pt x="772168" y="399788"/>
                  </a:moveTo>
                  <a:lnTo>
                    <a:pt x="627776" y="647962"/>
                  </a:lnTo>
                  <a:cubicBezTo>
                    <a:pt x="609571" y="679251"/>
                    <a:pt x="576102" y="698500"/>
                    <a:pt x="539902" y="698500"/>
                  </a:cubicBezTo>
                  <a:lnTo>
                    <a:pt x="250442" y="698500"/>
                  </a:lnTo>
                  <a:cubicBezTo>
                    <a:pt x="214242" y="698500"/>
                    <a:pt x="180773" y="679251"/>
                    <a:pt x="162568" y="647962"/>
                  </a:cubicBezTo>
                  <a:lnTo>
                    <a:pt x="18176" y="399788"/>
                  </a:lnTo>
                  <a:cubicBezTo>
                    <a:pt x="0" y="368548"/>
                    <a:pt x="0" y="329952"/>
                    <a:pt x="18176" y="298712"/>
                  </a:cubicBezTo>
                  <a:lnTo>
                    <a:pt x="162568" y="50538"/>
                  </a:lnTo>
                  <a:cubicBezTo>
                    <a:pt x="180773" y="19249"/>
                    <a:pt x="214242" y="0"/>
                    <a:pt x="250442" y="0"/>
                  </a:cubicBezTo>
                  <a:lnTo>
                    <a:pt x="539902" y="0"/>
                  </a:lnTo>
                  <a:cubicBezTo>
                    <a:pt x="576102" y="0"/>
                    <a:pt x="609571" y="19249"/>
                    <a:pt x="627776" y="50538"/>
                  </a:cubicBezTo>
                  <a:lnTo>
                    <a:pt x="772168" y="298712"/>
                  </a:lnTo>
                  <a:cubicBezTo>
                    <a:pt x="790344" y="329952"/>
                    <a:pt x="790344" y="368548"/>
                    <a:pt x="772168" y="399788"/>
                  </a:cubicBezTo>
                  <a:close/>
                </a:path>
              </a:pathLst>
            </a:custGeom>
            <a:solidFill>
              <a:srgbClr val="000B5D"/>
            </a:solidFill>
          </p:spPr>
        </p:sp>
        <p:sp>
          <p:nvSpPr>
            <p:cNvPr id="26" name="TextBox 26"/>
            <p:cNvSpPr txBox="1"/>
            <p:nvPr/>
          </p:nvSpPr>
          <p:spPr>
            <a:xfrm>
              <a:off x="114300" y="19050"/>
              <a:ext cx="584200" cy="679450"/>
            </a:xfrm>
            <a:prstGeom prst="rect">
              <a:avLst/>
            </a:prstGeom>
          </p:spPr>
          <p:txBody>
            <a:bodyPr lIns="31642" tIns="31642" rIns="31642" bIns="31642" rtlCol="0" anchor="ctr"/>
            <a:lstStyle/>
            <a:p>
              <a:pPr algn="ctr">
                <a:lnSpc>
                  <a:spcPts val="2376"/>
                </a:lnSpc>
              </a:pPr>
              <a:endParaRPr/>
            </a:p>
          </p:txBody>
        </p:sp>
      </p:grpSp>
      <p:sp>
        <p:nvSpPr>
          <p:cNvPr id="27" name="Freeform 27"/>
          <p:cNvSpPr/>
          <p:nvPr/>
        </p:nvSpPr>
        <p:spPr>
          <a:xfrm>
            <a:off x="1703924" y="6171577"/>
            <a:ext cx="1057205" cy="1057205"/>
          </a:xfrm>
          <a:custGeom>
            <a:avLst/>
            <a:gdLst/>
            <a:ahLst/>
            <a:cxnLst/>
            <a:rect l="l" t="t" r="r" b="b"/>
            <a:pathLst>
              <a:path w="1057205" h="1057205">
                <a:moveTo>
                  <a:pt x="0" y="0"/>
                </a:moveTo>
                <a:lnTo>
                  <a:pt x="1057205" y="0"/>
                </a:lnTo>
                <a:lnTo>
                  <a:pt x="1057205" y="1057205"/>
                </a:lnTo>
                <a:lnTo>
                  <a:pt x="0" y="105720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8" name="Freeform 28"/>
          <p:cNvSpPr/>
          <p:nvPr/>
        </p:nvSpPr>
        <p:spPr>
          <a:xfrm>
            <a:off x="1898154" y="8696681"/>
            <a:ext cx="862975" cy="883969"/>
          </a:xfrm>
          <a:custGeom>
            <a:avLst/>
            <a:gdLst/>
            <a:ahLst/>
            <a:cxnLst/>
            <a:rect l="l" t="t" r="r" b="b"/>
            <a:pathLst>
              <a:path w="862975" h="883969">
                <a:moveTo>
                  <a:pt x="0" y="0"/>
                </a:moveTo>
                <a:lnTo>
                  <a:pt x="862975" y="0"/>
                </a:lnTo>
                <a:lnTo>
                  <a:pt x="862975" y="883969"/>
                </a:lnTo>
                <a:lnTo>
                  <a:pt x="0" y="88396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9" name="Freeform 29"/>
          <p:cNvSpPr/>
          <p:nvPr/>
        </p:nvSpPr>
        <p:spPr>
          <a:xfrm>
            <a:off x="383105" y="-295441"/>
            <a:ext cx="3127297" cy="3207759"/>
          </a:xfrm>
          <a:custGeom>
            <a:avLst/>
            <a:gdLst/>
            <a:ahLst/>
            <a:cxnLst/>
            <a:rect l="l" t="t" r="r" b="b"/>
            <a:pathLst>
              <a:path w="3127297" h="3207759">
                <a:moveTo>
                  <a:pt x="0" y="0"/>
                </a:moveTo>
                <a:lnTo>
                  <a:pt x="3127297" y="0"/>
                </a:lnTo>
                <a:lnTo>
                  <a:pt x="3127297" y="3207759"/>
                </a:lnTo>
                <a:lnTo>
                  <a:pt x="0" y="320775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30" name="Freeform 30"/>
          <p:cNvSpPr/>
          <p:nvPr/>
        </p:nvSpPr>
        <p:spPr>
          <a:xfrm>
            <a:off x="14432315" y="5771872"/>
            <a:ext cx="3838279" cy="2715582"/>
          </a:xfrm>
          <a:custGeom>
            <a:avLst/>
            <a:gdLst/>
            <a:ahLst/>
            <a:cxnLst/>
            <a:rect l="l" t="t" r="r" b="b"/>
            <a:pathLst>
              <a:path w="3838279" h="2715582">
                <a:moveTo>
                  <a:pt x="0" y="0"/>
                </a:moveTo>
                <a:lnTo>
                  <a:pt x="3838279" y="0"/>
                </a:lnTo>
                <a:lnTo>
                  <a:pt x="3838279" y="2715582"/>
                </a:lnTo>
                <a:lnTo>
                  <a:pt x="0" y="2715582"/>
                </a:lnTo>
                <a:lnTo>
                  <a:pt x="0" y="0"/>
                </a:lnTo>
                <a:close/>
              </a:path>
            </a:pathLst>
          </a:custGeom>
          <a:blipFill>
            <a:blip r:embed="rId10"/>
            <a:stretch>
              <a:fillRect/>
            </a:stretch>
          </a:blipFill>
        </p:spPr>
      </p:sp>
      <p:sp>
        <p:nvSpPr>
          <p:cNvPr id="31" name="TextBox 31"/>
          <p:cNvSpPr txBox="1"/>
          <p:nvPr/>
        </p:nvSpPr>
        <p:spPr>
          <a:xfrm>
            <a:off x="4728022" y="573429"/>
            <a:ext cx="6621441" cy="1179810"/>
          </a:xfrm>
          <a:prstGeom prst="rect">
            <a:avLst/>
          </a:prstGeom>
        </p:spPr>
        <p:txBody>
          <a:bodyPr lIns="0" tIns="0" rIns="0" bIns="0" rtlCol="0" anchor="t">
            <a:spAutoFit/>
          </a:bodyPr>
          <a:lstStyle/>
          <a:p>
            <a:pPr algn="r">
              <a:lnSpc>
                <a:spcPts val="9189"/>
              </a:lnSpc>
            </a:pPr>
            <a:r>
              <a:rPr lang="en-US" sz="9189" dirty="0">
                <a:solidFill>
                  <a:srgbClr val="000B5D"/>
                </a:solidFill>
                <a:latin typeface="#9Slide03 IcielNovecento sans E" panose="00000900000000000000" pitchFamily="2" charset="-93"/>
              </a:rPr>
              <a:t>MỤC</a:t>
            </a:r>
            <a:r>
              <a:rPr lang="en-US" sz="9189" dirty="0">
                <a:solidFill>
                  <a:srgbClr val="000B5D"/>
                </a:solidFill>
                <a:latin typeface="#9Slide03 IcielPanton Black" panose="00000A00000000000000" pitchFamily="2" charset="-93"/>
              </a:rPr>
              <a:t> TIÊU</a:t>
            </a:r>
          </a:p>
        </p:txBody>
      </p:sp>
      <p:sp>
        <p:nvSpPr>
          <p:cNvPr id="32" name="TextBox 32"/>
          <p:cNvSpPr txBox="1"/>
          <p:nvPr/>
        </p:nvSpPr>
        <p:spPr>
          <a:xfrm>
            <a:off x="3735263" y="2229410"/>
            <a:ext cx="12498544" cy="371897"/>
          </a:xfrm>
          <a:prstGeom prst="rect">
            <a:avLst/>
          </a:prstGeom>
        </p:spPr>
        <p:txBody>
          <a:bodyPr lIns="0" tIns="0" rIns="0" bIns="0" rtlCol="0" anchor="t">
            <a:spAutoFit/>
          </a:bodyPr>
          <a:lstStyle/>
          <a:p>
            <a:pPr algn="just">
              <a:lnSpc>
                <a:spcPts val="2856"/>
              </a:lnSpc>
            </a:pPr>
            <a:r>
              <a:rPr lang="en-US" sz="2380" dirty="0">
                <a:solidFill>
                  <a:srgbClr val="000B5D"/>
                </a:solidFill>
                <a:latin typeface="#9Slide03 Cabin Condensed Bold" panose="00000806000000000000" pitchFamily="2" charset="-93"/>
              </a:rPr>
              <a:t>KIẾN THỨC </a:t>
            </a:r>
          </a:p>
        </p:txBody>
      </p:sp>
      <p:sp>
        <p:nvSpPr>
          <p:cNvPr id="33" name="TextBox 33"/>
          <p:cNvSpPr txBox="1"/>
          <p:nvPr/>
        </p:nvSpPr>
        <p:spPr>
          <a:xfrm>
            <a:off x="3735263" y="2724765"/>
            <a:ext cx="12848313" cy="2231380"/>
          </a:xfrm>
          <a:prstGeom prst="rect">
            <a:avLst/>
          </a:prstGeom>
        </p:spPr>
        <p:txBody>
          <a:bodyPr lIns="0" tIns="0" rIns="0" bIns="0" rtlCol="0" anchor="t">
            <a:spAutoFit/>
          </a:bodyPr>
          <a:lstStyle/>
          <a:p>
            <a:pPr algn="just">
              <a:lnSpc>
                <a:spcPts val="2879"/>
              </a:lnSpc>
            </a:pP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Phân</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tích</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được</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vai</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trò</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của</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một</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trong</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các</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nhân</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tố</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quan</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trọng</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ảnh</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hưởng</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đến</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sự</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phát</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triển</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và</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phân</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bố</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công</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nghiệp</a:t>
            </a:r>
            <a:r>
              <a:rPr lang="en-US" sz="2400" dirty="0">
                <a:solidFill>
                  <a:srgbClr val="000B5D"/>
                </a:solidFill>
                <a:latin typeface="#9Slide03 Cabin Condensed Bold" panose="00000806000000000000" pitchFamily="2" charset="-93"/>
              </a:rPr>
              <a:t>.</a:t>
            </a:r>
          </a:p>
          <a:p>
            <a:pPr algn="just">
              <a:lnSpc>
                <a:spcPts val="2879"/>
              </a:lnSpc>
            </a:pP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Trình</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bày</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được</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sự</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phát</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triển</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và</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phân</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bố</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của</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một</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trong</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các</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ngành</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công</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nghiệp</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chủ</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yếu</a:t>
            </a:r>
            <a:r>
              <a:rPr lang="en-US" sz="2400" dirty="0">
                <a:solidFill>
                  <a:srgbClr val="000B5D"/>
                </a:solidFill>
                <a:latin typeface="#9Slide03 Cabin Condensed Bold" panose="00000806000000000000" pitchFamily="2" charset="-93"/>
              </a:rPr>
              <a:t>.</a:t>
            </a:r>
          </a:p>
          <a:p>
            <a:pPr algn="just">
              <a:lnSpc>
                <a:spcPts val="2879"/>
              </a:lnSpc>
            </a:pP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Xác</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định</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được</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trên</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bản</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đồ</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các</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trung</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tâm</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công</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nghiệp</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chính</a:t>
            </a:r>
            <a:r>
              <a:rPr lang="en-US" sz="2400" dirty="0">
                <a:solidFill>
                  <a:srgbClr val="000B5D"/>
                </a:solidFill>
                <a:latin typeface="#9Slide03 Cabin Condensed Bold" panose="00000806000000000000" pitchFamily="2" charset="-93"/>
              </a:rPr>
              <a:t>.</a:t>
            </a:r>
          </a:p>
          <a:p>
            <a:pPr algn="just">
              <a:lnSpc>
                <a:spcPts val="2879"/>
              </a:lnSpc>
            </a:pP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Giải</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thích</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được</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tại</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sao</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cần</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phát</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triển</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công</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nghiệp</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xanh</a:t>
            </a:r>
            <a:r>
              <a:rPr lang="en-US" sz="2400" dirty="0">
                <a:solidFill>
                  <a:srgbClr val="000B5D"/>
                </a:solidFill>
                <a:latin typeface="#9Slide03 Cabin Condensed Bold" panose="00000806000000000000" pitchFamily="2" charset="-93"/>
              </a:rPr>
              <a:t>.</a:t>
            </a:r>
          </a:p>
          <a:p>
            <a:pPr algn="just">
              <a:lnSpc>
                <a:spcPts val="2879"/>
              </a:lnSpc>
            </a:pPr>
            <a:endParaRPr lang="en-US" sz="2400" dirty="0">
              <a:solidFill>
                <a:srgbClr val="000B5D"/>
              </a:solidFill>
              <a:latin typeface="#9Slide03 Cabin Condensed Bold" panose="00000806000000000000" pitchFamily="2" charset="-93"/>
            </a:endParaRPr>
          </a:p>
        </p:txBody>
      </p:sp>
      <p:sp>
        <p:nvSpPr>
          <p:cNvPr id="34" name="TextBox 34"/>
          <p:cNvSpPr txBox="1"/>
          <p:nvPr/>
        </p:nvSpPr>
        <p:spPr>
          <a:xfrm>
            <a:off x="3470705" y="5864534"/>
            <a:ext cx="10347648" cy="2231380"/>
          </a:xfrm>
          <a:prstGeom prst="rect">
            <a:avLst/>
          </a:prstGeom>
        </p:spPr>
        <p:txBody>
          <a:bodyPr lIns="0" tIns="0" rIns="0" bIns="0" rtlCol="0" anchor="t">
            <a:spAutoFit/>
          </a:bodyPr>
          <a:lstStyle/>
          <a:p>
            <a:pPr algn="just">
              <a:lnSpc>
                <a:spcPts val="2880"/>
              </a:lnSpc>
            </a:pP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Tự</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chủ</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và</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tự</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học</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Giao</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tiếp</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và</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hợp</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tác</a:t>
            </a:r>
            <a:endParaRPr lang="en-US" sz="2400" dirty="0">
              <a:solidFill>
                <a:srgbClr val="000B5D"/>
              </a:solidFill>
              <a:latin typeface="#9Slide03 Cabin Condensed Bold" panose="00000806000000000000" pitchFamily="2" charset="-93"/>
            </a:endParaRPr>
          </a:p>
          <a:p>
            <a:pPr algn="just">
              <a:lnSpc>
                <a:spcPts val="2880"/>
              </a:lnSpc>
            </a:pP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Nhận</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thức</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thế</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giới</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theo</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quan</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điểm</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không</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gian</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giải</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thích</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các</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hiện</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tượng</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và</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quá</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trình</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địa</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lí</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sử</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dụng</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các</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công</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cụ</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của</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địa</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lí</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học</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khai</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thác</a:t>
            </a:r>
            <a:r>
              <a:rPr lang="en-US" sz="2400" dirty="0">
                <a:solidFill>
                  <a:srgbClr val="000B5D"/>
                </a:solidFill>
                <a:latin typeface="#9Slide03 Cabin Condensed Bold" panose="00000806000000000000" pitchFamily="2" charset="-93"/>
              </a:rPr>
              <a:t> Internet </a:t>
            </a:r>
            <a:r>
              <a:rPr lang="en-US" sz="2400" dirty="0" err="1">
                <a:solidFill>
                  <a:srgbClr val="000B5D"/>
                </a:solidFill>
                <a:latin typeface="#9Slide03 Cabin Condensed Bold" panose="00000806000000000000" pitchFamily="2" charset="-93"/>
              </a:rPr>
              <a:t>phục</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vụ</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môn</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học</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cập</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nhật</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thông</a:t>
            </a:r>
            <a:r>
              <a:rPr lang="en-US" sz="2400" dirty="0">
                <a:solidFill>
                  <a:srgbClr val="000B5D"/>
                </a:solidFill>
                <a:latin typeface="#9Slide03 Cabin Condensed Bold" panose="00000806000000000000" pitchFamily="2" charset="-93"/>
              </a:rPr>
              <a:t> tin, </a:t>
            </a:r>
            <a:r>
              <a:rPr lang="en-US" sz="2400" dirty="0" err="1">
                <a:solidFill>
                  <a:srgbClr val="000B5D"/>
                </a:solidFill>
                <a:latin typeface="#9Slide03 Cabin Condensed Bold" panose="00000806000000000000" pitchFamily="2" charset="-93"/>
              </a:rPr>
              <a:t>liên</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hệ</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thực</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tế</a:t>
            </a:r>
            <a:r>
              <a:rPr lang="en-US" sz="2400" dirty="0">
                <a:solidFill>
                  <a:srgbClr val="000B5D"/>
                </a:solidFill>
                <a:latin typeface="#9Slide03 Cabin Condensed Bold" panose="00000806000000000000" pitchFamily="2" charset="-93"/>
              </a:rPr>
              <a:t>....</a:t>
            </a:r>
          </a:p>
          <a:p>
            <a:pPr algn="just">
              <a:lnSpc>
                <a:spcPts val="2880"/>
              </a:lnSpc>
            </a:pPr>
            <a:endParaRPr lang="en-US" sz="2400" dirty="0">
              <a:solidFill>
                <a:srgbClr val="000B5D"/>
              </a:solidFill>
              <a:latin typeface="#9Slide03 Cabin Condensed Bold" panose="00000806000000000000" pitchFamily="2" charset="-93"/>
            </a:endParaRPr>
          </a:p>
          <a:p>
            <a:pPr algn="just">
              <a:lnSpc>
                <a:spcPts val="2880"/>
              </a:lnSpc>
            </a:pPr>
            <a:endParaRPr lang="en-US" sz="2400" dirty="0">
              <a:solidFill>
                <a:srgbClr val="000B5D"/>
              </a:solidFill>
              <a:latin typeface="#9Slide03 Cabin Condensed Bold" panose="00000806000000000000" pitchFamily="2" charset="-93"/>
            </a:endParaRPr>
          </a:p>
        </p:txBody>
      </p:sp>
      <p:sp>
        <p:nvSpPr>
          <p:cNvPr id="35" name="TextBox 35"/>
          <p:cNvSpPr txBox="1"/>
          <p:nvPr/>
        </p:nvSpPr>
        <p:spPr>
          <a:xfrm>
            <a:off x="3735263" y="5381459"/>
            <a:ext cx="12498544" cy="371897"/>
          </a:xfrm>
          <a:prstGeom prst="rect">
            <a:avLst/>
          </a:prstGeom>
        </p:spPr>
        <p:txBody>
          <a:bodyPr lIns="0" tIns="0" rIns="0" bIns="0" rtlCol="0" anchor="t">
            <a:spAutoFit/>
          </a:bodyPr>
          <a:lstStyle/>
          <a:p>
            <a:pPr algn="just">
              <a:lnSpc>
                <a:spcPts val="2856"/>
              </a:lnSpc>
            </a:pPr>
            <a:r>
              <a:rPr lang="en-US" sz="2380" dirty="0">
                <a:solidFill>
                  <a:srgbClr val="000B5D"/>
                </a:solidFill>
                <a:latin typeface="#9Slide03 Cabin Condensed Bold" panose="00000806000000000000" pitchFamily="2" charset="-93"/>
              </a:rPr>
              <a:t>NĂNG LỰC </a:t>
            </a:r>
          </a:p>
        </p:txBody>
      </p:sp>
      <p:sp>
        <p:nvSpPr>
          <p:cNvPr id="36" name="TextBox 36"/>
          <p:cNvSpPr txBox="1"/>
          <p:nvPr/>
        </p:nvSpPr>
        <p:spPr>
          <a:xfrm>
            <a:off x="3346515" y="8488054"/>
            <a:ext cx="8002949" cy="1487587"/>
          </a:xfrm>
          <a:prstGeom prst="rect">
            <a:avLst/>
          </a:prstGeom>
        </p:spPr>
        <p:txBody>
          <a:bodyPr lIns="0" tIns="0" rIns="0" bIns="0" rtlCol="0" anchor="t">
            <a:spAutoFit/>
          </a:bodyPr>
          <a:lstStyle/>
          <a:p>
            <a:pPr algn="just">
              <a:lnSpc>
                <a:spcPts val="2879"/>
              </a:lnSpc>
            </a:pP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Yêu</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nước</a:t>
            </a:r>
            <a:r>
              <a:rPr lang="en-US" sz="2400" dirty="0">
                <a:solidFill>
                  <a:srgbClr val="000B5D"/>
                </a:solidFill>
                <a:latin typeface="#9Slide03 Cabin Condensed Bold" panose="00000806000000000000" pitchFamily="2" charset="-93"/>
              </a:rPr>
              <a:t>: tin </a:t>
            </a:r>
            <a:r>
              <a:rPr lang="en-US" sz="2400" dirty="0" err="1">
                <a:solidFill>
                  <a:srgbClr val="000B5D"/>
                </a:solidFill>
                <a:latin typeface="#9Slide03 Cabin Condensed Bold" panose="00000806000000000000" pitchFamily="2" charset="-93"/>
              </a:rPr>
              <a:t>tưởng</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vào</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sự</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nghiệp</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công</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nghiệp</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hóa</a:t>
            </a:r>
            <a:r>
              <a:rPr lang="en-US" sz="2400" dirty="0">
                <a:solidFill>
                  <a:srgbClr val="000B5D"/>
                </a:solidFill>
                <a:latin typeface="#9Slide03 Cabin Condensed Bold" panose="00000806000000000000" pitchFamily="2" charset="-93"/>
              </a:rPr>
              <a:t> – </a:t>
            </a:r>
            <a:r>
              <a:rPr lang="en-US" sz="2400" dirty="0" err="1">
                <a:solidFill>
                  <a:srgbClr val="000B5D"/>
                </a:solidFill>
                <a:latin typeface="#9Slide03 Cabin Condensed Bold" panose="00000806000000000000" pitchFamily="2" charset="-93"/>
              </a:rPr>
              <a:t>hiện</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đại</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hóa</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đất</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nước</a:t>
            </a:r>
            <a:r>
              <a:rPr lang="en-US" sz="2400" dirty="0">
                <a:solidFill>
                  <a:srgbClr val="000B5D"/>
                </a:solidFill>
                <a:latin typeface="#9Slide03 Cabin Condensed Bold" panose="00000806000000000000" pitchFamily="2" charset="-93"/>
              </a:rPr>
              <a:t>. </a:t>
            </a:r>
          </a:p>
          <a:p>
            <a:pPr algn="just">
              <a:lnSpc>
                <a:spcPts val="2879"/>
              </a:lnSpc>
            </a:pP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Trách</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nhiệm</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xây</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dựng</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đất</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nước</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phát</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triển</a:t>
            </a:r>
            <a:endParaRPr lang="en-US" sz="2400" dirty="0">
              <a:solidFill>
                <a:srgbClr val="000B5D"/>
              </a:solidFill>
              <a:latin typeface="#9Slide03 Cabin Condensed Bold" panose="00000806000000000000" pitchFamily="2" charset="-93"/>
            </a:endParaRPr>
          </a:p>
          <a:p>
            <a:pPr algn="just">
              <a:lnSpc>
                <a:spcPts val="2879"/>
              </a:lnSpc>
            </a:pPr>
            <a:endParaRPr lang="en-US" sz="2400" dirty="0">
              <a:solidFill>
                <a:srgbClr val="000B5D"/>
              </a:solidFill>
              <a:latin typeface="#9Slide03 Cabin Condensed Bold" panose="00000806000000000000" pitchFamily="2" charset="-93"/>
            </a:endParaRPr>
          </a:p>
        </p:txBody>
      </p:sp>
      <p:sp>
        <p:nvSpPr>
          <p:cNvPr id="37" name="TextBox 37"/>
          <p:cNvSpPr txBox="1"/>
          <p:nvPr/>
        </p:nvSpPr>
        <p:spPr>
          <a:xfrm>
            <a:off x="3735263" y="8116691"/>
            <a:ext cx="12498544" cy="371897"/>
          </a:xfrm>
          <a:prstGeom prst="rect">
            <a:avLst/>
          </a:prstGeom>
        </p:spPr>
        <p:txBody>
          <a:bodyPr lIns="0" tIns="0" rIns="0" bIns="0" rtlCol="0" anchor="t">
            <a:spAutoFit/>
          </a:bodyPr>
          <a:lstStyle/>
          <a:p>
            <a:pPr algn="just">
              <a:lnSpc>
                <a:spcPts val="2856"/>
              </a:lnSpc>
            </a:pPr>
            <a:r>
              <a:rPr lang="en-US" sz="2380" dirty="0">
                <a:solidFill>
                  <a:srgbClr val="000B5D"/>
                </a:solidFill>
                <a:latin typeface="#9Slide03 Cabin Condensed Bold" panose="00000806000000000000" pitchFamily="2" charset="-93"/>
              </a:rPr>
              <a:t>PHẨM CHẤT</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par>
                                <p:cTn id="42" presetID="10" presetClass="entr" presetSubtype="0"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500"/>
                                        <p:tgtEl>
                                          <p:spTgt spid="3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fade">
                                      <p:cBhvr>
                                        <p:cTn id="5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39027" y="3736775"/>
            <a:ext cx="6296304" cy="3560869"/>
            <a:chOff x="0" y="0"/>
            <a:chExt cx="1513913" cy="856192"/>
          </a:xfrm>
        </p:grpSpPr>
        <p:sp>
          <p:nvSpPr>
            <p:cNvPr id="3" name="Freeform 3"/>
            <p:cNvSpPr/>
            <p:nvPr/>
          </p:nvSpPr>
          <p:spPr>
            <a:xfrm>
              <a:off x="2130" y="0"/>
              <a:ext cx="1509654" cy="856192"/>
            </a:xfrm>
            <a:custGeom>
              <a:avLst/>
              <a:gdLst/>
              <a:ahLst/>
              <a:cxnLst/>
              <a:rect l="l" t="t" r="r" b="b"/>
              <a:pathLst>
                <a:path w="1509654" h="856192">
                  <a:moveTo>
                    <a:pt x="1505983" y="440315"/>
                  </a:moveTo>
                  <a:lnTo>
                    <a:pt x="1314382" y="843973"/>
                  </a:lnTo>
                  <a:cubicBezTo>
                    <a:pt x="1310840" y="851436"/>
                    <a:pt x="1303318" y="856192"/>
                    <a:pt x="1295057" y="856192"/>
                  </a:cubicBezTo>
                  <a:lnTo>
                    <a:pt x="214596" y="856192"/>
                  </a:lnTo>
                  <a:cubicBezTo>
                    <a:pt x="206335" y="856192"/>
                    <a:pt x="198812" y="851436"/>
                    <a:pt x="195270" y="843973"/>
                  </a:cubicBezTo>
                  <a:lnTo>
                    <a:pt x="3670" y="440315"/>
                  </a:lnTo>
                  <a:cubicBezTo>
                    <a:pt x="0" y="432582"/>
                    <a:pt x="0" y="423610"/>
                    <a:pt x="3670" y="415877"/>
                  </a:cubicBezTo>
                  <a:lnTo>
                    <a:pt x="195270" y="12219"/>
                  </a:lnTo>
                  <a:cubicBezTo>
                    <a:pt x="198812" y="4756"/>
                    <a:pt x="206335" y="0"/>
                    <a:pt x="214596" y="0"/>
                  </a:cubicBezTo>
                  <a:lnTo>
                    <a:pt x="1295057" y="0"/>
                  </a:lnTo>
                  <a:cubicBezTo>
                    <a:pt x="1303318" y="0"/>
                    <a:pt x="1310840" y="4756"/>
                    <a:pt x="1314382" y="12219"/>
                  </a:cubicBezTo>
                  <a:lnTo>
                    <a:pt x="1505983" y="415877"/>
                  </a:lnTo>
                  <a:cubicBezTo>
                    <a:pt x="1509653" y="423610"/>
                    <a:pt x="1509653" y="432582"/>
                    <a:pt x="1505983" y="440315"/>
                  </a:cubicBezTo>
                  <a:close/>
                </a:path>
              </a:pathLst>
            </a:custGeom>
            <a:solidFill>
              <a:srgbClr val="FFFFFF"/>
            </a:solidFill>
            <a:ln w="47625" cap="sq">
              <a:solidFill>
                <a:srgbClr val="000B5D"/>
              </a:solidFill>
              <a:prstDash val="solid"/>
              <a:miter/>
            </a:ln>
          </p:spPr>
        </p:sp>
        <p:sp>
          <p:nvSpPr>
            <p:cNvPr id="4" name="TextBox 4"/>
            <p:cNvSpPr txBox="1"/>
            <p:nvPr/>
          </p:nvSpPr>
          <p:spPr>
            <a:xfrm>
              <a:off x="114300" y="-76200"/>
              <a:ext cx="1285313" cy="932392"/>
            </a:xfrm>
            <a:prstGeom prst="rect">
              <a:avLst/>
            </a:prstGeom>
          </p:spPr>
          <p:txBody>
            <a:bodyPr lIns="50800" tIns="50800" rIns="50800" bIns="50800" rtlCol="0" anchor="ctr"/>
            <a:lstStyle/>
            <a:p>
              <a:pPr marL="0" lvl="0" indent="0" algn="ctr">
                <a:lnSpc>
                  <a:spcPts val="3515"/>
                </a:lnSpc>
                <a:spcBef>
                  <a:spcPct val="0"/>
                </a:spcBef>
              </a:pPr>
              <a:endParaRPr/>
            </a:p>
          </p:txBody>
        </p:sp>
      </p:grpSp>
      <p:grpSp>
        <p:nvGrpSpPr>
          <p:cNvPr id="5" name="Group 5"/>
          <p:cNvGrpSpPr/>
          <p:nvPr/>
        </p:nvGrpSpPr>
        <p:grpSpPr>
          <a:xfrm>
            <a:off x="6112670" y="3801033"/>
            <a:ext cx="6153519" cy="3480117"/>
            <a:chOff x="0" y="0"/>
            <a:chExt cx="1513913" cy="856192"/>
          </a:xfrm>
        </p:grpSpPr>
        <p:sp>
          <p:nvSpPr>
            <p:cNvPr id="6" name="Freeform 6"/>
            <p:cNvSpPr/>
            <p:nvPr/>
          </p:nvSpPr>
          <p:spPr>
            <a:xfrm>
              <a:off x="2179" y="0"/>
              <a:ext cx="1509555" cy="856192"/>
            </a:xfrm>
            <a:custGeom>
              <a:avLst/>
              <a:gdLst/>
              <a:ahLst/>
              <a:cxnLst/>
              <a:rect l="l" t="t" r="r" b="b"/>
              <a:pathLst>
                <a:path w="1509555" h="856192">
                  <a:moveTo>
                    <a:pt x="1505799" y="440598"/>
                  </a:moveTo>
                  <a:lnTo>
                    <a:pt x="1314468" y="843690"/>
                  </a:lnTo>
                  <a:cubicBezTo>
                    <a:pt x="1310844" y="851325"/>
                    <a:pt x="1303147" y="856192"/>
                    <a:pt x="1294694" y="856192"/>
                  </a:cubicBezTo>
                  <a:lnTo>
                    <a:pt x="214860" y="856192"/>
                  </a:lnTo>
                  <a:cubicBezTo>
                    <a:pt x="206408" y="856192"/>
                    <a:pt x="198711" y="851325"/>
                    <a:pt x="195087" y="843690"/>
                  </a:cubicBezTo>
                  <a:lnTo>
                    <a:pt x="3755" y="440598"/>
                  </a:lnTo>
                  <a:cubicBezTo>
                    <a:pt x="0" y="432687"/>
                    <a:pt x="0" y="423505"/>
                    <a:pt x="3755" y="415594"/>
                  </a:cubicBezTo>
                  <a:lnTo>
                    <a:pt x="195087" y="12502"/>
                  </a:lnTo>
                  <a:cubicBezTo>
                    <a:pt x="198711" y="4867"/>
                    <a:pt x="206408" y="0"/>
                    <a:pt x="214860" y="0"/>
                  </a:cubicBezTo>
                  <a:lnTo>
                    <a:pt x="1294694" y="0"/>
                  </a:lnTo>
                  <a:cubicBezTo>
                    <a:pt x="1303147" y="0"/>
                    <a:pt x="1310844" y="4867"/>
                    <a:pt x="1314468" y="12502"/>
                  </a:cubicBezTo>
                  <a:lnTo>
                    <a:pt x="1505799" y="415594"/>
                  </a:lnTo>
                  <a:cubicBezTo>
                    <a:pt x="1509555" y="423505"/>
                    <a:pt x="1509555" y="432687"/>
                    <a:pt x="1505799" y="440598"/>
                  </a:cubicBezTo>
                  <a:close/>
                </a:path>
              </a:pathLst>
            </a:custGeom>
            <a:solidFill>
              <a:srgbClr val="FFFFFF"/>
            </a:solidFill>
            <a:ln w="47625" cap="sq">
              <a:solidFill>
                <a:srgbClr val="000B5D"/>
              </a:solidFill>
              <a:prstDash val="solid"/>
              <a:miter/>
            </a:ln>
          </p:spPr>
        </p:sp>
        <p:sp>
          <p:nvSpPr>
            <p:cNvPr id="7" name="TextBox 7"/>
            <p:cNvSpPr txBox="1"/>
            <p:nvPr/>
          </p:nvSpPr>
          <p:spPr>
            <a:xfrm>
              <a:off x="114300" y="19050"/>
              <a:ext cx="1285313" cy="837142"/>
            </a:xfrm>
            <a:prstGeom prst="rect">
              <a:avLst/>
            </a:prstGeom>
          </p:spPr>
          <p:txBody>
            <a:bodyPr lIns="50800" tIns="50800" rIns="50800" bIns="50800" rtlCol="0" anchor="ctr"/>
            <a:lstStyle/>
            <a:p>
              <a:pPr algn="ctr">
                <a:lnSpc>
                  <a:spcPts val="2376"/>
                </a:lnSpc>
              </a:pPr>
              <a:endParaRPr/>
            </a:p>
          </p:txBody>
        </p:sp>
      </p:grpSp>
      <p:grpSp>
        <p:nvGrpSpPr>
          <p:cNvPr id="8" name="Group 8"/>
          <p:cNvGrpSpPr/>
          <p:nvPr/>
        </p:nvGrpSpPr>
        <p:grpSpPr>
          <a:xfrm>
            <a:off x="476555" y="3699163"/>
            <a:ext cx="6243055" cy="3598481"/>
            <a:chOff x="0" y="0"/>
            <a:chExt cx="1513913" cy="872615"/>
          </a:xfrm>
        </p:grpSpPr>
        <p:sp>
          <p:nvSpPr>
            <p:cNvPr id="9" name="Freeform 9"/>
            <p:cNvSpPr/>
            <p:nvPr/>
          </p:nvSpPr>
          <p:spPr>
            <a:xfrm>
              <a:off x="2108" y="0"/>
              <a:ext cx="1509697"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 name="TextBox 10"/>
            <p:cNvSpPr txBox="1"/>
            <p:nvPr/>
          </p:nvSpPr>
          <p:spPr>
            <a:xfrm>
              <a:off x="114300" y="19050"/>
              <a:ext cx="1285313" cy="853565"/>
            </a:xfrm>
            <a:prstGeom prst="rect">
              <a:avLst/>
            </a:prstGeom>
          </p:spPr>
          <p:txBody>
            <a:bodyPr lIns="50800" tIns="50800" rIns="50800" bIns="50800" rtlCol="0" anchor="ctr"/>
            <a:lstStyle/>
            <a:p>
              <a:pPr algn="ctr">
                <a:lnSpc>
                  <a:spcPts val="2376"/>
                </a:lnSpc>
              </a:pPr>
              <a:endParaRPr/>
            </a:p>
          </p:txBody>
        </p:sp>
      </p:grpSp>
      <p:sp>
        <p:nvSpPr>
          <p:cNvPr id="11" name="TextBox 11"/>
          <p:cNvSpPr txBox="1"/>
          <p:nvPr/>
        </p:nvSpPr>
        <p:spPr>
          <a:xfrm>
            <a:off x="1536141" y="3916590"/>
            <a:ext cx="4074217" cy="664669"/>
          </a:xfrm>
          <a:prstGeom prst="rect">
            <a:avLst/>
          </a:prstGeom>
        </p:spPr>
        <p:txBody>
          <a:bodyPr lIns="0" tIns="0" rIns="0" bIns="0" rtlCol="0" anchor="t">
            <a:spAutoFit/>
          </a:bodyPr>
          <a:lstStyle/>
          <a:p>
            <a:pPr algn="ctr">
              <a:lnSpc>
                <a:spcPts val="5598"/>
              </a:lnSpc>
            </a:pPr>
            <a:r>
              <a:rPr lang="en-US" sz="3998" dirty="0">
                <a:solidFill>
                  <a:srgbClr val="FFFFFF"/>
                </a:solidFill>
                <a:latin typeface="#9Slide03 IcielPanton Black" panose="00000A00000000000000" pitchFamily="2" charset="-93"/>
              </a:rPr>
              <a:t>1</a:t>
            </a:r>
          </a:p>
        </p:txBody>
      </p:sp>
      <p:sp>
        <p:nvSpPr>
          <p:cNvPr id="12" name="TextBox 12"/>
          <p:cNvSpPr txBox="1"/>
          <p:nvPr/>
        </p:nvSpPr>
        <p:spPr>
          <a:xfrm>
            <a:off x="1184559" y="4537535"/>
            <a:ext cx="4786744" cy="3013646"/>
          </a:xfrm>
          <a:prstGeom prst="rect">
            <a:avLst/>
          </a:prstGeom>
        </p:spPr>
        <p:txBody>
          <a:bodyPr wrap="square" lIns="0" tIns="0" rIns="0" bIns="0" rtlCol="0" anchor="t">
            <a:spAutoFit/>
          </a:bodyPr>
          <a:lstStyle/>
          <a:p>
            <a:pPr algn="ctr">
              <a:lnSpc>
                <a:spcPts val="4701"/>
              </a:lnSpc>
            </a:pPr>
            <a:r>
              <a:rPr lang="en-US" sz="3358" dirty="0">
                <a:solidFill>
                  <a:srgbClr val="FFFFFF"/>
                </a:solidFill>
                <a:latin typeface="#9Slide03 IcielPanton Black" panose="00000A00000000000000" pitchFamily="2" charset="-93"/>
              </a:rPr>
              <a:t>CÁC NHÂN TỐ ẢNH HƯỞNG ĐẾN SỰ PHÁT TRIỂN VÀ PHÂN BỐ CÔNG NGHIỆP</a:t>
            </a:r>
          </a:p>
          <a:p>
            <a:pPr algn="ctr">
              <a:lnSpc>
                <a:spcPts val="4701"/>
              </a:lnSpc>
            </a:pPr>
            <a:endParaRPr lang="en-US" sz="3358" dirty="0">
              <a:solidFill>
                <a:srgbClr val="FFFFFF"/>
              </a:solidFill>
              <a:latin typeface="#9Slide03 IcielPanton Black" panose="00000A00000000000000" pitchFamily="2" charset="-93"/>
            </a:endParaRPr>
          </a:p>
        </p:txBody>
      </p:sp>
      <p:sp>
        <p:nvSpPr>
          <p:cNvPr id="13" name="TextBox 13"/>
          <p:cNvSpPr txBox="1"/>
          <p:nvPr/>
        </p:nvSpPr>
        <p:spPr>
          <a:xfrm>
            <a:off x="7267474" y="4027724"/>
            <a:ext cx="3706873" cy="653192"/>
          </a:xfrm>
          <a:prstGeom prst="rect">
            <a:avLst/>
          </a:prstGeom>
        </p:spPr>
        <p:txBody>
          <a:bodyPr lIns="0" tIns="0" rIns="0" bIns="0" rtlCol="0" anchor="t">
            <a:spAutoFit/>
          </a:bodyPr>
          <a:lstStyle/>
          <a:p>
            <a:pPr algn="ctr">
              <a:lnSpc>
                <a:spcPts val="5517"/>
              </a:lnSpc>
            </a:pPr>
            <a:r>
              <a:rPr lang="en-US" sz="3941" dirty="0">
                <a:solidFill>
                  <a:srgbClr val="000B5D"/>
                </a:solidFill>
                <a:latin typeface="#9Slide03 IcielPanton Black" panose="00000A00000000000000" pitchFamily="2" charset="-93"/>
              </a:rPr>
              <a:t>2</a:t>
            </a:r>
          </a:p>
        </p:txBody>
      </p:sp>
      <p:sp>
        <p:nvSpPr>
          <p:cNvPr id="14" name="TextBox 14"/>
          <p:cNvSpPr txBox="1"/>
          <p:nvPr/>
        </p:nvSpPr>
        <p:spPr>
          <a:xfrm>
            <a:off x="6759430" y="4649424"/>
            <a:ext cx="4879597" cy="1769715"/>
          </a:xfrm>
          <a:prstGeom prst="rect">
            <a:avLst/>
          </a:prstGeom>
        </p:spPr>
        <p:txBody>
          <a:bodyPr wrap="square" lIns="0" tIns="0" rIns="0" bIns="0" rtlCol="0" anchor="t">
            <a:spAutoFit/>
          </a:bodyPr>
          <a:lstStyle/>
          <a:p>
            <a:pPr algn="ctr">
              <a:lnSpc>
                <a:spcPts val="4634"/>
              </a:lnSpc>
            </a:pPr>
            <a:r>
              <a:rPr lang="en-US" sz="3310" dirty="0" smtClean="0">
                <a:solidFill>
                  <a:srgbClr val="000B5D"/>
                </a:solidFill>
                <a:latin typeface="#9Slide03 Cabin Condensed Bold" panose="00000806000000000000" pitchFamily="2" charset="-93"/>
              </a:rPr>
              <a:t>CÁC NGÀNH CÔNG NGHIỆP CHỦ YẾU</a:t>
            </a:r>
          </a:p>
          <a:p>
            <a:pPr algn="ctr">
              <a:lnSpc>
                <a:spcPts val="4634"/>
              </a:lnSpc>
            </a:pPr>
            <a:endParaRPr lang="en-US" sz="3310" dirty="0">
              <a:solidFill>
                <a:srgbClr val="000B5D"/>
              </a:solidFill>
              <a:latin typeface="#9Slide03 Cabin Condensed Bold" panose="00000806000000000000" pitchFamily="2" charset="-93"/>
            </a:endParaRPr>
          </a:p>
        </p:txBody>
      </p:sp>
      <p:sp>
        <p:nvSpPr>
          <p:cNvPr id="15" name="TextBox 15"/>
          <p:cNvSpPr txBox="1"/>
          <p:nvPr/>
        </p:nvSpPr>
        <p:spPr>
          <a:xfrm>
            <a:off x="12550684" y="4033810"/>
            <a:ext cx="4472989" cy="665760"/>
          </a:xfrm>
          <a:prstGeom prst="rect">
            <a:avLst/>
          </a:prstGeom>
        </p:spPr>
        <p:txBody>
          <a:bodyPr lIns="0" tIns="0" rIns="0" bIns="0" rtlCol="0" anchor="t">
            <a:spAutoFit/>
          </a:bodyPr>
          <a:lstStyle/>
          <a:p>
            <a:pPr algn="ctr">
              <a:lnSpc>
                <a:spcPts val="5645"/>
              </a:lnSpc>
            </a:pPr>
            <a:r>
              <a:rPr lang="en-US" sz="4032" dirty="0">
                <a:solidFill>
                  <a:srgbClr val="000B5D"/>
                </a:solidFill>
                <a:latin typeface="#9Slide03 IcielPanton Black" panose="00000A00000000000000" pitchFamily="2" charset="-93"/>
              </a:rPr>
              <a:t>3</a:t>
            </a:r>
          </a:p>
        </p:txBody>
      </p:sp>
      <p:sp>
        <p:nvSpPr>
          <p:cNvPr id="16" name="TextBox 16"/>
          <p:cNvSpPr txBox="1"/>
          <p:nvPr/>
        </p:nvSpPr>
        <p:spPr>
          <a:xfrm>
            <a:off x="12550684" y="4669494"/>
            <a:ext cx="4472989" cy="1763729"/>
          </a:xfrm>
          <a:prstGeom prst="rect">
            <a:avLst/>
          </a:prstGeom>
        </p:spPr>
        <p:txBody>
          <a:bodyPr lIns="0" tIns="0" rIns="0" bIns="0" rtlCol="0" anchor="t">
            <a:spAutoFit/>
          </a:bodyPr>
          <a:lstStyle/>
          <a:p>
            <a:pPr marL="0" lvl="0" indent="0" algn="ctr">
              <a:lnSpc>
                <a:spcPts val="4634"/>
              </a:lnSpc>
              <a:spcBef>
                <a:spcPct val="0"/>
              </a:spcBef>
            </a:pPr>
            <a:r>
              <a:rPr lang="en-US" sz="3310" u="none" strike="noStrike" dirty="0">
                <a:solidFill>
                  <a:srgbClr val="000B5D"/>
                </a:solidFill>
                <a:latin typeface="#9Slide03 Cabin Condensed Bold" panose="00000806000000000000" pitchFamily="2" charset="-93"/>
              </a:rPr>
              <a:t>VẤN ĐỀ PHÁT TRIỂN CÔNG NGHIỆP XANH</a:t>
            </a:r>
          </a:p>
          <a:p>
            <a:pPr marL="0" lvl="0" indent="0" algn="ctr">
              <a:lnSpc>
                <a:spcPts val="4634"/>
              </a:lnSpc>
              <a:spcBef>
                <a:spcPct val="0"/>
              </a:spcBef>
            </a:pPr>
            <a:endParaRPr lang="en-US" sz="3310" u="none" strike="noStrike" dirty="0">
              <a:solidFill>
                <a:srgbClr val="000B5D"/>
              </a:solidFill>
              <a:latin typeface="#9Slide03 Cabin Condensed Bold" panose="00000806000000000000" pitchFamily="2" charset="-93"/>
            </a:endParaRPr>
          </a:p>
        </p:txBody>
      </p:sp>
      <p:sp>
        <p:nvSpPr>
          <p:cNvPr id="17" name="TextBox 17"/>
          <p:cNvSpPr txBox="1"/>
          <p:nvPr/>
        </p:nvSpPr>
        <p:spPr>
          <a:xfrm>
            <a:off x="1028700" y="942975"/>
            <a:ext cx="4058492" cy="503728"/>
          </a:xfrm>
          <a:prstGeom prst="rect">
            <a:avLst/>
          </a:prstGeom>
        </p:spPr>
        <p:txBody>
          <a:bodyPr lIns="0" tIns="0" rIns="0" bIns="0" rtlCol="0" anchor="t">
            <a:spAutoFit/>
          </a:bodyPr>
          <a:lstStyle/>
          <a:p>
            <a:pPr algn="l">
              <a:lnSpc>
                <a:spcPts val="4200"/>
              </a:lnSpc>
            </a:pPr>
            <a:r>
              <a:rPr lang="en-US" sz="3000" dirty="0">
                <a:solidFill>
                  <a:srgbClr val="000B5D"/>
                </a:solidFill>
                <a:latin typeface="#9Slide03 Cabin Condensed Bold" panose="00000806000000000000" pitchFamily="2" charset="-93"/>
              </a:rPr>
              <a:t>NỘI DUNG BÀI HỌC</a:t>
            </a:r>
          </a:p>
        </p:txBody>
      </p:sp>
      <p:sp>
        <p:nvSpPr>
          <p:cNvPr id="18" name="TextBox 18"/>
          <p:cNvSpPr txBox="1"/>
          <p:nvPr/>
        </p:nvSpPr>
        <p:spPr>
          <a:xfrm>
            <a:off x="1028700" y="1985684"/>
            <a:ext cx="10907066" cy="897682"/>
          </a:xfrm>
          <a:prstGeom prst="rect">
            <a:avLst/>
          </a:prstGeom>
        </p:spPr>
        <p:txBody>
          <a:bodyPr lIns="0" tIns="0" rIns="0" bIns="0" rtlCol="0" anchor="t">
            <a:spAutoFit/>
          </a:bodyPr>
          <a:lstStyle/>
          <a:p>
            <a:pPr algn="l">
              <a:lnSpc>
                <a:spcPts val="6999"/>
              </a:lnSpc>
            </a:pPr>
            <a:r>
              <a:rPr lang="en-US" sz="6999" dirty="0" smtClean="0">
                <a:solidFill>
                  <a:srgbClr val="000B5D"/>
                </a:solidFill>
                <a:latin typeface="#9Slide03 IcielPanton Black" panose="00000A00000000000000" pitchFamily="2" charset="-93"/>
              </a:rPr>
              <a:t>BÀI 7: </a:t>
            </a:r>
            <a:r>
              <a:rPr lang="en-US" sz="6999" dirty="0">
                <a:solidFill>
                  <a:srgbClr val="000B5D"/>
                </a:solidFill>
                <a:latin typeface="#9Slide03 IcielPanton Black" panose="00000A00000000000000" pitchFamily="2" charset="-93"/>
              </a:rPr>
              <a:t>CÔNG NGHIỆP</a:t>
            </a:r>
          </a:p>
        </p:txBody>
      </p:sp>
      <p:grpSp>
        <p:nvGrpSpPr>
          <p:cNvPr id="19" name="Group 19"/>
          <p:cNvGrpSpPr/>
          <p:nvPr/>
        </p:nvGrpSpPr>
        <p:grpSpPr>
          <a:xfrm>
            <a:off x="15358737" y="8672814"/>
            <a:ext cx="4185210" cy="2172476"/>
            <a:chOff x="0" y="0"/>
            <a:chExt cx="1345639" cy="698500"/>
          </a:xfrm>
        </p:grpSpPr>
        <p:sp>
          <p:nvSpPr>
            <p:cNvPr id="20" name="Freeform 20"/>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id="21" name="TextBox 21"/>
            <p:cNvSpPr txBox="1"/>
            <p:nvPr/>
          </p:nvSpPr>
          <p:spPr>
            <a:xfrm>
              <a:off x="114300" y="19050"/>
              <a:ext cx="1117039" cy="679450"/>
            </a:xfrm>
            <a:prstGeom prst="rect">
              <a:avLst/>
            </a:prstGeom>
          </p:spPr>
          <p:txBody>
            <a:bodyPr lIns="50800" tIns="50800" rIns="50800" bIns="50800" rtlCol="0" anchor="ctr"/>
            <a:lstStyle/>
            <a:p>
              <a:pPr algn="ctr">
                <a:lnSpc>
                  <a:spcPts val="2376"/>
                </a:lnSpc>
              </a:pPr>
              <a:endParaRPr/>
            </a:p>
          </p:txBody>
        </p:sp>
      </p:grpSp>
      <p:grpSp>
        <p:nvGrpSpPr>
          <p:cNvPr id="22" name="Group 22"/>
          <p:cNvGrpSpPr/>
          <p:nvPr/>
        </p:nvGrpSpPr>
        <p:grpSpPr>
          <a:xfrm>
            <a:off x="11935766" y="9331740"/>
            <a:ext cx="8141223" cy="1553840"/>
            <a:chOff x="0" y="0"/>
            <a:chExt cx="3659737" cy="698500"/>
          </a:xfrm>
        </p:grpSpPr>
        <p:sp>
          <p:nvSpPr>
            <p:cNvPr id="23" name="Freeform 23"/>
            <p:cNvSpPr/>
            <p:nvPr/>
          </p:nvSpPr>
          <p:spPr>
            <a:xfrm>
              <a:off x="2009" y="0"/>
              <a:ext cx="3655720" cy="698500"/>
            </a:xfrm>
            <a:custGeom>
              <a:avLst/>
              <a:gdLst/>
              <a:ahLst/>
              <a:cxnLst/>
              <a:rect l="l" t="t" r="r" b="b"/>
              <a:pathLst>
                <a:path w="3655720" h="698500">
                  <a:moveTo>
                    <a:pt x="3652468" y="358292"/>
                  </a:moveTo>
                  <a:lnTo>
                    <a:pt x="3459789" y="689458"/>
                  </a:lnTo>
                  <a:cubicBezTo>
                    <a:pt x="3456532" y="695056"/>
                    <a:pt x="3450544" y="698500"/>
                    <a:pt x="3444067" y="698500"/>
                  </a:cubicBezTo>
                  <a:lnTo>
                    <a:pt x="211651" y="698500"/>
                  </a:lnTo>
                  <a:cubicBezTo>
                    <a:pt x="205175" y="698500"/>
                    <a:pt x="199187" y="695056"/>
                    <a:pt x="195930" y="689458"/>
                  </a:cubicBezTo>
                  <a:lnTo>
                    <a:pt x="3252" y="358292"/>
                  </a:lnTo>
                  <a:cubicBezTo>
                    <a:pt x="0" y="352702"/>
                    <a:pt x="0" y="345798"/>
                    <a:pt x="3252" y="340208"/>
                  </a:cubicBezTo>
                  <a:lnTo>
                    <a:pt x="195930" y="9042"/>
                  </a:lnTo>
                  <a:cubicBezTo>
                    <a:pt x="199187" y="3444"/>
                    <a:pt x="205175" y="0"/>
                    <a:pt x="211651" y="0"/>
                  </a:cubicBezTo>
                  <a:lnTo>
                    <a:pt x="3444067" y="0"/>
                  </a:lnTo>
                  <a:cubicBezTo>
                    <a:pt x="3450544" y="0"/>
                    <a:pt x="3456532" y="3444"/>
                    <a:pt x="3459789" y="9042"/>
                  </a:cubicBezTo>
                  <a:lnTo>
                    <a:pt x="3652468" y="340208"/>
                  </a:lnTo>
                  <a:cubicBezTo>
                    <a:pt x="3655719" y="345798"/>
                    <a:pt x="3655719" y="352702"/>
                    <a:pt x="3652468" y="358292"/>
                  </a:cubicBezTo>
                  <a:close/>
                </a:path>
              </a:pathLst>
            </a:custGeom>
            <a:solidFill>
              <a:srgbClr val="000B5D"/>
            </a:solidFill>
          </p:spPr>
        </p:sp>
        <p:sp>
          <p:nvSpPr>
            <p:cNvPr id="24" name="TextBox 24"/>
            <p:cNvSpPr txBox="1"/>
            <p:nvPr/>
          </p:nvSpPr>
          <p:spPr>
            <a:xfrm>
              <a:off x="114300" y="19050"/>
              <a:ext cx="3431137" cy="679450"/>
            </a:xfrm>
            <a:prstGeom prst="rect">
              <a:avLst/>
            </a:prstGeom>
          </p:spPr>
          <p:txBody>
            <a:bodyPr lIns="50800" tIns="50800" rIns="50800" bIns="50800" rtlCol="0" anchor="ctr"/>
            <a:lstStyle/>
            <a:p>
              <a:pPr algn="ctr">
                <a:lnSpc>
                  <a:spcPts val="2376"/>
                </a:lnSpc>
              </a:pPr>
              <a:endParaRPr/>
            </a:p>
          </p:txBody>
        </p:sp>
      </p:grpSp>
      <p:grpSp>
        <p:nvGrpSpPr>
          <p:cNvPr id="25" name="Group 25"/>
          <p:cNvGrpSpPr/>
          <p:nvPr/>
        </p:nvGrpSpPr>
        <p:grpSpPr>
          <a:xfrm>
            <a:off x="-2092605" y="9258300"/>
            <a:ext cx="4185210" cy="2172476"/>
            <a:chOff x="0" y="0"/>
            <a:chExt cx="1345639" cy="698500"/>
          </a:xfrm>
        </p:grpSpPr>
        <p:sp>
          <p:nvSpPr>
            <p:cNvPr id="26" name="Freeform 26"/>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id="27" name="TextBox 27"/>
            <p:cNvSpPr txBox="1"/>
            <p:nvPr/>
          </p:nvSpPr>
          <p:spPr>
            <a:xfrm>
              <a:off x="114300" y="19050"/>
              <a:ext cx="1117039" cy="679450"/>
            </a:xfrm>
            <a:prstGeom prst="rect">
              <a:avLst/>
            </a:prstGeom>
          </p:spPr>
          <p:txBody>
            <a:bodyPr lIns="50800" tIns="50800" rIns="50800" bIns="50800" rtlCol="0" anchor="ctr"/>
            <a:lstStyle/>
            <a:p>
              <a:pPr algn="ctr">
                <a:lnSpc>
                  <a:spcPts val="2376"/>
                </a:lnSpc>
              </a:pPr>
              <a:endParaRPr/>
            </a:p>
          </p:txBody>
        </p:sp>
      </p:grpSp>
      <p:grpSp>
        <p:nvGrpSpPr>
          <p:cNvPr id="28" name="Group 28"/>
          <p:cNvGrpSpPr/>
          <p:nvPr/>
        </p:nvGrpSpPr>
        <p:grpSpPr>
          <a:xfrm>
            <a:off x="14234417" y="-1711588"/>
            <a:ext cx="4185210" cy="2172476"/>
            <a:chOff x="0" y="0"/>
            <a:chExt cx="1345639" cy="698500"/>
          </a:xfrm>
        </p:grpSpPr>
        <p:sp>
          <p:nvSpPr>
            <p:cNvPr id="29" name="Freeform 29"/>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id="30" name="TextBox 30"/>
            <p:cNvSpPr txBox="1"/>
            <p:nvPr/>
          </p:nvSpPr>
          <p:spPr>
            <a:xfrm>
              <a:off x="114300" y="19050"/>
              <a:ext cx="1117039" cy="679450"/>
            </a:xfrm>
            <a:prstGeom prst="rect">
              <a:avLst/>
            </a:prstGeom>
          </p:spPr>
          <p:txBody>
            <a:bodyPr lIns="50800" tIns="50800" rIns="50800" bIns="50800" rtlCol="0" anchor="ctr"/>
            <a:lstStyle/>
            <a:p>
              <a:pPr algn="ctr">
                <a:lnSpc>
                  <a:spcPts val="2376"/>
                </a:lnSpc>
              </a:pPr>
              <a:endParaRPr/>
            </a:p>
          </p:txBody>
        </p:sp>
      </p:grpSp>
      <p:grpSp>
        <p:nvGrpSpPr>
          <p:cNvPr id="31" name="Group 31"/>
          <p:cNvGrpSpPr/>
          <p:nvPr/>
        </p:nvGrpSpPr>
        <p:grpSpPr>
          <a:xfrm>
            <a:off x="-1016746" y="9777990"/>
            <a:ext cx="5306302" cy="1494660"/>
            <a:chOff x="0" y="0"/>
            <a:chExt cx="2479796" cy="698500"/>
          </a:xfrm>
        </p:grpSpPr>
        <p:sp>
          <p:nvSpPr>
            <p:cNvPr id="32" name="Freeform 32"/>
            <p:cNvSpPr/>
            <p:nvPr/>
          </p:nvSpPr>
          <p:spPr>
            <a:xfrm>
              <a:off x="3082" y="0"/>
              <a:ext cx="2473632" cy="698500"/>
            </a:xfrm>
            <a:custGeom>
              <a:avLst/>
              <a:gdLst/>
              <a:ahLst/>
              <a:cxnLst/>
              <a:rect l="l" t="t" r="r" b="b"/>
              <a:pathLst>
                <a:path w="2473632" h="698500">
                  <a:moveTo>
                    <a:pt x="2468643" y="363122"/>
                  </a:moveTo>
                  <a:lnTo>
                    <a:pt x="2281585" y="684628"/>
                  </a:lnTo>
                  <a:cubicBezTo>
                    <a:pt x="2276588" y="693216"/>
                    <a:pt x="2267401" y="698500"/>
                    <a:pt x="2257465" y="698500"/>
                  </a:cubicBezTo>
                  <a:lnTo>
                    <a:pt x="216167" y="698500"/>
                  </a:lnTo>
                  <a:cubicBezTo>
                    <a:pt x="206231" y="698500"/>
                    <a:pt x="197044" y="693216"/>
                    <a:pt x="192047" y="684628"/>
                  </a:cubicBezTo>
                  <a:lnTo>
                    <a:pt x="4989" y="363122"/>
                  </a:lnTo>
                  <a:cubicBezTo>
                    <a:pt x="0" y="354547"/>
                    <a:pt x="0" y="343953"/>
                    <a:pt x="4989" y="335378"/>
                  </a:cubicBezTo>
                  <a:lnTo>
                    <a:pt x="192047" y="13872"/>
                  </a:lnTo>
                  <a:cubicBezTo>
                    <a:pt x="197044" y="5284"/>
                    <a:pt x="206231" y="0"/>
                    <a:pt x="216167" y="0"/>
                  </a:cubicBezTo>
                  <a:lnTo>
                    <a:pt x="2257465" y="0"/>
                  </a:lnTo>
                  <a:cubicBezTo>
                    <a:pt x="2267401" y="0"/>
                    <a:pt x="2276588" y="5284"/>
                    <a:pt x="2281585" y="13872"/>
                  </a:cubicBezTo>
                  <a:lnTo>
                    <a:pt x="2468643" y="335378"/>
                  </a:lnTo>
                  <a:cubicBezTo>
                    <a:pt x="2473632" y="343953"/>
                    <a:pt x="2473632" y="354547"/>
                    <a:pt x="2468643" y="363122"/>
                  </a:cubicBezTo>
                  <a:close/>
                </a:path>
              </a:pathLst>
            </a:custGeom>
            <a:solidFill>
              <a:srgbClr val="000B5D"/>
            </a:solidFill>
          </p:spPr>
        </p:sp>
        <p:sp>
          <p:nvSpPr>
            <p:cNvPr id="33" name="TextBox 33"/>
            <p:cNvSpPr txBox="1"/>
            <p:nvPr/>
          </p:nvSpPr>
          <p:spPr>
            <a:xfrm>
              <a:off x="114300" y="19050"/>
              <a:ext cx="2251196" cy="679450"/>
            </a:xfrm>
            <a:prstGeom prst="rect">
              <a:avLst/>
            </a:prstGeom>
          </p:spPr>
          <p:txBody>
            <a:bodyPr lIns="50800" tIns="50800" rIns="50800" bIns="50800" rtlCol="0" anchor="ctr"/>
            <a:lstStyle/>
            <a:p>
              <a:pPr algn="ctr">
                <a:lnSpc>
                  <a:spcPts val="2376"/>
                </a:lnSpc>
              </a:pPr>
              <a:endParaRPr/>
            </a:p>
          </p:txBody>
        </p:sp>
      </p:grpSp>
      <p:grpSp>
        <p:nvGrpSpPr>
          <p:cNvPr id="34" name="Group 34"/>
          <p:cNvGrpSpPr/>
          <p:nvPr/>
        </p:nvGrpSpPr>
        <p:grpSpPr>
          <a:xfrm>
            <a:off x="16327022" y="-286442"/>
            <a:ext cx="2511232" cy="1494660"/>
            <a:chOff x="0" y="0"/>
            <a:chExt cx="1173575" cy="698500"/>
          </a:xfrm>
        </p:grpSpPr>
        <p:sp>
          <p:nvSpPr>
            <p:cNvPr id="35" name="Freeform 35"/>
            <p:cNvSpPr/>
            <p:nvPr/>
          </p:nvSpPr>
          <p:spPr>
            <a:xfrm>
              <a:off x="6512" y="0"/>
              <a:ext cx="1160551" cy="698500"/>
            </a:xfrm>
            <a:custGeom>
              <a:avLst/>
              <a:gdLst/>
              <a:ahLst/>
              <a:cxnLst/>
              <a:rect l="l" t="t" r="r" b="b"/>
              <a:pathLst>
                <a:path w="1160551" h="698500">
                  <a:moveTo>
                    <a:pt x="1150009" y="378562"/>
                  </a:moveTo>
                  <a:lnTo>
                    <a:pt x="980917" y="669188"/>
                  </a:lnTo>
                  <a:cubicBezTo>
                    <a:pt x="970358" y="687336"/>
                    <a:pt x="950947" y="698500"/>
                    <a:pt x="929951" y="698500"/>
                  </a:cubicBezTo>
                  <a:lnTo>
                    <a:pt x="230600" y="698500"/>
                  </a:lnTo>
                  <a:cubicBezTo>
                    <a:pt x="209604" y="698500"/>
                    <a:pt x="190192" y="687336"/>
                    <a:pt x="179634" y="669188"/>
                  </a:cubicBezTo>
                  <a:lnTo>
                    <a:pt x="10542" y="378562"/>
                  </a:lnTo>
                  <a:cubicBezTo>
                    <a:pt x="0" y="360442"/>
                    <a:pt x="0" y="338058"/>
                    <a:pt x="10542" y="319938"/>
                  </a:cubicBezTo>
                  <a:lnTo>
                    <a:pt x="179634" y="29312"/>
                  </a:lnTo>
                  <a:cubicBezTo>
                    <a:pt x="190192" y="11164"/>
                    <a:pt x="209604" y="0"/>
                    <a:pt x="230600" y="0"/>
                  </a:cubicBezTo>
                  <a:lnTo>
                    <a:pt x="929951" y="0"/>
                  </a:lnTo>
                  <a:cubicBezTo>
                    <a:pt x="950947" y="0"/>
                    <a:pt x="970358" y="11164"/>
                    <a:pt x="980917" y="29312"/>
                  </a:cubicBezTo>
                  <a:lnTo>
                    <a:pt x="1150009" y="319938"/>
                  </a:lnTo>
                  <a:cubicBezTo>
                    <a:pt x="1160551" y="338058"/>
                    <a:pt x="1160551" y="360442"/>
                    <a:pt x="1150009" y="378562"/>
                  </a:cubicBezTo>
                  <a:close/>
                </a:path>
              </a:pathLst>
            </a:custGeom>
            <a:solidFill>
              <a:srgbClr val="000B5D"/>
            </a:solidFill>
          </p:spPr>
        </p:sp>
        <p:sp>
          <p:nvSpPr>
            <p:cNvPr id="36" name="TextBox 36"/>
            <p:cNvSpPr txBox="1"/>
            <p:nvPr/>
          </p:nvSpPr>
          <p:spPr>
            <a:xfrm>
              <a:off x="114300" y="19050"/>
              <a:ext cx="944975" cy="679450"/>
            </a:xfrm>
            <a:prstGeom prst="rect">
              <a:avLst/>
            </a:prstGeom>
          </p:spPr>
          <p:txBody>
            <a:bodyPr lIns="50800" tIns="50800" rIns="50800" bIns="50800" rtlCol="0" anchor="ctr"/>
            <a:lstStyle/>
            <a:p>
              <a:pPr algn="ctr">
                <a:lnSpc>
                  <a:spcPts val="2376"/>
                </a:lnSpc>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8"/>
          <p:cNvGrpSpPr/>
          <p:nvPr/>
        </p:nvGrpSpPr>
        <p:grpSpPr>
          <a:xfrm>
            <a:off x="-763380" y="-461321"/>
            <a:ext cx="4185210" cy="2172476"/>
            <a:chOff x="0" y="0"/>
            <a:chExt cx="1345639" cy="698500"/>
          </a:xfrm>
        </p:grpSpPr>
        <p:sp>
          <p:nvSpPr>
            <p:cNvPr id="29" name="Freeform 29"/>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id="30" name="TextBox 30"/>
            <p:cNvSpPr txBox="1"/>
            <p:nvPr/>
          </p:nvSpPr>
          <p:spPr>
            <a:xfrm>
              <a:off x="114300" y="19050"/>
              <a:ext cx="1117039" cy="679450"/>
            </a:xfrm>
            <a:prstGeom prst="rect">
              <a:avLst/>
            </a:prstGeom>
          </p:spPr>
          <p:txBody>
            <a:bodyPr lIns="50800" tIns="50800" rIns="50800" bIns="50800" rtlCol="0" anchor="ctr"/>
            <a:lstStyle/>
            <a:p>
              <a:pPr algn="ctr">
                <a:lnSpc>
                  <a:spcPts val="2376"/>
                </a:lnSpc>
              </a:pPr>
              <a:endParaRPr/>
            </a:p>
          </p:txBody>
        </p:sp>
      </p:grpSp>
      <p:grpSp>
        <p:nvGrpSpPr>
          <p:cNvPr id="34" name="Group 34"/>
          <p:cNvGrpSpPr/>
          <p:nvPr/>
        </p:nvGrpSpPr>
        <p:grpSpPr>
          <a:xfrm>
            <a:off x="0" y="130614"/>
            <a:ext cx="3336070" cy="1801488"/>
            <a:chOff x="0" y="0"/>
            <a:chExt cx="1173575" cy="698500"/>
          </a:xfrm>
        </p:grpSpPr>
        <p:sp>
          <p:nvSpPr>
            <p:cNvPr id="35" name="Freeform 35"/>
            <p:cNvSpPr/>
            <p:nvPr/>
          </p:nvSpPr>
          <p:spPr>
            <a:xfrm>
              <a:off x="6512" y="0"/>
              <a:ext cx="1160551" cy="698500"/>
            </a:xfrm>
            <a:custGeom>
              <a:avLst/>
              <a:gdLst/>
              <a:ahLst/>
              <a:cxnLst/>
              <a:rect l="l" t="t" r="r" b="b"/>
              <a:pathLst>
                <a:path w="1160551" h="698500">
                  <a:moveTo>
                    <a:pt x="1150009" y="378562"/>
                  </a:moveTo>
                  <a:lnTo>
                    <a:pt x="980917" y="669188"/>
                  </a:lnTo>
                  <a:cubicBezTo>
                    <a:pt x="970358" y="687336"/>
                    <a:pt x="950947" y="698500"/>
                    <a:pt x="929951" y="698500"/>
                  </a:cubicBezTo>
                  <a:lnTo>
                    <a:pt x="230600" y="698500"/>
                  </a:lnTo>
                  <a:cubicBezTo>
                    <a:pt x="209604" y="698500"/>
                    <a:pt x="190192" y="687336"/>
                    <a:pt x="179634" y="669188"/>
                  </a:cubicBezTo>
                  <a:lnTo>
                    <a:pt x="10542" y="378562"/>
                  </a:lnTo>
                  <a:cubicBezTo>
                    <a:pt x="0" y="360442"/>
                    <a:pt x="0" y="338058"/>
                    <a:pt x="10542" y="319938"/>
                  </a:cubicBezTo>
                  <a:lnTo>
                    <a:pt x="179634" y="29312"/>
                  </a:lnTo>
                  <a:cubicBezTo>
                    <a:pt x="190192" y="11164"/>
                    <a:pt x="209604" y="0"/>
                    <a:pt x="230600" y="0"/>
                  </a:cubicBezTo>
                  <a:lnTo>
                    <a:pt x="929951" y="0"/>
                  </a:lnTo>
                  <a:cubicBezTo>
                    <a:pt x="950947" y="0"/>
                    <a:pt x="970358" y="11164"/>
                    <a:pt x="980917" y="29312"/>
                  </a:cubicBezTo>
                  <a:lnTo>
                    <a:pt x="1150009" y="319938"/>
                  </a:lnTo>
                  <a:cubicBezTo>
                    <a:pt x="1160551" y="338058"/>
                    <a:pt x="1160551" y="360442"/>
                    <a:pt x="1150009" y="378562"/>
                  </a:cubicBezTo>
                  <a:close/>
                </a:path>
              </a:pathLst>
            </a:custGeom>
            <a:solidFill>
              <a:srgbClr val="000B5D"/>
            </a:solidFill>
          </p:spPr>
        </p:sp>
        <p:sp>
          <p:nvSpPr>
            <p:cNvPr id="36" name="TextBox 36"/>
            <p:cNvSpPr txBox="1"/>
            <p:nvPr/>
          </p:nvSpPr>
          <p:spPr>
            <a:xfrm>
              <a:off x="114300" y="19050"/>
              <a:ext cx="944975" cy="679450"/>
            </a:xfrm>
            <a:prstGeom prst="rect">
              <a:avLst/>
            </a:prstGeom>
          </p:spPr>
          <p:txBody>
            <a:bodyPr lIns="50800" tIns="50800" rIns="50800" bIns="50800" rtlCol="0" anchor="ctr"/>
            <a:lstStyle/>
            <a:p>
              <a:pPr algn="ctr">
                <a:lnSpc>
                  <a:spcPts val="2376"/>
                </a:lnSpc>
              </a:pPr>
              <a:endParaRPr>
                <a:solidFill>
                  <a:schemeClr val="bg1"/>
                </a:solidFill>
              </a:endParaRPr>
            </a:p>
          </p:txBody>
        </p:sp>
      </p:grpSp>
      <p:grpSp>
        <p:nvGrpSpPr>
          <p:cNvPr id="2" name="Group 2"/>
          <p:cNvGrpSpPr/>
          <p:nvPr/>
        </p:nvGrpSpPr>
        <p:grpSpPr>
          <a:xfrm>
            <a:off x="11682011" y="4952884"/>
            <a:ext cx="6296304" cy="3560869"/>
            <a:chOff x="0" y="0"/>
            <a:chExt cx="1513913" cy="856192"/>
          </a:xfrm>
        </p:grpSpPr>
        <p:sp>
          <p:nvSpPr>
            <p:cNvPr id="3" name="Freeform 3"/>
            <p:cNvSpPr/>
            <p:nvPr/>
          </p:nvSpPr>
          <p:spPr>
            <a:xfrm>
              <a:off x="2130" y="0"/>
              <a:ext cx="1509654" cy="856192"/>
            </a:xfrm>
            <a:custGeom>
              <a:avLst/>
              <a:gdLst/>
              <a:ahLst/>
              <a:cxnLst/>
              <a:rect l="l" t="t" r="r" b="b"/>
              <a:pathLst>
                <a:path w="1509654" h="856192">
                  <a:moveTo>
                    <a:pt x="1505983" y="440315"/>
                  </a:moveTo>
                  <a:lnTo>
                    <a:pt x="1314382" y="843973"/>
                  </a:lnTo>
                  <a:cubicBezTo>
                    <a:pt x="1310840" y="851436"/>
                    <a:pt x="1303318" y="856192"/>
                    <a:pt x="1295057" y="856192"/>
                  </a:cubicBezTo>
                  <a:lnTo>
                    <a:pt x="214596" y="856192"/>
                  </a:lnTo>
                  <a:cubicBezTo>
                    <a:pt x="206335" y="856192"/>
                    <a:pt x="198812" y="851436"/>
                    <a:pt x="195270" y="843973"/>
                  </a:cubicBezTo>
                  <a:lnTo>
                    <a:pt x="3670" y="440315"/>
                  </a:lnTo>
                  <a:cubicBezTo>
                    <a:pt x="0" y="432582"/>
                    <a:pt x="0" y="423610"/>
                    <a:pt x="3670" y="415877"/>
                  </a:cubicBezTo>
                  <a:lnTo>
                    <a:pt x="195270" y="12219"/>
                  </a:lnTo>
                  <a:cubicBezTo>
                    <a:pt x="198812" y="4756"/>
                    <a:pt x="206335" y="0"/>
                    <a:pt x="214596" y="0"/>
                  </a:cubicBezTo>
                  <a:lnTo>
                    <a:pt x="1295057" y="0"/>
                  </a:lnTo>
                  <a:cubicBezTo>
                    <a:pt x="1303318" y="0"/>
                    <a:pt x="1310840" y="4756"/>
                    <a:pt x="1314382" y="12219"/>
                  </a:cubicBezTo>
                  <a:lnTo>
                    <a:pt x="1505983" y="415877"/>
                  </a:lnTo>
                  <a:cubicBezTo>
                    <a:pt x="1509653" y="423610"/>
                    <a:pt x="1509653" y="432582"/>
                    <a:pt x="1505983" y="440315"/>
                  </a:cubicBezTo>
                  <a:close/>
                </a:path>
              </a:pathLst>
            </a:custGeom>
            <a:solidFill>
              <a:srgbClr val="000B5D"/>
            </a:solidFill>
            <a:ln w="47625" cap="sq">
              <a:solidFill>
                <a:srgbClr val="000B5D"/>
              </a:solidFill>
              <a:prstDash val="solid"/>
              <a:miter/>
            </a:ln>
          </p:spPr>
        </p:sp>
        <p:sp>
          <p:nvSpPr>
            <p:cNvPr id="4" name="TextBox 4"/>
            <p:cNvSpPr txBox="1"/>
            <p:nvPr/>
          </p:nvSpPr>
          <p:spPr>
            <a:xfrm>
              <a:off x="114300" y="-76200"/>
              <a:ext cx="1285313" cy="932392"/>
            </a:xfrm>
            <a:prstGeom prst="rect">
              <a:avLst/>
            </a:prstGeom>
          </p:spPr>
          <p:txBody>
            <a:bodyPr lIns="50800" tIns="50800" rIns="50800" bIns="50800" rtlCol="0" anchor="ctr"/>
            <a:lstStyle/>
            <a:p>
              <a:pPr marL="0" lvl="0" indent="0" algn="ctr">
                <a:lnSpc>
                  <a:spcPts val="3515"/>
                </a:lnSpc>
                <a:spcBef>
                  <a:spcPct val="0"/>
                </a:spcBef>
              </a:pPr>
              <a:endParaRPr lang="en-US" dirty="0">
                <a:solidFill>
                  <a:schemeClr val="bg1"/>
                </a:solidFill>
                <a:latin typeface="#9Slide03 Cabin Condensed Bold" panose="00000806000000000000" pitchFamily="2" charset="-93"/>
              </a:endParaRPr>
            </a:p>
          </p:txBody>
        </p:sp>
      </p:grpSp>
      <p:grpSp>
        <p:nvGrpSpPr>
          <p:cNvPr id="5" name="Group 5"/>
          <p:cNvGrpSpPr/>
          <p:nvPr/>
        </p:nvGrpSpPr>
        <p:grpSpPr>
          <a:xfrm>
            <a:off x="6155654" y="5017142"/>
            <a:ext cx="6153519" cy="3480117"/>
            <a:chOff x="0" y="0"/>
            <a:chExt cx="1513913" cy="856192"/>
          </a:xfrm>
        </p:grpSpPr>
        <p:sp>
          <p:nvSpPr>
            <p:cNvPr id="6" name="Freeform 6"/>
            <p:cNvSpPr/>
            <p:nvPr/>
          </p:nvSpPr>
          <p:spPr>
            <a:xfrm>
              <a:off x="2179" y="0"/>
              <a:ext cx="1509555" cy="856192"/>
            </a:xfrm>
            <a:custGeom>
              <a:avLst/>
              <a:gdLst/>
              <a:ahLst/>
              <a:cxnLst/>
              <a:rect l="l" t="t" r="r" b="b"/>
              <a:pathLst>
                <a:path w="1509555" h="856192">
                  <a:moveTo>
                    <a:pt x="1505799" y="440598"/>
                  </a:moveTo>
                  <a:lnTo>
                    <a:pt x="1314468" y="843690"/>
                  </a:lnTo>
                  <a:cubicBezTo>
                    <a:pt x="1310844" y="851325"/>
                    <a:pt x="1303147" y="856192"/>
                    <a:pt x="1294694" y="856192"/>
                  </a:cubicBezTo>
                  <a:lnTo>
                    <a:pt x="214860" y="856192"/>
                  </a:lnTo>
                  <a:cubicBezTo>
                    <a:pt x="206408" y="856192"/>
                    <a:pt x="198711" y="851325"/>
                    <a:pt x="195087" y="843690"/>
                  </a:cubicBezTo>
                  <a:lnTo>
                    <a:pt x="3755" y="440598"/>
                  </a:lnTo>
                  <a:cubicBezTo>
                    <a:pt x="0" y="432687"/>
                    <a:pt x="0" y="423505"/>
                    <a:pt x="3755" y="415594"/>
                  </a:cubicBezTo>
                  <a:lnTo>
                    <a:pt x="195087" y="12502"/>
                  </a:lnTo>
                  <a:cubicBezTo>
                    <a:pt x="198711" y="4867"/>
                    <a:pt x="206408" y="0"/>
                    <a:pt x="214860" y="0"/>
                  </a:cubicBezTo>
                  <a:lnTo>
                    <a:pt x="1294694" y="0"/>
                  </a:lnTo>
                  <a:cubicBezTo>
                    <a:pt x="1303147" y="0"/>
                    <a:pt x="1310844" y="4867"/>
                    <a:pt x="1314468" y="12502"/>
                  </a:cubicBezTo>
                  <a:lnTo>
                    <a:pt x="1505799" y="415594"/>
                  </a:lnTo>
                  <a:cubicBezTo>
                    <a:pt x="1509555" y="423505"/>
                    <a:pt x="1509555" y="432687"/>
                    <a:pt x="1505799" y="440598"/>
                  </a:cubicBezTo>
                  <a:close/>
                </a:path>
              </a:pathLst>
            </a:custGeom>
            <a:solidFill>
              <a:srgbClr val="000B5D"/>
            </a:solidFill>
            <a:ln w="47625" cap="sq">
              <a:solidFill>
                <a:srgbClr val="000B5D"/>
              </a:solidFill>
              <a:prstDash val="solid"/>
              <a:miter/>
            </a:ln>
          </p:spPr>
        </p:sp>
        <p:sp>
          <p:nvSpPr>
            <p:cNvPr id="7" name="TextBox 7"/>
            <p:cNvSpPr txBox="1"/>
            <p:nvPr/>
          </p:nvSpPr>
          <p:spPr>
            <a:xfrm>
              <a:off x="114300" y="19050"/>
              <a:ext cx="1285313" cy="837142"/>
            </a:xfrm>
            <a:prstGeom prst="rect">
              <a:avLst/>
            </a:prstGeom>
          </p:spPr>
          <p:txBody>
            <a:bodyPr lIns="50800" tIns="50800" rIns="50800" bIns="50800" rtlCol="0" anchor="ctr"/>
            <a:lstStyle/>
            <a:p>
              <a:pPr algn="ctr">
                <a:lnSpc>
                  <a:spcPts val="2376"/>
                </a:lnSpc>
              </a:pPr>
              <a:endParaRPr lang="en-US" dirty="0">
                <a:solidFill>
                  <a:schemeClr val="bg1"/>
                </a:solidFill>
                <a:latin typeface="#9Slide03 Cabin Condensed Bold" panose="00000806000000000000" pitchFamily="2" charset="-93"/>
              </a:endParaRPr>
            </a:p>
          </p:txBody>
        </p:sp>
      </p:grpSp>
      <p:grpSp>
        <p:nvGrpSpPr>
          <p:cNvPr id="8" name="Group 8"/>
          <p:cNvGrpSpPr/>
          <p:nvPr/>
        </p:nvGrpSpPr>
        <p:grpSpPr>
          <a:xfrm>
            <a:off x="519539" y="4915272"/>
            <a:ext cx="6243055" cy="3598481"/>
            <a:chOff x="0" y="0"/>
            <a:chExt cx="1513913" cy="872615"/>
          </a:xfrm>
        </p:grpSpPr>
        <p:sp>
          <p:nvSpPr>
            <p:cNvPr id="9" name="Freeform 9"/>
            <p:cNvSpPr/>
            <p:nvPr/>
          </p:nvSpPr>
          <p:spPr>
            <a:xfrm>
              <a:off x="2108" y="0"/>
              <a:ext cx="1509697"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 name="TextBox 10"/>
            <p:cNvSpPr txBox="1"/>
            <p:nvPr/>
          </p:nvSpPr>
          <p:spPr>
            <a:xfrm>
              <a:off x="114300" y="19050"/>
              <a:ext cx="1285313" cy="853565"/>
            </a:xfrm>
            <a:prstGeom prst="rect">
              <a:avLst/>
            </a:prstGeom>
          </p:spPr>
          <p:txBody>
            <a:bodyPr lIns="50800" tIns="50800" rIns="50800" bIns="50800" rtlCol="0" anchor="ctr"/>
            <a:lstStyle/>
            <a:p>
              <a:pPr algn="ctr">
                <a:lnSpc>
                  <a:spcPts val="2376"/>
                </a:lnSpc>
              </a:pPr>
              <a:endParaRPr lang="en-US" dirty="0">
                <a:solidFill>
                  <a:schemeClr val="bg1"/>
                </a:solidFill>
                <a:latin typeface="#9Slide03 Cabin Condensed Bold" panose="00000806000000000000" pitchFamily="2" charset="-93"/>
              </a:endParaRPr>
            </a:p>
          </p:txBody>
        </p:sp>
      </p:grpSp>
      <p:sp>
        <p:nvSpPr>
          <p:cNvPr id="12" name="TextBox 12"/>
          <p:cNvSpPr txBox="1"/>
          <p:nvPr/>
        </p:nvSpPr>
        <p:spPr>
          <a:xfrm>
            <a:off x="1284868" y="5299723"/>
            <a:ext cx="4435161" cy="602729"/>
          </a:xfrm>
          <a:prstGeom prst="rect">
            <a:avLst/>
          </a:prstGeom>
        </p:spPr>
        <p:txBody>
          <a:bodyPr lIns="0" tIns="0" rIns="0" bIns="0" rtlCol="0" anchor="t">
            <a:spAutoFit/>
          </a:bodyPr>
          <a:lstStyle/>
          <a:p>
            <a:pPr algn="ctr">
              <a:lnSpc>
                <a:spcPts val="4701"/>
              </a:lnSpc>
            </a:pPr>
            <a:r>
              <a:rPr lang="en-US" sz="3358" dirty="0" err="1" smtClean="0">
                <a:solidFill>
                  <a:schemeClr val="bg1"/>
                </a:solidFill>
                <a:latin typeface="#9Slide03 Cabin Condensed Bold" panose="00000806000000000000" pitchFamily="2" charset="-93"/>
              </a:rPr>
              <a:t>Lớp</a:t>
            </a:r>
            <a:r>
              <a:rPr lang="en-US" sz="3358" dirty="0" smtClean="0">
                <a:solidFill>
                  <a:schemeClr val="bg1"/>
                </a:solidFill>
                <a:latin typeface="#9Slide03 Cabin Condensed Bold" panose="00000806000000000000" pitchFamily="2" charset="-93"/>
              </a:rPr>
              <a:t> </a:t>
            </a:r>
            <a:r>
              <a:rPr lang="en-US" sz="3358" dirty="0" err="1" smtClean="0">
                <a:solidFill>
                  <a:schemeClr val="bg1"/>
                </a:solidFill>
                <a:latin typeface="#9Slide03 Cabin Condensed Bold" panose="00000806000000000000" pitchFamily="2" charset="-93"/>
              </a:rPr>
              <a:t>thành</a:t>
            </a:r>
            <a:r>
              <a:rPr lang="en-US" sz="3358" dirty="0" smtClean="0">
                <a:solidFill>
                  <a:schemeClr val="bg1"/>
                </a:solidFill>
                <a:latin typeface="#9Slide03 Cabin Condensed Bold" panose="00000806000000000000" pitchFamily="2" charset="-93"/>
              </a:rPr>
              <a:t> 8 </a:t>
            </a:r>
            <a:r>
              <a:rPr lang="en-US" sz="3358" dirty="0" err="1" smtClean="0">
                <a:solidFill>
                  <a:schemeClr val="bg1"/>
                </a:solidFill>
                <a:latin typeface="#9Slide03 Cabin Condensed Bold" panose="00000806000000000000" pitchFamily="2" charset="-93"/>
              </a:rPr>
              <a:t>nhóm</a:t>
            </a:r>
            <a:endParaRPr lang="en-US" sz="3358" dirty="0">
              <a:solidFill>
                <a:schemeClr val="bg1"/>
              </a:solidFill>
              <a:latin typeface="#9Slide03 Cabin Condensed Bold" panose="00000806000000000000" pitchFamily="2" charset="-93"/>
            </a:endParaRPr>
          </a:p>
        </p:txBody>
      </p:sp>
      <p:sp>
        <p:nvSpPr>
          <p:cNvPr id="14" name="TextBox 14"/>
          <p:cNvSpPr txBox="1"/>
          <p:nvPr/>
        </p:nvSpPr>
        <p:spPr>
          <a:xfrm>
            <a:off x="7310458" y="5299723"/>
            <a:ext cx="4371553" cy="1142429"/>
          </a:xfrm>
          <a:prstGeom prst="rect">
            <a:avLst/>
          </a:prstGeom>
        </p:spPr>
        <p:txBody>
          <a:bodyPr lIns="0" tIns="0" rIns="0" bIns="0" rtlCol="0" anchor="t">
            <a:spAutoFit/>
          </a:bodyPr>
          <a:lstStyle/>
          <a:p>
            <a:pPr algn="ctr">
              <a:lnSpc>
                <a:spcPts val="4634"/>
              </a:lnSpc>
            </a:pPr>
            <a:r>
              <a:rPr lang="en-US" sz="3310" dirty="0">
                <a:solidFill>
                  <a:schemeClr val="bg1"/>
                </a:solidFill>
                <a:latin typeface="#9Slide03 Cabin Condensed Bold" panose="00000806000000000000" pitchFamily="2" charset="-93"/>
              </a:rPr>
              <a:t>Đ</a:t>
            </a:r>
            <a:r>
              <a:rPr lang="vi-VN" sz="3310" dirty="0" smtClean="0">
                <a:solidFill>
                  <a:schemeClr val="bg1"/>
                </a:solidFill>
                <a:latin typeface="#9Slide03 Cabin Condensed Bold" panose="00000806000000000000" pitchFamily="2" charset="-93"/>
              </a:rPr>
              <a:t>ọc </a:t>
            </a:r>
            <a:r>
              <a:rPr lang="vi-VN" sz="3310" dirty="0">
                <a:solidFill>
                  <a:schemeClr val="bg1"/>
                </a:solidFill>
                <a:latin typeface="#9Slide03 Cabin Condensed Bold" panose="00000806000000000000" pitchFamily="2" charset="-93"/>
              </a:rPr>
              <a:t>sách giáo </a:t>
            </a:r>
            <a:r>
              <a:rPr lang="vi-VN" sz="3310" dirty="0" smtClean="0">
                <a:solidFill>
                  <a:schemeClr val="bg1"/>
                </a:solidFill>
                <a:latin typeface="#9Slide03 Cabin Condensed Bold" panose="00000806000000000000" pitchFamily="2" charset="-93"/>
              </a:rPr>
              <a:t>khoa</a:t>
            </a:r>
            <a:r>
              <a:rPr lang="en-US" sz="3310" dirty="0" smtClean="0">
                <a:solidFill>
                  <a:schemeClr val="bg1"/>
                </a:solidFill>
                <a:latin typeface="#9Slide03 Cabin Condensed Bold" panose="00000806000000000000" pitchFamily="2" charset="-93"/>
              </a:rPr>
              <a:t>,</a:t>
            </a:r>
            <a:r>
              <a:rPr lang="vi-VN" sz="3310" dirty="0" smtClean="0">
                <a:solidFill>
                  <a:schemeClr val="bg1"/>
                </a:solidFill>
                <a:latin typeface="#9Slide03 Cabin Condensed Bold" panose="00000806000000000000" pitchFamily="2" charset="-93"/>
              </a:rPr>
              <a:t> </a:t>
            </a:r>
            <a:r>
              <a:rPr lang="vi-VN" sz="3310" dirty="0">
                <a:solidFill>
                  <a:schemeClr val="bg1"/>
                </a:solidFill>
                <a:latin typeface="#9Slide03 Cabin Condensed Bold" panose="00000806000000000000" pitchFamily="2" charset="-93"/>
              </a:rPr>
              <a:t>vẽ sơ đồ tư duy trên giấy A0 </a:t>
            </a:r>
            <a:endParaRPr lang="en-US" sz="3310" dirty="0">
              <a:solidFill>
                <a:schemeClr val="bg1"/>
              </a:solidFill>
              <a:latin typeface="#9Slide03 Cabin Condensed Bold" panose="00000806000000000000" pitchFamily="2" charset="-93"/>
            </a:endParaRPr>
          </a:p>
        </p:txBody>
      </p:sp>
      <p:sp>
        <p:nvSpPr>
          <p:cNvPr id="16" name="TextBox 16"/>
          <p:cNvSpPr txBox="1"/>
          <p:nvPr/>
        </p:nvSpPr>
        <p:spPr>
          <a:xfrm>
            <a:off x="12593668" y="5299723"/>
            <a:ext cx="4472989" cy="1142429"/>
          </a:xfrm>
          <a:prstGeom prst="rect">
            <a:avLst/>
          </a:prstGeom>
        </p:spPr>
        <p:txBody>
          <a:bodyPr lIns="0" tIns="0" rIns="0" bIns="0" rtlCol="0" anchor="t">
            <a:spAutoFit/>
          </a:bodyPr>
          <a:lstStyle/>
          <a:p>
            <a:pPr marL="0" lvl="0" indent="0" algn="ctr">
              <a:lnSpc>
                <a:spcPts val="4634"/>
              </a:lnSpc>
              <a:spcBef>
                <a:spcPct val="0"/>
              </a:spcBef>
            </a:pPr>
            <a:r>
              <a:rPr lang="en-US" sz="3310" u="none" strike="noStrike" dirty="0" err="1" smtClean="0">
                <a:solidFill>
                  <a:schemeClr val="bg1"/>
                </a:solidFill>
                <a:latin typeface="#9Slide03 Cabin Condensed Bold" panose="00000806000000000000" pitchFamily="2" charset="-93"/>
              </a:rPr>
              <a:t>Thời</a:t>
            </a:r>
            <a:r>
              <a:rPr lang="en-US" sz="3310" u="none" strike="noStrike" dirty="0" smtClean="0">
                <a:solidFill>
                  <a:schemeClr val="bg1"/>
                </a:solidFill>
                <a:latin typeface="#9Slide03 Cabin Condensed Bold" panose="00000806000000000000" pitchFamily="2" charset="-93"/>
              </a:rPr>
              <a:t> </a:t>
            </a:r>
            <a:r>
              <a:rPr lang="en-US" sz="3310" u="none" strike="noStrike" dirty="0" err="1" smtClean="0">
                <a:solidFill>
                  <a:schemeClr val="bg1"/>
                </a:solidFill>
                <a:latin typeface="#9Slide03 Cabin Condensed Bold" panose="00000806000000000000" pitchFamily="2" charset="-93"/>
              </a:rPr>
              <a:t>gian</a:t>
            </a:r>
            <a:r>
              <a:rPr lang="en-US" sz="3310" u="none" strike="noStrike" dirty="0" smtClean="0">
                <a:solidFill>
                  <a:schemeClr val="bg1"/>
                </a:solidFill>
                <a:latin typeface="#9Slide03 Cabin Condensed Bold" panose="00000806000000000000" pitchFamily="2" charset="-93"/>
              </a:rPr>
              <a:t/>
            </a:r>
            <a:br>
              <a:rPr lang="en-US" sz="3310" u="none" strike="noStrike" dirty="0" smtClean="0">
                <a:solidFill>
                  <a:schemeClr val="bg1"/>
                </a:solidFill>
                <a:latin typeface="#9Slide03 Cabin Condensed Bold" panose="00000806000000000000" pitchFamily="2" charset="-93"/>
              </a:rPr>
            </a:br>
            <a:r>
              <a:rPr lang="en-US" sz="3310" u="none" strike="noStrike" dirty="0" smtClean="0">
                <a:solidFill>
                  <a:schemeClr val="bg1"/>
                </a:solidFill>
                <a:latin typeface="#9Slide03 Cabin Condensed Bold" panose="00000806000000000000" pitchFamily="2" charset="-93"/>
              </a:rPr>
              <a:t>12 </a:t>
            </a:r>
            <a:r>
              <a:rPr lang="en-US" sz="3310" u="none" strike="noStrike" dirty="0" err="1" smtClean="0">
                <a:solidFill>
                  <a:schemeClr val="bg1"/>
                </a:solidFill>
                <a:latin typeface="#9Slide03 Cabin Condensed Bold" panose="00000806000000000000" pitchFamily="2" charset="-93"/>
              </a:rPr>
              <a:t>phút</a:t>
            </a:r>
            <a:endParaRPr lang="en-US" sz="3310" u="none" strike="noStrike" dirty="0">
              <a:solidFill>
                <a:schemeClr val="bg1"/>
              </a:solidFill>
              <a:latin typeface="#9Slide03 Cabin Condensed Bold" panose="00000806000000000000" pitchFamily="2" charset="-93"/>
            </a:endParaRPr>
          </a:p>
        </p:txBody>
      </p:sp>
      <p:sp>
        <p:nvSpPr>
          <p:cNvPr id="17" name="TextBox 17"/>
          <p:cNvSpPr txBox="1"/>
          <p:nvPr/>
        </p:nvSpPr>
        <p:spPr>
          <a:xfrm>
            <a:off x="694309" y="764855"/>
            <a:ext cx="4058492" cy="503728"/>
          </a:xfrm>
          <a:prstGeom prst="rect">
            <a:avLst/>
          </a:prstGeom>
        </p:spPr>
        <p:txBody>
          <a:bodyPr lIns="0" tIns="0" rIns="0" bIns="0" rtlCol="0" anchor="t">
            <a:spAutoFit/>
          </a:bodyPr>
          <a:lstStyle/>
          <a:p>
            <a:pPr algn="l">
              <a:lnSpc>
                <a:spcPts val="4200"/>
              </a:lnSpc>
            </a:pPr>
            <a:r>
              <a:rPr lang="en-US" sz="3000" dirty="0" smtClean="0">
                <a:solidFill>
                  <a:schemeClr val="bg1"/>
                </a:solidFill>
                <a:latin typeface="#9Slide03 Cabin Condensed Bold" panose="00000806000000000000" pitchFamily="2" charset="-93"/>
              </a:rPr>
              <a:t>HOẠT ĐỘNG 1</a:t>
            </a:r>
            <a:endParaRPr lang="en-US" sz="3000" dirty="0">
              <a:solidFill>
                <a:schemeClr val="bg1"/>
              </a:solidFill>
              <a:latin typeface="#9Slide03 Cabin Condensed Bold" panose="00000806000000000000" pitchFamily="2" charset="-93"/>
            </a:endParaRPr>
          </a:p>
        </p:txBody>
      </p:sp>
      <p:sp>
        <p:nvSpPr>
          <p:cNvPr id="18" name="TextBox 18"/>
          <p:cNvSpPr txBox="1"/>
          <p:nvPr/>
        </p:nvSpPr>
        <p:spPr>
          <a:xfrm>
            <a:off x="1976214" y="251744"/>
            <a:ext cx="16431262" cy="1916102"/>
          </a:xfrm>
          <a:prstGeom prst="rect">
            <a:avLst/>
          </a:prstGeom>
        </p:spPr>
        <p:txBody>
          <a:bodyPr wrap="square" lIns="0" tIns="0" rIns="0" bIns="0" rtlCol="0" anchor="t">
            <a:spAutoFit/>
          </a:bodyPr>
          <a:lstStyle/>
          <a:p>
            <a:pPr algn="ctr">
              <a:lnSpc>
                <a:spcPct val="150000"/>
              </a:lnSpc>
            </a:pPr>
            <a:r>
              <a:rPr lang="vi-VN" sz="4400" dirty="0">
                <a:solidFill>
                  <a:srgbClr val="000B5D"/>
                </a:solidFill>
                <a:latin typeface="#9Slide03 IcielPanton Black" panose="00000A00000000000000" pitchFamily="2" charset="-93"/>
              </a:rPr>
              <a:t>CÁC NHÂN TỐ ẢNH HƯỞNG </a:t>
            </a:r>
            <a:r>
              <a:rPr lang="en-US" sz="4400" dirty="0" smtClean="0">
                <a:solidFill>
                  <a:srgbClr val="000B5D"/>
                </a:solidFill>
                <a:latin typeface="#9Slide03 IcielPanton Black" panose="00000A00000000000000" pitchFamily="2" charset="-93"/>
              </a:rPr>
              <a:t/>
            </a:r>
            <a:br>
              <a:rPr lang="en-US" sz="4400" dirty="0" smtClean="0">
                <a:solidFill>
                  <a:srgbClr val="000B5D"/>
                </a:solidFill>
                <a:latin typeface="#9Slide03 IcielPanton Black" panose="00000A00000000000000" pitchFamily="2" charset="-93"/>
              </a:rPr>
            </a:br>
            <a:r>
              <a:rPr lang="vi-VN" sz="4400" dirty="0" smtClean="0">
                <a:solidFill>
                  <a:srgbClr val="000B5D"/>
                </a:solidFill>
                <a:latin typeface="#9Slide03 IcielPanton Black" panose="00000A00000000000000" pitchFamily="2" charset="-93"/>
              </a:rPr>
              <a:t>ĐẾN </a:t>
            </a:r>
            <a:r>
              <a:rPr lang="vi-VN" sz="4400" dirty="0">
                <a:solidFill>
                  <a:srgbClr val="000B5D"/>
                </a:solidFill>
                <a:latin typeface="#9Slide03 IcielPanton Black" panose="00000A00000000000000" pitchFamily="2" charset="-93"/>
              </a:rPr>
              <a:t>SỰ PHÁT TRIỂN VÀ PHÂN BỐ CÔNG </a:t>
            </a:r>
            <a:r>
              <a:rPr lang="vi-VN" sz="4400" dirty="0" smtClean="0">
                <a:solidFill>
                  <a:srgbClr val="000B5D"/>
                </a:solidFill>
                <a:latin typeface="#9Slide03 IcielPanton Black" panose="00000A00000000000000" pitchFamily="2" charset="-93"/>
              </a:rPr>
              <a:t>NGHIỆP</a:t>
            </a:r>
            <a:endParaRPr lang="vi-VN" sz="4400" dirty="0">
              <a:solidFill>
                <a:srgbClr val="000B5D"/>
              </a:solidFill>
              <a:latin typeface="#9Slide03 IcielPanton Black" panose="00000A00000000000000" pitchFamily="2" charset="-93"/>
            </a:endParaRPr>
          </a:p>
        </p:txBody>
      </p:sp>
      <p:grpSp>
        <p:nvGrpSpPr>
          <p:cNvPr id="19" name="Group 19"/>
          <p:cNvGrpSpPr/>
          <p:nvPr/>
        </p:nvGrpSpPr>
        <p:grpSpPr>
          <a:xfrm>
            <a:off x="15358737" y="8672814"/>
            <a:ext cx="4185210" cy="2172476"/>
            <a:chOff x="0" y="0"/>
            <a:chExt cx="1345639" cy="698500"/>
          </a:xfrm>
        </p:grpSpPr>
        <p:sp>
          <p:nvSpPr>
            <p:cNvPr id="20" name="Freeform 20"/>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id="21" name="TextBox 21"/>
            <p:cNvSpPr txBox="1"/>
            <p:nvPr/>
          </p:nvSpPr>
          <p:spPr>
            <a:xfrm>
              <a:off x="114300" y="19050"/>
              <a:ext cx="1117039" cy="679450"/>
            </a:xfrm>
            <a:prstGeom prst="rect">
              <a:avLst/>
            </a:prstGeom>
          </p:spPr>
          <p:txBody>
            <a:bodyPr lIns="50800" tIns="50800" rIns="50800" bIns="50800" rtlCol="0" anchor="ctr"/>
            <a:lstStyle/>
            <a:p>
              <a:pPr algn="ctr">
                <a:lnSpc>
                  <a:spcPts val="2376"/>
                </a:lnSpc>
              </a:pPr>
              <a:endParaRPr/>
            </a:p>
          </p:txBody>
        </p:sp>
      </p:grpSp>
      <p:grpSp>
        <p:nvGrpSpPr>
          <p:cNvPr id="22" name="Group 22"/>
          <p:cNvGrpSpPr/>
          <p:nvPr/>
        </p:nvGrpSpPr>
        <p:grpSpPr>
          <a:xfrm>
            <a:off x="11935766" y="9331740"/>
            <a:ext cx="8141223" cy="1553840"/>
            <a:chOff x="0" y="0"/>
            <a:chExt cx="3659737" cy="698500"/>
          </a:xfrm>
        </p:grpSpPr>
        <p:sp>
          <p:nvSpPr>
            <p:cNvPr id="23" name="Freeform 23"/>
            <p:cNvSpPr/>
            <p:nvPr/>
          </p:nvSpPr>
          <p:spPr>
            <a:xfrm>
              <a:off x="2009" y="0"/>
              <a:ext cx="3655720" cy="698500"/>
            </a:xfrm>
            <a:custGeom>
              <a:avLst/>
              <a:gdLst/>
              <a:ahLst/>
              <a:cxnLst/>
              <a:rect l="l" t="t" r="r" b="b"/>
              <a:pathLst>
                <a:path w="3655720" h="698500">
                  <a:moveTo>
                    <a:pt x="3652468" y="358292"/>
                  </a:moveTo>
                  <a:lnTo>
                    <a:pt x="3459789" y="689458"/>
                  </a:lnTo>
                  <a:cubicBezTo>
                    <a:pt x="3456532" y="695056"/>
                    <a:pt x="3450544" y="698500"/>
                    <a:pt x="3444067" y="698500"/>
                  </a:cubicBezTo>
                  <a:lnTo>
                    <a:pt x="211651" y="698500"/>
                  </a:lnTo>
                  <a:cubicBezTo>
                    <a:pt x="205175" y="698500"/>
                    <a:pt x="199187" y="695056"/>
                    <a:pt x="195930" y="689458"/>
                  </a:cubicBezTo>
                  <a:lnTo>
                    <a:pt x="3252" y="358292"/>
                  </a:lnTo>
                  <a:cubicBezTo>
                    <a:pt x="0" y="352702"/>
                    <a:pt x="0" y="345798"/>
                    <a:pt x="3252" y="340208"/>
                  </a:cubicBezTo>
                  <a:lnTo>
                    <a:pt x="195930" y="9042"/>
                  </a:lnTo>
                  <a:cubicBezTo>
                    <a:pt x="199187" y="3444"/>
                    <a:pt x="205175" y="0"/>
                    <a:pt x="211651" y="0"/>
                  </a:cubicBezTo>
                  <a:lnTo>
                    <a:pt x="3444067" y="0"/>
                  </a:lnTo>
                  <a:cubicBezTo>
                    <a:pt x="3450544" y="0"/>
                    <a:pt x="3456532" y="3444"/>
                    <a:pt x="3459789" y="9042"/>
                  </a:cubicBezTo>
                  <a:lnTo>
                    <a:pt x="3652468" y="340208"/>
                  </a:lnTo>
                  <a:cubicBezTo>
                    <a:pt x="3655719" y="345798"/>
                    <a:pt x="3655719" y="352702"/>
                    <a:pt x="3652468" y="358292"/>
                  </a:cubicBezTo>
                  <a:close/>
                </a:path>
              </a:pathLst>
            </a:custGeom>
            <a:solidFill>
              <a:srgbClr val="000B5D"/>
            </a:solidFill>
          </p:spPr>
        </p:sp>
        <p:sp>
          <p:nvSpPr>
            <p:cNvPr id="24" name="TextBox 24"/>
            <p:cNvSpPr txBox="1"/>
            <p:nvPr/>
          </p:nvSpPr>
          <p:spPr>
            <a:xfrm>
              <a:off x="114300" y="19050"/>
              <a:ext cx="3431137" cy="679450"/>
            </a:xfrm>
            <a:prstGeom prst="rect">
              <a:avLst/>
            </a:prstGeom>
          </p:spPr>
          <p:txBody>
            <a:bodyPr lIns="50800" tIns="50800" rIns="50800" bIns="50800" rtlCol="0" anchor="ctr"/>
            <a:lstStyle/>
            <a:p>
              <a:pPr algn="ctr">
                <a:lnSpc>
                  <a:spcPts val="2376"/>
                </a:lnSpc>
              </a:pPr>
              <a:endParaRPr/>
            </a:p>
          </p:txBody>
        </p:sp>
      </p:grpSp>
      <p:grpSp>
        <p:nvGrpSpPr>
          <p:cNvPr id="25" name="Group 25"/>
          <p:cNvGrpSpPr/>
          <p:nvPr/>
        </p:nvGrpSpPr>
        <p:grpSpPr>
          <a:xfrm>
            <a:off x="-2092605" y="9258300"/>
            <a:ext cx="4185210" cy="2172476"/>
            <a:chOff x="0" y="0"/>
            <a:chExt cx="1345639" cy="698500"/>
          </a:xfrm>
        </p:grpSpPr>
        <p:sp>
          <p:nvSpPr>
            <p:cNvPr id="26" name="Freeform 26"/>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id="27" name="TextBox 27"/>
            <p:cNvSpPr txBox="1"/>
            <p:nvPr/>
          </p:nvSpPr>
          <p:spPr>
            <a:xfrm>
              <a:off x="114300" y="19050"/>
              <a:ext cx="1117039" cy="679450"/>
            </a:xfrm>
            <a:prstGeom prst="rect">
              <a:avLst/>
            </a:prstGeom>
          </p:spPr>
          <p:txBody>
            <a:bodyPr lIns="50800" tIns="50800" rIns="50800" bIns="50800" rtlCol="0" anchor="ctr"/>
            <a:lstStyle/>
            <a:p>
              <a:pPr algn="ctr">
                <a:lnSpc>
                  <a:spcPts val="2376"/>
                </a:lnSpc>
              </a:pPr>
              <a:endParaRPr/>
            </a:p>
          </p:txBody>
        </p:sp>
      </p:grpSp>
      <p:grpSp>
        <p:nvGrpSpPr>
          <p:cNvPr id="31" name="Group 31"/>
          <p:cNvGrpSpPr/>
          <p:nvPr/>
        </p:nvGrpSpPr>
        <p:grpSpPr>
          <a:xfrm>
            <a:off x="-1016746" y="9777990"/>
            <a:ext cx="5306302" cy="1494660"/>
            <a:chOff x="0" y="0"/>
            <a:chExt cx="2479796" cy="698500"/>
          </a:xfrm>
        </p:grpSpPr>
        <p:sp>
          <p:nvSpPr>
            <p:cNvPr id="32" name="Freeform 32"/>
            <p:cNvSpPr/>
            <p:nvPr/>
          </p:nvSpPr>
          <p:spPr>
            <a:xfrm>
              <a:off x="3082" y="0"/>
              <a:ext cx="2473632" cy="698500"/>
            </a:xfrm>
            <a:custGeom>
              <a:avLst/>
              <a:gdLst/>
              <a:ahLst/>
              <a:cxnLst/>
              <a:rect l="l" t="t" r="r" b="b"/>
              <a:pathLst>
                <a:path w="2473632" h="698500">
                  <a:moveTo>
                    <a:pt x="2468643" y="363122"/>
                  </a:moveTo>
                  <a:lnTo>
                    <a:pt x="2281585" y="684628"/>
                  </a:lnTo>
                  <a:cubicBezTo>
                    <a:pt x="2276588" y="693216"/>
                    <a:pt x="2267401" y="698500"/>
                    <a:pt x="2257465" y="698500"/>
                  </a:cubicBezTo>
                  <a:lnTo>
                    <a:pt x="216167" y="698500"/>
                  </a:lnTo>
                  <a:cubicBezTo>
                    <a:pt x="206231" y="698500"/>
                    <a:pt x="197044" y="693216"/>
                    <a:pt x="192047" y="684628"/>
                  </a:cubicBezTo>
                  <a:lnTo>
                    <a:pt x="4989" y="363122"/>
                  </a:lnTo>
                  <a:cubicBezTo>
                    <a:pt x="0" y="354547"/>
                    <a:pt x="0" y="343953"/>
                    <a:pt x="4989" y="335378"/>
                  </a:cubicBezTo>
                  <a:lnTo>
                    <a:pt x="192047" y="13872"/>
                  </a:lnTo>
                  <a:cubicBezTo>
                    <a:pt x="197044" y="5284"/>
                    <a:pt x="206231" y="0"/>
                    <a:pt x="216167" y="0"/>
                  </a:cubicBezTo>
                  <a:lnTo>
                    <a:pt x="2257465" y="0"/>
                  </a:lnTo>
                  <a:cubicBezTo>
                    <a:pt x="2267401" y="0"/>
                    <a:pt x="2276588" y="5284"/>
                    <a:pt x="2281585" y="13872"/>
                  </a:cubicBezTo>
                  <a:lnTo>
                    <a:pt x="2468643" y="335378"/>
                  </a:lnTo>
                  <a:cubicBezTo>
                    <a:pt x="2473632" y="343953"/>
                    <a:pt x="2473632" y="354547"/>
                    <a:pt x="2468643" y="363122"/>
                  </a:cubicBezTo>
                  <a:close/>
                </a:path>
              </a:pathLst>
            </a:custGeom>
            <a:solidFill>
              <a:srgbClr val="000B5D"/>
            </a:solidFill>
          </p:spPr>
        </p:sp>
        <p:sp>
          <p:nvSpPr>
            <p:cNvPr id="33" name="TextBox 33"/>
            <p:cNvSpPr txBox="1"/>
            <p:nvPr/>
          </p:nvSpPr>
          <p:spPr>
            <a:xfrm>
              <a:off x="114300" y="19050"/>
              <a:ext cx="2251196" cy="679450"/>
            </a:xfrm>
            <a:prstGeom prst="rect">
              <a:avLst/>
            </a:prstGeom>
          </p:spPr>
          <p:txBody>
            <a:bodyPr lIns="50800" tIns="50800" rIns="50800" bIns="50800" rtlCol="0" anchor="ctr"/>
            <a:lstStyle/>
            <a:p>
              <a:pPr algn="ctr">
                <a:lnSpc>
                  <a:spcPts val="2376"/>
                </a:lnSpc>
              </a:pPr>
              <a:endParaRPr/>
            </a:p>
          </p:txBody>
        </p:sp>
      </p:grpSp>
      <p:sp>
        <p:nvSpPr>
          <p:cNvPr id="38" name="AutoShape 6"/>
          <p:cNvSpPr/>
          <p:nvPr/>
        </p:nvSpPr>
        <p:spPr>
          <a:xfrm flipV="1">
            <a:off x="3302853" y="4136406"/>
            <a:ext cx="0" cy="778865"/>
          </a:xfrm>
          <a:prstGeom prst="line">
            <a:avLst/>
          </a:prstGeom>
          <a:ln w="38100" cap="rnd">
            <a:solidFill>
              <a:srgbClr val="000B5D"/>
            </a:solidFill>
            <a:prstDash val="solid"/>
            <a:headEnd type="triangle" w="lg" len="med"/>
            <a:tailEnd type="none" w="sm" len="sm"/>
          </a:ln>
        </p:spPr>
      </p:sp>
      <p:sp>
        <p:nvSpPr>
          <p:cNvPr id="39" name="TextBox 15"/>
          <p:cNvSpPr txBox="1"/>
          <p:nvPr/>
        </p:nvSpPr>
        <p:spPr>
          <a:xfrm>
            <a:off x="3321220" y="2361642"/>
            <a:ext cx="11982385" cy="1154162"/>
          </a:xfrm>
          <a:prstGeom prst="rect">
            <a:avLst/>
          </a:prstGeom>
        </p:spPr>
        <p:txBody>
          <a:bodyPr wrap="square" lIns="0" tIns="0" rIns="0" bIns="0" rtlCol="0" anchor="t">
            <a:spAutoFit/>
          </a:bodyPr>
          <a:lstStyle/>
          <a:p>
            <a:pPr algn="ctr">
              <a:lnSpc>
                <a:spcPts val="8967"/>
              </a:lnSpc>
              <a:spcBef>
                <a:spcPct val="0"/>
              </a:spcBef>
            </a:pPr>
            <a:r>
              <a:rPr lang="en-US" sz="6405" dirty="0" err="1" smtClean="0">
                <a:solidFill>
                  <a:srgbClr val="FF0000"/>
                </a:solidFill>
                <a:latin typeface="#9Slide05 Atlantika" pitchFamily="2" charset="-93"/>
              </a:rPr>
              <a:t>Nhiệm</a:t>
            </a:r>
            <a:r>
              <a:rPr lang="en-US" sz="6405" dirty="0" smtClean="0">
                <a:solidFill>
                  <a:srgbClr val="FF0000"/>
                </a:solidFill>
                <a:latin typeface="#9Slide05 Atlantika" pitchFamily="2" charset="-93"/>
              </a:rPr>
              <a:t> </a:t>
            </a:r>
            <a:r>
              <a:rPr lang="en-US" sz="6405" dirty="0" err="1" smtClean="0">
                <a:solidFill>
                  <a:srgbClr val="FF0000"/>
                </a:solidFill>
                <a:latin typeface="#9Slide05 Atlantika" pitchFamily="2" charset="-93"/>
              </a:rPr>
              <a:t>vụ</a:t>
            </a:r>
            <a:r>
              <a:rPr lang="en-US" sz="6405" dirty="0" smtClean="0">
                <a:solidFill>
                  <a:srgbClr val="FF0000"/>
                </a:solidFill>
                <a:latin typeface="#9Slide05 Atlantika" pitchFamily="2" charset="-93"/>
              </a:rPr>
              <a:t> 1: </a:t>
            </a:r>
            <a:r>
              <a:rPr lang="en-US" sz="6405" dirty="0" err="1" smtClean="0">
                <a:solidFill>
                  <a:srgbClr val="FF0000"/>
                </a:solidFill>
                <a:latin typeface="#9Slide05 Atlantika" pitchFamily="2" charset="-93"/>
              </a:rPr>
              <a:t>Vẽ</a:t>
            </a:r>
            <a:r>
              <a:rPr lang="en-US" sz="6405" dirty="0" smtClean="0">
                <a:solidFill>
                  <a:srgbClr val="FF0000"/>
                </a:solidFill>
                <a:latin typeface="#9Slide05 Atlantika" pitchFamily="2" charset="-93"/>
              </a:rPr>
              <a:t> </a:t>
            </a:r>
            <a:r>
              <a:rPr lang="en-US" sz="6405" dirty="0" err="1" smtClean="0">
                <a:solidFill>
                  <a:srgbClr val="FF0000"/>
                </a:solidFill>
                <a:latin typeface="#9Slide05 Atlantika" pitchFamily="2" charset="-93"/>
              </a:rPr>
              <a:t>sơ</a:t>
            </a:r>
            <a:r>
              <a:rPr lang="en-US" sz="6405" dirty="0" smtClean="0">
                <a:solidFill>
                  <a:srgbClr val="FF0000"/>
                </a:solidFill>
                <a:latin typeface="#9Slide05 Atlantika" pitchFamily="2" charset="-93"/>
              </a:rPr>
              <a:t> </a:t>
            </a:r>
            <a:r>
              <a:rPr lang="en-US" sz="6405" dirty="0" err="1" smtClean="0">
                <a:solidFill>
                  <a:srgbClr val="FF0000"/>
                </a:solidFill>
                <a:latin typeface="#9Slide05 Atlantika" pitchFamily="2" charset="-93"/>
              </a:rPr>
              <a:t>đồ</a:t>
            </a:r>
            <a:r>
              <a:rPr lang="en-US" sz="6405" dirty="0" smtClean="0">
                <a:solidFill>
                  <a:srgbClr val="FF0000"/>
                </a:solidFill>
                <a:latin typeface="#9Slide05 Atlantika" pitchFamily="2" charset="-93"/>
              </a:rPr>
              <a:t> </a:t>
            </a:r>
            <a:r>
              <a:rPr lang="en-US" sz="6405" dirty="0" err="1" smtClean="0">
                <a:solidFill>
                  <a:srgbClr val="FF0000"/>
                </a:solidFill>
                <a:latin typeface="#9Slide05 Atlantika" pitchFamily="2" charset="-93"/>
              </a:rPr>
              <a:t>tư</a:t>
            </a:r>
            <a:r>
              <a:rPr lang="en-US" sz="6405" dirty="0" smtClean="0">
                <a:solidFill>
                  <a:srgbClr val="FF0000"/>
                </a:solidFill>
                <a:latin typeface="#9Slide05 Atlantika" pitchFamily="2" charset="-93"/>
              </a:rPr>
              <a:t> </a:t>
            </a:r>
            <a:r>
              <a:rPr lang="en-US" sz="6405" dirty="0" err="1" smtClean="0">
                <a:solidFill>
                  <a:srgbClr val="FF0000"/>
                </a:solidFill>
                <a:latin typeface="#9Slide05 Atlantika" pitchFamily="2" charset="-93"/>
              </a:rPr>
              <a:t>duy</a:t>
            </a:r>
            <a:endParaRPr lang="en-US" sz="6405" dirty="0">
              <a:solidFill>
                <a:srgbClr val="FF0000"/>
              </a:solidFill>
              <a:latin typeface="#9Slide05 Atlantika" pitchFamily="2" charset="-93"/>
            </a:endParaRPr>
          </a:p>
        </p:txBody>
      </p:sp>
      <p:cxnSp>
        <p:nvCxnSpPr>
          <p:cNvPr id="41" name="Straight Connector 40"/>
          <p:cNvCxnSpPr>
            <a:endCxn id="44" idx="1"/>
          </p:cNvCxnSpPr>
          <p:nvPr/>
        </p:nvCxnSpPr>
        <p:spPr>
          <a:xfrm flipV="1">
            <a:off x="3316511" y="4136406"/>
            <a:ext cx="11987095" cy="1"/>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43" name="AutoShape 6"/>
          <p:cNvSpPr/>
          <p:nvPr/>
        </p:nvSpPr>
        <p:spPr>
          <a:xfrm flipV="1">
            <a:off x="9296400" y="4136406"/>
            <a:ext cx="0" cy="931265"/>
          </a:xfrm>
          <a:prstGeom prst="line">
            <a:avLst/>
          </a:prstGeom>
          <a:ln w="38100" cap="rnd">
            <a:solidFill>
              <a:srgbClr val="000B5D"/>
            </a:solidFill>
            <a:prstDash val="solid"/>
            <a:headEnd type="triangle" w="lg" len="med"/>
            <a:tailEnd type="none" w="sm" len="sm"/>
          </a:ln>
        </p:spPr>
      </p:sp>
      <p:sp>
        <p:nvSpPr>
          <p:cNvPr id="44" name="AutoShape 6"/>
          <p:cNvSpPr/>
          <p:nvPr/>
        </p:nvSpPr>
        <p:spPr>
          <a:xfrm flipV="1">
            <a:off x="15303605" y="4136406"/>
            <a:ext cx="0" cy="762372"/>
          </a:xfrm>
          <a:prstGeom prst="line">
            <a:avLst/>
          </a:prstGeom>
          <a:ln w="38100" cap="rnd">
            <a:solidFill>
              <a:srgbClr val="000B5D"/>
            </a:solidFill>
            <a:prstDash val="solid"/>
            <a:headEnd type="triangle" w="lg" len="med"/>
            <a:tailEnd type="none" w="sm" len="sm"/>
          </a:ln>
        </p:spPr>
      </p:sp>
      <p:cxnSp>
        <p:nvCxnSpPr>
          <p:cNvPr id="46" name="Straight Connector 45"/>
          <p:cNvCxnSpPr/>
          <p:nvPr/>
        </p:nvCxnSpPr>
        <p:spPr>
          <a:xfrm>
            <a:off x="9289570" y="3217957"/>
            <a:ext cx="1" cy="918449"/>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49" name="AutoShape 22"/>
          <p:cNvSpPr/>
          <p:nvPr/>
        </p:nvSpPr>
        <p:spPr>
          <a:xfrm>
            <a:off x="1072374" y="2232297"/>
            <a:ext cx="16320077" cy="66675"/>
          </a:xfrm>
          <a:prstGeom prst="line">
            <a:avLst/>
          </a:prstGeom>
          <a:ln w="28575" cap="rnd">
            <a:solidFill>
              <a:srgbClr val="002060"/>
            </a:solidFill>
            <a:prstDash val="lgDash"/>
            <a:headEnd type="diamond" w="lg" len="lg"/>
            <a:tailEnd type="none" w="sm" len="sm"/>
          </a:ln>
        </p:spPr>
      </p:sp>
      <p:sp>
        <p:nvSpPr>
          <p:cNvPr id="50" name="Freeform 10"/>
          <p:cNvSpPr/>
          <p:nvPr/>
        </p:nvSpPr>
        <p:spPr>
          <a:xfrm>
            <a:off x="2127779" y="6308542"/>
            <a:ext cx="2625022" cy="2283769"/>
          </a:xfrm>
          <a:custGeom>
            <a:avLst/>
            <a:gdLst/>
            <a:ahLst/>
            <a:cxnLst/>
            <a:rect l="l" t="t" r="r" b="b"/>
            <a:pathLst>
              <a:path w="1877109" h="1633085">
                <a:moveTo>
                  <a:pt x="0" y="0"/>
                </a:moveTo>
                <a:lnTo>
                  <a:pt x="1877109" y="0"/>
                </a:lnTo>
                <a:lnTo>
                  <a:pt x="1877109" y="1633085"/>
                </a:lnTo>
                <a:lnTo>
                  <a:pt x="0" y="1633085"/>
                </a:lnTo>
                <a:lnTo>
                  <a:pt x="0" y="0"/>
                </a:lnTo>
                <a:close/>
              </a:path>
            </a:pathLst>
          </a:custGeom>
          <a:blipFill>
            <a:blip r:embed="rId2">
              <a:extLst>
                <a:ext uri="{96DAC541-7B7A-43D3-8B79-37D633B846F1}">
                  <asvg:svgBlip xmlns:asvg="http://schemas.microsoft.com/office/drawing/2016/SVG/main" xmlns="" r:embed="rId17"/>
                </a:ext>
              </a:extLst>
            </a:blip>
            <a:stretch>
              <a:fillRect/>
            </a:stretch>
          </a:blipFill>
        </p:spPr>
      </p:sp>
      <p:sp>
        <p:nvSpPr>
          <p:cNvPr id="51" name="Freeform 9"/>
          <p:cNvSpPr/>
          <p:nvPr/>
        </p:nvSpPr>
        <p:spPr>
          <a:xfrm>
            <a:off x="8165611" y="6187838"/>
            <a:ext cx="4175274" cy="2786996"/>
          </a:xfrm>
          <a:custGeom>
            <a:avLst/>
            <a:gdLst/>
            <a:ahLst/>
            <a:cxnLst/>
            <a:rect l="l" t="t" r="r" b="b"/>
            <a:pathLst>
              <a:path w="4175274" h="2786996">
                <a:moveTo>
                  <a:pt x="0" y="0"/>
                </a:moveTo>
                <a:lnTo>
                  <a:pt x="4175275" y="0"/>
                </a:lnTo>
                <a:lnTo>
                  <a:pt x="4175275" y="2786995"/>
                </a:lnTo>
                <a:lnTo>
                  <a:pt x="0" y="2786995"/>
                </a:lnTo>
                <a:lnTo>
                  <a:pt x="0" y="0"/>
                </a:lnTo>
                <a:close/>
              </a:path>
            </a:pathLst>
          </a:custGeom>
          <a:blipFill>
            <a:blip r:embed="rId18">
              <a:extLst>
                <a:ext uri="{BEBA8EAE-BF5A-486C-A8C5-ECC9F3942E4B}">
                  <a14:imgProps xmlns:a14="http://schemas.microsoft.com/office/drawing/2010/main">
                    <a14:imgLayer r:embed="rId19">
                      <a14:imgEffect>
                        <a14:backgroundRemoval t="4716" b="93759" l="5926" r="95278">
                          <a14:foregroundMark x1="57037" y1="74064" x2="57037" y2="74064"/>
                          <a14:foregroundMark x1="90278" y1="50763" x2="90278" y2="50763"/>
                        </a14:backgroundRemoval>
                      </a14:imgEffect>
                    </a14:imgLayer>
                  </a14:imgProps>
                </a:ext>
              </a:extLst>
            </a:blip>
            <a:stretch>
              <a:fillRect/>
            </a:stretch>
          </a:blipFill>
        </p:spPr>
      </p:sp>
      <p:sp>
        <p:nvSpPr>
          <p:cNvPr id="52" name="Freeform 10"/>
          <p:cNvSpPr/>
          <p:nvPr/>
        </p:nvSpPr>
        <p:spPr>
          <a:xfrm>
            <a:off x="13886938" y="6829100"/>
            <a:ext cx="2277007" cy="2146080"/>
          </a:xfrm>
          <a:custGeom>
            <a:avLst/>
            <a:gdLst/>
            <a:ahLst/>
            <a:cxnLst/>
            <a:rect l="l" t="t" r="r" b="b"/>
            <a:pathLst>
              <a:path w="1685625" h="1588702">
                <a:moveTo>
                  <a:pt x="0" y="0"/>
                </a:moveTo>
                <a:lnTo>
                  <a:pt x="1685625" y="0"/>
                </a:lnTo>
                <a:lnTo>
                  <a:pt x="1685625" y="1588702"/>
                </a:lnTo>
                <a:lnTo>
                  <a:pt x="0" y="158870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Tree>
    <p:extLst>
      <p:ext uri="{BB962C8B-B14F-4D97-AF65-F5344CB8AC3E}">
        <p14:creationId xmlns:p14="http://schemas.microsoft.com/office/powerpoint/2010/main" val="21905967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outVertic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up)">
                                      <p:cBhvr>
                                        <p:cTn id="17" dur="500"/>
                                        <p:tgtEl>
                                          <p:spTgt spid="38"/>
                                        </p:tgtEl>
                                      </p:cBhvr>
                                    </p:animEffect>
                                  </p:childTnLst>
                                </p:cTn>
                              </p:par>
                              <p:par>
                                <p:cTn id="18" presetID="22" presetClass="entr" presetSubtype="1" fill="hold"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up)">
                                      <p:cBhvr>
                                        <p:cTn id="20" dur="500"/>
                                        <p:tgtEl>
                                          <p:spTgt spid="43"/>
                                        </p:tgtEl>
                                      </p:cBhvr>
                                    </p:animEffect>
                                  </p:childTnLst>
                                </p:cTn>
                              </p:par>
                              <p:par>
                                <p:cTn id="21" presetID="22" presetClass="entr" presetSubtype="1"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ipe(up)">
                                      <p:cBhvr>
                                        <p:cTn id="23" dur="500"/>
                                        <p:tgtEl>
                                          <p:spTgt spid="44"/>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2000"/>
                                        <p:tgtEl>
                                          <p:spTgt spid="12"/>
                                        </p:tgtEl>
                                      </p:cBhvr>
                                    </p:animEffect>
                                  </p:childTnLst>
                                </p:cTn>
                              </p:par>
                              <p:par>
                                <p:cTn id="32" presetID="6" presetClass="entr" presetSubtype="16" fill="hold"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circle(in)">
                                      <p:cBhvr>
                                        <p:cTn id="34" dur="2000"/>
                                        <p:tgtEl>
                                          <p:spTgt spid="5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arn(inVertical)">
                                      <p:cBhvr>
                                        <p:cTn id="39" dur="500"/>
                                        <p:tgtEl>
                                          <p:spTgt spid="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par>
                                <p:cTn id="43" presetID="16" presetClass="entr" presetSubtype="21" fill="hold" nodeType="with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barn(inVertical)">
                                      <p:cBhvr>
                                        <p:cTn id="45" dur="500"/>
                                        <p:tgtEl>
                                          <p:spTgt spid="5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arn(inVertical)">
                                      <p:cBhvr>
                                        <p:cTn id="50" dur="500"/>
                                        <p:tgtEl>
                                          <p:spTgt spid="2"/>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barn(inVertical)">
                                      <p:cBhvr>
                                        <p:cTn id="53" dur="500"/>
                                        <p:tgtEl>
                                          <p:spTgt spid="16"/>
                                        </p:tgtEl>
                                      </p:cBhvr>
                                    </p:animEffect>
                                  </p:childTnLst>
                                </p:cTn>
                              </p:par>
                              <p:par>
                                <p:cTn id="54" presetID="16" presetClass="entr" presetSubtype="21" fill="hold" nodeType="with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barn(inVertical)">
                                      <p:cBhvr>
                                        <p:cTn id="56"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8"/>
          <p:cNvGrpSpPr/>
          <p:nvPr/>
        </p:nvGrpSpPr>
        <p:grpSpPr>
          <a:xfrm>
            <a:off x="-763380" y="-461321"/>
            <a:ext cx="4185210" cy="2172476"/>
            <a:chOff x="0" y="0"/>
            <a:chExt cx="1345639" cy="698500"/>
          </a:xfrm>
        </p:grpSpPr>
        <p:sp>
          <p:nvSpPr>
            <p:cNvPr id="29" name="Freeform 29"/>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id="30" name="TextBox 30"/>
            <p:cNvSpPr txBox="1"/>
            <p:nvPr/>
          </p:nvSpPr>
          <p:spPr>
            <a:xfrm>
              <a:off x="114300" y="19050"/>
              <a:ext cx="1117039" cy="679450"/>
            </a:xfrm>
            <a:prstGeom prst="rect">
              <a:avLst/>
            </a:prstGeom>
          </p:spPr>
          <p:txBody>
            <a:bodyPr lIns="50800" tIns="50800" rIns="50800" bIns="50800" rtlCol="0" anchor="ctr"/>
            <a:lstStyle/>
            <a:p>
              <a:pPr algn="ctr">
                <a:lnSpc>
                  <a:spcPts val="2376"/>
                </a:lnSpc>
              </a:pPr>
              <a:endParaRPr/>
            </a:p>
          </p:txBody>
        </p:sp>
      </p:grpSp>
      <p:grpSp>
        <p:nvGrpSpPr>
          <p:cNvPr id="34" name="Group 34"/>
          <p:cNvGrpSpPr/>
          <p:nvPr/>
        </p:nvGrpSpPr>
        <p:grpSpPr>
          <a:xfrm>
            <a:off x="0" y="130614"/>
            <a:ext cx="3336070" cy="1801488"/>
            <a:chOff x="0" y="0"/>
            <a:chExt cx="1173575" cy="698500"/>
          </a:xfrm>
        </p:grpSpPr>
        <p:sp>
          <p:nvSpPr>
            <p:cNvPr id="35" name="Freeform 35"/>
            <p:cNvSpPr/>
            <p:nvPr/>
          </p:nvSpPr>
          <p:spPr>
            <a:xfrm>
              <a:off x="6512" y="0"/>
              <a:ext cx="1160551" cy="698500"/>
            </a:xfrm>
            <a:custGeom>
              <a:avLst/>
              <a:gdLst/>
              <a:ahLst/>
              <a:cxnLst/>
              <a:rect l="l" t="t" r="r" b="b"/>
              <a:pathLst>
                <a:path w="1160551" h="698500">
                  <a:moveTo>
                    <a:pt x="1150009" y="378562"/>
                  </a:moveTo>
                  <a:lnTo>
                    <a:pt x="980917" y="669188"/>
                  </a:lnTo>
                  <a:cubicBezTo>
                    <a:pt x="970358" y="687336"/>
                    <a:pt x="950947" y="698500"/>
                    <a:pt x="929951" y="698500"/>
                  </a:cubicBezTo>
                  <a:lnTo>
                    <a:pt x="230600" y="698500"/>
                  </a:lnTo>
                  <a:cubicBezTo>
                    <a:pt x="209604" y="698500"/>
                    <a:pt x="190192" y="687336"/>
                    <a:pt x="179634" y="669188"/>
                  </a:cubicBezTo>
                  <a:lnTo>
                    <a:pt x="10542" y="378562"/>
                  </a:lnTo>
                  <a:cubicBezTo>
                    <a:pt x="0" y="360442"/>
                    <a:pt x="0" y="338058"/>
                    <a:pt x="10542" y="319938"/>
                  </a:cubicBezTo>
                  <a:lnTo>
                    <a:pt x="179634" y="29312"/>
                  </a:lnTo>
                  <a:cubicBezTo>
                    <a:pt x="190192" y="11164"/>
                    <a:pt x="209604" y="0"/>
                    <a:pt x="230600" y="0"/>
                  </a:cubicBezTo>
                  <a:lnTo>
                    <a:pt x="929951" y="0"/>
                  </a:lnTo>
                  <a:cubicBezTo>
                    <a:pt x="950947" y="0"/>
                    <a:pt x="970358" y="11164"/>
                    <a:pt x="980917" y="29312"/>
                  </a:cubicBezTo>
                  <a:lnTo>
                    <a:pt x="1150009" y="319938"/>
                  </a:lnTo>
                  <a:cubicBezTo>
                    <a:pt x="1160551" y="338058"/>
                    <a:pt x="1160551" y="360442"/>
                    <a:pt x="1150009" y="378562"/>
                  </a:cubicBezTo>
                  <a:close/>
                </a:path>
              </a:pathLst>
            </a:custGeom>
            <a:solidFill>
              <a:srgbClr val="000B5D"/>
            </a:solidFill>
          </p:spPr>
        </p:sp>
        <p:sp>
          <p:nvSpPr>
            <p:cNvPr id="36" name="TextBox 36"/>
            <p:cNvSpPr txBox="1"/>
            <p:nvPr/>
          </p:nvSpPr>
          <p:spPr>
            <a:xfrm>
              <a:off x="114300" y="19050"/>
              <a:ext cx="944975" cy="679450"/>
            </a:xfrm>
            <a:prstGeom prst="rect">
              <a:avLst/>
            </a:prstGeom>
          </p:spPr>
          <p:txBody>
            <a:bodyPr lIns="50800" tIns="50800" rIns="50800" bIns="50800" rtlCol="0" anchor="ctr"/>
            <a:lstStyle/>
            <a:p>
              <a:pPr algn="ctr">
                <a:lnSpc>
                  <a:spcPts val="2376"/>
                </a:lnSpc>
              </a:pPr>
              <a:endParaRPr>
                <a:solidFill>
                  <a:schemeClr val="bg1"/>
                </a:solidFill>
              </a:endParaRPr>
            </a:p>
          </p:txBody>
        </p:sp>
      </p:grpSp>
      <p:grpSp>
        <p:nvGrpSpPr>
          <p:cNvPr id="2" name="Group 2"/>
          <p:cNvGrpSpPr/>
          <p:nvPr/>
        </p:nvGrpSpPr>
        <p:grpSpPr>
          <a:xfrm>
            <a:off x="11682011" y="4952884"/>
            <a:ext cx="6296304" cy="3560869"/>
            <a:chOff x="0" y="0"/>
            <a:chExt cx="1513913" cy="856192"/>
          </a:xfrm>
        </p:grpSpPr>
        <p:sp>
          <p:nvSpPr>
            <p:cNvPr id="3" name="Freeform 3"/>
            <p:cNvSpPr/>
            <p:nvPr/>
          </p:nvSpPr>
          <p:spPr>
            <a:xfrm>
              <a:off x="2130" y="0"/>
              <a:ext cx="1509654" cy="856192"/>
            </a:xfrm>
            <a:custGeom>
              <a:avLst/>
              <a:gdLst/>
              <a:ahLst/>
              <a:cxnLst/>
              <a:rect l="l" t="t" r="r" b="b"/>
              <a:pathLst>
                <a:path w="1509654" h="856192">
                  <a:moveTo>
                    <a:pt x="1505983" y="440315"/>
                  </a:moveTo>
                  <a:lnTo>
                    <a:pt x="1314382" y="843973"/>
                  </a:lnTo>
                  <a:cubicBezTo>
                    <a:pt x="1310840" y="851436"/>
                    <a:pt x="1303318" y="856192"/>
                    <a:pt x="1295057" y="856192"/>
                  </a:cubicBezTo>
                  <a:lnTo>
                    <a:pt x="214596" y="856192"/>
                  </a:lnTo>
                  <a:cubicBezTo>
                    <a:pt x="206335" y="856192"/>
                    <a:pt x="198812" y="851436"/>
                    <a:pt x="195270" y="843973"/>
                  </a:cubicBezTo>
                  <a:lnTo>
                    <a:pt x="3670" y="440315"/>
                  </a:lnTo>
                  <a:cubicBezTo>
                    <a:pt x="0" y="432582"/>
                    <a:pt x="0" y="423610"/>
                    <a:pt x="3670" y="415877"/>
                  </a:cubicBezTo>
                  <a:lnTo>
                    <a:pt x="195270" y="12219"/>
                  </a:lnTo>
                  <a:cubicBezTo>
                    <a:pt x="198812" y="4756"/>
                    <a:pt x="206335" y="0"/>
                    <a:pt x="214596" y="0"/>
                  </a:cubicBezTo>
                  <a:lnTo>
                    <a:pt x="1295057" y="0"/>
                  </a:lnTo>
                  <a:cubicBezTo>
                    <a:pt x="1303318" y="0"/>
                    <a:pt x="1310840" y="4756"/>
                    <a:pt x="1314382" y="12219"/>
                  </a:cubicBezTo>
                  <a:lnTo>
                    <a:pt x="1505983" y="415877"/>
                  </a:lnTo>
                  <a:cubicBezTo>
                    <a:pt x="1509653" y="423610"/>
                    <a:pt x="1509653" y="432582"/>
                    <a:pt x="1505983" y="440315"/>
                  </a:cubicBezTo>
                  <a:close/>
                </a:path>
              </a:pathLst>
            </a:custGeom>
            <a:solidFill>
              <a:srgbClr val="000B5D"/>
            </a:solidFill>
            <a:ln w="47625" cap="sq">
              <a:solidFill>
                <a:srgbClr val="000B5D"/>
              </a:solidFill>
              <a:prstDash val="solid"/>
              <a:miter/>
            </a:ln>
          </p:spPr>
        </p:sp>
        <p:sp>
          <p:nvSpPr>
            <p:cNvPr id="4" name="TextBox 4"/>
            <p:cNvSpPr txBox="1"/>
            <p:nvPr/>
          </p:nvSpPr>
          <p:spPr>
            <a:xfrm>
              <a:off x="114300" y="-76200"/>
              <a:ext cx="1285313" cy="932392"/>
            </a:xfrm>
            <a:prstGeom prst="rect">
              <a:avLst/>
            </a:prstGeom>
          </p:spPr>
          <p:txBody>
            <a:bodyPr lIns="50800" tIns="50800" rIns="50800" bIns="50800" rtlCol="0" anchor="ctr"/>
            <a:lstStyle/>
            <a:p>
              <a:pPr marL="0" lvl="0" indent="0" algn="ctr">
                <a:lnSpc>
                  <a:spcPts val="3515"/>
                </a:lnSpc>
                <a:spcBef>
                  <a:spcPct val="0"/>
                </a:spcBef>
              </a:pPr>
              <a:endParaRPr lang="en-US" dirty="0">
                <a:solidFill>
                  <a:schemeClr val="bg1"/>
                </a:solidFill>
                <a:latin typeface="#9Slide03 Cabin Condensed Bold" panose="00000806000000000000" pitchFamily="2" charset="-93"/>
              </a:endParaRPr>
            </a:p>
          </p:txBody>
        </p:sp>
      </p:grpSp>
      <p:grpSp>
        <p:nvGrpSpPr>
          <p:cNvPr id="5" name="Group 5"/>
          <p:cNvGrpSpPr/>
          <p:nvPr/>
        </p:nvGrpSpPr>
        <p:grpSpPr>
          <a:xfrm>
            <a:off x="6155654" y="5017142"/>
            <a:ext cx="6153519" cy="3480117"/>
            <a:chOff x="0" y="0"/>
            <a:chExt cx="1513913" cy="856192"/>
          </a:xfrm>
        </p:grpSpPr>
        <p:sp>
          <p:nvSpPr>
            <p:cNvPr id="6" name="Freeform 6"/>
            <p:cNvSpPr/>
            <p:nvPr/>
          </p:nvSpPr>
          <p:spPr>
            <a:xfrm>
              <a:off x="2179" y="0"/>
              <a:ext cx="1509555" cy="856192"/>
            </a:xfrm>
            <a:custGeom>
              <a:avLst/>
              <a:gdLst/>
              <a:ahLst/>
              <a:cxnLst/>
              <a:rect l="l" t="t" r="r" b="b"/>
              <a:pathLst>
                <a:path w="1509555" h="856192">
                  <a:moveTo>
                    <a:pt x="1505799" y="440598"/>
                  </a:moveTo>
                  <a:lnTo>
                    <a:pt x="1314468" y="843690"/>
                  </a:lnTo>
                  <a:cubicBezTo>
                    <a:pt x="1310844" y="851325"/>
                    <a:pt x="1303147" y="856192"/>
                    <a:pt x="1294694" y="856192"/>
                  </a:cubicBezTo>
                  <a:lnTo>
                    <a:pt x="214860" y="856192"/>
                  </a:lnTo>
                  <a:cubicBezTo>
                    <a:pt x="206408" y="856192"/>
                    <a:pt x="198711" y="851325"/>
                    <a:pt x="195087" y="843690"/>
                  </a:cubicBezTo>
                  <a:lnTo>
                    <a:pt x="3755" y="440598"/>
                  </a:lnTo>
                  <a:cubicBezTo>
                    <a:pt x="0" y="432687"/>
                    <a:pt x="0" y="423505"/>
                    <a:pt x="3755" y="415594"/>
                  </a:cubicBezTo>
                  <a:lnTo>
                    <a:pt x="195087" y="12502"/>
                  </a:lnTo>
                  <a:cubicBezTo>
                    <a:pt x="198711" y="4867"/>
                    <a:pt x="206408" y="0"/>
                    <a:pt x="214860" y="0"/>
                  </a:cubicBezTo>
                  <a:lnTo>
                    <a:pt x="1294694" y="0"/>
                  </a:lnTo>
                  <a:cubicBezTo>
                    <a:pt x="1303147" y="0"/>
                    <a:pt x="1310844" y="4867"/>
                    <a:pt x="1314468" y="12502"/>
                  </a:cubicBezTo>
                  <a:lnTo>
                    <a:pt x="1505799" y="415594"/>
                  </a:lnTo>
                  <a:cubicBezTo>
                    <a:pt x="1509555" y="423505"/>
                    <a:pt x="1509555" y="432687"/>
                    <a:pt x="1505799" y="440598"/>
                  </a:cubicBezTo>
                  <a:close/>
                </a:path>
              </a:pathLst>
            </a:custGeom>
            <a:solidFill>
              <a:srgbClr val="000B5D"/>
            </a:solidFill>
            <a:ln w="47625" cap="sq">
              <a:solidFill>
                <a:srgbClr val="000B5D"/>
              </a:solidFill>
              <a:prstDash val="solid"/>
              <a:miter/>
            </a:ln>
          </p:spPr>
        </p:sp>
        <p:sp>
          <p:nvSpPr>
            <p:cNvPr id="7" name="TextBox 7"/>
            <p:cNvSpPr txBox="1"/>
            <p:nvPr/>
          </p:nvSpPr>
          <p:spPr>
            <a:xfrm>
              <a:off x="114300" y="19050"/>
              <a:ext cx="1285313" cy="837142"/>
            </a:xfrm>
            <a:prstGeom prst="rect">
              <a:avLst/>
            </a:prstGeom>
          </p:spPr>
          <p:txBody>
            <a:bodyPr lIns="50800" tIns="50800" rIns="50800" bIns="50800" rtlCol="0" anchor="ctr"/>
            <a:lstStyle/>
            <a:p>
              <a:pPr algn="ctr">
                <a:lnSpc>
                  <a:spcPts val="2376"/>
                </a:lnSpc>
              </a:pPr>
              <a:endParaRPr lang="en-US" dirty="0">
                <a:solidFill>
                  <a:schemeClr val="bg1"/>
                </a:solidFill>
                <a:latin typeface="#9Slide03 Cabin Condensed Bold" panose="00000806000000000000" pitchFamily="2" charset="-93"/>
              </a:endParaRPr>
            </a:p>
          </p:txBody>
        </p:sp>
      </p:grpSp>
      <p:grpSp>
        <p:nvGrpSpPr>
          <p:cNvPr id="8" name="Group 8"/>
          <p:cNvGrpSpPr/>
          <p:nvPr/>
        </p:nvGrpSpPr>
        <p:grpSpPr>
          <a:xfrm>
            <a:off x="519539" y="4915272"/>
            <a:ext cx="6243055" cy="3598481"/>
            <a:chOff x="0" y="0"/>
            <a:chExt cx="1513913" cy="872615"/>
          </a:xfrm>
        </p:grpSpPr>
        <p:sp>
          <p:nvSpPr>
            <p:cNvPr id="9" name="Freeform 9"/>
            <p:cNvSpPr/>
            <p:nvPr/>
          </p:nvSpPr>
          <p:spPr>
            <a:xfrm>
              <a:off x="2108" y="0"/>
              <a:ext cx="1509697"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 name="TextBox 10"/>
            <p:cNvSpPr txBox="1"/>
            <p:nvPr/>
          </p:nvSpPr>
          <p:spPr>
            <a:xfrm>
              <a:off x="114300" y="19050"/>
              <a:ext cx="1285313" cy="853565"/>
            </a:xfrm>
            <a:prstGeom prst="rect">
              <a:avLst/>
            </a:prstGeom>
          </p:spPr>
          <p:txBody>
            <a:bodyPr lIns="50800" tIns="50800" rIns="50800" bIns="50800" rtlCol="0" anchor="ctr"/>
            <a:lstStyle/>
            <a:p>
              <a:pPr algn="ctr">
                <a:lnSpc>
                  <a:spcPts val="2376"/>
                </a:lnSpc>
              </a:pPr>
              <a:endParaRPr lang="en-US" dirty="0">
                <a:solidFill>
                  <a:schemeClr val="bg1"/>
                </a:solidFill>
                <a:latin typeface="#9Slide03 Cabin Condensed Bold" panose="00000806000000000000" pitchFamily="2" charset="-93"/>
              </a:endParaRPr>
            </a:p>
          </p:txBody>
        </p:sp>
      </p:grpSp>
      <p:sp>
        <p:nvSpPr>
          <p:cNvPr id="12" name="TextBox 12"/>
          <p:cNvSpPr txBox="1"/>
          <p:nvPr/>
        </p:nvSpPr>
        <p:spPr>
          <a:xfrm>
            <a:off x="1284868" y="5299723"/>
            <a:ext cx="4435161" cy="1205458"/>
          </a:xfrm>
          <a:prstGeom prst="rect">
            <a:avLst/>
          </a:prstGeom>
        </p:spPr>
        <p:txBody>
          <a:bodyPr lIns="0" tIns="0" rIns="0" bIns="0" rtlCol="0" anchor="t">
            <a:spAutoFit/>
          </a:bodyPr>
          <a:lstStyle/>
          <a:p>
            <a:pPr algn="ctr">
              <a:lnSpc>
                <a:spcPts val="4701"/>
              </a:lnSpc>
            </a:pPr>
            <a:r>
              <a:rPr lang="en-US" sz="3358" dirty="0" err="1" smtClean="0">
                <a:solidFill>
                  <a:schemeClr val="bg1"/>
                </a:solidFill>
                <a:latin typeface="#9Slide03 Cabin Condensed Bold" panose="00000806000000000000" pitchFamily="2" charset="-93"/>
              </a:rPr>
              <a:t>Trưng</a:t>
            </a:r>
            <a:r>
              <a:rPr lang="en-US" sz="3358" dirty="0" smtClean="0">
                <a:solidFill>
                  <a:schemeClr val="bg1"/>
                </a:solidFill>
                <a:latin typeface="#9Slide03 Cabin Condensed Bold" panose="00000806000000000000" pitchFamily="2" charset="-93"/>
              </a:rPr>
              <a:t> </a:t>
            </a:r>
            <a:r>
              <a:rPr lang="en-US" sz="3358" dirty="0" err="1" smtClean="0">
                <a:solidFill>
                  <a:schemeClr val="bg1"/>
                </a:solidFill>
                <a:latin typeface="#9Slide03 Cabin Condensed Bold" panose="00000806000000000000" pitchFamily="2" charset="-93"/>
              </a:rPr>
              <a:t>bày</a:t>
            </a:r>
            <a:r>
              <a:rPr lang="en-US" sz="3358" dirty="0" smtClean="0">
                <a:solidFill>
                  <a:schemeClr val="bg1"/>
                </a:solidFill>
                <a:latin typeface="#9Slide03 Cabin Condensed Bold" panose="00000806000000000000" pitchFamily="2" charset="-93"/>
              </a:rPr>
              <a:t> </a:t>
            </a:r>
            <a:r>
              <a:rPr lang="en-US" sz="3358" dirty="0" err="1" smtClean="0">
                <a:solidFill>
                  <a:schemeClr val="bg1"/>
                </a:solidFill>
                <a:latin typeface="#9Slide03 Cabin Condensed Bold" panose="00000806000000000000" pitchFamily="2" charset="-93"/>
              </a:rPr>
              <a:t>sơ</a:t>
            </a:r>
            <a:r>
              <a:rPr lang="en-US" sz="3358" dirty="0" smtClean="0">
                <a:solidFill>
                  <a:schemeClr val="bg1"/>
                </a:solidFill>
                <a:latin typeface="#9Slide03 Cabin Condensed Bold" panose="00000806000000000000" pitchFamily="2" charset="-93"/>
              </a:rPr>
              <a:t> </a:t>
            </a:r>
            <a:r>
              <a:rPr lang="en-US" sz="3358" dirty="0" err="1" smtClean="0">
                <a:solidFill>
                  <a:schemeClr val="bg1"/>
                </a:solidFill>
                <a:latin typeface="#9Slide03 Cabin Condensed Bold" panose="00000806000000000000" pitchFamily="2" charset="-93"/>
              </a:rPr>
              <a:t>đồ</a:t>
            </a:r>
            <a:r>
              <a:rPr lang="en-US" sz="3358" dirty="0" smtClean="0">
                <a:solidFill>
                  <a:schemeClr val="bg1"/>
                </a:solidFill>
                <a:latin typeface="#9Slide03 Cabin Condensed Bold" panose="00000806000000000000" pitchFamily="2" charset="-93"/>
              </a:rPr>
              <a:t> </a:t>
            </a:r>
            <a:r>
              <a:rPr lang="en-US" sz="3358" dirty="0" err="1" smtClean="0">
                <a:solidFill>
                  <a:schemeClr val="bg1"/>
                </a:solidFill>
                <a:latin typeface="#9Slide03 Cabin Condensed Bold" panose="00000806000000000000" pitchFamily="2" charset="-93"/>
              </a:rPr>
              <a:t>tư</a:t>
            </a:r>
            <a:r>
              <a:rPr lang="en-US" sz="3358" dirty="0" smtClean="0">
                <a:solidFill>
                  <a:schemeClr val="bg1"/>
                </a:solidFill>
                <a:latin typeface="#9Slide03 Cabin Condensed Bold" panose="00000806000000000000" pitchFamily="2" charset="-93"/>
              </a:rPr>
              <a:t> </a:t>
            </a:r>
            <a:r>
              <a:rPr lang="en-US" sz="3358" dirty="0" err="1" smtClean="0">
                <a:solidFill>
                  <a:schemeClr val="bg1"/>
                </a:solidFill>
                <a:latin typeface="#9Slide03 Cabin Condensed Bold" panose="00000806000000000000" pitchFamily="2" charset="-93"/>
              </a:rPr>
              <a:t>duy</a:t>
            </a:r>
            <a:r>
              <a:rPr lang="en-US" sz="3358" dirty="0" smtClean="0">
                <a:solidFill>
                  <a:schemeClr val="bg1"/>
                </a:solidFill>
                <a:latin typeface="#9Slide03 Cabin Condensed Bold" panose="00000806000000000000" pitchFamily="2" charset="-93"/>
              </a:rPr>
              <a:t> </a:t>
            </a:r>
            <a:r>
              <a:rPr lang="en-US" sz="3358" dirty="0" err="1" smtClean="0">
                <a:solidFill>
                  <a:schemeClr val="bg1"/>
                </a:solidFill>
                <a:latin typeface="#9Slide03 Cabin Condensed Bold" panose="00000806000000000000" pitchFamily="2" charset="-93"/>
              </a:rPr>
              <a:t>trên</a:t>
            </a:r>
            <a:r>
              <a:rPr lang="en-US" sz="3358" dirty="0" smtClean="0">
                <a:solidFill>
                  <a:schemeClr val="bg1"/>
                </a:solidFill>
                <a:latin typeface="#9Slide03 Cabin Condensed Bold" panose="00000806000000000000" pitchFamily="2" charset="-93"/>
              </a:rPr>
              <a:t> </a:t>
            </a:r>
            <a:r>
              <a:rPr lang="en-US" sz="3358" dirty="0" err="1" smtClean="0">
                <a:solidFill>
                  <a:schemeClr val="bg1"/>
                </a:solidFill>
                <a:latin typeface="#9Slide03 Cabin Condensed Bold" panose="00000806000000000000" pitchFamily="2" charset="-93"/>
              </a:rPr>
              <a:t>bảng</a:t>
            </a:r>
            <a:r>
              <a:rPr lang="en-US" sz="3358" dirty="0" smtClean="0">
                <a:solidFill>
                  <a:schemeClr val="bg1"/>
                </a:solidFill>
                <a:latin typeface="#9Slide03 Cabin Condensed Bold" panose="00000806000000000000" pitchFamily="2" charset="-93"/>
              </a:rPr>
              <a:t>/ </a:t>
            </a:r>
            <a:r>
              <a:rPr lang="en-US" sz="3358" dirty="0" err="1" smtClean="0">
                <a:solidFill>
                  <a:schemeClr val="bg1"/>
                </a:solidFill>
                <a:latin typeface="#9Slide03 Cabin Condensed Bold" panose="00000806000000000000" pitchFamily="2" charset="-93"/>
              </a:rPr>
              <a:t>trước</a:t>
            </a:r>
            <a:r>
              <a:rPr lang="en-US" sz="3358" dirty="0" smtClean="0">
                <a:solidFill>
                  <a:schemeClr val="bg1"/>
                </a:solidFill>
                <a:latin typeface="#9Slide03 Cabin Condensed Bold" panose="00000806000000000000" pitchFamily="2" charset="-93"/>
              </a:rPr>
              <a:t> </a:t>
            </a:r>
            <a:r>
              <a:rPr lang="en-US" sz="3358" dirty="0" err="1" smtClean="0">
                <a:solidFill>
                  <a:schemeClr val="bg1"/>
                </a:solidFill>
                <a:latin typeface="#9Slide03 Cabin Condensed Bold" panose="00000806000000000000" pitchFamily="2" charset="-93"/>
              </a:rPr>
              <a:t>mặt</a:t>
            </a:r>
            <a:r>
              <a:rPr lang="en-US" sz="3358" dirty="0" smtClean="0">
                <a:solidFill>
                  <a:schemeClr val="bg1"/>
                </a:solidFill>
                <a:latin typeface="#9Slide03 Cabin Condensed Bold" panose="00000806000000000000" pitchFamily="2" charset="-93"/>
              </a:rPr>
              <a:t> </a:t>
            </a:r>
            <a:r>
              <a:rPr lang="en-US" sz="3358" dirty="0" err="1" smtClean="0">
                <a:solidFill>
                  <a:schemeClr val="bg1"/>
                </a:solidFill>
                <a:latin typeface="#9Slide03 Cabin Condensed Bold" panose="00000806000000000000" pitchFamily="2" charset="-93"/>
              </a:rPr>
              <a:t>mỗi</a:t>
            </a:r>
            <a:r>
              <a:rPr lang="en-US" sz="3358" dirty="0" smtClean="0">
                <a:solidFill>
                  <a:schemeClr val="bg1"/>
                </a:solidFill>
                <a:latin typeface="#9Slide03 Cabin Condensed Bold" panose="00000806000000000000" pitchFamily="2" charset="-93"/>
              </a:rPr>
              <a:t> </a:t>
            </a:r>
            <a:r>
              <a:rPr lang="en-US" sz="3358" dirty="0" err="1" smtClean="0">
                <a:solidFill>
                  <a:schemeClr val="bg1"/>
                </a:solidFill>
                <a:latin typeface="#9Slide03 Cabin Condensed Bold" panose="00000806000000000000" pitchFamily="2" charset="-93"/>
              </a:rPr>
              <a:t>nhóm</a:t>
            </a:r>
            <a:endParaRPr lang="en-US" sz="3358" dirty="0">
              <a:solidFill>
                <a:schemeClr val="bg1"/>
              </a:solidFill>
              <a:latin typeface="#9Slide03 Cabin Condensed Bold" panose="00000806000000000000" pitchFamily="2" charset="-93"/>
            </a:endParaRPr>
          </a:p>
        </p:txBody>
      </p:sp>
      <p:sp>
        <p:nvSpPr>
          <p:cNvPr id="14" name="TextBox 14"/>
          <p:cNvSpPr txBox="1"/>
          <p:nvPr/>
        </p:nvSpPr>
        <p:spPr>
          <a:xfrm>
            <a:off x="7310458" y="5299723"/>
            <a:ext cx="4371553" cy="1769715"/>
          </a:xfrm>
          <a:prstGeom prst="rect">
            <a:avLst/>
          </a:prstGeom>
        </p:spPr>
        <p:txBody>
          <a:bodyPr lIns="0" tIns="0" rIns="0" bIns="0" rtlCol="0" anchor="t">
            <a:spAutoFit/>
          </a:bodyPr>
          <a:lstStyle/>
          <a:p>
            <a:pPr algn="ctr">
              <a:lnSpc>
                <a:spcPts val="4634"/>
              </a:lnSpc>
            </a:pPr>
            <a:r>
              <a:rPr lang="en-US" sz="3310" dirty="0" err="1">
                <a:solidFill>
                  <a:schemeClr val="bg1"/>
                </a:solidFill>
                <a:latin typeface="#9Slide03 Cabin Condensed Bold" panose="00000806000000000000" pitchFamily="2" charset="-93"/>
              </a:rPr>
              <a:t>Mỗi</a:t>
            </a:r>
            <a:r>
              <a:rPr lang="en-US" sz="3310" dirty="0">
                <a:solidFill>
                  <a:schemeClr val="bg1"/>
                </a:solidFill>
                <a:latin typeface="#9Slide03 Cabin Condensed Bold" panose="00000806000000000000" pitchFamily="2" charset="-93"/>
              </a:rPr>
              <a:t> </a:t>
            </a:r>
            <a:r>
              <a:rPr lang="en-US" sz="3310" dirty="0" err="1">
                <a:solidFill>
                  <a:schemeClr val="bg1"/>
                </a:solidFill>
                <a:latin typeface="#9Slide03 Cabin Condensed Bold" panose="00000806000000000000" pitchFamily="2" charset="-93"/>
              </a:rPr>
              <a:t>nhóm</a:t>
            </a:r>
            <a:r>
              <a:rPr lang="en-US" sz="3310" dirty="0">
                <a:solidFill>
                  <a:schemeClr val="bg1"/>
                </a:solidFill>
                <a:latin typeface="#9Slide03 Cabin Condensed Bold" panose="00000806000000000000" pitchFamily="2" charset="-93"/>
              </a:rPr>
              <a:t> </a:t>
            </a:r>
            <a:r>
              <a:rPr lang="en-US" sz="3310" dirty="0" err="1">
                <a:solidFill>
                  <a:schemeClr val="bg1"/>
                </a:solidFill>
                <a:latin typeface="#9Slide03 Cabin Condensed Bold" panose="00000806000000000000" pitchFamily="2" charset="-93"/>
              </a:rPr>
              <a:t>báo</a:t>
            </a:r>
            <a:r>
              <a:rPr lang="en-US" sz="3310" dirty="0">
                <a:solidFill>
                  <a:schemeClr val="bg1"/>
                </a:solidFill>
                <a:latin typeface="#9Slide03 Cabin Condensed Bold" panose="00000806000000000000" pitchFamily="2" charset="-93"/>
              </a:rPr>
              <a:t> </a:t>
            </a:r>
            <a:r>
              <a:rPr lang="en-US" sz="3310" dirty="0" err="1">
                <a:solidFill>
                  <a:schemeClr val="bg1"/>
                </a:solidFill>
                <a:latin typeface="#9Slide03 Cabin Condensed Bold" panose="00000806000000000000" pitchFamily="2" charset="-93"/>
              </a:rPr>
              <a:t>cáo</a:t>
            </a:r>
            <a:r>
              <a:rPr lang="en-US" sz="3310" dirty="0">
                <a:solidFill>
                  <a:schemeClr val="bg1"/>
                </a:solidFill>
                <a:latin typeface="#9Slide03 Cabin Condensed Bold" panose="00000806000000000000" pitchFamily="2" charset="-93"/>
              </a:rPr>
              <a:t> </a:t>
            </a:r>
            <a:r>
              <a:rPr lang="en-US" sz="3310" dirty="0" err="1">
                <a:solidFill>
                  <a:schemeClr val="bg1"/>
                </a:solidFill>
                <a:latin typeface="#9Slide03 Cabin Condensed Bold" panose="00000806000000000000" pitchFamily="2" charset="-93"/>
              </a:rPr>
              <a:t>sản</a:t>
            </a:r>
            <a:r>
              <a:rPr lang="en-US" sz="3310" dirty="0">
                <a:solidFill>
                  <a:schemeClr val="bg1"/>
                </a:solidFill>
                <a:latin typeface="#9Slide03 Cabin Condensed Bold" panose="00000806000000000000" pitchFamily="2" charset="-93"/>
              </a:rPr>
              <a:t> </a:t>
            </a:r>
            <a:r>
              <a:rPr lang="en-US" sz="3310" dirty="0" err="1">
                <a:solidFill>
                  <a:schemeClr val="bg1"/>
                </a:solidFill>
                <a:latin typeface="#9Slide03 Cabin Condensed Bold" panose="00000806000000000000" pitchFamily="2" charset="-93"/>
              </a:rPr>
              <a:t>phẩm</a:t>
            </a:r>
            <a:r>
              <a:rPr lang="en-US" sz="3310" dirty="0">
                <a:solidFill>
                  <a:schemeClr val="bg1"/>
                </a:solidFill>
                <a:latin typeface="#9Slide03 Cabin Condensed Bold" panose="00000806000000000000" pitchFamily="2" charset="-93"/>
              </a:rPr>
              <a:t> </a:t>
            </a:r>
            <a:r>
              <a:rPr lang="en-US" sz="3310" dirty="0" err="1">
                <a:solidFill>
                  <a:schemeClr val="bg1"/>
                </a:solidFill>
                <a:latin typeface="#9Slide03 Cabin Condensed Bold" panose="00000806000000000000" pitchFamily="2" charset="-93"/>
              </a:rPr>
              <a:t>trong</a:t>
            </a:r>
            <a:r>
              <a:rPr lang="en-US" sz="3310" dirty="0">
                <a:solidFill>
                  <a:schemeClr val="bg1"/>
                </a:solidFill>
                <a:latin typeface="#9Slide03 Cabin Condensed Bold" panose="00000806000000000000" pitchFamily="2" charset="-93"/>
              </a:rPr>
              <a:t> </a:t>
            </a:r>
            <a:r>
              <a:rPr lang="en-US" sz="3310" dirty="0" err="1">
                <a:solidFill>
                  <a:schemeClr val="bg1"/>
                </a:solidFill>
                <a:latin typeface="#9Slide03 Cabin Condensed Bold" panose="00000806000000000000" pitchFamily="2" charset="-93"/>
              </a:rPr>
              <a:t>thời</a:t>
            </a:r>
            <a:r>
              <a:rPr lang="en-US" sz="3310" dirty="0">
                <a:solidFill>
                  <a:schemeClr val="bg1"/>
                </a:solidFill>
                <a:latin typeface="#9Slide03 Cabin Condensed Bold" panose="00000806000000000000" pitchFamily="2" charset="-93"/>
              </a:rPr>
              <a:t> </a:t>
            </a:r>
            <a:r>
              <a:rPr lang="en-US" sz="3310" dirty="0" err="1">
                <a:solidFill>
                  <a:schemeClr val="bg1"/>
                </a:solidFill>
                <a:latin typeface="#9Slide03 Cabin Condensed Bold" panose="00000806000000000000" pitchFamily="2" charset="-93"/>
              </a:rPr>
              <a:t>gian</a:t>
            </a:r>
            <a:r>
              <a:rPr lang="en-US" sz="3310" dirty="0">
                <a:solidFill>
                  <a:schemeClr val="bg1"/>
                </a:solidFill>
                <a:latin typeface="#9Slide03 Cabin Condensed Bold" panose="00000806000000000000" pitchFamily="2" charset="-93"/>
              </a:rPr>
              <a:t> </a:t>
            </a:r>
            <a:r>
              <a:rPr lang="en-US" sz="3310" dirty="0" err="1">
                <a:solidFill>
                  <a:schemeClr val="bg1"/>
                </a:solidFill>
                <a:latin typeface="#9Slide03 Cabin Condensed Bold" panose="00000806000000000000" pitchFamily="2" charset="-93"/>
              </a:rPr>
              <a:t>tối</a:t>
            </a:r>
            <a:r>
              <a:rPr lang="en-US" sz="3310" dirty="0">
                <a:solidFill>
                  <a:schemeClr val="bg1"/>
                </a:solidFill>
                <a:latin typeface="#9Slide03 Cabin Condensed Bold" panose="00000806000000000000" pitchFamily="2" charset="-93"/>
              </a:rPr>
              <a:t> </a:t>
            </a:r>
            <a:r>
              <a:rPr lang="en-US" sz="3310" dirty="0" err="1">
                <a:solidFill>
                  <a:schemeClr val="bg1"/>
                </a:solidFill>
                <a:latin typeface="#9Slide03 Cabin Condensed Bold" panose="00000806000000000000" pitchFamily="2" charset="-93"/>
              </a:rPr>
              <a:t>đa</a:t>
            </a:r>
            <a:r>
              <a:rPr lang="en-US" sz="3310" dirty="0">
                <a:solidFill>
                  <a:schemeClr val="bg1"/>
                </a:solidFill>
                <a:latin typeface="#9Slide03 Cabin Condensed Bold" panose="00000806000000000000" pitchFamily="2" charset="-93"/>
              </a:rPr>
              <a:t> </a:t>
            </a:r>
            <a:r>
              <a:rPr lang="en-US" sz="3310" dirty="0" err="1">
                <a:solidFill>
                  <a:schemeClr val="bg1"/>
                </a:solidFill>
                <a:latin typeface="#9Slide03 Cabin Condensed Bold" panose="00000806000000000000" pitchFamily="2" charset="-93"/>
              </a:rPr>
              <a:t>là</a:t>
            </a:r>
            <a:r>
              <a:rPr lang="en-US" sz="3310" dirty="0">
                <a:solidFill>
                  <a:schemeClr val="bg1"/>
                </a:solidFill>
                <a:latin typeface="#9Slide03 Cabin Condensed Bold" panose="00000806000000000000" pitchFamily="2" charset="-93"/>
              </a:rPr>
              <a:t> </a:t>
            </a:r>
            <a:r>
              <a:rPr lang="en-US" sz="3310" dirty="0" smtClean="0">
                <a:solidFill>
                  <a:schemeClr val="bg1"/>
                </a:solidFill>
                <a:latin typeface="#9Slide03 Cabin Condensed Bold" panose="00000806000000000000" pitchFamily="2" charset="-93"/>
              </a:rPr>
              <a:t>2 </a:t>
            </a:r>
            <a:r>
              <a:rPr lang="en-US" sz="3310" dirty="0" err="1">
                <a:solidFill>
                  <a:schemeClr val="bg1"/>
                </a:solidFill>
                <a:latin typeface="#9Slide03 Cabin Condensed Bold" panose="00000806000000000000" pitchFamily="2" charset="-93"/>
              </a:rPr>
              <a:t>phút</a:t>
            </a:r>
            <a:endParaRPr lang="en-US" sz="3310" dirty="0">
              <a:solidFill>
                <a:schemeClr val="bg1"/>
              </a:solidFill>
              <a:latin typeface="#9Slide03 Cabin Condensed Bold" panose="00000806000000000000" pitchFamily="2" charset="-93"/>
            </a:endParaRPr>
          </a:p>
        </p:txBody>
      </p:sp>
      <p:sp>
        <p:nvSpPr>
          <p:cNvPr id="16" name="TextBox 16"/>
          <p:cNvSpPr txBox="1"/>
          <p:nvPr/>
        </p:nvSpPr>
        <p:spPr>
          <a:xfrm>
            <a:off x="12593668" y="5299723"/>
            <a:ext cx="4472989" cy="1732334"/>
          </a:xfrm>
          <a:prstGeom prst="rect">
            <a:avLst/>
          </a:prstGeom>
        </p:spPr>
        <p:txBody>
          <a:bodyPr lIns="0" tIns="0" rIns="0" bIns="0" rtlCol="0" anchor="t">
            <a:spAutoFit/>
          </a:bodyPr>
          <a:lstStyle/>
          <a:p>
            <a:pPr lvl="0" algn="ctr">
              <a:lnSpc>
                <a:spcPts val="4634"/>
              </a:lnSpc>
              <a:spcBef>
                <a:spcPct val="0"/>
              </a:spcBef>
            </a:pPr>
            <a:r>
              <a:rPr lang="en-US" sz="3310" dirty="0" err="1">
                <a:solidFill>
                  <a:schemeClr val="bg1"/>
                </a:solidFill>
                <a:latin typeface="#9Slide03 Cabin Condensed Bold" panose="00000806000000000000" pitchFamily="2" charset="-93"/>
              </a:rPr>
              <a:t>Các</a:t>
            </a:r>
            <a:r>
              <a:rPr lang="en-US" sz="3310" dirty="0">
                <a:solidFill>
                  <a:schemeClr val="bg1"/>
                </a:solidFill>
                <a:latin typeface="#9Slide03 Cabin Condensed Bold" panose="00000806000000000000" pitchFamily="2" charset="-93"/>
              </a:rPr>
              <a:t> </a:t>
            </a:r>
            <a:r>
              <a:rPr lang="en-US" sz="3310" dirty="0" err="1">
                <a:solidFill>
                  <a:schemeClr val="bg1"/>
                </a:solidFill>
                <a:latin typeface="#9Slide03 Cabin Condensed Bold" panose="00000806000000000000" pitchFamily="2" charset="-93"/>
              </a:rPr>
              <a:t>nhóm</a:t>
            </a:r>
            <a:r>
              <a:rPr lang="en-US" sz="3310" dirty="0">
                <a:solidFill>
                  <a:schemeClr val="bg1"/>
                </a:solidFill>
                <a:latin typeface="#9Slide03 Cabin Condensed Bold" panose="00000806000000000000" pitchFamily="2" charset="-93"/>
              </a:rPr>
              <a:t> </a:t>
            </a:r>
            <a:r>
              <a:rPr lang="en-US" sz="3310" dirty="0" err="1">
                <a:solidFill>
                  <a:schemeClr val="bg1"/>
                </a:solidFill>
                <a:latin typeface="#9Slide03 Cabin Condensed Bold" panose="00000806000000000000" pitchFamily="2" charset="-93"/>
              </a:rPr>
              <a:t>lắng</a:t>
            </a:r>
            <a:r>
              <a:rPr lang="en-US" sz="3310" dirty="0">
                <a:solidFill>
                  <a:schemeClr val="bg1"/>
                </a:solidFill>
                <a:latin typeface="#9Slide03 Cabin Condensed Bold" panose="00000806000000000000" pitchFamily="2" charset="-93"/>
              </a:rPr>
              <a:t> </a:t>
            </a:r>
            <a:r>
              <a:rPr lang="en-US" sz="3310" dirty="0" err="1">
                <a:solidFill>
                  <a:schemeClr val="bg1"/>
                </a:solidFill>
                <a:latin typeface="#9Slide03 Cabin Condensed Bold" panose="00000806000000000000" pitchFamily="2" charset="-93"/>
              </a:rPr>
              <a:t>nghe</a:t>
            </a:r>
            <a:r>
              <a:rPr lang="en-US" sz="3310" dirty="0">
                <a:solidFill>
                  <a:schemeClr val="bg1"/>
                </a:solidFill>
                <a:latin typeface="#9Slide03 Cabin Condensed Bold" panose="00000806000000000000" pitchFamily="2" charset="-93"/>
              </a:rPr>
              <a:t>, </a:t>
            </a:r>
            <a:r>
              <a:rPr lang="en-US" sz="3310" dirty="0" err="1">
                <a:solidFill>
                  <a:schemeClr val="bg1"/>
                </a:solidFill>
                <a:latin typeface="#9Slide03 Cabin Condensed Bold" panose="00000806000000000000" pitchFamily="2" charset="-93"/>
              </a:rPr>
              <a:t>ghi</a:t>
            </a:r>
            <a:r>
              <a:rPr lang="en-US" sz="3310" dirty="0">
                <a:solidFill>
                  <a:schemeClr val="bg1"/>
                </a:solidFill>
                <a:latin typeface="#9Slide03 Cabin Condensed Bold" panose="00000806000000000000" pitchFamily="2" charset="-93"/>
              </a:rPr>
              <a:t> </a:t>
            </a:r>
            <a:r>
              <a:rPr lang="en-US" sz="3310" dirty="0" err="1">
                <a:solidFill>
                  <a:schemeClr val="bg1"/>
                </a:solidFill>
                <a:latin typeface="#9Slide03 Cabin Condensed Bold" panose="00000806000000000000" pitchFamily="2" charset="-93"/>
              </a:rPr>
              <a:t>chép</a:t>
            </a:r>
            <a:r>
              <a:rPr lang="en-US" sz="3310" dirty="0">
                <a:solidFill>
                  <a:schemeClr val="bg1"/>
                </a:solidFill>
                <a:latin typeface="#9Slide03 Cabin Condensed Bold" panose="00000806000000000000" pitchFamily="2" charset="-93"/>
              </a:rPr>
              <a:t> </a:t>
            </a:r>
            <a:r>
              <a:rPr lang="en-US" sz="3310" dirty="0" err="1">
                <a:solidFill>
                  <a:schemeClr val="bg1"/>
                </a:solidFill>
                <a:latin typeface="#9Slide03 Cabin Condensed Bold" panose="00000806000000000000" pitchFamily="2" charset="-93"/>
              </a:rPr>
              <a:t>và</a:t>
            </a:r>
            <a:r>
              <a:rPr lang="en-US" sz="3310" dirty="0">
                <a:solidFill>
                  <a:schemeClr val="bg1"/>
                </a:solidFill>
                <a:latin typeface="#9Slide03 Cabin Condensed Bold" panose="00000806000000000000" pitchFamily="2" charset="-93"/>
              </a:rPr>
              <a:t> </a:t>
            </a:r>
            <a:r>
              <a:rPr lang="en-US" sz="3310" dirty="0" err="1">
                <a:solidFill>
                  <a:schemeClr val="bg1"/>
                </a:solidFill>
                <a:latin typeface="#9Slide03 Cabin Condensed Bold" panose="00000806000000000000" pitchFamily="2" charset="-93"/>
              </a:rPr>
              <a:t>đặt</a:t>
            </a:r>
            <a:r>
              <a:rPr lang="en-US" sz="3310" dirty="0">
                <a:solidFill>
                  <a:schemeClr val="bg1"/>
                </a:solidFill>
                <a:latin typeface="#9Slide03 Cabin Condensed Bold" panose="00000806000000000000" pitchFamily="2" charset="-93"/>
              </a:rPr>
              <a:t> </a:t>
            </a:r>
            <a:r>
              <a:rPr lang="en-US" sz="3310" dirty="0" err="1">
                <a:solidFill>
                  <a:schemeClr val="bg1"/>
                </a:solidFill>
                <a:latin typeface="#9Slide03 Cabin Condensed Bold" panose="00000806000000000000" pitchFamily="2" charset="-93"/>
              </a:rPr>
              <a:t>câu</a:t>
            </a:r>
            <a:r>
              <a:rPr lang="en-US" sz="3310" dirty="0">
                <a:solidFill>
                  <a:schemeClr val="bg1"/>
                </a:solidFill>
                <a:latin typeface="#9Slide03 Cabin Condensed Bold" panose="00000806000000000000" pitchFamily="2" charset="-93"/>
              </a:rPr>
              <a:t> </a:t>
            </a:r>
            <a:r>
              <a:rPr lang="en-US" sz="3310" dirty="0" err="1">
                <a:solidFill>
                  <a:schemeClr val="bg1"/>
                </a:solidFill>
                <a:latin typeface="#9Slide03 Cabin Condensed Bold" panose="00000806000000000000" pitchFamily="2" charset="-93"/>
              </a:rPr>
              <a:t>hỏi</a:t>
            </a:r>
            <a:r>
              <a:rPr lang="en-US" sz="3310" dirty="0">
                <a:solidFill>
                  <a:schemeClr val="bg1"/>
                </a:solidFill>
                <a:latin typeface="#9Slide03 Cabin Condensed Bold" panose="00000806000000000000" pitchFamily="2" charset="-93"/>
              </a:rPr>
              <a:t> </a:t>
            </a:r>
            <a:r>
              <a:rPr lang="en-US" sz="3310" dirty="0" err="1">
                <a:solidFill>
                  <a:schemeClr val="bg1"/>
                </a:solidFill>
                <a:latin typeface="#9Slide03 Cabin Condensed Bold" panose="00000806000000000000" pitchFamily="2" charset="-93"/>
              </a:rPr>
              <a:t>cho</a:t>
            </a:r>
            <a:r>
              <a:rPr lang="en-US" sz="3310" dirty="0">
                <a:solidFill>
                  <a:schemeClr val="bg1"/>
                </a:solidFill>
                <a:latin typeface="#9Slide03 Cabin Condensed Bold" panose="00000806000000000000" pitchFamily="2" charset="-93"/>
              </a:rPr>
              <a:t> </a:t>
            </a:r>
            <a:r>
              <a:rPr lang="en-US" sz="3310" dirty="0" err="1">
                <a:solidFill>
                  <a:schemeClr val="bg1"/>
                </a:solidFill>
                <a:latin typeface="#9Slide03 Cabin Condensed Bold" panose="00000806000000000000" pitchFamily="2" charset="-93"/>
              </a:rPr>
              <a:t>nhóm</a:t>
            </a:r>
            <a:r>
              <a:rPr lang="en-US" sz="3310" dirty="0">
                <a:solidFill>
                  <a:schemeClr val="bg1"/>
                </a:solidFill>
                <a:latin typeface="#9Slide03 Cabin Condensed Bold" panose="00000806000000000000" pitchFamily="2" charset="-93"/>
              </a:rPr>
              <a:t> </a:t>
            </a:r>
            <a:r>
              <a:rPr lang="en-US" sz="3310" dirty="0" err="1">
                <a:solidFill>
                  <a:schemeClr val="bg1"/>
                </a:solidFill>
                <a:latin typeface="#9Slide03 Cabin Condensed Bold" panose="00000806000000000000" pitchFamily="2" charset="-93"/>
              </a:rPr>
              <a:t>khác</a:t>
            </a:r>
            <a:endParaRPr lang="en-US" sz="3310" dirty="0">
              <a:solidFill>
                <a:schemeClr val="bg1"/>
              </a:solidFill>
              <a:latin typeface="#9Slide03 Cabin Condensed Bold" panose="00000806000000000000" pitchFamily="2" charset="-93"/>
            </a:endParaRPr>
          </a:p>
        </p:txBody>
      </p:sp>
      <p:sp>
        <p:nvSpPr>
          <p:cNvPr id="17" name="TextBox 17"/>
          <p:cNvSpPr txBox="1"/>
          <p:nvPr/>
        </p:nvSpPr>
        <p:spPr>
          <a:xfrm>
            <a:off x="694309" y="764855"/>
            <a:ext cx="4058492" cy="503728"/>
          </a:xfrm>
          <a:prstGeom prst="rect">
            <a:avLst/>
          </a:prstGeom>
        </p:spPr>
        <p:txBody>
          <a:bodyPr lIns="0" tIns="0" rIns="0" bIns="0" rtlCol="0" anchor="t">
            <a:spAutoFit/>
          </a:bodyPr>
          <a:lstStyle/>
          <a:p>
            <a:pPr algn="l">
              <a:lnSpc>
                <a:spcPts val="4200"/>
              </a:lnSpc>
            </a:pPr>
            <a:r>
              <a:rPr lang="en-US" sz="3000" dirty="0" smtClean="0">
                <a:solidFill>
                  <a:schemeClr val="bg1"/>
                </a:solidFill>
                <a:latin typeface="#9Slide03 Cabin Condensed Bold" panose="00000806000000000000" pitchFamily="2" charset="-93"/>
              </a:rPr>
              <a:t>HOẠT ĐỘNG 1</a:t>
            </a:r>
            <a:endParaRPr lang="en-US" sz="3000" dirty="0">
              <a:solidFill>
                <a:schemeClr val="bg1"/>
              </a:solidFill>
              <a:latin typeface="#9Slide03 Cabin Condensed Bold" panose="00000806000000000000" pitchFamily="2" charset="-93"/>
            </a:endParaRPr>
          </a:p>
        </p:txBody>
      </p:sp>
      <p:sp>
        <p:nvSpPr>
          <p:cNvPr id="18" name="TextBox 18"/>
          <p:cNvSpPr txBox="1"/>
          <p:nvPr/>
        </p:nvSpPr>
        <p:spPr>
          <a:xfrm>
            <a:off x="1976214" y="251744"/>
            <a:ext cx="16431262" cy="1916102"/>
          </a:xfrm>
          <a:prstGeom prst="rect">
            <a:avLst/>
          </a:prstGeom>
        </p:spPr>
        <p:txBody>
          <a:bodyPr wrap="square" lIns="0" tIns="0" rIns="0" bIns="0" rtlCol="0" anchor="t">
            <a:spAutoFit/>
          </a:bodyPr>
          <a:lstStyle/>
          <a:p>
            <a:pPr algn="ctr">
              <a:lnSpc>
                <a:spcPct val="150000"/>
              </a:lnSpc>
            </a:pPr>
            <a:r>
              <a:rPr lang="vi-VN" sz="4400" dirty="0">
                <a:solidFill>
                  <a:srgbClr val="000B5D"/>
                </a:solidFill>
                <a:latin typeface="#9Slide03 IcielPanton Black" panose="00000A00000000000000" pitchFamily="2" charset="-93"/>
              </a:rPr>
              <a:t>CÁC NHÂN TỐ ẢNH HƯỞNG </a:t>
            </a:r>
            <a:r>
              <a:rPr lang="en-US" sz="4400" dirty="0" smtClean="0">
                <a:solidFill>
                  <a:srgbClr val="000B5D"/>
                </a:solidFill>
                <a:latin typeface="#9Slide03 IcielPanton Black" panose="00000A00000000000000" pitchFamily="2" charset="-93"/>
              </a:rPr>
              <a:t/>
            </a:r>
            <a:br>
              <a:rPr lang="en-US" sz="4400" dirty="0" smtClean="0">
                <a:solidFill>
                  <a:srgbClr val="000B5D"/>
                </a:solidFill>
                <a:latin typeface="#9Slide03 IcielPanton Black" panose="00000A00000000000000" pitchFamily="2" charset="-93"/>
              </a:rPr>
            </a:br>
            <a:r>
              <a:rPr lang="vi-VN" sz="4400" dirty="0" smtClean="0">
                <a:solidFill>
                  <a:srgbClr val="000B5D"/>
                </a:solidFill>
                <a:latin typeface="#9Slide03 IcielPanton Black" panose="00000A00000000000000" pitchFamily="2" charset="-93"/>
              </a:rPr>
              <a:t>ĐẾN </a:t>
            </a:r>
            <a:r>
              <a:rPr lang="vi-VN" sz="4400" dirty="0">
                <a:solidFill>
                  <a:srgbClr val="000B5D"/>
                </a:solidFill>
                <a:latin typeface="#9Slide03 IcielPanton Black" panose="00000A00000000000000" pitchFamily="2" charset="-93"/>
              </a:rPr>
              <a:t>SỰ PHÁT TRIỂN VÀ PHÂN BỐ CÔNG </a:t>
            </a:r>
            <a:r>
              <a:rPr lang="vi-VN" sz="4400" dirty="0" smtClean="0">
                <a:solidFill>
                  <a:srgbClr val="000B5D"/>
                </a:solidFill>
                <a:latin typeface="#9Slide03 IcielPanton Black" panose="00000A00000000000000" pitchFamily="2" charset="-93"/>
              </a:rPr>
              <a:t>NGHIỆP</a:t>
            </a:r>
            <a:endParaRPr lang="vi-VN" sz="4400" dirty="0">
              <a:solidFill>
                <a:srgbClr val="000B5D"/>
              </a:solidFill>
              <a:latin typeface="#9Slide03 IcielPanton Black" panose="00000A00000000000000" pitchFamily="2" charset="-93"/>
            </a:endParaRPr>
          </a:p>
        </p:txBody>
      </p:sp>
      <p:grpSp>
        <p:nvGrpSpPr>
          <p:cNvPr id="19" name="Group 19"/>
          <p:cNvGrpSpPr/>
          <p:nvPr/>
        </p:nvGrpSpPr>
        <p:grpSpPr>
          <a:xfrm>
            <a:off x="15358737" y="8672814"/>
            <a:ext cx="4185210" cy="2172476"/>
            <a:chOff x="0" y="0"/>
            <a:chExt cx="1345639" cy="698500"/>
          </a:xfrm>
        </p:grpSpPr>
        <p:sp>
          <p:nvSpPr>
            <p:cNvPr id="20" name="Freeform 20"/>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id="21" name="TextBox 21"/>
            <p:cNvSpPr txBox="1"/>
            <p:nvPr/>
          </p:nvSpPr>
          <p:spPr>
            <a:xfrm>
              <a:off x="114300" y="19050"/>
              <a:ext cx="1117039" cy="679450"/>
            </a:xfrm>
            <a:prstGeom prst="rect">
              <a:avLst/>
            </a:prstGeom>
          </p:spPr>
          <p:txBody>
            <a:bodyPr lIns="50800" tIns="50800" rIns="50800" bIns="50800" rtlCol="0" anchor="ctr"/>
            <a:lstStyle/>
            <a:p>
              <a:pPr algn="ctr">
                <a:lnSpc>
                  <a:spcPts val="2376"/>
                </a:lnSpc>
              </a:pPr>
              <a:endParaRPr/>
            </a:p>
          </p:txBody>
        </p:sp>
      </p:grpSp>
      <p:grpSp>
        <p:nvGrpSpPr>
          <p:cNvPr id="22" name="Group 22"/>
          <p:cNvGrpSpPr/>
          <p:nvPr/>
        </p:nvGrpSpPr>
        <p:grpSpPr>
          <a:xfrm>
            <a:off x="11935766" y="9331740"/>
            <a:ext cx="8141223" cy="1553840"/>
            <a:chOff x="0" y="0"/>
            <a:chExt cx="3659737" cy="698500"/>
          </a:xfrm>
        </p:grpSpPr>
        <p:sp>
          <p:nvSpPr>
            <p:cNvPr id="23" name="Freeform 23"/>
            <p:cNvSpPr/>
            <p:nvPr/>
          </p:nvSpPr>
          <p:spPr>
            <a:xfrm>
              <a:off x="2009" y="0"/>
              <a:ext cx="3655720" cy="698500"/>
            </a:xfrm>
            <a:custGeom>
              <a:avLst/>
              <a:gdLst/>
              <a:ahLst/>
              <a:cxnLst/>
              <a:rect l="l" t="t" r="r" b="b"/>
              <a:pathLst>
                <a:path w="3655720" h="698500">
                  <a:moveTo>
                    <a:pt x="3652468" y="358292"/>
                  </a:moveTo>
                  <a:lnTo>
                    <a:pt x="3459789" y="689458"/>
                  </a:lnTo>
                  <a:cubicBezTo>
                    <a:pt x="3456532" y="695056"/>
                    <a:pt x="3450544" y="698500"/>
                    <a:pt x="3444067" y="698500"/>
                  </a:cubicBezTo>
                  <a:lnTo>
                    <a:pt x="211651" y="698500"/>
                  </a:lnTo>
                  <a:cubicBezTo>
                    <a:pt x="205175" y="698500"/>
                    <a:pt x="199187" y="695056"/>
                    <a:pt x="195930" y="689458"/>
                  </a:cubicBezTo>
                  <a:lnTo>
                    <a:pt x="3252" y="358292"/>
                  </a:lnTo>
                  <a:cubicBezTo>
                    <a:pt x="0" y="352702"/>
                    <a:pt x="0" y="345798"/>
                    <a:pt x="3252" y="340208"/>
                  </a:cubicBezTo>
                  <a:lnTo>
                    <a:pt x="195930" y="9042"/>
                  </a:lnTo>
                  <a:cubicBezTo>
                    <a:pt x="199187" y="3444"/>
                    <a:pt x="205175" y="0"/>
                    <a:pt x="211651" y="0"/>
                  </a:cubicBezTo>
                  <a:lnTo>
                    <a:pt x="3444067" y="0"/>
                  </a:lnTo>
                  <a:cubicBezTo>
                    <a:pt x="3450544" y="0"/>
                    <a:pt x="3456532" y="3444"/>
                    <a:pt x="3459789" y="9042"/>
                  </a:cubicBezTo>
                  <a:lnTo>
                    <a:pt x="3652468" y="340208"/>
                  </a:lnTo>
                  <a:cubicBezTo>
                    <a:pt x="3655719" y="345798"/>
                    <a:pt x="3655719" y="352702"/>
                    <a:pt x="3652468" y="358292"/>
                  </a:cubicBezTo>
                  <a:close/>
                </a:path>
              </a:pathLst>
            </a:custGeom>
            <a:solidFill>
              <a:srgbClr val="000B5D"/>
            </a:solidFill>
          </p:spPr>
        </p:sp>
        <p:sp>
          <p:nvSpPr>
            <p:cNvPr id="24" name="TextBox 24"/>
            <p:cNvSpPr txBox="1"/>
            <p:nvPr/>
          </p:nvSpPr>
          <p:spPr>
            <a:xfrm>
              <a:off x="114300" y="19050"/>
              <a:ext cx="3431137" cy="679450"/>
            </a:xfrm>
            <a:prstGeom prst="rect">
              <a:avLst/>
            </a:prstGeom>
          </p:spPr>
          <p:txBody>
            <a:bodyPr lIns="50800" tIns="50800" rIns="50800" bIns="50800" rtlCol="0" anchor="ctr"/>
            <a:lstStyle/>
            <a:p>
              <a:pPr algn="ctr">
                <a:lnSpc>
                  <a:spcPts val="2376"/>
                </a:lnSpc>
              </a:pPr>
              <a:endParaRPr/>
            </a:p>
          </p:txBody>
        </p:sp>
      </p:grpSp>
      <p:grpSp>
        <p:nvGrpSpPr>
          <p:cNvPr id="25" name="Group 25"/>
          <p:cNvGrpSpPr/>
          <p:nvPr/>
        </p:nvGrpSpPr>
        <p:grpSpPr>
          <a:xfrm>
            <a:off x="-2092605" y="9258300"/>
            <a:ext cx="4185210" cy="2172476"/>
            <a:chOff x="0" y="0"/>
            <a:chExt cx="1345639" cy="698500"/>
          </a:xfrm>
        </p:grpSpPr>
        <p:sp>
          <p:nvSpPr>
            <p:cNvPr id="26" name="Freeform 26"/>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id="27" name="TextBox 27"/>
            <p:cNvSpPr txBox="1"/>
            <p:nvPr/>
          </p:nvSpPr>
          <p:spPr>
            <a:xfrm>
              <a:off x="114300" y="19050"/>
              <a:ext cx="1117039" cy="679450"/>
            </a:xfrm>
            <a:prstGeom prst="rect">
              <a:avLst/>
            </a:prstGeom>
          </p:spPr>
          <p:txBody>
            <a:bodyPr lIns="50800" tIns="50800" rIns="50800" bIns="50800" rtlCol="0" anchor="ctr"/>
            <a:lstStyle/>
            <a:p>
              <a:pPr algn="ctr">
                <a:lnSpc>
                  <a:spcPts val="2376"/>
                </a:lnSpc>
              </a:pPr>
              <a:endParaRPr/>
            </a:p>
          </p:txBody>
        </p:sp>
      </p:grpSp>
      <p:grpSp>
        <p:nvGrpSpPr>
          <p:cNvPr id="31" name="Group 31"/>
          <p:cNvGrpSpPr/>
          <p:nvPr/>
        </p:nvGrpSpPr>
        <p:grpSpPr>
          <a:xfrm>
            <a:off x="-1016746" y="9777990"/>
            <a:ext cx="5306302" cy="1494660"/>
            <a:chOff x="0" y="0"/>
            <a:chExt cx="2479796" cy="698500"/>
          </a:xfrm>
        </p:grpSpPr>
        <p:sp>
          <p:nvSpPr>
            <p:cNvPr id="32" name="Freeform 32"/>
            <p:cNvSpPr/>
            <p:nvPr/>
          </p:nvSpPr>
          <p:spPr>
            <a:xfrm>
              <a:off x="3082" y="0"/>
              <a:ext cx="2473632" cy="698500"/>
            </a:xfrm>
            <a:custGeom>
              <a:avLst/>
              <a:gdLst/>
              <a:ahLst/>
              <a:cxnLst/>
              <a:rect l="l" t="t" r="r" b="b"/>
              <a:pathLst>
                <a:path w="2473632" h="698500">
                  <a:moveTo>
                    <a:pt x="2468643" y="363122"/>
                  </a:moveTo>
                  <a:lnTo>
                    <a:pt x="2281585" y="684628"/>
                  </a:lnTo>
                  <a:cubicBezTo>
                    <a:pt x="2276588" y="693216"/>
                    <a:pt x="2267401" y="698500"/>
                    <a:pt x="2257465" y="698500"/>
                  </a:cubicBezTo>
                  <a:lnTo>
                    <a:pt x="216167" y="698500"/>
                  </a:lnTo>
                  <a:cubicBezTo>
                    <a:pt x="206231" y="698500"/>
                    <a:pt x="197044" y="693216"/>
                    <a:pt x="192047" y="684628"/>
                  </a:cubicBezTo>
                  <a:lnTo>
                    <a:pt x="4989" y="363122"/>
                  </a:lnTo>
                  <a:cubicBezTo>
                    <a:pt x="0" y="354547"/>
                    <a:pt x="0" y="343953"/>
                    <a:pt x="4989" y="335378"/>
                  </a:cubicBezTo>
                  <a:lnTo>
                    <a:pt x="192047" y="13872"/>
                  </a:lnTo>
                  <a:cubicBezTo>
                    <a:pt x="197044" y="5284"/>
                    <a:pt x="206231" y="0"/>
                    <a:pt x="216167" y="0"/>
                  </a:cubicBezTo>
                  <a:lnTo>
                    <a:pt x="2257465" y="0"/>
                  </a:lnTo>
                  <a:cubicBezTo>
                    <a:pt x="2267401" y="0"/>
                    <a:pt x="2276588" y="5284"/>
                    <a:pt x="2281585" y="13872"/>
                  </a:cubicBezTo>
                  <a:lnTo>
                    <a:pt x="2468643" y="335378"/>
                  </a:lnTo>
                  <a:cubicBezTo>
                    <a:pt x="2473632" y="343953"/>
                    <a:pt x="2473632" y="354547"/>
                    <a:pt x="2468643" y="363122"/>
                  </a:cubicBezTo>
                  <a:close/>
                </a:path>
              </a:pathLst>
            </a:custGeom>
            <a:solidFill>
              <a:srgbClr val="000B5D"/>
            </a:solidFill>
          </p:spPr>
        </p:sp>
        <p:sp>
          <p:nvSpPr>
            <p:cNvPr id="33" name="TextBox 33"/>
            <p:cNvSpPr txBox="1"/>
            <p:nvPr/>
          </p:nvSpPr>
          <p:spPr>
            <a:xfrm>
              <a:off x="114300" y="19050"/>
              <a:ext cx="2251196" cy="679450"/>
            </a:xfrm>
            <a:prstGeom prst="rect">
              <a:avLst/>
            </a:prstGeom>
          </p:spPr>
          <p:txBody>
            <a:bodyPr lIns="50800" tIns="50800" rIns="50800" bIns="50800" rtlCol="0" anchor="ctr"/>
            <a:lstStyle/>
            <a:p>
              <a:pPr algn="ctr">
                <a:lnSpc>
                  <a:spcPts val="2376"/>
                </a:lnSpc>
              </a:pPr>
              <a:endParaRPr/>
            </a:p>
          </p:txBody>
        </p:sp>
      </p:grpSp>
      <p:sp>
        <p:nvSpPr>
          <p:cNvPr id="38" name="AutoShape 6"/>
          <p:cNvSpPr/>
          <p:nvPr/>
        </p:nvSpPr>
        <p:spPr>
          <a:xfrm flipV="1">
            <a:off x="3302853" y="4136406"/>
            <a:ext cx="0" cy="778865"/>
          </a:xfrm>
          <a:prstGeom prst="line">
            <a:avLst/>
          </a:prstGeom>
          <a:ln w="38100" cap="rnd">
            <a:solidFill>
              <a:srgbClr val="000B5D"/>
            </a:solidFill>
            <a:prstDash val="solid"/>
            <a:headEnd type="triangle" w="lg" len="med"/>
            <a:tailEnd type="none" w="sm" len="sm"/>
          </a:ln>
        </p:spPr>
      </p:sp>
      <p:sp>
        <p:nvSpPr>
          <p:cNvPr id="39" name="TextBox 15"/>
          <p:cNvSpPr txBox="1"/>
          <p:nvPr/>
        </p:nvSpPr>
        <p:spPr>
          <a:xfrm>
            <a:off x="3321220" y="2361642"/>
            <a:ext cx="11982385" cy="1057918"/>
          </a:xfrm>
          <a:prstGeom prst="rect">
            <a:avLst/>
          </a:prstGeom>
        </p:spPr>
        <p:txBody>
          <a:bodyPr wrap="square" lIns="0" tIns="0" rIns="0" bIns="0" rtlCol="0" anchor="t">
            <a:spAutoFit/>
          </a:bodyPr>
          <a:lstStyle/>
          <a:p>
            <a:pPr algn="ctr">
              <a:lnSpc>
                <a:spcPts val="8967"/>
              </a:lnSpc>
              <a:spcBef>
                <a:spcPct val="0"/>
              </a:spcBef>
            </a:pPr>
            <a:r>
              <a:rPr lang="en-US" sz="6405" dirty="0" err="1" smtClean="0">
                <a:solidFill>
                  <a:srgbClr val="FF0000"/>
                </a:solidFill>
                <a:latin typeface="#9Slide05 Atlantika" pitchFamily="2" charset="-93"/>
              </a:rPr>
              <a:t>Trưng</a:t>
            </a:r>
            <a:r>
              <a:rPr lang="en-US" sz="6405" dirty="0" smtClean="0">
                <a:solidFill>
                  <a:srgbClr val="FF0000"/>
                </a:solidFill>
                <a:latin typeface="#9Slide05 Atlantika" pitchFamily="2" charset="-93"/>
              </a:rPr>
              <a:t> </a:t>
            </a:r>
            <a:r>
              <a:rPr lang="en-US" sz="6405" dirty="0" err="1" smtClean="0">
                <a:solidFill>
                  <a:srgbClr val="FF0000"/>
                </a:solidFill>
                <a:latin typeface="#9Slide05 Atlantika" pitchFamily="2" charset="-93"/>
              </a:rPr>
              <a:t>bày</a:t>
            </a:r>
            <a:r>
              <a:rPr lang="en-US" sz="6405" dirty="0" smtClean="0">
                <a:solidFill>
                  <a:srgbClr val="FF0000"/>
                </a:solidFill>
                <a:latin typeface="#9Slide05 Atlantika" pitchFamily="2" charset="-93"/>
              </a:rPr>
              <a:t> – </a:t>
            </a:r>
            <a:r>
              <a:rPr lang="en-US" sz="6405" dirty="0" err="1" smtClean="0">
                <a:solidFill>
                  <a:srgbClr val="FF0000"/>
                </a:solidFill>
                <a:latin typeface="#9Slide05 Atlantika" pitchFamily="2" charset="-93"/>
              </a:rPr>
              <a:t>báo</a:t>
            </a:r>
            <a:r>
              <a:rPr lang="en-US" sz="6405" dirty="0" smtClean="0">
                <a:solidFill>
                  <a:srgbClr val="FF0000"/>
                </a:solidFill>
                <a:latin typeface="#9Slide05 Atlantika" pitchFamily="2" charset="-93"/>
              </a:rPr>
              <a:t> </a:t>
            </a:r>
            <a:r>
              <a:rPr lang="en-US" sz="6405" dirty="0" err="1" smtClean="0">
                <a:solidFill>
                  <a:srgbClr val="FF0000"/>
                </a:solidFill>
                <a:latin typeface="#9Slide05 Atlantika" pitchFamily="2" charset="-93"/>
              </a:rPr>
              <a:t>cáo</a:t>
            </a:r>
            <a:r>
              <a:rPr lang="en-US" sz="6405" dirty="0" smtClean="0">
                <a:solidFill>
                  <a:srgbClr val="FF0000"/>
                </a:solidFill>
                <a:latin typeface="#9Slide05 Atlantika" pitchFamily="2" charset="-93"/>
              </a:rPr>
              <a:t> </a:t>
            </a:r>
            <a:r>
              <a:rPr lang="en-US" sz="6405" dirty="0" err="1" smtClean="0">
                <a:solidFill>
                  <a:srgbClr val="FF0000"/>
                </a:solidFill>
                <a:latin typeface="#9Slide05 Atlantika" pitchFamily="2" charset="-93"/>
              </a:rPr>
              <a:t>sản</a:t>
            </a:r>
            <a:r>
              <a:rPr lang="en-US" sz="6405" dirty="0" smtClean="0">
                <a:solidFill>
                  <a:srgbClr val="FF0000"/>
                </a:solidFill>
                <a:latin typeface="#9Slide05 Atlantika" pitchFamily="2" charset="-93"/>
              </a:rPr>
              <a:t> </a:t>
            </a:r>
            <a:r>
              <a:rPr lang="en-US" sz="6405" dirty="0" err="1" smtClean="0">
                <a:solidFill>
                  <a:srgbClr val="FF0000"/>
                </a:solidFill>
                <a:latin typeface="#9Slide05 Atlantika" pitchFamily="2" charset="-93"/>
              </a:rPr>
              <a:t>phẩm</a:t>
            </a:r>
            <a:r>
              <a:rPr lang="en-US" sz="6405" dirty="0" smtClean="0">
                <a:solidFill>
                  <a:srgbClr val="FF0000"/>
                </a:solidFill>
                <a:latin typeface="#9Slide05 Atlantika" pitchFamily="2" charset="-93"/>
              </a:rPr>
              <a:t> </a:t>
            </a:r>
            <a:endParaRPr lang="en-US" sz="6405" dirty="0">
              <a:solidFill>
                <a:srgbClr val="FF0000"/>
              </a:solidFill>
              <a:latin typeface="#9Slide05 Atlantika" pitchFamily="2" charset="-93"/>
            </a:endParaRPr>
          </a:p>
        </p:txBody>
      </p:sp>
      <p:cxnSp>
        <p:nvCxnSpPr>
          <p:cNvPr id="41" name="Straight Connector 40"/>
          <p:cNvCxnSpPr>
            <a:endCxn id="44" idx="1"/>
          </p:cNvCxnSpPr>
          <p:nvPr/>
        </p:nvCxnSpPr>
        <p:spPr>
          <a:xfrm flipV="1">
            <a:off x="3316511" y="4136406"/>
            <a:ext cx="11987095" cy="1"/>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43" name="AutoShape 6"/>
          <p:cNvSpPr/>
          <p:nvPr/>
        </p:nvSpPr>
        <p:spPr>
          <a:xfrm flipV="1">
            <a:off x="9296400" y="4136406"/>
            <a:ext cx="0" cy="931265"/>
          </a:xfrm>
          <a:prstGeom prst="line">
            <a:avLst/>
          </a:prstGeom>
          <a:ln w="38100" cap="rnd">
            <a:solidFill>
              <a:srgbClr val="000B5D"/>
            </a:solidFill>
            <a:prstDash val="solid"/>
            <a:headEnd type="triangle" w="lg" len="med"/>
            <a:tailEnd type="none" w="sm" len="sm"/>
          </a:ln>
        </p:spPr>
      </p:sp>
      <p:sp>
        <p:nvSpPr>
          <p:cNvPr id="44" name="AutoShape 6"/>
          <p:cNvSpPr/>
          <p:nvPr/>
        </p:nvSpPr>
        <p:spPr>
          <a:xfrm flipV="1">
            <a:off x="15303605" y="4136406"/>
            <a:ext cx="0" cy="762372"/>
          </a:xfrm>
          <a:prstGeom prst="line">
            <a:avLst/>
          </a:prstGeom>
          <a:ln w="38100" cap="rnd">
            <a:solidFill>
              <a:srgbClr val="000B5D"/>
            </a:solidFill>
            <a:prstDash val="solid"/>
            <a:headEnd type="triangle" w="lg" len="med"/>
            <a:tailEnd type="none" w="sm" len="sm"/>
          </a:ln>
        </p:spPr>
      </p:sp>
      <p:cxnSp>
        <p:nvCxnSpPr>
          <p:cNvPr id="46" name="Straight Connector 45"/>
          <p:cNvCxnSpPr/>
          <p:nvPr/>
        </p:nvCxnSpPr>
        <p:spPr>
          <a:xfrm>
            <a:off x="9289570" y="3217957"/>
            <a:ext cx="1" cy="918449"/>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49" name="AutoShape 22"/>
          <p:cNvSpPr/>
          <p:nvPr/>
        </p:nvSpPr>
        <p:spPr>
          <a:xfrm>
            <a:off x="1072374" y="2232297"/>
            <a:ext cx="16320077" cy="66675"/>
          </a:xfrm>
          <a:prstGeom prst="line">
            <a:avLst/>
          </a:prstGeom>
          <a:ln w="28575" cap="rnd">
            <a:solidFill>
              <a:srgbClr val="002060"/>
            </a:solidFill>
            <a:prstDash val="lgDash"/>
            <a:headEnd type="diamond" w="lg" len="lg"/>
            <a:tailEnd type="none" w="sm" len="sm"/>
          </a:ln>
        </p:spPr>
      </p:sp>
      <p:sp>
        <p:nvSpPr>
          <p:cNvPr id="45" name="Freeform 5"/>
          <p:cNvSpPr/>
          <p:nvPr/>
        </p:nvSpPr>
        <p:spPr>
          <a:xfrm>
            <a:off x="2247306" y="7200900"/>
            <a:ext cx="2324746" cy="2057400"/>
          </a:xfrm>
          <a:custGeom>
            <a:avLst/>
            <a:gdLst/>
            <a:ahLst/>
            <a:cxnLst/>
            <a:rect l="l" t="t" r="r" b="b"/>
            <a:pathLst>
              <a:path w="2324746" h="2057400">
                <a:moveTo>
                  <a:pt x="0" y="0"/>
                </a:moveTo>
                <a:lnTo>
                  <a:pt x="2324746" y="0"/>
                </a:lnTo>
                <a:lnTo>
                  <a:pt x="2324746" y="2057400"/>
                </a:lnTo>
                <a:lnTo>
                  <a:pt x="0" y="2057400"/>
                </a:lnTo>
                <a:lnTo>
                  <a:pt x="0" y="0"/>
                </a:lnTo>
                <a:close/>
              </a:path>
            </a:pathLst>
          </a:custGeom>
          <a:blipFill>
            <a:blip r:embed="rId4">
              <a:extLst>
                <a:ext uri="{96DAC541-7B7A-43D3-8B79-37D633B846F1}">
                  <asvg:svgBlip xmlns="" xmlns:asvg="http://schemas.microsoft.com/office/drawing/2016/SVG/main" r:embed="rId8"/>
                </a:ext>
              </a:extLst>
            </a:blip>
            <a:stretch>
              <a:fillRect/>
            </a:stretch>
          </a:blipFill>
        </p:spPr>
      </p:sp>
      <p:pic>
        <p:nvPicPr>
          <p:cNvPr id="11" name="2 MINUTE TIMER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719177" y="7226564"/>
            <a:ext cx="3181762" cy="1789741"/>
          </a:xfrm>
          <a:prstGeom prst="rect">
            <a:avLst/>
          </a:prstGeom>
        </p:spPr>
      </p:pic>
      <p:sp>
        <p:nvSpPr>
          <p:cNvPr id="47" name="Freeform 5"/>
          <p:cNvSpPr/>
          <p:nvPr/>
        </p:nvSpPr>
        <p:spPr>
          <a:xfrm>
            <a:off x="13061407" y="6927977"/>
            <a:ext cx="3470994" cy="2603245"/>
          </a:xfrm>
          <a:custGeom>
            <a:avLst/>
            <a:gdLst/>
            <a:ahLst/>
            <a:cxnLst/>
            <a:rect l="l" t="t" r="r" b="b"/>
            <a:pathLst>
              <a:path w="3470994" h="2603245">
                <a:moveTo>
                  <a:pt x="0" y="0"/>
                </a:moveTo>
                <a:lnTo>
                  <a:pt x="3470994" y="0"/>
                </a:lnTo>
                <a:lnTo>
                  <a:pt x="3470994" y="2603246"/>
                </a:lnTo>
                <a:lnTo>
                  <a:pt x="0" y="2603246"/>
                </a:lnTo>
                <a:lnTo>
                  <a:pt x="0" y="0"/>
                </a:lnTo>
                <a:close/>
              </a:path>
            </a:pathLst>
          </a:custGeom>
          <a:blipFill>
            <a:blip r:embed="rId10">
              <a:extLst>
                <a:ext uri="{BEBA8EAE-BF5A-486C-A8C5-ECC9F3942E4B}">
                  <a14:imgProps xmlns:a14="http://schemas.microsoft.com/office/drawing/2010/main">
                    <a14:imgLayer r:embed="rId11">
                      <a14:imgEffect>
                        <a14:backgroundRemoval t="2667" b="90000" l="0" r="99625"/>
                      </a14:imgEffect>
                    </a14:imgLayer>
                  </a14:imgProps>
                </a:ext>
              </a:extLst>
            </a:blip>
            <a:stretch>
              <a:fillRect/>
            </a:stretch>
          </a:blipFill>
        </p:spPr>
      </p:sp>
    </p:spTree>
    <p:extLst>
      <p:ext uri="{BB962C8B-B14F-4D97-AF65-F5344CB8AC3E}">
        <p14:creationId xmlns:p14="http://schemas.microsoft.com/office/powerpoint/2010/main" val="19181925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outVertic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up)">
                                      <p:cBhvr>
                                        <p:cTn id="17" dur="500"/>
                                        <p:tgtEl>
                                          <p:spTgt spid="38"/>
                                        </p:tgtEl>
                                      </p:cBhvr>
                                    </p:animEffect>
                                  </p:childTnLst>
                                </p:cTn>
                              </p:par>
                              <p:par>
                                <p:cTn id="18" presetID="22" presetClass="entr" presetSubtype="1" fill="hold"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up)">
                                      <p:cBhvr>
                                        <p:cTn id="20" dur="500"/>
                                        <p:tgtEl>
                                          <p:spTgt spid="43"/>
                                        </p:tgtEl>
                                      </p:cBhvr>
                                    </p:animEffect>
                                  </p:childTnLst>
                                </p:cTn>
                              </p:par>
                              <p:par>
                                <p:cTn id="21" presetID="22" presetClass="entr" presetSubtype="1"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ipe(up)">
                                      <p:cBhvr>
                                        <p:cTn id="23" dur="500"/>
                                        <p:tgtEl>
                                          <p:spTgt spid="44"/>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2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barn(inVertical)">
                                      <p:cBhvr>
                                        <p:cTn id="44" dur="500"/>
                                        <p:tgtEl>
                                          <p:spTgt spid="2"/>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circle(in)">
                                      <p:cBhvr>
                                        <p:cTn id="52" dur="2000"/>
                                        <p:tgtEl>
                                          <p:spTgt spid="11"/>
                                        </p:tgtEl>
                                      </p:cBhvr>
                                    </p:animEffect>
                                  </p:childTnLst>
                                </p:cTn>
                              </p:par>
                              <p:par>
                                <p:cTn id="53" presetID="6" presetClass="entr" presetSubtype="16" fill="hold" nodeType="with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circle(in)">
                                      <p:cBhvr>
                                        <p:cTn id="55" dur="2000"/>
                                        <p:tgtEl>
                                          <p:spTgt spid="45"/>
                                        </p:tgtEl>
                                      </p:cBhvr>
                                    </p:animEffect>
                                  </p:childTnLst>
                                </p:cTn>
                              </p:par>
                              <p:par>
                                <p:cTn id="56" presetID="6" presetClass="entr" presetSubtype="16" fill="hold" nodeType="with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circle(in)">
                                      <p:cBhvr>
                                        <p:cTn id="58"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9" fill="hold" display="0">
                  <p:stCondLst>
                    <p:cond delay="indefinite"/>
                  </p:stCondLst>
                </p:cTn>
                <p:tgtEl>
                  <p:spTgt spid="11"/>
                </p:tgtEl>
              </p:cMediaNode>
            </p:video>
          </p:childTnLst>
        </p:cTn>
      </p:par>
    </p:tnLst>
    <p:bldLst>
      <p:bldP spid="12" grpId="0"/>
      <p:bldP spid="14"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5464617" y="1347840"/>
            <a:ext cx="568864" cy="6768861"/>
            <a:chOff x="0" y="0"/>
            <a:chExt cx="698500" cy="8311383"/>
          </a:xfrm>
        </p:grpSpPr>
        <p:sp>
          <p:nvSpPr>
            <p:cNvPr id="3" name="Freeform 3"/>
            <p:cNvSpPr/>
            <p:nvPr/>
          </p:nvSpPr>
          <p:spPr>
            <a:xfrm>
              <a:off x="0" y="24704"/>
              <a:ext cx="698500" cy="8261974"/>
            </a:xfrm>
            <a:custGeom>
              <a:avLst/>
              <a:gdLst/>
              <a:ahLst/>
              <a:cxnLst/>
              <a:rect l="l" t="t" r="r" b="b"/>
              <a:pathLst>
                <a:path w="698500" h="8261974">
                  <a:moveTo>
                    <a:pt x="460450" y="39994"/>
                  </a:moveTo>
                  <a:lnTo>
                    <a:pt x="587300" y="113798"/>
                  </a:lnTo>
                  <a:cubicBezTo>
                    <a:pt x="656146" y="153854"/>
                    <a:pt x="698500" y="227497"/>
                    <a:pt x="698500" y="307148"/>
                  </a:cubicBezTo>
                  <a:lnTo>
                    <a:pt x="698500" y="7954828"/>
                  </a:lnTo>
                  <a:cubicBezTo>
                    <a:pt x="698500" y="8034478"/>
                    <a:pt x="656146" y="8108121"/>
                    <a:pt x="587300" y="8148178"/>
                  </a:cubicBezTo>
                  <a:lnTo>
                    <a:pt x="460450" y="8221981"/>
                  </a:lnTo>
                  <a:cubicBezTo>
                    <a:pt x="391711" y="8261975"/>
                    <a:pt x="306789" y="8261975"/>
                    <a:pt x="238050" y="8221981"/>
                  </a:cubicBezTo>
                  <a:lnTo>
                    <a:pt x="111200" y="8148178"/>
                  </a:lnTo>
                  <a:cubicBezTo>
                    <a:pt x="42354" y="8108121"/>
                    <a:pt x="0" y="8034478"/>
                    <a:pt x="0" y="7954828"/>
                  </a:cubicBezTo>
                  <a:lnTo>
                    <a:pt x="0" y="307148"/>
                  </a:lnTo>
                  <a:cubicBezTo>
                    <a:pt x="0" y="227497"/>
                    <a:pt x="42354" y="153854"/>
                    <a:pt x="111200" y="113798"/>
                  </a:cubicBezTo>
                  <a:lnTo>
                    <a:pt x="238050" y="39994"/>
                  </a:lnTo>
                  <a:cubicBezTo>
                    <a:pt x="306789" y="0"/>
                    <a:pt x="391711" y="0"/>
                    <a:pt x="460450" y="39994"/>
                  </a:cubicBezTo>
                  <a:close/>
                </a:path>
              </a:pathLst>
            </a:custGeom>
            <a:solidFill>
              <a:srgbClr val="000B5D"/>
            </a:solidFill>
          </p:spPr>
        </p:sp>
        <p:sp>
          <p:nvSpPr>
            <p:cNvPr id="4" name="TextBox 4"/>
            <p:cNvSpPr txBox="1"/>
            <p:nvPr/>
          </p:nvSpPr>
          <p:spPr>
            <a:xfrm>
              <a:off x="0" y="158750"/>
              <a:ext cx="698500" cy="8012933"/>
            </a:xfrm>
            <a:prstGeom prst="rect">
              <a:avLst/>
            </a:prstGeom>
          </p:spPr>
          <p:txBody>
            <a:bodyPr lIns="50800" tIns="50800" rIns="50800" bIns="50800" rtlCol="0" anchor="ctr"/>
            <a:lstStyle/>
            <a:p>
              <a:pPr algn="ctr">
                <a:lnSpc>
                  <a:spcPts val="2400"/>
                </a:lnSpc>
              </a:pPr>
              <a:endParaRPr/>
            </a:p>
          </p:txBody>
        </p:sp>
      </p:grpSp>
      <p:grpSp>
        <p:nvGrpSpPr>
          <p:cNvPr id="5" name="Group 5"/>
          <p:cNvGrpSpPr/>
          <p:nvPr/>
        </p:nvGrpSpPr>
        <p:grpSpPr>
          <a:xfrm>
            <a:off x="968359" y="3936733"/>
            <a:ext cx="1396259" cy="1212443"/>
            <a:chOff x="0" y="0"/>
            <a:chExt cx="936027" cy="812800"/>
          </a:xfrm>
        </p:grpSpPr>
        <p:sp>
          <p:nvSpPr>
            <p:cNvPr id="6" name="Freeform 6"/>
            <p:cNvSpPr/>
            <p:nvPr/>
          </p:nvSpPr>
          <p:spPr>
            <a:xfrm>
              <a:off x="0" y="0"/>
              <a:ext cx="936027" cy="812800"/>
            </a:xfrm>
            <a:custGeom>
              <a:avLst/>
              <a:gdLst/>
              <a:ahLst/>
              <a:cxnLst/>
              <a:rect l="l" t="t" r="r" b="b"/>
              <a:pathLst>
                <a:path w="936027" h="812800">
                  <a:moveTo>
                    <a:pt x="468014" y="0"/>
                  </a:moveTo>
                  <a:cubicBezTo>
                    <a:pt x="209537" y="0"/>
                    <a:pt x="0" y="181951"/>
                    <a:pt x="0" y="406400"/>
                  </a:cubicBezTo>
                  <a:cubicBezTo>
                    <a:pt x="0" y="630849"/>
                    <a:pt x="209537" y="812800"/>
                    <a:pt x="468014" y="812800"/>
                  </a:cubicBezTo>
                  <a:cubicBezTo>
                    <a:pt x="726490" y="812800"/>
                    <a:pt x="936027" y="630849"/>
                    <a:pt x="936027" y="406400"/>
                  </a:cubicBezTo>
                  <a:cubicBezTo>
                    <a:pt x="936027" y="181951"/>
                    <a:pt x="726490" y="0"/>
                    <a:pt x="468014" y="0"/>
                  </a:cubicBezTo>
                  <a:close/>
                </a:path>
              </a:pathLst>
            </a:custGeom>
            <a:solidFill>
              <a:srgbClr val="000B5D"/>
            </a:solidFill>
          </p:spPr>
        </p:sp>
        <p:sp>
          <p:nvSpPr>
            <p:cNvPr id="7" name="TextBox 7"/>
            <p:cNvSpPr txBox="1"/>
            <p:nvPr/>
          </p:nvSpPr>
          <p:spPr>
            <a:xfrm>
              <a:off x="87753" y="95250"/>
              <a:ext cx="760522" cy="641350"/>
            </a:xfrm>
            <a:prstGeom prst="rect">
              <a:avLst/>
            </a:prstGeom>
          </p:spPr>
          <p:txBody>
            <a:bodyPr lIns="50800" tIns="50800" rIns="50800" bIns="50800" rtlCol="0" anchor="ctr"/>
            <a:lstStyle/>
            <a:p>
              <a:pPr algn="ctr">
                <a:lnSpc>
                  <a:spcPts val="2400"/>
                </a:lnSpc>
              </a:pPr>
              <a:endParaRPr/>
            </a:p>
          </p:txBody>
        </p:sp>
      </p:grpSp>
      <p:grpSp>
        <p:nvGrpSpPr>
          <p:cNvPr id="8" name="Group 8"/>
          <p:cNvGrpSpPr/>
          <p:nvPr/>
        </p:nvGrpSpPr>
        <p:grpSpPr>
          <a:xfrm>
            <a:off x="1029729" y="3990026"/>
            <a:ext cx="1273519" cy="1105857"/>
            <a:chOff x="0" y="0"/>
            <a:chExt cx="7312711" cy="6349975"/>
          </a:xfrm>
        </p:grpSpPr>
        <p:sp>
          <p:nvSpPr>
            <p:cNvPr id="9" name="Freeform 9"/>
            <p:cNvSpPr/>
            <p:nvPr/>
          </p:nvSpPr>
          <p:spPr>
            <a:xfrm>
              <a:off x="0" y="0"/>
              <a:ext cx="7312712" cy="6349975"/>
            </a:xfrm>
            <a:custGeom>
              <a:avLst/>
              <a:gdLst/>
              <a:ahLst/>
              <a:cxnLst/>
              <a:rect l="l" t="t" r="r" b="b"/>
              <a:pathLst>
                <a:path w="7312712" h="6349975">
                  <a:moveTo>
                    <a:pt x="7312712" y="3175025"/>
                  </a:moveTo>
                  <a:cubicBezTo>
                    <a:pt x="7312712" y="4928451"/>
                    <a:pt x="5675673" y="6349975"/>
                    <a:pt x="3656356" y="6349975"/>
                  </a:cubicBezTo>
                  <a:cubicBezTo>
                    <a:pt x="1637009" y="6349975"/>
                    <a:pt x="0" y="4928451"/>
                    <a:pt x="0" y="3175025"/>
                  </a:cubicBezTo>
                  <a:cubicBezTo>
                    <a:pt x="0" y="1421511"/>
                    <a:pt x="1637009" y="0"/>
                    <a:pt x="3656356" y="0"/>
                  </a:cubicBezTo>
                  <a:cubicBezTo>
                    <a:pt x="5675703" y="0"/>
                    <a:pt x="7312712" y="1421511"/>
                    <a:pt x="7312712" y="3175025"/>
                  </a:cubicBezTo>
                  <a:close/>
                </a:path>
              </a:pathLst>
            </a:custGeom>
            <a:blipFill>
              <a:blip r:embed="rId2"/>
              <a:stretch>
                <a:fillRect l="-27186" r="-27186"/>
              </a:stretch>
            </a:blipFill>
          </p:spPr>
        </p:sp>
      </p:grpSp>
      <p:sp>
        <p:nvSpPr>
          <p:cNvPr id="10" name="TextBox 10"/>
          <p:cNvSpPr txBox="1"/>
          <p:nvPr/>
        </p:nvSpPr>
        <p:spPr>
          <a:xfrm>
            <a:off x="2899305" y="4486600"/>
            <a:ext cx="3472324" cy="402674"/>
          </a:xfrm>
          <a:prstGeom prst="rect">
            <a:avLst/>
          </a:prstGeom>
        </p:spPr>
        <p:txBody>
          <a:bodyPr lIns="0" tIns="0" rIns="0" bIns="0" rtlCol="0" anchor="t">
            <a:spAutoFit/>
          </a:bodyPr>
          <a:lstStyle/>
          <a:p>
            <a:pPr algn="l">
              <a:lnSpc>
                <a:spcPts val="3359"/>
              </a:lnSpc>
            </a:pPr>
            <a:r>
              <a:rPr lang="en-US" sz="2400" dirty="0">
                <a:solidFill>
                  <a:srgbClr val="FFFFFF"/>
                </a:solidFill>
                <a:latin typeface="#9Slide03 IcielPanton Black" panose="00000A00000000000000" pitchFamily="2" charset="-93"/>
              </a:rPr>
              <a:t>KHOÁNG SẢN</a:t>
            </a:r>
          </a:p>
        </p:txBody>
      </p:sp>
      <p:sp>
        <p:nvSpPr>
          <p:cNvPr id="11" name="TextBox 11"/>
          <p:cNvSpPr txBox="1"/>
          <p:nvPr/>
        </p:nvSpPr>
        <p:spPr>
          <a:xfrm>
            <a:off x="854635" y="4996776"/>
            <a:ext cx="8462603" cy="1077218"/>
          </a:xfrm>
          <a:prstGeom prst="rect">
            <a:avLst/>
          </a:prstGeom>
        </p:spPr>
        <p:txBody>
          <a:bodyPr lIns="0" tIns="0" rIns="0" bIns="0" rtlCol="0" anchor="t">
            <a:spAutoFit/>
          </a:bodyPr>
          <a:lstStyle/>
          <a:p>
            <a:pPr marL="518160" lvl="1" indent="-259080" algn="just">
              <a:lnSpc>
                <a:spcPts val="4248"/>
              </a:lnSpc>
              <a:buFont typeface="Arial"/>
              <a:buChar char="•"/>
            </a:pPr>
            <a:r>
              <a:rPr lang="vi-VN" sz="2400" dirty="0">
                <a:solidFill>
                  <a:srgbClr val="000B5D"/>
                </a:solidFill>
                <a:latin typeface="#9Slide03 Cabin Condensed Bold" panose="00000806000000000000" pitchFamily="2" charset="-93"/>
              </a:rPr>
              <a:t>đa dạng; một số loại khoáng sản có trữ lượng lớn </a:t>
            </a:r>
            <a:endParaRPr lang="en-US" sz="2400" dirty="0" smtClean="0">
              <a:solidFill>
                <a:srgbClr val="000B5D"/>
              </a:solidFill>
              <a:latin typeface="#9Slide03 Cabin Condensed Bold" panose="00000806000000000000" pitchFamily="2" charset="-93"/>
            </a:endParaRPr>
          </a:p>
          <a:p>
            <a:pPr marL="259080" lvl="1" algn="just">
              <a:lnSpc>
                <a:spcPts val="4248"/>
              </a:lnSpc>
            </a:pPr>
            <a:r>
              <a:rPr lang="vi-VN" sz="2400" dirty="0" smtClean="0">
                <a:solidFill>
                  <a:srgbClr val="000B5D"/>
                </a:solidFill>
                <a:latin typeface="#9Slide03 Cabin Condensed Bold" panose="00000806000000000000" pitchFamily="2" charset="-93"/>
              </a:rPr>
              <a:t>&gt;&gt;&gt; </a:t>
            </a:r>
            <a:r>
              <a:rPr lang="vi-VN" sz="2400" dirty="0">
                <a:solidFill>
                  <a:srgbClr val="000B5D"/>
                </a:solidFill>
                <a:latin typeface="#9Slide03 Cabin Condensed Bold" panose="00000806000000000000" pitchFamily="2" charset="-93"/>
              </a:rPr>
              <a:t>phát triển các ngành công nghiệp khai khoáng, sản xuất kim loại,...</a:t>
            </a:r>
            <a:endParaRPr lang="en-US" sz="2400" dirty="0">
              <a:solidFill>
                <a:srgbClr val="000B5D"/>
              </a:solidFill>
              <a:latin typeface="#9Slide03 Cabin Condensed Bold" panose="00000806000000000000" pitchFamily="2" charset="-93"/>
            </a:endParaRPr>
          </a:p>
        </p:txBody>
      </p:sp>
      <p:grpSp>
        <p:nvGrpSpPr>
          <p:cNvPr id="12" name="Group 12"/>
          <p:cNvGrpSpPr/>
          <p:nvPr/>
        </p:nvGrpSpPr>
        <p:grpSpPr>
          <a:xfrm rot="-5400000">
            <a:off x="14299143" y="-492972"/>
            <a:ext cx="568864" cy="6768861"/>
            <a:chOff x="0" y="0"/>
            <a:chExt cx="698500" cy="8311383"/>
          </a:xfrm>
        </p:grpSpPr>
        <p:sp>
          <p:nvSpPr>
            <p:cNvPr id="13" name="Freeform 13"/>
            <p:cNvSpPr/>
            <p:nvPr/>
          </p:nvSpPr>
          <p:spPr>
            <a:xfrm>
              <a:off x="0" y="24704"/>
              <a:ext cx="698500" cy="8261974"/>
            </a:xfrm>
            <a:custGeom>
              <a:avLst/>
              <a:gdLst/>
              <a:ahLst/>
              <a:cxnLst/>
              <a:rect l="l" t="t" r="r" b="b"/>
              <a:pathLst>
                <a:path w="698500" h="8261974">
                  <a:moveTo>
                    <a:pt x="460450" y="39994"/>
                  </a:moveTo>
                  <a:lnTo>
                    <a:pt x="587300" y="113798"/>
                  </a:lnTo>
                  <a:cubicBezTo>
                    <a:pt x="656146" y="153854"/>
                    <a:pt x="698500" y="227497"/>
                    <a:pt x="698500" y="307148"/>
                  </a:cubicBezTo>
                  <a:lnTo>
                    <a:pt x="698500" y="7954828"/>
                  </a:lnTo>
                  <a:cubicBezTo>
                    <a:pt x="698500" y="8034478"/>
                    <a:pt x="656146" y="8108121"/>
                    <a:pt x="587300" y="8148178"/>
                  </a:cubicBezTo>
                  <a:lnTo>
                    <a:pt x="460450" y="8221981"/>
                  </a:lnTo>
                  <a:cubicBezTo>
                    <a:pt x="391711" y="8261975"/>
                    <a:pt x="306789" y="8261975"/>
                    <a:pt x="238050" y="8221981"/>
                  </a:cubicBezTo>
                  <a:lnTo>
                    <a:pt x="111200" y="8148178"/>
                  </a:lnTo>
                  <a:cubicBezTo>
                    <a:pt x="42354" y="8108121"/>
                    <a:pt x="0" y="8034478"/>
                    <a:pt x="0" y="7954828"/>
                  </a:cubicBezTo>
                  <a:lnTo>
                    <a:pt x="0" y="307148"/>
                  </a:lnTo>
                  <a:cubicBezTo>
                    <a:pt x="0" y="227497"/>
                    <a:pt x="42354" y="153854"/>
                    <a:pt x="111200" y="113798"/>
                  </a:cubicBezTo>
                  <a:lnTo>
                    <a:pt x="238050" y="39994"/>
                  </a:lnTo>
                  <a:cubicBezTo>
                    <a:pt x="306789" y="0"/>
                    <a:pt x="391711" y="0"/>
                    <a:pt x="460450" y="39994"/>
                  </a:cubicBezTo>
                  <a:close/>
                </a:path>
              </a:pathLst>
            </a:custGeom>
            <a:solidFill>
              <a:srgbClr val="000B5D"/>
            </a:solidFill>
          </p:spPr>
        </p:sp>
        <p:sp>
          <p:nvSpPr>
            <p:cNvPr id="14" name="TextBox 14"/>
            <p:cNvSpPr txBox="1"/>
            <p:nvPr/>
          </p:nvSpPr>
          <p:spPr>
            <a:xfrm>
              <a:off x="0" y="158750"/>
              <a:ext cx="698500" cy="8012933"/>
            </a:xfrm>
            <a:prstGeom prst="rect">
              <a:avLst/>
            </a:prstGeom>
          </p:spPr>
          <p:txBody>
            <a:bodyPr lIns="50800" tIns="50800" rIns="50800" bIns="50800" rtlCol="0" anchor="ctr"/>
            <a:lstStyle/>
            <a:p>
              <a:pPr algn="ctr">
                <a:lnSpc>
                  <a:spcPts val="2400"/>
                </a:lnSpc>
              </a:pPr>
              <a:endParaRPr/>
            </a:p>
          </p:txBody>
        </p:sp>
      </p:grpSp>
      <p:grpSp>
        <p:nvGrpSpPr>
          <p:cNvPr id="15" name="Group 15"/>
          <p:cNvGrpSpPr/>
          <p:nvPr/>
        </p:nvGrpSpPr>
        <p:grpSpPr>
          <a:xfrm>
            <a:off x="9738691" y="2040178"/>
            <a:ext cx="1460453" cy="1268186"/>
            <a:chOff x="0" y="0"/>
            <a:chExt cx="936027" cy="812800"/>
          </a:xfrm>
        </p:grpSpPr>
        <p:sp>
          <p:nvSpPr>
            <p:cNvPr id="16" name="Freeform 16"/>
            <p:cNvSpPr/>
            <p:nvPr/>
          </p:nvSpPr>
          <p:spPr>
            <a:xfrm>
              <a:off x="0" y="0"/>
              <a:ext cx="936027" cy="812800"/>
            </a:xfrm>
            <a:custGeom>
              <a:avLst/>
              <a:gdLst/>
              <a:ahLst/>
              <a:cxnLst/>
              <a:rect l="l" t="t" r="r" b="b"/>
              <a:pathLst>
                <a:path w="936027" h="812800">
                  <a:moveTo>
                    <a:pt x="468014" y="0"/>
                  </a:moveTo>
                  <a:cubicBezTo>
                    <a:pt x="209537" y="0"/>
                    <a:pt x="0" y="181951"/>
                    <a:pt x="0" y="406400"/>
                  </a:cubicBezTo>
                  <a:cubicBezTo>
                    <a:pt x="0" y="630849"/>
                    <a:pt x="209537" y="812800"/>
                    <a:pt x="468014" y="812800"/>
                  </a:cubicBezTo>
                  <a:cubicBezTo>
                    <a:pt x="726490" y="812800"/>
                    <a:pt x="936027" y="630849"/>
                    <a:pt x="936027" y="406400"/>
                  </a:cubicBezTo>
                  <a:cubicBezTo>
                    <a:pt x="936027" y="181951"/>
                    <a:pt x="726490" y="0"/>
                    <a:pt x="468014" y="0"/>
                  </a:cubicBezTo>
                  <a:close/>
                </a:path>
              </a:pathLst>
            </a:custGeom>
            <a:solidFill>
              <a:srgbClr val="000B5D"/>
            </a:solidFill>
          </p:spPr>
        </p:sp>
        <p:sp>
          <p:nvSpPr>
            <p:cNvPr id="17" name="TextBox 17"/>
            <p:cNvSpPr txBox="1"/>
            <p:nvPr/>
          </p:nvSpPr>
          <p:spPr>
            <a:xfrm>
              <a:off x="87753" y="95250"/>
              <a:ext cx="760522" cy="641350"/>
            </a:xfrm>
            <a:prstGeom prst="rect">
              <a:avLst/>
            </a:prstGeom>
          </p:spPr>
          <p:txBody>
            <a:bodyPr lIns="50800" tIns="50800" rIns="50800" bIns="50800" rtlCol="0" anchor="ctr"/>
            <a:lstStyle/>
            <a:p>
              <a:pPr algn="ctr">
                <a:lnSpc>
                  <a:spcPts val="2400"/>
                </a:lnSpc>
              </a:pPr>
              <a:endParaRPr/>
            </a:p>
          </p:txBody>
        </p:sp>
      </p:grpSp>
      <p:grpSp>
        <p:nvGrpSpPr>
          <p:cNvPr id="18" name="Group 18"/>
          <p:cNvGrpSpPr/>
          <p:nvPr/>
        </p:nvGrpSpPr>
        <p:grpSpPr>
          <a:xfrm>
            <a:off x="9802883" y="2095921"/>
            <a:ext cx="1332070" cy="1156700"/>
            <a:chOff x="0" y="0"/>
            <a:chExt cx="7312711" cy="6349975"/>
          </a:xfrm>
        </p:grpSpPr>
        <p:sp>
          <p:nvSpPr>
            <p:cNvPr id="19" name="Freeform 19"/>
            <p:cNvSpPr/>
            <p:nvPr/>
          </p:nvSpPr>
          <p:spPr>
            <a:xfrm>
              <a:off x="0" y="0"/>
              <a:ext cx="7312712" cy="6349975"/>
            </a:xfrm>
            <a:custGeom>
              <a:avLst/>
              <a:gdLst/>
              <a:ahLst/>
              <a:cxnLst/>
              <a:rect l="l" t="t" r="r" b="b"/>
              <a:pathLst>
                <a:path w="7312712" h="6349975">
                  <a:moveTo>
                    <a:pt x="7312712" y="3175025"/>
                  </a:moveTo>
                  <a:cubicBezTo>
                    <a:pt x="7312712" y="4928451"/>
                    <a:pt x="5675673" y="6349975"/>
                    <a:pt x="3656356" y="6349975"/>
                  </a:cubicBezTo>
                  <a:cubicBezTo>
                    <a:pt x="1637009" y="6349975"/>
                    <a:pt x="0" y="4928451"/>
                    <a:pt x="0" y="3175025"/>
                  </a:cubicBezTo>
                  <a:cubicBezTo>
                    <a:pt x="0" y="1421511"/>
                    <a:pt x="1637009" y="0"/>
                    <a:pt x="3656356" y="0"/>
                  </a:cubicBezTo>
                  <a:cubicBezTo>
                    <a:pt x="5675703" y="0"/>
                    <a:pt x="7312712" y="1421511"/>
                    <a:pt x="7312712" y="3175025"/>
                  </a:cubicBezTo>
                  <a:close/>
                </a:path>
              </a:pathLst>
            </a:custGeom>
            <a:blipFill>
              <a:blip r:embed="rId3"/>
              <a:stretch>
                <a:fillRect l="-15044" r="-15044"/>
              </a:stretch>
            </a:blipFill>
          </p:spPr>
        </p:sp>
      </p:grpSp>
      <p:sp>
        <p:nvSpPr>
          <p:cNvPr id="20" name="TextBox 20"/>
          <p:cNvSpPr txBox="1"/>
          <p:nvPr/>
        </p:nvSpPr>
        <p:spPr>
          <a:xfrm>
            <a:off x="11733831" y="2645788"/>
            <a:ext cx="3472324" cy="402674"/>
          </a:xfrm>
          <a:prstGeom prst="rect">
            <a:avLst/>
          </a:prstGeom>
        </p:spPr>
        <p:txBody>
          <a:bodyPr lIns="0" tIns="0" rIns="0" bIns="0" rtlCol="0" anchor="t">
            <a:spAutoFit/>
          </a:bodyPr>
          <a:lstStyle/>
          <a:p>
            <a:pPr algn="l">
              <a:lnSpc>
                <a:spcPts val="3359"/>
              </a:lnSpc>
            </a:pPr>
            <a:r>
              <a:rPr lang="en-US" sz="2400" dirty="0">
                <a:solidFill>
                  <a:srgbClr val="FFFFFF"/>
                </a:solidFill>
                <a:latin typeface="#9Slide03 IcielPanton Black" panose="00000A00000000000000" pitchFamily="2" charset="-93"/>
              </a:rPr>
              <a:t>SINH VẬT</a:t>
            </a:r>
          </a:p>
        </p:txBody>
      </p:sp>
      <p:sp>
        <p:nvSpPr>
          <p:cNvPr id="21" name="TextBox 21"/>
          <p:cNvSpPr txBox="1"/>
          <p:nvPr/>
        </p:nvSpPr>
        <p:spPr>
          <a:xfrm>
            <a:off x="9689161" y="3155964"/>
            <a:ext cx="8462603" cy="1077218"/>
          </a:xfrm>
          <a:prstGeom prst="rect">
            <a:avLst/>
          </a:prstGeom>
        </p:spPr>
        <p:txBody>
          <a:bodyPr lIns="0" tIns="0" rIns="0" bIns="0" rtlCol="0" anchor="t">
            <a:spAutoFit/>
          </a:bodyPr>
          <a:lstStyle/>
          <a:p>
            <a:pPr marL="518160" lvl="1" indent="-259080" algn="just">
              <a:lnSpc>
                <a:spcPts val="4248"/>
              </a:lnSpc>
              <a:buFont typeface="Arial"/>
              <a:buChar char="•"/>
            </a:pPr>
            <a:r>
              <a:rPr lang="en-US" sz="2400" dirty="0" err="1">
                <a:solidFill>
                  <a:srgbClr val="000B5D"/>
                </a:solidFill>
                <a:latin typeface="#9Slide03 Cabin Condensed Bold" panose="00000806000000000000" pitchFamily="2" charset="-93"/>
              </a:rPr>
              <a:t>sinh</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vật</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phong</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phú</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đa</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dạng</a:t>
            </a:r>
            <a:r>
              <a:rPr lang="en-US" sz="2400" dirty="0">
                <a:solidFill>
                  <a:srgbClr val="000B5D"/>
                </a:solidFill>
                <a:latin typeface="#9Slide03 Cabin Condensed Bold" panose="00000806000000000000" pitchFamily="2" charset="-93"/>
              </a:rPr>
              <a:t> </a:t>
            </a:r>
            <a:endParaRPr lang="en-US" sz="2400" dirty="0" smtClean="0">
              <a:solidFill>
                <a:srgbClr val="000B5D"/>
              </a:solidFill>
              <a:latin typeface="#9Slide03 Cabin Condensed Bold" panose="00000806000000000000" pitchFamily="2" charset="-93"/>
            </a:endParaRPr>
          </a:p>
          <a:p>
            <a:pPr marL="259080" lvl="1" algn="just">
              <a:lnSpc>
                <a:spcPts val="4248"/>
              </a:lnSpc>
            </a:pPr>
            <a:r>
              <a:rPr lang="en-US" sz="2400" dirty="0" smtClean="0">
                <a:solidFill>
                  <a:srgbClr val="000B5D"/>
                </a:solidFill>
                <a:latin typeface="#9Slide03 Cabin Condensed Bold" panose="00000806000000000000" pitchFamily="2" charset="-93"/>
              </a:rPr>
              <a:t>&gt;&gt;&gt; </a:t>
            </a:r>
            <a:r>
              <a:rPr lang="en-US" sz="2400" dirty="0" err="1">
                <a:solidFill>
                  <a:srgbClr val="000B5D"/>
                </a:solidFill>
                <a:latin typeface="#9Slide03 Cabin Condensed Bold" panose="00000806000000000000" pitchFamily="2" charset="-93"/>
              </a:rPr>
              <a:t>nguồn</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nguyên</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liệu</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dồi</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dào</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để</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phát</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triển</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công</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nghiệp</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chế</a:t>
            </a:r>
            <a:r>
              <a:rPr lang="en-US" sz="2400" dirty="0">
                <a:solidFill>
                  <a:srgbClr val="000B5D"/>
                </a:solidFill>
                <a:latin typeface="#9Slide03 Cabin Condensed Bold" panose="00000806000000000000" pitchFamily="2" charset="-93"/>
              </a:rPr>
              <a:t> </a:t>
            </a:r>
            <a:r>
              <a:rPr lang="en-US" sz="2400" dirty="0" err="1">
                <a:solidFill>
                  <a:srgbClr val="000B5D"/>
                </a:solidFill>
                <a:latin typeface="#9Slide03 Cabin Condensed Bold" panose="00000806000000000000" pitchFamily="2" charset="-93"/>
              </a:rPr>
              <a:t>biến</a:t>
            </a:r>
            <a:endParaRPr lang="en-US" sz="2400" dirty="0">
              <a:solidFill>
                <a:srgbClr val="000B5D"/>
              </a:solidFill>
              <a:latin typeface="#9Slide03 Cabin Condensed Bold" panose="00000806000000000000" pitchFamily="2" charset="-93"/>
            </a:endParaRPr>
          </a:p>
        </p:txBody>
      </p:sp>
      <p:sp>
        <p:nvSpPr>
          <p:cNvPr id="22" name="TextBox 22"/>
          <p:cNvSpPr txBox="1"/>
          <p:nvPr/>
        </p:nvSpPr>
        <p:spPr>
          <a:xfrm>
            <a:off x="588282" y="1049603"/>
            <a:ext cx="9821990" cy="1843161"/>
          </a:xfrm>
          <a:prstGeom prst="rect">
            <a:avLst/>
          </a:prstGeom>
        </p:spPr>
        <p:txBody>
          <a:bodyPr lIns="0" tIns="0" rIns="0" bIns="0" rtlCol="0" anchor="t">
            <a:spAutoFit/>
          </a:bodyPr>
          <a:lstStyle/>
          <a:p>
            <a:pPr algn="l">
              <a:lnSpc>
                <a:spcPts val="7170"/>
              </a:lnSpc>
            </a:pPr>
            <a:r>
              <a:rPr lang="pt-BR" sz="5121" dirty="0" smtClean="0">
                <a:solidFill>
                  <a:srgbClr val="000B5D"/>
                </a:solidFill>
                <a:latin typeface="#9Slide03 IcielPanton Black" panose="00000A00000000000000" pitchFamily="2" charset="-93"/>
              </a:rPr>
              <a:t>A) NHÂN TỐ TỰ NHIÊN</a:t>
            </a:r>
            <a:endParaRPr lang="en-US" sz="5121" dirty="0">
              <a:solidFill>
                <a:srgbClr val="000B5D"/>
              </a:solidFill>
              <a:latin typeface="#9Slide03 IcielPanton Black" panose="00000A00000000000000" pitchFamily="2" charset="-93"/>
            </a:endParaRPr>
          </a:p>
          <a:p>
            <a:pPr algn="l">
              <a:lnSpc>
                <a:spcPts val="7170"/>
              </a:lnSpc>
            </a:pPr>
            <a:endParaRPr lang="en-US" sz="5121" dirty="0">
              <a:solidFill>
                <a:srgbClr val="000B5D"/>
              </a:solidFill>
              <a:latin typeface="#9Slide03 IcielPanton Black" panose="00000A00000000000000" pitchFamily="2" charset="-93"/>
            </a:endParaRPr>
          </a:p>
        </p:txBody>
      </p:sp>
      <p:grpSp>
        <p:nvGrpSpPr>
          <p:cNvPr id="23" name="Group 23"/>
          <p:cNvGrpSpPr/>
          <p:nvPr/>
        </p:nvGrpSpPr>
        <p:grpSpPr>
          <a:xfrm rot="-5400000">
            <a:off x="5360795" y="3674375"/>
            <a:ext cx="568864" cy="6601457"/>
            <a:chOff x="0" y="0"/>
            <a:chExt cx="698500" cy="8105830"/>
          </a:xfrm>
        </p:grpSpPr>
        <p:sp>
          <p:nvSpPr>
            <p:cNvPr id="24" name="Freeform 24"/>
            <p:cNvSpPr/>
            <p:nvPr/>
          </p:nvSpPr>
          <p:spPr>
            <a:xfrm>
              <a:off x="0" y="24704"/>
              <a:ext cx="698500" cy="8056421"/>
            </a:xfrm>
            <a:custGeom>
              <a:avLst/>
              <a:gdLst/>
              <a:ahLst/>
              <a:cxnLst/>
              <a:rect l="l" t="t" r="r" b="b"/>
              <a:pathLst>
                <a:path w="698500" h="8056421">
                  <a:moveTo>
                    <a:pt x="460450" y="39994"/>
                  </a:moveTo>
                  <a:lnTo>
                    <a:pt x="587300" y="113798"/>
                  </a:lnTo>
                  <a:cubicBezTo>
                    <a:pt x="656146" y="153854"/>
                    <a:pt x="698500" y="227497"/>
                    <a:pt x="698500" y="307148"/>
                  </a:cubicBezTo>
                  <a:lnTo>
                    <a:pt x="698500" y="7749274"/>
                  </a:lnTo>
                  <a:cubicBezTo>
                    <a:pt x="698500" y="7828925"/>
                    <a:pt x="656146" y="7902568"/>
                    <a:pt x="587300" y="7942624"/>
                  </a:cubicBezTo>
                  <a:lnTo>
                    <a:pt x="460450" y="8016428"/>
                  </a:lnTo>
                  <a:cubicBezTo>
                    <a:pt x="391711" y="8056421"/>
                    <a:pt x="306789" y="8056421"/>
                    <a:pt x="238050" y="8016428"/>
                  </a:cubicBezTo>
                  <a:lnTo>
                    <a:pt x="111200" y="7942624"/>
                  </a:lnTo>
                  <a:cubicBezTo>
                    <a:pt x="42354" y="7902568"/>
                    <a:pt x="0" y="7828925"/>
                    <a:pt x="0" y="7749274"/>
                  </a:cubicBezTo>
                  <a:lnTo>
                    <a:pt x="0" y="307148"/>
                  </a:lnTo>
                  <a:cubicBezTo>
                    <a:pt x="0" y="227497"/>
                    <a:pt x="42354" y="153854"/>
                    <a:pt x="111200" y="113798"/>
                  </a:cubicBezTo>
                  <a:lnTo>
                    <a:pt x="238050" y="39994"/>
                  </a:lnTo>
                  <a:cubicBezTo>
                    <a:pt x="306789" y="0"/>
                    <a:pt x="391711" y="0"/>
                    <a:pt x="460450" y="39994"/>
                  </a:cubicBezTo>
                  <a:close/>
                </a:path>
              </a:pathLst>
            </a:custGeom>
            <a:solidFill>
              <a:srgbClr val="000B5D"/>
            </a:solidFill>
          </p:spPr>
        </p:sp>
        <p:sp>
          <p:nvSpPr>
            <p:cNvPr id="25" name="TextBox 25"/>
            <p:cNvSpPr txBox="1"/>
            <p:nvPr/>
          </p:nvSpPr>
          <p:spPr>
            <a:xfrm>
              <a:off x="0" y="158750"/>
              <a:ext cx="698500" cy="7807380"/>
            </a:xfrm>
            <a:prstGeom prst="rect">
              <a:avLst/>
            </a:prstGeom>
          </p:spPr>
          <p:txBody>
            <a:bodyPr lIns="50800" tIns="50800" rIns="50800" bIns="50800" rtlCol="0" anchor="ctr"/>
            <a:lstStyle/>
            <a:p>
              <a:pPr algn="ctr">
                <a:lnSpc>
                  <a:spcPts val="2400"/>
                </a:lnSpc>
              </a:pPr>
              <a:endParaRPr/>
            </a:p>
          </p:txBody>
        </p:sp>
      </p:grpSp>
      <p:grpSp>
        <p:nvGrpSpPr>
          <p:cNvPr id="26" name="Group 26"/>
          <p:cNvGrpSpPr/>
          <p:nvPr/>
        </p:nvGrpSpPr>
        <p:grpSpPr>
          <a:xfrm>
            <a:off x="920164" y="6123823"/>
            <a:ext cx="1424334" cy="1268186"/>
            <a:chOff x="0" y="0"/>
            <a:chExt cx="912878" cy="812800"/>
          </a:xfrm>
        </p:grpSpPr>
        <p:sp>
          <p:nvSpPr>
            <p:cNvPr id="27" name="Freeform 27"/>
            <p:cNvSpPr/>
            <p:nvPr/>
          </p:nvSpPr>
          <p:spPr>
            <a:xfrm>
              <a:off x="0" y="0"/>
              <a:ext cx="912878" cy="812800"/>
            </a:xfrm>
            <a:custGeom>
              <a:avLst/>
              <a:gdLst/>
              <a:ahLst/>
              <a:cxnLst/>
              <a:rect l="l" t="t" r="r" b="b"/>
              <a:pathLst>
                <a:path w="912878" h="812800">
                  <a:moveTo>
                    <a:pt x="456439" y="0"/>
                  </a:moveTo>
                  <a:cubicBezTo>
                    <a:pt x="204355" y="0"/>
                    <a:pt x="0" y="181951"/>
                    <a:pt x="0" y="406400"/>
                  </a:cubicBezTo>
                  <a:cubicBezTo>
                    <a:pt x="0" y="630849"/>
                    <a:pt x="204355" y="812800"/>
                    <a:pt x="456439" y="812800"/>
                  </a:cubicBezTo>
                  <a:cubicBezTo>
                    <a:pt x="708523" y="812800"/>
                    <a:pt x="912878" y="630849"/>
                    <a:pt x="912878" y="406400"/>
                  </a:cubicBezTo>
                  <a:cubicBezTo>
                    <a:pt x="912878" y="181951"/>
                    <a:pt x="708523" y="0"/>
                    <a:pt x="456439" y="0"/>
                  </a:cubicBezTo>
                  <a:close/>
                </a:path>
              </a:pathLst>
            </a:custGeom>
            <a:solidFill>
              <a:srgbClr val="000B5D"/>
            </a:solidFill>
          </p:spPr>
        </p:sp>
        <p:sp>
          <p:nvSpPr>
            <p:cNvPr id="28" name="TextBox 28"/>
            <p:cNvSpPr txBox="1"/>
            <p:nvPr/>
          </p:nvSpPr>
          <p:spPr>
            <a:xfrm>
              <a:off x="85582" y="95250"/>
              <a:ext cx="741713" cy="641350"/>
            </a:xfrm>
            <a:prstGeom prst="rect">
              <a:avLst/>
            </a:prstGeom>
          </p:spPr>
          <p:txBody>
            <a:bodyPr lIns="50800" tIns="50800" rIns="50800" bIns="50800" rtlCol="0" anchor="ctr"/>
            <a:lstStyle/>
            <a:p>
              <a:pPr algn="ctr">
                <a:lnSpc>
                  <a:spcPts val="2400"/>
                </a:lnSpc>
              </a:pPr>
              <a:endParaRPr/>
            </a:p>
          </p:txBody>
        </p:sp>
      </p:grpSp>
      <p:grpSp>
        <p:nvGrpSpPr>
          <p:cNvPr id="29" name="Group 29"/>
          <p:cNvGrpSpPr/>
          <p:nvPr/>
        </p:nvGrpSpPr>
        <p:grpSpPr>
          <a:xfrm>
            <a:off x="982768" y="6179566"/>
            <a:ext cx="1299126" cy="1156700"/>
            <a:chOff x="0" y="0"/>
            <a:chExt cx="7131857" cy="6349975"/>
          </a:xfrm>
        </p:grpSpPr>
        <p:sp>
          <p:nvSpPr>
            <p:cNvPr id="30" name="Freeform 30"/>
            <p:cNvSpPr/>
            <p:nvPr/>
          </p:nvSpPr>
          <p:spPr>
            <a:xfrm>
              <a:off x="0" y="0"/>
              <a:ext cx="7131857" cy="6349975"/>
            </a:xfrm>
            <a:custGeom>
              <a:avLst/>
              <a:gdLst/>
              <a:ahLst/>
              <a:cxnLst/>
              <a:rect l="l" t="t" r="r" b="b"/>
              <a:pathLst>
                <a:path w="7131857" h="6349975">
                  <a:moveTo>
                    <a:pt x="7131857" y="3175025"/>
                  </a:moveTo>
                  <a:cubicBezTo>
                    <a:pt x="7131857" y="4928451"/>
                    <a:pt x="5535305" y="6349975"/>
                    <a:pt x="3565928" y="6349975"/>
                  </a:cubicBezTo>
                  <a:cubicBezTo>
                    <a:pt x="1596523" y="6349975"/>
                    <a:pt x="0" y="4928451"/>
                    <a:pt x="0" y="3175025"/>
                  </a:cubicBezTo>
                  <a:cubicBezTo>
                    <a:pt x="0" y="1421511"/>
                    <a:pt x="1596523" y="0"/>
                    <a:pt x="3565928" y="0"/>
                  </a:cubicBezTo>
                  <a:cubicBezTo>
                    <a:pt x="5535334" y="0"/>
                    <a:pt x="7131857" y="1421511"/>
                    <a:pt x="7131857" y="3175025"/>
                  </a:cubicBezTo>
                  <a:close/>
                </a:path>
              </a:pathLst>
            </a:custGeom>
            <a:blipFill>
              <a:blip r:embed="rId4"/>
              <a:stretch>
                <a:fillRect l="-16819" r="-16819"/>
              </a:stretch>
            </a:blipFill>
          </p:spPr>
        </p:sp>
      </p:grpSp>
      <p:sp>
        <p:nvSpPr>
          <p:cNvPr id="31" name="TextBox 31"/>
          <p:cNvSpPr txBox="1"/>
          <p:nvPr/>
        </p:nvSpPr>
        <p:spPr>
          <a:xfrm>
            <a:off x="2865962" y="6729433"/>
            <a:ext cx="3386448" cy="402674"/>
          </a:xfrm>
          <a:prstGeom prst="rect">
            <a:avLst/>
          </a:prstGeom>
        </p:spPr>
        <p:txBody>
          <a:bodyPr lIns="0" tIns="0" rIns="0" bIns="0" rtlCol="0" anchor="t">
            <a:spAutoFit/>
          </a:bodyPr>
          <a:lstStyle/>
          <a:p>
            <a:pPr algn="l">
              <a:lnSpc>
                <a:spcPts val="3359"/>
              </a:lnSpc>
            </a:pPr>
            <a:r>
              <a:rPr lang="en-US" sz="2400" dirty="0">
                <a:solidFill>
                  <a:srgbClr val="FFFFFF"/>
                </a:solidFill>
                <a:latin typeface="#9Slide03 IcielPanton Black" panose="00000A00000000000000" pitchFamily="2" charset="-93"/>
              </a:rPr>
              <a:t>NGUỒN NƯỚC</a:t>
            </a:r>
          </a:p>
        </p:txBody>
      </p:sp>
      <p:sp>
        <p:nvSpPr>
          <p:cNvPr id="32" name="TextBox 32"/>
          <p:cNvSpPr txBox="1"/>
          <p:nvPr/>
        </p:nvSpPr>
        <p:spPr>
          <a:xfrm>
            <a:off x="871859" y="7239609"/>
            <a:ext cx="8253309" cy="2099614"/>
          </a:xfrm>
          <a:prstGeom prst="rect">
            <a:avLst/>
          </a:prstGeom>
        </p:spPr>
        <p:txBody>
          <a:bodyPr lIns="0" tIns="0" rIns="0" bIns="0" rtlCol="0" anchor="t">
            <a:spAutoFit/>
          </a:bodyPr>
          <a:lstStyle/>
          <a:p>
            <a:pPr marL="518160" lvl="1" indent="-259080" algn="just">
              <a:lnSpc>
                <a:spcPts val="4248"/>
              </a:lnSpc>
              <a:buFont typeface="Arial"/>
              <a:buChar char="•"/>
            </a:pPr>
            <a:r>
              <a:rPr lang="vi-VN" sz="2400" dirty="0" smtClean="0">
                <a:solidFill>
                  <a:srgbClr val="000B5D"/>
                </a:solidFill>
                <a:latin typeface="#9Slide03 Cabin Condensed Bold" panose="00000806000000000000" pitchFamily="2" charset="-93"/>
              </a:rPr>
              <a:t>Mạng </a:t>
            </a:r>
            <a:r>
              <a:rPr lang="vi-VN" sz="2400" dirty="0">
                <a:solidFill>
                  <a:srgbClr val="000B5D"/>
                </a:solidFill>
                <a:latin typeface="#9Slide03 Cabin Condensed Bold" panose="00000806000000000000" pitchFamily="2" charset="-93"/>
              </a:rPr>
              <a:t>lưới sông ngòi dày đặc, nước ngầm nhiều &gt;&gt;&gt; cung cấp nước</a:t>
            </a:r>
          </a:p>
          <a:p>
            <a:pPr marL="518160" lvl="1" indent="-259080" algn="just">
              <a:lnSpc>
                <a:spcPts val="4248"/>
              </a:lnSpc>
              <a:buFont typeface="Arial"/>
              <a:buChar char="•"/>
            </a:pPr>
            <a:r>
              <a:rPr lang="vi-VN" sz="2400" dirty="0" smtClean="0">
                <a:solidFill>
                  <a:srgbClr val="000B5D"/>
                </a:solidFill>
                <a:latin typeface="#9Slide03 Cabin Condensed Bold" panose="00000806000000000000" pitchFamily="2" charset="-93"/>
              </a:rPr>
              <a:t>Sông </a:t>
            </a:r>
            <a:r>
              <a:rPr lang="vi-VN" sz="2400" dirty="0">
                <a:solidFill>
                  <a:srgbClr val="000B5D"/>
                </a:solidFill>
                <a:latin typeface="#9Slide03 Cabin Condensed Bold" panose="00000806000000000000" pitchFamily="2" charset="-93"/>
              </a:rPr>
              <a:t>lớn + địa hình dốc &gt;&gt;&gt; phát triển thuỷ điện. </a:t>
            </a:r>
          </a:p>
          <a:p>
            <a:pPr marL="518160" lvl="1" indent="-259080" algn="just">
              <a:lnSpc>
                <a:spcPts val="4248"/>
              </a:lnSpc>
              <a:buFont typeface="Arial"/>
              <a:buChar char="•"/>
            </a:pPr>
            <a:r>
              <a:rPr lang="vi-VN" sz="2400" dirty="0" smtClean="0">
                <a:solidFill>
                  <a:srgbClr val="000B5D"/>
                </a:solidFill>
                <a:latin typeface="#9Slide03 Cabin Condensed Bold" panose="00000806000000000000" pitchFamily="2" charset="-93"/>
              </a:rPr>
              <a:t>Nguồn </a:t>
            </a:r>
            <a:r>
              <a:rPr lang="vi-VN" sz="2400" dirty="0">
                <a:solidFill>
                  <a:srgbClr val="000B5D"/>
                </a:solidFill>
                <a:latin typeface="#9Slide03 Cabin Condensed Bold" panose="00000806000000000000" pitchFamily="2" charset="-93"/>
              </a:rPr>
              <a:t>nước nóng, nước khoáng đa dạng &gt;&gt;&gt; sản xuất nước khoáng, nước tinh khiết.</a:t>
            </a:r>
          </a:p>
        </p:txBody>
      </p:sp>
      <p:grpSp>
        <p:nvGrpSpPr>
          <p:cNvPr id="33" name="Group 33"/>
          <p:cNvGrpSpPr/>
          <p:nvPr/>
        </p:nvGrpSpPr>
        <p:grpSpPr>
          <a:xfrm rot="-5400000">
            <a:off x="14278044" y="1927148"/>
            <a:ext cx="568864" cy="6601457"/>
            <a:chOff x="0" y="0"/>
            <a:chExt cx="698500" cy="8105830"/>
          </a:xfrm>
        </p:grpSpPr>
        <p:sp>
          <p:nvSpPr>
            <p:cNvPr id="34" name="Freeform 34"/>
            <p:cNvSpPr/>
            <p:nvPr/>
          </p:nvSpPr>
          <p:spPr>
            <a:xfrm>
              <a:off x="0" y="24704"/>
              <a:ext cx="698500" cy="8056421"/>
            </a:xfrm>
            <a:custGeom>
              <a:avLst/>
              <a:gdLst/>
              <a:ahLst/>
              <a:cxnLst/>
              <a:rect l="l" t="t" r="r" b="b"/>
              <a:pathLst>
                <a:path w="698500" h="8056421">
                  <a:moveTo>
                    <a:pt x="460450" y="39994"/>
                  </a:moveTo>
                  <a:lnTo>
                    <a:pt x="587300" y="113798"/>
                  </a:lnTo>
                  <a:cubicBezTo>
                    <a:pt x="656146" y="153854"/>
                    <a:pt x="698500" y="227497"/>
                    <a:pt x="698500" y="307148"/>
                  </a:cubicBezTo>
                  <a:lnTo>
                    <a:pt x="698500" y="7749274"/>
                  </a:lnTo>
                  <a:cubicBezTo>
                    <a:pt x="698500" y="7828925"/>
                    <a:pt x="656146" y="7902568"/>
                    <a:pt x="587300" y="7942624"/>
                  </a:cubicBezTo>
                  <a:lnTo>
                    <a:pt x="460450" y="8016428"/>
                  </a:lnTo>
                  <a:cubicBezTo>
                    <a:pt x="391711" y="8056421"/>
                    <a:pt x="306789" y="8056421"/>
                    <a:pt x="238050" y="8016428"/>
                  </a:cubicBezTo>
                  <a:lnTo>
                    <a:pt x="111200" y="7942624"/>
                  </a:lnTo>
                  <a:cubicBezTo>
                    <a:pt x="42354" y="7902568"/>
                    <a:pt x="0" y="7828925"/>
                    <a:pt x="0" y="7749274"/>
                  </a:cubicBezTo>
                  <a:lnTo>
                    <a:pt x="0" y="307148"/>
                  </a:lnTo>
                  <a:cubicBezTo>
                    <a:pt x="0" y="227497"/>
                    <a:pt x="42354" y="153854"/>
                    <a:pt x="111200" y="113798"/>
                  </a:cubicBezTo>
                  <a:lnTo>
                    <a:pt x="238050" y="39994"/>
                  </a:lnTo>
                  <a:cubicBezTo>
                    <a:pt x="306789" y="0"/>
                    <a:pt x="391711" y="0"/>
                    <a:pt x="460450" y="39994"/>
                  </a:cubicBezTo>
                  <a:close/>
                </a:path>
              </a:pathLst>
            </a:custGeom>
            <a:solidFill>
              <a:srgbClr val="000B5D"/>
            </a:solidFill>
          </p:spPr>
        </p:sp>
        <p:sp>
          <p:nvSpPr>
            <p:cNvPr id="35" name="TextBox 35"/>
            <p:cNvSpPr txBox="1"/>
            <p:nvPr/>
          </p:nvSpPr>
          <p:spPr>
            <a:xfrm>
              <a:off x="0" y="158750"/>
              <a:ext cx="698500" cy="7807380"/>
            </a:xfrm>
            <a:prstGeom prst="rect">
              <a:avLst/>
            </a:prstGeom>
          </p:spPr>
          <p:txBody>
            <a:bodyPr lIns="50800" tIns="50800" rIns="50800" bIns="50800" rtlCol="0" anchor="ctr"/>
            <a:lstStyle/>
            <a:p>
              <a:pPr algn="ctr">
                <a:lnSpc>
                  <a:spcPts val="2400"/>
                </a:lnSpc>
              </a:pPr>
              <a:endParaRPr/>
            </a:p>
          </p:txBody>
        </p:sp>
      </p:grpSp>
      <p:grpSp>
        <p:nvGrpSpPr>
          <p:cNvPr id="36" name="Group 36"/>
          <p:cNvGrpSpPr/>
          <p:nvPr/>
        </p:nvGrpSpPr>
        <p:grpSpPr>
          <a:xfrm>
            <a:off x="9837414" y="4376596"/>
            <a:ext cx="1424334" cy="1268186"/>
            <a:chOff x="0" y="0"/>
            <a:chExt cx="912878" cy="812800"/>
          </a:xfrm>
        </p:grpSpPr>
        <p:sp>
          <p:nvSpPr>
            <p:cNvPr id="37" name="Freeform 37"/>
            <p:cNvSpPr/>
            <p:nvPr/>
          </p:nvSpPr>
          <p:spPr>
            <a:xfrm>
              <a:off x="0" y="0"/>
              <a:ext cx="912878" cy="812800"/>
            </a:xfrm>
            <a:custGeom>
              <a:avLst/>
              <a:gdLst/>
              <a:ahLst/>
              <a:cxnLst/>
              <a:rect l="l" t="t" r="r" b="b"/>
              <a:pathLst>
                <a:path w="912878" h="812800">
                  <a:moveTo>
                    <a:pt x="456439" y="0"/>
                  </a:moveTo>
                  <a:cubicBezTo>
                    <a:pt x="204355" y="0"/>
                    <a:pt x="0" y="181951"/>
                    <a:pt x="0" y="406400"/>
                  </a:cubicBezTo>
                  <a:cubicBezTo>
                    <a:pt x="0" y="630849"/>
                    <a:pt x="204355" y="812800"/>
                    <a:pt x="456439" y="812800"/>
                  </a:cubicBezTo>
                  <a:cubicBezTo>
                    <a:pt x="708523" y="812800"/>
                    <a:pt x="912878" y="630849"/>
                    <a:pt x="912878" y="406400"/>
                  </a:cubicBezTo>
                  <a:cubicBezTo>
                    <a:pt x="912878" y="181951"/>
                    <a:pt x="708523" y="0"/>
                    <a:pt x="456439" y="0"/>
                  </a:cubicBezTo>
                  <a:close/>
                </a:path>
              </a:pathLst>
            </a:custGeom>
            <a:solidFill>
              <a:srgbClr val="000B5D"/>
            </a:solidFill>
          </p:spPr>
        </p:sp>
        <p:sp>
          <p:nvSpPr>
            <p:cNvPr id="38" name="TextBox 38"/>
            <p:cNvSpPr txBox="1"/>
            <p:nvPr/>
          </p:nvSpPr>
          <p:spPr>
            <a:xfrm>
              <a:off x="85582" y="95250"/>
              <a:ext cx="741713" cy="641350"/>
            </a:xfrm>
            <a:prstGeom prst="rect">
              <a:avLst/>
            </a:prstGeom>
          </p:spPr>
          <p:txBody>
            <a:bodyPr lIns="50800" tIns="50800" rIns="50800" bIns="50800" rtlCol="0" anchor="ctr"/>
            <a:lstStyle/>
            <a:p>
              <a:pPr algn="ctr">
                <a:lnSpc>
                  <a:spcPts val="2400"/>
                </a:lnSpc>
              </a:pPr>
              <a:endParaRPr/>
            </a:p>
          </p:txBody>
        </p:sp>
      </p:grpSp>
      <p:grpSp>
        <p:nvGrpSpPr>
          <p:cNvPr id="39" name="Group 39"/>
          <p:cNvGrpSpPr/>
          <p:nvPr/>
        </p:nvGrpSpPr>
        <p:grpSpPr>
          <a:xfrm>
            <a:off x="9900018" y="4432339"/>
            <a:ext cx="1299126" cy="1156700"/>
            <a:chOff x="0" y="0"/>
            <a:chExt cx="7131857" cy="6349975"/>
          </a:xfrm>
        </p:grpSpPr>
        <p:sp>
          <p:nvSpPr>
            <p:cNvPr id="40" name="Freeform 40"/>
            <p:cNvSpPr/>
            <p:nvPr/>
          </p:nvSpPr>
          <p:spPr>
            <a:xfrm>
              <a:off x="0" y="0"/>
              <a:ext cx="7131857" cy="6349975"/>
            </a:xfrm>
            <a:custGeom>
              <a:avLst/>
              <a:gdLst/>
              <a:ahLst/>
              <a:cxnLst/>
              <a:rect l="l" t="t" r="r" b="b"/>
              <a:pathLst>
                <a:path w="7131857" h="6349975">
                  <a:moveTo>
                    <a:pt x="7131857" y="3175025"/>
                  </a:moveTo>
                  <a:cubicBezTo>
                    <a:pt x="7131857" y="4928451"/>
                    <a:pt x="5535305" y="6349975"/>
                    <a:pt x="3565928" y="6349975"/>
                  </a:cubicBezTo>
                  <a:cubicBezTo>
                    <a:pt x="1596523" y="6349975"/>
                    <a:pt x="0" y="4928451"/>
                    <a:pt x="0" y="3175025"/>
                  </a:cubicBezTo>
                  <a:cubicBezTo>
                    <a:pt x="0" y="1421511"/>
                    <a:pt x="1596523" y="0"/>
                    <a:pt x="3565928" y="0"/>
                  </a:cubicBezTo>
                  <a:cubicBezTo>
                    <a:pt x="5535334" y="0"/>
                    <a:pt x="7131857" y="1421511"/>
                    <a:pt x="7131857" y="3175025"/>
                  </a:cubicBezTo>
                  <a:close/>
                </a:path>
              </a:pathLst>
            </a:custGeom>
            <a:blipFill>
              <a:blip r:embed="rId5"/>
              <a:stretch>
                <a:fillRect l="-16819" r="-16819"/>
              </a:stretch>
            </a:blipFill>
          </p:spPr>
        </p:sp>
      </p:grpSp>
      <p:sp>
        <p:nvSpPr>
          <p:cNvPr id="41" name="TextBox 41"/>
          <p:cNvSpPr txBox="1"/>
          <p:nvPr/>
        </p:nvSpPr>
        <p:spPr>
          <a:xfrm>
            <a:off x="11783211" y="4982206"/>
            <a:ext cx="3386448" cy="402674"/>
          </a:xfrm>
          <a:prstGeom prst="rect">
            <a:avLst/>
          </a:prstGeom>
        </p:spPr>
        <p:txBody>
          <a:bodyPr lIns="0" tIns="0" rIns="0" bIns="0" rtlCol="0" anchor="t">
            <a:spAutoFit/>
          </a:bodyPr>
          <a:lstStyle/>
          <a:p>
            <a:pPr algn="l">
              <a:lnSpc>
                <a:spcPts val="3359"/>
              </a:lnSpc>
            </a:pPr>
            <a:r>
              <a:rPr lang="en-US" sz="2400" dirty="0">
                <a:solidFill>
                  <a:srgbClr val="FFFFFF"/>
                </a:solidFill>
                <a:latin typeface="#9Slide03 IcielPanton Black" panose="00000A00000000000000" pitchFamily="2" charset="-93"/>
              </a:rPr>
              <a:t>KHÍ HẬU</a:t>
            </a:r>
          </a:p>
        </p:txBody>
      </p:sp>
      <p:sp>
        <p:nvSpPr>
          <p:cNvPr id="42" name="TextBox 42"/>
          <p:cNvSpPr txBox="1"/>
          <p:nvPr/>
        </p:nvSpPr>
        <p:spPr>
          <a:xfrm>
            <a:off x="9789108" y="5492382"/>
            <a:ext cx="8253309" cy="1615827"/>
          </a:xfrm>
          <a:prstGeom prst="rect">
            <a:avLst/>
          </a:prstGeom>
        </p:spPr>
        <p:txBody>
          <a:bodyPr lIns="0" tIns="0" rIns="0" bIns="0" rtlCol="0" anchor="t">
            <a:spAutoFit/>
          </a:bodyPr>
          <a:lstStyle/>
          <a:p>
            <a:pPr marL="518160" lvl="1" indent="-259080" algn="just">
              <a:lnSpc>
                <a:spcPts val="4248"/>
              </a:lnSpc>
              <a:buFont typeface="Arial"/>
              <a:buChar char="•"/>
            </a:pPr>
            <a:r>
              <a:rPr lang="vi-VN" sz="2400" dirty="0">
                <a:solidFill>
                  <a:srgbClr val="000B5D"/>
                </a:solidFill>
                <a:latin typeface="#9Slide03 Cabin Condensed Bold" panose="00000806000000000000" pitchFamily="2" charset="-93"/>
              </a:rPr>
              <a:t>Nhiệt đới ẩm gió mùa &gt;&gt;&gt; phát triển nông nghiệp, cung cấp nguyên liệu cho ngành công nghiệp chế biến; </a:t>
            </a:r>
            <a:endParaRPr lang="en-US" sz="2400" dirty="0" smtClean="0">
              <a:solidFill>
                <a:srgbClr val="000B5D"/>
              </a:solidFill>
              <a:latin typeface="#9Slide03 Cabin Condensed Bold" panose="00000806000000000000" pitchFamily="2" charset="-93"/>
            </a:endParaRPr>
          </a:p>
          <a:p>
            <a:pPr marL="975360" lvl="2" indent="-259080" algn="just">
              <a:lnSpc>
                <a:spcPts val="4248"/>
              </a:lnSpc>
              <a:buFont typeface="Arial"/>
              <a:buChar char="•"/>
            </a:pPr>
            <a:r>
              <a:rPr lang="en-US" sz="2400" dirty="0" smtClean="0">
                <a:solidFill>
                  <a:srgbClr val="000B5D"/>
                </a:solidFill>
                <a:latin typeface="#9Slide03 Cabin Condensed Bold" panose="00000806000000000000" pitchFamily="2" charset="-93"/>
              </a:rPr>
              <a:t>N</a:t>
            </a:r>
            <a:r>
              <a:rPr lang="vi-VN" sz="2400" dirty="0" smtClean="0">
                <a:solidFill>
                  <a:srgbClr val="000B5D"/>
                </a:solidFill>
                <a:latin typeface="#9Slide03 Cabin Condensed Bold" panose="00000806000000000000" pitchFamily="2" charset="-93"/>
              </a:rPr>
              <a:t>guồn </a:t>
            </a:r>
            <a:r>
              <a:rPr lang="vi-VN" sz="2400" dirty="0">
                <a:solidFill>
                  <a:srgbClr val="000B5D"/>
                </a:solidFill>
                <a:latin typeface="#9Slide03 Cabin Condensed Bold" panose="00000806000000000000" pitchFamily="2" charset="-93"/>
              </a:rPr>
              <a:t>năng lượng tái tạo dồi dào (gió, năng lượng mặt trời,...)</a:t>
            </a:r>
            <a:endParaRPr lang="en-US" sz="2400" dirty="0">
              <a:solidFill>
                <a:srgbClr val="000B5D"/>
              </a:solidFill>
              <a:latin typeface="#9Slide03 Cabin Condensed Bold" panose="00000806000000000000" pitchFamily="2" charset="-93"/>
            </a:endParaRPr>
          </a:p>
        </p:txBody>
      </p:sp>
      <p:sp>
        <p:nvSpPr>
          <p:cNvPr id="43" name="TextBox 43"/>
          <p:cNvSpPr txBox="1"/>
          <p:nvPr/>
        </p:nvSpPr>
        <p:spPr>
          <a:xfrm>
            <a:off x="588282" y="390116"/>
            <a:ext cx="18671554" cy="692497"/>
          </a:xfrm>
          <a:prstGeom prst="rect">
            <a:avLst/>
          </a:prstGeom>
        </p:spPr>
        <p:txBody>
          <a:bodyPr lIns="0" tIns="0" rIns="0" bIns="0" rtlCol="0" anchor="t">
            <a:spAutoFit/>
          </a:bodyPr>
          <a:lstStyle/>
          <a:p>
            <a:pPr algn="l">
              <a:lnSpc>
                <a:spcPts val="5371"/>
              </a:lnSpc>
            </a:pPr>
            <a:r>
              <a:rPr lang="en-US" sz="3836" dirty="0" smtClean="0">
                <a:solidFill>
                  <a:srgbClr val="000B5D"/>
                </a:solidFill>
                <a:latin typeface="#9Slide03 Cabin Condensed Bold" panose="00000806000000000000" pitchFamily="2" charset="-93"/>
              </a:rPr>
              <a:t>1/ CÁC </a:t>
            </a:r>
            <a:r>
              <a:rPr lang="en-US" sz="3836" dirty="0">
                <a:solidFill>
                  <a:srgbClr val="000B5D"/>
                </a:solidFill>
                <a:latin typeface="#9Slide03 Cabin Condensed Bold" panose="00000806000000000000" pitchFamily="2" charset="-93"/>
              </a:rPr>
              <a:t>NHÂN TỐ ẢNH HƯỞNG ĐẾN SỰ PHÁT TRIỂN VÀ PHÂN BỐ CÔNG NGHIỆP</a:t>
            </a:r>
          </a:p>
        </p:txBody>
      </p:sp>
      <p:sp>
        <p:nvSpPr>
          <p:cNvPr id="54" name="TextBox 54"/>
          <p:cNvSpPr txBox="1"/>
          <p:nvPr/>
        </p:nvSpPr>
        <p:spPr>
          <a:xfrm>
            <a:off x="9682695" y="7536770"/>
            <a:ext cx="8359722" cy="1077218"/>
          </a:xfrm>
          <a:prstGeom prst="rect">
            <a:avLst/>
          </a:prstGeom>
          <a:ln>
            <a:solidFill>
              <a:schemeClr val="tx1"/>
            </a:solidFill>
            <a:prstDash val="dash"/>
          </a:ln>
        </p:spPr>
        <p:txBody>
          <a:bodyPr wrap="square" lIns="0" tIns="0" rIns="0" bIns="0" rtlCol="0" anchor="t">
            <a:spAutoFit/>
          </a:bodyPr>
          <a:lstStyle/>
          <a:p>
            <a:pPr marL="518160" lvl="1" indent="-259080" algn="just">
              <a:lnSpc>
                <a:spcPts val="4248"/>
              </a:lnSpc>
              <a:buFont typeface="Arial"/>
              <a:buChar char="•"/>
            </a:pPr>
            <a:r>
              <a:rPr lang="en-US" sz="2400" i="1" dirty="0" err="1">
                <a:solidFill>
                  <a:srgbClr val="FF3131"/>
                </a:solidFill>
                <a:latin typeface="#9Slide03 Cabin Condensed Bold" panose="00000806000000000000" pitchFamily="2" charset="-93"/>
              </a:rPr>
              <a:t>Khó</a:t>
            </a:r>
            <a:r>
              <a:rPr lang="en-US" sz="2400" i="1" dirty="0">
                <a:solidFill>
                  <a:srgbClr val="FF3131"/>
                </a:solidFill>
                <a:latin typeface="#9Slide03 Cabin Condensed Bold" panose="00000806000000000000" pitchFamily="2" charset="-93"/>
              </a:rPr>
              <a:t> </a:t>
            </a:r>
            <a:r>
              <a:rPr lang="en-US" sz="2400" i="1" dirty="0" err="1">
                <a:solidFill>
                  <a:srgbClr val="FF3131"/>
                </a:solidFill>
                <a:latin typeface="#9Slide03 Cabin Condensed Bold" panose="00000806000000000000" pitchFamily="2" charset="-93"/>
              </a:rPr>
              <a:t>khăn</a:t>
            </a:r>
            <a:r>
              <a:rPr lang="en-US" sz="2400" i="1" dirty="0">
                <a:solidFill>
                  <a:srgbClr val="FF3131"/>
                </a:solidFill>
                <a:latin typeface="#9Slide03 Cabin Condensed Bold" panose="00000806000000000000" pitchFamily="2" charset="-93"/>
              </a:rPr>
              <a:t>:</a:t>
            </a:r>
            <a:r>
              <a:rPr lang="en-US" sz="2400" i="1" dirty="0">
                <a:solidFill>
                  <a:srgbClr val="000B5D"/>
                </a:solidFill>
                <a:latin typeface="#9Slide03 Cabin Condensed Bold" panose="00000806000000000000" pitchFamily="2" charset="-93"/>
              </a:rPr>
              <a:t> </a:t>
            </a:r>
            <a:r>
              <a:rPr lang="vi-VN" sz="2400" i="1" dirty="0">
                <a:solidFill>
                  <a:srgbClr val="000B5D"/>
                </a:solidFill>
                <a:latin typeface="#9Slide03 Cabin Condensed Bold" panose="00000806000000000000" pitchFamily="2" charset="-93"/>
              </a:rPr>
              <a:t>phần lớn các mỏ khoáng sản có quy mô nhỏ, phân bố không tập trung; khí hậu nhiệt đới ẩm dễ làm hư hỏng máy móc.</a:t>
            </a:r>
            <a:endParaRPr lang="en-US" sz="2400" i="1" dirty="0">
              <a:solidFill>
                <a:srgbClr val="000B5D"/>
              </a:solidFill>
              <a:latin typeface="#9Slide03 Cabin Condensed Bold" panose="00000806000000000000" pitchFamily="2" charset="-93"/>
            </a:endParaRPr>
          </a:p>
        </p:txBody>
      </p:sp>
      <p:sp>
        <p:nvSpPr>
          <p:cNvPr id="55" name="Freeform 4"/>
          <p:cNvSpPr/>
          <p:nvPr/>
        </p:nvSpPr>
        <p:spPr>
          <a:xfrm>
            <a:off x="15375536" y="535364"/>
            <a:ext cx="2803112" cy="1166795"/>
          </a:xfrm>
          <a:custGeom>
            <a:avLst/>
            <a:gdLst/>
            <a:ahLst/>
            <a:cxnLst/>
            <a:rect l="l" t="t" r="r" b="b"/>
            <a:pathLst>
              <a:path w="4253474" h="1770508">
                <a:moveTo>
                  <a:pt x="0" y="0"/>
                </a:moveTo>
                <a:lnTo>
                  <a:pt x="4253473" y="0"/>
                </a:lnTo>
                <a:lnTo>
                  <a:pt x="4253473" y="1770508"/>
                </a:lnTo>
                <a:lnTo>
                  <a:pt x="0" y="1770508"/>
                </a:lnTo>
                <a:lnTo>
                  <a:pt x="0" y="0"/>
                </a:lnTo>
                <a:close/>
              </a:path>
            </a:pathLst>
          </a:custGeom>
          <a:blipFill>
            <a:blip r:embed="rId6">
              <a:extLst>
                <a:ext uri="{96DAC541-7B7A-43D3-8B79-37D633B846F1}">
                  <asvg:svgBlip xmlns:asvg="http://schemas.microsoft.com/office/drawing/2016/SVG/main" xmlns="" r:embed="rId8"/>
                </a:ext>
              </a:extLst>
            </a:blip>
            <a:stretch>
              <a:fillRect/>
            </a:stretch>
          </a:blipFill>
        </p:spPr>
      </p:sp>
      <p:grpSp>
        <p:nvGrpSpPr>
          <p:cNvPr id="66" name="Group 44"/>
          <p:cNvGrpSpPr/>
          <p:nvPr/>
        </p:nvGrpSpPr>
        <p:grpSpPr>
          <a:xfrm rot="-5400000">
            <a:off x="5462163" y="-674546"/>
            <a:ext cx="568864" cy="6601457"/>
            <a:chOff x="0" y="0"/>
            <a:chExt cx="698500" cy="8105830"/>
          </a:xfrm>
        </p:grpSpPr>
        <p:sp>
          <p:nvSpPr>
            <p:cNvPr id="67" name="Freeform 45"/>
            <p:cNvSpPr/>
            <p:nvPr/>
          </p:nvSpPr>
          <p:spPr>
            <a:xfrm>
              <a:off x="0" y="24704"/>
              <a:ext cx="698500" cy="8056421"/>
            </a:xfrm>
            <a:custGeom>
              <a:avLst/>
              <a:gdLst/>
              <a:ahLst/>
              <a:cxnLst/>
              <a:rect l="l" t="t" r="r" b="b"/>
              <a:pathLst>
                <a:path w="698500" h="8056421">
                  <a:moveTo>
                    <a:pt x="460450" y="39994"/>
                  </a:moveTo>
                  <a:lnTo>
                    <a:pt x="587300" y="113798"/>
                  </a:lnTo>
                  <a:cubicBezTo>
                    <a:pt x="656146" y="153854"/>
                    <a:pt x="698500" y="227497"/>
                    <a:pt x="698500" y="307148"/>
                  </a:cubicBezTo>
                  <a:lnTo>
                    <a:pt x="698500" y="7749274"/>
                  </a:lnTo>
                  <a:cubicBezTo>
                    <a:pt x="698500" y="7828925"/>
                    <a:pt x="656146" y="7902568"/>
                    <a:pt x="587300" y="7942624"/>
                  </a:cubicBezTo>
                  <a:lnTo>
                    <a:pt x="460450" y="8016428"/>
                  </a:lnTo>
                  <a:cubicBezTo>
                    <a:pt x="391711" y="8056421"/>
                    <a:pt x="306789" y="8056421"/>
                    <a:pt x="238050" y="8016428"/>
                  </a:cubicBezTo>
                  <a:lnTo>
                    <a:pt x="111200" y="7942624"/>
                  </a:lnTo>
                  <a:cubicBezTo>
                    <a:pt x="42354" y="7902568"/>
                    <a:pt x="0" y="7828925"/>
                    <a:pt x="0" y="7749274"/>
                  </a:cubicBezTo>
                  <a:lnTo>
                    <a:pt x="0" y="307148"/>
                  </a:lnTo>
                  <a:cubicBezTo>
                    <a:pt x="0" y="227497"/>
                    <a:pt x="42354" y="153854"/>
                    <a:pt x="111200" y="113798"/>
                  </a:cubicBezTo>
                  <a:lnTo>
                    <a:pt x="238050" y="39994"/>
                  </a:lnTo>
                  <a:cubicBezTo>
                    <a:pt x="306789" y="0"/>
                    <a:pt x="391711" y="0"/>
                    <a:pt x="460450" y="39994"/>
                  </a:cubicBezTo>
                  <a:close/>
                </a:path>
              </a:pathLst>
            </a:custGeom>
            <a:solidFill>
              <a:srgbClr val="000B5D"/>
            </a:solidFill>
          </p:spPr>
        </p:sp>
        <p:sp>
          <p:nvSpPr>
            <p:cNvPr id="68" name="TextBox 46"/>
            <p:cNvSpPr txBox="1"/>
            <p:nvPr/>
          </p:nvSpPr>
          <p:spPr>
            <a:xfrm>
              <a:off x="0" y="158750"/>
              <a:ext cx="698500" cy="7807380"/>
            </a:xfrm>
            <a:prstGeom prst="rect">
              <a:avLst/>
            </a:prstGeom>
          </p:spPr>
          <p:txBody>
            <a:bodyPr lIns="50800" tIns="50800" rIns="50800" bIns="50800" rtlCol="0" anchor="ctr"/>
            <a:lstStyle/>
            <a:p>
              <a:pPr algn="ctr">
                <a:lnSpc>
                  <a:spcPts val="2400"/>
                </a:lnSpc>
              </a:pPr>
              <a:endParaRPr/>
            </a:p>
          </p:txBody>
        </p:sp>
      </p:grpSp>
      <p:grpSp>
        <p:nvGrpSpPr>
          <p:cNvPr id="69" name="Group 47"/>
          <p:cNvGrpSpPr/>
          <p:nvPr/>
        </p:nvGrpSpPr>
        <p:grpSpPr>
          <a:xfrm>
            <a:off x="1021532" y="1774902"/>
            <a:ext cx="1424334" cy="1268186"/>
            <a:chOff x="0" y="0"/>
            <a:chExt cx="912878" cy="812800"/>
          </a:xfrm>
        </p:grpSpPr>
        <p:sp>
          <p:nvSpPr>
            <p:cNvPr id="70" name="Freeform 48"/>
            <p:cNvSpPr/>
            <p:nvPr/>
          </p:nvSpPr>
          <p:spPr>
            <a:xfrm>
              <a:off x="0" y="0"/>
              <a:ext cx="912878" cy="812800"/>
            </a:xfrm>
            <a:custGeom>
              <a:avLst/>
              <a:gdLst/>
              <a:ahLst/>
              <a:cxnLst/>
              <a:rect l="l" t="t" r="r" b="b"/>
              <a:pathLst>
                <a:path w="912878" h="812800">
                  <a:moveTo>
                    <a:pt x="456439" y="0"/>
                  </a:moveTo>
                  <a:cubicBezTo>
                    <a:pt x="204355" y="0"/>
                    <a:pt x="0" y="181951"/>
                    <a:pt x="0" y="406400"/>
                  </a:cubicBezTo>
                  <a:cubicBezTo>
                    <a:pt x="0" y="630849"/>
                    <a:pt x="204355" y="812800"/>
                    <a:pt x="456439" y="812800"/>
                  </a:cubicBezTo>
                  <a:cubicBezTo>
                    <a:pt x="708523" y="812800"/>
                    <a:pt x="912878" y="630849"/>
                    <a:pt x="912878" y="406400"/>
                  </a:cubicBezTo>
                  <a:cubicBezTo>
                    <a:pt x="912878" y="181951"/>
                    <a:pt x="708523" y="0"/>
                    <a:pt x="456439" y="0"/>
                  </a:cubicBezTo>
                  <a:close/>
                </a:path>
              </a:pathLst>
            </a:custGeom>
            <a:solidFill>
              <a:srgbClr val="000B5D"/>
            </a:solidFill>
          </p:spPr>
        </p:sp>
        <p:sp>
          <p:nvSpPr>
            <p:cNvPr id="71" name="TextBox 49"/>
            <p:cNvSpPr txBox="1"/>
            <p:nvPr/>
          </p:nvSpPr>
          <p:spPr>
            <a:xfrm>
              <a:off x="85582" y="95250"/>
              <a:ext cx="741713" cy="641350"/>
            </a:xfrm>
            <a:prstGeom prst="rect">
              <a:avLst/>
            </a:prstGeom>
          </p:spPr>
          <p:txBody>
            <a:bodyPr lIns="50800" tIns="50800" rIns="50800" bIns="50800" rtlCol="0" anchor="ctr"/>
            <a:lstStyle/>
            <a:p>
              <a:pPr algn="ctr">
                <a:lnSpc>
                  <a:spcPts val="2400"/>
                </a:lnSpc>
              </a:pPr>
              <a:endParaRPr/>
            </a:p>
          </p:txBody>
        </p:sp>
      </p:grpSp>
      <p:grpSp>
        <p:nvGrpSpPr>
          <p:cNvPr id="72" name="Group 50"/>
          <p:cNvGrpSpPr/>
          <p:nvPr/>
        </p:nvGrpSpPr>
        <p:grpSpPr>
          <a:xfrm>
            <a:off x="1084136" y="1830645"/>
            <a:ext cx="1299126" cy="1156700"/>
            <a:chOff x="0" y="0"/>
            <a:chExt cx="7131857" cy="6349975"/>
          </a:xfrm>
        </p:grpSpPr>
        <p:sp>
          <p:nvSpPr>
            <p:cNvPr id="73" name="Freeform 51"/>
            <p:cNvSpPr/>
            <p:nvPr/>
          </p:nvSpPr>
          <p:spPr>
            <a:xfrm>
              <a:off x="0" y="0"/>
              <a:ext cx="7131857" cy="6349975"/>
            </a:xfrm>
            <a:custGeom>
              <a:avLst/>
              <a:gdLst/>
              <a:ahLst/>
              <a:cxnLst/>
              <a:rect l="l" t="t" r="r" b="b"/>
              <a:pathLst>
                <a:path w="7131857" h="6349975">
                  <a:moveTo>
                    <a:pt x="7131857" y="3175025"/>
                  </a:moveTo>
                  <a:cubicBezTo>
                    <a:pt x="7131857" y="4928451"/>
                    <a:pt x="5535305" y="6349975"/>
                    <a:pt x="3565928" y="6349975"/>
                  </a:cubicBezTo>
                  <a:cubicBezTo>
                    <a:pt x="1596523" y="6349975"/>
                    <a:pt x="0" y="4928451"/>
                    <a:pt x="0" y="3175025"/>
                  </a:cubicBezTo>
                  <a:cubicBezTo>
                    <a:pt x="0" y="1421511"/>
                    <a:pt x="1596523" y="0"/>
                    <a:pt x="3565928" y="0"/>
                  </a:cubicBezTo>
                  <a:cubicBezTo>
                    <a:pt x="5535334" y="0"/>
                    <a:pt x="7131857" y="1421511"/>
                    <a:pt x="7131857" y="3175025"/>
                  </a:cubicBezTo>
                  <a:close/>
                </a:path>
              </a:pathLst>
            </a:custGeom>
            <a:blipFill>
              <a:blip r:embed="rId9"/>
              <a:stretch>
                <a:fillRect l="-16819" r="-16819"/>
              </a:stretch>
            </a:blipFill>
          </p:spPr>
        </p:sp>
      </p:grpSp>
      <p:sp>
        <p:nvSpPr>
          <p:cNvPr id="74" name="TextBox 52"/>
          <p:cNvSpPr txBox="1"/>
          <p:nvPr/>
        </p:nvSpPr>
        <p:spPr>
          <a:xfrm>
            <a:off x="2967329" y="2380512"/>
            <a:ext cx="3386448" cy="402674"/>
          </a:xfrm>
          <a:prstGeom prst="rect">
            <a:avLst/>
          </a:prstGeom>
        </p:spPr>
        <p:txBody>
          <a:bodyPr lIns="0" tIns="0" rIns="0" bIns="0" rtlCol="0" anchor="t">
            <a:spAutoFit/>
          </a:bodyPr>
          <a:lstStyle/>
          <a:p>
            <a:pPr algn="l">
              <a:lnSpc>
                <a:spcPts val="3359"/>
              </a:lnSpc>
            </a:pPr>
            <a:r>
              <a:rPr lang="en-US" sz="2400" dirty="0">
                <a:solidFill>
                  <a:srgbClr val="FFFFFF"/>
                </a:solidFill>
                <a:latin typeface="#9Slide03 IcielPanton Black" panose="00000A00000000000000" pitchFamily="2" charset="-93"/>
              </a:rPr>
              <a:t>VỊ TRÍ ĐỊA LÍ</a:t>
            </a:r>
          </a:p>
        </p:txBody>
      </p:sp>
      <p:sp>
        <p:nvSpPr>
          <p:cNvPr id="75" name="TextBox 53"/>
          <p:cNvSpPr txBox="1"/>
          <p:nvPr/>
        </p:nvSpPr>
        <p:spPr>
          <a:xfrm>
            <a:off x="973227" y="2890688"/>
            <a:ext cx="8253309" cy="1077218"/>
          </a:xfrm>
          <a:prstGeom prst="rect">
            <a:avLst/>
          </a:prstGeom>
        </p:spPr>
        <p:txBody>
          <a:bodyPr lIns="0" tIns="0" rIns="0" bIns="0" rtlCol="0" anchor="t">
            <a:spAutoFit/>
          </a:bodyPr>
          <a:lstStyle/>
          <a:p>
            <a:pPr marL="518160" lvl="1" indent="-259080" algn="just">
              <a:lnSpc>
                <a:spcPts val="4248"/>
              </a:lnSpc>
              <a:buFont typeface="Arial"/>
              <a:buChar char="•"/>
            </a:pPr>
            <a:r>
              <a:rPr lang="vi-VN" sz="2400" dirty="0">
                <a:solidFill>
                  <a:srgbClr val="000B5D"/>
                </a:solidFill>
                <a:latin typeface="#9Slide03 Cabin Condensed Bold" panose="00000806000000000000" pitchFamily="2" charset="-93"/>
              </a:rPr>
              <a:t>nằm ở gần trung tâm của khu vực Đông Nam Á, khu vực </a:t>
            </a:r>
            <a:r>
              <a:rPr lang="vi-VN" sz="2400" dirty="0" smtClean="0">
                <a:solidFill>
                  <a:srgbClr val="000B5D"/>
                </a:solidFill>
                <a:latin typeface="#9Slide03 Cabin Condensed Bold" panose="00000806000000000000" pitchFamily="2" charset="-93"/>
              </a:rPr>
              <a:t>năng</a:t>
            </a:r>
            <a:r>
              <a:rPr lang="en-US" sz="2400" dirty="0" smtClean="0">
                <a:solidFill>
                  <a:srgbClr val="000B5D"/>
                </a:solidFill>
                <a:latin typeface="#9Slide03 Cabin Condensed Bold" panose="00000806000000000000" pitchFamily="2" charset="-93"/>
              </a:rPr>
              <a:t> </a:t>
            </a:r>
            <a:r>
              <a:rPr lang="en-US" sz="2400" dirty="0" err="1" smtClean="0">
                <a:solidFill>
                  <a:srgbClr val="000B5D"/>
                </a:solidFill>
                <a:latin typeface="#9Slide03 Cabin Condensed Bold" panose="00000806000000000000" pitchFamily="2" charset="-93"/>
              </a:rPr>
              <a:t>động</a:t>
            </a:r>
            <a:r>
              <a:rPr lang="vi-VN" sz="2400" dirty="0" smtClean="0">
                <a:solidFill>
                  <a:srgbClr val="000B5D"/>
                </a:solidFill>
                <a:latin typeface="#9Slide03 Cabin Condensed Bold" panose="00000806000000000000" pitchFamily="2" charset="-93"/>
              </a:rPr>
              <a:t> </a:t>
            </a:r>
            <a:r>
              <a:rPr lang="vi-VN" sz="2400" dirty="0">
                <a:solidFill>
                  <a:srgbClr val="000B5D"/>
                </a:solidFill>
                <a:latin typeface="#9Slide03 Cabin Condensed Bold" panose="00000806000000000000" pitchFamily="2" charset="-93"/>
              </a:rPr>
              <a:t>&gt;&gt;&gt; thu hút đầu tư nước ngoài, phát triển công nghiệp. </a:t>
            </a:r>
            <a:endParaRPr lang="en-US" sz="2400" dirty="0">
              <a:solidFill>
                <a:srgbClr val="000B5D"/>
              </a:solidFill>
              <a:latin typeface="#9Slide03 Cabin Condensed Bold" panose="00000806000000000000" pitchFamily="2" charset="-93"/>
            </a:endParaRPr>
          </a:p>
        </p:txBody>
      </p:sp>
    </p:spTree>
    <p:extLst>
      <p:ext uri="{BB962C8B-B14F-4D97-AF65-F5344CB8AC3E}">
        <p14:creationId xmlns:p14="http://schemas.microsoft.com/office/powerpoint/2010/main" val="2793447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809</TotalTime>
  <Words>1771</Words>
  <Application>Microsoft Office PowerPoint</Application>
  <PresentationFormat>Custom</PresentationFormat>
  <Paragraphs>159</Paragraphs>
  <Slides>21</Slides>
  <Notes>4</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Calibri</vt:lpstr>
      <vt:lpstr>Times New Roman</vt:lpstr>
      <vt:lpstr>#9Slide05 Atlantika</vt:lpstr>
      <vt:lpstr>Lexend</vt:lpstr>
      <vt:lpstr>#9Slide03 Cabin Condensed Bold</vt:lpstr>
      <vt:lpstr>#9Slide03 IcielPanton Black</vt:lpstr>
      <vt:lpstr>#9Slide03 IcielNovecento sans E</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6: CÔNG NGHIỆP</dc:title>
  <dc:creator>Admin</dc:creator>
  <cp:lastModifiedBy>Admin</cp:lastModifiedBy>
  <cp:revision>64</cp:revision>
  <dcterms:created xsi:type="dcterms:W3CDTF">2006-08-16T00:00:00Z</dcterms:created>
  <dcterms:modified xsi:type="dcterms:W3CDTF">2026-01-11T03:44:22Z</dcterms:modified>
  <dc:identifier>DAGG4_1Qij0</dc:identifier>
</cp:coreProperties>
</file>