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77" r:id="rId6"/>
    <p:sldId id="278" r:id="rId7"/>
    <p:sldId id="279" r:id="rId8"/>
    <p:sldId id="280" r:id="rId9"/>
    <p:sldId id="282" r:id="rId10"/>
    <p:sldId id="260" r:id="rId11"/>
    <p:sldId id="261" r:id="rId12"/>
    <p:sldId id="262" r:id="rId13"/>
    <p:sldId id="263" r:id="rId14"/>
    <p:sldId id="264" r:id="rId15"/>
    <p:sldId id="265"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Public Sans Bold" panose="020B0604020202020204" charset="0"/>
      <p:regular r:id="rId26"/>
    </p:embeddedFont>
    <p:embeddedFont>
      <p:font typeface="Montserrat Bold" panose="00000800000000000000" pitchFamily="2" charset="0"/>
      <p:regular r:id="rId27"/>
      <p:bold r:id="rId28"/>
    </p:embeddedFont>
    <p:embeddedFont>
      <p:font typeface="Nunito Sans" panose="020B0604020202020204" charset="0"/>
      <p:regular r:id="rId29"/>
    </p:embeddedFont>
    <p:embeddedFont>
      <p:font typeface="Francois One" panose="020B0604020202020204" charset="0"/>
      <p:regular r:id="rId30"/>
    </p:embeddedFont>
    <p:embeddedFont>
      <p:font typeface="Charmonman Bold" panose="020B0604020202020204" charset="-34"/>
      <p:regular r:id="rId31"/>
    </p:embeddedFont>
    <p:embeddedFont>
      <p:font typeface="Poppins" panose="020B0604020202020204" charset="0"/>
      <p:regular r:id="rId32"/>
    </p:embeddedFont>
    <p:embeddedFont>
      <p:font typeface="Nunito Sans Heavy" panose="020B0604020202020204" charset="0"/>
      <p:regular r:id="rId33"/>
    </p:embeddedFont>
    <p:embeddedFont>
      <p:font typeface="Montserrat" panose="00000500000000000000" pitchFamily="2" charset="0"/>
      <p:regular r:id="rId34"/>
      <p:bold r:id="rId35"/>
      <p:italic r:id="rId36"/>
      <p:boldItalic r:id="rId37"/>
    </p:embeddedFont>
    <p:embeddedFont>
      <p:font typeface="Nunito Sans Bold" panose="020B0604020202020204"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7230"/>
    <a:srgbClr val="29592A"/>
    <a:srgbClr val="C2244C"/>
    <a:srgbClr val="B1B1AF"/>
    <a:srgbClr val="FFFEFC"/>
    <a:srgbClr val="FAF59F"/>
    <a:srgbClr val="FFF7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3" autoAdjust="0"/>
    <p:restoredTop sz="94622" autoAdjust="0"/>
  </p:normalViewPr>
  <p:slideViewPr>
    <p:cSldViewPr>
      <p:cViewPr varScale="1">
        <p:scale>
          <a:sx n="47" d="100"/>
          <a:sy n="47" d="100"/>
        </p:scale>
        <p:origin x="51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1.svg"/><Relationship Id="rId3" Type="http://schemas.openxmlformats.org/officeDocument/2006/relationships/image" Target="../media/image28.svg"/><Relationship Id="rId7" Type="http://schemas.openxmlformats.org/officeDocument/2006/relationships/image" Target="../media/image26.png"/><Relationship Id="rId12" Type="http://schemas.openxmlformats.org/officeDocument/2006/relationships/image" Target="../media/image7.png"/><Relationship Id="rId17"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svg"/><Relationship Id="rId5" Type="http://schemas.openxmlformats.org/officeDocument/2006/relationships/image" Target="../media/image25.png"/><Relationship Id="rId15" Type="http://schemas.openxmlformats.org/officeDocument/2006/relationships/image" Target="../media/image9.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34.svg"/><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5.png"/><Relationship Id="rId3" Type="http://schemas.openxmlformats.org/officeDocument/2006/relationships/image" Target="../media/image7.svg"/><Relationship Id="rId7" Type="http://schemas.openxmlformats.org/officeDocument/2006/relationships/image" Target="../media/image16.svg"/><Relationship Id="rId12" Type="http://schemas.openxmlformats.org/officeDocument/2006/relationships/image" Target="../media/image38.svg"/><Relationship Id="rId2" Type="http://schemas.openxmlformats.org/officeDocument/2006/relationships/image" Target="../media/image5.png"/><Relationship Id="rId16"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9.png"/><Relationship Id="rId5" Type="http://schemas.openxmlformats.org/officeDocument/2006/relationships/image" Target="../media/image9.svg"/><Relationship Id="rId15" Type="http://schemas.openxmlformats.org/officeDocument/2006/relationships/image" Target="../media/image31.png"/><Relationship Id="rId10" Type="http://schemas.openxmlformats.org/officeDocument/2006/relationships/image" Target="../media/image24.svg"/><Relationship Id="rId4" Type="http://schemas.openxmlformats.org/officeDocument/2006/relationships/image" Target="../media/image6.png"/><Relationship Id="rId9" Type="http://schemas.openxmlformats.org/officeDocument/2006/relationships/image" Target="../media/image14.png"/><Relationship Id="rId14" Type="http://schemas.openxmlformats.org/officeDocument/2006/relationships/image" Target="../media/image31.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5.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33.png"/><Relationship Id="rId2" Type="http://schemas.openxmlformats.org/officeDocument/2006/relationships/image" Target="../media/image5.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3.svg"/><Relationship Id="rId5" Type="http://schemas.openxmlformats.org/officeDocument/2006/relationships/image" Target="../media/image9.svg"/><Relationship Id="rId15" Type="http://schemas.openxmlformats.org/officeDocument/2006/relationships/image" Target="../media/image47.sv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6.sv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0.svg"/><Relationship Id="rId7" Type="http://schemas.openxmlformats.org/officeDocument/2006/relationships/image" Target="../media/image9.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6.svg"/><Relationship Id="rId5" Type="http://schemas.openxmlformats.org/officeDocument/2006/relationships/image" Target="../media/image7.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8.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3.svg"/><Relationship Id="rId5" Type="http://schemas.openxmlformats.org/officeDocument/2006/relationships/image" Target="../media/image9.svg"/><Relationship Id="rId15" Type="http://schemas.openxmlformats.org/officeDocument/2006/relationships/image" Target="../media/image54.sv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6.sv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8.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6.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3.svg"/><Relationship Id="rId5" Type="http://schemas.openxmlformats.org/officeDocument/2006/relationships/image" Target="../media/image9.sv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6.sv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5.png"/><Relationship Id="rId3" Type="http://schemas.openxmlformats.org/officeDocument/2006/relationships/image" Target="../media/image7.svg"/><Relationship Id="rId7" Type="http://schemas.openxmlformats.org/officeDocument/2006/relationships/image" Target="../media/image51.png"/><Relationship Id="rId12"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9.svg"/><Relationship Id="rId10"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5.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56.png"/><Relationship Id="rId17" Type="http://schemas.openxmlformats.org/officeDocument/2006/relationships/image" Target="../media/image79.svg"/><Relationship Id="rId2" Type="http://schemas.openxmlformats.org/officeDocument/2006/relationships/image" Target="../media/image5.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3.svg"/><Relationship Id="rId5" Type="http://schemas.openxmlformats.org/officeDocument/2006/relationships/image" Target="../media/image9.svg"/><Relationship Id="rId15" Type="http://schemas.openxmlformats.org/officeDocument/2006/relationships/image" Target="../media/image77.sv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6.sv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svg"/><Relationship Id="rId2" Type="http://schemas.openxmlformats.org/officeDocument/2006/relationships/image" Target="../media/image5.png"/><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9.svg"/><Relationship Id="rId15" Type="http://schemas.openxmlformats.org/officeDocument/2006/relationships/image" Target="../media/image12.png"/><Relationship Id="rId10" Type="http://schemas.openxmlformats.org/officeDocument/2006/relationships/image" Target="../media/image14.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7.sv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15.png"/><Relationship Id="rId10" Type="http://schemas.openxmlformats.org/officeDocument/2006/relationships/image" Target="../media/image16.svg"/><Relationship Id="rId4" Type="http://schemas.openxmlformats.org/officeDocument/2006/relationships/image" Target="../media/image22.svg"/><Relationship Id="rId9" Type="http://schemas.openxmlformats.org/officeDocument/2006/relationships/image" Target="../media/image10.png"/><Relationship Id="rId1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png"/><Relationship Id="rId1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7.svg"/><Relationship Id="rId17" Type="http://schemas.openxmlformats.org/officeDocument/2006/relationships/image" Target="../media/image18.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image" Target="../media/image16.svg"/><Relationship Id="rId4" Type="http://schemas.openxmlformats.org/officeDocument/2006/relationships/image" Target="../media/image22.svg"/><Relationship Id="rId9" Type="http://schemas.openxmlformats.org/officeDocument/2006/relationships/image" Target="../media/image10.png"/><Relationship Id="rId1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19.jpeg"/><Relationship Id="rId10" Type="http://schemas.openxmlformats.org/officeDocument/2006/relationships/image" Target="../media/image16.svg"/><Relationship Id="rId4" Type="http://schemas.openxmlformats.org/officeDocument/2006/relationships/image" Target="../media/image22.svg"/><Relationship Id="rId9" Type="http://schemas.openxmlformats.org/officeDocument/2006/relationships/image" Target="../media/image10.png"/><Relationship Id="rId1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png"/><Relationship Id="rId1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1.svg"/><Relationship Id="rId12" Type="http://schemas.openxmlformats.org/officeDocument/2006/relationships/image" Target="../media/image7.svg"/><Relationship Id="rId17" Type="http://schemas.openxmlformats.org/officeDocument/2006/relationships/image" Target="../media/image10.png"/><Relationship Id="rId2" Type="http://schemas.openxmlformats.org/officeDocument/2006/relationships/audio" Target="../media/audio1.wav"/><Relationship Id="rId16" Type="http://schemas.openxmlformats.org/officeDocument/2006/relationships/image" Target="../media/image24.svg"/><Relationship Id="rId1" Type="http://schemas.openxmlformats.org/officeDocument/2006/relationships/slideLayout" Target="../slideLayouts/slideLayout7.xml"/><Relationship Id="rId5" Type="http://schemas.openxmlformats.org/officeDocument/2006/relationships/image" Target="../media/image7.png"/><Relationship Id="rId15" Type="http://schemas.openxmlformats.org/officeDocument/2006/relationships/image" Target="../media/image14.png"/><Relationship Id="rId4" Type="http://schemas.openxmlformats.org/officeDocument/2006/relationships/image" Target="../media/image22.svg"/><Relationship Id="rId14" Type="http://schemas.openxmlformats.org/officeDocument/2006/relationships/image" Target="../media/image9.sv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21.jpeg"/><Relationship Id="rId10" Type="http://schemas.openxmlformats.org/officeDocument/2006/relationships/image" Target="../media/image16.svg"/><Relationship Id="rId4" Type="http://schemas.openxmlformats.org/officeDocument/2006/relationships/image" Target="../media/image22.svg"/><Relationship Id="rId9" Type="http://schemas.openxmlformats.org/officeDocument/2006/relationships/image" Target="../media/image10.png"/><Relationship Id="rId14"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7.sv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6.svg"/><Relationship Id="rId4" Type="http://schemas.openxmlformats.org/officeDocument/2006/relationships/image" Target="../media/image22.svg"/><Relationship Id="rId9" Type="http://schemas.openxmlformats.org/officeDocument/2006/relationships/image" Target="../media/image10.png"/><Relationship Id="rId1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1260183"/>
          </a:xfrm>
          <a:custGeom>
            <a:avLst/>
            <a:gdLst/>
            <a:ahLst/>
            <a:cxnLst/>
            <a:rect l="l" t="t" r="r" b="b"/>
            <a:pathLst>
              <a:path w="18288000" h="11260183">
                <a:moveTo>
                  <a:pt x="0" y="0"/>
                </a:moveTo>
                <a:lnTo>
                  <a:pt x="18288000" y="0"/>
                </a:lnTo>
                <a:lnTo>
                  <a:pt x="18288000" y="11260183"/>
                </a:lnTo>
                <a:lnTo>
                  <a:pt x="0" y="11260183"/>
                </a:lnTo>
                <a:lnTo>
                  <a:pt x="0" y="0"/>
                </a:lnTo>
                <a:close/>
              </a:path>
            </a:pathLst>
          </a:custGeom>
          <a:blipFill>
            <a:blip r:embed="rId2"/>
            <a:stretch>
              <a:fillRect/>
            </a:stretch>
          </a:blipFill>
        </p:spPr>
      </p:sp>
      <p:sp>
        <p:nvSpPr>
          <p:cNvPr id="3" name="Freeform 3"/>
          <p:cNvSpPr/>
          <p:nvPr/>
        </p:nvSpPr>
        <p:spPr>
          <a:xfrm>
            <a:off x="1028700" y="2841171"/>
            <a:ext cx="16230600" cy="4041322"/>
          </a:xfrm>
          <a:custGeom>
            <a:avLst/>
            <a:gdLst/>
            <a:ahLst/>
            <a:cxnLst/>
            <a:rect l="l" t="t" r="r" b="b"/>
            <a:pathLst>
              <a:path w="16230600" h="4041322">
                <a:moveTo>
                  <a:pt x="0" y="0"/>
                </a:moveTo>
                <a:lnTo>
                  <a:pt x="16230600" y="0"/>
                </a:lnTo>
                <a:lnTo>
                  <a:pt x="16230600" y="4041322"/>
                </a:lnTo>
                <a:lnTo>
                  <a:pt x="0" y="4041322"/>
                </a:lnTo>
                <a:lnTo>
                  <a:pt x="0" y="0"/>
                </a:lnTo>
                <a:close/>
              </a:path>
            </a:pathLst>
          </a:custGeom>
          <a:blipFill>
            <a:blip r:embed="rId3">
              <a:alphaModFix amt="65999"/>
            </a:blip>
            <a:stretch>
              <a:fillRect l="-6338" t="-78505" r="-6338" b="-92444"/>
            </a:stretch>
          </a:blipFill>
        </p:spPr>
      </p:sp>
      <p:sp>
        <p:nvSpPr>
          <p:cNvPr id="4" name="TextBox 4"/>
          <p:cNvSpPr txBox="1"/>
          <p:nvPr/>
        </p:nvSpPr>
        <p:spPr>
          <a:xfrm>
            <a:off x="4501350" y="3477677"/>
            <a:ext cx="8648487" cy="712338"/>
          </a:xfrm>
          <a:prstGeom prst="rect">
            <a:avLst/>
          </a:prstGeom>
        </p:spPr>
        <p:txBody>
          <a:bodyPr lIns="0" tIns="0" rIns="0" bIns="0" rtlCol="0" anchor="t">
            <a:spAutoFit/>
          </a:bodyPr>
          <a:lstStyle/>
          <a:p>
            <a:pPr algn="ctr">
              <a:lnSpc>
                <a:spcPts val="5880"/>
              </a:lnSpc>
            </a:pPr>
            <a:r>
              <a:rPr lang="en-US" sz="4200">
                <a:solidFill>
                  <a:srgbClr val="FFFFFF"/>
                </a:solidFill>
                <a:latin typeface="Nunito Sans Bold"/>
              </a:rPr>
              <a:t>HOẠT ĐỘNG</a:t>
            </a:r>
          </a:p>
        </p:txBody>
      </p:sp>
      <p:sp>
        <p:nvSpPr>
          <p:cNvPr id="5" name="TextBox 5"/>
          <p:cNvSpPr txBox="1"/>
          <p:nvPr/>
        </p:nvSpPr>
        <p:spPr>
          <a:xfrm>
            <a:off x="1981200" y="4312852"/>
            <a:ext cx="14325600" cy="2239301"/>
          </a:xfrm>
          <a:prstGeom prst="rect">
            <a:avLst/>
          </a:prstGeom>
        </p:spPr>
        <p:txBody>
          <a:bodyPr lIns="0" tIns="0" rIns="0" bIns="0" rtlCol="0" anchor="t">
            <a:spAutoFit/>
          </a:bodyPr>
          <a:lstStyle/>
          <a:p>
            <a:pPr algn="ctr">
              <a:lnSpc>
                <a:spcPts val="18320"/>
              </a:lnSpc>
            </a:pPr>
            <a:r>
              <a:rPr lang="en-US" sz="13085" spc="2172">
                <a:solidFill>
                  <a:srgbClr val="FFFFFF"/>
                </a:solidFill>
                <a:latin typeface="Nunito Sans Heavy"/>
              </a:rPr>
              <a:t>MỞ ĐẦU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1260183"/>
          </a:xfrm>
          <a:custGeom>
            <a:avLst/>
            <a:gdLst/>
            <a:ahLst/>
            <a:cxnLst/>
            <a:rect l="l" t="t" r="r" b="b"/>
            <a:pathLst>
              <a:path w="18288000" h="11260183">
                <a:moveTo>
                  <a:pt x="0" y="0"/>
                </a:moveTo>
                <a:lnTo>
                  <a:pt x="18288000" y="0"/>
                </a:lnTo>
                <a:lnTo>
                  <a:pt x="18288000" y="11260183"/>
                </a:lnTo>
                <a:lnTo>
                  <a:pt x="0" y="11260183"/>
                </a:lnTo>
                <a:lnTo>
                  <a:pt x="0" y="0"/>
                </a:lnTo>
                <a:close/>
              </a:path>
            </a:pathLst>
          </a:custGeom>
          <a:blipFill>
            <a:blip r:embed="rId2"/>
            <a:stretch>
              <a:fillRect/>
            </a:stretch>
          </a:blipFill>
        </p:spPr>
      </p:sp>
      <p:sp>
        <p:nvSpPr>
          <p:cNvPr id="3" name="Freeform 3"/>
          <p:cNvSpPr/>
          <p:nvPr/>
        </p:nvSpPr>
        <p:spPr>
          <a:xfrm>
            <a:off x="1028700" y="2118632"/>
            <a:ext cx="16230600" cy="6049736"/>
          </a:xfrm>
          <a:custGeom>
            <a:avLst/>
            <a:gdLst/>
            <a:ahLst/>
            <a:cxnLst/>
            <a:rect l="l" t="t" r="r" b="b"/>
            <a:pathLst>
              <a:path w="16230600" h="6049736">
                <a:moveTo>
                  <a:pt x="0" y="0"/>
                </a:moveTo>
                <a:lnTo>
                  <a:pt x="16230600" y="0"/>
                </a:lnTo>
                <a:lnTo>
                  <a:pt x="16230600" y="6049736"/>
                </a:lnTo>
                <a:lnTo>
                  <a:pt x="0" y="6049736"/>
                </a:lnTo>
                <a:lnTo>
                  <a:pt x="0" y="0"/>
                </a:lnTo>
                <a:close/>
              </a:path>
            </a:pathLst>
          </a:custGeom>
          <a:blipFill>
            <a:blip r:embed="rId3">
              <a:alphaModFix amt="65999"/>
            </a:blip>
            <a:stretch>
              <a:fillRect l="-6338" t="-52442" r="-6338" b="-28556"/>
            </a:stretch>
          </a:blipFill>
        </p:spPr>
      </p:sp>
      <p:sp>
        <p:nvSpPr>
          <p:cNvPr id="4" name="TextBox 4"/>
          <p:cNvSpPr txBox="1"/>
          <p:nvPr/>
        </p:nvSpPr>
        <p:spPr>
          <a:xfrm>
            <a:off x="1981200" y="2341177"/>
            <a:ext cx="14325600" cy="4563335"/>
          </a:xfrm>
          <a:prstGeom prst="rect">
            <a:avLst/>
          </a:prstGeom>
        </p:spPr>
        <p:txBody>
          <a:bodyPr lIns="0" tIns="0" rIns="0" bIns="0" rtlCol="0" anchor="t">
            <a:spAutoFit/>
          </a:bodyPr>
          <a:lstStyle/>
          <a:p>
            <a:pPr algn="ctr">
              <a:lnSpc>
                <a:spcPts val="18320"/>
              </a:lnSpc>
            </a:pPr>
            <a:r>
              <a:rPr lang="en-US" sz="13085" spc="2172">
                <a:solidFill>
                  <a:srgbClr val="FFFFFF"/>
                </a:solidFill>
                <a:latin typeface="Nunito Sans Heavy"/>
              </a:rPr>
              <a:t>HÌNH THÀNH KIẾN THỨC  </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5502329" y="-1535460"/>
            <a:ext cx="11926011" cy="12326626"/>
          </a:xfrm>
          <a:custGeom>
            <a:avLst/>
            <a:gdLst/>
            <a:ahLst/>
            <a:cxnLst/>
            <a:rect l="l" t="t" r="r" b="b"/>
            <a:pathLst>
              <a:path w="11926011" h="12326626">
                <a:moveTo>
                  <a:pt x="11926011" y="0"/>
                </a:moveTo>
                <a:lnTo>
                  <a:pt x="0" y="0"/>
                </a:lnTo>
                <a:lnTo>
                  <a:pt x="0" y="12326627"/>
                </a:lnTo>
                <a:lnTo>
                  <a:pt x="11926011" y="12326627"/>
                </a:lnTo>
                <a:lnTo>
                  <a:pt x="11926011"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3678190" y="-405207"/>
            <a:ext cx="10380189" cy="1038018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06" r="-24906"/>
              </a:stretch>
            </a:blipFill>
            <a:ln w="76200" cap="sq">
              <a:solidFill>
                <a:srgbClr val="FFFFFF"/>
              </a:solidFill>
              <a:prstDash val="solid"/>
              <a:miter/>
            </a:ln>
          </p:spPr>
        </p:sp>
      </p:grpSp>
      <p:sp>
        <p:nvSpPr>
          <p:cNvPr id="5" name="Freeform 5"/>
          <p:cNvSpPr/>
          <p:nvPr/>
        </p:nvSpPr>
        <p:spPr>
          <a:xfrm>
            <a:off x="11386976" y="8381929"/>
            <a:ext cx="7315200" cy="2286000"/>
          </a:xfrm>
          <a:custGeom>
            <a:avLst/>
            <a:gdLst/>
            <a:ahLst/>
            <a:cxnLst/>
            <a:rect l="l" t="t" r="r" b="b"/>
            <a:pathLst>
              <a:path w="7315200" h="2286000">
                <a:moveTo>
                  <a:pt x="0" y="0"/>
                </a:moveTo>
                <a:lnTo>
                  <a:pt x="7315200" y="0"/>
                </a:lnTo>
                <a:lnTo>
                  <a:pt x="7315200" y="2286000"/>
                </a:lnTo>
                <a:lnTo>
                  <a:pt x="0" y="2286000"/>
                </a:lnTo>
                <a:lnTo>
                  <a:pt x="0" y="0"/>
                </a:lnTo>
                <a:close/>
              </a:path>
            </a:pathLst>
          </a:custGeom>
          <a:blipFill>
            <a:blip r:embed="rId5">
              <a:alphaModFix amt="9999"/>
              <a:extLst>
                <a:ext uri="{96DAC541-7B7A-43D3-8B79-37D633B846F1}">
                  <asvg:svgBlip xmlns="" xmlns:asvg="http://schemas.microsoft.com/office/drawing/2016/SVG/main" r:embed="rId6"/>
                </a:ext>
              </a:extLst>
            </a:blip>
            <a:stretch>
              <a:fillRect/>
            </a:stretch>
          </a:blipFill>
          <a:ln cap="sq">
            <a:noFill/>
            <a:prstDash val="solid"/>
            <a:miter/>
          </a:ln>
        </p:spPr>
      </p:sp>
      <p:grpSp>
        <p:nvGrpSpPr>
          <p:cNvPr id="6" name="Group 6"/>
          <p:cNvGrpSpPr/>
          <p:nvPr/>
        </p:nvGrpSpPr>
        <p:grpSpPr>
          <a:xfrm>
            <a:off x="7511751" y="5649704"/>
            <a:ext cx="7750450" cy="77504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alphaModFix amt="39000"/>
              </a:blip>
              <a:stretch>
                <a:fillRect l="-24999" r="-25000"/>
              </a:stretch>
            </a:blipFill>
            <a:ln w="76200" cap="sq">
              <a:solidFill>
                <a:srgbClr val="FFFFFF">
                  <a:alpha val="38824"/>
                </a:srgbClr>
              </a:solidFill>
              <a:prstDash val="solid"/>
              <a:miter/>
            </a:ln>
          </p:spPr>
        </p:sp>
      </p:grpSp>
      <p:sp>
        <p:nvSpPr>
          <p:cNvPr id="8" name="Freeform 8"/>
          <p:cNvSpPr/>
          <p:nvPr/>
        </p:nvSpPr>
        <p:spPr>
          <a:xfrm>
            <a:off x="14764526" y="-2105238"/>
            <a:ext cx="8307335" cy="13618582"/>
          </a:xfrm>
          <a:custGeom>
            <a:avLst/>
            <a:gdLst/>
            <a:ahLst/>
            <a:cxnLst/>
            <a:rect l="l" t="t" r="r" b="b"/>
            <a:pathLst>
              <a:path w="8307335" h="13618582">
                <a:moveTo>
                  <a:pt x="0" y="0"/>
                </a:moveTo>
                <a:lnTo>
                  <a:pt x="8307335" y="0"/>
                </a:lnTo>
                <a:lnTo>
                  <a:pt x="8307335" y="13618582"/>
                </a:lnTo>
                <a:lnTo>
                  <a:pt x="0" y="1361858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9907876" y="8623450"/>
            <a:ext cx="435608" cy="329429"/>
          </a:xfrm>
          <a:custGeom>
            <a:avLst/>
            <a:gdLst/>
            <a:ahLst/>
            <a:cxnLst/>
            <a:rect l="l" t="t" r="r" b="b"/>
            <a:pathLst>
              <a:path w="435608" h="329429">
                <a:moveTo>
                  <a:pt x="0" y="0"/>
                </a:moveTo>
                <a:lnTo>
                  <a:pt x="435608" y="0"/>
                </a:lnTo>
                <a:lnTo>
                  <a:pt x="435608" y="329428"/>
                </a:lnTo>
                <a:lnTo>
                  <a:pt x="0" y="3294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14783165" y="6561415"/>
            <a:ext cx="3134210" cy="3069871"/>
          </a:xfrm>
          <a:custGeom>
            <a:avLst/>
            <a:gdLst/>
            <a:ahLst/>
            <a:cxnLst/>
            <a:rect l="l" t="t" r="r" b="b"/>
            <a:pathLst>
              <a:path w="3134210" h="3069871">
                <a:moveTo>
                  <a:pt x="0" y="0"/>
                </a:moveTo>
                <a:lnTo>
                  <a:pt x="3134210" y="0"/>
                </a:lnTo>
                <a:lnTo>
                  <a:pt x="3134210" y="3069872"/>
                </a:lnTo>
                <a:lnTo>
                  <a:pt x="0" y="3069872"/>
                </a:lnTo>
                <a:lnTo>
                  <a:pt x="0" y="0"/>
                </a:lnTo>
                <a:close/>
              </a:path>
            </a:pathLst>
          </a:custGeom>
          <a:blipFill>
            <a:blip r:embed="rId12">
              <a:alphaModFix amt="9999"/>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16350270" y="74853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4">
              <a:extLst>
                <a:ext uri="{96DAC541-7B7A-43D3-8B79-37D633B846F1}">
                  <asvg:svgBlip xmlns="" xmlns:asvg="http://schemas.microsoft.com/office/drawing/2016/SVG/main" r:embed="rId15"/>
                </a:ext>
              </a:extLst>
            </a:blip>
            <a:stretch>
              <a:fillRect t="-151970" r="-621009" b="-1346787"/>
            </a:stretch>
          </a:blipFill>
        </p:spPr>
      </p:sp>
      <p:sp>
        <p:nvSpPr>
          <p:cNvPr id="12" name="Freeform 12"/>
          <p:cNvSpPr/>
          <p:nvPr/>
        </p:nvSpPr>
        <p:spPr>
          <a:xfrm>
            <a:off x="16350270" y="76176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4">
              <a:extLst>
                <a:ext uri="{96DAC541-7B7A-43D3-8B79-37D633B846F1}">
                  <asvg:svgBlip xmlns="" xmlns:asvg="http://schemas.microsoft.com/office/drawing/2016/SVG/main" r:embed="rId15"/>
                </a:ext>
              </a:extLst>
            </a:blip>
            <a:stretch>
              <a:fillRect t="-151970" r="-621009" b="-1346787"/>
            </a:stretch>
          </a:blipFill>
        </p:spPr>
      </p:sp>
      <p:sp>
        <p:nvSpPr>
          <p:cNvPr id="13" name="TextBox 13"/>
          <p:cNvSpPr txBox="1"/>
          <p:nvPr/>
        </p:nvSpPr>
        <p:spPr>
          <a:xfrm>
            <a:off x="6939210" y="1196236"/>
            <a:ext cx="10025744" cy="3878306"/>
          </a:xfrm>
          <a:prstGeom prst="rect">
            <a:avLst/>
          </a:prstGeom>
        </p:spPr>
        <p:txBody>
          <a:bodyPr lIns="0" tIns="0" rIns="0" bIns="0" rtlCol="0" anchor="t">
            <a:spAutoFit/>
          </a:bodyPr>
          <a:lstStyle/>
          <a:p>
            <a:pPr algn="ctr">
              <a:lnSpc>
                <a:spcPts val="10442"/>
              </a:lnSpc>
            </a:pPr>
            <a:r>
              <a:rPr lang="en-US" sz="5899" spc="-477" dirty="0" err="1">
                <a:solidFill>
                  <a:srgbClr val="015438"/>
                </a:solidFill>
                <a:latin typeface="Francois One"/>
              </a:rPr>
              <a:t>Bài</a:t>
            </a:r>
            <a:r>
              <a:rPr lang="en-US" sz="5899" spc="-477" dirty="0">
                <a:solidFill>
                  <a:srgbClr val="015438"/>
                </a:solidFill>
                <a:latin typeface="Francois One"/>
              </a:rPr>
              <a:t> 5. THỰC </a:t>
            </a:r>
            <a:r>
              <a:rPr lang="en-US" sz="5899" spc="-477" dirty="0" smtClean="0">
                <a:solidFill>
                  <a:srgbClr val="015438"/>
                </a:solidFill>
                <a:latin typeface="Francois One"/>
              </a:rPr>
              <a:t>HÀNH</a:t>
            </a:r>
            <a:br>
              <a:rPr lang="en-US" sz="5899" spc="-477" dirty="0" smtClean="0">
                <a:solidFill>
                  <a:srgbClr val="015438"/>
                </a:solidFill>
                <a:latin typeface="Francois One"/>
              </a:rPr>
            </a:br>
            <a:r>
              <a:rPr lang="en-US" sz="5899" spc="-477" dirty="0" smtClean="0">
                <a:solidFill>
                  <a:srgbClr val="015438"/>
                </a:solidFill>
                <a:latin typeface="Francois One"/>
              </a:rPr>
              <a:t>VIẾT </a:t>
            </a:r>
            <a:r>
              <a:rPr lang="en-US" sz="5899" spc="-477" dirty="0">
                <a:solidFill>
                  <a:srgbClr val="015438"/>
                </a:solidFill>
                <a:latin typeface="Francois One"/>
              </a:rPr>
              <a:t>BÁO CÁO VỀ MỘT MÔ HÌNH </a:t>
            </a:r>
          </a:p>
          <a:p>
            <a:pPr algn="ctr">
              <a:lnSpc>
                <a:spcPts val="10442"/>
              </a:lnSpc>
            </a:pPr>
            <a:r>
              <a:rPr lang="en-US" sz="5899" spc="-477" dirty="0">
                <a:solidFill>
                  <a:srgbClr val="015438"/>
                </a:solidFill>
                <a:latin typeface="Francois One"/>
              </a:rPr>
              <a:t>SẢN XUẤT NÔNG NGHIỆP CÓ HIỆU QUẢ</a:t>
            </a:r>
          </a:p>
        </p:txBody>
      </p:sp>
      <p:sp>
        <p:nvSpPr>
          <p:cNvPr id="14" name="Freeform 14"/>
          <p:cNvSpPr/>
          <p:nvPr/>
        </p:nvSpPr>
        <p:spPr>
          <a:xfrm>
            <a:off x="5311323" y="-405207"/>
            <a:ext cx="4400856" cy="4114800"/>
          </a:xfrm>
          <a:custGeom>
            <a:avLst/>
            <a:gdLst/>
            <a:ahLst/>
            <a:cxnLst/>
            <a:rect l="l" t="t" r="r" b="b"/>
            <a:pathLst>
              <a:path w="4400856" h="4114800">
                <a:moveTo>
                  <a:pt x="0" y="0"/>
                </a:moveTo>
                <a:lnTo>
                  <a:pt x="4400856" y="0"/>
                </a:lnTo>
                <a:lnTo>
                  <a:pt x="4400856" y="4114800"/>
                </a:lnTo>
                <a:lnTo>
                  <a:pt x="0" y="4114800"/>
                </a:lnTo>
                <a:lnTo>
                  <a:pt x="0" y="0"/>
                </a:lnTo>
                <a:close/>
              </a:path>
            </a:pathLst>
          </a:custGeom>
          <a:blipFill>
            <a:blip r:embed="rId16">
              <a:alphaModFix amt="9999"/>
              <a:extLst>
                <a:ext uri="{96DAC541-7B7A-43D3-8B79-37D633B846F1}">
                  <asvg:svgBlip xmlns="" xmlns:asvg="http://schemas.microsoft.com/office/drawing/2016/SVG/main" r:embed="rId17"/>
                </a:ext>
              </a:extLst>
            </a:blip>
            <a:stretch>
              <a:fillRect/>
            </a:stretch>
          </a:blipFill>
          <a:ln cap="sq">
            <a:noFill/>
            <a:prstDash val="solid"/>
            <a:miter/>
          </a:ln>
        </p:spPr>
      </p:sp>
      <p:sp>
        <p:nvSpPr>
          <p:cNvPr id="15" name="Freeform 15"/>
          <p:cNvSpPr/>
          <p:nvPr/>
        </p:nvSpPr>
        <p:spPr>
          <a:xfrm>
            <a:off x="1511905" y="8381929"/>
            <a:ext cx="7315200" cy="2286000"/>
          </a:xfrm>
          <a:custGeom>
            <a:avLst/>
            <a:gdLst/>
            <a:ahLst/>
            <a:cxnLst/>
            <a:rect l="l" t="t" r="r" b="b"/>
            <a:pathLst>
              <a:path w="7315200" h="2286000">
                <a:moveTo>
                  <a:pt x="0" y="0"/>
                </a:moveTo>
                <a:lnTo>
                  <a:pt x="7315200" y="0"/>
                </a:lnTo>
                <a:lnTo>
                  <a:pt x="7315200" y="2286000"/>
                </a:lnTo>
                <a:lnTo>
                  <a:pt x="0" y="2286000"/>
                </a:lnTo>
                <a:lnTo>
                  <a:pt x="0" y="0"/>
                </a:lnTo>
                <a:close/>
              </a:path>
            </a:pathLst>
          </a:custGeom>
          <a:blipFill>
            <a:blip r:embed="rId5">
              <a:alphaModFix amt="9999"/>
              <a:extLst>
                <a:ext uri="{96DAC541-7B7A-43D3-8B79-37D633B846F1}">
                  <asvg:svgBlip xmlns="" xmlns:asvg="http://schemas.microsoft.com/office/drawing/2016/SVG/main" r:embed="rId6"/>
                </a:ext>
              </a:extLst>
            </a:blip>
            <a:stretch>
              <a:fillRect/>
            </a:stretch>
          </a:blipFill>
          <a:ln cap="sq">
            <a:noFill/>
            <a:prstDash val="solid"/>
            <a:miter/>
          </a:ln>
        </p:spPr>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33546" y="-87734"/>
            <a:ext cx="5386205" cy="10462468"/>
            <a:chOff x="0" y="0"/>
            <a:chExt cx="1418589" cy="2755547"/>
          </a:xfrm>
        </p:grpSpPr>
        <p:sp>
          <p:nvSpPr>
            <p:cNvPr id="3" name="Freeform 3"/>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4" name="TextBox 4"/>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5" name="Freeform 5"/>
          <p:cNvSpPr/>
          <p:nvPr/>
        </p:nvSpPr>
        <p:spPr>
          <a:xfrm rot="5400000" flipV="1">
            <a:off x="11354311" y="3040238"/>
            <a:ext cx="12944674" cy="4595359"/>
          </a:xfrm>
          <a:custGeom>
            <a:avLst/>
            <a:gdLst/>
            <a:ahLst/>
            <a:cxnLst/>
            <a:rect l="l" t="t" r="r" b="b"/>
            <a:pathLst>
              <a:path w="12944674" h="4595359">
                <a:moveTo>
                  <a:pt x="0" y="4595360"/>
                </a:moveTo>
                <a:lnTo>
                  <a:pt x="12944674" y="4595360"/>
                </a:lnTo>
                <a:lnTo>
                  <a:pt x="12944674" y="0"/>
                </a:lnTo>
                <a:lnTo>
                  <a:pt x="0" y="0"/>
                </a:lnTo>
                <a:lnTo>
                  <a:pt x="0" y="459536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6091710" y="1380829"/>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7" name="Freeform 7"/>
          <p:cNvSpPr/>
          <p:nvPr/>
        </p:nvSpPr>
        <p:spPr>
          <a:xfrm>
            <a:off x="16091710" y="1513103"/>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grpSp>
        <p:nvGrpSpPr>
          <p:cNvPr id="8" name="Group 8"/>
          <p:cNvGrpSpPr/>
          <p:nvPr/>
        </p:nvGrpSpPr>
        <p:grpSpPr>
          <a:xfrm>
            <a:off x="16531473" y="8442177"/>
            <a:ext cx="816123" cy="816123"/>
            <a:chOff x="0" y="0"/>
            <a:chExt cx="812800" cy="812800"/>
          </a:xfrm>
        </p:grpSpPr>
        <p:sp>
          <p:nvSpPr>
            <p:cNvPr id="9" name="Freeform 9"/>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sp>
        <p:sp>
          <p:nvSpPr>
            <p:cNvPr id="10" name="TextBox 10"/>
            <p:cNvSpPr txBox="1"/>
            <p:nvPr/>
          </p:nvSpPr>
          <p:spPr>
            <a:xfrm>
              <a:off x="139700" y="92075"/>
              <a:ext cx="533400" cy="581025"/>
            </a:xfrm>
            <a:prstGeom prst="rect">
              <a:avLst/>
            </a:prstGeom>
          </p:spPr>
          <p:txBody>
            <a:bodyPr lIns="50800" tIns="50800" rIns="50800" bIns="50800" rtlCol="0" anchor="ctr"/>
            <a:lstStyle/>
            <a:p>
              <a:pPr algn="ctr">
                <a:lnSpc>
                  <a:spcPts val="3660"/>
                </a:lnSpc>
              </a:pPr>
              <a:endParaRPr/>
            </a:p>
          </p:txBody>
        </p:sp>
      </p:grpSp>
      <p:sp>
        <p:nvSpPr>
          <p:cNvPr id="11" name="Freeform 11"/>
          <p:cNvSpPr/>
          <p:nvPr/>
        </p:nvSpPr>
        <p:spPr>
          <a:xfrm>
            <a:off x="1028700" y="2106353"/>
            <a:ext cx="3949901" cy="3949901"/>
          </a:xfrm>
          <a:custGeom>
            <a:avLst/>
            <a:gdLst/>
            <a:ahLst/>
            <a:cxnLst/>
            <a:rect l="l" t="t" r="r" b="b"/>
            <a:pathLst>
              <a:path w="3949901" h="3949901">
                <a:moveTo>
                  <a:pt x="0" y="0"/>
                </a:moveTo>
                <a:lnTo>
                  <a:pt x="3949901" y="0"/>
                </a:lnTo>
                <a:lnTo>
                  <a:pt x="3949901" y="3949901"/>
                </a:lnTo>
                <a:lnTo>
                  <a:pt x="0" y="394990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2" name="Group 12"/>
          <p:cNvGrpSpPr/>
          <p:nvPr/>
        </p:nvGrpSpPr>
        <p:grpSpPr>
          <a:xfrm>
            <a:off x="1554749" y="2068780"/>
            <a:ext cx="3423853" cy="342385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8585" r="-28585"/>
              </a:stretch>
            </a:blipFill>
            <a:ln w="76200" cap="sq">
              <a:solidFill>
                <a:srgbClr val="FFFFFF"/>
              </a:solidFill>
              <a:prstDash val="solid"/>
              <a:miter/>
            </a:ln>
          </p:spPr>
        </p:sp>
      </p:grpSp>
      <p:grpSp>
        <p:nvGrpSpPr>
          <p:cNvPr id="14" name="Group 14"/>
          <p:cNvGrpSpPr/>
          <p:nvPr/>
        </p:nvGrpSpPr>
        <p:grpSpPr>
          <a:xfrm>
            <a:off x="5779927" y="2253731"/>
            <a:ext cx="1960896" cy="584947"/>
            <a:chOff x="0" y="0"/>
            <a:chExt cx="520262" cy="155197"/>
          </a:xfrm>
        </p:grpSpPr>
        <p:sp>
          <p:nvSpPr>
            <p:cNvPr id="15" name="Freeform 15"/>
            <p:cNvSpPr/>
            <p:nvPr/>
          </p:nvSpPr>
          <p:spPr>
            <a:xfrm>
              <a:off x="0" y="0"/>
              <a:ext cx="520262" cy="155197"/>
            </a:xfrm>
            <a:custGeom>
              <a:avLst/>
              <a:gdLst/>
              <a:ahLst/>
              <a:cxnLst/>
              <a:rect l="l" t="t" r="r" b="b"/>
              <a:pathLst>
                <a:path w="520262" h="155197">
                  <a:moveTo>
                    <a:pt x="77599" y="0"/>
                  </a:moveTo>
                  <a:lnTo>
                    <a:pt x="442663" y="0"/>
                  </a:lnTo>
                  <a:cubicBezTo>
                    <a:pt x="485520" y="0"/>
                    <a:pt x="520262" y="34742"/>
                    <a:pt x="520262" y="77599"/>
                  </a:cubicBezTo>
                  <a:lnTo>
                    <a:pt x="520262" y="77599"/>
                  </a:lnTo>
                  <a:cubicBezTo>
                    <a:pt x="520262" y="120455"/>
                    <a:pt x="485520" y="155197"/>
                    <a:pt x="442663" y="155197"/>
                  </a:cubicBezTo>
                  <a:lnTo>
                    <a:pt x="77599" y="155197"/>
                  </a:lnTo>
                  <a:cubicBezTo>
                    <a:pt x="34742" y="155197"/>
                    <a:pt x="0" y="120455"/>
                    <a:pt x="0" y="77599"/>
                  </a:cubicBezTo>
                  <a:lnTo>
                    <a:pt x="0" y="77599"/>
                  </a:lnTo>
                  <a:cubicBezTo>
                    <a:pt x="0" y="34742"/>
                    <a:pt x="34742" y="0"/>
                    <a:pt x="77599" y="0"/>
                  </a:cubicBezTo>
                  <a:close/>
                </a:path>
              </a:pathLst>
            </a:custGeom>
            <a:solidFill>
              <a:srgbClr val="015438"/>
            </a:solidFill>
          </p:spPr>
        </p:sp>
        <p:sp>
          <p:nvSpPr>
            <p:cNvPr id="16" name="TextBox 16"/>
            <p:cNvSpPr txBox="1"/>
            <p:nvPr/>
          </p:nvSpPr>
          <p:spPr>
            <a:xfrm>
              <a:off x="0" y="-47625"/>
              <a:ext cx="520262" cy="202822"/>
            </a:xfrm>
            <a:prstGeom prst="rect">
              <a:avLst/>
            </a:prstGeom>
          </p:spPr>
          <p:txBody>
            <a:bodyPr lIns="50800" tIns="50800" rIns="50800" bIns="50800" rtlCol="0" anchor="ctr"/>
            <a:lstStyle/>
            <a:p>
              <a:pPr algn="ctr">
                <a:lnSpc>
                  <a:spcPts val="3660"/>
                </a:lnSpc>
              </a:pPr>
              <a:endParaRPr/>
            </a:p>
          </p:txBody>
        </p:sp>
      </p:grpSp>
      <p:grpSp>
        <p:nvGrpSpPr>
          <p:cNvPr id="17" name="Group 17"/>
          <p:cNvGrpSpPr/>
          <p:nvPr/>
        </p:nvGrpSpPr>
        <p:grpSpPr>
          <a:xfrm>
            <a:off x="5779927" y="4508909"/>
            <a:ext cx="1960896" cy="584947"/>
            <a:chOff x="0" y="0"/>
            <a:chExt cx="520262" cy="155197"/>
          </a:xfrm>
        </p:grpSpPr>
        <p:sp>
          <p:nvSpPr>
            <p:cNvPr id="18" name="Freeform 18"/>
            <p:cNvSpPr/>
            <p:nvPr/>
          </p:nvSpPr>
          <p:spPr>
            <a:xfrm>
              <a:off x="0" y="0"/>
              <a:ext cx="520262" cy="155197"/>
            </a:xfrm>
            <a:custGeom>
              <a:avLst/>
              <a:gdLst/>
              <a:ahLst/>
              <a:cxnLst/>
              <a:rect l="l" t="t" r="r" b="b"/>
              <a:pathLst>
                <a:path w="520262" h="155197">
                  <a:moveTo>
                    <a:pt x="77599" y="0"/>
                  </a:moveTo>
                  <a:lnTo>
                    <a:pt x="442663" y="0"/>
                  </a:lnTo>
                  <a:cubicBezTo>
                    <a:pt x="485520" y="0"/>
                    <a:pt x="520262" y="34742"/>
                    <a:pt x="520262" y="77599"/>
                  </a:cubicBezTo>
                  <a:lnTo>
                    <a:pt x="520262" y="77599"/>
                  </a:lnTo>
                  <a:cubicBezTo>
                    <a:pt x="520262" y="120455"/>
                    <a:pt x="485520" y="155197"/>
                    <a:pt x="442663" y="155197"/>
                  </a:cubicBezTo>
                  <a:lnTo>
                    <a:pt x="77599" y="155197"/>
                  </a:lnTo>
                  <a:cubicBezTo>
                    <a:pt x="34742" y="155197"/>
                    <a:pt x="0" y="120455"/>
                    <a:pt x="0" y="77599"/>
                  </a:cubicBezTo>
                  <a:lnTo>
                    <a:pt x="0" y="77599"/>
                  </a:lnTo>
                  <a:cubicBezTo>
                    <a:pt x="0" y="34742"/>
                    <a:pt x="34742" y="0"/>
                    <a:pt x="77599" y="0"/>
                  </a:cubicBezTo>
                  <a:close/>
                </a:path>
              </a:pathLst>
            </a:custGeom>
            <a:solidFill>
              <a:srgbClr val="015438"/>
            </a:solidFill>
          </p:spPr>
        </p:sp>
        <p:sp>
          <p:nvSpPr>
            <p:cNvPr id="19" name="TextBox 19"/>
            <p:cNvSpPr txBox="1"/>
            <p:nvPr/>
          </p:nvSpPr>
          <p:spPr>
            <a:xfrm>
              <a:off x="0" y="-66675"/>
              <a:ext cx="520262" cy="221872"/>
            </a:xfrm>
            <a:prstGeom prst="rect">
              <a:avLst/>
            </a:prstGeom>
          </p:spPr>
          <p:txBody>
            <a:bodyPr lIns="50800" tIns="50800" rIns="50800" bIns="50800" rtlCol="0" anchor="ctr"/>
            <a:lstStyle/>
            <a:p>
              <a:pPr marL="0" lvl="0" indent="0" algn="ctr">
                <a:lnSpc>
                  <a:spcPts val="3682"/>
                </a:lnSpc>
                <a:spcBef>
                  <a:spcPct val="0"/>
                </a:spcBef>
              </a:pPr>
              <a:endParaRPr/>
            </a:p>
          </p:txBody>
        </p:sp>
      </p:grpSp>
      <p:sp>
        <p:nvSpPr>
          <p:cNvPr id="20" name="Freeform 20"/>
          <p:cNvSpPr/>
          <p:nvPr/>
        </p:nvSpPr>
        <p:spPr>
          <a:xfrm>
            <a:off x="12025164" y="5450424"/>
            <a:ext cx="3528419" cy="3568566"/>
          </a:xfrm>
          <a:custGeom>
            <a:avLst/>
            <a:gdLst/>
            <a:ahLst/>
            <a:cxnLst/>
            <a:rect l="l" t="t" r="r" b="b"/>
            <a:pathLst>
              <a:path w="3528419" h="3568566">
                <a:moveTo>
                  <a:pt x="0" y="0"/>
                </a:moveTo>
                <a:lnTo>
                  <a:pt x="3528420" y="0"/>
                </a:lnTo>
                <a:lnTo>
                  <a:pt x="3528420" y="3568566"/>
                </a:lnTo>
                <a:lnTo>
                  <a:pt x="0" y="3568566"/>
                </a:lnTo>
                <a:lnTo>
                  <a:pt x="0" y="0"/>
                </a:lnTo>
                <a:close/>
              </a:path>
            </a:pathLst>
          </a:custGeom>
          <a:blipFill>
            <a:blip r:embed="rId9">
              <a:alphaModFix amt="9999"/>
              <a:extLst>
                <a:ext uri="{96DAC541-7B7A-43D3-8B79-37D633B846F1}">
                  <asvg:svgBlip xmlns="" xmlns:asvg="http://schemas.microsoft.com/office/drawing/2016/SVG/main" r:embed="rId10"/>
                </a:ext>
              </a:extLst>
            </a:blip>
            <a:stretch>
              <a:fillRect/>
            </a:stretch>
          </a:blipFill>
        </p:spPr>
      </p:sp>
      <p:sp>
        <p:nvSpPr>
          <p:cNvPr id="21" name="TextBox 21"/>
          <p:cNvSpPr txBox="1"/>
          <p:nvPr/>
        </p:nvSpPr>
        <p:spPr>
          <a:xfrm>
            <a:off x="425129" y="162321"/>
            <a:ext cx="10025744" cy="1211134"/>
          </a:xfrm>
          <a:prstGeom prst="rect">
            <a:avLst/>
          </a:prstGeom>
        </p:spPr>
        <p:txBody>
          <a:bodyPr lIns="0" tIns="0" rIns="0" bIns="0" rtlCol="0" anchor="t">
            <a:spAutoFit/>
          </a:bodyPr>
          <a:lstStyle/>
          <a:p>
            <a:pPr algn="ctr">
              <a:lnSpc>
                <a:spcPts val="10442"/>
              </a:lnSpc>
            </a:pPr>
            <a:r>
              <a:rPr lang="en-US" sz="5899" spc="70">
                <a:solidFill>
                  <a:srgbClr val="015438"/>
                </a:solidFill>
                <a:latin typeface="Francois One"/>
              </a:rPr>
              <a:t>MỤC TIÊU</a:t>
            </a:r>
          </a:p>
        </p:txBody>
      </p:sp>
      <p:grpSp>
        <p:nvGrpSpPr>
          <p:cNvPr id="22" name="Group 22"/>
          <p:cNvGrpSpPr/>
          <p:nvPr/>
        </p:nvGrpSpPr>
        <p:grpSpPr>
          <a:xfrm>
            <a:off x="762700" y="6665854"/>
            <a:ext cx="2503975" cy="584947"/>
            <a:chOff x="0" y="0"/>
            <a:chExt cx="664351" cy="155197"/>
          </a:xfrm>
        </p:grpSpPr>
        <p:sp>
          <p:nvSpPr>
            <p:cNvPr id="23" name="Freeform 23"/>
            <p:cNvSpPr/>
            <p:nvPr/>
          </p:nvSpPr>
          <p:spPr>
            <a:xfrm>
              <a:off x="0" y="0"/>
              <a:ext cx="664351" cy="155197"/>
            </a:xfrm>
            <a:custGeom>
              <a:avLst/>
              <a:gdLst/>
              <a:ahLst/>
              <a:cxnLst/>
              <a:rect l="l" t="t" r="r" b="b"/>
              <a:pathLst>
                <a:path w="664351" h="155197">
                  <a:moveTo>
                    <a:pt x="77599" y="0"/>
                  </a:moveTo>
                  <a:lnTo>
                    <a:pt x="586752" y="0"/>
                  </a:lnTo>
                  <a:cubicBezTo>
                    <a:pt x="629609" y="0"/>
                    <a:pt x="664351" y="34742"/>
                    <a:pt x="664351" y="77599"/>
                  </a:cubicBezTo>
                  <a:lnTo>
                    <a:pt x="664351" y="77599"/>
                  </a:lnTo>
                  <a:cubicBezTo>
                    <a:pt x="664351" y="120455"/>
                    <a:pt x="629609" y="155197"/>
                    <a:pt x="586752" y="155197"/>
                  </a:cubicBezTo>
                  <a:lnTo>
                    <a:pt x="77599" y="155197"/>
                  </a:lnTo>
                  <a:cubicBezTo>
                    <a:pt x="34742" y="155197"/>
                    <a:pt x="0" y="120455"/>
                    <a:pt x="0" y="77599"/>
                  </a:cubicBezTo>
                  <a:lnTo>
                    <a:pt x="0" y="77599"/>
                  </a:lnTo>
                  <a:cubicBezTo>
                    <a:pt x="0" y="34742"/>
                    <a:pt x="34742" y="0"/>
                    <a:pt x="77599" y="0"/>
                  </a:cubicBezTo>
                  <a:close/>
                </a:path>
              </a:pathLst>
            </a:custGeom>
            <a:solidFill>
              <a:srgbClr val="015438"/>
            </a:solidFill>
          </p:spPr>
        </p:sp>
        <p:sp>
          <p:nvSpPr>
            <p:cNvPr id="24" name="TextBox 24"/>
            <p:cNvSpPr txBox="1"/>
            <p:nvPr/>
          </p:nvSpPr>
          <p:spPr>
            <a:xfrm>
              <a:off x="0" y="-66675"/>
              <a:ext cx="664351" cy="221872"/>
            </a:xfrm>
            <a:prstGeom prst="rect">
              <a:avLst/>
            </a:prstGeom>
          </p:spPr>
          <p:txBody>
            <a:bodyPr lIns="50800" tIns="50800" rIns="50800" bIns="50800" rtlCol="0" anchor="ctr"/>
            <a:lstStyle/>
            <a:p>
              <a:pPr marL="0" lvl="0" indent="0" algn="ctr">
                <a:lnSpc>
                  <a:spcPts val="3682"/>
                </a:lnSpc>
                <a:spcBef>
                  <a:spcPct val="0"/>
                </a:spcBef>
              </a:pPr>
              <a:endParaRPr/>
            </a:p>
          </p:txBody>
        </p:sp>
      </p:grpSp>
      <p:sp>
        <p:nvSpPr>
          <p:cNvPr id="25" name="Freeform 25"/>
          <p:cNvSpPr/>
          <p:nvPr/>
        </p:nvSpPr>
        <p:spPr>
          <a:xfrm>
            <a:off x="425129" y="-859232"/>
            <a:ext cx="4400856" cy="4114800"/>
          </a:xfrm>
          <a:custGeom>
            <a:avLst/>
            <a:gdLst/>
            <a:ahLst/>
            <a:cxnLst/>
            <a:rect l="l" t="t" r="r" b="b"/>
            <a:pathLst>
              <a:path w="4400856" h="4114800">
                <a:moveTo>
                  <a:pt x="0" y="0"/>
                </a:moveTo>
                <a:lnTo>
                  <a:pt x="4400856" y="0"/>
                </a:lnTo>
                <a:lnTo>
                  <a:pt x="4400856" y="4114800"/>
                </a:lnTo>
                <a:lnTo>
                  <a:pt x="0" y="4114800"/>
                </a:lnTo>
                <a:lnTo>
                  <a:pt x="0" y="0"/>
                </a:lnTo>
                <a:close/>
              </a:path>
            </a:pathLst>
          </a:custGeom>
          <a:blipFill>
            <a:blip r:embed="rId11">
              <a:alphaModFix amt="9999"/>
              <a:extLst>
                <a:ext uri="{96DAC541-7B7A-43D3-8B79-37D633B846F1}">
                  <asvg:svgBlip xmlns="" xmlns:asvg="http://schemas.microsoft.com/office/drawing/2016/SVG/main" r:embed="rId12"/>
                </a:ext>
              </a:extLst>
            </a:blip>
            <a:stretch>
              <a:fillRect/>
            </a:stretch>
          </a:blipFill>
          <a:ln cap="sq">
            <a:noFill/>
            <a:prstDash val="solid"/>
            <a:miter/>
          </a:ln>
        </p:spPr>
      </p:sp>
      <p:sp>
        <p:nvSpPr>
          <p:cNvPr id="26" name="TextBox 26"/>
          <p:cNvSpPr txBox="1"/>
          <p:nvPr/>
        </p:nvSpPr>
        <p:spPr>
          <a:xfrm>
            <a:off x="762700" y="7453526"/>
            <a:ext cx="11847744" cy="1436980"/>
          </a:xfrm>
          <a:prstGeom prst="rect">
            <a:avLst/>
          </a:prstGeom>
        </p:spPr>
        <p:txBody>
          <a:bodyPr lIns="0" tIns="0" rIns="0" bIns="0" rtlCol="0" anchor="t">
            <a:spAutoFit/>
          </a:bodyPr>
          <a:lstStyle/>
          <a:p>
            <a:pPr algn="just">
              <a:lnSpc>
                <a:spcPts val="3840"/>
              </a:lnSpc>
            </a:pPr>
            <a:r>
              <a:rPr lang="en-US" sz="2743">
                <a:solidFill>
                  <a:srgbClr val="015438"/>
                </a:solidFill>
                <a:latin typeface="Public Sans Bold"/>
              </a:rPr>
              <a:t>- Chăm chỉ: Thông qua tìm kiếm tư liệu về địa phương.</a:t>
            </a:r>
          </a:p>
          <a:p>
            <a:pPr algn="just">
              <a:lnSpc>
                <a:spcPts val="3840"/>
              </a:lnSpc>
            </a:pPr>
            <a:r>
              <a:rPr lang="en-US" sz="2743">
                <a:solidFill>
                  <a:srgbClr val="015438"/>
                </a:solidFill>
                <a:latin typeface="Public Sans Bold"/>
              </a:rPr>
              <a:t>- Trách nhiệm với nhiệm vụ của mình, với nhiệm vụ nhóm.</a:t>
            </a:r>
          </a:p>
          <a:p>
            <a:pPr marL="0" lvl="0" indent="0" algn="just">
              <a:lnSpc>
                <a:spcPts val="3840"/>
              </a:lnSpc>
              <a:spcBef>
                <a:spcPct val="0"/>
              </a:spcBef>
            </a:pPr>
            <a:endParaRPr lang="en-US" sz="2743">
              <a:solidFill>
                <a:srgbClr val="015438"/>
              </a:solidFill>
              <a:latin typeface="Public Sans Bold"/>
            </a:endParaRPr>
          </a:p>
        </p:txBody>
      </p:sp>
      <p:sp>
        <p:nvSpPr>
          <p:cNvPr id="27" name="Freeform 27"/>
          <p:cNvSpPr/>
          <p:nvPr/>
        </p:nvSpPr>
        <p:spPr>
          <a:xfrm>
            <a:off x="0" y="8422377"/>
            <a:ext cx="7315200" cy="2286000"/>
          </a:xfrm>
          <a:custGeom>
            <a:avLst/>
            <a:gdLst/>
            <a:ahLst/>
            <a:cxnLst/>
            <a:rect l="l" t="t" r="r" b="b"/>
            <a:pathLst>
              <a:path w="7315200" h="2286000">
                <a:moveTo>
                  <a:pt x="0" y="0"/>
                </a:moveTo>
                <a:lnTo>
                  <a:pt x="7315200" y="0"/>
                </a:lnTo>
                <a:lnTo>
                  <a:pt x="7315200" y="2286000"/>
                </a:lnTo>
                <a:lnTo>
                  <a:pt x="0" y="2286000"/>
                </a:lnTo>
                <a:lnTo>
                  <a:pt x="0" y="0"/>
                </a:lnTo>
                <a:close/>
              </a:path>
            </a:pathLst>
          </a:custGeom>
          <a:blipFill>
            <a:blip r:embed="rId13">
              <a:alphaModFix amt="9999"/>
              <a:extLst>
                <a:ext uri="{96DAC541-7B7A-43D3-8B79-37D633B846F1}">
                  <asvg:svgBlip xmlns="" xmlns:asvg="http://schemas.microsoft.com/office/drawing/2016/SVG/main" r:embed="rId14"/>
                </a:ext>
              </a:extLst>
            </a:blip>
            <a:stretch>
              <a:fillRect/>
            </a:stretch>
          </a:blipFill>
          <a:ln cap="sq">
            <a:noFill/>
            <a:prstDash val="solid"/>
            <a:miter/>
          </a:ln>
        </p:spPr>
      </p:sp>
      <p:sp>
        <p:nvSpPr>
          <p:cNvPr id="28" name="Freeform 28"/>
          <p:cNvSpPr/>
          <p:nvPr/>
        </p:nvSpPr>
        <p:spPr>
          <a:xfrm>
            <a:off x="7315200" y="8422377"/>
            <a:ext cx="7315200" cy="2286000"/>
          </a:xfrm>
          <a:custGeom>
            <a:avLst/>
            <a:gdLst/>
            <a:ahLst/>
            <a:cxnLst/>
            <a:rect l="l" t="t" r="r" b="b"/>
            <a:pathLst>
              <a:path w="7315200" h="2286000">
                <a:moveTo>
                  <a:pt x="0" y="0"/>
                </a:moveTo>
                <a:lnTo>
                  <a:pt x="7315200" y="0"/>
                </a:lnTo>
                <a:lnTo>
                  <a:pt x="7315200" y="2286000"/>
                </a:lnTo>
                <a:lnTo>
                  <a:pt x="0" y="2286000"/>
                </a:lnTo>
                <a:lnTo>
                  <a:pt x="0" y="0"/>
                </a:lnTo>
                <a:close/>
              </a:path>
            </a:pathLst>
          </a:custGeom>
          <a:blipFill>
            <a:blip r:embed="rId13">
              <a:alphaModFix amt="9999"/>
              <a:extLst>
                <a:ext uri="{96DAC541-7B7A-43D3-8B79-37D633B846F1}">
                  <asvg:svgBlip xmlns="" xmlns:asvg="http://schemas.microsoft.com/office/drawing/2016/SVG/main" r:embed="rId14"/>
                </a:ext>
              </a:extLst>
            </a:blip>
            <a:stretch>
              <a:fillRect/>
            </a:stretch>
          </a:blipFill>
          <a:ln cap="sq">
            <a:noFill/>
            <a:prstDash val="solid"/>
            <a:miter/>
          </a:ln>
        </p:spPr>
      </p:sp>
      <p:sp>
        <p:nvSpPr>
          <p:cNvPr id="29" name="Freeform 29"/>
          <p:cNvSpPr/>
          <p:nvPr/>
        </p:nvSpPr>
        <p:spPr>
          <a:xfrm>
            <a:off x="7924651" y="193867"/>
            <a:ext cx="2438699" cy="2008601"/>
          </a:xfrm>
          <a:custGeom>
            <a:avLst/>
            <a:gdLst/>
            <a:ahLst/>
            <a:cxnLst/>
            <a:rect l="l" t="t" r="r" b="b"/>
            <a:pathLst>
              <a:path w="2438699" h="2008601">
                <a:moveTo>
                  <a:pt x="0" y="0"/>
                </a:moveTo>
                <a:lnTo>
                  <a:pt x="2438698" y="0"/>
                </a:lnTo>
                <a:lnTo>
                  <a:pt x="2438698" y="2008601"/>
                </a:lnTo>
                <a:lnTo>
                  <a:pt x="0" y="200860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0" name="TextBox 30"/>
          <p:cNvSpPr txBox="1"/>
          <p:nvPr/>
        </p:nvSpPr>
        <p:spPr>
          <a:xfrm>
            <a:off x="16681648" y="8633862"/>
            <a:ext cx="515772" cy="385128"/>
          </a:xfrm>
          <a:prstGeom prst="rect">
            <a:avLst/>
          </a:prstGeom>
        </p:spPr>
        <p:txBody>
          <a:bodyPr lIns="0" tIns="0" rIns="0" bIns="0" rtlCol="0" anchor="t">
            <a:spAutoFit/>
          </a:bodyPr>
          <a:lstStyle/>
          <a:p>
            <a:pPr algn="ctr">
              <a:lnSpc>
                <a:spcPts val="3161"/>
              </a:lnSpc>
            </a:pPr>
            <a:r>
              <a:rPr lang="en-US" sz="2258">
                <a:solidFill>
                  <a:srgbClr val="FFFFFF"/>
                </a:solidFill>
                <a:latin typeface="Montserrat"/>
              </a:rPr>
              <a:t>03</a:t>
            </a:r>
          </a:p>
        </p:txBody>
      </p:sp>
      <p:sp>
        <p:nvSpPr>
          <p:cNvPr id="31" name="TextBox 31"/>
          <p:cNvSpPr txBox="1"/>
          <p:nvPr/>
        </p:nvSpPr>
        <p:spPr>
          <a:xfrm>
            <a:off x="5948959" y="2272253"/>
            <a:ext cx="1622832" cy="466532"/>
          </a:xfrm>
          <a:prstGeom prst="rect">
            <a:avLst/>
          </a:prstGeom>
        </p:spPr>
        <p:txBody>
          <a:bodyPr lIns="0" tIns="0" rIns="0" bIns="0" rtlCol="0" anchor="t">
            <a:spAutoFit/>
          </a:bodyPr>
          <a:lstStyle/>
          <a:p>
            <a:pPr algn="ctr">
              <a:lnSpc>
                <a:spcPts val="3682"/>
              </a:lnSpc>
            </a:pPr>
            <a:r>
              <a:rPr lang="en-US" sz="2630">
                <a:solidFill>
                  <a:srgbClr val="FFFFFF"/>
                </a:solidFill>
                <a:latin typeface="Public Sans Bold"/>
              </a:rPr>
              <a:t>Kiến thức </a:t>
            </a:r>
          </a:p>
        </p:txBody>
      </p:sp>
      <p:sp>
        <p:nvSpPr>
          <p:cNvPr id="32" name="TextBox 32"/>
          <p:cNvSpPr txBox="1"/>
          <p:nvPr/>
        </p:nvSpPr>
        <p:spPr>
          <a:xfrm>
            <a:off x="5834297" y="2921537"/>
            <a:ext cx="7955076" cy="1444497"/>
          </a:xfrm>
          <a:prstGeom prst="rect">
            <a:avLst/>
          </a:prstGeom>
        </p:spPr>
        <p:txBody>
          <a:bodyPr lIns="0" tIns="0" rIns="0" bIns="0" rtlCol="0" anchor="t">
            <a:spAutoFit/>
          </a:bodyPr>
          <a:lstStyle/>
          <a:p>
            <a:pPr algn="just">
              <a:lnSpc>
                <a:spcPts val="3840"/>
              </a:lnSpc>
            </a:pPr>
            <a:r>
              <a:rPr lang="en-US" sz="2743" dirty="0" err="1">
                <a:solidFill>
                  <a:srgbClr val="015438"/>
                </a:solidFill>
                <a:latin typeface="Public Sans Bold"/>
              </a:rPr>
              <a:t>Tìm</a:t>
            </a:r>
            <a:r>
              <a:rPr lang="en-US" sz="2743" dirty="0">
                <a:solidFill>
                  <a:srgbClr val="015438"/>
                </a:solidFill>
                <a:latin typeface="Public Sans Bold"/>
              </a:rPr>
              <a:t> </a:t>
            </a:r>
            <a:r>
              <a:rPr lang="en-US" sz="2743" dirty="0" err="1">
                <a:solidFill>
                  <a:srgbClr val="015438"/>
                </a:solidFill>
                <a:latin typeface="Public Sans Bold"/>
              </a:rPr>
              <a:t>kiếm</a:t>
            </a:r>
            <a:r>
              <a:rPr lang="en-US" sz="2743" dirty="0">
                <a:solidFill>
                  <a:srgbClr val="015438"/>
                </a:solidFill>
                <a:latin typeface="Public Sans Bold"/>
              </a:rPr>
              <a:t> </a:t>
            </a:r>
            <a:r>
              <a:rPr lang="en-US" sz="2743" dirty="0" err="1">
                <a:solidFill>
                  <a:srgbClr val="015438"/>
                </a:solidFill>
                <a:latin typeface="Public Sans Bold"/>
              </a:rPr>
              <a:t>thông</a:t>
            </a:r>
            <a:r>
              <a:rPr lang="en-US" sz="2743" dirty="0">
                <a:solidFill>
                  <a:srgbClr val="015438"/>
                </a:solidFill>
                <a:latin typeface="Public Sans Bold"/>
              </a:rPr>
              <a:t> tin, </a:t>
            </a:r>
            <a:r>
              <a:rPr lang="en-US" sz="2743" dirty="0" err="1">
                <a:solidFill>
                  <a:srgbClr val="015438"/>
                </a:solidFill>
                <a:latin typeface="Public Sans Bold"/>
              </a:rPr>
              <a:t>viết</a:t>
            </a:r>
            <a:r>
              <a:rPr lang="en-US" sz="2743" dirty="0">
                <a:solidFill>
                  <a:srgbClr val="015438"/>
                </a:solidFill>
                <a:latin typeface="Public Sans Bold"/>
              </a:rPr>
              <a:t> </a:t>
            </a:r>
            <a:r>
              <a:rPr lang="en-US" sz="2743" dirty="0" err="1">
                <a:solidFill>
                  <a:srgbClr val="015438"/>
                </a:solidFill>
                <a:latin typeface="Public Sans Bold"/>
              </a:rPr>
              <a:t>báo</a:t>
            </a:r>
            <a:r>
              <a:rPr lang="en-US" sz="2743" dirty="0">
                <a:solidFill>
                  <a:srgbClr val="015438"/>
                </a:solidFill>
                <a:latin typeface="Public Sans Bold"/>
              </a:rPr>
              <a:t> </a:t>
            </a:r>
            <a:r>
              <a:rPr lang="en-US" sz="2743" dirty="0" err="1">
                <a:solidFill>
                  <a:srgbClr val="015438"/>
                </a:solidFill>
                <a:latin typeface="Public Sans Bold"/>
              </a:rPr>
              <a:t>cáo</a:t>
            </a:r>
            <a:r>
              <a:rPr lang="en-US" sz="2743" dirty="0">
                <a:solidFill>
                  <a:srgbClr val="015438"/>
                </a:solidFill>
                <a:latin typeface="Public Sans Bold"/>
              </a:rPr>
              <a:t> </a:t>
            </a:r>
            <a:r>
              <a:rPr lang="en-US" sz="2743" dirty="0" err="1">
                <a:solidFill>
                  <a:srgbClr val="015438"/>
                </a:solidFill>
                <a:latin typeface="Public Sans Bold"/>
              </a:rPr>
              <a:t>ngắn</a:t>
            </a:r>
            <a:r>
              <a:rPr lang="en-US" sz="2743" dirty="0">
                <a:solidFill>
                  <a:srgbClr val="015438"/>
                </a:solidFill>
                <a:latin typeface="Public Sans Bold"/>
              </a:rPr>
              <a:t> </a:t>
            </a:r>
            <a:r>
              <a:rPr lang="en-US" sz="2743" dirty="0" err="1">
                <a:solidFill>
                  <a:srgbClr val="015438"/>
                </a:solidFill>
                <a:latin typeface="Public Sans Bold"/>
              </a:rPr>
              <a:t>về</a:t>
            </a:r>
            <a:r>
              <a:rPr lang="en-US" sz="2743" dirty="0">
                <a:solidFill>
                  <a:srgbClr val="015438"/>
                </a:solidFill>
                <a:latin typeface="Public Sans Bold"/>
              </a:rPr>
              <a:t> </a:t>
            </a:r>
            <a:r>
              <a:rPr lang="en-US" sz="2743" dirty="0" err="1">
                <a:solidFill>
                  <a:srgbClr val="015438"/>
                </a:solidFill>
                <a:latin typeface="Public Sans Bold"/>
              </a:rPr>
              <a:t>một</a:t>
            </a:r>
            <a:r>
              <a:rPr lang="en-US" sz="2743" dirty="0">
                <a:solidFill>
                  <a:srgbClr val="015438"/>
                </a:solidFill>
                <a:latin typeface="Public Sans Bold"/>
              </a:rPr>
              <a:t> </a:t>
            </a:r>
            <a:r>
              <a:rPr lang="en-US" sz="2743" dirty="0" err="1">
                <a:solidFill>
                  <a:srgbClr val="015438"/>
                </a:solidFill>
                <a:latin typeface="Public Sans Bold"/>
              </a:rPr>
              <a:t>số</a:t>
            </a:r>
            <a:r>
              <a:rPr lang="en-US" sz="2743" dirty="0">
                <a:solidFill>
                  <a:srgbClr val="015438"/>
                </a:solidFill>
                <a:latin typeface="Public Sans Bold"/>
              </a:rPr>
              <a:t> </a:t>
            </a:r>
            <a:r>
              <a:rPr lang="en-US" sz="2743" dirty="0" err="1">
                <a:solidFill>
                  <a:srgbClr val="015438"/>
                </a:solidFill>
                <a:latin typeface="Public Sans Bold"/>
              </a:rPr>
              <a:t>mô</a:t>
            </a:r>
            <a:r>
              <a:rPr lang="en-US" sz="2743" dirty="0">
                <a:solidFill>
                  <a:srgbClr val="015438"/>
                </a:solidFill>
                <a:latin typeface="Public Sans Bold"/>
              </a:rPr>
              <a:t> </a:t>
            </a:r>
            <a:r>
              <a:rPr lang="en-US" sz="2743" dirty="0" err="1">
                <a:solidFill>
                  <a:srgbClr val="015438"/>
                </a:solidFill>
                <a:latin typeface="Public Sans Bold"/>
              </a:rPr>
              <a:t>hình</a:t>
            </a:r>
            <a:r>
              <a:rPr lang="en-US" sz="2743" dirty="0">
                <a:solidFill>
                  <a:srgbClr val="015438"/>
                </a:solidFill>
                <a:latin typeface="Public Sans Bold"/>
              </a:rPr>
              <a:t> </a:t>
            </a:r>
            <a:r>
              <a:rPr lang="en-US" sz="2743" dirty="0" err="1">
                <a:solidFill>
                  <a:srgbClr val="015438"/>
                </a:solidFill>
                <a:latin typeface="Public Sans Bold"/>
              </a:rPr>
              <a:t>sản</a:t>
            </a:r>
            <a:r>
              <a:rPr lang="en-US" sz="2743" dirty="0">
                <a:solidFill>
                  <a:srgbClr val="015438"/>
                </a:solidFill>
                <a:latin typeface="Public Sans Bold"/>
              </a:rPr>
              <a:t> </a:t>
            </a:r>
            <a:r>
              <a:rPr lang="en-US" sz="2743" dirty="0" err="1">
                <a:solidFill>
                  <a:srgbClr val="015438"/>
                </a:solidFill>
                <a:latin typeface="Public Sans Bold"/>
              </a:rPr>
              <a:t>xuất</a:t>
            </a:r>
            <a:r>
              <a:rPr lang="en-US" sz="2743" dirty="0">
                <a:solidFill>
                  <a:srgbClr val="015438"/>
                </a:solidFill>
                <a:latin typeface="Public Sans Bold"/>
              </a:rPr>
              <a:t> </a:t>
            </a:r>
            <a:r>
              <a:rPr lang="en-US" sz="2743" dirty="0" err="1">
                <a:solidFill>
                  <a:srgbClr val="015438"/>
                </a:solidFill>
                <a:latin typeface="Public Sans Bold"/>
              </a:rPr>
              <a:t>nông</a:t>
            </a:r>
            <a:r>
              <a:rPr lang="en-US" sz="2743" dirty="0">
                <a:solidFill>
                  <a:srgbClr val="015438"/>
                </a:solidFill>
                <a:latin typeface="Public Sans Bold"/>
              </a:rPr>
              <a:t> </a:t>
            </a:r>
            <a:r>
              <a:rPr lang="en-US" sz="2743" dirty="0" err="1">
                <a:solidFill>
                  <a:srgbClr val="015438"/>
                </a:solidFill>
                <a:latin typeface="Public Sans Bold"/>
              </a:rPr>
              <a:t>nghiệp</a:t>
            </a:r>
            <a:r>
              <a:rPr lang="en-US" sz="2743" dirty="0">
                <a:solidFill>
                  <a:srgbClr val="015438"/>
                </a:solidFill>
                <a:latin typeface="Public Sans Bold"/>
              </a:rPr>
              <a:t> </a:t>
            </a:r>
            <a:r>
              <a:rPr lang="en-US" sz="2743" dirty="0" err="1">
                <a:solidFill>
                  <a:srgbClr val="015438"/>
                </a:solidFill>
                <a:latin typeface="Public Sans Bold"/>
              </a:rPr>
              <a:t>có</a:t>
            </a:r>
            <a:r>
              <a:rPr lang="en-US" sz="2743" dirty="0">
                <a:solidFill>
                  <a:srgbClr val="015438"/>
                </a:solidFill>
                <a:latin typeface="Public Sans Bold"/>
              </a:rPr>
              <a:t> </a:t>
            </a:r>
            <a:r>
              <a:rPr lang="en-US" sz="2743" dirty="0" err="1">
                <a:solidFill>
                  <a:srgbClr val="015438"/>
                </a:solidFill>
                <a:latin typeface="Public Sans Bold"/>
              </a:rPr>
              <a:t>hiệu</a:t>
            </a:r>
            <a:r>
              <a:rPr lang="en-US" sz="2743" dirty="0">
                <a:solidFill>
                  <a:srgbClr val="015438"/>
                </a:solidFill>
                <a:latin typeface="Public Sans Bold"/>
              </a:rPr>
              <a:t> </a:t>
            </a:r>
            <a:r>
              <a:rPr lang="en-US" sz="2743" dirty="0" err="1">
                <a:solidFill>
                  <a:srgbClr val="015438"/>
                </a:solidFill>
                <a:latin typeface="Public Sans Bold"/>
              </a:rPr>
              <a:t>quả</a:t>
            </a:r>
            <a:r>
              <a:rPr lang="en-US" sz="2743" dirty="0">
                <a:solidFill>
                  <a:srgbClr val="015438"/>
                </a:solidFill>
                <a:latin typeface="Public Sans Bold"/>
              </a:rPr>
              <a:t>.</a:t>
            </a:r>
          </a:p>
          <a:p>
            <a:pPr algn="just">
              <a:lnSpc>
                <a:spcPts val="3840"/>
              </a:lnSpc>
            </a:pPr>
            <a:endParaRPr lang="en-US" sz="2743" dirty="0">
              <a:solidFill>
                <a:srgbClr val="015438"/>
              </a:solidFill>
              <a:latin typeface="Public Sans Bold"/>
            </a:endParaRPr>
          </a:p>
        </p:txBody>
      </p:sp>
      <p:grpSp>
        <p:nvGrpSpPr>
          <p:cNvPr id="33" name="Group 33"/>
          <p:cNvGrpSpPr/>
          <p:nvPr/>
        </p:nvGrpSpPr>
        <p:grpSpPr>
          <a:xfrm>
            <a:off x="5834297" y="4591896"/>
            <a:ext cx="7955076" cy="2504970"/>
            <a:chOff x="0" y="0"/>
            <a:chExt cx="10606769" cy="3339960"/>
          </a:xfrm>
        </p:grpSpPr>
        <p:sp>
          <p:nvSpPr>
            <p:cNvPr id="34" name="TextBox 34"/>
            <p:cNvSpPr txBox="1"/>
            <p:nvPr/>
          </p:nvSpPr>
          <p:spPr>
            <a:xfrm>
              <a:off x="152882" y="-66675"/>
              <a:ext cx="2163776" cy="599817"/>
            </a:xfrm>
            <a:prstGeom prst="rect">
              <a:avLst/>
            </a:prstGeom>
          </p:spPr>
          <p:txBody>
            <a:bodyPr lIns="0" tIns="0" rIns="0" bIns="0" rtlCol="0" anchor="t">
              <a:spAutoFit/>
            </a:bodyPr>
            <a:lstStyle/>
            <a:p>
              <a:pPr algn="ctr">
                <a:lnSpc>
                  <a:spcPts val="3682"/>
                </a:lnSpc>
              </a:pPr>
              <a:r>
                <a:rPr lang="en-US" sz="2630">
                  <a:solidFill>
                    <a:srgbClr val="FFFFFF"/>
                  </a:solidFill>
                  <a:latin typeface="Public Sans Bold"/>
                </a:rPr>
                <a:t>Năng lực</a:t>
              </a:r>
            </a:p>
          </p:txBody>
        </p:sp>
        <p:sp>
          <p:nvSpPr>
            <p:cNvPr id="35" name="TextBox 35"/>
            <p:cNvSpPr txBox="1"/>
            <p:nvPr/>
          </p:nvSpPr>
          <p:spPr>
            <a:xfrm>
              <a:off x="0" y="798809"/>
              <a:ext cx="10606769" cy="2541151"/>
            </a:xfrm>
            <a:prstGeom prst="rect">
              <a:avLst/>
            </a:prstGeom>
          </p:spPr>
          <p:txBody>
            <a:bodyPr lIns="0" tIns="0" rIns="0" bIns="0" rtlCol="0" anchor="t">
              <a:spAutoFit/>
            </a:bodyPr>
            <a:lstStyle/>
            <a:p>
              <a:pPr algn="just">
                <a:lnSpc>
                  <a:spcPts val="3840"/>
                </a:lnSpc>
              </a:pPr>
              <a:r>
                <a:rPr lang="en-US" sz="2743" dirty="0">
                  <a:solidFill>
                    <a:srgbClr val="015438"/>
                  </a:solidFill>
                  <a:latin typeface="Public Sans Bold"/>
                </a:rPr>
                <a:t>- </a:t>
              </a:r>
              <a:r>
                <a:rPr lang="en-US" sz="2743" dirty="0" err="1">
                  <a:solidFill>
                    <a:srgbClr val="015438"/>
                  </a:solidFill>
                  <a:latin typeface="Public Sans Bold"/>
                </a:rPr>
                <a:t>Sử</a:t>
              </a:r>
              <a:r>
                <a:rPr lang="en-US" sz="2743" dirty="0">
                  <a:solidFill>
                    <a:srgbClr val="015438"/>
                  </a:solidFill>
                  <a:latin typeface="Public Sans Bold"/>
                </a:rPr>
                <a:t> </a:t>
              </a:r>
              <a:r>
                <a:rPr lang="en-US" sz="2743" dirty="0" err="1">
                  <a:solidFill>
                    <a:srgbClr val="015438"/>
                  </a:solidFill>
                  <a:latin typeface="Public Sans Bold"/>
                </a:rPr>
                <a:t>dụng</a:t>
              </a:r>
              <a:r>
                <a:rPr lang="en-US" sz="2743" dirty="0">
                  <a:solidFill>
                    <a:srgbClr val="015438"/>
                  </a:solidFill>
                  <a:latin typeface="Public Sans Bold"/>
                </a:rPr>
                <a:t>  </a:t>
              </a:r>
              <a:r>
                <a:rPr lang="en-US" sz="2743" dirty="0" err="1">
                  <a:solidFill>
                    <a:srgbClr val="015438"/>
                  </a:solidFill>
                  <a:latin typeface="Public Sans Bold"/>
                </a:rPr>
                <a:t>lược</a:t>
              </a:r>
              <a:r>
                <a:rPr lang="en-US" sz="2743" dirty="0">
                  <a:solidFill>
                    <a:srgbClr val="015438"/>
                  </a:solidFill>
                  <a:latin typeface="Public Sans Bold"/>
                </a:rPr>
                <a:t> </a:t>
              </a:r>
              <a:r>
                <a:rPr lang="en-US" sz="2743" dirty="0" err="1">
                  <a:solidFill>
                    <a:srgbClr val="015438"/>
                  </a:solidFill>
                  <a:latin typeface="Public Sans Bold"/>
                </a:rPr>
                <a:t>đồ</a:t>
              </a:r>
              <a:r>
                <a:rPr lang="en-US" sz="2743" dirty="0">
                  <a:solidFill>
                    <a:srgbClr val="015438"/>
                  </a:solidFill>
                  <a:latin typeface="Public Sans Bold"/>
                </a:rPr>
                <a:t>, </a:t>
              </a:r>
              <a:r>
                <a:rPr lang="en-US" sz="2743" dirty="0" err="1">
                  <a:solidFill>
                    <a:srgbClr val="015438"/>
                  </a:solidFill>
                  <a:latin typeface="Public Sans Bold"/>
                </a:rPr>
                <a:t>biểu</a:t>
              </a:r>
              <a:r>
                <a:rPr lang="en-US" sz="2743" dirty="0">
                  <a:solidFill>
                    <a:srgbClr val="015438"/>
                  </a:solidFill>
                  <a:latin typeface="Public Sans Bold"/>
                </a:rPr>
                <a:t> </a:t>
              </a:r>
              <a:r>
                <a:rPr lang="en-US" sz="2743" dirty="0" err="1">
                  <a:solidFill>
                    <a:srgbClr val="015438"/>
                  </a:solidFill>
                  <a:latin typeface="Public Sans Bold"/>
                </a:rPr>
                <a:t>đồ</a:t>
              </a:r>
              <a:r>
                <a:rPr lang="en-US" sz="2743" dirty="0">
                  <a:solidFill>
                    <a:srgbClr val="015438"/>
                  </a:solidFill>
                  <a:latin typeface="Public Sans Bold"/>
                </a:rPr>
                <a:t>, </a:t>
              </a:r>
              <a:r>
                <a:rPr lang="en-US" sz="2743" dirty="0" err="1">
                  <a:solidFill>
                    <a:srgbClr val="015438"/>
                  </a:solidFill>
                  <a:latin typeface="Public Sans Bold"/>
                </a:rPr>
                <a:t>hình</a:t>
              </a:r>
              <a:r>
                <a:rPr lang="en-US" sz="2743" dirty="0">
                  <a:solidFill>
                    <a:srgbClr val="015438"/>
                  </a:solidFill>
                  <a:latin typeface="Public Sans Bold"/>
                </a:rPr>
                <a:t> </a:t>
              </a:r>
              <a:r>
                <a:rPr lang="en-US" sz="2743" dirty="0" err="1">
                  <a:solidFill>
                    <a:srgbClr val="015438"/>
                  </a:solidFill>
                  <a:latin typeface="Public Sans Bold"/>
                </a:rPr>
                <a:t>ảnh</a:t>
              </a:r>
              <a:r>
                <a:rPr lang="en-US" sz="2743" dirty="0">
                  <a:solidFill>
                    <a:srgbClr val="015438"/>
                  </a:solidFill>
                  <a:latin typeface="Public Sans Bold"/>
                </a:rPr>
                <a:t>, video… </a:t>
              </a:r>
            </a:p>
            <a:p>
              <a:pPr algn="just">
                <a:lnSpc>
                  <a:spcPts val="3840"/>
                </a:lnSpc>
              </a:pPr>
              <a:r>
                <a:rPr lang="en-US" sz="2743" dirty="0">
                  <a:solidFill>
                    <a:srgbClr val="015438"/>
                  </a:solidFill>
                  <a:latin typeface="Public Sans Bold"/>
                </a:rPr>
                <a:t>- </a:t>
              </a:r>
              <a:r>
                <a:rPr lang="en-US" sz="2743" dirty="0" err="1">
                  <a:solidFill>
                    <a:srgbClr val="015438"/>
                  </a:solidFill>
                  <a:latin typeface="Public Sans Bold"/>
                </a:rPr>
                <a:t>Tìm</a:t>
              </a:r>
              <a:r>
                <a:rPr lang="en-US" sz="2743" dirty="0">
                  <a:solidFill>
                    <a:srgbClr val="015438"/>
                  </a:solidFill>
                  <a:latin typeface="Public Sans Bold"/>
                </a:rPr>
                <a:t> </a:t>
              </a:r>
              <a:r>
                <a:rPr lang="en-US" sz="2743" dirty="0" err="1">
                  <a:solidFill>
                    <a:srgbClr val="015438"/>
                  </a:solidFill>
                  <a:latin typeface="Public Sans Bold"/>
                </a:rPr>
                <a:t>kiếm</a:t>
              </a:r>
              <a:r>
                <a:rPr lang="en-US" sz="2743" dirty="0">
                  <a:solidFill>
                    <a:srgbClr val="015438"/>
                  </a:solidFill>
                  <a:latin typeface="Public Sans Bold"/>
                </a:rPr>
                <a:t> </a:t>
              </a:r>
              <a:r>
                <a:rPr lang="en-US" sz="2743" dirty="0" err="1">
                  <a:solidFill>
                    <a:srgbClr val="015438"/>
                  </a:solidFill>
                  <a:latin typeface="Public Sans Bold"/>
                </a:rPr>
                <a:t>thông</a:t>
              </a:r>
              <a:r>
                <a:rPr lang="en-US" sz="2743" dirty="0">
                  <a:solidFill>
                    <a:srgbClr val="015438"/>
                  </a:solidFill>
                  <a:latin typeface="Public Sans Bold"/>
                </a:rPr>
                <a:t> tin </a:t>
              </a:r>
              <a:r>
                <a:rPr lang="en-US" sz="2743" dirty="0" err="1">
                  <a:solidFill>
                    <a:srgbClr val="015438"/>
                  </a:solidFill>
                  <a:latin typeface="Public Sans Bold"/>
                </a:rPr>
                <a:t>trên</a:t>
              </a:r>
              <a:r>
                <a:rPr lang="en-US" sz="2743" dirty="0">
                  <a:solidFill>
                    <a:srgbClr val="015438"/>
                  </a:solidFill>
                  <a:latin typeface="Public Sans Bold"/>
                </a:rPr>
                <a:t> Internet; </a:t>
              </a:r>
              <a:r>
                <a:rPr lang="en-US" sz="2743" dirty="0" err="1">
                  <a:solidFill>
                    <a:srgbClr val="015438"/>
                  </a:solidFill>
                  <a:latin typeface="Public Sans Bold"/>
                </a:rPr>
                <a:t>thiết</a:t>
              </a:r>
              <a:r>
                <a:rPr lang="en-US" sz="2743" dirty="0">
                  <a:solidFill>
                    <a:srgbClr val="015438"/>
                  </a:solidFill>
                  <a:latin typeface="Public Sans Bold"/>
                </a:rPr>
                <a:t> </a:t>
              </a:r>
              <a:r>
                <a:rPr lang="en-US" sz="2743" dirty="0" err="1">
                  <a:solidFill>
                    <a:srgbClr val="015438"/>
                  </a:solidFill>
                  <a:latin typeface="Public Sans Bold"/>
                </a:rPr>
                <a:t>kế</a:t>
              </a:r>
              <a:r>
                <a:rPr lang="en-US" sz="2743" dirty="0">
                  <a:solidFill>
                    <a:srgbClr val="015438"/>
                  </a:solidFill>
                  <a:latin typeface="Public Sans Bold"/>
                </a:rPr>
                <a:t> logo </a:t>
              </a:r>
              <a:r>
                <a:rPr lang="en-US" sz="2743" dirty="0" err="1">
                  <a:solidFill>
                    <a:srgbClr val="015438"/>
                  </a:solidFill>
                  <a:latin typeface="Public Sans Bold"/>
                </a:rPr>
                <a:t>sản</a:t>
              </a:r>
              <a:r>
                <a:rPr lang="en-US" sz="2743" dirty="0">
                  <a:solidFill>
                    <a:srgbClr val="015438"/>
                  </a:solidFill>
                  <a:latin typeface="Public Sans Bold"/>
                </a:rPr>
                <a:t> </a:t>
              </a:r>
              <a:r>
                <a:rPr lang="en-US" sz="2743" dirty="0" err="1">
                  <a:solidFill>
                    <a:srgbClr val="015438"/>
                  </a:solidFill>
                  <a:latin typeface="Public Sans Bold"/>
                </a:rPr>
                <a:t>phẩm</a:t>
              </a:r>
              <a:r>
                <a:rPr lang="en-US" sz="2743" dirty="0">
                  <a:solidFill>
                    <a:srgbClr val="015438"/>
                  </a:solidFill>
                  <a:latin typeface="Public Sans Bold"/>
                </a:rPr>
                <a:t> </a:t>
              </a:r>
              <a:r>
                <a:rPr lang="en-US" sz="2743" dirty="0" err="1">
                  <a:solidFill>
                    <a:srgbClr val="015438"/>
                  </a:solidFill>
                  <a:latin typeface="Public Sans Bold"/>
                </a:rPr>
                <a:t>chỉ</a:t>
              </a:r>
              <a:r>
                <a:rPr lang="en-US" sz="2743" dirty="0">
                  <a:solidFill>
                    <a:srgbClr val="015438"/>
                  </a:solidFill>
                  <a:latin typeface="Public Sans Bold"/>
                </a:rPr>
                <a:t> </a:t>
              </a:r>
              <a:r>
                <a:rPr lang="en-US" sz="2743" dirty="0" err="1">
                  <a:solidFill>
                    <a:srgbClr val="015438"/>
                  </a:solidFill>
                  <a:latin typeface="Public Sans Bold"/>
                </a:rPr>
                <a:t>dẫn</a:t>
              </a:r>
              <a:r>
                <a:rPr lang="en-US" sz="2743" dirty="0">
                  <a:solidFill>
                    <a:srgbClr val="015438"/>
                  </a:solidFill>
                  <a:latin typeface="Public Sans Bold"/>
                </a:rPr>
                <a:t> </a:t>
              </a:r>
              <a:r>
                <a:rPr lang="en-US" sz="2743" dirty="0" err="1">
                  <a:solidFill>
                    <a:srgbClr val="015438"/>
                  </a:solidFill>
                  <a:latin typeface="Public Sans Bold"/>
                </a:rPr>
                <a:t>địa</a:t>
              </a:r>
              <a:r>
                <a:rPr lang="en-US" sz="2743" dirty="0">
                  <a:solidFill>
                    <a:srgbClr val="015438"/>
                  </a:solidFill>
                  <a:latin typeface="Public Sans Bold"/>
                </a:rPr>
                <a:t> </a:t>
              </a:r>
              <a:r>
                <a:rPr lang="en-US" sz="2743" dirty="0" err="1">
                  <a:solidFill>
                    <a:srgbClr val="015438"/>
                  </a:solidFill>
                  <a:latin typeface="Public Sans Bold"/>
                </a:rPr>
                <a:t>lí</a:t>
              </a:r>
              <a:r>
                <a:rPr lang="en-US" sz="2743" dirty="0">
                  <a:solidFill>
                    <a:srgbClr val="015438"/>
                  </a:solidFill>
                  <a:latin typeface="Public Sans Bold"/>
                </a:rPr>
                <a:t> ở </a:t>
              </a:r>
              <a:r>
                <a:rPr lang="en-US" sz="2743" dirty="0" err="1">
                  <a:solidFill>
                    <a:srgbClr val="015438"/>
                  </a:solidFill>
                  <a:latin typeface="Public Sans Bold"/>
                </a:rPr>
                <a:t>địa</a:t>
              </a:r>
              <a:r>
                <a:rPr lang="en-US" sz="2743" dirty="0">
                  <a:solidFill>
                    <a:srgbClr val="015438"/>
                  </a:solidFill>
                  <a:latin typeface="Public Sans Bold"/>
                </a:rPr>
                <a:t> </a:t>
              </a:r>
              <a:r>
                <a:rPr lang="en-US" sz="2743" dirty="0" err="1">
                  <a:solidFill>
                    <a:srgbClr val="015438"/>
                  </a:solidFill>
                  <a:latin typeface="Public Sans Bold"/>
                </a:rPr>
                <a:t>phương</a:t>
              </a:r>
              <a:r>
                <a:rPr lang="en-US" sz="2743" dirty="0">
                  <a:solidFill>
                    <a:srgbClr val="015438"/>
                  </a:solidFill>
                  <a:latin typeface="Public Sans Bold"/>
                </a:rPr>
                <a:t>.</a:t>
              </a:r>
            </a:p>
            <a:p>
              <a:pPr marL="0" lvl="0" indent="0" algn="just">
                <a:lnSpc>
                  <a:spcPts val="3840"/>
                </a:lnSpc>
                <a:spcBef>
                  <a:spcPct val="0"/>
                </a:spcBef>
              </a:pPr>
              <a:endParaRPr lang="en-US" sz="2743" dirty="0">
                <a:solidFill>
                  <a:srgbClr val="015438"/>
                </a:solidFill>
                <a:latin typeface="Public Sans Bold"/>
              </a:endParaRPr>
            </a:p>
          </p:txBody>
        </p:sp>
      </p:grpSp>
      <p:sp>
        <p:nvSpPr>
          <p:cNvPr id="36" name="TextBox 36"/>
          <p:cNvSpPr txBox="1"/>
          <p:nvPr/>
        </p:nvSpPr>
        <p:spPr>
          <a:xfrm>
            <a:off x="931732" y="6682166"/>
            <a:ext cx="2071919" cy="466532"/>
          </a:xfrm>
          <a:prstGeom prst="rect">
            <a:avLst/>
          </a:prstGeom>
        </p:spPr>
        <p:txBody>
          <a:bodyPr lIns="0" tIns="0" rIns="0" bIns="0" rtlCol="0" anchor="t">
            <a:spAutoFit/>
          </a:bodyPr>
          <a:lstStyle/>
          <a:p>
            <a:pPr algn="ctr">
              <a:lnSpc>
                <a:spcPts val="3682"/>
              </a:lnSpc>
            </a:pPr>
            <a:r>
              <a:rPr lang="en-US" sz="2630">
                <a:solidFill>
                  <a:srgbClr val="FFFFFF"/>
                </a:solidFill>
                <a:latin typeface="Public Sans Bold"/>
              </a:rPr>
              <a:t>Phẩm chất</a:t>
            </a: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3392" y="-87734"/>
            <a:ext cx="5386205" cy="10462468"/>
            <a:chOff x="0" y="0"/>
            <a:chExt cx="1418589" cy="2755547"/>
          </a:xfrm>
        </p:grpSpPr>
        <p:sp>
          <p:nvSpPr>
            <p:cNvPr id="3" name="Freeform 3"/>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4" name="TextBox 4"/>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5" name="Freeform 5"/>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7" name="Freeform 7"/>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8" name="Freeform 8"/>
          <p:cNvSpPr/>
          <p:nvPr/>
        </p:nvSpPr>
        <p:spPr>
          <a:xfrm>
            <a:off x="15439132" y="2173965"/>
            <a:ext cx="1908463" cy="1869287"/>
          </a:xfrm>
          <a:custGeom>
            <a:avLst/>
            <a:gdLst/>
            <a:ahLst/>
            <a:cxnLst/>
            <a:rect l="l" t="t" r="r" b="b"/>
            <a:pathLst>
              <a:path w="1908463" h="1869287">
                <a:moveTo>
                  <a:pt x="0" y="0"/>
                </a:moveTo>
                <a:lnTo>
                  <a:pt x="1908464" y="0"/>
                </a:lnTo>
                <a:lnTo>
                  <a:pt x="1908464" y="1869286"/>
                </a:lnTo>
                <a:lnTo>
                  <a:pt x="0" y="1869286"/>
                </a:lnTo>
                <a:lnTo>
                  <a:pt x="0" y="0"/>
                </a:lnTo>
                <a:close/>
              </a:path>
            </a:pathLst>
          </a:custGeom>
          <a:blipFill>
            <a:blip r:embed="rId6">
              <a:alphaModFix amt="9999"/>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3534943" y="4228626"/>
            <a:ext cx="2578712" cy="2578712"/>
          </a:xfrm>
          <a:custGeom>
            <a:avLst/>
            <a:gdLst/>
            <a:ahLst/>
            <a:cxnLst/>
            <a:rect l="l" t="t" r="r" b="b"/>
            <a:pathLst>
              <a:path w="2578712" h="2578712">
                <a:moveTo>
                  <a:pt x="0" y="0"/>
                </a:moveTo>
                <a:lnTo>
                  <a:pt x="2578711" y="0"/>
                </a:lnTo>
                <a:lnTo>
                  <a:pt x="2578711"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0" name="Group 10"/>
          <p:cNvGrpSpPr/>
          <p:nvPr/>
        </p:nvGrpSpPr>
        <p:grpSpPr>
          <a:xfrm>
            <a:off x="3637706" y="4153553"/>
            <a:ext cx="2373185" cy="237318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12" name="TextBox 12"/>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13" name="Freeform 13"/>
          <p:cNvSpPr/>
          <p:nvPr/>
        </p:nvSpPr>
        <p:spPr>
          <a:xfrm>
            <a:off x="7503006" y="4228626"/>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4" name="Group 14"/>
          <p:cNvGrpSpPr/>
          <p:nvPr/>
        </p:nvGrpSpPr>
        <p:grpSpPr>
          <a:xfrm>
            <a:off x="7605769" y="4153553"/>
            <a:ext cx="2373185" cy="237318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16" name="TextBox 16"/>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17" name="Freeform 17"/>
          <p:cNvSpPr/>
          <p:nvPr/>
        </p:nvSpPr>
        <p:spPr>
          <a:xfrm>
            <a:off x="11471069" y="4228626"/>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8" name="Group 18"/>
          <p:cNvGrpSpPr/>
          <p:nvPr/>
        </p:nvGrpSpPr>
        <p:grpSpPr>
          <a:xfrm>
            <a:off x="11574258" y="4153553"/>
            <a:ext cx="2373185" cy="237318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20" name="TextBox 20"/>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21" name="Freeform 21"/>
          <p:cNvSpPr/>
          <p:nvPr/>
        </p:nvSpPr>
        <p:spPr>
          <a:xfrm>
            <a:off x="15439132" y="4122009"/>
            <a:ext cx="2578712" cy="2578712"/>
          </a:xfrm>
          <a:custGeom>
            <a:avLst/>
            <a:gdLst/>
            <a:ahLst/>
            <a:cxnLst/>
            <a:rect l="l" t="t" r="r" b="b"/>
            <a:pathLst>
              <a:path w="2578712" h="2578712">
                <a:moveTo>
                  <a:pt x="0" y="0"/>
                </a:moveTo>
                <a:lnTo>
                  <a:pt x="2578712" y="0"/>
                </a:lnTo>
                <a:lnTo>
                  <a:pt x="2578712" y="2578711"/>
                </a:lnTo>
                <a:lnTo>
                  <a:pt x="0" y="25787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2" name="Group 22"/>
          <p:cNvGrpSpPr/>
          <p:nvPr/>
        </p:nvGrpSpPr>
        <p:grpSpPr>
          <a:xfrm>
            <a:off x="15541896" y="3975116"/>
            <a:ext cx="2373185" cy="237318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24" name="TextBox 24"/>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25" name="Freeform 25"/>
          <p:cNvSpPr/>
          <p:nvPr/>
        </p:nvSpPr>
        <p:spPr>
          <a:xfrm>
            <a:off x="3174844" y="6937312"/>
            <a:ext cx="3245615" cy="2539694"/>
          </a:xfrm>
          <a:custGeom>
            <a:avLst/>
            <a:gdLst/>
            <a:ahLst/>
            <a:cxnLst/>
            <a:rect l="l" t="t" r="r" b="b"/>
            <a:pathLst>
              <a:path w="3245615" h="2539694">
                <a:moveTo>
                  <a:pt x="0" y="0"/>
                </a:moveTo>
                <a:lnTo>
                  <a:pt x="3245616" y="0"/>
                </a:lnTo>
                <a:lnTo>
                  <a:pt x="3245616" y="2539694"/>
                </a:lnTo>
                <a:lnTo>
                  <a:pt x="0" y="25396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a:off x="11112302" y="6807338"/>
            <a:ext cx="3297097" cy="3041572"/>
          </a:xfrm>
          <a:custGeom>
            <a:avLst/>
            <a:gdLst/>
            <a:ahLst/>
            <a:cxnLst/>
            <a:rect l="l" t="t" r="r" b="b"/>
            <a:pathLst>
              <a:path w="3297097" h="3041572">
                <a:moveTo>
                  <a:pt x="0" y="0"/>
                </a:moveTo>
                <a:lnTo>
                  <a:pt x="3297097" y="0"/>
                </a:lnTo>
                <a:lnTo>
                  <a:pt x="3297097" y="3041572"/>
                </a:lnTo>
                <a:lnTo>
                  <a:pt x="0" y="304157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7382485" y="6949138"/>
            <a:ext cx="3289783" cy="2594817"/>
          </a:xfrm>
          <a:custGeom>
            <a:avLst/>
            <a:gdLst/>
            <a:ahLst/>
            <a:cxnLst/>
            <a:rect l="l" t="t" r="r" b="b"/>
            <a:pathLst>
              <a:path w="3289783" h="2594817">
                <a:moveTo>
                  <a:pt x="0" y="0"/>
                </a:moveTo>
                <a:lnTo>
                  <a:pt x="3289783" y="0"/>
                </a:lnTo>
                <a:lnTo>
                  <a:pt x="3289783" y="2594817"/>
                </a:lnTo>
                <a:lnTo>
                  <a:pt x="0" y="259481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8" name="Freeform 28"/>
          <p:cNvSpPr/>
          <p:nvPr/>
        </p:nvSpPr>
        <p:spPr>
          <a:xfrm>
            <a:off x="15171399" y="7161709"/>
            <a:ext cx="2930141" cy="2541898"/>
          </a:xfrm>
          <a:custGeom>
            <a:avLst/>
            <a:gdLst/>
            <a:ahLst/>
            <a:cxnLst/>
            <a:rect l="l" t="t" r="r" b="b"/>
            <a:pathLst>
              <a:path w="2930141" h="2541898">
                <a:moveTo>
                  <a:pt x="0" y="0"/>
                </a:moveTo>
                <a:lnTo>
                  <a:pt x="2930141" y="0"/>
                </a:lnTo>
                <a:lnTo>
                  <a:pt x="2930141" y="2541898"/>
                </a:lnTo>
                <a:lnTo>
                  <a:pt x="0" y="2541898"/>
                </a:lnTo>
                <a:lnTo>
                  <a:pt x="0" y="0"/>
                </a:lnTo>
                <a:close/>
              </a:path>
            </a:pathLst>
          </a:custGeom>
          <a:blipFill>
            <a:blip r:embed="rId16"/>
            <a:stretch>
              <a:fillRect/>
            </a:stretch>
          </a:blipFill>
        </p:spPr>
      </p:sp>
      <p:sp>
        <p:nvSpPr>
          <p:cNvPr id="29" name="TextBox 29"/>
          <p:cNvSpPr txBox="1"/>
          <p:nvPr/>
        </p:nvSpPr>
        <p:spPr>
          <a:xfrm>
            <a:off x="7709792" y="4782910"/>
            <a:ext cx="2165139" cy="1152652"/>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Chuẩn bị </a:t>
            </a:r>
          </a:p>
          <a:p>
            <a:pPr marL="0" lvl="0" indent="0" algn="ctr">
              <a:lnSpc>
                <a:spcPts val="4641"/>
              </a:lnSpc>
              <a:spcBef>
                <a:spcPct val="0"/>
              </a:spcBef>
            </a:pPr>
            <a:r>
              <a:rPr lang="en-US" sz="3053">
                <a:solidFill>
                  <a:srgbClr val="FFFFFF"/>
                </a:solidFill>
                <a:latin typeface="Nunito Sans Bold"/>
              </a:rPr>
              <a:t> ở nhà</a:t>
            </a:r>
          </a:p>
        </p:txBody>
      </p:sp>
      <p:sp>
        <p:nvSpPr>
          <p:cNvPr id="30" name="TextBox 30"/>
          <p:cNvSpPr txBox="1"/>
          <p:nvPr/>
        </p:nvSpPr>
        <p:spPr>
          <a:xfrm>
            <a:off x="11672393" y="4709205"/>
            <a:ext cx="2165139" cy="1152652"/>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Viết </a:t>
            </a:r>
          </a:p>
          <a:p>
            <a:pPr marL="0" lvl="0" indent="0" algn="ctr">
              <a:lnSpc>
                <a:spcPts val="4641"/>
              </a:lnSpc>
              <a:spcBef>
                <a:spcPct val="0"/>
              </a:spcBef>
            </a:pPr>
            <a:r>
              <a:rPr lang="en-US" sz="3053">
                <a:solidFill>
                  <a:srgbClr val="FFFFFF"/>
                </a:solidFill>
                <a:latin typeface="Nunito Sans Bold"/>
              </a:rPr>
              <a:t>báo cáo</a:t>
            </a:r>
          </a:p>
        </p:txBody>
      </p:sp>
      <p:sp>
        <p:nvSpPr>
          <p:cNvPr id="31" name="TextBox 31"/>
          <p:cNvSpPr txBox="1"/>
          <p:nvPr/>
        </p:nvSpPr>
        <p:spPr>
          <a:xfrm>
            <a:off x="15762919" y="4609083"/>
            <a:ext cx="1931138" cy="1152652"/>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Thời gian</a:t>
            </a:r>
          </a:p>
          <a:p>
            <a:pPr marL="0" lvl="0" indent="0" algn="ctr">
              <a:lnSpc>
                <a:spcPts val="4641"/>
              </a:lnSpc>
              <a:spcBef>
                <a:spcPct val="0"/>
              </a:spcBef>
            </a:pPr>
            <a:r>
              <a:rPr lang="en-US" sz="3053">
                <a:solidFill>
                  <a:srgbClr val="FFFFFF"/>
                </a:solidFill>
                <a:latin typeface="Nunito Sans Bold"/>
              </a:rPr>
              <a:t>1 tuần</a:t>
            </a:r>
          </a:p>
        </p:txBody>
      </p:sp>
      <p:sp>
        <p:nvSpPr>
          <p:cNvPr id="32" name="TextBox 32"/>
          <p:cNvSpPr txBox="1"/>
          <p:nvPr/>
        </p:nvSpPr>
        <p:spPr>
          <a:xfrm>
            <a:off x="3689717" y="4711432"/>
            <a:ext cx="2269162" cy="1152652"/>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Hoạt động nhóm</a:t>
            </a:r>
          </a:p>
        </p:txBody>
      </p:sp>
      <p:sp>
        <p:nvSpPr>
          <p:cNvPr id="33" name="TextBox 33"/>
          <p:cNvSpPr txBox="1"/>
          <p:nvPr/>
        </p:nvSpPr>
        <p:spPr>
          <a:xfrm>
            <a:off x="3623449" y="2819466"/>
            <a:ext cx="6757842" cy="853943"/>
          </a:xfrm>
          <a:prstGeom prst="rect">
            <a:avLst/>
          </a:prstGeom>
        </p:spPr>
        <p:txBody>
          <a:bodyPr lIns="0" tIns="0" rIns="0" bIns="0" rtlCol="0" anchor="t">
            <a:spAutoFit/>
          </a:bodyPr>
          <a:lstStyle/>
          <a:p>
            <a:pPr algn="just">
              <a:lnSpc>
                <a:spcPts val="7000"/>
              </a:lnSpc>
            </a:pPr>
            <a:r>
              <a:rPr lang="en-US" sz="5000">
                <a:solidFill>
                  <a:srgbClr val="015438"/>
                </a:solidFill>
                <a:latin typeface="Montserrat Bold"/>
              </a:rPr>
              <a:t>NHIỆM VỤ</a:t>
            </a:r>
          </a:p>
        </p:txBody>
      </p:sp>
      <p:sp>
        <p:nvSpPr>
          <p:cNvPr id="34" name="TextBox 34"/>
          <p:cNvSpPr txBox="1"/>
          <p:nvPr/>
        </p:nvSpPr>
        <p:spPr>
          <a:xfrm>
            <a:off x="5401294" y="292056"/>
            <a:ext cx="8648487" cy="837466"/>
          </a:xfrm>
          <a:prstGeom prst="rect">
            <a:avLst/>
          </a:prstGeom>
        </p:spPr>
        <p:txBody>
          <a:bodyPr lIns="0" tIns="0" rIns="0" bIns="0" rtlCol="0" anchor="t">
            <a:spAutoFit/>
          </a:bodyPr>
          <a:lstStyle/>
          <a:p>
            <a:pPr algn="ctr">
              <a:lnSpc>
                <a:spcPts val="6859"/>
              </a:lnSpc>
            </a:pPr>
            <a:r>
              <a:rPr lang="en-US" sz="4899">
                <a:solidFill>
                  <a:srgbClr val="FF3131"/>
                </a:solidFill>
                <a:latin typeface="Nunito Sans Bold"/>
              </a:rPr>
              <a:t>HOẠT ĐỘNG</a:t>
            </a:r>
          </a:p>
        </p:txBody>
      </p:sp>
      <p:sp>
        <p:nvSpPr>
          <p:cNvPr id="35" name="TextBox 35"/>
          <p:cNvSpPr txBox="1"/>
          <p:nvPr/>
        </p:nvSpPr>
        <p:spPr>
          <a:xfrm>
            <a:off x="5061485" y="1596247"/>
            <a:ext cx="14325600" cy="1034952"/>
          </a:xfrm>
          <a:prstGeom prst="rect">
            <a:avLst/>
          </a:prstGeom>
        </p:spPr>
        <p:txBody>
          <a:bodyPr lIns="0" tIns="0" rIns="0" bIns="0" rtlCol="0" anchor="t">
            <a:spAutoFit/>
          </a:bodyPr>
          <a:lstStyle/>
          <a:p>
            <a:pPr marL="0" lvl="0" indent="0" algn="l">
              <a:lnSpc>
                <a:spcPts val="7600"/>
              </a:lnSpc>
              <a:spcBef>
                <a:spcPct val="0"/>
              </a:spcBef>
            </a:pPr>
            <a:r>
              <a:rPr lang="en-US" sz="8000" u="none" strike="noStrike" spc="-576">
                <a:solidFill>
                  <a:srgbClr val="141414"/>
                </a:solidFill>
                <a:latin typeface="Nunito Sans Heavy"/>
              </a:rPr>
              <a:t>TRƯỚC GIỜ LÊN LỚP</a:t>
            </a:r>
          </a:p>
        </p:txBody>
      </p:sp>
      <p:sp>
        <p:nvSpPr>
          <p:cNvPr id="36" name="TextBox 36"/>
          <p:cNvSpPr txBox="1"/>
          <p:nvPr/>
        </p:nvSpPr>
        <p:spPr>
          <a:xfrm>
            <a:off x="3375057" y="7645538"/>
            <a:ext cx="2883981" cy="1078192"/>
          </a:xfrm>
          <a:prstGeom prst="rect">
            <a:avLst/>
          </a:prstGeom>
        </p:spPr>
        <p:txBody>
          <a:bodyPr lIns="0" tIns="0" rIns="0" bIns="0" rtlCol="0" anchor="t">
            <a:spAutoFit/>
          </a:bodyPr>
          <a:lstStyle/>
          <a:p>
            <a:pPr algn="ctr">
              <a:lnSpc>
                <a:spcPts val="8820"/>
              </a:lnSpc>
              <a:spcBef>
                <a:spcPct val="0"/>
              </a:spcBef>
            </a:pPr>
            <a:r>
              <a:rPr lang="en-US" sz="6300">
                <a:solidFill>
                  <a:srgbClr val="FF3131"/>
                </a:solidFill>
                <a:latin typeface="Charmonman Bold"/>
              </a:rPr>
              <a:t>Group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2000"/>
                                        <p:tgtEl>
                                          <p:spTgt spid="26"/>
                                        </p:tgtEl>
                                      </p:cBhvr>
                                    </p:animEffect>
                                  </p:childTnLst>
                                </p:cTn>
                              </p:par>
                              <p:par>
                                <p:cTn id="35" presetID="6"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par>
                                <p:cTn id="38" presetID="6" presetClass="entr" presetSubtype="16"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2000"/>
                                        <p:tgtEl>
                                          <p:spTgt spid="3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2000"/>
                                        <p:tgtEl>
                                          <p:spTgt spid="31"/>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circle(in)">
                                      <p:cBhvr>
                                        <p:cTn id="52" dur="2000"/>
                                        <p:tgtEl>
                                          <p:spTgt spid="32"/>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circle(in)">
                                      <p:cBhvr>
                                        <p:cTn id="5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56178" y="246412"/>
            <a:ext cx="5880542" cy="4491264"/>
          </a:xfrm>
          <a:custGeom>
            <a:avLst/>
            <a:gdLst/>
            <a:ahLst/>
            <a:cxnLst/>
            <a:rect l="l" t="t" r="r" b="b"/>
            <a:pathLst>
              <a:path w="5880542" h="4491264">
                <a:moveTo>
                  <a:pt x="0" y="0"/>
                </a:moveTo>
                <a:lnTo>
                  <a:pt x="5880542" y="0"/>
                </a:lnTo>
                <a:lnTo>
                  <a:pt x="5880542" y="4491264"/>
                </a:lnTo>
                <a:lnTo>
                  <a:pt x="0" y="4491264"/>
                </a:lnTo>
                <a:lnTo>
                  <a:pt x="0" y="0"/>
                </a:lnTo>
                <a:close/>
              </a:path>
            </a:pathLst>
          </a:custGeom>
          <a:blipFill>
            <a:blip r:embed="rId2">
              <a:alphaModFix amt="9999"/>
              <a:extLst>
                <a:ext uri="{96DAC541-7B7A-43D3-8B79-37D633B846F1}">
                  <asvg:svgBlip xmlns="" xmlns:asvg="http://schemas.microsoft.com/office/drawing/2016/SVG/main" r:embed="rId3"/>
                </a:ext>
              </a:extLst>
            </a:blip>
            <a:stretch>
              <a:fillRect/>
            </a:stretch>
          </a:blipFill>
          <a:ln cap="sq">
            <a:noFill/>
            <a:prstDash val="solid"/>
            <a:miter/>
          </a:ln>
        </p:spPr>
      </p:sp>
      <p:grpSp>
        <p:nvGrpSpPr>
          <p:cNvPr id="3" name="Group 3"/>
          <p:cNvGrpSpPr/>
          <p:nvPr/>
        </p:nvGrpSpPr>
        <p:grpSpPr>
          <a:xfrm>
            <a:off x="15133546" y="-87734"/>
            <a:ext cx="5386205" cy="10462468"/>
            <a:chOff x="0" y="0"/>
            <a:chExt cx="1418589" cy="2755547"/>
          </a:xfrm>
        </p:grpSpPr>
        <p:sp>
          <p:nvSpPr>
            <p:cNvPr id="4" name="Freeform 4"/>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5" name="TextBox 5"/>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6" name="Freeform 6"/>
          <p:cNvSpPr/>
          <p:nvPr/>
        </p:nvSpPr>
        <p:spPr>
          <a:xfrm rot="5400000" flipV="1">
            <a:off x="11354311" y="3040238"/>
            <a:ext cx="12944674" cy="4595359"/>
          </a:xfrm>
          <a:custGeom>
            <a:avLst/>
            <a:gdLst/>
            <a:ahLst/>
            <a:cxnLst/>
            <a:rect l="l" t="t" r="r" b="b"/>
            <a:pathLst>
              <a:path w="12944674" h="4595359">
                <a:moveTo>
                  <a:pt x="0" y="4595360"/>
                </a:moveTo>
                <a:lnTo>
                  <a:pt x="12944674" y="4595360"/>
                </a:lnTo>
                <a:lnTo>
                  <a:pt x="12944674" y="0"/>
                </a:lnTo>
                <a:lnTo>
                  <a:pt x="0" y="0"/>
                </a:lnTo>
                <a:lnTo>
                  <a:pt x="0" y="459536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091710" y="1380829"/>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6">
              <a:extLst>
                <a:ext uri="{96DAC541-7B7A-43D3-8B79-37D633B846F1}">
                  <asvg:svgBlip xmlns="" xmlns:asvg="http://schemas.microsoft.com/office/drawing/2016/SVG/main" r:embed="rId7"/>
                </a:ext>
              </a:extLst>
            </a:blip>
            <a:stretch>
              <a:fillRect t="-151970" r="-621009" b="-1346787"/>
            </a:stretch>
          </a:blipFill>
        </p:spPr>
      </p:sp>
      <p:sp>
        <p:nvSpPr>
          <p:cNvPr id="8" name="Freeform 8"/>
          <p:cNvSpPr/>
          <p:nvPr/>
        </p:nvSpPr>
        <p:spPr>
          <a:xfrm>
            <a:off x="16091710" y="1513103"/>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6">
              <a:extLst>
                <a:ext uri="{96DAC541-7B7A-43D3-8B79-37D633B846F1}">
                  <asvg:svgBlip xmlns="" xmlns:asvg="http://schemas.microsoft.com/office/drawing/2016/SVG/main" r:embed="rId7"/>
                </a:ext>
              </a:extLst>
            </a:blip>
            <a:stretch>
              <a:fillRect t="-151970" r="-621009" b="-1346787"/>
            </a:stretch>
          </a:blipFill>
        </p:spPr>
      </p:sp>
      <p:grpSp>
        <p:nvGrpSpPr>
          <p:cNvPr id="9" name="Group 9"/>
          <p:cNvGrpSpPr/>
          <p:nvPr/>
        </p:nvGrpSpPr>
        <p:grpSpPr>
          <a:xfrm>
            <a:off x="16531473" y="8442177"/>
            <a:ext cx="816123" cy="816123"/>
            <a:chOff x="0" y="0"/>
            <a:chExt cx="812800" cy="812800"/>
          </a:xfrm>
        </p:grpSpPr>
        <p:sp>
          <p:nvSpPr>
            <p:cNvPr id="10" name="Freeform 10"/>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sp>
        <p:sp>
          <p:nvSpPr>
            <p:cNvPr id="11" name="TextBox 11"/>
            <p:cNvSpPr txBox="1"/>
            <p:nvPr/>
          </p:nvSpPr>
          <p:spPr>
            <a:xfrm>
              <a:off x="139700" y="92075"/>
              <a:ext cx="533400" cy="581025"/>
            </a:xfrm>
            <a:prstGeom prst="rect">
              <a:avLst/>
            </a:prstGeom>
          </p:spPr>
          <p:txBody>
            <a:bodyPr lIns="50800" tIns="50800" rIns="50800" bIns="50800" rtlCol="0" anchor="ctr"/>
            <a:lstStyle/>
            <a:p>
              <a:pPr algn="ctr">
                <a:lnSpc>
                  <a:spcPts val="3660"/>
                </a:lnSpc>
              </a:pPr>
              <a:endParaRPr/>
            </a:p>
          </p:txBody>
        </p:sp>
      </p:grpSp>
      <p:sp>
        <p:nvSpPr>
          <p:cNvPr id="12" name="Freeform 12"/>
          <p:cNvSpPr/>
          <p:nvPr/>
        </p:nvSpPr>
        <p:spPr>
          <a:xfrm>
            <a:off x="-215496" y="7772508"/>
            <a:ext cx="3189023" cy="3123559"/>
          </a:xfrm>
          <a:custGeom>
            <a:avLst/>
            <a:gdLst/>
            <a:ahLst/>
            <a:cxnLst/>
            <a:rect l="l" t="t" r="r" b="b"/>
            <a:pathLst>
              <a:path w="3189023" h="3123559">
                <a:moveTo>
                  <a:pt x="0" y="0"/>
                </a:moveTo>
                <a:lnTo>
                  <a:pt x="3189023" y="0"/>
                </a:lnTo>
                <a:lnTo>
                  <a:pt x="3189023" y="3123559"/>
                </a:lnTo>
                <a:lnTo>
                  <a:pt x="0" y="3123559"/>
                </a:lnTo>
                <a:lnTo>
                  <a:pt x="0" y="0"/>
                </a:lnTo>
                <a:close/>
              </a:path>
            </a:pathLst>
          </a:custGeom>
          <a:blipFill>
            <a:blip r:embed="rId8">
              <a:alphaModFix amt="9999"/>
              <a:extLst>
                <a:ext uri="{96DAC541-7B7A-43D3-8B79-37D633B846F1}">
                  <asvg:svgBlip xmlns="" xmlns:asvg="http://schemas.microsoft.com/office/drawing/2016/SVG/main" r:embed="rId9"/>
                </a:ext>
              </a:extLst>
            </a:blip>
            <a:stretch>
              <a:fillRect/>
            </a:stretch>
          </a:blipFill>
        </p:spPr>
      </p:sp>
      <p:sp>
        <p:nvSpPr>
          <p:cNvPr id="13" name="TextBox 13"/>
          <p:cNvSpPr txBox="1"/>
          <p:nvPr/>
        </p:nvSpPr>
        <p:spPr>
          <a:xfrm>
            <a:off x="10368719" y="7442657"/>
            <a:ext cx="2374188" cy="697801"/>
          </a:xfrm>
          <a:prstGeom prst="rect">
            <a:avLst/>
          </a:prstGeom>
        </p:spPr>
        <p:txBody>
          <a:bodyPr lIns="0" tIns="0" rIns="0" bIns="0" rtlCol="0" anchor="t">
            <a:spAutoFit/>
          </a:bodyPr>
          <a:lstStyle/>
          <a:p>
            <a:pPr algn="ctr">
              <a:lnSpc>
                <a:spcPts val="2761"/>
              </a:lnSpc>
            </a:pPr>
            <a:r>
              <a:rPr lang="en-US" sz="2629">
                <a:solidFill>
                  <a:srgbClr val="FFFFFF"/>
                </a:solidFill>
                <a:latin typeface="Montserrat Bold"/>
              </a:rPr>
              <a:t>Long-term Viability</a:t>
            </a:r>
          </a:p>
        </p:txBody>
      </p:sp>
      <p:grpSp>
        <p:nvGrpSpPr>
          <p:cNvPr id="14" name="Group 14"/>
          <p:cNvGrpSpPr/>
          <p:nvPr/>
        </p:nvGrpSpPr>
        <p:grpSpPr>
          <a:xfrm>
            <a:off x="1437175" y="2577349"/>
            <a:ext cx="9653268" cy="1678267"/>
            <a:chOff x="0" y="0"/>
            <a:chExt cx="640647" cy="111379"/>
          </a:xfrm>
        </p:grpSpPr>
        <p:sp>
          <p:nvSpPr>
            <p:cNvPr id="15"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sp>
        <p:sp>
          <p:nvSpPr>
            <p:cNvPr id="16"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p>
          </p:txBody>
        </p:sp>
      </p:grpSp>
      <p:grpSp>
        <p:nvGrpSpPr>
          <p:cNvPr id="17" name="Group 17"/>
          <p:cNvGrpSpPr/>
          <p:nvPr/>
        </p:nvGrpSpPr>
        <p:grpSpPr>
          <a:xfrm>
            <a:off x="1437175" y="5232976"/>
            <a:ext cx="10639648" cy="1678267"/>
            <a:chOff x="0" y="0"/>
            <a:chExt cx="706108" cy="111379"/>
          </a:xfrm>
        </p:grpSpPr>
        <p:sp>
          <p:nvSpPr>
            <p:cNvPr id="18" name="Freeform 18"/>
            <p:cNvSpPr/>
            <p:nvPr/>
          </p:nvSpPr>
          <p:spPr>
            <a:xfrm>
              <a:off x="0" y="0"/>
              <a:ext cx="706108" cy="111379"/>
            </a:xfrm>
            <a:custGeom>
              <a:avLst/>
              <a:gdLst/>
              <a:ahLst/>
              <a:cxnLst/>
              <a:rect l="l" t="t" r="r" b="b"/>
              <a:pathLst>
                <a:path w="706108" h="111379">
                  <a:moveTo>
                    <a:pt x="37110" y="0"/>
                  </a:moveTo>
                  <a:lnTo>
                    <a:pt x="668998" y="0"/>
                  </a:lnTo>
                  <a:cubicBezTo>
                    <a:pt x="678841" y="0"/>
                    <a:pt x="688280" y="3910"/>
                    <a:pt x="695239" y="10869"/>
                  </a:cubicBezTo>
                  <a:cubicBezTo>
                    <a:pt x="702199" y="17829"/>
                    <a:pt x="706108" y="27268"/>
                    <a:pt x="706108" y="37110"/>
                  </a:cubicBezTo>
                  <a:lnTo>
                    <a:pt x="706108" y="74269"/>
                  </a:lnTo>
                  <a:cubicBezTo>
                    <a:pt x="706108" y="84112"/>
                    <a:pt x="702199" y="93551"/>
                    <a:pt x="695239" y="100510"/>
                  </a:cubicBezTo>
                  <a:cubicBezTo>
                    <a:pt x="688280" y="107470"/>
                    <a:pt x="678841" y="111379"/>
                    <a:pt x="668998" y="111379"/>
                  </a:cubicBezTo>
                  <a:lnTo>
                    <a:pt x="37110" y="111379"/>
                  </a:lnTo>
                  <a:cubicBezTo>
                    <a:pt x="27268" y="111379"/>
                    <a:pt x="17829" y="107470"/>
                    <a:pt x="10869" y="100510"/>
                  </a:cubicBezTo>
                  <a:cubicBezTo>
                    <a:pt x="3910" y="93551"/>
                    <a:pt x="0" y="84112"/>
                    <a:pt x="0" y="74269"/>
                  </a:cubicBezTo>
                  <a:lnTo>
                    <a:pt x="0" y="37110"/>
                  </a:lnTo>
                  <a:cubicBezTo>
                    <a:pt x="0" y="27268"/>
                    <a:pt x="3910" y="17829"/>
                    <a:pt x="10869" y="10869"/>
                  </a:cubicBezTo>
                  <a:cubicBezTo>
                    <a:pt x="17829" y="3910"/>
                    <a:pt x="27268" y="0"/>
                    <a:pt x="37110" y="0"/>
                  </a:cubicBezTo>
                  <a:close/>
                </a:path>
              </a:pathLst>
            </a:custGeom>
            <a:solidFill>
              <a:srgbClr val="015438"/>
            </a:solidFill>
          </p:spPr>
        </p:sp>
        <p:sp>
          <p:nvSpPr>
            <p:cNvPr id="19" name="TextBox 19"/>
            <p:cNvSpPr txBox="1"/>
            <p:nvPr/>
          </p:nvSpPr>
          <p:spPr>
            <a:xfrm>
              <a:off x="0" y="-47625"/>
              <a:ext cx="706108" cy="159004"/>
            </a:xfrm>
            <a:prstGeom prst="rect">
              <a:avLst/>
            </a:prstGeom>
          </p:spPr>
          <p:txBody>
            <a:bodyPr lIns="50800" tIns="50800" rIns="50800" bIns="50800" rtlCol="0" anchor="ctr"/>
            <a:lstStyle/>
            <a:p>
              <a:pPr algn="ctr">
                <a:lnSpc>
                  <a:spcPts val="3660"/>
                </a:lnSpc>
              </a:pPr>
              <a:endParaRPr/>
            </a:p>
          </p:txBody>
        </p:sp>
      </p:grpSp>
      <p:grpSp>
        <p:nvGrpSpPr>
          <p:cNvPr id="20" name="Group 20"/>
          <p:cNvGrpSpPr/>
          <p:nvPr/>
        </p:nvGrpSpPr>
        <p:grpSpPr>
          <a:xfrm>
            <a:off x="1437175" y="7893045"/>
            <a:ext cx="11714541" cy="1678267"/>
            <a:chOff x="0" y="0"/>
            <a:chExt cx="777445" cy="111379"/>
          </a:xfrm>
        </p:grpSpPr>
        <p:sp>
          <p:nvSpPr>
            <p:cNvPr id="21" name="Freeform 21"/>
            <p:cNvSpPr/>
            <p:nvPr/>
          </p:nvSpPr>
          <p:spPr>
            <a:xfrm>
              <a:off x="0" y="0"/>
              <a:ext cx="777445" cy="111379"/>
            </a:xfrm>
            <a:custGeom>
              <a:avLst/>
              <a:gdLst/>
              <a:ahLst/>
              <a:cxnLst/>
              <a:rect l="l" t="t" r="r" b="b"/>
              <a:pathLst>
                <a:path w="777445" h="111379">
                  <a:moveTo>
                    <a:pt x="33705" y="0"/>
                  </a:moveTo>
                  <a:lnTo>
                    <a:pt x="743740" y="0"/>
                  </a:lnTo>
                  <a:cubicBezTo>
                    <a:pt x="752679" y="0"/>
                    <a:pt x="761252" y="3551"/>
                    <a:pt x="767573" y="9872"/>
                  </a:cubicBezTo>
                  <a:cubicBezTo>
                    <a:pt x="773893" y="16193"/>
                    <a:pt x="777445" y="24766"/>
                    <a:pt x="777445" y="33705"/>
                  </a:cubicBezTo>
                  <a:lnTo>
                    <a:pt x="777445" y="77675"/>
                  </a:lnTo>
                  <a:cubicBezTo>
                    <a:pt x="777445" y="86614"/>
                    <a:pt x="773893" y="95187"/>
                    <a:pt x="767573" y="101508"/>
                  </a:cubicBezTo>
                  <a:cubicBezTo>
                    <a:pt x="761252" y="107828"/>
                    <a:pt x="752679" y="111379"/>
                    <a:pt x="743740" y="111379"/>
                  </a:cubicBezTo>
                  <a:lnTo>
                    <a:pt x="33705" y="111379"/>
                  </a:lnTo>
                  <a:cubicBezTo>
                    <a:pt x="15090" y="111379"/>
                    <a:pt x="0" y="96289"/>
                    <a:pt x="0" y="77675"/>
                  </a:cubicBezTo>
                  <a:lnTo>
                    <a:pt x="0" y="33705"/>
                  </a:lnTo>
                  <a:cubicBezTo>
                    <a:pt x="0" y="24766"/>
                    <a:pt x="3551" y="16193"/>
                    <a:pt x="9872" y="9872"/>
                  </a:cubicBezTo>
                  <a:cubicBezTo>
                    <a:pt x="16193" y="3551"/>
                    <a:pt x="24766" y="0"/>
                    <a:pt x="33705" y="0"/>
                  </a:cubicBezTo>
                  <a:close/>
                </a:path>
              </a:pathLst>
            </a:custGeom>
            <a:solidFill>
              <a:srgbClr val="015438"/>
            </a:solidFill>
          </p:spPr>
        </p:sp>
        <p:sp>
          <p:nvSpPr>
            <p:cNvPr id="22" name="TextBox 22"/>
            <p:cNvSpPr txBox="1"/>
            <p:nvPr/>
          </p:nvSpPr>
          <p:spPr>
            <a:xfrm>
              <a:off x="0" y="-47625"/>
              <a:ext cx="777445" cy="159004"/>
            </a:xfrm>
            <a:prstGeom prst="rect">
              <a:avLst/>
            </a:prstGeom>
          </p:spPr>
          <p:txBody>
            <a:bodyPr lIns="50800" tIns="50800" rIns="50800" bIns="50800" rtlCol="0" anchor="ctr"/>
            <a:lstStyle/>
            <a:p>
              <a:pPr algn="ctr">
                <a:lnSpc>
                  <a:spcPts val="3660"/>
                </a:lnSpc>
              </a:pPr>
              <a:endParaRPr/>
            </a:p>
          </p:txBody>
        </p:sp>
      </p:grpSp>
      <p:sp>
        <p:nvSpPr>
          <p:cNvPr id="23" name="Freeform 23"/>
          <p:cNvSpPr/>
          <p:nvPr/>
        </p:nvSpPr>
        <p:spPr>
          <a:xfrm>
            <a:off x="1028700" y="2471753"/>
            <a:ext cx="1889459" cy="1889459"/>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4" name="Freeform 24"/>
          <p:cNvSpPr/>
          <p:nvPr/>
        </p:nvSpPr>
        <p:spPr>
          <a:xfrm>
            <a:off x="1028700" y="5127380"/>
            <a:ext cx="1889459" cy="1889459"/>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5" name="Freeform 25"/>
          <p:cNvSpPr/>
          <p:nvPr/>
        </p:nvSpPr>
        <p:spPr>
          <a:xfrm>
            <a:off x="1028700" y="7787449"/>
            <a:ext cx="1889459" cy="1889459"/>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TextBox 26"/>
          <p:cNvSpPr txBox="1"/>
          <p:nvPr/>
        </p:nvSpPr>
        <p:spPr>
          <a:xfrm>
            <a:off x="16681648" y="8633862"/>
            <a:ext cx="515772" cy="385128"/>
          </a:xfrm>
          <a:prstGeom prst="rect">
            <a:avLst/>
          </a:prstGeom>
        </p:spPr>
        <p:txBody>
          <a:bodyPr lIns="0" tIns="0" rIns="0" bIns="0" rtlCol="0" anchor="t">
            <a:spAutoFit/>
          </a:bodyPr>
          <a:lstStyle/>
          <a:p>
            <a:pPr algn="ctr">
              <a:lnSpc>
                <a:spcPts val="3161"/>
              </a:lnSpc>
            </a:pPr>
            <a:r>
              <a:rPr lang="en-US" sz="2258">
                <a:solidFill>
                  <a:srgbClr val="FFFFFF"/>
                </a:solidFill>
                <a:latin typeface="Montserrat"/>
              </a:rPr>
              <a:t>07</a:t>
            </a:r>
          </a:p>
        </p:txBody>
      </p:sp>
      <p:sp>
        <p:nvSpPr>
          <p:cNvPr id="27" name="TextBox 27"/>
          <p:cNvSpPr txBox="1"/>
          <p:nvPr/>
        </p:nvSpPr>
        <p:spPr>
          <a:xfrm>
            <a:off x="3185141" y="2652637"/>
            <a:ext cx="7317208" cy="1475532"/>
          </a:xfrm>
          <a:prstGeom prst="rect">
            <a:avLst/>
          </a:prstGeom>
        </p:spPr>
        <p:txBody>
          <a:bodyPr lIns="0" tIns="0" rIns="0" bIns="0" rtlCol="0" anchor="t">
            <a:spAutoFit/>
          </a:bodyPr>
          <a:lstStyle/>
          <a:p>
            <a:pPr>
              <a:lnSpc>
                <a:spcPts val="6002"/>
              </a:lnSpc>
            </a:pPr>
            <a:r>
              <a:rPr lang="vi-VN" sz="3353" dirty="0">
                <a:solidFill>
                  <a:srgbClr val="FFFFFF"/>
                </a:solidFill>
                <a:latin typeface="Nunito Sans Bold"/>
              </a:rPr>
              <a:t>1.	Một số sản phẩm sản xuất được từ mô hình</a:t>
            </a:r>
            <a:endParaRPr lang="en-US" sz="3353" dirty="0">
              <a:solidFill>
                <a:srgbClr val="FFFFFF"/>
              </a:solidFill>
              <a:latin typeface="Nunito Sans Bold"/>
            </a:endParaRPr>
          </a:p>
        </p:txBody>
      </p:sp>
      <p:sp>
        <p:nvSpPr>
          <p:cNvPr id="28" name="TextBox 28"/>
          <p:cNvSpPr txBox="1"/>
          <p:nvPr/>
        </p:nvSpPr>
        <p:spPr>
          <a:xfrm>
            <a:off x="1143283" y="995266"/>
            <a:ext cx="9359065" cy="1034952"/>
          </a:xfrm>
          <a:prstGeom prst="rect">
            <a:avLst/>
          </a:prstGeom>
        </p:spPr>
        <p:txBody>
          <a:bodyPr lIns="0" tIns="0" rIns="0" bIns="0" rtlCol="0" anchor="t">
            <a:spAutoFit/>
          </a:bodyPr>
          <a:lstStyle/>
          <a:p>
            <a:pPr marL="0" lvl="0" indent="0" algn="l">
              <a:lnSpc>
                <a:spcPts val="7600"/>
              </a:lnSpc>
              <a:spcBef>
                <a:spcPct val="0"/>
              </a:spcBef>
            </a:pPr>
            <a:r>
              <a:rPr lang="en-US" sz="8000" spc="-576">
                <a:solidFill>
                  <a:srgbClr val="141414"/>
                </a:solidFill>
                <a:latin typeface="Nunito Sans Heavy"/>
              </a:rPr>
              <a:t>CẤU TRÚC CƠ BẢN </a:t>
            </a:r>
          </a:p>
        </p:txBody>
      </p:sp>
      <p:sp>
        <p:nvSpPr>
          <p:cNvPr id="29" name="TextBox 29"/>
          <p:cNvSpPr txBox="1"/>
          <p:nvPr/>
        </p:nvSpPr>
        <p:spPr>
          <a:xfrm>
            <a:off x="3185141" y="5211225"/>
            <a:ext cx="7317208" cy="1475532"/>
          </a:xfrm>
          <a:prstGeom prst="rect">
            <a:avLst/>
          </a:prstGeom>
        </p:spPr>
        <p:txBody>
          <a:bodyPr lIns="0" tIns="0" rIns="0" bIns="0" rtlCol="0" anchor="t">
            <a:spAutoFit/>
          </a:bodyPr>
          <a:lstStyle/>
          <a:p>
            <a:pPr>
              <a:lnSpc>
                <a:spcPts val="6002"/>
              </a:lnSpc>
            </a:pPr>
            <a:r>
              <a:rPr lang="en-US" sz="3353" dirty="0">
                <a:solidFill>
                  <a:srgbClr val="FFFFFF"/>
                </a:solidFill>
                <a:latin typeface="Nunito Sans Bold"/>
              </a:rPr>
              <a:t>2.	</a:t>
            </a:r>
            <a:r>
              <a:rPr lang="en-US" sz="3353" dirty="0" err="1">
                <a:solidFill>
                  <a:srgbClr val="FFFFFF"/>
                </a:solidFill>
                <a:latin typeface="Nunito Sans Bold"/>
              </a:rPr>
              <a:t>Ứng</a:t>
            </a:r>
            <a:r>
              <a:rPr lang="en-US" sz="3353" dirty="0">
                <a:solidFill>
                  <a:srgbClr val="FFFFFF"/>
                </a:solidFill>
                <a:latin typeface="Nunito Sans Bold"/>
              </a:rPr>
              <a:t> </a:t>
            </a:r>
            <a:r>
              <a:rPr lang="en-US" sz="3353" dirty="0" err="1">
                <a:solidFill>
                  <a:srgbClr val="FFFFFF"/>
                </a:solidFill>
                <a:latin typeface="Nunito Sans Bold"/>
              </a:rPr>
              <a:t>dụng</a:t>
            </a:r>
            <a:r>
              <a:rPr lang="en-US" sz="3353" dirty="0">
                <a:solidFill>
                  <a:srgbClr val="FFFFFF"/>
                </a:solidFill>
                <a:latin typeface="Nunito Sans Bold"/>
              </a:rPr>
              <a:t> </a:t>
            </a:r>
            <a:r>
              <a:rPr lang="en-US" sz="3353" dirty="0" err="1">
                <a:solidFill>
                  <a:srgbClr val="FFFFFF"/>
                </a:solidFill>
                <a:latin typeface="Nunito Sans Bold"/>
              </a:rPr>
              <a:t>công</a:t>
            </a:r>
            <a:r>
              <a:rPr lang="en-US" sz="3353" dirty="0">
                <a:solidFill>
                  <a:srgbClr val="FFFFFF"/>
                </a:solidFill>
                <a:latin typeface="Nunito Sans Bold"/>
              </a:rPr>
              <a:t> </a:t>
            </a:r>
            <a:r>
              <a:rPr lang="en-US" sz="3353" dirty="0" err="1">
                <a:solidFill>
                  <a:srgbClr val="FFFFFF"/>
                </a:solidFill>
                <a:latin typeface="Nunito Sans Bold"/>
              </a:rPr>
              <a:t>nghệ</a:t>
            </a:r>
            <a:r>
              <a:rPr lang="en-US" sz="3353" dirty="0">
                <a:solidFill>
                  <a:srgbClr val="FFFFFF"/>
                </a:solidFill>
                <a:latin typeface="Nunito Sans Bold"/>
              </a:rPr>
              <a:t> </a:t>
            </a:r>
            <a:r>
              <a:rPr lang="en-US" sz="3353" dirty="0" err="1">
                <a:solidFill>
                  <a:srgbClr val="FFFFFF"/>
                </a:solidFill>
                <a:latin typeface="Nunito Sans Bold"/>
              </a:rPr>
              <a:t>sản</a:t>
            </a:r>
            <a:r>
              <a:rPr lang="en-US" sz="3353" dirty="0">
                <a:solidFill>
                  <a:srgbClr val="FFFFFF"/>
                </a:solidFill>
                <a:latin typeface="Nunito Sans Bold"/>
              </a:rPr>
              <a:t> </a:t>
            </a:r>
            <a:r>
              <a:rPr lang="en-US" sz="3353" dirty="0" err="1">
                <a:solidFill>
                  <a:srgbClr val="FFFFFF"/>
                </a:solidFill>
                <a:latin typeface="Nunito Sans Bold"/>
              </a:rPr>
              <a:t>xuất</a:t>
            </a:r>
            <a:r>
              <a:rPr lang="en-US" sz="3353" dirty="0">
                <a:solidFill>
                  <a:srgbClr val="FFFFFF"/>
                </a:solidFill>
                <a:latin typeface="Nunito Sans Bold"/>
              </a:rPr>
              <a:t> </a:t>
            </a:r>
            <a:r>
              <a:rPr lang="en-US" sz="3353" dirty="0" err="1">
                <a:solidFill>
                  <a:srgbClr val="FFFFFF"/>
                </a:solidFill>
                <a:latin typeface="Nunito Sans Bold"/>
              </a:rPr>
              <a:t>trong</a:t>
            </a:r>
            <a:r>
              <a:rPr lang="en-US" sz="3353" dirty="0">
                <a:solidFill>
                  <a:srgbClr val="FFFFFF"/>
                </a:solidFill>
                <a:latin typeface="Nunito Sans Bold"/>
              </a:rPr>
              <a:t> </a:t>
            </a:r>
            <a:r>
              <a:rPr lang="en-US" sz="3353" dirty="0" err="1">
                <a:solidFill>
                  <a:srgbClr val="FFFFFF"/>
                </a:solidFill>
                <a:latin typeface="Nunito Sans Bold"/>
              </a:rPr>
              <a:t>mô</a:t>
            </a:r>
            <a:r>
              <a:rPr lang="en-US" sz="3353" dirty="0">
                <a:solidFill>
                  <a:srgbClr val="FFFFFF"/>
                </a:solidFill>
                <a:latin typeface="Nunito Sans Bold"/>
              </a:rPr>
              <a:t> </a:t>
            </a:r>
            <a:r>
              <a:rPr lang="en-US" sz="3353" dirty="0" err="1">
                <a:solidFill>
                  <a:srgbClr val="FFFFFF"/>
                </a:solidFill>
                <a:latin typeface="Nunito Sans Bold"/>
              </a:rPr>
              <a:t>hình</a:t>
            </a:r>
            <a:r>
              <a:rPr lang="en-US" sz="3353" dirty="0">
                <a:solidFill>
                  <a:srgbClr val="FFFFFF"/>
                </a:solidFill>
                <a:latin typeface="Nunito Sans Bold"/>
              </a:rPr>
              <a:t>.</a:t>
            </a:r>
          </a:p>
        </p:txBody>
      </p:sp>
      <p:sp>
        <p:nvSpPr>
          <p:cNvPr id="30" name="TextBox 30"/>
          <p:cNvSpPr txBox="1"/>
          <p:nvPr/>
        </p:nvSpPr>
        <p:spPr>
          <a:xfrm>
            <a:off x="3166819" y="8280816"/>
            <a:ext cx="7317208" cy="706091"/>
          </a:xfrm>
          <a:prstGeom prst="rect">
            <a:avLst/>
          </a:prstGeom>
        </p:spPr>
        <p:txBody>
          <a:bodyPr lIns="0" tIns="0" rIns="0" bIns="0" rtlCol="0" anchor="t">
            <a:spAutoFit/>
          </a:bodyPr>
          <a:lstStyle/>
          <a:p>
            <a:pPr lvl="0">
              <a:lnSpc>
                <a:spcPts val="6002"/>
              </a:lnSpc>
            </a:pPr>
            <a:r>
              <a:rPr lang="en-US" sz="3353" dirty="0">
                <a:solidFill>
                  <a:srgbClr val="FFFFFF"/>
                </a:solidFill>
                <a:latin typeface="Nunito Sans Bold"/>
              </a:rPr>
              <a:t>3.	Ý </a:t>
            </a:r>
            <a:r>
              <a:rPr lang="en-US" sz="3353" dirty="0" err="1">
                <a:solidFill>
                  <a:srgbClr val="FFFFFF"/>
                </a:solidFill>
                <a:latin typeface="Nunito Sans Bold"/>
              </a:rPr>
              <a:t>nghĩa</a:t>
            </a:r>
            <a:r>
              <a:rPr lang="en-US" sz="3353" dirty="0">
                <a:solidFill>
                  <a:srgbClr val="FFFFFF"/>
                </a:solidFill>
                <a:latin typeface="Nunito Sans Bold"/>
              </a:rPr>
              <a:t> </a:t>
            </a:r>
            <a:r>
              <a:rPr lang="en-US" sz="3353" dirty="0" err="1">
                <a:solidFill>
                  <a:srgbClr val="FFFFFF"/>
                </a:solidFill>
                <a:latin typeface="Nunito Sans Bold"/>
              </a:rPr>
              <a:t>của</a:t>
            </a:r>
            <a:r>
              <a:rPr lang="en-US" sz="3353" dirty="0">
                <a:solidFill>
                  <a:srgbClr val="FFFFFF"/>
                </a:solidFill>
                <a:latin typeface="Nunito Sans Bold"/>
              </a:rPr>
              <a:t> </a:t>
            </a:r>
            <a:r>
              <a:rPr lang="en-US" sz="3353" dirty="0" err="1">
                <a:solidFill>
                  <a:srgbClr val="FFFFFF"/>
                </a:solidFill>
                <a:latin typeface="Nunito Sans Bold"/>
              </a:rPr>
              <a:t>phát</a:t>
            </a:r>
            <a:r>
              <a:rPr lang="en-US" sz="3353" dirty="0">
                <a:solidFill>
                  <a:srgbClr val="FFFFFF"/>
                </a:solidFill>
                <a:latin typeface="Nunito Sans Bold"/>
              </a:rPr>
              <a:t> </a:t>
            </a:r>
            <a:r>
              <a:rPr lang="en-US" sz="3353" dirty="0" err="1">
                <a:solidFill>
                  <a:srgbClr val="FFFFFF"/>
                </a:solidFill>
                <a:latin typeface="Nunito Sans Bold"/>
              </a:rPr>
              <a:t>triển</a:t>
            </a:r>
            <a:r>
              <a:rPr lang="en-US" sz="3353" dirty="0">
                <a:solidFill>
                  <a:srgbClr val="FFFFFF"/>
                </a:solidFill>
                <a:latin typeface="Nunito Sans Bold"/>
              </a:rPr>
              <a:t> </a:t>
            </a:r>
            <a:r>
              <a:rPr lang="en-US" sz="3353" dirty="0" err="1">
                <a:solidFill>
                  <a:srgbClr val="FFFFFF"/>
                </a:solidFill>
                <a:latin typeface="Nunito Sans Bold"/>
              </a:rPr>
              <a:t>mô</a:t>
            </a:r>
            <a:r>
              <a:rPr lang="en-US" sz="3353" dirty="0">
                <a:solidFill>
                  <a:srgbClr val="FFFFFF"/>
                </a:solidFill>
                <a:latin typeface="Nunito Sans Bold"/>
              </a:rPr>
              <a:t> </a:t>
            </a:r>
            <a:r>
              <a:rPr lang="en-US" sz="3353" dirty="0" err="1">
                <a:solidFill>
                  <a:srgbClr val="FFFFFF"/>
                </a:solidFill>
                <a:latin typeface="Nunito Sans Bold"/>
              </a:rPr>
              <a:t>hình</a:t>
            </a:r>
            <a:endParaRPr lang="en-US" sz="3353" dirty="0">
              <a:solidFill>
                <a:srgbClr val="FFFFFF"/>
              </a:solidFill>
              <a:latin typeface="Nunito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ircle(in)">
                                      <p:cBhvr>
                                        <p:cTn id="24" dur="20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par>
                                <p:cTn id="33" presetID="6" presetClass="entr" presetSubtype="16"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par>
                                <p:cTn id="36" presetID="6" presetClass="entr" presetSubtype="16"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circle(in)">
                                      <p:cBhvr>
                                        <p:cTn id="4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3392" y="-87734"/>
            <a:ext cx="5386205" cy="10462468"/>
            <a:chOff x="0" y="0"/>
            <a:chExt cx="1418589" cy="2755547"/>
          </a:xfrm>
        </p:grpSpPr>
        <p:sp>
          <p:nvSpPr>
            <p:cNvPr id="3" name="Freeform 3"/>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4" name="TextBox 4"/>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5" name="Freeform 5"/>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7" name="Freeform 7"/>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8" name="Freeform 8"/>
          <p:cNvSpPr/>
          <p:nvPr/>
        </p:nvSpPr>
        <p:spPr>
          <a:xfrm>
            <a:off x="15439132" y="2173965"/>
            <a:ext cx="1908463" cy="1869287"/>
          </a:xfrm>
          <a:custGeom>
            <a:avLst/>
            <a:gdLst/>
            <a:ahLst/>
            <a:cxnLst/>
            <a:rect l="l" t="t" r="r" b="b"/>
            <a:pathLst>
              <a:path w="1908463" h="1869287">
                <a:moveTo>
                  <a:pt x="0" y="0"/>
                </a:moveTo>
                <a:lnTo>
                  <a:pt x="1908464" y="0"/>
                </a:lnTo>
                <a:lnTo>
                  <a:pt x="1908464" y="1869286"/>
                </a:lnTo>
                <a:lnTo>
                  <a:pt x="0" y="1869286"/>
                </a:lnTo>
                <a:lnTo>
                  <a:pt x="0" y="0"/>
                </a:lnTo>
                <a:close/>
              </a:path>
            </a:pathLst>
          </a:custGeom>
          <a:blipFill>
            <a:blip r:embed="rId6">
              <a:alphaModFix amt="9999"/>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3534943" y="4228626"/>
            <a:ext cx="2578712" cy="2578712"/>
          </a:xfrm>
          <a:custGeom>
            <a:avLst/>
            <a:gdLst/>
            <a:ahLst/>
            <a:cxnLst/>
            <a:rect l="l" t="t" r="r" b="b"/>
            <a:pathLst>
              <a:path w="2578712" h="2578712">
                <a:moveTo>
                  <a:pt x="0" y="0"/>
                </a:moveTo>
                <a:lnTo>
                  <a:pt x="2578711" y="0"/>
                </a:lnTo>
                <a:lnTo>
                  <a:pt x="2578711"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0" name="Group 10"/>
          <p:cNvGrpSpPr/>
          <p:nvPr/>
        </p:nvGrpSpPr>
        <p:grpSpPr>
          <a:xfrm>
            <a:off x="3637706" y="4153553"/>
            <a:ext cx="2373185" cy="237318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12" name="TextBox 12"/>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13" name="Freeform 13"/>
          <p:cNvSpPr/>
          <p:nvPr/>
        </p:nvSpPr>
        <p:spPr>
          <a:xfrm>
            <a:off x="7503006" y="4228626"/>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4" name="Group 14"/>
          <p:cNvGrpSpPr/>
          <p:nvPr/>
        </p:nvGrpSpPr>
        <p:grpSpPr>
          <a:xfrm>
            <a:off x="7605769" y="4153553"/>
            <a:ext cx="2373185" cy="237318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16" name="TextBox 16"/>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17" name="Freeform 17"/>
          <p:cNvSpPr/>
          <p:nvPr/>
        </p:nvSpPr>
        <p:spPr>
          <a:xfrm>
            <a:off x="11471069" y="4228626"/>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8" name="Group 18"/>
          <p:cNvGrpSpPr/>
          <p:nvPr/>
        </p:nvGrpSpPr>
        <p:grpSpPr>
          <a:xfrm>
            <a:off x="11574258" y="4153553"/>
            <a:ext cx="2373185" cy="237318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20" name="TextBox 20"/>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21" name="Freeform 21"/>
          <p:cNvSpPr/>
          <p:nvPr/>
        </p:nvSpPr>
        <p:spPr>
          <a:xfrm>
            <a:off x="3174844" y="6937312"/>
            <a:ext cx="3245615" cy="2539694"/>
          </a:xfrm>
          <a:custGeom>
            <a:avLst/>
            <a:gdLst/>
            <a:ahLst/>
            <a:cxnLst/>
            <a:rect l="l" t="t" r="r" b="b"/>
            <a:pathLst>
              <a:path w="3245615" h="2539694">
                <a:moveTo>
                  <a:pt x="0" y="0"/>
                </a:moveTo>
                <a:lnTo>
                  <a:pt x="3245616" y="0"/>
                </a:lnTo>
                <a:lnTo>
                  <a:pt x="3245616" y="2539694"/>
                </a:lnTo>
                <a:lnTo>
                  <a:pt x="0" y="25396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2" name="Freeform 22"/>
          <p:cNvSpPr/>
          <p:nvPr/>
        </p:nvSpPr>
        <p:spPr>
          <a:xfrm>
            <a:off x="7605769" y="7283588"/>
            <a:ext cx="2641512" cy="2202361"/>
          </a:xfrm>
          <a:custGeom>
            <a:avLst/>
            <a:gdLst/>
            <a:ahLst/>
            <a:cxnLst/>
            <a:rect l="l" t="t" r="r" b="b"/>
            <a:pathLst>
              <a:path w="2641512" h="2202361">
                <a:moveTo>
                  <a:pt x="0" y="0"/>
                </a:moveTo>
                <a:lnTo>
                  <a:pt x="2641512" y="0"/>
                </a:lnTo>
                <a:lnTo>
                  <a:pt x="2641512" y="2202361"/>
                </a:lnTo>
                <a:lnTo>
                  <a:pt x="0" y="2202361"/>
                </a:lnTo>
                <a:lnTo>
                  <a:pt x="0" y="0"/>
                </a:lnTo>
                <a:close/>
              </a:path>
            </a:pathLst>
          </a:custGeom>
          <a:blipFill>
            <a:blip r:embed="rId12"/>
            <a:stretch>
              <a:fillRect/>
            </a:stretch>
          </a:blipFill>
        </p:spPr>
      </p:sp>
      <p:sp>
        <p:nvSpPr>
          <p:cNvPr id="23" name="Freeform 23"/>
          <p:cNvSpPr/>
          <p:nvPr/>
        </p:nvSpPr>
        <p:spPr>
          <a:xfrm>
            <a:off x="11611320" y="7142011"/>
            <a:ext cx="2558634" cy="2658322"/>
          </a:xfrm>
          <a:custGeom>
            <a:avLst/>
            <a:gdLst/>
            <a:ahLst/>
            <a:cxnLst/>
            <a:rect l="l" t="t" r="r" b="b"/>
            <a:pathLst>
              <a:path w="2558634" h="2658322">
                <a:moveTo>
                  <a:pt x="0" y="0"/>
                </a:moveTo>
                <a:lnTo>
                  <a:pt x="2558635" y="0"/>
                </a:lnTo>
                <a:lnTo>
                  <a:pt x="2558635" y="2658321"/>
                </a:lnTo>
                <a:lnTo>
                  <a:pt x="0" y="2658321"/>
                </a:lnTo>
                <a:lnTo>
                  <a:pt x="0" y="0"/>
                </a:lnTo>
                <a:close/>
              </a:path>
            </a:pathLst>
          </a:custGeom>
          <a:blipFill>
            <a:blip r:embed="rId13"/>
            <a:stretch>
              <a:fillRect/>
            </a:stretch>
          </a:blipFill>
        </p:spPr>
      </p:sp>
      <p:sp>
        <p:nvSpPr>
          <p:cNvPr id="24" name="Freeform 24"/>
          <p:cNvSpPr/>
          <p:nvPr/>
        </p:nvSpPr>
        <p:spPr>
          <a:xfrm>
            <a:off x="15284380" y="4228626"/>
            <a:ext cx="2578712" cy="2578712"/>
          </a:xfrm>
          <a:custGeom>
            <a:avLst/>
            <a:gdLst/>
            <a:ahLst/>
            <a:cxnLst/>
            <a:rect l="l" t="t" r="r" b="b"/>
            <a:pathLst>
              <a:path w="2578712" h="2578712">
                <a:moveTo>
                  <a:pt x="0" y="0"/>
                </a:moveTo>
                <a:lnTo>
                  <a:pt x="2578711" y="0"/>
                </a:lnTo>
                <a:lnTo>
                  <a:pt x="2578711"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5" name="Group 25"/>
          <p:cNvGrpSpPr/>
          <p:nvPr/>
        </p:nvGrpSpPr>
        <p:grpSpPr>
          <a:xfrm>
            <a:off x="15387568" y="4153553"/>
            <a:ext cx="2373185" cy="237318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27" name="TextBox 27"/>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28" name="Freeform 28"/>
          <p:cNvSpPr/>
          <p:nvPr/>
        </p:nvSpPr>
        <p:spPr>
          <a:xfrm>
            <a:off x="15613943" y="7283588"/>
            <a:ext cx="2249149" cy="2619096"/>
          </a:xfrm>
          <a:custGeom>
            <a:avLst/>
            <a:gdLst/>
            <a:ahLst/>
            <a:cxnLst/>
            <a:rect l="l" t="t" r="r" b="b"/>
            <a:pathLst>
              <a:path w="2249149" h="2619096">
                <a:moveTo>
                  <a:pt x="0" y="0"/>
                </a:moveTo>
                <a:lnTo>
                  <a:pt x="2249148" y="0"/>
                </a:lnTo>
                <a:lnTo>
                  <a:pt x="2249148" y="2619096"/>
                </a:lnTo>
                <a:lnTo>
                  <a:pt x="0" y="261909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9" name="TextBox 29"/>
          <p:cNvSpPr txBox="1"/>
          <p:nvPr/>
        </p:nvSpPr>
        <p:spPr>
          <a:xfrm>
            <a:off x="7709792" y="4782910"/>
            <a:ext cx="2165139" cy="1152652"/>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Thời gian</a:t>
            </a:r>
          </a:p>
          <a:p>
            <a:pPr marL="0" lvl="0" indent="0" algn="ctr">
              <a:lnSpc>
                <a:spcPts val="4641"/>
              </a:lnSpc>
              <a:spcBef>
                <a:spcPct val="0"/>
              </a:spcBef>
            </a:pPr>
            <a:r>
              <a:rPr lang="en-US" sz="3053">
                <a:solidFill>
                  <a:srgbClr val="FFFFFF"/>
                </a:solidFill>
                <a:latin typeface="Nunito Sans Bold"/>
              </a:rPr>
              <a:t>5 phút</a:t>
            </a:r>
          </a:p>
        </p:txBody>
      </p:sp>
      <p:sp>
        <p:nvSpPr>
          <p:cNvPr id="30" name="TextBox 30"/>
          <p:cNvSpPr txBox="1"/>
          <p:nvPr/>
        </p:nvSpPr>
        <p:spPr>
          <a:xfrm>
            <a:off x="11672393" y="4489916"/>
            <a:ext cx="2165139" cy="1738640"/>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Các nhóm </a:t>
            </a:r>
          </a:p>
          <a:p>
            <a:pPr marL="0" lvl="0" indent="0" algn="ctr">
              <a:lnSpc>
                <a:spcPts val="4641"/>
              </a:lnSpc>
              <a:spcBef>
                <a:spcPct val="0"/>
              </a:spcBef>
            </a:pPr>
            <a:r>
              <a:rPr lang="en-US" sz="3053">
                <a:solidFill>
                  <a:srgbClr val="FFFFFF"/>
                </a:solidFill>
                <a:latin typeface="Nunito Sans Bold"/>
              </a:rPr>
              <a:t>thảo luận, đặt câu hỏi</a:t>
            </a:r>
          </a:p>
        </p:txBody>
      </p:sp>
      <p:sp>
        <p:nvSpPr>
          <p:cNvPr id="31" name="TextBox 31"/>
          <p:cNvSpPr txBox="1"/>
          <p:nvPr/>
        </p:nvSpPr>
        <p:spPr>
          <a:xfrm>
            <a:off x="3689717" y="4711432"/>
            <a:ext cx="2269162" cy="1152652"/>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Hoạt động nhóm</a:t>
            </a:r>
          </a:p>
        </p:txBody>
      </p:sp>
      <p:sp>
        <p:nvSpPr>
          <p:cNvPr id="32" name="TextBox 32"/>
          <p:cNvSpPr txBox="1"/>
          <p:nvPr/>
        </p:nvSpPr>
        <p:spPr>
          <a:xfrm>
            <a:off x="3623449" y="2819466"/>
            <a:ext cx="6757842" cy="853943"/>
          </a:xfrm>
          <a:prstGeom prst="rect">
            <a:avLst/>
          </a:prstGeom>
        </p:spPr>
        <p:txBody>
          <a:bodyPr lIns="0" tIns="0" rIns="0" bIns="0" rtlCol="0" anchor="t">
            <a:spAutoFit/>
          </a:bodyPr>
          <a:lstStyle/>
          <a:p>
            <a:pPr algn="just">
              <a:lnSpc>
                <a:spcPts val="7000"/>
              </a:lnSpc>
            </a:pPr>
            <a:r>
              <a:rPr lang="en-US" sz="5000">
                <a:solidFill>
                  <a:srgbClr val="015438"/>
                </a:solidFill>
                <a:latin typeface="Montserrat Bold"/>
              </a:rPr>
              <a:t>BÁO CÁO</a:t>
            </a:r>
          </a:p>
        </p:txBody>
      </p:sp>
      <p:sp>
        <p:nvSpPr>
          <p:cNvPr id="33" name="TextBox 33"/>
          <p:cNvSpPr txBox="1"/>
          <p:nvPr/>
        </p:nvSpPr>
        <p:spPr>
          <a:xfrm>
            <a:off x="5401294" y="292056"/>
            <a:ext cx="8648487" cy="837466"/>
          </a:xfrm>
          <a:prstGeom prst="rect">
            <a:avLst/>
          </a:prstGeom>
        </p:spPr>
        <p:txBody>
          <a:bodyPr lIns="0" tIns="0" rIns="0" bIns="0" rtlCol="0" anchor="t">
            <a:spAutoFit/>
          </a:bodyPr>
          <a:lstStyle/>
          <a:p>
            <a:pPr algn="ctr">
              <a:lnSpc>
                <a:spcPts val="6859"/>
              </a:lnSpc>
            </a:pPr>
            <a:r>
              <a:rPr lang="en-US" sz="4899">
                <a:solidFill>
                  <a:srgbClr val="FF3131"/>
                </a:solidFill>
                <a:latin typeface="Nunito Sans Bold"/>
              </a:rPr>
              <a:t>HOẠT ĐỘNG</a:t>
            </a:r>
          </a:p>
        </p:txBody>
      </p:sp>
      <p:sp>
        <p:nvSpPr>
          <p:cNvPr id="34" name="TextBox 34"/>
          <p:cNvSpPr txBox="1"/>
          <p:nvPr/>
        </p:nvSpPr>
        <p:spPr>
          <a:xfrm>
            <a:off x="5061485" y="1596247"/>
            <a:ext cx="14325600" cy="1034952"/>
          </a:xfrm>
          <a:prstGeom prst="rect">
            <a:avLst/>
          </a:prstGeom>
        </p:spPr>
        <p:txBody>
          <a:bodyPr lIns="0" tIns="0" rIns="0" bIns="0" rtlCol="0" anchor="t">
            <a:spAutoFit/>
          </a:bodyPr>
          <a:lstStyle/>
          <a:p>
            <a:pPr marL="0" lvl="0" indent="0" algn="l">
              <a:lnSpc>
                <a:spcPts val="7600"/>
              </a:lnSpc>
              <a:spcBef>
                <a:spcPct val="0"/>
              </a:spcBef>
            </a:pPr>
            <a:r>
              <a:rPr lang="en-US" sz="8000" spc="-576">
                <a:solidFill>
                  <a:srgbClr val="141414"/>
                </a:solidFill>
                <a:latin typeface="Nunito Sans Heavy"/>
              </a:rPr>
              <a:t>TRONG GIỜ LÊN LỚP</a:t>
            </a:r>
          </a:p>
        </p:txBody>
      </p:sp>
      <p:sp>
        <p:nvSpPr>
          <p:cNvPr id="35" name="TextBox 35"/>
          <p:cNvSpPr txBox="1"/>
          <p:nvPr/>
        </p:nvSpPr>
        <p:spPr>
          <a:xfrm>
            <a:off x="3375057" y="7645538"/>
            <a:ext cx="2883981" cy="1078192"/>
          </a:xfrm>
          <a:prstGeom prst="rect">
            <a:avLst/>
          </a:prstGeom>
        </p:spPr>
        <p:txBody>
          <a:bodyPr lIns="0" tIns="0" rIns="0" bIns="0" rtlCol="0" anchor="t">
            <a:spAutoFit/>
          </a:bodyPr>
          <a:lstStyle/>
          <a:p>
            <a:pPr algn="ctr">
              <a:lnSpc>
                <a:spcPts val="8820"/>
              </a:lnSpc>
              <a:spcBef>
                <a:spcPct val="0"/>
              </a:spcBef>
            </a:pPr>
            <a:r>
              <a:rPr lang="en-US" sz="6300">
                <a:solidFill>
                  <a:srgbClr val="FF3131"/>
                </a:solidFill>
                <a:latin typeface="Charmonman Bold"/>
              </a:rPr>
              <a:t>Group</a:t>
            </a:r>
          </a:p>
        </p:txBody>
      </p:sp>
      <p:sp>
        <p:nvSpPr>
          <p:cNvPr id="36" name="TextBox 36"/>
          <p:cNvSpPr txBox="1"/>
          <p:nvPr/>
        </p:nvSpPr>
        <p:spPr>
          <a:xfrm>
            <a:off x="15485703" y="4489916"/>
            <a:ext cx="2165139" cy="1738640"/>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Ghi chép</a:t>
            </a:r>
          </a:p>
          <a:p>
            <a:pPr algn="ctr">
              <a:lnSpc>
                <a:spcPts val="4641"/>
              </a:lnSpc>
            </a:pPr>
            <a:r>
              <a:rPr lang="en-US" sz="3053">
                <a:solidFill>
                  <a:srgbClr val="FFFFFF"/>
                </a:solidFill>
                <a:latin typeface="Nunito Sans Bold"/>
              </a:rPr>
              <a:t>Nội dung</a:t>
            </a:r>
          </a:p>
          <a:p>
            <a:pPr marL="0" lvl="0" indent="0" algn="ctr">
              <a:lnSpc>
                <a:spcPts val="4641"/>
              </a:lnSpc>
              <a:spcBef>
                <a:spcPct val="0"/>
              </a:spcBef>
            </a:pPr>
            <a:r>
              <a:rPr lang="en-US" sz="3053">
                <a:solidFill>
                  <a:srgbClr val="FFFFFF"/>
                </a:solidFill>
                <a:latin typeface="Nunito Sans Bold"/>
              </a:rPr>
              <a:t>lưu 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2000"/>
                                        <p:tgtEl>
                                          <p:spTgt spid="3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2000"/>
                                        <p:tgtEl>
                                          <p:spTgt spid="31"/>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ircle(in)">
                                      <p:cBhvr>
                                        <p:cTn id="52" dur="2000"/>
                                        <p:tgtEl>
                                          <p:spTgt spid="3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circle(in)">
                                      <p:cBhvr>
                                        <p:cTn id="5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3" name="Freeform 3"/>
          <p:cNvSpPr/>
          <p:nvPr/>
        </p:nvSpPr>
        <p:spPr>
          <a:xfrm>
            <a:off x="0" y="-2621511"/>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3"/>
            <a:stretch>
              <a:fillRect/>
            </a:stretch>
          </a:blipFill>
        </p:spPr>
      </p:sp>
      <p:sp>
        <p:nvSpPr>
          <p:cNvPr id="4" name="AutoShape 4"/>
          <p:cNvSpPr/>
          <p:nvPr/>
        </p:nvSpPr>
        <p:spPr>
          <a:xfrm>
            <a:off x="1234037" y="3359157"/>
            <a:ext cx="4407915" cy="0"/>
          </a:xfrm>
          <a:prstGeom prst="line">
            <a:avLst/>
          </a:prstGeom>
          <a:ln w="19050" cap="rnd">
            <a:solidFill>
              <a:srgbClr val="F5F0EB"/>
            </a:solidFill>
            <a:prstDash val="solid"/>
            <a:headEnd type="none" w="sm" len="sm"/>
            <a:tailEnd type="none" w="sm" len="sm"/>
          </a:ln>
        </p:spPr>
      </p:sp>
      <p:grpSp>
        <p:nvGrpSpPr>
          <p:cNvPr id="5" name="Group 5"/>
          <p:cNvGrpSpPr/>
          <p:nvPr/>
        </p:nvGrpSpPr>
        <p:grpSpPr>
          <a:xfrm>
            <a:off x="1234037" y="3727537"/>
            <a:ext cx="8245062" cy="4888626"/>
            <a:chOff x="0" y="0"/>
            <a:chExt cx="2657743" cy="1575817"/>
          </a:xfrm>
        </p:grpSpPr>
        <p:sp>
          <p:nvSpPr>
            <p:cNvPr id="6" name="Freeform 6"/>
            <p:cNvSpPr/>
            <p:nvPr/>
          </p:nvSpPr>
          <p:spPr>
            <a:xfrm>
              <a:off x="0" y="0"/>
              <a:ext cx="2657743" cy="1575817"/>
            </a:xfrm>
            <a:custGeom>
              <a:avLst/>
              <a:gdLst/>
              <a:ahLst/>
              <a:cxnLst/>
              <a:rect l="l" t="t" r="r" b="b"/>
              <a:pathLst>
                <a:path w="2657743" h="1575817">
                  <a:moveTo>
                    <a:pt x="0" y="0"/>
                  </a:moveTo>
                  <a:lnTo>
                    <a:pt x="2657743" y="0"/>
                  </a:lnTo>
                  <a:lnTo>
                    <a:pt x="2657743" y="1575817"/>
                  </a:lnTo>
                  <a:lnTo>
                    <a:pt x="0" y="1575817"/>
                  </a:lnTo>
                  <a:close/>
                </a:path>
              </a:pathLst>
            </a:custGeom>
            <a:solidFill>
              <a:srgbClr val="F5F0EB"/>
            </a:solidFill>
          </p:spPr>
        </p:sp>
      </p:grpSp>
      <p:sp>
        <p:nvSpPr>
          <p:cNvPr id="7" name="Freeform 7"/>
          <p:cNvSpPr/>
          <p:nvPr/>
        </p:nvSpPr>
        <p:spPr>
          <a:xfrm>
            <a:off x="1472061" y="4040226"/>
            <a:ext cx="7769016" cy="4263247"/>
          </a:xfrm>
          <a:custGeom>
            <a:avLst/>
            <a:gdLst/>
            <a:ahLst/>
            <a:cxnLst/>
            <a:rect l="l" t="t" r="r" b="b"/>
            <a:pathLst>
              <a:path w="7769016" h="4263247">
                <a:moveTo>
                  <a:pt x="0" y="0"/>
                </a:moveTo>
                <a:lnTo>
                  <a:pt x="7769015" y="0"/>
                </a:lnTo>
                <a:lnTo>
                  <a:pt x="7769015" y="4263247"/>
                </a:lnTo>
                <a:lnTo>
                  <a:pt x="0" y="4263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AutoShape 8"/>
          <p:cNvSpPr/>
          <p:nvPr/>
        </p:nvSpPr>
        <p:spPr>
          <a:xfrm>
            <a:off x="-534603" y="9479661"/>
            <a:ext cx="17141464" cy="0"/>
          </a:xfrm>
          <a:prstGeom prst="line">
            <a:avLst/>
          </a:prstGeom>
          <a:ln w="19050" cap="rnd">
            <a:solidFill>
              <a:srgbClr val="FFFFFF"/>
            </a:solidFill>
            <a:prstDash val="solid"/>
            <a:headEnd type="none" w="sm" len="sm"/>
            <a:tailEnd type="none" w="sm" len="sm"/>
          </a:ln>
        </p:spPr>
      </p:sp>
      <p:sp>
        <p:nvSpPr>
          <p:cNvPr id="9" name="Freeform 9"/>
          <p:cNvSpPr/>
          <p:nvPr/>
        </p:nvSpPr>
        <p:spPr>
          <a:xfrm>
            <a:off x="16606860" y="9039508"/>
            <a:ext cx="918405" cy="918405"/>
          </a:xfrm>
          <a:custGeom>
            <a:avLst/>
            <a:gdLst/>
            <a:ahLst/>
            <a:cxnLst/>
            <a:rect l="l" t="t" r="r" b="b"/>
            <a:pathLst>
              <a:path w="918405" h="918405">
                <a:moveTo>
                  <a:pt x="0" y="0"/>
                </a:moveTo>
                <a:lnTo>
                  <a:pt x="918405" y="0"/>
                </a:lnTo>
                <a:lnTo>
                  <a:pt x="918405" y="918405"/>
                </a:lnTo>
                <a:lnTo>
                  <a:pt x="0" y="91840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TextBox 10"/>
          <p:cNvSpPr txBox="1"/>
          <p:nvPr/>
        </p:nvSpPr>
        <p:spPr>
          <a:xfrm>
            <a:off x="1234037" y="1000125"/>
            <a:ext cx="8245062" cy="3741308"/>
          </a:xfrm>
          <a:prstGeom prst="rect">
            <a:avLst/>
          </a:prstGeom>
        </p:spPr>
        <p:txBody>
          <a:bodyPr lIns="0" tIns="0" rIns="0" bIns="0" rtlCol="0" anchor="t">
            <a:spAutoFit/>
          </a:bodyPr>
          <a:lstStyle/>
          <a:p>
            <a:pPr marL="0" lvl="0" indent="0" algn="l">
              <a:lnSpc>
                <a:spcPts val="9840"/>
              </a:lnSpc>
            </a:pPr>
            <a:r>
              <a:rPr lang="en-US" sz="8000" u="none" strike="noStrike" spc="-576">
                <a:solidFill>
                  <a:srgbClr val="F5F0EB"/>
                </a:solidFill>
                <a:latin typeface="Nunito Sans Heavy"/>
              </a:rPr>
              <a:t>MÔ HÌNH TRỒNG RAU THỦY CANH</a:t>
            </a:r>
          </a:p>
          <a:p>
            <a:pPr marL="0" lvl="0" indent="0" algn="l">
              <a:lnSpc>
                <a:spcPts val="9840"/>
              </a:lnSpc>
            </a:pPr>
            <a:endParaRPr lang="en-US" sz="8000" u="none" strike="noStrike" spc="-576">
              <a:solidFill>
                <a:srgbClr val="F5F0EB"/>
              </a:solidFill>
              <a:latin typeface="Nunito Sans Heavy"/>
            </a:endParaRPr>
          </a:p>
        </p:txBody>
      </p:sp>
      <p:sp>
        <p:nvSpPr>
          <p:cNvPr id="11" name="TextBox 11"/>
          <p:cNvSpPr txBox="1"/>
          <p:nvPr/>
        </p:nvSpPr>
        <p:spPr>
          <a:xfrm>
            <a:off x="1791833" y="4002575"/>
            <a:ext cx="7129471" cy="4224249"/>
          </a:xfrm>
          <a:prstGeom prst="rect">
            <a:avLst/>
          </a:prstGeom>
        </p:spPr>
        <p:txBody>
          <a:bodyPr lIns="0" tIns="0" rIns="0" bIns="0" rtlCol="0" anchor="t">
            <a:spAutoFit/>
          </a:bodyPr>
          <a:lstStyle/>
          <a:p>
            <a:pPr algn="ctr">
              <a:lnSpc>
                <a:spcPts val="4829"/>
              </a:lnSpc>
            </a:pPr>
            <a:r>
              <a:rPr lang="en-US" sz="2999">
                <a:solidFill>
                  <a:srgbClr val="363D46"/>
                </a:solidFill>
                <a:latin typeface="Nunito Sans Bold"/>
              </a:rPr>
              <a:t> là phương pháp trồng rau không cần sử dụng đất để trồng cây mà thay vào đó sử dụng các loại ống nước PVC làm giá thể cho cây và sử dụng nước để truyền các chất dinh dưỡng gọi là dung dịch dinh dưỡng để cung cấp môi trường cho cây phát triển. </a:t>
            </a:r>
          </a:p>
        </p:txBody>
      </p:sp>
      <p:sp>
        <p:nvSpPr>
          <p:cNvPr id="12" name="TextBox 12"/>
          <p:cNvSpPr txBox="1"/>
          <p:nvPr/>
        </p:nvSpPr>
        <p:spPr>
          <a:xfrm>
            <a:off x="16735080" y="9309798"/>
            <a:ext cx="661965" cy="339651"/>
          </a:xfrm>
          <a:prstGeom prst="rect">
            <a:avLst/>
          </a:prstGeom>
        </p:spPr>
        <p:txBody>
          <a:bodyPr lIns="0" tIns="0" rIns="0" bIns="0" rtlCol="0" anchor="t">
            <a:spAutoFit/>
          </a:bodyPr>
          <a:lstStyle/>
          <a:p>
            <a:pPr algn="ctr">
              <a:lnSpc>
                <a:spcPts val="2800"/>
              </a:lnSpc>
              <a:spcBef>
                <a:spcPct val="0"/>
              </a:spcBef>
            </a:pPr>
            <a:r>
              <a:rPr lang="en-US" sz="2000">
                <a:solidFill>
                  <a:srgbClr val="FFFFFF"/>
                </a:solidFill>
                <a:latin typeface="Nunito Sans"/>
              </a:rPr>
              <a:t>02</a:t>
            </a:r>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900120"/>
            <a:ext cx="18288000" cy="13716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a:stretch>
              <a:fillRect/>
            </a:stretch>
          </a:blipFill>
          <a:ln cap="sq">
            <a:noFill/>
            <a:prstDash val="solid"/>
            <a:miter/>
          </a:ln>
        </p:spPr>
      </p:sp>
      <p:grpSp>
        <p:nvGrpSpPr>
          <p:cNvPr id="3" name="Group 3"/>
          <p:cNvGrpSpPr/>
          <p:nvPr/>
        </p:nvGrpSpPr>
        <p:grpSpPr>
          <a:xfrm>
            <a:off x="0" y="440844"/>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000000">
                <a:alpha val="60784"/>
              </a:srgbClr>
            </a:solidFill>
          </p:spPr>
        </p:sp>
        <p:sp>
          <p:nvSpPr>
            <p:cNvPr id="5" name="TextBox 5"/>
            <p:cNvSpPr txBox="1"/>
            <p:nvPr/>
          </p:nvSpPr>
          <p:spPr>
            <a:xfrm>
              <a:off x="0" y="-47625"/>
              <a:ext cx="4816593" cy="860425"/>
            </a:xfrm>
            <a:prstGeom prst="rect">
              <a:avLst/>
            </a:prstGeom>
          </p:spPr>
          <p:txBody>
            <a:bodyPr lIns="50800" tIns="50800" rIns="50800" bIns="50800" rtlCol="0" anchor="ctr"/>
            <a:lstStyle/>
            <a:p>
              <a:pPr algn="ctr">
                <a:lnSpc>
                  <a:spcPts val="3660"/>
                </a:lnSpc>
              </a:pPr>
              <a:endParaRPr/>
            </a:p>
          </p:txBody>
        </p:sp>
      </p:grpSp>
      <p:grpSp>
        <p:nvGrpSpPr>
          <p:cNvPr id="6" name="Group 6"/>
          <p:cNvGrpSpPr/>
          <p:nvPr/>
        </p:nvGrpSpPr>
        <p:grpSpPr>
          <a:xfrm>
            <a:off x="851154" y="1798274"/>
            <a:ext cx="3007433" cy="743457"/>
            <a:chOff x="0" y="0"/>
            <a:chExt cx="1643970" cy="406400"/>
          </a:xfrm>
        </p:grpSpPr>
        <p:sp>
          <p:nvSpPr>
            <p:cNvPr id="7" name="Freeform 7"/>
            <p:cNvSpPr/>
            <p:nvPr/>
          </p:nvSpPr>
          <p:spPr>
            <a:xfrm>
              <a:off x="0" y="0"/>
              <a:ext cx="1643970" cy="406400"/>
            </a:xfrm>
            <a:custGeom>
              <a:avLst/>
              <a:gdLst/>
              <a:ahLst/>
              <a:cxnLst/>
              <a:rect l="l" t="t" r="r" b="b"/>
              <a:pathLst>
                <a:path w="1643970" h="406400">
                  <a:moveTo>
                    <a:pt x="1440770" y="0"/>
                  </a:moveTo>
                  <a:cubicBezTo>
                    <a:pt x="1552995" y="0"/>
                    <a:pt x="1643970" y="90976"/>
                    <a:pt x="1643970" y="203200"/>
                  </a:cubicBezTo>
                  <a:cubicBezTo>
                    <a:pt x="1643970" y="315424"/>
                    <a:pt x="1552995" y="406400"/>
                    <a:pt x="144077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72F460"/>
              </a:solidFill>
              <a:prstDash val="solid"/>
              <a:miter/>
            </a:ln>
          </p:spPr>
        </p:sp>
        <p:sp>
          <p:nvSpPr>
            <p:cNvPr id="8" name="TextBox 8"/>
            <p:cNvSpPr txBox="1"/>
            <p:nvPr/>
          </p:nvSpPr>
          <p:spPr>
            <a:xfrm>
              <a:off x="0" y="-38100"/>
              <a:ext cx="1643970" cy="4445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530892" y="821705"/>
            <a:ext cx="15226215" cy="3741308"/>
          </a:xfrm>
          <a:prstGeom prst="rect">
            <a:avLst/>
          </a:prstGeom>
        </p:spPr>
        <p:txBody>
          <a:bodyPr lIns="0" tIns="0" rIns="0" bIns="0" rtlCol="0" anchor="t">
            <a:spAutoFit/>
          </a:bodyPr>
          <a:lstStyle/>
          <a:p>
            <a:pPr marL="0" lvl="0" indent="0" algn="ctr">
              <a:lnSpc>
                <a:spcPts val="9840"/>
              </a:lnSpc>
              <a:spcBef>
                <a:spcPct val="0"/>
              </a:spcBef>
            </a:pPr>
            <a:r>
              <a:rPr lang="en-US" sz="8000" u="none" strike="noStrike" spc="24">
                <a:solidFill>
                  <a:srgbClr val="F5F0EB"/>
                </a:solidFill>
                <a:latin typeface="Nunito Sans Heavy"/>
              </a:rPr>
              <a:t>CHĂN NUÔI BÒ SỮA</a:t>
            </a:r>
          </a:p>
          <a:p>
            <a:pPr marL="0" lvl="0" indent="0" algn="ctr">
              <a:lnSpc>
                <a:spcPts val="9840"/>
              </a:lnSpc>
              <a:spcBef>
                <a:spcPct val="0"/>
              </a:spcBef>
            </a:pPr>
            <a:r>
              <a:rPr lang="en-US" sz="8000" u="none" strike="noStrike" spc="24">
                <a:solidFill>
                  <a:srgbClr val="F5F0EB"/>
                </a:solidFill>
                <a:latin typeface="Nunito Sans Heavy"/>
              </a:rPr>
              <a:t> CÔNG NGHỆ CAO</a:t>
            </a:r>
          </a:p>
          <a:p>
            <a:pPr marL="0" lvl="0" indent="0" algn="ctr">
              <a:lnSpc>
                <a:spcPts val="9840"/>
              </a:lnSpc>
              <a:spcBef>
                <a:spcPct val="0"/>
              </a:spcBef>
            </a:pPr>
            <a:endParaRPr lang="en-US" sz="8000" u="none" strike="noStrike" spc="24">
              <a:solidFill>
                <a:srgbClr val="F5F0EB"/>
              </a:solidFill>
              <a:latin typeface="Nunito Sans Heavy"/>
            </a:endParaRPr>
          </a:p>
        </p:txBody>
      </p:sp>
      <p:sp>
        <p:nvSpPr>
          <p:cNvPr id="10" name="TextBox 10"/>
          <p:cNvSpPr txBox="1"/>
          <p:nvPr/>
        </p:nvSpPr>
        <p:spPr>
          <a:xfrm>
            <a:off x="1067275" y="1916051"/>
            <a:ext cx="2575192" cy="441288"/>
          </a:xfrm>
          <a:prstGeom prst="rect">
            <a:avLst/>
          </a:prstGeom>
        </p:spPr>
        <p:txBody>
          <a:bodyPr lIns="0" tIns="0" rIns="0" bIns="0" rtlCol="0" anchor="t">
            <a:spAutoFit/>
          </a:bodyPr>
          <a:lstStyle/>
          <a:p>
            <a:pPr algn="ctr">
              <a:lnSpc>
                <a:spcPts val="3499"/>
              </a:lnSpc>
            </a:pPr>
            <a:r>
              <a:rPr lang="en-US" sz="2499" spc="749">
                <a:solidFill>
                  <a:srgbClr val="FFFFFF"/>
                </a:solidFill>
                <a:latin typeface="Poppins"/>
              </a:rPr>
              <a:t>MÔ HÌNH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87307"/>
        </a:solidFill>
        <a:effectLst/>
      </p:bgPr>
    </p:bg>
    <p:spTree>
      <p:nvGrpSpPr>
        <p:cNvPr id="1" name=""/>
        <p:cNvGrpSpPr/>
        <p:nvPr/>
      </p:nvGrpSpPr>
      <p:grpSpPr>
        <a:xfrm>
          <a:off x="0" y="0"/>
          <a:ext cx="0" cy="0"/>
          <a:chOff x="0" y="0"/>
          <a:chExt cx="0" cy="0"/>
        </a:xfrm>
      </p:grpSpPr>
      <p:grpSp>
        <p:nvGrpSpPr>
          <p:cNvPr id="2" name="Group 2"/>
          <p:cNvGrpSpPr/>
          <p:nvPr/>
        </p:nvGrpSpPr>
        <p:grpSpPr>
          <a:xfrm>
            <a:off x="8019100" y="0"/>
            <a:ext cx="10268900" cy="10488393"/>
            <a:chOff x="0" y="0"/>
            <a:chExt cx="13691867" cy="13984524"/>
          </a:xfrm>
        </p:grpSpPr>
        <p:pic>
          <p:nvPicPr>
            <p:cNvPr id="3" name="Picture 3"/>
            <p:cNvPicPr>
              <a:picLocks noChangeAspect="1"/>
            </p:cNvPicPr>
            <p:nvPr/>
          </p:nvPicPr>
          <p:blipFill>
            <a:blip r:embed="rId2">
              <a:alphaModFix amt="90000"/>
            </a:blip>
            <a:srcRect l="22463" r="22463"/>
            <a:stretch>
              <a:fillRect/>
            </a:stretch>
          </p:blipFill>
          <p:spPr>
            <a:xfrm>
              <a:off x="0" y="0"/>
              <a:ext cx="13691867" cy="13984524"/>
            </a:xfrm>
            <a:prstGeom prst="rect">
              <a:avLst/>
            </a:prstGeom>
          </p:spPr>
        </p:pic>
      </p:grpSp>
      <p:sp>
        <p:nvSpPr>
          <p:cNvPr id="4" name="AutoShape 4"/>
          <p:cNvSpPr/>
          <p:nvPr/>
        </p:nvSpPr>
        <p:spPr>
          <a:xfrm>
            <a:off x="2797498" y="8875166"/>
            <a:ext cx="1476573" cy="0"/>
          </a:xfrm>
          <a:prstGeom prst="line">
            <a:avLst/>
          </a:prstGeom>
          <a:ln w="47625" cap="rnd">
            <a:solidFill>
              <a:srgbClr val="FFFFFF"/>
            </a:solidFill>
            <a:prstDash val="solid"/>
            <a:headEnd type="none" w="sm" len="sm"/>
            <a:tailEnd type="none" w="sm" len="sm"/>
          </a:ln>
        </p:spPr>
      </p:sp>
      <p:sp>
        <p:nvSpPr>
          <p:cNvPr id="5" name="Freeform 5"/>
          <p:cNvSpPr/>
          <p:nvPr/>
        </p:nvSpPr>
        <p:spPr>
          <a:xfrm rot="10083846">
            <a:off x="5532963" y="7475194"/>
            <a:ext cx="16230600" cy="3787140"/>
          </a:xfrm>
          <a:custGeom>
            <a:avLst/>
            <a:gdLst/>
            <a:ahLst/>
            <a:cxnLst/>
            <a:rect l="l" t="t" r="r" b="b"/>
            <a:pathLst>
              <a:path w="16230600" h="3787140">
                <a:moveTo>
                  <a:pt x="0" y="0"/>
                </a:moveTo>
                <a:lnTo>
                  <a:pt x="16230600" y="0"/>
                </a:lnTo>
                <a:lnTo>
                  <a:pt x="16230600" y="3787140"/>
                </a:lnTo>
                <a:lnTo>
                  <a:pt x="0" y="3787140"/>
                </a:lnTo>
                <a:lnTo>
                  <a:pt x="0" y="0"/>
                </a:lnTo>
                <a:close/>
              </a:path>
            </a:pathLst>
          </a:custGeom>
          <a:blipFill>
            <a:blip r:embed="rId3"/>
            <a:stretch>
              <a:fillRect/>
            </a:stretch>
          </a:blipFill>
        </p:spPr>
      </p:sp>
      <p:sp>
        <p:nvSpPr>
          <p:cNvPr id="6" name="Freeform 6"/>
          <p:cNvSpPr/>
          <p:nvPr/>
        </p:nvSpPr>
        <p:spPr>
          <a:xfrm rot="9660892">
            <a:off x="-1644945" y="-2285363"/>
            <a:ext cx="7880009" cy="3611406"/>
          </a:xfrm>
          <a:custGeom>
            <a:avLst/>
            <a:gdLst/>
            <a:ahLst/>
            <a:cxnLst/>
            <a:rect l="l" t="t" r="r" b="b"/>
            <a:pathLst>
              <a:path w="7880009" h="3611406">
                <a:moveTo>
                  <a:pt x="0" y="0"/>
                </a:moveTo>
                <a:lnTo>
                  <a:pt x="7880009" y="0"/>
                </a:lnTo>
                <a:lnTo>
                  <a:pt x="7880009" y="3611407"/>
                </a:lnTo>
                <a:lnTo>
                  <a:pt x="0" y="3611407"/>
                </a:lnTo>
                <a:lnTo>
                  <a:pt x="0" y="0"/>
                </a:lnTo>
                <a:close/>
              </a:path>
            </a:pathLst>
          </a:custGeom>
          <a:blipFill>
            <a:blip r:embed="rId4"/>
            <a:stretch>
              <a:fillRect t="-11527"/>
            </a:stretch>
          </a:blipFill>
        </p:spPr>
      </p:sp>
      <p:sp>
        <p:nvSpPr>
          <p:cNvPr id="7" name="TextBox 7"/>
          <p:cNvSpPr txBox="1"/>
          <p:nvPr/>
        </p:nvSpPr>
        <p:spPr>
          <a:xfrm>
            <a:off x="740080" y="2111517"/>
            <a:ext cx="5484443" cy="6236784"/>
          </a:xfrm>
          <a:prstGeom prst="rect">
            <a:avLst/>
          </a:prstGeom>
        </p:spPr>
        <p:txBody>
          <a:bodyPr lIns="0" tIns="0" rIns="0" bIns="0" rtlCol="0" anchor="t">
            <a:spAutoFit/>
          </a:bodyPr>
          <a:lstStyle/>
          <a:p>
            <a:pPr marL="0" lvl="0" indent="0" algn="ctr">
              <a:lnSpc>
                <a:spcPts val="9840"/>
              </a:lnSpc>
              <a:spcBef>
                <a:spcPct val="0"/>
              </a:spcBef>
            </a:pPr>
            <a:r>
              <a:rPr lang="en-US" sz="8000" spc="24">
                <a:solidFill>
                  <a:srgbClr val="F5F0EB"/>
                </a:solidFill>
                <a:latin typeface="Nunito Sans Heavy"/>
              </a:rPr>
              <a:t>MÔ HÌNH TRỒNG RAU TRONG NHÀ KÍNH</a:t>
            </a:r>
          </a:p>
        </p:txBody>
      </p:sp>
    </p:spTree>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3392" y="-87734"/>
            <a:ext cx="5386205" cy="10462468"/>
            <a:chOff x="0" y="0"/>
            <a:chExt cx="1418589" cy="2755547"/>
          </a:xfrm>
        </p:grpSpPr>
        <p:sp>
          <p:nvSpPr>
            <p:cNvPr id="3" name="Freeform 3"/>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4" name="TextBox 4"/>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5" name="Freeform 5"/>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7" name="Freeform 7"/>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8" name="Freeform 8"/>
          <p:cNvSpPr/>
          <p:nvPr/>
        </p:nvSpPr>
        <p:spPr>
          <a:xfrm>
            <a:off x="15439132" y="2173965"/>
            <a:ext cx="1908463" cy="1869287"/>
          </a:xfrm>
          <a:custGeom>
            <a:avLst/>
            <a:gdLst/>
            <a:ahLst/>
            <a:cxnLst/>
            <a:rect l="l" t="t" r="r" b="b"/>
            <a:pathLst>
              <a:path w="1908463" h="1869287">
                <a:moveTo>
                  <a:pt x="0" y="0"/>
                </a:moveTo>
                <a:lnTo>
                  <a:pt x="1908464" y="0"/>
                </a:lnTo>
                <a:lnTo>
                  <a:pt x="1908464" y="1869286"/>
                </a:lnTo>
                <a:lnTo>
                  <a:pt x="0" y="1869286"/>
                </a:lnTo>
                <a:lnTo>
                  <a:pt x="0" y="0"/>
                </a:lnTo>
                <a:close/>
              </a:path>
            </a:pathLst>
          </a:custGeom>
          <a:blipFill>
            <a:blip r:embed="rId6">
              <a:alphaModFix amt="9999"/>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3534943" y="4228626"/>
            <a:ext cx="2578712" cy="2578712"/>
          </a:xfrm>
          <a:custGeom>
            <a:avLst/>
            <a:gdLst/>
            <a:ahLst/>
            <a:cxnLst/>
            <a:rect l="l" t="t" r="r" b="b"/>
            <a:pathLst>
              <a:path w="2578712" h="2578712">
                <a:moveTo>
                  <a:pt x="0" y="0"/>
                </a:moveTo>
                <a:lnTo>
                  <a:pt x="2578711" y="0"/>
                </a:lnTo>
                <a:lnTo>
                  <a:pt x="2578711"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0" name="Group 10"/>
          <p:cNvGrpSpPr/>
          <p:nvPr/>
        </p:nvGrpSpPr>
        <p:grpSpPr>
          <a:xfrm>
            <a:off x="3637706" y="4153553"/>
            <a:ext cx="2373185" cy="237318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12" name="TextBox 12"/>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13" name="Freeform 13"/>
          <p:cNvSpPr/>
          <p:nvPr/>
        </p:nvSpPr>
        <p:spPr>
          <a:xfrm>
            <a:off x="7503006" y="4228626"/>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4" name="Group 14"/>
          <p:cNvGrpSpPr/>
          <p:nvPr/>
        </p:nvGrpSpPr>
        <p:grpSpPr>
          <a:xfrm>
            <a:off x="7605769" y="4153553"/>
            <a:ext cx="2373185" cy="237318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16" name="TextBox 16"/>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17" name="Freeform 17"/>
          <p:cNvSpPr/>
          <p:nvPr/>
        </p:nvSpPr>
        <p:spPr>
          <a:xfrm>
            <a:off x="11471069" y="4228626"/>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8" name="Group 18"/>
          <p:cNvGrpSpPr/>
          <p:nvPr/>
        </p:nvGrpSpPr>
        <p:grpSpPr>
          <a:xfrm>
            <a:off x="11574258" y="4153553"/>
            <a:ext cx="2373185" cy="237318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20" name="TextBox 20"/>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21" name="Freeform 21"/>
          <p:cNvSpPr/>
          <p:nvPr/>
        </p:nvSpPr>
        <p:spPr>
          <a:xfrm>
            <a:off x="15439132" y="4122009"/>
            <a:ext cx="2578712" cy="2578712"/>
          </a:xfrm>
          <a:custGeom>
            <a:avLst/>
            <a:gdLst/>
            <a:ahLst/>
            <a:cxnLst/>
            <a:rect l="l" t="t" r="r" b="b"/>
            <a:pathLst>
              <a:path w="2578712" h="2578712">
                <a:moveTo>
                  <a:pt x="0" y="0"/>
                </a:moveTo>
                <a:lnTo>
                  <a:pt x="2578712" y="0"/>
                </a:lnTo>
                <a:lnTo>
                  <a:pt x="2578712" y="2578711"/>
                </a:lnTo>
                <a:lnTo>
                  <a:pt x="0" y="25787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2" name="Group 22"/>
          <p:cNvGrpSpPr/>
          <p:nvPr/>
        </p:nvGrpSpPr>
        <p:grpSpPr>
          <a:xfrm>
            <a:off x="15541896" y="3975116"/>
            <a:ext cx="2373185" cy="237318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24" name="TextBox 24"/>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25" name="Freeform 25"/>
          <p:cNvSpPr/>
          <p:nvPr/>
        </p:nvSpPr>
        <p:spPr>
          <a:xfrm>
            <a:off x="3174844" y="6937312"/>
            <a:ext cx="3245615" cy="2539694"/>
          </a:xfrm>
          <a:custGeom>
            <a:avLst/>
            <a:gdLst/>
            <a:ahLst/>
            <a:cxnLst/>
            <a:rect l="l" t="t" r="r" b="b"/>
            <a:pathLst>
              <a:path w="3245615" h="2539694">
                <a:moveTo>
                  <a:pt x="0" y="0"/>
                </a:moveTo>
                <a:lnTo>
                  <a:pt x="3245616" y="0"/>
                </a:lnTo>
                <a:lnTo>
                  <a:pt x="3245616" y="2539694"/>
                </a:lnTo>
                <a:lnTo>
                  <a:pt x="0" y="25396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a:off x="15533993" y="7274645"/>
            <a:ext cx="2381088" cy="2393053"/>
          </a:xfrm>
          <a:custGeom>
            <a:avLst/>
            <a:gdLst/>
            <a:ahLst/>
            <a:cxnLst/>
            <a:rect l="l" t="t" r="r" b="b"/>
            <a:pathLst>
              <a:path w="2381088" h="2393053">
                <a:moveTo>
                  <a:pt x="0" y="0"/>
                </a:moveTo>
                <a:lnTo>
                  <a:pt x="2381088" y="0"/>
                </a:lnTo>
                <a:lnTo>
                  <a:pt x="2381088" y="2393053"/>
                </a:lnTo>
                <a:lnTo>
                  <a:pt x="0" y="239305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10986616" y="7274645"/>
            <a:ext cx="4239969" cy="2383918"/>
          </a:xfrm>
          <a:custGeom>
            <a:avLst/>
            <a:gdLst/>
            <a:ahLst/>
            <a:cxnLst/>
            <a:rect l="l" t="t" r="r" b="b"/>
            <a:pathLst>
              <a:path w="4239969" h="2383918">
                <a:moveTo>
                  <a:pt x="0" y="0"/>
                </a:moveTo>
                <a:lnTo>
                  <a:pt x="4239968" y="0"/>
                </a:lnTo>
                <a:lnTo>
                  <a:pt x="4239968" y="2383918"/>
                </a:lnTo>
                <a:lnTo>
                  <a:pt x="0" y="2383918"/>
                </a:lnTo>
                <a:lnTo>
                  <a:pt x="0" y="0"/>
                </a:lnTo>
                <a:close/>
              </a:path>
            </a:pathLst>
          </a:custGeom>
          <a:blipFill>
            <a:blip r:embed="rId14"/>
            <a:stretch>
              <a:fillRect/>
            </a:stretch>
          </a:blipFill>
        </p:spPr>
      </p:sp>
      <p:sp>
        <p:nvSpPr>
          <p:cNvPr id="28" name="TextBox 28"/>
          <p:cNvSpPr txBox="1"/>
          <p:nvPr/>
        </p:nvSpPr>
        <p:spPr>
          <a:xfrm>
            <a:off x="7709792" y="4782910"/>
            <a:ext cx="2165139" cy="1152700"/>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Thời gian</a:t>
            </a:r>
          </a:p>
          <a:p>
            <a:pPr marL="0" lvl="0" indent="0" algn="ctr">
              <a:lnSpc>
                <a:spcPts val="4641"/>
              </a:lnSpc>
              <a:spcBef>
                <a:spcPct val="0"/>
              </a:spcBef>
            </a:pPr>
            <a:r>
              <a:rPr lang="en-US" sz="3053">
                <a:solidFill>
                  <a:srgbClr val="FFFFFF"/>
                </a:solidFill>
                <a:latin typeface="Nunito Sans Bold"/>
              </a:rPr>
              <a:t> 5 phút</a:t>
            </a:r>
          </a:p>
        </p:txBody>
      </p:sp>
      <p:sp>
        <p:nvSpPr>
          <p:cNvPr id="29" name="TextBox 29"/>
          <p:cNvSpPr txBox="1"/>
          <p:nvPr/>
        </p:nvSpPr>
        <p:spPr>
          <a:xfrm>
            <a:off x="11729543" y="4489657"/>
            <a:ext cx="2165139" cy="1738640"/>
          </a:xfrm>
          <a:prstGeom prst="rect">
            <a:avLst/>
          </a:prstGeom>
        </p:spPr>
        <p:txBody>
          <a:bodyPr lIns="0" tIns="0" rIns="0" bIns="0" rtlCol="0" anchor="t">
            <a:spAutoFit/>
          </a:bodyPr>
          <a:lstStyle/>
          <a:p>
            <a:pPr marL="0" lvl="0" indent="0" algn="ctr">
              <a:lnSpc>
                <a:spcPts val="4641"/>
              </a:lnSpc>
              <a:spcBef>
                <a:spcPct val="0"/>
              </a:spcBef>
            </a:pPr>
            <a:r>
              <a:rPr lang="en-US" sz="3053">
                <a:solidFill>
                  <a:srgbClr val="FFFFFF"/>
                </a:solidFill>
                <a:latin typeface="Nunito Sans Bold"/>
              </a:rPr>
              <a:t>Thiết kế Logo cho sản phẩm </a:t>
            </a:r>
          </a:p>
        </p:txBody>
      </p:sp>
      <p:sp>
        <p:nvSpPr>
          <p:cNvPr id="30" name="TextBox 30"/>
          <p:cNvSpPr txBox="1"/>
          <p:nvPr/>
        </p:nvSpPr>
        <p:spPr>
          <a:xfrm>
            <a:off x="15762919" y="4609083"/>
            <a:ext cx="1931138" cy="1152652"/>
          </a:xfrm>
          <a:prstGeom prst="rect">
            <a:avLst/>
          </a:prstGeom>
        </p:spPr>
        <p:txBody>
          <a:bodyPr lIns="0" tIns="0" rIns="0" bIns="0" rtlCol="0" anchor="t">
            <a:spAutoFit/>
          </a:bodyPr>
          <a:lstStyle/>
          <a:p>
            <a:pPr marL="0" lvl="0" indent="0" algn="ctr">
              <a:lnSpc>
                <a:spcPts val="4641"/>
              </a:lnSpc>
              <a:spcBef>
                <a:spcPct val="0"/>
              </a:spcBef>
            </a:pPr>
            <a:r>
              <a:rPr lang="en-US" sz="3053" u="none" strike="noStrike">
                <a:solidFill>
                  <a:srgbClr val="FFFFFF"/>
                </a:solidFill>
                <a:latin typeface="Nunito Sans Bold"/>
              </a:rPr>
              <a:t>Đánh giá đồng đẳng</a:t>
            </a:r>
          </a:p>
        </p:txBody>
      </p:sp>
      <p:sp>
        <p:nvSpPr>
          <p:cNvPr id="31" name="TextBox 31"/>
          <p:cNvSpPr txBox="1"/>
          <p:nvPr/>
        </p:nvSpPr>
        <p:spPr>
          <a:xfrm>
            <a:off x="3689717" y="4711432"/>
            <a:ext cx="2269162" cy="1152652"/>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Hoạt động nhóm</a:t>
            </a:r>
          </a:p>
        </p:txBody>
      </p:sp>
      <p:sp>
        <p:nvSpPr>
          <p:cNvPr id="32" name="TextBox 32"/>
          <p:cNvSpPr txBox="1"/>
          <p:nvPr/>
        </p:nvSpPr>
        <p:spPr>
          <a:xfrm>
            <a:off x="3623449" y="2819466"/>
            <a:ext cx="6757842" cy="853943"/>
          </a:xfrm>
          <a:prstGeom prst="rect">
            <a:avLst/>
          </a:prstGeom>
        </p:spPr>
        <p:txBody>
          <a:bodyPr lIns="0" tIns="0" rIns="0" bIns="0" rtlCol="0" anchor="t">
            <a:spAutoFit/>
          </a:bodyPr>
          <a:lstStyle/>
          <a:p>
            <a:pPr algn="just">
              <a:lnSpc>
                <a:spcPts val="7000"/>
              </a:lnSpc>
            </a:pPr>
            <a:r>
              <a:rPr lang="en-US" sz="5000">
                <a:solidFill>
                  <a:srgbClr val="015438"/>
                </a:solidFill>
                <a:latin typeface="Montserrat Bold"/>
              </a:rPr>
              <a:t>NHIỆM VỤ</a:t>
            </a:r>
          </a:p>
        </p:txBody>
      </p:sp>
      <p:sp>
        <p:nvSpPr>
          <p:cNvPr id="33" name="TextBox 33"/>
          <p:cNvSpPr txBox="1"/>
          <p:nvPr/>
        </p:nvSpPr>
        <p:spPr>
          <a:xfrm>
            <a:off x="5401294" y="292056"/>
            <a:ext cx="8648487" cy="837466"/>
          </a:xfrm>
          <a:prstGeom prst="rect">
            <a:avLst/>
          </a:prstGeom>
        </p:spPr>
        <p:txBody>
          <a:bodyPr lIns="0" tIns="0" rIns="0" bIns="0" rtlCol="0" anchor="t">
            <a:spAutoFit/>
          </a:bodyPr>
          <a:lstStyle/>
          <a:p>
            <a:pPr algn="ctr">
              <a:lnSpc>
                <a:spcPts val="6859"/>
              </a:lnSpc>
            </a:pPr>
            <a:r>
              <a:rPr lang="en-US" sz="4899">
                <a:solidFill>
                  <a:srgbClr val="FF3131"/>
                </a:solidFill>
                <a:latin typeface="Nunito Sans Bold"/>
              </a:rPr>
              <a:t>HOẠT ĐỘNG</a:t>
            </a:r>
          </a:p>
        </p:txBody>
      </p:sp>
      <p:sp>
        <p:nvSpPr>
          <p:cNvPr id="34" name="TextBox 34"/>
          <p:cNvSpPr txBox="1"/>
          <p:nvPr/>
        </p:nvSpPr>
        <p:spPr>
          <a:xfrm>
            <a:off x="5061485" y="1596247"/>
            <a:ext cx="14325600" cy="1034952"/>
          </a:xfrm>
          <a:prstGeom prst="rect">
            <a:avLst/>
          </a:prstGeom>
        </p:spPr>
        <p:txBody>
          <a:bodyPr lIns="0" tIns="0" rIns="0" bIns="0" rtlCol="0" anchor="t">
            <a:spAutoFit/>
          </a:bodyPr>
          <a:lstStyle/>
          <a:p>
            <a:pPr marL="0" lvl="0" indent="0" algn="l">
              <a:lnSpc>
                <a:spcPts val="7600"/>
              </a:lnSpc>
              <a:spcBef>
                <a:spcPct val="0"/>
              </a:spcBef>
            </a:pPr>
            <a:r>
              <a:rPr lang="en-US" sz="8000" spc="-576">
                <a:solidFill>
                  <a:srgbClr val="141414"/>
                </a:solidFill>
                <a:latin typeface="Nunito Sans Heavy"/>
              </a:rPr>
              <a:t>THIẾT KẾ LOGO SẢN PHẨM</a:t>
            </a:r>
          </a:p>
        </p:txBody>
      </p:sp>
      <p:sp>
        <p:nvSpPr>
          <p:cNvPr id="35" name="TextBox 35"/>
          <p:cNvSpPr txBox="1"/>
          <p:nvPr/>
        </p:nvSpPr>
        <p:spPr>
          <a:xfrm>
            <a:off x="3375057" y="7645538"/>
            <a:ext cx="2883981" cy="1078192"/>
          </a:xfrm>
          <a:prstGeom prst="rect">
            <a:avLst/>
          </a:prstGeom>
        </p:spPr>
        <p:txBody>
          <a:bodyPr lIns="0" tIns="0" rIns="0" bIns="0" rtlCol="0" anchor="t">
            <a:spAutoFit/>
          </a:bodyPr>
          <a:lstStyle/>
          <a:p>
            <a:pPr algn="ctr">
              <a:lnSpc>
                <a:spcPts val="8820"/>
              </a:lnSpc>
              <a:spcBef>
                <a:spcPct val="0"/>
              </a:spcBef>
            </a:pPr>
            <a:r>
              <a:rPr lang="en-US" sz="6300">
                <a:solidFill>
                  <a:srgbClr val="FF3131"/>
                </a:solidFill>
                <a:latin typeface="Charmonman Bold"/>
              </a:rPr>
              <a:t>Group</a:t>
            </a:r>
          </a:p>
        </p:txBody>
      </p:sp>
      <p:sp>
        <p:nvSpPr>
          <p:cNvPr id="36" name="Freeform 36"/>
          <p:cNvSpPr/>
          <p:nvPr/>
        </p:nvSpPr>
        <p:spPr>
          <a:xfrm>
            <a:off x="7605769" y="7283588"/>
            <a:ext cx="2641512" cy="2202361"/>
          </a:xfrm>
          <a:custGeom>
            <a:avLst/>
            <a:gdLst/>
            <a:ahLst/>
            <a:cxnLst/>
            <a:rect l="l" t="t" r="r" b="b"/>
            <a:pathLst>
              <a:path w="2641512" h="2202361">
                <a:moveTo>
                  <a:pt x="0" y="0"/>
                </a:moveTo>
                <a:lnTo>
                  <a:pt x="2641512" y="0"/>
                </a:lnTo>
                <a:lnTo>
                  <a:pt x="2641512" y="2202361"/>
                </a:lnTo>
                <a:lnTo>
                  <a:pt x="0" y="2202361"/>
                </a:lnTo>
                <a:lnTo>
                  <a:pt x="0" y="0"/>
                </a:lnTo>
                <a:close/>
              </a:path>
            </a:pathLst>
          </a:custGeom>
          <a:blipFill>
            <a:blip r:embed="rId1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inVertical)">
                                      <p:cBhvr>
                                        <p:cTn id="52" dur="500"/>
                                        <p:tgtEl>
                                          <p:spTgt spid="35"/>
                                        </p:tgtEl>
                                      </p:cBhvr>
                                    </p:animEffect>
                                  </p:childTnLst>
                                </p:cTn>
                              </p:par>
                              <p:par>
                                <p:cTn id="53" presetID="16" presetClass="entr" presetSubtype="21"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arn(inVertical)">
                                      <p:cBhvr>
                                        <p:cTn id="5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49009" y="4539632"/>
            <a:ext cx="7133784" cy="8442348"/>
          </a:xfrm>
          <a:custGeom>
            <a:avLst/>
            <a:gdLst/>
            <a:ahLst/>
            <a:cxnLst/>
            <a:rect l="l" t="t" r="r" b="b"/>
            <a:pathLst>
              <a:path w="7133784" h="8442348">
                <a:moveTo>
                  <a:pt x="0" y="0"/>
                </a:moveTo>
                <a:lnTo>
                  <a:pt x="7133785" y="0"/>
                </a:lnTo>
                <a:lnTo>
                  <a:pt x="7133785" y="8442349"/>
                </a:lnTo>
                <a:lnTo>
                  <a:pt x="0" y="8442349"/>
                </a:lnTo>
                <a:lnTo>
                  <a:pt x="0" y="0"/>
                </a:lnTo>
                <a:close/>
              </a:path>
            </a:pathLst>
          </a:custGeom>
          <a:blipFill>
            <a:blip r:embed="rId2">
              <a:alphaModFix amt="5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063338" y="3067853"/>
            <a:ext cx="8330602" cy="6246760"/>
            <a:chOff x="0" y="0"/>
            <a:chExt cx="11289030" cy="8465158"/>
          </a:xfrm>
        </p:grpSpPr>
        <p:sp>
          <p:nvSpPr>
            <p:cNvPr id="4" name="Freeform 4"/>
            <p:cNvSpPr/>
            <p:nvPr/>
          </p:nvSpPr>
          <p:spPr>
            <a:xfrm>
              <a:off x="0" y="0"/>
              <a:ext cx="11287760" cy="8465158"/>
            </a:xfrm>
            <a:custGeom>
              <a:avLst/>
              <a:gdLst/>
              <a:ahLst/>
              <a:cxnLst/>
              <a:rect l="l" t="t" r="r" b="b"/>
              <a:pathLst>
                <a:path w="11287760" h="8465158">
                  <a:moveTo>
                    <a:pt x="0" y="7764243"/>
                  </a:moveTo>
                  <a:lnTo>
                    <a:pt x="0" y="700915"/>
                  </a:lnTo>
                  <a:cubicBezTo>
                    <a:pt x="0" y="313211"/>
                    <a:pt x="234950" y="0"/>
                    <a:pt x="525780" y="0"/>
                  </a:cubicBezTo>
                  <a:lnTo>
                    <a:pt x="10761980" y="0"/>
                  </a:lnTo>
                  <a:cubicBezTo>
                    <a:pt x="11052810" y="0"/>
                    <a:pt x="11287760" y="313211"/>
                    <a:pt x="11287760" y="700915"/>
                  </a:cubicBezTo>
                  <a:lnTo>
                    <a:pt x="11287760" y="7762550"/>
                  </a:lnTo>
                  <a:cubicBezTo>
                    <a:pt x="11287760" y="8150254"/>
                    <a:pt x="11052810" y="8463466"/>
                    <a:pt x="10761980" y="8463466"/>
                  </a:cubicBezTo>
                  <a:lnTo>
                    <a:pt x="525780" y="8463466"/>
                  </a:lnTo>
                  <a:cubicBezTo>
                    <a:pt x="236220" y="8465158"/>
                    <a:pt x="0" y="8151947"/>
                    <a:pt x="0" y="7764243"/>
                  </a:cubicBezTo>
                  <a:close/>
                </a:path>
              </a:pathLst>
            </a:custGeom>
            <a:blipFill>
              <a:blip r:embed="rId4"/>
              <a:stretch>
                <a:fillRect t="-7487" b="-7487"/>
              </a:stretch>
            </a:blipFill>
          </p:spPr>
        </p:sp>
      </p:grpSp>
      <p:sp>
        <p:nvSpPr>
          <p:cNvPr id="5" name="TextBox 5"/>
          <p:cNvSpPr txBox="1"/>
          <p:nvPr/>
        </p:nvSpPr>
        <p:spPr>
          <a:xfrm>
            <a:off x="1063338" y="2045796"/>
            <a:ext cx="8115300" cy="1034951"/>
          </a:xfrm>
          <a:prstGeom prst="rect">
            <a:avLst/>
          </a:prstGeom>
        </p:spPr>
        <p:txBody>
          <a:bodyPr lIns="0" tIns="0" rIns="0" bIns="0" rtlCol="0" anchor="t">
            <a:spAutoFit/>
          </a:bodyPr>
          <a:lstStyle/>
          <a:p>
            <a:pPr algn="l">
              <a:lnSpc>
                <a:spcPts val="7600"/>
              </a:lnSpc>
            </a:pPr>
            <a:r>
              <a:rPr lang="en-US" sz="8000">
                <a:solidFill>
                  <a:srgbClr val="141414"/>
                </a:solidFill>
                <a:latin typeface="Nunito Sans Heavy"/>
              </a:rPr>
              <a:t>CHỈ DẪN ĐỊA LÍ</a:t>
            </a:r>
          </a:p>
        </p:txBody>
      </p:sp>
      <p:grpSp>
        <p:nvGrpSpPr>
          <p:cNvPr id="6" name="Group 6"/>
          <p:cNvGrpSpPr/>
          <p:nvPr/>
        </p:nvGrpSpPr>
        <p:grpSpPr>
          <a:xfrm>
            <a:off x="6853817" y="3067853"/>
            <a:ext cx="1459066" cy="1459066"/>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9F05"/>
            </a:solidFill>
          </p:spPr>
        </p:sp>
      </p:grpSp>
      <p:sp>
        <p:nvSpPr>
          <p:cNvPr id="8" name="AutoShape 8"/>
          <p:cNvSpPr/>
          <p:nvPr/>
        </p:nvSpPr>
        <p:spPr>
          <a:xfrm>
            <a:off x="7583350" y="3511632"/>
            <a:ext cx="0" cy="571508"/>
          </a:xfrm>
          <a:prstGeom prst="line">
            <a:avLst/>
          </a:prstGeom>
          <a:ln w="76200" cap="rnd">
            <a:solidFill>
              <a:srgbClr val="FFFFFF"/>
            </a:solidFill>
            <a:prstDash val="solid"/>
            <a:headEnd type="none" w="sm" len="sm"/>
            <a:tailEnd type="arrow" w="med" len="sm"/>
          </a:ln>
        </p:spPr>
      </p:sp>
      <p:grpSp>
        <p:nvGrpSpPr>
          <p:cNvPr id="9" name="Group 9"/>
          <p:cNvGrpSpPr/>
          <p:nvPr/>
        </p:nvGrpSpPr>
        <p:grpSpPr>
          <a:xfrm>
            <a:off x="10057726" y="2750545"/>
            <a:ext cx="1739069" cy="1739069"/>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p:spPr>
        </p:sp>
      </p:grpSp>
      <p:grpSp>
        <p:nvGrpSpPr>
          <p:cNvPr id="11" name="Group 11"/>
          <p:cNvGrpSpPr/>
          <p:nvPr/>
        </p:nvGrpSpPr>
        <p:grpSpPr>
          <a:xfrm>
            <a:off x="10057726" y="7458125"/>
            <a:ext cx="1739069" cy="1739069"/>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p:spPr>
        </p:sp>
      </p:grpSp>
      <p:grpSp>
        <p:nvGrpSpPr>
          <p:cNvPr id="13" name="Group 13"/>
          <p:cNvGrpSpPr/>
          <p:nvPr/>
        </p:nvGrpSpPr>
        <p:grpSpPr>
          <a:xfrm>
            <a:off x="10057726" y="5104335"/>
            <a:ext cx="1739069" cy="1739069"/>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p:spPr>
        </p:sp>
      </p:grpSp>
      <p:grpSp>
        <p:nvGrpSpPr>
          <p:cNvPr id="15" name="Group 15"/>
          <p:cNvGrpSpPr/>
          <p:nvPr/>
        </p:nvGrpSpPr>
        <p:grpSpPr>
          <a:xfrm>
            <a:off x="1028700" y="-199885"/>
            <a:ext cx="17259300" cy="1228585"/>
            <a:chOff x="0" y="0"/>
            <a:chExt cx="10474264" cy="745600"/>
          </a:xfrm>
        </p:grpSpPr>
        <p:sp>
          <p:nvSpPr>
            <p:cNvPr id="16" name="Freeform 16"/>
            <p:cNvSpPr/>
            <p:nvPr/>
          </p:nvSpPr>
          <p:spPr>
            <a:xfrm>
              <a:off x="0" y="0"/>
              <a:ext cx="10474265" cy="745600"/>
            </a:xfrm>
            <a:custGeom>
              <a:avLst/>
              <a:gdLst/>
              <a:ahLst/>
              <a:cxnLst/>
              <a:rect l="l" t="t" r="r" b="b"/>
              <a:pathLst>
                <a:path w="10474265" h="745600">
                  <a:moveTo>
                    <a:pt x="10349804" y="745600"/>
                  </a:moveTo>
                  <a:lnTo>
                    <a:pt x="124460" y="745600"/>
                  </a:lnTo>
                  <a:cubicBezTo>
                    <a:pt x="55880" y="745600"/>
                    <a:pt x="0" y="689720"/>
                    <a:pt x="0" y="621140"/>
                  </a:cubicBezTo>
                  <a:lnTo>
                    <a:pt x="0" y="124460"/>
                  </a:lnTo>
                  <a:cubicBezTo>
                    <a:pt x="0" y="55880"/>
                    <a:pt x="55880" y="0"/>
                    <a:pt x="124460" y="0"/>
                  </a:cubicBezTo>
                  <a:lnTo>
                    <a:pt x="10349805" y="0"/>
                  </a:lnTo>
                  <a:cubicBezTo>
                    <a:pt x="10418384" y="0"/>
                    <a:pt x="10474265" y="55880"/>
                    <a:pt x="10474265" y="124460"/>
                  </a:cubicBezTo>
                  <a:lnTo>
                    <a:pt x="10474265" y="621140"/>
                  </a:lnTo>
                  <a:cubicBezTo>
                    <a:pt x="10474265" y="689720"/>
                    <a:pt x="10418384" y="745600"/>
                    <a:pt x="10349805" y="745600"/>
                  </a:cubicBezTo>
                  <a:close/>
                </a:path>
              </a:pathLst>
            </a:custGeom>
            <a:solidFill>
              <a:srgbClr val="487307"/>
            </a:solidFill>
          </p:spPr>
        </p:sp>
      </p:grpSp>
      <p:sp>
        <p:nvSpPr>
          <p:cNvPr id="17" name="TextBox 17"/>
          <p:cNvSpPr txBox="1"/>
          <p:nvPr/>
        </p:nvSpPr>
        <p:spPr>
          <a:xfrm>
            <a:off x="1063338" y="1407621"/>
            <a:ext cx="5520821" cy="457200"/>
          </a:xfrm>
          <a:prstGeom prst="rect">
            <a:avLst/>
          </a:prstGeom>
        </p:spPr>
        <p:txBody>
          <a:bodyPr lIns="0" tIns="0" rIns="0" bIns="0" rtlCol="0" anchor="t">
            <a:spAutoFit/>
          </a:bodyPr>
          <a:lstStyle/>
          <a:p>
            <a:pPr algn="l">
              <a:lnSpc>
                <a:spcPts val="3419"/>
              </a:lnSpc>
            </a:pPr>
            <a:r>
              <a:rPr lang="en-US" sz="3600">
                <a:solidFill>
                  <a:srgbClr val="487307"/>
                </a:solidFill>
                <a:latin typeface="Nunito Sans Bold"/>
              </a:rPr>
              <a:t>Sản phẩm</a:t>
            </a:r>
          </a:p>
        </p:txBody>
      </p:sp>
      <p:sp>
        <p:nvSpPr>
          <p:cNvPr id="18" name="TextBox 18"/>
          <p:cNvSpPr txBox="1"/>
          <p:nvPr/>
        </p:nvSpPr>
        <p:spPr>
          <a:xfrm>
            <a:off x="10057726" y="3321367"/>
            <a:ext cx="1739069" cy="730776"/>
          </a:xfrm>
          <a:prstGeom prst="rect">
            <a:avLst/>
          </a:prstGeom>
        </p:spPr>
        <p:txBody>
          <a:bodyPr lIns="0" tIns="0" rIns="0" bIns="0" rtlCol="0" anchor="t">
            <a:spAutoFit/>
          </a:bodyPr>
          <a:lstStyle/>
          <a:p>
            <a:pPr algn="ctr">
              <a:lnSpc>
                <a:spcPts val="5443"/>
              </a:lnSpc>
            </a:pPr>
            <a:r>
              <a:rPr lang="en-US" sz="5729">
                <a:solidFill>
                  <a:srgbClr val="FFFFFF"/>
                </a:solidFill>
                <a:latin typeface="Nunito Sans Heavy"/>
              </a:rPr>
              <a:t>01</a:t>
            </a:r>
          </a:p>
        </p:txBody>
      </p:sp>
      <p:sp>
        <p:nvSpPr>
          <p:cNvPr id="19" name="TextBox 19"/>
          <p:cNvSpPr txBox="1"/>
          <p:nvPr/>
        </p:nvSpPr>
        <p:spPr>
          <a:xfrm>
            <a:off x="12257194" y="2788645"/>
            <a:ext cx="5586831" cy="1818387"/>
          </a:xfrm>
          <a:prstGeom prst="rect">
            <a:avLst/>
          </a:prstGeom>
        </p:spPr>
        <p:txBody>
          <a:bodyPr lIns="0" tIns="0" rIns="0" bIns="0" rtlCol="0" anchor="t">
            <a:spAutoFit/>
          </a:bodyPr>
          <a:lstStyle/>
          <a:p>
            <a:pPr algn="just">
              <a:lnSpc>
                <a:spcPts val="4770"/>
              </a:lnSpc>
            </a:pPr>
            <a:r>
              <a:rPr lang="en-US" sz="4297">
                <a:solidFill>
                  <a:srgbClr val="487307"/>
                </a:solidFill>
                <a:latin typeface="Nunito Sans Bold"/>
              </a:rPr>
              <a:t>Sản phẩm mang chỉ dẫn địa lý có nguồn gốc rõ ràng</a:t>
            </a:r>
          </a:p>
        </p:txBody>
      </p:sp>
      <p:sp>
        <p:nvSpPr>
          <p:cNvPr id="20" name="TextBox 20"/>
          <p:cNvSpPr txBox="1"/>
          <p:nvPr/>
        </p:nvSpPr>
        <p:spPr>
          <a:xfrm>
            <a:off x="12257194" y="7496225"/>
            <a:ext cx="5586831" cy="1818387"/>
          </a:xfrm>
          <a:prstGeom prst="rect">
            <a:avLst/>
          </a:prstGeom>
        </p:spPr>
        <p:txBody>
          <a:bodyPr lIns="0" tIns="0" rIns="0" bIns="0" rtlCol="0" anchor="t">
            <a:spAutoFit/>
          </a:bodyPr>
          <a:lstStyle/>
          <a:p>
            <a:pPr algn="just">
              <a:lnSpc>
                <a:spcPts val="4770"/>
              </a:lnSpc>
            </a:pPr>
            <a:r>
              <a:rPr lang="en-US" sz="4297">
                <a:solidFill>
                  <a:srgbClr val="487307"/>
                </a:solidFill>
                <a:latin typeface="Nunito Sans Bold"/>
              </a:rPr>
              <a:t>Đặc tính chủ yếu do điều kiện địa lý của khu vực mang lại</a:t>
            </a:r>
          </a:p>
        </p:txBody>
      </p:sp>
      <p:sp>
        <p:nvSpPr>
          <p:cNvPr id="21" name="TextBox 21"/>
          <p:cNvSpPr txBox="1"/>
          <p:nvPr/>
        </p:nvSpPr>
        <p:spPr>
          <a:xfrm>
            <a:off x="10057726" y="5675157"/>
            <a:ext cx="1739069" cy="730776"/>
          </a:xfrm>
          <a:prstGeom prst="rect">
            <a:avLst/>
          </a:prstGeom>
        </p:spPr>
        <p:txBody>
          <a:bodyPr lIns="0" tIns="0" rIns="0" bIns="0" rtlCol="0" anchor="t">
            <a:spAutoFit/>
          </a:bodyPr>
          <a:lstStyle/>
          <a:p>
            <a:pPr algn="ctr">
              <a:lnSpc>
                <a:spcPts val="5443"/>
              </a:lnSpc>
            </a:pPr>
            <a:r>
              <a:rPr lang="en-US" sz="5729">
                <a:solidFill>
                  <a:srgbClr val="FFFFFF"/>
                </a:solidFill>
                <a:latin typeface="Nunito Sans Heavy"/>
              </a:rPr>
              <a:t>02</a:t>
            </a:r>
          </a:p>
        </p:txBody>
      </p:sp>
      <p:sp>
        <p:nvSpPr>
          <p:cNvPr id="22" name="TextBox 22"/>
          <p:cNvSpPr txBox="1"/>
          <p:nvPr/>
        </p:nvSpPr>
        <p:spPr>
          <a:xfrm>
            <a:off x="10057726" y="8028947"/>
            <a:ext cx="1739069" cy="730776"/>
          </a:xfrm>
          <a:prstGeom prst="rect">
            <a:avLst/>
          </a:prstGeom>
        </p:spPr>
        <p:txBody>
          <a:bodyPr lIns="0" tIns="0" rIns="0" bIns="0" rtlCol="0" anchor="t">
            <a:spAutoFit/>
          </a:bodyPr>
          <a:lstStyle/>
          <a:p>
            <a:pPr algn="ctr">
              <a:lnSpc>
                <a:spcPts val="5443"/>
              </a:lnSpc>
            </a:pPr>
            <a:r>
              <a:rPr lang="en-US" sz="5729">
                <a:solidFill>
                  <a:srgbClr val="FFFFFF"/>
                </a:solidFill>
                <a:latin typeface="Nunito Sans Heavy"/>
              </a:rPr>
              <a:t>03</a:t>
            </a:r>
          </a:p>
        </p:txBody>
      </p:sp>
      <p:sp>
        <p:nvSpPr>
          <p:cNvPr id="23" name="TextBox 23"/>
          <p:cNvSpPr txBox="1"/>
          <p:nvPr/>
        </p:nvSpPr>
        <p:spPr>
          <a:xfrm>
            <a:off x="12257194" y="5142435"/>
            <a:ext cx="5586831" cy="1215931"/>
          </a:xfrm>
          <a:prstGeom prst="rect">
            <a:avLst/>
          </a:prstGeom>
        </p:spPr>
        <p:txBody>
          <a:bodyPr lIns="0" tIns="0" rIns="0" bIns="0" rtlCol="0" anchor="t">
            <a:spAutoFit/>
          </a:bodyPr>
          <a:lstStyle/>
          <a:p>
            <a:pPr algn="just">
              <a:lnSpc>
                <a:spcPts val="4770"/>
              </a:lnSpc>
            </a:pPr>
            <a:r>
              <a:rPr lang="en-US" sz="4297">
                <a:solidFill>
                  <a:srgbClr val="487307"/>
                </a:solidFill>
                <a:latin typeface="Nunito Sans Bold"/>
              </a:rPr>
              <a:t>Có danh tiếng, chất lượng, thương hiệu</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36785" y="-87734"/>
            <a:ext cx="5386205" cy="10462468"/>
            <a:chOff x="0" y="0"/>
            <a:chExt cx="1418589" cy="2755547"/>
          </a:xfrm>
        </p:grpSpPr>
        <p:sp>
          <p:nvSpPr>
            <p:cNvPr id="3" name="Freeform 3"/>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4" name="TextBox 4"/>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5" name="Freeform 5"/>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176835" y="1751009"/>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7" name="Freeform 7"/>
          <p:cNvSpPr/>
          <p:nvPr/>
        </p:nvSpPr>
        <p:spPr>
          <a:xfrm>
            <a:off x="1176835" y="1883283"/>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pic>
        <p:nvPicPr>
          <p:cNvPr id="8" name="Picture 8"/>
          <p:cNvPicPr>
            <a:picLocks noChangeAspect="1"/>
          </p:cNvPicPr>
          <p:nvPr/>
        </p:nvPicPr>
        <p:blipFill>
          <a:blip r:embed="rId6"/>
          <a:stretch>
            <a:fillRect/>
          </a:stretch>
        </p:blipFill>
        <p:spPr>
          <a:xfrm>
            <a:off x="1739024" y="3369313"/>
            <a:ext cx="3710880" cy="3710880"/>
          </a:xfrm>
          <a:prstGeom prst="rect">
            <a:avLst/>
          </a:prstGeom>
        </p:spPr>
      </p:pic>
      <p:pic>
        <p:nvPicPr>
          <p:cNvPr id="9" name="Picture 9"/>
          <p:cNvPicPr>
            <a:picLocks noChangeAspect="1"/>
          </p:cNvPicPr>
          <p:nvPr/>
        </p:nvPicPr>
        <p:blipFill>
          <a:blip r:embed="rId7"/>
          <a:stretch>
            <a:fillRect/>
          </a:stretch>
        </p:blipFill>
        <p:spPr>
          <a:xfrm>
            <a:off x="5082819" y="3369313"/>
            <a:ext cx="3710880" cy="3710880"/>
          </a:xfrm>
          <a:prstGeom prst="rect">
            <a:avLst/>
          </a:prstGeom>
        </p:spPr>
      </p:pic>
      <p:grpSp>
        <p:nvGrpSpPr>
          <p:cNvPr id="10" name="Group 10"/>
          <p:cNvGrpSpPr/>
          <p:nvPr/>
        </p:nvGrpSpPr>
        <p:grpSpPr>
          <a:xfrm>
            <a:off x="2181035" y="6962301"/>
            <a:ext cx="2959628" cy="2178314"/>
            <a:chOff x="0" y="0"/>
            <a:chExt cx="785244" cy="577947"/>
          </a:xfrm>
        </p:grpSpPr>
        <p:sp>
          <p:nvSpPr>
            <p:cNvPr id="11" name="Freeform 11"/>
            <p:cNvSpPr/>
            <p:nvPr/>
          </p:nvSpPr>
          <p:spPr>
            <a:xfrm>
              <a:off x="0" y="0"/>
              <a:ext cx="785244" cy="577947"/>
            </a:xfrm>
            <a:custGeom>
              <a:avLst/>
              <a:gdLst/>
              <a:ahLst/>
              <a:cxnLst/>
              <a:rect l="l" t="t" r="r" b="b"/>
              <a:pathLst>
                <a:path w="785244" h="577947">
                  <a:moveTo>
                    <a:pt x="133408" y="0"/>
                  </a:moveTo>
                  <a:lnTo>
                    <a:pt x="651836" y="0"/>
                  </a:lnTo>
                  <a:cubicBezTo>
                    <a:pt x="687218" y="0"/>
                    <a:pt x="721151" y="14055"/>
                    <a:pt x="746170" y="39074"/>
                  </a:cubicBezTo>
                  <a:cubicBezTo>
                    <a:pt x="771188" y="64093"/>
                    <a:pt x="785244" y="98026"/>
                    <a:pt x="785244" y="133408"/>
                  </a:cubicBezTo>
                  <a:lnTo>
                    <a:pt x="785244" y="444539"/>
                  </a:lnTo>
                  <a:cubicBezTo>
                    <a:pt x="785244" y="479921"/>
                    <a:pt x="771188" y="513854"/>
                    <a:pt x="746170" y="538873"/>
                  </a:cubicBezTo>
                  <a:cubicBezTo>
                    <a:pt x="721151" y="563891"/>
                    <a:pt x="687218" y="577947"/>
                    <a:pt x="651836" y="577947"/>
                  </a:cubicBezTo>
                  <a:lnTo>
                    <a:pt x="133408" y="577947"/>
                  </a:lnTo>
                  <a:cubicBezTo>
                    <a:pt x="98026" y="577947"/>
                    <a:pt x="64093" y="563891"/>
                    <a:pt x="39074" y="538873"/>
                  </a:cubicBezTo>
                  <a:cubicBezTo>
                    <a:pt x="14055" y="513854"/>
                    <a:pt x="0" y="479921"/>
                    <a:pt x="0" y="444539"/>
                  </a:cubicBezTo>
                  <a:lnTo>
                    <a:pt x="0" y="133408"/>
                  </a:lnTo>
                  <a:cubicBezTo>
                    <a:pt x="0" y="98026"/>
                    <a:pt x="14055" y="64093"/>
                    <a:pt x="39074" y="39074"/>
                  </a:cubicBezTo>
                  <a:cubicBezTo>
                    <a:pt x="64093" y="14055"/>
                    <a:pt x="98026" y="0"/>
                    <a:pt x="133408" y="0"/>
                  </a:cubicBezTo>
                  <a:close/>
                </a:path>
              </a:pathLst>
            </a:custGeom>
            <a:solidFill>
              <a:srgbClr val="015438"/>
            </a:solidFill>
          </p:spPr>
        </p:sp>
        <p:sp>
          <p:nvSpPr>
            <p:cNvPr id="12" name="TextBox 12"/>
            <p:cNvSpPr txBox="1"/>
            <p:nvPr/>
          </p:nvSpPr>
          <p:spPr>
            <a:xfrm>
              <a:off x="0" y="-47625"/>
              <a:ext cx="785244" cy="625572"/>
            </a:xfrm>
            <a:prstGeom prst="rect">
              <a:avLst/>
            </a:prstGeom>
          </p:spPr>
          <p:txBody>
            <a:bodyPr lIns="50800" tIns="50800" rIns="50800" bIns="50800" rtlCol="0" anchor="ctr"/>
            <a:lstStyle/>
            <a:p>
              <a:pPr algn="ctr">
                <a:lnSpc>
                  <a:spcPts val="3660"/>
                </a:lnSpc>
              </a:pPr>
              <a:endParaRPr/>
            </a:p>
          </p:txBody>
        </p:sp>
      </p:grpSp>
      <p:sp>
        <p:nvSpPr>
          <p:cNvPr id="13" name="Freeform 13"/>
          <p:cNvSpPr/>
          <p:nvPr/>
        </p:nvSpPr>
        <p:spPr>
          <a:xfrm>
            <a:off x="1366229" y="56304"/>
            <a:ext cx="2821589" cy="2853693"/>
          </a:xfrm>
          <a:custGeom>
            <a:avLst/>
            <a:gdLst/>
            <a:ahLst/>
            <a:cxnLst/>
            <a:rect l="l" t="t" r="r" b="b"/>
            <a:pathLst>
              <a:path w="2821589" h="2853693">
                <a:moveTo>
                  <a:pt x="0" y="0"/>
                </a:moveTo>
                <a:lnTo>
                  <a:pt x="2821590" y="0"/>
                </a:lnTo>
                <a:lnTo>
                  <a:pt x="2821590" y="2853693"/>
                </a:lnTo>
                <a:lnTo>
                  <a:pt x="0" y="2853693"/>
                </a:lnTo>
                <a:lnTo>
                  <a:pt x="0" y="0"/>
                </a:lnTo>
                <a:close/>
              </a:path>
            </a:pathLst>
          </a:custGeom>
          <a:blipFill>
            <a:blip r:embed="rId8">
              <a:alphaModFix amt="9999"/>
              <a:extLst>
                <a:ext uri="{96DAC541-7B7A-43D3-8B79-37D633B846F1}">
                  <asvg:svgBlip xmlns="" xmlns:asvg="http://schemas.microsoft.com/office/drawing/2016/SVG/main" r:embed="rId9"/>
                </a:ext>
              </a:extLst>
            </a:blip>
            <a:stretch>
              <a:fillRect/>
            </a:stretch>
          </a:blipFill>
        </p:spPr>
      </p:sp>
      <p:grpSp>
        <p:nvGrpSpPr>
          <p:cNvPr id="14" name="Group 14"/>
          <p:cNvGrpSpPr/>
          <p:nvPr/>
        </p:nvGrpSpPr>
        <p:grpSpPr>
          <a:xfrm>
            <a:off x="5524830" y="6962301"/>
            <a:ext cx="2959628" cy="2178314"/>
            <a:chOff x="0" y="0"/>
            <a:chExt cx="785244" cy="577947"/>
          </a:xfrm>
        </p:grpSpPr>
        <p:sp>
          <p:nvSpPr>
            <p:cNvPr id="15" name="Freeform 15"/>
            <p:cNvSpPr/>
            <p:nvPr/>
          </p:nvSpPr>
          <p:spPr>
            <a:xfrm>
              <a:off x="0" y="0"/>
              <a:ext cx="785244" cy="577947"/>
            </a:xfrm>
            <a:custGeom>
              <a:avLst/>
              <a:gdLst/>
              <a:ahLst/>
              <a:cxnLst/>
              <a:rect l="l" t="t" r="r" b="b"/>
              <a:pathLst>
                <a:path w="785244" h="577947">
                  <a:moveTo>
                    <a:pt x="133408" y="0"/>
                  </a:moveTo>
                  <a:lnTo>
                    <a:pt x="651836" y="0"/>
                  </a:lnTo>
                  <a:cubicBezTo>
                    <a:pt x="687218" y="0"/>
                    <a:pt x="721151" y="14055"/>
                    <a:pt x="746170" y="39074"/>
                  </a:cubicBezTo>
                  <a:cubicBezTo>
                    <a:pt x="771188" y="64093"/>
                    <a:pt x="785244" y="98026"/>
                    <a:pt x="785244" y="133408"/>
                  </a:cubicBezTo>
                  <a:lnTo>
                    <a:pt x="785244" y="444539"/>
                  </a:lnTo>
                  <a:cubicBezTo>
                    <a:pt x="785244" y="479921"/>
                    <a:pt x="771188" y="513854"/>
                    <a:pt x="746170" y="538873"/>
                  </a:cubicBezTo>
                  <a:cubicBezTo>
                    <a:pt x="721151" y="563891"/>
                    <a:pt x="687218" y="577947"/>
                    <a:pt x="651836" y="577947"/>
                  </a:cubicBezTo>
                  <a:lnTo>
                    <a:pt x="133408" y="577947"/>
                  </a:lnTo>
                  <a:cubicBezTo>
                    <a:pt x="98026" y="577947"/>
                    <a:pt x="64093" y="563891"/>
                    <a:pt x="39074" y="538873"/>
                  </a:cubicBezTo>
                  <a:cubicBezTo>
                    <a:pt x="14055" y="513854"/>
                    <a:pt x="0" y="479921"/>
                    <a:pt x="0" y="444539"/>
                  </a:cubicBezTo>
                  <a:lnTo>
                    <a:pt x="0" y="133408"/>
                  </a:lnTo>
                  <a:cubicBezTo>
                    <a:pt x="0" y="98026"/>
                    <a:pt x="14055" y="64093"/>
                    <a:pt x="39074" y="39074"/>
                  </a:cubicBezTo>
                  <a:cubicBezTo>
                    <a:pt x="64093" y="14055"/>
                    <a:pt x="98026" y="0"/>
                    <a:pt x="133408" y="0"/>
                  </a:cubicBezTo>
                  <a:close/>
                </a:path>
              </a:pathLst>
            </a:custGeom>
            <a:solidFill>
              <a:srgbClr val="015438"/>
            </a:solidFill>
          </p:spPr>
        </p:sp>
        <p:sp>
          <p:nvSpPr>
            <p:cNvPr id="16" name="TextBox 16"/>
            <p:cNvSpPr txBox="1"/>
            <p:nvPr/>
          </p:nvSpPr>
          <p:spPr>
            <a:xfrm>
              <a:off x="0" y="-47625"/>
              <a:ext cx="785244" cy="625572"/>
            </a:xfrm>
            <a:prstGeom prst="rect">
              <a:avLst/>
            </a:prstGeom>
          </p:spPr>
          <p:txBody>
            <a:bodyPr lIns="50800" tIns="50800" rIns="50800" bIns="50800" rtlCol="0" anchor="ctr"/>
            <a:lstStyle/>
            <a:p>
              <a:pPr algn="ctr">
                <a:lnSpc>
                  <a:spcPts val="3660"/>
                </a:lnSpc>
              </a:pPr>
              <a:endParaRPr/>
            </a:p>
          </p:txBody>
        </p:sp>
      </p:grpSp>
      <p:pic>
        <p:nvPicPr>
          <p:cNvPr id="17" name="Picture 17"/>
          <p:cNvPicPr>
            <a:picLocks noChangeAspect="1"/>
          </p:cNvPicPr>
          <p:nvPr/>
        </p:nvPicPr>
        <p:blipFill>
          <a:blip r:embed="rId10"/>
          <a:stretch>
            <a:fillRect/>
          </a:stretch>
        </p:blipFill>
        <p:spPr>
          <a:xfrm>
            <a:off x="8375243" y="3457047"/>
            <a:ext cx="3710880" cy="3710880"/>
          </a:xfrm>
          <a:prstGeom prst="rect">
            <a:avLst/>
          </a:prstGeom>
        </p:spPr>
      </p:pic>
      <p:pic>
        <p:nvPicPr>
          <p:cNvPr id="18" name="Picture 18"/>
          <p:cNvPicPr>
            <a:picLocks noChangeAspect="1"/>
          </p:cNvPicPr>
          <p:nvPr/>
        </p:nvPicPr>
        <p:blipFill>
          <a:blip r:embed="rId11"/>
          <a:stretch>
            <a:fillRect/>
          </a:stretch>
        </p:blipFill>
        <p:spPr>
          <a:xfrm>
            <a:off x="11719039" y="3457047"/>
            <a:ext cx="3710880" cy="3710880"/>
          </a:xfrm>
          <a:prstGeom prst="rect">
            <a:avLst/>
          </a:prstGeom>
        </p:spPr>
      </p:pic>
      <p:grpSp>
        <p:nvGrpSpPr>
          <p:cNvPr id="19" name="Group 19"/>
          <p:cNvGrpSpPr/>
          <p:nvPr/>
        </p:nvGrpSpPr>
        <p:grpSpPr>
          <a:xfrm>
            <a:off x="8817255" y="7050035"/>
            <a:ext cx="2959628" cy="2178314"/>
            <a:chOff x="0" y="0"/>
            <a:chExt cx="785244" cy="577947"/>
          </a:xfrm>
        </p:grpSpPr>
        <p:sp>
          <p:nvSpPr>
            <p:cNvPr id="20" name="Freeform 20"/>
            <p:cNvSpPr/>
            <p:nvPr/>
          </p:nvSpPr>
          <p:spPr>
            <a:xfrm>
              <a:off x="0" y="0"/>
              <a:ext cx="785244" cy="577947"/>
            </a:xfrm>
            <a:custGeom>
              <a:avLst/>
              <a:gdLst/>
              <a:ahLst/>
              <a:cxnLst/>
              <a:rect l="l" t="t" r="r" b="b"/>
              <a:pathLst>
                <a:path w="785244" h="577947">
                  <a:moveTo>
                    <a:pt x="133408" y="0"/>
                  </a:moveTo>
                  <a:lnTo>
                    <a:pt x="651836" y="0"/>
                  </a:lnTo>
                  <a:cubicBezTo>
                    <a:pt x="687218" y="0"/>
                    <a:pt x="721151" y="14055"/>
                    <a:pt x="746170" y="39074"/>
                  </a:cubicBezTo>
                  <a:cubicBezTo>
                    <a:pt x="771188" y="64093"/>
                    <a:pt x="785244" y="98026"/>
                    <a:pt x="785244" y="133408"/>
                  </a:cubicBezTo>
                  <a:lnTo>
                    <a:pt x="785244" y="444539"/>
                  </a:lnTo>
                  <a:cubicBezTo>
                    <a:pt x="785244" y="479921"/>
                    <a:pt x="771188" y="513854"/>
                    <a:pt x="746170" y="538873"/>
                  </a:cubicBezTo>
                  <a:cubicBezTo>
                    <a:pt x="721151" y="563891"/>
                    <a:pt x="687218" y="577947"/>
                    <a:pt x="651836" y="577947"/>
                  </a:cubicBezTo>
                  <a:lnTo>
                    <a:pt x="133408" y="577947"/>
                  </a:lnTo>
                  <a:cubicBezTo>
                    <a:pt x="98026" y="577947"/>
                    <a:pt x="64093" y="563891"/>
                    <a:pt x="39074" y="538873"/>
                  </a:cubicBezTo>
                  <a:cubicBezTo>
                    <a:pt x="14055" y="513854"/>
                    <a:pt x="0" y="479921"/>
                    <a:pt x="0" y="444539"/>
                  </a:cubicBezTo>
                  <a:lnTo>
                    <a:pt x="0" y="133408"/>
                  </a:lnTo>
                  <a:cubicBezTo>
                    <a:pt x="0" y="98026"/>
                    <a:pt x="14055" y="64093"/>
                    <a:pt x="39074" y="39074"/>
                  </a:cubicBezTo>
                  <a:cubicBezTo>
                    <a:pt x="64093" y="14055"/>
                    <a:pt x="98026" y="0"/>
                    <a:pt x="133408" y="0"/>
                  </a:cubicBezTo>
                  <a:close/>
                </a:path>
              </a:pathLst>
            </a:custGeom>
            <a:solidFill>
              <a:srgbClr val="015438"/>
            </a:solidFill>
          </p:spPr>
        </p:sp>
        <p:sp>
          <p:nvSpPr>
            <p:cNvPr id="21" name="TextBox 21"/>
            <p:cNvSpPr txBox="1"/>
            <p:nvPr/>
          </p:nvSpPr>
          <p:spPr>
            <a:xfrm>
              <a:off x="0" y="-47625"/>
              <a:ext cx="785244" cy="625572"/>
            </a:xfrm>
            <a:prstGeom prst="rect">
              <a:avLst/>
            </a:prstGeom>
          </p:spPr>
          <p:txBody>
            <a:bodyPr lIns="50800" tIns="50800" rIns="50800" bIns="50800" rtlCol="0" anchor="ctr"/>
            <a:lstStyle/>
            <a:p>
              <a:pPr algn="ctr">
                <a:lnSpc>
                  <a:spcPts val="3660"/>
                </a:lnSpc>
              </a:pPr>
              <a:endParaRPr/>
            </a:p>
          </p:txBody>
        </p:sp>
      </p:grpSp>
      <p:grpSp>
        <p:nvGrpSpPr>
          <p:cNvPr id="22" name="Group 22"/>
          <p:cNvGrpSpPr/>
          <p:nvPr/>
        </p:nvGrpSpPr>
        <p:grpSpPr>
          <a:xfrm>
            <a:off x="12161050" y="7050035"/>
            <a:ext cx="2959628" cy="2178314"/>
            <a:chOff x="0" y="0"/>
            <a:chExt cx="785244" cy="577947"/>
          </a:xfrm>
        </p:grpSpPr>
        <p:sp>
          <p:nvSpPr>
            <p:cNvPr id="23" name="Freeform 23"/>
            <p:cNvSpPr/>
            <p:nvPr/>
          </p:nvSpPr>
          <p:spPr>
            <a:xfrm>
              <a:off x="0" y="0"/>
              <a:ext cx="785244" cy="577947"/>
            </a:xfrm>
            <a:custGeom>
              <a:avLst/>
              <a:gdLst/>
              <a:ahLst/>
              <a:cxnLst/>
              <a:rect l="l" t="t" r="r" b="b"/>
              <a:pathLst>
                <a:path w="785244" h="577947">
                  <a:moveTo>
                    <a:pt x="133408" y="0"/>
                  </a:moveTo>
                  <a:lnTo>
                    <a:pt x="651836" y="0"/>
                  </a:lnTo>
                  <a:cubicBezTo>
                    <a:pt x="687218" y="0"/>
                    <a:pt x="721151" y="14055"/>
                    <a:pt x="746170" y="39074"/>
                  </a:cubicBezTo>
                  <a:cubicBezTo>
                    <a:pt x="771188" y="64093"/>
                    <a:pt x="785244" y="98026"/>
                    <a:pt x="785244" y="133408"/>
                  </a:cubicBezTo>
                  <a:lnTo>
                    <a:pt x="785244" y="444539"/>
                  </a:lnTo>
                  <a:cubicBezTo>
                    <a:pt x="785244" y="479921"/>
                    <a:pt x="771188" y="513854"/>
                    <a:pt x="746170" y="538873"/>
                  </a:cubicBezTo>
                  <a:cubicBezTo>
                    <a:pt x="721151" y="563891"/>
                    <a:pt x="687218" y="577947"/>
                    <a:pt x="651836" y="577947"/>
                  </a:cubicBezTo>
                  <a:lnTo>
                    <a:pt x="133408" y="577947"/>
                  </a:lnTo>
                  <a:cubicBezTo>
                    <a:pt x="98026" y="577947"/>
                    <a:pt x="64093" y="563891"/>
                    <a:pt x="39074" y="538873"/>
                  </a:cubicBezTo>
                  <a:cubicBezTo>
                    <a:pt x="14055" y="513854"/>
                    <a:pt x="0" y="479921"/>
                    <a:pt x="0" y="444539"/>
                  </a:cubicBezTo>
                  <a:lnTo>
                    <a:pt x="0" y="133408"/>
                  </a:lnTo>
                  <a:cubicBezTo>
                    <a:pt x="0" y="98026"/>
                    <a:pt x="14055" y="64093"/>
                    <a:pt x="39074" y="39074"/>
                  </a:cubicBezTo>
                  <a:cubicBezTo>
                    <a:pt x="64093" y="14055"/>
                    <a:pt x="98026" y="0"/>
                    <a:pt x="133408" y="0"/>
                  </a:cubicBezTo>
                  <a:close/>
                </a:path>
              </a:pathLst>
            </a:custGeom>
            <a:solidFill>
              <a:srgbClr val="015438"/>
            </a:solidFill>
          </p:spPr>
        </p:sp>
        <p:sp>
          <p:nvSpPr>
            <p:cNvPr id="24" name="TextBox 24"/>
            <p:cNvSpPr txBox="1"/>
            <p:nvPr/>
          </p:nvSpPr>
          <p:spPr>
            <a:xfrm>
              <a:off x="0" y="-47625"/>
              <a:ext cx="785244" cy="625572"/>
            </a:xfrm>
            <a:prstGeom prst="rect">
              <a:avLst/>
            </a:prstGeom>
          </p:spPr>
          <p:txBody>
            <a:bodyPr lIns="50800" tIns="50800" rIns="50800" bIns="50800" rtlCol="0" anchor="ctr"/>
            <a:lstStyle/>
            <a:p>
              <a:pPr algn="ctr">
                <a:lnSpc>
                  <a:spcPts val="3660"/>
                </a:lnSpc>
              </a:pPr>
              <a:endParaRPr/>
            </a:p>
          </p:txBody>
        </p:sp>
      </p:grpSp>
      <p:pic>
        <p:nvPicPr>
          <p:cNvPr id="25" name="Picture 25"/>
          <p:cNvPicPr>
            <a:picLocks noChangeAspect="1"/>
          </p:cNvPicPr>
          <p:nvPr/>
        </p:nvPicPr>
        <p:blipFill>
          <a:blip r:embed="rId12"/>
          <a:stretch>
            <a:fillRect/>
          </a:stretch>
        </p:blipFill>
        <p:spPr>
          <a:xfrm>
            <a:off x="14886360" y="3457047"/>
            <a:ext cx="3710880" cy="3710880"/>
          </a:xfrm>
          <a:prstGeom prst="rect">
            <a:avLst/>
          </a:prstGeom>
        </p:spPr>
      </p:pic>
      <p:grpSp>
        <p:nvGrpSpPr>
          <p:cNvPr id="26" name="Group 26"/>
          <p:cNvGrpSpPr/>
          <p:nvPr/>
        </p:nvGrpSpPr>
        <p:grpSpPr>
          <a:xfrm>
            <a:off x="15328372" y="7050035"/>
            <a:ext cx="2959628" cy="2178314"/>
            <a:chOff x="0" y="0"/>
            <a:chExt cx="785244" cy="577947"/>
          </a:xfrm>
        </p:grpSpPr>
        <p:sp>
          <p:nvSpPr>
            <p:cNvPr id="27" name="Freeform 27"/>
            <p:cNvSpPr/>
            <p:nvPr/>
          </p:nvSpPr>
          <p:spPr>
            <a:xfrm>
              <a:off x="0" y="0"/>
              <a:ext cx="785244" cy="577947"/>
            </a:xfrm>
            <a:custGeom>
              <a:avLst/>
              <a:gdLst/>
              <a:ahLst/>
              <a:cxnLst/>
              <a:rect l="l" t="t" r="r" b="b"/>
              <a:pathLst>
                <a:path w="785244" h="577947">
                  <a:moveTo>
                    <a:pt x="133408" y="0"/>
                  </a:moveTo>
                  <a:lnTo>
                    <a:pt x="651836" y="0"/>
                  </a:lnTo>
                  <a:cubicBezTo>
                    <a:pt x="687218" y="0"/>
                    <a:pt x="721151" y="14055"/>
                    <a:pt x="746170" y="39074"/>
                  </a:cubicBezTo>
                  <a:cubicBezTo>
                    <a:pt x="771188" y="64093"/>
                    <a:pt x="785244" y="98026"/>
                    <a:pt x="785244" y="133408"/>
                  </a:cubicBezTo>
                  <a:lnTo>
                    <a:pt x="785244" y="444539"/>
                  </a:lnTo>
                  <a:cubicBezTo>
                    <a:pt x="785244" y="479921"/>
                    <a:pt x="771188" y="513854"/>
                    <a:pt x="746170" y="538873"/>
                  </a:cubicBezTo>
                  <a:cubicBezTo>
                    <a:pt x="721151" y="563891"/>
                    <a:pt x="687218" y="577947"/>
                    <a:pt x="651836" y="577947"/>
                  </a:cubicBezTo>
                  <a:lnTo>
                    <a:pt x="133408" y="577947"/>
                  </a:lnTo>
                  <a:cubicBezTo>
                    <a:pt x="98026" y="577947"/>
                    <a:pt x="64093" y="563891"/>
                    <a:pt x="39074" y="538873"/>
                  </a:cubicBezTo>
                  <a:cubicBezTo>
                    <a:pt x="14055" y="513854"/>
                    <a:pt x="0" y="479921"/>
                    <a:pt x="0" y="444539"/>
                  </a:cubicBezTo>
                  <a:lnTo>
                    <a:pt x="0" y="133408"/>
                  </a:lnTo>
                  <a:cubicBezTo>
                    <a:pt x="0" y="98026"/>
                    <a:pt x="14055" y="64093"/>
                    <a:pt x="39074" y="39074"/>
                  </a:cubicBezTo>
                  <a:cubicBezTo>
                    <a:pt x="64093" y="14055"/>
                    <a:pt x="98026" y="0"/>
                    <a:pt x="133408" y="0"/>
                  </a:cubicBezTo>
                  <a:close/>
                </a:path>
              </a:pathLst>
            </a:custGeom>
            <a:solidFill>
              <a:srgbClr val="015438"/>
            </a:solidFill>
          </p:spPr>
        </p:sp>
        <p:sp>
          <p:nvSpPr>
            <p:cNvPr id="28" name="TextBox 28"/>
            <p:cNvSpPr txBox="1"/>
            <p:nvPr/>
          </p:nvSpPr>
          <p:spPr>
            <a:xfrm>
              <a:off x="0" y="-47625"/>
              <a:ext cx="785244" cy="625572"/>
            </a:xfrm>
            <a:prstGeom prst="rect">
              <a:avLst/>
            </a:prstGeom>
          </p:spPr>
          <p:txBody>
            <a:bodyPr lIns="50800" tIns="50800" rIns="50800" bIns="50800" rtlCol="0" anchor="ctr"/>
            <a:lstStyle/>
            <a:p>
              <a:pPr algn="ctr">
                <a:lnSpc>
                  <a:spcPts val="3660"/>
                </a:lnSpc>
              </a:pPr>
              <a:endParaRPr/>
            </a:p>
          </p:txBody>
        </p:sp>
      </p:grpSp>
      <p:sp>
        <p:nvSpPr>
          <p:cNvPr id="29" name="Freeform 29"/>
          <p:cNvSpPr/>
          <p:nvPr/>
        </p:nvSpPr>
        <p:spPr>
          <a:xfrm>
            <a:off x="14667556" y="89714"/>
            <a:ext cx="3239995" cy="3239995"/>
          </a:xfrm>
          <a:custGeom>
            <a:avLst/>
            <a:gdLst/>
            <a:ahLst/>
            <a:cxnLst/>
            <a:rect l="l" t="t" r="r" b="b"/>
            <a:pathLst>
              <a:path w="3239995" h="3239995">
                <a:moveTo>
                  <a:pt x="0" y="0"/>
                </a:moveTo>
                <a:lnTo>
                  <a:pt x="3239995" y="0"/>
                </a:lnTo>
                <a:lnTo>
                  <a:pt x="3239995" y="3239995"/>
                </a:lnTo>
                <a:lnTo>
                  <a:pt x="0" y="3239995"/>
                </a:lnTo>
                <a:lnTo>
                  <a:pt x="0" y="0"/>
                </a:lnTo>
                <a:close/>
              </a:path>
            </a:pathLst>
          </a:custGeom>
          <a:blipFill>
            <a:blip r:embed="rId13"/>
            <a:stretch>
              <a:fillRect/>
            </a:stretch>
          </a:blipFill>
        </p:spPr>
      </p:sp>
      <p:sp>
        <p:nvSpPr>
          <p:cNvPr id="30" name="TextBox 30"/>
          <p:cNvSpPr txBox="1"/>
          <p:nvPr/>
        </p:nvSpPr>
        <p:spPr>
          <a:xfrm>
            <a:off x="2181035" y="6999553"/>
            <a:ext cx="2783219" cy="2381124"/>
          </a:xfrm>
          <a:prstGeom prst="rect">
            <a:avLst/>
          </a:prstGeom>
        </p:spPr>
        <p:txBody>
          <a:bodyPr lIns="0" tIns="0" rIns="0" bIns="0" rtlCol="0" anchor="t">
            <a:spAutoFit/>
          </a:bodyPr>
          <a:lstStyle/>
          <a:p>
            <a:pPr algn="ctr">
              <a:lnSpc>
                <a:spcPts val="4832"/>
              </a:lnSpc>
            </a:pPr>
            <a:r>
              <a:rPr lang="en-US" sz="2530">
                <a:solidFill>
                  <a:srgbClr val="FFFFFF"/>
                </a:solidFill>
                <a:latin typeface="Montserrat Bold"/>
              </a:rPr>
              <a:t>Độc quyền, không sao chép: 3 điểm</a:t>
            </a:r>
          </a:p>
          <a:p>
            <a:pPr algn="ctr">
              <a:lnSpc>
                <a:spcPts val="4832"/>
              </a:lnSpc>
            </a:pPr>
            <a:endParaRPr lang="en-US" sz="2530">
              <a:solidFill>
                <a:srgbClr val="FFFFFF"/>
              </a:solidFill>
              <a:latin typeface="Montserrat Bold"/>
            </a:endParaRPr>
          </a:p>
        </p:txBody>
      </p:sp>
      <p:sp>
        <p:nvSpPr>
          <p:cNvPr id="31" name="TextBox 31"/>
          <p:cNvSpPr txBox="1"/>
          <p:nvPr/>
        </p:nvSpPr>
        <p:spPr>
          <a:xfrm>
            <a:off x="4277708" y="245634"/>
            <a:ext cx="8648487" cy="837528"/>
          </a:xfrm>
          <a:prstGeom prst="rect">
            <a:avLst/>
          </a:prstGeom>
        </p:spPr>
        <p:txBody>
          <a:bodyPr lIns="0" tIns="0" rIns="0" bIns="0" rtlCol="0" anchor="t">
            <a:spAutoFit/>
          </a:bodyPr>
          <a:lstStyle/>
          <a:p>
            <a:pPr algn="ctr">
              <a:lnSpc>
                <a:spcPts val="6859"/>
              </a:lnSpc>
            </a:pPr>
            <a:r>
              <a:rPr lang="en-US" sz="4899">
                <a:solidFill>
                  <a:srgbClr val="FF3131"/>
                </a:solidFill>
                <a:latin typeface="Nunito Sans Bold"/>
              </a:rPr>
              <a:t>TIÊU CHÍ </a:t>
            </a:r>
          </a:p>
        </p:txBody>
      </p:sp>
      <p:sp>
        <p:nvSpPr>
          <p:cNvPr id="32" name="TextBox 32"/>
          <p:cNvSpPr txBox="1"/>
          <p:nvPr/>
        </p:nvSpPr>
        <p:spPr>
          <a:xfrm>
            <a:off x="3217031" y="1664126"/>
            <a:ext cx="11903648" cy="1035014"/>
          </a:xfrm>
          <a:prstGeom prst="rect">
            <a:avLst/>
          </a:prstGeom>
        </p:spPr>
        <p:txBody>
          <a:bodyPr lIns="0" tIns="0" rIns="0" bIns="0" rtlCol="0" anchor="t">
            <a:spAutoFit/>
          </a:bodyPr>
          <a:lstStyle/>
          <a:p>
            <a:pPr marL="0" lvl="0" indent="0" algn="l">
              <a:lnSpc>
                <a:spcPts val="7600"/>
              </a:lnSpc>
              <a:spcBef>
                <a:spcPct val="0"/>
              </a:spcBef>
            </a:pPr>
            <a:r>
              <a:rPr lang="en-US" sz="8000" spc="-576">
                <a:solidFill>
                  <a:srgbClr val="141414"/>
                </a:solidFill>
                <a:latin typeface="Nunito Sans Heavy"/>
              </a:rPr>
              <a:t>CHẤM ĐIỂM SẢN PHẨM </a:t>
            </a:r>
          </a:p>
        </p:txBody>
      </p:sp>
      <p:sp>
        <p:nvSpPr>
          <p:cNvPr id="33" name="TextBox 33"/>
          <p:cNvSpPr txBox="1"/>
          <p:nvPr/>
        </p:nvSpPr>
        <p:spPr>
          <a:xfrm>
            <a:off x="5870212" y="6999553"/>
            <a:ext cx="2268865" cy="2381124"/>
          </a:xfrm>
          <a:prstGeom prst="rect">
            <a:avLst/>
          </a:prstGeom>
        </p:spPr>
        <p:txBody>
          <a:bodyPr lIns="0" tIns="0" rIns="0" bIns="0" rtlCol="0" anchor="t">
            <a:spAutoFit/>
          </a:bodyPr>
          <a:lstStyle/>
          <a:p>
            <a:pPr algn="ctr">
              <a:lnSpc>
                <a:spcPts val="4832"/>
              </a:lnSpc>
            </a:pPr>
            <a:r>
              <a:rPr lang="en-US" sz="2530">
                <a:solidFill>
                  <a:srgbClr val="FFFFFF"/>
                </a:solidFill>
                <a:latin typeface="Montserrat Bold"/>
              </a:rPr>
              <a:t>Đơn giản và dễ ghi nhớ:</a:t>
            </a:r>
          </a:p>
          <a:p>
            <a:pPr algn="ctr">
              <a:lnSpc>
                <a:spcPts val="4832"/>
              </a:lnSpc>
            </a:pPr>
            <a:r>
              <a:rPr lang="en-US" sz="2530">
                <a:solidFill>
                  <a:srgbClr val="FFFFFF"/>
                </a:solidFill>
                <a:latin typeface="Montserrat Bold"/>
              </a:rPr>
              <a:t>2 điểm</a:t>
            </a:r>
          </a:p>
          <a:p>
            <a:pPr algn="ctr">
              <a:lnSpc>
                <a:spcPts val="4832"/>
              </a:lnSpc>
            </a:pPr>
            <a:endParaRPr lang="en-US" sz="2530">
              <a:solidFill>
                <a:srgbClr val="FFFFFF"/>
              </a:solidFill>
              <a:latin typeface="Montserrat Bold"/>
            </a:endParaRPr>
          </a:p>
        </p:txBody>
      </p:sp>
      <p:sp>
        <p:nvSpPr>
          <p:cNvPr id="34" name="TextBox 34"/>
          <p:cNvSpPr txBox="1"/>
          <p:nvPr/>
        </p:nvSpPr>
        <p:spPr>
          <a:xfrm>
            <a:off x="8993664" y="6999553"/>
            <a:ext cx="2783219" cy="2381124"/>
          </a:xfrm>
          <a:prstGeom prst="rect">
            <a:avLst/>
          </a:prstGeom>
        </p:spPr>
        <p:txBody>
          <a:bodyPr lIns="0" tIns="0" rIns="0" bIns="0" rtlCol="0" anchor="t">
            <a:spAutoFit/>
          </a:bodyPr>
          <a:lstStyle/>
          <a:p>
            <a:pPr algn="ctr">
              <a:lnSpc>
                <a:spcPts val="4832"/>
              </a:lnSpc>
            </a:pPr>
            <a:r>
              <a:rPr lang="en-US" sz="2530">
                <a:solidFill>
                  <a:srgbClr val="FFFFFF"/>
                </a:solidFill>
                <a:latin typeface="Montserrat Bold"/>
              </a:rPr>
              <a:t>Khẳng định tính cách thương hiệu: 2 điểm</a:t>
            </a:r>
          </a:p>
          <a:p>
            <a:pPr algn="ctr">
              <a:lnSpc>
                <a:spcPts val="4832"/>
              </a:lnSpc>
            </a:pPr>
            <a:endParaRPr lang="en-US" sz="2530">
              <a:solidFill>
                <a:srgbClr val="FFFFFF"/>
              </a:solidFill>
              <a:latin typeface="Montserrat Bold"/>
            </a:endParaRPr>
          </a:p>
        </p:txBody>
      </p:sp>
      <p:sp>
        <p:nvSpPr>
          <p:cNvPr id="35" name="TextBox 35"/>
          <p:cNvSpPr txBox="1"/>
          <p:nvPr/>
        </p:nvSpPr>
        <p:spPr>
          <a:xfrm>
            <a:off x="12506432" y="6999553"/>
            <a:ext cx="2268865" cy="2381124"/>
          </a:xfrm>
          <a:prstGeom prst="rect">
            <a:avLst/>
          </a:prstGeom>
        </p:spPr>
        <p:txBody>
          <a:bodyPr lIns="0" tIns="0" rIns="0" bIns="0" rtlCol="0" anchor="t">
            <a:spAutoFit/>
          </a:bodyPr>
          <a:lstStyle/>
          <a:p>
            <a:pPr algn="ctr">
              <a:lnSpc>
                <a:spcPts val="4832"/>
              </a:lnSpc>
            </a:pPr>
            <a:r>
              <a:rPr lang="en-US" sz="2530">
                <a:solidFill>
                  <a:srgbClr val="FFFFFF"/>
                </a:solidFill>
                <a:latin typeface="Montserrat Bold"/>
              </a:rPr>
              <a:t>Truyền tải được thông điệp: 2 điểm </a:t>
            </a:r>
          </a:p>
          <a:p>
            <a:pPr algn="ctr">
              <a:lnSpc>
                <a:spcPts val="4832"/>
              </a:lnSpc>
            </a:pPr>
            <a:endParaRPr lang="en-US" sz="2530">
              <a:solidFill>
                <a:srgbClr val="FFFFFF"/>
              </a:solidFill>
              <a:latin typeface="Montserrat Bold"/>
            </a:endParaRPr>
          </a:p>
        </p:txBody>
      </p:sp>
      <p:sp>
        <p:nvSpPr>
          <p:cNvPr id="36" name="TextBox 36"/>
          <p:cNvSpPr txBox="1"/>
          <p:nvPr/>
        </p:nvSpPr>
        <p:spPr>
          <a:xfrm>
            <a:off x="15673754" y="6999553"/>
            <a:ext cx="2268865" cy="1771673"/>
          </a:xfrm>
          <a:prstGeom prst="rect">
            <a:avLst/>
          </a:prstGeom>
        </p:spPr>
        <p:txBody>
          <a:bodyPr lIns="0" tIns="0" rIns="0" bIns="0" rtlCol="0" anchor="t">
            <a:spAutoFit/>
          </a:bodyPr>
          <a:lstStyle/>
          <a:p>
            <a:pPr algn="ctr">
              <a:lnSpc>
                <a:spcPts val="4832"/>
              </a:lnSpc>
            </a:pPr>
            <a:r>
              <a:rPr lang="en-US" sz="2530">
                <a:solidFill>
                  <a:srgbClr val="FFFFFF"/>
                </a:solidFill>
                <a:latin typeface="Montserrat Bold"/>
              </a:rPr>
              <a:t>Kết hợp màu sắc hài hoà: </a:t>
            </a:r>
          </a:p>
          <a:p>
            <a:pPr algn="ctr">
              <a:lnSpc>
                <a:spcPts val="4832"/>
              </a:lnSpc>
            </a:pPr>
            <a:r>
              <a:rPr lang="en-US" sz="2530">
                <a:solidFill>
                  <a:srgbClr val="FFFFFF"/>
                </a:solidFill>
                <a:latin typeface="Montserrat Bold"/>
              </a:rPr>
              <a:t> 1 điểm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00"/>
                                        <p:tgtEl>
                                          <p:spTgt spid="3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00"/>
                                        <p:tgtEl>
                                          <p:spTgt spid="3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down)">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4"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1260183"/>
          </a:xfrm>
          <a:custGeom>
            <a:avLst/>
            <a:gdLst/>
            <a:ahLst/>
            <a:cxnLst/>
            <a:rect l="l" t="t" r="r" b="b"/>
            <a:pathLst>
              <a:path w="18288000" h="11260183">
                <a:moveTo>
                  <a:pt x="0" y="0"/>
                </a:moveTo>
                <a:lnTo>
                  <a:pt x="18288000" y="0"/>
                </a:lnTo>
                <a:lnTo>
                  <a:pt x="18288000" y="11260183"/>
                </a:lnTo>
                <a:lnTo>
                  <a:pt x="0" y="11260183"/>
                </a:lnTo>
                <a:lnTo>
                  <a:pt x="0" y="0"/>
                </a:lnTo>
                <a:close/>
              </a:path>
            </a:pathLst>
          </a:custGeom>
          <a:blipFill>
            <a:blip r:embed="rId2"/>
            <a:stretch>
              <a:fillRect/>
            </a:stretch>
          </a:blipFill>
        </p:spPr>
      </p:sp>
      <p:sp>
        <p:nvSpPr>
          <p:cNvPr id="3" name="Freeform 3"/>
          <p:cNvSpPr/>
          <p:nvPr/>
        </p:nvSpPr>
        <p:spPr>
          <a:xfrm>
            <a:off x="1028700" y="2841171"/>
            <a:ext cx="16230600" cy="4041322"/>
          </a:xfrm>
          <a:custGeom>
            <a:avLst/>
            <a:gdLst/>
            <a:ahLst/>
            <a:cxnLst/>
            <a:rect l="l" t="t" r="r" b="b"/>
            <a:pathLst>
              <a:path w="16230600" h="4041322">
                <a:moveTo>
                  <a:pt x="0" y="0"/>
                </a:moveTo>
                <a:lnTo>
                  <a:pt x="16230600" y="0"/>
                </a:lnTo>
                <a:lnTo>
                  <a:pt x="16230600" y="4041322"/>
                </a:lnTo>
                <a:lnTo>
                  <a:pt x="0" y="4041322"/>
                </a:lnTo>
                <a:lnTo>
                  <a:pt x="0" y="0"/>
                </a:lnTo>
                <a:close/>
              </a:path>
            </a:pathLst>
          </a:custGeom>
          <a:blipFill>
            <a:blip r:embed="rId3">
              <a:alphaModFix amt="65999"/>
            </a:blip>
            <a:stretch>
              <a:fillRect l="-6338" t="-78505" r="-6338" b="-92444"/>
            </a:stretch>
          </a:blipFill>
        </p:spPr>
      </p:sp>
      <p:sp>
        <p:nvSpPr>
          <p:cNvPr id="4" name="TextBox 4"/>
          <p:cNvSpPr txBox="1"/>
          <p:nvPr/>
        </p:nvSpPr>
        <p:spPr>
          <a:xfrm>
            <a:off x="4501350" y="3477677"/>
            <a:ext cx="8648487" cy="712338"/>
          </a:xfrm>
          <a:prstGeom prst="rect">
            <a:avLst/>
          </a:prstGeom>
        </p:spPr>
        <p:txBody>
          <a:bodyPr lIns="0" tIns="0" rIns="0" bIns="0" rtlCol="0" anchor="t">
            <a:spAutoFit/>
          </a:bodyPr>
          <a:lstStyle/>
          <a:p>
            <a:pPr algn="ctr">
              <a:lnSpc>
                <a:spcPts val="5880"/>
              </a:lnSpc>
            </a:pPr>
            <a:r>
              <a:rPr lang="en-US" sz="4200">
                <a:solidFill>
                  <a:srgbClr val="FFFFFF"/>
                </a:solidFill>
                <a:latin typeface="Nunito Sans Bold"/>
              </a:rPr>
              <a:t>HOẠT ĐỘNG</a:t>
            </a:r>
          </a:p>
        </p:txBody>
      </p:sp>
      <p:sp>
        <p:nvSpPr>
          <p:cNvPr id="5" name="TextBox 5"/>
          <p:cNvSpPr txBox="1"/>
          <p:nvPr/>
        </p:nvSpPr>
        <p:spPr>
          <a:xfrm>
            <a:off x="1981200" y="4312852"/>
            <a:ext cx="14325600" cy="2239218"/>
          </a:xfrm>
          <a:prstGeom prst="rect">
            <a:avLst/>
          </a:prstGeom>
        </p:spPr>
        <p:txBody>
          <a:bodyPr lIns="0" tIns="0" rIns="0" bIns="0" rtlCol="0" anchor="t">
            <a:spAutoFit/>
          </a:bodyPr>
          <a:lstStyle/>
          <a:p>
            <a:pPr algn="ctr">
              <a:lnSpc>
                <a:spcPts val="18320"/>
              </a:lnSpc>
            </a:pPr>
            <a:r>
              <a:rPr lang="en-US" sz="13085" spc="2172">
                <a:solidFill>
                  <a:srgbClr val="FFFFFF"/>
                </a:solidFill>
                <a:latin typeface="Nunito Sans Heavy"/>
              </a:rPr>
              <a:t>LUYỆN TẬP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3392" y="-87734"/>
            <a:ext cx="5386205" cy="10462468"/>
            <a:chOff x="0" y="0"/>
            <a:chExt cx="1418589" cy="2755547"/>
          </a:xfrm>
        </p:grpSpPr>
        <p:sp>
          <p:nvSpPr>
            <p:cNvPr id="3" name="Freeform 3"/>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4" name="TextBox 4"/>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5" name="Freeform 5"/>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7" name="Freeform 7"/>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8" name="Freeform 8"/>
          <p:cNvSpPr/>
          <p:nvPr/>
        </p:nvSpPr>
        <p:spPr>
          <a:xfrm>
            <a:off x="15439132" y="2173965"/>
            <a:ext cx="1908463" cy="1869287"/>
          </a:xfrm>
          <a:custGeom>
            <a:avLst/>
            <a:gdLst/>
            <a:ahLst/>
            <a:cxnLst/>
            <a:rect l="l" t="t" r="r" b="b"/>
            <a:pathLst>
              <a:path w="1908463" h="1869287">
                <a:moveTo>
                  <a:pt x="0" y="0"/>
                </a:moveTo>
                <a:lnTo>
                  <a:pt x="1908464" y="0"/>
                </a:lnTo>
                <a:lnTo>
                  <a:pt x="1908464" y="1869286"/>
                </a:lnTo>
                <a:lnTo>
                  <a:pt x="0" y="1869286"/>
                </a:lnTo>
                <a:lnTo>
                  <a:pt x="0" y="0"/>
                </a:lnTo>
                <a:close/>
              </a:path>
            </a:pathLst>
          </a:custGeom>
          <a:blipFill>
            <a:blip r:embed="rId6">
              <a:alphaModFix amt="9999"/>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3534943" y="4228626"/>
            <a:ext cx="2578712" cy="2578712"/>
          </a:xfrm>
          <a:custGeom>
            <a:avLst/>
            <a:gdLst/>
            <a:ahLst/>
            <a:cxnLst/>
            <a:rect l="l" t="t" r="r" b="b"/>
            <a:pathLst>
              <a:path w="2578712" h="2578712">
                <a:moveTo>
                  <a:pt x="0" y="0"/>
                </a:moveTo>
                <a:lnTo>
                  <a:pt x="2578711" y="0"/>
                </a:lnTo>
                <a:lnTo>
                  <a:pt x="2578711"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0" name="Group 10"/>
          <p:cNvGrpSpPr/>
          <p:nvPr/>
        </p:nvGrpSpPr>
        <p:grpSpPr>
          <a:xfrm>
            <a:off x="3637706" y="4153553"/>
            <a:ext cx="2373185" cy="237318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12" name="TextBox 12"/>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13" name="Freeform 13"/>
          <p:cNvSpPr/>
          <p:nvPr/>
        </p:nvSpPr>
        <p:spPr>
          <a:xfrm>
            <a:off x="7503006" y="4228626"/>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4" name="Group 14"/>
          <p:cNvGrpSpPr/>
          <p:nvPr/>
        </p:nvGrpSpPr>
        <p:grpSpPr>
          <a:xfrm>
            <a:off x="7605769" y="4153553"/>
            <a:ext cx="2373185" cy="237318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16" name="TextBox 16"/>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17" name="Freeform 17"/>
          <p:cNvSpPr/>
          <p:nvPr/>
        </p:nvSpPr>
        <p:spPr>
          <a:xfrm>
            <a:off x="11471069" y="4228626"/>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8" name="Group 18"/>
          <p:cNvGrpSpPr/>
          <p:nvPr/>
        </p:nvGrpSpPr>
        <p:grpSpPr>
          <a:xfrm>
            <a:off x="11574258" y="4153553"/>
            <a:ext cx="2373185" cy="237318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20" name="TextBox 20"/>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21" name="Freeform 21"/>
          <p:cNvSpPr/>
          <p:nvPr/>
        </p:nvSpPr>
        <p:spPr>
          <a:xfrm>
            <a:off x="15439132" y="4122009"/>
            <a:ext cx="2578712" cy="2578712"/>
          </a:xfrm>
          <a:custGeom>
            <a:avLst/>
            <a:gdLst/>
            <a:ahLst/>
            <a:cxnLst/>
            <a:rect l="l" t="t" r="r" b="b"/>
            <a:pathLst>
              <a:path w="2578712" h="2578712">
                <a:moveTo>
                  <a:pt x="0" y="0"/>
                </a:moveTo>
                <a:lnTo>
                  <a:pt x="2578712" y="0"/>
                </a:lnTo>
                <a:lnTo>
                  <a:pt x="2578712" y="2578711"/>
                </a:lnTo>
                <a:lnTo>
                  <a:pt x="0" y="257871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2" name="Group 22"/>
          <p:cNvGrpSpPr/>
          <p:nvPr/>
        </p:nvGrpSpPr>
        <p:grpSpPr>
          <a:xfrm>
            <a:off x="15541896" y="3975116"/>
            <a:ext cx="2373185" cy="237318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24" name="TextBox 24"/>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25" name="Freeform 25"/>
          <p:cNvSpPr/>
          <p:nvPr/>
        </p:nvSpPr>
        <p:spPr>
          <a:xfrm>
            <a:off x="3174844" y="6937312"/>
            <a:ext cx="3245615" cy="2539694"/>
          </a:xfrm>
          <a:custGeom>
            <a:avLst/>
            <a:gdLst/>
            <a:ahLst/>
            <a:cxnLst/>
            <a:rect l="l" t="t" r="r" b="b"/>
            <a:pathLst>
              <a:path w="3245615" h="2539694">
                <a:moveTo>
                  <a:pt x="0" y="0"/>
                </a:moveTo>
                <a:lnTo>
                  <a:pt x="3245616" y="0"/>
                </a:lnTo>
                <a:lnTo>
                  <a:pt x="3245616" y="2539694"/>
                </a:lnTo>
                <a:lnTo>
                  <a:pt x="0" y="25396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a:off x="7605769" y="7359788"/>
            <a:ext cx="3276154" cy="2047596"/>
          </a:xfrm>
          <a:custGeom>
            <a:avLst/>
            <a:gdLst/>
            <a:ahLst/>
            <a:cxnLst/>
            <a:rect l="l" t="t" r="r" b="b"/>
            <a:pathLst>
              <a:path w="3276154" h="2047596">
                <a:moveTo>
                  <a:pt x="0" y="0"/>
                </a:moveTo>
                <a:lnTo>
                  <a:pt x="3276154" y="0"/>
                </a:lnTo>
                <a:lnTo>
                  <a:pt x="3276154" y="2047596"/>
                </a:lnTo>
                <a:lnTo>
                  <a:pt x="0" y="204759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7" name="Freeform 27"/>
          <p:cNvSpPr/>
          <p:nvPr/>
        </p:nvSpPr>
        <p:spPr>
          <a:xfrm>
            <a:off x="15126106" y="7429410"/>
            <a:ext cx="2567951" cy="2587357"/>
          </a:xfrm>
          <a:custGeom>
            <a:avLst/>
            <a:gdLst/>
            <a:ahLst/>
            <a:cxnLst/>
            <a:rect l="l" t="t" r="r" b="b"/>
            <a:pathLst>
              <a:path w="2567951" h="2587357">
                <a:moveTo>
                  <a:pt x="0" y="0"/>
                </a:moveTo>
                <a:lnTo>
                  <a:pt x="2567952" y="0"/>
                </a:lnTo>
                <a:lnTo>
                  <a:pt x="2567952" y="2587356"/>
                </a:lnTo>
                <a:lnTo>
                  <a:pt x="0" y="258735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8" name="Freeform 28"/>
          <p:cNvSpPr/>
          <p:nvPr/>
        </p:nvSpPr>
        <p:spPr>
          <a:xfrm>
            <a:off x="11574258" y="7240818"/>
            <a:ext cx="1981822" cy="2236188"/>
          </a:xfrm>
          <a:custGeom>
            <a:avLst/>
            <a:gdLst/>
            <a:ahLst/>
            <a:cxnLst/>
            <a:rect l="l" t="t" r="r" b="b"/>
            <a:pathLst>
              <a:path w="1981822" h="2236188">
                <a:moveTo>
                  <a:pt x="0" y="0"/>
                </a:moveTo>
                <a:lnTo>
                  <a:pt x="1981822" y="0"/>
                </a:lnTo>
                <a:lnTo>
                  <a:pt x="1981822" y="2236188"/>
                </a:lnTo>
                <a:lnTo>
                  <a:pt x="0" y="223618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9" name="TextBox 29"/>
          <p:cNvSpPr txBox="1"/>
          <p:nvPr/>
        </p:nvSpPr>
        <p:spPr>
          <a:xfrm>
            <a:off x="7709792" y="4782910"/>
            <a:ext cx="2165139" cy="1152700"/>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Thời gian</a:t>
            </a:r>
          </a:p>
          <a:p>
            <a:pPr marL="0" lvl="0" indent="0" algn="ctr">
              <a:lnSpc>
                <a:spcPts val="4641"/>
              </a:lnSpc>
              <a:spcBef>
                <a:spcPct val="0"/>
              </a:spcBef>
            </a:pPr>
            <a:r>
              <a:rPr lang="en-US" sz="3053">
                <a:solidFill>
                  <a:srgbClr val="FFFFFF"/>
                </a:solidFill>
                <a:latin typeface="Nunito Sans Bold"/>
              </a:rPr>
              <a:t> 2 phút</a:t>
            </a:r>
          </a:p>
        </p:txBody>
      </p:sp>
      <p:sp>
        <p:nvSpPr>
          <p:cNvPr id="30" name="TextBox 30"/>
          <p:cNvSpPr txBox="1"/>
          <p:nvPr/>
        </p:nvSpPr>
        <p:spPr>
          <a:xfrm>
            <a:off x="11729543" y="4489657"/>
            <a:ext cx="2165139" cy="1738712"/>
          </a:xfrm>
          <a:prstGeom prst="rect">
            <a:avLst/>
          </a:prstGeom>
        </p:spPr>
        <p:txBody>
          <a:bodyPr lIns="0" tIns="0" rIns="0" bIns="0" rtlCol="0" anchor="t">
            <a:spAutoFit/>
          </a:bodyPr>
          <a:lstStyle/>
          <a:p>
            <a:pPr marL="0" lvl="0" indent="0" algn="ctr">
              <a:lnSpc>
                <a:spcPts val="4641"/>
              </a:lnSpc>
              <a:spcBef>
                <a:spcPct val="0"/>
              </a:spcBef>
            </a:pPr>
            <a:r>
              <a:rPr lang="en-US" sz="3053">
                <a:solidFill>
                  <a:srgbClr val="FFFFFF"/>
                </a:solidFill>
                <a:latin typeface="Nunito Sans Bold"/>
              </a:rPr>
              <a:t>Chọn slogan cho sản phẩm</a:t>
            </a:r>
          </a:p>
        </p:txBody>
      </p:sp>
      <p:sp>
        <p:nvSpPr>
          <p:cNvPr id="31" name="TextBox 31"/>
          <p:cNvSpPr txBox="1"/>
          <p:nvPr/>
        </p:nvSpPr>
        <p:spPr>
          <a:xfrm>
            <a:off x="15762919" y="4418402"/>
            <a:ext cx="1931138" cy="1738712"/>
          </a:xfrm>
          <a:prstGeom prst="rect">
            <a:avLst/>
          </a:prstGeom>
        </p:spPr>
        <p:txBody>
          <a:bodyPr lIns="0" tIns="0" rIns="0" bIns="0" rtlCol="0" anchor="t">
            <a:spAutoFit/>
          </a:bodyPr>
          <a:lstStyle/>
          <a:p>
            <a:pPr marL="0" lvl="0" indent="0" algn="ctr">
              <a:lnSpc>
                <a:spcPts val="4641"/>
              </a:lnSpc>
              <a:spcBef>
                <a:spcPct val="0"/>
              </a:spcBef>
            </a:pPr>
            <a:r>
              <a:rPr lang="en-US" sz="3053" u="none" strike="noStrike">
                <a:solidFill>
                  <a:srgbClr val="FFFFFF"/>
                </a:solidFill>
                <a:latin typeface="Nunito Sans Bold"/>
              </a:rPr>
              <a:t>Đồng loạt hô to khi yêu cầu</a:t>
            </a:r>
          </a:p>
        </p:txBody>
      </p:sp>
      <p:sp>
        <p:nvSpPr>
          <p:cNvPr id="32" name="TextBox 32"/>
          <p:cNvSpPr txBox="1"/>
          <p:nvPr/>
        </p:nvSpPr>
        <p:spPr>
          <a:xfrm>
            <a:off x="3689717" y="4711432"/>
            <a:ext cx="2269162" cy="1152652"/>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Hoạt động nhóm</a:t>
            </a:r>
          </a:p>
        </p:txBody>
      </p:sp>
      <p:sp>
        <p:nvSpPr>
          <p:cNvPr id="33" name="TextBox 33"/>
          <p:cNvSpPr txBox="1"/>
          <p:nvPr/>
        </p:nvSpPr>
        <p:spPr>
          <a:xfrm>
            <a:off x="3623449" y="2819466"/>
            <a:ext cx="6757842" cy="853943"/>
          </a:xfrm>
          <a:prstGeom prst="rect">
            <a:avLst/>
          </a:prstGeom>
        </p:spPr>
        <p:txBody>
          <a:bodyPr lIns="0" tIns="0" rIns="0" bIns="0" rtlCol="0" anchor="t">
            <a:spAutoFit/>
          </a:bodyPr>
          <a:lstStyle/>
          <a:p>
            <a:pPr algn="just">
              <a:lnSpc>
                <a:spcPts val="7000"/>
              </a:lnSpc>
            </a:pPr>
            <a:r>
              <a:rPr lang="en-US" sz="5000">
                <a:solidFill>
                  <a:srgbClr val="015438"/>
                </a:solidFill>
                <a:latin typeface="Montserrat Bold"/>
              </a:rPr>
              <a:t>NHIỆM VỤ</a:t>
            </a:r>
          </a:p>
        </p:txBody>
      </p:sp>
      <p:sp>
        <p:nvSpPr>
          <p:cNvPr id="34" name="TextBox 34"/>
          <p:cNvSpPr txBox="1"/>
          <p:nvPr/>
        </p:nvSpPr>
        <p:spPr>
          <a:xfrm>
            <a:off x="737241" y="444394"/>
            <a:ext cx="8648487" cy="837528"/>
          </a:xfrm>
          <a:prstGeom prst="rect">
            <a:avLst/>
          </a:prstGeom>
        </p:spPr>
        <p:txBody>
          <a:bodyPr lIns="0" tIns="0" rIns="0" bIns="0" rtlCol="0" anchor="t">
            <a:spAutoFit/>
          </a:bodyPr>
          <a:lstStyle/>
          <a:p>
            <a:pPr algn="ctr">
              <a:lnSpc>
                <a:spcPts val="6859"/>
              </a:lnSpc>
            </a:pPr>
            <a:r>
              <a:rPr lang="en-US" sz="4899">
                <a:solidFill>
                  <a:srgbClr val="FF3131"/>
                </a:solidFill>
                <a:latin typeface="Nunito Sans Bold"/>
              </a:rPr>
              <a:t>HOẠT ĐỘNG</a:t>
            </a:r>
          </a:p>
        </p:txBody>
      </p:sp>
      <p:sp>
        <p:nvSpPr>
          <p:cNvPr id="35" name="TextBox 35"/>
          <p:cNvSpPr txBox="1"/>
          <p:nvPr/>
        </p:nvSpPr>
        <p:spPr>
          <a:xfrm>
            <a:off x="5061485" y="1615297"/>
            <a:ext cx="9849645" cy="1061294"/>
          </a:xfrm>
          <a:prstGeom prst="rect">
            <a:avLst/>
          </a:prstGeom>
        </p:spPr>
        <p:txBody>
          <a:bodyPr lIns="0" tIns="0" rIns="0" bIns="0" rtlCol="0" anchor="t">
            <a:spAutoFit/>
          </a:bodyPr>
          <a:lstStyle/>
          <a:p>
            <a:pPr marL="0" lvl="0" indent="0" algn="l">
              <a:lnSpc>
                <a:spcPts val="7883"/>
              </a:lnSpc>
              <a:spcBef>
                <a:spcPct val="0"/>
              </a:spcBef>
            </a:pPr>
            <a:r>
              <a:rPr lang="en-US" sz="8298" spc="-597">
                <a:solidFill>
                  <a:srgbClr val="141414"/>
                </a:solidFill>
                <a:latin typeface="Nunito Sans Heavy"/>
              </a:rPr>
              <a:t>THIẾT KẾ </a:t>
            </a:r>
          </a:p>
        </p:txBody>
      </p:sp>
      <p:sp>
        <p:nvSpPr>
          <p:cNvPr id="36" name="TextBox 36"/>
          <p:cNvSpPr txBox="1"/>
          <p:nvPr/>
        </p:nvSpPr>
        <p:spPr>
          <a:xfrm>
            <a:off x="3375057" y="7645538"/>
            <a:ext cx="2883981" cy="1078151"/>
          </a:xfrm>
          <a:prstGeom prst="rect">
            <a:avLst/>
          </a:prstGeom>
        </p:spPr>
        <p:txBody>
          <a:bodyPr lIns="0" tIns="0" rIns="0" bIns="0" rtlCol="0" anchor="t">
            <a:spAutoFit/>
          </a:bodyPr>
          <a:lstStyle/>
          <a:p>
            <a:pPr algn="ctr">
              <a:lnSpc>
                <a:spcPts val="8820"/>
              </a:lnSpc>
              <a:spcBef>
                <a:spcPct val="0"/>
              </a:spcBef>
            </a:pPr>
            <a:r>
              <a:rPr lang="en-US" sz="6300">
                <a:solidFill>
                  <a:srgbClr val="5271FF"/>
                </a:solidFill>
                <a:latin typeface="Charmonman Bold"/>
              </a:rPr>
              <a:t>Group</a:t>
            </a:r>
          </a:p>
        </p:txBody>
      </p:sp>
      <p:sp>
        <p:nvSpPr>
          <p:cNvPr id="37" name="TextBox 37"/>
          <p:cNvSpPr txBox="1"/>
          <p:nvPr/>
        </p:nvSpPr>
        <p:spPr>
          <a:xfrm>
            <a:off x="8283757" y="755346"/>
            <a:ext cx="7827051" cy="2353262"/>
          </a:xfrm>
          <a:prstGeom prst="rect">
            <a:avLst/>
          </a:prstGeom>
        </p:spPr>
        <p:txBody>
          <a:bodyPr lIns="0" tIns="0" rIns="0" bIns="0" rtlCol="0" anchor="t">
            <a:spAutoFit/>
          </a:bodyPr>
          <a:lstStyle/>
          <a:p>
            <a:pPr algn="ctr">
              <a:lnSpc>
                <a:spcPts val="19248"/>
              </a:lnSpc>
              <a:spcBef>
                <a:spcPct val="0"/>
              </a:spcBef>
            </a:pPr>
            <a:r>
              <a:rPr lang="en-US" sz="13748">
                <a:solidFill>
                  <a:srgbClr val="FF3131"/>
                </a:solidFill>
                <a:latin typeface="Charmonman Bold"/>
              </a:rPr>
              <a:t>Slogan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2000"/>
                                        <p:tgtEl>
                                          <p:spTgt spid="26"/>
                                        </p:tgtEl>
                                      </p:cBhvr>
                                    </p:animEffect>
                                  </p:childTnLst>
                                </p:cTn>
                              </p:par>
                              <p:par>
                                <p:cTn id="35" presetID="6"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par>
                                <p:cTn id="38" presetID="6" presetClass="entr" presetSubtype="16"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2000"/>
                                        <p:tgtEl>
                                          <p:spTgt spid="3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2000"/>
                                        <p:tgtEl>
                                          <p:spTgt spid="31"/>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circle(in)">
                                      <p:cBhvr>
                                        <p:cTn id="52" dur="2000"/>
                                        <p:tgtEl>
                                          <p:spTgt spid="32"/>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circle(in)">
                                      <p:cBhvr>
                                        <p:cTn id="5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1260183"/>
          </a:xfrm>
          <a:custGeom>
            <a:avLst/>
            <a:gdLst/>
            <a:ahLst/>
            <a:cxnLst/>
            <a:rect l="l" t="t" r="r" b="b"/>
            <a:pathLst>
              <a:path w="18288000" h="11260183">
                <a:moveTo>
                  <a:pt x="0" y="0"/>
                </a:moveTo>
                <a:lnTo>
                  <a:pt x="18288000" y="0"/>
                </a:lnTo>
                <a:lnTo>
                  <a:pt x="18288000" y="11260183"/>
                </a:lnTo>
                <a:lnTo>
                  <a:pt x="0" y="11260183"/>
                </a:lnTo>
                <a:lnTo>
                  <a:pt x="0" y="0"/>
                </a:lnTo>
                <a:close/>
              </a:path>
            </a:pathLst>
          </a:custGeom>
          <a:blipFill>
            <a:blip r:embed="rId2"/>
            <a:stretch>
              <a:fillRect/>
            </a:stretch>
          </a:blipFill>
        </p:spPr>
      </p:sp>
      <p:sp>
        <p:nvSpPr>
          <p:cNvPr id="3" name="Freeform 3"/>
          <p:cNvSpPr/>
          <p:nvPr/>
        </p:nvSpPr>
        <p:spPr>
          <a:xfrm>
            <a:off x="1028700" y="2841171"/>
            <a:ext cx="16230600" cy="4041322"/>
          </a:xfrm>
          <a:custGeom>
            <a:avLst/>
            <a:gdLst/>
            <a:ahLst/>
            <a:cxnLst/>
            <a:rect l="l" t="t" r="r" b="b"/>
            <a:pathLst>
              <a:path w="16230600" h="4041322">
                <a:moveTo>
                  <a:pt x="0" y="0"/>
                </a:moveTo>
                <a:lnTo>
                  <a:pt x="16230600" y="0"/>
                </a:lnTo>
                <a:lnTo>
                  <a:pt x="16230600" y="4041322"/>
                </a:lnTo>
                <a:lnTo>
                  <a:pt x="0" y="4041322"/>
                </a:lnTo>
                <a:lnTo>
                  <a:pt x="0" y="0"/>
                </a:lnTo>
                <a:close/>
              </a:path>
            </a:pathLst>
          </a:custGeom>
          <a:blipFill>
            <a:blip r:embed="rId3">
              <a:alphaModFix amt="65999"/>
            </a:blip>
            <a:stretch>
              <a:fillRect l="-6338" t="-78505" r="-6338" b="-92444"/>
            </a:stretch>
          </a:blipFill>
        </p:spPr>
      </p:sp>
      <p:sp>
        <p:nvSpPr>
          <p:cNvPr id="4" name="TextBox 4"/>
          <p:cNvSpPr txBox="1"/>
          <p:nvPr/>
        </p:nvSpPr>
        <p:spPr>
          <a:xfrm>
            <a:off x="4501350" y="3477677"/>
            <a:ext cx="8648487" cy="712338"/>
          </a:xfrm>
          <a:prstGeom prst="rect">
            <a:avLst/>
          </a:prstGeom>
        </p:spPr>
        <p:txBody>
          <a:bodyPr lIns="0" tIns="0" rIns="0" bIns="0" rtlCol="0" anchor="t">
            <a:spAutoFit/>
          </a:bodyPr>
          <a:lstStyle/>
          <a:p>
            <a:pPr algn="ctr">
              <a:lnSpc>
                <a:spcPts val="5880"/>
              </a:lnSpc>
            </a:pPr>
            <a:r>
              <a:rPr lang="en-US" sz="4200">
                <a:solidFill>
                  <a:srgbClr val="FFFFFF"/>
                </a:solidFill>
                <a:latin typeface="Nunito Sans Bold"/>
              </a:rPr>
              <a:t>HOẠT ĐỘNG</a:t>
            </a:r>
          </a:p>
        </p:txBody>
      </p:sp>
      <p:sp>
        <p:nvSpPr>
          <p:cNvPr id="5" name="TextBox 5"/>
          <p:cNvSpPr txBox="1"/>
          <p:nvPr/>
        </p:nvSpPr>
        <p:spPr>
          <a:xfrm>
            <a:off x="1981200" y="4312852"/>
            <a:ext cx="14325600" cy="2239218"/>
          </a:xfrm>
          <a:prstGeom prst="rect">
            <a:avLst/>
          </a:prstGeom>
        </p:spPr>
        <p:txBody>
          <a:bodyPr lIns="0" tIns="0" rIns="0" bIns="0" rtlCol="0" anchor="t">
            <a:spAutoFit/>
          </a:bodyPr>
          <a:lstStyle/>
          <a:p>
            <a:pPr algn="ctr">
              <a:lnSpc>
                <a:spcPts val="18320"/>
              </a:lnSpc>
            </a:pPr>
            <a:r>
              <a:rPr lang="en-US" sz="13085" spc="2172">
                <a:solidFill>
                  <a:srgbClr val="FFFFFF"/>
                </a:solidFill>
                <a:latin typeface="Nunito Sans Heavy"/>
              </a:rPr>
              <a:t>VẬN DỤNG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42" y="0"/>
            <a:ext cx="18271758" cy="10287000"/>
          </a:xfrm>
          <a:custGeom>
            <a:avLst/>
            <a:gdLst/>
            <a:ahLst/>
            <a:cxnLst/>
            <a:rect l="l" t="t" r="r" b="b"/>
            <a:pathLst>
              <a:path w="18271758" h="10287000">
                <a:moveTo>
                  <a:pt x="0" y="0"/>
                </a:moveTo>
                <a:lnTo>
                  <a:pt x="18271758" y="0"/>
                </a:lnTo>
                <a:lnTo>
                  <a:pt x="18271758" y="10287000"/>
                </a:lnTo>
                <a:lnTo>
                  <a:pt x="0" y="10287000"/>
                </a:lnTo>
                <a:lnTo>
                  <a:pt x="0" y="0"/>
                </a:lnTo>
                <a:close/>
              </a:path>
            </a:pathLst>
          </a:custGeom>
          <a:blipFill>
            <a:blip r:embed="rId2"/>
            <a:stretch>
              <a:fillRect/>
            </a:stretch>
          </a:blipFill>
        </p:spPr>
      </p:sp>
      <p:grpSp>
        <p:nvGrpSpPr>
          <p:cNvPr id="3" name="Group 3"/>
          <p:cNvGrpSpPr/>
          <p:nvPr/>
        </p:nvGrpSpPr>
        <p:grpSpPr>
          <a:xfrm>
            <a:off x="4696882" y="3600450"/>
            <a:ext cx="9985836" cy="3930545"/>
            <a:chOff x="0" y="0"/>
            <a:chExt cx="2630014" cy="1035205"/>
          </a:xfrm>
        </p:grpSpPr>
        <p:sp>
          <p:nvSpPr>
            <p:cNvPr id="4" name="Freeform 4"/>
            <p:cNvSpPr/>
            <p:nvPr/>
          </p:nvSpPr>
          <p:spPr>
            <a:xfrm>
              <a:off x="0" y="0"/>
              <a:ext cx="2630014" cy="1035205"/>
            </a:xfrm>
            <a:custGeom>
              <a:avLst/>
              <a:gdLst/>
              <a:ahLst/>
              <a:cxnLst/>
              <a:rect l="l" t="t" r="r" b="b"/>
              <a:pathLst>
                <a:path w="2630014" h="1035205">
                  <a:moveTo>
                    <a:pt x="0" y="0"/>
                  </a:moveTo>
                  <a:lnTo>
                    <a:pt x="2630014" y="0"/>
                  </a:lnTo>
                  <a:lnTo>
                    <a:pt x="2630014" y="1035205"/>
                  </a:lnTo>
                  <a:lnTo>
                    <a:pt x="0" y="1035205"/>
                  </a:lnTo>
                  <a:close/>
                </a:path>
              </a:pathLst>
            </a:custGeom>
            <a:solidFill>
              <a:srgbClr val="FFFFFF"/>
            </a:solidFill>
            <a:ln w="142875" cap="sq">
              <a:solidFill>
                <a:srgbClr val="000000"/>
              </a:solidFill>
              <a:prstDash val="solid"/>
              <a:miter/>
            </a:ln>
          </p:spPr>
        </p:sp>
        <p:sp>
          <p:nvSpPr>
            <p:cNvPr id="5" name="TextBox 5"/>
            <p:cNvSpPr txBox="1"/>
            <p:nvPr/>
          </p:nvSpPr>
          <p:spPr>
            <a:xfrm>
              <a:off x="0" y="-47625"/>
              <a:ext cx="2630014" cy="1082830"/>
            </a:xfrm>
            <a:prstGeom prst="rect">
              <a:avLst/>
            </a:prstGeom>
          </p:spPr>
          <p:txBody>
            <a:bodyPr lIns="50800" tIns="50800" rIns="50800" bIns="50800" rtlCol="0" anchor="ctr"/>
            <a:lstStyle/>
            <a:p>
              <a:pPr algn="ctr">
                <a:lnSpc>
                  <a:spcPts val="3660"/>
                </a:lnSpc>
              </a:pPr>
              <a:endParaRPr/>
            </a:p>
          </p:txBody>
        </p:sp>
      </p:grpSp>
      <p:sp>
        <p:nvSpPr>
          <p:cNvPr id="6" name="Freeform 6"/>
          <p:cNvSpPr/>
          <p:nvPr/>
        </p:nvSpPr>
        <p:spPr>
          <a:xfrm>
            <a:off x="-805787" y="2885735"/>
            <a:ext cx="9374862" cy="12479018"/>
          </a:xfrm>
          <a:custGeom>
            <a:avLst/>
            <a:gdLst/>
            <a:ahLst/>
            <a:cxnLst/>
            <a:rect l="l" t="t" r="r" b="b"/>
            <a:pathLst>
              <a:path w="9374862" h="12479018">
                <a:moveTo>
                  <a:pt x="0" y="0"/>
                </a:moveTo>
                <a:lnTo>
                  <a:pt x="9374862" y="0"/>
                </a:lnTo>
                <a:lnTo>
                  <a:pt x="9374862" y="12479018"/>
                </a:lnTo>
                <a:lnTo>
                  <a:pt x="0" y="12479018"/>
                </a:lnTo>
                <a:lnTo>
                  <a:pt x="0" y="0"/>
                </a:lnTo>
                <a:close/>
              </a:path>
            </a:pathLst>
          </a:custGeom>
          <a:blipFill>
            <a:blip r:embed="rId3"/>
            <a:stretch>
              <a:fillRect/>
            </a:stretch>
          </a:blipFill>
        </p:spPr>
      </p:sp>
      <p:sp>
        <p:nvSpPr>
          <p:cNvPr id="7" name="TextBox 7"/>
          <p:cNvSpPr txBox="1"/>
          <p:nvPr/>
        </p:nvSpPr>
        <p:spPr>
          <a:xfrm>
            <a:off x="6380753" y="4038248"/>
            <a:ext cx="8734486" cy="887353"/>
          </a:xfrm>
          <a:prstGeom prst="rect">
            <a:avLst/>
          </a:prstGeom>
        </p:spPr>
        <p:txBody>
          <a:bodyPr lIns="0" tIns="0" rIns="0" bIns="0" rtlCol="0" anchor="t">
            <a:spAutoFit/>
          </a:bodyPr>
          <a:lstStyle/>
          <a:p>
            <a:pPr marL="0" lvl="0" indent="0" algn="ctr">
              <a:lnSpc>
                <a:spcPts val="7235"/>
              </a:lnSpc>
            </a:pPr>
            <a:r>
              <a:rPr lang="en-US" sz="5481" u="none" strike="noStrike" spc="-394">
                <a:solidFill>
                  <a:srgbClr val="234BBA"/>
                </a:solidFill>
                <a:latin typeface="Nunito Sans Heavy"/>
              </a:rPr>
              <a:t>BIÊN TẬP VIÊN TÀI BA</a:t>
            </a:r>
          </a:p>
        </p:txBody>
      </p:sp>
      <p:sp>
        <p:nvSpPr>
          <p:cNvPr id="8" name="TextBox 8"/>
          <p:cNvSpPr txBox="1"/>
          <p:nvPr/>
        </p:nvSpPr>
        <p:spPr>
          <a:xfrm>
            <a:off x="4696882" y="3879838"/>
            <a:ext cx="2612031" cy="1137497"/>
          </a:xfrm>
          <a:prstGeom prst="rect">
            <a:avLst/>
          </a:prstGeom>
        </p:spPr>
        <p:txBody>
          <a:bodyPr lIns="0" tIns="0" rIns="0" bIns="0" rtlCol="0" anchor="t">
            <a:spAutoFit/>
          </a:bodyPr>
          <a:lstStyle/>
          <a:p>
            <a:pPr algn="ctr">
              <a:lnSpc>
                <a:spcPts val="9351"/>
              </a:lnSpc>
              <a:spcBef>
                <a:spcPct val="0"/>
              </a:spcBef>
            </a:pPr>
            <a:r>
              <a:rPr lang="en-US" sz="6679">
                <a:solidFill>
                  <a:srgbClr val="FF3131"/>
                </a:solidFill>
                <a:latin typeface="Charmonman Bold"/>
              </a:rPr>
              <a:t>Em là</a:t>
            </a:r>
          </a:p>
        </p:txBody>
      </p:sp>
      <p:sp>
        <p:nvSpPr>
          <p:cNvPr id="9" name="TextBox 9"/>
          <p:cNvSpPr txBox="1"/>
          <p:nvPr/>
        </p:nvSpPr>
        <p:spPr>
          <a:xfrm>
            <a:off x="5157363" y="5057775"/>
            <a:ext cx="9064875" cy="1089342"/>
          </a:xfrm>
          <a:prstGeom prst="rect">
            <a:avLst/>
          </a:prstGeom>
        </p:spPr>
        <p:txBody>
          <a:bodyPr lIns="0" tIns="0" rIns="0" bIns="0" rtlCol="0" anchor="t">
            <a:spAutoFit/>
          </a:bodyPr>
          <a:lstStyle/>
          <a:p>
            <a:pPr marL="0" lvl="0" indent="0" algn="ctr">
              <a:lnSpc>
                <a:spcPts val="4489"/>
              </a:lnSpc>
              <a:spcBef>
                <a:spcPct val="0"/>
              </a:spcBef>
            </a:pPr>
            <a:r>
              <a:rPr lang="en-US" sz="2953">
                <a:solidFill>
                  <a:srgbClr val="244034"/>
                </a:solidFill>
                <a:latin typeface="Nunito Sans Bold"/>
              </a:rPr>
              <a:t>Làm phóng sự ngắn về mô hình nông nghiệp có hiệu quả tại địa phương hay sản phẩm của chính gia đình  </a:t>
            </a:r>
          </a:p>
        </p:txBody>
      </p:sp>
      <p:sp>
        <p:nvSpPr>
          <p:cNvPr id="10" name="TextBox 10"/>
          <p:cNvSpPr txBox="1"/>
          <p:nvPr/>
        </p:nvSpPr>
        <p:spPr>
          <a:xfrm>
            <a:off x="7308913" y="6507041"/>
            <a:ext cx="4643065" cy="438303"/>
          </a:xfrm>
          <a:prstGeom prst="rect">
            <a:avLst/>
          </a:prstGeom>
        </p:spPr>
        <p:txBody>
          <a:bodyPr lIns="0" tIns="0" rIns="0" bIns="0" rtlCol="0" anchor="t">
            <a:spAutoFit/>
          </a:bodyPr>
          <a:lstStyle/>
          <a:p>
            <a:pPr algn="ctr">
              <a:lnSpc>
                <a:spcPts val="3660"/>
              </a:lnSpc>
              <a:spcBef>
                <a:spcPct val="0"/>
              </a:spcBef>
            </a:pPr>
            <a:r>
              <a:rPr lang="en-US" sz="2614">
                <a:solidFill>
                  <a:srgbClr val="000000"/>
                </a:solidFill>
                <a:latin typeface="Montserrat"/>
              </a:rPr>
              <a:t>+ Thời gian thực hiện: 1 tuần</a:t>
            </a: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3392" y="-87734"/>
            <a:ext cx="5386205" cy="10462468"/>
            <a:chOff x="0" y="0"/>
            <a:chExt cx="1418589" cy="2755547"/>
          </a:xfrm>
        </p:grpSpPr>
        <p:sp>
          <p:nvSpPr>
            <p:cNvPr id="3" name="Freeform 3"/>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4" name="TextBox 4"/>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5" name="Freeform 5"/>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7" name="Freeform 7"/>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4">
              <a:extLst>
                <a:ext uri="{96DAC541-7B7A-43D3-8B79-37D633B846F1}">
                  <asvg:svgBlip xmlns="" xmlns:asvg="http://schemas.microsoft.com/office/drawing/2016/SVG/main" r:embed="rId5"/>
                </a:ext>
              </a:extLst>
            </a:blip>
            <a:stretch>
              <a:fillRect t="-151970" r="-621009" b="-1346787"/>
            </a:stretch>
          </a:blipFill>
        </p:spPr>
      </p:sp>
      <p:sp>
        <p:nvSpPr>
          <p:cNvPr id="8" name="Freeform 8"/>
          <p:cNvSpPr/>
          <p:nvPr/>
        </p:nvSpPr>
        <p:spPr>
          <a:xfrm>
            <a:off x="15439132" y="2173965"/>
            <a:ext cx="1908463" cy="1869287"/>
          </a:xfrm>
          <a:custGeom>
            <a:avLst/>
            <a:gdLst/>
            <a:ahLst/>
            <a:cxnLst/>
            <a:rect l="l" t="t" r="r" b="b"/>
            <a:pathLst>
              <a:path w="1908463" h="1869287">
                <a:moveTo>
                  <a:pt x="0" y="0"/>
                </a:moveTo>
                <a:lnTo>
                  <a:pt x="1908464" y="0"/>
                </a:lnTo>
                <a:lnTo>
                  <a:pt x="1908464" y="1869286"/>
                </a:lnTo>
                <a:lnTo>
                  <a:pt x="0" y="1869286"/>
                </a:lnTo>
                <a:lnTo>
                  <a:pt x="0" y="0"/>
                </a:lnTo>
                <a:close/>
              </a:path>
            </a:pathLst>
          </a:custGeom>
          <a:blipFill>
            <a:blip r:embed="rId6">
              <a:alphaModFix amt="9999"/>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3307051" y="7361015"/>
            <a:ext cx="2448853" cy="2315623"/>
          </a:xfrm>
          <a:custGeom>
            <a:avLst/>
            <a:gdLst/>
            <a:ahLst/>
            <a:cxnLst/>
            <a:rect l="l" t="t" r="r" b="b"/>
            <a:pathLst>
              <a:path w="2448853" h="2315623">
                <a:moveTo>
                  <a:pt x="0" y="0"/>
                </a:moveTo>
                <a:lnTo>
                  <a:pt x="2448853" y="0"/>
                </a:lnTo>
                <a:lnTo>
                  <a:pt x="2448853" y="2315623"/>
                </a:lnTo>
                <a:lnTo>
                  <a:pt x="0" y="2315623"/>
                </a:lnTo>
                <a:lnTo>
                  <a:pt x="0" y="0"/>
                </a:lnTo>
                <a:close/>
              </a:path>
            </a:pathLst>
          </a:custGeom>
          <a:blipFill>
            <a:blip r:embed="rId8"/>
            <a:stretch>
              <a:fillRect l="-117800" r="-17800" b="-100000"/>
            </a:stretch>
          </a:blipFill>
        </p:spPr>
      </p:sp>
      <p:sp>
        <p:nvSpPr>
          <p:cNvPr id="10" name="Freeform 10"/>
          <p:cNvSpPr/>
          <p:nvPr/>
        </p:nvSpPr>
        <p:spPr>
          <a:xfrm>
            <a:off x="7449160" y="6910440"/>
            <a:ext cx="2476239" cy="2854454"/>
          </a:xfrm>
          <a:custGeom>
            <a:avLst/>
            <a:gdLst/>
            <a:ahLst/>
            <a:cxnLst/>
            <a:rect l="l" t="t" r="r" b="b"/>
            <a:pathLst>
              <a:path w="2476239" h="2854454">
                <a:moveTo>
                  <a:pt x="0" y="0"/>
                </a:moveTo>
                <a:lnTo>
                  <a:pt x="2476239" y="0"/>
                </a:lnTo>
                <a:lnTo>
                  <a:pt x="2476239" y="2854454"/>
                </a:lnTo>
                <a:lnTo>
                  <a:pt x="0" y="285445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1" name="Group 11"/>
          <p:cNvGrpSpPr/>
          <p:nvPr/>
        </p:nvGrpSpPr>
        <p:grpSpPr>
          <a:xfrm>
            <a:off x="3534943" y="4153553"/>
            <a:ext cx="2578712" cy="2653785"/>
            <a:chOff x="0" y="0"/>
            <a:chExt cx="3438282" cy="3538380"/>
          </a:xfrm>
        </p:grpSpPr>
        <p:sp>
          <p:nvSpPr>
            <p:cNvPr id="12" name="Freeform 12"/>
            <p:cNvSpPr/>
            <p:nvPr/>
          </p:nvSpPr>
          <p:spPr>
            <a:xfrm>
              <a:off x="0" y="100097"/>
              <a:ext cx="3438282" cy="3438282"/>
            </a:xfrm>
            <a:custGeom>
              <a:avLst/>
              <a:gdLst/>
              <a:ahLst/>
              <a:cxnLst/>
              <a:rect l="l" t="t" r="r" b="b"/>
              <a:pathLst>
                <a:path w="3438282" h="3438282">
                  <a:moveTo>
                    <a:pt x="0" y="0"/>
                  </a:moveTo>
                  <a:lnTo>
                    <a:pt x="3438282" y="0"/>
                  </a:lnTo>
                  <a:lnTo>
                    <a:pt x="3438282" y="3438283"/>
                  </a:lnTo>
                  <a:lnTo>
                    <a:pt x="0" y="34382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3" name="Group 13"/>
            <p:cNvGrpSpPr/>
            <p:nvPr/>
          </p:nvGrpSpPr>
          <p:grpSpPr>
            <a:xfrm>
              <a:off x="137018" y="0"/>
              <a:ext cx="3164247" cy="316424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660"/>
                  </a:lnSpc>
                </a:pPr>
                <a:endParaRPr/>
              </a:p>
            </p:txBody>
          </p:sp>
        </p:grpSp>
        <p:sp>
          <p:nvSpPr>
            <p:cNvPr id="16" name="TextBox 16"/>
            <p:cNvSpPr txBox="1"/>
            <p:nvPr/>
          </p:nvSpPr>
          <p:spPr>
            <a:xfrm>
              <a:off x="280052" y="907875"/>
              <a:ext cx="2886852" cy="1501944"/>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Mỗi logo xuất hiện</a:t>
              </a:r>
            </a:p>
          </p:txBody>
        </p:sp>
      </p:grpSp>
      <p:grpSp>
        <p:nvGrpSpPr>
          <p:cNvPr id="17" name="Group 17"/>
          <p:cNvGrpSpPr/>
          <p:nvPr/>
        </p:nvGrpSpPr>
        <p:grpSpPr>
          <a:xfrm>
            <a:off x="7503006" y="4153553"/>
            <a:ext cx="2578712" cy="2653785"/>
            <a:chOff x="0" y="0"/>
            <a:chExt cx="3438282" cy="3538380"/>
          </a:xfrm>
        </p:grpSpPr>
        <p:sp>
          <p:nvSpPr>
            <p:cNvPr id="18" name="Freeform 18"/>
            <p:cNvSpPr/>
            <p:nvPr/>
          </p:nvSpPr>
          <p:spPr>
            <a:xfrm>
              <a:off x="0" y="100097"/>
              <a:ext cx="3438282" cy="3438282"/>
            </a:xfrm>
            <a:custGeom>
              <a:avLst/>
              <a:gdLst/>
              <a:ahLst/>
              <a:cxnLst/>
              <a:rect l="l" t="t" r="r" b="b"/>
              <a:pathLst>
                <a:path w="3438282" h="3438282">
                  <a:moveTo>
                    <a:pt x="0" y="0"/>
                  </a:moveTo>
                  <a:lnTo>
                    <a:pt x="3438282" y="0"/>
                  </a:lnTo>
                  <a:lnTo>
                    <a:pt x="3438282" y="3438283"/>
                  </a:lnTo>
                  <a:lnTo>
                    <a:pt x="0" y="34382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9" name="Group 19"/>
            <p:cNvGrpSpPr/>
            <p:nvPr/>
          </p:nvGrpSpPr>
          <p:grpSpPr>
            <a:xfrm>
              <a:off x="137018" y="0"/>
              <a:ext cx="3164247" cy="316424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660"/>
                  </a:lnSpc>
                </a:pPr>
                <a:endParaRPr/>
              </a:p>
            </p:txBody>
          </p:sp>
        </p:grpSp>
        <p:sp>
          <p:nvSpPr>
            <p:cNvPr id="22" name="TextBox 22"/>
            <p:cNvSpPr txBox="1"/>
            <p:nvPr/>
          </p:nvSpPr>
          <p:spPr>
            <a:xfrm>
              <a:off x="273732" y="517217"/>
              <a:ext cx="2886852" cy="2283262"/>
            </a:xfrm>
            <a:prstGeom prst="rect">
              <a:avLst/>
            </a:prstGeom>
          </p:spPr>
          <p:txBody>
            <a:bodyPr lIns="0" tIns="0" rIns="0" bIns="0" rtlCol="0" anchor="t">
              <a:spAutoFit/>
            </a:bodyPr>
            <a:lstStyle/>
            <a:p>
              <a:pPr marL="0" lvl="0" indent="0" algn="ctr">
                <a:lnSpc>
                  <a:spcPts val="4641"/>
                </a:lnSpc>
                <a:spcBef>
                  <a:spcPct val="0"/>
                </a:spcBef>
              </a:pPr>
              <a:r>
                <a:rPr lang="en-US" sz="3053">
                  <a:solidFill>
                    <a:srgbClr val="FFFFFF"/>
                  </a:solidFill>
                  <a:latin typeface="Nunito Sans Bold"/>
                </a:rPr>
                <a:t>G</a:t>
              </a:r>
              <a:r>
                <a:rPr lang="en-US" sz="3053" u="none" strike="noStrike">
                  <a:solidFill>
                    <a:srgbClr val="FFFFFF"/>
                  </a:solidFill>
                  <a:latin typeface="Nunito Sans Bold"/>
                </a:rPr>
                <a:t>iơ tay dành quyền trả lời</a:t>
              </a:r>
            </a:p>
          </p:txBody>
        </p:sp>
      </p:grpSp>
      <p:grpSp>
        <p:nvGrpSpPr>
          <p:cNvPr id="23" name="Group 23"/>
          <p:cNvGrpSpPr/>
          <p:nvPr/>
        </p:nvGrpSpPr>
        <p:grpSpPr>
          <a:xfrm>
            <a:off x="11471069" y="4153553"/>
            <a:ext cx="2578712" cy="2653785"/>
            <a:chOff x="0" y="0"/>
            <a:chExt cx="3438282" cy="3538380"/>
          </a:xfrm>
        </p:grpSpPr>
        <p:sp>
          <p:nvSpPr>
            <p:cNvPr id="24" name="Freeform 24"/>
            <p:cNvSpPr/>
            <p:nvPr/>
          </p:nvSpPr>
          <p:spPr>
            <a:xfrm>
              <a:off x="0" y="100097"/>
              <a:ext cx="3438282" cy="3438282"/>
            </a:xfrm>
            <a:custGeom>
              <a:avLst/>
              <a:gdLst/>
              <a:ahLst/>
              <a:cxnLst/>
              <a:rect l="l" t="t" r="r" b="b"/>
              <a:pathLst>
                <a:path w="3438282" h="3438282">
                  <a:moveTo>
                    <a:pt x="0" y="0"/>
                  </a:moveTo>
                  <a:lnTo>
                    <a:pt x="3438282" y="0"/>
                  </a:lnTo>
                  <a:lnTo>
                    <a:pt x="3438282" y="3438283"/>
                  </a:lnTo>
                  <a:lnTo>
                    <a:pt x="0" y="34382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25" name="Group 25"/>
            <p:cNvGrpSpPr/>
            <p:nvPr/>
          </p:nvGrpSpPr>
          <p:grpSpPr>
            <a:xfrm>
              <a:off x="137585" y="0"/>
              <a:ext cx="3164247" cy="3164247"/>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3660"/>
                  </a:lnSpc>
                </a:pPr>
                <a:endParaRPr/>
              </a:p>
            </p:txBody>
          </p:sp>
        </p:grpSp>
        <p:sp>
          <p:nvSpPr>
            <p:cNvPr id="28" name="TextBox 28"/>
            <p:cNvSpPr txBox="1"/>
            <p:nvPr/>
          </p:nvSpPr>
          <p:spPr>
            <a:xfrm>
              <a:off x="276282" y="642299"/>
              <a:ext cx="2886852" cy="2283262"/>
            </a:xfrm>
            <a:prstGeom prst="rect">
              <a:avLst/>
            </a:prstGeom>
          </p:spPr>
          <p:txBody>
            <a:bodyPr lIns="0" tIns="0" rIns="0" bIns="0" rtlCol="0" anchor="t">
              <a:spAutoFit/>
            </a:bodyPr>
            <a:lstStyle/>
            <a:p>
              <a:pPr marL="0" lvl="0" indent="0" algn="ctr">
                <a:lnSpc>
                  <a:spcPts val="4641"/>
                </a:lnSpc>
                <a:spcBef>
                  <a:spcPct val="0"/>
                </a:spcBef>
              </a:pPr>
              <a:r>
                <a:rPr lang="en-US" sz="3053">
                  <a:solidFill>
                    <a:srgbClr val="FFFFFF"/>
                  </a:solidFill>
                  <a:latin typeface="Nunito Sans Bold"/>
                </a:rPr>
                <a:t>Nói rõ tên của sản phẩm</a:t>
              </a:r>
            </a:p>
          </p:txBody>
        </p:sp>
      </p:grpSp>
      <p:grpSp>
        <p:nvGrpSpPr>
          <p:cNvPr id="29" name="Group 29"/>
          <p:cNvGrpSpPr/>
          <p:nvPr/>
        </p:nvGrpSpPr>
        <p:grpSpPr>
          <a:xfrm>
            <a:off x="15439132" y="3975116"/>
            <a:ext cx="2578712" cy="2725605"/>
            <a:chOff x="0" y="0"/>
            <a:chExt cx="3438282" cy="3634140"/>
          </a:xfrm>
        </p:grpSpPr>
        <p:sp>
          <p:nvSpPr>
            <p:cNvPr id="30" name="Freeform 30"/>
            <p:cNvSpPr/>
            <p:nvPr/>
          </p:nvSpPr>
          <p:spPr>
            <a:xfrm>
              <a:off x="0" y="195857"/>
              <a:ext cx="3438282" cy="3438282"/>
            </a:xfrm>
            <a:custGeom>
              <a:avLst/>
              <a:gdLst/>
              <a:ahLst/>
              <a:cxnLst/>
              <a:rect l="l" t="t" r="r" b="b"/>
              <a:pathLst>
                <a:path w="3438282" h="3438282">
                  <a:moveTo>
                    <a:pt x="0" y="0"/>
                  </a:moveTo>
                  <a:lnTo>
                    <a:pt x="3438282" y="0"/>
                  </a:lnTo>
                  <a:lnTo>
                    <a:pt x="3438282" y="3438283"/>
                  </a:lnTo>
                  <a:lnTo>
                    <a:pt x="0" y="34382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31" name="Group 31"/>
            <p:cNvGrpSpPr/>
            <p:nvPr/>
          </p:nvGrpSpPr>
          <p:grpSpPr>
            <a:xfrm>
              <a:off x="137018" y="0"/>
              <a:ext cx="3164247" cy="3164247"/>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3660"/>
                  </a:lnSpc>
                </a:pPr>
                <a:endParaRPr/>
              </a:p>
            </p:txBody>
          </p:sp>
        </p:grpSp>
        <p:sp>
          <p:nvSpPr>
            <p:cNvPr id="34" name="TextBox 34"/>
            <p:cNvSpPr txBox="1"/>
            <p:nvPr/>
          </p:nvSpPr>
          <p:spPr>
            <a:xfrm>
              <a:off x="431716" y="642299"/>
              <a:ext cx="2574851" cy="2283262"/>
            </a:xfrm>
            <a:prstGeom prst="rect">
              <a:avLst/>
            </a:prstGeom>
          </p:spPr>
          <p:txBody>
            <a:bodyPr lIns="0" tIns="0" rIns="0" bIns="0" rtlCol="0" anchor="t">
              <a:spAutoFit/>
            </a:bodyPr>
            <a:lstStyle/>
            <a:p>
              <a:pPr algn="ctr">
                <a:lnSpc>
                  <a:spcPts val="4641"/>
                </a:lnSpc>
              </a:pPr>
              <a:r>
                <a:rPr lang="en-US" sz="3053">
                  <a:solidFill>
                    <a:srgbClr val="FFFFFF"/>
                  </a:solidFill>
                  <a:latin typeface="Nunito Sans Bold"/>
                </a:rPr>
                <a:t>Xuất xứ</a:t>
              </a:r>
            </a:p>
            <a:p>
              <a:pPr marL="0" lvl="0" indent="0" algn="ctr">
                <a:lnSpc>
                  <a:spcPts val="4641"/>
                </a:lnSpc>
                <a:spcBef>
                  <a:spcPct val="0"/>
                </a:spcBef>
              </a:pPr>
              <a:r>
                <a:rPr lang="en-US" sz="3053">
                  <a:solidFill>
                    <a:srgbClr val="FFFFFF"/>
                  </a:solidFill>
                  <a:latin typeface="Nunito Sans Bold"/>
                </a:rPr>
                <a:t>(tỉnh/ địa phương)</a:t>
              </a:r>
            </a:p>
          </p:txBody>
        </p:sp>
      </p:grpSp>
      <p:sp>
        <p:nvSpPr>
          <p:cNvPr id="35" name="Freeform 35"/>
          <p:cNvSpPr/>
          <p:nvPr/>
        </p:nvSpPr>
        <p:spPr>
          <a:xfrm>
            <a:off x="10811224" y="7668181"/>
            <a:ext cx="3741456" cy="1590119"/>
          </a:xfrm>
          <a:custGeom>
            <a:avLst/>
            <a:gdLst/>
            <a:ahLst/>
            <a:cxnLst/>
            <a:rect l="l" t="t" r="r" b="b"/>
            <a:pathLst>
              <a:path w="3741456" h="1590119">
                <a:moveTo>
                  <a:pt x="0" y="0"/>
                </a:moveTo>
                <a:lnTo>
                  <a:pt x="3741455" y="0"/>
                </a:lnTo>
                <a:lnTo>
                  <a:pt x="3741455" y="1590119"/>
                </a:lnTo>
                <a:lnTo>
                  <a:pt x="0" y="159011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6" name="Freeform 36"/>
          <p:cNvSpPr/>
          <p:nvPr/>
        </p:nvSpPr>
        <p:spPr>
          <a:xfrm>
            <a:off x="15088699" y="6910440"/>
            <a:ext cx="2609331" cy="2403846"/>
          </a:xfrm>
          <a:custGeom>
            <a:avLst/>
            <a:gdLst/>
            <a:ahLst/>
            <a:cxnLst/>
            <a:rect l="l" t="t" r="r" b="b"/>
            <a:pathLst>
              <a:path w="2609331" h="2403846">
                <a:moveTo>
                  <a:pt x="0" y="0"/>
                </a:moveTo>
                <a:lnTo>
                  <a:pt x="2609331" y="0"/>
                </a:lnTo>
                <a:lnTo>
                  <a:pt x="2609331" y="2403846"/>
                </a:lnTo>
                <a:lnTo>
                  <a:pt x="0" y="240384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7" name="TextBox 37"/>
          <p:cNvSpPr txBox="1"/>
          <p:nvPr/>
        </p:nvSpPr>
        <p:spPr>
          <a:xfrm>
            <a:off x="3623449" y="2819466"/>
            <a:ext cx="6757842" cy="853943"/>
          </a:xfrm>
          <a:prstGeom prst="rect">
            <a:avLst/>
          </a:prstGeom>
        </p:spPr>
        <p:txBody>
          <a:bodyPr lIns="0" tIns="0" rIns="0" bIns="0" rtlCol="0" anchor="t">
            <a:spAutoFit/>
          </a:bodyPr>
          <a:lstStyle/>
          <a:p>
            <a:pPr algn="just">
              <a:lnSpc>
                <a:spcPts val="7000"/>
              </a:lnSpc>
            </a:pPr>
            <a:r>
              <a:rPr lang="en-US" sz="5000">
                <a:solidFill>
                  <a:srgbClr val="015438"/>
                </a:solidFill>
                <a:latin typeface="Montserrat Bold"/>
              </a:rPr>
              <a:t>LUẬT CHƠI</a:t>
            </a:r>
          </a:p>
        </p:txBody>
      </p:sp>
      <p:sp>
        <p:nvSpPr>
          <p:cNvPr id="38" name="TextBox 38"/>
          <p:cNvSpPr txBox="1"/>
          <p:nvPr/>
        </p:nvSpPr>
        <p:spPr>
          <a:xfrm>
            <a:off x="7449160" y="510725"/>
            <a:ext cx="8648487" cy="837466"/>
          </a:xfrm>
          <a:prstGeom prst="rect">
            <a:avLst/>
          </a:prstGeom>
        </p:spPr>
        <p:txBody>
          <a:bodyPr lIns="0" tIns="0" rIns="0" bIns="0" rtlCol="0" anchor="t">
            <a:spAutoFit/>
          </a:bodyPr>
          <a:lstStyle/>
          <a:p>
            <a:pPr algn="ctr">
              <a:lnSpc>
                <a:spcPts val="6859"/>
              </a:lnSpc>
            </a:pPr>
            <a:r>
              <a:rPr lang="en-US" sz="4899">
                <a:solidFill>
                  <a:srgbClr val="FF3131"/>
                </a:solidFill>
                <a:latin typeface="Nunito Sans Bold"/>
              </a:rPr>
              <a:t>GAME</a:t>
            </a:r>
          </a:p>
        </p:txBody>
      </p:sp>
      <p:sp>
        <p:nvSpPr>
          <p:cNvPr id="39" name="TextBox 39"/>
          <p:cNvSpPr txBox="1"/>
          <p:nvPr/>
        </p:nvSpPr>
        <p:spPr>
          <a:xfrm>
            <a:off x="5061485" y="1310497"/>
            <a:ext cx="14325600" cy="863468"/>
          </a:xfrm>
          <a:prstGeom prst="rect">
            <a:avLst/>
          </a:prstGeom>
        </p:spPr>
        <p:txBody>
          <a:bodyPr lIns="0" tIns="0" rIns="0" bIns="0" rtlCol="0" anchor="t">
            <a:spAutoFit/>
          </a:bodyPr>
          <a:lstStyle/>
          <a:p>
            <a:pPr algn="ctr">
              <a:lnSpc>
                <a:spcPts val="7000"/>
              </a:lnSpc>
            </a:pPr>
            <a:r>
              <a:rPr lang="en-US" sz="5000" spc="-440">
                <a:solidFill>
                  <a:srgbClr val="244034"/>
                </a:solidFill>
                <a:latin typeface="Nunito Sans Heavy"/>
              </a:rPr>
              <a:t>“NGƯỜI TIÊU DÙNG THÔNG MINH” </a:t>
            </a:r>
          </a:p>
        </p:txBody>
      </p:sp>
      <p:sp>
        <p:nvSpPr>
          <p:cNvPr id="40" name="TextBox 40"/>
          <p:cNvSpPr txBox="1"/>
          <p:nvPr/>
        </p:nvSpPr>
        <p:spPr>
          <a:xfrm>
            <a:off x="1147959" y="339275"/>
            <a:ext cx="7827051" cy="2353177"/>
          </a:xfrm>
          <a:prstGeom prst="rect">
            <a:avLst/>
          </a:prstGeom>
        </p:spPr>
        <p:txBody>
          <a:bodyPr lIns="0" tIns="0" rIns="0" bIns="0" rtlCol="0" anchor="t">
            <a:spAutoFit/>
          </a:bodyPr>
          <a:lstStyle/>
          <a:p>
            <a:pPr algn="ctr">
              <a:lnSpc>
                <a:spcPts val="19248"/>
              </a:lnSpc>
              <a:spcBef>
                <a:spcPct val="0"/>
              </a:spcBef>
            </a:pPr>
            <a:r>
              <a:rPr lang="en-US" sz="13748">
                <a:solidFill>
                  <a:srgbClr val="FF3131"/>
                </a:solidFill>
                <a:latin typeface="Charmonman Bold"/>
              </a:rPr>
              <a:t>Ai là</a:t>
            </a:r>
          </a:p>
        </p:txBody>
      </p:sp>
      <p:sp>
        <p:nvSpPr>
          <p:cNvPr id="41" name="TextBox 41"/>
          <p:cNvSpPr txBox="1"/>
          <p:nvPr/>
        </p:nvSpPr>
        <p:spPr>
          <a:xfrm>
            <a:off x="10811224" y="7768954"/>
            <a:ext cx="3249702" cy="1708052"/>
          </a:xfrm>
          <a:prstGeom prst="rect">
            <a:avLst/>
          </a:prstGeom>
        </p:spPr>
        <p:txBody>
          <a:bodyPr lIns="0" tIns="0" rIns="0" bIns="0" rtlCol="0" anchor="t">
            <a:spAutoFit/>
          </a:bodyPr>
          <a:lstStyle/>
          <a:p>
            <a:pPr algn="ctr">
              <a:lnSpc>
                <a:spcPts val="13999"/>
              </a:lnSpc>
              <a:spcBef>
                <a:spcPct val="0"/>
              </a:spcBef>
            </a:pPr>
            <a:r>
              <a:rPr lang="en-US" sz="9999">
                <a:solidFill>
                  <a:srgbClr val="487307"/>
                </a:solidFill>
                <a:latin typeface="Charmonman Bold"/>
              </a:rPr>
              <a:t>name</a:t>
            </a: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73837" y="1343722"/>
            <a:ext cx="386222" cy="496483"/>
          </a:xfrm>
          <a:custGeom>
            <a:avLst/>
            <a:gdLst/>
            <a:ahLst/>
            <a:cxnLst/>
            <a:rect l="l" t="t" r="r" b="b"/>
            <a:pathLst>
              <a:path w="386222" h="496483">
                <a:moveTo>
                  <a:pt x="0" y="0"/>
                </a:moveTo>
                <a:lnTo>
                  <a:pt x="386222" y="0"/>
                </a:lnTo>
                <a:lnTo>
                  <a:pt x="386222" y="496483"/>
                </a:lnTo>
                <a:lnTo>
                  <a:pt x="0" y="4964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flipH="1" flipV="1">
            <a:off x="10739807" y="6581301"/>
            <a:ext cx="2927141" cy="2960446"/>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5">
              <a:alphaModFix amt="9999"/>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0628750" y="1183775"/>
            <a:ext cx="1667205" cy="1632981"/>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a:alphaModFix amt="9999"/>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1030935" y="2535290"/>
            <a:ext cx="6028502" cy="6028502"/>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2583392" y="-87734"/>
            <a:ext cx="5386205" cy="10462468"/>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11" name="Freeform 11"/>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sp>
        <p:nvSpPr>
          <p:cNvPr id="13" name="Freeform 13"/>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grpSp>
        <p:nvGrpSpPr>
          <p:cNvPr id="14" name="Group 14"/>
          <p:cNvGrpSpPr/>
          <p:nvPr/>
        </p:nvGrpSpPr>
        <p:grpSpPr>
          <a:xfrm>
            <a:off x="16739037" y="1184142"/>
            <a:ext cx="816123" cy="816123"/>
            <a:chOff x="0" y="0"/>
            <a:chExt cx="812800" cy="812800"/>
          </a:xfrm>
        </p:grpSpPr>
        <p:sp>
          <p:nvSpPr>
            <p:cNvPr id="15" name="Freeform 15"/>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sp>
        <p:sp>
          <p:nvSpPr>
            <p:cNvPr id="16" name="TextBox 16"/>
            <p:cNvSpPr txBox="1"/>
            <p:nvPr/>
          </p:nvSpPr>
          <p:spPr>
            <a:xfrm>
              <a:off x="139700" y="92075"/>
              <a:ext cx="533400" cy="581025"/>
            </a:xfrm>
            <a:prstGeom prst="rect">
              <a:avLst/>
            </a:prstGeom>
          </p:spPr>
          <p:txBody>
            <a:bodyPr lIns="50800" tIns="50800" rIns="50800" bIns="50800" rtlCol="0" anchor="ctr"/>
            <a:lstStyle/>
            <a:p>
              <a:pPr algn="ctr">
                <a:lnSpc>
                  <a:spcPts val="3660"/>
                </a:lnSpc>
              </a:pPr>
              <a:endParaRPr/>
            </a:p>
          </p:txBody>
        </p:sp>
      </p:grpSp>
      <p:sp>
        <p:nvSpPr>
          <p:cNvPr id="17" name="Freeform 17"/>
          <p:cNvSpPr/>
          <p:nvPr/>
        </p:nvSpPr>
        <p:spPr>
          <a:xfrm>
            <a:off x="-1120279" y="6578770"/>
            <a:ext cx="4320679" cy="3746330"/>
          </a:xfrm>
          <a:custGeom>
            <a:avLst/>
            <a:gdLst/>
            <a:ahLst/>
            <a:cxnLst/>
            <a:rect l="l" t="t" r="r" b="b"/>
            <a:pathLst>
              <a:path w="5172607" h="4825193">
                <a:moveTo>
                  <a:pt x="0" y="0"/>
                </a:moveTo>
                <a:lnTo>
                  <a:pt x="5172607" y="0"/>
                </a:lnTo>
                <a:lnTo>
                  <a:pt x="5172607" y="4825193"/>
                </a:lnTo>
                <a:lnTo>
                  <a:pt x="0" y="4825193"/>
                </a:lnTo>
                <a:lnTo>
                  <a:pt x="0" y="0"/>
                </a:lnTo>
                <a:close/>
              </a:path>
            </a:pathLst>
          </a:custGeom>
          <a:blipFill>
            <a:blip r:embed="rId15"/>
            <a:stretch>
              <a:fillRect/>
            </a:stretch>
          </a:blipFill>
        </p:spPr>
      </p:sp>
      <p:sp>
        <p:nvSpPr>
          <p:cNvPr id="18" name="TextBox 18"/>
          <p:cNvSpPr txBox="1"/>
          <p:nvPr/>
        </p:nvSpPr>
        <p:spPr>
          <a:xfrm>
            <a:off x="14077290" y="1421470"/>
            <a:ext cx="3334410" cy="437593"/>
          </a:xfrm>
          <a:prstGeom prst="rect">
            <a:avLst/>
          </a:prstGeom>
        </p:spPr>
        <p:txBody>
          <a:bodyPr lIns="0" tIns="0" rIns="0" bIns="0" rtlCol="0" anchor="t">
            <a:spAutoFit/>
          </a:bodyPr>
          <a:lstStyle/>
          <a:p>
            <a:pPr algn="l">
              <a:lnSpc>
                <a:spcPts val="3660"/>
              </a:lnSpc>
            </a:pPr>
            <a:r>
              <a:rPr lang="en-US" sz="2614">
                <a:solidFill>
                  <a:srgbClr val="015438"/>
                </a:solidFill>
                <a:latin typeface="Montserrat"/>
              </a:rPr>
              <a:t>SẢN PHẨM SỐ </a:t>
            </a:r>
          </a:p>
        </p:txBody>
      </p:sp>
      <p:sp>
        <p:nvSpPr>
          <p:cNvPr id="19" name="TextBox 19"/>
          <p:cNvSpPr txBox="1"/>
          <p:nvPr/>
        </p:nvSpPr>
        <p:spPr>
          <a:xfrm>
            <a:off x="3740531" y="3779888"/>
            <a:ext cx="6999276" cy="5309274"/>
          </a:xfrm>
          <a:prstGeom prst="rect">
            <a:avLst/>
          </a:prstGeom>
        </p:spPr>
        <p:txBody>
          <a:bodyPr lIns="0" tIns="0" rIns="0" bIns="0" rtlCol="0" anchor="t">
            <a:spAutoFit/>
          </a:bodyPr>
          <a:lstStyle/>
          <a:p>
            <a:pPr algn="just">
              <a:lnSpc>
                <a:spcPct val="150000"/>
              </a:lnSpc>
            </a:pPr>
            <a:r>
              <a:rPr lang="en-US" sz="2743" dirty="0" err="1">
                <a:solidFill>
                  <a:srgbClr val="015438"/>
                </a:solidFill>
                <a:latin typeface="Public Sans Bold"/>
              </a:rPr>
              <a:t>Sâm</a:t>
            </a:r>
            <a:r>
              <a:rPr lang="en-US" sz="2743" dirty="0">
                <a:solidFill>
                  <a:srgbClr val="015438"/>
                </a:solidFill>
                <a:latin typeface="Public Sans Bold"/>
              </a:rPr>
              <a:t> </a:t>
            </a:r>
            <a:r>
              <a:rPr lang="en-US" sz="2743" dirty="0" err="1">
                <a:solidFill>
                  <a:srgbClr val="015438"/>
                </a:solidFill>
                <a:latin typeface="Public Sans Bold"/>
              </a:rPr>
              <a:t>củ</a:t>
            </a:r>
            <a:r>
              <a:rPr lang="en-US" sz="2743" dirty="0">
                <a:solidFill>
                  <a:srgbClr val="015438"/>
                </a:solidFill>
                <a:latin typeface="Public Sans Bold"/>
              </a:rPr>
              <a:t> </a:t>
            </a:r>
            <a:r>
              <a:rPr lang="en-US" sz="2743" dirty="0" err="1">
                <a:solidFill>
                  <a:srgbClr val="015438"/>
                </a:solidFill>
                <a:latin typeface="Public Sans Bold"/>
              </a:rPr>
              <a:t>Ngọc</a:t>
            </a:r>
            <a:r>
              <a:rPr lang="en-US" sz="2743" dirty="0">
                <a:solidFill>
                  <a:srgbClr val="015438"/>
                </a:solidFill>
                <a:latin typeface="Public Sans Bold"/>
              </a:rPr>
              <a:t> </a:t>
            </a:r>
            <a:r>
              <a:rPr lang="en-US" sz="2743" dirty="0" err="1">
                <a:solidFill>
                  <a:srgbClr val="015438"/>
                </a:solidFill>
                <a:latin typeface="Public Sans Bold"/>
              </a:rPr>
              <a:t>Linh</a:t>
            </a:r>
            <a:r>
              <a:rPr lang="en-US" sz="2743" dirty="0">
                <a:solidFill>
                  <a:srgbClr val="015438"/>
                </a:solidFill>
                <a:latin typeface="Public Sans Bold"/>
              </a:rPr>
              <a:t> </a:t>
            </a:r>
            <a:r>
              <a:rPr lang="en-US" sz="2743" dirty="0" err="1">
                <a:solidFill>
                  <a:srgbClr val="015438"/>
                </a:solidFill>
                <a:latin typeface="Public Sans Bold"/>
              </a:rPr>
              <a:t>mang</a:t>
            </a:r>
            <a:r>
              <a:rPr lang="en-US" sz="2743" dirty="0">
                <a:solidFill>
                  <a:srgbClr val="015438"/>
                </a:solidFill>
                <a:latin typeface="Public Sans Bold"/>
              </a:rPr>
              <a:t> </a:t>
            </a:r>
            <a:r>
              <a:rPr lang="en-US" sz="2743" dirty="0" err="1">
                <a:solidFill>
                  <a:srgbClr val="015438"/>
                </a:solidFill>
                <a:latin typeface="Public Sans Bold"/>
              </a:rPr>
              <a:t>chỉ</a:t>
            </a:r>
            <a:r>
              <a:rPr lang="en-US" sz="2743" dirty="0">
                <a:solidFill>
                  <a:srgbClr val="015438"/>
                </a:solidFill>
                <a:latin typeface="Public Sans Bold"/>
              </a:rPr>
              <a:t> </a:t>
            </a:r>
            <a:r>
              <a:rPr lang="en-US" sz="2743" dirty="0" err="1">
                <a:solidFill>
                  <a:srgbClr val="015438"/>
                </a:solidFill>
                <a:latin typeface="Public Sans Bold"/>
              </a:rPr>
              <a:t>dẫn</a:t>
            </a:r>
            <a:r>
              <a:rPr lang="en-US" sz="2743" dirty="0">
                <a:solidFill>
                  <a:srgbClr val="015438"/>
                </a:solidFill>
                <a:latin typeface="Public Sans Bold"/>
              </a:rPr>
              <a:t> </a:t>
            </a:r>
            <a:r>
              <a:rPr lang="en-US" sz="2743" dirty="0" err="1">
                <a:solidFill>
                  <a:srgbClr val="015438"/>
                </a:solidFill>
                <a:latin typeface="Public Sans Bold"/>
              </a:rPr>
              <a:t>địa</a:t>
            </a:r>
            <a:r>
              <a:rPr lang="en-US" sz="2743" dirty="0">
                <a:solidFill>
                  <a:srgbClr val="015438"/>
                </a:solidFill>
                <a:latin typeface="Public Sans Bold"/>
              </a:rPr>
              <a:t> </a:t>
            </a:r>
            <a:r>
              <a:rPr lang="en-US" sz="2743" dirty="0" err="1">
                <a:solidFill>
                  <a:srgbClr val="015438"/>
                </a:solidFill>
                <a:latin typeface="Public Sans Bold"/>
              </a:rPr>
              <a:t>lý</a:t>
            </a:r>
            <a:r>
              <a:rPr lang="en-US" sz="2743" dirty="0">
                <a:solidFill>
                  <a:srgbClr val="015438"/>
                </a:solidFill>
                <a:latin typeface="Public Sans Bold"/>
              </a:rPr>
              <a:t> </a:t>
            </a:r>
            <a:r>
              <a:rPr lang="en-US" sz="2743" dirty="0" err="1">
                <a:solidFill>
                  <a:srgbClr val="015438"/>
                </a:solidFill>
                <a:latin typeface="Public Sans Bold"/>
              </a:rPr>
              <a:t>nằm</a:t>
            </a:r>
            <a:r>
              <a:rPr lang="en-US" sz="2743" dirty="0">
                <a:solidFill>
                  <a:srgbClr val="015438"/>
                </a:solidFill>
                <a:latin typeface="Public Sans Bold"/>
              </a:rPr>
              <a:t> </a:t>
            </a:r>
            <a:r>
              <a:rPr lang="en-US" sz="2743" dirty="0" err="1">
                <a:solidFill>
                  <a:srgbClr val="015438"/>
                </a:solidFill>
                <a:latin typeface="Public Sans Bold"/>
              </a:rPr>
              <a:t>trên</a:t>
            </a:r>
            <a:r>
              <a:rPr lang="en-US" sz="2743" dirty="0">
                <a:solidFill>
                  <a:srgbClr val="015438"/>
                </a:solidFill>
                <a:latin typeface="Public Sans Bold"/>
              </a:rPr>
              <a:t> </a:t>
            </a:r>
            <a:r>
              <a:rPr lang="en-US" sz="2743" dirty="0" err="1">
                <a:solidFill>
                  <a:srgbClr val="015438"/>
                </a:solidFill>
                <a:latin typeface="Public Sans Bold"/>
              </a:rPr>
              <a:t>ngọn</a:t>
            </a:r>
            <a:r>
              <a:rPr lang="en-US" sz="2743" dirty="0">
                <a:solidFill>
                  <a:srgbClr val="015438"/>
                </a:solidFill>
                <a:latin typeface="Public Sans Bold"/>
              </a:rPr>
              <a:t> </a:t>
            </a:r>
            <a:r>
              <a:rPr lang="en-US" sz="2743" dirty="0" err="1">
                <a:solidFill>
                  <a:srgbClr val="015438"/>
                </a:solidFill>
                <a:latin typeface="Public Sans Bold"/>
              </a:rPr>
              <a:t>núi</a:t>
            </a:r>
            <a:r>
              <a:rPr lang="en-US" sz="2743" dirty="0">
                <a:solidFill>
                  <a:srgbClr val="015438"/>
                </a:solidFill>
                <a:latin typeface="Public Sans Bold"/>
              </a:rPr>
              <a:t> </a:t>
            </a:r>
            <a:r>
              <a:rPr lang="en-US" sz="2743" dirty="0" err="1">
                <a:solidFill>
                  <a:srgbClr val="015438"/>
                </a:solidFill>
                <a:latin typeface="Public Sans Bold"/>
              </a:rPr>
              <a:t>Ngọc</a:t>
            </a:r>
            <a:r>
              <a:rPr lang="en-US" sz="2743" dirty="0">
                <a:solidFill>
                  <a:srgbClr val="015438"/>
                </a:solidFill>
                <a:latin typeface="Public Sans Bold"/>
              </a:rPr>
              <a:t> </a:t>
            </a:r>
            <a:r>
              <a:rPr lang="en-US" sz="2743" dirty="0" err="1">
                <a:solidFill>
                  <a:srgbClr val="015438"/>
                </a:solidFill>
                <a:latin typeface="Public Sans Bold"/>
              </a:rPr>
              <a:t>Linh</a:t>
            </a:r>
            <a:r>
              <a:rPr lang="en-US" sz="2743" dirty="0">
                <a:solidFill>
                  <a:srgbClr val="015438"/>
                </a:solidFill>
                <a:latin typeface="Public Sans Bold"/>
              </a:rPr>
              <a:t> </a:t>
            </a:r>
            <a:r>
              <a:rPr lang="en-US" sz="2743" dirty="0" err="1">
                <a:solidFill>
                  <a:srgbClr val="015438"/>
                </a:solidFill>
                <a:latin typeface="Public Sans Bold"/>
              </a:rPr>
              <a:t>trong</a:t>
            </a:r>
            <a:r>
              <a:rPr lang="en-US" sz="2743" dirty="0">
                <a:solidFill>
                  <a:srgbClr val="015438"/>
                </a:solidFill>
                <a:latin typeface="Public Sans Bold"/>
              </a:rPr>
              <a:t> </a:t>
            </a:r>
            <a:r>
              <a:rPr lang="en-US" sz="2743" dirty="0" err="1">
                <a:solidFill>
                  <a:srgbClr val="015438"/>
                </a:solidFill>
                <a:latin typeface="Public Sans Bold"/>
              </a:rPr>
              <a:t>khu</a:t>
            </a:r>
            <a:r>
              <a:rPr lang="en-US" sz="2743" dirty="0">
                <a:solidFill>
                  <a:srgbClr val="015438"/>
                </a:solidFill>
                <a:latin typeface="Public Sans Bold"/>
              </a:rPr>
              <a:t> </a:t>
            </a:r>
            <a:r>
              <a:rPr lang="en-US" sz="2743" dirty="0" err="1">
                <a:solidFill>
                  <a:srgbClr val="015438"/>
                </a:solidFill>
                <a:latin typeface="Public Sans Bold"/>
              </a:rPr>
              <a:t>vực</a:t>
            </a:r>
            <a:r>
              <a:rPr lang="en-US" sz="2743" dirty="0">
                <a:solidFill>
                  <a:srgbClr val="015438"/>
                </a:solidFill>
                <a:latin typeface="Public Sans Bold"/>
              </a:rPr>
              <a:t> </a:t>
            </a:r>
            <a:r>
              <a:rPr lang="en-US" sz="2743" dirty="0" err="1">
                <a:solidFill>
                  <a:srgbClr val="015438"/>
                </a:solidFill>
                <a:latin typeface="Public Sans Bold"/>
              </a:rPr>
              <a:t>địa</a:t>
            </a:r>
            <a:r>
              <a:rPr lang="en-US" sz="2743" dirty="0">
                <a:solidFill>
                  <a:srgbClr val="015438"/>
                </a:solidFill>
                <a:latin typeface="Public Sans Bold"/>
              </a:rPr>
              <a:t> </a:t>
            </a:r>
            <a:r>
              <a:rPr lang="en-US" sz="2743" dirty="0" err="1">
                <a:solidFill>
                  <a:srgbClr val="015438"/>
                </a:solidFill>
                <a:latin typeface="Public Sans Bold"/>
              </a:rPr>
              <a:t>lý</a:t>
            </a:r>
            <a:r>
              <a:rPr lang="en-US" sz="2743" dirty="0">
                <a:solidFill>
                  <a:srgbClr val="015438"/>
                </a:solidFill>
                <a:latin typeface="Public Sans Bold"/>
              </a:rPr>
              <a:t> </a:t>
            </a:r>
            <a:r>
              <a:rPr lang="en-US" sz="2743" dirty="0" err="1">
                <a:solidFill>
                  <a:srgbClr val="015438"/>
                </a:solidFill>
                <a:latin typeface="Public Sans Bold"/>
              </a:rPr>
              <a:t>thuộc</a:t>
            </a:r>
            <a:r>
              <a:rPr lang="en-US" sz="2743" dirty="0">
                <a:solidFill>
                  <a:srgbClr val="015438"/>
                </a:solidFill>
                <a:latin typeface="Public Sans Bold"/>
              </a:rPr>
              <a:t> </a:t>
            </a:r>
            <a:r>
              <a:rPr lang="en-US" sz="2743" dirty="0" err="1">
                <a:solidFill>
                  <a:srgbClr val="015438"/>
                </a:solidFill>
                <a:latin typeface="Public Sans Bold"/>
              </a:rPr>
              <a:t>xã</a:t>
            </a:r>
            <a:r>
              <a:rPr lang="en-US" sz="2743" dirty="0">
                <a:solidFill>
                  <a:srgbClr val="015438"/>
                </a:solidFill>
                <a:latin typeface="Public Sans Bold"/>
              </a:rPr>
              <a:t> </a:t>
            </a:r>
            <a:r>
              <a:rPr lang="en-US" sz="2743" dirty="0" err="1">
                <a:solidFill>
                  <a:srgbClr val="015438"/>
                </a:solidFill>
                <a:latin typeface="Public Sans Bold"/>
              </a:rPr>
              <a:t>Măng</a:t>
            </a:r>
            <a:r>
              <a:rPr lang="en-US" sz="2743" dirty="0">
                <a:solidFill>
                  <a:srgbClr val="015438"/>
                </a:solidFill>
                <a:latin typeface="Public Sans Bold"/>
              </a:rPr>
              <a:t> </a:t>
            </a:r>
            <a:r>
              <a:rPr lang="en-US" sz="2743" dirty="0" err="1">
                <a:solidFill>
                  <a:srgbClr val="015438"/>
                </a:solidFill>
                <a:latin typeface="Public Sans Bold"/>
              </a:rPr>
              <a:t>Ri</a:t>
            </a:r>
            <a:r>
              <a:rPr lang="en-US" sz="2743" dirty="0">
                <a:solidFill>
                  <a:srgbClr val="015438"/>
                </a:solidFill>
                <a:latin typeface="Public Sans Bold"/>
              </a:rPr>
              <a:t>, </a:t>
            </a:r>
            <a:r>
              <a:rPr lang="en-US" sz="2743" dirty="0" err="1">
                <a:solidFill>
                  <a:srgbClr val="015438"/>
                </a:solidFill>
                <a:latin typeface="Public Sans Bold"/>
              </a:rPr>
              <a:t>xã</a:t>
            </a:r>
            <a:r>
              <a:rPr lang="en-US" sz="2743" dirty="0">
                <a:solidFill>
                  <a:srgbClr val="015438"/>
                </a:solidFill>
                <a:latin typeface="Public Sans Bold"/>
              </a:rPr>
              <a:t> </a:t>
            </a:r>
            <a:r>
              <a:rPr lang="en-US" sz="2743" dirty="0" err="1">
                <a:solidFill>
                  <a:srgbClr val="015438"/>
                </a:solidFill>
                <a:latin typeface="Public Sans Bold"/>
              </a:rPr>
              <a:t>Ngọc</a:t>
            </a:r>
            <a:r>
              <a:rPr lang="en-US" sz="2743" dirty="0">
                <a:solidFill>
                  <a:srgbClr val="015438"/>
                </a:solidFill>
                <a:latin typeface="Public Sans Bold"/>
              </a:rPr>
              <a:t> </a:t>
            </a:r>
            <a:r>
              <a:rPr lang="en-US" sz="2743" dirty="0" err="1">
                <a:solidFill>
                  <a:srgbClr val="015438"/>
                </a:solidFill>
                <a:latin typeface="Public Sans Bold"/>
              </a:rPr>
              <a:t>Lây</a:t>
            </a:r>
            <a:r>
              <a:rPr lang="en-US" sz="2743" dirty="0">
                <a:solidFill>
                  <a:srgbClr val="015438"/>
                </a:solidFill>
                <a:latin typeface="Public Sans Bold"/>
              </a:rPr>
              <a:t> </a:t>
            </a:r>
            <a:r>
              <a:rPr lang="en-US" sz="2743" dirty="0" err="1">
                <a:solidFill>
                  <a:srgbClr val="015438"/>
                </a:solidFill>
                <a:latin typeface="Public Sans Bold"/>
              </a:rPr>
              <a:t>thuộc</a:t>
            </a:r>
            <a:r>
              <a:rPr lang="en-US" sz="2743" dirty="0">
                <a:solidFill>
                  <a:srgbClr val="015438"/>
                </a:solidFill>
                <a:latin typeface="Public Sans Bold"/>
              </a:rPr>
              <a:t> </a:t>
            </a:r>
            <a:r>
              <a:rPr lang="en-US" sz="2743" dirty="0" err="1">
                <a:solidFill>
                  <a:srgbClr val="015438"/>
                </a:solidFill>
                <a:latin typeface="Public Sans Bold"/>
              </a:rPr>
              <a:t>huyện</a:t>
            </a:r>
            <a:r>
              <a:rPr lang="en-US" sz="2743" dirty="0">
                <a:solidFill>
                  <a:srgbClr val="015438"/>
                </a:solidFill>
                <a:latin typeface="Public Sans Bold"/>
              </a:rPr>
              <a:t> </a:t>
            </a:r>
            <a:r>
              <a:rPr lang="en-US" sz="2743" dirty="0" err="1">
                <a:solidFill>
                  <a:srgbClr val="015438"/>
                </a:solidFill>
                <a:latin typeface="Public Sans Bold"/>
              </a:rPr>
              <a:t>Tu</a:t>
            </a:r>
            <a:r>
              <a:rPr lang="en-US" sz="2743" dirty="0">
                <a:solidFill>
                  <a:srgbClr val="015438"/>
                </a:solidFill>
                <a:latin typeface="Public Sans Bold"/>
              </a:rPr>
              <a:t> </a:t>
            </a:r>
            <a:r>
              <a:rPr lang="en-US" sz="2743" dirty="0" err="1">
                <a:solidFill>
                  <a:srgbClr val="015438"/>
                </a:solidFill>
                <a:latin typeface="Public Sans Bold"/>
              </a:rPr>
              <a:t>Mơ</a:t>
            </a:r>
            <a:r>
              <a:rPr lang="en-US" sz="2743" dirty="0">
                <a:solidFill>
                  <a:srgbClr val="015438"/>
                </a:solidFill>
                <a:latin typeface="Public Sans Bold"/>
              </a:rPr>
              <a:t> </a:t>
            </a:r>
            <a:r>
              <a:rPr lang="en-US" sz="2743" dirty="0" err="1">
                <a:solidFill>
                  <a:srgbClr val="015438"/>
                </a:solidFill>
                <a:latin typeface="Public Sans Bold"/>
              </a:rPr>
              <a:t>Rông</a:t>
            </a:r>
            <a:r>
              <a:rPr lang="en-US" sz="2743" dirty="0">
                <a:solidFill>
                  <a:srgbClr val="015438"/>
                </a:solidFill>
                <a:latin typeface="Public Sans Bold"/>
              </a:rPr>
              <a:t>, </a:t>
            </a:r>
            <a:r>
              <a:rPr lang="en-US" sz="2743" dirty="0" err="1">
                <a:solidFill>
                  <a:srgbClr val="015438"/>
                </a:solidFill>
                <a:latin typeface="Public Sans Bold"/>
              </a:rPr>
              <a:t>tỉnh</a:t>
            </a:r>
            <a:r>
              <a:rPr lang="en-US" sz="2743" dirty="0">
                <a:solidFill>
                  <a:srgbClr val="015438"/>
                </a:solidFill>
                <a:latin typeface="Public Sans Bold"/>
              </a:rPr>
              <a:t> </a:t>
            </a:r>
            <a:r>
              <a:rPr lang="en-US" sz="2743" dirty="0" err="1">
                <a:solidFill>
                  <a:srgbClr val="015438"/>
                </a:solidFill>
                <a:latin typeface="Public Sans Bold"/>
              </a:rPr>
              <a:t>Kon</a:t>
            </a:r>
            <a:r>
              <a:rPr lang="en-US" sz="2743" dirty="0">
                <a:solidFill>
                  <a:srgbClr val="015438"/>
                </a:solidFill>
                <a:latin typeface="Public Sans Bold"/>
              </a:rPr>
              <a:t> Tum </a:t>
            </a:r>
            <a:r>
              <a:rPr lang="en-US" sz="2743" dirty="0" err="1">
                <a:solidFill>
                  <a:srgbClr val="015438"/>
                </a:solidFill>
                <a:latin typeface="Public Sans Bold"/>
              </a:rPr>
              <a:t>và</a:t>
            </a:r>
            <a:r>
              <a:rPr lang="en-US" sz="2743" dirty="0">
                <a:solidFill>
                  <a:srgbClr val="015438"/>
                </a:solidFill>
                <a:latin typeface="Public Sans Bold"/>
              </a:rPr>
              <a:t> </a:t>
            </a:r>
            <a:r>
              <a:rPr lang="en-US" sz="2743" dirty="0" err="1">
                <a:solidFill>
                  <a:srgbClr val="015438"/>
                </a:solidFill>
                <a:latin typeface="Public Sans Bold"/>
              </a:rPr>
              <a:t>xã</a:t>
            </a:r>
            <a:r>
              <a:rPr lang="en-US" sz="2743" dirty="0">
                <a:solidFill>
                  <a:srgbClr val="015438"/>
                </a:solidFill>
                <a:latin typeface="Public Sans Bold"/>
              </a:rPr>
              <a:t> </a:t>
            </a:r>
            <a:r>
              <a:rPr lang="en-US" sz="2743" dirty="0" err="1">
                <a:solidFill>
                  <a:srgbClr val="015438"/>
                </a:solidFill>
                <a:latin typeface="Public Sans Bold"/>
              </a:rPr>
              <a:t>Trà</a:t>
            </a:r>
            <a:r>
              <a:rPr lang="en-US" sz="2743" dirty="0">
                <a:solidFill>
                  <a:srgbClr val="015438"/>
                </a:solidFill>
                <a:latin typeface="Public Sans Bold"/>
              </a:rPr>
              <a:t> </a:t>
            </a:r>
            <a:r>
              <a:rPr lang="en-US" sz="2743" dirty="0" err="1">
                <a:solidFill>
                  <a:srgbClr val="015438"/>
                </a:solidFill>
                <a:latin typeface="Public Sans Bold"/>
              </a:rPr>
              <a:t>Linh</a:t>
            </a:r>
            <a:r>
              <a:rPr lang="en-US" sz="2743" dirty="0">
                <a:solidFill>
                  <a:srgbClr val="015438"/>
                </a:solidFill>
                <a:latin typeface="Public Sans Bold"/>
              </a:rPr>
              <a:t> </a:t>
            </a:r>
            <a:r>
              <a:rPr lang="en-US" sz="2743" dirty="0" err="1">
                <a:solidFill>
                  <a:srgbClr val="015438"/>
                </a:solidFill>
                <a:latin typeface="Public Sans Bold"/>
              </a:rPr>
              <a:t>thuộc</a:t>
            </a:r>
            <a:r>
              <a:rPr lang="en-US" sz="2743" dirty="0">
                <a:solidFill>
                  <a:srgbClr val="015438"/>
                </a:solidFill>
                <a:latin typeface="Public Sans Bold"/>
              </a:rPr>
              <a:t> </a:t>
            </a:r>
            <a:r>
              <a:rPr lang="en-US" sz="2743" dirty="0" err="1">
                <a:solidFill>
                  <a:srgbClr val="015438"/>
                </a:solidFill>
                <a:latin typeface="Public Sans Bold"/>
              </a:rPr>
              <a:t>huyện</a:t>
            </a:r>
            <a:r>
              <a:rPr lang="en-US" sz="2743" dirty="0">
                <a:solidFill>
                  <a:srgbClr val="015438"/>
                </a:solidFill>
                <a:latin typeface="Public Sans Bold"/>
              </a:rPr>
              <a:t> Nam </a:t>
            </a:r>
            <a:r>
              <a:rPr lang="en-US" sz="2743" dirty="0" err="1">
                <a:solidFill>
                  <a:srgbClr val="015438"/>
                </a:solidFill>
                <a:latin typeface="Public Sans Bold"/>
              </a:rPr>
              <a:t>Trà</a:t>
            </a:r>
            <a:r>
              <a:rPr lang="en-US" sz="2743" dirty="0">
                <a:solidFill>
                  <a:srgbClr val="015438"/>
                </a:solidFill>
                <a:latin typeface="Public Sans Bold"/>
              </a:rPr>
              <a:t> My, </a:t>
            </a:r>
            <a:r>
              <a:rPr lang="en-US" sz="2743" dirty="0" err="1">
                <a:solidFill>
                  <a:srgbClr val="015438"/>
                </a:solidFill>
                <a:latin typeface="Public Sans Bold"/>
              </a:rPr>
              <a:t>tỉnh</a:t>
            </a:r>
            <a:r>
              <a:rPr lang="en-US" sz="2743" dirty="0">
                <a:solidFill>
                  <a:srgbClr val="015438"/>
                </a:solidFill>
                <a:latin typeface="Public Sans Bold"/>
              </a:rPr>
              <a:t> </a:t>
            </a:r>
            <a:r>
              <a:rPr lang="en-US" sz="2743" dirty="0" err="1">
                <a:solidFill>
                  <a:srgbClr val="015438"/>
                </a:solidFill>
                <a:latin typeface="Public Sans Bold"/>
              </a:rPr>
              <a:t>Quảng</a:t>
            </a:r>
            <a:r>
              <a:rPr lang="en-US" sz="2743" dirty="0">
                <a:solidFill>
                  <a:srgbClr val="015438"/>
                </a:solidFill>
                <a:latin typeface="Public Sans Bold"/>
              </a:rPr>
              <a:t> Nam.</a:t>
            </a:r>
          </a:p>
          <a:p>
            <a:pPr algn="just">
              <a:lnSpc>
                <a:spcPct val="150000"/>
              </a:lnSpc>
            </a:pPr>
            <a:endParaRPr lang="en-US" sz="2243" dirty="0">
              <a:solidFill>
                <a:srgbClr val="015438"/>
              </a:solidFill>
              <a:latin typeface="Nunito Sans"/>
            </a:endParaRPr>
          </a:p>
          <a:p>
            <a:pPr algn="just">
              <a:lnSpc>
                <a:spcPct val="150000"/>
              </a:lnSpc>
            </a:pPr>
            <a:endParaRPr lang="en-US" sz="2243" dirty="0">
              <a:solidFill>
                <a:srgbClr val="015438"/>
              </a:solidFill>
              <a:latin typeface="Nunito Sans"/>
            </a:endParaRPr>
          </a:p>
          <a:p>
            <a:pPr algn="just">
              <a:lnSpc>
                <a:spcPct val="150000"/>
              </a:lnSpc>
            </a:pPr>
            <a:endParaRPr lang="en-US" sz="2243" dirty="0">
              <a:solidFill>
                <a:srgbClr val="015438"/>
              </a:solidFill>
              <a:latin typeface="Nunito Sans"/>
            </a:endParaRPr>
          </a:p>
        </p:txBody>
      </p:sp>
      <p:sp>
        <p:nvSpPr>
          <p:cNvPr id="20" name="TextBox 20"/>
          <p:cNvSpPr txBox="1"/>
          <p:nvPr/>
        </p:nvSpPr>
        <p:spPr>
          <a:xfrm>
            <a:off x="16889213" y="1375827"/>
            <a:ext cx="515772" cy="385014"/>
          </a:xfrm>
          <a:prstGeom prst="rect">
            <a:avLst/>
          </a:prstGeom>
        </p:spPr>
        <p:txBody>
          <a:bodyPr lIns="0" tIns="0" rIns="0" bIns="0" rtlCol="0" anchor="t">
            <a:spAutoFit/>
          </a:bodyPr>
          <a:lstStyle/>
          <a:p>
            <a:pPr algn="ctr">
              <a:lnSpc>
                <a:spcPts val="3161"/>
              </a:lnSpc>
            </a:pPr>
            <a:r>
              <a:rPr lang="en-US" sz="2258">
                <a:solidFill>
                  <a:srgbClr val="FFFFFF"/>
                </a:solidFill>
                <a:latin typeface="Montserrat"/>
              </a:rPr>
              <a:t>01</a:t>
            </a:r>
          </a:p>
        </p:txBody>
      </p:sp>
      <p:sp>
        <p:nvSpPr>
          <p:cNvPr id="21" name="TextBox 21"/>
          <p:cNvSpPr txBox="1"/>
          <p:nvPr/>
        </p:nvSpPr>
        <p:spPr>
          <a:xfrm>
            <a:off x="3711956" y="1338032"/>
            <a:ext cx="4969538" cy="877405"/>
          </a:xfrm>
          <a:prstGeom prst="rect">
            <a:avLst/>
          </a:prstGeom>
        </p:spPr>
        <p:txBody>
          <a:bodyPr lIns="0" tIns="0" rIns="0" bIns="0" rtlCol="0" anchor="t">
            <a:spAutoFit/>
          </a:bodyPr>
          <a:lstStyle/>
          <a:p>
            <a:pPr algn="l">
              <a:lnSpc>
                <a:spcPts val="7287"/>
              </a:lnSpc>
            </a:pPr>
            <a:r>
              <a:rPr lang="en-US" sz="5205" spc="-182">
                <a:solidFill>
                  <a:srgbClr val="015438"/>
                </a:solidFill>
                <a:latin typeface="Montserrat"/>
              </a:rPr>
              <a:t>ĐÁP ÁN</a:t>
            </a:r>
          </a:p>
        </p:txBody>
      </p:sp>
      <p:sp>
        <p:nvSpPr>
          <p:cNvPr id="22" name="TextBox 22"/>
          <p:cNvSpPr txBox="1"/>
          <p:nvPr/>
        </p:nvSpPr>
        <p:spPr>
          <a:xfrm>
            <a:off x="3711956" y="2486349"/>
            <a:ext cx="8583999" cy="1034952"/>
          </a:xfrm>
          <a:prstGeom prst="rect">
            <a:avLst/>
          </a:prstGeom>
        </p:spPr>
        <p:txBody>
          <a:bodyPr lIns="0" tIns="0" rIns="0" bIns="0" rtlCol="0" anchor="t">
            <a:spAutoFit/>
          </a:bodyPr>
          <a:lstStyle/>
          <a:p>
            <a:pPr marL="0" lvl="0" indent="0" algn="l">
              <a:lnSpc>
                <a:spcPts val="7600"/>
              </a:lnSpc>
              <a:spcBef>
                <a:spcPct val="0"/>
              </a:spcBef>
            </a:pPr>
            <a:r>
              <a:rPr lang="en-US" sz="8000" u="none" strike="noStrike" spc="-576" dirty="0">
                <a:solidFill>
                  <a:srgbClr val="141414"/>
                </a:solidFill>
                <a:latin typeface="Nunito Sans Heavy"/>
              </a:rPr>
              <a:t>SÂM NGỌC LINH</a:t>
            </a:r>
          </a:p>
        </p:txBody>
      </p:sp>
      <p:grpSp>
        <p:nvGrpSpPr>
          <p:cNvPr id="26" name="Group 25"/>
          <p:cNvGrpSpPr/>
          <p:nvPr/>
        </p:nvGrpSpPr>
        <p:grpSpPr>
          <a:xfrm>
            <a:off x="11833813" y="2477945"/>
            <a:ext cx="5225625" cy="5225625"/>
            <a:chOff x="11833813" y="2477945"/>
            <a:chExt cx="5225625" cy="5225625"/>
          </a:xfrm>
        </p:grpSpPr>
        <p:grpSp>
          <p:nvGrpSpPr>
            <p:cNvPr id="6" name="Group 6"/>
            <p:cNvGrpSpPr/>
            <p:nvPr/>
          </p:nvGrpSpPr>
          <p:grpSpPr>
            <a:xfrm>
              <a:off x="11833813" y="2477945"/>
              <a:ext cx="5225625" cy="522562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a:stretch>
              </a:blipFill>
              <a:ln w="76200" cap="sq">
                <a:solidFill>
                  <a:srgbClr val="FFFFFF"/>
                </a:solidFill>
                <a:prstDash val="solid"/>
                <a:miter/>
              </a:ln>
            </p:spPr>
          </p:sp>
        </p:grpSp>
        <p:sp>
          <p:nvSpPr>
            <p:cNvPr id="25" name="Freeform 24"/>
            <p:cNvSpPr/>
            <p:nvPr/>
          </p:nvSpPr>
          <p:spPr>
            <a:xfrm>
              <a:off x="12465649" y="4760324"/>
              <a:ext cx="2955446" cy="1629631"/>
            </a:xfrm>
            <a:custGeom>
              <a:avLst/>
              <a:gdLst>
                <a:gd name="connsiteX0" fmla="*/ 510122 w 2955446"/>
                <a:gd name="connsiteY0" fmla="*/ 116476 h 1629631"/>
                <a:gd name="connsiteX1" fmla="*/ 248865 w 2955446"/>
                <a:gd name="connsiteY1" fmla="*/ 392247 h 1629631"/>
                <a:gd name="connsiteX2" fmla="*/ 2122 w 2955446"/>
                <a:gd name="connsiteY2" fmla="*/ 377733 h 1629631"/>
                <a:gd name="connsiteX3" fmla="*/ 132751 w 2955446"/>
                <a:gd name="connsiteY3" fmla="*/ 827676 h 1629631"/>
                <a:gd name="connsiteX4" fmla="*/ 190808 w 2955446"/>
                <a:gd name="connsiteY4" fmla="*/ 1350190 h 1629631"/>
                <a:gd name="connsiteX5" fmla="*/ 510122 w 2955446"/>
                <a:gd name="connsiteY5" fmla="*/ 1495333 h 1629631"/>
                <a:gd name="connsiteX6" fmla="*/ 989094 w 2955446"/>
                <a:gd name="connsiteY6" fmla="*/ 1625962 h 1629631"/>
                <a:gd name="connsiteX7" fmla="*/ 2687265 w 2955446"/>
                <a:gd name="connsiteY7" fmla="*/ 1582419 h 1629631"/>
                <a:gd name="connsiteX8" fmla="*/ 2875951 w 2955446"/>
                <a:gd name="connsiteY8" fmla="*/ 1466305 h 1629631"/>
                <a:gd name="connsiteX9" fmla="*/ 2948522 w 2955446"/>
                <a:gd name="connsiteY9" fmla="*/ 1205047 h 1629631"/>
                <a:gd name="connsiteX10" fmla="*/ 2716294 w 2955446"/>
                <a:gd name="connsiteY10" fmla="*/ 958305 h 1629631"/>
                <a:gd name="connsiteX11" fmla="*/ 2498580 w 2955446"/>
                <a:gd name="connsiteY11" fmla="*/ 464819 h 1629631"/>
                <a:gd name="connsiteX12" fmla="*/ 1961551 w 2955446"/>
                <a:gd name="connsiteY12" fmla="*/ 421276 h 1629631"/>
                <a:gd name="connsiteX13" fmla="*/ 1613208 w 2955446"/>
                <a:gd name="connsiteY13" fmla="*/ 334190 h 1629631"/>
                <a:gd name="connsiteX14" fmla="*/ 1366465 w 2955446"/>
                <a:gd name="connsiteY14" fmla="*/ 174533 h 1629631"/>
                <a:gd name="connsiteX15" fmla="*/ 1163265 w 2955446"/>
                <a:gd name="connsiteY15" fmla="*/ 43905 h 1629631"/>
                <a:gd name="connsiteX16" fmla="*/ 858465 w 2955446"/>
                <a:gd name="connsiteY16" fmla="*/ 362 h 1629631"/>
                <a:gd name="connsiteX17" fmla="*/ 669780 w 2955446"/>
                <a:gd name="connsiteY17" fmla="*/ 29390 h 1629631"/>
                <a:gd name="connsiteX18" fmla="*/ 510122 w 2955446"/>
                <a:gd name="connsiteY18" fmla="*/ 116476 h 162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5446" h="1629631">
                  <a:moveTo>
                    <a:pt x="510122" y="116476"/>
                  </a:moveTo>
                  <a:cubicBezTo>
                    <a:pt x="439969" y="176952"/>
                    <a:pt x="333532" y="348704"/>
                    <a:pt x="248865" y="392247"/>
                  </a:cubicBezTo>
                  <a:cubicBezTo>
                    <a:pt x="164198" y="435790"/>
                    <a:pt x="21474" y="305161"/>
                    <a:pt x="2122" y="377733"/>
                  </a:cubicBezTo>
                  <a:cubicBezTo>
                    <a:pt x="-17230" y="450305"/>
                    <a:pt x="101303" y="665600"/>
                    <a:pt x="132751" y="827676"/>
                  </a:cubicBezTo>
                  <a:cubicBezTo>
                    <a:pt x="164199" y="989752"/>
                    <a:pt x="127913" y="1238914"/>
                    <a:pt x="190808" y="1350190"/>
                  </a:cubicBezTo>
                  <a:cubicBezTo>
                    <a:pt x="253703" y="1461466"/>
                    <a:pt x="377074" y="1449371"/>
                    <a:pt x="510122" y="1495333"/>
                  </a:cubicBezTo>
                  <a:cubicBezTo>
                    <a:pt x="643170" y="1541295"/>
                    <a:pt x="626237" y="1611448"/>
                    <a:pt x="989094" y="1625962"/>
                  </a:cubicBezTo>
                  <a:cubicBezTo>
                    <a:pt x="1351951" y="1640476"/>
                    <a:pt x="2372789" y="1609029"/>
                    <a:pt x="2687265" y="1582419"/>
                  </a:cubicBezTo>
                  <a:cubicBezTo>
                    <a:pt x="3001741" y="1555810"/>
                    <a:pt x="2832408" y="1529200"/>
                    <a:pt x="2875951" y="1466305"/>
                  </a:cubicBezTo>
                  <a:cubicBezTo>
                    <a:pt x="2919494" y="1403410"/>
                    <a:pt x="2975131" y="1289714"/>
                    <a:pt x="2948522" y="1205047"/>
                  </a:cubicBezTo>
                  <a:cubicBezTo>
                    <a:pt x="2921913" y="1120380"/>
                    <a:pt x="2791284" y="1081676"/>
                    <a:pt x="2716294" y="958305"/>
                  </a:cubicBezTo>
                  <a:cubicBezTo>
                    <a:pt x="2641304" y="834934"/>
                    <a:pt x="2624371" y="554324"/>
                    <a:pt x="2498580" y="464819"/>
                  </a:cubicBezTo>
                  <a:cubicBezTo>
                    <a:pt x="2372790" y="375314"/>
                    <a:pt x="2109113" y="443048"/>
                    <a:pt x="1961551" y="421276"/>
                  </a:cubicBezTo>
                  <a:cubicBezTo>
                    <a:pt x="1813989" y="399504"/>
                    <a:pt x="1712389" y="375314"/>
                    <a:pt x="1613208" y="334190"/>
                  </a:cubicBezTo>
                  <a:cubicBezTo>
                    <a:pt x="1514027" y="293066"/>
                    <a:pt x="1366465" y="174533"/>
                    <a:pt x="1366465" y="174533"/>
                  </a:cubicBezTo>
                  <a:cubicBezTo>
                    <a:pt x="1291475" y="126152"/>
                    <a:pt x="1247932" y="72934"/>
                    <a:pt x="1163265" y="43905"/>
                  </a:cubicBezTo>
                  <a:cubicBezTo>
                    <a:pt x="1078598" y="14876"/>
                    <a:pt x="940712" y="2781"/>
                    <a:pt x="858465" y="362"/>
                  </a:cubicBezTo>
                  <a:cubicBezTo>
                    <a:pt x="776218" y="-2057"/>
                    <a:pt x="725418" y="7619"/>
                    <a:pt x="669780" y="29390"/>
                  </a:cubicBezTo>
                  <a:cubicBezTo>
                    <a:pt x="614142" y="51161"/>
                    <a:pt x="580275" y="56000"/>
                    <a:pt x="510122" y="11647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6"/>
          <p:cNvGrpSpPr/>
          <p:nvPr/>
        </p:nvGrpSpPr>
        <p:grpSpPr>
          <a:xfrm>
            <a:off x="11868226" y="2438489"/>
            <a:ext cx="5225625" cy="5225625"/>
            <a:chOff x="0" y="0"/>
            <a:chExt cx="812800" cy="812800"/>
          </a:xfrm>
        </p:grpSpPr>
        <p:sp>
          <p:nvSpPr>
            <p:cNvPr id="28"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a:stretch>
            </a:blipFill>
            <a:ln w="76200" cap="sq">
              <a:solidFill>
                <a:srgbClr val="FFFFFF"/>
              </a:solidFill>
              <a:prstDash val="solid"/>
              <a:miter/>
            </a:ln>
          </p:spPr>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subTnLst>
                                    <p:audio>
                                      <p:cMediaNode>
                                        <p:cTn display="0" masterRel="sameClick">
                                          <p:stCondLst>
                                            <p:cond evt="begin" delay="0">
                                              <p:tn val="16"/>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73837" y="1343722"/>
            <a:ext cx="386222" cy="496483"/>
          </a:xfrm>
          <a:custGeom>
            <a:avLst/>
            <a:gdLst/>
            <a:ahLst/>
            <a:cxnLst/>
            <a:rect l="l" t="t" r="r" b="b"/>
            <a:pathLst>
              <a:path w="386222" h="496483">
                <a:moveTo>
                  <a:pt x="0" y="0"/>
                </a:moveTo>
                <a:lnTo>
                  <a:pt x="386222" y="0"/>
                </a:lnTo>
                <a:lnTo>
                  <a:pt x="386222" y="496483"/>
                </a:lnTo>
                <a:lnTo>
                  <a:pt x="0" y="4964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flipH="1" flipV="1">
            <a:off x="10739807" y="6581301"/>
            <a:ext cx="2927141" cy="2960446"/>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5">
              <a:alphaModFix amt="9999"/>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0628750" y="1183775"/>
            <a:ext cx="1667205" cy="1632981"/>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a:alphaModFix amt="9999"/>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1030935" y="2535290"/>
            <a:ext cx="6028502" cy="6028502"/>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2583392" y="-87734"/>
            <a:ext cx="5386205" cy="10462468"/>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11" name="Freeform 11"/>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sp>
        <p:nvSpPr>
          <p:cNvPr id="13" name="Freeform 13"/>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grpSp>
        <p:nvGrpSpPr>
          <p:cNvPr id="14" name="Group 14"/>
          <p:cNvGrpSpPr/>
          <p:nvPr/>
        </p:nvGrpSpPr>
        <p:grpSpPr>
          <a:xfrm>
            <a:off x="16739037" y="1184142"/>
            <a:ext cx="816123" cy="816123"/>
            <a:chOff x="0" y="0"/>
            <a:chExt cx="812800" cy="812800"/>
          </a:xfrm>
        </p:grpSpPr>
        <p:sp>
          <p:nvSpPr>
            <p:cNvPr id="15" name="Freeform 15"/>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sp>
        <p:sp>
          <p:nvSpPr>
            <p:cNvPr id="16" name="TextBox 16"/>
            <p:cNvSpPr txBox="1"/>
            <p:nvPr/>
          </p:nvSpPr>
          <p:spPr>
            <a:xfrm>
              <a:off x="139700" y="92075"/>
              <a:ext cx="533400" cy="581025"/>
            </a:xfrm>
            <a:prstGeom prst="rect">
              <a:avLst/>
            </a:prstGeom>
          </p:spPr>
          <p:txBody>
            <a:bodyPr lIns="50800" tIns="50800" rIns="50800" bIns="50800" rtlCol="0" anchor="ctr"/>
            <a:lstStyle/>
            <a:p>
              <a:pPr algn="ctr">
                <a:lnSpc>
                  <a:spcPts val="3660"/>
                </a:lnSpc>
              </a:pPr>
              <a:endParaRPr/>
            </a:p>
          </p:txBody>
        </p:sp>
      </p:grpSp>
      <p:sp>
        <p:nvSpPr>
          <p:cNvPr id="18" name="TextBox 18"/>
          <p:cNvSpPr txBox="1"/>
          <p:nvPr/>
        </p:nvSpPr>
        <p:spPr>
          <a:xfrm>
            <a:off x="14077290" y="1421470"/>
            <a:ext cx="3334410" cy="437593"/>
          </a:xfrm>
          <a:prstGeom prst="rect">
            <a:avLst/>
          </a:prstGeom>
        </p:spPr>
        <p:txBody>
          <a:bodyPr lIns="0" tIns="0" rIns="0" bIns="0" rtlCol="0" anchor="t">
            <a:spAutoFit/>
          </a:bodyPr>
          <a:lstStyle/>
          <a:p>
            <a:pPr algn="l">
              <a:lnSpc>
                <a:spcPts val="3660"/>
              </a:lnSpc>
            </a:pPr>
            <a:r>
              <a:rPr lang="en-US" sz="2614">
                <a:solidFill>
                  <a:srgbClr val="015438"/>
                </a:solidFill>
                <a:latin typeface="Montserrat"/>
              </a:rPr>
              <a:t>SẢN PHẨM SỐ </a:t>
            </a:r>
          </a:p>
        </p:txBody>
      </p:sp>
      <p:sp>
        <p:nvSpPr>
          <p:cNvPr id="19" name="TextBox 19"/>
          <p:cNvSpPr txBox="1"/>
          <p:nvPr/>
        </p:nvSpPr>
        <p:spPr>
          <a:xfrm>
            <a:off x="3740531" y="3779888"/>
            <a:ext cx="6999276" cy="3174395"/>
          </a:xfrm>
          <a:prstGeom prst="rect">
            <a:avLst/>
          </a:prstGeom>
        </p:spPr>
        <p:txBody>
          <a:bodyPr lIns="0" tIns="0" rIns="0" bIns="0" rtlCol="0" anchor="t">
            <a:spAutoFit/>
          </a:bodyPr>
          <a:lstStyle/>
          <a:p>
            <a:pPr algn="just">
              <a:lnSpc>
                <a:spcPct val="150000"/>
              </a:lnSpc>
            </a:pPr>
            <a:r>
              <a:rPr lang="en-US" sz="2743" dirty="0">
                <a:solidFill>
                  <a:srgbClr val="015438"/>
                </a:solidFill>
                <a:latin typeface="Public Sans Bold"/>
              </a:rPr>
              <a:t>V</a:t>
            </a:r>
            <a:r>
              <a:rPr lang="vi-VN" sz="2743" dirty="0" smtClean="0">
                <a:solidFill>
                  <a:srgbClr val="015438"/>
                </a:solidFill>
                <a:latin typeface="Public Sans Bold"/>
              </a:rPr>
              <a:t>ải </a:t>
            </a:r>
            <a:r>
              <a:rPr lang="vi-VN" sz="2743" dirty="0">
                <a:solidFill>
                  <a:srgbClr val="015438"/>
                </a:solidFill>
                <a:latin typeface="Public Sans Bold"/>
              </a:rPr>
              <a:t>thiều Thanh Hà đã có cách đây gần 200 năm. Đây là nông sản duy nhất của Hải Dương nằm trong 39 sản phẩm của Việt Nam được bảo hộ độc quyền chỉ dẫn địa lý tại thị trường các nước EU. </a:t>
            </a:r>
            <a:endParaRPr lang="en-US" sz="2743" dirty="0">
              <a:solidFill>
                <a:srgbClr val="015438"/>
              </a:solidFill>
              <a:latin typeface="Public Sans Bold"/>
            </a:endParaRPr>
          </a:p>
        </p:txBody>
      </p:sp>
      <p:sp>
        <p:nvSpPr>
          <p:cNvPr id="20" name="TextBox 20"/>
          <p:cNvSpPr txBox="1"/>
          <p:nvPr/>
        </p:nvSpPr>
        <p:spPr>
          <a:xfrm>
            <a:off x="16889213" y="1375827"/>
            <a:ext cx="515772" cy="385014"/>
          </a:xfrm>
          <a:prstGeom prst="rect">
            <a:avLst/>
          </a:prstGeom>
        </p:spPr>
        <p:txBody>
          <a:bodyPr lIns="0" tIns="0" rIns="0" bIns="0" rtlCol="0" anchor="t">
            <a:spAutoFit/>
          </a:bodyPr>
          <a:lstStyle/>
          <a:p>
            <a:pPr algn="ctr">
              <a:lnSpc>
                <a:spcPts val="3161"/>
              </a:lnSpc>
            </a:pPr>
            <a:r>
              <a:rPr lang="en-US" sz="2258" dirty="0" smtClean="0">
                <a:solidFill>
                  <a:srgbClr val="FFFFFF"/>
                </a:solidFill>
                <a:latin typeface="Montserrat"/>
              </a:rPr>
              <a:t>02</a:t>
            </a:r>
            <a:endParaRPr lang="en-US" sz="2258" dirty="0">
              <a:solidFill>
                <a:srgbClr val="FFFFFF"/>
              </a:solidFill>
              <a:latin typeface="Montserrat"/>
            </a:endParaRPr>
          </a:p>
        </p:txBody>
      </p:sp>
      <p:sp>
        <p:nvSpPr>
          <p:cNvPr id="21" name="TextBox 21"/>
          <p:cNvSpPr txBox="1"/>
          <p:nvPr/>
        </p:nvSpPr>
        <p:spPr>
          <a:xfrm>
            <a:off x="3711956" y="1338032"/>
            <a:ext cx="4969538" cy="877405"/>
          </a:xfrm>
          <a:prstGeom prst="rect">
            <a:avLst/>
          </a:prstGeom>
        </p:spPr>
        <p:txBody>
          <a:bodyPr lIns="0" tIns="0" rIns="0" bIns="0" rtlCol="0" anchor="t">
            <a:spAutoFit/>
          </a:bodyPr>
          <a:lstStyle/>
          <a:p>
            <a:pPr algn="l">
              <a:lnSpc>
                <a:spcPts val="7287"/>
              </a:lnSpc>
            </a:pPr>
            <a:r>
              <a:rPr lang="en-US" sz="5205" spc="-182" dirty="0">
                <a:solidFill>
                  <a:srgbClr val="015438"/>
                </a:solidFill>
                <a:latin typeface="Montserrat"/>
              </a:rPr>
              <a:t>ĐÁP ÁN</a:t>
            </a:r>
          </a:p>
        </p:txBody>
      </p:sp>
      <p:sp>
        <p:nvSpPr>
          <p:cNvPr id="22" name="TextBox 22"/>
          <p:cNvSpPr txBox="1"/>
          <p:nvPr/>
        </p:nvSpPr>
        <p:spPr>
          <a:xfrm>
            <a:off x="3711956" y="2486349"/>
            <a:ext cx="8583999" cy="1034952"/>
          </a:xfrm>
          <a:prstGeom prst="rect">
            <a:avLst/>
          </a:prstGeom>
        </p:spPr>
        <p:txBody>
          <a:bodyPr lIns="0" tIns="0" rIns="0" bIns="0" rtlCol="0" anchor="t">
            <a:spAutoFit/>
          </a:bodyPr>
          <a:lstStyle/>
          <a:p>
            <a:pPr marL="0" lvl="0" indent="0" algn="l">
              <a:lnSpc>
                <a:spcPts val="7600"/>
              </a:lnSpc>
              <a:spcBef>
                <a:spcPct val="0"/>
              </a:spcBef>
            </a:pPr>
            <a:r>
              <a:rPr lang="en-US" sz="8000" u="none" strike="noStrike" spc="-576" dirty="0" smtClean="0">
                <a:solidFill>
                  <a:srgbClr val="141414"/>
                </a:solidFill>
                <a:latin typeface="Nunito Sans Heavy"/>
              </a:rPr>
              <a:t>VẢI THANH HÀ</a:t>
            </a:r>
            <a:endParaRPr lang="en-US" sz="8000" u="none" strike="noStrike" spc="-576" dirty="0">
              <a:solidFill>
                <a:srgbClr val="141414"/>
              </a:solidFill>
              <a:latin typeface="Nunito Sans Heavy"/>
            </a:endParaRPr>
          </a:p>
        </p:txBody>
      </p:sp>
      <p:grpSp>
        <p:nvGrpSpPr>
          <p:cNvPr id="24" name="Group 23"/>
          <p:cNvGrpSpPr/>
          <p:nvPr/>
        </p:nvGrpSpPr>
        <p:grpSpPr>
          <a:xfrm>
            <a:off x="11287047" y="1492048"/>
            <a:ext cx="6781299" cy="7118507"/>
            <a:chOff x="11287047" y="1492048"/>
            <a:chExt cx="6781299" cy="7118507"/>
          </a:xfrm>
        </p:grpSpPr>
        <p:pic>
          <p:nvPicPr>
            <p:cNvPr id="29" name="Picture 28" descr="C:\Users\Admin\Downloads\2807_Vải thiều Thanh Hà được Cục Sở hữu trí tuệ cấp giấy chứng nhận đăng ký chỉ dẫn địa lý theo quyết định số 353 QĐ-SHTT ngày 25.5.2007.jpg"/>
            <p:cNvPicPr/>
            <p:nvPr/>
          </p:nvPicPr>
          <p:blipFill>
            <a:blip r:embed="rId15" cstate="print">
              <a:extLst>
                <a:ext uri="{BEBA8EAE-BF5A-486C-A8C5-ECC9F3942E4B}">
                  <a14:imgProps xmlns:a14="http://schemas.microsoft.com/office/drawing/2010/main">
                    <a14:imgLayer r:embed="rId16">
                      <a14:imgEffect>
                        <a14:backgroundRemoval t="7803" b="90751" l="0" r="99133">
                          <a14:foregroundMark x1="16763" y1="16763" x2="16763" y2="16763"/>
                          <a14:foregroundMark x1="4335" y1="52312" x2="4335" y2="52312"/>
                        </a14:backgroundRemoval>
                      </a14:imgEffect>
                    </a14:imgLayer>
                  </a14:imgProps>
                </a:ext>
                <a:ext uri="{28A0092B-C50C-407E-A947-70E740481C1C}">
                  <a14:useLocalDpi xmlns:a14="http://schemas.microsoft.com/office/drawing/2010/main" val="0"/>
                </a:ext>
              </a:extLst>
            </a:blip>
            <a:srcRect/>
            <a:stretch>
              <a:fillRect/>
            </a:stretch>
          </p:blipFill>
          <p:spPr bwMode="auto">
            <a:xfrm>
              <a:off x="11287047" y="1492048"/>
              <a:ext cx="6781299" cy="7118507"/>
            </a:xfrm>
            <a:prstGeom prst="rect">
              <a:avLst/>
            </a:prstGeom>
            <a:noFill/>
            <a:ln>
              <a:noFill/>
            </a:ln>
          </p:spPr>
        </p:pic>
        <p:sp>
          <p:nvSpPr>
            <p:cNvPr id="23" name="Freeform 22"/>
            <p:cNvSpPr/>
            <p:nvPr/>
          </p:nvSpPr>
          <p:spPr>
            <a:xfrm>
              <a:off x="13762773" y="3025290"/>
              <a:ext cx="3421183" cy="4112911"/>
            </a:xfrm>
            <a:custGeom>
              <a:avLst/>
              <a:gdLst>
                <a:gd name="connsiteX0" fmla="*/ 162777 w 3421183"/>
                <a:gd name="connsiteY0" fmla="*/ 194160 h 4112911"/>
                <a:gd name="connsiteX1" fmla="*/ 48477 w 3421183"/>
                <a:gd name="connsiteY1" fmla="*/ 1146660 h 4112911"/>
                <a:gd name="connsiteX2" fmla="*/ 67527 w 3421183"/>
                <a:gd name="connsiteY2" fmla="*/ 2061060 h 4112911"/>
                <a:gd name="connsiteX3" fmla="*/ 829527 w 3421183"/>
                <a:gd name="connsiteY3" fmla="*/ 2022960 h 4112911"/>
                <a:gd name="connsiteX4" fmla="*/ 1248627 w 3421183"/>
                <a:gd name="connsiteY4" fmla="*/ 2232510 h 4112911"/>
                <a:gd name="connsiteX5" fmla="*/ 1305777 w 3421183"/>
                <a:gd name="connsiteY5" fmla="*/ 3432660 h 4112911"/>
                <a:gd name="connsiteX6" fmla="*/ 1362927 w 3421183"/>
                <a:gd name="connsiteY6" fmla="*/ 4099410 h 4112911"/>
                <a:gd name="connsiteX7" fmla="*/ 2334477 w 3421183"/>
                <a:gd name="connsiteY7" fmla="*/ 3851760 h 4112911"/>
                <a:gd name="connsiteX8" fmla="*/ 3058377 w 3421183"/>
                <a:gd name="connsiteY8" fmla="*/ 3508860 h 4112911"/>
                <a:gd name="connsiteX9" fmla="*/ 3420327 w 3421183"/>
                <a:gd name="connsiteY9" fmla="*/ 2042010 h 4112911"/>
                <a:gd name="connsiteX10" fmla="*/ 3134577 w 3421183"/>
                <a:gd name="connsiteY10" fmla="*/ 594210 h 4112911"/>
                <a:gd name="connsiteX11" fmla="*/ 2410677 w 3421183"/>
                <a:gd name="connsiteY11" fmla="*/ 41760 h 4112911"/>
                <a:gd name="connsiteX12" fmla="*/ 1458177 w 3421183"/>
                <a:gd name="connsiteY12" fmla="*/ 98910 h 4112911"/>
                <a:gd name="connsiteX13" fmla="*/ 734277 w 3421183"/>
                <a:gd name="connsiteY13" fmla="*/ 575160 h 4112911"/>
                <a:gd name="connsiteX14" fmla="*/ 467577 w 3421183"/>
                <a:gd name="connsiteY14" fmla="*/ 518010 h 4112911"/>
                <a:gd name="connsiteX15" fmla="*/ 410427 w 3421183"/>
                <a:gd name="connsiteY15" fmla="*/ 270360 h 4112911"/>
                <a:gd name="connsiteX16" fmla="*/ 162777 w 3421183"/>
                <a:gd name="connsiteY16" fmla="*/ 194160 h 411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183" h="4112911">
                  <a:moveTo>
                    <a:pt x="162777" y="194160"/>
                  </a:moveTo>
                  <a:cubicBezTo>
                    <a:pt x="102452" y="340210"/>
                    <a:pt x="64352" y="835510"/>
                    <a:pt x="48477" y="1146660"/>
                  </a:cubicBezTo>
                  <a:cubicBezTo>
                    <a:pt x="32602" y="1457810"/>
                    <a:pt x="-62648" y="1915010"/>
                    <a:pt x="67527" y="2061060"/>
                  </a:cubicBezTo>
                  <a:cubicBezTo>
                    <a:pt x="197702" y="2207110"/>
                    <a:pt x="632677" y="1994385"/>
                    <a:pt x="829527" y="2022960"/>
                  </a:cubicBezTo>
                  <a:cubicBezTo>
                    <a:pt x="1026377" y="2051535"/>
                    <a:pt x="1169252" y="1997560"/>
                    <a:pt x="1248627" y="2232510"/>
                  </a:cubicBezTo>
                  <a:cubicBezTo>
                    <a:pt x="1328002" y="2467460"/>
                    <a:pt x="1286727" y="3121510"/>
                    <a:pt x="1305777" y="3432660"/>
                  </a:cubicBezTo>
                  <a:cubicBezTo>
                    <a:pt x="1324827" y="3743810"/>
                    <a:pt x="1191477" y="4029560"/>
                    <a:pt x="1362927" y="4099410"/>
                  </a:cubicBezTo>
                  <a:cubicBezTo>
                    <a:pt x="1534377" y="4169260"/>
                    <a:pt x="2051902" y="3950185"/>
                    <a:pt x="2334477" y="3851760"/>
                  </a:cubicBezTo>
                  <a:cubicBezTo>
                    <a:pt x="2617052" y="3753335"/>
                    <a:pt x="2877402" y="3810485"/>
                    <a:pt x="3058377" y="3508860"/>
                  </a:cubicBezTo>
                  <a:cubicBezTo>
                    <a:pt x="3239352" y="3207235"/>
                    <a:pt x="3407627" y="2527785"/>
                    <a:pt x="3420327" y="2042010"/>
                  </a:cubicBezTo>
                  <a:cubicBezTo>
                    <a:pt x="3433027" y="1556235"/>
                    <a:pt x="3302852" y="927585"/>
                    <a:pt x="3134577" y="594210"/>
                  </a:cubicBezTo>
                  <a:cubicBezTo>
                    <a:pt x="2966302" y="260835"/>
                    <a:pt x="2690077" y="124310"/>
                    <a:pt x="2410677" y="41760"/>
                  </a:cubicBezTo>
                  <a:cubicBezTo>
                    <a:pt x="2131277" y="-40790"/>
                    <a:pt x="1737577" y="10010"/>
                    <a:pt x="1458177" y="98910"/>
                  </a:cubicBezTo>
                  <a:cubicBezTo>
                    <a:pt x="1178777" y="187810"/>
                    <a:pt x="899377" y="505310"/>
                    <a:pt x="734277" y="575160"/>
                  </a:cubicBezTo>
                  <a:cubicBezTo>
                    <a:pt x="569177" y="645010"/>
                    <a:pt x="521552" y="568810"/>
                    <a:pt x="467577" y="518010"/>
                  </a:cubicBezTo>
                  <a:cubicBezTo>
                    <a:pt x="413602" y="467210"/>
                    <a:pt x="461227" y="321160"/>
                    <a:pt x="410427" y="270360"/>
                  </a:cubicBezTo>
                  <a:cubicBezTo>
                    <a:pt x="359627" y="219560"/>
                    <a:pt x="223102" y="48110"/>
                    <a:pt x="162777" y="194160"/>
                  </a:cubicBezTo>
                  <a:close/>
                </a:path>
              </a:pathLst>
            </a:custGeom>
            <a:solidFill>
              <a:srgbClr val="FFF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descr="C:\Users\Admin\Downloads\2807_Vải thiều Thanh Hà được Cục Sở hữu trí tuệ cấp giấy chứng nhận đăng ký chỉ dẫn địa lý theo quyết định số 353 QĐ-SHTT ngày 25.5.2007.jpg"/>
          <p:cNvPicPr/>
          <p:nvPr/>
        </p:nvPicPr>
        <p:blipFill>
          <a:blip r:embed="rId15" cstate="print">
            <a:extLst>
              <a:ext uri="{BEBA8EAE-BF5A-486C-A8C5-ECC9F3942E4B}">
                <a14:imgProps xmlns:a14="http://schemas.microsoft.com/office/drawing/2010/main">
                  <a14:imgLayer r:embed="rId16">
                    <a14:imgEffect>
                      <a14:backgroundRemoval t="7803" b="90751" l="0" r="99133">
                        <a14:foregroundMark x1="16763" y1="16763" x2="16763" y2="16763"/>
                        <a14:foregroundMark x1="4335" y1="52312" x2="4335" y2="52312"/>
                      </a14:backgroundRemoval>
                    </a14:imgEffect>
                  </a14:imgLayer>
                </a14:imgProps>
              </a:ext>
              <a:ext uri="{28A0092B-C50C-407E-A947-70E740481C1C}">
                <a14:useLocalDpi xmlns:a14="http://schemas.microsoft.com/office/drawing/2010/main" val="0"/>
              </a:ext>
            </a:extLst>
          </a:blip>
          <a:srcRect/>
          <a:stretch>
            <a:fillRect/>
          </a:stretch>
        </p:blipFill>
        <p:spPr bwMode="auto">
          <a:xfrm>
            <a:off x="11277487" y="1453948"/>
            <a:ext cx="6781299" cy="7118507"/>
          </a:xfrm>
          <a:prstGeom prst="rect">
            <a:avLst/>
          </a:prstGeom>
          <a:noFill/>
          <a:ln>
            <a:noFill/>
          </a:ln>
        </p:spPr>
      </p:pic>
      <p:pic>
        <p:nvPicPr>
          <p:cNvPr id="1026" name="Picture 2" descr="Vải Thiều Thanh Hà"/>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38" b="90000" l="4583" r="96875"/>
                    </a14:imgEffect>
                  </a14:imgLayer>
                </a14:imgProps>
              </a:ext>
              <a:ext uri="{28A0092B-C50C-407E-A947-70E740481C1C}">
                <a14:useLocalDpi xmlns:a14="http://schemas.microsoft.com/office/drawing/2010/main" val="0"/>
              </a:ext>
            </a:extLst>
          </a:blip>
          <a:srcRect/>
          <a:stretch>
            <a:fillRect/>
          </a:stretch>
        </p:blipFill>
        <p:spPr bwMode="auto">
          <a:xfrm>
            <a:off x="3430353" y="6885125"/>
            <a:ext cx="6504724" cy="433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18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ircle(in)">
                                      <p:cBhvr>
                                        <p:cTn id="18" dur="2000"/>
                                        <p:tgtEl>
                                          <p:spTgt spid="30"/>
                                        </p:tgtEl>
                                      </p:cBhvr>
                                    </p:animEffect>
                                  </p:childTnLst>
                                  <p:subTnLst>
                                    <p:audio>
                                      <p:cMediaNode>
                                        <p:cTn display="0" masterRel="sameClick">
                                          <p:stCondLst>
                                            <p:cond evt="begin" delay="0">
                                              <p:tn val="16"/>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73837" y="1343722"/>
            <a:ext cx="386222" cy="496483"/>
          </a:xfrm>
          <a:custGeom>
            <a:avLst/>
            <a:gdLst/>
            <a:ahLst/>
            <a:cxnLst/>
            <a:rect l="l" t="t" r="r" b="b"/>
            <a:pathLst>
              <a:path w="386222" h="496483">
                <a:moveTo>
                  <a:pt x="0" y="0"/>
                </a:moveTo>
                <a:lnTo>
                  <a:pt x="386222" y="0"/>
                </a:lnTo>
                <a:lnTo>
                  <a:pt x="386222" y="496483"/>
                </a:lnTo>
                <a:lnTo>
                  <a:pt x="0" y="4964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flipH="1" flipV="1">
            <a:off x="10739807" y="6581301"/>
            <a:ext cx="2927141" cy="2960446"/>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5">
              <a:alphaModFix amt="9999"/>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0628750" y="1183775"/>
            <a:ext cx="1667205" cy="1632981"/>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a:alphaModFix amt="9999"/>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1030935" y="2535290"/>
            <a:ext cx="6028502" cy="6028502"/>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2583392" y="-87734"/>
            <a:ext cx="5386205" cy="10462468"/>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11" name="Freeform 11"/>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sp>
        <p:nvSpPr>
          <p:cNvPr id="13" name="Freeform 13"/>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grpSp>
        <p:nvGrpSpPr>
          <p:cNvPr id="14" name="Group 14"/>
          <p:cNvGrpSpPr/>
          <p:nvPr/>
        </p:nvGrpSpPr>
        <p:grpSpPr>
          <a:xfrm>
            <a:off x="16739037" y="1184142"/>
            <a:ext cx="816123" cy="816123"/>
            <a:chOff x="0" y="0"/>
            <a:chExt cx="812800" cy="812800"/>
          </a:xfrm>
        </p:grpSpPr>
        <p:sp>
          <p:nvSpPr>
            <p:cNvPr id="15" name="Freeform 15"/>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sp>
        <p:sp>
          <p:nvSpPr>
            <p:cNvPr id="16" name="TextBox 16"/>
            <p:cNvSpPr txBox="1"/>
            <p:nvPr/>
          </p:nvSpPr>
          <p:spPr>
            <a:xfrm>
              <a:off x="139700" y="92075"/>
              <a:ext cx="533400" cy="581025"/>
            </a:xfrm>
            <a:prstGeom prst="rect">
              <a:avLst/>
            </a:prstGeom>
          </p:spPr>
          <p:txBody>
            <a:bodyPr lIns="50800" tIns="50800" rIns="50800" bIns="50800" rtlCol="0" anchor="ctr"/>
            <a:lstStyle/>
            <a:p>
              <a:pPr algn="ctr">
                <a:lnSpc>
                  <a:spcPts val="3660"/>
                </a:lnSpc>
              </a:pPr>
              <a:endParaRPr/>
            </a:p>
          </p:txBody>
        </p:sp>
      </p:grpSp>
      <p:sp>
        <p:nvSpPr>
          <p:cNvPr id="18" name="TextBox 18"/>
          <p:cNvSpPr txBox="1"/>
          <p:nvPr/>
        </p:nvSpPr>
        <p:spPr>
          <a:xfrm>
            <a:off x="14077290" y="1421470"/>
            <a:ext cx="3334410" cy="437593"/>
          </a:xfrm>
          <a:prstGeom prst="rect">
            <a:avLst/>
          </a:prstGeom>
        </p:spPr>
        <p:txBody>
          <a:bodyPr lIns="0" tIns="0" rIns="0" bIns="0" rtlCol="0" anchor="t">
            <a:spAutoFit/>
          </a:bodyPr>
          <a:lstStyle/>
          <a:p>
            <a:pPr algn="l">
              <a:lnSpc>
                <a:spcPts val="3660"/>
              </a:lnSpc>
            </a:pPr>
            <a:r>
              <a:rPr lang="en-US" sz="2614">
                <a:solidFill>
                  <a:srgbClr val="015438"/>
                </a:solidFill>
                <a:latin typeface="Montserrat"/>
              </a:rPr>
              <a:t>SẢN PHẨM SỐ </a:t>
            </a:r>
          </a:p>
        </p:txBody>
      </p:sp>
      <p:sp>
        <p:nvSpPr>
          <p:cNvPr id="19" name="TextBox 19"/>
          <p:cNvSpPr txBox="1"/>
          <p:nvPr/>
        </p:nvSpPr>
        <p:spPr>
          <a:xfrm>
            <a:off x="2974546" y="4727029"/>
            <a:ext cx="7972081" cy="5065489"/>
          </a:xfrm>
          <a:prstGeom prst="rect">
            <a:avLst/>
          </a:prstGeom>
        </p:spPr>
        <p:txBody>
          <a:bodyPr wrap="square" lIns="0" tIns="0" rIns="0" bIns="0" rtlCol="0" anchor="t">
            <a:spAutoFit/>
          </a:bodyPr>
          <a:lstStyle/>
          <a:p>
            <a:pPr algn="just">
              <a:lnSpc>
                <a:spcPct val="150000"/>
              </a:lnSpc>
            </a:pPr>
            <a:r>
              <a:rPr lang="vi-VN" sz="2743" dirty="0">
                <a:solidFill>
                  <a:srgbClr val="015438"/>
                </a:solidFill>
                <a:latin typeface="Public Sans Bold"/>
              </a:rPr>
              <a:t>Bình Thuận </a:t>
            </a:r>
            <a:r>
              <a:rPr lang="en-US" sz="2743" dirty="0" err="1">
                <a:solidFill>
                  <a:srgbClr val="015438"/>
                </a:solidFill>
                <a:latin typeface="Public Sans Bold"/>
              </a:rPr>
              <a:t>có</a:t>
            </a:r>
            <a:r>
              <a:rPr lang="en-US" sz="2743" dirty="0">
                <a:solidFill>
                  <a:srgbClr val="015438"/>
                </a:solidFill>
                <a:latin typeface="Public Sans Bold"/>
              </a:rPr>
              <a:t> </a:t>
            </a:r>
            <a:r>
              <a:rPr lang="vi-VN" sz="2743" dirty="0">
                <a:solidFill>
                  <a:srgbClr val="015438"/>
                </a:solidFill>
                <a:latin typeface="Public Sans Bold"/>
              </a:rPr>
              <a:t>đặc trưng về khí hậu, thổ nhưỡng rất giống với nơi xuất xứ quả thanh long trong điều kiện lượng mưa ít, đất cát nên thoát nước nhanh. Hơn thế nữa, khu vực trồng thanh long Bình Thuận là nơi đưa vào áp dụng đầu tiên ở Việt Nam kỹ thuật trồng sử dụng ánh sáng đèn vào buổi đêm để kích thích sự sinh trưởng, cho cây nở hoa. </a:t>
            </a:r>
            <a:endParaRPr lang="en-US" sz="2743" dirty="0">
              <a:solidFill>
                <a:srgbClr val="015438"/>
              </a:solidFill>
              <a:latin typeface="Public Sans Bold"/>
            </a:endParaRPr>
          </a:p>
        </p:txBody>
      </p:sp>
      <p:sp>
        <p:nvSpPr>
          <p:cNvPr id="20" name="TextBox 20"/>
          <p:cNvSpPr txBox="1"/>
          <p:nvPr/>
        </p:nvSpPr>
        <p:spPr>
          <a:xfrm>
            <a:off x="16889213" y="1375827"/>
            <a:ext cx="515772" cy="385014"/>
          </a:xfrm>
          <a:prstGeom prst="rect">
            <a:avLst/>
          </a:prstGeom>
        </p:spPr>
        <p:txBody>
          <a:bodyPr lIns="0" tIns="0" rIns="0" bIns="0" rtlCol="0" anchor="t">
            <a:spAutoFit/>
          </a:bodyPr>
          <a:lstStyle/>
          <a:p>
            <a:pPr algn="ctr">
              <a:lnSpc>
                <a:spcPts val="3161"/>
              </a:lnSpc>
            </a:pPr>
            <a:r>
              <a:rPr lang="en-US" sz="2258">
                <a:solidFill>
                  <a:srgbClr val="FFFFFF"/>
                </a:solidFill>
                <a:latin typeface="Montserrat"/>
              </a:rPr>
              <a:t>01</a:t>
            </a:r>
          </a:p>
        </p:txBody>
      </p:sp>
      <p:sp>
        <p:nvSpPr>
          <p:cNvPr id="21" name="TextBox 21"/>
          <p:cNvSpPr txBox="1"/>
          <p:nvPr/>
        </p:nvSpPr>
        <p:spPr>
          <a:xfrm>
            <a:off x="3642573" y="1005342"/>
            <a:ext cx="4969538" cy="877405"/>
          </a:xfrm>
          <a:prstGeom prst="rect">
            <a:avLst/>
          </a:prstGeom>
        </p:spPr>
        <p:txBody>
          <a:bodyPr lIns="0" tIns="0" rIns="0" bIns="0" rtlCol="0" anchor="t">
            <a:spAutoFit/>
          </a:bodyPr>
          <a:lstStyle/>
          <a:p>
            <a:pPr algn="l">
              <a:lnSpc>
                <a:spcPts val="7287"/>
              </a:lnSpc>
            </a:pPr>
            <a:r>
              <a:rPr lang="en-US" sz="5205" spc="-182" dirty="0">
                <a:solidFill>
                  <a:srgbClr val="015438"/>
                </a:solidFill>
                <a:latin typeface="Montserrat"/>
              </a:rPr>
              <a:t>ĐÁP ÁN</a:t>
            </a:r>
          </a:p>
        </p:txBody>
      </p:sp>
      <p:sp>
        <p:nvSpPr>
          <p:cNvPr id="22" name="TextBox 22"/>
          <p:cNvSpPr txBox="1"/>
          <p:nvPr/>
        </p:nvSpPr>
        <p:spPr>
          <a:xfrm>
            <a:off x="3645762" y="1491841"/>
            <a:ext cx="7468343" cy="2402389"/>
          </a:xfrm>
          <a:prstGeom prst="rect">
            <a:avLst/>
          </a:prstGeom>
        </p:spPr>
        <p:txBody>
          <a:bodyPr wrap="square" lIns="0" tIns="0" rIns="0" bIns="0" rtlCol="0" anchor="t">
            <a:spAutoFit/>
          </a:bodyPr>
          <a:lstStyle/>
          <a:p>
            <a:pPr marL="0" lvl="0" indent="0">
              <a:lnSpc>
                <a:spcPct val="150000"/>
              </a:lnSpc>
              <a:spcBef>
                <a:spcPct val="0"/>
              </a:spcBef>
            </a:pPr>
            <a:r>
              <a:rPr lang="en-US" sz="8000" u="none" strike="noStrike" spc="-576" dirty="0" smtClean="0">
                <a:solidFill>
                  <a:srgbClr val="141414"/>
                </a:solidFill>
                <a:latin typeface="Nunito Sans Heavy"/>
              </a:rPr>
              <a:t>THANH LONG</a:t>
            </a:r>
            <a:br>
              <a:rPr lang="en-US" sz="8000" u="none" strike="noStrike" spc="-576" dirty="0" smtClean="0">
                <a:solidFill>
                  <a:srgbClr val="141414"/>
                </a:solidFill>
                <a:latin typeface="Nunito Sans Heavy"/>
              </a:rPr>
            </a:br>
            <a:endParaRPr lang="en-US" sz="2743" dirty="0">
              <a:solidFill>
                <a:srgbClr val="015438"/>
              </a:solidFill>
              <a:latin typeface="Public Sans Bold"/>
            </a:endParaRPr>
          </a:p>
        </p:txBody>
      </p:sp>
      <p:grpSp>
        <p:nvGrpSpPr>
          <p:cNvPr id="24" name="Group 23"/>
          <p:cNvGrpSpPr/>
          <p:nvPr/>
        </p:nvGrpSpPr>
        <p:grpSpPr>
          <a:xfrm>
            <a:off x="12053085" y="2455926"/>
            <a:ext cx="5477951" cy="4803848"/>
            <a:chOff x="11875868" y="3396182"/>
            <a:chExt cx="5477951" cy="4803848"/>
          </a:xfrm>
        </p:grpSpPr>
        <p:pic>
          <p:nvPicPr>
            <p:cNvPr id="30" name="Picture 29" descr="Quả thanh long Bình Thuận được đăng ký chỉ dẫn địa lý (GI) ở Nhật Bản | Đại  sứ quán Nhật Bản tại Việt Nam"/>
            <p:cNvPicPr/>
            <p:nvPr/>
          </p:nvPicPr>
          <p:blipFill>
            <a:blip r:embed="rId15">
              <a:extLst>
                <a:ext uri="{28A0092B-C50C-407E-A947-70E740481C1C}">
                  <a14:useLocalDpi xmlns:a14="http://schemas.microsoft.com/office/drawing/2010/main" val="0"/>
                </a:ext>
              </a:extLst>
            </a:blip>
            <a:srcRect/>
            <a:stretch>
              <a:fillRect/>
            </a:stretch>
          </p:blipFill>
          <p:spPr bwMode="auto">
            <a:xfrm>
              <a:off x="11875868" y="3396182"/>
              <a:ext cx="5477951" cy="4803848"/>
            </a:xfrm>
            <a:prstGeom prst="rect">
              <a:avLst/>
            </a:prstGeom>
            <a:noFill/>
            <a:ln>
              <a:noFill/>
            </a:ln>
          </p:spPr>
        </p:pic>
        <p:sp>
          <p:nvSpPr>
            <p:cNvPr id="23" name="Rectangle 22"/>
            <p:cNvSpPr/>
            <p:nvPr/>
          </p:nvSpPr>
          <p:spPr>
            <a:xfrm>
              <a:off x="12295955" y="6767246"/>
              <a:ext cx="4851143" cy="91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Quả thanh long Bình Thuận được đăng ký chỉ dẫn địa lý (GI) ở Nhật Bản | Đại  sứ quán Nhật Bản tại Việt Nam"/>
          <p:cNvPicPr/>
          <p:nvPr/>
        </p:nvPicPr>
        <p:blipFill>
          <a:blip r:embed="rId15">
            <a:extLst>
              <a:ext uri="{28A0092B-C50C-407E-A947-70E740481C1C}">
                <a14:useLocalDpi xmlns:a14="http://schemas.microsoft.com/office/drawing/2010/main" val="0"/>
              </a:ext>
            </a:extLst>
          </a:blip>
          <a:srcRect/>
          <a:stretch>
            <a:fillRect/>
          </a:stretch>
        </p:blipFill>
        <p:spPr bwMode="auto">
          <a:xfrm>
            <a:off x="12089442" y="2411454"/>
            <a:ext cx="5477951" cy="4803848"/>
          </a:xfrm>
          <a:prstGeom prst="rect">
            <a:avLst/>
          </a:prstGeom>
          <a:noFill/>
          <a:ln>
            <a:noFill/>
          </a:ln>
        </p:spPr>
      </p:pic>
      <p:sp>
        <p:nvSpPr>
          <p:cNvPr id="34" name="TextBox 22"/>
          <p:cNvSpPr txBox="1"/>
          <p:nvPr/>
        </p:nvSpPr>
        <p:spPr>
          <a:xfrm>
            <a:off x="4316124" y="2855691"/>
            <a:ext cx="7468343" cy="1846659"/>
          </a:xfrm>
          <a:prstGeom prst="rect">
            <a:avLst/>
          </a:prstGeom>
        </p:spPr>
        <p:txBody>
          <a:bodyPr wrap="square" lIns="0" tIns="0" rIns="0" bIns="0" rtlCol="0" anchor="t">
            <a:spAutoFit/>
          </a:bodyPr>
          <a:lstStyle/>
          <a:p>
            <a:pPr marL="0" lvl="0" indent="0" algn="ctr">
              <a:lnSpc>
                <a:spcPct val="150000"/>
              </a:lnSpc>
              <a:spcBef>
                <a:spcPct val="0"/>
              </a:spcBef>
            </a:pPr>
            <a:r>
              <a:rPr lang="en-US" sz="8000" u="none" strike="noStrike" spc="-576" dirty="0" smtClean="0">
                <a:solidFill>
                  <a:srgbClr val="141414"/>
                </a:solidFill>
                <a:latin typeface="Nunito Sans Heavy"/>
              </a:rPr>
              <a:t>BÌNH THUẬN</a:t>
            </a:r>
            <a:endParaRPr lang="en-US" sz="8000" u="none" strike="noStrike" spc="-576" dirty="0">
              <a:solidFill>
                <a:srgbClr val="141414"/>
              </a:solidFill>
              <a:latin typeface="Nunito Sans Heavy"/>
            </a:endParaRPr>
          </a:p>
        </p:txBody>
      </p:sp>
    </p:spTree>
    <p:extLst>
      <p:ext uri="{BB962C8B-B14F-4D97-AF65-F5344CB8AC3E}">
        <p14:creationId xmlns:p14="http://schemas.microsoft.com/office/powerpoint/2010/main" val="1975387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73837" y="1343722"/>
            <a:ext cx="386222" cy="496483"/>
          </a:xfrm>
          <a:custGeom>
            <a:avLst/>
            <a:gdLst/>
            <a:ahLst/>
            <a:cxnLst/>
            <a:rect l="l" t="t" r="r" b="b"/>
            <a:pathLst>
              <a:path w="386222" h="496483">
                <a:moveTo>
                  <a:pt x="0" y="0"/>
                </a:moveTo>
                <a:lnTo>
                  <a:pt x="386222" y="0"/>
                </a:lnTo>
                <a:lnTo>
                  <a:pt x="386222" y="496483"/>
                </a:lnTo>
                <a:lnTo>
                  <a:pt x="0" y="4964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628750" y="1183775"/>
            <a:ext cx="1667205" cy="1632981"/>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5">
              <a:alphaModFix amt="9999"/>
              <a:extLst>
                <a:ext uri="{96DAC541-7B7A-43D3-8B79-37D633B846F1}">
                  <asvg:svgBlip xmlns="" xmlns:asvg="http://schemas.microsoft.com/office/drawing/2016/SVG/main" r:embed="rId7"/>
                </a:ext>
              </a:extLst>
            </a:blip>
            <a:stretch>
              <a:fillRect/>
            </a:stretch>
          </a:blipFill>
        </p:spPr>
      </p:sp>
      <p:grpSp>
        <p:nvGrpSpPr>
          <p:cNvPr id="8" name="Group 8"/>
          <p:cNvGrpSpPr/>
          <p:nvPr/>
        </p:nvGrpSpPr>
        <p:grpSpPr>
          <a:xfrm>
            <a:off x="-2583392" y="-87734"/>
            <a:ext cx="5386205" cy="10462468"/>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11" name="Freeform 11"/>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8">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sp>
        <p:nvSpPr>
          <p:cNvPr id="13" name="Freeform 13"/>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grpSp>
        <p:nvGrpSpPr>
          <p:cNvPr id="14" name="Group 14"/>
          <p:cNvGrpSpPr/>
          <p:nvPr/>
        </p:nvGrpSpPr>
        <p:grpSpPr>
          <a:xfrm>
            <a:off x="16739037" y="1184142"/>
            <a:ext cx="816123" cy="816123"/>
            <a:chOff x="0" y="0"/>
            <a:chExt cx="812800" cy="812800"/>
          </a:xfrm>
        </p:grpSpPr>
        <p:sp>
          <p:nvSpPr>
            <p:cNvPr id="15" name="Freeform 15"/>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sp>
        <p:sp>
          <p:nvSpPr>
            <p:cNvPr id="16" name="TextBox 16"/>
            <p:cNvSpPr txBox="1"/>
            <p:nvPr/>
          </p:nvSpPr>
          <p:spPr>
            <a:xfrm>
              <a:off x="139700" y="92075"/>
              <a:ext cx="533400" cy="581025"/>
            </a:xfrm>
            <a:prstGeom prst="rect">
              <a:avLst/>
            </a:prstGeom>
          </p:spPr>
          <p:txBody>
            <a:bodyPr lIns="50800" tIns="50800" rIns="50800" bIns="50800" rtlCol="0" anchor="ctr"/>
            <a:lstStyle/>
            <a:p>
              <a:pPr algn="ctr">
                <a:lnSpc>
                  <a:spcPts val="3660"/>
                </a:lnSpc>
              </a:pPr>
              <a:endParaRPr/>
            </a:p>
          </p:txBody>
        </p:sp>
      </p:grpSp>
      <p:sp>
        <p:nvSpPr>
          <p:cNvPr id="18" name="TextBox 18"/>
          <p:cNvSpPr txBox="1"/>
          <p:nvPr/>
        </p:nvSpPr>
        <p:spPr>
          <a:xfrm>
            <a:off x="14077290" y="1421470"/>
            <a:ext cx="3334410" cy="437593"/>
          </a:xfrm>
          <a:prstGeom prst="rect">
            <a:avLst/>
          </a:prstGeom>
        </p:spPr>
        <p:txBody>
          <a:bodyPr lIns="0" tIns="0" rIns="0" bIns="0" rtlCol="0" anchor="t">
            <a:spAutoFit/>
          </a:bodyPr>
          <a:lstStyle/>
          <a:p>
            <a:pPr algn="l">
              <a:lnSpc>
                <a:spcPts val="3660"/>
              </a:lnSpc>
            </a:pPr>
            <a:r>
              <a:rPr lang="en-US" sz="2614">
                <a:solidFill>
                  <a:srgbClr val="015438"/>
                </a:solidFill>
                <a:latin typeface="Montserrat"/>
              </a:rPr>
              <a:t>SẢN PHẨM SỐ </a:t>
            </a:r>
          </a:p>
        </p:txBody>
      </p:sp>
      <p:sp>
        <p:nvSpPr>
          <p:cNvPr id="19" name="TextBox 19"/>
          <p:cNvSpPr txBox="1"/>
          <p:nvPr/>
        </p:nvSpPr>
        <p:spPr>
          <a:xfrm>
            <a:off x="3740531" y="4925049"/>
            <a:ext cx="6999276" cy="4524315"/>
          </a:xfrm>
          <a:prstGeom prst="rect">
            <a:avLst/>
          </a:prstGeom>
        </p:spPr>
        <p:txBody>
          <a:bodyPr lIns="0" tIns="0" rIns="0" bIns="0" rtlCol="0" anchor="t">
            <a:spAutoFit/>
          </a:bodyPr>
          <a:lstStyle/>
          <a:p>
            <a:pPr algn="just">
              <a:lnSpc>
                <a:spcPct val="150000"/>
              </a:lnSpc>
            </a:pPr>
            <a:r>
              <a:rPr lang="en-US" sz="2743" dirty="0">
                <a:solidFill>
                  <a:srgbClr val="015438"/>
                </a:solidFill>
                <a:latin typeface="Public Sans Bold"/>
              </a:rPr>
              <a:t>C</a:t>
            </a:r>
            <a:r>
              <a:rPr lang="vi-VN" sz="2743" dirty="0">
                <a:solidFill>
                  <a:srgbClr val="015438"/>
                </a:solidFill>
                <a:latin typeface="Public Sans Bold"/>
              </a:rPr>
              <a:t>hả mực Hạ Long đặc biệt ngon, giòn, dai, thơm, ngọt. Năm 2012, Chả mực Hạ Long được Trung tâm sách Kỷ lục Việt Nam ghi nhận TOP 10 món ăn đặc sản nổi tiếng Việt Nam. Năm 2013, chả mực Hạ Long xác lập kỷ lục châu Á do Tổ chức Kỷ lục châu Á công nhận.</a:t>
            </a:r>
            <a:endParaRPr lang="en-US" sz="2743" dirty="0">
              <a:solidFill>
                <a:srgbClr val="015438"/>
              </a:solidFill>
              <a:latin typeface="Public Sans Bold"/>
            </a:endParaRPr>
          </a:p>
        </p:txBody>
      </p:sp>
      <p:sp>
        <p:nvSpPr>
          <p:cNvPr id="20" name="TextBox 20"/>
          <p:cNvSpPr txBox="1"/>
          <p:nvPr/>
        </p:nvSpPr>
        <p:spPr>
          <a:xfrm>
            <a:off x="16889213" y="1375827"/>
            <a:ext cx="515772" cy="385014"/>
          </a:xfrm>
          <a:prstGeom prst="rect">
            <a:avLst/>
          </a:prstGeom>
        </p:spPr>
        <p:txBody>
          <a:bodyPr lIns="0" tIns="0" rIns="0" bIns="0" rtlCol="0" anchor="t">
            <a:spAutoFit/>
          </a:bodyPr>
          <a:lstStyle/>
          <a:p>
            <a:pPr algn="ctr">
              <a:lnSpc>
                <a:spcPts val="3161"/>
              </a:lnSpc>
            </a:pPr>
            <a:r>
              <a:rPr lang="en-US" sz="2258">
                <a:solidFill>
                  <a:srgbClr val="FFFFFF"/>
                </a:solidFill>
                <a:latin typeface="Montserrat"/>
              </a:rPr>
              <a:t>01</a:t>
            </a:r>
          </a:p>
        </p:txBody>
      </p:sp>
      <p:sp>
        <p:nvSpPr>
          <p:cNvPr id="21" name="TextBox 21"/>
          <p:cNvSpPr txBox="1"/>
          <p:nvPr/>
        </p:nvSpPr>
        <p:spPr>
          <a:xfrm>
            <a:off x="3711956" y="1338032"/>
            <a:ext cx="4969538" cy="877405"/>
          </a:xfrm>
          <a:prstGeom prst="rect">
            <a:avLst/>
          </a:prstGeom>
        </p:spPr>
        <p:txBody>
          <a:bodyPr lIns="0" tIns="0" rIns="0" bIns="0" rtlCol="0" anchor="t">
            <a:spAutoFit/>
          </a:bodyPr>
          <a:lstStyle/>
          <a:p>
            <a:pPr algn="l">
              <a:lnSpc>
                <a:spcPts val="7287"/>
              </a:lnSpc>
            </a:pPr>
            <a:r>
              <a:rPr lang="en-US" sz="5205" spc="-182">
                <a:solidFill>
                  <a:srgbClr val="015438"/>
                </a:solidFill>
                <a:latin typeface="Montserrat"/>
              </a:rPr>
              <a:t>ĐÁP ÁN</a:t>
            </a:r>
          </a:p>
        </p:txBody>
      </p:sp>
      <p:sp>
        <p:nvSpPr>
          <p:cNvPr id="22" name="TextBox 22"/>
          <p:cNvSpPr txBox="1"/>
          <p:nvPr/>
        </p:nvSpPr>
        <p:spPr>
          <a:xfrm>
            <a:off x="3711956" y="2486349"/>
            <a:ext cx="9242044" cy="1949252"/>
          </a:xfrm>
          <a:prstGeom prst="rect">
            <a:avLst/>
          </a:prstGeom>
        </p:spPr>
        <p:txBody>
          <a:bodyPr wrap="square" lIns="0" tIns="0" rIns="0" bIns="0" rtlCol="0" anchor="t">
            <a:spAutoFit/>
          </a:bodyPr>
          <a:lstStyle/>
          <a:p>
            <a:pPr marL="0" lvl="0" indent="0" algn="l">
              <a:lnSpc>
                <a:spcPts val="7600"/>
              </a:lnSpc>
              <a:spcBef>
                <a:spcPct val="0"/>
              </a:spcBef>
            </a:pPr>
            <a:r>
              <a:rPr lang="en-US" sz="8000" u="none" strike="noStrike" spc="-576" dirty="0" smtClean="0">
                <a:solidFill>
                  <a:srgbClr val="141414"/>
                </a:solidFill>
                <a:latin typeface="Nunito Sans Heavy"/>
              </a:rPr>
              <a:t>CHẢ MỰC </a:t>
            </a:r>
            <a:br>
              <a:rPr lang="en-US" sz="8000" u="none" strike="noStrike" spc="-576" dirty="0" smtClean="0">
                <a:solidFill>
                  <a:srgbClr val="141414"/>
                </a:solidFill>
                <a:latin typeface="Nunito Sans Heavy"/>
              </a:rPr>
            </a:br>
            <a:endParaRPr lang="en-US" sz="8000" u="none" strike="noStrike" spc="-576" dirty="0">
              <a:solidFill>
                <a:srgbClr val="141414"/>
              </a:solidFill>
              <a:latin typeface="Nunito Sans Heavy"/>
            </a:endParaRPr>
          </a:p>
        </p:txBody>
      </p:sp>
      <p:grpSp>
        <p:nvGrpSpPr>
          <p:cNvPr id="24" name="Group 23"/>
          <p:cNvGrpSpPr/>
          <p:nvPr/>
        </p:nvGrpSpPr>
        <p:grpSpPr>
          <a:xfrm>
            <a:off x="10739807" y="2383406"/>
            <a:ext cx="6472548" cy="7158341"/>
            <a:chOff x="10739807" y="2383406"/>
            <a:chExt cx="6472548" cy="7158341"/>
          </a:xfrm>
        </p:grpSpPr>
        <p:sp>
          <p:nvSpPr>
            <p:cNvPr id="3" name="Freeform 3"/>
            <p:cNvSpPr/>
            <p:nvPr/>
          </p:nvSpPr>
          <p:spPr>
            <a:xfrm flipH="1" flipV="1">
              <a:off x="10739807" y="6581301"/>
              <a:ext cx="2927141" cy="2960446"/>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15">
                <a:alphaModFix amt="9999"/>
                <a:extLst>
                  <a:ext uri="{96DAC541-7B7A-43D3-8B79-37D633B846F1}">
                    <asvg:svgBlip xmlns="" xmlns:asvg="http://schemas.microsoft.com/office/drawing/2016/SVG/main" r:embed="rId16"/>
                  </a:ext>
                </a:extLst>
              </a:blip>
              <a:stretch>
                <a:fillRect/>
              </a:stretch>
            </a:blipFill>
          </p:spPr>
        </p:sp>
        <p:sp>
          <p:nvSpPr>
            <p:cNvPr id="5" name="Freeform 5"/>
            <p:cNvSpPr/>
            <p:nvPr/>
          </p:nvSpPr>
          <p:spPr>
            <a:xfrm>
              <a:off x="11030935" y="2535290"/>
              <a:ext cx="6028502" cy="6028502"/>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17">
                <a:extLst>
                  <a:ext uri="{96DAC541-7B7A-43D3-8B79-37D633B846F1}">
                    <asvg:svgBlip xmlns="" xmlns:asvg="http://schemas.microsoft.com/office/drawing/2016/SVG/main" r:embed="rId9"/>
                  </a:ext>
                </a:extLst>
              </a:blip>
              <a:stretch>
                <a:fillRect/>
              </a:stretch>
            </a:blipFill>
          </p:spPr>
        </p:sp>
        <p:pic>
          <p:nvPicPr>
            <p:cNvPr id="31" name="Picture 30" descr="Chả mực giã tay Hạ Long – Thương Hiệu Quảng Ninh"/>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942224" y="2383406"/>
              <a:ext cx="6270131" cy="6283960"/>
            </a:xfrm>
            <a:prstGeom prst="rect">
              <a:avLst/>
            </a:prstGeom>
            <a:noFill/>
            <a:ln>
              <a:noFill/>
            </a:ln>
          </p:spPr>
        </p:pic>
        <p:sp>
          <p:nvSpPr>
            <p:cNvPr id="23" name="Donut 22"/>
            <p:cNvSpPr/>
            <p:nvPr/>
          </p:nvSpPr>
          <p:spPr>
            <a:xfrm>
              <a:off x="11519779" y="3011469"/>
              <a:ext cx="5091821" cy="5027631"/>
            </a:xfrm>
            <a:prstGeom prst="donut">
              <a:avLst>
                <a:gd name="adj" fmla="val 11370"/>
              </a:avLst>
            </a:prstGeom>
            <a:solidFill>
              <a:srgbClr val="FAF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2" name="Picture 31" descr="Chả mực giã tay Hạ Long – Thương Hiệu Quảng Ninh"/>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971512" y="2379622"/>
            <a:ext cx="6270131" cy="6283960"/>
          </a:xfrm>
          <a:prstGeom prst="rect">
            <a:avLst/>
          </a:prstGeom>
          <a:noFill/>
          <a:ln>
            <a:noFill/>
          </a:ln>
        </p:spPr>
      </p:pic>
      <p:sp>
        <p:nvSpPr>
          <p:cNvPr id="33" name="TextBox 22"/>
          <p:cNvSpPr txBox="1"/>
          <p:nvPr/>
        </p:nvSpPr>
        <p:spPr>
          <a:xfrm>
            <a:off x="6450920" y="3680715"/>
            <a:ext cx="4621022" cy="974626"/>
          </a:xfrm>
          <a:prstGeom prst="rect">
            <a:avLst/>
          </a:prstGeom>
        </p:spPr>
        <p:txBody>
          <a:bodyPr wrap="square" lIns="0" tIns="0" rIns="0" bIns="0" rtlCol="0" anchor="t">
            <a:spAutoFit/>
          </a:bodyPr>
          <a:lstStyle/>
          <a:p>
            <a:pPr marL="0" lvl="0" indent="0" algn="l">
              <a:lnSpc>
                <a:spcPts val="7600"/>
              </a:lnSpc>
              <a:spcBef>
                <a:spcPct val="0"/>
              </a:spcBef>
            </a:pPr>
            <a:r>
              <a:rPr lang="en-US" sz="8000" u="none" strike="noStrike" spc="-576" dirty="0" smtClean="0">
                <a:solidFill>
                  <a:srgbClr val="141414"/>
                </a:solidFill>
                <a:latin typeface="Nunito Sans Heavy"/>
              </a:rPr>
              <a:t>HẠ LONG</a:t>
            </a:r>
            <a:endParaRPr lang="en-US" sz="8000" u="none" strike="noStrike" spc="-576" dirty="0">
              <a:solidFill>
                <a:srgbClr val="141414"/>
              </a:solidFill>
              <a:latin typeface="Nunito Sans Heavy"/>
            </a:endParaRPr>
          </a:p>
        </p:txBody>
      </p:sp>
    </p:spTree>
    <p:extLst>
      <p:ext uri="{BB962C8B-B14F-4D97-AF65-F5344CB8AC3E}">
        <p14:creationId xmlns:p14="http://schemas.microsoft.com/office/powerpoint/2010/main" val="1395764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73837" y="1343722"/>
            <a:ext cx="386222" cy="496483"/>
          </a:xfrm>
          <a:custGeom>
            <a:avLst/>
            <a:gdLst/>
            <a:ahLst/>
            <a:cxnLst/>
            <a:rect l="l" t="t" r="r" b="b"/>
            <a:pathLst>
              <a:path w="386222" h="496483">
                <a:moveTo>
                  <a:pt x="0" y="0"/>
                </a:moveTo>
                <a:lnTo>
                  <a:pt x="386222" y="0"/>
                </a:lnTo>
                <a:lnTo>
                  <a:pt x="386222" y="496483"/>
                </a:lnTo>
                <a:lnTo>
                  <a:pt x="0" y="4964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flipH="1" flipV="1">
            <a:off x="10739807" y="6581301"/>
            <a:ext cx="2927141" cy="2960446"/>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5">
              <a:alphaModFix amt="9999"/>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0628750" y="1183775"/>
            <a:ext cx="1667205" cy="1632981"/>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a:alphaModFix amt="9999"/>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1030935" y="2535290"/>
            <a:ext cx="6028502" cy="6028502"/>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2583392" y="-87734"/>
            <a:ext cx="5386205" cy="10462468"/>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11" name="Freeform 11"/>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sp>
        <p:nvSpPr>
          <p:cNvPr id="13" name="Freeform 13"/>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grpSp>
        <p:nvGrpSpPr>
          <p:cNvPr id="14" name="Group 14"/>
          <p:cNvGrpSpPr/>
          <p:nvPr/>
        </p:nvGrpSpPr>
        <p:grpSpPr>
          <a:xfrm>
            <a:off x="16739037" y="1184142"/>
            <a:ext cx="816123" cy="816123"/>
            <a:chOff x="0" y="0"/>
            <a:chExt cx="812800" cy="812800"/>
          </a:xfrm>
        </p:grpSpPr>
        <p:sp>
          <p:nvSpPr>
            <p:cNvPr id="15" name="Freeform 15"/>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sp>
        <p:sp>
          <p:nvSpPr>
            <p:cNvPr id="16" name="TextBox 16"/>
            <p:cNvSpPr txBox="1"/>
            <p:nvPr/>
          </p:nvSpPr>
          <p:spPr>
            <a:xfrm>
              <a:off x="139700" y="92075"/>
              <a:ext cx="533400" cy="581025"/>
            </a:xfrm>
            <a:prstGeom prst="rect">
              <a:avLst/>
            </a:prstGeom>
          </p:spPr>
          <p:txBody>
            <a:bodyPr lIns="50800" tIns="50800" rIns="50800" bIns="50800" rtlCol="0" anchor="ctr"/>
            <a:lstStyle/>
            <a:p>
              <a:pPr algn="ctr">
                <a:lnSpc>
                  <a:spcPts val="3660"/>
                </a:lnSpc>
              </a:pPr>
              <a:endParaRPr/>
            </a:p>
          </p:txBody>
        </p:sp>
      </p:grpSp>
      <p:sp>
        <p:nvSpPr>
          <p:cNvPr id="18" name="TextBox 18"/>
          <p:cNvSpPr txBox="1"/>
          <p:nvPr/>
        </p:nvSpPr>
        <p:spPr>
          <a:xfrm>
            <a:off x="14077290" y="1421470"/>
            <a:ext cx="3334410" cy="437593"/>
          </a:xfrm>
          <a:prstGeom prst="rect">
            <a:avLst/>
          </a:prstGeom>
        </p:spPr>
        <p:txBody>
          <a:bodyPr lIns="0" tIns="0" rIns="0" bIns="0" rtlCol="0" anchor="t">
            <a:spAutoFit/>
          </a:bodyPr>
          <a:lstStyle/>
          <a:p>
            <a:pPr algn="l">
              <a:lnSpc>
                <a:spcPts val="3660"/>
              </a:lnSpc>
            </a:pPr>
            <a:r>
              <a:rPr lang="en-US" sz="2614">
                <a:solidFill>
                  <a:srgbClr val="015438"/>
                </a:solidFill>
                <a:latin typeface="Montserrat"/>
              </a:rPr>
              <a:t>SẢN PHẨM SỐ </a:t>
            </a:r>
          </a:p>
        </p:txBody>
      </p:sp>
      <p:sp>
        <p:nvSpPr>
          <p:cNvPr id="20" name="TextBox 20"/>
          <p:cNvSpPr txBox="1"/>
          <p:nvPr/>
        </p:nvSpPr>
        <p:spPr>
          <a:xfrm>
            <a:off x="16889213" y="1375827"/>
            <a:ext cx="515772" cy="385014"/>
          </a:xfrm>
          <a:prstGeom prst="rect">
            <a:avLst/>
          </a:prstGeom>
        </p:spPr>
        <p:txBody>
          <a:bodyPr lIns="0" tIns="0" rIns="0" bIns="0" rtlCol="0" anchor="t">
            <a:spAutoFit/>
          </a:bodyPr>
          <a:lstStyle/>
          <a:p>
            <a:pPr algn="ctr">
              <a:lnSpc>
                <a:spcPts val="3161"/>
              </a:lnSpc>
            </a:pPr>
            <a:r>
              <a:rPr lang="en-US" sz="2258">
                <a:solidFill>
                  <a:srgbClr val="FFFFFF"/>
                </a:solidFill>
                <a:latin typeface="Montserrat"/>
              </a:rPr>
              <a:t>01</a:t>
            </a:r>
          </a:p>
        </p:txBody>
      </p:sp>
      <p:sp>
        <p:nvSpPr>
          <p:cNvPr id="21" name="TextBox 21"/>
          <p:cNvSpPr txBox="1"/>
          <p:nvPr/>
        </p:nvSpPr>
        <p:spPr>
          <a:xfrm>
            <a:off x="3711956" y="1338032"/>
            <a:ext cx="4969538" cy="877405"/>
          </a:xfrm>
          <a:prstGeom prst="rect">
            <a:avLst/>
          </a:prstGeom>
        </p:spPr>
        <p:txBody>
          <a:bodyPr lIns="0" tIns="0" rIns="0" bIns="0" rtlCol="0" anchor="t">
            <a:spAutoFit/>
          </a:bodyPr>
          <a:lstStyle/>
          <a:p>
            <a:pPr algn="l">
              <a:lnSpc>
                <a:spcPts val="7287"/>
              </a:lnSpc>
            </a:pPr>
            <a:r>
              <a:rPr lang="en-US" sz="5205" spc="-182">
                <a:solidFill>
                  <a:srgbClr val="015438"/>
                </a:solidFill>
                <a:latin typeface="Montserrat"/>
              </a:rPr>
              <a:t>ĐÁP ÁN</a:t>
            </a:r>
          </a:p>
        </p:txBody>
      </p:sp>
      <p:sp>
        <p:nvSpPr>
          <p:cNvPr id="31" name="TextBox 19"/>
          <p:cNvSpPr txBox="1"/>
          <p:nvPr/>
        </p:nvSpPr>
        <p:spPr>
          <a:xfrm>
            <a:off x="3657600" y="4925049"/>
            <a:ext cx="6999276" cy="3165931"/>
          </a:xfrm>
          <a:prstGeom prst="rect">
            <a:avLst/>
          </a:prstGeom>
        </p:spPr>
        <p:txBody>
          <a:bodyPr lIns="0" tIns="0" rIns="0" bIns="0" rtlCol="0" anchor="t">
            <a:spAutoFit/>
          </a:bodyPr>
          <a:lstStyle/>
          <a:p>
            <a:pPr algn="just">
              <a:lnSpc>
                <a:spcPct val="150000"/>
              </a:lnSpc>
            </a:pPr>
            <a:r>
              <a:rPr lang="en-US" sz="2743" dirty="0">
                <a:solidFill>
                  <a:srgbClr val="015438"/>
                </a:solidFill>
                <a:latin typeface="Public Sans Bold"/>
              </a:rPr>
              <a:t>2 </a:t>
            </a:r>
            <a:r>
              <a:rPr lang="en-US" sz="2743" dirty="0" err="1">
                <a:solidFill>
                  <a:srgbClr val="015438"/>
                </a:solidFill>
                <a:latin typeface="Public Sans Bold"/>
              </a:rPr>
              <a:t>sản</a:t>
            </a:r>
            <a:r>
              <a:rPr lang="en-US" sz="2743" dirty="0">
                <a:solidFill>
                  <a:srgbClr val="015438"/>
                </a:solidFill>
                <a:latin typeface="Public Sans Bold"/>
              </a:rPr>
              <a:t> </a:t>
            </a:r>
            <a:r>
              <a:rPr lang="en-US" sz="2743" dirty="0" err="1">
                <a:solidFill>
                  <a:srgbClr val="015438"/>
                </a:solidFill>
                <a:latin typeface="Public Sans Bold"/>
              </a:rPr>
              <a:t>phẩm</a:t>
            </a:r>
            <a:r>
              <a:rPr lang="en-US" sz="2743" dirty="0">
                <a:solidFill>
                  <a:srgbClr val="015438"/>
                </a:solidFill>
                <a:latin typeface="Public Sans Bold"/>
              </a:rPr>
              <a:t> </a:t>
            </a:r>
            <a:r>
              <a:rPr lang="en-US" sz="2743" dirty="0" err="1">
                <a:solidFill>
                  <a:srgbClr val="015438"/>
                </a:solidFill>
                <a:latin typeface="Public Sans Bold"/>
              </a:rPr>
              <a:t>là</a:t>
            </a:r>
            <a:r>
              <a:rPr lang="en-US" sz="2743" dirty="0">
                <a:solidFill>
                  <a:srgbClr val="015438"/>
                </a:solidFill>
                <a:latin typeface="Public Sans Bold"/>
              </a:rPr>
              <a:t> </a:t>
            </a:r>
            <a:r>
              <a:rPr lang="en-US" sz="2743" dirty="0" err="1">
                <a:solidFill>
                  <a:srgbClr val="015438"/>
                </a:solidFill>
                <a:latin typeface="Public Sans Bold"/>
              </a:rPr>
              <a:t>chôm</a:t>
            </a:r>
            <a:r>
              <a:rPr lang="en-US" sz="2743" dirty="0">
                <a:solidFill>
                  <a:srgbClr val="015438"/>
                </a:solidFill>
                <a:latin typeface="Public Sans Bold"/>
              </a:rPr>
              <a:t> </a:t>
            </a:r>
            <a:r>
              <a:rPr lang="en-US" sz="2743" dirty="0" err="1">
                <a:solidFill>
                  <a:srgbClr val="015438"/>
                </a:solidFill>
                <a:latin typeface="Public Sans Bold"/>
              </a:rPr>
              <a:t>chôm</a:t>
            </a:r>
            <a:r>
              <a:rPr lang="en-US" sz="2743" dirty="0">
                <a:solidFill>
                  <a:srgbClr val="015438"/>
                </a:solidFill>
                <a:latin typeface="Public Sans Bold"/>
              </a:rPr>
              <a:t> </a:t>
            </a:r>
            <a:r>
              <a:rPr lang="en-US" sz="2743" dirty="0" err="1">
                <a:solidFill>
                  <a:srgbClr val="015438"/>
                </a:solidFill>
                <a:latin typeface="Public Sans Bold"/>
              </a:rPr>
              <a:t>nhãn</a:t>
            </a:r>
            <a:r>
              <a:rPr lang="en-US" sz="2743" dirty="0">
                <a:solidFill>
                  <a:srgbClr val="015438"/>
                </a:solidFill>
                <a:latin typeface="Public Sans Bold"/>
              </a:rPr>
              <a:t> Long </a:t>
            </a:r>
            <a:r>
              <a:rPr lang="en-US" sz="2743" dirty="0" err="1">
                <a:solidFill>
                  <a:srgbClr val="015438"/>
                </a:solidFill>
                <a:latin typeface="Public Sans Bold"/>
              </a:rPr>
              <a:t>Khánh</a:t>
            </a:r>
            <a:r>
              <a:rPr lang="en-US" sz="2743" dirty="0">
                <a:solidFill>
                  <a:srgbClr val="015438"/>
                </a:solidFill>
                <a:latin typeface="Public Sans Bold"/>
              </a:rPr>
              <a:t> </a:t>
            </a:r>
            <a:r>
              <a:rPr lang="en-US" sz="2743" dirty="0" err="1">
                <a:solidFill>
                  <a:srgbClr val="015438"/>
                </a:solidFill>
                <a:latin typeface="Public Sans Bold"/>
              </a:rPr>
              <a:t>và</a:t>
            </a:r>
            <a:r>
              <a:rPr lang="en-US" sz="2743" dirty="0">
                <a:solidFill>
                  <a:srgbClr val="015438"/>
                </a:solidFill>
                <a:latin typeface="Public Sans Bold"/>
              </a:rPr>
              <a:t> </a:t>
            </a:r>
            <a:r>
              <a:rPr lang="en-US" sz="2743" dirty="0" err="1">
                <a:solidFill>
                  <a:srgbClr val="015438"/>
                </a:solidFill>
                <a:latin typeface="Public Sans Bold"/>
              </a:rPr>
              <a:t>chôm</a:t>
            </a:r>
            <a:r>
              <a:rPr lang="en-US" sz="2743" dirty="0">
                <a:solidFill>
                  <a:srgbClr val="015438"/>
                </a:solidFill>
                <a:latin typeface="Public Sans Bold"/>
              </a:rPr>
              <a:t> </a:t>
            </a:r>
            <a:r>
              <a:rPr lang="en-US" sz="2743" dirty="0" err="1">
                <a:solidFill>
                  <a:srgbClr val="015438"/>
                </a:solidFill>
                <a:latin typeface="Public Sans Bold"/>
              </a:rPr>
              <a:t>chôm</a:t>
            </a:r>
            <a:r>
              <a:rPr lang="en-US" sz="2743" dirty="0">
                <a:solidFill>
                  <a:srgbClr val="015438"/>
                </a:solidFill>
                <a:latin typeface="Public Sans Bold"/>
              </a:rPr>
              <a:t> </a:t>
            </a:r>
            <a:r>
              <a:rPr lang="en-US" sz="2743" dirty="0" err="1">
                <a:solidFill>
                  <a:srgbClr val="015438"/>
                </a:solidFill>
                <a:latin typeface="Public Sans Bold"/>
              </a:rPr>
              <a:t>tróc</a:t>
            </a:r>
            <a:r>
              <a:rPr lang="en-US" sz="2743" dirty="0">
                <a:solidFill>
                  <a:srgbClr val="015438"/>
                </a:solidFill>
                <a:latin typeface="Public Sans Bold"/>
              </a:rPr>
              <a:t> </a:t>
            </a:r>
            <a:r>
              <a:rPr lang="en-US" sz="2743" dirty="0" err="1">
                <a:solidFill>
                  <a:srgbClr val="015438"/>
                </a:solidFill>
                <a:latin typeface="Public Sans Bold"/>
              </a:rPr>
              <a:t>vỏ</a:t>
            </a:r>
            <a:r>
              <a:rPr lang="en-US" sz="2743" dirty="0">
                <a:solidFill>
                  <a:srgbClr val="015438"/>
                </a:solidFill>
                <a:latin typeface="Public Sans Bold"/>
              </a:rPr>
              <a:t> Long </a:t>
            </a:r>
            <a:r>
              <a:rPr lang="en-US" sz="2743" dirty="0" err="1">
                <a:solidFill>
                  <a:srgbClr val="015438"/>
                </a:solidFill>
                <a:latin typeface="Public Sans Bold"/>
              </a:rPr>
              <a:t>Khánh</a:t>
            </a:r>
            <a:r>
              <a:rPr lang="en-US" sz="2743" dirty="0" smtClean="0">
                <a:solidFill>
                  <a:srgbClr val="015438"/>
                </a:solidFill>
                <a:latin typeface="Public Sans Bold"/>
              </a:rPr>
              <a:t>. C</a:t>
            </a:r>
            <a:r>
              <a:rPr lang="vi-VN" sz="2743" dirty="0" smtClean="0">
                <a:solidFill>
                  <a:srgbClr val="015438"/>
                </a:solidFill>
                <a:latin typeface="Public Sans Bold"/>
              </a:rPr>
              <a:t>hôm </a:t>
            </a:r>
            <a:r>
              <a:rPr lang="vi-VN" sz="2743" dirty="0">
                <a:solidFill>
                  <a:srgbClr val="015438"/>
                </a:solidFill>
                <a:latin typeface="Public Sans Bold"/>
              </a:rPr>
              <a:t>chôm Long Khánh từ lâu đã nổi tiếng khắp cả nước vì chất lượng thơm ngon, được người tiêu dùng ưa chuộng.</a:t>
            </a:r>
            <a:r>
              <a:rPr lang="en-US" sz="2743" dirty="0" smtClean="0">
                <a:solidFill>
                  <a:srgbClr val="015438"/>
                </a:solidFill>
                <a:latin typeface="Public Sans Bold"/>
              </a:rPr>
              <a:t> </a:t>
            </a:r>
            <a:endParaRPr lang="en-US" sz="2743" dirty="0">
              <a:solidFill>
                <a:srgbClr val="015438"/>
              </a:solidFill>
              <a:latin typeface="Public Sans Bold"/>
            </a:endParaRPr>
          </a:p>
        </p:txBody>
      </p:sp>
      <p:sp>
        <p:nvSpPr>
          <p:cNvPr id="32" name="TextBox 22"/>
          <p:cNvSpPr txBox="1"/>
          <p:nvPr/>
        </p:nvSpPr>
        <p:spPr>
          <a:xfrm>
            <a:off x="3711956" y="2486349"/>
            <a:ext cx="9242044" cy="1038746"/>
          </a:xfrm>
          <a:prstGeom prst="rect">
            <a:avLst/>
          </a:prstGeom>
        </p:spPr>
        <p:txBody>
          <a:bodyPr wrap="square" lIns="0" tIns="0" rIns="0" bIns="0" rtlCol="0" anchor="t">
            <a:spAutoFit/>
          </a:bodyPr>
          <a:lstStyle/>
          <a:p>
            <a:pPr marL="0" lvl="0" indent="0" algn="l">
              <a:lnSpc>
                <a:spcPts val="7600"/>
              </a:lnSpc>
              <a:spcBef>
                <a:spcPct val="0"/>
              </a:spcBef>
            </a:pPr>
            <a:r>
              <a:rPr lang="en-US" sz="8000" u="none" strike="noStrike" spc="-576" dirty="0" smtClean="0">
                <a:solidFill>
                  <a:srgbClr val="141414"/>
                </a:solidFill>
                <a:latin typeface="Nunito Sans Heavy"/>
              </a:rPr>
              <a:t>CHÔM </a:t>
            </a:r>
            <a:r>
              <a:rPr lang="en-US" sz="8000" u="none" strike="noStrike" spc="-576" dirty="0" err="1" smtClean="0">
                <a:solidFill>
                  <a:srgbClr val="141414"/>
                </a:solidFill>
                <a:latin typeface="Nunito Sans Heavy"/>
              </a:rPr>
              <a:t>CHÔM</a:t>
            </a:r>
            <a:endParaRPr lang="en-US" sz="8000" u="none" strike="noStrike" spc="-576" dirty="0">
              <a:solidFill>
                <a:srgbClr val="141414"/>
              </a:solidFill>
              <a:latin typeface="Nunito Sans Heavy"/>
            </a:endParaRPr>
          </a:p>
        </p:txBody>
      </p:sp>
      <p:sp>
        <p:nvSpPr>
          <p:cNvPr id="33" name="TextBox 22"/>
          <p:cNvSpPr txBox="1"/>
          <p:nvPr/>
        </p:nvSpPr>
        <p:spPr>
          <a:xfrm>
            <a:off x="5329103" y="3680715"/>
            <a:ext cx="7409557" cy="974626"/>
          </a:xfrm>
          <a:prstGeom prst="rect">
            <a:avLst/>
          </a:prstGeom>
        </p:spPr>
        <p:txBody>
          <a:bodyPr wrap="square" lIns="0" tIns="0" rIns="0" bIns="0" rtlCol="0" anchor="t">
            <a:spAutoFit/>
          </a:bodyPr>
          <a:lstStyle/>
          <a:p>
            <a:pPr marL="0" lvl="0" indent="0" algn="l">
              <a:lnSpc>
                <a:spcPts val="7600"/>
              </a:lnSpc>
              <a:spcBef>
                <a:spcPct val="0"/>
              </a:spcBef>
            </a:pPr>
            <a:r>
              <a:rPr lang="en-US" sz="8000" u="none" strike="noStrike" spc="-576" dirty="0" smtClean="0">
                <a:solidFill>
                  <a:srgbClr val="141414"/>
                </a:solidFill>
                <a:latin typeface="Nunito Sans Heavy"/>
              </a:rPr>
              <a:t>LONG KHÁNH</a:t>
            </a:r>
            <a:endParaRPr lang="en-US" sz="8000" u="none" strike="noStrike" spc="-576" dirty="0">
              <a:solidFill>
                <a:srgbClr val="141414"/>
              </a:solidFill>
              <a:latin typeface="Nunito Sans Heavy"/>
            </a:endParaRPr>
          </a:p>
        </p:txBody>
      </p:sp>
      <p:grpSp>
        <p:nvGrpSpPr>
          <p:cNvPr id="83" name="Group 82"/>
          <p:cNvGrpSpPr/>
          <p:nvPr/>
        </p:nvGrpSpPr>
        <p:grpSpPr>
          <a:xfrm>
            <a:off x="11936990" y="2862399"/>
            <a:ext cx="6429187" cy="4216190"/>
            <a:chOff x="11936990" y="2862399"/>
            <a:chExt cx="6429187" cy="4216190"/>
          </a:xfrm>
        </p:grpSpPr>
        <p:pic>
          <p:nvPicPr>
            <p:cNvPr id="30" name="Picture 29" descr="Untitled"/>
            <p:cNvPicPr/>
            <p:nvPr/>
          </p:nvPicPr>
          <p:blipFill>
            <a:blip r:embed="rId15">
              <a:extLst>
                <a:ext uri="{28A0092B-C50C-407E-A947-70E740481C1C}">
                  <a14:useLocalDpi xmlns:a14="http://schemas.microsoft.com/office/drawing/2010/main" val="0"/>
                </a:ext>
              </a:extLst>
            </a:blip>
            <a:srcRect/>
            <a:stretch>
              <a:fillRect/>
            </a:stretch>
          </p:blipFill>
          <p:spPr bwMode="auto">
            <a:xfrm>
              <a:off x="11936990" y="2862399"/>
              <a:ext cx="6332945" cy="4216190"/>
            </a:xfrm>
            <a:prstGeom prst="rect">
              <a:avLst/>
            </a:prstGeom>
            <a:noFill/>
            <a:ln>
              <a:noFill/>
            </a:ln>
          </p:spPr>
        </p:pic>
        <p:sp>
          <p:nvSpPr>
            <p:cNvPr id="23" name="Freeform 22"/>
            <p:cNvSpPr/>
            <p:nvPr/>
          </p:nvSpPr>
          <p:spPr>
            <a:xfrm>
              <a:off x="12275711" y="3404444"/>
              <a:ext cx="6090466" cy="3372695"/>
            </a:xfrm>
            <a:custGeom>
              <a:avLst/>
              <a:gdLst>
                <a:gd name="connsiteX0" fmla="*/ 240139 w 6090466"/>
                <a:gd name="connsiteY0" fmla="*/ 272206 h 3372695"/>
                <a:gd name="connsiteX1" fmla="*/ 125839 w 6090466"/>
                <a:gd name="connsiteY1" fmla="*/ 272206 h 3372695"/>
                <a:gd name="connsiteX2" fmla="*/ 68689 w 6090466"/>
                <a:gd name="connsiteY2" fmla="*/ 1377106 h 3372695"/>
                <a:gd name="connsiteX3" fmla="*/ 1154539 w 6090466"/>
                <a:gd name="connsiteY3" fmla="*/ 1700956 h 3372695"/>
                <a:gd name="connsiteX4" fmla="*/ 2278489 w 6090466"/>
                <a:gd name="connsiteY4" fmla="*/ 2043856 h 3372695"/>
                <a:gd name="connsiteX5" fmla="*/ 2830939 w 6090466"/>
                <a:gd name="connsiteY5" fmla="*/ 2786806 h 3372695"/>
                <a:gd name="connsiteX6" fmla="*/ 2945239 w 6090466"/>
                <a:gd name="connsiteY6" fmla="*/ 3263056 h 3372695"/>
                <a:gd name="connsiteX7" fmla="*/ 4259689 w 6090466"/>
                <a:gd name="connsiteY7" fmla="*/ 3224956 h 3372695"/>
                <a:gd name="connsiteX8" fmla="*/ 5993239 w 6090466"/>
                <a:gd name="connsiteY8" fmla="*/ 3282106 h 3372695"/>
                <a:gd name="connsiteX9" fmla="*/ 5764639 w 6090466"/>
                <a:gd name="connsiteY9" fmla="*/ 1834306 h 3372695"/>
                <a:gd name="connsiteX10" fmla="*/ 4869289 w 6090466"/>
                <a:gd name="connsiteY10" fmla="*/ 1815256 h 3372695"/>
                <a:gd name="connsiteX11" fmla="*/ 4183489 w 6090466"/>
                <a:gd name="connsiteY11" fmla="*/ 2043856 h 3372695"/>
                <a:gd name="connsiteX12" fmla="*/ 3783439 w 6090466"/>
                <a:gd name="connsiteY12" fmla="*/ 1567606 h 3372695"/>
                <a:gd name="connsiteX13" fmla="*/ 3726289 w 6090466"/>
                <a:gd name="connsiteY13" fmla="*/ 386506 h 3372695"/>
                <a:gd name="connsiteX14" fmla="*/ 1687939 w 6090466"/>
                <a:gd name="connsiteY14" fmla="*/ 5506 h 3372695"/>
                <a:gd name="connsiteX15" fmla="*/ 163939 w 6090466"/>
                <a:gd name="connsiteY15" fmla="*/ 196006 h 337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0466" h="3372695">
                  <a:moveTo>
                    <a:pt x="240139" y="272206"/>
                  </a:moveTo>
                  <a:cubicBezTo>
                    <a:pt x="197276" y="180131"/>
                    <a:pt x="154414" y="88056"/>
                    <a:pt x="125839" y="272206"/>
                  </a:cubicBezTo>
                  <a:cubicBezTo>
                    <a:pt x="97264" y="456356"/>
                    <a:pt x="-102761" y="1138981"/>
                    <a:pt x="68689" y="1377106"/>
                  </a:cubicBezTo>
                  <a:cubicBezTo>
                    <a:pt x="240139" y="1615231"/>
                    <a:pt x="1154539" y="1700956"/>
                    <a:pt x="1154539" y="1700956"/>
                  </a:cubicBezTo>
                  <a:cubicBezTo>
                    <a:pt x="1522839" y="1812081"/>
                    <a:pt x="1999089" y="1862881"/>
                    <a:pt x="2278489" y="2043856"/>
                  </a:cubicBezTo>
                  <a:cubicBezTo>
                    <a:pt x="2557889" y="2224831"/>
                    <a:pt x="2719814" y="2583606"/>
                    <a:pt x="2830939" y="2786806"/>
                  </a:cubicBezTo>
                  <a:cubicBezTo>
                    <a:pt x="2942064" y="2990006"/>
                    <a:pt x="2707114" y="3190031"/>
                    <a:pt x="2945239" y="3263056"/>
                  </a:cubicBezTo>
                  <a:cubicBezTo>
                    <a:pt x="3183364" y="3336081"/>
                    <a:pt x="3751689" y="3221781"/>
                    <a:pt x="4259689" y="3224956"/>
                  </a:cubicBezTo>
                  <a:cubicBezTo>
                    <a:pt x="4767689" y="3228131"/>
                    <a:pt x="5742414" y="3513881"/>
                    <a:pt x="5993239" y="3282106"/>
                  </a:cubicBezTo>
                  <a:cubicBezTo>
                    <a:pt x="6244064" y="3050331"/>
                    <a:pt x="5951964" y="2078781"/>
                    <a:pt x="5764639" y="1834306"/>
                  </a:cubicBezTo>
                  <a:cubicBezTo>
                    <a:pt x="5577314" y="1589831"/>
                    <a:pt x="5132814" y="1780331"/>
                    <a:pt x="4869289" y="1815256"/>
                  </a:cubicBezTo>
                  <a:cubicBezTo>
                    <a:pt x="4605764" y="1850181"/>
                    <a:pt x="4364464" y="2085131"/>
                    <a:pt x="4183489" y="2043856"/>
                  </a:cubicBezTo>
                  <a:cubicBezTo>
                    <a:pt x="4002514" y="2002581"/>
                    <a:pt x="3859639" y="1843831"/>
                    <a:pt x="3783439" y="1567606"/>
                  </a:cubicBezTo>
                  <a:cubicBezTo>
                    <a:pt x="3707239" y="1291381"/>
                    <a:pt x="4075539" y="646856"/>
                    <a:pt x="3726289" y="386506"/>
                  </a:cubicBezTo>
                  <a:cubicBezTo>
                    <a:pt x="3377039" y="126156"/>
                    <a:pt x="2281664" y="37256"/>
                    <a:pt x="1687939" y="5506"/>
                  </a:cubicBezTo>
                  <a:cubicBezTo>
                    <a:pt x="1094214" y="-26244"/>
                    <a:pt x="629076" y="84881"/>
                    <a:pt x="163939" y="196006"/>
                  </a:cubicBezTo>
                </a:path>
              </a:pathLst>
            </a:custGeom>
            <a:solidFill>
              <a:srgbClr val="FFF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12553547" y="2862399"/>
              <a:ext cx="0" cy="2890701"/>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3122975" y="2862399"/>
              <a:ext cx="0" cy="2433501"/>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3692403" y="2862399"/>
              <a:ext cx="0" cy="2740855"/>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261831" y="2862399"/>
              <a:ext cx="0" cy="2740855"/>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4831259" y="2862399"/>
              <a:ext cx="0" cy="4216190"/>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5400687" y="2862399"/>
              <a:ext cx="0" cy="3914740"/>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970115" y="2882240"/>
              <a:ext cx="31885" cy="3894899"/>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6539543" y="5448300"/>
              <a:ext cx="0" cy="1435029"/>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7108971" y="5143500"/>
              <a:ext cx="0" cy="1686305"/>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7678400" y="5067300"/>
              <a:ext cx="0" cy="1762505"/>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8244535" y="5143500"/>
              <a:ext cx="0" cy="1762505"/>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11972443" y="3737136"/>
              <a:ext cx="4170364" cy="1"/>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11936990" y="4565338"/>
              <a:ext cx="4170364" cy="1"/>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2295955" y="5393540"/>
              <a:ext cx="442705" cy="0"/>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4792259" y="6215574"/>
              <a:ext cx="3495741" cy="0"/>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3378534" y="5393541"/>
              <a:ext cx="4891401" cy="17621"/>
            </a:xfrm>
            <a:prstGeom prst="line">
              <a:avLst/>
            </a:prstGeom>
            <a:ln>
              <a:solidFill>
                <a:srgbClr val="B1B1AF"/>
              </a:solidFill>
            </a:ln>
          </p:spPr>
          <p:style>
            <a:lnRef idx="1">
              <a:schemeClr val="accent1"/>
            </a:lnRef>
            <a:fillRef idx="0">
              <a:schemeClr val="accent1"/>
            </a:fillRef>
            <a:effectRef idx="0">
              <a:schemeClr val="accent1"/>
            </a:effectRef>
            <a:fontRef idx="minor">
              <a:schemeClr val="tx1"/>
            </a:fontRef>
          </p:style>
        </p:cxnSp>
      </p:grpSp>
      <p:pic>
        <p:nvPicPr>
          <p:cNvPr id="84" name="Picture 83" descr="Untitled"/>
          <p:cNvPicPr/>
          <p:nvPr/>
        </p:nvPicPr>
        <p:blipFill>
          <a:blip r:embed="rId15">
            <a:extLst>
              <a:ext uri="{28A0092B-C50C-407E-A947-70E740481C1C}">
                <a14:useLocalDpi xmlns:a14="http://schemas.microsoft.com/office/drawing/2010/main" val="0"/>
              </a:ext>
            </a:extLst>
          </a:blip>
          <a:srcRect/>
          <a:stretch>
            <a:fillRect/>
          </a:stretch>
        </p:blipFill>
        <p:spPr bwMode="auto">
          <a:xfrm>
            <a:off x="11139871" y="2878376"/>
            <a:ext cx="7086599" cy="4216190"/>
          </a:xfrm>
          <a:prstGeom prst="rect">
            <a:avLst/>
          </a:prstGeom>
          <a:noFill/>
          <a:ln>
            <a:noFill/>
          </a:ln>
        </p:spPr>
      </p:pic>
    </p:spTree>
    <p:extLst>
      <p:ext uri="{BB962C8B-B14F-4D97-AF65-F5344CB8AC3E}">
        <p14:creationId xmlns:p14="http://schemas.microsoft.com/office/powerpoint/2010/main" val="15751439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circle(in)">
                                      <p:cBhvr>
                                        <p:cTn id="15" dur="2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circle(in)">
                                      <p:cBhvr>
                                        <p:cTn id="20" dur="2000"/>
                                        <p:tgtEl>
                                          <p:spTgt spid="84"/>
                                        </p:tgtEl>
                                      </p:cBhvr>
                                    </p:animEffect>
                                  </p:childTnLst>
                                  <p:subTnLst>
                                    <p:audio>
                                      <p:cMediaNode>
                                        <p:cTn display="0" masterRel="sameClick">
                                          <p:stCondLst>
                                            <p:cond evt="begin" delay="0">
                                              <p:tn val="1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73837" y="1343722"/>
            <a:ext cx="386222" cy="496483"/>
          </a:xfrm>
          <a:custGeom>
            <a:avLst/>
            <a:gdLst/>
            <a:ahLst/>
            <a:cxnLst/>
            <a:rect l="l" t="t" r="r" b="b"/>
            <a:pathLst>
              <a:path w="386222" h="496483">
                <a:moveTo>
                  <a:pt x="0" y="0"/>
                </a:moveTo>
                <a:lnTo>
                  <a:pt x="386222" y="0"/>
                </a:lnTo>
                <a:lnTo>
                  <a:pt x="386222" y="496483"/>
                </a:lnTo>
                <a:lnTo>
                  <a:pt x="0" y="4964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flipH="1" flipV="1">
            <a:off x="10739807" y="6581301"/>
            <a:ext cx="2927141" cy="2960446"/>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5">
              <a:alphaModFix amt="9999"/>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0628750" y="1183775"/>
            <a:ext cx="1667205" cy="1632981"/>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a:alphaModFix amt="9999"/>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1030935" y="2535290"/>
            <a:ext cx="6028502" cy="6028502"/>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2583392" y="-87734"/>
            <a:ext cx="5386205" cy="10462468"/>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11" name="Freeform 11"/>
          <p:cNvSpPr/>
          <p:nvPr/>
        </p:nvSpPr>
        <p:spPr>
          <a:xfrm rot="5400000">
            <a:off x="-6353101" y="3040238"/>
            <a:ext cx="12944674" cy="4595359"/>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1661773" y="1958840"/>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sp>
        <p:nvSpPr>
          <p:cNvPr id="13" name="Freeform 13"/>
          <p:cNvSpPr/>
          <p:nvPr/>
        </p:nvSpPr>
        <p:spPr>
          <a:xfrm>
            <a:off x="1661773" y="2091114"/>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a:extLst>
                <a:ext uri="{96DAC541-7B7A-43D3-8B79-37D633B846F1}">
                  <asvg:svgBlip xmlns="" xmlns:asvg="http://schemas.microsoft.com/office/drawing/2016/SVG/main" r:embed="rId14"/>
                </a:ext>
              </a:extLst>
            </a:blip>
            <a:stretch>
              <a:fillRect t="-151970" r="-621009" b="-1346787"/>
            </a:stretch>
          </a:blipFill>
        </p:spPr>
      </p:sp>
      <p:grpSp>
        <p:nvGrpSpPr>
          <p:cNvPr id="14" name="Group 14"/>
          <p:cNvGrpSpPr/>
          <p:nvPr/>
        </p:nvGrpSpPr>
        <p:grpSpPr>
          <a:xfrm>
            <a:off x="16739037" y="1184142"/>
            <a:ext cx="816123" cy="816123"/>
            <a:chOff x="0" y="0"/>
            <a:chExt cx="812800" cy="812800"/>
          </a:xfrm>
        </p:grpSpPr>
        <p:sp>
          <p:nvSpPr>
            <p:cNvPr id="15" name="Freeform 15"/>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sp>
        <p:sp>
          <p:nvSpPr>
            <p:cNvPr id="16" name="TextBox 16"/>
            <p:cNvSpPr txBox="1"/>
            <p:nvPr/>
          </p:nvSpPr>
          <p:spPr>
            <a:xfrm>
              <a:off x="139700" y="92075"/>
              <a:ext cx="533400" cy="581025"/>
            </a:xfrm>
            <a:prstGeom prst="rect">
              <a:avLst/>
            </a:prstGeom>
          </p:spPr>
          <p:txBody>
            <a:bodyPr lIns="50800" tIns="50800" rIns="50800" bIns="50800" rtlCol="0" anchor="ctr"/>
            <a:lstStyle/>
            <a:p>
              <a:pPr algn="ctr">
                <a:lnSpc>
                  <a:spcPts val="3660"/>
                </a:lnSpc>
              </a:pPr>
              <a:endParaRPr/>
            </a:p>
          </p:txBody>
        </p:sp>
      </p:grpSp>
      <p:sp>
        <p:nvSpPr>
          <p:cNvPr id="18" name="TextBox 18"/>
          <p:cNvSpPr txBox="1"/>
          <p:nvPr/>
        </p:nvSpPr>
        <p:spPr>
          <a:xfrm>
            <a:off x="14077290" y="1421470"/>
            <a:ext cx="3334410" cy="437593"/>
          </a:xfrm>
          <a:prstGeom prst="rect">
            <a:avLst/>
          </a:prstGeom>
        </p:spPr>
        <p:txBody>
          <a:bodyPr lIns="0" tIns="0" rIns="0" bIns="0" rtlCol="0" anchor="t">
            <a:spAutoFit/>
          </a:bodyPr>
          <a:lstStyle/>
          <a:p>
            <a:pPr algn="l">
              <a:lnSpc>
                <a:spcPts val="3660"/>
              </a:lnSpc>
            </a:pPr>
            <a:r>
              <a:rPr lang="en-US" sz="2614">
                <a:solidFill>
                  <a:srgbClr val="015438"/>
                </a:solidFill>
                <a:latin typeface="Montserrat"/>
              </a:rPr>
              <a:t>SẢN PHẨM SỐ </a:t>
            </a:r>
          </a:p>
        </p:txBody>
      </p:sp>
      <p:sp>
        <p:nvSpPr>
          <p:cNvPr id="19" name="TextBox 19"/>
          <p:cNvSpPr txBox="1"/>
          <p:nvPr/>
        </p:nvSpPr>
        <p:spPr>
          <a:xfrm>
            <a:off x="3740531" y="3779888"/>
            <a:ext cx="6999276" cy="4912563"/>
          </a:xfrm>
          <a:prstGeom prst="rect">
            <a:avLst/>
          </a:prstGeom>
        </p:spPr>
        <p:txBody>
          <a:bodyPr lIns="0" tIns="0" rIns="0" bIns="0" rtlCol="0" anchor="t">
            <a:spAutoFit/>
          </a:bodyPr>
          <a:lstStyle/>
          <a:p>
            <a:pPr algn="just">
              <a:lnSpc>
                <a:spcPct val="150000"/>
              </a:lnSpc>
            </a:pPr>
            <a:r>
              <a:rPr lang="vi-VN" sz="3600" dirty="0">
                <a:solidFill>
                  <a:srgbClr val="015438"/>
                </a:solidFill>
                <a:latin typeface="Public Sans Bold"/>
              </a:rPr>
              <a:t>tỏi Lý Sơn có hình dạng bé với ba chỉ số đặc thù là: Củ nhỏ, </a:t>
            </a:r>
            <a:r>
              <a:rPr lang="vi-VN" sz="3600" dirty="0" smtClean="0">
                <a:solidFill>
                  <a:srgbClr val="015438"/>
                </a:solidFill>
                <a:latin typeface="Public Sans Bold"/>
              </a:rPr>
              <a:t>thịt </a:t>
            </a:r>
            <a:r>
              <a:rPr lang="vi-VN" sz="3600" dirty="0">
                <a:solidFill>
                  <a:srgbClr val="015438"/>
                </a:solidFill>
                <a:latin typeface="Public Sans Bold"/>
              </a:rPr>
              <a:t>tỏi có màu trắng ngà và sắc xanh đặc trưng; mùi vị thơm dịu đặc trương, không nồng hắc, ít cay, có vị ngọt đầu lưỡi.</a:t>
            </a:r>
            <a:endParaRPr lang="en-US" sz="2243" dirty="0">
              <a:solidFill>
                <a:srgbClr val="015438"/>
              </a:solidFill>
              <a:latin typeface="Nunito Sans"/>
            </a:endParaRPr>
          </a:p>
        </p:txBody>
      </p:sp>
      <p:sp>
        <p:nvSpPr>
          <p:cNvPr id="20" name="TextBox 20"/>
          <p:cNvSpPr txBox="1"/>
          <p:nvPr/>
        </p:nvSpPr>
        <p:spPr>
          <a:xfrm>
            <a:off x="16889213" y="1375827"/>
            <a:ext cx="515772" cy="385014"/>
          </a:xfrm>
          <a:prstGeom prst="rect">
            <a:avLst/>
          </a:prstGeom>
        </p:spPr>
        <p:txBody>
          <a:bodyPr lIns="0" tIns="0" rIns="0" bIns="0" rtlCol="0" anchor="t">
            <a:spAutoFit/>
          </a:bodyPr>
          <a:lstStyle/>
          <a:p>
            <a:pPr algn="ctr">
              <a:lnSpc>
                <a:spcPts val="3161"/>
              </a:lnSpc>
            </a:pPr>
            <a:r>
              <a:rPr lang="en-US" sz="2258">
                <a:solidFill>
                  <a:srgbClr val="FFFFFF"/>
                </a:solidFill>
                <a:latin typeface="Montserrat"/>
              </a:rPr>
              <a:t>01</a:t>
            </a:r>
          </a:p>
        </p:txBody>
      </p:sp>
      <p:sp>
        <p:nvSpPr>
          <p:cNvPr id="21" name="TextBox 21"/>
          <p:cNvSpPr txBox="1"/>
          <p:nvPr/>
        </p:nvSpPr>
        <p:spPr>
          <a:xfrm>
            <a:off x="3711956" y="1338032"/>
            <a:ext cx="4969538" cy="877405"/>
          </a:xfrm>
          <a:prstGeom prst="rect">
            <a:avLst/>
          </a:prstGeom>
        </p:spPr>
        <p:txBody>
          <a:bodyPr lIns="0" tIns="0" rIns="0" bIns="0" rtlCol="0" anchor="t">
            <a:spAutoFit/>
          </a:bodyPr>
          <a:lstStyle/>
          <a:p>
            <a:pPr algn="l">
              <a:lnSpc>
                <a:spcPts val="7287"/>
              </a:lnSpc>
            </a:pPr>
            <a:r>
              <a:rPr lang="en-US" sz="5205" spc="-182">
                <a:solidFill>
                  <a:srgbClr val="015438"/>
                </a:solidFill>
                <a:latin typeface="Montserrat"/>
              </a:rPr>
              <a:t>ĐÁP ÁN</a:t>
            </a:r>
          </a:p>
        </p:txBody>
      </p:sp>
      <p:sp>
        <p:nvSpPr>
          <p:cNvPr id="22" name="TextBox 22"/>
          <p:cNvSpPr txBox="1"/>
          <p:nvPr/>
        </p:nvSpPr>
        <p:spPr>
          <a:xfrm>
            <a:off x="3711956" y="2486349"/>
            <a:ext cx="8583999" cy="1034952"/>
          </a:xfrm>
          <a:prstGeom prst="rect">
            <a:avLst/>
          </a:prstGeom>
        </p:spPr>
        <p:txBody>
          <a:bodyPr lIns="0" tIns="0" rIns="0" bIns="0" rtlCol="0" anchor="t">
            <a:spAutoFit/>
          </a:bodyPr>
          <a:lstStyle/>
          <a:p>
            <a:pPr marL="0" lvl="0" indent="0" algn="l">
              <a:lnSpc>
                <a:spcPts val="7600"/>
              </a:lnSpc>
              <a:spcBef>
                <a:spcPct val="0"/>
              </a:spcBef>
            </a:pPr>
            <a:r>
              <a:rPr lang="en-US" sz="8000" u="none" strike="noStrike" spc="-576" dirty="0" smtClean="0">
                <a:solidFill>
                  <a:srgbClr val="141414"/>
                </a:solidFill>
                <a:latin typeface="Nunito Sans Heavy"/>
              </a:rPr>
              <a:t>TỎI LÝ SƠN</a:t>
            </a:r>
            <a:endParaRPr lang="en-US" sz="8000" u="none" strike="noStrike" spc="-576" dirty="0">
              <a:solidFill>
                <a:srgbClr val="141414"/>
              </a:solidFill>
              <a:latin typeface="Nunito Sans Heavy"/>
            </a:endParaRPr>
          </a:p>
        </p:txBody>
      </p:sp>
      <p:pic>
        <p:nvPicPr>
          <p:cNvPr id="29" name="Picture 28" descr="Tỏi Lý Sơn đã có chỉ dẫn địa lý"/>
          <p:cNvPicPr/>
          <p:nvPr/>
        </p:nvPicPr>
        <p:blipFill>
          <a:blip r:embed="rId15" cstate="print">
            <a:extLst>
              <a:ext uri="{BEBA8EAE-BF5A-486C-A8C5-ECC9F3942E4B}">
                <a14:imgProps xmlns:a14="http://schemas.microsoft.com/office/drawing/2010/main">
                  <a14:imgLayer r:embed="rId16">
                    <a14:imgEffect>
                      <a14:backgroundRemoval t="6270" b="93417" l="9827" r="90462"/>
                    </a14:imgEffect>
                  </a14:imgLayer>
                </a14:imgProps>
              </a:ext>
              <a:ext uri="{28A0092B-C50C-407E-A947-70E740481C1C}">
                <a14:useLocalDpi xmlns:a14="http://schemas.microsoft.com/office/drawing/2010/main" val="0"/>
              </a:ext>
            </a:extLst>
          </a:blip>
          <a:srcRect/>
          <a:stretch>
            <a:fillRect/>
          </a:stretch>
        </p:blipFill>
        <p:spPr bwMode="auto">
          <a:xfrm>
            <a:off x="10628750" y="2292396"/>
            <a:ext cx="7023660" cy="6465980"/>
          </a:xfrm>
          <a:prstGeom prst="rect">
            <a:avLst/>
          </a:prstGeom>
          <a:noFill/>
          <a:ln>
            <a:noFill/>
          </a:ln>
        </p:spPr>
      </p:pic>
      <p:sp>
        <p:nvSpPr>
          <p:cNvPr id="23" name="Freeform 22"/>
          <p:cNvSpPr/>
          <p:nvPr/>
        </p:nvSpPr>
        <p:spPr>
          <a:xfrm>
            <a:off x="12611100" y="3065720"/>
            <a:ext cx="2910503" cy="918063"/>
          </a:xfrm>
          <a:custGeom>
            <a:avLst/>
            <a:gdLst>
              <a:gd name="connsiteX0" fmla="*/ 0 w 2910503"/>
              <a:gd name="connsiteY0" fmla="*/ 534729 h 921480"/>
              <a:gd name="connsiteX1" fmla="*/ 285750 w 2910503"/>
              <a:gd name="connsiteY1" fmla="*/ 839529 h 921480"/>
              <a:gd name="connsiteX2" fmla="*/ 895350 w 2910503"/>
              <a:gd name="connsiteY2" fmla="*/ 610929 h 921480"/>
              <a:gd name="connsiteX3" fmla="*/ 1733550 w 2910503"/>
              <a:gd name="connsiteY3" fmla="*/ 515679 h 921480"/>
              <a:gd name="connsiteX4" fmla="*/ 2400300 w 2910503"/>
              <a:gd name="connsiteY4" fmla="*/ 649029 h 921480"/>
              <a:gd name="connsiteX5" fmla="*/ 2781300 w 2910503"/>
              <a:gd name="connsiteY5" fmla="*/ 858579 h 921480"/>
              <a:gd name="connsiteX6" fmla="*/ 2857500 w 2910503"/>
              <a:gd name="connsiteY6" fmla="*/ 896679 h 921480"/>
              <a:gd name="connsiteX7" fmla="*/ 2876550 w 2910503"/>
              <a:gd name="connsiteY7" fmla="*/ 515679 h 921480"/>
              <a:gd name="connsiteX8" fmla="*/ 2381250 w 2910503"/>
              <a:gd name="connsiteY8" fmla="*/ 268029 h 921480"/>
              <a:gd name="connsiteX9" fmla="*/ 1219200 w 2910503"/>
              <a:gd name="connsiteY9" fmla="*/ 1329 h 921480"/>
              <a:gd name="connsiteX10" fmla="*/ 304800 w 2910503"/>
              <a:gd name="connsiteY10" fmla="*/ 191829 h 921480"/>
              <a:gd name="connsiteX11" fmla="*/ 57150 w 2910503"/>
              <a:gd name="connsiteY11" fmla="*/ 744279 h 921480"/>
              <a:gd name="connsiteX12" fmla="*/ 57150 w 2910503"/>
              <a:gd name="connsiteY12" fmla="*/ 744279 h 921480"/>
              <a:gd name="connsiteX13" fmla="*/ 476250 w 2910503"/>
              <a:gd name="connsiteY13" fmla="*/ 687129 h 921480"/>
              <a:gd name="connsiteX0" fmla="*/ 0 w 2910503"/>
              <a:gd name="connsiteY0" fmla="*/ 534729 h 921480"/>
              <a:gd name="connsiteX1" fmla="*/ 209550 w 2910503"/>
              <a:gd name="connsiteY1" fmla="*/ 877629 h 921480"/>
              <a:gd name="connsiteX2" fmla="*/ 895350 w 2910503"/>
              <a:gd name="connsiteY2" fmla="*/ 610929 h 921480"/>
              <a:gd name="connsiteX3" fmla="*/ 1733550 w 2910503"/>
              <a:gd name="connsiteY3" fmla="*/ 515679 h 921480"/>
              <a:gd name="connsiteX4" fmla="*/ 2400300 w 2910503"/>
              <a:gd name="connsiteY4" fmla="*/ 649029 h 921480"/>
              <a:gd name="connsiteX5" fmla="*/ 2781300 w 2910503"/>
              <a:gd name="connsiteY5" fmla="*/ 858579 h 921480"/>
              <a:gd name="connsiteX6" fmla="*/ 2857500 w 2910503"/>
              <a:gd name="connsiteY6" fmla="*/ 896679 h 921480"/>
              <a:gd name="connsiteX7" fmla="*/ 2876550 w 2910503"/>
              <a:gd name="connsiteY7" fmla="*/ 515679 h 921480"/>
              <a:gd name="connsiteX8" fmla="*/ 2381250 w 2910503"/>
              <a:gd name="connsiteY8" fmla="*/ 268029 h 921480"/>
              <a:gd name="connsiteX9" fmla="*/ 1219200 w 2910503"/>
              <a:gd name="connsiteY9" fmla="*/ 1329 h 921480"/>
              <a:gd name="connsiteX10" fmla="*/ 304800 w 2910503"/>
              <a:gd name="connsiteY10" fmla="*/ 191829 h 921480"/>
              <a:gd name="connsiteX11" fmla="*/ 57150 w 2910503"/>
              <a:gd name="connsiteY11" fmla="*/ 744279 h 921480"/>
              <a:gd name="connsiteX12" fmla="*/ 57150 w 2910503"/>
              <a:gd name="connsiteY12" fmla="*/ 744279 h 921480"/>
              <a:gd name="connsiteX13" fmla="*/ 476250 w 2910503"/>
              <a:gd name="connsiteY13" fmla="*/ 687129 h 921480"/>
              <a:gd name="connsiteX0" fmla="*/ 0 w 2910503"/>
              <a:gd name="connsiteY0" fmla="*/ 534729 h 918063"/>
              <a:gd name="connsiteX1" fmla="*/ 209550 w 2910503"/>
              <a:gd name="connsiteY1" fmla="*/ 877629 h 918063"/>
              <a:gd name="connsiteX2" fmla="*/ 895350 w 2910503"/>
              <a:gd name="connsiteY2" fmla="*/ 610929 h 918063"/>
              <a:gd name="connsiteX3" fmla="*/ 1733550 w 2910503"/>
              <a:gd name="connsiteY3" fmla="*/ 515679 h 918063"/>
              <a:gd name="connsiteX4" fmla="*/ 2374900 w 2910503"/>
              <a:gd name="connsiteY4" fmla="*/ 763329 h 918063"/>
              <a:gd name="connsiteX5" fmla="*/ 2781300 w 2910503"/>
              <a:gd name="connsiteY5" fmla="*/ 858579 h 918063"/>
              <a:gd name="connsiteX6" fmla="*/ 2857500 w 2910503"/>
              <a:gd name="connsiteY6" fmla="*/ 896679 h 918063"/>
              <a:gd name="connsiteX7" fmla="*/ 2876550 w 2910503"/>
              <a:gd name="connsiteY7" fmla="*/ 515679 h 918063"/>
              <a:gd name="connsiteX8" fmla="*/ 2381250 w 2910503"/>
              <a:gd name="connsiteY8" fmla="*/ 268029 h 918063"/>
              <a:gd name="connsiteX9" fmla="*/ 1219200 w 2910503"/>
              <a:gd name="connsiteY9" fmla="*/ 1329 h 918063"/>
              <a:gd name="connsiteX10" fmla="*/ 304800 w 2910503"/>
              <a:gd name="connsiteY10" fmla="*/ 191829 h 918063"/>
              <a:gd name="connsiteX11" fmla="*/ 57150 w 2910503"/>
              <a:gd name="connsiteY11" fmla="*/ 744279 h 918063"/>
              <a:gd name="connsiteX12" fmla="*/ 57150 w 2910503"/>
              <a:gd name="connsiteY12" fmla="*/ 744279 h 918063"/>
              <a:gd name="connsiteX13" fmla="*/ 476250 w 2910503"/>
              <a:gd name="connsiteY13" fmla="*/ 687129 h 918063"/>
              <a:gd name="connsiteX0" fmla="*/ 0 w 2910503"/>
              <a:gd name="connsiteY0" fmla="*/ 534729 h 918063"/>
              <a:gd name="connsiteX1" fmla="*/ 209550 w 2910503"/>
              <a:gd name="connsiteY1" fmla="*/ 877629 h 918063"/>
              <a:gd name="connsiteX2" fmla="*/ 895350 w 2910503"/>
              <a:gd name="connsiteY2" fmla="*/ 610929 h 918063"/>
              <a:gd name="connsiteX3" fmla="*/ 1733550 w 2910503"/>
              <a:gd name="connsiteY3" fmla="*/ 515679 h 918063"/>
              <a:gd name="connsiteX4" fmla="*/ 2374900 w 2910503"/>
              <a:gd name="connsiteY4" fmla="*/ 763329 h 918063"/>
              <a:gd name="connsiteX5" fmla="*/ 2781300 w 2910503"/>
              <a:gd name="connsiteY5" fmla="*/ 858579 h 918063"/>
              <a:gd name="connsiteX6" fmla="*/ 2857500 w 2910503"/>
              <a:gd name="connsiteY6" fmla="*/ 896679 h 918063"/>
              <a:gd name="connsiteX7" fmla="*/ 2876550 w 2910503"/>
              <a:gd name="connsiteY7" fmla="*/ 515679 h 918063"/>
              <a:gd name="connsiteX8" fmla="*/ 2381250 w 2910503"/>
              <a:gd name="connsiteY8" fmla="*/ 268029 h 918063"/>
              <a:gd name="connsiteX9" fmla="*/ 1219200 w 2910503"/>
              <a:gd name="connsiteY9" fmla="*/ 1329 h 918063"/>
              <a:gd name="connsiteX10" fmla="*/ 304800 w 2910503"/>
              <a:gd name="connsiteY10" fmla="*/ 191829 h 918063"/>
              <a:gd name="connsiteX11" fmla="*/ 57150 w 2910503"/>
              <a:gd name="connsiteY11" fmla="*/ 744279 h 918063"/>
              <a:gd name="connsiteX12" fmla="*/ 57150 w 2910503"/>
              <a:gd name="connsiteY12" fmla="*/ 744279 h 918063"/>
              <a:gd name="connsiteX13" fmla="*/ 247650 w 2910503"/>
              <a:gd name="connsiteY13" fmla="*/ 915729 h 91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0503" h="918063">
                <a:moveTo>
                  <a:pt x="0" y="534729"/>
                </a:moveTo>
                <a:cubicBezTo>
                  <a:pt x="68262" y="680779"/>
                  <a:pt x="60325" y="864929"/>
                  <a:pt x="209550" y="877629"/>
                </a:cubicBezTo>
                <a:cubicBezTo>
                  <a:pt x="358775" y="890329"/>
                  <a:pt x="641350" y="671254"/>
                  <a:pt x="895350" y="610929"/>
                </a:cubicBezTo>
                <a:cubicBezTo>
                  <a:pt x="1149350" y="550604"/>
                  <a:pt x="1486958" y="490279"/>
                  <a:pt x="1733550" y="515679"/>
                </a:cubicBezTo>
                <a:cubicBezTo>
                  <a:pt x="1980142" y="541079"/>
                  <a:pt x="2200275" y="706179"/>
                  <a:pt x="2374900" y="763329"/>
                </a:cubicBezTo>
                <a:cubicBezTo>
                  <a:pt x="2549525" y="820479"/>
                  <a:pt x="2700867" y="836354"/>
                  <a:pt x="2781300" y="858579"/>
                </a:cubicBezTo>
                <a:cubicBezTo>
                  <a:pt x="2861733" y="880804"/>
                  <a:pt x="2841625" y="953829"/>
                  <a:pt x="2857500" y="896679"/>
                </a:cubicBezTo>
                <a:cubicBezTo>
                  <a:pt x="2873375" y="839529"/>
                  <a:pt x="2955925" y="620454"/>
                  <a:pt x="2876550" y="515679"/>
                </a:cubicBezTo>
                <a:cubicBezTo>
                  <a:pt x="2797175" y="410904"/>
                  <a:pt x="2657475" y="353754"/>
                  <a:pt x="2381250" y="268029"/>
                </a:cubicBezTo>
                <a:cubicBezTo>
                  <a:pt x="2105025" y="182304"/>
                  <a:pt x="1565275" y="14029"/>
                  <a:pt x="1219200" y="1329"/>
                </a:cubicBezTo>
                <a:cubicBezTo>
                  <a:pt x="873125" y="-11371"/>
                  <a:pt x="498475" y="68004"/>
                  <a:pt x="304800" y="191829"/>
                </a:cubicBezTo>
                <a:cubicBezTo>
                  <a:pt x="111125" y="315654"/>
                  <a:pt x="57150" y="744279"/>
                  <a:pt x="57150" y="744279"/>
                </a:cubicBezTo>
                <a:lnTo>
                  <a:pt x="57150" y="744279"/>
                </a:lnTo>
                <a:lnTo>
                  <a:pt x="247650" y="915729"/>
                </a:lnTo>
              </a:path>
            </a:pathLst>
          </a:custGeom>
          <a:solidFill>
            <a:srgbClr val="295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Tỏi Lý Sơn đã có chỉ dẫn địa lý"/>
          <p:cNvPicPr/>
          <p:nvPr/>
        </p:nvPicPr>
        <p:blipFill>
          <a:blip r:embed="rId15" cstate="print">
            <a:extLst>
              <a:ext uri="{BEBA8EAE-BF5A-486C-A8C5-ECC9F3942E4B}">
                <a14:imgProps xmlns:a14="http://schemas.microsoft.com/office/drawing/2010/main">
                  <a14:imgLayer r:embed="rId16">
                    <a14:imgEffect>
                      <a14:backgroundRemoval t="6270" b="93417" l="9827" r="90462"/>
                    </a14:imgEffect>
                  </a14:imgLayer>
                </a14:imgProps>
              </a:ext>
              <a:ext uri="{28A0092B-C50C-407E-A947-70E740481C1C}">
                <a14:useLocalDpi xmlns:a14="http://schemas.microsoft.com/office/drawing/2010/main" val="0"/>
              </a:ext>
            </a:extLst>
          </a:blip>
          <a:srcRect/>
          <a:stretch>
            <a:fillRect/>
          </a:stretch>
        </p:blipFill>
        <p:spPr bwMode="auto">
          <a:xfrm>
            <a:off x="10628750" y="2274568"/>
            <a:ext cx="7023660" cy="6465980"/>
          </a:xfrm>
          <a:prstGeom prst="rect">
            <a:avLst/>
          </a:prstGeom>
          <a:noFill/>
          <a:ln>
            <a:noFill/>
          </a:ln>
        </p:spPr>
      </p:pic>
    </p:spTree>
    <p:extLst>
      <p:ext uri="{BB962C8B-B14F-4D97-AF65-F5344CB8AC3E}">
        <p14:creationId xmlns:p14="http://schemas.microsoft.com/office/powerpoint/2010/main" val="9218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20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TotalTime>
  <Words>881</Words>
  <Application>Microsoft Office PowerPoint</Application>
  <PresentationFormat>Custom</PresentationFormat>
  <Paragraphs>139</Paragraphs>
  <Slides>24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Public Sans Bold</vt:lpstr>
      <vt:lpstr>Arial</vt:lpstr>
      <vt:lpstr>Montserrat Bold</vt:lpstr>
      <vt:lpstr>Nunito Sans</vt:lpstr>
      <vt:lpstr>Francois One</vt:lpstr>
      <vt:lpstr>Charmonman Bold</vt:lpstr>
      <vt:lpstr>Poppins</vt:lpstr>
      <vt:lpstr>Nunito Sans Heavy</vt:lpstr>
      <vt:lpstr>Montserrat</vt:lpstr>
      <vt:lpstr>Nunito Sans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 THỰC HÀNH: VIẾT BÁO CÁO </dc:title>
  <cp:lastModifiedBy>Admin</cp:lastModifiedBy>
  <cp:revision>14</cp:revision>
  <dcterms:created xsi:type="dcterms:W3CDTF">2006-08-16T00:00:00Z</dcterms:created>
  <dcterms:modified xsi:type="dcterms:W3CDTF">2026-01-11T03:24:09Z</dcterms:modified>
  <dc:identifier>DAGG2T1EJdY</dc:identifier>
</cp:coreProperties>
</file>