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34" r:id="rId2"/>
    <p:sldId id="335" r:id="rId3"/>
    <p:sldId id="336" r:id="rId4"/>
    <p:sldId id="337" r:id="rId5"/>
    <p:sldId id="338" r:id="rId6"/>
    <p:sldId id="340" r:id="rId7"/>
    <p:sldId id="339" r:id="rId8"/>
    <p:sldId id="341" r:id="rId9"/>
    <p:sldId id="342" r:id="rId10"/>
    <p:sldId id="364" r:id="rId11"/>
    <p:sldId id="343" r:id="rId12"/>
    <p:sldId id="344" r:id="rId13"/>
    <p:sldId id="345" r:id="rId14"/>
    <p:sldId id="346" r:id="rId15"/>
    <p:sldId id="347" r:id="rId16"/>
    <p:sldId id="348" r:id="rId17"/>
    <p:sldId id="349" r:id="rId18"/>
    <p:sldId id="350" r:id="rId19"/>
    <p:sldId id="351" r:id="rId20"/>
    <p:sldId id="352" r:id="rId21"/>
    <p:sldId id="354" r:id="rId22"/>
    <p:sldId id="363" r:id="rId23"/>
    <p:sldId id="327" r:id="rId24"/>
    <p:sldId id="328" r:id="rId25"/>
    <p:sldId id="329" r:id="rId26"/>
    <p:sldId id="330" r:id="rId27"/>
    <p:sldId id="331" r:id="rId28"/>
    <p:sldId id="332" r:id="rId29"/>
    <p:sldId id="365" r:id="rId30"/>
    <p:sldId id="333" r:id="rId31"/>
  </p:sldIdLst>
  <p:sldSz cx="18288000" cy="10287000"/>
  <p:notesSz cx="6858000" cy="9144000"/>
  <p:embeddedFontLst>
    <p:embeddedFont>
      <p:font typeface="Lato Bold" panose="020B0604020202020204" charset="0"/>
      <p:regular r:id="rId33"/>
      <p:bold r:id="rId34"/>
    </p:embeddedFont>
    <p:embeddedFont>
      <p:font typeface="Baloo" panose="020B0604020202020204" charset="0"/>
      <p:regular r:id="rId35"/>
    </p:embeddedFont>
    <p:embeddedFont>
      <p:font typeface="Lato 1" panose="020B0604020202020204" charset="0"/>
      <p:regular r:id="rId36"/>
    </p:embeddedFont>
    <p:embeddedFont>
      <p:font typeface="Lato" panose="020B0604020202020204" charset="0"/>
      <p:regular r:id="rId37"/>
      <p:bold r:id="rId38"/>
      <p:italic r:id="rId39"/>
    </p:embeddedFont>
    <p:embeddedFont>
      <p:font typeface="BHN Nexa Rust Slab Heavy" panose="020B0604020202020204" charset="0"/>
      <p:regular r:id="rId40"/>
    </p:embeddedFont>
    <p:embeddedFont>
      <p:font typeface="Open Sauce Bold" panose="020B0604020202020204" charset="0"/>
      <p:regular r:id="rId41"/>
    </p:embeddedFont>
    <p:embeddedFont>
      <p:font typeface="#9Slide03 SFU Futura_07" panose="020B0604020202020204" charset="0"/>
      <p:bold r:id="rId42"/>
    </p:embeddedFont>
    <p:embeddedFont>
      <p:font typeface="Montserrat" panose="00000500000000000000" pitchFamily="2" charset="0"/>
      <p:regular r:id="rId43"/>
      <p:bold r:id="rId44"/>
      <p:italic r:id="rId45"/>
      <p:boldItalic r:id="rId46"/>
    </p:embeddedFont>
    <p:embeddedFont>
      <p:font typeface="Lato 1 Bold" panose="020B0604020202020204" charset="0"/>
      <p:regular r:id="rId47"/>
    </p:embeddedFont>
    <p:embeddedFont>
      <p:font typeface="Charmonman Bold" panose="020B0604020202020204" charset="0"/>
      <p:regular r:id="rId48"/>
    </p:embeddedFont>
    <p:embeddedFont>
      <p:font typeface="Lato 1 Italics" panose="020B0604020202020204" charset="0"/>
      <p:regular r:id="rId49"/>
    </p:embeddedFont>
    <p:embeddedFont>
      <p:font typeface="Dancing Script Bold" panose="020B0604020202020204" charset="0"/>
      <p:regular r:id="rId50"/>
    </p:embeddedFont>
    <p:embeddedFont>
      <p:font typeface="CS Gordon Rounded" panose="020B0604020202020204" charset="0"/>
      <p:regular r:id="rId51"/>
    </p:embeddedFont>
    <p:embeddedFont>
      <p:font typeface="Calibri" panose="020F0502020204030204" pitchFamily="34" charset="0"/>
      <p:regular r:id="rId52"/>
      <p:bold r:id="rId53"/>
      <p:italic r:id="rId54"/>
      <p:boldItalic r:id="rId55"/>
    </p:embeddedFont>
    <p:embeddedFont>
      <p:font typeface="Dancing Script"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ABD4"/>
    <a:srgbClr val="262A12"/>
    <a:srgbClr val="C5D356"/>
    <a:srgbClr val="FFF7DB"/>
    <a:srgbClr val="F4FFFF"/>
    <a:srgbClr val="C6E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93" autoAdjust="0"/>
    <p:restoredTop sz="93592" autoAdjust="0"/>
  </p:normalViewPr>
  <p:slideViewPr>
    <p:cSldViewPr>
      <p:cViewPr varScale="1">
        <p:scale>
          <a:sx n="46" d="100"/>
          <a:sy n="46" d="100"/>
        </p:scale>
        <p:origin x="57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E78DB-AE45-4AAE-96B5-F6CFED10C0B4}"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36AF4-EFFA-4C46-8F4D-F9F3A72B5815}" type="slidenum">
              <a:rPr lang="en-US" smtClean="0"/>
              <a:t>‹#›</a:t>
            </a:fld>
            <a:endParaRPr lang="en-US"/>
          </a:p>
        </p:txBody>
      </p:sp>
    </p:spTree>
    <p:extLst>
      <p:ext uri="{BB962C8B-B14F-4D97-AF65-F5344CB8AC3E}">
        <p14:creationId xmlns:p14="http://schemas.microsoft.com/office/powerpoint/2010/main" val="164477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36AF4-EFFA-4C46-8F4D-F9F3A72B5815}" type="slidenum">
              <a:rPr lang="en-US" smtClean="0"/>
              <a:t>12</a:t>
            </a:fld>
            <a:endParaRPr lang="en-US"/>
          </a:p>
        </p:txBody>
      </p:sp>
    </p:spTree>
    <p:extLst>
      <p:ext uri="{BB962C8B-B14F-4D97-AF65-F5344CB8AC3E}">
        <p14:creationId xmlns:p14="http://schemas.microsoft.com/office/powerpoint/2010/main" val="1617584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8E736AF4-EFFA-4C46-8F4D-F9F3A72B5815}" type="slidenum">
              <a:rPr lang="en-US" smtClean="0"/>
              <a:t>22</a:t>
            </a:fld>
            <a:endParaRPr lang="en-US"/>
          </a:p>
        </p:txBody>
      </p:sp>
    </p:spTree>
    <p:extLst>
      <p:ext uri="{BB962C8B-B14F-4D97-AF65-F5344CB8AC3E}">
        <p14:creationId xmlns:p14="http://schemas.microsoft.com/office/powerpoint/2010/main" val="2200542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49FDE-D1E2-474B-8E23-8AA57D00C0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98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7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6.svg"/><Relationship Id="rId7" Type="http://schemas.openxmlformats.org/officeDocument/2006/relationships/image" Target="../media/image34.png"/><Relationship Id="rId12" Type="http://schemas.openxmlformats.org/officeDocument/2006/relationships/image" Target="../media/image37.jp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102.sv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22.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20.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13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image" Target="../media/image130.svg"/><Relationship Id="rId4" Type="http://schemas.openxmlformats.org/officeDocument/2006/relationships/image" Target="../media/image126.svg"/><Relationship Id="rId9" Type="http://schemas.openxmlformats.org/officeDocument/2006/relationships/image" Target="../media/image57.png"/><Relationship Id="rId14" Type="http://schemas.openxmlformats.org/officeDocument/2006/relationships/image" Target="../media/image134.sv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37.svg"/><Relationship Id="rId7" Type="http://schemas.openxmlformats.org/officeDocument/2006/relationships/image" Target="../media/image141.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28.svg"/><Relationship Id="rId5" Type="http://schemas.openxmlformats.org/officeDocument/2006/relationships/image" Target="../media/image139.svg"/><Relationship Id="rId10" Type="http://schemas.openxmlformats.org/officeDocument/2006/relationships/image" Target="../media/image56.png"/><Relationship Id="rId4" Type="http://schemas.openxmlformats.org/officeDocument/2006/relationships/image" Target="../media/image62.png"/><Relationship Id="rId9" Type="http://schemas.openxmlformats.org/officeDocument/2006/relationships/image" Target="../media/image143.svg"/></Relationships>
</file>

<file path=ppt/slides/_rels/slide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9.jpeg"/><Relationship Id="rId9" Type="http://schemas.openxmlformats.org/officeDocument/2006/relationships/image" Target="../media/image78.svg"/></Relationships>
</file>

<file path=ppt/slides/_rels/slide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
          <p:cNvGrpSpPr/>
          <p:nvPr/>
        </p:nvGrpSpPr>
        <p:grpSpPr>
          <a:xfrm>
            <a:off x="43746" y="0"/>
            <a:ext cx="18244253" cy="10286999"/>
            <a:chOff x="0" y="0"/>
            <a:chExt cx="4281307" cy="2247245"/>
          </a:xfrm>
        </p:grpSpPr>
        <p:sp>
          <p:nvSpPr>
            <p:cNvPr id="27"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sp>
          <p:nvSpPr>
            <p:cNvPr id="28"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rocchi"/>
                  <a:ea typeface="+mn-ea"/>
                  <a:cs typeface="+mn-cs"/>
                </a:rPr>
                <a:t>6-8 nhóm chơi</a:t>
              </a:r>
            </a:p>
          </p:txBody>
        </p:sp>
      </p:grpSp>
      <p:sp>
        <p:nvSpPr>
          <p:cNvPr id="2" name="Freeform 2"/>
          <p:cNvSpPr/>
          <p:nvPr/>
        </p:nvSpPr>
        <p:spPr>
          <a:xfrm>
            <a:off x="300494" y="5608188"/>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432473" y="5608188"/>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6564453" y="5608188"/>
            <a:ext cx="2843623" cy="2997231"/>
          </a:xfrm>
          <a:custGeom>
            <a:avLst/>
            <a:gdLst/>
            <a:ahLst/>
            <a:cxnLst/>
            <a:rect l="l" t="t" r="r" b="b"/>
            <a:pathLst>
              <a:path w="2843623" h="2997231">
                <a:moveTo>
                  <a:pt x="0" y="0"/>
                </a:moveTo>
                <a:lnTo>
                  <a:pt x="2843623" y="0"/>
                </a:lnTo>
                <a:lnTo>
                  <a:pt x="2843623" y="2997231"/>
                </a:lnTo>
                <a:lnTo>
                  <a:pt x="0" y="29972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AutoShape 5"/>
          <p:cNvSpPr/>
          <p:nvPr/>
        </p:nvSpPr>
        <p:spPr>
          <a:xfrm>
            <a:off x="1722011" y="5469462"/>
            <a:ext cx="6264547" cy="0"/>
          </a:xfrm>
          <a:prstGeom prst="line">
            <a:avLst/>
          </a:prstGeom>
          <a:ln w="28575" cap="rnd">
            <a:solidFill>
              <a:srgbClr val="67A516"/>
            </a:solidFill>
            <a:prstDash val="solid"/>
            <a:headEnd type="triangle" w="lg" len="med"/>
            <a:tailEnd type="triangle" w="lg" len="med"/>
          </a:ln>
        </p:spPr>
        <p:txBody>
          <a:bodyPr/>
          <a:lstStyle/>
          <a:p>
            <a:endParaRPr lang="en-US"/>
          </a:p>
        </p:txBody>
      </p:sp>
      <p:sp>
        <p:nvSpPr>
          <p:cNvPr id="6" name="AutoShape 6"/>
          <p:cNvSpPr/>
          <p:nvPr/>
        </p:nvSpPr>
        <p:spPr>
          <a:xfrm flipV="1">
            <a:off x="4854285" y="4831847"/>
            <a:ext cx="0" cy="637615"/>
          </a:xfrm>
          <a:prstGeom prst="line">
            <a:avLst/>
          </a:prstGeom>
          <a:ln w="28575" cap="rnd">
            <a:solidFill>
              <a:srgbClr val="67A516"/>
            </a:solidFill>
            <a:prstDash val="solid"/>
            <a:headEnd type="triangle" w="lg" len="med"/>
            <a:tailEnd type="none" w="sm" len="sm"/>
          </a:ln>
        </p:spPr>
        <p:txBody>
          <a:bodyPr/>
          <a:lstStyle/>
          <a:p>
            <a:endParaRPr lang="en-US"/>
          </a:p>
        </p:txBody>
      </p:sp>
      <p:sp>
        <p:nvSpPr>
          <p:cNvPr id="7" name="Freeform 7"/>
          <p:cNvSpPr/>
          <p:nvPr/>
        </p:nvSpPr>
        <p:spPr>
          <a:xfrm>
            <a:off x="43747" y="333062"/>
            <a:ext cx="4452085" cy="1391277"/>
          </a:xfrm>
          <a:custGeom>
            <a:avLst/>
            <a:gdLst/>
            <a:ahLst/>
            <a:cxnLst/>
            <a:rect l="l" t="t" r="r" b="b"/>
            <a:pathLst>
              <a:path w="4452085" h="1391277">
                <a:moveTo>
                  <a:pt x="0" y="0"/>
                </a:moveTo>
                <a:lnTo>
                  <a:pt x="4452086" y="0"/>
                </a:lnTo>
                <a:lnTo>
                  <a:pt x="4452086" y="1391276"/>
                </a:lnTo>
                <a:lnTo>
                  <a:pt x="0" y="13912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00494" y="952500"/>
            <a:ext cx="3783903" cy="679450"/>
          </a:xfrm>
          <a:prstGeom prst="rect">
            <a:avLst/>
          </a:prstGeom>
        </p:spPr>
        <p:txBody>
          <a:bodyPr lIns="0" tIns="0" rIns="0" bIns="0" rtlCol="0" anchor="t">
            <a:spAutoFit/>
          </a:bodyPr>
          <a:lstStyle/>
          <a:p>
            <a:pPr marL="0" marR="0" lvl="0" indent="0" algn="ctr"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0" normalizeH="0" baseline="0" noProof="0">
                <a:ln>
                  <a:noFill/>
                </a:ln>
                <a:solidFill>
                  <a:srgbClr val="FFFFFF"/>
                </a:solidFill>
                <a:effectLst/>
                <a:uLnTx/>
                <a:uFillTx/>
                <a:latin typeface="Baloo"/>
                <a:ea typeface="+mn-ea"/>
                <a:cs typeface="+mn-cs"/>
              </a:rPr>
              <a:t>Hoạt động</a:t>
            </a:r>
          </a:p>
        </p:txBody>
      </p:sp>
      <p:sp>
        <p:nvSpPr>
          <p:cNvPr id="9" name="Freeform 9"/>
          <p:cNvSpPr/>
          <p:nvPr/>
        </p:nvSpPr>
        <p:spPr>
          <a:xfrm>
            <a:off x="3964040" y="374521"/>
            <a:ext cx="1675421" cy="1675421"/>
          </a:xfrm>
          <a:custGeom>
            <a:avLst/>
            <a:gdLst/>
            <a:ahLst/>
            <a:cxnLst/>
            <a:rect l="l" t="t" r="r" b="b"/>
            <a:pathLst>
              <a:path w="1675421" h="1675421">
                <a:moveTo>
                  <a:pt x="0" y="0"/>
                </a:moveTo>
                <a:lnTo>
                  <a:pt x="1675421" y="0"/>
                </a:lnTo>
                <a:lnTo>
                  <a:pt x="1675421" y="1675421"/>
                </a:lnTo>
                <a:lnTo>
                  <a:pt x="0" y="167542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3675690" y="333062"/>
            <a:ext cx="2469203" cy="2006228"/>
          </a:xfrm>
          <a:custGeom>
            <a:avLst/>
            <a:gdLst/>
            <a:ahLst/>
            <a:cxnLst/>
            <a:rect l="l" t="t" r="r" b="b"/>
            <a:pathLst>
              <a:path w="2469203" h="2006228">
                <a:moveTo>
                  <a:pt x="0" y="0"/>
                </a:moveTo>
                <a:lnTo>
                  <a:pt x="2469203" y="0"/>
                </a:lnTo>
                <a:lnTo>
                  <a:pt x="2469203" y="2006227"/>
                </a:lnTo>
                <a:lnTo>
                  <a:pt x="0" y="20062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11"/>
          <p:cNvSpPr/>
          <p:nvPr/>
        </p:nvSpPr>
        <p:spPr>
          <a:xfrm>
            <a:off x="458008" y="7540596"/>
            <a:ext cx="2613213" cy="2436821"/>
          </a:xfrm>
          <a:custGeom>
            <a:avLst/>
            <a:gdLst/>
            <a:ahLst/>
            <a:cxnLst/>
            <a:rect l="l" t="t" r="r" b="b"/>
            <a:pathLst>
              <a:path w="2613213" h="2436821">
                <a:moveTo>
                  <a:pt x="0" y="0"/>
                </a:moveTo>
                <a:lnTo>
                  <a:pt x="2613213" y="0"/>
                </a:lnTo>
                <a:lnTo>
                  <a:pt x="2613213" y="2436821"/>
                </a:lnTo>
                <a:lnTo>
                  <a:pt x="0" y="2436821"/>
                </a:lnTo>
                <a:lnTo>
                  <a:pt x="0" y="0"/>
                </a:lnTo>
                <a:close/>
              </a:path>
            </a:pathLst>
          </a:custGeom>
          <a:blipFill>
            <a:blip r:embed="rId10"/>
            <a:stretch>
              <a:fillRect/>
            </a:stretch>
          </a:blipFill>
        </p:spPr>
        <p:txBody>
          <a:bodyPr/>
          <a:lstStyle/>
          <a:p>
            <a:endParaRPr lang="en-US"/>
          </a:p>
        </p:txBody>
      </p:sp>
      <p:sp>
        <p:nvSpPr>
          <p:cNvPr id="12" name="AutoShape 12"/>
          <p:cNvSpPr/>
          <p:nvPr/>
        </p:nvSpPr>
        <p:spPr>
          <a:xfrm>
            <a:off x="939067" y="3352838"/>
            <a:ext cx="16320077" cy="66675"/>
          </a:xfrm>
          <a:prstGeom prst="line">
            <a:avLst/>
          </a:prstGeom>
          <a:ln w="76200" cap="rnd">
            <a:solidFill>
              <a:srgbClr val="67A516"/>
            </a:solidFill>
            <a:prstDash val="lgDash"/>
            <a:headEnd type="diamond" w="lg" len="lg"/>
            <a:tailEnd type="none" w="sm" len="sm"/>
          </a:ln>
        </p:spPr>
        <p:txBody>
          <a:bodyPr/>
          <a:lstStyle/>
          <a:p>
            <a:endParaRPr lang="en-US"/>
          </a:p>
        </p:txBody>
      </p:sp>
      <p:sp>
        <p:nvSpPr>
          <p:cNvPr id="13" name="AutoShape 13"/>
          <p:cNvSpPr/>
          <p:nvPr/>
        </p:nvSpPr>
        <p:spPr>
          <a:xfrm flipV="1">
            <a:off x="10373779" y="3678441"/>
            <a:ext cx="0" cy="5579859"/>
          </a:xfrm>
          <a:prstGeom prst="line">
            <a:avLst/>
          </a:prstGeom>
          <a:ln w="76200" cap="rnd">
            <a:solidFill>
              <a:srgbClr val="67A516"/>
            </a:solidFill>
            <a:prstDash val="lgDash"/>
            <a:headEnd type="diamond" w="lg" len="lg"/>
            <a:tailEnd type="none" w="sm" len="sm"/>
          </a:ln>
        </p:spPr>
        <p:txBody>
          <a:bodyPr/>
          <a:lstStyle/>
          <a:p>
            <a:endParaRPr lang="en-US"/>
          </a:p>
        </p:txBody>
      </p:sp>
      <p:sp>
        <p:nvSpPr>
          <p:cNvPr id="14" name="Freeform 14"/>
          <p:cNvSpPr/>
          <p:nvPr/>
        </p:nvSpPr>
        <p:spPr>
          <a:xfrm>
            <a:off x="3875802" y="8387332"/>
            <a:ext cx="2088576" cy="1362514"/>
          </a:xfrm>
          <a:custGeom>
            <a:avLst/>
            <a:gdLst/>
            <a:ahLst/>
            <a:cxnLst/>
            <a:rect l="l" t="t" r="r" b="b"/>
            <a:pathLst>
              <a:path w="2088576" h="1362514">
                <a:moveTo>
                  <a:pt x="0" y="0"/>
                </a:moveTo>
                <a:lnTo>
                  <a:pt x="2088576" y="0"/>
                </a:lnTo>
                <a:lnTo>
                  <a:pt x="2088576" y="1362515"/>
                </a:lnTo>
                <a:lnTo>
                  <a:pt x="0" y="136251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43019" y="8487768"/>
            <a:ext cx="2086491" cy="1426638"/>
          </a:xfrm>
          <a:custGeom>
            <a:avLst/>
            <a:gdLst/>
            <a:ahLst/>
            <a:cxnLst/>
            <a:rect l="l" t="t" r="r" b="b"/>
            <a:pathLst>
              <a:path w="2086491" h="1426638">
                <a:moveTo>
                  <a:pt x="0" y="0"/>
                </a:moveTo>
                <a:lnTo>
                  <a:pt x="2086491" y="0"/>
                </a:lnTo>
                <a:lnTo>
                  <a:pt x="2086491" y="1426638"/>
                </a:lnTo>
                <a:lnTo>
                  <a:pt x="0" y="1426638"/>
                </a:lnTo>
                <a:lnTo>
                  <a:pt x="0" y="0"/>
                </a:lnTo>
                <a:close/>
              </a:path>
            </a:pathLst>
          </a:custGeom>
          <a:blipFill>
            <a:blip r:embed="rId13"/>
            <a:stretch>
              <a:fillRect/>
            </a:stretch>
          </a:blipFill>
        </p:spPr>
        <p:txBody>
          <a:bodyPr/>
          <a:lstStyle/>
          <a:p>
            <a:endParaRPr lang="en-US"/>
          </a:p>
        </p:txBody>
      </p:sp>
      <p:sp>
        <p:nvSpPr>
          <p:cNvPr id="16" name="Freeform 16"/>
          <p:cNvSpPr/>
          <p:nvPr/>
        </p:nvSpPr>
        <p:spPr>
          <a:xfrm>
            <a:off x="12129796" y="8267973"/>
            <a:ext cx="5367234" cy="2294492"/>
          </a:xfrm>
          <a:custGeom>
            <a:avLst/>
            <a:gdLst/>
            <a:ahLst/>
            <a:cxnLst/>
            <a:rect l="l" t="t" r="r" b="b"/>
            <a:pathLst>
              <a:path w="5367234" h="2294492">
                <a:moveTo>
                  <a:pt x="0" y="0"/>
                </a:moveTo>
                <a:lnTo>
                  <a:pt x="5367234" y="0"/>
                </a:lnTo>
                <a:lnTo>
                  <a:pt x="5367234" y="2294493"/>
                </a:lnTo>
                <a:lnTo>
                  <a:pt x="0" y="2294493"/>
                </a:lnTo>
                <a:lnTo>
                  <a:pt x="0" y="0"/>
                </a:lnTo>
                <a:close/>
              </a:path>
            </a:pathLst>
          </a:custGeom>
          <a:blipFill>
            <a:blip r:embed="rId14"/>
            <a:stretch>
              <a:fillRect/>
            </a:stretch>
          </a:blipFill>
        </p:spPr>
        <p:txBody>
          <a:bodyPr/>
          <a:lstStyle/>
          <a:p>
            <a:endParaRPr lang="en-US"/>
          </a:p>
        </p:txBody>
      </p:sp>
      <p:sp>
        <p:nvSpPr>
          <p:cNvPr id="17" name="TextBox 17"/>
          <p:cNvSpPr txBox="1"/>
          <p:nvPr/>
        </p:nvSpPr>
        <p:spPr>
          <a:xfrm>
            <a:off x="458008" y="3996356"/>
            <a:ext cx="8792554" cy="777257"/>
          </a:xfrm>
          <a:prstGeom prst="rect">
            <a:avLst/>
          </a:prstGeom>
        </p:spPr>
        <p:txBody>
          <a:bodyPr lIns="0" tIns="0" rIns="0" bIns="0" rtlCol="0" anchor="t">
            <a:spAutoFit/>
          </a:bodyPr>
          <a:lstStyle/>
          <a:p>
            <a:pPr marL="0" marR="0" lvl="0" indent="0" algn="ctr" defTabSz="914400" rtl="0" eaLnBrk="1" fontAlgn="auto" latinLnBrk="0" hangingPunct="1">
              <a:lnSpc>
                <a:spcPts val="6352"/>
              </a:lnSpc>
              <a:spcBef>
                <a:spcPct val="0"/>
              </a:spcBef>
              <a:spcAft>
                <a:spcPts val="0"/>
              </a:spcAft>
              <a:buClrTx/>
              <a:buSzTx/>
              <a:buFontTx/>
              <a:buNone/>
              <a:tabLst/>
              <a:defRPr/>
            </a:pPr>
            <a:r>
              <a:rPr kumimoji="0" lang="en-US" sz="4537" b="0" i="0" u="none" strike="noStrike" kern="1200" cap="none" spc="0" normalizeH="0" baseline="0" noProof="0">
                <a:ln>
                  <a:noFill/>
                </a:ln>
                <a:solidFill>
                  <a:srgbClr val="34520D"/>
                </a:solidFill>
                <a:effectLst/>
                <a:uLnTx/>
                <a:uFillTx/>
                <a:latin typeface="Baloo"/>
                <a:ea typeface="+mn-ea"/>
                <a:cs typeface="+mn-cs"/>
              </a:rPr>
              <a:t>NHIỆM VỤ </a:t>
            </a:r>
          </a:p>
        </p:txBody>
      </p:sp>
      <p:sp>
        <p:nvSpPr>
          <p:cNvPr id="18" name="TextBox 18"/>
          <p:cNvSpPr txBox="1"/>
          <p:nvPr/>
        </p:nvSpPr>
        <p:spPr>
          <a:xfrm>
            <a:off x="537101" y="6742243"/>
            <a:ext cx="2370409" cy="1011380"/>
          </a:xfrm>
          <a:prstGeom prst="rect">
            <a:avLst/>
          </a:prstGeom>
        </p:spPr>
        <p:txBody>
          <a:bodyPr lIns="0" tIns="0" rIns="0" bIns="0" rtlCol="0" anchor="t">
            <a:spAutoFit/>
          </a:bodyPr>
          <a:lstStyle/>
          <a:p>
            <a:pPr marL="0" marR="0" lvl="0" indent="0" algn="ctr" defTabSz="914400" rtl="0" eaLnBrk="1" fontAlgn="auto" latinLnBrk="0" hangingPunct="1">
              <a:lnSpc>
                <a:spcPts val="4104"/>
              </a:lnSpc>
              <a:spcBef>
                <a:spcPct val="0"/>
              </a:spcBef>
              <a:spcAft>
                <a:spcPts val="0"/>
              </a:spcAft>
              <a:buClrTx/>
              <a:buSzTx/>
              <a:buFontTx/>
              <a:buNone/>
              <a:tabLst/>
              <a:defRPr/>
            </a:pPr>
            <a:r>
              <a:rPr kumimoji="0" lang="en-US" sz="2931" b="0" i="0" u="none" strike="noStrike" kern="1200" cap="none" spc="0" normalizeH="0" baseline="0" noProof="0">
                <a:ln>
                  <a:noFill/>
                </a:ln>
                <a:solidFill>
                  <a:srgbClr val="172900"/>
                </a:solidFill>
                <a:effectLst/>
                <a:uLnTx/>
                <a:uFillTx/>
                <a:latin typeface="Baloo"/>
                <a:ea typeface="+mn-ea"/>
                <a:cs typeface="+mn-cs"/>
              </a:rPr>
              <a:t>Hoạt động nhóm</a:t>
            </a:r>
          </a:p>
        </p:txBody>
      </p:sp>
      <p:sp>
        <p:nvSpPr>
          <p:cNvPr id="19" name="TextBox 19"/>
          <p:cNvSpPr txBox="1"/>
          <p:nvPr/>
        </p:nvSpPr>
        <p:spPr>
          <a:xfrm>
            <a:off x="3669080" y="6742243"/>
            <a:ext cx="2370409" cy="1577355"/>
          </a:xfrm>
          <a:prstGeom prst="rect">
            <a:avLst/>
          </a:prstGeom>
        </p:spPr>
        <p:txBody>
          <a:bodyPr lIns="0" tIns="0" rIns="0" bIns="0" rtlCol="0" anchor="t">
            <a:spAutoFit/>
          </a:bodyPr>
          <a:lstStyle/>
          <a:p>
            <a:pPr marL="0" marR="0" lvl="0" indent="0" algn="ctr" defTabSz="914400" rtl="0" eaLnBrk="1" fontAlgn="auto" latinLnBrk="0" hangingPunct="1">
              <a:lnSpc>
                <a:spcPts val="4104"/>
              </a:lnSpc>
              <a:spcBef>
                <a:spcPts val="0"/>
              </a:spcBef>
              <a:spcAft>
                <a:spcPts val="0"/>
              </a:spcAft>
              <a:buClrTx/>
              <a:buSzTx/>
              <a:buFontTx/>
              <a:buNone/>
              <a:tabLst/>
              <a:defRPr/>
            </a:pPr>
            <a:r>
              <a:rPr kumimoji="0" lang="en-US" sz="2931" b="0" i="0" u="none" strike="noStrike" kern="1200" cap="none" spc="0" normalizeH="0" baseline="0" noProof="0" dirty="0" err="1">
                <a:ln>
                  <a:noFill/>
                </a:ln>
                <a:solidFill>
                  <a:srgbClr val="172900"/>
                </a:solidFill>
                <a:effectLst/>
                <a:uLnTx/>
                <a:uFillTx/>
                <a:latin typeface="Baloo"/>
                <a:ea typeface="+mn-ea"/>
                <a:cs typeface="+mn-cs"/>
              </a:rPr>
              <a:t>Đọc</a:t>
            </a:r>
            <a:r>
              <a:rPr kumimoji="0" lang="en-US" sz="2931" b="0" i="0" u="none" strike="noStrike" kern="1200" cap="none" spc="0" normalizeH="0" baseline="0" noProof="0" dirty="0">
                <a:ln>
                  <a:noFill/>
                </a:ln>
                <a:solidFill>
                  <a:srgbClr val="172900"/>
                </a:solidFill>
                <a:effectLst/>
                <a:uLnTx/>
                <a:uFillTx/>
                <a:latin typeface="Baloo"/>
                <a:ea typeface="+mn-ea"/>
                <a:cs typeface="+mn-cs"/>
              </a:rPr>
              <a:t> SGK </a:t>
            </a:r>
          </a:p>
          <a:p>
            <a:pPr marL="0" marR="0" lvl="0" indent="0" algn="ctr" defTabSz="914400" rtl="0" eaLnBrk="1" fontAlgn="auto" latinLnBrk="0" hangingPunct="1">
              <a:lnSpc>
                <a:spcPts val="4104"/>
              </a:lnSpc>
              <a:spcBef>
                <a:spcPct val="0"/>
              </a:spcBef>
              <a:spcAft>
                <a:spcPts val="0"/>
              </a:spcAft>
              <a:buClrTx/>
              <a:buSzTx/>
              <a:buFontTx/>
              <a:buNone/>
              <a:tabLst/>
              <a:defRPr/>
            </a:pPr>
            <a:r>
              <a:rPr kumimoji="0" lang="en-US" sz="2931" b="0" i="0" u="none" strike="noStrike" kern="1200" cap="none" spc="0" normalizeH="0" baseline="0" noProof="0" dirty="0" err="1">
                <a:ln>
                  <a:noFill/>
                </a:ln>
                <a:solidFill>
                  <a:srgbClr val="172900"/>
                </a:solidFill>
                <a:effectLst/>
                <a:uLnTx/>
                <a:uFillTx/>
                <a:latin typeface="Baloo"/>
                <a:ea typeface="+mn-ea"/>
                <a:cs typeface="+mn-cs"/>
              </a:rPr>
              <a:t>trả</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lời</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câu</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hỏi</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ngắn</a:t>
            </a:r>
            <a:endParaRPr kumimoji="0" lang="en-US" sz="2931" b="0" i="0" u="none" strike="noStrike" kern="1200" cap="none" spc="0" normalizeH="0" baseline="0" noProof="0" dirty="0">
              <a:ln>
                <a:noFill/>
              </a:ln>
              <a:solidFill>
                <a:srgbClr val="172900"/>
              </a:solidFill>
              <a:effectLst/>
              <a:uLnTx/>
              <a:uFillTx/>
              <a:latin typeface="Baloo"/>
              <a:ea typeface="+mn-ea"/>
              <a:cs typeface="+mn-cs"/>
            </a:endParaRPr>
          </a:p>
        </p:txBody>
      </p:sp>
      <p:sp>
        <p:nvSpPr>
          <p:cNvPr id="20" name="TextBox 20"/>
          <p:cNvSpPr txBox="1"/>
          <p:nvPr/>
        </p:nvSpPr>
        <p:spPr>
          <a:xfrm>
            <a:off x="6801418" y="6742243"/>
            <a:ext cx="2370409" cy="1051570"/>
          </a:xfrm>
          <a:prstGeom prst="rect">
            <a:avLst/>
          </a:prstGeom>
        </p:spPr>
        <p:txBody>
          <a:bodyPr lIns="0" tIns="0" rIns="0" bIns="0" rtlCol="0" anchor="t">
            <a:spAutoFit/>
          </a:bodyPr>
          <a:lstStyle/>
          <a:p>
            <a:pPr marL="0" marR="0" lvl="0" indent="0" algn="ctr" defTabSz="914400" rtl="0" eaLnBrk="1" fontAlgn="auto" latinLnBrk="0" hangingPunct="1">
              <a:lnSpc>
                <a:spcPts val="4104"/>
              </a:lnSpc>
              <a:spcBef>
                <a:spcPct val="0"/>
              </a:spcBef>
              <a:spcAft>
                <a:spcPts val="0"/>
              </a:spcAft>
              <a:buClrTx/>
              <a:buSzTx/>
              <a:buFontTx/>
              <a:buNone/>
              <a:tabLst/>
              <a:defRPr/>
            </a:pPr>
            <a:r>
              <a:rPr kumimoji="0" lang="en-US" sz="2931" b="0" i="0" u="none" strike="noStrike" kern="1200" cap="none" spc="0" normalizeH="0" baseline="0" noProof="0" dirty="0" err="1">
                <a:ln>
                  <a:noFill/>
                </a:ln>
                <a:solidFill>
                  <a:srgbClr val="172900"/>
                </a:solidFill>
                <a:effectLst/>
                <a:uLnTx/>
                <a:uFillTx/>
                <a:latin typeface="Baloo"/>
                <a:ea typeface="+mn-ea"/>
                <a:cs typeface="+mn-cs"/>
              </a:rPr>
              <a:t>Mỗi</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câu</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hỏi</a:t>
            </a:r>
            <a:r>
              <a:rPr kumimoji="0" lang="en-US" sz="2931" b="0" i="0" u="none" strike="noStrike" kern="1200" cap="none" spc="0" normalizeH="0" baseline="0" noProof="0" dirty="0">
                <a:ln>
                  <a:noFill/>
                </a:ln>
                <a:solidFill>
                  <a:srgbClr val="172900"/>
                </a:solidFill>
                <a:effectLst/>
                <a:uLnTx/>
                <a:uFillTx/>
                <a:latin typeface="Baloo"/>
                <a:ea typeface="+mn-ea"/>
                <a:cs typeface="+mn-cs"/>
              </a:rPr>
              <a:t> </a:t>
            </a:r>
            <a:r>
              <a:rPr kumimoji="0" lang="en-US" sz="2931" b="0" i="0" u="none" strike="noStrike" kern="1200" cap="none" spc="0" normalizeH="0" baseline="0" noProof="0" dirty="0" err="1">
                <a:ln>
                  <a:noFill/>
                </a:ln>
                <a:solidFill>
                  <a:srgbClr val="172900"/>
                </a:solidFill>
                <a:effectLst/>
                <a:uLnTx/>
                <a:uFillTx/>
                <a:latin typeface="Baloo"/>
                <a:ea typeface="+mn-ea"/>
                <a:cs typeface="+mn-cs"/>
              </a:rPr>
              <a:t>đúng</a:t>
            </a:r>
            <a:r>
              <a:rPr kumimoji="0" lang="en-US" sz="2931" b="0" i="0" u="none" strike="noStrike" kern="1200" cap="none" spc="0" normalizeH="0" baseline="0" noProof="0" dirty="0">
                <a:ln>
                  <a:noFill/>
                </a:ln>
                <a:solidFill>
                  <a:srgbClr val="172900"/>
                </a:solidFill>
                <a:effectLst/>
                <a:uLnTx/>
                <a:uFillTx/>
                <a:latin typeface="Baloo"/>
                <a:ea typeface="+mn-ea"/>
                <a:cs typeface="+mn-cs"/>
              </a:rPr>
              <a:t>: 10 </a:t>
            </a:r>
            <a:r>
              <a:rPr kumimoji="0" lang="en-US" sz="2931" b="0" i="0" u="none" strike="noStrike" kern="1200" cap="none" spc="0" normalizeH="0" baseline="0" noProof="0" dirty="0" err="1">
                <a:ln>
                  <a:noFill/>
                </a:ln>
                <a:solidFill>
                  <a:srgbClr val="172900"/>
                </a:solidFill>
                <a:effectLst/>
                <a:uLnTx/>
                <a:uFillTx/>
                <a:latin typeface="Baloo"/>
                <a:ea typeface="+mn-ea"/>
                <a:cs typeface="+mn-cs"/>
              </a:rPr>
              <a:t>điểm</a:t>
            </a:r>
            <a:endParaRPr kumimoji="0" lang="en-US" sz="2931" b="0" i="0" u="none" strike="noStrike" kern="1200" cap="none" spc="0" normalizeH="0" baseline="0" noProof="0" dirty="0">
              <a:ln>
                <a:noFill/>
              </a:ln>
              <a:solidFill>
                <a:srgbClr val="172900"/>
              </a:solidFill>
              <a:effectLst/>
              <a:uLnTx/>
              <a:uFillTx/>
              <a:latin typeface="Baloo"/>
              <a:ea typeface="+mn-ea"/>
              <a:cs typeface="+mn-cs"/>
            </a:endParaRPr>
          </a:p>
        </p:txBody>
      </p:sp>
      <p:sp>
        <p:nvSpPr>
          <p:cNvPr id="21" name="TextBox 21"/>
          <p:cNvSpPr txBox="1"/>
          <p:nvPr/>
        </p:nvSpPr>
        <p:spPr>
          <a:xfrm>
            <a:off x="4251128" y="739213"/>
            <a:ext cx="1101244" cy="850647"/>
          </a:xfrm>
          <a:prstGeom prst="rect">
            <a:avLst/>
          </a:prstGeom>
        </p:spPr>
        <p:txBody>
          <a:bodyPr lIns="0" tIns="0" rIns="0" bIns="0" rtlCol="0" anchor="t">
            <a:spAutoFit/>
          </a:bodyPr>
          <a:lstStyle/>
          <a:p>
            <a:pPr marL="0" marR="0" lvl="0" indent="0" algn="ctr" defTabSz="914400" rtl="0" eaLnBrk="1" fontAlgn="auto" latinLnBrk="0" hangingPunct="1">
              <a:lnSpc>
                <a:spcPts val="7081"/>
              </a:lnSpc>
              <a:spcBef>
                <a:spcPct val="0"/>
              </a:spcBef>
              <a:spcAft>
                <a:spcPts val="0"/>
              </a:spcAft>
              <a:buClrTx/>
              <a:buSzTx/>
              <a:buFontTx/>
              <a:buNone/>
              <a:tabLst/>
              <a:defRPr/>
            </a:pPr>
            <a:r>
              <a:rPr kumimoji="0" lang="en-US" sz="5058" b="0" i="0" u="none" strike="noStrike" kern="1200" cap="none" spc="0" normalizeH="0" baseline="0" noProof="0" dirty="0">
                <a:ln>
                  <a:noFill/>
                </a:ln>
                <a:solidFill>
                  <a:srgbClr val="FFFFEF"/>
                </a:solidFill>
                <a:effectLst/>
                <a:uLnTx/>
                <a:uFillTx/>
                <a:latin typeface="CS Gordon Rounded"/>
                <a:ea typeface="+mn-ea"/>
                <a:cs typeface="+mn-cs"/>
              </a:rPr>
              <a:t>2</a:t>
            </a:r>
          </a:p>
        </p:txBody>
      </p:sp>
      <p:sp>
        <p:nvSpPr>
          <p:cNvPr id="22" name="TextBox 22"/>
          <p:cNvSpPr txBox="1"/>
          <p:nvPr/>
        </p:nvSpPr>
        <p:spPr>
          <a:xfrm>
            <a:off x="6574246" y="530538"/>
            <a:ext cx="11111100" cy="2431752"/>
          </a:xfrm>
          <a:prstGeom prst="rect">
            <a:avLst/>
          </a:prstGeom>
        </p:spPr>
        <p:txBody>
          <a:bodyPr lIns="0" tIns="0" rIns="0" bIns="0" rtlCol="0" anchor="t">
            <a:spAutoFit/>
          </a:bodyPr>
          <a:lstStyle/>
          <a:p>
            <a:pPr marL="0" marR="0" lvl="0" indent="0" algn="ctr"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34520D"/>
                </a:solidFill>
                <a:effectLst/>
                <a:uLnTx/>
                <a:uFillTx/>
                <a:latin typeface="Baloo"/>
                <a:ea typeface="+mn-ea"/>
                <a:cs typeface="+mn-cs"/>
              </a:rPr>
              <a:t>TÌM HIỂU VỀ </a:t>
            </a:r>
          </a:p>
          <a:p>
            <a:pPr marL="0" marR="0" lvl="0" indent="0" algn="ctr" defTabSz="914400" rtl="0" eaLnBrk="1" fontAlgn="auto" latinLnBrk="0" hangingPunct="1">
              <a:lnSpc>
                <a:spcPts val="9799"/>
              </a:lnSpc>
              <a:spcBef>
                <a:spcPct val="0"/>
              </a:spcBef>
              <a:spcAft>
                <a:spcPts val="0"/>
              </a:spcAft>
              <a:buClrTx/>
              <a:buSzTx/>
              <a:buFontTx/>
              <a:buNone/>
              <a:tabLst/>
              <a:defRPr/>
            </a:pPr>
            <a:r>
              <a:rPr kumimoji="0" lang="en-US" sz="6999" b="0" i="0" u="none" strike="noStrike" kern="1200" cap="none" spc="0" normalizeH="0" baseline="0" noProof="0" dirty="0">
                <a:ln>
                  <a:noFill/>
                </a:ln>
                <a:solidFill>
                  <a:srgbClr val="34520D"/>
                </a:solidFill>
                <a:effectLst/>
                <a:uLnTx/>
                <a:uFillTx/>
                <a:latin typeface="Baloo"/>
                <a:ea typeface="+mn-ea"/>
                <a:cs typeface="+mn-cs"/>
              </a:rPr>
              <a:t>NGÀNH THUỶ SẢN</a:t>
            </a:r>
          </a:p>
        </p:txBody>
      </p:sp>
      <p:sp>
        <p:nvSpPr>
          <p:cNvPr id="23" name="TextBox 23"/>
          <p:cNvSpPr txBox="1"/>
          <p:nvPr/>
        </p:nvSpPr>
        <p:spPr>
          <a:xfrm>
            <a:off x="10373779" y="4054590"/>
            <a:ext cx="7914221" cy="777145"/>
          </a:xfrm>
          <a:prstGeom prst="rect">
            <a:avLst/>
          </a:prstGeom>
        </p:spPr>
        <p:txBody>
          <a:bodyPr lIns="0" tIns="0" rIns="0" bIns="0" rtlCol="0" anchor="t">
            <a:spAutoFit/>
          </a:bodyPr>
          <a:lstStyle/>
          <a:p>
            <a:pPr marL="0" marR="0" lvl="0" indent="0" algn="ctr" defTabSz="914400" rtl="0" eaLnBrk="1" fontAlgn="auto" latinLnBrk="0" hangingPunct="1">
              <a:lnSpc>
                <a:spcPts val="6352"/>
              </a:lnSpc>
              <a:spcBef>
                <a:spcPct val="0"/>
              </a:spcBef>
              <a:spcAft>
                <a:spcPts val="0"/>
              </a:spcAft>
              <a:buClrTx/>
              <a:buSzTx/>
              <a:buFontTx/>
              <a:buNone/>
              <a:tabLst/>
              <a:defRPr/>
            </a:pPr>
            <a:r>
              <a:rPr kumimoji="0" lang="en-US" sz="4537" b="0" i="0" u="none" strike="noStrike" kern="1200" cap="none" spc="0" normalizeH="0" baseline="0" noProof="0">
                <a:ln>
                  <a:noFill/>
                </a:ln>
                <a:solidFill>
                  <a:srgbClr val="34520D"/>
                </a:solidFill>
                <a:effectLst/>
                <a:uLnTx/>
                <a:uFillTx/>
                <a:latin typeface="Baloo"/>
                <a:ea typeface="+mn-ea"/>
                <a:cs typeface="+mn-cs"/>
              </a:rPr>
              <a:t>NỘI DUNG</a:t>
            </a:r>
          </a:p>
        </p:txBody>
      </p:sp>
      <p:sp>
        <p:nvSpPr>
          <p:cNvPr id="24" name="TextBox 24"/>
          <p:cNvSpPr txBox="1"/>
          <p:nvPr/>
        </p:nvSpPr>
        <p:spPr>
          <a:xfrm>
            <a:off x="10697629" y="5088095"/>
            <a:ext cx="7133892" cy="3282950"/>
          </a:xfrm>
          <a:prstGeom prst="rect">
            <a:avLst/>
          </a:prstGeom>
        </p:spPr>
        <p:txBody>
          <a:bodyPr lIns="0" tIns="0" rIns="0" bIns="0" rtlCol="0" anchor="t">
            <a:spAutoFit/>
          </a:bodyPr>
          <a:lstStyle/>
          <a:p>
            <a:pPr marL="0" marR="0" lvl="0" indent="0" algn="ctr" defTabSz="914400" rtl="0" eaLnBrk="1" fontAlgn="auto" latinLnBrk="0" hangingPunct="1">
              <a:lnSpc>
                <a:spcPts val="6352"/>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Lato 1"/>
                <a:ea typeface="+mn-ea"/>
                <a:cs typeface="+mn-cs"/>
              </a:rPr>
              <a:t>a)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Đặc</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điểm</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nguồn</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lợi</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thuỷ</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sản</a:t>
            </a:r>
            <a:endParaRPr kumimoji="0" lang="en-US" sz="3600" b="1" i="0" u="none" strike="noStrike" kern="1200" cap="none" spc="0" normalizeH="0" baseline="0" noProof="0" dirty="0">
              <a:ln>
                <a:noFill/>
              </a:ln>
              <a:solidFill>
                <a:srgbClr val="002060"/>
              </a:solidFill>
              <a:effectLst/>
              <a:uLnTx/>
              <a:uFillTx/>
              <a:latin typeface="Lato 1"/>
              <a:ea typeface="+mn-ea"/>
              <a:cs typeface="+mn-cs"/>
            </a:endParaRPr>
          </a:p>
          <a:p>
            <a:pPr marL="0" marR="0" lvl="0" indent="0" algn="ctr" defTabSz="914400" rtl="0" eaLnBrk="1" fontAlgn="auto" latinLnBrk="0" hangingPunct="1">
              <a:lnSpc>
                <a:spcPts val="6352"/>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Lato 1"/>
                <a:ea typeface="+mn-ea"/>
                <a:cs typeface="+mn-cs"/>
              </a:rPr>
              <a:t>b)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Tình</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hình</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phát</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triển</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và</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phân</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bố</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ngành</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thủy</a:t>
            </a:r>
            <a:r>
              <a:rPr kumimoji="0" lang="en-US" sz="3600" b="1" i="0" u="none" strike="noStrike" kern="1200" cap="none" spc="0" normalizeH="0" baseline="0" noProof="0" dirty="0">
                <a:ln>
                  <a:noFill/>
                </a:ln>
                <a:solidFill>
                  <a:srgbClr val="002060"/>
                </a:solidFill>
                <a:effectLst/>
                <a:uLnTx/>
                <a:uFillTx/>
                <a:latin typeface="Lato 1"/>
                <a:ea typeface="+mn-ea"/>
                <a:cs typeface="+mn-cs"/>
              </a:rPr>
              <a:t> </a:t>
            </a:r>
            <a:r>
              <a:rPr kumimoji="0" lang="en-US" sz="3600" b="1" i="0" u="none" strike="noStrike" kern="1200" cap="none" spc="0" normalizeH="0" baseline="0" noProof="0" dirty="0" err="1">
                <a:ln>
                  <a:noFill/>
                </a:ln>
                <a:solidFill>
                  <a:srgbClr val="002060"/>
                </a:solidFill>
                <a:effectLst/>
                <a:uLnTx/>
                <a:uFillTx/>
                <a:latin typeface="Lato 1"/>
                <a:ea typeface="+mn-ea"/>
                <a:cs typeface="+mn-cs"/>
              </a:rPr>
              <a:t>sản</a:t>
            </a:r>
            <a:endParaRPr kumimoji="0" lang="en-US" sz="3600" b="1" i="0" u="none" strike="noStrike" kern="1200" cap="none" spc="0" normalizeH="0" baseline="0" noProof="0" dirty="0">
              <a:ln>
                <a:noFill/>
              </a:ln>
              <a:solidFill>
                <a:srgbClr val="002060"/>
              </a:solidFill>
              <a:effectLst/>
              <a:uLnTx/>
              <a:uFillTx/>
              <a:latin typeface="Lato 1"/>
              <a:ea typeface="+mn-ea"/>
              <a:cs typeface="+mn-cs"/>
            </a:endParaRPr>
          </a:p>
          <a:p>
            <a:pPr marL="0" marR="0" lvl="0" indent="0" algn="ctr" defTabSz="914400" rtl="0" eaLnBrk="1" fontAlgn="auto" latinLnBrk="0" hangingPunct="1">
              <a:lnSpc>
                <a:spcPts val="6352"/>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Lato 1"/>
              <a:ea typeface="+mn-ea"/>
              <a:cs typeface="+mn-cs"/>
            </a:endParaRPr>
          </a:p>
        </p:txBody>
      </p:sp>
    </p:spTree>
    <p:extLst>
      <p:ext uri="{BB962C8B-B14F-4D97-AF65-F5344CB8AC3E}">
        <p14:creationId xmlns:p14="http://schemas.microsoft.com/office/powerpoint/2010/main" val="28050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p:nvPr/>
        </p:nvGrpSpPr>
        <p:grpSpPr>
          <a:xfrm>
            <a:off x="43746" y="0"/>
            <a:ext cx="18244253" cy="10286999"/>
            <a:chOff x="0" y="0"/>
            <a:chExt cx="4281307" cy="2247245"/>
          </a:xfrm>
        </p:grpSpPr>
        <p:sp>
          <p:nvSpPr>
            <p:cNvPr id="32"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sp>
          <p:nvSpPr>
            <p:cNvPr id="33"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occhi"/>
                  <a:ea typeface="+mn-ea"/>
                  <a:cs typeface="+mn-cs"/>
                </a:rPr>
                <a:t>6-8 </a:t>
              </a:r>
              <a:r>
                <a:rPr kumimoji="0" lang="en-US" sz="1800" b="0" i="0" u="none" strike="noStrike" kern="1200" cap="none" spc="0" normalizeH="0" baseline="0" noProof="0" dirty="0" err="1">
                  <a:ln>
                    <a:noFill/>
                  </a:ln>
                  <a:solidFill>
                    <a:srgbClr val="FFFFFF"/>
                  </a:solidFill>
                  <a:effectLst/>
                  <a:uLnTx/>
                  <a:uFillTx/>
                  <a:latin typeface="Trocchi"/>
                  <a:ea typeface="+mn-ea"/>
                  <a:cs typeface="+mn-cs"/>
                </a:rPr>
                <a:t>nhóm</a:t>
              </a:r>
              <a:r>
                <a:rPr kumimoji="0" lang="en-US" sz="1800" b="0" i="0" u="none" strike="noStrike" kern="1200" cap="none" spc="0" normalizeH="0" baseline="0" noProof="0" dirty="0">
                  <a:ln>
                    <a:noFill/>
                  </a:ln>
                  <a:solidFill>
                    <a:srgbClr val="FFFFFF"/>
                  </a:solidFill>
                  <a:effectLst/>
                  <a:uLnTx/>
                  <a:uFillTx/>
                  <a:latin typeface="Trocchi"/>
                  <a:ea typeface="+mn-ea"/>
                  <a:cs typeface="+mn-cs"/>
                </a:rPr>
                <a:t> </a:t>
              </a:r>
              <a:r>
                <a:rPr kumimoji="0" lang="en-US" sz="1800" b="0" i="0" u="none" strike="noStrike" kern="1200" cap="none" spc="0" normalizeH="0" baseline="0" noProof="0" dirty="0" err="1">
                  <a:ln>
                    <a:noFill/>
                  </a:ln>
                  <a:solidFill>
                    <a:srgbClr val="FFFFFF"/>
                  </a:solidFill>
                  <a:effectLst/>
                  <a:uLnTx/>
                  <a:uFillTx/>
                  <a:latin typeface="Trocchi"/>
                  <a:ea typeface="+mn-ea"/>
                  <a:cs typeface="+mn-cs"/>
                </a:rPr>
                <a:t>chơi</a:t>
              </a:r>
              <a:endParaRPr kumimoji="0" lang="en-US" sz="1800" b="0" i="0" u="none" strike="noStrike" kern="1200" cap="none" spc="0" normalizeH="0" baseline="0" noProof="0" dirty="0">
                <a:ln>
                  <a:noFill/>
                </a:ln>
                <a:solidFill>
                  <a:srgbClr val="FFFFFF"/>
                </a:solidFill>
                <a:effectLst/>
                <a:uLnTx/>
                <a:uFillTx/>
                <a:latin typeface="Trocchi"/>
                <a:ea typeface="+mn-ea"/>
                <a:cs typeface="+mn-cs"/>
              </a:endParaRPr>
            </a:p>
          </p:txBody>
        </p:sp>
      </p:grpSp>
      <p:sp>
        <p:nvSpPr>
          <p:cNvPr id="2" name="TextBox 2"/>
          <p:cNvSpPr txBox="1"/>
          <p:nvPr/>
        </p:nvSpPr>
        <p:spPr>
          <a:xfrm>
            <a:off x="1028700" y="224939"/>
            <a:ext cx="16344685" cy="1309297"/>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0" i="0" u="none" strike="noStrike" kern="1200" cap="none" spc="0" normalizeH="0" baseline="0" noProof="0" dirty="0">
                <a:ln>
                  <a:noFill/>
                </a:ln>
                <a:solidFill>
                  <a:srgbClr val="34520D"/>
                </a:solidFill>
                <a:effectLst/>
                <a:uLnTx/>
                <a:uFillTx/>
                <a:latin typeface="Baloo"/>
                <a:ea typeface="+mn-ea"/>
                <a:cs typeface="+mn-cs"/>
              </a:rPr>
              <a:t>A) ĐẶC ĐIỂM NGUỒN LỢI THUỶ SẢN</a:t>
            </a:r>
          </a:p>
        </p:txBody>
      </p:sp>
      <p:sp>
        <p:nvSpPr>
          <p:cNvPr id="3" name="Freeform 3"/>
          <p:cNvSpPr/>
          <p:nvPr/>
        </p:nvSpPr>
        <p:spPr>
          <a:xfrm>
            <a:off x="1028700" y="1911502"/>
            <a:ext cx="3614069" cy="2539557"/>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4" name="Freeform 4"/>
          <p:cNvSpPr/>
          <p:nvPr/>
        </p:nvSpPr>
        <p:spPr>
          <a:xfrm>
            <a:off x="4567221" y="1911502"/>
            <a:ext cx="3934657" cy="2539557"/>
          </a:xfrm>
          <a:custGeom>
            <a:avLst/>
            <a:gdLst/>
            <a:ahLst/>
            <a:cxnLst/>
            <a:rect l="l" t="t" r="r" b="b"/>
            <a:pathLst>
              <a:path w="3934657" h="1835717">
                <a:moveTo>
                  <a:pt x="0" y="0"/>
                </a:moveTo>
                <a:lnTo>
                  <a:pt x="3934657" y="0"/>
                </a:lnTo>
                <a:lnTo>
                  <a:pt x="3934657"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l="-21974"/>
            </a:stretch>
          </a:blipFill>
        </p:spPr>
        <p:txBody>
          <a:bodyPr/>
          <a:lstStyle/>
          <a:p>
            <a:endParaRPr lang="en-US">
              <a:latin typeface="#9Slide03 SFU Futura_07" panose="00000900000000000000" pitchFamily="2" charset="0"/>
            </a:endParaRPr>
          </a:p>
        </p:txBody>
      </p:sp>
      <p:sp>
        <p:nvSpPr>
          <p:cNvPr id="5" name="Freeform 5"/>
          <p:cNvSpPr/>
          <p:nvPr/>
        </p:nvSpPr>
        <p:spPr>
          <a:xfrm>
            <a:off x="9666906" y="1750679"/>
            <a:ext cx="3614069" cy="2539557"/>
          </a:xfrm>
          <a:custGeom>
            <a:avLst/>
            <a:gdLst/>
            <a:ahLst/>
            <a:cxnLst/>
            <a:rect l="l" t="t" r="r" b="b"/>
            <a:pathLst>
              <a:path w="3614069" h="1835717">
                <a:moveTo>
                  <a:pt x="0" y="0"/>
                </a:moveTo>
                <a:lnTo>
                  <a:pt x="3614069" y="0"/>
                </a:lnTo>
                <a:lnTo>
                  <a:pt x="3614069" y="1835718"/>
                </a:lnTo>
                <a:lnTo>
                  <a:pt x="0" y="1835718"/>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6" name="Freeform 6"/>
          <p:cNvSpPr/>
          <p:nvPr/>
        </p:nvSpPr>
        <p:spPr>
          <a:xfrm>
            <a:off x="13212911" y="1750679"/>
            <a:ext cx="3927173" cy="2539557"/>
          </a:xfrm>
          <a:custGeom>
            <a:avLst/>
            <a:gdLst/>
            <a:ahLst/>
            <a:cxnLst/>
            <a:rect l="l" t="t" r="r" b="b"/>
            <a:pathLst>
              <a:path w="3927173" h="1835717">
                <a:moveTo>
                  <a:pt x="0" y="0"/>
                </a:moveTo>
                <a:lnTo>
                  <a:pt x="3927173" y="0"/>
                </a:lnTo>
                <a:lnTo>
                  <a:pt x="3927173" y="1835718"/>
                </a:lnTo>
                <a:lnTo>
                  <a:pt x="0" y="1835718"/>
                </a:lnTo>
                <a:lnTo>
                  <a:pt x="0" y="0"/>
                </a:lnTo>
                <a:close/>
              </a:path>
            </a:pathLst>
          </a:custGeom>
          <a:blipFill>
            <a:blip r:embed="rId2">
              <a:extLst>
                <a:ext uri="{96DAC541-7B7A-43D3-8B79-37D633B846F1}">
                  <asvg:svgBlip xmlns="" xmlns:asvg="http://schemas.microsoft.com/office/drawing/2016/SVG/main" r:embed="rId3"/>
                </a:ext>
              </a:extLst>
            </a:blip>
            <a:stretch>
              <a:fillRect l="-22206"/>
            </a:stretch>
          </a:blipFill>
        </p:spPr>
        <p:txBody>
          <a:bodyPr/>
          <a:lstStyle/>
          <a:p>
            <a:endParaRPr lang="en-US">
              <a:latin typeface="#9Slide03 SFU Futura_07" panose="00000900000000000000" pitchFamily="2" charset="0"/>
            </a:endParaRPr>
          </a:p>
        </p:txBody>
      </p:sp>
      <p:sp>
        <p:nvSpPr>
          <p:cNvPr id="7" name="Freeform 7"/>
          <p:cNvSpPr/>
          <p:nvPr/>
        </p:nvSpPr>
        <p:spPr>
          <a:xfrm>
            <a:off x="1033616" y="4152968"/>
            <a:ext cx="3728975" cy="3274499"/>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8" name="Freeform 8"/>
          <p:cNvSpPr/>
          <p:nvPr/>
        </p:nvSpPr>
        <p:spPr>
          <a:xfrm>
            <a:off x="4564651" y="4152968"/>
            <a:ext cx="4067479" cy="3274499"/>
          </a:xfrm>
          <a:custGeom>
            <a:avLst/>
            <a:gdLst/>
            <a:ahLst/>
            <a:cxnLst/>
            <a:rect l="l" t="t" r="r" b="b"/>
            <a:pathLst>
              <a:path w="3942142" h="1835717">
                <a:moveTo>
                  <a:pt x="0" y="0"/>
                </a:moveTo>
                <a:lnTo>
                  <a:pt x="3942142" y="0"/>
                </a:lnTo>
                <a:lnTo>
                  <a:pt x="3942142"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l="-21742"/>
            </a:stretch>
          </a:blipFill>
        </p:spPr>
        <p:txBody>
          <a:bodyPr/>
          <a:lstStyle/>
          <a:p>
            <a:endParaRPr lang="en-US">
              <a:latin typeface="#9Slide03 SFU Futura_07" panose="00000900000000000000" pitchFamily="2" charset="0"/>
            </a:endParaRPr>
          </a:p>
        </p:txBody>
      </p:sp>
      <p:sp>
        <p:nvSpPr>
          <p:cNvPr id="9" name="TextBox 9"/>
          <p:cNvSpPr txBox="1"/>
          <p:nvPr/>
        </p:nvSpPr>
        <p:spPr>
          <a:xfrm>
            <a:off x="1356135" y="2437174"/>
            <a:ext cx="6873302" cy="1212833"/>
          </a:xfrm>
          <a:prstGeom prst="rect">
            <a:avLst/>
          </a:prstGeom>
        </p:spPr>
        <p:txBody>
          <a:bodyPr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vi-VN" sz="2800" spc="-5">
                <a:solidFill>
                  <a:srgbClr val="FF0000"/>
                </a:solidFill>
                <a:latin typeface="#9Slide03 SFU Futura_07" panose="00000900000000000000" pitchFamily="2" charset="0"/>
              </a:rPr>
              <a:t>Nguồn </a:t>
            </a:r>
            <a:r>
              <a:rPr lang="vi-VN" sz="2800" spc="-5" dirty="0">
                <a:solidFill>
                  <a:srgbClr val="FF0000"/>
                </a:solidFill>
                <a:latin typeface="#9Slide03 SFU Futura_07" panose="00000900000000000000" pitchFamily="2" charset="0"/>
              </a:rPr>
              <a:t>lợi </a:t>
            </a:r>
            <a:r>
              <a:rPr lang="vi-VN" sz="2800" spc="-5" dirty="0">
                <a:solidFill>
                  <a:srgbClr val="172900"/>
                </a:solidFill>
                <a:latin typeface="#9Slide03 SFU Futura_07" panose="00000900000000000000" pitchFamily="2" charset="0"/>
              </a:rPr>
              <a:t>thuỷ sản của nước </a:t>
            </a:r>
            <a:r>
              <a:rPr lang="vi-VN" sz="2800" spc="-5" dirty="0">
                <a:solidFill>
                  <a:srgbClr val="FF0000"/>
                </a:solidFill>
                <a:latin typeface="#9Slide03 SFU Futura_07" panose="00000900000000000000" pitchFamily="2" charset="0"/>
              </a:rPr>
              <a:t>ta rất phong phú</a:t>
            </a:r>
            <a:endParaRPr kumimoji="0" lang="en-US" sz="2800" b="0" i="0" u="none" strike="noStrike" kern="1200" cap="none" spc="-5" normalizeH="0" baseline="0" noProof="0" dirty="0">
              <a:ln>
                <a:noFill/>
              </a:ln>
              <a:solidFill>
                <a:srgbClr val="FF0000"/>
              </a:solidFill>
              <a:effectLst/>
              <a:uLnTx/>
              <a:uFillTx/>
              <a:latin typeface="#9Slide03 SFU Futura_07" panose="00000900000000000000" pitchFamily="2" charset="0"/>
            </a:endParaRPr>
          </a:p>
        </p:txBody>
      </p:sp>
      <p:sp>
        <p:nvSpPr>
          <p:cNvPr id="10" name="TextBox 10"/>
          <p:cNvSpPr txBox="1"/>
          <p:nvPr/>
        </p:nvSpPr>
        <p:spPr>
          <a:xfrm>
            <a:off x="9871253" y="2398933"/>
            <a:ext cx="7273747" cy="1212833"/>
          </a:xfrm>
          <a:prstGeom prst="rect">
            <a:avLst/>
          </a:prstGeom>
        </p:spPr>
        <p:txBody>
          <a:bodyPr wrap="square" lIns="0" tIns="0" rIns="0" bIns="0" rtlCol="0" anchor="t">
            <a:spAutoFit/>
          </a:bodyPr>
          <a:lstStyle/>
          <a:p>
            <a:pPr lvl="0" algn="ctr">
              <a:lnSpc>
                <a:spcPct val="150000"/>
              </a:lnSpc>
              <a:defRPr/>
            </a:pPr>
            <a:r>
              <a:rPr lang="en-US" sz="2800" spc="-5">
                <a:solidFill>
                  <a:srgbClr val="172900"/>
                </a:solidFill>
                <a:latin typeface="#9Slide03 SFU Futura_07" panose="00000900000000000000" pitchFamily="2" charset="0"/>
              </a:rPr>
              <a:t>-	Các </a:t>
            </a:r>
            <a:r>
              <a:rPr lang="en-US" sz="2800" spc="-5" dirty="0" err="1">
                <a:solidFill>
                  <a:srgbClr val="172900"/>
                </a:solidFill>
                <a:latin typeface="#9Slide03 SFU Futura_07" panose="00000900000000000000" pitchFamily="2" charset="0"/>
              </a:rPr>
              <a:t>hệ</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thống</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sông</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có</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nguồn</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lợi</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thuỷ</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sản</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dồi</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dào</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sông</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Hồng</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sông</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Thái</a:t>
            </a:r>
            <a:r>
              <a:rPr lang="en-US" sz="2800" spc="-5" dirty="0">
                <a:solidFill>
                  <a:srgbClr val="172900"/>
                </a:solidFill>
                <a:latin typeface="#9Slide03 SFU Futura_07" panose="00000900000000000000" pitchFamily="2" charset="0"/>
              </a:rPr>
              <a:t> </a:t>
            </a:r>
            <a:r>
              <a:rPr lang="en-US" sz="2800" spc="-5" dirty="0" err="1">
                <a:solidFill>
                  <a:srgbClr val="172900"/>
                </a:solidFill>
                <a:latin typeface="#9Slide03 SFU Futura_07" panose="00000900000000000000" pitchFamily="2" charset="0"/>
              </a:rPr>
              <a:t>Bình</a:t>
            </a:r>
            <a:r>
              <a:rPr lang="en-US" sz="2800" spc="-5" dirty="0">
                <a:solidFill>
                  <a:srgbClr val="172900"/>
                </a:solidFill>
                <a:latin typeface="#9Slide03 SFU Futura_07" panose="00000900000000000000" pitchFamily="2" charset="0"/>
              </a:rPr>
              <a:t>,….</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11" name="TextBox 11"/>
          <p:cNvSpPr txBox="1"/>
          <p:nvPr/>
        </p:nvSpPr>
        <p:spPr>
          <a:xfrm>
            <a:off x="1393005" y="5089222"/>
            <a:ext cx="7091833" cy="1212833"/>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en-US" sz="2800" spc="-5">
                <a:solidFill>
                  <a:srgbClr val="172900"/>
                </a:solidFill>
                <a:latin typeface="#9Slide03 SFU Futura_07" panose="00000900000000000000" pitchFamily="2" charset="0"/>
              </a:rPr>
              <a:t>C</a:t>
            </a:r>
            <a:r>
              <a:rPr lang="vi-VN" sz="2800" spc="-5" dirty="0">
                <a:solidFill>
                  <a:srgbClr val="172900"/>
                </a:solidFill>
                <a:latin typeface="#9Slide03 SFU Futura_07" panose="00000900000000000000" pitchFamily="2" charset="0"/>
              </a:rPr>
              <a:t>ó hơn 2.000 loài cá, hàng trăm loài tôm, mực; nhiều loài có </a:t>
            </a:r>
            <a:r>
              <a:rPr lang="vi-VN" sz="2800" spc="-5" dirty="0">
                <a:solidFill>
                  <a:srgbClr val="FF0000"/>
                </a:solidFill>
                <a:latin typeface="#9Slide03 SFU Futura_07" panose="00000900000000000000" pitchFamily="2" charset="0"/>
              </a:rPr>
              <a:t>giá trị kinh tế cao</a:t>
            </a:r>
            <a:endParaRPr kumimoji="0" lang="en-US" sz="2800" b="0" i="0" u="none" strike="noStrike" kern="1200" cap="none" spc="-5" normalizeH="0" baseline="0" noProof="0" dirty="0">
              <a:ln>
                <a:noFill/>
              </a:ln>
              <a:solidFill>
                <a:srgbClr val="FF0000"/>
              </a:solidFill>
              <a:effectLst/>
              <a:uLnTx/>
              <a:uFillTx/>
              <a:latin typeface="#9Slide03 SFU Futura_07" panose="00000900000000000000" pitchFamily="2" charset="0"/>
            </a:endParaRPr>
          </a:p>
        </p:txBody>
      </p:sp>
      <p:sp>
        <p:nvSpPr>
          <p:cNvPr id="12" name="Freeform 12"/>
          <p:cNvSpPr/>
          <p:nvPr/>
        </p:nvSpPr>
        <p:spPr>
          <a:xfrm>
            <a:off x="9694635" y="4023720"/>
            <a:ext cx="3728975" cy="3481980"/>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13" name="Freeform 13"/>
          <p:cNvSpPr/>
          <p:nvPr/>
        </p:nvSpPr>
        <p:spPr>
          <a:xfrm>
            <a:off x="13225670" y="4023720"/>
            <a:ext cx="4067479" cy="3481980"/>
          </a:xfrm>
          <a:custGeom>
            <a:avLst/>
            <a:gdLst/>
            <a:ahLst/>
            <a:cxnLst/>
            <a:rect l="l" t="t" r="r" b="b"/>
            <a:pathLst>
              <a:path w="3942142" h="1835717">
                <a:moveTo>
                  <a:pt x="0" y="0"/>
                </a:moveTo>
                <a:lnTo>
                  <a:pt x="3942142" y="0"/>
                </a:lnTo>
                <a:lnTo>
                  <a:pt x="3942142"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l="-21742"/>
            </a:stretch>
          </a:blipFill>
        </p:spPr>
        <p:txBody>
          <a:bodyPr/>
          <a:lstStyle/>
          <a:p>
            <a:endParaRPr lang="en-US">
              <a:latin typeface="#9Slide03 SFU Futura_07" panose="00000900000000000000" pitchFamily="2" charset="0"/>
            </a:endParaRPr>
          </a:p>
        </p:txBody>
      </p:sp>
      <p:sp>
        <p:nvSpPr>
          <p:cNvPr id="14" name="TextBox 14"/>
          <p:cNvSpPr txBox="1"/>
          <p:nvPr/>
        </p:nvSpPr>
        <p:spPr>
          <a:xfrm>
            <a:off x="10065172" y="4604846"/>
            <a:ext cx="7091833" cy="2585323"/>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en-US" sz="2800" spc="-5">
                <a:solidFill>
                  <a:srgbClr val="FF0000"/>
                </a:solidFill>
                <a:latin typeface="#9Slide03 SFU Futura_07" panose="00000900000000000000" pitchFamily="2" charset="0"/>
              </a:rPr>
              <a:t>4</a:t>
            </a:r>
            <a:r>
              <a:rPr lang="vi-VN" sz="2800" spc="-5">
                <a:solidFill>
                  <a:srgbClr val="FF0000"/>
                </a:solidFill>
                <a:latin typeface="#9Slide03 SFU Futura_07" panose="00000900000000000000" pitchFamily="2" charset="0"/>
              </a:rPr>
              <a:t> </a:t>
            </a:r>
            <a:r>
              <a:rPr lang="vi-VN" sz="2800" spc="-5" dirty="0">
                <a:solidFill>
                  <a:srgbClr val="172900"/>
                </a:solidFill>
                <a:latin typeface="#9Slide03 SFU Futura_07" panose="00000900000000000000" pitchFamily="2" charset="0"/>
              </a:rPr>
              <a:t>ngư trường trọng điểm</a:t>
            </a:r>
            <a:r>
              <a:rPr lang="en-US" sz="2800" spc="-5" dirty="0">
                <a:solidFill>
                  <a:srgbClr val="172900"/>
                </a:solidFill>
                <a:latin typeface="#9Slide03 SFU Futura_07" panose="00000900000000000000" pitchFamily="2" charset="0"/>
              </a:rPr>
              <a:t>: </a:t>
            </a:r>
            <a:r>
              <a:rPr lang="vi-VN" sz="2800" spc="-5" dirty="0">
                <a:solidFill>
                  <a:srgbClr val="172900"/>
                </a:solidFill>
                <a:latin typeface="#9Slide03 SFU Futura_07" panose="00000900000000000000" pitchFamily="2" charset="0"/>
              </a:rPr>
              <a:t>Hải Phòng - Quảng Ninh, quần đảo Hoàng Sa </a:t>
            </a:r>
            <a:r>
              <a:rPr lang="en-US" sz="2800" spc="-5" dirty="0">
                <a:solidFill>
                  <a:srgbClr val="172900"/>
                </a:solidFill>
                <a:latin typeface="#9Slide03 SFU Futura_07" panose="00000900000000000000" pitchFamily="2" charset="0"/>
              </a:rPr>
              <a:t>- </a:t>
            </a:r>
            <a:r>
              <a:rPr lang="vi-VN" sz="2800" spc="-5" dirty="0">
                <a:solidFill>
                  <a:srgbClr val="172900"/>
                </a:solidFill>
                <a:latin typeface="#9Slide03 SFU Futura_07" panose="00000900000000000000" pitchFamily="2" charset="0"/>
              </a:rPr>
              <a:t>Trường Sa, Ninh Thuận - Bình Thuận - Bà Rịa - Vũng Tàu, Cà Mau - Kiên Giang. </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15" name="Freeform 15"/>
          <p:cNvSpPr/>
          <p:nvPr/>
        </p:nvSpPr>
        <p:spPr>
          <a:xfrm>
            <a:off x="1028700" y="7155284"/>
            <a:ext cx="3614069" cy="3177883"/>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16" name="Freeform 16"/>
          <p:cNvSpPr/>
          <p:nvPr/>
        </p:nvSpPr>
        <p:spPr>
          <a:xfrm>
            <a:off x="4567221" y="7155284"/>
            <a:ext cx="3934657" cy="3177883"/>
          </a:xfrm>
          <a:custGeom>
            <a:avLst/>
            <a:gdLst/>
            <a:ahLst/>
            <a:cxnLst/>
            <a:rect l="l" t="t" r="r" b="b"/>
            <a:pathLst>
              <a:path w="3934657" h="1835717">
                <a:moveTo>
                  <a:pt x="0" y="0"/>
                </a:moveTo>
                <a:lnTo>
                  <a:pt x="3934657" y="0"/>
                </a:lnTo>
                <a:lnTo>
                  <a:pt x="3934657" y="1835717"/>
                </a:lnTo>
                <a:lnTo>
                  <a:pt x="0" y="1835717"/>
                </a:lnTo>
                <a:lnTo>
                  <a:pt x="0" y="0"/>
                </a:lnTo>
                <a:close/>
              </a:path>
            </a:pathLst>
          </a:custGeom>
          <a:blipFill>
            <a:blip r:embed="rId2">
              <a:extLst>
                <a:ext uri="{96DAC541-7B7A-43D3-8B79-37D633B846F1}">
                  <asvg:svgBlip xmlns="" xmlns:asvg="http://schemas.microsoft.com/office/drawing/2016/SVG/main" r:embed="rId3"/>
                </a:ext>
              </a:extLst>
            </a:blip>
            <a:stretch>
              <a:fillRect l="-21974"/>
            </a:stretch>
          </a:blipFill>
        </p:spPr>
        <p:txBody>
          <a:bodyPr/>
          <a:lstStyle/>
          <a:p>
            <a:endParaRPr lang="en-US">
              <a:latin typeface="#9Slide03 SFU Futura_07" panose="00000900000000000000" pitchFamily="2" charset="0"/>
            </a:endParaRPr>
          </a:p>
        </p:txBody>
      </p:sp>
      <p:sp>
        <p:nvSpPr>
          <p:cNvPr id="17" name="Freeform 17"/>
          <p:cNvSpPr/>
          <p:nvPr/>
        </p:nvSpPr>
        <p:spPr>
          <a:xfrm>
            <a:off x="9769128" y="7040615"/>
            <a:ext cx="3614069" cy="3177883"/>
          </a:xfrm>
          <a:custGeom>
            <a:avLst/>
            <a:gdLst/>
            <a:ahLst/>
            <a:cxnLst/>
            <a:rect l="l" t="t" r="r" b="b"/>
            <a:pathLst>
              <a:path w="3614069" h="1835717">
                <a:moveTo>
                  <a:pt x="0" y="0"/>
                </a:moveTo>
                <a:lnTo>
                  <a:pt x="3614069" y="0"/>
                </a:lnTo>
                <a:lnTo>
                  <a:pt x="3614069" y="1835718"/>
                </a:lnTo>
                <a:lnTo>
                  <a:pt x="0" y="1835718"/>
                </a:lnTo>
                <a:lnTo>
                  <a:pt x="0" y="0"/>
                </a:lnTo>
                <a:close/>
              </a:path>
            </a:pathLst>
          </a:custGeom>
          <a:blipFill>
            <a:blip r:embed="rId2">
              <a:extLst>
                <a:ext uri="{96DAC541-7B7A-43D3-8B79-37D633B846F1}">
                  <asvg:svgBlip xmlns="" xmlns:asvg="http://schemas.microsoft.com/office/drawing/2016/SVG/main" r:embed="rId3"/>
                </a:ext>
              </a:extLst>
            </a:blip>
            <a:stretch>
              <a:fillRect r="-32793"/>
            </a:stretch>
          </a:blipFill>
        </p:spPr>
        <p:txBody>
          <a:bodyPr/>
          <a:lstStyle/>
          <a:p>
            <a:endParaRPr lang="en-US">
              <a:latin typeface="#9Slide03 SFU Futura_07" panose="00000900000000000000" pitchFamily="2" charset="0"/>
            </a:endParaRPr>
          </a:p>
        </p:txBody>
      </p:sp>
      <p:sp>
        <p:nvSpPr>
          <p:cNvPr id="18" name="Freeform 18"/>
          <p:cNvSpPr/>
          <p:nvPr/>
        </p:nvSpPr>
        <p:spPr>
          <a:xfrm>
            <a:off x="13315133" y="7040615"/>
            <a:ext cx="3927173" cy="3177883"/>
          </a:xfrm>
          <a:custGeom>
            <a:avLst/>
            <a:gdLst/>
            <a:ahLst/>
            <a:cxnLst/>
            <a:rect l="l" t="t" r="r" b="b"/>
            <a:pathLst>
              <a:path w="3927173" h="1835717">
                <a:moveTo>
                  <a:pt x="0" y="0"/>
                </a:moveTo>
                <a:lnTo>
                  <a:pt x="3927173" y="0"/>
                </a:lnTo>
                <a:lnTo>
                  <a:pt x="3927173" y="1835718"/>
                </a:lnTo>
                <a:lnTo>
                  <a:pt x="0" y="1835718"/>
                </a:lnTo>
                <a:lnTo>
                  <a:pt x="0" y="0"/>
                </a:lnTo>
                <a:close/>
              </a:path>
            </a:pathLst>
          </a:custGeom>
          <a:blipFill>
            <a:blip r:embed="rId2">
              <a:extLst>
                <a:ext uri="{96DAC541-7B7A-43D3-8B79-37D633B846F1}">
                  <asvg:svgBlip xmlns="" xmlns:asvg="http://schemas.microsoft.com/office/drawing/2016/SVG/main" r:embed="rId3"/>
                </a:ext>
              </a:extLst>
            </a:blip>
            <a:stretch>
              <a:fillRect l="-22206"/>
            </a:stretch>
          </a:blipFill>
        </p:spPr>
        <p:txBody>
          <a:bodyPr/>
          <a:lstStyle/>
          <a:p>
            <a:endParaRPr lang="en-US">
              <a:latin typeface="#9Slide03 SFU Futura_07" panose="00000900000000000000" pitchFamily="2" charset="0"/>
            </a:endParaRPr>
          </a:p>
        </p:txBody>
      </p:sp>
      <p:sp>
        <p:nvSpPr>
          <p:cNvPr id="21" name="TextBox 21"/>
          <p:cNvSpPr txBox="1"/>
          <p:nvPr/>
        </p:nvSpPr>
        <p:spPr>
          <a:xfrm>
            <a:off x="1410590" y="7583479"/>
            <a:ext cx="6873302" cy="2585323"/>
          </a:xfrm>
          <a:prstGeom prst="rect">
            <a:avLst/>
          </a:prstGeom>
        </p:spPr>
        <p:txBody>
          <a:bodyPr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Tổng </a:t>
            </a:r>
            <a:r>
              <a:rPr lang="vi-VN" sz="2800" spc="-5" dirty="0">
                <a:solidFill>
                  <a:srgbClr val="172900"/>
                </a:solidFill>
                <a:latin typeface="#9Slide03 SFU Futura_07" panose="00000900000000000000" pitchFamily="2" charset="0"/>
              </a:rPr>
              <a:t>trữ lượng hải sản của Việt Nam khoảng </a:t>
            </a:r>
            <a:r>
              <a:rPr lang="vi-VN" sz="2800" spc="-5" dirty="0">
                <a:solidFill>
                  <a:srgbClr val="FF0000"/>
                </a:solidFill>
                <a:latin typeface="#9Slide03 SFU Futura_07" panose="00000900000000000000" pitchFamily="2" charset="0"/>
              </a:rPr>
              <a:t>4 triệu tấn</a:t>
            </a:r>
            <a:r>
              <a:rPr lang="vi-VN" sz="2800" spc="-5" dirty="0">
                <a:solidFill>
                  <a:srgbClr val="172900"/>
                </a:solidFill>
                <a:latin typeface="#9Slide03 SFU Futura_07" panose="00000900000000000000" pitchFamily="2" charset="0"/>
              </a:rPr>
              <a:t>, cho phép khai thác </a:t>
            </a:r>
            <a:r>
              <a:rPr lang="vi-VN" sz="2800" spc="-5" dirty="0">
                <a:solidFill>
                  <a:srgbClr val="FF0000"/>
                </a:solidFill>
                <a:latin typeface="#9Slide03 SFU Futura_07" panose="00000900000000000000" pitchFamily="2" charset="0"/>
              </a:rPr>
              <a:t>bền vững</a:t>
            </a:r>
            <a:r>
              <a:rPr lang="vi-VN" sz="2800" spc="-5" dirty="0">
                <a:solidFill>
                  <a:srgbClr val="172900"/>
                </a:solidFill>
                <a:latin typeface="#9Slide03 SFU Futura_07" panose="00000900000000000000" pitchFamily="2" charset="0"/>
              </a:rPr>
              <a:t> trung bình khoảng 1,5 triệu tấn mỗi năm.</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22" name="TextBox 22"/>
          <p:cNvSpPr txBox="1"/>
          <p:nvPr/>
        </p:nvSpPr>
        <p:spPr>
          <a:xfrm>
            <a:off x="10174437" y="7641282"/>
            <a:ext cx="6873302" cy="1859163"/>
          </a:xfrm>
          <a:prstGeom prst="rect">
            <a:avLst/>
          </a:prstGeom>
        </p:spPr>
        <p:txBody>
          <a:bodyPr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Nguồn </a:t>
            </a:r>
            <a:r>
              <a:rPr lang="vi-VN" sz="2800" spc="-5" dirty="0">
                <a:solidFill>
                  <a:srgbClr val="172900"/>
                </a:solidFill>
                <a:latin typeface="#9Slide03 SFU Futura_07" panose="00000900000000000000" pitchFamily="2" charset="0"/>
              </a:rPr>
              <a:t>lợi thuỷ sản </a:t>
            </a:r>
            <a:r>
              <a:rPr lang="vi-VN" sz="2800" spc="-5" dirty="0">
                <a:solidFill>
                  <a:srgbClr val="FF0000"/>
                </a:solidFill>
                <a:latin typeface="#9Slide03 SFU Futura_07" panose="00000900000000000000" pitchFamily="2" charset="0"/>
              </a:rPr>
              <a:t>nội địa </a:t>
            </a:r>
            <a:r>
              <a:rPr lang="vi-VN" sz="2800" spc="-5" dirty="0">
                <a:solidFill>
                  <a:srgbClr val="172900"/>
                </a:solidFill>
                <a:latin typeface="#9Slide03 SFU Futura_07" panose="00000900000000000000" pitchFamily="2" charset="0"/>
              </a:rPr>
              <a:t>và </a:t>
            </a:r>
            <a:r>
              <a:rPr lang="vi-VN" sz="2800" spc="-5" dirty="0">
                <a:solidFill>
                  <a:srgbClr val="FF0000"/>
                </a:solidFill>
                <a:latin typeface="#9Slide03 SFU Futura_07" panose="00000900000000000000" pitchFamily="2" charset="0"/>
              </a:rPr>
              <a:t>ven bờ </a:t>
            </a:r>
            <a:r>
              <a:rPr lang="vi-VN" sz="2800" spc="-5" dirty="0">
                <a:solidFill>
                  <a:srgbClr val="172900"/>
                </a:solidFill>
                <a:latin typeface="#9Slide03 SFU Futura_07" panose="00000900000000000000" pitchFamily="2" charset="0"/>
              </a:rPr>
              <a:t>biển của nước ta </a:t>
            </a:r>
            <a:r>
              <a:rPr lang="vi-VN" sz="2800" spc="-5" dirty="0">
                <a:solidFill>
                  <a:srgbClr val="FF0000"/>
                </a:solidFill>
                <a:latin typeface="#9Slide03 SFU Futura_07" panose="00000900000000000000" pitchFamily="2" charset="0"/>
              </a:rPr>
              <a:t>đang bị suy giảm </a:t>
            </a:r>
            <a:r>
              <a:rPr lang="vi-VN" sz="2800" spc="-5" dirty="0">
                <a:solidFill>
                  <a:srgbClr val="172900"/>
                </a:solidFill>
                <a:latin typeface="#9Slide03 SFU Futura_07" panose="00000900000000000000" pitchFamily="2" charset="0"/>
              </a:rPr>
              <a:t>do khai thác quá mức.</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24" name="TextBox 27"/>
          <p:cNvSpPr txBox="1"/>
          <p:nvPr/>
        </p:nvSpPr>
        <p:spPr>
          <a:xfrm>
            <a:off x="5354588" y="1027515"/>
            <a:ext cx="7246935"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Nội</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dung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cần</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ghi</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nhớ</a:t>
            </a:r>
            <a:endParaRPr kumimoji="0" lang="en-US" sz="6000" b="0" i="0" u="none" strike="noStrike" kern="1200" cap="none" spc="0" normalizeH="0" baseline="0" noProof="0" dirty="0">
              <a:ln>
                <a:noFill/>
              </a:ln>
              <a:solidFill>
                <a:srgbClr val="C21515"/>
              </a:solidFill>
              <a:effectLst/>
              <a:uLnTx/>
              <a:uFillTx/>
              <a:latin typeface="Dancing Script"/>
              <a:ea typeface="+mn-ea"/>
              <a:cs typeface="+mn-cs"/>
            </a:endParaRPr>
          </a:p>
        </p:txBody>
      </p:sp>
    </p:spTree>
    <p:extLst>
      <p:ext uri="{BB962C8B-B14F-4D97-AF65-F5344CB8AC3E}">
        <p14:creationId xmlns:p14="http://schemas.microsoft.com/office/powerpoint/2010/main" val="16920196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par>
                                <p:cTn id="52" presetID="6"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ircle(in)">
                                      <p:cBhvr>
                                        <p:cTn id="54" dur="2000"/>
                                        <p:tgtEl>
                                          <p:spTgt spid="1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in)">
                                      <p:cBhvr>
                                        <p:cTn id="62" dur="2000"/>
                                        <p:tgtEl>
                                          <p:spTgt spid="17"/>
                                        </p:tgtEl>
                                      </p:cBhvr>
                                    </p:animEffect>
                                  </p:childTnLst>
                                </p:cTn>
                              </p:par>
                              <p:par>
                                <p:cTn id="63" presetID="6" presetClass="entr" presetSubtype="16"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circle(in)">
                                      <p:cBhvr>
                                        <p:cTn id="6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43746" y="0"/>
            <a:ext cx="18244253" cy="10286999"/>
            <a:chOff x="0" y="0"/>
            <a:chExt cx="4281307" cy="2247245"/>
          </a:xfrm>
        </p:grpSpPr>
        <p:sp>
          <p:nvSpPr>
            <p:cNvPr id="17"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sp>
          <p:nvSpPr>
            <p:cNvPr id="18"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rocchi"/>
                  <a:ea typeface="+mn-ea"/>
                  <a:cs typeface="+mn-cs"/>
                </a:rPr>
                <a:t>6-8 nhóm chơi</a:t>
              </a:r>
            </a:p>
          </p:txBody>
        </p:sp>
      </p:grpSp>
      <p:grpSp>
        <p:nvGrpSpPr>
          <p:cNvPr id="3" name="Group 3"/>
          <p:cNvGrpSpPr/>
          <p:nvPr/>
        </p:nvGrpSpPr>
        <p:grpSpPr>
          <a:xfrm>
            <a:off x="317272" y="3045798"/>
            <a:ext cx="6388215" cy="6922528"/>
            <a:chOff x="0" y="0"/>
            <a:chExt cx="1682493" cy="1823217"/>
          </a:xfrm>
          <a:solidFill>
            <a:schemeClr val="accent3">
              <a:lumMod val="20000"/>
              <a:lumOff val="80000"/>
            </a:schemeClr>
          </a:solidFill>
        </p:grpSpPr>
        <p:sp>
          <p:nvSpPr>
            <p:cNvPr id="4" name="Freeform 4"/>
            <p:cNvSpPr/>
            <p:nvPr/>
          </p:nvSpPr>
          <p:spPr>
            <a:xfrm>
              <a:off x="0" y="0"/>
              <a:ext cx="1682493" cy="1823217"/>
            </a:xfrm>
            <a:custGeom>
              <a:avLst/>
              <a:gdLst/>
              <a:ahLst/>
              <a:cxnLst/>
              <a:rect l="l" t="t" r="r" b="b"/>
              <a:pathLst>
                <a:path w="1682493" h="1823217">
                  <a:moveTo>
                    <a:pt x="0" y="0"/>
                  </a:moveTo>
                  <a:lnTo>
                    <a:pt x="1682493" y="0"/>
                  </a:lnTo>
                  <a:lnTo>
                    <a:pt x="1682493" y="1823217"/>
                  </a:lnTo>
                  <a:lnTo>
                    <a:pt x="0" y="1823217"/>
                  </a:lnTo>
                  <a:close/>
                </a:path>
              </a:pathLst>
            </a:custGeom>
            <a:grpFill/>
          </p:spPr>
          <p:txBody>
            <a:bodyPr/>
            <a:lstStyle/>
            <a:p>
              <a:endParaRPr lang="en-US"/>
            </a:p>
          </p:txBody>
        </p:sp>
        <p:sp>
          <p:nvSpPr>
            <p:cNvPr id="5" name="TextBox 5"/>
            <p:cNvSpPr txBox="1"/>
            <p:nvPr/>
          </p:nvSpPr>
          <p:spPr>
            <a:xfrm>
              <a:off x="0" y="-38100"/>
              <a:ext cx="1682493" cy="1861317"/>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112281" y="363101"/>
            <a:ext cx="2611971" cy="1668397"/>
          </a:xfrm>
          <a:custGeom>
            <a:avLst/>
            <a:gdLst/>
            <a:ahLst/>
            <a:cxnLst/>
            <a:rect l="l" t="t" r="r" b="b"/>
            <a:pathLst>
              <a:path w="2611971" h="1668397">
                <a:moveTo>
                  <a:pt x="0" y="0"/>
                </a:moveTo>
                <a:lnTo>
                  <a:pt x="2611972" y="0"/>
                </a:lnTo>
                <a:lnTo>
                  <a:pt x="2611972" y="1668397"/>
                </a:lnTo>
                <a:lnTo>
                  <a:pt x="0" y="1668397"/>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3926872" y="488803"/>
            <a:ext cx="14150437" cy="1193651"/>
          </a:xfrm>
          <a:prstGeom prst="rect">
            <a:avLst/>
          </a:prstGeom>
        </p:spPr>
        <p:txBody>
          <a:bodyPr lIns="0" tIns="0" rIns="0" bIns="0" rtlCol="0" anchor="t">
            <a:spAutoFit/>
          </a:bodyPr>
          <a:lstStyle/>
          <a:p>
            <a:pPr marL="0" marR="0" lvl="0" indent="0" algn="ctr" defTabSz="914400" rtl="0" eaLnBrk="1" fontAlgn="auto" latinLnBrk="0" hangingPunct="1">
              <a:lnSpc>
                <a:spcPts val="9799"/>
              </a:lnSpc>
              <a:spcBef>
                <a:spcPct val="0"/>
              </a:spcBef>
              <a:spcAft>
                <a:spcPts val="0"/>
              </a:spcAft>
              <a:buClrTx/>
              <a:buSzTx/>
              <a:buFontTx/>
              <a:buNone/>
              <a:tabLst/>
              <a:defRPr/>
            </a:pPr>
            <a:r>
              <a:rPr kumimoji="0" lang="en-US" sz="6999" b="0" i="0" u="none" strike="noStrike" kern="1200" cap="none" spc="0" normalizeH="0" baseline="0" noProof="0">
                <a:ln>
                  <a:noFill/>
                </a:ln>
                <a:solidFill>
                  <a:srgbClr val="34520D"/>
                </a:solidFill>
                <a:effectLst/>
                <a:uLnTx/>
                <a:uFillTx/>
                <a:latin typeface="Baloo"/>
                <a:ea typeface="+mn-ea"/>
                <a:cs typeface="+mn-cs"/>
              </a:rPr>
              <a:t>3/ THỦY SẢN</a:t>
            </a:r>
          </a:p>
        </p:txBody>
      </p:sp>
      <p:sp>
        <p:nvSpPr>
          <p:cNvPr id="9" name="TextBox 9"/>
          <p:cNvSpPr txBox="1"/>
          <p:nvPr/>
        </p:nvSpPr>
        <p:spPr>
          <a:xfrm>
            <a:off x="6768349" y="2278963"/>
            <a:ext cx="11004771" cy="538609"/>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DB4830"/>
                </a:solidFill>
                <a:effectLst/>
                <a:uLnTx/>
                <a:uFillTx/>
                <a:latin typeface="Baloo"/>
                <a:ea typeface="+mn-ea"/>
                <a:cs typeface="+mn-cs"/>
              </a:rPr>
              <a:t>Hình</a:t>
            </a:r>
            <a:r>
              <a:rPr kumimoji="0" lang="en-US" sz="3000" b="0" i="0" u="none" strike="noStrike" kern="1200" cap="none" spc="0" normalizeH="0" baseline="0" noProof="0" dirty="0">
                <a:ln>
                  <a:noFill/>
                </a:ln>
                <a:solidFill>
                  <a:srgbClr val="DB4830"/>
                </a:solidFill>
                <a:effectLst/>
                <a:uLnTx/>
                <a:uFillTx/>
                <a:latin typeface="Baloo"/>
                <a:ea typeface="+mn-ea"/>
                <a:cs typeface="+mn-cs"/>
              </a:rPr>
              <a:t> 5.2. </a:t>
            </a:r>
            <a:r>
              <a:rPr lang="en-US" sz="3000" dirty="0" err="1">
                <a:solidFill>
                  <a:srgbClr val="DB4830"/>
                </a:solidFill>
                <a:latin typeface="Baloo"/>
              </a:rPr>
              <a:t>S</a:t>
            </a:r>
            <a:r>
              <a:rPr kumimoji="0" lang="en-US" sz="3000" b="0" i="0" u="none" strike="noStrike" kern="1200" cap="none" spc="0" normalizeH="0" baseline="0" noProof="0" dirty="0" err="1">
                <a:ln>
                  <a:noFill/>
                </a:ln>
                <a:solidFill>
                  <a:srgbClr val="DB4830"/>
                </a:solidFill>
                <a:effectLst/>
                <a:uLnTx/>
                <a:uFillTx/>
                <a:latin typeface="Baloo"/>
                <a:ea typeface="+mn-ea"/>
                <a:cs typeface="+mn-cs"/>
              </a:rPr>
              <a:t>ản</a:t>
            </a:r>
            <a:r>
              <a:rPr kumimoji="0" lang="en-US" sz="3000" b="0" i="0" u="none" strike="noStrike" kern="1200" cap="none" spc="0" normalizeH="0" baseline="0" noProof="0" dirty="0">
                <a:ln>
                  <a:noFill/>
                </a:ln>
                <a:solidFill>
                  <a:srgbClr val="DB4830"/>
                </a:solidFill>
                <a:effectLst/>
                <a:uLnTx/>
                <a:uFillTx/>
                <a:latin typeface="Baloo"/>
                <a:ea typeface="+mn-ea"/>
                <a:cs typeface="+mn-cs"/>
              </a:rPr>
              <a:t> </a:t>
            </a:r>
            <a:r>
              <a:rPr kumimoji="0" lang="en-US" sz="3000" b="0" i="0" u="none" strike="noStrike" kern="1200" cap="none" spc="0" normalizeH="0" baseline="0" noProof="0" dirty="0" err="1">
                <a:ln>
                  <a:noFill/>
                </a:ln>
                <a:solidFill>
                  <a:srgbClr val="DB4830"/>
                </a:solidFill>
                <a:effectLst/>
                <a:uLnTx/>
                <a:uFillTx/>
                <a:latin typeface="Baloo"/>
                <a:ea typeface="+mn-ea"/>
                <a:cs typeface="+mn-cs"/>
              </a:rPr>
              <a:t>lượng</a:t>
            </a:r>
            <a:r>
              <a:rPr kumimoji="0" lang="en-US" sz="3000" b="0" i="0" u="none" strike="noStrike" kern="1200" cap="none" spc="0" normalizeH="0" baseline="0" noProof="0" dirty="0">
                <a:ln>
                  <a:noFill/>
                </a:ln>
                <a:solidFill>
                  <a:srgbClr val="DB4830"/>
                </a:solidFill>
                <a:effectLst/>
                <a:uLnTx/>
                <a:uFillTx/>
                <a:latin typeface="Baloo"/>
                <a:ea typeface="+mn-ea"/>
                <a:cs typeface="+mn-cs"/>
              </a:rPr>
              <a:t> </a:t>
            </a:r>
            <a:r>
              <a:rPr kumimoji="0" lang="en-US" sz="3000" b="0" i="0" u="none" strike="noStrike" kern="1200" cap="none" spc="0" normalizeH="0" baseline="0" noProof="0" dirty="0" err="1">
                <a:ln>
                  <a:noFill/>
                </a:ln>
                <a:solidFill>
                  <a:srgbClr val="DB4830"/>
                </a:solidFill>
                <a:effectLst/>
                <a:uLnTx/>
                <a:uFillTx/>
                <a:latin typeface="Baloo"/>
                <a:ea typeface="+mn-ea"/>
                <a:cs typeface="+mn-cs"/>
              </a:rPr>
              <a:t>thủy</a:t>
            </a:r>
            <a:r>
              <a:rPr kumimoji="0" lang="en-US" sz="3000" b="0" i="0" u="none" strike="noStrike" kern="1200" cap="none" spc="0" normalizeH="0" baseline="0" noProof="0" dirty="0">
                <a:ln>
                  <a:noFill/>
                </a:ln>
                <a:solidFill>
                  <a:srgbClr val="DB4830"/>
                </a:solidFill>
                <a:effectLst/>
                <a:uLnTx/>
                <a:uFillTx/>
                <a:latin typeface="Baloo"/>
                <a:ea typeface="+mn-ea"/>
                <a:cs typeface="+mn-cs"/>
              </a:rPr>
              <a:t> </a:t>
            </a:r>
            <a:r>
              <a:rPr kumimoji="0" lang="en-US" sz="3000" b="0" i="0" u="none" strike="noStrike" kern="1200" cap="none" spc="0" normalizeH="0" baseline="0" noProof="0" dirty="0" err="1">
                <a:ln>
                  <a:noFill/>
                </a:ln>
                <a:solidFill>
                  <a:srgbClr val="DB4830"/>
                </a:solidFill>
                <a:effectLst/>
                <a:uLnTx/>
                <a:uFillTx/>
                <a:latin typeface="Baloo"/>
                <a:ea typeface="+mn-ea"/>
                <a:cs typeface="+mn-cs"/>
              </a:rPr>
              <a:t>sản</a:t>
            </a:r>
            <a:r>
              <a:rPr kumimoji="0" lang="en-US" sz="3000" b="0" i="0" u="none" strike="noStrike" kern="1200" cap="none" spc="0" normalizeH="0" baseline="0" noProof="0" dirty="0">
                <a:ln>
                  <a:noFill/>
                </a:ln>
                <a:solidFill>
                  <a:srgbClr val="DB4830"/>
                </a:solidFill>
                <a:effectLst/>
                <a:uLnTx/>
                <a:uFillTx/>
                <a:latin typeface="Baloo"/>
                <a:ea typeface="+mn-ea"/>
                <a:cs typeface="+mn-cs"/>
              </a:rPr>
              <a:t> </a:t>
            </a:r>
            <a:r>
              <a:rPr kumimoji="0" lang="en-US" sz="3000" b="0" i="0" u="none" strike="noStrike" kern="1200" cap="none" spc="0" normalizeH="0" baseline="0" noProof="0" dirty="0" err="1">
                <a:ln>
                  <a:noFill/>
                </a:ln>
                <a:solidFill>
                  <a:srgbClr val="DB4830"/>
                </a:solidFill>
                <a:effectLst/>
                <a:uLnTx/>
                <a:uFillTx/>
                <a:latin typeface="Baloo"/>
                <a:ea typeface="+mn-ea"/>
                <a:cs typeface="+mn-cs"/>
              </a:rPr>
              <a:t>nước</a:t>
            </a:r>
            <a:r>
              <a:rPr kumimoji="0" lang="en-US" sz="3000" b="0" i="0" u="none" strike="noStrike" kern="1200" cap="none" spc="0" normalizeH="0" baseline="0" noProof="0" dirty="0">
                <a:ln>
                  <a:noFill/>
                </a:ln>
                <a:solidFill>
                  <a:srgbClr val="DB4830"/>
                </a:solidFill>
                <a:effectLst/>
                <a:uLnTx/>
                <a:uFillTx/>
                <a:latin typeface="Baloo"/>
                <a:ea typeface="+mn-ea"/>
                <a:cs typeface="+mn-cs"/>
              </a:rPr>
              <a:t> ta, </a:t>
            </a:r>
            <a:r>
              <a:rPr kumimoji="0" lang="en-US" sz="3000" b="0" i="0" u="none" strike="noStrike" kern="1200" cap="none" spc="0" normalizeH="0" baseline="0" noProof="0" dirty="0" err="1">
                <a:ln>
                  <a:noFill/>
                </a:ln>
                <a:solidFill>
                  <a:srgbClr val="DB4830"/>
                </a:solidFill>
                <a:effectLst/>
                <a:uLnTx/>
                <a:uFillTx/>
                <a:latin typeface="Baloo"/>
                <a:ea typeface="+mn-ea"/>
                <a:cs typeface="+mn-cs"/>
              </a:rPr>
              <a:t>giai</a:t>
            </a:r>
            <a:r>
              <a:rPr kumimoji="0" lang="en-US" sz="3000" b="0" i="0" u="none" strike="noStrike" kern="1200" cap="none" spc="0" normalizeH="0" baseline="0" noProof="0" dirty="0">
                <a:ln>
                  <a:noFill/>
                </a:ln>
                <a:solidFill>
                  <a:srgbClr val="DB4830"/>
                </a:solidFill>
                <a:effectLst/>
                <a:uLnTx/>
                <a:uFillTx/>
                <a:latin typeface="Baloo"/>
                <a:ea typeface="+mn-ea"/>
                <a:cs typeface="+mn-cs"/>
              </a:rPr>
              <a:t> </a:t>
            </a:r>
            <a:r>
              <a:rPr kumimoji="0" lang="en-US" sz="3000" b="0" i="0" u="none" strike="noStrike" kern="1200" cap="none" spc="0" normalizeH="0" baseline="0" noProof="0" dirty="0" err="1">
                <a:ln>
                  <a:noFill/>
                </a:ln>
                <a:solidFill>
                  <a:srgbClr val="DB4830"/>
                </a:solidFill>
                <a:effectLst/>
                <a:uLnTx/>
                <a:uFillTx/>
                <a:latin typeface="Baloo"/>
                <a:ea typeface="+mn-ea"/>
                <a:cs typeface="+mn-cs"/>
              </a:rPr>
              <a:t>đoạn</a:t>
            </a:r>
            <a:r>
              <a:rPr kumimoji="0" lang="en-US" sz="3000" b="0" i="0" u="none" strike="noStrike" kern="1200" cap="none" spc="0" normalizeH="0" baseline="0" noProof="0" dirty="0">
                <a:ln>
                  <a:noFill/>
                </a:ln>
                <a:solidFill>
                  <a:srgbClr val="DB4830"/>
                </a:solidFill>
                <a:effectLst/>
                <a:uLnTx/>
                <a:uFillTx/>
                <a:latin typeface="Baloo"/>
                <a:ea typeface="+mn-ea"/>
                <a:cs typeface="+mn-cs"/>
              </a:rPr>
              <a:t> 2010-2021</a:t>
            </a:r>
          </a:p>
        </p:txBody>
      </p:sp>
      <p:sp>
        <p:nvSpPr>
          <p:cNvPr id="10" name="TextBox 10"/>
          <p:cNvSpPr txBox="1"/>
          <p:nvPr/>
        </p:nvSpPr>
        <p:spPr>
          <a:xfrm>
            <a:off x="541604" y="3264840"/>
            <a:ext cx="6172460" cy="7922169"/>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Giai</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đoạn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2010-2021,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sản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lượng</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thủy</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sản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của</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Việt</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Nam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tăng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liên</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tục</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trong</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đó</a:t>
            </a:r>
            <a:endPar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Thủy</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sản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nuôi</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trồng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tăng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lang="en-US" sz="3120" dirty="0">
                <a:solidFill>
                  <a:srgbClr val="000000"/>
                </a:solidFill>
                <a:latin typeface="#9Slide03 SFU Futura_07" panose="00000900000000000000" pitchFamily="2" charset="0"/>
                <a:cs typeface="Lato 1 Bold" panose="020B0604020202020204" charset="0"/>
              </a:rPr>
              <a:t>2,15</a:t>
            </a:r>
            <a:endPar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triệu</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tấn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gấp</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1,79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lần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Thủy</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sản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khai</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thác</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rPr>
              <a:t>tăng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1,46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triệu</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tấn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gấp</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 1,6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rPr>
              <a:t>lần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Thủy</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sản</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nuôi</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trồng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tăng</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nhanh</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hơn</a:t>
            </a:r>
            <a:r>
              <a:rPr kumimoji="0" lang="en-US" sz="3120" b="0" i="0" u="none" strike="noStrike" kern="1200" cap="none" spc="0" normalizeH="0" baseline="0" noProof="0" dirty="0">
                <a:ln>
                  <a:noFill/>
                </a:ln>
                <a:solidFill>
                  <a:srgbClr val="FF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khai</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 </a:t>
            </a:r>
            <a:r>
              <a:rPr kumimoji="0" lang="en-US" sz="3120" b="0" i="0" u="none" strike="noStrike" kern="1200" cap="none" spc="0" normalizeH="0" baseline="0" noProof="0" dirty="0" err="1">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thác</a:t>
            </a:r>
            <a:r>
              <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sym typeface="Wingdings" panose="05000000000000000000" pitchFamily="2" charset="2"/>
              </a:rPr>
              <a:t> </a:t>
            </a:r>
            <a:endPar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120" b="0" i="0" u="none" strike="noStrike" kern="1200" cap="none" spc="0" normalizeH="0" baseline="0" noProof="0" dirty="0">
              <a:ln>
                <a:noFill/>
              </a:ln>
              <a:solidFill>
                <a:srgbClr val="000000"/>
              </a:solidFill>
              <a:effectLst/>
              <a:uLnTx/>
              <a:uFillTx/>
              <a:latin typeface="#9Slide03 SFU Futura_07" panose="00000900000000000000" pitchFamily="2" charset="0"/>
              <a:cs typeface="Lato 1 Bold" panose="020B0604020202020204" charset="0"/>
            </a:endParaRPr>
          </a:p>
        </p:txBody>
      </p:sp>
      <p:sp>
        <p:nvSpPr>
          <p:cNvPr id="12" name="Freeform 12"/>
          <p:cNvSpPr/>
          <p:nvPr/>
        </p:nvSpPr>
        <p:spPr>
          <a:xfrm>
            <a:off x="15332436" y="265088"/>
            <a:ext cx="1576294" cy="1832900"/>
          </a:xfrm>
          <a:custGeom>
            <a:avLst/>
            <a:gdLst/>
            <a:ahLst/>
            <a:cxnLst/>
            <a:rect l="l" t="t" r="r" b="b"/>
            <a:pathLst>
              <a:path w="1576294" h="1832900">
                <a:moveTo>
                  <a:pt x="0" y="0"/>
                </a:moveTo>
                <a:lnTo>
                  <a:pt x="1576295" y="0"/>
                </a:lnTo>
                <a:lnTo>
                  <a:pt x="1576295" y="1832900"/>
                </a:lnTo>
                <a:lnTo>
                  <a:pt x="0" y="1832900"/>
                </a:lnTo>
                <a:lnTo>
                  <a:pt x="0" y="0"/>
                </a:lnTo>
                <a:close/>
              </a:path>
            </a:pathLst>
          </a:custGeom>
          <a:blipFill>
            <a:blip r:embed="rId3"/>
            <a:stretch>
              <a:fillRect/>
            </a:stretch>
          </a:blipFill>
        </p:spPr>
        <p:txBody>
          <a:bodyPr/>
          <a:lstStyle/>
          <a:p>
            <a:endParaRPr lang="en-US"/>
          </a:p>
        </p:txBody>
      </p:sp>
      <p:sp>
        <p:nvSpPr>
          <p:cNvPr id="14" name="Oval Callout 13"/>
          <p:cNvSpPr/>
          <p:nvPr/>
        </p:nvSpPr>
        <p:spPr>
          <a:xfrm>
            <a:off x="35169" y="137808"/>
            <a:ext cx="3793275" cy="2541494"/>
          </a:xfrm>
          <a:prstGeom prst="wedgeEllipseCallout">
            <a:avLst>
              <a:gd name="adj1" fmla="val 60756"/>
              <a:gd name="adj2" fmla="val -25141"/>
            </a:avLst>
          </a:prstGeom>
          <a:solidFill>
            <a:srgbClr val="2E8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1"/>
          <p:cNvSpPr txBox="1"/>
          <p:nvPr/>
        </p:nvSpPr>
        <p:spPr>
          <a:xfrm rot="-802800">
            <a:off x="358676" y="-151553"/>
            <a:ext cx="2901255" cy="2513509"/>
          </a:xfrm>
          <a:prstGeom prst="rect">
            <a:avLst/>
          </a:prstGeom>
        </p:spPr>
        <p:txBody>
          <a:bodyPr lIns="0" tIns="0" rIns="0" bIns="0" rtlCol="0" anchor="t">
            <a:spAutoFit/>
          </a:bodyPr>
          <a:lstStyle/>
          <a:p>
            <a:pPr marL="0" marR="0" lvl="0" indent="0" algn="ctr" defTabSz="914400" rtl="0" eaLnBrk="1" fontAlgn="auto" latinLnBrk="0" hangingPunct="1">
              <a:lnSpc>
                <a:spcPts val="489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4899"/>
              </a:lnSpc>
              <a:spcBef>
                <a:spcPts val="0"/>
              </a:spcBef>
              <a:spcAft>
                <a:spcPts val="0"/>
              </a:spcAft>
              <a:buClrTx/>
              <a:buSzTx/>
              <a:buFontTx/>
              <a:buNone/>
              <a:tabLst/>
              <a:defRPr/>
            </a:pPr>
            <a:r>
              <a:rPr kumimoji="0" lang="en-US" sz="3499" b="0" i="0" u="none" strike="noStrike" kern="1200" cap="none" spc="0" normalizeH="0" baseline="0" noProof="0" dirty="0" err="1">
                <a:ln>
                  <a:noFill/>
                </a:ln>
                <a:solidFill>
                  <a:srgbClr val="FFF7DB"/>
                </a:solidFill>
                <a:effectLst/>
                <a:uLnTx/>
                <a:uFillTx/>
                <a:latin typeface="Dancing Script Bold"/>
                <a:ea typeface="+mn-ea"/>
                <a:cs typeface="+mn-cs"/>
              </a:rPr>
              <a:t>Xung</a:t>
            </a:r>
            <a:r>
              <a:rPr kumimoji="0" lang="en-US" sz="3499" b="0" i="0" u="none" strike="noStrike" kern="1200" cap="none" spc="0" normalizeH="0" baseline="0" noProof="0" dirty="0">
                <a:ln>
                  <a:noFill/>
                </a:ln>
                <a:solidFill>
                  <a:srgbClr val="FFF7DB"/>
                </a:solidFill>
                <a:effectLst/>
                <a:uLnTx/>
                <a:uFillTx/>
                <a:latin typeface="Dancing Script Bold"/>
                <a:ea typeface="+mn-ea"/>
                <a:cs typeface="+mn-cs"/>
              </a:rPr>
              <a:t> </a:t>
            </a:r>
            <a:r>
              <a:rPr kumimoji="0" lang="en-US" sz="3499" b="0" i="0" u="none" strike="noStrike" kern="1200" cap="none" spc="0" normalizeH="0" baseline="0" noProof="0" dirty="0" err="1">
                <a:ln>
                  <a:noFill/>
                </a:ln>
                <a:solidFill>
                  <a:srgbClr val="FFF7DB"/>
                </a:solidFill>
                <a:effectLst/>
                <a:uLnTx/>
                <a:uFillTx/>
                <a:latin typeface="Dancing Script Bold"/>
                <a:ea typeface="+mn-ea"/>
                <a:cs typeface="+mn-cs"/>
              </a:rPr>
              <a:t>phong</a:t>
            </a:r>
            <a:endParaRPr kumimoji="0" lang="en-US" sz="3499" b="0" i="0" u="none" strike="noStrike" kern="1200" cap="none" spc="0" normalizeH="0" baseline="0" noProof="0" dirty="0">
              <a:ln>
                <a:noFill/>
              </a:ln>
              <a:solidFill>
                <a:srgbClr val="FFF7DB"/>
              </a:solidFill>
              <a:effectLst/>
              <a:uLnTx/>
              <a:uFillTx/>
              <a:latin typeface="Dancing Script Bold"/>
              <a:ea typeface="+mn-ea"/>
              <a:cs typeface="+mn-cs"/>
            </a:endParaRPr>
          </a:p>
          <a:p>
            <a:pPr marL="0" marR="0" lvl="0" indent="0" algn="ctr" defTabSz="914400" rtl="0" eaLnBrk="1" fontAlgn="auto" latinLnBrk="0" hangingPunct="1">
              <a:lnSpc>
                <a:spcPts val="4899"/>
              </a:lnSpc>
              <a:spcBef>
                <a:spcPct val="0"/>
              </a:spcBef>
              <a:spcAft>
                <a:spcPts val="0"/>
              </a:spcAft>
              <a:buClrTx/>
              <a:buSzTx/>
              <a:buFontTx/>
              <a:buNone/>
              <a:tabLst/>
              <a:defRPr/>
            </a:pPr>
            <a:r>
              <a:rPr kumimoji="0" lang="en-US" sz="3499" b="0" i="0" u="none" strike="noStrike" kern="1200" cap="none" spc="0" normalizeH="0" baseline="0" noProof="0" dirty="0" err="1">
                <a:ln>
                  <a:noFill/>
                </a:ln>
                <a:solidFill>
                  <a:srgbClr val="FFF7DB"/>
                </a:solidFill>
                <a:effectLst/>
                <a:uLnTx/>
                <a:uFillTx/>
                <a:latin typeface="Dancing Script Bold"/>
                <a:ea typeface="+mn-ea"/>
                <a:cs typeface="+mn-cs"/>
              </a:rPr>
              <a:t>Nhận</a:t>
            </a:r>
            <a:r>
              <a:rPr kumimoji="0" lang="en-US" sz="3499" b="0" i="0" u="none" strike="noStrike" kern="1200" cap="none" spc="0" normalizeH="0" baseline="0" noProof="0" dirty="0">
                <a:ln>
                  <a:noFill/>
                </a:ln>
                <a:solidFill>
                  <a:srgbClr val="FFF7DB"/>
                </a:solidFill>
                <a:effectLst/>
                <a:uLnTx/>
                <a:uFillTx/>
                <a:latin typeface="Dancing Script Bold"/>
                <a:ea typeface="+mn-ea"/>
                <a:cs typeface="+mn-cs"/>
              </a:rPr>
              <a:t> </a:t>
            </a:r>
            <a:r>
              <a:rPr kumimoji="0" lang="en-US" sz="3499" b="0" i="0" u="none" strike="noStrike" kern="1200" cap="none" spc="0" normalizeH="0" baseline="0" noProof="0" dirty="0" err="1">
                <a:ln>
                  <a:noFill/>
                </a:ln>
                <a:solidFill>
                  <a:srgbClr val="FFF7DB"/>
                </a:solidFill>
                <a:effectLst/>
                <a:uLnTx/>
                <a:uFillTx/>
                <a:latin typeface="Dancing Script Bold"/>
                <a:ea typeface="+mn-ea"/>
                <a:cs typeface="+mn-cs"/>
              </a:rPr>
              <a:t>xét</a:t>
            </a:r>
            <a:r>
              <a:rPr kumimoji="0" lang="en-US" sz="3499" b="0" i="0" u="none" strike="noStrike" kern="1200" cap="none" spc="0" normalizeH="0" baseline="0" noProof="0" dirty="0">
                <a:ln>
                  <a:noFill/>
                </a:ln>
                <a:solidFill>
                  <a:srgbClr val="FFF7DB"/>
                </a:solidFill>
                <a:effectLst/>
                <a:uLnTx/>
                <a:uFillTx/>
                <a:latin typeface="Dancing Script Bold"/>
                <a:ea typeface="+mn-ea"/>
                <a:cs typeface="+mn-cs"/>
              </a:rPr>
              <a:t> </a:t>
            </a:r>
          </a:p>
          <a:p>
            <a:pPr marL="0" marR="0" lvl="0" indent="0" algn="ctr" defTabSz="914400" rtl="0" eaLnBrk="1" fontAlgn="auto" latinLnBrk="0" hangingPunct="1">
              <a:lnSpc>
                <a:spcPts val="4899"/>
              </a:lnSpc>
              <a:spcBef>
                <a:spcPct val="0"/>
              </a:spcBef>
              <a:spcAft>
                <a:spcPts val="0"/>
              </a:spcAft>
              <a:buClrTx/>
              <a:buSzTx/>
              <a:buFontTx/>
              <a:buNone/>
              <a:tabLst/>
              <a:defRPr/>
            </a:pPr>
            <a:r>
              <a:rPr kumimoji="0" lang="en-US" sz="3499" b="0" i="0" u="none" strike="noStrike" kern="1200" cap="none" spc="0" normalizeH="0" baseline="0" noProof="0" dirty="0">
                <a:ln>
                  <a:noFill/>
                </a:ln>
                <a:solidFill>
                  <a:srgbClr val="FFF7DB"/>
                </a:solidFill>
                <a:effectLst/>
                <a:uLnTx/>
                <a:uFillTx/>
                <a:latin typeface="Dancing Script Bold"/>
                <a:ea typeface="+mn-ea"/>
                <a:cs typeface="+mn-cs"/>
              </a:rPr>
              <a:t>BIỂU ĐỒ</a:t>
            </a:r>
          </a:p>
        </p:txBody>
      </p:sp>
      <p:pic>
        <p:nvPicPr>
          <p:cNvPr id="2" name="Picture 1"/>
          <p:cNvPicPr>
            <a:picLocks noChangeAspect="1"/>
          </p:cNvPicPr>
          <p:nvPr/>
        </p:nvPicPr>
        <p:blipFill rotWithShape="1">
          <a:blip r:embed="rId4"/>
          <a:srcRect l="18961" t="13541" r="15446" b="15118"/>
          <a:stretch/>
        </p:blipFill>
        <p:spPr>
          <a:xfrm>
            <a:off x="7254625" y="3367872"/>
            <a:ext cx="10444076" cy="6386411"/>
          </a:xfrm>
          <a:prstGeom prst="rect">
            <a:avLst/>
          </a:prstGeom>
        </p:spPr>
      </p:pic>
    </p:spTree>
    <p:extLst>
      <p:ext uri="{BB962C8B-B14F-4D97-AF65-F5344CB8AC3E}">
        <p14:creationId xmlns:p14="http://schemas.microsoft.com/office/powerpoint/2010/main" val="15152144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p:cNvGrpSpPr/>
          <p:nvPr/>
        </p:nvGrpSpPr>
        <p:grpSpPr>
          <a:xfrm>
            <a:off x="43746" y="0"/>
            <a:ext cx="18244253" cy="10286999"/>
            <a:chOff x="0" y="0"/>
            <a:chExt cx="4281307" cy="2247245"/>
          </a:xfrm>
        </p:grpSpPr>
        <p:sp>
          <p:nvSpPr>
            <p:cNvPr id="27"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rocchi"/>
                  <a:ea typeface="+mn-ea"/>
                  <a:cs typeface="+mn-cs"/>
                </a:rPr>
                <a:t>6-8 nhóm chơi</a:t>
              </a:r>
            </a:p>
          </p:txBody>
        </p:sp>
        <p:sp>
          <p:nvSpPr>
            <p:cNvPr id="26"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gr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r="2971"/>
          <a:stretch/>
        </p:blipFill>
        <p:spPr>
          <a:xfrm>
            <a:off x="10377298" y="0"/>
            <a:ext cx="7717583" cy="10287000"/>
          </a:xfrm>
          <a:prstGeom prst="rect">
            <a:avLst/>
          </a:prstGeom>
        </p:spPr>
      </p:pic>
      <p:sp>
        <p:nvSpPr>
          <p:cNvPr id="6" name="Freeform 6"/>
          <p:cNvSpPr/>
          <p:nvPr/>
        </p:nvSpPr>
        <p:spPr>
          <a:xfrm>
            <a:off x="570613" y="5643907"/>
            <a:ext cx="10033368" cy="4629986"/>
          </a:xfrm>
          <a:custGeom>
            <a:avLst/>
            <a:gdLst/>
            <a:ahLst/>
            <a:cxnLst/>
            <a:rect l="l" t="t" r="r" b="b"/>
            <a:pathLst>
              <a:path w="10033368" h="4629986">
                <a:moveTo>
                  <a:pt x="0" y="0"/>
                </a:moveTo>
                <a:lnTo>
                  <a:pt x="10033368" y="0"/>
                </a:lnTo>
                <a:lnTo>
                  <a:pt x="10033368" y="4629986"/>
                </a:lnTo>
                <a:lnTo>
                  <a:pt x="0" y="4629986"/>
                </a:lnTo>
                <a:lnTo>
                  <a:pt x="0" y="0"/>
                </a:lnTo>
                <a:close/>
              </a:path>
            </a:pathLst>
          </a:custGeom>
          <a:blipFill>
            <a:blip r:embed="rId4"/>
            <a:stretch>
              <a:fillRect t="-41002"/>
            </a:stretch>
          </a:blipFill>
        </p:spPr>
        <p:txBody>
          <a:bodyPr/>
          <a:lstStyle/>
          <a:p>
            <a:endParaRPr lang="en-US"/>
          </a:p>
        </p:txBody>
      </p:sp>
      <p:sp>
        <p:nvSpPr>
          <p:cNvPr id="7" name="Freeform 7"/>
          <p:cNvSpPr/>
          <p:nvPr/>
        </p:nvSpPr>
        <p:spPr>
          <a:xfrm>
            <a:off x="933235" y="3432391"/>
            <a:ext cx="1626616" cy="1891414"/>
          </a:xfrm>
          <a:custGeom>
            <a:avLst/>
            <a:gdLst/>
            <a:ahLst/>
            <a:cxnLst/>
            <a:rect l="l" t="t" r="r" b="b"/>
            <a:pathLst>
              <a:path w="2421106" h="2815239">
                <a:moveTo>
                  <a:pt x="0" y="0"/>
                </a:moveTo>
                <a:lnTo>
                  <a:pt x="2421106" y="0"/>
                </a:lnTo>
                <a:lnTo>
                  <a:pt x="2421106" y="2815239"/>
                </a:lnTo>
                <a:lnTo>
                  <a:pt x="0" y="28152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847886" y="538394"/>
            <a:ext cx="745409" cy="578081"/>
          </a:xfrm>
          <a:prstGeom prst="rect">
            <a:avLst/>
          </a:prstGeom>
        </p:spPr>
        <p:txBody>
          <a:bodyPr lIns="0" tIns="0" rIns="0" bIns="0" rtlCol="0" anchor="t">
            <a:spAutoFit/>
          </a:bodyPr>
          <a:lstStyle/>
          <a:p>
            <a:pPr marL="0" marR="0" lvl="0" indent="0" algn="ctr" defTabSz="914400" rtl="0" eaLnBrk="1" fontAlgn="auto" latinLnBrk="0" hangingPunct="1">
              <a:lnSpc>
                <a:spcPts val="4793"/>
              </a:lnSpc>
              <a:spcBef>
                <a:spcPct val="0"/>
              </a:spcBef>
              <a:spcAft>
                <a:spcPts val="0"/>
              </a:spcAft>
              <a:buClrTx/>
              <a:buSzTx/>
              <a:buFontTx/>
              <a:buNone/>
              <a:tabLst/>
              <a:defRPr/>
            </a:pPr>
            <a:r>
              <a:rPr kumimoji="0" lang="en-US" sz="3423" b="0" i="0" u="none" strike="noStrike" kern="1200" cap="none" spc="0" normalizeH="0" baseline="0" noProof="0">
                <a:ln>
                  <a:noFill/>
                </a:ln>
                <a:solidFill>
                  <a:srgbClr val="FFFFEF"/>
                </a:solidFill>
                <a:effectLst/>
                <a:uLnTx/>
                <a:uFillTx/>
                <a:latin typeface="CS Gordon Rounded"/>
                <a:ea typeface="+mn-ea"/>
                <a:cs typeface="+mn-cs"/>
              </a:rPr>
              <a:t>1</a:t>
            </a:r>
          </a:p>
        </p:txBody>
      </p:sp>
      <p:sp>
        <p:nvSpPr>
          <p:cNvPr id="9" name="TextBox 9"/>
          <p:cNvSpPr txBox="1"/>
          <p:nvPr/>
        </p:nvSpPr>
        <p:spPr>
          <a:xfrm>
            <a:off x="1394672" y="338738"/>
            <a:ext cx="9267880" cy="1891007"/>
          </a:xfrm>
          <a:prstGeom prst="rect">
            <a:avLst/>
          </a:prstGeom>
        </p:spPr>
        <p:txBody>
          <a:bodyPr lIns="0" tIns="0" rIns="0" bIns="0" rtlCol="0" anchor="t">
            <a:spAutoFit/>
          </a:bodyPr>
          <a:lstStyle/>
          <a:p>
            <a:pPr marL="0" marR="0" lvl="0" indent="0" algn="ctr" defTabSz="914400" rtl="0" eaLnBrk="1" fontAlgn="auto" latinLnBrk="0" hangingPunct="1">
              <a:lnSpc>
                <a:spcPts val="7588"/>
              </a:lnSpc>
              <a:spcBef>
                <a:spcPct val="0"/>
              </a:spcBef>
              <a:spcAft>
                <a:spcPts val="0"/>
              </a:spcAft>
              <a:buClrTx/>
              <a:buSzTx/>
              <a:buFontTx/>
              <a:buNone/>
              <a:tabLst/>
              <a:defRPr/>
            </a:pPr>
            <a:r>
              <a:rPr kumimoji="0" lang="en-US" sz="5420" b="0" i="0" u="none" strike="noStrike" kern="1200" cap="none" spc="0" normalizeH="0" baseline="0" noProof="0">
                <a:ln>
                  <a:noFill/>
                </a:ln>
                <a:solidFill>
                  <a:srgbClr val="34520D"/>
                </a:solidFill>
                <a:effectLst/>
                <a:uLnTx/>
                <a:uFillTx/>
                <a:latin typeface="Baloo"/>
                <a:ea typeface="+mn-ea"/>
                <a:cs typeface="+mn-cs"/>
              </a:rPr>
              <a:t>TÌNH HÌNH PHÁT TRIỂN VÀ PHÂN BỐ NGÀNH THỦY SẢN</a:t>
            </a:r>
          </a:p>
        </p:txBody>
      </p:sp>
      <p:sp>
        <p:nvSpPr>
          <p:cNvPr id="10" name="TextBox 10"/>
          <p:cNvSpPr txBox="1"/>
          <p:nvPr/>
        </p:nvSpPr>
        <p:spPr>
          <a:xfrm>
            <a:off x="1496018" y="2344717"/>
            <a:ext cx="6899380" cy="1137385"/>
          </a:xfrm>
          <a:prstGeom prst="rect">
            <a:avLst/>
          </a:prstGeom>
        </p:spPr>
        <p:txBody>
          <a:bodyPr lIns="0" tIns="0" rIns="0" bIns="0" rtlCol="0" anchor="t">
            <a:spAutoFit/>
          </a:bodyPr>
          <a:lstStyle/>
          <a:p>
            <a:pPr marL="0" marR="0" lvl="0" indent="0" algn="ctr" defTabSz="914400" rtl="0" eaLnBrk="1" fontAlgn="auto" latinLnBrk="0" hangingPunct="1">
              <a:lnSpc>
                <a:spcPts val="4509"/>
              </a:lnSpc>
              <a:spcBef>
                <a:spcPct val="0"/>
              </a:spcBef>
              <a:spcAft>
                <a:spcPts val="0"/>
              </a:spcAft>
              <a:buClrTx/>
              <a:buSzTx/>
              <a:buFontTx/>
              <a:buNone/>
              <a:tabLst/>
              <a:defRPr/>
            </a:pPr>
            <a:r>
              <a:rPr kumimoji="0" lang="en-US" sz="3221" b="0" i="0" u="none" strike="noStrike" kern="1200" cap="none" spc="0" normalizeH="0" baseline="0" noProof="0" dirty="0" err="1">
                <a:ln>
                  <a:noFill/>
                </a:ln>
                <a:solidFill>
                  <a:srgbClr val="DB4830"/>
                </a:solidFill>
                <a:effectLst/>
                <a:uLnTx/>
                <a:uFillTx/>
                <a:latin typeface="Baloo"/>
                <a:ea typeface="+mn-ea"/>
                <a:cs typeface="+mn-cs"/>
              </a:rPr>
              <a:t>Xác</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định</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và</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chỉ</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trên</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bản</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đồ</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các</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vùng</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nuôi</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thủy</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sản</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tập</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r>
              <a:rPr kumimoji="0" lang="en-US" sz="3221" b="0" i="0" u="none" strike="noStrike" kern="1200" cap="none" spc="0" normalizeH="0" baseline="0" noProof="0" dirty="0" err="1">
                <a:ln>
                  <a:noFill/>
                </a:ln>
                <a:solidFill>
                  <a:srgbClr val="DB4830"/>
                </a:solidFill>
                <a:effectLst/>
                <a:uLnTx/>
                <a:uFillTx/>
                <a:latin typeface="Baloo"/>
                <a:ea typeface="+mn-ea"/>
                <a:cs typeface="+mn-cs"/>
              </a:rPr>
              <a:t>trung</a:t>
            </a:r>
            <a:r>
              <a:rPr kumimoji="0" lang="en-US" sz="3221" b="0" i="0" u="none" strike="noStrike" kern="1200" cap="none" spc="0" normalizeH="0" baseline="0" noProof="0" dirty="0">
                <a:ln>
                  <a:noFill/>
                </a:ln>
                <a:solidFill>
                  <a:srgbClr val="DB4830"/>
                </a:solidFill>
                <a:effectLst/>
                <a:uLnTx/>
                <a:uFillTx/>
                <a:latin typeface="Baloo"/>
                <a:ea typeface="+mn-ea"/>
                <a:cs typeface="+mn-cs"/>
              </a:rPr>
              <a:t> </a:t>
            </a:r>
          </a:p>
        </p:txBody>
      </p:sp>
      <p:sp>
        <p:nvSpPr>
          <p:cNvPr id="11" name="TextBox 11"/>
          <p:cNvSpPr txBox="1"/>
          <p:nvPr/>
        </p:nvSpPr>
        <p:spPr>
          <a:xfrm>
            <a:off x="2746616" y="3415175"/>
            <a:ext cx="6711829" cy="3180358"/>
          </a:xfrm>
          <a:prstGeom prst="rect">
            <a:avLst/>
          </a:prstGeom>
        </p:spPr>
        <p:txBody>
          <a:bodyPr wrap="square" lIns="0" tIns="0" rIns="0" bIns="0" rtlCol="0" anchor="t">
            <a:spAutoFit/>
          </a:bodyPr>
          <a:lstStyle/>
          <a:p>
            <a:pPr marL="647700" marR="0" lvl="1" indent="-323850" algn="l" defTabSz="914400" rtl="0" eaLnBrk="1" fontAlgn="auto" latinLnBrk="0" hangingPunct="1">
              <a:lnSpc>
                <a:spcPts val="6240"/>
              </a:lnSpc>
              <a:spcBef>
                <a:spcPts val="0"/>
              </a:spcBef>
              <a:spcAft>
                <a:spcPts val="0"/>
              </a:spcAft>
              <a:buClrTx/>
              <a:buSzTx/>
              <a:buFont typeface="Arial"/>
              <a:buChar char="•"/>
              <a:tabLst/>
              <a:defRPr/>
            </a:pP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Đồng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bằng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sông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Cửu</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Long</a:t>
            </a:r>
          </a:p>
          <a:p>
            <a:pPr marL="647700" marR="0" lvl="1" indent="-323850" algn="l" defTabSz="914400" rtl="0" eaLnBrk="1" fontAlgn="auto" latinLnBrk="0" hangingPunct="1">
              <a:lnSpc>
                <a:spcPts val="6240"/>
              </a:lnSpc>
              <a:spcBef>
                <a:spcPts val="0"/>
              </a:spcBef>
              <a:spcAft>
                <a:spcPts val="0"/>
              </a:spcAft>
              <a:buClrTx/>
              <a:buSzTx/>
              <a:buFont typeface="Arial"/>
              <a:buChar char="•"/>
              <a:tabLst/>
              <a:defRPr/>
            </a:pP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Đồng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bằng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sông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Hồng</a:t>
            </a:r>
            <a:endPar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endParaRPr>
          </a:p>
          <a:p>
            <a:pPr marL="647700" marR="0" lvl="1" indent="-323850" algn="l" defTabSz="914400" rtl="0" eaLnBrk="1" fontAlgn="auto" latinLnBrk="0" hangingPunct="1">
              <a:lnSpc>
                <a:spcPts val="6240"/>
              </a:lnSpc>
              <a:spcBef>
                <a:spcPts val="0"/>
              </a:spcBef>
              <a:spcAft>
                <a:spcPts val="0"/>
              </a:spcAft>
              <a:buClrTx/>
              <a:buSzTx/>
              <a:buFont typeface="Arial"/>
              <a:buChar char="•"/>
              <a:tabLst/>
              <a:defRPr/>
            </a:pP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Bắc</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Trung</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r>
              <a:rPr kumimoji="0" lang="en-US" sz="3000" b="1" i="0" u="none" strike="noStrike" kern="1200" cap="none" spc="-6" normalizeH="0" baseline="0" noProof="0" dirty="0" err="1">
                <a:ln>
                  <a:noFill/>
                </a:ln>
                <a:solidFill>
                  <a:srgbClr val="172900"/>
                </a:solidFill>
                <a:effectLst/>
                <a:uLnTx/>
                <a:uFillTx/>
                <a:latin typeface="Lato 1" panose="020B0604020202020204" charset="0"/>
                <a:ea typeface="+mn-ea"/>
                <a:cs typeface="Lato 1" panose="020B0604020202020204" charset="0"/>
              </a:rPr>
              <a:t>Bộ</a:t>
            </a:r>
            <a:r>
              <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rPr>
              <a:t> </a:t>
            </a:r>
          </a:p>
          <a:p>
            <a:pPr marL="0" marR="0" lvl="0" indent="0" algn="l" defTabSz="914400" rtl="0" eaLnBrk="1" fontAlgn="auto" latinLnBrk="0" hangingPunct="1">
              <a:lnSpc>
                <a:spcPts val="6240"/>
              </a:lnSpc>
              <a:spcBef>
                <a:spcPts val="0"/>
              </a:spcBef>
              <a:spcAft>
                <a:spcPts val="0"/>
              </a:spcAft>
              <a:buClrTx/>
              <a:buSzTx/>
              <a:buFontTx/>
              <a:buNone/>
              <a:tabLst/>
              <a:defRPr/>
            </a:pPr>
            <a:endParaRPr kumimoji="0" lang="en-US" sz="3000" b="1" i="0" u="none" strike="noStrike" kern="1200" cap="none" spc="-6" normalizeH="0" baseline="0" noProof="0" dirty="0">
              <a:ln>
                <a:noFill/>
              </a:ln>
              <a:solidFill>
                <a:srgbClr val="172900"/>
              </a:solidFill>
              <a:effectLst/>
              <a:uLnTx/>
              <a:uFillTx/>
              <a:latin typeface="Lato 1" panose="020B0604020202020204" charset="0"/>
              <a:ea typeface="+mn-ea"/>
              <a:cs typeface="Lato 1" panose="020B0604020202020204" charset="0"/>
            </a:endParaRPr>
          </a:p>
        </p:txBody>
      </p:sp>
      <p:grpSp>
        <p:nvGrpSpPr>
          <p:cNvPr id="16" name="Group 15"/>
          <p:cNvGrpSpPr/>
          <p:nvPr/>
        </p:nvGrpSpPr>
        <p:grpSpPr>
          <a:xfrm>
            <a:off x="12265806" y="-11325"/>
            <a:ext cx="5118475" cy="1763293"/>
            <a:chOff x="13169525" y="443513"/>
            <a:chExt cx="5118475" cy="1763293"/>
          </a:xfrm>
        </p:grpSpPr>
        <p:sp>
          <p:nvSpPr>
            <p:cNvPr id="3" name="Freeform 3"/>
            <p:cNvSpPr/>
            <p:nvPr/>
          </p:nvSpPr>
          <p:spPr>
            <a:xfrm>
              <a:off x="13169525" y="443513"/>
              <a:ext cx="1262959" cy="1763293"/>
            </a:xfrm>
            <a:custGeom>
              <a:avLst/>
              <a:gdLst/>
              <a:ahLst/>
              <a:cxnLst/>
              <a:rect l="l" t="t" r="r" b="b"/>
              <a:pathLst>
                <a:path w="1262959" h="1763293">
                  <a:moveTo>
                    <a:pt x="0" y="0"/>
                  </a:moveTo>
                  <a:lnTo>
                    <a:pt x="1262959" y="0"/>
                  </a:lnTo>
                  <a:lnTo>
                    <a:pt x="1262959" y="1763294"/>
                  </a:lnTo>
                  <a:lnTo>
                    <a:pt x="0" y="17632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14214053" y="1260429"/>
              <a:ext cx="4073947" cy="565885"/>
            </a:xfrm>
            <a:prstGeom prst="rect">
              <a:avLst/>
            </a:prstGeom>
            <a:solidFill>
              <a:srgbClr val="C5E5F8"/>
            </a:solidFill>
          </p:spPr>
          <p:txBody>
            <a:bodyPr lIns="0" tIns="0" rIns="0" bIns="0" rtlCol="0" anchor="t">
              <a:spAutoFit/>
            </a:bodyPr>
            <a:lstStyle/>
            <a:p>
              <a:pPr marL="0" marR="0" lvl="0" indent="0" algn="ctr" defTabSz="914400" rtl="0" eaLnBrk="1" fontAlgn="auto" latinLnBrk="0" hangingPunct="1">
                <a:lnSpc>
                  <a:spcPts val="4509"/>
                </a:lnSpc>
                <a:spcBef>
                  <a:spcPct val="0"/>
                </a:spcBef>
                <a:spcAft>
                  <a:spcPts val="0"/>
                </a:spcAft>
                <a:buClrTx/>
                <a:buSzTx/>
                <a:buFontTx/>
                <a:buNone/>
                <a:tabLst/>
                <a:defRPr/>
              </a:pPr>
              <a:r>
                <a:rPr kumimoji="0" lang="en-US" sz="3221" b="0" i="0" u="none" strike="noStrike" kern="1200" cap="none" spc="0" normalizeH="0" baseline="0" noProof="0" dirty="0" err="1">
                  <a:ln>
                    <a:noFill/>
                  </a:ln>
                  <a:solidFill>
                    <a:srgbClr val="ED1C24"/>
                  </a:solidFill>
                  <a:effectLst/>
                  <a:uLnTx/>
                  <a:uFillTx/>
                  <a:latin typeface="Baloo"/>
                  <a:ea typeface="+mn-ea"/>
                  <a:cs typeface="+mn-cs"/>
                </a:rPr>
                <a:t>Đồng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bằng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sông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Hồng</a:t>
              </a:r>
              <a:endParaRPr kumimoji="0" lang="en-US" sz="3221" b="0" i="0" u="none" strike="noStrike" kern="1200" cap="none" spc="0" normalizeH="0" baseline="0" noProof="0" dirty="0">
                <a:ln>
                  <a:noFill/>
                </a:ln>
                <a:solidFill>
                  <a:srgbClr val="ED1C24"/>
                </a:solidFill>
                <a:effectLst/>
                <a:uLnTx/>
                <a:uFillTx/>
                <a:latin typeface="Baloo"/>
                <a:ea typeface="+mn-ea"/>
                <a:cs typeface="+mn-cs"/>
              </a:endParaRPr>
            </a:p>
          </p:txBody>
        </p:sp>
      </p:grpSp>
      <p:grpSp>
        <p:nvGrpSpPr>
          <p:cNvPr id="18" name="Group 17"/>
          <p:cNvGrpSpPr/>
          <p:nvPr/>
        </p:nvGrpSpPr>
        <p:grpSpPr>
          <a:xfrm>
            <a:off x="11440345" y="5389257"/>
            <a:ext cx="5591487" cy="1869536"/>
            <a:chOff x="12564515" y="6478917"/>
            <a:chExt cx="5591487" cy="1869536"/>
          </a:xfrm>
        </p:grpSpPr>
        <p:sp>
          <p:nvSpPr>
            <p:cNvPr id="4" name="Freeform 4"/>
            <p:cNvSpPr/>
            <p:nvPr/>
          </p:nvSpPr>
          <p:spPr>
            <a:xfrm>
              <a:off x="12564515" y="6478917"/>
              <a:ext cx="1262959" cy="1763293"/>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3302940" y="7782568"/>
              <a:ext cx="4853062" cy="565885"/>
            </a:xfrm>
            <a:prstGeom prst="rect">
              <a:avLst/>
            </a:prstGeom>
            <a:solidFill>
              <a:srgbClr val="C5E5F8"/>
            </a:solidFill>
          </p:spPr>
          <p:txBody>
            <a:bodyPr lIns="0" tIns="0" rIns="0" bIns="0" rtlCol="0" anchor="t">
              <a:spAutoFit/>
            </a:bodyPr>
            <a:lstStyle/>
            <a:p>
              <a:pPr marL="0" marR="0" lvl="0" indent="0" algn="ctr" defTabSz="914400" rtl="0" eaLnBrk="1" fontAlgn="auto" latinLnBrk="0" hangingPunct="1">
                <a:lnSpc>
                  <a:spcPts val="4509"/>
                </a:lnSpc>
                <a:spcBef>
                  <a:spcPct val="0"/>
                </a:spcBef>
                <a:spcAft>
                  <a:spcPts val="0"/>
                </a:spcAft>
                <a:buClrTx/>
                <a:buSzTx/>
                <a:buFontTx/>
                <a:buNone/>
                <a:tabLst/>
                <a:defRPr/>
              </a:pPr>
              <a:r>
                <a:rPr kumimoji="0" lang="en-US" sz="3221" b="0" i="0" u="none" strike="noStrike" kern="1200" cap="none" spc="0" normalizeH="0" baseline="0" noProof="0" dirty="0" err="1">
                  <a:ln>
                    <a:noFill/>
                  </a:ln>
                  <a:solidFill>
                    <a:srgbClr val="ED1C24"/>
                  </a:solidFill>
                  <a:effectLst/>
                  <a:uLnTx/>
                  <a:uFillTx/>
                  <a:latin typeface="Baloo"/>
                  <a:ea typeface="+mn-ea"/>
                  <a:cs typeface="+mn-cs"/>
                </a:rPr>
                <a:t>Đồng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bằng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sông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Cửu</a:t>
              </a:r>
              <a:r>
                <a:rPr kumimoji="0" lang="en-US" sz="3221" b="0" i="0" u="none" strike="noStrike" kern="1200" cap="none" spc="0" normalizeH="0" baseline="0" noProof="0" dirty="0">
                  <a:ln>
                    <a:noFill/>
                  </a:ln>
                  <a:solidFill>
                    <a:srgbClr val="ED1C24"/>
                  </a:solidFill>
                  <a:effectLst/>
                  <a:uLnTx/>
                  <a:uFillTx/>
                  <a:latin typeface="Baloo"/>
                  <a:ea typeface="+mn-ea"/>
                  <a:cs typeface="+mn-cs"/>
                </a:rPr>
                <a:t> Long</a:t>
              </a:r>
            </a:p>
          </p:txBody>
        </p:sp>
      </p:grpSp>
      <p:sp>
        <p:nvSpPr>
          <p:cNvPr id="15" name="TextBox 15"/>
          <p:cNvSpPr txBox="1"/>
          <p:nvPr/>
        </p:nvSpPr>
        <p:spPr>
          <a:xfrm>
            <a:off x="644646" y="6148684"/>
            <a:ext cx="10017906" cy="567463"/>
          </a:xfrm>
          <a:prstGeom prst="rect">
            <a:avLst/>
          </a:prstGeom>
          <a:solidFill>
            <a:srgbClr val="C5E5F8">
              <a:alpha val="50000"/>
            </a:srgbClr>
          </a:solidFill>
        </p:spPr>
        <p:txBody>
          <a:bodyPr wrap="square" lIns="0" tIns="0" rIns="0" bIns="0" rtlCol="0" anchor="ctr" anchorCtr="0">
            <a:spAutoFit/>
          </a:bodyPr>
          <a:lstStyle/>
          <a:p>
            <a:pPr marL="0" marR="0" lvl="0" indent="0" algn="ctr" defTabSz="914400" rtl="0" eaLnBrk="1" fontAlgn="auto" latinLnBrk="0" hangingPunct="1">
              <a:lnSpc>
                <a:spcPts val="433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14992"/>
                </a:solidFill>
                <a:effectLst/>
                <a:uLnTx/>
                <a:uFillTx/>
                <a:latin typeface="Baloo"/>
                <a:ea typeface="+mn-ea"/>
                <a:cs typeface="+mn-cs"/>
              </a:rPr>
              <a:t>LÀNG CHÀI LĂNG CÔ  THỪA THIÊN HUẾ</a:t>
            </a:r>
          </a:p>
        </p:txBody>
      </p:sp>
      <p:sp>
        <p:nvSpPr>
          <p:cNvPr id="19" name="Rectangle 18"/>
          <p:cNvSpPr/>
          <p:nvPr/>
        </p:nvSpPr>
        <p:spPr>
          <a:xfrm>
            <a:off x="8610569" y="2781326"/>
            <a:ext cx="1390119" cy="557797"/>
          </a:xfrm>
          <a:prstGeom prst="rect">
            <a:avLst/>
          </a:prstGeom>
          <a:solidFill>
            <a:srgbClr val="B1A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4"/>
          <p:cNvSpPr txBox="1"/>
          <p:nvPr/>
        </p:nvSpPr>
        <p:spPr>
          <a:xfrm rot="20592476">
            <a:off x="9755736" y="2074238"/>
            <a:ext cx="4873937" cy="448841"/>
          </a:xfrm>
          <a:prstGeom prst="rect">
            <a:avLst/>
          </a:prstGeom>
          <a:solidFill>
            <a:srgbClr val="014992"/>
          </a:solidFill>
        </p:spPr>
        <p:txBody>
          <a:bodyPr wrap="square" lIns="0" tIns="0" rIns="0" bIns="0" rtlCol="0" anchor="t">
            <a:spAutoFit/>
          </a:bodyPr>
          <a:lstStyle/>
          <a:p>
            <a:pPr marL="0" marR="0" lvl="0" indent="0" defTabSz="914400" rtl="0" eaLnBrk="1" fontAlgn="auto" latinLnBrk="0" hangingPunct="1">
              <a:lnSpc>
                <a:spcPts val="3479"/>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Xác</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đinh</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màu</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nền</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trên</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bảng</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chú</a:t>
            </a:r>
            <a:r>
              <a:rPr kumimoji="0" lang="en-US" sz="2800" b="0" i="0" u="none" strike="noStrike" kern="1200" cap="none" spc="0" normalizeH="0" baseline="0" noProof="0" dirty="0">
                <a:ln>
                  <a:noFill/>
                </a:ln>
                <a:solidFill>
                  <a:prstClr val="white"/>
                </a:solidFill>
                <a:effectLst/>
                <a:uLnTx/>
                <a:uFillTx/>
                <a:latin typeface="Dancing Script"/>
                <a:ea typeface="+mn-ea"/>
                <a:cs typeface="+mn-cs"/>
              </a:rPr>
              <a:t> </a:t>
            </a:r>
            <a:r>
              <a:rPr kumimoji="0" lang="en-US" sz="2800" b="0" i="0" u="none" strike="noStrike" kern="1200" cap="none" spc="0" normalizeH="0" baseline="0" noProof="0" dirty="0" err="1">
                <a:ln>
                  <a:noFill/>
                </a:ln>
                <a:solidFill>
                  <a:prstClr val="white"/>
                </a:solidFill>
                <a:effectLst/>
                <a:uLnTx/>
                <a:uFillTx/>
                <a:latin typeface="Dancing Script"/>
                <a:ea typeface="+mn-ea"/>
                <a:cs typeface="+mn-cs"/>
              </a:rPr>
              <a:t>giải</a:t>
            </a:r>
            <a:endParaRPr kumimoji="0" lang="en-US" sz="2800" b="0" i="0" u="none" strike="noStrike" kern="1200" cap="none" spc="0" normalizeH="0" baseline="0" noProof="0" dirty="0">
              <a:ln>
                <a:noFill/>
              </a:ln>
              <a:solidFill>
                <a:prstClr val="white"/>
              </a:solidFill>
              <a:effectLst/>
              <a:uLnTx/>
              <a:uFillTx/>
              <a:latin typeface="Dancing Script"/>
              <a:ea typeface="+mn-ea"/>
              <a:cs typeface="+mn-cs"/>
            </a:endParaRPr>
          </a:p>
        </p:txBody>
      </p:sp>
      <p:pic>
        <p:nvPicPr>
          <p:cNvPr id="20" name="Picture 19"/>
          <p:cNvPicPr>
            <a:picLocks noChangeAspect="1"/>
          </p:cNvPicPr>
          <p:nvPr/>
        </p:nvPicPr>
        <p:blipFill rotWithShape="1">
          <a:blip r:embed="rId9"/>
          <a:srcRect l="23646" t="11459" r="17203" b="15625"/>
          <a:stretch/>
        </p:blipFill>
        <p:spPr>
          <a:xfrm>
            <a:off x="3026216" y="5003702"/>
            <a:ext cx="7696200" cy="5334000"/>
          </a:xfrm>
          <a:prstGeom prst="rect">
            <a:avLst/>
          </a:prstGeom>
        </p:spPr>
      </p:pic>
      <p:pic>
        <p:nvPicPr>
          <p:cNvPr id="23" name="Picture 22"/>
          <p:cNvPicPr>
            <a:picLocks noChangeAspect="1"/>
          </p:cNvPicPr>
          <p:nvPr/>
        </p:nvPicPr>
        <p:blipFill rotWithShape="1">
          <a:blip r:embed="rId10"/>
          <a:srcRect l="46486" t="15625" r="25402" b="14584"/>
          <a:stretch/>
        </p:blipFill>
        <p:spPr>
          <a:xfrm>
            <a:off x="14686216" y="181933"/>
            <a:ext cx="3454403" cy="4821770"/>
          </a:xfrm>
          <a:prstGeom prst="rect">
            <a:avLst/>
          </a:prstGeom>
        </p:spPr>
      </p:pic>
      <p:cxnSp>
        <p:nvCxnSpPr>
          <p:cNvPr id="21" name="Straight Arrow Connector 20"/>
          <p:cNvCxnSpPr/>
          <p:nvPr/>
        </p:nvCxnSpPr>
        <p:spPr>
          <a:xfrm flipV="1">
            <a:off x="10000688" y="1731440"/>
            <a:ext cx="5172391" cy="1572254"/>
          </a:xfrm>
          <a:prstGeom prst="straightConnector1">
            <a:avLst/>
          </a:prstGeom>
          <a:ln w="38100">
            <a:solidFill>
              <a:srgbClr val="01499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2052671" y="1278347"/>
            <a:ext cx="3659662" cy="1763293"/>
            <a:chOff x="13291217" y="2030107"/>
            <a:chExt cx="3659662" cy="1763293"/>
          </a:xfrm>
        </p:grpSpPr>
        <p:sp>
          <p:nvSpPr>
            <p:cNvPr id="5" name="Freeform 5"/>
            <p:cNvSpPr/>
            <p:nvPr/>
          </p:nvSpPr>
          <p:spPr>
            <a:xfrm>
              <a:off x="13291217" y="2030107"/>
              <a:ext cx="1262959" cy="1763293"/>
            </a:xfrm>
            <a:custGeom>
              <a:avLst/>
              <a:gdLst/>
              <a:ahLst/>
              <a:cxnLst/>
              <a:rect l="l" t="t" r="r" b="b"/>
              <a:pathLst>
                <a:path w="1262959" h="1763293">
                  <a:moveTo>
                    <a:pt x="0" y="0"/>
                  </a:moveTo>
                  <a:lnTo>
                    <a:pt x="1262959" y="0"/>
                  </a:lnTo>
                  <a:lnTo>
                    <a:pt x="1262959" y="1763293"/>
                  </a:lnTo>
                  <a:lnTo>
                    <a:pt x="0" y="17632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14432484" y="3186608"/>
              <a:ext cx="2518395" cy="565885"/>
            </a:xfrm>
            <a:prstGeom prst="rect">
              <a:avLst/>
            </a:prstGeom>
            <a:solidFill>
              <a:srgbClr val="C5E5F8"/>
            </a:solidFill>
          </p:spPr>
          <p:txBody>
            <a:bodyPr lIns="0" tIns="0" rIns="0" bIns="0" rtlCol="0" anchor="t">
              <a:spAutoFit/>
            </a:bodyPr>
            <a:lstStyle/>
            <a:p>
              <a:pPr marL="0" marR="0" lvl="0" indent="0" algn="ctr" defTabSz="914400" rtl="0" eaLnBrk="1" fontAlgn="auto" latinLnBrk="0" hangingPunct="1">
                <a:lnSpc>
                  <a:spcPts val="4509"/>
                </a:lnSpc>
                <a:spcBef>
                  <a:spcPct val="0"/>
                </a:spcBef>
                <a:spcAft>
                  <a:spcPts val="0"/>
                </a:spcAft>
                <a:buClrTx/>
                <a:buSzTx/>
                <a:buFontTx/>
                <a:buNone/>
                <a:tabLst/>
                <a:defRPr/>
              </a:pPr>
              <a:r>
                <a:rPr kumimoji="0" lang="en-US" sz="3221" b="0" i="0" u="none" strike="noStrike" kern="1200" cap="none" spc="0" normalizeH="0" baseline="0" noProof="0" dirty="0" err="1">
                  <a:ln>
                    <a:noFill/>
                  </a:ln>
                  <a:solidFill>
                    <a:srgbClr val="ED1C24"/>
                  </a:solidFill>
                  <a:effectLst/>
                  <a:uLnTx/>
                  <a:uFillTx/>
                  <a:latin typeface="Baloo"/>
                  <a:ea typeface="+mn-ea"/>
                  <a:cs typeface="+mn-cs"/>
                </a:rPr>
                <a:t>Bắc</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Trung</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r>
                <a:rPr kumimoji="0" lang="en-US" sz="3221" b="0" i="0" u="none" strike="noStrike" kern="1200" cap="none" spc="0" normalizeH="0" baseline="0" noProof="0" dirty="0" err="1">
                  <a:ln>
                    <a:noFill/>
                  </a:ln>
                  <a:solidFill>
                    <a:srgbClr val="ED1C24"/>
                  </a:solidFill>
                  <a:effectLst/>
                  <a:uLnTx/>
                  <a:uFillTx/>
                  <a:latin typeface="Baloo"/>
                  <a:ea typeface="+mn-ea"/>
                  <a:cs typeface="+mn-cs"/>
                </a:rPr>
                <a:t>Bộ</a:t>
              </a:r>
              <a:r>
                <a:rPr kumimoji="0" lang="en-US" sz="3221" b="0" i="0" u="none" strike="noStrike" kern="1200" cap="none" spc="0" normalizeH="0" baseline="0" noProof="0" dirty="0">
                  <a:ln>
                    <a:noFill/>
                  </a:ln>
                  <a:solidFill>
                    <a:srgbClr val="ED1C24"/>
                  </a:solidFill>
                  <a:effectLst/>
                  <a:uLnTx/>
                  <a:uFillTx/>
                  <a:latin typeface="Baloo"/>
                  <a:ea typeface="+mn-ea"/>
                  <a:cs typeface="+mn-cs"/>
                </a:rPr>
                <a:t> </a:t>
              </a:r>
            </a:p>
          </p:txBody>
        </p:sp>
      </p:grpSp>
    </p:spTree>
    <p:extLst>
      <p:ext uri="{BB962C8B-B14F-4D97-AF65-F5344CB8AC3E}">
        <p14:creationId xmlns:p14="http://schemas.microsoft.com/office/powerpoint/2010/main" val="16753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circle(in)">
                                      <p:cBhvr>
                                        <p:cTn id="47" dur="2000"/>
                                        <p:tgtEl>
                                          <p:spTgt spid="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animBg="1"/>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8204905" cy="10287000"/>
          </a:xfrm>
          <a:custGeom>
            <a:avLst/>
            <a:gdLst/>
            <a:ahLst/>
            <a:cxnLst/>
            <a:rect l="l" t="t" r="r" b="b"/>
            <a:pathLst>
              <a:path w="8204905" h="10287000">
                <a:moveTo>
                  <a:pt x="0" y="0"/>
                </a:moveTo>
                <a:lnTo>
                  <a:pt x="8204905" y="0"/>
                </a:lnTo>
                <a:lnTo>
                  <a:pt x="8204905" y="10287000"/>
                </a:lnTo>
                <a:lnTo>
                  <a:pt x="0" y="10287000"/>
                </a:lnTo>
                <a:lnTo>
                  <a:pt x="0" y="0"/>
                </a:lnTo>
                <a:close/>
              </a:path>
            </a:pathLst>
          </a:custGeom>
          <a:blipFill>
            <a:blip r:embed="rId2"/>
            <a:stretch>
              <a:fillRect b="-76782"/>
            </a:stretch>
          </a:blipFill>
        </p:spPr>
        <p:txBody>
          <a:bodyPr/>
          <a:lstStyle/>
          <a:p>
            <a:endParaRPr lang="en-US"/>
          </a:p>
        </p:txBody>
      </p:sp>
      <p:sp>
        <p:nvSpPr>
          <p:cNvPr id="3" name="Freeform 3"/>
          <p:cNvSpPr/>
          <p:nvPr/>
        </p:nvSpPr>
        <p:spPr>
          <a:xfrm>
            <a:off x="8066719" y="0"/>
            <a:ext cx="10794538" cy="10287000"/>
          </a:xfrm>
          <a:custGeom>
            <a:avLst/>
            <a:gdLst/>
            <a:ahLst/>
            <a:cxnLst/>
            <a:rect l="l" t="t" r="r" b="b"/>
            <a:pathLst>
              <a:path w="10794538" h="10287000">
                <a:moveTo>
                  <a:pt x="0" y="0"/>
                </a:moveTo>
                <a:lnTo>
                  <a:pt x="10794538" y="0"/>
                </a:lnTo>
                <a:lnTo>
                  <a:pt x="10794538" y="10287000"/>
                </a:lnTo>
                <a:lnTo>
                  <a:pt x="0" y="10287000"/>
                </a:lnTo>
                <a:lnTo>
                  <a:pt x="0" y="0"/>
                </a:lnTo>
                <a:close/>
              </a:path>
            </a:pathLst>
          </a:custGeom>
          <a:blipFill>
            <a:blip r:embed="rId2"/>
            <a:stretch>
              <a:fillRect t="-132579"/>
            </a:stretch>
          </a:blipFill>
        </p:spPr>
        <p:txBody>
          <a:bodyPr/>
          <a:lstStyle/>
          <a:p>
            <a:endParaRPr lang="en-US"/>
          </a:p>
        </p:txBody>
      </p:sp>
    </p:spTree>
    <p:extLst>
      <p:ext uri="{BB962C8B-B14F-4D97-AF65-F5344CB8AC3E}">
        <p14:creationId xmlns:p14="http://schemas.microsoft.com/office/powerpoint/2010/main" val="2738831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p:cNvGrpSpPr/>
          <p:nvPr/>
        </p:nvGrpSpPr>
        <p:grpSpPr>
          <a:xfrm>
            <a:off x="43746" y="0"/>
            <a:ext cx="18244253" cy="10286999"/>
            <a:chOff x="0" y="0"/>
            <a:chExt cx="4281307" cy="2247245"/>
          </a:xfrm>
        </p:grpSpPr>
        <p:sp>
          <p:nvSpPr>
            <p:cNvPr id="21"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sp>
          <p:nvSpPr>
            <p:cNvPr id="22"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rocchi"/>
                  <a:ea typeface="+mn-ea"/>
                  <a:cs typeface="+mn-cs"/>
                </a:rPr>
                <a:t>6-8 nhóm chơi</a:t>
              </a:r>
            </a:p>
          </p:txBody>
        </p:sp>
      </p:grpSp>
      <p:sp>
        <p:nvSpPr>
          <p:cNvPr id="2" name="Freeform 2"/>
          <p:cNvSpPr/>
          <p:nvPr/>
        </p:nvSpPr>
        <p:spPr>
          <a:xfrm>
            <a:off x="-22226" y="4048814"/>
            <a:ext cx="6027921" cy="1857166"/>
          </a:xfrm>
          <a:custGeom>
            <a:avLst/>
            <a:gdLst/>
            <a:ahLst/>
            <a:cxnLst/>
            <a:rect l="l" t="t" r="r" b="b"/>
            <a:pathLst>
              <a:path w="6027921" h="1857166">
                <a:moveTo>
                  <a:pt x="0" y="0"/>
                </a:moveTo>
                <a:lnTo>
                  <a:pt x="6027921" y="0"/>
                </a:lnTo>
                <a:lnTo>
                  <a:pt x="6027921" y="1857166"/>
                </a:lnTo>
                <a:lnTo>
                  <a:pt x="0" y="1857166"/>
                </a:lnTo>
                <a:lnTo>
                  <a:pt x="0" y="0"/>
                </a:lnTo>
                <a:close/>
              </a:path>
            </a:pathLst>
          </a:custGeom>
          <a:blipFill>
            <a:blip r:embed="rId2">
              <a:extLst>
                <a:ext uri="{96DAC541-7B7A-43D3-8B79-37D633B846F1}">
                  <asvg:svgBlip xmlns="" xmlns:asvg="http://schemas.microsoft.com/office/drawing/2016/SVG/main" r:embed="rId3"/>
                </a:ext>
              </a:extLst>
            </a:blip>
            <a:stretch>
              <a:fillRect l="-34098" t="-13236" r="-29571" b="-14259"/>
            </a:stretch>
          </a:blipFill>
        </p:spPr>
        <p:txBody>
          <a:bodyPr/>
          <a:lstStyle/>
          <a:p>
            <a:endParaRPr lang="en-US"/>
          </a:p>
        </p:txBody>
      </p:sp>
      <p:sp>
        <p:nvSpPr>
          <p:cNvPr id="3" name="Freeform 3"/>
          <p:cNvSpPr/>
          <p:nvPr/>
        </p:nvSpPr>
        <p:spPr>
          <a:xfrm>
            <a:off x="5947631" y="4048815"/>
            <a:ext cx="5893527" cy="1882486"/>
          </a:xfrm>
          <a:custGeom>
            <a:avLst/>
            <a:gdLst/>
            <a:ahLst/>
            <a:cxnLst/>
            <a:rect l="l" t="t" r="r" b="b"/>
            <a:pathLst>
              <a:path w="5893527" h="1850955">
                <a:moveTo>
                  <a:pt x="0" y="0"/>
                </a:moveTo>
                <a:lnTo>
                  <a:pt x="5893527" y="0"/>
                </a:lnTo>
                <a:lnTo>
                  <a:pt x="5893527" y="1850956"/>
                </a:lnTo>
                <a:lnTo>
                  <a:pt x="0" y="1850956"/>
                </a:lnTo>
                <a:lnTo>
                  <a:pt x="0" y="0"/>
                </a:lnTo>
                <a:close/>
              </a:path>
            </a:pathLst>
          </a:custGeom>
          <a:blipFill>
            <a:blip r:embed="rId2">
              <a:extLst>
                <a:ext uri="{96DAC541-7B7A-43D3-8B79-37D633B846F1}">
                  <asvg:svgBlip xmlns="" xmlns:asvg="http://schemas.microsoft.com/office/drawing/2016/SVG/main" r:embed="rId3"/>
                </a:ext>
              </a:extLst>
            </a:blip>
            <a:stretch>
              <a:fillRect l="-67402" t="-13616" b="-14307"/>
            </a:stretch>
          </a:blipFill>
        </p:spPr>
        <p:txBody>
          <a:bodyPr/>
          <a:lstStyle/>
          <a:p>
            <a:endParaRPr lang="en-US"/>
          </a:p>
        </p:txBody>
      </p:sp>
      <p:sp>
        <p:nvSpPr>
          <p:cNvPr id="5" name="Freeform 5"/>
          <p:cNvSpPr/>
          <p:nvPr/>
        </p:nvSpPr>
        <p:spPr>
          <a:xfrm>
            <a:off x="344844" y="310449"/>
            <a:ext cx="4592132" cy="3163311"/>
          </a:xfrm>
          <a:custGeom>
            <a:avLst/>
            <a:gdLst/>
            <a:ahLst/>
            <a:cxnLst/>
            <a:rect l="l" t="t" r="r" b="b"/>
            <a:pathLst>
              <a:path w="4592132" h="3163311">
                <a:moveTo>
                  <a:pt x="0" y="0"/>
                </a:moveTo>
                <a:lnTo>
                  <a:pt x="4592133" y="0"/>
                </a:lnTo>
                <a:lnTo>
                  <a:pt x="4592133" y="3163310"/>
                </a:lnTo>
                <a:lnTo>
                  <a:pt x="0" y="3163310"/>
                </a:lnTo>
                <a:lnTo>
                  <a:pt x="0" y="0"/>
                </a:lnTo>
                <a:close/>
              </a:path>
            </a:pathLst>
          </a:custGeom>
          <a:blipFill>
            <a:blip r:embed="rId4"/>
            <a:stretch>
              <a:fillRect/>
            </a:stretch>
          </a:blipFill>
        </p:spPr>
        <p:txBody>
          <a:bodyPr/>
          <a:lstStyle/>
          <a:p>
            <a:endParaRPr lang="en-US"/>
          </a:p>
        </p:txBody>
      </p:sp>
      <p:sp>
        <p:nvSpPr>
          <p:cNvPr id="6" name="Freeform 6"/>
          <p:cNvSpPr/>
          <p:nvPr/>
        </p:nvSpPr>
        <p:spPr>
          <a:xfrm>
            <a:off x="5133259" y="338328"/>
            <a:ext cx="7315200" cy="1380744"/>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5133259" y="1892104"/>
            <a:ext cx="7315200" cy="1380744"/>
          </a:xfrm>
          <a:custGeom>
            <a:avLst/>
            <a:gdLst/>
            <a:ahLst/>
            <a:cxnLst/>
            <a:rect l="l" t="t" r="r" b="b"/>
            <a:pathLst>
              <a:path w="7315200" h="1380744">
                <a:moveTo>
                  <a:pt x="0" y="0"/>
                </a:moveTo>
                <a:lnTo>
                  <a:pt x="7315200" y="0"/>
                </a:lnTo>
                <a:lnTo>
                  <a:pt x="7315200" y="1380744"/>
                </a:lnTo>
                <a:lnTo>
                  <a:pt x="0" y="13807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5353742" y="491382"/>
            <a:ext cx="811351" cy="1074637"/>
          </a:xfrm>
          <a:custGeom>
            <a:avLst/>
            <a:gdLst/>
            <a:ahLst/>
            <a:cxnLst/>
            <a:rect l="l" t="t" r="r" b="b"/>
            <a:pathLst>
              <a:path w="811351" h="1074637">
                <a:moveTo>
                  <a:pt x="0" y="0"/>
                </a:moveTo>
                <a:lnTo>
                  <a:pt x="811351" y="0"/>
                </a:lnTo>
                <a:lnTo>
                  <a:pt x="811351" y="1074636"/>
                </a:lnTo>
                <a:lnTo>
                  <a:pt x="0" y="1074636"/>
                </a:lnTo>
                <a:lnTo>
                  <a:pt x="0" y="0"/>
                </a:lnTo>
                <a:close/>
              </a:path>
            </a:pathLst>
          </a:custGeom>
          <a:blipFill>
            <a:blip r:embed="rId7"/>
            <a:stretch>
              <a:fillRect/>
            </a:stretch>
          </a:blipFill>
        </p:spPr>
        <p:txBody>
          <a:bodyPr/>
          <a:lstStyle/>
          <a:p>
            <a:endParaRPr lang="en-US"/>
          </a:p>
        </p:txBody>
      </p:sp>
      <p:sp>
        <p:nvSpPr>
          <p:cNvPr id="9" name="Freeform 9"/>
          <p:cNvSpPr/>
          <p:nvPr/>
        </p:nvSpPr>
        <p:spPr>
          <a:xfrm>
            <a:off x="5303051" y="2148928"/>
            <a:ext cx="912733" cy="867096"/>
          </a:xfrm>
          <a:custGeom>
            <a:avLst/>
            <a:gdLst/>
            <a:ahLst/>
            <a:cxnLst/>
            <a:rect l="l" t="t" r="r" b="b"/>
            <a:pathLst>
              <a:path w="912733" h="867096">
                <a:moveTo>
                  <a:pt x="0" y="0"/>
                </a:moveTo>
                <a:lnTo>
                  <a:pt x="912733" y="0"/>
                </a:lnTo>
                <a:lnTo>
                  <a:pt x="912733" y="867096"/>
                </a:lnTo>
                <a:lnTo>
                  <a:pt x="0" y="86709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2448459" y="91528"/>
            <a:ext cx="5339788" cy="5339788"/>
          </a:xfrm>
          <a:custGeom>
            <a:avLst/>
            <a:gdLst/>
            <a:ahLst/>
            <a:cxnLst/>
            <a:rect l="l" t="t" r="r" b="b"/>
            <a:pathLst>
              <a:path w="5339788" h="5339788">
                <a:moveTo>
                  <a:pt x="0" y="0"/>
                </a:moveTo>
                <a:lnTo>
                  <a:pt x="5339788" y="0"/>
                </a:lnTo>
                <a:lnTo>
                  <a:pt x="5339788" y="5339788"/>
                </a:lnTo>
                <a:lnTo>
                  <a:pt x="0" y="533978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354466" y="4451663"/>
            <a:ext cx="11727037" cy="1054262"/>
          </a:xfrm>
          <a:prstGeom prst="rect">
            <a:avLst/>
          </a:prstGeom>
        </p:spPr>
        <p:txBody>
          <a:bodyPr lIns="0" tIns="0" rIns="0" bIns="0" rtlCol="0" anchor="t">
            <a:spAutoFit/>
          </a:bodyPr>
          <a:lstStyle/>
          <a:p>
            <a:pPr marL="0" marR="0" lvl="0" indent="0" algn="ctr" defTabSz="914400" rtl="0" eaLnBrk="1" fontAlgn="auto" latinLnBrk="0" hangingPunct="1">
              <a:lnSpc>
                <a:spcPts val="8628"/>
              </a:lnSpc>
              <a:spcBef>
                <a:spcPct val="0"/>
              </a:spcBef>
              <a:spcAft>
                <a:spcPts val="0"/>
              </a:spcAft>
              <a:buClrTx/>
              <a:buSzTx/>
              <a:buFontTx/>
              <a:buNone/>
              <a:tabLst/>
              <a:defRPr/>
            </a:pPr>
            <a:r>
              <a:rPr kumimoji="0" lang="en-US" sz="6163" b="0" i="0" u="none" strike="noStrike" kern="1200" cap="none" spc="0" normalizeH="0" baseline="0" noProof="0">
                <a:ln>
                  <a:noFill/>
                </a:ln>
                <a:solidFill>
                  <a:srgbClr val="FFFFFF"/>
                </a:solidFill>
                <a:effectLst/>
                <a:uLnTx/>
                <a:uFillTx/>
                <a:latin typeface="Baloo"/>
                <a:ea typeface="+mn-ea"/>
                <a:cs typeface="+mn-cs"/>
              </a:rPr>
              <a:t>KĨ THUẬT KHĂN TRẢI BÀN</a:t>
            </a:r>
          </a:p>
        </p:txBody>
      </p:sp>
      <p:sp>
        <p:nvSpPr>
          <p:cNvPr id="12" name="TextBox 12"/>
          <p:cNvSpPr txBox="1"/>
          <p:nvPr/>
        </p:nvSpPr>
        <p:spPr>
          <a:xfrm>
            <a:off x="344844" y="6263479"/>
            <a:ext cx="13980756" cy="3371116"/>
          </a:xfrm>
          <a:prstGeom prst="rect">
            <a:avLst/>
          </a:prstGeom>
          <a:ln w="57150">
            <a:solidFill>
              <a:srgbClr val="00B050"/>
            </a:solidFill>
            <a:prstDash val="dashDot"/>
          </a:ln>
        </p:spPr>
        <p:txBody>
          <a:bodyPr wrap="square" lIns="0" tIns="0" rIns="0" bIns="0" rtlCol="0" anchor="t">
            <a:spAutoFit/>
          </a:bodyPr>
          <a:lstStyle/>
          <a:p>
            <a:pPr marL="0" marR="0" lvl="0" indent="0" algn="l" defTabSz="914400" rtl="0" eaLnBrk="1" fontAlgn="auto" latinLnBrk="0" hangingPunct="1">
              <a:lnSpc>
                <a:spcPts val="5428"/>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Lato 1"/>
                <a:ea typeface="+mn-ea"/>
                <a:cs typeface="+mn-cs"/>
              </a:rPr>
              <a:t>Chăn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nuôi</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thủy</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sản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nhiều</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hơn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và</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tăng</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nhanh</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hơn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ngành</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khai</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thác</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vì</a:t>
            </a:r>
            <a:endParaRPr kumimoji="0" lang="en-US" sz="2800" b="0" i="0" u="none" strike="noStrike" kern="1200" cap="none" spc="0" normalizeH="0" baseline="0" noProof="0" dirty="0">
              <a:ln>
                <a:noFill/>
              </a:ln>
              <a:solidFill>
                <a:srgbClr val="000000"/>
              </a:solidFill>
              <a:effectLst/>
              <a:uLnTx/>
              <a:uFillTx/>
              <a:latin typeface="Lato 1"/>
              <a:ea typeface="+mn-ea"/>
              <a:cs typeface="+mn-cs"/>
            </a:endParaRPr>
          </a:p>
          <a:p>
            <a:pPr marL="673632" marR="0" lvl="1" indent="-336816" algn="l" defTabSz="914400" rtl="0" eaLnBrk="1" fontAlgn="auto" latinLnBrk="0" hangingPunct="1">
              <a:lnSpc>
                <a:spcPts val="5428"/>
              </a:lnSpc>
              <a:spcBef>
                <a:spcPts val="0"/>
              </a:spcBef>
              <a:spcAft>
                <a:spcPts val="0"/>
              </a:spcAft>
              <a:buClrTx/>
              <a:buSzTx/>
              <a:buFont typeface="Arial"/>
              <a:buChar char="•"/>
              <a:tabLst/>
              <a:defRPr/>
            </a:pPr>
            <a:r>
              <a:rPr kumimoji="0" lang="en-US" sz="2800" b="1" i="0" u="none" strike="noStrike" kern="1200" cap="none" spc="0" normalizeH="0" baseline="0" noProof="0" dirty="0" err="1">
                <a:ln>
                  <a:noFill/>
                </a:ln>
                <a:solidFill>
                  <a:srgbClr val="C00000"/>
                </a:solidFill>
                <a:effectLst/>
                <a:uLnTx/>
                <a:uFillTx/>
                <a:latin typeface="Lato 1"/>
                <a:ea typeface="+mn-ea"/>
                <a:cs typeface="+mn-cs"/>
              </a:rPr>
              <a:t>Đáp</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ứng</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tốt</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hơn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nhu</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cầu</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của</a:t>
            </a:r>
            <a:r>
              <a:rPr kumimoji="0" lang="en-US" sz="2800" b="0" i="0" u="none" strike="noStrike" kern="1200" cap="none" spc="0" normalizeH="0" baseline="0" noProof="0" dirty="0">
                <a:ln>
                  <a:noFill/>
                </a:ln>
                <a:solidFill>
                  <a:srgbClr val="000000"/>
                </a:solidFill>
                <a:effectLst/>
                <a:uLnTx/>
                <a:uFillTx/>
                <a:latin typeface="Lato 1"/>
                <a:ea typeface="+mn-ea"/>
                <a:cs typeface="+mn-cs"/>
              </a:rPr>
              <a:t> con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người</a:t>
            </a:r>
            <a:endParaRPr kumimoji="0" lang="en-US" sz="2800" b="0" i="0" u="none" strike="noStrike" kern="1200" cap="none" spc="0" normalizeH="0" baseline="0" noProof="0" dirty="0">
              <a:ln>
                <a:noFill/>
              </a:ln>
              <a:solidFill>
                <a:srgbClr val="000000"/>
              </a:solidFill>
              <a:effectLst/>
              <a:uLnTx/>
              <a:uFillTx/>
              <a:latin typeface="Lato 1"/>
              <a:ea typeface="+mn-ea"/>
              <a:cs typeface="+mn-cs"/>
            </a:endParaRPr>
          </a:p>
          <a:p>
            <a:pPr marL="673632" marR="0" lvl="1" indent="-336816" algn="l" defTabSz="914400" rtl="0" eaLnBrk="1" fontAlgn="auto" latinLnBrk="0" hangingPunct="1">
              <a:lnSpc>
                <a:spcPts val="5428"/>
              </a:lnSpc>
              <a:spcBef>
                <a:spcPts val="0"/>
              </a:spcBef>
              <a:spcAft>
                <a:spcPts val="0"/>
              </a:spcAft>
              <a:buClrTx/>
              <a:buSzTx/>
              <a:buFont typeface="Arial"/>
              <a:buChar char="•"/>
              <a:tabLst/>
              <a:defRPr/>
            </a:pPr>
            <a:r>
              <a:rPr kumimoji="0" lang="en-US" sz="2800" b="1" i="0" u="none" strike="noStrike" kern="1200" cap="none" spc="0" normalizeH="0" baseline="0" noProof="0" dirty="0" err="1">
                <a:ln>
                  <a:noFill/>
                </a:ln>
                <a:solidFill>
                  <a:srgbClr val="C00000"/>
                </a:solidFill>
                <a:effectLst/>
                <a:uLnTx/>
                <a:uFillTx/>
                <a:latin typeface="Lato 1"/>
                <a:ea typeface="+mn-ea"/>
                <a:cs typeface="+mn-cs"/>
              </a:rPr>
              <a:t>Chủ</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động</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nguyên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liệu</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cho</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các</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nhà</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máy</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chế</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biến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thời</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gian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chủng</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loại</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xuất</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bán</a:t>
            </a:r>
            <a:endParaRPr kumimoji="0" lang="en-US" sz="2800" b="0" i="0" u="none" strike="noStrike" kern="1200" cap="none" spc="0" normalizeH="0" baseline="0" noProof="0" dirty="0">
              <a:ln>
                <a:noFill/>
              </a:ln>
              <a:solidFill>
                <a:srgbClr val="000000"/>
              </a:solidFill>
              <a:effectLst/>
              <a:uLnTx/>
              <a:uFillTx/>
              <a:latin typeface="Lato 1"/>
              <a:ea typeface="+mn-ea"/>
              <a:cs typeface="+mn-cs"/>
            </a:endParaRPr>
          </a:p>
          <a:p>
            <a:pPr marL="673632" marR="0" lvl="1" indent="-336816" algn="l" defTabSz="914400" rtl="0" eaLnBrk="1" fontAlgn="auto" latinLnBrk="0" hangingPunct="1">
              <a:lnSpc>
                <a:spcPts val="5428"/>
              </a:lnSpc>
              <a:spcBef>
                <a:spcPts val="0"/>
              </a:spcBef>
              <a:spcAft>
                <a:spcPts val="0"/>
              </a:spcAft>
              <a:buClrTx/>
              <a:buSzTx/>
              <a:buFont typeface="Arial"/>
              <a:buChar char="•"/>
              <a:tabLst/>
              <a:defRPr/>
            </a:pPr>
            <a:r>
              <a:rPr kumimoji="0" lang="en-US" sz="2800" b="0" i="0" u="none" strike="noStrike" kern="1200" cap="none" spc="0" normalizeH="0" baseline="0" noProof="0" dirty="0" err="1">
                <a:ln>
                  <a:noFill/>
                </a:ln>
                <a:solidFill>
                  <a:srgbClr val="000000"/>
                </a:solidFill>
                <a:effectLst/>
                <a:uLnTx/>
                <a:uFillTx/>
                <a:latin typeface="Lato 1"/>
                <a:ea typeface="+mn-ea"/>
                <a:cs typeface="+mn-cs"/>
              </a:rPr>
              <a:t>Nước</a:t>
            </a:r>
            <a:r>
              <a:rPr kumimoji="0" lang="en-US" sz="2800" b="0" i="0" u="none" strike="noStrike" kern="1200" cap="none" spc="0" normalizeH="0" baseline="0" noProof="0" dirty="0">
                <a:ln>
                  <a:noFill/>
                </a:ln>
                <a:solidFill>
                  <a:srgbClr val="000000"/>
                </a:solidFill>
                <a:effectLst/>
                <a:uLnTx/>
                <a:uFillTx/>
                <a:latin typeface="Lato 1"/>
                <a:ea typeface="+mn-ea"/>
                <a:cs typeface="+mn-cs"/>
              </a:rPr>
              <a:t> ta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cũng</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có</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nhiều</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điều</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1" i="0" u="none" strike="noStrike" kern="1200" cap="none" spc="0" normalizeH="0" baseline="0" noProof="0" dirty="0" err="1">
                <a:ln>
                  <a:noFill/>
                </a:ln>
                <a:solidFill>
                  <a:srgbClr val="C00000"/>
                </a:solidFill>
                <a:effectLst/>
                <a:uLnTx/>
                <a:uFillTx/>
                <a:latin typeface="Lato 1"/>
                <a:ea typeface="+mn-ea"/>
                <a:cs typeface="+mn-cs"/>
              </a:rPr>
              <a:t>kiện</a:t>
            </a:r>
            <a:r>
              <a:rPr kumimoji="0" lang="en-US" sz="2800" b="1" i="0" u="none" strike="noStrike" kern="1200" cap="none" spc="0" normalizeH="0" baseline="0" noProof="0" dirty="0">
                <a:ln>
                  <a:noFill/>
                </a:ln>
                <a:solidFill>
                  <a:srgbClr val="C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để</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phát</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triển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ngành</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thủy</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sản</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nuôi</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a:ea typeface="+mn-ea"/>
                <a:cs typeface="+mn-cs"/>
              </a:rPr>
              <a:t>trồng</a:t>
            </a:r>
            <a:r>
              <a:rPr kumimoji="0" lang="en-US" sz="2800" b="0" i="0" u="none" strike="noStrike" kern="1200" cap="none" spc="0" normalizeH="0" baseline="0" noProof="0" dirty="0">
                <a:ln>
                  <a:noFill/>
                </a:ln>
                <a:solidFill>
                  <a:srgbClr val="000000"/>
                </a:solidFill>
                <a:effectLst/>
                <a:uLnTx/>
                <a:uFillTx/>
                <a:latin typeface="Lato 1"/>
                <a:ea typeface="+mn-ea"/>
                <a:cs typeface="+mn-cs"/>
              </a:rPr>
              <a:t> </a:t>
            </a:r>
          </a:p>
          <a:p>
            <a:pPr marL="0" marR="0" lvl="0" indent="0" algn="l" defTabSz="914400" rtl="0" eaLnBrk="1" fontAlgn="auto" latinLnBrk="0" hangingPunct="1">
              <a:lnSpc>
                <a:spcPts val="5428"/>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Lato 1 Italics"/>
                <a:ea typeface="+mn-ea"/>
                <a:cs typeface="+mn-cs"/>
              </a:rPr>
              <a:t>(</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diện</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tích</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mặt</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nước</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lao</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động</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thị</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r>
              <a:rPr kumimoji="0" lang="en-US" sz="2800" b="0" i="0" u="none" strike="noStrike" kern="1200" cap="none" spc="0" normalizeH="0" baseline="0" noProof="0" dirty="0" err="1">
                <a:ln>
                  <a:noFill/>
                </a:ln>
                <a:solidFill>
                  <a:srgbClr val="000000"/>
                </a:solidFill>
                <a:effectLst/>
                <a:uLnTx/>
                <a:uFillTx/>
                <a:latin typeface="Lato 1 Italics"/>
                <a:ea typeface="+mn-ea"/>
                <a:cs typeface="+mn-cs"/>
              </a:rPr>
              <a:t>trường</a:t>
            </a:r>
            <a:r>
              <a:rPr kumimoji="0" lang="en-US" sz="2800" b="0" i="0" u="none" strike="noStrike" kern="1200" cap="none" spc="0" normalizeH="0" baseline="0" noProof="0" dirty="0">
                <a:ln>
                  <a:noFill/>
                </a:ln>
                <a:solidFill>
                  <a:srgbClr val="000000"/>
                </a:solidFill>
                <a:effectLst/>
                <a:uLnTx/>
                <a:uFillTx/>
                <a:latin typeface="Lato 1 Italics"/>
                <a:ea typeface="+mn-ea"/>
                <a:cs typeface="+mn-cs"/>
              </a:rPr>
              <a:t>….) </a:t>
            </a:r>
          </a:p>
        </p:txBody>
      </p:sp>
      <p:sp>
        <p:nvSpPr>
          <p:cNvPr id="13" name="TextBox 13"/>
          <p:cNvSpPr txBox="1"/>
          <p:nvPr/>
        </p:nvSpPr>
        <p:spPr>
          <a:xfrm>
            <a:off x="6669534" y="351066"/>
            <a:ext cx="5544846" cy="1752270"/>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2499" b="0" i="0" u="none" strike="noStrike" kern="1200" cap="none" spc="0" normalizeH="0" baseline="0" noProof="0">
                <a:ln>
                  <a:noFill/>
                </a:ln>
                <a:solidFill>
                  <a:srgbClr val="000000"/>
                </a:solidFill>
                <a:effectLst/>
                <a:uLnTx/>
                <a:uFillTx/>
                <a:latin typeface="Lato 1"/>
                <a:ea typeface="+mn-ea"/>
                <a:cs typeface="+mn-cs"/>
              </a:rPr>
              <a:t>-Hs suy nghĩ và viết ý kiến cá nhân vào vị trí của mình trong thời gian 2 phút.</a:t>
            </a:r>
          </a:p>
          <a:p>
            <a:pPr marL="0" marR="0" lvl="0" indent="0" algn="l" defTabSz="914400" rtl="0" eaLnBrk="1" fontAlgn="auto" latinLnBrk="0" hangingPunct="1">
              <a:lnSpc>
                <a:spcPts val="4228"/>
              </a:lnSpc>
              <a:spcBef>
                <a:spcPct val="0"/>
              </a:spcBef>
              <a:spcAft>
                <a:spcPts val="0"/>
              </a:spcAft>
              <a:buClrTx/>
              <a:buSzTx/>
              <a:buFontTx/>
              <a:buNone/>
              <a:tabLst/>
              <a:defRPr/>
            </a:pPr>
            <a:endParaRPr kumimoji="0" lang="en-US" sz="2499" b="0" i="0" u="none" strike="noStrike" kern="1200" cap="none" spc="0" normalizeH="0" baseline="0" noProof="0">
              <a:ln>
                <a:noFill/>
              </a:ln>
              <a:solidFill>
                <a:srgbClr val="000000"/>
              </a:solidFill>
              <a:effectLst/>
              <a:uLnTx/>
              <a:uFillTx/>
              <a:latin typeface="Lato 1"/>
              <a:ea typeface="+mn-ea"/>
              <a:cs typeface="+mn-cs"/>
            </a:endParaRPr>
          </a:p>
        </p:txBody>
      </p:sp>
      <p:sp>
        <p:nvSpPr>
          <p:cNvPr id="14" name="TextBox 14"/>
          <p:cNvSpPr txBox="1"/>
          <p:nvPr/>
        </p:nvSpPr>
        <p:spPr>
          <a:xfrm>
            <a:off x="6669534" y="1931887"/>
            <a:ext cx="5544846" cy="1752270"/>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Lato 1"/>
                <a:ea typeface="+mn-ea"/>
                <a:cs typeface="+mn-cs"/>
              </a:rPr>
              <a:t>-2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phút</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thảo</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luận</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và</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lấy</a:t>
            </a:r>
            <a:r>
              <a:rPr kumimoji="0" lang="en-US" sz="2499" b="0" i="0" u="none" strike="noStrike" kern="1200" cap="none" spc="0" normalizeH="0" baseline="0" noProof="0" dirty="0">
                <a:ln>
                  <a:noFill/>
                </a:ln>
                <a:solidFill>
                  <a:srgbClr val="000000"/>
                </a:solidFill>
                <a:effectLst/>
                <a:uLnTx/>
                <a:uFillTx/>
                <a:latin typeface="Lato 1"/>
                <a:ea typeface="+mn-ea"/>
                <a:cs typeface="+mn-cs"/>
              </a:rPr>
              <a:t> y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kiến</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chung</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của</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cả</a:t>
            </a:r>
            <a:r>
              <a:rPr kumimoji="0" lang="en-US" sz="2499" b="0" i="0" u="none" strike="noStrike" kern="1200" cap="none" spc="0" normalizeH="0" baseline="0" noProof="0" dirty="0">
                <a:ln>
                  <a:noFill/>
                </a:ln>
                <a:solidFill>
                  <a:srgbClr val="000000"/>
                </a:solidFill>
                <a:effectLst/>
                <a:uLnTx/>
                <a:uFillTx/>
                <a:latin typeface="Lato 1"/>
                <a:ea typeface="+mn-ea"/>
                <a:cs typeface="+mn-cs"/>
              </a:rPr>
              <a:t> </a:t>
            </a:r>
            <a:r>
              <a:rPr kumimoji="0" lang="en-US" sz="2499" b="0" i="0" u="none" strike="noStrike" kern="1200" cap="none" spc="0" normalizeH="0" baseline="0" noProof="0" dirty="0" err="1">
                <a:ln>
                  <a:noFill/>
                </a:ln>
                <a:solidFill>
                  <a:srgbClr val="000000"/>
                </a:solidFill>
                <a:effectLst/>
                <a:uLnTx/>
                <a:uFillTx/>
                <a:latin typeface="Lato 1"/>
                <a:ea typeface="+mn-ea"/>
                <a:cs typeface="+mn-cs"/>
              </a:rPr>
              <a:t>nhóm</a:t>
            </a:r>
            <a:endParaRPr kumimoji="0" lang="en-US" sz="2499" b="0" i="0" u="none" strike="noStrike" kern="1200" cap="none" spc="0" normalizeH="0" baseline="0" noProof="0" dirty="0">
              <a:ln>
                <a:noFill/>
              </a:ln>
              <a:solidFill>
                <a:srgbClr val="000000"/>
              </a:solidFill>
              <a:effectLst/>
              <a:uLnTx/>
              <a:uFillTx/>
              <a:latin typeface="Lato 1"/>
              <a:ea typeface="+mn-ea"/>
              <a:cs typeface="+mn-cs"/>
            </a:endParaRPr>
          </a:p>
          <a:p>
            <a:pPr marL="0" marR="0" lvl="0" indent="0" algn="l" defTabSz="914400" rtl="0" eaLnBrk="1" fontAlgn="auto" latinLnBrk="0" hangingPunct="1">
              <a:lnSpc>
                <a:spcPts val="4228"/>
              </a:lnSpc>
              <a:spcBef>
                <a:spcPct val="0"/>
              </a:spcBef>
              <a:spcAft>
                <a:spcPts val="0"/>
              </a:spcAft>
              <a:buClrTx/>
              <a:buSzTx/>
              <a:buFontTx/>
              <a:buNone/>
              <a:tabLst/>
              <a:defRPr/>
            </a:pPr>
            <a:endParaRPr kumimoji="0" lang="en-US" sz="2499" b="0" i="0" u="none" strike="noStrike" kern="1200" cap="none" spc="0" normalizeH="0" baseline="0" noProof="0" dirty="0">
              <a:ln>
                <a:noFill/>
              </a:ln>
              <a:solidFill>
                <a:srgbClr val="000000"/>
              </a:solidFill>
              <a:effectLst/>
              <a:uLnTx/>
              <a:uFillTx/>
              <a:latin typeface="Lato 1"/>
              <a:ea typeface="+mn-ea"/>
              <a:cs typeface="+mn-cs"/>
            </a:endParaRPr>
          </a:p>
        </p:txBody>
      </p:sp>
      <p:sp>
        <p:nvSpPr>
          <p:cNvPr id="15" name="Freeform 15"/>
          <p:cNvSpPr/>
          <p:nvPr/>
        </p:nvSpPr>
        <p:spPr>
          <a:xfrm>
            <a:off x="12600859" y="243928"/>
            <a:ext cx="5339788" cy="5339788"/>
          </a:xfrm>
          <a:custGeom>
            <a:avLst/>
            <a:gdLst/>
            <a:ahLst/>
            <a:cxnLst/>
            <a:rect l="l" t="t" r="r" b="b"/>
            <a:pathLst>
              <a:path w="5339788" h="5339788">
                <a:moveTo>
                  <a:pt x="0" y="0"/>
                </a:moveTo>
                <a:lnTo>
                  <a:pt x="5339788" y="0"/>
                </a:lnTo>
                <a:lnTo>
                  <a:pt x="5339788" y="5339788"/>
                </a:lnTo>
                <a:lnTo>
                  <a:pt x="0" y="533978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25600" y="6263479"/>
            <a:ext cx="3270563" cy="3270563"/>
          </a:xfrm>
          <a:prstGeom prst="rect">
            <a:avLst/>
          </a:prstGeom>
        </p:spPr>
      </p:pic>
      <p:sp>
        <p:nvSpPr>
          <p:cNvPr id="18" name="Oval Callout 17"/>
          <p:cNvSpPr/>
          <p:nvPr/>
        </p:nvSpPr>
        <p:spPr>
          <a:xfrm>
            <a:off x="12810409" y="701296"/>
            <a:ext cx="5000606" cy="4450088"/>
          </a:xfrm>
          <a:prstGeom prst="wedgeEllipseCallout">
            <a:avLst>
              <a:gd name="adj1" fmla="val 2511"/>
              <a:gd name="adj2" fmla="val 54120"/>
            </a:avLst>
          </a:prstGeom>
          <a:solidFill>
            <a:srgbClr val="2E8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1"/>
          <p:cNvSpPr txBox="1"/>
          <p:nvPr/>
        </p:nvSpPr>
        <p:spPr>
          <a:xfrm rot="-802800">
            <a:off x="13354378" y="1054560"/>
            <a:ext cx="3660034" cy="3770263"/>
          </a:xfrm>
          <a:prstGeom prst="rect">
            <a:avLst/>
          </a:prstGeom>
        </p:spPr>
        <p:txBody>
          <a:bodyPr wrap="square" lIns="0" tIns="0" rIns="0" bIns="0" rtlCol="0" anchor="t">
            <a:spAutoFit/>
          </a:bodyPr>
          <a:lstStyle/>
          <a:p>
            <a:pPr marL="0" marR="0" lvl="0" indent="0" algn="ctr" defTabSz="914400" rtl="0" eaLnBrk="1" fontAlgn="auto" latinLnBrk="0" hangingPunct="1">
              <a:lnSpc>
                <a:spcPts val="4899"/>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ại sao </a:t>
            </a:r>
          </a:p>
          <a:p>
            <a:pPr marL="0" marR="0" lvl="0" indent="0" algn="ctr" defTabSz="914400" rtl="0" eaLnBrk="1" fontAlgn="auto" latinLnBrk="0" hangingPunct="1">
              <a:lnSpc>
                <a:spcPts val="4899"/>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ngành nuôi trồng của nước ta </a:t>
            </a:r>
            <a:r>
              <a:rPr kumimoji="0" lang="vi-V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nhiều hơn </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và </a:t>
            </a:r>
            <a:r>
              <a:rPr kumimoji="0" lang="vi-V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tăng nhanh hơn </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ngành khai thác?</a:t>
            </a:r>
          </a:p>
          <a:p>
            <a:pPr marL="0" marR="0" lvl="0" indent="0" algn="ctr" defTabSz="914400" rtl="0" eaLnBrk="1" fontAlgn="auto" latinLnBrk="0" hangingPunct="1">
              <a:lnSpc>
                <a:spcPts val="4899"/>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52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6" presetClass="entr" presetSubtype="21"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par>
                                <p:cTn id="45" presetID="16" presetClass="entr" presetSubtype="21"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en-US"/>
          </a:p>
        </p:txBody>
      </p:sp>
      <p:grpSp>
        <p:nvGrpSpPr>
          <p:cNvPr id="7" name="Group 6"/>
          <p:cNvGrpSpPr/>
          <p:nvPr/>
        </p:nvGrpSpPr>
        <p:grpSpPr>
          <a:xfrm>
            <a:off x="628080" y="495300"/>
            <a:ext cx="17031840" cy="1660940"/>
            <a:chOff x="875160" y="3924300"/>
            <a:chExt cx="17031840" cy="1660940"/>
          </a:xfrm>
        </p:grpSpPr>
        <p:sp>
          <p:nvSpPr>
            <p:cNvPr id="5" name="Rounded Rectangle 4"/>
            <p:cNvSpPr/>
            <p:nvPr/>
          </p:nvSpPr>
          <p:spPr>
            <a:xfrm>
              <a:off x="875160" y="3924300"/>
              <a:ext cx="17031840" cy="1660940"/>
            </a:xfrm>
            <a:prstGeom prst="roundRect">
              <a:avLst/>
            </a:prstGeom>
            <a:solidFill>
              <a:srgbClr val="026D81">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3"/>
            <p:cNvSpPr txBox="1"/>
            <p:nvPr/>
          </p:nvSpPr>
          <p:spPr>
            <a:xfrm>
              <a:off x="1676400" y="3924300"/>
              <a:ext cx="16230600" cy="1356140"/>
            </a:xfrm>
            <a:prstGeom prst="rect">
              <a:avLst/>
            </a:prstGeom>
            <a:ln>
              <a:noFill/>
            </a:ln>
          </p:spPr>
          <p:txBody>
            <a:bodyPr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6000" b="1"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LỒNG NUÔI TÔM HÙM Ở PHÚ YÊN</a:t>
              </a:r>
            </a:p>
          </p:txBody>
        </p:sp>
      </p:grpSp>
    </p:spTree>
    <p:extLst>
      <p:ext uri="{BB962C8B-B14F-4D97-AF65-F5344CB8AC3E}">
        <p14:creationId xmlns:p14="http://schemas.microsoft.com/office/powerpoint/2010/main" val="20772495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2" y="11061"/>
            <a:ext cx="18265877" cy="146127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1846" y="1413289"/>
            <a:ext cx="6983968" cy="589905"/>
          </a:xfrm>
          <a:prstGeom prst="rect">
            <a:avLst/>
          </a:prstGeom>
        </p:spPr>
        <p:txBody>
          <a:bodyPr lIns="0" tIns="0" rIns="0" bIns="0" rtlCol="0" anchor="t">
            <a:spAutoFit/>
          </a:bodyPr>
          <a:lstStyle/>
          <a:p>
            <a:pPr marL="0" marR="0" lvl="0" indent="0" algn="l" defTabSz="914400" rtl="0" eaLnBrk="1" fontAlgn="auto" latinLnBrk="0" hangingPunct="1">
              <a:lnSpc>
                <a:spcPts val="4619"/>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Em</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có</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biết</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p>
        </p:txBody>
      </p:sp>
      <p:grpSp>
        <p:nvGrpSpPr>
          <p:cNvPr id="7" name="Group 6"/>
          <p:cNvGrpSpPr/>
          <p:nvPr/>
        </p:nvGrpSpPr>
        <p:grpSpPr>
          <a:xfrm>
            <a:off x="56532" y="2938568"/>
            <a:ext cx="18231467" cy="1519131"/>
            <a:chOff x="550692" y="4509326"/>
            <a:chExt cx="18231467" cy="1903473"/>
          </a:xfrm>
          <a:solidFill>
            <a:schemeClr val="bg1">
              <a:alpha val="62000"/>
            </a:schemeClr>
          </a:solidFill>
        </p:grpSpPr>
        <p:sp>
          <p:nvSpPr>
            <p:cNvPr id="8" name="Rounded Rectangle 7"/>
            <p:cNvSpPr/>
            <p:nvPr/>
          </p:nvSpPr>
          <p:spPr>
            <a:xfrm>
              <a:off x="550692" y="4509326"/>
              <a:ext cx="18231467" cy="19034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1782138" y="4509326"/>
              <a:ext cx="15881856" cy="155170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cào</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don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trên</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sông</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Trà</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Khúc</a:t>
              </a:r>
              <a:endPar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endParaRPr>
            </a:p>
          </p:txBody>
        </p:sp>
      </p:grpSp>
      <p:sp>
        <p:nvSpPr>
          <p:cNvPr id="10" name="TextBox 19"/>
          <p:cNvSpPr txBox="1"/>
          <p:nvPr/>
        </p:nvSpPr>
        <p:spPr>
          <a:xfrm>
            <a:off x="621846" y="2542059"/>
            <a:ext cx="16818033" cy="65620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endParaRPr kumimoji="0" lang="en-US" sz="3600" b="0" i="0" u="none" strike="noStrike" kern="1200" cap="none" spc="-4" normalizeH="0" baseline="0" noProof="0" dirty="0">
              <a:ln>
                <a:noFill/>
              </a:ln>
              <a:solidFill>
                <a:srgbClr val="172900"/>
              </a:solidFill>
              <a:effectLst/>
              <a:uLnTx/>
              <a:uFillTx/>
              <a:latin typeface="Lato Bold"/>
              <a:ea typeface="+mn-ea"/>
              <a:cs typeface="+mn-cs"/>
            </a:endParaRPr>
          </a:p>
        </p:txBody>
      </p:sp>
      <p:sp>
        <p:nvSpPr>
          <p:cNvPr id="12" name="Rounded Rectangle 11"/>
          <p:cNvSpPr/>
          <p:nvPr/>
        </p:nvSpPr>
        <p:spPr>
          <a:xfrm>
            <a:off x="6127999" y="-22200"/>
            <a:ext cx="12115490" cy="2960768"/>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9"/>
          <p:cNvSpPr txBox="1"/>
          <p:nvPr/>
        </p:nvSpPr>
        <p:spPr>
          <a:xfrm>
            <a:off x="6324601" y="-22200"/>
            <a:ext cx="11963400" cy="2870979"/>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r>
              <a:rPr kumimoji="0" lang="vi-VN" sz="3200" b="1" i="0" u="none" strike="noStrike" kern="1200" cap="none" spc="-4" normalizeH="0" baseline="0" noProof="0" dirty="0">
                <a:ln>
                  <a:noFill/>
                </a:ln>
                <a:solidFill>
                  <a:srgbClr val="172900"/>
                </a:solidFill>
                <a:effectLst/>
                <a:uLnTx/>
                <a:uFillTx/>
                <a:latin typeface="Lato Bold"/>
                <a:ea typeface="+mn-ea"/>
                <a:cs typeface="+mn-cs"/>
              </a:rPr>
              <a:t>Cào don là kế mưu sinh hàng ngày của người dân ở Quảng Ngãi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vi-VN" sz="3200" b="1" i="0" u="none" strike="noStrike" kern="1200" cap="none" spc="-4" normalizeH="0" baseline="0" noProof="0" dirty="0">
                <a:ln>
                  <a:noFill/>
                </a:ln>
                <a:solidFill>
                  <a:srgbClr val="172900"/>
                </a:solidFill>
                <a:effectLst/>
                <a:uLnTx/>
                <a:uFillTx/>
                <a:latin typeface="Lato Bold"/>
                <a:ea typeface="+mn-ea"/>
                <a:cs typeface="+mn-cs"/>
              </a:rPr>
              <a:t>Họ phải dậy sớm để làm việc từ 3 giờ sáng, đắm mình trong nước cả ngày dưới ánh mặt trời từ 6 đến 8 giờ. Mỗi ngày làm việc, ngư dân kiếm được khoảng 200.000 đồng.</a:t>
            </a:r>
            <a:endParaRPr kumimoji="0" lang="en-US" sz="3200" b="1" i="0" u="none" strike="noStrike" kern="1200" cap="none" spc="-4" normalizeH="0" baseline="0" noProof="0" dirty="0">
              <a:ln>
                <a:noFill/>
              </a:ln>
              <a:solidFill>
                <a:srgbClr val="172900"/>
              </a:solidFill>
              <a:effectLst/>
              <a:uLnTx/>
              <a:uFillTx/>
              <a:latin typeface="Lato Bold"/>
              <a:ea typeface="+mn-ea"/>
              <a:cs typeface="+mn-cs"/>
            </a:endParaRPr>
          </a:p>
        </p:txBody>
      </p:sp>
      <p:pic>
        <p:nvPicPr>
          <p:cNvPr id="3076" name="Picture 4" descr="Con don là con gì mà nhiều chị em ở xã Ngư Lộc bắt lên bán rồi nấu với lá  vang vang thành đặc s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0" y="6896100"/>
            <a:ext cx="6419813" cy="48148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156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14844" b="14844"/>
          <a:stretch/>
        </p:blipFill>
        <p:spPr bwMode="auto">
          <a:xfrm>
            <a:off x="7374" y="-23056"/>
            <a:ext cx="18328988" cy="10310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1846" y="1413289"/>
            <a:ext cx="6983968" cy="589905"/>
          </a:xfrm>
          <a:prstGeom prst="rect">
            <a:avLst/>
          </a:prstGeom>
        </p:spPr>
        <p:txBody>
          <a:bodyPr lIns="0" tIns="0" rIns="0" bIns="0" rtlCol="0" anchor="t">
            <a:spAutoFit/>
          </a:bodyPr>
          <a:lstStyle/>
          <a:p>
            <a:pPr marL="0" marR="0" lvl="0" indent="0" algn="l" defTabSz="914400" rtl="0" eaLnBrk="1" fontAlgn="auto" latinLnBrk="0" hangingPunct="1">
              <a:lnSpc>
                <a:spcPts val="4619"/>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Em</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có</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biết</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p>
        </p:txBody>
      </p:sp>
      <p:grpSp>
        <p:nvGrpSpPr>
          <p:cNvPr id="7" name="Group 6"/>
          <p:cNvGrpSpPr/>
          <p:nvPr/>
        </p:nvGrpSpPr>
        <p:grpSpPr>
          <a:xfrm>
            <a:off x="56532" y="2938568"/>
            <a:ext cx="18231467" cy="1551707"/>
            <a:chOff x="550692" y="4509326"/>
            <a:chExt cx="18231467" cy="1944291"/>
          </a:xfrm>
          <a:solidFill>
            <a:schemeClr val="bg1">
              <a:alpha val="62000"/>
            </a:schemeClr>
          </a:solidFill>
        </p:grpSpPr>
        <p:sp>
          <p:nvSpPr>
            <p:cNvPr id="8" name="Rounded Rectangle 7"/>
            <p:cNvSpPr/>
            <p:nvPr/>
          </p:nvSpPr>
          <p:spPr>
            <a:xfrm>
              <a:off x="550692" y="4509326"/>
              <a:ext cx="18231467" cy="19034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1782138" y="4509326"/>
              <a:ext cx="15881856" cy="1944291"/>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Làng</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chài</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Cái</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Bèo</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Hải</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Phòng</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a:t>
              </a:r>
            </a:p>
          </p:txBody>
        </p:sp>
      </p:grpSp>
      <p:sp>
        <p:nvSpPr>
          <p:cNvPr id="10" name="TextBox 19"/>
          <p:cNvSpPr txBox="1"/>
          <p:nvPr/>
        </p:nvSpPr>
        <p:spPr>
          <a:xfrm>
            <a:off x="621846" y="2542059"/>
            <a:ext cx="16818033" cy="65620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endParaRPr kumimoji="0" lang="en-US" sz="3600" b="0" i="0" u="none" strike="noStrike" kern="1200" cap="none" spc="-4" normalizeH="0" baseline="0" noProof="0" dirty="0">
              <a:ln>
                <a:noFill/>
              </a:ln>
              <a:solidFill>
                <a:srgbClr val="172900"/>
              </a:solidFill>
              <a:effectLst/>
              <a:uLnTx/>
              <a:uFillTx/>
              <a:latin typeface="Lato Bold"/>
              <a:ea typeface="+mn-ea"/>
              <a:cs typeface="+mn-cs"/>
            </a:endParaRPr>
          </a:p>
        </p:txBody>
      </p:sp>
      <p:sp>
        <p:nvSpPr>
          <p:cNvPr id="12" name="Rounded Rectangle 11"/>
          <p:cNvSpPr/>
          <p:nvPr/>
        </p:nvSpPr>
        <p:spPr>
          <a:xfrm>
            <a:off x="6127999" y="-22200"/>
            <a:ext cx="12115490" cy="2960768"/>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9"/>
          <p:cNvSpPr txBox="1"/>
          <p:nvPr/>
        </p:nvSpPr>
        <p:spPr>
          <a:xfrm>
            <a:off x="6324601" y="-22200"/>
            <a:ext cx="11963400" cy="2975173"/>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r>
              <a:rPr kumimoji="0" lang="vi-VN" sz="3200" b="1" i="0" u="none" strike="noStrike" kern="1200" cap="none" spc="-4" normalizeH="0" baseline="0" noProof="0" dirty="0">
                <a:ln>
                  <a:noFill/>
                </a:ln>
                <a:solidFill>
                  <a:srgbClr val="172900"/>
                </a:solidFill>
                <a:effectLst/>
                <a:uLnTx/>
                <a:uFillTx/>
                <a:latin typeface="Lato Bold"/>
                <a:ea typeface="+mn-ea"/>
                <a:cs typeface="+mn-cs"/>
              </a:rPr>
              <a:t>Ngôi làng này rộng khoảng 18.000m</a:t>
            </a:r>
            <a:r>
              <a:rPr kumimoji="0" lang="vi-VN" sz="3200" b="1" i="0" u="none" strike="noStrike" kern="1200" cap="none" spc="-4" normalizeH="0" baseline="30000" noProof="0" dirty="0">
                <a:ln>
                  <a:noFill/>
                </a:ln>
                <a:solidFill>
                  <a:srgbClr val="172900"/>
                </a:solidFill>
                <a:effectLst/>
                <a:uLnTx/>
                <a:uFillTx/>
                <a:latin typeface="Lato Bold"/>
                <a:ea typeface="+mn-ea"/>
                <a:cs typeface="+mn-cs"/>
              </a:rPr>
              <a:t>2</a:t>
            </a:r>
            <a:r>
              <a:rPr kumimoji="0" lang="vi-VN" sz="3200" b="1" i="0" u="none" strike="noStrike" kern="1200" cap="none" spc="-4" normalizeH="0" baseline="0" noProof="0" dirty="0">
                <a:ln>
                  <a:noFill/>
                </a:ln>
                <a:solidFill>
                  <a:srgbClr val="172900"/>
                </a:solidFill>
                <a:effectLst/>
                <a:uLnTx/>
                <a:uFillTx/>
                <a:latin typeface="Lato Bold"/>
                <a:ea typeface="+mn-ea"/>
                <a:cs typeface="+mn-cs"/>
              </a:rPr>
              <a:t>, là làng nổi lớn nhất và lâu đời nhất ở Việt Nam</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vi-VN" sz="3200" b="1" i="0" u="none" strike="noStrike" kern="1200" cap="none" spc="-4" normalizeH="0" baseline="0" noProof="0" dirty="0">
                <a:ln>
                  <a:noFill/>
                </a:ln>
                <a:solidFill>
                  <a:srgbClr val="172900"/>
                </a:solidFill>
                <a:effectLst/>
                <a:uLnTx/>
                <a:uFillTx/>
                <a:latin typeface="Lato Bold"/>
                <a:ea typeface="+mn-ea"/>
                <a:cs typeface="+mn-cs"/>
              </a:rPr>
              <a:t>được cho là đã hình thành từ thời tiền sử, hơn 7000 năm trước. Hiện làng có hơn 600 cư dân sống chủ yếu bằng nghề đánh cá và nuôi thủy sản.</a:t>
            </a:r>
            <a:endParaRPr kumimoji="0" lang="en-US" sz="3200" b="1" i="0" u="none" strike="noStrike" kern="1200" cap="none" spc="-4" normalizeH="0" baseline="0" noProof="0" dirty="0">
              <a:ln>
                <a:noFill/>
              </a:ln>
              <a:solidFill>
                <a:srgbClr val="172900"/>
              </a:solidFill>
              <a:effectLst/>
              <a:uLnTx/>
              <a:uFillTx/>
              <a:latin typeface="Lato Bold"/>
              <a:ea typeface="+mn-ea"/>
              <a:cs typeface="+mn-cs"/>
            </a:endParaRPr>
          </a:p>
        </p:txBody>
      </p:sp>
    </p:spTree>
    <p:extLst>
      <p:ext uri="{BB962C8B-B14F-4D97-AF65-F5344CB8AC3E}">
        <p14:creationId xmlns:p14="http://schemas.microsoft.com/office/powerpoint/2010/main" val="176220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9270"/>
            <a:ext cx="18322256" cy="10306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1846" y="1413289"/>
            <a:ext cx="6983968" cy="589905"/>
          </a:xfrm>
          <a:prstGeom prst="rect">
            <a:avLst/>
          </a:prstGeom>
        </p:spPr>
        <p:txBody>
          <a:bodyPr lIns="0" tIns="0" rIns="0" bIns="0" rtlCol="0" anchor="t">
            <a:spAutoFit/>
          </a:bodyPr>
          <a:lstStyle/>
          <a:p>
            <a:pPr marL="0" marR="0" lvl="0" indent="0" algn="l" defTabSz="914400" rtl="0" eaLnBrk="1" fontAlgn="auto" latinLnBrk="0" hangingPunct="1">
              <a:lnSpc>
                <a:spcPts val="4619"/>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Em</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có</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biết</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p>
        </p:txBody>
      </p:sp>
      <p:grpSp>
        <p:nvGrpSpPr>
          <p:cNvPr id="7" name="Group 6"/>
          <p:cNvGrpSpPr/>
          <p:nvPr/>
        </p:nvGrpSpPr>
        <p:grpSpPr>
          <a:xfrm>
            <a:off x="-84872" y="8719127"/>
            <a:ext cx="18328361" cy="1519131"/>
            <a:chOff x="550692" y="4509326"/>
            <a:chExt cx="18328361" cy="1903473"/>
          </a:xfrm>
          <a:solidFill>
            <a:schemeClr val="bg1">
              <a:alpha val="62000"/>
            </a:schemeClr>
          </a:solidFill>
        </p:grpSpPr>
        <p:sp>
          <p:nvSpPr>
            <p:cNvPr id="8" name="Rounded Rectangle 7"/>
            <p:cNvSpPr/>
            <p:nvPr/>
          </p:nvSpPr>
          <p:spPr>
            <a:xfrm>
              <a:off x="550692" y="4509326"/>
              <a:ext cx="18328361" cy="19034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1782138" y="4509326"/>
              <a:ext cx="15881856" cy="1675143"/>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đi</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cà</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kheo</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đánh</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a:t>
              </a:r>
              <a:r>
                <a:rPr kumimoji="0" lang="en-US" sz="5400" b="1" i="0" u="none" strike="noStrike" kern="1200" cap="none" spc="-12" normalizeH="0" baseline="0" noProof="0" dirty="0" err="1">
                  <a:ln>
                    <a:noFill/>
                  </a:ln>
                  <a:solidFill>
                    <a:srgbClr val="262A12"/>
                  </a:solidFill>
                  <a:effectLst/>
                  <a:uLnTx/>
                  <a:uFillTx/>
                  <a:latin typeface="BHN Nexa Rust Slab Heavy" panose="020B0604020202020204" charset="0"/>
                  <a:ea typeface="+mn-ea"/>
                  <a:cs typeface="+mn-cs"/>
                </a:rPr>
                <a:t>cá</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(NAM ĐỊNH)</a:t>
              </a:r>
            </a:p>
          </p:txBody>
        </p:sp>
      </p:grpSp>
      <p:sp>
        <p:nvSpPr>
          <p:cNvPr id="10" name="TextBox 19"/>
          <p:cNvSpPr txBox="1"/>
          <p:nvPr/>
        </p:nvSpPr>
        <p:spPr>
          <a:xfrm>
            <a:off x="621846" y="2542059"/>
            <a:ext cx="16818033" cy="65620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endParaRPr kumimoji="0" lang="en-US" sz="3600" b="0" i="0" u="none" strike="noStrike" kern="1200" cap="none" spc="-4" normalizeH="0" baseline="0" noProof="0" dirty="0">
              <a:ln>
                <a:noFill/>
              </a:ln>
              <a:solidFill>
                <a:srgbClr val="172900"/>
              </a:solidFill>
              <a:effectLst/>
              <a:uLnTx/>
              <a:uFillTx/>
              <a:latin typeface="Lato Bold"/>
              <a:ea typeface="+mn-ea"/>
              <a:cs typeface="+mn-cs"/>
            </a:endParaRPr>
          </a:p>
        </p:txBody>
      </p:sp>
      <p:sp>
        <p:nvSpPr>
          <p:cNvPr id="12" name="Rounded Rectangle 11"/>
          <p:cNvSpPr/>
          <p:nvPr/>
        </p:nvSpPr>
        <p:spPr>
          <a:xfrm>
            <a:off x="6127999" y="-22200"/>
            <a:ext cx="12115490" cy="2960768"/>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9"/>
          <p:cNvSpPr txBox="1"/>
          <p:nvPr/>
        </p:nvSpPr>
        <p:spPr>
          <a:xfrm>
            <a:off x="6302344" y="351064"/>
            <a:ext cx="11963400" cy="213885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r>
              <a:rPr kumimoji="0" lang="en-US" sz="3200" b="1" i="0" u="none" strike="noStrike" kern="1200" cap="none" spc="-4" normalizeH="0" baseline="0" noProof="0" dirty="0" err="1">
                <a:ln>
                  <a:noFill/>
                </a:ln>
                <a:solidFill>
                  <a:srgbClr val="172900"/>
                </a:solidFill>
                <a:effectLst/>
                <a:uLnTx/>
                <a:uFillTx/>
                <a:latin typeface="Lato Bold"/>
                <a:ea typeface="+mn-ea"/>
                <a:cs typeface="+mn-cs"/>
              </a:rPr>
              <a:t>Với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những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vùng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ven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biển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có</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nhiều</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bùn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việc</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lại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bằng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các</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phương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tiện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hiện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đại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gặp</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khó</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khăn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nên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người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dân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dùng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cà</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kheo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để</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đánh</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bắt</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hải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sản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vào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buổi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bình</a:t>
            </a:r>
            <a:r>
              <a:rPr kumimoji="0" lang="en-US" sz="3200" b="1" i="0" u="none" strike="noStrike" kern="1200" cap="none" spc="-4" normalizeH="0" baseline="0" noProof="0" dirty="0">
                <a:ln>
                  <a:noFill/>
                </a:ln>
                <a:solidFill>
                  <a:srgbClr val="172900"/>
                </a:solidFill>
                <a:effectLst/>
                <a:uLnTx/>
                <a:uFillTx/>
                <a:latin typeface="Lato Bold"/>
                <a:ea typeface="+mn-ea"/>
                <a:cs typeface="+mn-cs"/>
              </a:rPr>
              <a:t> minh</a:t>
            </a:r>
          </a:p>
        </p:txBody>
      </p:sp>
    </p:spTree>
    <p:extLst>
      <p:ext uri="{BB962C8B-B14F-4D97-AF65-F5344CB8AC3E}">
        <p14:creationId xmlns:p14="http://schemas.microsoft.com/office/powerpoint/2010/main" val="347008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3114" b="12416"/>
          <a:stretch/>
        </p:blipFill>
        <p:spPr bwMode="auto">
          <a:xfrm>
            <a:off x="0" y="-22199"/>
            <a:ext cx="18243489" cy="10271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1846" y="1413289"/>
            <a:ext cx="6983968" cy="589905"/>
          </a:xfrm>
          <a:prstGeom prst="rect">
            <a:avLst/>
          </a:prstGeom>
        </p:spPr>
        <p:txBody>
          <a:bodyPr lIns="0" tIns="0" rIns="0" bIns="0" rtlCol="0" anchor="t">
            <a:spAutoFit/>
          </a:bodyPr>
          <a:lstStyle/>
          <a:p>
            <a:pPr marL="0" marR="0" lvl="0" indent="0" algn="l" defTabSz="914400" rtl="0" eaLnBrk="1" fontAlgn="auto" latinLnBrk="0" hangingPunct="1">
              <a:lnSpc>
                <a:spcPts val="4619"/>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Em</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có</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10000" b="0" i="0" u="none" strike="noStrike" kern="1200" cap="none" spc="0" normalizeH="0" baseline="0" noProof="0" dirty="0" err="1">
                <a:ln>
                  <a:noFill/>
                </a:ln>
                <a:solidFill>
                  <a:prstClr val="white"/>
                </a:solidFill>
                <a:effectLst/>
                <a:uLnTx/>
                <a:uFillTx/>
                <a:latin typeface="Dancing Script Bold"/>
                <a:ea typeface="+mn-ea"/>
                <a:cs typeface="+mn-cs"/>
              </a:rPr>
              <a:t>biết</a:t>
            </a:r>
            <a:r>
              <a:rPr kumimoji="0" lang="en-US" sz="10000" b="0" i="0" u="none" strike="noStrike" kern="1200" cap="none" spc="0" normalizeH="0" baseline="0" noProof="0" dirty="0">
                <a:ln>
                  <a:noFill/>
                </a:ln>
                <a:solidFill>
                  <a:prstClr val="white"/>
                </a:solidFill>
                <a:effectLst/>
                <a:uLnTx/>
                <a:uFillTx/>
                <a:latin typeface="Dancing Script Bold"/>
                <a:ea typeface="+mn-ea"/>
                <a:cs typeface="+mn-cs"/>
              </a:rPr>
              <a:t>? </a:t>
            </a:r>
          </a:p>
        </p:txBody>
      </p:sp>
      <p:grpSp>
        <p:nvGrpSpPr>
          <p:cNvPr id="7" name="Group 6"/>
          <p:cNvGrpSpPr/>
          <p:nvPr/>
        </p:nvGrpSpPr>
        <p:grpSpPr>
          <a:xfrm>
            <a:off x="-84872" y="8719127"/>
            <a:ext cx="18328361" cy="1551707"/>
            <a:chOff x="550692" y="4509326"/>
            <a:chExt cx="18328361" cy="1944291"/>
          </a:xfrm>
          <a:solidFill>
            <a:schemeClr val="bg1">
              <a:alpha val="62000"/>
            </a:schemeClr>
          </a:solidFill>
        </p:grpSpPr>
        <p:sp>
          <p:nvSpPr>
            <p:cNvPr id="8" name="Rounded Rectangle 7"/>
            <p:cNvSpPr/>
            <p:nvPr/>
          </p:nvSpPr>
          <p:spPr>
            <a:xfrm>
              <a:off x="550692" y="4509326"/>
              <a:ext cx="18328361" cy="19034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1782138" y="4509326"/>
              <a:ext cx="15881856" cy="1944291"/>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vi-VN"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Đánh cá bằng rớ</a:t>
              </a: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 CHỒ</a:t>
              </a:r>
            </a:p>
          </p:txBody>
        </p:sp>
      </p:grpSp>
      <p:sp>
        <p:nvSpPr>
          <p:cNvPr id="10" name="TextBox 19"/>
          <p:cNvSpPr txBox="1"/>
          <p:nvPr/>
        </p:nvSpPr>
        <p:spPr>
          <a:xfrm>
            <a:off x="621846" y="2542059"/>
            <a:ext cx="16818033" cy="65620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endParaRPr kumimoji="0" lang="en-US" sz="3600" b="0" i="0" u="none" strike="noStrike" kern="1200" cap="none" spc="-4" normalizeH="0" baseline="0" noProof="0" dirty="0">
              <a:ln>
                <a:noFill/>
              </a:ln>
              <a:solidFill>
                <a:srgbClr val="172900"/>
              </a:solidFill>
              <a:effectLst/>
              <a:uLnTx/>
              <a:uFillTx/>
              <a:latin typeface="Lato Bold"/>
              <a:ea typeface="+mn-ea"/>
              <a:cs typeface="+mn-cs"/>
            </a:endParaRPr>
          </a:p>
        </p:txBody>
      </p:sp>
      <p:sp>
        <p:nvSpPr>
          <p:cNvPr id="12" name="Rounded Rectangle 11"/>
          <p:cNvSpPr/>
          <p:nvPr/>
        </p:nvSpPr>
        <p:spPr>
          <a:xfrm>
            <a:off x="6127999" y="-22200"/>
            <a:ext cx="12115490" cy="2960768"/>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9"/>
          <p:cNvSpPr txBox="1"/>
          <p:nvPr/>
        </p:nvSpPr>
        <p:spPr>
          <a:xfrm>
            <a:off x="6324600" y="-105012"/>
            <a:ext cx="11963400" cy="2975173"/>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r>
              <a:rPr kumimoji="0" lang="vi-VN" sz="3200" b="1" i="0" u="none" strike="noStrike" kern="1200" cap="none" spc="-4" normalizeH="0" baseline="0" noProof="0" dirty="0">
                <a:ln>
                  <a:noFill/>
                </a:ln>
                <a:solidFill>
                  <a:srgbClr val="172900"/>
                </a:solidFill>
                <a:effectLst/>
                <a:uLnTx/>
                <a:uFillTx/>
                <a:latin typeface="Lato Bold"/>
                <a:ea typeface="+mn-ea"/>
                <a:cs typeface="+mn-cs"/>
              </a:rPr>
              <a:t>Rớ chồ được làm bằng một tấm lưới lớn</a:t>
            </a:r>
            <a:r>
              <a:rPr kumimoji="0" lang="en-US" sz="3200" b="1" i="0" u="none" strike="noStrike" kern="1200" cap="none" spc="-4" normalizeH="0" baseline="0" noProof="0" dirty="0">
                <a:ln>
                  <a:noFill/>
                </a:ln>
                <a:solidFill>
                  <a:srgbClr val="172900"/>
                </a:solidFill>
                <a:effectLst/>
                <a:uLnTx/>
                <a:uFillTx/>
                <a:latin typeface="Lato Bold"/>
                <a:ea typeface="+mn-ea"/>
                <a:cs typeface="+mn-cs"/>
              </a:rPr>
              <a:t>, 4</a:t>
            </a:r>
            <a:r>
              <a:rPr kumimoji="0" lang="vi-VN" sz="3200" b="1" i="0" u="none" strike="noStrike" kern="1200" cap="none" spc="-4" normalizeH="0" baseline="0" noProof="0" dirty="0">
                <a:ln>
                  <a:noFill/>
                </a:ln>
                <a:solidFill>
                  <a:srgbClr val="172900"/>
                </a:solidFill>
                <a:effectLst/>
                <a:uLnTx/>
                <a:uFillTx/>
                <a:latin typeface="Lato Bold"/>
                <a:ea typeface="+mn-ea"/>
                <a:cs typeface="+mn-cs"/>
              </a:rPr>
              <a:t> góc được cố định bằng bốn cây tre to cắm xuống lòng sông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Đây</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là</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phương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pháp</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đánh</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cá</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truyền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thống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của</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ngư</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dân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vùng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nước</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nông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và</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cửa</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biển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Hiện</a:t>
            </a:r>
            <a:r>
              <a:rPr kumimoji="0" lang="en-US" sz="3200" b="1" i="0" u="none" strike="noStrike" kern="1200" cap="none" spc="-4" normalizeH="0" baseline="0" noProof="0" dirty="0">
                <a:ln>
                  <a:noFill/>
                </a:ln>
                <a:solidFill>
                  <a:srgbClr val="172900"/>
                </a:solidFill>
                <a:effectLst/>
                <a:uLnTx/>
                <a:uFillTx/>
                <a:latin typeface="Lato Bold"/>
                <a:ea typeface="+mn-ea"/>
                <a:cs typeface="+mn-cs"/>
              </a:rPr>
              <a:t> nay,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thủy</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sản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ven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bờ</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bị</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suy</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giảm</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nên</a:t>
            </a:r>
            <a:r>
              <a:rPr kumimoji="0" lang="en-US" sz="3200" b="1" i="0" u="none" strike="noStrike" kern="1200" cap="none" spc="-4" normalizeH="0" baseline="0" noProof="0" dirty="0">
                <a:ln>
                  <a:noFill/>
                </a:ln>
                <a:solidFill>
                  <a:srgbClr val="172900"/>
                </a:solidFill>
                <a:effectLst/>
                <a:uLnTx/>
                <a:uFillTx/>
                <a:latin typeface="Lato Bold"/>
                <a:ea typeface="+mn-ea"/>
                <a:cs typeface="+mn-cs"/>
              </a:rPr>
              <a:t>….</a:t>
            </a:r>
          </a:p>
        </p:txBody>
      </p:sp>
    </p:spTree>
    <p:extLst>
      <p:ext uri="{BB962C8B-B14F-4D97-AF65-F5344CB8AC3E}">
        <p14:creationId xmlns:p14="http://schemas.microsoft.com/office/powerpoint/2010/main" val="31778119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1598" r="-1598"/>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510650"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64218"/>
              <a:ext cx="2906588" cy="151290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1</a:t>
              </a:r>
            </a:p>
          </p:txBody>
        </p:sp>
        <p:sp>
          <p:nvSpPr>
            <p:cNvPr id="23" name="TextBox 23"/>
            <p:cNvSpPr txBox="1"/>
            <p:nvPr/>
          </p:nvSpPr>
          <p:spPr>
            <a:xfrm>
              <a:off x="4355173" y="7969265"/>
              <a:ext cx="12441028" cy="2128788"/>
            </a:xfrm>
            <a:prstGeom prst="rect">
              <a:avLst/>
            </a:prstGeom>
          </p:spPr>
          <p:txBody>
            <a:bodyPr lIns="0" tIns="0" rIns="0" bIns="0" rtlCol="0" anchor="t">
              <a:spAutoFit/>
            </a:bodyPr>
            <a:lstStyle/>
            <a:p>
              <a:pPr marL="0" marR="0" lvl="0" indent="0" algn="ctr" defTabSz="914400" rtl="0" eaLnBrk="1" fontAlgn="auto" latinLnBrk="0" hangingPunct="1">
                <a:lnSpc>
                  <a:spcPts val="8319"/>
                </a:lnSpc>
                <a:spcBef>
                  <a:spcPts val="0"/>
                </a:spcBef>
                <a:spcAft>
                  <a:spcPts val="0"/>
                </a:spcAft>
                <a:buClrTx/>
                <a:buSzTx/>
                <a:buFontTx/>
                <a:buNone/>
                <a:tabLst/>
                <a:defRPr/>
              </a:pP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Đường</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bờ</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biển</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nước</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ta</a:t>
              </a:r>
              <a:br>
                <a:rPr kumimoji="0" lang="en-US" sz="4800" b="1" i="0" u="none" strike="noStrike" kern="1200" cap="none" spc="-7" normalizeH="0" baseline="0" noProof="0" dirty="0">
                  <a:ln>
                    <a:noFill/>
                  </a:ln>
                  <a:solidFill>
                    <a:srgbClr val="FFF7DB"/>
                  </a:solidFill>
                  <a:effectLst/>
                  <a:uLnTx/>
                  <a:uFillTx/>
                  <a:latin typeface="Lato 1 Bold"/>
                  <a:ea typeface="+mn-ea"/>
                  <a:cs typeface="+mn-cs"/>
                </a:rPr>
              </a:b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dài</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bao</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nhiêu</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km?</a:t>
              </a: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1547197" y="3641399"/>
            <a:ext cx="5460512" cy="2996267"/>
          </a:xfrm>
          <a:prstGeom prst="rect">
            <a:avLst/>
          </a:prstGeom>
        </p:spPr>
        <p:txBody>
          <a:bodyPr lIns="0" tIns="0" rIns="0" bIns="0" rtlCol="0" anchor="t">
            <a:spAutoFit/>
          </a:bodyPr>
          <a:lstStyle/>
          <a:p>
            <a:pPr marL="0" marR="0" lvl="0" indent="0" algn="ctr" defTabSz="914400" rtl="0" eaLnBrk="1" fontAlgn="auto" latinLnBrk="0" hangingPunct="1">
              <a:lnSpc>
                <a:spcPts val="12480"/>
              </a:lnSpc>
              <a:spcBef>
                <a:spcPts val="0"/>
              </a:spcBef>
              <a:spcAft>
                <a:spcPts val="0"/>
              </a:spcAft>
              <a:buClrTx/>
              <a:buSzTx/>
              <a:buFontTx/>
              <a:buNone/>
              <a:tabLst/>
              <a:defRPr/>
            </a:pPr>
            <a:r>
              <a:rPr kumimoji="0" lang="en-US" sz="60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3.260 km</a:t>
            </a:r>
          </a:p>
          <a:p>
            <a:pPr marL="0" marR="0" lvl="0" indent="0" algn="ctr" defTabSz="914400" rtl="0" eaLnBrk="1" fontAlgn="auto" latinLnBrk="0" hangingPunct="1">
              <a:lnSpc>
                <a:spcPts val="12480"/>
              </a:lnSpc>
              <a:spcBef>
                <a:spcPts val="0"/>
              </a:spcBef>
              <a:spcAft>
                <a:spcPts val="0"/>
              </a:spcAft>
              <a:buClrTx/>
              <a:buSzTx/>
              <a:buFontTx/>
              <a:buNone/>
              <a:tabLst/>
              <a:defRPr/>
            </a:pPr>
            <a:endParaRPr kumimoji="0" lang="en-US" sz="60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spTree>
    <p:extLst>
      <p:ext uri="{BB962C8B-B14F-4D97-AF65-F5344CB8AC3E}">
        <p14:creationId xmlns:p14="http://schemas.microsoft.com/office/powerpoint/2010/main" val="22260671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ile1.dangcongsan.vn/DATA/0/2017/09/3_xfnsua-16_16_11_5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22007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86778" y="120498"/>
            <a:ext cx="6983968" cy="307776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srgbClr val="FFFF00"/>
                </a:solidFill>
                <a:effectLst/>
                <a:uLnTx/>
                <a:uFillTx/>
                <a:latin typeface="Dancing Script Bold"/>
                <a:ea typeface="+mn-ea"/>
                <a:cs typeface="+mn-cs"/>
              </a:rPr>
              <a:t>Em</a:t>
            </a:r>
            <a:r>
              <a:rPr kumimoji="0" lang="en-US" sz="10000" b="0" i="0" u="none" strike="noStrike" kern="1200" cap="none" spc="0" normalizeH="0" baseline="0" noProof="0" dirty="0">
                <a:ln>
                  <a:noFill/>
                </a:ln>
                <a:solidFill>
                  <a:srgbClr val="FFFF00"/>
                </a:solidFill>
                <a:effectLst/>
                <a:uLnTx/>
                <a:uFillTx/>
                <a:latin typeface="Dancing Script Bold"/>
                <a:ea typeface="+mn-ea"/>
                <a:cs typeface="+mn-cs"/>
              </a:rPr>
              <a:t> </a:t>
            </a:r>
            <a:br>
              <a:rPr kumimoji="0" lang="en-US" sz="10000" b="0" i="0" u="none" strike="noStrike" kern="1200" cap="none" spc="0" normalizeH="0" baseline="0" noProof="0" dirty="0">
                <a:ln>
                  <a:noFill/>
                </a:ln>
                <a:solidFill>
                  <a:srgbClr val="FFFF00"/>
                </a:solidFill>
                <a:effectLst/>
                <a:uLnTx/>
                <a:uFillTx/>
                <a:latin typeface="Dancing Script Bold"/>
                <a:ea typeface="+mn-ea"/>
                <a:cs typeface="+mn-cs"/>
              </a:rPr>
            </a:br>
            <a:r>
              <a:rPr kumimoji="0" lang="en-US" sz="10000" b="0" i="0" u="none" strike="noStrike" kern="1200" cap="none" spc="0" normalizeH="0" baseline="0" noProof="0" dirty="0" err="1">
                <a:ln>
                  <a:noFill/>
                </a:ln>
                <a:solidFill>
                  <a:srgbClr val="FFFF00"/>
                </a:solidFill>
                <a:effectLst/>
                <a:uLnTx/>
                <a:uFillTx/>
                <a:latin typeface="Dancing Script Bold"/>
                <a:ea typeface="+mn-ea"/>
                <a:cs typeface="+mn-cs"/>
              </a:rPr>
              <a:t>có</a:t>
            </a:r>
            <a:r>
              <a:rPr kumimoji="0" lang="en-US" sz="10000" b="0" i="0" u="none" strike="noStrike" kern="1200" cap="none" spc="0" normalizeH="0" baseline="0" noProof="0" dirty="0">
                <a:ln>
                  <a:noFill/>
                </a:ln>
                <a:solidFill>
                  <a:srgbClr val="FFFF00"/>
                </a:solidFill>
                <a:effectLst/>
                <a:uLnTx/>
                <a:uFillTx/>
                <a:latin typeface="Dancing Script Bold"/>
                <a:ea typeface="+mn-ea"/>
                <a:cs typeface="+mn-cs"/>
              </a:rPr>
              <a:t> </a:t>
            </a:r>
            <a:r>
              <a:rPr kumimoji="0" lang="en-US" sz="10000" b="0" i="0" u="none" strike="noStrike" kern="1200" cap="none" spc="0" normalizeH="0" baseline="0" noProof="0" dirty="0" err="1">
                <a:ln>
                  <a:noFill/>
                </a:ln>
                <a:solidFill>
                  <a:srgbClr val="FFFF00"/>
                </a:solidFill>
                <a:effectLst/>
                <a:uLnTx/>
                <a:uFillTx/>
                <a:latin typeface="Dancing Script Bold"/>
                <a:ea typeface="+mn-ea"/>
                <a:cs typeface="+mn-cs"/>
              </a:rPr>
              <a:t>biết</a:t>
            </a:r>
            <a:r>
              <a:rPr kumimoji="0" lang="en-US" sz="10000" b="0" i="0" u="none" strike="noStrike" kern="1200" cap="none" spc="0" normalizeH="0" baseline="0" noProof="0" dirty="0">
                <a:ln>
                  <a:noFill/>
                </a:ln>
                <a:solidFill>
                  <a:srgbClr val="FFFF00"/>
                </a:solidFill>
                <a:effectLst/>
                <a:uLnTx/>
                <a:uFillTx/>
                <a:latin typeface="Dancing Script Bold"/>
                <a:ea typeface="+mn-ea"/>
                <a:cs typeface="+mn-cs"/>
              </a:rPr>
              <a:t>? </a:t>
            </a:r>
          </a:p>
        </p:txBody>
      </p:sp>
      <p:grpSp>
        <p:nvGrpSpPr>
          <p:cNvPr id="7" name="Group 6"/>
          <p:cNvGrpSpPr/>
          <p:nvPr/>
        </p:nvGrpSpPr>
        <p:grpSpPr>
          <a:xfrm>
            <a:off x="-84872" y="8719126"/>
            <a:ext cx="18328361" cy="3103414"/>
            <a:chOff x="550692" y="4509326"/>
            <a:chExt cx="18328361" cy="3888582"/>
          </a:xfrm>
          <a:solidFill>
            <a:schemeClr val="bg1">
              <a:alpha val="62000"/>
            </a:schemeClr>
          </a:solidFill>
        </p:grpSpPr>
        <p:sp>
          <p:nvSpPr>
            <p:cNvPr id="8" name="Rounded Rectangle 7"/>
            <p:cNvSpPr/>
            <p:nvPr/>
          </p:nvSpPr>
          <p:spPr>
            <a:xfrm>
              <a:off x="550692" y="4509326"/>
              <a:ext cx="18328361" cy="190347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1782138" y="4509326"/>
              <a:ext cx="15881856" cy="3888582"/>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54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ĐÁNH BẮT XA BỜ BẰNG TÀU HIỆN ĐẠI</a:t>
              </a:r>
            </a:p>
          </p:txBody>
        </p:sp>
      </p:grpSp>
      <p:sp>
        <p:nvSpPr>
          <p:cNvPr id="10" name="TextBox 19"/>
          <p:cNvSpPr txBox="1"/>
          <p:nvPr/>
        </p:nvSpPr>
        <p:spPr>
          <a:xfrm>
            <a:off x="621846" y="2542059"/>
            <a:ext cx="16818033" cy="656205"/>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endParaRPr kumimoji="0" lang="en-US" sz="3600" b="0" i="0" u="none" strike="noStrike" kern="1200" cap="none" spc="-4" normalizeH="0" baseline="0" noProof="0" dirty="0">
              <a:ln>
                <a:noFill/>
              </a:ln>
              <a:solidFill>
                <a:srgbClr val="172900"/>
              </a:solidFill>
              <a:effectLst/>
              <a:uLnTx/>
              <a:uFillTx/>
              <a:latin typeface="Lato Bold"/>
              <a:ea typeface="+mn-ea"/>
              <a:cs typeface="+mn-cs"/>
            </a:endParaRPr>
          </a:p>
        </p:txBody>
      </p:sp>
      <p:sp>
        <p:nvSpPr>
          <p:cNvPr id="12" name="Rounded Rectangle 11"/>
          <p:cNvSpPr/>
          <p:nvPr/>
        </p:nvSpPr>
        <p:spPr>
          <a:xfrm>
            <a:off x="5862594" y="336501"/>
            <a:ext cx="12115490" cy="2148568"/>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9"/>
          <p:cNvSpPr txBox="1"/>
          <p:nvPr/>
        </p:nvSpPr>
        <p:spPr>
          <a:xfrm>
            <a:off x="6059195" y="253689"/>
            <a:ext cx="11963400" cy="2231380"/>
          </a:xfrm>
          <a:prstGeom prst="rect">
            <a:avLst/>
          </a:prstGeom>
        </p:spPr>
        <p:txBody>
          <a:bodyPr wrap="square" lIns="0" tIns="0" rIns="0" bIns="0" rtlCol="0" anchor="t">
            <a:spAutoFit/>
          </a:bodyPr>
          <a:lstStyle/>
          <a:p>
            <a:pPr marL="0" marR="0" lvl="0" indent="0" algn="ctr" defTabSz="914400" rtl="0" eaLnBrk="1" fontAlgn="auto" latinLnBrk="0" hangingPunct="1">
              <a:lnSpc>
                <a:spcPts val="5823"/>
              </a:lnSpc>
              <a:spcBef>
                <a:spcPts val="0"/>
              </a:spcBef>
              <a:spcAft>
                <a:spcPts val="0"/>
              </a:spcAft>
              <a:buClrTx/>
              <a:buSzTx/>
              <a:buFontTx/>
              <a:buNone/>
              <a:tabLst/>
              <a:defRPr/>
            </a:pPr>
            <a:r>
              <a:rPr kumimoji="0" lang="en-US" sz="3200" b="1" i="0" u="none" strike="noStrike" kern="1200" cap="none" spc="-4" normalizeH="0" baseline="0" noProof="0" dirty="0">
                <a:ln>
                  <a:noFill/>
                </a:ln>
                <a:solidFill>
                  <a:srgbClr val="172900"/>
                </a:solidFill>
                <a:effectLst/>
                <a:uLnTx/>
                <a:uFillTx/>
                <a:latin typeface="Lato Bold"/>
                <a:ea typeface="+mn-ea"/>
                <a:cs typeface="+mn-cs"/>
              </a:rPr>
              <a:t>….</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đánh</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bắt</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xa</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bờ</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FF0000"/>
                </a:solidFill>
                <a:effectLst/>
                <a:uLnTx/>
                <a:uFillTx/>
                <a:latin typeface="Lato Bold"/>
                <a:ea typeface="+mn-ea"/>
                <a:cs typeface="+mn-cs"/>
              </a:rPr>
              <a:t>không</a:t>
            </a:r>
            <a:r>
              <a:rPr kumimoji="0" lang="en-US" sz="3200" b="1" i="0" u="none" strike="noStrike" kern="1200" cap="none" spc="-4" normalizeH="0" baseline="0" noProof="0" dirty="0">
                <a:ln>
                  <a:noFill/>
                </a:ln>
                <a:solidFill>
                  <a:srgbClr val="FF0000"/>
                </a:solidFill>
                <a:effectLst/>
                <a:uLnTx/>
                <a:uFillTx/>
                <a:latin typeface="Lato Bold"/>
                <a:ea typeface="+mn-ea"/>
                <a:cs typeface="+mn-cs"/>
              </a:rPr>
              <a:t> </a:t>
            </a:r>
            <a:r>
              <a:rPr kumimoji="0" lang="en-US" sz="3200" b="1" i="0" u="none" strike="noStrike" kern="1200" cap="none" spc="-4" normalizeH="0" baseline="0" noProof="0" dirty="0" err="1">
                <a:ln>
                  <a:noFill/>
                </a:ln>
                <a:solidFill>
                  <a:srgbClr val="FF0000"/>
                </a:solidFill>
                <a:effectLst/>
                <a:uLnTx/>
                <a:uFillTx/>
                <a:latin typeface="Lato Bold"/>
                <a:ea typeface="+mn-ea"/>
                <a:cs typeface="+mn-cs"/>
              </a:rPr>
              <a:t>những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đem</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lại</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hiệu</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quả</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kinh</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tế</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cao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nâng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cao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thu</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nhập</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cho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ngư</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dân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FF0000"/>
                </a:solidFill>
                <a:effectLst/>
                <a:uLnTx/>
                <a:uFillTx/>
                <a:latin typeface="Lato Bold"/>
                <a:ea typeface="+mn-ea"/>
                <a:cs typeface="+mn-cs"/>
              </a:rPr>
              <a:t>mà</a:t>
            </a:r>
            <a:r>
              <a:rPr kumimoji="0" lang="en-US" sz="3200" b="1" i="0" u="none" strike="noStrike" kern="1200" cap="none" spc="-4" normalizeH="0" baseline="0" noProof="0" dirty="0">
                <a:ln>
                  <a:noFill/>
                </a:ln>
                <a:solidFill>
                  <a:srgbClr val="FF0000"/>
                </a:solidFill>
                <a:effectLst/>
                <a:uLnTx/>
                <a:uFillTx/>
                <a:latin typeface="Lato Bold"/>
                <a:ea typeface="+mn-ea"/>
                <a:cs typeface="+mn-cs"/>
              </a:rPr>
              <a:t> </a:t>
            </a:r>
            <a:r>
              <a:rPr kumimoji="0" lang="en-US" sz="3200" b="1" i="0" u="none" strike="noStrike" kern="1200" cap="none" spc="-4" normalizeH="0" baseline="0" noProof="0" dirty="0" err="1">
                <a:ln>
                  <a:noFill/>
                </a:ln>
                <a:solidFill>
                  <a:srgbClr val="FF0000"/>
                </a:solidFill>
                <a:effectLst/>
                <a:uLnTx/>
                <a:uFillTx/>
                <a:latin typeface="Lato Bold"/>
                <a:ea typeface="+mn-ea"/>
                <a:cs typeface="+mn-cs"/>
              </a:rPr>
              <a:t>còn</a:t>
            </a:r>
            <a:r>
              <a:rPr kumimoji="0" lang="en-US" sz="3200" b="1" i="0" u="none" strike="noStrike" kern="1200" cap="none" spc="-4" normalizeH="0" baseline="0" noProof="0" dirty="0">
                <a:ln>
                  <a:noFill/>
                </a:ln>
                <a:solidFill>
                  <a:srgbClr val="FF00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góp</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phần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giữ</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vững</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chủ</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quyền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biển</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đảo</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tổ</a:t>
            </a:r>
            <a:r>
              <a:rPr kumimoji="0" lang="en-US" sz="3200" b="1" i="0" u="none" strike="noStrike" kern="1200" cap="none" spc="-4" normalizeH="0" baseline="0" noProof="0" dirty="0">
                <a:ln>
                  <a:noFill/>
                </a:ln>
                <a:solidFill>
                  <a:srgbClr val="172900"/>
                </a:solidFill>
                <a:effectLst/>
                <a:uLnTx/>
                <a:uFillTx/>
                <a:latin typeface="Lato Bold"/>
                <a:ea typeface="+mn-ea"/>
                <a:cs typeface="+mn-cs"/>
              </a:rPr>
              <a:t> </a:t>
            </a:r>
            <a:r>
              <a:rPr kumimoji="0" lang="en-US" sz="3200" b="1" i="0" u="none" strike="noStrike" kern="1200" cap="none" spc="-4" normalizeH="0" baseline="0" noProof="0" dirty="0" err="1">
                <a:ln>
                  <a:noFill/>
                </a:ln>
                <a:solidFill>
                  <a:srgbClr val="172900"/>
                </a:solidFill>
                <a:effectLst/>
                <a:uLnTx/>
                <a:uFillTx/>
                <a:latin typeface="Lato Bold"/>
                <a:ea typeface="+mn-ea"/>
                <a:cs typeface="+mn-cs"/>
              </a:rPr>
              <a:t>quốc</a:t>
            </a:r>
            <a:endParaRPr kumimoji="0" lang="en-US" sz="3200" b="1" i="0" u="none" strike="noStrike" kern="1200" cap="none" spc="-4" normalizeH="0" baseline="0" noProof="0" dirty="0">
              <a:ln>
                <a:noFill/>
              </a:ln>
              <a:solidFill>
                <a:srgbClr val="172900"/>
              </a:solidFill>
              <a:effectLst/>
              <a:uLnTx/>
              <a:uFillTx/>
              <a:latin typeface="Lato Bold"/>
              <a:ea typeface="+mn-ea"/>
              <a:cs typeface="+mn-cs"/>
            </a:endParaRPr>
          </a:p>
        </p:txBody>
      </p:sp>
    </p:spTree>
    <p:extLst>
      <p:ext uri="{BB962C8B-B14F-4D97-AF65-F5344CB8AC3E}">
        <p14:creationId xmlns:p14="http://schemas.microsoft.com/office/powerpoint/2010/main" val="35514368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15588" b="9256"/>
          <a:stretch/>
        </p:blipFill>
        <p:spPr bwMode="auto">
          <a:xfrm>
            <a:off x="38100" y="3810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266700"/>
            <a:ext cx="6983968" cy="560859"/>
          </a:xfrm>
          <a:prstGeom prst="rect">
            <a:avLst/>
          </a:prstGeom>
        </p:spPr>
        <p:txBody>
          <a:bodyPr lIns="0" tIns="0" rIns="0" bIns="0" rtlCol="0" anchor="t">
            <a:spAutoFit/>
          </a:bodyPr>
          <a:lstStyle/>
          <a:p>
            <a:pPr marL="0" marR="0" lvl="0" indent="0" algn="l" defTabSz="914400" rtl="0" eaLnBrk="1" fontAlgn="auto" latinLnBrk="0" hangingPunct="1">
              <a:lnSpc>
                <a:spcPts val="4619"/>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ancing Script Bold"/>
                <a:ea typeface="+mn-ea"/>
                <a:cs typeface="+mn-cs"/>
              </a:rPr>
              <a:t>Photo by: </a:t>
            </a:r>
            <a:r>
              <a:rPr kumimoji="0" lang="en-US" sz="3200" b="0" i="0" u="none" strike="noStrike" kern="1200" cap="none" spc="0" normalizeH="0" baseline="0" noProof="0" dirty="0" err="1">
                <a:ln>
                  <a:noFill/>
                </a:ln>
                <a:solidFill>
                  <a:prstClr val="white"/>
                </a:solidFill>
                <a:effectLst/>
                <a:uLnTx/>
                <a:uFillTx/>
                <a:latin typeface="Dancing Script Bold"/>
                <a:ea typeface="+mn-ea"/>
                <a:cs typeface="+mn-cs"/>
              </a:rPr>
              <a:t>Tràn</a:t>
            </a:r>
            <a:r>
              <a:rPr kumimoji="0" lang="en-US" sz="32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3200" b="0" i="0" u="none" strike="noStrike" kern="1200" cap="none" spc="0" normalizeH="0" baseline="0" noProof="0" dirty="0" err="1">
                <a:ln>
                  <a:noFill/>
                </a:ln>
                <a:solidFill>
                  <a:prstClr val="white"/>
                </a:solidFill>
                <a:effectLst/>
                <a:uLnTx/>
                <a:uFillTx/>
                <a:latin typeface="Dancing Script Bold"/>
                <a:ea typeface="+mn-ea"/>
                <a:cs typeface="+mn-cs"/>
              </a:rPr>
              <a:t>Tuấn</a:t>
            </a:r>
            <a:r>
              <a:rPr kumimoji="0" lang="en-US" sz="3200" b="0" i="0" u="none" strike="noStrike" kern="1200" cap="none" spc="0" normalizeH="0" baseline="0" noProof="0" dirty="0">
                <a:ln>
                  <a:noFill/>
                </a:ln>
                <a:solidFill>
                  <a:prstClr val="white"/>
                </a:solidFill>
                <a:effectLst/>
                <a:uLnTx/>
                <a:uFillTx/>
                <a:latin typeface="Dancing Script Bold"/>
                <a:ea typeface="+mn-ea"/>
                <a:cs typeface="+mn-cs"/>
              </a:rPr>
              <a:t> </a:t>
            </a:r>
            <a:r>
              <a:rPr kumimoji="0" lang="en-US" sz="3200" b="0" i="0" u="none" strike="noStrike" kern="1200" cap="none" spc="0" normalizeH="0" baseline="0" noProof="0" dirty="0" err="1">
                <a:ln>
                  <a:noFill/>
                </a:ln>
                <a:solidFill>
                  <a:prstClr val="white"/>
                </a:solidFill>
                <a:effectLst/>
                <a:uLnTx/>
                <a:uFillTx/>
                <a:latin typeface="Dancing Script Bold"/>
                <a:ea typeface="+mn-ea"/>
                <a:cs typeface="+mn-cs"/>
              </a:rPr>
              <a:t>Việt</a:t>
            </a:r>
            <a:endParaRPr kumimoji="0" lang="en-US" sz="3200" b="0" i="0" u="none" strike="noStrike" kern="1200" cap="none" spc="0" normalizeH="0" baseline="0" noProof="0" dirty="0">
              <a:ln>
                <a:noFill/>
              </a:ln>
              <a:solidFill>
                <a:prstClr val="white"/>
              </a:solidFill>
              <a:effectLst/>
              <a:uLnTx/>
              <a:uFillTx/>
              <a:latin typeface="Dancing Script Bold"/>
              <a:ea typeface="+mn-ea"/>
              <a:cs typeface="+mn-cs"/>
            </a:endParaRPr>
          </a:p>
        </p:txBody>
      </p:sp>
      <p:grpSp>
        <p:nvGrpSpPr>
          <p:cNvPr id="7" name="Group 6"/>
          <p:cNvGrpSpPr/>
          <p:nvPr/>
        </p:nvGrpSpPr>
        <p:grpSpPr>
          <a:xfrm>
            <a:off x="624393" y="8626060"/>
            <a:ext cx="17031840" cy="1660940"/>
            <a:chOff x="875160" y="3924300"/>
            <a:chExt cx="17031840" cy="1660940"/>
          </a:xfrm>
          <a:solidFill>
            <a:schemeClr val="bg1">
              <a:alpha val="36000"/>
            </a:schemeClr>
          </a:solidFill>
        </p:grpSpPr>
        <p:sp>
          <p:nvSpPr>
            <p:cNvPr id="8" name="Rounded Rectangle 7"/>
            <p:cNvSpPr/>
            <p:nvPr/>
          </p:nvSpPr>
          <p:spPr>
            <a:xfrm>
              <a:off x="875160" y="3924300"/>
              <a:ext cx="17031840" cy="16609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3"/>
            <p:cNvSpPr txBox="1"/>
            <p:nvPr/>
          </p:nvSpPr>
          <p:spPr>
            <a:xfrm>
              <a:off x="875160" y="3924300"/>
              <a:ext cx="17031840" cy="1317668"/>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ts val="12074"/>
                </a:lnSpc>
                <a:spcBef>
                  <a:spcPts val="0"/>
                </a:spcBef>
                <a:spcAft>
                  <a:spcPts val="0"/>
                </a:spcAft>
                <a:buClrTx/>
                <a:buSzTx/>
                <a:buFontTx/>
                <a:buNone/>
                <a:tabLst/>
                <a:defRPr/>
              </a:pPr>
              <a:r>
                <a:rPr kumimoji="0" lang="en-US" sz="4800" b="1" i="0" u="none" strike="noStrike" kern="1200" cap="none" spc="-12" normalizeH="0" baseline="0" noProof="0" dirty="0">
                  <a:ln>
                    <a:noFill/>
                  </a:ln>
                  <a:solidFill>
                    <a:srgbClr val="262A12"/>
                  </a:solidFill>
                  <a:effectLst/>
                  <a:uLnTx/>
                  <a:uFillTx/>
                  <a:latin typeface="BHN Nexa Rust Slab Heavy" panose="020B0604020202020204" charset="0"/>
                  <a:ea typeface="+mn-ea"/>
                  <a:cs typeface="+mn-cs"/>
                </a:rPr>
                <a:t>RONG MƠ Ở BÌNH ĐỊNH</a:t>
              </a:r>
            </a:p>
          </p:txBody>
        </p:sp>
      </p:grpSp>
    </p:spTree>
    <p:extLst>
      <p:ext uri="{BB962C8B-B14F-4D97-AF65-F5344CB8AC3E}">
        <p14:creationId xmlns:p14="http://schemas.microsoft.com/office/powerpoint/2010/main" val="2119200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p:cNvGrpSpPr/>
          <p:nvPr/>
        </p:nvGrpSpPr>
        <p:grpSpPr>
          <a:xfrm>
            <a:off x="43746" y="0"/>
            <a:ext cx="18244253" cy="10286999"/>
            <a:chOff x="0" y="0"/>
            <a:chExt cx="4281307" cy="2247245"/>
          </a:xfrm>
        </p:grpSpPr>
        <p:sp>
          <p:nvSpPr>
            <p:cNvPr id="32"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txBody>
            <a:bodyPr/>
            <a:lstStyle/>
            <a:p>
              <a:endParaRPr lang="en-US"/>
            </a:p>
          </p:txBody>
        </p:sp>
        <p:sp>
          <p:nvSpPr>
            <p:cNvPr id="33"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rocchi"/>
                  <a:ea typeface="+mn-ea"/>
                  <a:cs typeface="+mn-cs"/>
                </a:rPr>
                <a:t>6-8 nhóm chơi</a:t>
              </a:r>
            </a:p>
          </p:txBody>
        </p:sp>
      </p:grpSp>
      <p:sp>
        <p:nvSpPr>
          <p:cNvPr id="2" name="TextBox 2"/>
          <p:cNvSpPr txBox="1"/>
          <p:nvPr/>
        </p:nvSpPr>
        <p:spPr>
          <a:xfrm>
            <a:off x="1028700" y="224939"/>
            <a:ext cx="16344685" cy="1292662"/>
          </a:xfrm>
          <a:prstGeom prst="rect">
            <a:avLst/>
          </a:prstGeom>
        </p:spPr>
        <p:txBody>
          <a:bodyPr lIns="0" tIns="0" rIns="0" bIns="0" rtlCol="0" anchor="t">
            <a:spAutoFit/>
          </a:bodyPr>
          <a:lstStyle/>
          <a:p>
            <a:pPr lvl="0" algn="ctr">
              <a:lnSpc>
                <a:spcPts val="10779"/>
              </a:lnSpc>
              <a:spcBef>
                <a:spcPct val="0"/>
              </a:spcBef>
              <a:defRPr/>
            </a:pPr>
            <a:r>
              <a:rPr lang="en-US" sz="6600" dirty="0">
                <a:solidFill>
                  <a:srgbClr val="34520D"/>
                </a:solidFill>
                <a:latin typeface="Baloo"/>
              </a:rPr>
              <a:t>B. SỰ PHÁT TRIỂN VÀ PHÂN BỐ</a:t>
            </a:r>
            <a:endParaRPr kumimoji="0" lang="en-US" sz="6600" b="0" i="0" u="none" strike="noStrike" kern="1200" cap="none" spc="0" normalizeH="0" baseline="0" noProof="0" dirty="0">
              <a:ln>
                <a:noFill/>
              </a:ln>
              <a:solidFill>
                <a:srgbClr val="34520D"/>
              </a:solidFill>
              <a:effectLst/>
              <a:uLnTx/>
              <a:uFillTx/>
              <a:latin typeface="Baloo"/>
            </a:endParaRPr>
          </a:p>
        </p:txBody>
      </p:sp>
      <p:sp>
        <p:nvSpPr>
          <p:cNvPr id="29" name="TextBox 27"/>
          <p:cNvSpPr txBox="1"/>
          <p:nvPr/>
        </p:nvSpPr>
        <p:spPr>
          <a:xfrm>
            <a:off x="5577574" y="1138325"/>
            <a:ext cx="7246935" cy="1077218"/>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Nội</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dung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cần</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ghi</a:t>
            </a:r>
            <a:r>
              <a:rPr kumimoji="0" lang="en-US" sz="6000" b="0" i="0" u="none" strike="noStrike" kern="1200" cap="none" spc="0" normalizeH="0" baseline="0" noProof="0" dirty="0">
                <a:ln>
                  <a:noFill/>
                </a:ln>
                <a:solidFill>
                  <a:srgbClr val="C21515"/>
                </a:solidFill>
                <a:effectLst/>
                <a:uLnTx/>
                <a:uFillTx/>
                <a:latin typeface="Dancing Script"/>
                <a:ea typeface="+mn-ea"/>
                <a:cs typeface="+mn-cs"/>
              </a:rPr>
              <a:t> </a:t>
            </a:r>
            <a:r>
              <a:rPr kumimoji="0" lang="en-US" sz="6000" b="0" i="0" u="none" strike="noStrike" kern="1200" cap="none" spc="0" normalizeH="0" baseline="0" noProof="0" dirty="0" err="1">
                <a:ln>
                  <a:noFill/>
                </a:ln>
                <a:solidFill>
                  <a:srgbClr val="C21515"/>
                </a:solidFill>
                <a:effectLst/>
                <a:uLnTx/>
                <a:uFillTx/>
                <a:latin typeface="Dancing Script"/>
                <a:ea typeface="+mn-ea"/>
                <a:cs typeface="+mn-cs"/>
              </a:rPr>
              <a:t>nhớ</a:t>
            </a:r>
            <a:endParaRPr kumimoji="0" lang="en-US" sz="6000" b="0" i="0" u="none" strike="noStrike" kern="1200" cap="none" spc="0" normalizeH="0" baseline="0" noProof="0" dirty="0">
              <a:ln>
                <a:noFill/>
              </a:ln>
              <a:solidFill>
                <a:srgbClr val="C21515"/>
              </a:solidFill>
              <a:effectLst/>
              <a:uLnTx/>
              <a:uFillTx/>
              <a:latin typeface="Dancing Script"/>
              <a:ea typeface="+mn-ea"/>
              <a:cs typeface="+mn-cs"/>
            </a:endParaRPr>
          </a:p>
        </p:txBody>
      </p:sp>
      <p:sp>
        <p:nvSpPr>
          <p:cNvPr id="34" name="Freeform 3"/>
          <p:cNvSpPr/>
          <p:nvPr/>
        </p:nvSpPr>
        <p:spPr>
          <a:xfrm>
            <a:off x="1028700" y="1911502"/>
            <a:ext cx="3614069" cy="2539557"/>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p>
        </p:txBody>
      </p:sp>
      <p:sp>
        <p:nvSpPr>
          <p:cNvPr id="35" name="Freeform 4"/>
          <p:cNvSpPr/>
          <p:nvPr/>
        </p:nvSpPr>
        <p:spPr>
          <a:xfrm>
            <a:off x="4567221" y="1911502"/>
            <a:ext cx="3934657" cy="2539557"/>
          </a:xfrm>
          <a:custGeom>
            <a:avLst/>
            <a:gdLst/>
            <a:ahLst/>
            <a:cxnLst/>
            <a:rect l="l" t="t" r="r" b="b"/>
            <a:pathLst>
              <a:path w="3934657" h="1835717">
                <a:moveTo>
                  <a:pt x="0" y="0"/>
                </a:moveTo>
                <a:lnTo>
                  <a:pt x="3934657" y="0"/>
                </a:lnTo>
                <a:lnTo>
                  <a:pt x="3934657"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l="-21974"/>
            </a:stretch>
          </a:blipFill>
        </p:spPr>
        <p:txBody>
          <a:bodyPr/>
          <a:lstStyle/>
          <a:p>
            <a:endParaRPr lang="en-US"/>
          </a:p>
        </p:txBody>
      </p:sp>
      <p:sp>
        <p:nvSpPr>
          <p:cNvPr id="36" name="Freeform 5"/>
          <p:cNvSpPr/>
          <p:nvPr/>
        </p:nvSpPr>
        <p:spPr>
          <a:xfrm>
            <a:off x="9666906" y="1750679"/>
            <a:ext cx="3614069" cy="2539557"/>
          </a:xfrm>
          <a:custGeom>
            <a:avLst/>
            <a:gdLst/>
            <a:ahLst/>
            <a:cxnLst/>
            <a:rect l="l" t="t" r="r" b="b"/>
            <a:pathLst>
              <a:path w="3614069" h="1835717">
                <a:moveTo>
                  <a:pt x="0" y="0"/>
                </a:moveTo>
                <a:lnTo>
                  <a:pt x="3614069" y="0"/>
                </a:lnTo>
                <a:lnTo>
                  <a:pt x="3614069" y="1835718"/>
                </a:lnTo>
                <a:lnTo>
                  <a:pt x="0" y="1835718"/>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p>
        </p:txBody>
      </p:sp>
      <p:sp>
        <p:nvSpPr>
          <p:cNvPr id="37" name="Freeform 6"/>
          <p:cNvSpPr/>
          <p:nvPr/>
        </p:nvSpPr>
        <p:spPr>
          <a:xfrm>
            <a:off x="13212911" y="1750679"/>
            <a:ext cx="3927173" cy="2539557"/>
          </a:xfrm>
          <a:custGeom>
            <a:avLst/>
            <a:gdLst/>
            <a:ahLst/>
            <a:cxnLst/>
            <a:rect l="l" t="t" r="r" b="b"/>
            <a:pathLst>
              <a:path w="3927173" h="1835717">
                <a:moveTo>
                  <a:pt x="0" y="0"/>
                </a:moveTo>
                <a:lnTo>
                  <a:pt x="3927173" y="0"/>
                </a:lnTo>
                <a:lnTo>
                  <a:pt x="3927173" y="1835718"/>
                </a:lnTo>
                <a:lnTo>
                  <a:pt x="0" y="1835718"/>
                </a:lnTo>
                <a:lnTo>
                  <a:pt x="0" y="0"/>
                </a:lnTo>
                <a:close/>
              </a:path>
            </a:pathLst>
          </a:custGeom>
          <a:blipFill>
            <a:blip r:embed="rId3">
              <a:extLst>
                <a:ext uri="{96DAC541-7B7A-43D3-8B79-37D633B846F1}">
                  <asvg:svgBlip xmlns="" xmlns:asvg="http://schemas.microsoft.com/office/drawing/2016/SVG/main" r:embed="rId4"/>
                </a:ext>
              </a:extLst>
            </a:blip>
            <a:stretch>
              <a:fillRect l="-22206"/>
            </a:stretch>
          </a:blipFill>
        </p:spPr>
        <p:txBody>
          <a:bodyPr/>
          <a:lstStyle/>
          <a:p>
            <a:endParaRPr lang="en-US"/>
          </a:p>
        </p:txBody>
      </p:sp>
      <p:sp>
        <p:nvSpPr>
          <p:cNvPr id="38" name="Freeform 7"/>
          <p:cNvSpPr/>
          <p:nvPr/>
        </p:nvSpPr>
        <p:spPr>
          <a:xfrm>
            <a:off x="1033616" y="4152968"/>
            <a:ext cx="3728975" cy="3274499"/>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latin typeface="#9Slide03 SFU Futura_07" panose="00000900000000000000" pitchFamily="2" charset="0"/>
            </a:endParaRPr>
          </a:p>
        </p:txBody>
      </p:sp>
      <p:sp>
        <p:nvSpPr>
          <p:cNvPr id="39" name="Freeform 8"/>
          <p:cNvSpPr/>
          <p:nvPr/>
        </p:nvSpPr>
        <p:spPr>
          <a:xfrm>
            <a:off x="4564651" y="4152968"/>
            <a:ext cx="4067479" cy="3274499"/>
          </a:xfrm>
          <a:custGeom>
            <a:avLst/>
            <a:gdLst/>
            <a:ahLst/>
            <a:cxnLst/>
            <a:rect l="l" t="t" r="r" b="b"/>
            <a:pathLst>
              <a:path w="3942142" h="1835717">
                <a:moveTo>
                  <a:pt x="0" y="0"/>
                </a:moveTo>
                <a:lnTo>
                  <a:pt x="3942142" y="0"/>
                </a:lnTo>
                <a:lnTo>
                  <a:pt x="3942142"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l="-21742"/>
            </a:stretch>
          </a:blipFill>
        </p:spPr>
        <p:txBody>
          <a:bodyPr/>
          <a:lstStyle/>
          <a:p>
            <a:endParaRPr lang="en-US">
              <a:latin typeface="#9Slide03 SFU Futura_07" panose="00000900000000000000" pitchFamily="2" charset="0"/>
            </a:endParaRPr>
          </a:p>
        </p:txBody>
      </p:sp>
      <p:sp>
        <p:nvSpPr>
          <p:cNvPr id="40" name="TextBox 9"/>
          <p:cNvSpPr txBox="1"/>
          <p:nvPr/>
        </p:nvSpPr>
        <p:spPr>
          <a:xfrm>
            <a:off x="1382736" y="2243926"/>
            <a:ext cx="6873302" cy="1859163"/>
          </a:xfrm>
          <a:prstGeom prst="rect">
            <a:avLst/>
          </a:prstGeom>
        </p:spPr>
        <p:txBody>
          <a:bodyPr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Năm </a:t>
            </a:r>
            <a:r>
              <a:rPr lang="vi-VN" sz="2800" spc="-5" dirty="0">
                <a:solidFill>
                  <a:srgbClr val="172900"/>
                </a:solidFill>
                <a:latin typeface="#9Slide03 SFU Futura_07" panose="00000900000000000000" pitchFamily="2" charset="0"/>
              </a:rPr>
              <a:t>2021, </a:t>
            </a:r>
            <a:r>
              <a:rPr lang="en-US" sz="2800" spc="-5" dirty="0">
                <a:solidFill>
                  <a:srgbClr val="172900"/>
                </a:solidFill>
                <a:latin typeface="#9Slide03 SFU Futura_07" panose="00000900000000000000" pitchFamily="2" charset="0"/>
              </a:rPr>
              <a:t>TĐTT </a:t>
            </a:r>
            <a:r>
              <a:rPr lang="vi-VN" sz="2800" spc="-5" dirty="0">
                <a:solidFill>
                  <a:srgbClr val="172900"/>
                </a:solidFill>
                <a:latin typeface="#9Slide03 SFU Futura_07" panose="00000900000000000000" pitchFamily="2" charset="0"/>
              </a:rPr>
              <a:t>đạt khoảng </a:t>
            </a:r>
            <a:r>
              <a:rPr lang="vi-VN" sz="2800" spc="-5" dirty="0">
                <a:solidFill>
                  <a:srgbClr val="FF0000"/>
                </a:solidFill>
                <a:latin typeface="#9Slide03 SFU Futura_07" panose="00000900000000000000" pitchFamily="2" charset="0"/>
              </a:rPr>
              <a:t>1,7%. </a:t>
            </a:r>
            <a:r>
              <a:rPr lang="en-US" sz="2800" spc="-5">
                <a:solidFill>
                  <a:srgbClr val="FF0000"/>
                </a:solidFill>
                <a:latin typeface="#9Slide03 SFU Futura_07" panose="00000900000000000000" pitchFamily="2" charset="0"/>
              </a:rPr>
              <a:t/>
            </a:r>
            <a:br>
              <a:rPr lang="en-US" sz="2800" spc="-5">
                <a:solidFill>
                  <a:srgbClr val="FF0000"/>
                </a:solidFill>
                <a:latin typeface="#9Slide03 SFU Futura_07" panose="00000900000000000000" pitchFamily="2" charset="0"/>
              </a:rPr>
            </a:br>
            <a:r>
              <a:rPr lang="vi-VN" sz="2800" spc="-5">
                <a:solidFill>
                  <a:srgbClr val="172900"/>
                </a:solidFill>
                <a:latin typeface="#9Slide03 SFU Futura_07" panose="00000900000000000000" pitchFamily="2" charset="0"/>
              </a:rPr>
              <a:t>-	Thuỷ </a:t>
            </a:r>
            <a:r>
              <a:rPr lang="vi-VN" sz="2800" spc="-5" dirty="0">
                <a:solidFill>
                  <a:srgbClr val="172900"/>
                </a:solidFill>
                <a:latin typeface="#9Slide03 SFU Futura_07" panose="00000900000000000000" pitchFamily="2" charset="0"/>
              </a:rPr>
              <a:t>sản của nước ta </a:t>
            </a:r>
            <a:r>
              <a:rPr lang="vi-VN" sz="2800" spc="-5" dirty="0">
                <a:solidFill>
                  <a:srgbClr val="FF0000"/>
                </a:solidFill>
                <a:latin typeface="#9Slide03 SFU Futura_07" panose="00000900000000000000" pitchFamily="2" charset="0"/>
              </a:rPr>
              <a:t>đã xuất khẩu </a:t>
            </a:r>
            <a:r>
              <a:rPr lang="vi-VN" sz="2800" spc="-5" dirty="0">
                <a:solidFill>
                  <a:srgbClr val="172900"/>
                </a:solidFill>
                <a:latin typeface="#9Slide03 SFU Futura_07" panose="00000900000000000000" pitchFamily="2" charset="0"/>
              </a:rPr>
              <a:t>đến nhiều thị trường lớn trên thế giới.</a:t>
            </a:r>
            <a:endParaRPr kumimoji="0" lang="en-US" sz="2800" b="0" i="0" u="none" strike="noStrike" kern="1200" cap="none" spc="-5" normalizeH="0" baseline="0" noProof="0" dirty="0">
              <a:ln>
                <a:noFill/>
              </a:ln>
              <a:solidFill>
                <a:srgbClr val="FF0000"/>
              </a:solidFill>
              <a:effectLst/>
              <a:uLnTx/>
              <a:uFillTx/>
              <a:latin typeface="#9Slide03 SFU Futura_07" panose="00000900000000000000" pitchFamily="2" charset="0"/>
            </a:endParaRPr>
          </a:p>
        </p:txBody>
      </p:sp>
      <p:sp>
        <p:nvSpPr>
          <p:cNvPr id="41" name="TextBox 10"/>
          <p:cNvSpPr txBox="1"/>
          <p:nvPr/>
        </p:nvSpPr>
        <p:spPr>
          <a:xfrm>
            <a:off x="9867307" y="2132314"/>
            <a:ext cx="7273747" cy="1859163"/>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Giá </a:t>
            </a:r>
            <a:r>
              <a:rPr lang="vi-VN" sz="2800" spc="-5" dirty="0">
                <a:solidFill>
                  <a:srgbClr val="172900"/>
                </a:solidFill>
                <a:latin typeface="#9Slide03 SFU Futura_07" panose="00000900000000000000" pitchFamily="2" charset="0"/>
              </a:rPr>
              <a:t>trị </a:t>
            </a:r>
            <a:r>
              <a:rPr lang="en-US" sz="2800" spc="-5" dirty="0">
                <a:solidFill>
                  <a:srgbClr val="172900"/>
                </a:solidFill>
                <a:latin typeface="#9Slide03 SFU Futura_07" panose="00000900000000000000" pitchFamily="2" charset="0"/>
              </a:rPr>
              <a:t>SX </a:t>
            </a:r>
            <a:r>
              <a:rPr lang="vi-VN" sz="2800" spc="-5" dirty="0">
                <a:solidFill>
                  <a:srgbClr val="172900"/>
                </a:solidFill>
                <a:latin typeface="#9Slide03 SFU Futura_07" panose="00000900000000000000" pitchFamily="2" charset="0"/>
              </a:rPr>
              <a:t>chiếm khoảng </a:t>
            </a:r>
            <a:r>
              <a:rPr lang="vi-VN" sz="2800" spc="-5" dirty="0">
                <a:solidFill>
                  <a:srgbClr val="FF0000"/>
                </a:solidFill>
                <a:latin typeface="#9Slide03 SFU Futura_07" panose="00000900000000000000" pitchFamily="2" charset="0"/>
              </a:rPr>
              <a:t>26% </a:t>
            </a:r>
            <a:r>
              <a:rPr lang="vi-VN" sz="2800" spc="-5" dirty="0">
                <a:solidFill>
                  <a:srgbClr val="172900"/>
                </a:solidFill>
                <a:latin typeface="#9Slide03 SFU Futura_07" panose="00000900000000000000" pitchFamily="2" charset="0"/>
              </a:rPr>
              <a:t>toàn ngành; thuỷ sản </a:t>
            </a:r>
            <a:r>
              <a:rPr lang="vi-VN" sz="2800" spc="-5" dirty="0">
                <a:solidFill>
                  <a:srgbClr val="FF0000"/>
                </a:solidFill>
                <a:latin typeface="#9Slide03 SFU Futura_07" panose="00000900000000000000" pitchFamily="2" charset="0"/>
              </a:rPr>
              <a:t>nuôi trồng cao</a:t>
            </a:r>
            <a:r>
              <a:rPr lang="vi-VN" sz="2800" spc="-5" dirty="0">
                <a:solidFill>
                  <a:srgbClr val="172900"/>
                </a:solidFill>
                <a:latin typeface="#9Slide03 SFU Futura_07" panose="00000900000000000000" pitchFamily="2" charset="0"/>
              </a:rPr>
              <a:t>, chiếm khoảng </a:t>
            </a:r>
            <a:r>
              <a:rPr lang="vi-VN" sz="2800" spc="-5" dirty="0">
                <a:solidFill>
                  <a:srgbClr val="FF0000"/>
                </a:solidFill>
                <a:latin typeface="#9Slide03 SFU Futura_07" panose="00000900000000000000" pitchFamily="2" charset="0"/>
              </a:rPr>
              <a:t>55% </a:t>
            </a:r>
            <a:r>
              <a:rPr lang="vi-VN" sz="2800" spc="-5" dirty="0">
                <a:solidFill>
                  <a:srgbClr val="172900"/>
                </a:solidFill>
                <a:latin typeface="#9Slide03 SFU Futura_07" panose="00000900000000000000" pitchFamily="2" charset="0"/>
              </a:rPr>
              <a:t>(năm 2021).</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42" name="TextBox 11"/>
          <p:cNvSpPr txBox="1"/>
          <p:nvPr/>
        </p:nvSpPr>
        <p:spPr>
          <a:xfrm>
            <a:off x="1382736" y="4932804"/>
            <a:ext cx="7091833" cy="1855380"/>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vi-VN" sz="2800" spc="-5">
                <a:solidFill>
                  <a:srgbClr val="FF0000"/>
                </a:solidFill>
                <a:latin typeface="#9Slide03 SFU Futura_07" panose="00000900000000000000" pitchFamily="2" charset="0"/>
              </a:rPr>
              <a:t>Sản </a:t>
            </a:r>
            <a:r>
              <a:rPr lang="vi-VN" sz="2800" spc="-5" dirty="0">
                <a:solidFill>
                  <a:srgbClr val="FF0000"/>
                </a:solidFill>
                <a:latin typeface="#9Slide03 SFU Futura_07" panose="00000900000000000000" pitchFamily="2" charset="0"/>
              </a:rPr>
              <a:t>lượng khai thác </a:t>
            </a:r>
            <a:r>
              <a:rPr lang="vi-VN" sz="2800" spc="-5" dirty="0">
                <a:solidFill>
                  <a:srgbClr val="172900"/>
                </a:solidFill>
                <a:latin typeface="#9Slide03 SFU Futura_07" panose="00000900000000000000" pitchFamily="2" charset="0"/>
              </a:rPr>
              <a:t>tăng khá nhanh. Vùng </a:t>
            </a:r>
            <a:r>
              <a:rPr lang="en-US" sz="2800" spc="-5" dirty="0">
                <a:solidFill>
                  <a:srgbClr val="FF0000"/>
                </a:solidFill>
                <a:latin typeface="#9Slide03 SFU Futura_07" panose="00000900000000000000" pitchFamily="2" charset="0"/>
              </a:rPr>
              <a:t>BTB</a:t>
            </a:r>
            <a:r>
              <a:rPr lang="en-US" sz="2800" spc="-5" dirty="0">
                <a:solidFill>
                  <a:srgbClr val="172900"/>
                </a:solidFill>
                <a:latin typeface="#9Slide03 SFU Futura_07" panose="00000900000000000000" pitchFamily="2" charset="0"/>
              </a:rPr>
              <a:t> </a:t>
            </a:r>
            <a:r>
              <a:rPr lang="vi-VN" sz="2800" spc="-5" dirty="0">
                <a:solidFill>
                  <a:srgbClr val="172900"/>
                </a:solidFill>
                <a:latin typeface="#9Slide03 SFU Futura_07" panose="00000900000000000000" pitchFamily="2" charset="0"/>
              </a:rPr>
              <a:t>và </a:t>
            </a:r>
            <a:r>
              <a:rPr lang="en-US" sz="2800" spc="-5" dirty="0">
                <a:solidFill>
                  <a:srgbClr val="FF0000"/>
                </a:solidFill>
                <a:latin typeface="#9Slide03 SFU Futura_07" panose="00000900000000000000" pitchFamily="2" charset="0"/>
              </a:rPr>
              <a:t>DHMT </a:t>
            </a:r>
            <a:r>
              <a:rPr lang="vi-VN" sz="2800" spc="-5" dirty="0">
                <a:solidFill>
                  <a:srgbClr val="172900"/>
                </a:solidFill>
                <a:latin typeface="#9Slide03 SFU Futura_07" panose="00000900000000000000" pitchFamily="2" charset="0"/>
              </a:rPr>
              <a:t>có sản lượng thuỷ sản khai thác </a:t>
            </a:r>
            <a:r>
              <a:rPr lang="vi-VN" sz="2800" spc="-5" dirty="0">
                <a:solidFill>
                  <a:srgbClr val="FF0000"/>
                </a:solidFill>
                <a:latin typeface="#9Slide03 SFU Futura_07" panose="00000900000000000000" pitchFamily="2" charset="0"/>
              </a:rPr>
              <a:t>cao nhất </a:t>
            </a:r>
            <a:r>
              <a:rPr lang="vi-VN" sz="2800" spc="-5" dirty="0">
                <a:solidFill>
                  <a:srgbClr val="172900"/>
                </a:solidFill>
                <a:latin typeface="#9Slide03 SFU Futura_07" panose="00000900000000000000" pitchFamily="2" charset="0"/>
              </a:rPr>
              <a:t>cả nước </a:t>
            </a:r>
            <a:endParaRPr kumimoji="0" lang="en-US" sz="2800" b="0" i="0" u="none" strike="noStrike" kern="1200" cap="none" spc="-5" normalizeH="0" baseline="0" noProof="0" dirty="0">
              <a:ln>
                <a:noFill/>
              </a:ln>
              <a:solidFill>
                <a:srgbClr val="FF0000"/>
              </a:solidFill>
              <a:effectLst/>
              <a:uLnTx/>
              <a:uFillTx/>
              <a:latin typeface="#9Slide03 SFU Futura_07" panose="00000900000000000000" pitchFamily="2" charset="0"/>
            </a:endParaRPr>
          </a:p>
        </p:txBody>
      </p:sp>
      <p:sp>
        <p:nvSpPr>
          <p:cNvPr id="43" name="Freeform 12"/>
          <p:cNvSpPr/>
          <p:nvPr/>
        </p:nvSpPr>
        <p:spPr>
          <a:xfrm>
            <a:off x="9694635" y="4023720"/>
            <a:ext cx="3728975" cy="3481980"/>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latin typeface="#9Slide03 SFU Futura_07" panose="00000900000000000000" pitchFamily="2" charset="0"/>
            </a:endParaRPr>
          </a:p>
        </p:txBody>
      </p:sp>
      <p:sp>
        <p:nvSpPr>
          <p:cNvPr id="44" name="Freeform 13"/>
          <p:cNvSpPr/>
          <p:nvPr/>
        </p:nvSpPr>
        <p:spPr>
          <a:xfrm>
            <a:off x="13225670" y="4023720"/>
            <a:ext cx="4067479" cy="3481980"/>
          </a:xfrm>
          <a:custGeom>
            <a:avLst/>
            <a:gdLst/>
            <a:ahLst/>
            <a:cxnLst/>
            <a:rect l="l" t="t" r="r" b="b"/>
            <a:pathLst>
              <a:path w="3942142" h="1835717">
                <a:moveTo>
                  <a:pt x="0" y="0"/>
                </a:moveTo>
                <a:lnTo>
                  <a:pt x="3942142" y="0"/>
                </a:lnTo>
                <a:lnTo>
                  <a:pt x="3942142"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l="-21742"/>
            </a:stretch>
          </a:blipFill>
        </p:spPr>
        <p:txBody>
          <a:bodyPr/>
          <a:lstStyle/>
          <a:p>
            <a:endParaRPr lang="en-US">
              <a:latin typeface="#9Slide03 SFU Futura_07" panose="00000900000000000000" pitchFamily="2" charset="0"/>
            </a:endParaRPr>
          </a:p>
        </p:txBody>
      </p:sp>
      <p:sp>
        <p:nvSpPr>
          <p:cNvPr id="45" name="TextBox 14"/>
          <p:cNvSpPr txBox="1"/>
          <p:nvPr/>
        </p:nvSpPr>
        <p:spPr>
          <a:xfrm>
            <a:off x="10025688" y="4860985"/>
            <a:ext cx="7091833" cy="1859163"/>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vi-VN" sz="2800" spc="-5">
                <a:solidFill>
                  <a:srgbClr val="FF0000"/>
                </a:solidFill>
                <a:latin typeface="#9Slide03 SFU Futura_07" panose="00000900000000000000" pitchFamily="2" charset="0"/>
              </a:rPr>
              <a:t>Khai </a:t>
            </a:r>
            <a:r>
              <a:rPr lang="vi-VN" sz="2800" spc="-5" dirty="0">
                <a:solidFill>
                  <a:srgbClr val="FF0000"/>
                </a:solidFill>
                <a:latin typeface="#9Slide03 SFU Futura_07" panose="00000900000000000000" pitchFamily="2" charset="0"/>
              </a:rPr>
              <a:t>thác thuỷ sản xa bờ </a:t>
            </a:r>
            <a:r>
              <a:rPr lang="vi-VN" sz="2800" spc="-5" dirty="0">
                <a:solidFill>
                  <a:srgbClr val="172900"/>
                </a:solidFill>
                <a:latin typeface="#9Slide03 SFU Futura_07" panose="00000900000000000000" pitchFamily="2" charset="0"/>
              </a:rPr>
              <a:t>đang được </a:t>
            </a:r>
            <a:r>
              <a:rPr lang="vi-VN" sz="2800" spc="-5" dirty="0">
                <a:solidFill>
                  <a:srgbClr val="FF0000"/>
                </a:solidFill>
                <a:latin typeface="#9Slide03 SFU Futura_07" panose="00000900000000000000" pitchFamily="2" charset="0"/>
              </a:rPr>
              <a:t>đẩy mạnh, </a:t>
            </a:r>
            <a:r>
              <a:rPr lang="vi-VN" sz="2800" spc="-5" dirty="0">
                <a:solidFill>
                  <a:srgbClr val="172900"/>
                </a:solidFill>
                <a:latin typeface="#9Slide03 SFU Futura_07" panose="00000900000000000000" pitchFamily="2" charset="0"/>
              </a:rPr>
              <a:t>các tàu đánh cá và trang thiết bị được đầu tư </a:t>
            </a:r>
            <a:r>
              <a:rPr lang="vi-VN" sz="2800" spc="-5" dirty="0">
                <a:solidFill>
                  <a:srgbClr val="FF0000"/>
                </a:solidFill>
                <a:latin typeface="#9Slide03 SFU Futura_07" panose="00000900000000000000" pitchFamily="2" charset="0"/>
              </a:rPr>
              <a:t>hiện đại hơn.</a:t>
            </a:r>
            <a:endParaRPr kumimoji="0" lang="en-US" sz="2800" b="0" i="0" u="none" strike="noStrike" kern="1200" cap="none" spc="-5" normalizeH="0" baseline="0" noProof="0" dirty="0">
              <a:ln>
                <a:noFill/>
              </a:ln>
              <a:solidFill>
                <a:srgbClr val="FF0000"/>
              </a:solidFill>
              <a:effectLst/>
              <a:uLnTx/>
              <a:uFillTx/>
              <a:latin typeface="#9Slide03 SFU Futura_07" panose="00000900000000000000" pitchFamily="2" charset="0"/>
            </a:endParaRPr>
          </a:p>
        </p:txBody>
      </p:sp>
      <p:sp>
        <p:nvSpPr>
          <p:cNvPr id="46" name="Freeform 15"/>
          <p:cNvSpPr/>
          <p:nvPr/>
        </p:nvSpPr>
        <p:spPr>
          <a:xfrm>
            <a:off x="1028700" y="7155284"/>
            <a:ext cx="3614069" cy="3177883"/>
          </a:xfrm>
          <a:custGeom>
            <a:avLst/>
            <a:gdLst/>
            <a:ahLst/>
            <a:cxnLst/>
            <a:rect l="l" t="t" r="r" b="b"/>
            <a:pathLst>
              <a:path w="3614069" h="1835717">
                <a:moveTo>
                  <a:pt x="0" y="0"/>
                </a:moveTo>
                <a:lnTo>
                  <a:pt x="3614069" y="0"/>
                </a:lnTo>
                <a:lnTo>
                  <a:pt x="3614069"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latin typeface="#9Slide03 SFU Futura_07" panose="00000900000000000000" pitchFamily="2" charset="0"/>
            </a:endParaRPr>
          </a:p>
        </p:txBody>
      </p:sp>
      <p:sp>
        <p:nvSpPr>
          <p:cNvPr id="47" name="Freeform 16"/>
          <p:cNvSpPr/>
          <p:nvPr/>
        </p:nvSpPr>
        <p:spPr>
          <a:xfrm>
            <a:off x="4567221" y="7155284"/>
            <a:ext cx="3934657" cy="3177883"/>
          </a:xfrm>
          <a:custGeom>
            <a:avLst/>
            <a:gdLst/>
            <a:ahLst/>
            <a:cxnLst/>
            <a:rect l="l" t="t" r="r" b="b"/>
            <a:pathLst>
              <a:path w="3934657" h="1835717">
                <a:moveTo>
                  <a:pt x="0" y="0"/>
                </a:moveTo>
                <a:lnTo>
                  <a:pt x="3934657" y="0"/>
                </a:lnTo>
                <a:lnTo>
                  <a:pt x="3934657" y="1835717"/>
                </a:lnTo>
                <a:lnTo>
                  <a:pt x="0" y="1835717"/>
                </a:lnTo>
                <a:lnTo>
                  <a:pt x="0" y="0"/>
                </a:lnTo>
                <a:close/>
              </a:path>
            </a:pathLst>
          </a:custGeom>
          <a:blipFill>
            <a:blip r:embed="rId3">
              <a:extLst>
                <a:ext uri="{96DAC541-7B7A-43D3-8B79-37D633B846F1}">
                  <asvg:svgBlip xmlns="" xmlns:asvg="http://schemas.microsoft.com/office/drawing/2016/SVG/main" r:embed="rId4"/>
                </a:ext>
              </a:extLst>
            </a:blip>
            <a:stretch>
              <a:fillRect l="-21974"/>
            </a:stretch>
          </a:blipFill>
        </p:spPr>
        <p:txBody>
          <a:bodyPr/>
          <a:lstStyle/>
          <a:p>
            <a:endParaRPr lang="en-US">
              <a:latin typeface="#9Slide03 SFU Futura_07" panose="00000900000000000000" pitchFamily="2" charset="0"/>
            </a:endParaRPr>
          </a:p>
        </p:txBody>
      </p:sp>
      <p:sp>
        <p:nvSpPr>
          <p:cNvPr id="48" name="Freeform 17"/>
          <p:cNvSpPr/>
          <p:nvPr/>
        </p:nvSpPr>
        <p:spPr>
          <a:xfrm>
            <a:off x="9769128" y="7040615"/>
            <a:ext cx="3614069" cy="3177883"/>
          </a:xfrm>
          <a:custGeom>
            <a:avLst/>
            <a:gdLst/>
            <a:ahLst/>
            <a:cxnLst/>
            <a:rect l="l" t="t" r="r" b="b"/>
            <a:pathLst>
              <a:path w="3614069" h="1835717">
                <a:moveTo>
                  <a:pt x="0" y="0"/>
                </a:moveTo>
                <a:lnTo>
                  <a:pt x="3614069" y="0"/>
                </a:lnTo>
                <a:lnTo>
                  <a:pt x="3614069" y="1835718"/>
                </a:lnTo>
                <a:lnTo>
                  <a:pt x="0" y="1835718"/>
                </a:lnTo>
                <a:lnTo>
                  <a:pt x="0" y="0"/>
                </a:lnTo>
                <a:close/>
              </a:path>
            </a:pathLst>
          </a:custGeom>
          <a:blipFill>
            <a:blip r:embed="rId3">
              <a:extLst>
                <a:ext uri="{96DAC541-7B7A-43D3-8B79-37D633B846F1}">
                  <asvg:svgBlip xmlns="" xmlns:asvg="http://schemas.microsoft.com/office/drawing/2016/SVG/main" r:embed="rId4"/>
                </a:ext>
              </a:extLst>
            </a:blip>
            <a:stretch>
              <a:fillRect r="-32793"/>
            </a:stretch>
          </a:blipFill>
        </p:spPr>
        <p:txBody>
          <a:bodyPr/>
          <a:lstStyle/>
          <a:p>
            <a:endParaRPr lang="en-US">
              <a:latin typeface="#9Slide03 SFU Futura_07" panose="00000900000000000000" pitchFamily="2" charset="0"/>
            </a:endParaRPr>
          </a:p>
        </p:txBody>
      </p:sp>
      <p:sp>
        <p:nvSpPr>
          <p:cNvPr id="49" name="Freeform 18"/>
          <p:cNvSpPr/>
          <p:nvPr/>
        </p:nvSpPr>
        <p:spPr>
          <a:xfrm>
            <a:off x="13315133" y="7040615"/>
            <a:ext cx="3927173" cy="3177883"/>
          </a:xfrm>
          <a:custGeom>
            <a:avLst/>
            <a:gdLst/>
            <a:ahLst/>
            <a:cxnLst/>
            <a:rect l="l" t="t" r="r" b="b"/>
            <a:pathLst>
              <a:path w="3927173" h="1835717">
                <a:moveTo>
                  <a:pt x="0" y="0"/>
                </a:moveTo>
                <a:lnTo>
                  <a:pt x="3927173" y="0"/>
                </a:lnTo>
                <a:lnTo>
                  <a:pt x="3927173" y="1835718"/>
                </a:lnTo>
                <a:lnTo>
                  <a:pt x="0" y="1835718"/>
                </a:lnTo>
                <a:lnTo>
                  <a:pt x="0" y="0"/>
                </a:lnTo>
                <a:close/>
              </a:path>
            </a:pathLst>
          </a:custGeom>
          <a:blipFill>
            <a:blip r:embed="rId3">
              <a:extLst>
                <a:ext uri="{96DAC541-7B7A-43D3-8B79-37D633B846F1}">
                  <asvg:svgBlip xmlns="" xmlns:asvg="http://schemas.microsoft.com/office/drawing/2016/SVG/main" r:embed="rId4"/>
                </a:ext>
              </a:extLst>
            </a:blip>
            <a:stretch>
              <a:fillRect l="-22206"/>
            </a:stretch>
          </a:blipFill>
        </p:spPr>
        <p:txBody>
          <a:bodyPr/>
          <a:lstStyle/>
          <a:p>
            <a:endParaRPr lang="en-US">
              <a:latin typeface="#9Slide03 SFU Futura_07" panose="00000900000000000000" pitchFamily="2" charset="0"/>
            </a:endParaRPr>
          </a:p>
        </p:txBody>
      </p:sp>
      <p:sp>
        <p:nvSpPr>
          <p:cNvPr id="50" name="TextBox 21"/>
          <p:cNvSpPr txBox="1"/>
          <p:nvPr/>
        </p:nvSpPr>
        <p:spPr>
          <a:xfrm>
            <a:off x="1356253" y="7847226"/>
            <a:ext cx="6873302" cy="1855380"/>
          </a:xfrm>
          <a:prstGeom prst="rect">
            <a:avLst/>
          </a:prstGeom>
        </p:spPr>
        <p:txBody>
          <a:bodyPr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a:t>
            </a:r>
            <a:r>
              <a:rPr lang="vi-VN" sz="2800" spc="-5">
                <a:solidFill>
                  <a:srgbClr val="FF0000"/>
                </a:solidFill>
                <a:latin typeface="#9Slide03 SFU Futura_07" panose="00000900000000000000" pitchFamily="2" charset="0"/>
              </a:rPr>
              <a:t>Nuôi </a:t>
            </a:r>
            <a:r>
              <a:rPr lang="vi-VN" sz="2800" spc="-5" dirty="0">
                <a:solidFill>
                  <a:srgbClr val="FF0000"/>
                </a:solidFill>
                <a:latin typeface="#9Slide03 SFU Futura_07" panose="00000900000000000000" pitchFamily="2" charset="0"/>
              </a:rPr>
              <a:t>trồng </a:t>
            </a:r>
            <a:r>
              <a:rPr lang="vi-VN" sz="2800" spc="-5" dirty="0">
                <a:solidFill>
                  <a:srgbClr val="172900"/>
                </a:solidFill>
                <a:latin typeface="#9Slide03 SFU Futura_07" panose="00000900000000000000" pitchFamily="2" charset="0"/>
              </a:rPr>
              <a:t>thuỷ sản </a:t>
            </a:r>
            <a:r>
              <a:rPr lang="vi-VN" sz="2800" spc="-5" dirty="0">
                <a:solidFill>
                  <a:srgbClr val="FF0000"/>
                </a:solidFill>
                <a:latin typeface="#9Slide03 SFU Futura_07" panose="00000900000000000000" pitchFamily="2" charset="0"/>
              </a:rPr>
              <a:t>phát triển nhanh</a:t>
            </a:r>
            <a:r>
              <a:rPr lang="vi-VN" sz="2800" spc="-5" dirty="0">
                <a:solidFill>
                  <a:srgbClr val="172900"/>
                </a:solidFill>
                <a:latin typeface="#9Slide03 SFU Futura_07" panose="00000900000000000000" pitchFamily="2" charset="0"/>
              </a:rPr>
              <a:t>, chủ yếu là nuôi </a:t>
            </a:r>
            <a:r>
              <a:rPr lang="vi-VN" sz="2800" spc="-5" dirty="0">
                <a:solidFill>
                  <a:srgbClr val="FF0000"/>
                </a:solidFill>
                <a:latin typeface="#9Slide03 SFU Futura_07" panose="00000900000000000000" pitchFamily="2" charset="0"/>
              </a:rPr>
              <a:t>tôm và cá. Đồng bằng sông Cửu Long</a:t>
            </a:r>
            <a:r>
              <a:rPr lang="vi-VN" sz="2800" spc="-5" dirty="0">
                <a:solidFill>
                  <a:srgbClr val="172900"/>
                </a:solidFill>
                <a:latin typeface="#9Slide03 SFU Futura_07" panose="00000900000000000000" pitchFamily="2" charset="0"/>
              </a:rPr>
              <a:t> nuôi trồng lớn nhất.</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
        <p:nvSpPr>
          <p:cNvPr id="51" name="TextBox 22"/>
          <p:cNvSpPr txBox="1"/>
          <p:nvPr/>
        </p:nvSpPr>
        <p:spPr>
          <a:xfrm>
            <a:off x="9959652" y="7765661"/>
            <a:ext cx="7180432" cy="1855380"/>
          </a:xfrm>
          <a:prstGeom prst="rect">
            <a:avLst/>
          </a:prstGeom>
        </p:spPr>
        <p:txBody>
          <a:bodyPr wrap="square" lIns="0" tIns="0" rIns="0" bIns="0" rtlCol="0" anchor="t">
            <a:spAutoFit/>
          </a:bodyPr>
          <a:lstStyle/>
          <a:p>
            <a:pPr lvl="0" algn="ctr">
              <a:lnSpc>
                <a:spcPct val="150000"/>
              </a:lnSpc>
              <a:defRPr/>
            </a:pPr>
            <a:r>
              <a:rPr lang="vi-VN" sz="2800" spc="-5">
                <a:solidFill>
                  <a:srgbClr val="172900"/>
                </a:solidFill>
                <a:latin typeface="#9Slide03 SFU Futura_07" panose="00000900000000000000" pitchFamily="2" charset="0"/>
              </a:rPr>
              <a:t>-	Nuôi </a:t>
            </a:r>
            <a:r>
              <a:rPr lang="vi-VN" sz="2800" spc="-5" dirty="0">
                <a:solidFill>
                  <a:srgbClr val="172900"/>
                </a:solidFill>
                <a:latin typeface="#9Slide03 SFU Futura_07" panose="00000900000000000000" pitchFamily="2" charset="0"/>
              </a:rPr>
              <a:t>trồng phát triển theo hình thức </a:t>
            </a:r>
            <a:r>
              <a:rPr lang="vi-VN" sz="2800" spc="-5" dirty="0">
                <a:solidFill>
                  <a:srgbClr val="FF0000"/>
                </a:solidFill>
                <a:latin typeface="#9Slide03 SFU Futura_07" panose="00000900000000000000" pitchFamily="2" charset="0"/>
              </a:rPr>
              <a:t>trang trại công nghệ cao, nuôi hữu cơ…</a:t>
            </a:r>
            <a:r>
              <a:rPr lang="vi-VN" sz="2800" spc="-5" dirty="0">
                <a:solidFill>
                  <a:srgbClr val="172900"/>
                </a:solidFill>
                <a:latin typeface="#9Slide03 SFU Futura_07" panose="00000900000000000000" pitchFamily="2" charset="0"/>
              </a:rPr>
              <a:t>đáp ứng yêu cầu </a:t>
            </a:r>
            <a:r>
              <a:rPr lang="en-US" sz="2800" spc="-5" dirty="0" err="1">
                <a:solidFill>
                  <a:srgbClr val="172900"/>
                </a:solidFill>
                <a:latin typeface="#9Slide03 SFU Futura_07" panose="00000900000000000000" pitchFamily="2" charset="0"/>
              </a:rPr>
              <a:t>của</a:t>
            </a:r>
            <a:r>
              <a:rPr lang="en-US" sz="2800" spc="-5" dirty="0">
                <a:solidFill>
                  <a:srgbClr val="172900"/>
                </a:solidFill>
                <a:latin typeface="#9Slide03 SFU Futura_07" panose="00000900000000000000" pitchFamily="2" charset="0"/>
              </a:rPr>
              <a:t> </a:t>
            </a:r>
            <a:r>
              <a:rPr lang="vi-VN" sz="2800" spc="-5" dirty="0">
                <a:solidFill>
                  <a:srgbClr val="172900"/>
                </a:solidFill>
                <a:latin typeface="#9Slide03 SFU Futura_07" panose="00000900000000000000" pitchFamily="2" charset="0"/>
              </a:rPr>
              <a:t>tiêu chuẩn quốc tế. </a:t>
            </a:r>
            <a:endParaRPr kumimoji="0" lang="en-US" sz="2800" b="0" i="0" u="none" strike="noStrike" kern="1200" cap="none" spc="-5" normalizeH="0" baseline="0" noProof="0" dirty="0">
              <a:ln>
                <a:noFill/>
              </a:ln>
              <a:solidFill>
                <a:srgbClr val="172900"/>
              </a:solidFill>
              <a:effectLst/>
              <a:uLnTx/>
              <a:uFillTx/>
              <a:latin typeface="#9Slide03 SFU Futura_07" panose="00000900000000000000" pitchFamily="2" charset="0"/>
            </a:endParaRPr>
          </a:p>
        </p:txBody>
      </p:sp>
    </p:spTree>
    <p:extLst>
      <p:ext uri="{BB962C8B-B14F-4D97-AF65-F5344CB8AC3E}">
        <p14:creationId xmlns:p14="http://schemas.microsoft.com/office/powerpoint/2010/main" val="805046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ircle(in)">
                                      <p:cBhvr>
                                        <p:cTn id="13" dur="20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in)">
                                      <p:cBhvr>
                                        <p:cTn id="18" dur="2000"/>
                                        <p:tgtEl>
                                          <p:spTgt spid="36"/>
                                        </p:tgtEl>
                                      </p:cBhvr>
                                    </p:animEffect>
                                  </p:childTnLst>
                                </p:cTn>
                              </p:par>
                              <p:par>
                                <p:cTn id="19" presetID="6" presetClass="entr" presetSubtype="16"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circle(in)">
                                      <p:cBhvr>
                                        <p:cTn id="21" dur="2000"/>
                                        <p:tgtEl>
                                          <p:spTgt spid="3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ircle(in)">
                                      <p:cBhvr>
                                        <p:cTn id="24" dur="20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circle(in)">
                                      <p:cBhvr>
                                        <p:cTn id="29" dur="2000"/>
                                        <p:tgtEl>
                                          <p:spTgt spid="38"/>
                                        </p:tgtEl>
                                      </p:cBhvr>
                                    </p:animEffect>
                                  </p:childTnLst>
                                </p:cTn>
                              </p:par>
                              <p:par>
                                <p:cTn id="30" presetID="6" presetClass="entr" presetSubtype="16"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circle(in)">
                                      <p:cBhvr>
                                        <p:cTn id="32" dur="2000"/>
                                        <p:tgtEl>
                                          <p:spTgt spid="3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ircle(in)">
                                      <p:cBhvr>
                                        <p:cTn id="35" dur="2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circle(in)">
                                      <p:cBhvr>
                                        <p:cTn id="40" dur="2000"/>
                                        <p:tgtEl>
                                          <p:spTgt spid="43"/>
                                        </p:tgtEl>
                                      </p:cBhvr>
                                    </p:animEffect>
                                  </p:childTnLst>
                                </p:cTn>
                              </p:par>
                              <p:par>
                                <p:cTn id="41" presetID="6" presetClass="entr" presetSubtype="16"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circle(in)">
                                      <p:cBhvr>
                                        <p:cTn id="43" dur="2000"/>
                                        <p:tgtEl>
                                          <p:spTgt spid="4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ircle(in)">
                                      <p:cBhvr>
                                        <p:cTn id="46" dur="20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circle(in)">
                                      <p:cBhvr>
                                        <p:cTn id="51" dur="2000"/>
                                        <p:tgtEl>
                                          <p:spTgt spid="46"/>
                                        </p:tgtEl>
                                      </p:cBhvr>
                                    </p:animEffect>
                                  </p:childTnLst>
                                </p:cTn>
                              </p:par>
                              <p:par>
                                <p:cTn id="52" presetID="6" presetClass="entr" presetSubtype="16"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circle(in)">
                                      <p:cBhvr>
                                        <p:cTn id="54" dur="2000"/>
                                        <p:tgtEl>
                                          <p:spTgt spid="47"/>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circle(in)">
                                      <p:cBhvr>
                                        <p:cTn id="57" dur="20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circle(in)">
                                      <p:cBhvr>
                                        <p:cTn id="62" dur="2000"/>
                                        <p:tgtEl>
                                          <p:spTgt spid="48"/>
                                        </p:tgtEl>
                                      </p:cBhvr>
                                    </p:animEffect>
                                  </p:childTnLst>
                                </p:cTn>
                              </p:par>
                              <p:par>
                                <p:cTn id="63" presetID="6" presetClass="entr" presetSubtype="16"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circle(in)">
                                      <p:cBhvr>
                                        <p:cTn id="65" dur="2000"/>
                                        <p:tgtEl>
                                          <p:spTgt spid="49"/>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circle(in)">
                                      <p:cBhvr>
                                        <p:cTn id="68"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5"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ỏ túi&quot; kinh nghiệm chinh phục vườn quốc gia Bạch Mã - Eholiday.vn">
            <a:extLst>
              <a:ext uri="{FF2B5EF4-FFF2-40B4-BE49-F238E27FC236}">
                <a16:creationId xmlns:a16="http://schemas.microsoft.com/office/drawing/2014/main" id="{5BE39DD3-7F5D-FEF6-0A4F-F76775F7F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26"/>
            <a:ext cx="18288000" cy="1029951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2511332" y="3775512"/>
            <a:ext cx="13265335" cy="2735975"/>
            <a:chOff x="0" y="0"/>
            <a:chExt cx="3493751" cy="720586"/>
          </a:xfrm>
        </p:grpSpPr>
        <p:sp>
          <p:nvSpPr>
            <p:cNvPr id="4" name="Freeform 4"/>
            <p:cNvSpPr/>
            <p:nvPr/>
          </p:nvSpPr>
          <p:spPr>
            <a:xfrm>
              <a:off x="0" y="0"/>
              <a:ext cx="3493751" cy="720586"/>
            </a:xfrm>
            <a:custGeom>
              <a:avLst/>
              <a:gdLst/>
              <a:ahLst/>
              <a:cxnLst/>
              <a:rect l="l" t="t" r="r" b="b"/>
              <a:pathLst>
                <a:path w="3493751" h="720586">
                  <a:moveTo>
                    <a:pt x="0" y="0"/>
                  </a:moveTo>
                  <a:lnTo>
                    <a:pt x="3493751" y="0"/>
                  </a:lnTo>
                  <a:lnTo>
                    <a:pt x="3493751" y="720586"/>
                  </a:lnTo>
                  <a:lnTo>
                    <a:pt x="0" y="720586"/>
                  </a:lnTo>
                  <a:close/>
                </a:path>
              </a:pathLst>
            </a:custGeom>
            <a:solidFill>
              <a:srgbClr val="05665C"/>
            </a:solidFill>
          </p:spPr>
          <p:txBody>
            <a:bodyPr/>
            <a:lstStyle/>
            <a:p>
              <a:endParaRPr lang="en-US"/>
            </a:p>
          </p:txBody>
        </p:sp>
        <p:sp>
          <p:nvSpPr>
            <p:cNvPr id="5" name="TextBox 5"/>
            <p:cNvSpPr txBox="1"/>
            <p:nvPr/>
          </p:nvSpPr>
          <p:spPr>
            <a:xfrm>
              <a:off x="0" y="-47625"/>
              <a:ext cx="3493751" cy="768211"/>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2511332" y="3775512"/>
            <a:ext cx="13265335" cy="2735975"/>
          </a:xfrm>
          <a:custGeom>
            <a:avLst/>
            <a:gdLst/>
            <a:ahLst/>
            <a:cxnLst/>
            <a:rect l="l" t="t" r="r" b="b"/>
            <a:pathLst>
              <a:path w="13265335" h="2735975">
                <a:moveTo>
                  <a:pt x="0" y="0"/>
                </a:moveTo>
                <a:lnTo>
                  <a:pt x="13265336" y="0"/>
                </a:lnTo>
                <a:lnTo>
                  <a:pt x="13265336" y="2735976"/>
                </a:lnTo>
                <a:lnTo>
                  <a:pt x="0" y="2735976"/>
                </a:lnTo>
                <a:lnTo>
                  <a:pt x="0" y="0"/>
                </a:lnTo>
                <a:close/>
              </a:path>
            </a:pathLst>
          </a:custGeom>
          <a:blipFill>
            <a:blip r:embed="rId3">
              <a:alphaModFix amt="32999"/>
            </a:blip>
            <a:stretch>
              <a:fillRect l="-15705" t="-161779" r="-11196" b="-148920"/>
            </a:stretch>
          </a:blipFill>
        </p:spPr>
        <p:txBody>
          <a:bodyPr/>
          <a:lstStyle/>
          <a:p>
            <a:endParaRPr lang="en-US"/>
          </a:p>
        </p:txBody>
      </p:sp>
      <p:sp>
        <p:nvSpPr>
          <p:cNvPr id="7" name="Freeform 7"/>
          <p:cNvSpPr/>
          <p:nvPr/>
        </p:nvSpPr>
        <p:spPr>
          <a:xfrm>
            <a:off x="2511332" y="3775512"/>
            <a:ext cx="13265335" cy="2735975"/>
          </a:xfrm>
          <a:custGeom>
            <a:avLst/>
            <a:gdLst/>
            <a:ahLst/>
            <a:cxnLst/>
            <a:rect l="l" t="t" r="r" b="b"/>
            <a:pathLst>
              <a:path w="13265335" h="2735975">
                <a:moveTo>
                  <a:pt x="0" y="0"/>
                </a:moveTo>
                <a:lnTo>
                  <a:pt x="13265336" y="0"/>
                </a:lnTo>
                <a:lnTo>
                  <a:pt x="13265336" y="2735976"/>
                </a:lnTo>
                <a:lnTo>
                  <a:pt x="0" y="27359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376080" y="4220169"/>
            <a:ext cx="11535837" cy="1846659"/>
          </a:xfrm>
          <a:prstGeom prst="rect">
            <a:avLst/>
          </a:prstGeom>
        </p:spPr>
        <p:txBody>
          <a:bodyPr lIns="0" tIns="0" rIns="0" bIns="0" rtlCol="0" anchor="ctr">
            <a:spAutoFit/>
          </a:bodyPr>
          <a:lstStyle/>
          <a:p>
            <a:pPr marL="0" marR="0" lvl="0" indent="0" algn="ctr" defTabSz="914400" rtl="0" eaLnBrk="1" fontAlgn="auto" latinLnBrk="0" hangingPunct="1">
              <a:lnSpc>
                <a:spcPts val="15539"/>
              </a:lnSpc>
              <a:spcBef>
                <a:spcPts val="0"/>
              </a:spcBef>
              <a:spcAft>
                <a:spcPts val="0"/>
              </a:spcAft>
              <a:buClrTx/>
              <a:buSzTx/>
              <a:buFontTx/>
              <a:buNone/>
              <a:tabLst/>
              <a:defRPr/>
            </a:pPr>
            <a:r>
              <a:rPr kumimoji="0" lang="en-US" sz="11099" b="0" i="0" u="none" strike="noStrike" kern="1200" cap="none" spc="543" normalizeH="0" baseline="0" noProof="0" dirty="0">
                <a:ln>
                  <a:noFill/>
                </a:ln>
                <a:solidFill>
                  <a:srgbClr val="FFFF00"/>
                </a:solidFill>
                <a:effectLst/>
                <a:uLnTx/>
                <a:uFillTx/>
                <a:latin typeface="BHN Nexa Rust Slab Heavy"/>
                <a:ea typeface="+mn-ea"/>
                <a:cs typeface="+mn-cs"/>
              </a:rPr>
              <a:t>LUYỆN TẬP</a:t>
            </a:r>
          </a:p>
        </p:txBody>
      </p:sp>
    </p:spTree>
    <p:extLst>
      <p:ext uri="{BB962C8B-B14F-4D97-AF65-F5344CB8AC3E}">
        <p14:creationId xmlns:p14="http://schemas.microsoft.com/office/powerpoint/2010/main" val="2358613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 name="Freeform 11"/>
          <p:cNvSpPr/>
          <p:nvPr/>
        </p:nvSpPr>
        <p:spPr>
          <a:xfrm>
            <a:off x="1351885" y="839285"/>
            <a:ext cx="4363115" cy="4264944"/>
          </a:xfrm>
          <a:custGeom>
            <a:avLst/>
            <a:gdLst/>
            <a:ahLst/>
            <a:cxnLst/>
            <a:rect l="l" t="t" r="r" b="b"/>
            <a:pathLst>
              <a:path w="2915315" h="2849720">
                <a:moveTo>
                  <a:pt x="0" y="0"/>
                </a:moveTo>
                <a:lnTo>
                  <a:pt x="2915315" y="0"/>
                </a:lnTo>
                <a:lnTo>
                  <a:pt x="2915315" y="2849721"/>
                </a:lnTo>
                <a:lnTo>
                  <a:pt x="0" y="284972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6" name="Group 15"/>
          <p:cNvGrpSpPr/>
          <p:nvPr/>
        </p:nvGrpSpPr>
        <p:grpSpPr>
          <a:xfrm>
            <a:off x="8915400" y="752546"/>
            <a:ext cx="8763000" cy="8990834"/>
            <a:chOff x="0" y="5883041"/>
            <a:chExt cx="18288000" cy="5381554"/>
          </a:xfrm>
        </p:grpSpPr>
        <p:grpSp>
          <p:nvGrpSpPr>
            <p:cNvPr id="2" name="Group 2"/>
            <p:cNvGrpSpPr/>
            <p:nvPr/>
          </p:nvGrpSpPr>
          <p:grpSpPr>
            <a:xfrm>
              <a:off x="0" y="5883041"/>
              <a:ext cx="18288000" cy="5381554"/>
              <a:chOff x="0" y="-38100"/>
              <a:chExt cx="2671601" cy="2363828"/>
            </a:xfrm>
          </p:grpSpPr>
          <p:sp>
            <p:nvSpPr>
              <p:cNvPr id="3" name="Freeform 3"/>
              <p:cNvSpPr/>
              <p:nvPr/>
            </p:nvSpPr>
            <p:spPr>
              <a:xfrm>
                <a:off x="0" y="0"/>
                <a:ext cx="2671601" cy="2325728"/>
              </a:xfrm>
              <a:custGeom>
                <a:avLst/>
                <a:gdLst/>
                <a:ahLst/>
                <a:cxnLst/>
                <a:rect l="l" t="t" r="r" b="b"/>
                <a:pathLst>
                  <a:path w="2671601" h="1896323">
                    <a:moveTo>
                      <a:pt x="38924" y="0"/>
                    </a:moveTo>
                    <a:lnTo>
                      <a:pt x="2632677" y="0"/>
                    </a:lnTo>
                    <a:cubicBezTo>
                      <a:pt x="2643000" y="0"/>
                      <a:pt x="2652900" y="4101"/>
                      <a:pt x="2660200" y="11401"/>
                    </a:cubicBezTo>
                    <a:cubicBezTo>
                      <a:pt x="2667500" y="18700"/>
                      <a:pt x="2671601" y="28601"/>
                      <a:pt x="2671601" y="38924"/>
                    </a:cubicBezTo>
                    <a:lnTo>
                      <a:pt x="2671601" y="1857398"/>
                    </a:lnTo>
                    <a:cubicBezTo>
                      <a:pt x="2671601" y="1878896"/>
                      <a:pt x="2654174" y="1896323"/>
                      <a:pt x="2632677" y="1896323"/>
                    </a:cubicBezTo>
                    <a:lnTo>
                      <a:pt x="38924" y="1896323"/>
                    </a:lnTo>
                    <a:cubicBezTo>
                      <a:pt x="28601" y="1896323"/>
                      <a:pt x="18700" y="1892222"/>
                      <a:pt x="11401" y="1884922"/>
                    </a:cubicBezTo>
                    <a:cubicBezTo>
                      <a:pt x="4101" y="1877622"/>
                      <a:pt x="0" y="1867722"/>
                      <a:pt x="0" y="1857398"/>
                    </a:cubicBezTo>
                    <a:lnTo>
                      <a:pt x="0" y="38924"/>
                    </a:lnTo>
                    <a:cubicBezTo>
                      <a:pt x="0" y="28601"/>
                      <a:pt x="4101" y="18700"/>
                      <a:pt x="11401" y="11401"/>
                    </a:cubicBezTo>
                    <a:cubicBezTo>
                      <a:pt x="18700" y="4101"/>
                      <a:pt x="28601" y="0"/>
                      <a:pt x="38924" y="0"/>
                    </a:cubicBezTo>
                    <a:close/>
                  </a:path>
                </a:pathLst>
              </a:custGeom>
              <a:solidFill>
                <a:srgbClr val="FFFFFF">
                  <a:alpha val="56863"/>
                </a:srgbClr>
              </a:solidFill>
            </p:spPr>
            <p:txBody>
              <a:bodyPr/>
              <a:lstStyle/>
              <a:p>
                <a:endParaRPr lang="en-US"/>
              </a:p>
            </p:txBody>
          </p:sp>
          <p:sp>
            <p:nvSpPr>
              <p:cNvPr id="4" name="TextBox 4"/>
              <p:cNvSpPr txBox="1"/>
              <p:nvPr/>
            </p:nvSpPr>
            <p:spPr>
              <a:xfrm>
                <a:off x="0" y="-38100"/>
                <a:ext cx="2671601" cy="193442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750766" y="6529445"/>
              <a:ext cx="16786468" cy="4175485"/>
            </a:xfrm>
            <a:prstGeom prst="rect">
              <a:avLst/>
            </a:prstGeom>
          </p:spPr>
          <p:txBody>
            <a:bodyPr wrap="square" lIns="0" tIns="0" rIns="0" bIns="0" rtlCol="0" anchor="t">
              <a:spAutoFit/>
            </a:bodyPr>
            <a:lstStyle/>
            <a:p>
              <a:pPr marL="734059" marR="0" lvl="1" indent="-367030" algn="just" defTabSz="914400" rtl="0" eaLnBrk="1" fontAlgn="auto" latinLnBrk="0" hangingPunct="1">
                <a:lnSpc>
                  <a:spcPct val="150000"/>
                </a:lnSpc>
                <a:spcBef>
                  <a:spcPts val="0"/>
                </a:spcBef>
                <a:spcAft>
                  <a:spcPts val="0"/>
                </a:spcAft>
                <a:buClrTx/>
                <a:buSzTx/>
                <a:buFont typeface="Arial"/>
                <a:buChar char="•"/>
                <a:tabLst/>
                <a:defRPr/>
              </a:pPr>
              <a:r>
                <a:rPr kumimoji="0" lang="en-US" sz="4400" b="1" i="0" u="none" strike="noStrike" kern="1200" cap="none" spc="0" normalizeH="0" baseline="0" noProof="0" dirty="0" err="1">
                  <a:ln>
                    <a:noFill/>
                  </a:ln>
                  <a:solidFill>
                    <a:srgbClr val="34520D"/>
                  </a:solidFill>
                  <a:effectLst/>
                  <a:uLnTx/>
                  <a:uFillTx/>
                  <a:latin typeface="Lato"/>
                  <a:ea typeface="+mn-ea"/>
                  <a:cs typeface="+mn-cs"/>
                </a:rPr>
                <a:t>Tìm</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a:ln>
                    <a:noFill/>
                  </a:ln>
                  <a:solidFill>
                    <a:srgbClr val="C00000"/>
                  </a:solidFill>
                  <a:effectLst/>
                  <a:uLnTx/>
                  <a:uFillTx/>
                  <a:latin typeface="Lato"/>
                  <a:ea typeface="+mn-ea"/>
                  <a:cs typeface="+mn-cs"/>
                </a:rPr>
                <a:t>CÁC TỪ KHÓA</a:t>
              </a:r>
            </a:p>
            <a:p>
              <a:pPr marL="734059" marR="0" lvl="1" indent="-367030" algn="just" defTabSz="914400" rtl="0" eaLnBrk="1" fontAlgn="auto" latinLnBrk="0" hangingPunct="1">
                <a:lnSpc>
                  <a:spcPct val="150000"/>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C00000"/>
                  </a:solidFill>
                  <a:effectLst/>
                  <a:uLnTx/>
                  <a:uFillTx/>
                  <a:latin typeface="Lato"/>
                  <a:ea typeface="+mn-ea"/>
                  <a:cs typeface="+mn-cs"/>
                </a:rPr>
                <a:t>TÔ MÀU </a:t>
              </a:r>
              <a:r>
                <a:rPr kumimoji="0" lang="en-US" sz="4400" b="1" i="0" u="none" strike="noStrike" kern="1200" cap="none" spc="0" normalizeH="0" baseline="0" noProof="0" dirty="0" err="1">
                  <a:ln>
                    <a:noFill/>
                  </a:ln>
                  <a:solidFill>
                    <a:srgbClr val="34520D"/>
                  </a:solidFill>
                  <a:effectLst/>
                  <a:uLnTx/>
                  <a:uFillTx/>
                  <a:latin typeface="Lato"/>
                  <a:ea typeface="+mn-ea"/>
                  <a:cs typeface="+mn-cs"/>
                </a:rPr>
                <a:t>lên</a:t>
              </a:r>
              <a:r>
                <a:rPr kumimoji="0" lang="en-US" sz="4400" b="1" i="0" u="none" strike="noStrike" kern="1200" cap="none" spc="0" normalizeH="0" baseline="0" noProof="0" dirty="0">
                  <a:ln>
                    <a:noFill/>
                  </a:ln>
                  <a:solidFill>
                    <a:srgbClr val="34520D"/>
                  </a:solidFill>
                  <a:effectLst/>
                  <a:uLnTx/>
                  <a:uFillTx/>
                  <a:latin typeface="Lato"/>
                  <a:ea typeface="+mn-ea"/>
                  <a:cs typeface="+mn-cs"/>
                </a:rPr>
                <a:t> ô </a:t>
              </a:r>
              <a:r>
                <a:rPr kumimoji="0" lang="en-US" sz="4400" b="1" i="0" u="none" strike="noStrike" kern="1200" cap="none" spc="0" normalizeH="0" baseline="0" noProof="0" dirty="0" err="1">
                  <a:ln>
                    <a:noFill/>
                  </a:ln>
                  <a:solidFill>
                    <a:srgbClr val="34520D"/>
                  </a:solidFill>
                  <a:effectLst/>
                  <a:uLnTx/>
                  <a:uFillTx/>
                  <a:latin typeface="Lato"/>
                  <a:ea typeface="+mn-ea"/>
                  <a:cs typeface="+mn-cs"/>
                </a:rPr>
                <a:t>chữ</a:t>
              </a:r>
              <a:endParaRPr kumimoji="0" lang="en-US" sz="4400" b="1" i="0" u="none" strike="noStrike" kern="1200" cap="none" spc="0" normalizeH="0" baseline="0" noProof="0" dirty="0">
                <a:ln>
                  <a:noFill/>
                </a:ln>
                <a:solidFill>
                  <a:srgbClr val="34520D"/>
                </a:solidFill>
                <a:effectLst/>
                <a:uLnTx/>
                <a:uFillTx/>
                <a:latin typeface="Lato"/>
                <a:ea typeface="+mn-ea"/>
                <a:cs typeface="+mn-cs"/>
              </a:endParaRPr>
            </a:p>
            <a:p>
              <a:pPr marL="734059" marR="0" lvl="1" indent="-367030" algn="just" defTabSz="914400" rtl="0" eaLnBrk="1" fontAlgn="auto" latinLnBrk="0" hangingPunct="1">
                <a:lnSpc>
                  <a:spcPct val="150000"/>
                </a:lnSpc>
                <a:spcBef>
                  <a:spcPts val="0"/>
                </a:spcBef>
                <a:spcAft>
                  <a:spcPts val="0"/>
                </a:spcAft>
                <a:buClrTx/>
                <a:buSzTx/>
                <a:buFont typeface="Arial"/>
                <a:buChar char="•"/>
                <a:tabLst/>
                <a:defRPr/>
              </a:pPr>
              <a:r>
                <a:rPr kumimoji="0" lang="en-US" sz="4400" b="1" i="0" u="none" strike="noStrike" kern="1200" cap="none" spc="0" normalizeH="0" baseline="0" noProof="0" dirty="0">
                  <a:ln>
                    <a:noFill/>
                  </a:ln>
                  <a:solidFill>
                    <a:srgbClr val="C00000"/>
                  </a:solidFill>
                  <a:effectLst/>
                  <a:uLnTx/>
                  <a:uFillTx/>
                  <a:latin typeface="Lato"/>
                  <a:ea typeface="+mn-ea"/>
                  <a:cs typeface="+mn-cs"/>
                </a:rPr>
                <a:t>VIẾT TỪ KHOÁ </a:t>
              </a:r>
              <a:r>
                <a:rPr kumimoji="0" lang="en-US" sz="4400" b="1" i="0" u="none" strike="noStrike" kern="1200" cap="none" spc="0" normalizeH="0" baseline="0" noProof="0" dirty="0">
                  <a:ln>
                    <a:noFill/>
                  </a:ln>
                  <a:solidFill>
                    <a:srgbClr val="34520D"/>
                  </a:solidFill>
                  <a:effectLst/>
                  <a:uLnTx/>
                  <a:uFillTx/>
                  <a:latin typeface="Lato"/>
                  <a:ea typeface="+mn-ea"/>
                  <a:cs typeface="+mn-cs"/>
                </a:rPr>
                <a:t>sang </a:t>
              </a:r>
              <a:r>
                <a:rPr kumimoji="0" lang="en-US" sz="4400" b="1" i="0" u="none" strike="noStrike" kern="1200" cap="none" spc="0" normalizeH="0" baseline="0" noProof="0" dirty="0" err="1">
                  <a:ln>
                    <a:noFill/>
                  </a:ln>
                  <a:solidFill>
                    <a:srgbClr val="34520D"/>
                  </a:solidFill>
                  <a:effectLst/>
                  <a:uLnTx/>
                  <a:uFillTx/>
                  <a:latin typeface="Lato"/>
                  <a:ea typeface="+mn-ea"/>
                  <a:cs typeface="+mn-cs"/>
                </a:rPr>
                <a:t>bên</a:t>
              </a:r>
              <a:endParaRPr kumimoji="0" lang="en-US" sz="4400" b="1" i="0" u="none" strike="noStrike" kern="1200" cap="none" spc="0" normalizeH="0" baseline="0" noProof="0" dirty="0">
                <a:ln>
                  <a:noFill/>
                </a:ln>
                <a:solidFill>
                  <a:srgbClr val="34520D"/>
                </a:solidFill>
                <a:effectLst/>
                <a:uLnTx/>
                <a:uFillTx/>
                <a:latin typeface="Lato"/>
                <a:ea typeface="+mn-ea"/>
                <a:cs typeface="+mn-cs"/>
              </a:endParaRPr>
            </a:p>
            <a:p>
              <a:pPr marL="734059" marR="0" lvl="1" indent="-367030" algn="just" defTabSz="914400" rtl="0" eaLnBrk="1" fontAlgn="auto" latinLnBrk="0" hangingPunct="1">
                <a:lnSpc>
                  <a:spcPct val="150000"/>
                </a:lnSpc>
                <a:spcBef>
                  <a:spcPts val="0"/>
                </a:spcBef>
                <a:spcAft>
                  <a:spcPts val="0"/>
                </a:spcAft>
                <a:buClrTx/>
                <a:buSzTx/>
                <a:buFont typeface="Arial"/>
                <a:buChar char="•"/>
                <a:tabLst/>
                <a:defRPr/>
              </a:pPr>
              <a:r>
                <a:rPr kumimoji="0" lang="en-US" sz="4400" b="1" i="0" u="none" strike="noStrike" kern="1200" cap="none" spc="0" normalizeH="0" baseline="0" noProof="0" dirty="0" err="1">
                  <a:ln>
                    <a:noFill/>
                  </a:ln>
                  <a:solidFill>
                    <a:srgbClr val="34520D"/>
                  </a:solidFill>
                  <a:effectLst/>
                  <a:uLnTx/>
                  <a:uFillTx/>
                  <a:latin typeface="Lato"/>
                  <a:ea typeface="+mn-ea"/>
                  <a:cs typeface="+mn-cs"/>
                </a:rPr>
                <a:t>viết</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đoạn</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văn</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ngắn</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a:ln>
                    <a:noFill/>
                  </a:ln>
                  <a:solidFill>
                    <a:srgbClr val="C00000"/>
                  </a:solidFill>
                  <a:effectLst/>
                  <a:uLnTx/>
                  <a:uFillTx/>
                  <a:latin typeface="Lato"/>
                  <a:ea typeface="+mn-ea"/>
                  <a:cs typeface="+mn-cs"/>
                </a:rPr>
                <a:t>CÓ DÙNG CÁC TỪ TÌM ĐƯỢC</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để</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trình</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bày</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nhanh</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đặc</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điểm</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nông</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nghiệp</a:t>
              </a:r>
              <a:r>
                <a:rPr kumimoji="0" lang="en-US" sz="4400" b="1" i="0" u="none" strike="noStrike" kern="1200" cap="none" spc="0" normalizeH="0" baseline="0" noProof="0" dirty="0">
                  <a:ln>
                    <a:noFill/>
                  </a:ln>
                  <a:solidFill>
                    <a:srgbClr val="34520D"/>
                  </a:solidFill>
                  <a:effectLst/>
                  <a:uLnTx/>
                  <a:uFillTx/>
                  <a:latin typeface="Lato"/>
                  <a:ea typeface="+mn-ea"/>
                  <a:cs typeface="+mn-cs"/>
                </a:rPr>
                <a:t> </a:t>
              </a:r>
              <a:r>
                <a:rPr kumimoji="0" lang="en-US" sz="4400" b="1" i="0" u="none" strike="noStrike" kern="1200" cap="none" spc="0" normalizeH="0" baseline="0" noProof="0" dirty="0" err="1">
                  <a:ln>
                    <a:noFill/>
                  </a:ln>
                  <a:solidFill>
                    <a:srgbClr val="34520D"/>
                  </a:solidFill>
                  <a:effectLst/>
                  <a:uLnTx/>
                  <a:uFillTx/>
                  <a:latin typeface="Lato"/>
                  <a:ea typeface="+mn-ea"/>
                  <a:cs typeface="+mn-cs"/>
                </a:rPr>
                <a:t>Việt</a:t>
              </a:r>
              <a:r>
                <a:rPr kumimoji="0" lang="en-US" sz="4400" b="1" i="0" u="none" strike="noStrike" kern="1200" cap="none" spc="0" normalizeH="0" baseline="0" noProof="0" dirty="0">
                  <a:ln>
                    <a:noFill/>
                  </a:ln>
                  <a:solidFill>
                    <a:srgbClr val="34520D"/>
                  </a:solidFill>
                  <a:effectLst/>
                  <a:uLnTx/>
                  <a:uFillTx/>
                  <a:latin typeface="Lato"/>
                  <a:ea typeface="+mn-ea"/>
                  <a:cs typeface="+mn-cs"/>
                </a:rPr>
                <a:t> Nam </a:t>
              </a:r>
            </a:p>
          </p:txBody>
        </p:sp>
      </p:grpSp>
      <p:pic>
        <p:nvPicPr>
          <p:cNvPr id="15" name="Picture 14"/>
          <p:cNvPicPr>
            <a:picLocks noChangeAspect="1"/>
          </p:cNvPicPr>
          <p:nvPr/>
        </p:nvPicPr>
        <p:blipFill>
          <a:blip r:embed="rId4"/>
          <a:stretch>
            <a:fillRect/>
          </a:stretch>
        </p:blipFill>
        <p:spPr>
          <a:xfrm>
            <a:off x="457200" y="4966005"/>
            <a:ext cx="7467600" cy="4777375"/>
          </a:xfrm>
          <a:prstGeom prst="rect">
            <a:avLst/>
          </a:prstGeom>
          <a:solidFill>
            <a:srgbClr val="E6E6E6"/>
          </a:solidFill>
        </p:spPr>
      </p:pic>
    </p:spTree>
    <p:extLst>
      <p:ext uri="{BB962C8B-B14F-4D97-AF65-F5344CB8AC3E}">
        <p14:creationId xmlns:p14="http://schemas.microsoft.com/office/powerpoint/2010/main" val="3289363429"/>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grpSp>
        <p:nvGrpSpPr>
          <p:cNvPr id="2" name="Group 2"/>
          <p:cNvGrpSpPr/>
          <p:nvPr/>
        </p:nvGrpSpPr>
        <p:grpSpPr>
          <a:xfrm>
            <a:off x="3346582" y="3911311"/>
            <a:ext cx="6415346" cy="5451898"/>
            <a:chOff x="0" y="0"/>
            <a:chExt cx="2625794" cy="2231456"/>
          </a:xfrm>
        </p:grpSpPr>
        <p:sp>
          <p:nvSpPr>
            <p:cNvPr id="3" name="Freeform 3"/>
            <p:cNvSpPr/>
            <p:nvPr/>
          </p:nvSpPr>
          <p:spPr>
            <a:xfrm>
              <a:off x="0" y="0"/>
              <a:ext cx="2625794" cy="2231456"/>
            </a:xfrm>
            <a:custGeom>
              <a:avLst/>
              <a:gdLst/>
              <a:ahLst/>
              <a:cxnLst/>
              <a:rect l="l" t="t" r="r" b="b"/>
              <a:pathLst>
                <a:path w="2625794" h="2231456">
                  <a:moveTo>
                    <a:pt x="0" y="0"/>
                  </a:moveTo>
                  <a:lnTo>
                    <a:pt x="2625794" y="0"/>
                  </a:lnTo>
                  <a:lnTo>
                    <a:pt x="2625794" y="2231456"/>
                  </a:lnTo>
                  <a:lnTo>
                    <a:pt x="0" y="2231456"/>
                  </a:lnTo>
                  <a:close/>
                </a:path>
              </a:pathLst>
            </a:custGeom>
            <a:solidFill>
              <a:srgbClr val="ABE9FF"/>
            </a:solidFill>
          </p:spPr>
          <p:txBody>
            <a:bodyPr/>
            <a:lstStyle/>
            <a:p>
              <a:endParaRPr lang="en-US"/>
            </a:p>
          </p:txBody>
        </p:sp>
        <p:sp>
          <p:nvSpPr>
            <p:cNvPr id="4" name="TextBox 4"/>
            <p:cNvSpPr txBox="1"/>
            <p:nvPr/>
          </p:nvSpPr>
          <p:spPr>
            <a:xfrm>
              <a:off x="0" y="-38100"/>
              <a:ext cx="2625794" cy="2269556"/>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0939793" y="286702"/>
            <a:ext cx="6819888" cy="1198245"/>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Từ</a:t>
            </a:r>
            <a:r>
              <a:rPr kumimoji="0" lang="en-US" sz="6000" b="0" i="0" u="none" strike="noStrike" kern="1200" cap="none" spc="30" normalizeH="0" baseline="0" noProof="0" dirty="0">
                <a:ln>
                  <a:noFill/>
                </a:ln>
                <a:solidFill>
                  <a:srgbClr val="FFFFEF"/>
                </a:solidFill>
                <a:effectLst/>
                <a:uLnTx/>
                <a:uFillTx/>
                <a:latin typeface="Dancing Script"/>
                <a:ea typeface="+mn-ea"/>
                <a:cs typeface="+mn-cs"/>
              </a:rPr>
              <a:t> </a:t>
            </a: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khóa</a:t>
            </a:r>
            <a:endParaRPr kumimoji="0" lang="en-US" sz="6000" b="0" i="0" u="none" strike="noStrike" kern="1200" cap="none" spc="30" normalizeH="0" baseline="0" noProof="0" dirty="0">
              <a:ln>
                <a:noFill/>
              </a:ln>
              <a:solidFill>
                <a:srgbClr val="FFFFEF"/>
              </a:solidFill>
              <a:effectLst/>
              <a:uLnTx/>
              <a:uFillTx/>
              <a:latin typeface="Dancing Script"/>
              <a:ea typeface="+mn-ea"/>
              <a:cs typeface="+mn-cs"/>
            </a:endParaRPr>
          </a:p>
        </p:txBody>
      </p:sp>
      <p:grpSp>
        <p:nvGrpSpPr>
          <p:cNvPr id="9" name="Group 3"/>
          <p:cNvGrpSpPr/>
          <p:nvPr/>
        </p:nvGrpSpPr>
        <p:grpSpPr>
          <a:xfrm>
            <a:off x="10507093" y="286702"/>
            <a:ext cx="7562004" cy="9763897"/>
            <a:chOff x="0" y="0"/>
            <a:chExt cx="2128183" cy="1896323"/>
          </a:xfrm>
        </p:grpSpPr>
        <p:sp>
          <p:nvSpPr>
            <p:cNvPr id="10" name="Freeform 4"/>
            <p:cNvSpPr/>
            <p:nvPr/>
          </p:nvSpPr>
          <p:spPr>
            <a:xfrm>
              <a:off x="0" y="0"/>
              <a:ext cx="2128183" cy="1896323"/>
            </a:xfrm>
            <a:custGeom>
              <a:avLst/>
              <a:gdLst/>
              <a:ahLst/>
              <a:cxnLst/>
              <a:rect l="l" t="t" r="r" b="b"/>
              <a:pathLst>
                <a:path w="2128183" h="1896323">
                  <a:moveTo>
                    <a:pt x="48863" y="0"/>
                  </a:moveTo>
                  <a:lnTo>
                    <a:pt x="2079320" y="0"/>
                  </a:lnTo>
                  <a:cubicBezTo>
                    <a:pt x="2092279" y="0"/>
                    <a:pt x="2104708" y="5148"/>
                    <a:pt x="2113872" y="14312"/>
                  </a:cubicBezTo>
                  <a:cubicBezTo>
                    <a:pt x="2123035" y="23475"/>
                    <a:pt x="2128183" y="35904"/>
                    <a:pt x="2128183" y="48863"/>
                  </a:cubicBezTo>
                  <a:lnTo>
                    <a:pt x="2128183" y="1847459"/>
                  </a:lnTo>
                  <a:cubicBezTo>
                    <a:pt x="2128183" y="1874446"/>
                    <a:pt x="2106307" y="1896323"/>
                    <a:pt x="2079320" y="1896323"/>
                  </a:cubicBezTo>
                  <a:lnTo>
                    <a:pt x="48863" y="1896323"/>
                  </a:lnTo>
                  <a:cubicBezTo>
                    <a:pt x="35904" y="1896323"/>
                    <a:pt x="23475" y="1891174"/>
                    <a:pt x="14312" y="1882011"/>
                  </a:cubicBezTo>
                  <a:cubicBezTo>
                    <a:pt x="5148" y="1872847"/>
                    <a:pt x="0" y="1860419"/>
                    <a:pt x="0" y="1847459"/>
                  </a:cubicBezTo>
                  <a:lnTo>
                    <a:pt x="0" y="48863"/>
                  </a:lnTo>
                  <a:cubicBezTo>
                    <a:pt x="0" y="35904"/>
                    <a:pt x="5148" y="23475"/>
                    <a:pt x="14312" y="14312"/>
                  </a:cubicBezTo>
                  <a:cubicBezTo>
                    <a:pt x="23475" y="5148"/>
                    <a:pt x="35904" y="0"/>
                    <a:pt x="48863" y="0"/>
                  </a:cubicBezTo>
                  <a:close/>
                </a:path>
              </a:pathLst>
            </a:custGeom>
            <a:solidFill>
              <a:srgbClr val="FFFFFF">
                <a:alpha val="56863"/>
              </a:srgbClr>
            </a:solidFill>
          </p:spPr>
          <p:txBody>
            <a:bodyPr/>
            <a:lstStyle/>
            <a:p>
              <a:endParaRPr lang="en-US"/>
            </a:p>
          </p:txBody>
        </p:sp>
        <p:sp>
          <p:nvSpPr>
            <p:cNvPr id="11" name="TextBox 5"/>
            <p:cNvSpPr txBox="1"/>
            <p:nvPr/>
          </p:nvSpPr>
          <p:spPr>
            <a:xfrm>
              <a:off x="0" y="-38100"/>
              <a:ext cx="2128183" cy="193442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7"/>
          <p:cNvSpPr txBox="1"/>
          <p:nvPr/>
        </p:nvSpPr>
        <p:spPr>
          <a:xfrm>
            <a:off x="10896988" y="2257076"/>
            <a:ext cx="3481855" cy="6513963"/>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2/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3/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4/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5/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6/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7/ ……………………………..</a:t>
            </a:r>
          </a:p>
          <a:p>
            <a:pPr marL="0" marR="0" lvl="0" indent="0" algn="just" defTabSz="914400" rtl="0" eaLnBrk="1" fontAlgn="auto" latinLnBrk="0" hangingPunct="1">
              <a:lnSpc>
                <a:spcPct val="2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srgbClr val="34520D"/>
              </a:solidFill>
              <a:effectLst/>
              <a:uLnTx/>
              <a:uFillTx/>
              <a:latin typeface="Lato"/>
              <a:ea typeface="+mn-ea"/>
              <a:cs typeface="+mn-cs"/>
            </a:endParaRPr>
          </a:p>
        </p:txBody>
      </p:sp>
      <p:sp>
        <p:nvSpPr>
          <p:cNvPr id="15" name="TextBox 6"/>
          <p:cNvSpPr txBox="1"/>
          <p:nvPr/>
        </p:nvSpPr>
        <p:spPr>
          <a:xfrm>
            <a:off x="1665317" y="343817"/>
            <a:ext cx="9777876" cy="2622513"/>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FFFF00"/>
                </a:solidFill>
                <a:effectLst/>
                <a:uLnTx/>
                <a:uFillTx/>
                <a:latin typeface="BHN Nexa Rust Slab Heavy"/>
                <a:ea typeface="+mn-ea"/>
                <a:cs typeface="+mn-cs"/>
              </a:rPr>
              <a:t>ĐÔI MẮT TINH ANH</a:t>
            </a:r>
          </a:p>
        </p:txBody>
      </p:sp>
      <p:sp>
        <p:nvSpPr>
          <p:cNvPr id="16" name="Freeform 5"/>
          <p:cNvSpPr/>
          <p:nvPr/>
        </p:nvSpPr>
        <p:spPr>
          <a:xfrm rot="19800000">
            <a:off x="-559589" y="569329"/>
            <a:ext cx="3857438" cy="1880501"/>
          </a:xfrm>
          <a:custGeom>
            <a:avLst/>
            <a:gdLst/>
            <a:ahLst/>
            <a:cxnLst/>
            <a:rect l="l" t="t" r="r" b="b"/>
            <a:pathLst>
              <a:path w="4938855" h="2407692">
                <a:moveTo>
                  <a:pt x="0" y="0"/>
                </a:moveTo>
                <a:lnTo>
                  <a:pt x="4938855" y="0"/>
                </a:lnTo>
                <a:lnTo>
                  <a:pt x="4938855" y="2407692"/>
                </a:lnTo>
                <a:lnTo>
                  <a:pt x="0" y="24076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7" name="Freeform 3"/>
          <p:cNvSpPr/>
          <p:nvPr/>
        </p:nvSpPr>
        <p:spPr>
          <a:xfrm>
            <a:off x="11611662" y="286702"/>
            <a:ext cx="1224409" cy="1222878"/>
          </a:xfrm>
          <a:custGeom>
            <a:avLst/>
            <a:gdLst/>
            <a:ahLst/>
            <a:cxnLst/>
            <a:rect l="l" t="t" r="r" b="b"/>
            <a:pathLst>
              <a:path w="1224409" h="1222878">
                <a:moveTo>
                  <a:pt x="0" y="0"/>
                </a:moveTo>
                <a:lnTo>
                  <a:pt x="1224408" y="0"/>
                </a:lnTo>
                <a:lnTo>
                  <a:pt x="1224408" y="1222878"/>
                </a:lnTo>
                <a:lnTo>
                  <a:pt x="0" y="1222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25310622"/>
              </p:ext>
            </p:extLst>
          </p:nvPr>
        </p:nvGraphicFramePr>
        <p:xfrm>
          <a:off x="3622937" y="4168618"/>
          <a:ext cx="5908738" cy="4937284"/>
        </p:xfrm>
        <a:graphic>
          <a:graphicData uri="http://schemas.openxmlformats.org/drawingml/2006/table">
            <a:tbl>
              <a:tblPr firstRow="1" firstCol="1" bandRow="1"/>
              <a:tblGrid>
                <a:gridCol w="268579">
                  <a:extLst>
                    <a:ext uri="{9D8B030D-6E8A-4147-A177-3AD203B41FA5}">
                      <a16:colId xmlns:a16="http://schemas.microsoft.com/office/drawing/2014/main" val="730138572"/>
                    </a:ext>
                  </a:extLst>
                </a:gridCol>
                <a:gridCol w="268579">
                  <a:extLst>
                    <a:ext uri="{9D8B030D-6E8A-4147-A177-3AD203B41FA5}">
                      <a16:colId xmlns:a16="http://schemas.microsoft.com/office/drawing/2014/main" val="563554425"/>
                    </a:ext>
                  </a:extLst>
                </a:gridCol>
                <a:gridCol w="268579">
                  <a:extLst>
                    <a:ext uri="{9D8B030D-6E8A-4147-A177-3AD203B41FA5}">
                      <a16:colId xmlns:a16="http://schemas.microsoft.com/office/drawing/2014/main" val="2167161468"/>
                    </a:ext>
                  </a:extLst>
                </a:gridCol>
                <a:gridCol w="268579">
                  <a:extLst>
                    <a:ext uri="{9D8B030D-6E8A-4147-A177-3AD203B41FA5}">
                      <a16:colId xmlns:a16="http://schemas.microsoft.com/office/drawing/2014/main" val="2171438728"/>
                    </a:ext>
                  </a:extLst>
                </a:gridCol>
                <a:gridCol w="268579">
                  <a:extLst>
                    <a:ext uri="{9D8B030D-6E8A-4147-A177-3AD203B41FA5}">
                      <a16:colId xmlns:a16="http://schemas.microsoft.com/office/drawing/2014/main" val="2636119868"/>
                    </a:ext>
                  </a:extLst>
                </a:gridCol>
                <a:gridCol w="268579">
                  <a:extLst>
                    <a:ext uri="{9D8B030D-6E8A-4147-A177-3AD203B41FA5}">
                      <a16:colId xmlns:a16="http://schemas.microsoft.com/office/drawing/2014/main" val="1994440484"/>
                    </a:ext>
                  </a:extLst>
                </a:gridCol>
                <a:gridCol w="268579">
                  <a:extLst>
                    <a:ext uri="{9D8B030D-6E8A-4147-A177-3AD203B41FA5}">
                      <a16:colId xmlns:a16="http://schemas.microsoft.com/office/drawing/2014/main" val="3142372971"/>
                    </a:ext>
                  </a:extLst>
                </a:gridCol>
                <a:gridCol w="268579">
                  <a:extLst>
                    <a:ext uri="{9D8B030D-6E8A-4147-A177-3AD203B41FA5}">
                      <a16:colId xmlns:a16="http://schemas.microsoft.com/office/drawing/2014/main" val="2788517084"/>
                    </a:ext>
                  </a:extLst>
                </a:gridCol>
                <a:gridCol w="268579">
                  <a:extLst>
                    <a:ext uri="{9D8B030D-6E8A-4147-A177-3AD203B41FA5}">
                      <a16:colId xmlns:a16="http://schemas.microsoft.com/office/drawing/2014/main" val="645668978"/>
                    </a:ext>
                  </a:extLst>
                </a:gridCol>
                <a:gridCol w="268579">
                  <a:extLst>
                    <a:ext uri="{9D8B030D-6E8A-4147-A177-3AD203B41FA5}">
                      <a16:colId xmlns:a16="http://schemas.microsoft.com/office/drawing/2014/main" val="881483269"/>
                    </a:ext>
                  </a:extLst>
                </a:gridCol>
                <a:gridCol w="268579">
                  <a:extLst>
                    <a:ext uri="{9D8B030D-6E8A-4147-A177-3AD203B41FA5}">
                      <a16:colId xmlns:a16="http://schemas.microsoft.com/office/drawing/2014/main" val="599942661"/>
                    </a:ext>
                  </a:extLst>
                </a:gridCol>
                <a:gridCol w="268579">
                  <a:extLst>
                    <a:ext uri="{9D8B030D-6E8A-4147-A177-3AD203B41FA5}">
                      <a16:colId xmlns:a16="http://schemas.microsoft.com/office/drawing/2014/main" val="2309483429"/>
                    </a:ext>
                  </a:extLst>
                </a:gridCol>
                <a:gridCol w="268579">
                  <a:extLst>
                    <a:ext uri="{9D8B030D-6E8A-4147-A177-3AD203B41FA5}">
                      <a16:colId xmlns:a16="http://schemas.microsoft.com/office/drawing/2014/main" val="1364338845"/>
                    </a:ext>
                  </a:extLst>
                </a:gridCol>
                <a:gridCol w="268579">
                  <a:extLst>
                    <a:ext uri="{9D8B030D-6E8A-4147-A177-3AD203B41FA5}">
                      <a16:colId xmlns:a16="http://schemas.microsoft.com/office/drawing/2014/main" val="2012655192"/>
                    </a:ext>
                  </a:extLst>
                </a:gridCol>
                <a:gridCol w="268579">
                  <a:extLst>
                    <a:ext uri="{9D8B030D-6E8A-4147-A177-3AD203B41FA5}">
                      <a16:colId xmlns:a16="http://schemas.microsoft.com/office/drawing/2014/main" val="2291473980"/>
                    </a:ext>
                  </a:extLst>
                </a:gridCol>
                <a:gridCol w="268579">
                  <a:extLst>
                    <a:ext uri="{9D8B030D-6E8A-4147-A177-3AD203B41FA5}">
                      <a16:colId xmlns:a16="http://schemas.microsoft.com/office/drawing/2014/main" val="427223335"/>
                    </a:ext>
                  </a:extLst>
                </a:gridCol>
                <a:gridCol w="268579">
                  <a:extLst>
                    <a:ext uri="{9D8B030D-6E8A-4147-A177-3AD203B41FA5}">
                      <a16:colId xmlns:a16="http://schemas.microsoft.com/office/drawing/2014/main" val="3753642724"/>
                    </a:ext>
                  </a:extLst>
                </a:gridCol>
                <a:gridCol w="268579">
                  <a:extLst>
                    <a:ext uri="{9D8B030D-6E8A-4147-A177-3AD203B41FA5}">
                      <a16:colId xmlns:a16="http://schemas.microsoft.com/office/drawing/2014/main" val="4220902403"/>
                    </a:ext>
                  </a:extLst>
                </a:gridCol>
                <a:gridCol w="268579">
                  <a:extLst>
                    <a:ext uri="{9D8B030D-6E8A-4147-A177-3AD203B41FA5}">
                      <a16:colId xmlns:a16="http://schemas.microsoft.com/office/drawing/2014/main" val="1970880770"/>
                    </a:ext>
                  </a:extLst>
                </a:gridCol>
                <a:gridCol w="268579">
                  <a:extLst>
                    <a:ext uri="{9D8B030D-6E8A-4147-A177-3AD203B41FA5}">
                      <a16:colId xmlns:a16="http://schemas.microsoft.com/office/drawing/2014/main" val="969394168"/>
                    </a:ext>
                  </a:extLst>
                </a:gridCol>
                <a:gridCol w="268579">
                  <a:extLst>
                    <a:ext uri="{9D8B030D-6E8A-4147-A177-3AD203B41FA5}">
                      <a16:colId xmlns:a16="http://schemas.microsoft.com/office/drawing/2014/main" val="4028108886"/>
                    </a:ext>
                  </a:extLst>
                </a:gridCol>
                <a:gridCol w="268579">
                  <a:extLst>
                    <a:ext uri="{9D8B030D-6E8A-4147-A177-3AD203B41FA5}">
                      <a16:colId xmlns:a16="http://schemas.microsoft.com/office/drawing/2014/main" val="873621260"/>
                    </a:ext>
                  </a:extLst>
                </a:gridCol>
              </a:tblGrid>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7930649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Ũ</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Ỏ</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21329006"/>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Ị</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93297226"/>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58724814"/>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1626134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2742155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3816842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972421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Ờ</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956678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Ỏ</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0</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Ộ</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5275692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Ặ</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Ớ</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Ê</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1203907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Ằ</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529145075"/>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Ẩ</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23513391"/>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Ă</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Ặ</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51014817"/>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B</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05480997"/>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Ề</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D</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Ề</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55949159"/>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Ổ</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Ó</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Q</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X</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Ễ</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11318164"/>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Y</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Â</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Ế</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Ư</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2912492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Đ</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L</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M</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Ữ</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37208971"/>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Ệ</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K</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C</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Ạ</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Ồ</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A</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57461948"/>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Ò</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Ộ</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Ú</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Í</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Ủ</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Ô</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O</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60991280"/>
                  </a:ext>
                </a:extLst>
              </a:tr>
              <a:tr h="224422">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G</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V</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I</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E</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Ù</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P</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H</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Ò</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T</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Ấ</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U</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X</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Ả</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S</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dirty="0">
                          <a:solidFill>
                            <a:srgbClr val="000000"/>
                          </a:solidFill>
                          <a:effectLst/>
                          <a:latin typeface="Times New Roman" panose="02020603050405020304" pitchFamily="18" charset="0"/>
                          <a:ea typeface="#9Slide03 IcielNovecento sans E" panose="00000900000000000000" pitchFamily="2" charset="-93"/>
                        </a:rPr>
                        <a:t>G</a:t>
                      </a:r>
                      <a:endParaRPr lang="en-US" sz="10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N</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Ừ</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a:solidFill>
                            <a:srgbClr val="000000"/>
                          </a:solidFill>
                          <a:effectLst/>
                          <a:latin typeface="Times New Roman" panose="02020603050405020304" pitchFamily="18" charset="0"/>
                          <a:ea typeface="#9Slide03 IcielNovecento sans E" panose="00000900000000000000" pitchFamily="2" charset="-93"/>
                        </a:rPr>
                        <a:t>R</a:t>
                      </a:r>
                      <a:endParaRPr lang="en-US" sz="10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1200" b="1" dirty="0">
                          <a:solidFill>
                            <a:srgbClr val="000000"/>
                          </a:solidFill>
                          <a:effectLst/>
                          <a:latin typeface="Times New Roman" panose="02020603050405020304" pitchFamily="18" charset="0"/>
                          <a:ea typeface="#9Slide03 IcielNovecento sans E" panose="00000900000000000000" pitchFamily="2" charset="-93"/>
                        </a:rPr>
                        <a:t>G</a:t>
                      </a:r>
                      <a:endParaRPr lang="en-US" sz="10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89738491"/>
                  </a:ext>
                </a:extLst>
              </a:tr>
            </a:tbl>
          </a:graphicData>
        </a:graphic>
      </p:graphicFrame>
      <p:sp>
        <p:nvSpPr>
          <p:cNvPr id="18" name="Freeform 10"/>
          <p:cNvSpPr/>
          <p:nvPr/>
        </p:nvSpPr>
        <p:spPr>
          <a:xfrm>
            <a:off x="-732788" y="4130518"/>
            <a:ext cx="4355725" cy="5633519"/>
          </a:xfrm>
          <a:custGeom>
            <a:avLst/>
            <a:gdLst/>
            <a:ahLst/>
            <a:cxnLst/>
            <a:rect l="l" t="t" r="r" b="b"/>
            <a:pathLst>
              <a:path w="4355725" h="4715264">
                <a:moveTo>
                  <a:pt x="0" y="0"/>
                </a:moveTo>
                <a:lnTo>
                  <a:pt x="4355725" y="0"/>
                </a:lnTo>
                <a:lnTo>
                  <a:pt x="4355725" y="4715264"/>
                </a:lnTo>
                <a:lnTo>
                  <a:pt x="0" y="47152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9" name="TextBox 7"/>
          <p:cNvSpPr txBox="1"/>
          <p:nvPr/>
        </p:nvSpPr>
        <p:spPr>
          <a:xfrm>
            <a:off x="14409577" y="2265306"/>
            <a:ext cx="3481855" cy="6513963"/>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8/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9/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10/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11/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12/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13/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14/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34520D"/>
                </a:solidFill>
                <a:effectLst/>
                <a:uLnTx/>
                <a:uFillTx/>
                <a:latin typeface="Lato"/>
                <a:ea typeface="+mn-ea"/>
                <a:cs typeface="+mn-cs"/>
              </a:rPr>
              <a:t>15/ ……………………………</a:t>
            </a:r>
          </a:p>
        </p:txBody>
      </p:sp>
    </p:spTree>
    <p:extLst>
      <p:ext uri="{BB962C8B-B14F-4D97-AF65-F5344CB8AC3E}">
        <p14:creationId xmlns:p14="http://schemas.microsoft.com/office/powerpoint/2010/main" val="275933586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7A516"/>
        </a:solidFill>
        <a:effectLst/>
      </p:bgPr>
    </p:bg>
    <p:spTree>
      <p:nvGrpSpPr>
        <p:cNvPr id="1" name=""/>
        <p:cNvGrpSpPr/>
        <p:nvPr/>
      </p:nvGrpSpPr>
      <p:grpSpPr>
        <a:xfrm>
          <a:off x="0" y="0"/>
          <a:ext cx="0" cy="0"/>
          <a:chOff x="0" y="0"/>
          <a:chExt cx="0" cy="0"/>
        </a:xfrm>
      </p:grpSpPr>
      <p:grpSp>
        <p:nvGrpSpPr>
          <p:cNvPr id="2" name="Group 2"/>
          <p:cNvGrpSpPr/>
          <p:nvPr/>
        </p:nvGrpSpPr>
        <p:grpSpPr>
          <a:xfrm>
            <a:off x="1372420" y="3064416"/>
            <a:ext cx="8237124" cy="7000083"/>
            <a:chOff x="0" y="0"/>
            <a:chExt cx="2625794" cy="2231456"/>
          </a:xfrm>
        </p:grpSpPr>
        <p:sp>
          <p:nvSpPr>
            <p:cNvPr id="3" name="Freeform 3"/>
            <p:cNvSpPr/>
            <p:nvPr/>
          </p:nvSpPr>
          <p:spPr>
            <a:xfrm>
              <a:off x="0" y="0"/>
              <a:ext cx="2625794" cy="2231456"/>
            </a:xfrm>
            <a:custGeom>
              <a:avLst/>
              <a:gdLst/>
              <a:ahLst/>
              <a:cxnLst/>
              <a:rect l="l" t="t" r="r" b="b"/>
              <a:pathLst>
                <a:path w="2625794" h="2231456">
                  <a:moveTo>
                    <a:pt x="0" y="0"/>
                  </a:moveTo>
                  <a:lnTo>
                    <a:pt x="2625794" y="0"/>
                  </a:lnTo>
                  <a:lnTo>
                    <a:pt x="2625794" y="2231456"/>
                  </a:lnTo>
                  <a:lnTo>
                    <a:pt x="0" y="2231456"/>
                  </a:lnTo>
                  <a:close/>
                </a:path>
              </a:pathLst>
            </a:custGeom>
            <a:solidFill>
              <a:srgbClr val="ABE9FF"/>
            </a:solidFill>
          </p:spPr>
          <p:txBody>
            <a:bodyPr/>
            <a:lstStyle/>
            <a:p>
              <a:endParaRPr lang="en-US"/>
            </a:p>
          </p:txBody>
        </p:sp>
        <p:sp>
          <p:nvSpPr>
            <p:cNvPr id="4" name="TextBox 4"/>
            <p:cNvSpPr txBox="1"/>
            <p:nvPr/>
          </p:nvSpPr>
          <p:spPr>
            <a:xfrm>
              <a:off x="0" y="-38100"/>
              <a:ext cx="2625794" cy="2269556"/>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1665317" y="343817"/>
            <a:ext cx="9777876" cy="2622513"/>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FFFF00"/>
                </a:solidFill>
                <a:effectLst/>
                <a:uLnTx/>
                <a:uFillTx/>
                <a:latin typeface="BHN Nexa Rust Slab Heavy"/>
                <a:ea typeface="+mn-ea"/>
                <a:cs typeface="+mn-cs"/>
              </a:rPr>
              <a:t>ĐÔI MẮT TINH ANH</a:t>
            </a:r>
          </a:p>
        </p:txBody>
      </p:sp>
      <p:sp>
        <p:nvSpPr>
          <p:cNvPr id="7" name="TextBox 7"/>
          <p:cNvSpPr txBox="1"/>
          <p:nvPr/>
        </p:nvSpPr>
        <p:spPr>
          <a:xfrm>
            <a:off x="10939793" y="286702"/>
            <a:ext cx="6819888" cy="1198245"/>
          </a:xfrm>
          <a:prstGeom prst="rect">
            <a:avLst/>
          </a:prstGeom>
        </p:spPr>
        <p:txBody>
          <a:bodyPr lIns="0" tIns="0" rIns="0" bIns="0" rtlCol="0" anchor="t">
            <a:spAutoFit/>
          </a:bodyPr>
          <a:lstStyle/>
          <a:p>
            <a:pPr marL="0" marR="0" lvl="0" indent="0" algn="ctr" defTabSz="914400" rtl="0" eaLnBrk="1" fontAlgn="auto" latinLnBrk="0" hangingPunct="1">
              <a:lnSpc>
                <a:spcPts val="10140"/>
              </a:lnSpc>
              <a:spcBef>
                <a:spcPct val="0"/>
              </a:spcBef>
              <a:spcAft>
                <a:spcPts val="0"/>
              </a:spcAft>
              <a:buClrTx/>
              <a:buSzTx/>
              <a:buFontTx/>
              <a:buNone/>
              <a:tabLst/>
              <a:defRPr/>
            </a:pP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Từ</a:t>
            </a:r>
            <a:r>
              <a:rPr kumimoji="0" lang="en-US" sz="6000" b="0" i="0" u="none" strike="noStrike" kern="1200" cap="none" spc="30" normalizeH="0" baseline="0" noProof="0" dirty="0">
                <a:ln>
                  <a:noFill/>
                </a:ln>
                <a:solidFill>
                  <a:srgbClr val="FFFFEF"/>
                </a:solidFill>
                <a:effectLst/>
                <a:uLnTx/>
                <a:uFillTx/>
                <a:latin typeface="Dancing Script"/>
                <a:ea typeface="+mn-ea"/>
                <a:cs typeface="+mn-cs"/>
              </a:rPr>
              <a:t> </a:t>
            </a:r>
            <a:r>
              <a:rPr kumimoji="0" lang="en-US" sz="6000" b="0" i="0" u="none" strike="noStrike" kern="1200" cap="none" spc="30" normalizeH="0" baseline="0" noProof="0" dirty="0" err="1">
                <a:ln>
                  <a:noFill/>
                </a:ln>
                <a:solidFill>
                  <a:srgbClr val="FFFFEF"/>
                </a:solidFill>
                <a:effectLst/>
                <a:uLnTx/>
                <a:uFillTx/>
                <a:latin typeface="Dancing Script"/>
                <a:ea typeface="+mn-ea"/>
                <a:cs typeface="+mn-cs"/>
              </a:rPr>
              <a:t>khóa</a:t>
            </a:r>
            <a:endParaRPr kumimoji="0" lang="en-US" sz="6000" b="0" i="0" u="none" strike="noStrike" kern="1200" cap="none" spc="30" normalizeH="0" baseline="0" noProof="0" dirty="0">
              <a:ln>
                <a:noFill/>
              </a:ln>
              <a:solidFill>
                <a:srgbClr val="FFFFEF"/>
              </a:solidFill>
              <a:effectLst/>
              <a:uLnTx/>
              <a:uFillTx/>
              <a:latin typeface="Dancing Script"/>
              <a:ea typeface="+mn-ea"/>
              <a:cs typeface="+mn-cs"/>
            </a:endParaRPr>
          </a:p>
        </p:txBody>
      </p:sp>
      <p:grpSp>
        <p:nvGrpSpPr>
          <p:cNvPr id="9" name="Group 3"/>
          <p:cNvGrpSpPr/>
          <p:nvPr/>
        </p:nvGrpSpPr>
        <p:grpSpPr>
          <a:xfrm>
            <a:off x="10507093" y="286702"/>
            <a:ext cx="7562004" cy="9763897"/>
            <a:chOff x="0" y="0"/>
            <a:chExt cx="2128183" cy="1896323"/>
          </a:xfrm>
        </p:grpSpPr>
        <p:sp>
          <p:nvSpPr>
            <p:cNvPr id="10" name="Freeform 4"/>
            <p:cNvSpPr/>
            <p:nvPr/>
          </p:nvSpPr>
          <p:spPr>
            <a:xfrm>
              <a:off x="0" y="0"/>
              <a:ext cx="2128183" cy="1896323"/>
            </a:xfrm>
            <a:custGeom>
              <a:avLst/>
              <a:gdLst/>
              <a:ahLst/>
              <a:cxnLst/>
              <a:rect l="l" t="t" r="r" b="b"/>
              <a:pathLst>
                <a:path w="2128183" h="1896323">
                  <a:moveTo>
                    <a:pt x="48863" y="0"/>
                  </a:moveTo>
                  <a:lnTo>
                    <a:pt x="2079320" y="0"/>
                  </a:lnTo>
                  <a:cubicBezTo>
                    <a:pt x="2092279" y="0"/>
                    <a:pt x="2104708" y="5148"/>
                    <a:pt x="2113872" y="14312"/>
                  </a:cubicBezTo>
                  <a:cubicBezTo>
                    <a:pt x="2123035" y="23475"/>
                    <a:pt x="2128183" y="35904"/>
                    <a:pt x="2128183" y="48863"/>
                  </a:cubicBezTo>
                  <a:lnTo>
                    <a:pt x="2128183" y="1847459"/>
                  </a:lnTo>
                  <a:cubicBezTo>
                    <a:pt x="2128183" y="1874446"/>
                    <a:pt x="2106307" y="1896323"/>
                    <a:pt x="2079320" y="1896323"/>
                  </a:cubicBezTo>
                  <a:lnTo>
                    <a:pt x="48863" y="1896323"/>
                  </a:lnTo>
                  <a:cubicBezTo>
                    <a:pt x="35904" y="1896323"/>
                    <a:pt x="23475" y="1891174"/>
                    <a:pt x="14312" y="1882011"/>
                  </a:cubicBezTo>
                  <a:cubicBezTo>
                    <a:pt x="5148" y="1872847"/>
                    <a:pt x="0" y="1860419"/>
                    <a:pt x="0" y="1847459"/>
                  </a:cubicBezTo>
                  <a:lnTo>
                    <a:pt x="0" y="48863"/>
                  </a:lnTo>
                  <a:cubicBezTo>
                    <a:pt x="0" y="35904"/>
                    <a:pt x="5148" y="23475"/>
                    <a:pt x="14312" y="14312"/>
                  </a:cubicBezTo>
                  <a:cubicBezTo>
                    <a:pt x="23475" y="5148"/>
                    <a:pt x="35904" y="0"/>
                    <a:pt x="48863" y="0"/>
                  </a:cubicBezTo>
                  <a:close/>
                </a:path>
              </a:pathLst>
            </a:custGeom>
            <a:solidFill>
              <a:srgbClr val="FFFFFF">
                <a:alpha val="56863"/>
              </a:srgbClr>
            </a:solidFill>
          </p:spPr>
          <p:txBody>
            <a:bodyPr/>
            <a:lstStyle/>
            <a:p>
              <a:endParaRPr lang="en-US"/>
            </a:p>
          </p:txBody>
        </p:sp>
        <p:sp>
          <p:nvSpPr>
            <p:cNvPr id="11" name="TextBox 5"/>
            <p:cNvSpPr txBox="1"/>
            <p:nvPr/>
          </p:nvSpPr>
          <p:spPr>
            <a:xfrm>
              <a:off x="0" y="-38100"/>
              <a:ext cx="2128183" cy="193442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7"/>
          <p:cNvSpPr txBox="1"/>
          <p:nvPr/>
        </p:nvSpPr>
        <p:spPr>
          <a:xfrm>
            <a:off x="10647400" y="1581667"/>
            <a:ext cx="7149152" cy="7386638"/>
          </a:xfrm>
          <a:prstGeom prst="rect">
            <a:avLst/>
          </a:prstGeom>
        </p:spPr>
        <p:txBody>
          <a:bodyPr wrap="square" lIns="0" tIns="0" rIns="0" bIns="0" rtlCol="0" anchor="t">
            <a:spAutoFit/>
          </a:bodyPr>
          <a:lstStyle/>
          <a:p>
            <a:pPr lvl="0" algn="just">
              <a:defRPr/>
            </a:pPr>
            <a:r>
              <a:rPr lang="vi-VN" sz="3200" b="1" dirty="0">
                <a:solidFill>
                  <a:srgbClr val="002060"/>
                </a:solidFill>
                <a:latin typeface="Lato"/>
              </a:rPr>
              <a:t>1.</a:t>
            </a:r>
            <a:r>
              <a:rPr lang="en-US" sz="3200" b="1" dirty="0">
                <a:solidFill>
                  <a:srgbClr val="002060"/>
                </a:solidFill>
                <a:latin typeface="Lato"/>
              </a:rPr>
              <a:t> </a:t>
            </a:r>
            <a:r>
              <a:rPr lang="vi-VN" sz="3200" b="1" dirty="0">
                <a:solidFill>
                  <a:srgbClr val="002060"/>
                </a:solidFill>
                <a:latin typeface="Lato"/>
              </a:rPr>
              <a:t>Thị trường</a:t>
            </a:r>
          </a:p>
          <a:p>
            <a:pPr lvl="0" algn="r">
              <a:defRPr/>
            </a:pPr>
            <a:r>
              <a:rPr lang="vi-VN" sz="3200" b="1" dirty="0">
                <a:solidFill>
                  <a:srgbClr val="002060"/>
                </a:solidFill>
                <a:latin typeface="Lato"/>
              </a:rPr>
              <a:t>2.</a:t>
            </a:r>
            <a:r>
              <a:rPr lang="en-US" sz="3200" b="1" dirty="0">
                <a:solidFill>
                  <a:srgbClr val="002060"/>
                </a:solidFill>
                <a:latin typeface="Lato"/>
              </a:rPr>
              <a:t> </a:t>
            </a:r>
            <a:r>
              <a:rPr lang="vi-VN" sz="3200" b="1" dirty="0">
                <a:solidFill>
                  <a:srgbClr val="002060"/>
                </a:solidFill>
                <a:latin typeface="Lato"/>
              </a:rPr>
              <a:t>Công nghệ</a:t>
            </a:r>
          </a:p>
          <a:p>
            <a:pPr lvl="0" algn="just">
              <a:defRPr/>
            </a:pPr>
            <a:r>
              <a:rPr lang="vi-VN" sz="3200" b="1" dirty="0">
                <a:solidFill>
                  <a:srgbClr val="002060"/>
                </a:solidFill>
                <a:latin typeface="Lato"/>
              </a:rPr>
              <a:t>3.</a:t>
            </a:r>
            <a:r>
              <a:rPr lang="en-US" sz="3200" b="1" dirty="0">
                <a:solidFill>
                  <a:srgbClr val="002060"/>
                </a:solidFill>
                <a:latin typeface="Lato"/>
              </a:rPr>
              <a:t> </a:t>
            </a:r>
            <a:r>
              <a:rPr lang="vi-VN" sz="3200" b="1" dirty="0">
                <a:solidFill>
                  <a:srgbClr val="002060"/>
                </a:solidFill>
                <a:latin typeface="Lato"/>
              </a:rPr>
              <a:t>Sinh kế</a:t>
            </a:r>
          </a:p>
          <a:p>
            <a:pPr lvl="0" algn="r">
              <a:defRPr/>
            </a:pPr>
            <a:r>
              <a:rPr lang="vi-VN" sz="3200" b="1" dirty="0">
                <a:solidFill>
                  <a:srgbClr val="002060"/>
                </a:solidFill>
                <a:latin typeface="Lato"/>
              </a:rPr>
              <a:t>4.</a:t>
            </a:r>
            <a:r>
              <a:rPr lang="en-US" sz="3200" b="1" dirty="0">
                <a:solidFill>
                  <a:srgbClr val="002060"/>
                </a:solidFill>
                <a:latin typeface="Lato"/>
              </a:rPr>
              <a:t> </a:t>
            </a:r>
            <a:r>
              <a:rPr lang="vi-VN" sz="3200" b="1" dirty="0">
                <a:solidFill>
                  <a:srgbClr val="002060"/>
                </a:solidFill>
                <a:latin typeface="Lato"/>
              </a:rPr>
              <a:t>Trang trại</a:t>
            </a:r>
          </a:p>
          <a:p>
            <a:pPr lvl="0" algn="just">
              <a:defRPr/>
            </a:pPr>
            <a:r>
              <a:rPr lang="vi-VN" sz="3200" b="1" dirty="0">
                <a:solidFill>
                  <a:srgbClr val="002060"/>
                </a:solidFill>
                <a:latin typeface="Lato"/>
              </a:rPr>
              <a:t>5.</a:t>
            </a:r>
            <a:r>
              <a:rPr lang="en-US" sz="3200" b="1" dirty="0">
                <a:solidFill>
                  <a:srgbClr val="002060"/>
                </a:solidFill>
                <a:latin typeface="Lato"/>
              </a:rPr>
              <a:t> Đ</a:t>
            </a:r>
            <a:r>
              <a:rPr lang="vi-VN" sz="3200" b="1" dirty="0">
                <a:solidFill>
                  <a:srgbClr val="002060"/>
                </a:solidFill>
                <a:latin typeface="Lato"/>
              </a:rPr>
              <a:t>ộ che phủ rừng</a:t>
            </a:r>
          </a:p>
          <a:p>
            <a:pPr lvl="0" algn="r">
              <a:defRPr/>
            </a:pPr>
            <a:r>
              <a:rPr lang="vi-VN" sz="3200" b="1" dirty="0">
                <a:solidFill>
                  <a:srgbClr val="002060"/>
                </a:solidFill>
                <a:latin typeface="Lato"/>
              </a:rPr>
              <a:t>6.</a:t>
            </a:r>
            <a:r>
              <a:rPr lang="en-US" sz="3200" b="1" dirty="0">
                <a:solidFill>
                  <a:srgbClr val="002060"/>
                </a:solidFill>
                <a:latin typeface="Lato"/>
              </a:rPr>
              <a:t> </a:t>
            </a:r>
            <a:r>
              <a:rPr lang="vi-VN" sz="3200" b="1" dirty="0">
                <a:solidFill>
                  <a:srgbClr val="002060"/>
                </a:solidFill>
                <a:latin typeface="Lato"/>
              </a:rPr>
              <a:t>Rừng phòng hộ</a:t>
            </a:r>
          </a:p>
          <a:p>
            <a:pPr lvl="0" algn="just">
              <a:defRPr/>
            </a:pPr>
            <a:r>
              <a:rPr lang="vi-VN" sz="3200" b="1" dirty="0">
                <a:solidFill>
                  <a:srgbClr val="002060"/>
                </a:solidFill>
                <a:latin typeface="Lato"/>
              </a:rPr>
              <a:t>7.</a:t>
            </a:r>
            <a:r>
              <a:rPr lang="en-US" sz="3200" b="1" dirty="0">
                <a:solidFill>
                  <a:srgbClr val="002060"/>
                </a:solidFill>
                <a:latin typeface="Lato"/>
              </a:rPr>
              <a:t> </a:t>
            </a:r>
            <a:r>
              <a:rPr lang="vi-VN" sz="3200" b="1" dirty="0">
                <a:solidFill>
                  <a:srgbClr val="002060"/>
                </a:solidFill>
                <a:latin typeface="Lato"/>
              </a:rPr>
              <a:t>Rừng đặc dụng</a:t>
            </a:r>
          </a:p>
          <a:p>
            <a:pPr lvl="0" algn="r">
              <a:defRPr/>
            </a:pPr>
            <a:r>
              <a:rPr lang="vi-VN" sz="3200" b="1" dirty="0">
                <a:solidFill>
                  <a:srgbClr val="002060"/>
                </a:solidFill>
                <a:latin typeface="Lato"/>
              </a:rPr>
              <a:t>8.</a:t>
            </a:r>
            <a:r>
              <a:rPr lang="en-US" sz="3200" b="1" dirty="0">
                <a:solidFill>
                  <a:srgbClr val="002060"/>
                </a:solidFill>
                <a:latin typeface="Lato"/>
              </a:rPr>
              <a:t> </a:t>
            </a:r>
            <a:r>
              <a:rPr lang="vi-VN" sz="3200" b="1" dirty="0">
                <a:solidFill>
                  <a:srgbClr val="002060"/>
                </a:solidFill>
                <a:latin typeface="Lato"/>
              </a:rPr>
              <a:t>Rừng sản xuất</a:t>
            </a:r>
          </a:p>
          <a:p>
            <a:pPr lvl="0" algn="just">
              <a:defRPr/>
            </a:pPr>
            <a:r>
              <a:rPr lang="vi-VN" sz="3200" b="1" dirty="0">
                <a:solidFill>
                  <a:srgbClr val="002060"/>
                </a:solidFill>
                <a:latin typeface="Lato"/>
              </a:rPr>
              <a:t>9.</a:t>
            </a:r>
            <a:r>
              <a:rPr lang="en-US" sz="3200" b="1" dirty="0">
                <a:solidFill>
                  <a:srgbClr val="002060"/>
                </a:solidFill>
                <a:latin typeface="Lato"/>
              </a:rPr>
              <a:t> </a:t>
            </a:r>
            <a:r>
              <a:rPr lang="vi-VN" sz="3200" b="1" dirty="0">
                <a:solidFill>
                  <a:srgbClr val="002060"/>
                </a:solidFill>
                <a:latin typeface="Lato"/>
              </a:rPr>
              <a:t>Lâm sản</a:t>
            </a:r>
          </a:p>
          <a:p>
            <a:pPr lvl="0" algn="r">
              <a:defRPr/>
            </a:pPr>
            <a:r>
              <a:rPr lang="vi-VN" sz="3200" b="1" dirty="0">
                <a:solidFill>
                  <a:srgbClr val="002060"/>
                </a:solidFill>
                <a:latin typeface="Lato"/>
              </a:rPr>
              <a:t>10.</a:t>
            </a:r>
            <a:r>
              <a:rPr lang="en-US" sz="3200" b="1" dirty="0">
                <a:solidFill>
                  <a:srgbClr val="002060"/>
                </a:solidFill>
                <a:latin typeface="Lato"/>
              </a:rPr>
              <a:t> </a:t>
            </a:r>
            <a:r>
              <a:rPr lang="vi-VN" sz="3200" b="1" dirty="0">
                <a:solidFill>
                  <a:srgbClr val="002060"/>
                </a:solidFill>
                <a:latin typeface="Lato"/>
              </a:rPr>
              <a:t>Bảo vệ rừng</a:t>
            </a:r>
          </a:p>
          <a:p>
            <a:pPr lvl="0" algn="just">
              <a:defRPr/>
            </a:pPr>
            <a:r>
              <a:rPr lang="vi-VN" sz="3200" b="1" dirty="0">
                <a:solidFill>
                  <a:srgbClr val="002060"/>
                </a:solidFill>
                <a:latin typeface="Lato"/>
              </a:rPr>
              <a:t>11.</a:t>
            </a:r>
            <a:r>
              <a:rPr lang="en-US" sz="3200" b="1" dirty="0">
                <a:solidFill>
                  <a:srgbClr val="002060"/>
                </a:solidFill>
                <a:latin typeface="Lato"/>
              </a:rPr>
              <a:t> </a:t>
            </a:r>
            <a:r>
              <a:rPr lang="vi-VN" sz="3200" b="1" dirty="0">
                <a:solidFill>
                  <a:srgbClr val="002060"/>
                </a:solidFill>
                <a:latin typeface="Lato"/>
              </a:rPr>
              <a:t>Ngư trường</a:t>
            </a:r>
          </a:p>
          <a:p>
            <a:pPr lvl="0" algn="r">
              <a:defRPr/>
            </a:pPr>
            <a:r>
              <a:rPr lang="vi-VN" sz="3200" b="1" dirty="0">
                <a:solidFill>
                  <a:srgbClr val="002060"/>
                </a:solidFill>
                <a:latin typeface="Lato"/>
              </a:rPr>
              <a:t>12.</a:t>
            </a:r>
            <a:r>
              <a:rPr lang="en-US" sz="3200" b="1" dirty="0">
                <a:solidFill>
                  <a:srgbClr val="002060"/>
                </a:solidFill>
                <a:latin typeface="Lato"/>
              </a:rPr>
              <a:t> </a:t>
            </a:r>
            <a:r>
              <a:rPr lang="vi-VN" sz="3200" b="1" dirty="0">
                <a:solidFill>
                  <a:srgbClr val="002060"/>
                </a:solidFill>
                <a:latin typeface="Lato"/>
              </a:rPr>
              <a:t>Nuôi trồng</a:t>
            </a:r>
          </a:p>
          <a:p>
            <a:pPr lvl="0" algn="just">
              <a:defRPr/>
            </a:pPr>
            <a:r>
              <a:rPr lang="vi-VN" sz="3200" b="1" dirty="0">
                <a:solidFill>
                  <a:srgbClr val="002060"/>
                </a:solidFill>
                <a:latin typeface="Lato"/>
              </a:rPr>
              <a:t>13.</a:t>
            </a:r>
            <a:r>
              <a:rPr lang="en-US" sz="3200" b="1" dirty="0">
                <a:solidFill>
                  <a:srgbClr val="002060"/>
                </a:solidFill>
                <a:latin typeface="Lato"/>
              </a:rPr>
              <a:t> </a:t>
            </a:r>
            <a:r>
              <a:rPr lang="vi-VN" sz="3200" b="1" dirty="0">
                <a:solidFill>
                  <a:srgbClr val="002060"/>
                </a:solidFill>
                <a:latin typeface="Lato"/>
              </a:rPr>
              <a:t>Khai thác</a:t>
            </a:r>
          </a:p>
          <a:p>
            <a:pPr lvl="0" algn="r">
              <a:defRPr/>
            </a:pPr>
            <a:r>
              <a:rPr lang="vi-VN" sz="3200" b="1" dirty="0">
                <a:solidFill>
                  <a:srgbClr val="002060"/>
                </a:solidFill>
                <a:latin typeface="Lato"/>
              </a:rPr>
              <a:t>14.</a:t>
            </a:r>
            <a:r>
              <a:rPr lang="en-US" sz="3200" b="1" dirty="0">
                <a:solidFill>
                  <a:srgbClr val="002060"/>
                </a:solidFill>
                <a:latin typeface="Lato"/>
              </a:rPr>
              <a:t> </a:t>
            </a:r>
            <a:r>
              <a:rPr lang="vi-VN" sz="3200" b="1" dirty="0">
                <a:solidFill>
                  <a:srgbClr val="002060"/>
                </a:solidFill>
                <a:latin typeface="Lato"/>
              </a:rPr>
              <a:t>Cạnh tranh</a:t>
            </a:r>
          </a:p>
          <a:p>
            <a:pPr lvl="0" algn="just">
              <a:defRPr/>
            </a:pPr>
            <a:r>
              <a:rPr lang="vi-VN" sz="3200" b="1" dirty="0">
                <a:solidFill>
                  <a:srgbClr val="002060"/>
                </a:solidFill>
                <a:latin typeface="Lato"/>
              </a:rPr>
              <a:t>15.</a:t>
            </a:r>
            <a:r>
              <a:rPr lang="en-US" sz="3200" b="1" dirty="0">
                <a:solidFill>
                  <a:srgbClr val="002060"/>
                </a:solidFill>
                <a:latin typeface="Lato"/>
              </a:rPr>
              <a:t> </a:t>
            </a:r>
            <a:r>
              <a:rPr lang="vi-VN" sz="3200" b="1" dirty="0">
                <a:solidFill>
                  <a:srgbClr val="002060"/>
                </a:solidFill>
                <a:latin typeface="Lato"/>
              </a:rPr>
              <a:t>Thiên tai</a:t>
            </a:r>
          </a:p>
        </p:txBody>
      </p:sp>
      <p:sp>
        <p:nvSpPr>
          <p:cNvPr id="16" name="Freeform 3"/>
          <p:cNvSpPr/>
          <p:nvPr/>
        </p:nvSpPr>
        <p:spPr>
          <a:xfrm>
            <a:off x="11611662" y="286702"/>
            <a:ext cx="1224409" cy="1222878"/>
          </a:xfrm>
          <a:custGeom>
            <a:avLst/>
            <a:gdLst/>
            <a:ahLst/>
            <a:cxnLst/>
            <a:rect l="l" t="t" r="r" b="b"/>
            <a:pathLst>
              <a:path w="1224409" h="1222878">
                <a:moveTo>
                  <a:pt x="0" y="0"/>
                </a:moveTo>
                <a:lnTo>
                  <a:pt x="1224408" y="0"/>
                </a:lnTo>
                <a:lnTo>
                  <a:pt x="1224408" y="1222878"/>
                </a:lnTo>
                <a:lnTo>
                  <a:pt x="0" y="12228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7" name="Freeform 5"/>
          <p:cNvSpPr/>
          <p:nvPr/>
        </p:nvSpPr>
        <p:spPr>
          <a:xfrm rot="19800000">
            <a:off x="-559589" y="569329"/>
            <a:ext cx="3857438" cy="1880501"/>
          </a:xfrm>
          <a:custGeom>
            <a:avLst/>
            <a:gdLst/>
            <a:ahLst/>
            <a:cxnLst/>
            <a:rect l="l" t="t" r="r" b="b"/>
            <a:pathLst>
              <a:path w="4938855" h="2407692">
                <a:moveTo>
                  <a:pt x="0" y="0"/>
                </a:moveTo>
                <a:lnTo>
                  <a:pt x="4938855" y="0"/>
                </a:lnTo>
                <a:lnTo>
                  <a:pt x="4938855" y="2407692"/>
                </a:lnTo>
                <a:lnTo>
                  <a:pt x="0" y="24076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411960125"/>
              </p:ext>
            </p:extLst>
          </p:nvPr>
        </p:nvGraphicFramePr>
        <p:xfrm>
          <a:off x="1665321" y="3219616"/>
          <a:ext cx="7631074" cy="7107936"/>
        </p:xfrm>
        <a:graphic>
          <a:graphicData uri="http://schemas.openxmlformats.org/drawingml/2006/table">
            <a:tbl>
              <a:tblPr firstRow="1" firstCol="1" bandRow="1"/>
              <a:tblGrid>
                <a:gridCol w="346867">
                  <a:extLst>
                    <a:ext uri="{9D8B030D-6E8A-4147-A177-3AD203B41FA5}">
                      <a16:colId xmlns:a16="http://schemas.microsoft.com/office/drawing/2014/main" val="3550533854"/>
                    </a:ext>
                  </a:extLst>
                </a:gridCol>
                <a:gridCol w="346867">
                  <a:extLst>
                    <a:ext uri="{9D8B030D-6E8A-4147-A177-3AD203B41FA5}">
                      <a16:colId xmlns:a16="http://schemas.microsoft.com/office/drawing/2014/main" val="3727157223"/>
                    </a:ext>
                  </a:extLst>
                </a:gridCol>
                <a:gridCol w="346867">
                  <a:extLst>
                    <a:ext uri="{9D8B030D-6E8A-4147-A177-3AD203B41FA5}">
                      <a16:colId xmlns:a16="http://schemas.microsoft.com/office/drawing/2014/main" val="466334991"/>
                    </a:ext>
                  </a:extLst>
                </a:gridCol>
                <a:gridCol w="346867">
                  <a:extLst>
                    <a:ext uri="{9D8B030D-6E8A-4147-A177-3AD203B41FA5}">
                      <a16:colId xmlns:a16="http://schemas.microsoft.com/office/drawing/2014/main" val="1455299819"/>
                    </a:ext>
                  </a:extLst>
                </a:gridCol>
                <a:gridCol w="346867">
                  <a:extLst>
                    <a:ext uri="{9D8B030D-6E8A-4147-A177-3AD203B41FA5}">
                      <a16:colId xmlns:a16="http://schemas.microsoft.com/office/drawing/2014/main" val="609832412"/>
                    </a:ext>
                  </a:extLst>
                </a:gridCol>
                <a:gridCol w="346867">
                  <a:extLst>
                    <a:ext uri="{9D8B030D-6E8A-4147-A177-3AD203B41FA5}">
                      <a16:colId xmlns:a16="http://schemas.microsoft.com/office/drawing/2014/main" val="2353444801"/>
                    </a:ext>
                  </a:extLst>
                </a:gridCol>
                <a:gridCol w="346867">
                  <a:extLst>
                    <a:ext uri="{9D8B030D-6E8A-4147-A177-3AD203B41FA5}">
                      <a16:colId xmlns:a16="http://schemas.microsoft.com/office/drawing/2014/main" val="3417085109"/>
                    </a:ext>
                  </a:extLst>
                </a:gridCol>
                <a:gridCol w="346867">
                  <a:extLst>
                    <a:ext uri="{9D8B030D-6E8A-4147-A177-3AD203B41FA5}">
                      <a16:colId xmlns:a16="http://schemas.microsoft.com/office/drawing/2014/main" val="476898751"/>
                    </a:ext>
                  </a:extLst>
                </a:gridCol>
                <a:gridCol w="346867">
                  <a:extLst>
                    <a:ext uri="{9D8B030D-6E8A-4147-A177-3AD203B41FA5}">
                      <a16:colId xmlns:a16="http://schemas.microsoft.com/office/drawing/2014/main" val="1124949079"/>
                    </a:ext>
                  </a:extLst>
                </a:gridCol>
                <a:gridCol w="346867">
                  <a:extLst>
                    <a:ext uri="{9D8B030D-6E8A-4147-A177-3AD203B41FA5}">
                      <a16:colId xmlns:a16="http://schemas.microsoft.com/office/drawing/2014/main" val="380314350"/>
                    </a:ext>
                  </a:extLst>
                </a:gridCol>
                <a:gridCol w="346867">
                  <a:extLst>
                    <a:ext uri="{9D8B030D-6E8A-4147-A177-3AD203B41FA5}">
                      <a16:colId xmlns:a16="http://schemas.microsoft.com/office/drawing/2014/main" val="3667681665"/>
                    </a:ext>
                  </a:extLst>
                </a:gridCol>
                <a:gridCol w="346867">
                  <a:extLst>
                    <a:ext uri="{9D8B030D-6E8A-4147-A177-3AD203B41FA5}">
                      <a16:colId xmlns:a16="http://schemas.microsoft.com/office/drawing/2014/main" val="3321609445"/>
                    </a:ext>
                  </a:extLst>
                </a:gridCol>
                <a:gridCol w="346867">
                  <a:extLst>
                    <a:ext uri="{9D8B030D-6E8A-4147-A177-3AD203B41FA5}">
                      <a16:colId xmlns:a16="http://schemas.microsoft.com/office/drawing/2014/main" val="3476654550"/>
                    </a:ext>
                  </a:extLst>
                </a:gridCol>
                <a:gridCol w="346867">
                  <a:extLst>
                    <a:ext uri="{9D8B030D-6E8A-4147-A177-3AD203B41FA5}">
                      <a16:colId xmlns:a16="http://schemas.microsoft.com/office/drawing/2014/main" val="201663497"/>
                    </a:ext>
                  </a:extLst>
                </a:gridCol>
                <a:gridCol w="346867">
                  <a:extLst>
                    <a:ext uri="{9D8B030D-6E8A-4147-A177-3AD203B41FA5}">
                      <a16:colId xmlns:a16="http://schemas.microsoft.com/office/drawing/2014/main" val="1252511165"/>
                    </a:ext>
                  </a:extLst>
                </a:gridCol>
                <a:gridCol w="346867">
                  <a:extLst>
                    <a:ext uri="{9D8B030D-6E8A-4147-A177-3AD203B41FA5}">
                      <a16:colId xmlns:a16="http://schemas.microsoft.com/office/drawing/2014/main" val="3640954281"/>
                    </a:ext>
                  </a:extLst>
                </a:gridCol>
                <a:gridCol w="346867">
                  <a:extLst>
                    <a:ext uri="{9D8B030D-6E8A-4147-A177-3AD203B41FA5}">
                      <a16:colId xmlns:a16="http://schemas.microsoft.com/office/drawing/2014/main" val="1427075429"/>
                    </a:ext>
                  </a:extLst>
                </a:gridCol>
                <a:gridCol w="346867">
                  <a:extLst>
                    <a:ext uri="{9D8B030D-6E8A-4147-A177-3AD203B41FA5}">
                      <a16:colId xmlns:a16="http://schemas.microsoft.com/office/drawing/2014/main" val="2362218067"/>
                    </a:ext>
                  </a:extLst>
                </a:gridCol>
                <a:gridCol w="346867">
                  <a:extLst>
                    <a:ext uri="{9D8B030D-6E8A-4147-A177-3AD203B41FA5}">
                      <a16:colId xmlns:a16="http://schemas.microsoft.com/office/drawing/2014/main" val="811878193"/>
                    </a:ext>
                  </a:extLst>
                </a:gridCol>
                <a:gridCol w="346867">
                  <a:extLst>
                    <a:ext uri="{9D8B030D-6E8A-4147-A177-3AD203B41FA5}">
                      <a16:colId xmlns:a16="http://schemas.microsoft.com/office/drawing/2014/main" val="2235297137"/>
                    </a:ext>
                  </a:extLst>
                </a:gridCol>
                <a:gridCol w="346867">
                  <a:extLst>
                    <a:ext uri="{9D8B030D-6E8A-4147-A177-3AD203B41FA5}">
                      <a16:colId xmlns:a16="http://schemas.microsoft.com/office/drawing/2014/main" val="3286162497"/>
                    </a:ext>
                  </a:extLst>
                </a:gridCol>
                <a:gridCol w="346867">
                  <a:extLst>
                    <a:ext uri="{9D8B030D-6E8A-4147-A177-3AD203B41FA5}">
                      <a16:colId xmlns:a16="http://schemas.microsoft.com/office/drawing/2014/main" val="200563595"/>
                    </a:ext>
                  </a:extLst>
                </a:gridCol>
              </a:tblGrid>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651982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Ũ</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Ỏ</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2046704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Ị</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79302573"/>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04019840"/>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2065790"/>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82683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5853650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416559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Ờ</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6496127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Ỏ</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0</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Ộ</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27725895"/>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Ặ</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Ớ</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Ê</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84050689"/>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Ằ</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9574398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Ẩ</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24532227"/>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Ă</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Ặ</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88352718"/>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B</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94566662"/>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Ề</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D</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Ề</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39288838"/>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Ổ</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Ó</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Q</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X</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Ễ</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345665611"/>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Y</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Â</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Ế</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Ư</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0135396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Đ</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L</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M</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Ữ</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69388894"/>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Ệ</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K</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C</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Ạ</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Ồ</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A</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71110951"/>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Ò</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Ộ</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Ú</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Í</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Ủ</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Ô</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O</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625036"/>
                  </a:ext>
                </a:extLst>
              </a:tr>
              <a:tr h="298731">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V</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I</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E</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Ù</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P</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H</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Ò</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T</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Ấ</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U</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X</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Ả</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S</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G</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N</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Ừ</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a:solidFill>
                            <a:srgbClr val="000000"/>
                          </a:solidFill>
                          <a:effectLst/>
                          <a:latin typeface="Times New Roman" panose="02020603050405020304" pitchFamily="18" charset="0"/>
                          <a:ea typeface="#9Slide03 IcielNovecento sans E" panose="00000900000000000000" pitchFamily="2" charset="-93"/>
                        </a:rPr>
                        <a:t>R</a:t>
                      </a:r>
                      <a:endParaRPr lang="en-US" sz="140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635" algn="ctr" fontAlgn="auto">
                        <a:lnSpc>
                          <a:spcPct val="106000"/>
                        </a:lnSpc>
                        <a:spcAft>
                          <a:spcPts val="0"/>
                        </a:spcAft>
                      </a:pPr>
                      <a:r>
                        <a:rPr lang="vi-VN" sz="2000" b="1" dirty="0">
                          <a:solidFill>
                            <a:srgbClr val="000000"/>
                          </a:solidFill>
                          <a:effectLst/>
                          <a:latin typeface="Times New Roman" panose="02020603050405020304" pitchFamily="18" charset="0"/>
                          <a:ea typeface="#9Slide03 IcielNovecento sans E" panose="00000900000000000000" pitchFamily="2" charset="-93"/>
                        </a:rPr>
                        <a:t>G</a:t>
                      </a:r>
                      <a:endParaRPr lang="en-US" sz="1400" dirty="0">
                        <a:effectLst/>
                        <a:latin typeface="Times New Roman" panose="02020603050405020304" pitchFamily="18" charset="0"/>
                        <a:ea typeface="Times New Roman" panose="02020603050405020304" pitchFamily="18" charset="0"/>
                      </a:endParaRPr>
                    </a:p>
                  </a:txBody>
                  <a:tcPr marL="56970" marR="56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61676226"/>
                  </a:ext>
                </a:extLst>
              </a:tr>
            </a:tbl>
          </a:graphicData>
        </a:graphic>
      </p:graphicFrame>
    </p:spTree>
    <p:extLst>
      <p:ext uri="{BB962C8B-B14F-4D97-AF65-F5344CB8AC3E}">
        <p14:creationId xmlns:p14="http://schemas.microsoft.com/office/powerpoint/2010/main" val="42643339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ỏ túi&quot; kinh nghiệm chinh phục vườn quốc gia Bạch Mã - Eholiday.vn">
            <a:extLst>
              <a:ext uri="{FF2B5EF4-FFF2-40B4-BE49-F238E27FC236}">
                <a16:creationId xmlns:a16="http://schemas.microsoft.com/office/drawing/2014/main" id="{930521C8-00F2-DF17-5DB7-672950195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26"/>
            <a:ext cx="18288000" cy="1029951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2511332" y="3775512"/>
            <a:ext cx="13265335" cy="2735975"/>
            <a:chOff x="0" y="0"/>
            <a:chExt cx="3493751" cy="720586"/>
          </a:xfrm>
        </p:grpSpPr>
        <p:sp>
          <p:nvSpPr>
            <p:cNvPr id="4" name="Freeform 4"/>
            <p:cNvSpPr/>
            <p:nvPr/>
          </p:nvSpPr>
          <p:spPr>
            <a:xfrm>
              <a:off x="0" y="0"/>
              <a:ext cx="3493751" cy="720586"/>
            </a:xfrm>
            <a:custGeom>
              <a:avLst/>
              <a:gdLst/>
              <a:ahLst/>
              <a:cxnLst/>
              <a:rect l="l" t="t" r="r" b="b"/>
              <a:pathLst>
                <a:path w="3493751" h="720586">
                  <a:moveTo>
                    <a:pt x="0" y="0"/>
                  </a:moveTo>
                  <a:lnTo>
                    <a:pt x="3493751" y="0"/>
                  </a:lnTo>
                  <a:lnTo>
                    <a:pt x="3493751" y="720586"/>
                  </a:lnTo>
                  <a:lnTo>
                    <a:pt x="0" y="720586"/>
                  </a:lnTo>
                  <a:close/>
                </a:path>
              </a:pathLst>
            </a:custGeom>
            <a:solidFill>
              <a:srgbClr val="05665C"/>
            </a:solidFill>
          </p:spPr>
          <p:txBody>
            <a:bodyPr/>
            <a:lstStyle/>
            <a:p>
              <a:endParaRPr lang="en-US"/>
            </a:p>
          </p:txBody>
        </p:sp>
        <p:sp>
          <p:nvSpPr>
            <p:cNvPr id="5" name="TextBox 5"/>
            <p:cNvSpPr txBox="1"/>
            <p:nvPr/>
          </p:nvSpPr>
          <p:spPr>
            <a:xfrm>
              <a:off x="0" y="-47625"/>
              <a:ext cx="3493751" cy="768211"/>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2511332" y="3775512"/>
            <a:ext cx="13265335" cy="2735975"/>
          </a:xfrm>
          <a:custGeom>
            <a:avLst/>
            <a:gdLst/>
            <a:ahLst/>
            <a:cxnLst/>
            <a:rect l="l" t="t" r="r" b="b"/>
            <a:pathLst>
              <a:path w="13265335" h="2735975">
                <a:moveTo>
                  <a:pt x="0" y="0"/>
                </a:moveTo>
                <a:lnTo>
                  <a:pt x="13265336" y="0"/>
                </a:lnTo>
                <a:lnTo>
                  <a:pt x="13265336" y="2735976"/>
                </a:lnTo>
                <a:lnTo>
                  <a:pt x="0" y="2735976"/>
                </a:lnTo>
                <a:lnTo>
                  <a:pt x="0" y="0"/>
                </a:lnTo>
                <a:close/>
              </a:path>
            </a:pathLst>
          </a:custGeom>
          <a:blipFill>
            <a:blip r:embed="rId3">
              <a:alphaModFix amt="32999"/>
            </a:blip>
            <a:stretch>
              <a:fillRect l="-15705" t="-161779" r="-11196" b="-148920"/>
            </a:stretch>
          </a:blipFill>
        </p:spPr>
        <p:txBody>
          <a:bodyPr/>
          <a:lstStyle/>
          <a:p>
            <a:endParaRPr lang="en-US"/>
          </a:p>
        </p:txBody>
      </p:sp>
      <p:sp>
        <p:nvSpPr>
          <p:cNvPr id="7" name="Freeform 7"/>
          <p:cNvSpPr/>
          <p:nvPr/>
        </p:nvSpPr>
        <p:spPr>
          <a:xfrm>
            <a:off x="2511332" y="3775512"/>
            <a:ext cx="13265335" cy="2735975"/>
          </a:xfrm>
          <a:custGeom>
            <a:avLst/>
            <a:gdLst/>
            <a:ahLst/>
            <a:cxnLst/>
            <a:rect l="l" t="t" r="r" b="b"/>
            <a:pathLst>
              <a:path w="13265335" h="2735975">
                <a:moveTo>
                  <a:pt x="0" y="0"/>
                </a:moveTo>
                <a:lnTo>
                  <a:pt x="13265336" y="0"/>
                </a:lnTo>
                <a:lnTo>
                  <a:pt x="13265336" y="2735976"/>
                </a:lnTo>
                <a:lnTo>
                  <a:pt x="0" y="27359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249466" y="3917626"/>
            <a:ext cx="11535837" cy="1846659"/>
          </a:xfrm>
          <a:prstGeom prst="rect">
            <a:avLst/>
          </a:prstGeom>
        </p:spPr>
        <p:txBody>
          <a:bodyPr lIns="0" tIns="0" rIns="0" bIns="0" rtlCol="0" anchor="t">
            <a:spAutoFit/>
          </a:bodyPr>
          <a:lstStyle/>
          <a:p>
            <a:pPr marL="0" marR="0" lvl="0" indent="0" algn="ctr" defTabSz="914400" rtl="0" eaLnBrk="1" fontAlgn="auto" latinLnBrk="0" hangingPunct="1">
              <a:lnSpc>
                <a:spcPts val="15539"/>
              </a:lnSpc>
              <a:spcBef>
                <a:spcPts val="0"/>
              </a:spcBef>
              <a:spcAft>
                <a:spcPts val="0"/>
              </a:spcAft>
              <a:buClrTx/>
              <a:buSzTx/>
              <a:buFontTx/>
              <a:buNone/>
              <a:tabLst/>
              <a:defRPr/>
            </a:pPr>
            <a:r>
              <a:rPr kumimoji="0" lang="en-US" sz="11099" b="0" i="0" u="none" strike="noStrike" kern="1200" cap="none" spc="543" normalizeH="0" baseline="0" noProof="0" dirty="0">
                <a:ln>
                  <a:noFill/>
                </a:ln>
                <a:solidFill>
                  <a:srgbClr val="FFFF00"/>
                </a:solidFill>
                <a:effectLst/>
                <a:uLnTx/>
                <a:uFillTx/>
                <a:latin typeface="BHN Nexa Rust Slab Heavy"/>
                <a:ea typeface="+mn-ea"/>
                <a:cs typeface="+mn-cs"/>
              </a:rPr>
              <a:t>VẬN DỤNG</a:t>
            </a:r>
          </a:p>
        </p:txBody>
      </p:sp>
    </p:spTree>
    <p:extLst>
      <p:ext uri="{BB962C8B-B14F-4D97-AF65-F5344CB8AC3E}">
        <p14:creationId xmlns:p14="http://schemas.microsoft.com/office/powerpoint/2010/main" val="2434749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B"/>
        </a:solidFill>
        <a:effectLst/>
      </p:bgPr>
    </p:bg>
    <p:spTree>
      <p:nvGrpSpPr>
        <p:cNvPr id="1" name=""/>
        <p:cNvGrpSpPr/>
        <p:nvPr/>
      </p:nvGrpSpPr>
      <p:grpSpPr>
        <a:xfrm>
          <a:off x="0" y="0"/>
          <a:ext cx="0" cy="0"/>
          <a:chOff x="0" y="0"/>
          <a:chExt cx="0" cy="0"/>
        </a:xfrm>
      </p:grpSpPr>
      <p:sp>
        <p:nvSpPr>
          <p:cNvPr id="3" name="TextBox 3"/>
          <p:cNvSpPr txBox="1"/>
          <p:nvPr/>
        </p:nvSpPr>
        <p:spPr>
          <a:xfrm>
            <a:off x="3438940" y="406272"/>
            <a:ext cx="11267823" cy="1772921"/>
          </a:xfrm>
          <a:prstGeom prst="rect">
            <a:avLst/>
          </a:prstGeom>
        </p:spPr>
        <p:txBody>
          <a:bodyPr lIns="0" tIns="0" rIns="0" bIns="0" rtlCol="0" anchor="t">
            <a:spAutoFit/>
          </a:bodyPr>
          <a:lstStyle/>
          <a:p>
            <a:pPr marL="0" marR="0" lvl="0" indent="0" algn="ctr" defTabSz="914400" rtl="0" eaLnBrk="1" fontAlgn="auto" latinLnBrk="0" hangingPunct="1">
              <a:lnSpc>
                <a:spcPts val="15539"/>
              </a:lnSpc>
              <a:spcBef>
                <a:spcPct val="0"/>
              </a:spcBef>
              <a:spcAft>
                <a:spcPts val="0"/>
              </a:spcAft>
              <a:buClrTx/>
              <a:buSzTx/>
              <a:buFontTx/>
              <a:buNone/>
              <a:tabLst/>
              <a:defRPr/>
            </a:pPr>
            <a:r>
              <a:rPr kumimoji="0" lang="en-US" sz="8800" b="0" i="0" u="none" strike="noStrike" kern="1200" cap="none" spc="543" normalizeH="0" baseline="0" noProof="0" dirty="0">
                <a:ln>
                  <a:noFill/>
                </a:ln>
                <a:solidFill>
                  <a:srgbClr val="C00000"/>
                </a:solidFill>
                <a:effectLst/>
                <a:uLnTx/>
                <a:uFillTx/>
                <a:latin typeface="BHN Nexa Rust Slab Heavy"/>
                <a:ea typeface="+mn-ea"/>
                <a:cs typeface="+mn-cs"/>
              </a:rPr>
              <a:t>VẬN</a:t>
            </a:r>
            <a:r>
              <a:rPr kumimoji="0" lang="en-US" sz="8800" b="0" i="0" u="none" strike="noStrike" kern="1200" cap="none" spc="543" normalizeH="0" noProof="0" dirty="0">
                <a:ln>
                  <a:noFill/>
                </a:ln>
                <a:solidFill>
                  <a:srgbClr val="C00000"/>
                </a:solidFill>
                <a:effectLst/>
                <a:uLnTx/>
                <a:uFillTx/>
                <a:latin typeface="BHN Nexa Rust Slab Heavy"/>
                <a:ea typeface="+mn-ea"/>
                <a:cs typeface="+mn-cs"/>
              </a:rPr>
              <a:t> DỤNG</a:t>
            </a:r>
            <a:endParaRPr kumimoji="0" lang="en-US" sz="8800" b="0" i="0" u="none" strike="noStrike" kern="1200" cap="none" spc="543" normalizeH="0" baseline="0" noProof="0" dirty="0">
              <a:ln>
                <a:noFill/>
              </a:ln>
              <a:solidFill>
                <a:srgbClr val="C00000"/>
              </a:solidFill>
              <a:effectLst/>
              <a:uLnTx/>
              <a:uFillTx/>
              <a:latin typeface="BHN Nexa Rust Slab Heavy"/>
              <a:ea typeface="+mn-ea"/>
              <a:cs typeface="+mn-cs"/>
            </a:endParaRPr>
          </a:p>
        </p:txBody>
      </p:sp>
      <p:sp>
        <p:nvSpPr>
          <p:cNvPr id="15" name="Freeform 15"/>
          <p:cNvSpPr/>
          <p:nvPr/>
        </p:nvSpPr>
        <p:spPr>
          <a:xfrm flipH="1">
            <a:off x="-601760" y="8357668"/>
            <a:ext cx="4040700" cy="2298148"/>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6" name="Freeform 16"/>
          <p:cNvSpPr/>
          <p:nvPr/>
        </p:nvSpPr>
        <p:spPr>
          <a:xfrm flipV="1">
            <a:off x="14777912" y="-376999"/>
            <a:ext cx="4040700" cy="2298148"/>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7" name="Freeform 17"/>
          <p:cNvSpPr/>
          <p:nvPr/>
        </p:nvSpPr>
        <p:spPr>
          <a:xfrm rot="-5400000">
            <a:off x="16831957" y="7804258"/>
            <a:ext cx="2616191" cy="2908085"/>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r:embed="rId5">
              <a:extLst>
                <a:ext uri="{96DAC541-7B7A-43D3-8B79-37D633B846F1}">
                  <asvg:svgBlip xmlns="" xmlns:asvg="http://schemas.microsoft.com/office/drawing/2016/SVG/main" r:embed="rId6"/>
                </a:ext>
              </a:extLst>
            </a:blip>
            <a:stretch>
              <a:fillRect l="-34737" b="-40333"/>
            </a:stretch>
          </a:blipFill>
        </p:spPr>
        <p:txBody>
          <a:bodyPr/>
          <a:lstStyle/>
          <a:p>
            <a:endParaRPr lang="en-US"/>
          </a:p>
        </p:txBody>
      </p:sp>
      <p:sp>
        <p:nvSpPr>
          <p:cNvPr id="18" name="Freeform 18"/>
          <p:cNvSpPr/>
          <p:nvPr/>
        </p:nvSpPr>
        <p:spPr>
          <a:xfrm rot="-5400000" flipH="1" flipV="1">
            <a:off x="-1160147" y="-136143"/>
            <a:ext cx="2616191" cy="2908085"/>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r:embed="rId5">
              <a:extLst>
                <a:ext uri="{96DAC541-7B7A-43D3-8B79-37D633B846F1}">
                  <asvg:svgBlip xmlns="" xmlns:asvg="http://schemas.microsoft.com/office/drawing/2016/SVG/main" r:embed="rId6"/>
                </a:ext>
              </a:extLst>
            </a:blip>
            <a:stretch>
              <a:fillRect l="-34737" b="-40333"/>
            </a:stretch>
          </a:blipFill>
        </p:spPr>
        <p:txBody>
          <a:bodyPr/>
          <a:lstStyle/>
          <a:p>
            <a:endParaRPr lang="en-US"/>
          </a:p>
        </p:txBody>
      </p:sp>
      <p:sp>
        <p:nvSpPr>
          <p:cNvPr id="19" name="TextBox 19"/>
          <p:cNvSpPr txBox="1"/>
          <p:nvPr/>
        </p:nvSpPr>
        <p:spPr>
          <a:xfrm>
            <a:off x="1295400" y="2234150"/>
            <a:ext cx="16459199" cy="718145"/>
          </a:xfrm>
          <a:prstGeom prst="rect">
            <a:avLst/>
          </a:prstGeom>
        </p:spPr>
        <p:txBody>
          <a:bodyPr wrap="square" lIns="0" tIns="0" rIns="0" bIns="0" rtlCol="0" anchor="t">
            <a:spAutoFit/>
          </a:bodyPr>
          <a:lstStyle/>
          <a:p>
            <a:pPr lvl="0" algn="ctr">
              <a:lnSpc>
                <a:spcPts val="5629"/>
              </a:lnSpc>
              <a:spcBef>
                <a:spcPct val="0"/>
              </a:spcBef>
              <a:defRPr/>
            </a:pPr>
            <a:r>
              <a:rPr lang="en-US" sz="4800" b="1" dirty="0">
                <a:solidFill>
                  <a:srgbClr val="00B050"/>
                </a:solidFill>
                <a:latin typeface="Dancing Script"/>
              </a:rPr>
              <a:t>T</a:t>
            </a:r>
            <a:r>
              <a:rPr lang="vi-VN" sz="4800" b="1" dirty="0">
                <a:solidFill>
                  <a:srgbClr val="00B050"/>
                </a:solidFill>
                <a:latin typeface="Dancing Script"/>
              </a:rPr>
              <a:t>ìm hiểu về mô hình nuôi trồng thuỷ sản công nghệ cao ở nước ta</a:t>
            </a:r>
            <a:endParaRPr kumimoji="0" lang="en-US" sz="4800" b="1" i="0" u="none" strike="noStrike" kern="1200" cap="none" spc="0" normalizeH="0" baseline="0" noProof="0" dirty="0">
              <a:ln>
                <a:noFill/>
              </a:ln>
              <a:solidFill>
                <a:srgbClr val="00B050"/>
              </a:solidFill>
              <a:effectLst/>
              <a:uLnTx/>
              <a:uFillTx/>
              <a:latin typeface="Dancing Script"/>
            </a:endParaRPr>
          </a:p>
        </p:txBody>
      </p:sp>
      <p:sp>
        <p:nvSpPr>
          <p:cNvPr id="20" name="Freeform 9"/>
          <p:cNvSpPr/>
          <p:nvPr/>
        </p:nvSpPr>
        <p:spPr>
          <a:xfrm>
            <a:off x="1987084" y="3771225"/>
            <a:ext cx="2578712" cy="2578712"/>
          </a:xfrm>
          <a:custGeom>
            <a:avLst/>
            <a:gdLst/>
            <a:ahLst/>
            <a:cxnLst/>
            <a:rect l="l" t="t" r="r" b="b"/>
            <a:pathLst>
              <a:path w="2578712" h="2578712">
                <a:moveTo>
                  <a:pt x="0" y="0"/>
                </a:moveTo>
                <a:lnTo>
                  <a:pt x="2578711" y="0"/>
                </a:lnTo>
                <a:lnTo>
                  <a:pt x="2578711" y="2578712"/>
                </a:lnTo>
                <a:lnTo>
                  <a:pt x="0" y="2578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21" name="Group 10"/>
          <p:cNvGrpSpPr/>
          <p:nvPr/>
        </p:nvGrpSpPr>
        <p:grpSpPr>
          <a:xfrm>
            <a:off x="2089847" y="3696152"/>
            <a:ext cx="2373185" cy="2373185"/>
            <a:chOff x="0" y="0"/>
            <a:chExt cx="812800" cy="812800"/>
          </a:xfrm>
        </p:grpSpPr>
        <p:sp>
          <p:nvSpPr>
            <p:cNvPr id="22"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23" name="TextBox 12"/>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latin typeface="Baloo" panose="020B0604020202020204" charset="-93"/>
                <a:cs typeface="Baloo" panose="020B0604020202020204" charset="-93"/>
              </a:endParaRPr>
            </a:p>
          </p:txBody>
        </p:sp>
      </p:grpSp>
      <p:sp>
        <p:nvSpPr>
          <p:cNvPr id="24" name="Freeform 13"/>
          <p:cNvSpPr/>
          <p:nvPr/>
        </p:nvSpPr>
        <p:spPr>
          <a:xfrm>
            <a:off x="5955147" y="3771225"/>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25" name="Group 14"/>
          <p:cNvGrpSpPr/>
          <p:nvPr/>
        </p:nvGrpSpPr>
        <p:grpSpPr>
          <a:xfrm>
            <a:off x="6057910" y="3696152"/>
            <a:ext cx="2373185" cy="2373185"/>
            <a:chOff x="0" y="0"/>
            <a:chExt cx="812800" cy="812800"/>
          </a:xfrm>
        </p:grpSpPr>
        <p:sp>
          <p:nvSpPr>
            <p:cNvPr id="26"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27" name="TextBox 16"/>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28" name="Freeform 17"/>
          <p:cNvSpPr/>
          <p:nvPr/>
        </p:nvSpPr>
        <p:spPr>
          <a:xfrm>
            <a:off x="9923210" y="3771225"/>
            <a:ext cx="2578712" cy="2578712"/>
          </a:xfrm>
          <a:custGeom>
            <a:avLst/>
            <a:gdLst/>
            <a:ahLst/>
            <a:cxnLst/>
            <a:rect l="l" t="t" r="r" b="b"/>
            <a:pathLst>
              <a:path w="2578712" h="2578712">
                <a:moveTo>
                  <a:pt x="0" y="0"/>
                </a:moveTo>
                <a:lnTo>
                  <a:pt x="2578712" y="0"/>
                </a:lnTo>
                <a:lnTo>
                  <a:pt x="2578712" y="2578712"/>
                </a:lnTo>
                <a:lnTo>
                  <a:pt x="0" y="2578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29" name="Group 18"/>
          <p:cNvGrpSpPr/>
          <p:nvPr/>
        </p:nvGrpSpPr>
        <p:grpSpPr>
          <a:xfrm>
            <a:off x="10026399" y="3696152"/>
            <a:ext cx="2373185" cy="2373185"/>
            <a:chOff x="0" y="0"/>
            <a:chExt cx="812800" cy="812800"/>
          </a:xfrm>
        </p:grpSpPr>
        <p:sp>
          <p:nvSpPr>
            <p:cNvPr id="30"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31" name="TextBox 20"/>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latin typeface="Baloo" panose="020B0604020202020204" charset="-93"/>
                <a:cs typeface="Baloo" panose="020B0604020202020204" charset="-93"/>
              </a:endParaRPr>
            </a:p>
          </p:txBody>
        </p:sp>
      </p:grpSp>
      <p:sp>
        <p:nvSpPr>
          <p:cNvPr id="32" name="Freeform 21"/>
          <p:cNvSpPr/>
          <p:nvPr/>
        </p:nvSpPr>
        <p:spPr>
          <a:xfrm>
            <a:off x="13891273" y="3664608"/>
            <a:ext cx="2578712" cy="2578712"/>
          </a:xfrm>
          <a:custGeom>
            <a:avLst/>
            <a:gdLst/>
            <a:ahLst/>
            <a:cxnLst/>
            <a:rect l="l" t="t" r="r" b="b"/>
            <a:pathLst>
              <a:path w="2578712" h="2578712">
                <a:moveTo>
                  <a:pt x="0" y="0"/>
                </a:moveTo>
                <a:lnTo>
                  <a:pt x="2578712" y="0"/>
                </a:lnTo>
                <a:lnTo>
                  <a:pt x="2578712" y="2578711"/>
                </a:lnTo>
                <a:lnTo>
                  <a:pt x="0" y="25787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3" name="Group 22"/>
          <p:cNvGrpSpPr/>
          <p:nvPr/>
        </p:nvGrpSpPr>
        <p:grpSpPr>
          <a:xfrm>
            <a:off x="13994037" y="3517715"/>
            <a:ext cx="2373185" cy="2373185"/>
            <a:chOff x="0" y="0"/>
            <a:chExt cx="812800" cy="812800"/>
          </a:xfrm>
        </p:grpSpPr>
        <p:sp>
          <p:nvSpPr>
            <p:cNvPr id="34"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5438"/>
            </a:solidFill>
          </p:spPr>
          <p:txBody>
            <a:bodyPr/>
            <a:lstStyle/>
            <a:p>
              <a:endParaRPr lang="en-US"/>
            </a:p>
          </p:txBody>
        </p:sp>
        <p:sp>
          <p:nvSpPr>
            <p:cNvPr id="35" name="TextBox 24"/>
            <p:cNvSpPr txBox="1"/>
            <p:nvPr/>
          </p:nvSpPr>
          <p:spPr>
            <a:xfrm>
              <a:off x="76200" y="28575"/>
              <a:ext cx="660400" cy="708025"/>
            </a:xfrm>
            <a:prstGeom prst="rect">
              <a:avLst/>
            </a:prstGeom>
          </p:spPr>
          <p:txBody>
            <a:bodyPr lIns="58983" tIns="58983" rIns="58983" bIns="58983" rtlCol="0" anchor="ctr"/>
            <a:lstStyle/>
            <a:p>
              <a:pPr algn="ctr">
                <a:lnSpc>
                  <a:spcPts val="3660"/>
                </a:lnSpc>
              </a:pPr>
              <a:endParaRPr/>
            </a:p>
          </p:txBody>
        </p:sp>
      </p:grpSp>
      <p:sp>
        <p:nvSpPr>
          <p:cNvPr id="36" name="Freeform 25"/>
          <p:cNvSpPr/>
          <p:nvPr/>
        </p:nvSpPr>
        <p:spPr>
          <a:xfrm>
            <a:off x="1626985" y="6479911"/>
            <a:ext cx="3245615" cy="2539694"/>
          </a:xfrm>
          <a:custGeom>
            <a:avLst/>
            <a:gdLst/>
            <a:ahLst/>
            <a:cxnLst/>
            <a:rect l="l" t="t" r="r" b="b"/>
            <a:pathLst>
              <a:path w="3245615" h="2539694">
                <a:moveTo>
                  <a:pt x="0" y="0"/>
                </a:moveTo>
                <a:lnTo>
                  <a:pt x="3245616" y="0"/>
                </a:lnTo>
                <a:lnTo>
                  <a:pt x="3245616" y="2539694"/>
                </a:lnTo>
                <a:lnTo>
                  <a:pt x="0" y="25396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37" name="Freeform 26"/>
          <p:cNvSpPr/>
          <p:nvPr/>
        </p:nvSpPr>
        <p:spPr>
          <a:xfrm>
            <a:off x="9564443" y="6349937"/>
            <a:ext cx="3297097" cy="3041572"/>
          </a:xfrm>
          <a:custGeom>
            <a:avLst/>
            <a:gdLst/>
            <a:ahLst/>
            <a:cxnLst/>
            <a:rect l="l" t="t" r="r" b="b"/>
            <a:pathLst>
              <a:path w="3297097" h="3041572">
                <a:moveTo>
                  <a:pt x="0" y="0"/>
                </a:moveTo>
                <a:lnTo>
                  <a:pt x="3297097" y="0"/>
                </a:lnTo>
                <a:lnTo>
                  <a:pt x="3297097" y="3041572"/>
                </a:lnTo>
                <a:lnTo>
                  <a:pt x="0" y="30415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8" name="Freeform 27"/>
          <p:cNvSpPr/>
          <p:nvPr/>
        </p:nvSpPr>
        <p:spPr>
          <a:xfrm>
            <a:off x="5834626" y="6491737"/>
            <a:ext cx="3289783" cy="2594817"/>
          </a:xfrm>
          <a:custGeom>
            <a:avLst/>
            <a:gdLst/>
            <a:ahLst/>
            <a:cxnLst/>
            <a:rect l="l" t="t" r="r" b="b"/>
            <a:pathLst>
              <a:path w="3289783" h="2594817">
                <a:moveTo>
                  <a:pt x="0" y="0"/>
                </a:moveTo>
                <a:lnTo>
                  <a:pt x="3289783" y="0"/>
                </a:lnTo>
                <a:lnTo>
                  <a:pt x="3289783" y="2594817"/>
                </a:lnTo>
                <a:lnTo>
                  <a:pt x="0" y="259481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9" name="Freeform 28"/>
          <p:cNvSpPr/>
          <p:nvPr/>
        </p:nvSpPr>
        <p:spPr>
          <a:xfrm>
            <a:off x="13623540" y="6704308"/>
            <a:ext cx="2930141" cy="2541898"/>
          </a:xfrm>
          <a:custGeom>
            <a:avLst/>
            <a:gdLst/>
            <a:ahLst/>
            <a:cxnLst/>
            <a:rect l="l" t="t" r="r" b="b"/>
            <a:pathLst>
              <a:path w="2930141" h="2541898">
                <a:moveTo>
                  <a:pt x="0" y="0"/>
                </a:moveTo>
                <a:lnTo>
                  <a:pt x="2930141" y="0"/>
                </a:lnTo>
                <a:lnTo>
                  <a:pt x="2930141" y="2541898"/>
                </a:lnTo>
                <a:lnTo>
                  <a:pt x="0" y="2541898"/>
                </a:lnTo>
                <a:lnTo>
                  <a:pt x="0" y="0"/>
                </a:lnTo>
                <a:close/>
              </a:path>
            </a:pathLst>
          </a:custGeom>
          <a:blipFill>
            <a:blip r:embed="rId15"/>
            <a:stretch>
              <a:fillRect/>
            </a:stretch>
          </a:blipFill>
        </p:spPr>
        <p:txBody>
          <a:bodyPr/>
          <a:lstStyle/>
          <a:p>
            <a:endParaRPr lang="en-US"/>
          </a:p>
        </p:txBody>
      </p:sp>
      <p:sp>
        <p:nvSpPr>
          <p:cNvPr id="40" name="TextBox 29"/>
          <p:cNvSpPr txBox="1"/>
          <p:nvPr/>
        </p:nvSpPr>
        <p:spPr>
          <a:xfrm>
            <a:off x="6161933" y="4325509"/>
            <a:ext cx="2165139"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Chuẩn bị </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 ở nhà</a:t>
            </a:r>
          </a:p>
        </p:txBody>
      </p:sp>
      <p:sp>
        <p:nvSpPr>
          <p:cNvPr id="41" name="TextBox 30"/>
          <p:cNvSpPr txBox="1"/>
          <p:nvPr/>
        </p:nvSpPr>
        <p:spPr>
          <a:xfrm>
            <a:off x="10124534" y="4251804"/>
            <a:ext cx="2165139"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Viết </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báo cáo</a:t>
            </a:r>
          </a:p>
        </p:txBody>
      </p:sp>
      <p:sp>
        <p:nvSpPr>
          <p:cNvPr id="42" name="TextBox 31"/>
          <p:cNvSpPr txBox="1"/>
          <p:nvPr/>
        </p:nvSpPr>
        <p:spPr>
          <a:xfrm>
            <a:off x="14215060" y="4151682"/>
            <a:ext cx="1931138" cy="1179810"/>
          </a:xfrm>
          <a:prstGeom prst="rect">
            <a:avLst/>
          </a:prstGeom>
        </p:spPr>
        <p:txBody>
          <a:bodyPr lIns="0" tIns="0" rIns="0" bIns="0" rtlCol="0" anchor="t">
            <a:spAutoFit/>
          </a:bodyPr>
          <a:lstStyle/>
          <a:p>
            <a:pPr algn="ctr">
              <a:lnSpc>
                <a:spcPts val="4641"/>
              </a:lnSpc>
            </a:pPr>
            <a:r>
              <a:rPr lang="en-US" sz="3053">
                <a:solidFill>
                  <a:srgbClr val="FFFFFF"/>
                </a:solidFill>
                <a:latin typeface="Baloo" panose="020B0604020202020204" charset="-93"/>
                <a:cs typeface="Baloo" panose="020B0604020202020204" charset="-93"/>
              </a:rPr>
              <a:t>Thời gian</a:t>
            </a:r>
          </a:p>
          <a:p>
            <a:pPr marL="0" lvl="0" indent="0" algn="ctr">
              <a:lnSpc>
                <a:spcPts val="4641"/>
              </a:lnSpc>
              <a:spcBef>
                <a:spcPct val="0"/>
              </a:spcBef>
            </a:pPr>
            <a:r>
              <a:rPr lang="en-US" sz="3053">
                <a:solidFill>
                  <a:srgbClr val="FFFFFF"/>
                </a:solidFill>
                <a:latin typeface="Baloo" panose="020B0604020202020204" charset="-93"/>
                <a:cs typeface="Baloo" panose="020B0604020202020204" charset="-93"/>
              </a:rPr>
              <a:t>1 tuần</a:t>
            </a:r>
          </a:p>
        </p:txBody>
      </p:sp>
      <p:sp>
        <p:nvSpPr>
          <p:cNvPr id="43" name="TextBox 32"/>
          <p:cNvSpPr txBox="1"/>
          <p:nvPr/>
        </p:nvSpPr>
        <p:spPr>
          <a:xfrm>
            <a:off x="2141858" y="4254031"/>
            <a:ext cx="2269162" cy="1179810"/>
          </a:xfrm>
          <a:prstGeom prst="rect">
            <a:avLst/>
          </a:prstGeom>
        </p:spPr>
        <p:txBody>
          <a:bodyPr lIns="0" tIns="0" rIns="0" bIns="0" rtlCol="0" anchor="t">
            <a:spAutoFit/>
          </a:bodyPr>
          <a:lstStyle/>
          <a:p>
            <a:pPr algn="ctr">
              <a:lnSpc>
                <a:spcPts val="4641"/>
              </a:lnSpc>
            </a:pPr>
            <a:r>
              <a:rPr lang="en-US" sz="3053" dirty="0" err="1">
                <a:solidFill>
                  <a:srgbClr val="FFFFFF"/>
                </a:solidFill>
                <a:latin typeface="Baloo" panose="020B0604020202020204" charset="-93"/>
                <a:cs typeface="Baloo" panose="020B0604020202020204" charset="-93"/>
              </a:rPr>
              <a:t>Hoạt</a:t>
            </a:r>
            <a:r>
              <a:rPr lang="en-US" sz="3053" dirty="0">
                <a:solidFill>
                  <a:srgbClr val="FFFFFF"/>
                </a:solidFill>
                <a:latin typeface="Baloo" panose="020B0604020202020204" charset="-93"/>
                <a:cs typeface="Baloo" panose="020B0604020202020204" charset="-93"/>
              </a:rPr>
              <a:t> </a:t>
            </a:r>
            <a:r>
              <a:rPr lang="en-US" sz="3053" dirty="0" err="1">
                <a:solidFill>
                  <a:srgbClr val="FFFFFF"/>
                </a:solidFill>
                <a:latin typeface="Baloo" panose="020B0604020202020204" charset="-93"/>
                <a:cs typeface="Baloo" panose="020B0604020202020204" charset="-93"/>
              </a:rPr>
              <a:t>động</a:t>
            </a:r>
            <a:r>
              <a:rPr lang="en-US" sz="3053" dirty="0">
                <a:solidFill>
                  <a:srgbClr val="FFFFFF"/>
                </a:solidFill>
                <a:latin typeface="Baloo" panose="020B0604020202020204" charset="-93"/>
                <a:cs typeface="Baloo" panose="020B0604020202020204" charset="-93"/>
              </a:rPr>
              <a:t> </a:t>
            </a:r>
            <a:r>
              <a:rPr lang="en-US" sz="3053" dirty="0" err="1">
                <a:solidFill>
                  <a:srgbClr val="FFFFFF"/>
                </a:solidFill>
                <a:latin typeface="Baloo" panose="020B0604020202020204" charset="-93"/>
                <a:cs typeface="Baloo" panose="020B0604020202020204" charset="-93"/>
              </a:rPr>
              <a:t>nhóm</a:t>
            </a:r>
            <a:endParaRPr lang="en-US" sz="3053" dirty="0">
              <a:solidFill>
                <a:srgbClr val="FFFFFF"/>
              </a:solidFill>
              <a:latin typeface="Baloo" panose="020B0604020202020204" charset="-93"/>
              <a:cs typeface="Baloo" panose="020B0604020202020204" charset="-93"/>
            </a:endParaRPr>
          </a:p>
        </p:txBody>
      </p:sp>
      <p:sp>
        <p:nvSpPr>
          <p:cNvPr id="44" name="TextBox 36"/>
          <p:cNvSpPr txBox="1"/>
          <p:nvPr/>
        </p:nvSpPr>
        <p:spPr>
          <a:xfrm>
            <a:off x="1827198" y="7188137"/>
            <a:ext cx="2883981" cy="1078192"/>
          </a:xfrm>
          <a:prstGeom prst="rect">
            <a:avLst/>
          </a:prstGeom>
        </p:spPr>
        <p:txBody>
          <a:bodyPr lIns="0" tIns="0" rIns="0" bIns="0" rtlCol="0" anchor="t">
            <a:spAutoFit/>
          </a:bodyPr>
          <a:lstStyle/>
          <a:p>
            <a:pPr algn="ctr">
              <a:lnSpc>
                <a:spcPts val="8820"/>
              </a:lnSpc>
              <a:spcBef>
                <a:spcPct val="0"/>
              </a:spcBef>
            </a:pPr>
            <a:r>
              <a:rPr lang="en-US" sz="6300">
                <a:solidFill>
                  <a:srgbClr val="FF3131"/>
                </a:solidFill>
                <a:latin typeface="Charmonman Bold"/>
              </a:rPr>
              <a:t>Group</a:t>
            </a:r>
          </a:p>
        </p:txBody>
      </p:sp>
    </p:spTree>
    <p:extLst>
      <p:ext uri="{BB962C8B-B14F-4D97-AF65-F5344CB8AC3E}">
        <p14:creationId xmlns:p14="http://schemas.microsoft.com/office/powerpoint/2010/main" val="373055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par>
                                <p:cTn id="19" presetID="6"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par>
                                <p:cTn id="25" presetID="6"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par>
                                <p:cTn id="31" presetID="6" presetClass="entr" presetSubtype="16"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circle(in)">
                                      <p:cBhvr>
                                        <p:cTn id="33" dur="2000"/>
                                        <p:tgtEl>
                                          <p:spTgt spid="33"/>
                                        </p:tgtEl>
                                      </p:cBhvr>
                                    </p:animEffect>
                                  </p:childTnLst>
                                </p:cTn>
                              </p:par>
                              <p:par>
                                <p:cTn id="34" presetID="6" presetClass="entr" presetSubtype="16"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par>
                                <p:cTn id="37" presetID="6" presetClass="entr" presetSubtype="16"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ircle(in)">
                                      <p:cBhvr>
                                        <p:cTn id="39" dur="2000"/>
                                        <p:tgtEl>
                                          <p:spTgt spid="37"/>
                                        </p:tgtEl>
                                      </p:cBhvr>
                                    </p:animEffect>
                                  </p:childTnLst>
                                </p:cTn>
                              </p:par>
                              <p:par>
                                <p:cTn id="40" presetID="6" presetClass="entr" presetSubtype="16"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circle(in)">
                                      <p:cBhvr>
                                        <p:cTn id="42" dur="2000"/>
                                        <p:tgtEl>
                                          <p:spTgt spid="38"/>
                                        </p:tgtEl>
                                      </p:cBhvr>
                                    </p:animEffect>
                                  </p:childTnLst>
                                </p:cTn>
                              </p:par>
                              <p:par>
                                <p:cTn id="43" presetID="6" presetClass="entr" presetSubtype="16"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circle(in)">
                                      <p:cBhvr>
                                        <p:cTn id="45" dur="2000"/>
                                        <p:tgtEl>
                                          <p:spTgt spid="39"/>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circle(in)">
                                      <p:cBhvr>
                                        <p:cTn id="51" dur="2000"/>
                                        <p:tgtEl>
                                          <p:spTgt spid="41"/>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in)">
                                      <p:cBhvr>
                                        <p:cTn id="54" dur="2000"/>
                                        <p:tgtEl>
                                          <p:spTgt spid="42"/>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circle(in)">
                                      <p:cBhvr>
                                        <p:cTn id="57" dur="2000"/>
                                        <p:tgtEl>
                                          <p:spTgt spid="43"/>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circle(in)">
                                      <p:cBhvr>
                                        <p:cTn id="60"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0" grpId="0"/>
      <p:bldP spid="41" grpId="0"/>
      <p:bldP spid="42" grpId="0"/>
      <p:bldP spid="4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56178" y="246412"/>
            <a:ext cx="5880542" cy="4491264"/>
          </a:xfrm>
          <a:custGeom>
            <a:avLst/>
            <a:gdLst/>
            <a:ahLst/>
            <a:cxnLst/>
            <a:rect l="l" t="t" r="r" b="b"/>
            <a:pathLst>
              <a:path w="5880542" h="4491264">
                <a:moveTo>
                  <a:pt x="0" y="0"/>
                </a:moveTo>
                <a:lnTo>
                  <a:pt x="5880542" y="0"/>
                </a:lnTo>
                <a:lnTo>
                  <a:pt x="5880542" y="4491264"/>
                </a:lnTo>
                <a:lnTo>
                  <a:pt x="0" y="4491264"/>
                </a:lnTo>
                <a:lnTo>
                  <a:pt x="0" y="0"/>
                </a:lnTo>
                <a:close/>
              </a:path>
            </a:pathLst>
          </a:custGeom>
          <a:blipFill>
            <a:blip r:embed="rId2">
              <a:alphaModFix amt="9999"/>
              <a:extLst>
                <a:ext uri="{96DAC541-7B7A-43D3-8B79-37D633B846F1}">
                  <asvg:svgBlip xmlns="" xmlns:asvg="http://schemas.microsoft.com/office/drawing/2016/SVG/main" r:embed="rId3"/>
                </a:ext>
              </a:extLst>
            </a:blip>
            <a:stretch>
              <a:fillRect/>
            </a:stretch>
          </a:blipFill>
          <a:ln cap="sq">
            <a:noFill/>
            <a:prstDash val="solid"/>
            <a:miter/>
          </a:ln>
        </p:spPr>
        <p:txBody>
          <a:bodyPr/>
          <a:lstStyle/>
          <a:p>
            <a:endParaRPr lang="en-US"/>
          </a:p>
        </p:txBody>
      </p:sp>
      <p:grpSp>
        <p:nvGrpSpPr>
          <p:cNvPr id="3" name="Group 3"/>
          <p:cNvGrpSpPr/>
          <p:nvPr/>
        </p:nvGrpSpPr>
        <p:grpSpPr>
          <a:xfrm>
            <a:off x="15133546" y="-87734"/>
            <a:ext cx="5386205" cy="10462468"/>
            <a:chOff x="0" y="0"/>
            <a:chExt cx="1418589" cy="2755547"/>
          </a:xfrm>
        </p:grpSpPr>
        <p:sp>
          <p:nvSpPr>
            <p:cNvPr id="4" name="Freeform 4"/>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txBody>
            <a:bodyPr/>
            <a:lstStyle/>
            <a:p>
              <a:endParaRPr lang="en-US"/>
            </a:p>
          </p:txBody>
        </p:sp>
        <p:sp>
          <p:nvSpPr>
            <p:cNvPr id="5" name="TextBox 5"/>
            <p:cNvSpPr txBox="1"/>
            <p:nvPr/>
          </p:nvSpPr>
          <p:spPr>
            <a:xfrm>
              <a:off x="0" y="-47625"/>
              <a:ext cx="1418589" cy="2803172"/>
            </a:xfrm>
            <a:prstGeom prst="rect">
              <a:avLst/>
            </a:prstGeom>
          </p:spPr>
          <p:txBody>
            <a:bodyPr lIns="50800" tIns="50800" rIns="50800" bIns="50800" rtlCol="0" anchor="ctr"/>
            <a:lstStyle/>
            <a:p>
              <a:pPr algn="ctr">
                <a:lnSpc>
                  <a:spcPts val="3660"/>
                </a:lnSpc>
              </a:pPr>
              <a:endParaRPr/>
            </a:p>
          </p:txBody>
        </p:sp>
      </p:grpSp>
      <p:sp>
        <p:nvSpPr>
          <p:cNvPr id="6" name="Freeform 6"/>
          <p:cNvSpPr/>
          <p:nvPr/>
        </p:nvSpPr>
        <p:spPr>
          <a:xfrm rot="5400000" flipV="1">
            <a:off x="11354311" y="3040238"/>
            <a:ext cx="12944674" cy="4595359"/>
          </a:xfrm>
          <a:custGeom>
            <a:avLst/>
            <a:gdLst/>
            <a:ahLst/>
            <a:cxnLst/>
            <a:rect l="l" t="t" r="r" b="b"/>
            <a:pathLst>
              <a:path w="12944674" h="4595359">
                <a:moveTo>
                  <a:pt x="0" y="4595360"/>
                </a:moveTo>
                <a:lnTo>
                  <a:pt x="12944674" y="4595360"/>
                </a:lnTo>
                <a:lnTo>
                  <a:pt x="12944674" y="0"/>
                </a:lnTo>
                <a:lnTo>
                  <a:pt x="0" y="0"/>
                </a:lnTo>
                <a:lnTo>
                  <a:pt x="0" y="459536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6091710" y="1380829"/>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 xmlns:asvg="http://schemas.microsoft.com/office/drawing/2016/SVG/main" r:embed="rId7"/>
                </a:ext>
              </a:extLst>
            </a:blip>
            <a:stretch>
              <a:fillRect t="-151970" r="-621009" b="-1346787"/>
            </a:stretch>
          </a:blipFill>
        </p:spPr>
        <p:txBody>
          <a:bodyPr/>
          <a:lstStyle/>
          <a:p>
            <a:endParaRPr lang="en-US"/>
          </a:p>
        </p:txBody>
      </p:sp>
      <p:sp>
        <p:nvSpPr>
          <p:cNvPr id="8" name="Freeform 8"/>
          <p:cNvSpPr/>
          <p:nvPr/>
        </p:nvSpPr>
        <p:spPr>
          <a:xfrm>
            <a:off x="16091710" y="1513103"/>
            <a:ext cx="378788" cy="82851"/>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6">
              <a:extLst>
                <a:ext uri="{96DAC541-7B7A-43D3-8B79-37D633B846F1}">
                  <asvg:svgBlip xmlns="" xmlns:asvg="http://schemas.microsoft.com/office/drawing/2016/SVG/main" r:embed="rId7"/>
                </a:ext>
              </a:extLst>
            </a:blip>
            <a:stretch>
              <a:fillRect t="-151970" r="-621009" b="-1346787"/>
            </a:stretch>
          </a:blipFill>
        </p:spPr>
        <p:txBody>
          <a:bodyPr/>
          <a:lstStyle/>
          <a:p>
            <a:endParaRPr lang="en-US"/>
          </a:p>
        </p:txBody>
      </p:sp>
      <p:grpSp>
        <p:nvGrpSpPr>
          <p:cNvPr id="9" name="Group 9"/>
          <p:cNvGrpSpPr/>
          <p:nvPr/>
        </p:nvGrpSpPr>
        <p:grpSpPr>
          <a:xfrm>
            <a:off x="16531473" y="8442177"/>
            <a:ext cx="816123" cy="816123"/>
            <a:chOff x="0" y="0"/>
            <a:chExt cx="812800" cy="812800"/>
          </a:xfrm>
        </p:grpSpPr>
        <p:sp>
          <p:nvSpPr>
            <p:cNvPr id="10" name="Freeform 10"/>
            <p:cNvSpPr/>
            <p:nvPr/>
          </p:nvSpPr>
          <p:spPr>
            <a:xfrm>
              <a:off x="24025" y="24025"/>
              <a:ext cx="764749" cy="764749"/>
            </a:xfrm>
            <a:custGeom>
              <a:avLst/>
              <a:gdLst/>
              <a:ahLst/>
              <a:cxnLst/>
              <a:rect l="l" t="t" r="r" b="b"/>
              <a:pathLst>
                <a:path w="764749" h="764749">
                  <a:moveTo>
                    <a:pt x="436037" y="29637"/>
                  </a:moveTo>
                  <a:lnTo>
                    <a:pt x="735113" y="328713"/>
                  </a:lnTo>
                  <a:cubicBezTo>
                    <a:pt x="764750" y="358350"/>
                    <a:pt x="764750" y="406400"/>
                    <a:pt x="735113" y="436037"/>
                  </a:cubicBezTo>
                  <a:lnTo>
                    <a:pt x="436037" y="735113"/>
                  </a:lnTo>
                  <a:cubicBezTo>
                    <a:pt x="406400" y="764750"/>
                    <a:pt x="358350" y="764750"/>
                    <a:pt x="328713" y="735113"/>
                  </a:cubicBezTo>
                  <a:lnTo>
                    <a:pt x="29637" y="436037"/>
                  </a:lnTo>
                  <a:cubicBezTo>
                    <a:pt x="0" y="406400"/>
                    <a:pt x="0" y="358350"/>
                    <a:pt x="29637" y="328713"/>
                  </a:cubicBezTo>
                  <a:lnTo>
                    <a:pt x="328713" y="29637"/>
                  </a:lnTo>
                  <a:cubicBezTo>
                    <a:pt x="358350" y="0"/>
                    <a:pt x="406400" y="0"/>
                    <a:pt x="436037" y="29637"/>
                  </a:cubicBezTo>
                  <a:close/>
                </a:path>
              </a:pathLst>
            </a:custGeom>
            <a:solidFill>
              <a:srgbClr val="015438"/>
            </a:solidFill>
          </p:spPr>
          <p:txBody>
            <a:bodyPr/>
            <a:lstStyle/>
            <a:p>
              <a:endParaRPr lang="en-US"/>
            </a:p>
          </p:txBody>
        </p:sp>
        <p:sp>
          <p:nvSpPr>
            <p:cNvPr id="11" name="TextBox 11"/>
            <p:cNvSpPr txBox="1"/>
            <p:nvPr/>
          </p:nvSpPr>
          <p:spPr>
            <a:xfrm>
              <a:off x="139700" y="92075"/>
              <a:ext cx="533400" cy="581025"/>
            </a:xfrm>
            <a:prstGeom prst="rect">
              <a:avLst/>
            </a:prstGeom>
          </p:spPr>
          <p:txBody>
            <a:bodyPr lIns="50800" tIns="50800" rIns="50800" bIns="50800" rtlCol="0" anchor="ctr"/>
            <a:lstStyle/>
            <a:p>
              <a:pPr algn="ctr">
                <a:lnSpc>
                  <a:spcPts val="3660"/>
                </a:lnSpc>
              </a:pPr>
              <a:endParaRPr/>
            </a:p>
          </p:txBody>
        </p:sp>
      </p:grpSp>
      <p:sp>
        <p:nvSpPr>
          <p:cNvPr id="12" name="Freeform 12"/>
          <p:cNvSpPr/>
          <p:nvPr/>
        </p:nvSpPr>
        <p:spPr>
          <a:xfrm>
            <a:off x="-215496" y="7772508"/>
            <a:ext cx="3189023" cy="3123559"/>
          </a:xfrm>
          <a:custGeom>
            <a:avLst/>
            <a:gdLst/>
            <a:ahLst/>
            <a:cxnLst/>
            <a:rect l="l" t="t" r="r" b="b"/>
            <a:pathLst>
              <a:path w="3189023" h="3123559">
                <a:moveTo>
                  <a:pt x="0" y="0"/>
                </a:moveTo>
                <a:lnTo>
                  <a:pt x="3189023" y="0"/>
                </a:lnTo>
                <a:lnTo>
                  <a:pt x="3189023" y="3123559"/>
                </a:lnTo>
                <a:lnTo>
                  <a:pt x="0" y="3123559"/>
                </a:lnTo>
                <a:lnTo>
                  <a:pt x="0" y="0"/>
                </a:lnTo>
                <a:close/>
              </a:path>
            </a:pathLst>
          </a:custGeom>
          <a:blipFill>
            <a:blip r:embed="rId8">
              <a:alphaModFix amt="9999"/>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0368719" y="7442657"/>
            <a:ext cx="2374188" cy="718145"/>
          </a:xfrm>
          <a:prstGeom prst="rect">
            <a:avLst/>
          </a:prstGeom>
        </p:spPr>
        <p:txBody>
          <a:bodyPr lIns="0" tIns="0" rIns="0" bIns="0" rtlCol="0" anchor="t">
            <a:spAutoFit/>
          </a:bodyPr>
          <a:lstStyle/>
          <a:p>
            <a:pPr algn="ctr">
              <a:lnSpc>
                <a:spcPts val="2761"/>
              </a:lnSpc>
            </a:pPr>
            <a:r>
              <a:rPr lang="en-US" sz="2629">
                <a:solidFill>
                  <a:srgbClr val="FFFFFF"/>
                </a:solidFill>
                <a:latin typeface="Baloo" panose="020B0604020202020204" charset="-93"/>
                <a:cs typeface="Baloo" panose="020B0604020202020204" charset="-93"/>
              </a:rPr>
              <a:t>Long-term Viability</a:t>
            </a:r>
          </a:p>
        </p:txBody>
      </p:sp>
      <p:grpSp>
        <p:nvGrpSpPr>
          <p:cNvPr id="14" name="Group 14"/>
          <p:cNvGrpSpPr/>
          <p:nvPr/>
        </p:nvGrpSpPr>
        <p:grpSpPr>
          <a:xfrm>
            <a:off x="1437175" y="2577349"/>
            <a:ext cx="9653268" cy="1678267"/>
            <a:chOff x="0" y="0"/>
            <a:chExt cx="640647" cy="111379"/>
          </a:xfrm>
        </p:grpSpPr>
        <p:sp>
          <p:nvSpPr>
            <p:cNvPr id="15" name="Freeform 15"/>
            <p:cNvSpPr/>
            <p:nvPr/>
          </p:nvSpPr>
          <p:spPr>
            <a:xfrm>
              <a:off x="0" y="0"/>
              <a:ext cx="640647" cy="111379"/>
            </a:xfrm>
            <a:custGeom>
              <a:avLst/>
              <a:gdLst/>
              <a:ahLst/>
              <a:cxnLst/>
              <a:rect l="l" t="t" r="r" b="b"/>
              <a:pathLst>
                <a:path w="640647" h="111379">
                  <a:moveTo>
                    <a:pt x="40902" y="0"/>
                  </a:moveTo>
                  <a:lnTo>
                    <a:pt x="599745" y="0"/>
                  </a:lnTo>
                  <a:cubicBezTo>
                    <a:pt x="610592" y="0"/>
                    <a:pt x="620996" y="4309"/>
                    <a:pt x="628667" y="11980"/>
                  </a:cubicBezTo>
                  <a:cubicBezTo>
                    <a:pt x="636337" y="19651"/>
                    <a:pt x="640647" y="30054"/>
                    <a:pt x="640647" y="40902"/>
                  </a:cubicBezTo>
                  <a:lnTo>
                    <a:pt x="640647" y="70477"/>
                  </a:lnTo>
                  <a:cubicBezTo>
                    <a:pt x="640647" y="93067"/>
                    <a:pt x="622334" y="111379"/>
                    <a:pt x="599745" y="111379"/>
                  </a:cubicBezTo>
                  <a:lnTo>
                    <a:pt x="40902" y="111379"/>
                  </a:lnTo>
                  <a:cubicBezTo>
                    <a:pt x="18312" y="111379"/>
                    <a:pt x="0" y="93067"/>
                    <a:pt x="0" y="70477"/>
                  </a:cubicBezTo>
                  <a:lnTo>
                    <a:pt x="0" y="40902"/>
                  </a:lnTo>
                  <a:cubicBezTo>
                    <a:pt x="0" y="18312"/>
                    <a:pt x="18312" y="0"/>
                    <a:pt x="40902" y="0"/>
                  </a:cubicBezTo>
                  <a:close/>
                </a:path>
              </a:pathLst>
            </a:custGeom>
            <a:solidFill>
              <a:srgbClr val="015438"/>
            </a:solidFill>
          </p:spPr>
          <p:txBody>
            <a:bodyPr/>
            <a:lstStyle/>
            <a:p>
              <a:endParaRPr lang="en-US"/>
            </a:p>
          </p:txBody>
        </p:sp>
        <p:sp>
          <p:nvSpPr>
            <p:cNvPr id="16" name="TextBox 16"/>
            <p:cNvSpPr txBox="1"/>
            <p:nvPr/>
          </p:nvSpPr>
          <p:spPr>
            <a:xfrm>
              <a:off x="0" y="-47625"/>
              <a:ext cx="640647" cy="159004"/>
            </a:xfrm>
            <a:prstGeom prst="rect">
              <a:avLst/>
            </a:prstGeom>
          </p:spPr>
          <p:txBody>
            <a:bodyPr lIns="50800" tIns="50800" rIns="50800" bIns="50800" rtlCol="0" anchor="ctr"/>
            <a:lstStyle/>
            <a:p>
              <a:pPr algn="ctr">
                <a:lnSpc>
                  <a:spcPts val="3660"/>
                </a:lnSpc>
              </a:pPr>
              <a:endParaRPr>
                <a:latin typeface="Baloo" panose="020B0604020202020204" charset="-93"/>
                <a:cs typeface="Baloo" panose="020B0604020202020204" charset="-93"/>
              </a:endParaRPr>
            </a:p>
          </p:txBody>
        </p:sp>
      </p:grpSp>
      <p:grpSp>
        <p:nvGrpSpPr>
          <p:cNvPr id="17" name="Group 17"/>
          <p:cNvGrpSpPr/>
          <p:nvPr/>
        </p:nvGrpSpPr>
        <p:grpSpPr>
          <a:xfrm>
            <a:off x="1437175" y="5232976"/>
            <a:ext cx="10639648" cy="1678267"/>
            <a:chOff x="0" y="0"/>
            <a:chExt cx="706108" cy="111379"/>
          </a:xfrm>
        </p:grpSpPr>
        <p:sp>
          <p:nvSpPr>
            <p:cNvPr id="18" name="Freeform 18"/>
            <p:cNvSpPr/>
            <p:nvPr/>
          </p:nvSpPr>
          <p:spPr>
            <a:xfrm>
              <a:off x="0" y="0"/>
              <a:ext cx="706108" cy="111379"/>
            </a:xfrm>
            <a:custGeom>
              <a:avLst/>
              <a:gdLst/>
              <a:ahLst/>
              <a:cxnLst/>
              <a:rect l="l" t="t" r="r" b="b"/>
              <a:pathLst>
                <a:path w="706108" h="111379">
                  <a:moveTo>
                    <a:pt x="37110" y="0"/>
                  </a:moveTo>
                  <a:lnTo>
                    <a:pt x="668998" y="0"/>
                  </a:lnTo>
                  <a:cubicBezTo>
                    <a:pt x="678841" y="0"/>
                    <a:pt x="688280" y="3910"/>
                    <a:pt x="695239" y="10869"/>
                  </a:cubicBezTo>
                  <a:cubicBezTo>
                    <a:pt x="702199" y="17829"/>
                    <a:pt x="706108" y="27268"/>
                    <a:pt x="706108" y="37110"/>
                  </a:cubicBezTo>
                  <a:lnTo>
                    <a:pt x="706108" y="74269"/>
                  </a:lnTo>
                  <a:cubicBezTo>
                    <a:pt x="706108" y="84112"/>
                    <a:pt x="702199" y="93551"/>
                    <a:pt x="695239" y="100510"/>
                  </a:cubicBezTo>
                  <a:cubicBezTo>
                    <a:pt x="688280" y="107470"/>
                    <a:pt x="678841" y="111379"/>
                    <a:pt x="668998" y="111379"/>
                  </a:cubicBezTo>
                  <a:lnTo>
                    <a:pt x="37110" y="111379"/>
                  </a:lnTo>
                  <a:cubicBezTo>
                    <a:pt x="27268" y="111379"/>
                    <a:pt x="17829" y="107470"/>
                    <a:pt x="10869" y="100510"/>
                  </a:cubicBezTo>
                  <a:cubicBezTo>
                    <a:pt x="3910" y="93551"/>
                    <a:pt x="0" y="84112"/>
                    <a:pt x="0" y="74269"/>
                  </a:cubicBezTo>
                  <a:lnTo>
                    <a:pt x="0" y="37110"/>
                  </a:lnTo>
                  <a:cubicBezTo>
                    <a:pt x="0" y="27268"/>
                    <a:pt x="3910" y="17829"/>
                    <a:pt x="10869" y="10869"/>
                  </a:cubicBezTo>
                  <a:cubicBezTo>
                    <a:pt x="17829" y="3910"/>
                    <a:pt x="27268" y="0"/>
                    <a:pt x="37110" y="0"/>
                  </a:cubicBezTo>
                  <a:close/>
                </a:path>
              </a:pathLst>
            </a:custGeom>
            <a:solidFill>
              <a:srgbClr val="015438"/>
            </a:solidFill>
          </p:spPr>
          <p:txBody>
            <a:bodyPr/>
            <a:lstStyle/>
            <a:p>
              <a:endParaRPr lang="en-US"/>
            </a:p>
          </p:txBody>
        </p:sp>
        <p:sp>
          <p:nvSpPr>
            <p:cNvPr id="19" name="TextBox 19"/>
            <p:cNvSpPr txBox="1"/>
            <p:nvPr/>
          </p:nvSpPr>
          <p:spPr>
            <a:xfrm>
              <a:off x="0" y="-47625"/>
              <a:ext cx="706108" cy="159004"/>
            </a:xfrm>
            <a:prstGeom prst="rect">
              <a:avLst/>
            </a:prstGeom>
          </p:spPr>
          <p:txBody>
            <a:bodyPr lIns="50800" tIns="50800" rIns="50800" bIns="50800" rtlCol="0" anchor="ctr"/>
            <a:lstStyle/>
            <a:p>
              <a:pPr algn="ctr">
                <a:lnSpc>
                  <a:spcPts val="3660"/>
                </a:lnSpc>
              </a:pPr>
              <a:endParaRPr>
                <a:latin typeface="Baloo" panose="020B0604020202020204" charset="-93"/>
                <a:cs typeface="Baloo" panose="020B0604020202020204" charset="-93"/>
              </a:endParaRPr>
            </a:p>
          </p:txBody>
        </p:sp>
      </p:grpSp>
      <p:grpSp>
        <p:nvGrpSpPr>
          <p:cNvPr id="20" name="Group 20"/>
          <p:cNvGrpSpPr/>
          <p:nvPr/>
        </p:nvGrpSpPr>
        <p:grpSpPr>
          <a:xfrm>
            <a:off x="1437175" y="7893045"/>
            <a:ext cx="11714541" cy="1678267"/>
            <a:chOff x="0" y="0"/>
            <a:chExt cx="777445" cy="111379"/>
          </a:xfrm>
        </p:grpSpPr>
        <p:sp>
          <p:nvSpPr>
            <p:cNvPr id="21" name="Freeform 21"/>
            <p:cNvSpPr/>
            <p:nvPr/>
          </p:nvSpPr>
          <p:spPr>
            <a:xfrm>
              <a:off x="0" y="0"/>
              <a:ext cx="777445" cy="111379"/>
            </a:xfrm>
            <a:custGeom>
              <a:avLst/>
              <a:gdLst/>
              <a:ahLst/>
              <a:cxnLst/>
              <a:rect l="l" t="t" r="r" b="b"/>
              <a:pathLst>
                <a:path w="777445" h="111379">
                  <a:moveTo>
                    <a:pt x="33705" y="0"/>
                  </a:moveTo>
                  <a:lnTo>
                    <a:pt x="743740" y="0"/>
                  </a:lnTo>
                  <a:cubicBezTo>
                    <a:pt x="752679" y="0"/>
                    <a:pt x="761252" y="3551"/>
                    <a:pt x="767573" y="9872"/>
                  </a:cubicBezTo>
                  <a:cubicBezTo>
                    <a:pt x="773893" y="16193"/>
                    <a:pt x="777445" y="24766"/>
                    <a:pt x="777445" y="33705"/>
                  </a:cubicBezTo>
                  <a:lnTo>
                    <a:pt x="777445" y="77675"/>
                  </a:lnTo>
                  <a:cubicBezTo>
                    <a:pt x="777445" y="86614"/>
                    <a:pt x="773893" y="95187"/>
                    <a:pt x="767573" y="101508"/>
                  </a:cubicBezTo>
                  <a:cubicBezTo>
                    <a:pt x="761252" y="107828"/>
                    <a:pt x="752679" y="111379"/>
                    <a:pt x="743740" y="111379"/>
                  </a:cubicBezTo>
                  <a:lnTo>
                    <a:pt x="33705" y="111379"/>
                  </a:lnTo>
                  <a:cubicBezTo>
                    <a:pt x="15090" y="111379"/>
                    <a:pt x="0" y="96289"/>
                    <a:pt x="0" y="77675"/>
                  </a:cubicBezTo>
                  <a:lnTo>
                    <a:pt x="0" y="33705"/>
                  </a:lnTo>
                  <a:cubicBezTo>
                    <a:pt x="0" y="24766"/>
                    <a:pt x="3551" y="16193"/>
                    <a:pt x="9872" y="9872"/>
                  </a:cubicBezTo>
                  <a:cubicBezTo>
                    <a:pt x="16193" y="3551"/>
                    <a:pt x="24766" y="0"/>
                    <a:pt x="33705" y="0"/>
                  </a:cubicBezTo>
                  <a:close/>
                </a:path>
              </a:pathLst>
            </a:custGeom>
            <a:solidFill>
              <a:srgbClr val="015438"/>
            </a:solidFill>
          </p:spPr>
          <p:txBody>
            <a:bodyPr/>
            <a:lstStyle/>
            <a:p>
              <a:endParaRPr lang="en-US"/>
            </a:p>
          </p:txBody>
        </p:sp>
        <p:sp>
          <p:nvSpPr>
            <p:cNvPr id="22" name="TextBox 22"/>
            <p:cNvSpPr txBox="1"/>
            <p:nvPr/>
          </p:nvSpPr>
          <p:spPr>
            <a:xfrm>
              <a:off x="0" y="-47625"/>
              <a:ext cx="777445" cy="159004"/>
            </a:xfrm>
            <a:prstGeom prst="rect">
              <a:avLst/>
            </a:prstGeom>
          </p:spPr>
          <p:txBody>
            <a:bodyPr lIns="50800" tIns="50800" rIns="50800" bIns="50800" rtlCol="0" anchor="ctr"/>
            <a:lstStyle/>
            <a:p>
              <a:pPr algn="ctr">
                <a:lnSpc>
                  <a:spcPts val="3660"/>
                </a:lnSpc>
              </a:pPr>
              <a:endParaRPr>
                <a:latin typeface="Baloo" panose="020B0604020202020204" charset="-93"/>
                <a:cs typeface="Baloo" panose="020B0604020202020204" charset="-93"/>
              </a:endParaRPr>
            </a:p>
          </p:txBody>
        </p:sp>
      </p:grpSp>
      <p:sp>
        <p:nvSpPr>
          <p:cNvPr id="23" name="Freeform 23"/>
          <p:cNvSpPr/>
          <p:nvPr/>
        </p:nvSpPr>
        <p:spPr>
          <a:xfrm>
            <a:off x="1028700" y="2471753"/>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028700" y="5127380"/>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5" name="Freeform 25"/>
          <p:cNvSpPr/>
          <p:nvPr/>
        </p:nvSpPr>
        <p:spPr>
          <a:xfrm>
            <a:off x="1028700" y="7787449"/>
            <a:ext cx="1889459" cy="1889459"/>
          </a:xfrm>
          <a:custGeom>
            <a:avLst/>
            <a:gdLst/>
            <a:ahLst/>
            <a:cxnLst/>
            <a:rect l="l" t="t" r="r" b="b"/>
            <a:pathLst>
              <a:path w="1889459" h="1889459">
                <a:moveTo>
                  <a:pt x="0" y="0"/>
                </a:moveTo>
                <a:lnTo>
                  <a:pt x="1889459" y="0"/>
                </a:lnTo>
                <a:lnTo>
                  <a:pt x="1889459" y="1889459"/>
                </a:lnTo>
                <a:lnTo>
                  <a:pt x="0" y="18894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6" name="TextBox 26"/>
          <p:cNvSpPr txBox="1"/>
          <p:nvPr/>
        </p:nvSpPr>
        <p:spPr>
          <a:xfrm>
            <a:off x="16681648" y="8633862"/>
            <a:ext cx="515772" cy="385128"/>
          </a:xfrm>
          <a:prstGeom prst="rect">
            <a:avLst/>
          </a:prstGeom>
        </p:spPr>
        <p:txBody>
          <a:bodyPr lIns="0" tIns="0" rIns="0" bIns="0" rtlCol="0" anchor="t">
            <a:spAutoFit/>
          </a:bodyPr>
          <a:lstStyle/>
          <a:p>
            <a:pPr algn="ctr">
              <a:lnSpc>
                <a:spcPts val="3161"/>
              </a:lnSpc>
            </a:pPr>
            <a:r>
              <a:rPr lang="en-US" sz="2258">
                <a:solidFill>
                  <a:srgbClr val="FFFFFF"/>
                </a:solidFill>
                <a:latin typeface="Montserrat"/>
              </a:rPr>
              <a:t>07</a:t>
            </a:r>
          </a:p>
        </p:txBody>
      </p:sp>
      <p:sp>
        <p:nvSpPr>
          <p:cNvPr id="27" name="TextBox 27"/>
          <p:cNvSpPr txBox="1"/>
          <p:nvPr/>
        </p:nvSpPr>
        <p:spPr>
          <a:xfrm>
            <a:off x="3185141" y="2652637"/>
            <a:ext cx="7317208" cy="1475532"/>
          </a:xfrm>
          <a:prstGeom prst="rect">
            <a:avLst/>
          </a:prstGeom>
        </p:spPr>
        <p:txBody>
          <a:bodyPr lIns="0" tIns="0" rIns="0" bIns="0" rtlCol="0" anchor="t">
            <a:spAutoFit/>
          </a:bodyPr>
          <a:lstStyle/>
          <a:p>
            <a:pPr>
              <a:lnSpc>
                <a:spcPts val="6002"/>
              </a:lnSpc>
            </a:pPr>
            <a:r>
              <a:rPr lang="vi-VN" sz="3353" dirty="0">
                <a:solidFill>
                  <a:srgbClr val="FFFFFF"/>
                </a:solidFill>
                <a:latin typeface="Baloo" panose="020B0604020202020204" charset="-93"/>
                <a:cs typeface="Baloo" panose="020B0604020202020204" charset="-93"/>
              </a:rPr>
              <a:t>1.	Một số sản phẩm sản xuất được từ mô hình</a:t>
            </a:r>
            <a:endParaRPr lang="en-US" sz="3353" dirty="0">
              <a:solidFill>
                <a:srgbClr val="FFFFFF"/>
              </a:solidFill>
              <a:latin typeface="Baloo" panose="020B0604020202020204" charset="-93"/>
              <a:cs typeface="Baloo" panose="020B0604020202020204" charset="-93"/>
            </a:endParaRPr>
          </a:p>
        </p:txBody>
      </p:sp>
      <p:sp>
        <p:nvSpPr>
          <p:cNvPr id="28" name="TextBox 28"/>
          <p:cNvSpPr txBox="1"/>
          <p:nvPr/>
        </p:nvSpPr>
        <p:spPr>
          <a:xfrm>
            <a:off x="1143283" y="995266"/>
            <a:ext cx="9359065" cy="1034952"/>
          </a:xfrm>
          <a:prstGeom prst="rect">
            <a:avLst/>
          </a:prstGeom>
        </p:spPr>
        <p:txBody>
          <a:bodyPr lIns="0" tIns="0" rIns="0" bIns="0" rtlCol="0" anchor="t">
            <a:spAutoFit/>
          </a:bodyPr>
          <a:lstStyle/>
          <a:p>
            <a:pPr marL="0" lvl="0" indent="0" algn="l">
              <a:lnSpc>
                <a:spcPts val="7600"/>
              </a:lnSpc>
              <a:spcBef>
                <a:spcPct val="0"/>
              </a:spcBef>
            </a:pPr>
            <a:r>
              <a:rPr lang="en-US" sz="8000" spc="-576" dirty="0">
                <a:solidFill>
                  <a:srgbClr val="C00000"/>
                </a:solidFill>
                <a:latin typeface="Baloo" panose="020B0604020202020204" charset="-93"/>
                <a:cs typeface="Baloo" panose="020B0604020202020204" charset="-93"/>
              </a:rPr>
              <a:t>CẤU  TRÚC  CƠ  BẢN </a:t>
            </a:r>
          </a:p>
        </p:txBody>
      </p:sp>
      <p:sp>
        <p:nvSpPr>
          <p:cNvPr id="29" name="TextBox 29"/>
          <p:cNvSpPr txBox="1"/>
          <p:nvPr/>
        </p:nvSpPr>
        <p:spPr>
          <a:xfrm>
            <a:off x="3185141" y="5211225"/>
            <a:ext cx="7317208" cy="1538883"/>
          </a:xfrm>
          <a:prstGeom prst="rect">
            <a:avLst/>
          </a:prstGeom>
        </p:spPr>
        <p:txBody>
          <a:bodyPr lIns="0" tIns="0" rIns="0" bIns="0" rtlCol="0" anchor="t">
            <a:spAutoFit/>
          </a:bodyPr>
          <a:lstStyle/>
          <a:p>
            <a:pPr>
              <a:lnSpc>
                <a:spcPts val="6002"/>
              </a:lnSpc>
            </a:pPr>
            <a:r>
              <a:rPr lang="en-US" sz="3353" dirty="0">
                <a:solidFill>
                  <a:srgbClr val="FFFFFF"/>
                </a:solidFill>
                <a:latin typeface="Baloo" panose="020B0604020202020204" charset="-93"/>
                <a:cs typeface="Baloo" panose="020B0604020202020204" charset="-93"/>
              </a:rPr>
              <a:t>2.	</a:t>
            </a:r>
            <a:r>
              <a:rPr lang="en-US" sz="3353" dirty="0" err="1">
                <a:solidFill>
                  <a:srgbClr val="FFFFFF"/>
                </a:solidFill>
                <a:latin typeface="Baloo" panose="020B0604020202020204" charset="-93"/>
                <a:cs typeface="Baloo" panose="020B0604020202020204" charset="-93"/>
              </a:rPr>
              <a:t>Ứng</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dụng</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công</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nghệ</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sản</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xuất</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trong</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mô</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hình</a:t>
            </a:r>
            <a:r>
              <a:rPr lang="en-US" sz="3353" dirty="0">
                <a:solidFill>
                  <a:srgbClr val="FFFFFF"/>
                </a:solidFill>
                <a:latin typeface="Baloo" panose="020B0604020202020204" charset="-93"/>
                <a:cs typeface="Baloo" panose="020B0604020202020204" charset="-93"/>
              </a:rPr>
              <a:t>.</a:t>
            </a:r>
          </a:p>
        </p:txBody>
      </p:sp>
      <p:sp>
        <p:nvSpPr>
          <p:cNvPr id="30" name="TextBox 30"/>
          <p:cNvSpPr txBox="1"/>
          <p:nvPr/>
        </p:nvSpPr>
        <p:spPr>
          <a:xfrm>
            <a:off x="3166819" y="8280816"/>
            <a:ext cx="7317208" cy="769441"/>
          </a:xfrm>
          <a:prstGeom prst="rect">
            <a:avLst/>
          </a:prstGeom>
        </p:spPr>
        <p:txBody>
          <a:bodyPr lIns="0" tIns="0" rIns="0" bIns="0" rtlCol="0" anchor="t">
            <a:spAutoFit/>
          </a:bodyPr>
          <a:lstStyle/>
          <a:p>
            <a:pPr lvl="0">
              <a:lnSpc>
                <a:spcPts val="6002"/>
              </a:lnSpc>
            </a:pPr>
            <a:r>
              <a:rPr lang="en-US" sz="3353" dirty="0">
                <a:solidFill>
                  <a:srgbClr val="FFFFFF"/>
                </a:solidFill>
                <a:latin typeface="Baloo" panose="020B0604020202020204" charset="-93"/>
                <a:cs typeface="Baloo" panose="020B0604020202020204" charset="-93"/>
              </a:rPr>
              <a:t>3.	Ý </a:t>
            </a:r>
            <a:r>
              <a:rPr lang="en-US" sz="3353" dirty="0" err="1">
                <a:solidFill>
                  <a:srgbClr val="FFFFFF"/>
                </a:solidFill>
                <a:latin typeface="Baloo" panose="020B0604020202020204" charset="-93"/>
                <a:cs typeface="Baloo" panose="020B0604020202020204" charset="-93"/>
              </a:rPr>
              <a:t>nghĩa</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của</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phát</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triển</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mô</a:t>
            </a:r>
            <a:r>
              <a:rPr lang="en-US" sz="3353" dirty="0">
                <a:solidFill>
                  <a:srgbClr val="FFFFFF"/>
                </a:solidFill>
                <a:latin typeface="Baloo" panose="020B0604020202020204" charset="-93"/>
                <a:cs typeface="Baloo" panose="020B0604020202020204" charset="-93"/>
              </a:rPr>
              <a:t> </a:t>
            </a:r>
            <a:r>
              <a:rPr lang="en-US" sz="3353" dirty="0" err="1">
                <a:solidFill>
                  <a:srgbClr val="FFFFFF"/>
                </a:solidFill>
                <a:latin typeface="Baloo" panose="020B0604020202020204" charset="-93"/>
                <a:cs typeface="Baloo" panose="020B0604020202020204" charset="-93"/>
              </a:rPr>
              <a:t>hình</a:t>
            </a:r>
            <a:endParaRPr lang="en-US" sz="3353" dirty="0">
              <a:solidFill>
                <a:srgbClr val="FFFFFF"/>
              </a:solidFill>
              <a:latin typeface="Baloo" panose="020B0604020202020204" charset="-93"/>
              <a:cs typeface="Baloo" panose="020B0604020202020204" charset="-93"/>
            </a:endParaRPr>
          </a:p>
        </p:txBody>
      </p:sp>
    </p:spTree>
    <p:extLst>
      <p:ext uri="{BB962C8B-B14F-4D97-AF65-F5344CB8AC3E}">
        <p14:creationId xmlns:p14="http://schemas.microsoft.com/office/powerpoint/2010/main" val="28678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par>
                                <p:cTn id="36" presetID="6"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circle(in)">
                                      <p:cBhvr>
                                        <p:cTn id="4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9702" r="-9702"/>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71809"/>
              <a:ext cx="2906588" cy="1497718"/>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2</a:t>
              </a:r>
            </a:p>
          </p:txBody>
        </p:sp>
        <p:sp>
          <p:nvSpPr>
            <p:cNvPr id="23" name="TextBox 23"/>
            <p:cNvSpPr txBox="1"/>
            <p:nvPr/>
          </p:nvSpPr>
          <p:spPr>
            <a:xfrm>
              <a:off x="4574304" y="8184596"/>
              <a:ext cx="12441028" cy="2002792"/>
            </a:xfrm>
            <a:prstGeom prst="rect">
              <a:avLst/>
            </a:prstGeom>
          </p:spPr>
          <p:txBody>
            <a:bodyPr lIns="0" tIns="0" rIns="0" bIns="0" rtlCol="0" anchor="t">
              <a:spAutoFit/>
            </a:bodyPr>
            <a:lstStyle/>
            <a:p>
              <a:pPr lvl="0" algn="ctr">
                <a:lnSpc>
                  <a:spcPts val="8319"/>
                </a:lnSpc>
                <a:defRPr/>
              </a:pPr>
              <a:r>
                <a:rPr lang="vi-VN" sz="4800" b="1" spc="-7" dirty="0">
                  <a:solidFill>
                    <a:srgbClr val="FFF7DB"/>
                  </a:solidFill>
                  <a:latin typeface="Lato 1 Bold"/>
                </a:rPr>
                <a:t>Thực trạng nguồn lợi thuỷ sản nội địa và ven bờ biển của nước ta</a:t>
              </a:r>
              <a:endParaRPr kumimoji="0" lang="en-US" sz="4800" b="1" i="0" u="none" strike="noStrike" kern="1200" cap="none" spc="-7" normalizeH="0" baseline="0" noProof="0" dirty="0">
                <a:ln>
                  <a:noFill/>
                </a:ln>
                <a:solidFill>
                  <a:srgbClr val="FFF7DB"/>
                </a:solidFill>
                <a:effectLst/>
                <a:uLnTx/>
                <a:uFillTx/>
                <a:latin typeface="Lato 1 Bold"/>
                <a:ea typeface="+mn-ea"/>
                <a:cs typeface="+mn-cs"/>
              </a:endParaRP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1775530" y="3753048"/>
            <a:ext cx="5460512" cy="1330492"/>
          </a:xfrm>
          <a:prstGeom prst="rect">
            <a:avLst/>
          </a:prstGeom>
        </p:spPr>
        <p:txBody>
          <a:bodyPr lIns="0" tIns="0" rIns="0" bIns="0" rtlCol="0" anchor="t">
            <a:spAutoFit/>
          </a:bodyPr>
          <a:lstStyle/>
          <a:p>
            <a:pPr lvl="0" algn="ctr">
              <a:lnSpc>
                <a:spcPts val="12480"/>
              </a:lnSpc>
              <a:defRPr/>
            </a:pPr>
            <a:r>
              <a:rPr lang="en-US" sz="4000" spc="-12" dirty="0" err="1">
                <a:solidFill>
                  <a:srgbClr val="FFFF00"/>
                </a:solidFill>
                <a:latin typeface="BHN Nexa Rust Slab Heavy" panose="020B0604020202020204" charset="0"/>
              </a:rPr>
              <a:t>suy</a:t>
            </a:r>
            <a:r>
              <a:rPr lang="en-US" sz="4000" spc="-12" dirty="0">
                <a:solidFill>
                  <a:srgbClr val="FFFF00"/>
                </a:solidFill>
                <a:latin typeface="BHN Nexa Rust Slab Heavy" panose="020B0604020202020204" charset="0"/>
              </a:rPr>
              <a:t> </a:t>
            </a:r>
            <a:r>
              <a:rPr lang="en-US" sz="4000" spc="-12" dirty="0" err="1">
                <a:solidFill>
                  <a:srgbClr val="FFFF00"/>
                </a:solidFill>
                <a:latin typeface="BHN Nexa Rust Slab Heavy" panose="020B0604020202020204" charset="0"/>
              </a:rPr>
              <a:t>giảm</a:t>
            </a:r>
            <a:endParaRPr kumimoji="0" lang="en-US" sz="40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spTree>
    <p:extLst>
      <p:ext uri="{BB962C8B-B14F-4D97-AF65-F5344CB8AC3E}">
        <p14:creationId xmlns:p14="http://schemas.microsoft.com/office/powerpoint/2010/main" val="130879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338" r="-3017" b="-24788"/>
            </a:stretch>
          </a:blipFill>
        </p:spPr>
        <p:txBody>
          <a:bodyPr/>
          <a:lstStyle/>
          <a:p>
            <a:endParaRPr lang="en-US"/>
          </a:p>
        </p:txBody>
      </p:sp>
      <p:grpSp>
        <p:nvGrpSpPr>
          <p:cNvPr id="3" name="Group 3"/>
          <p:cNvGrpSpPr/>
          <p:nvPr/>
        </p:nvGrpSpPr>
        <p:grpSpPr>
          <a:xfrm>
            <a:off x="-1008942" y="-607408"/>
            <a:ext cx="21056257" cy="12344400"/>
            <a:chOff x="0" y="0"/>
            <a:chExt cx="5545681" cy="3251200"/>
          </a:xfrm>
        </p:grpSpPr>
        <p:sp>
          <p:nvSpPr>
            <p:cNvPr id="4" name="Freeform 4"/>
            <p:cNvSpPr/>
            <p:nvPr/>
          </p:nvSpPr>
          <p:spPr>
            <a:xfrm>
              <a:off x="0" y="0"/>
              <a:ext cx="5545681" cy="3251200"/>
            </a:xfrm>
            <a:custGeom>
              <a:avLst/>
              <a:gdLst/>
              <a:ahLst/>
              <a:cxnLst/>
              <a:rect l="l" t="t" r="r" b="b"/>
              <a:pathLst>
                <a:path w="5545681" h="3251200">
                  <a:moveTo>
                    <a:pt x="0" y="0"/>
                  </a:moveTo>
                  <a:lnTo>
                    <a:pt x="5545681" y="0"/>
                  </a:lnTo>
                  <a:lnTo>
                    <a:pt x="5545681" y="3251200"/>
                  </a:lnTo>
                  <a:lnTo>
                    <a:pt x="0" y="3251200"/>
                  </a:lnTo>
                  <a:close/>
                </a:path>
              </a:pathLst>
            </a:custGeom>
            <a:solidFill>
              <a:srgbClr val="758F41">
                <a:alpha val="41961"/>
              </a:srgbClr>
            </a:solidFill>
          </p:spPr>
          <p:txBody>
            <a:bodyPr/>
            <a:lstStyle/>
            <a:p>
              <a:endParaRPr lang="en-US"/>
            </a:p>
          </p:txBody>
        </p:sp>
        <p:sp>
          <p:nvSpPr>
            <p:cNvPr id="5" name="TextBox 5"/>
            <p:cNvSpPr txBox="1"/>
            <p:nvPr/>
          </p:nvSpPr>
          <p:spPr>
            <a:xfrm>
              <a:off x="0" y="-38100"/>
              <a:ext cx="5545681" cy="3289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5565643" y="4803012"/>
            <a:ext cx="8259122" cy="1413942"/>
          </a:xfrm>
          <a:prstGeom prst="rect">
            <a:avLst/>
          </a:prstGeom>
        </p:spPr>
        <p:txBody>
          <a:bodyPr lIns="0" tIns="0" rIns="0" bIns="0" rtlCol="0" anchor="t">
            <a:spAutoFit/>
          </a:bodyPr>
          <a:lstStyle/>
          <a:p>
            <a:pPr marL="0" marR="0" lvl="0" indent="0" algn="just" defTabSz="914400" rtl="0" eaLnBrk="1" fontAlgn="auto" latinLnBrk="0" hangingPunct="1">
              <a:lnSpc>
                <a:spcPts val="10975"/>
              </a:lnSpc>
              <a:spcBef>
                <a:spcPts val="0"/>
              </a:spcBef>
              <a:spcAft>
                <a:spcPts val="0"/>
              </a:spcAft>
              <a:buClrTx/>
              <a:buSzTx/>
              <a:buFontTx/>
              <a:buNone/>
              <a:tabLst/>
              <a:defRPr/>
            </a:pPr>
            <a:r>
              <a:rPr kumimoji="0" lang="en-US" sz="9799" b="0" i="0" u="none" strike="noStrike" kern="1200" cap="none" spc="0" normalizeH="0" baseline="0" noProof="0" dirty="0">
                <a:ln>
                  <a:noFill/>
                </a:ln>
                <a:solidFill>
                  <a:srgbClr val="FFFF00"/>
                </a:solidFill>
                <a:effectLst/>
                <a:uLnTx/>
                <a:uFillTx/>
                <a:latin typeface="Dancing Script Bold"/>
                <a:ea typeface="+mn-ea"/>
                <a:cs typeface="+mn-cs"/>
              </a:rPr>
              <a:t>Thank You!</a:t>
            </a:r>
          </a:p>
        </p:txBody>
      </p:sp>
    </p:spTree>
    <p:extLst>
      <p:ext uri="{BB962C8B-B14F-4D97-AF65-F5344CB8AC3E}">
        <p14:creationId xmlns:p14="http://schemas.microsoft.com/office/powerpoint/2010/main" val="107499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9466" r="-9466"/>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64218"/>
            <a:ext cx="2906588" cy="151290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3</a:t>
            </a:r>
          </a:p>
        </p:txBody>
      </p:sp>
      <p:sp>
        <p:nvSpPr>
          <p:cNvPr id="23" name="TextBox 23"/>
          <p:cNvSpPr txBox="1"/>
          <p:nvPr/>
        </p:nvSpPr>
        <p:spPr>
          <a:xfrm>
            <a:off x="4574304" y="8184596"/>
            <a:ext cx="12441028" cy="938398"/>
          </a:xfrm>
          <a:prstGeom prst="rect">
            <a:avLst/>
          </a:prstGeom>
        </p:spPr>
        <p:txBody>
          <a:bodyPr lIns="0" tIns="0" rIns="0" bIns="0" rtlCol="0" anchor="t">
            <a:spAutoFit/>
          </a:bodyPr>
          <a:lstStyle/>
          <a:p>
            <a:pPr lvl="0" algn="ctr">
              <a:lnSpc>
                <a:spcPts val="8319"/>
              </a:lnSpc>
              <a:defRPr/>
            </a:pPr>
            <a:r>
              <a:rPr lang="en-US" sz="4800" b="1" spc="-7" dirty="0" err="1">
                <a:solidFill>
                  <a:srgbClr val="FFF7DB"/>
                </a:solidFill>
                <a:latin typeface="Lato 1 Bold"/>
              </a:rPr>
              <a:t>Loại</a:t>
            </a:r>
            <a:r>
              <a:rPr lang="en-US" sz="4800" b="1" spc="-7" dirty="0">
                <a:solidFill>
                  <a:srgbClr val="FFF7DB"/>
                </a:solidFill>
                <a:latin typeface="Lato 1 Bold"/>
              </a:rPr>
              <a:t> </a:t>
            </a:r>
            <a:r>
              <a:rPr lang="en-US" sz="4800" b="1" spc="-7" dirty="0" err="1">
                <a:solidFill>
                  <a:srgbClr val="FFF7DB"/>
                </a:solidFill>
                <a:latin typeface="Lato 1 Bold"/>
              </a:rPr>
              <a:t>hải</a:t>
            </a:r>
            <a:r>
              <a:rPr lang="en-US" sz="4800" b="1" spc="-7" dirty="0">
                <a:solidFill>
                  <a:srgbClr val="FFF7DB"/>
                </a:solidFill>
                <a:latin typeface="Lato 1 Bold"/>
              </a:rPr>
              <a:t> </a:t>
            </a:r>
            <a:r>
              <a:rPr lang="en-US" sz="4800" b="1" spc="-7" dirty="0" err="1">
                <a:solidFill>
                  <a:srgbClr val="FFF7DB"/>
                </a:solidFill>
                <a:latin typeface="Lato 1 Bold"/>
              </a:rPr>
              <a:t>sản</a:t>
            </a:r>
            <a:r>
              <a:rPr lang="en-US" sz="4800" b="1" spc="-7" dirty="0">
                <a:solidFill>
                  <a:srgbClr val="FFF7DB"/>
                </a:solidFill>
                <a:latin typeface="Lato 1 Bold"/>
              </a:rPr>
              <a:t> </a:t>
            </a:r>
            <a:r>
              <a:rPr lang="en-US" sz="4800" b="1" spc="-7" dirty="0" err="1">
                <a:solidFill>
                  <a:srgbClr val="FFF7DB"/>
                </a:solidFill>
                <a:latin typeface="Lato 1 Bold"/>
              </a:rPr>
              <a:t>chúng</a:t>
            </a:r>
            <a:r>
              <a:rPr lang="en-US" sz="4800" b="1" spc="-7" dirty="0">
                <a:solidFill>
                  <a:srgbClr val="FFF7DB"/>
                </a:solidFill>
                <a:latin typeface="Lato 1 Bold"/>
              </a:rPr>
              <a:t> ta </a:t>
            </a:r>
            <a:r>
              <a:rPr lang="en-US" sz="4800" b="1" spc="-7" dirty="0" err="1">
                <a:solidFill>
                  <a:srgbClr val="FFF7DB"/>
                </a:solidFill>
                <a:latin typeface="Lato 1 Bold"/>
              </a:rPr>
              <a:t>khai</a:t>
            </a:r>
            <a:r>
              <a:rPr lang="en-US" sz="4800" b="1" spc="-7" dirty="0">
                <a:solidFill>
                  <a:srgbClr val="FFF7DB"/>
                </a:solidFill>
                <a:latin typeface="Lato 1 Bold"/>
              </a:rPr>
              <a:t> </a:t>
            </a:r>
            <a:r>
              <a:rPr lang="en-US" sz="4800" b="1" spc="-7" dirty="0" err="1">
                <a:solidFill>
                  <a:srgbClr val="FFF7DB"/>
                </a:solidFill>
                <a:latin typeface="Lato 1 Bold"/>
              </a:rPr>
              <a:t>thác</a:t>
            </a:r>
            <a:r>
              <a:rPr lang="en-US" sz="4800" b="1" spc="-7" dirty="0">
                <a:solidFill>
                  <a:srgbClr val="FFF7DB"/>
                </a:solidFill>
                <a:latin typeface="Lato 1 Bold"/>
              </a:rPr>
              <a:t> </a:t>
            </a:r>
            <a:r>
              <a:rPr lang="en-US" sz="4800" b="1" spc="-7" dirty="0" err="1">
                <a:solidFill>
                  <a:srgbClr val="FFF7DB"/>
                </a:solidFill>
                <a:latin typeface="Lato 1 Bold"/>
              </a:rPr>
              <a:t>nhiều</a:t>
            </a:r>
            <a:r>
              <a:rPr lang="en-US" sz="4800" b="1" spc="-7" dirty="0">
                <a:solidFill>
                  <a:srgbClr val="FFF7DB"/>
                </a:solidFill>
                <a:latin typeface="Lato 1 Bold"/>
              </a:rPr>
              <a:t> </a:t>
            </a:r>
            <a:r>
              <a:rPr lang="en-US" sz="4800" b="1" spc="-7" dirty="0" err="1">
                <a:solidFill>
                  <a:srgbClr val="FFF7DB"/>
                </a:solidFill>
                <a:latin typeface="Lato 1 Bold"/>
              </a:rPr>
              <a:t>nhất</a:t>
            </a:r>
            <a:r>
              <a:rPr lang="en-US" sz="4800" b="1" spc="-7" dirty="0">
                <a:solidFill>
                  <a:srgbClr val="FFF7DB"/>
                </a:solidFill>
                <a:latin typeface="Lato 1 Bold"/>
              </a:rPr>
              <a:t> </a:t>
            </a:r>
            <a:r>
              <a:rPr lang="en-US" sz="4800" b="1" spc="-7" dirty="0" err="1">
                <a:solidFill>
                  <a:srgbClr val="FFF7DB"/>
                </a:solidFill>
                <a:latin typeface="Lato 1 Bold"/>
              </a:rPr>
              <a:t>là</a:t>
            </a:r>
            <a:r>
              <a:rPr lang="en-US" sz="4800" b="1" spc="-7" dirty="0">
                <a:solidFill>
                  <a:srgbClr val="FFF7DB"/>
                </a:solidFill>
                <a:latin typeface="Lato 1 Bold"/>
              </a:rPr>
              <a:t> </a:t>
            </a:r>
            <a:endParaRPr kumimoji="0" lang="en-US" sz="4800" b="1" i="0" u="none" strike="noStrike" kern="1200" cap="none" spc="-7" normalizeH="0" baseline="0" noProof="0" dirty="0">
              <a:ln>
                <a:noFill/>
              </a:ln>
              <a:solidFill>
                <a:srgbClr val="FFF7DB"/>
              </a:solidFill>
              <a:effectLst/>
              <a:uLnTx/>
              <a:uFillTx/>
              <a:latin typeface="Lato 1 Bold"/>
              <a:ea typeface="+mn-ea"/>
              <a:cs typeface="+mn-cs"/>
            </a:endParaRPr>
          </a:p>
        </p:txBody>
      </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1118300" y="3790432"/>
            <a:ext cx="6172955" cy="1330492"/>
          </a:xfrm>
          <a:prstGeom prst="rect">
            <a:avLst/>
          </a:prstGeom>
        </p:spPr>
        <p:txBody>
          <a:bodyPr wrap="square" lIns="0" tIns="0" rIns="0" bIns="0" rtlCol="0" anchor="t">
            <a:spAutoFit/>
          </a:bodyPr>
          <a:lstStyle/>
          <a:p>
            <a:pPr lvl="0" algn="ctr">
              <a:lnSpc>
                <a:spcPts val="12480"/>
              </a:lnSpc>
              <a:defRPr/>
            </a:pPr>
            <a:r>
              <a:rPr lang="en-US" sz="4000" spc="-12" dirty="0" err="1">
                <a:solidFill>
                  <a:srgbClr val="FFFF00"/>
                </a:solidFill>
                <a:latin typeface="BHN Nexa Rust Slab Heavy" panose="020B0604020202020204" charset="0"/>
              </a:rPr>
              <a:t>cá</a:t>
            </a:r>
            <a:r>
              <a:rPr lang="en-US" sz="4000" spc="-12" dirty="0">
                <a:solidFill>
                  <a:srgbClr val="FFFF00"/>
                </a:solidFill>
                <a:latin typeface="BHN Nexa Rust Slab Heavy" panose="020B0604020202020204" charset="0"/>
              </a:rPr>
              <a:t> </a:t>
            </a:r>
            <a:r>
              <a:rPr lang="en-US" sz="4000" spc="-12" dirty="0" err="1">
                <a:solidFill>
                  <a:srgbClr val="FFFF00"/>
                </a:solidFill>
                <a:latin typeface="BHN Nexa Rust Slab Heavy" panose="020B0604020202020204" charset="0"/>
              </a:rPr>
              <a:t>biển</a:t>
            </a:r>
            <a:endParaRPr kumimoji="0" lang="en-US" sz="40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spTree>
    <p:extLst>
      <p:ext uri="{BB962C8B-B14F-4D97-AF65-F5344CB8AC3E}">
        <p14:creationId xmlns:p14="http://schemas.microsoft.com/office/powerpoint/2010/main" val="794770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9553" r="-9553"/>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64218"/>
              <a:ext cx="2906588" cy="151290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4</a:t>
              </a:r>
            </a:p>
          </p:txBody>
        </p:sp>
        <p:sp>
          <p:nvSpPr>
            <p:cNvPr id="23" name="TextBox 23"/>
            <p:cNvSpPr txBox="1"/>
            <p:nvPr/>
          </p:nvSpPr>
          <p:spPr>
            <a:xfrm>
              <a:off x="4462051" y="8095881"/>
              <a:ext cx="12441028" cy="2128788"/>
            </a:xfrm>
            <a:prstGeom prst="rect">
              <a:avLst/>
            </a:prstGeom>
          </p:spPr>
          <p:txBody>
            <a:bodyPr lIns="0" tIns="0" rIns="0" bIns="0" rtlCol="0" anchor="t">
              <a:spAutoFit/>
            </a:bodyPr>
            <a:lstStyle/>
            <a:p>
              <a:pPr marL="0" marR="0" lvl="0" indent="0" algn="ctr" defTabSz="914400" rtl="0" eaLnBrk="1" fontAlgn="auto" latinLnBrk="0" hangingPunct="1">
                <a:lnSpc>
                  <a:spcPts val="8319"/>
                </a:lnSpc>
                <a:spcBef>
                  <a:spcPts val="0"/>
                </a:spcBef>
                <a:spcAft>
                  <a:spcPts val="0"/>
                </a:spcAft>
                <a:buClrTx/>
                <a:buSzTx/>
                <a:buFontTx/>
                <a:buNone/>
                <a:tabLst/>
                <a:defRPr/>
              </a:pP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Kể</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tên</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1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trong</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br>
                <a:rPr kumimoji="0" lang="en-US" sz="4800" b="1" i="0" u="none" strike="noStrike" kern="1200" cap="none" spc="-7" normalizeH="0" baseline="0" noProof="0" dirty="0">
                  <a:ln>
                    <a:noFill/>
                  </a:ln>
                  <a:solidFill>
                    <a:srgbClr val="FFF7DB"/>
                  </a:solidFill>
                  <a:effectLst/>
                  <a:uLnTx/>
                  <a:uFillTx/>
                  <a:latin typeface="Lato 1 Bold"/>
                  <a:ea typeface="+mn-ea"/>
                  <a:cs typeface="+mn-cs"/>
                </a:rPr>
              </a:b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các</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ngư</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trường</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của</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a:t>
              </a:r>
              <a:r>
                <a:rPr kumimoji="0" lang="en-US" sz="4800" b="1" i="0" u="none" strike="noStrike" kern="1200" cap="none" spc="-7" normalizeH="0" baseline="0" noProof="0" dirty="0" err="1">
                  <a:ln>
                    <a:noFill/>
                  </a:ln>
                  <a:solidFill>
                    <a:srgbClr val="FFF7DB"/>
                  </a:solidFill>
                  <a:effectLst/>
                  <a:uLnTx/>
                  <a:uFillTx/>
                  <a:latin typeface="Lato 1 Bold"/>
                  <a:ea typeface="+mn-ea"/>
                  <a:cs typeface="+mn-cs"/>
                </a:rPr>
                <a:t>nước</a:t>
              </a:r>
              <a:r>
                <a:rPr kumimoji="0" lang="en-US" sz="4800" b="1" i="0" u="none" strike="noStrike" kern="1200" cap="none" spc="-7" normalizeH="0" baseline="0" noProof="0" dirty="0">
                  <a:ln>
                    <a:noFill/>
                  </a:ln>
                  <a:solidFill>
                    <a:srgbClr val="FFF7DB"/>
                  </a:solidFill>
                  <a:effectLst/>
                  <a:uLnTx/>
                  <a:uFillTx/>
                  <a:latin typeface="Lato 1 Bold"/>
                  <a:ea typeface="+mn-ea"/>
                  <a:cs typeface="+mn-cs"/>
                </a:rPr>
                <a:t> ta. </a:t>
              </a: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0748650" y="2084456"/>
            <a:ext cx="6154429" cy="5616922"/>
          </a:xfrm>
          <a:prstGeom prst="rect">
            <a:avLst/>
          </a:prstGeom>
        </p:spPr>
        <p:txBody>
          <a:bodyPr wrap="square" lIns="0" tIns="0" rIns="0" bIns="0" rtlCol="0" anchor="t">
            <a:spAutoFit/>
          </a:bodyPr>
          <a:lstStyle/>
          <a:p>
            <a:pPr marL="647700" marR="0" lvl="1" indent="-323850" algn="ctr" defTabSz="914400" rtl="0" eaLnBrk="1" fontAlgn="auto" latinLnBrk="0" hangingPunct="1">
              <a:lnSpc>
                <a:spcPts val="7290"/>
              </a:lnSpc>
              <a:spcBef>
                <a:spcPts val="0"/>
              </a:spcBef>
              <a:spcAft>
                <a:spcPts val="0"/>
              </a:spcAft>
              <a:buClrTx/>
              <a:buSzTx/>
              <a:buFont typeface="Arial"/>
              <a:buChar char="•"/>
              <a:tabLst/>
              <a:defRPr/>
            </a:pP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Hải</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Phòng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Quảng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Ninh</a:t>
            </a:r>
            <a:endPar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a:p>
            <a:pPr marL="647700" marR="0" lvl="1" indent="-323850" algn="ctr" defTabSz="914400" rtl="0" eaLnBrk="1" fontAlgn="auto" latinLnBrk="0" hangingPunct="1">
              <a:lnSpc>
                <a:spcPts val="7290"/>
              </a:lnSpc>
              <a:spcBef>
                <a:spcPts val="0"/>
              </a:spcBef>
              <a:spcAft>
                <a:spcPts val="0"/>
              </a:spcAft>
              <a:buClrTx/>
              <a:buSzTx/>
              <a:buFont typeface="Arial"/>
              <a:buChar char="•"/>
              <a:tabLst/>
              <a:defRPr/>
            </a:pP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Quần</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đảo</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Hoàng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Sa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Trường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Sa, </a:t>
            </a:r>
          </a:p>
          <a:p>
            <a:pPr marL="647700" marR="0" lvl="1" indent="-323850" algn="ctr" defTabSz="914400" rtl="0" eaLnBrk="1" fontAlgn="auto" latinLnBrk="0" hangingPunct="1">
              <a:lnSpc>
                <a:spcPts val="7290"/>
              </a:lnSpc>
              <a:spcBef>
                <a:spcPts val="0"/>
              </a:spcBef>
              <a:spcAft>
                <a:spcPts val="0"/>
              </a:spcAft>
              <a:buClrTx/>
              <a:buSzTx/>
              <a:buFont typeface="Arial"/>
              <a:buChar char="•"/>
              <a:tabLst/>
              <a:defRPr/>
            </a:pP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Ninh</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Thuận</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Bình</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Thuận</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Bà</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Rịa</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Vũng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Tàu</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a:t>
            </a:r>
          </a:p>
          <a:p>
            <a:pPr marL="647700" marR="0" lvl="1" indent="-323850" algn="ctr" defTabSz="914400" rtl="0" eaLnBrk="1" fontAlgn="auto" latinLnBrk="0" hangingPunct="1">
              <a:lnSpc>
                <a:spcPts val="7290"/>
              </a:lnSpc>
              <a:spcBef>
                <a:spcPts val="0"/>
              </a:spcBef>
              <a:spcAft>
                <a:spcPts val="0"/>
              </a:spcAft>
              <a:buClrTx/>
              <a:buSzTx/>
              <a:buFont typeface="Arial"/>
              <a:buChar char="•"/>
              <a:tabLst/>
              <a:defRPr/>
            </a:pP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Cà</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Mau -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Kiên</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 </a:t>
            </a:r>
            <a:r>
              <a:rPr kumimoji="0" lang="en-US" sz="2400" b="0" i="0" u="none" strike="noStrike" kern="1200" cap="none" spc="-12" normalizeH="0" baseline="0" noProof="0" dirty="0" err="1">
                <a:ln>
                  <a:noFill/>
                </a:ln>
                <a:solidFill>
                  <a:srgbClr val="FFFF00"/>
                </a:solidFill>
                <a:effectLst/>
                <a:uLnTx/>
                <a:uFillTx/>
                <a:latin typeface="BHN Nexa Rust Slab Heavy" panose="020B0604020202020204" charset="0"/>
                <a:ea typeface="+mn-ea"/>
                <a:cs typeface="+mn-cs"/>
              </a:rPr>
              <a:t>Giang</a:t>
            </a:r>
            <a:r>
              <a:rPr kumimoji="0" lang="en-US" sz="24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rPr>
              <a:t>.</a:t>
            </a:r>
          </a:p>
        </p:txBody>
      </p:sp>
    </p:spTree>
    <p:extLst>
      <p:ext uri="{BB962C8B-B14F-4D97-AF65-F5344CB8AC3E}">
        <p14:creationId xmlns:p14="http://schemas.microsoft.com/office/powerpoint/2010/main" val="3434676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4">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1028700" y="1042309"/>
            <a:ext cx="1354174" cy="6903809"/>
            <a:chOff x="0" y="0"/>
            <a:chExt cx="356655" cy="1818287"/>
          </a:xfrm>
        </p:grpSpPr>
        <p:sp>
          <p:nvSpPr>
            <p:cNvPr id="7" name="Freeform 7"/>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8" name="TextBox 8"/>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1086346" y="890470"/>
            <a:ext cx="6172954" cy="7055649"/>
            <a:chOff x="0" y="-38100"/>
            <a:chExt cx="1625798" cy="1858278"/>
          </a:xfrm>
        </p:grpSpPr>
        <p:sp>
          <p:nvSpPr>
            <p:cNvPr id="11" name="Freeform 11"/>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2" name="TextBox 12"/>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1787820" y="1197415"/>
            <a:ext cx="4780628" cy="781110"/>
            <a:chOff x="0" y="0"/>
            <a:chExt cx="1259095" cy="205724"/>
          </a:xfrm>
        </p:grpSpPr>
        <p:sp>
          <p:nvSpPr>
            <p:cNvPr id="14" name="Freeform 14"/>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5" name="TextBox 15"/>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1975262" y="1313131"/>
            <a:ext cx="549677" cy="54967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0" name="Group 20"/>
          <p:cNvGrpSpPr/>
          <p:nvPr/>
        </p:nvGrpSpPr>
        <p:grpSpPr>
          <a:xfrm>
            <a:off x="2382874" y="1042309"/>
            <a:ext cx="8703473" cy="6926955"/>
            <a:chOff x="0" y="0"/>
            <a:chExt cx="1345287" cy="1070693"/>
          </a:xfrm>
        </p:grpSpPr>
        <p:sp>
          <p:nvSpPr>
            <p:cNvPr id="21" name="Freeform 21"/>
            <p:cNvSpPr/>
            <p:nvPr/>
          </p:nvSpPr>
          <p:spPr>
            <a:xfrm>
              <a:off x="0" y="0"/>
              <a:ext cx="1345287" cy="1070693"/>
            </a:xfrm>
            <a:custGeom>
              <a:avLst/>
              <a:gdLst/>
              <a:ahLst/>
              <a:cxnLst/>
              <a:rect l="l" t="t" r="r" b="b"/>
              <a:pathLst>
                <a:path w="1345287" h="1070693">
                  <a:moveTo>
                    <a:pt x="63156" y="0"/>
                  </a:moveTo>
                  <a:lnTo>
                    <a:pt x="1282132" y="0"/>
                  </a:lnTo>
                  <a:cubicBezTo>
                    <a:pt x="1317012" y="0"/>
                    <a:pt x="1345287" y="28276"/>
                    <a:pt x="1345287" y="63156"/>
                  </a:cubicBezTo>
                  <a:lnTo>
                    <a:pt x="1345287" y="1007537"/>
                  </a:lnTo>
                  <a:cubicBezTo>
                    <a:pt x="1345287" y="1042417"/>
                    <a:pt x="1317012" y="1070693"/>
                    <a:pt x="1282132" y="1070693"/>
                  </a:cubicBezTo>
                  <a:lnTo>
                    <a:pt x="63156" y="1070693"/>
                  </a:lnTo>
                  <a:cubicBezTo>
                    <a:pt x="28276" y="1070693"/>
                    <a:pt x="0" y="1042417"/>
                    <a:pt x="0" y="1007537"/>
                  </a:cubicBezTo>
                  <a:lnTo>
                    <a:pt x="0" y="63156"/>
                  </a:lnTo>
                  <a:cubicBezTo>
                    <a:pt x="0" y="28276"/>
                    <a:pt x="28276" y="0"/>
                    <a:pt x="63156" y="0"/>
                  </a:cubicBezTo>
                  <a:close/>
                </a:path>
              </a:pathLst>
            </a:custGeom>
            <a:blipFill>
              <a:blip r:embed="rId7"/>
              <a:stretch>
                <a:fillRect l="-3011" r="-3011"/>
              </a:stretch>
            </a:blipFill>
          </p:spPr>
          <p:txBody>
            <a:bodyPr/>
            <a:lstStyle/>
            <a:p>
              <a:endParaRPr lang="en-US"/>
            </a:p>
          </p:txBody>
        </p:sp>
      </p:grpSp>
      <p:sp>
        <p:nvSpPr>
          <p:cNvPr id="22" name="TextBox 22"/>
          <p:cNvSpPr txBox="1"/>
          <p:nvPr/>
        </p:nvSpPr>
        <p:spPr>
          <a:xfrm>
            <a:off x="11086346" y="2502617"/>
            <a:ext cx="6329073" cy="3042500"/>
          </a:xfrm>
          <a:prstGeom prst="rect">
            <a:avLst/>
          </a:prstGeom>
        </p:spPr>
        <p:txBody>
          <a:bodyPr wrap="square" lIns="0" tIns="0" rIns="0" bIns="0" rtlCol="0" anchor="t">
            <a:spAutoFit/>
          </a:bodyPr>
          <a:lstStyle/>
          <a:p>
            <a:pPr lvl="0" algn="ctr">
              <a:lnSpc>
                <a:spcPts val="8319"/>
              </a:lnSpc>
              <a:defRPr/>
            </a:pPr>
            <a:r>
              <a:rPr lang="en-US" sz="3600" spc="-12" dirty="0" err="1">
                <a:solidFill>
                  <a:srgbClr val="FFFF00"/>
                </a:solidFill>
                <a:latin typeface="BHN Nexa Rust Slab Heavy" panose="020B0604020202020204" charset="0"/>
              </a:rPr>
              <a:t>Bắc</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Trung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Bộ</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và</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Duyên</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hải</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miền</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Trung</a:t>
            </a:r>
            <a:endParaRPr kumimoji="0" lang="en-US" sz="36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3" name="TextBox 23"/>
            <p:cNvSpPr txBox="1"/>
            <p:nvPr/>
          </p:nvSpPr>
          <p:spPr>
            <a:xfrm rot="551884">
              <a:off x="1038342" y="8438403"/>
              <a:ext cx="2906588" cy="156453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5</a:t>
              </a:r>
            </a:p>
          </p:txBody>
        </p:sp>
        <p:sp>
          <p:nvSpPr>
            <p:cNvPr id="24" name="TextBox 24"/>
            <p:cNvSpPr txBox="1"/>
            <p:nvPr/>
          </p:nvSpPr>
          <p:spPr>
            <a:xfrm>
              <a:off x="4574304" y="8184596"/>
              <a:ext cx="12441028" cy="1979453"/>
            </a:xfrm>
            <a:prstGeom prst="rect">
              <a:avLst/>
            </a:prstGeom>
          </p:spPr>
          <p:txBody>
            <a:bodyPr lIns="0" tIns="0" rIns="0" bIns="0" rtlCol="0" anchor="t">
              <a:spAutoFit/>
            </a:bodyPr>
            <a:lstStyle/>
            <a:p>
              <a:pPr lvl="0" algn="ctr">
                <a:lnSpc>
                  <a:spcPts val="8319"/>
                </a:lnSpc>
                <a:defRPr/>
              </a:pPr>
              <a:r>
                <a:rPr lang="vi-VN" sz="4400" b="1" spc="-7" dirty="0">
                  <a:solidFill>
                    <a:srgbClr val="FFF7DB"/>
                  </a:solidFill>
                  <a:latin typeface="Lato 1 Bold"/>
                </a:rPr>
                <a:t>Vùng có sản lượng thuỷ sản khai thác cao nhất nước ta</a:t>
              </a:r>
              <a:endParaRPr kumimoji="0" lang="en-US" sz="4400" b="1" i="0" u="none" strike="noStrike" kern="1200" cap="none" spc="-7" normalizeH="0" baseline="0" noProof="0" dirty="0">
                <a:ln>
                  <a:noFill/>
                </a:ln>
                <a:solidFill>
                  <a:srgbClr val="FFF7DB"/>
                </a:solidFill>
                <a:effectLst/>
                <a:uLnTx/>
                <a:uFillTx/>
                <a:latin typeface="Lato 1 Bold"/>
              </a:endParaRPr>
            </a:p>
          </p:txBody>
        </p:sp>
      </p:grpSp>
      <p:sp>
        <p:nvSpPr>
          <p:cNvPr id="25" name="TextBox 25"/>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Tree>
    <p:extLst>
      <p:ext uri="{BB962C8B-B14F-4D97-AF65-F5344CB8AC3E}">
        <p14:creationId xmlns:p14="http://schemas.microsoft.com/office/powerpoint/2010/main" val="232965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16005" r="-16005"/>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38403"/>
              <a:ext cx="2906588" cy="156453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lang="en-US" sz="4407" b="1" spc="-145" dirty="0">
                  <a:solidFill>
                    <a:srgbClr val="002060"/>
                  </a:solidFill>
                  <a:latin typeface="Open Sauce Bold"/>
                </a:rPr>
                <a:t>6</a:t>
              </a:r>
              <a:endParaRPr kumimoji="0" lang="en-US" sz="4407" b="1" i="0" u="none" strike="noStrike" kern="1200" cap="none" spc="-145" normalizeH="0" baseline="0" noProof="0" dirty="0">
                <a:ln>
                  <a:noFill/>
                </a:ln>
                <a:solidFill>
                  <a:srgbClr val="002060"/>
                </a:solidFill>
                <a:effectLst/>
                <a:uLnTx/>
                <a:uFillTx/>
                <a:latin typeface="Open Sauce Bold"/>
                <a:ea typeface="+mn-ea"/>
                <a:cs typeface="+mn-cs"/>
              </a:endParaRPr>
            </a:p>
          </p:txBody>
        </p:sp>
        <p:sp>
          <p:nvSpPr>
            <p:cNvPr id="23" name="TextBox 23"/>
            <p:cNvSpPr txBox="1"/>
            <p:nvPr/>
          </p:nvSpPr>
          <p:spPr>
            <a:xfrm>
              <a:off x="4574304" y="8041962"/>
              <a:ext cx="12441028" cy="1979453"/>
            </a:xfrm>
            <a:prstGeom prst="rect">
              <a:avLst/>
            </a:prstGeom>
          </p:spPr>
          <p:txBody>
            <a:bodyPr lIns="0" tIns="0" rIns="0" bIns="0" rtlCol="0" anchor="t">
              <a:spAutoFit/>
            </a:bodyPr>
            <a:lstStyle/>
            <a:p>
              <a:pPr lvl="0" algn="ctr">
                <a:lnSpc>
                  <a:spcPts val="8319"/>
                </a:lnSpc>
                <a:defRPr/>
              </a:pPr>
              <a:r>
                <a:rPr lang="vi-VN" sz="4400" b="1" spc="-7" dirty="0">
                  <a:solidFill>
                    <a:srgbClr val="FFF7DB"/>
                  </a:solidFill>
                  <a:latin typeface="Lato 1 Bold"/>
                </a:rPr>
                <a:t>Vùng có sản lượng thuỷ sản nuôi trồng lớn nhất nước ta</a:t>
              </a:r>
              <a:endParaRPr kumimoji="0" lang="en-US" sz="4400" b="1" i="0" u="none" strike="noStrike" kern="1200" cap="none" spc="-7" normalizeH="0" baseline="0" noProof="0" dirty="0">
                <a:ln>
                  <a:noFill/>
                </a:ln>
                <a:solidFill>
                  <a:srgbClr val="FFF7DB"/>
                </a:solidFill>
                <a:effectLst/>
                <a:uLnTx/>
                <a:uFillTx/>
                <a:latin typeface="Lato 1 Bold"/>
              </a:endParaRP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1545319" y="2357600"/>
            <a:ext cx="5460512" cy="2933495"/>
          </a:xfrm>
          <a:prstGeom prst="rect">
            <a:avLst/>
          </a:prstGeom>
        </p:spPr>
        <p:txBody>
          <a:bodyPr wrap="square" lIns="0" tIns="0" rIns="0" bIns="0" rtlCol="0" anchor="t">
            <a:spAutoFit/>
          </a:bodyPr>
          <a:lstStyle>
            <a:defPPr>
              <a:defRPr lang="en-US"/>
            </a:defPPr>
            <a:lvl1pPr lvl="0" indent="0" algn="ctr">
              <a:lnSpc>
                <a:spcPts val="12480"/>
              </a:lnSpc>
              <a:defRPr sz="4000" spc="-12">
                <a:solidFill>
                  <a:srgbClr val="FFF7DB"/>
                </a:solidFill>
                <a:latin typeface="BHN Nexa Rust Slab Heavy" panose="020B0604020202020204" charset="0"/>
              </a:defRPr>
            </a:lvl1pPr>
          </a:lstStyle>
          <a:p>
            <a:pPr lvl="0">
              <a:defRPr/>
            </a:pPr>
            <a:r>
              <a:rPr lang="en-US" dirty="0" err="1">
                <a:solidFill>
                  <a:srgbClr val="FFFF00"/>
                </a:solidFill>
              </a:rPr>
              <a:t>Đồng</a:t>
            </a:r>
            <a:r>
              <a:rPr lang="en-US" dirty="0">
                <a:solidFill>
                  <a:srgbClr val="FFFF00"/>
                </a:solidFill>
              </a:rPr>
              <a:t> </a:t>
            </a:r>
            <a:r>
              <a:rPr lang="en-US" dirty="0" err="1">
                <a:solidFill>
                  <a:srgbClr val="FFFF00"/>
                </a:solidFill>
              </a:rPr>
              <a:t>bằng</a:t>
            </a:r>
            <a:r>
              <a:rPr lang="en-US" dirty="0">
                <a:solidFill>
                  <a:srgbClr val="FFFF00"/>
                </a:solidFill>
              </a:rPr>
              <a:t> </a:t>
            </a:r>
            <a:r>
              <a:rPr lang="en-US" dirty="0" err="1">
                <a:solidFill>
                  <a:srgbClr val="FFFF00"/>
                </a:solidFill>
              </a:rPr>
              <a:t>sông</a:t>
            </a:r>
            <a:r>
              <a:rPr lang="en-US" dirty="0">
                <a:solidFill>
                  <a:srgbClr val="FFFF00"/>
                </a:solidFill>
              </a:rPr>
              <a:t> </a:t>
            </a:r>
            <a:r>
              <a:rPr lang="en-US" dirty="0" err="1">
                <a:solidFill>
                  <a:srgbClr val="FFFF00"/>
                </a:solidFill>
              </a:rPr>
              <a:t>Cửu</a:t>
            </a:r>
            <a:r>
              <a:rPr lang="en-US" dirty="0">
                <a:solidFill>
                  <a:srgbClr val="FFFF00"/>
                </a:solidFill>
              </a:rPr>
              <a:t> Long</a:t>
            </a:r>
            <a:endParaRPr kumimoji="0" lang="en-US" sz="40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spTree>
    <p:extLst>
      <p:ext uri="{BB962C8B-B14F-4D97-AF65-F5344CB8AC3E}">
        <p14:creationId xmlns:p14="http://schemas.microsoft.com/office/powerpoint/2010/main" val="29175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272" r="-272"/>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64218"/>
              <a:ext cx="2906588" cy="151290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7</a:t>
              </a:r>
            </a:p>
          </p:txBody>
        </p:sp>
        <p:sp>
          <p:nvSpPr>
            <p:cNvPr id="23" name="TextBox 23"/>
            <p:cNvSpPr txBox="1"/>
            <p:nvPr/>
          </p:nvSpPr>
          <p:spPr>
            <a:xfrm>
              <a:off x="4574304" y="8184596"/>
              <a:ext cx="12441028" cy="1991211"/>
            </a:xfrm>
            <a:prstGeom prst="rect">
              <a:avLst/>
            </a:prstGeom>
          </p:spPr>
          <p:txBody>
            <a:bodyPr lIns="0" tIns="0" rIns="0" bIns="0" rtlCol="0" anchor="t">
              <a:spAutoFit/>
            </a:bodyPr>
            <a:lstStyle/>
            <a:p>
              <a:pPr lvl="0" algn="ctr">
                <a:lnSpc>
                  <a:spcPts val="8319"/>
                </a:lnSpc>
                <a:defRPr/>
              </a:pPr>
              <a:r>
                <a:rPr lang="en-US" sz="3999" b="1" spc="-7" dirty="0" err="1">
                  <a:solidFill>
                    <a:srgbClr val="FFF7DB"/>
                  </a:solidFill>
                  <a:latin typeface="Lato 1 Bold"/>
                </a:rPr>
                <a:t>Kể</a:t>
              </a:r>
              <a:r>
                <a:rPr lang="en-US" sz="3999" b="1" spc="-7" dirty="0">
                  <a:solidFill>
                    <a:srgbClr val="FFF7DB"/>
                  </a:solidFill>
                  <a:latin typeface="Lato 1 Bold"/>
                </a:rPr>
                <a:t> </a:t>
              </a:r>
              <a:r>
                <a:rPr lang="en-US" sz="3999" b="1" spc="-7" dirty="0" err="1">
                  <a:solidFill>
                    <a:srgbClr val="FFF7DB"/>
                  </a:solidFill>
                  <a:latin typeface="Lato 1 Bold"/>
                </a:rPr>
                <a:t>tên</a:t>
              </a:r>
              <a:r>
                <a:rPr lang="en-US" sz="3999" b="1" spc="-7" dirty="0">
                  <a:solidFill>
                    <a:srgbClr val="FFF7DB"/>
                  </a:solidFill>
                  <a:latin typeface="Lato 1 Bold"/>
                </a:rPr>
                <a:t> 1 </a:t>
              </a:r>
              <a:r>
                <a:rPr lang="en-US" sz="3999" b="1" spc="-7" dirty="0" err="1">
                  <a:solidFill>
                    <a:srgbClr val="FFF7DB"/>
                  </a:solidFill>
                  <a:latin typeface="Lato 1 Bold"/>
                </a:rPr>
                <a:t>trong</a:t>
              </a:r>
              <a:r>
                <a:rPr lang="en-US" sz="3999" b="1" spc="-7" dirty="0">
                  <a:solidFill>
                    <a:srgbClr val="FFF7DB"/>
                  </a:solidFill>
                  <a:latin typeface="Lato 1 Bold"/>
                </a:rPr>
                <a:t> </a:t>
              </a:r>
              <a:r>
                <a:rPr lang="en-US" sz="3999" b="1" spc="-7" dirty="0" err="1">
                  <a:solidFill>
                    <a:srgbClr val="FFF7DB"/>
                  </a:solidFill>
                  <a:latin typeface="Lato 1 Bold"/>
                </a:rPr>
                <a:t>các</a:t>
              </a:r>
              <a:r>
                <a:rPr lang="en-US" sz="3999" b="1" spc="-7" dirty="0">
                  <a:solidFill>
                    <a:srgbClr val="FFF7DB"/>
                  </a:solidFill>
                  <a:latin typeface="Lato 1 Bold"/>
                </a:rPr>
                <a:t> </a:t>
              </a:r>
              <a:r>
                <a:rPr lang="en-US" sz="3999" b="1" spc="-7" dirty="0" err="1">
                  <a:solidFill>
                    <a:srgbClr val="FFF7DB"/>
                  </a:solidFill>
                  <a:latin typeface="Lato 1 Bold"/>
                </a:rPr>
                <a:t>hệ</a:t>
              </a:r>
              <a:r>
                <a:rPr lang="en-US" sz="3999" b="1" spc="-7" dirty="0">
                  <a:solidFill>
                    <a:srgbClr val="FFF7DB"/>
                  </a:solidFill>
                  <a:latin typeface="Lato 1 Bold"/>
                </a:rPr>
                <a:t> </a:t>
              </a:r>
              <a:r>
                <a:rPr lang="en-US" sz="3999" b="1" spc="-7" dirty="0" err="1">
                  <a:solidFill>
                    <a:srgbClr val="FFF7DB"/>
                  </a:solidFill>
                  <a:latin typeface="Lato 1 Bold"/>
                </a:rPr>
                <a:t>thống</a:t>
              </a:r>
              <a:r>
                <a:rPr lang="en-US" sz="3999" b="1" spc="-7" dirty="0">
                  <a:solidFill>
                    <a:srgbClr val="FFF7DB"/>
                  </a:solidFill>
                  <a:latin typeface="Lato 1 Bold"/>
                </a:rPr>
                <a:t> </a:t>
              </a:r>
              <a:r>
                <a:rPr lang="en-US" sz="3999" b="1" spc="-7" dirty="0" err="1">
                  <a:solidFill>
                    <a:srgbClr val="FFF7DB"/>
                  </a:solidFill>
                  <a:latin typeface="Lato 1 Bold"/>
                </a:rPr>
                <a:t>sông</a:t>
              </a:r>
              <a:r>
                <a:rPr lang="en-US" sz="3999" b="1" spc="-7" dirty="0">
                  <a:solidFill>
                    <a:srgbClr val="FFF7DB"/>
                  </a:solidFill>
                  <a:latin typeface="Lato 1 Bold"/>
                </a:rPr>
                <a:t> </a:t>
              </a:r>
              <a:r>
                <a:rPr lang="en-US" sz="3999" b="1" spc="-7" dirty="0" err="1">
                  <a:solidFill>
                    <a:srgbClr val="FFF7DB"/>
                  </a:solidFill>
                  <a:latin typeface="Lato 1 Bold"/>
                </a:rPr>
                <a:t>có</a:t>
              </a:r>
              <a:r>
                <a:rPr lang="en-US" sz="3999" b="1" spc="-7" dirty="0">
                  <a:solidFill>
                    <a:srgbClr val="FFF7DB"/>
                  </a:solidFill>
                  <a:latin typeface="Lato 1 Bold"/>
                </a:rPr>
                <a:t> </a:t>
              </a:r>
              <a:r>
                <a:rPr lang="en-US" sz="3999" b="1" spc="-7" dirty="0" err="1">
                  <a:solidFill>
                    <a:srgbClr val="FFF7DB"/>
                  </a:solidFill>
                  <a:latin typeface="Lato 1 Bold"/>
                </a:rPr>
                <a:t>nguồn</a:t>
              </a:r>
              <a:r>
                <a:rPr lang="en-US" sz="3999" b="1" spc="-7" dirty="0">
                  <a:solidFill>
                    <a:srgbClr val="FFF7DB"/>
                  </a:solidFill>
                  <a:latin typeface="Lato 1 Bold"/>
                </a:rPr>
                <a:t> </a:t>
              </a:r>
              <a:r>
                <a:rPr lang="en-US" sz="3999" b="1" spc="-7" dirty="0" err="1">
                  <a:solidFill>
                    <a:srgbClr val="FFF7DB"/>
                  </a:solidFill>
                  <a:latin typeface="Lato 1 Bold"/>
                </a:rPr>
                <a:t>lợi</a:t>
              </a:r>
              <a:r>
                <a:rPr lang="en-US" sz="3999" b="1" spc="-7" dirty="0">
                  <a:solidFill>
                    <a:srgbClr val="FFF7DB"/>
                  </a:solidFill>
                  <a:latin typeface="Lato 1 Bold"/>
                </a:rPr>
                <a:t> </a:t>
              </a:r>
              <a:r>
                <a:rPr lang="en-US" sz="3999" b="1" spc="-7" dirty="0" err="1">
                  <a:solidFill>
                    <a:srgbClr val="FFF7DB"/>
                  </a:solidFill>
                  <a:latin typeface="Lato 1 Bold"/>
                </a:rPr>
                <a:t>thuỷ</a:t>
              </a:r>
              <a:r>
                <a:rPr lang="en-US" sz="3999" b="1" spc="-7" dirty="0">
                  <a:solidFill>
                    <a:srgbClr val="FFF7DB"/>
                  </a:solidFill>
                  <a:latin typeface="Lato 1 Bold"/>
                </a:rPr>
                <a:t> </a:t>
              </a:r>
              <a:r>
                <a:rPr lang="en-US" sz="3999" b="1" spc="-7" dirty="0" err="1">
                  <a:solidFill>
                    <a:srgbClr val="FFF7DB"/>
                  </a:solidFill>
                  <a:latin typeface="Lato 1 Bold"/>
                </a:rPr>
                <a:t>sản</a:t>
              </a:r>
              <a:r>
                <a:rPr lang="en-US" sz="3999" b="1" spc="-7" dirty="0">
                  <a:solidFill>
                    <a:srgbClr val="FFF7DB"/>
                  </a:solidFill>
                  <a:latin typeface="Lato 1 Bold"/>
                </a:rPr>
                <a:t> </a:t>
              </a:r>
              <a:r>
                <a:rPr lang="en-US" sz="3999" b="1" spc="-7" dirty="0" err="1">
                  <a:solidFill>
                    <a:srgbClr val="FFF7DB"/>
                  </a:solidFill>
                  <a:latin typeface="Lato 1 Bold"/>
                </a:rPr>
                <a:t>dồi</a:t>
              </a:r>
              <a:r>
                <a:rPr lang="en-US" sz="3999" b="1" spc="-7" dirty="0">
                  <a:solidFill>
                    <a:srgbClr val="FFF7DB"/>
                  </a:solidFill>
                  <a:latin typeface="Lato 1 Bold"/>
                </a:rPr>
                <a:t> </a:t>
              </a:r>
              <a:r>
                <a:rPr lang="en-US" sz="3999" b="1" spc="-7" dirty="0" err="1">
                  <a:solidFill>
                    <a:srgbClr val="FFF7DB"/>
                  </a:solidFill>
                  <a:latin typeface="Lato 1 Bold"/>
                </a:rPr>
                <a:t>dào</a:t>
              </a:r>
              <a:endParaRPr kumimoji="0" lang="en-US" sz="3999" b="1" i="0" u="none" strike="noStrike" kern="1200" cap="none" spc="-7" normalizeH="0" baseline="0" noProof="0" dirty="0">
                <a:ln>
                  <a:noFill/>
                </a:ln>
                <a:solidFill>
                  <a:srgbClr val="FFF7DB"/>
                </a:solidFill>
                <a:effectLst/>
                <a:uLnTx/>
                <a:uFillTx/>
                <a:latin typeface="Lato 1 Bold"/>
                <a:ea typeface="+mn-ea"/>
                <a:cs typeface="+mn-cs"/>
              </a:endParaRP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a:ln>
                  <a:noFill/>
                </a:ln>
                <a:solidFill>
                  <a:srgbClr val="14320F"/>
                </a:solidFill>
                <a:effectLst/>
                <a:uLnTx/>
                <a:uFillTx/>
                <a:latin typeface="Dancing Script"/>
                <a:ea typeface="+mn-ea"/>
                <a:cs typeface="+mn-cs"/>
              </a:rPr>
              <a:t>Đáp án</a:t>
            </a:r>
          </a:p>
        </p:txBody>
      </p:sp>
      <p:sp>
        <p:nvSpPr>
          <p:cNvPr id="25" name="TextBox 25"/>
          <p:cNvSpPr txBox="1"/>
          <p:nvPr/>
        </p:nvSpPr>
        <p:spPr>
          <a:xfrm>
            <a:off x="11442567" y="2234167"/>
            <a:ext cx="5460512" cy="5116785"/>
          </a:xfrm>
          <a:prstGeom prst="rect">
            <a:avLst/>
          </a:prstGeom>
        </p:spPr>
        <p:txBody>
          <a:bodyPr lIns="0" tIns="0" rIns="0" bIns="0" rtlCol="0" anchor="t">
            <a:spAutoFit/>
          </a:bodyPr>
          <a:lstStyle/>
          <a:p>
            <a:pPr lvl="0" algn="ctr">
              <a:lnSpc>
                <a:spcPts val="10400"/>
              </a:lnSpc>
              <a:defRPr/>
            </a:pPr>
            <a:r>
              <a:rPr lang="en-US" sz="3600" spc="-12" dirty="0" err="1">
                <a:solidFill>
                  <a:srgbClr val="FFFF00"/>
                </a:solidFill>
                <a:latin typeface="BHN Nexa Rust Slab Heavy" panose="020B0604020202020204" charset="0"/>
              </a:rPr>
              <a:t>sông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Hồng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sông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Thái</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Bình</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sông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Đồng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Nai</a:t>
            </a:r>
            <a:r>
              <a:rPr lang="en-US" sz="3600" spc="-12" dirty="0">
                <a:solidFill>
                  <a:srgbClr val="FFFF00"/>
                </a:solidFill>
                <a:latin typeface="BHN Nexa Rust Slab Heavy" panose="020B0604020202020204" charset="0"/>
              </a:rPr>
              <a:t>/</a:t>
            </a:r>
            <a:r>
              <a:rPr lang="en-US" sz="3600" spc="-12" dirty="0" err="1">
                <a:solidFill>
                  <a:srgbClr val="FFFF00"/>
                </a:solidFill>
                <a:latin typeface="BHN Nexa Rust Slab Heavy" panose="020B0604020202020204" charset="0"/>
              </a:rPr>
              <a:t>sông</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Cửu</a:t>
            </a:r>
            <a:r>
              <a:rPr lang="en-US" sz="3600" spc="-12" dirty="0">
                <a:solidFill>
                  <a:srgbClr val="FFFF00"/>
                </a:solidFill>
                <a:latin typeface="BHN Nexa Rust Slab Heavy" panose="020B0604020202020204" charset="0"/>
              </a:rPr>
              <a:t> Long.</a:t>
            </a:r>
            <a:endParaRPr kumimoji="0" lang="en-US" sz="3600" b="0" i="0" u="none" strike="noStrike" kern="1200" cap="none" spc="-12" normalizeH="0" baseline="0" noProof="0" dirty="0">
              <a:ln>
                <a:noFill/>
              </a:ln>
              <a:solidFill>
                <a:srgbClr val="FFFF00"/>
              </a:solidFill>
              <a:effectLst/>
              <a:uLnTx/>
              <a:uFillTx/>
              <a:latin typeface="BHN Nexa Rust Slab Heavy" panose="020B0604020202020204" charset="0"/>
              <a:ea typeface="+mn-ea"/>
              <a:cs typeface="+mn-cs"/>
            </a:endParaRPr>
          </a:p>
        </p:txBody>
      </p:sp>
    </p:spTree>
    <p:extLst>
      <p:ext uri="{BB962C8B-B14F-4D97-AF65-F5344CB8AC3E}">
        <p14:creationId xmlns:p14="http://schemas.microsoft.com/office/powerpoint/2010/main" val="419855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416728"/>
          </a:xfrm>
          <a:custGeom>
            <a:avLst/>
            <a:gdLst/>
            <a:ahLst/>
            <a:cxnLst/>
            <a:rect l="l" t="t" r="r" b="b"/>
            <a:pathLst>
              <a:path w="18288000" h="10416728">
                <a:moveTo>
                  <a:pt x="0" y="0"/>
                </a:moveTo>
                <a:lnTo>
                  <a:pt x="18288000" y="0"/>
                </a:lnTo>
                <a:lnTo>
                  <a:pt x="18288000" y="10416728"/>
                </a:lnTo>
                <a:lnTo>
                  <a:pt x="0" y="10416728"/>
                </a:lnTo>
                <a:lnTo>
                  <a:pt x="0" y="0"/>
                </a:lnTo>
                <a:close/>
              </a:path>
            </a:pathLst>
          </a:custGeom>
          <a:blipFill>
            <a:blip r:embed="rId3">
              <a:alphaModFix amt="32999"/>
            </a:blip>
            <a:stretch>
              <a:fillRect l="-556" r="-556" b="-24781"/>
            </a:stretch>
          </a:blipFill>
          <a:ln cap="sq">
            <a:noFill/>
            <a:prstDash val="solid"/>
            <a:miter/>
          </a:ln>
        </p:spPr>
        <p:txBody>
          <a:bodyPr/>
          <a:lstStyle/>
          <a:p>
            <a:endParaRPr lang="en-US"/>
          </a:p>
        </p:txBody>
      </p:sp>
      <p:grpSp>
        <p:nvGrpSpPr>
          <p:cNvPr id="6" name="Group 6"/>
          <p:cNvGrpSpPr/>
          <p:nvPr/>
        </p:nvGrpSpPr>
        <p:grpSpPr>
          <a:xfrm>
            <a:off x="2382874" y="1035131"/>
            <a:ext cx="8703473" cy="6910988"/>
            <a:chOff x="0" y="0"/>
            <a:chExt cx="1348396" cy="1070693"/>
          </a:xfrm>
        </p:grpSpPr>
        <p:sp>
          <p:nvSpPr>
            <p:cNvPr id="7" name="Freeform 7"/>
            <p:cNvSpPr/>
            <p:nvPr/>
          </p:nvSpPr>
          <p:spPr>
            <a:xfrm>
              <a:off x="0" y="0"/>
              <a:ext cx="1348396" cy="1070693"/>
            </a:xfrm>
            <a:custGeom>
              <a:avLst/>
              <a:gdLst/>
              <a:ahLst/>
              <a:cxnLst/>
              <a:rect l="l" t="t" r="r" b="b"/>
              <a:pathLst>
                <a:path w="1348396" h="1070693">
                  <a:moveTo>
                    <a:pt x="63156" y="0"/>
                  </a:moveTo>
                  <a:lnTo>
                    <a:pt x="1285240" y="0"/>
                  </a:lnTo>
                  <a:cubicBezTo>
                    <a:pt x="1320120" y="0"/>
                    <a:pt x="1348396" y="28276"/>
                    <a:pt x="1348396" y="63156"/>
                  </a:cubicBezTo>
                  <a:lnTo>
                    <a:pt x="1348396" y="1007537"/>
                  </a:lnTo>
                  <a:cubicBezTo>
                    <a:pt x="1348396" y="1042417"/>
                    <a:pt x="1320120" y="1070693"/>
                    <a:pt x="1285240" y="1070693"/>
                  </a:cubicBezTo>
                  <a:lnTo>
                    <a:pt x="63156" y="1070693"/>
                  </a:lnTo>
                  <a:cubicBezTo>
                    <a:pt x="28276" y="1070693"/>
                    <a:pt x="0" y="1042417"/>
                    <a:pt x="0" y="1007537"/>
                  </a:cubicBezTo>
                  <a:lnTo>
                    <a:pt x="0" y="63156"/>
                  </a:lnTo>
                  <a:cubicBezTo>
                    <a:pt x="0" y="28276"/>
                    <a:pt x="28276" y="0"/>
                    <a:pt x="63156" y="0"/>
                  </a:cubicBezTo>
                  <a:close/>
                </a:path>
              </a:pathLst>
            </a:custGeom>
            <a:blipFill>
              <a:blip r:embed="rId4"/>
              <a:stretch>
                <a:fillRect l="-20582" r="-20582"/>
              </a:stretch>
            </a:blipFill>
          </p:spPr>
          <p:txBody>
            <a:bodyPr/>
            <a:lstStyle/>
            <a:p>
              <a:endParaRPr lang="en-US"/>
            </a:p>
          </p:txBody>
        </p:sp>
      </p:grpSp>
      <p:grpSp>
        <p:nvGrpSpPr>
          <p:cNvPr id="8" name="Group 8"/>
          <p:cNvGrpSpPr/>
          <p:nvPr/>
        </p:nvGrpSpPr>
        <p:grpSpPr>
          <a:xfrm>
            <a:off x="1028700" y="1042309"/>
            <a:ext cx="1354174" cy="6903809"/>
            <a:chOff x="0" y="0"/>
            <a:chExt cx="356655" cy="1818287"/>
          </a:xfrm>
        </p:grpSpPr>
        <p:sp>
          <p:nvSpPr>
            <p:cNvPr id="9" name="Freeform 9"/>
            <p:cNvSpPr/>
            <p:nvPr/>
          </p:nvSpPr>
          <p:spPr>
            <a:xfrm>
              <a:off x="0" y="0"/>
              <a:ext cx="356655" cy="1818287"/>
            </a:xfrm>
            <a:custGeom>
              <a:avLst/>
              <a:gdLst/>
              <a:ahLst/>
              <a:cxnLst/>
              <a:rect l="l" t="t" r="r" b="b"/>
              <a:pathLst>
                <a:path w="356655" h="1818287">
                  <a:moveTo>
                    <a:pt x="178327" y="0"/>
                  </a:moveTo>
                  <a:lnTo>
                    <a:pt x="178327" y="0"/>
                  </a:lnTo>
                  <a:cubicBezTo>
                    <a:pt x="225623" y="0"/>
                    <a:pt x="270981" y="18788"/>
                    <a:pt x="304424" y="52231"/>
                  </a:cubicBezTo>
                  <a:cubicBezTo>
                    <a:pt x="337867" y="85674"/>
                    <a:pt x="356655" y="131032"/>
                    <a:pt x="356655" y="178327"/>
                  </a:cubicBezTo>
                  <a:lnTo>
                    <a:pt x="356655" y="1639960"/>
                  </a:lnTo>
                  <a:cubicBezTo>
                    <a:pt x="356655" y="1687255"/>
                    <a:pt x="337867" y="1732613"/>
                    <a:pt x="304424" y="1766056"/>
                  </a:cubicBezTo>
                  <a:cubicBezTo>
                    <a:pt x="270981" y="1799499"/>
                    <a:pt x="225623" y="1818287"/>
                    <a:pt x="178327" y="1818287"/>
                  </a:cubicBezTo>
                  <a:lnTo>
                    <a:pt x="178327" y="1818287"/>
                  </a:lnTo>
                  <a:cubicBezTo>
                    <a:pt x="131032" y="1818287"/>
                    <a:pt x="85674" y="1799499"/>
                    <a:pt x="52231" y="1766056"/>
                  </a:cubicBezTo>
                  <a:cubicBezTo>
                    <a:pt x="18788" y="1732613"/>
                    <a:pt x="0" y="1687255"/>
                    <a:pt x="0" y="1639960"/>
                  </a:cubicBezTo>
                  <a:lnTo>
                    <a:pt x="0" y="178327"/>
                  </a:lnTo>
                  <a:cubicBezTo>
                    <a:pt x="0" y="131032"/>
                    <a:pt x="18788" y="85674"/>
                    <a:pt x="52231" y="52231"/>
                  </a:cubicBezTo>
                  <a:cubicBezTo>
                    <a:pt x="85674" y="18788"/>
                    <a:pt x="131032" y="0"/>
                    <a:pt x="178327" y="0"/>
                  </a:cubicBezTo>
                  <a:close/>
                </a:path>
              </a:pathLst>
            </a:custGeom>
            <a:solidFill>
              <a:srgbClr val="FF9F8F"/>
            </a:solidFill>
          </p:spPr>
          <p:txBody>
            <a:bodyPr/>
            <a:lstStyle/>
            <a:p>
              <a:endParaRPr lang="en-US"/>
            </a:p>
          </p:txBody>
        </p:sp>
        <p:sp>
          <p:nvSpPr>
            <p:cNvPr id="10" name="TextBox 10"/>
            <p:cNvSpPr txBox="1"/>
            <p:nvPr/>
          </p:nvSpPr>
          <p:spPr>
            <a:xfrm>
              <a:off x="0" y="-38100"/>
              <a:ext cx="356655" cy="18563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1086346" y="1035131"/>
            <a:ext cx="6172954" cy="6910988"/>
            <a:chOff x="0" y="0"/>
            <a:chExt cx="1625798" cy="1820178"/>
          </a:xfrm>
        </p:grpSpPr>
        <p:sp>
          <p:nvSpPr>
            <p:cNvPr id="13" name="Freeform 13"/>
            <p:cNvSpPr/>
            <p:nvPr/>
          </p:nvSpPr>
          <p:spPr>
            <a:xfrm>
              <a:off x="0" y="0"/>
              <a:ext cx="1625798" cy="1820178"/>
            </a:xfrm>
            <a:custGeom>
              <a:avLst/>
              <a:gdLst/>
              <a:ahLst/>
              <a:cxnLst/>
              <a:rect l="l" t="t" r="r" b="b"/>
              <a:pathLst>
                <a:path w="1625798" h="1820178">
                  <a:moveTo>
                    <a:pt x="89046" y="0"/>
                  </a:moveTo>
                  <a:lnTo>
                    <a:pt x="1536753" y="0"/>
                  </a:lnTo>
                  <a:cubicBezTo>
                    <a:pt x="1585931" y="0"/>
                    <a:pt x="1625798" y="39867"/>
                    <a:pt x="1625798" y="89046"/>
                  </a:cubicBezTo>
                  <a:lnTo>
                    <a:pt x="1625798" y="1731132"/>
                  </a:lnTo>
                  <a:cubicBezTo>
                    <a:pt x="1625798" y="1780311"/>
                    <a:pt x="1585931" y="1820178"/>
                    <a:pt x="1536753" y="1820178"/>
                  </a:cubicBezTo>
                  <a:lnTo>
                    <a:pt x="89046" y="1820178"/>
                  </a:lnTo>
                  <a:cubicBezTo>
                    <a:pt x="39867" y="1820178"/>
                    <a:pt x="0" y="1780311"/>
                    <a:pt x="0" y="1731132"/>
                  </a:cubicBezTo>
                  <a:lnTo>
                    <a:pt x="0" y="89046"/>
                  </a:lnTo>
                  <a:cubicBezTo>
                    <a:pt x="0" y="39867"/>
                    <a:pt x="39867" y="0"/>
                    <a:pt x="89046" y="0"/>
                  </a:cubicBezTo>
                  <a:close/>
                </a:path>
              </a:pathLst>
            </a:custGeom>
            <a:solidFill>
              <a:srgbClr val="357529">
                <a:alpha val="87843"/>
              </a:srgbClr>
            </a:solidFill>
          </p:spPr>
          <p:txBody>
            <a:bodyPr/>
            <a:lstStyle/>
            <a:p>
              <a:endParaRPr lang="en-US"/>
            </a:p>
          </p:txBody>
        </p:sp>
        <p:sp>
          <p:nvSpPr>
            <p:cNvPr id="14" name="TextBox 14"/>
            <p:cNvSpPr txBox="1"/>
            <p:nvPr/>
          </p:nvSpPr>
          <p:spPr>
            <a:xfrm>
              <a:off x="0" y="-38100"/>
              <a:ext cx="1625798" cy="1858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1787820" y="1197415"/>
            <a:ext cx="4780628" cy="781110"/>
            <a:chOff x="0" y="0"/>
            <a:chExt cx="1259095" cy="205724"/>
          </a:xfrm>
        </p:grpSpPr>
        <p:sp>
          <p:nvSpPr>
            <p:cNvPr id="16" name="Freeform 16"/>
            <p:cNvSpPr/>
            <p:nvPr/>
          </p:nvSpPr>
          <p:spPr>
            <a:xfrm>
              <a:off x="0" y="0"/>
              <a:ext cx="1259095" cy="205724"/>
            </a:xfrm>
            <a:custGeom>
              <a:avLst/>
              <a:gdLst/>
              <a:ahLst/>
              <a:cxnLst/>
              <a:rect l="l" t="t" r="r" b="b"/>
              <a:pathLst>
                <a:path w="1259095" h="205724">
                  <a:moveTo>
                    <a:pt x="43725" y="0"/>
                  </a:moveTo>
                  <a:lnTo>
                    <a:pt x="1215371" y="0"/>
                  </a:lnTo>
                  <a:cubicBezTo>
                    <a:pt x="1226967" y="0"/>
                    <a:pt x="1238089" y="4607"/>
                    <a:pt x="1246289" y="12807"/>
                  </a:cubicBezTo>
                  <a:cubicBezTo>
                    <a:pt x="1254489" y="21007"/>
                    <a:pt x="1259095" y="32128"/>
                    <a:pt x="1259095" y="43725"/>
                  </a:cubicBezTo>
                  <a:lnTo>
                    <a:pt x="1259095" y="162000"/>
                  </a:lnTo>
                  <a:cubicBezTo>
                    <a:pt x="1259095" y="173596"/>
                    <a:pt x="1254489" y="184718"/>
                    <a:pt x="1246289" y="192918"/>
                  </a:cubicBezTo>
                  <a:cubicBezTo>
                    <a:pt x="1238089" y="201118"/>
                    <a:pt x="1226967" y="205724"/>
                    <a:pt x="1215371" y="205724"/>
                  </a:cubicBezTo>
                  <a:lnTo>
                    <a:pt x="43725" y="205724"/>
                  </a:lnTo>
                  <a:cubicBezTo>
                    <a:pt x="32128" y="205724"/>
                    <a:pt x="21007" y="201118"/>
                    <a:pt x="12807" y="192918"/>
                  </a:cubicBezTo>
                  <a:cubicBezTo>
                    <a:pt x="4607" y="184718"/>
                    <a:pt x="0" y="173596"/>
                    <a:pt x="0" y="162000"/>
                  </a:cubicBezTo>
                  <a:lnTo>
                    <a:pt x="0" y="43725"/>
                  </a:lnTo>
                  <a:cubicBezTo>
                    <a:pt x="0" y="32128"/>
                    <a:pt x="4607" y="21007"/>
                    <a:pt x="12807" y="12807"/>
                  </a:cubicBezTo>
                  <a:cubicBezTo>
                    <a:pt x="21007" y="4607"/>
                    <a:pt x="32128" y="0"/>
                    <a:pt x="43725" y="0"/>
                  </a:cubicBezTo>
                  <a:close/>
                </a:path>
              </a:pathLst>
            </a:custGeom>
            <a:solidFill>
              <a:srgbClr val="FF9F8F"/>
            </a:solidFill>
          </p:spPr>
          <p:txBody>
            <a:bodyPr/>
            <a:lstStyle/>
            <a:p>
              <a:endParaRPr lang="en-US"/>
            </a:p>
          </p:txBody>
        </p:sp>
        <p:sp>
          <p:nvSpPr>
            <p:cNvPr id="17" name="TextBox 17"/>
            <p:cNvSpPr txBox="1"/>
            <p:nvPr/>
          </p:nvSpPr>
          <p:spPr>
            <a:xfrm>
              <a:off x="0" y="-38100"/>
              <a:ext cx="1259095" cy="24382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11975262" y="1313131"/>
            <a:ext cx="549677" cy="5496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487671" y="1542294"/>
            <a:ext cx="436231" cy="436231"/>
          </a:xfrm>
          <a:custGeom>
            <a:avLst/>
            <a:gdLst/>
            <a:ahLst/>
            <a:cxnLst/>
            <a:rect l="l" t="t" r="r" b="b"/>
            <a:pathLst>
              <a:path w="436231" h="436231">
                <a:moveTo>
                  <a:pt x="0" y="0"/>
                </a:moveTo>
                <a:lnTo>
                  <a:pt x="436231" y="0"/>
                </a:lnTo>
                <a:lnTo>
                  <a:pt x="436231" y="436231"/>
                </a:lnTo>
                <a:lnTo>
                  <a:pt x="0" y="4362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26" name="Group 25"/>
          <p:cNvGrpSpPr/>
          <p:nvPr/>
        </p:nvGrpSpPr>
        <p:grpSpPr>
          <a:xfrm>
            <a:off x="920734" y="7969265"/>
            <a:ext cx="16676262" cy="2317735"/>
            <a:chOff x="920734" y="7969265"/>
            <a:chExt cx="16676262" cy="2317735"/>
          </a:xfrm>
        </p:grpSpPr>
        <p:grpSp>
          <p:nvGrpSpPr>
            <p:cNvPr id="3" name="Group 3"/>
            <p:cNvGrpSpPr/>
            <p:nvPr/>
          </p:nvGrpSpPr>
          <p:grpSpPr>
            <a:xfrm>
              <a:off x="936242" y="7969265"/>
              <a:ext cx="16660754" cy="2317735"/>
              <a:chOff x="0" y="0"/>
              <a:chExt cx="4388017" cy="610432"/>
            </a:xfrm>
          </p:grpSpPr>
          <p:sp>
            <p:nvSpPr>
              <p:cNvPr id="4" name="Freeform 4"/>
              <p:cNvSpPr/>
              <p:nvPr/>
            </p:nvSpPr>
            <p:spPr>
              <a:xfrm>
                <a:off x="0" y="0"/>
                <a:ext cx="4388017" cy="610432"/>
              </a:xfrm>
              <a:custGeom>
                <a:avLst/>
                <a:gdLst/>
                <a:ahLst/>
                <a:cxnLst/>
                <a:rect l="l" t="t" r="r" b="b"/>
                <a:pathLst>
                  <a:path w="4388017" h="610432">
                    <a:moveTo>
                      <a:pt x="32992" y="0"/>
                    </a:moveTo>
                    <a:lnTo>
                      <a:pt x="4355025" y="0"/>
                    </a:lnTo>
                    <a:cubicBezTo>
                      <a:pt x="4373246" y="0"/>
                      <a:pt x="4388017" y="14771"/>
                      <a:pt x="4388017" y="32992"/>
                    </a:cubicBezTo>
                    <a:lnTo>
                      <a:pt x="4388017" y="577440"/>
                    </a:lnTo>
                    <a:cubicBezTo>
                      <a:pt x="4388017" y="586190"/>
                      <a:pt x="4384541" y="594582"/>
                      <a:pt x="4378354" y="600769"/>
                    </a:cubicBezTo>
                    <a:cubicBezTo>
                      <a:pt x="4372167" y="606956"/>
                      <a:pt x="4363775" y="610432"/>
                      <a:pt x="4355025" y="610432"/>
                    </a:cubicBezTo>
                    <a:lnTo>
                      <a:pt x="32992" y="610432"/>
                    </a:lnTo>
                    <a:cubicBezTo>
                      <a:pt x="24242" y="610432"/>
                      <a:pt x="15850" y="606956"/>
                      <a:pt x="9663" y="600769"/>
                    </a:cubicBezTo>
                    <a:cubicBezTo>
                      <a:pt x="3476" y="594582"/>
                      <a:pt x="0" y="586190"/>
                      <a:pt x="0" y="577440"/>
                    </a:cubicBezTo>
                    <a:lnTo>
                      <a:pt x="0" y="32992"/>
                    </a:lnTo>
                    <a:cubicBezTo>
                      <a:pt x="0" y="24242"/>
                      <a:pt x="3476" y="15850"/>
                      <a:pt x="9663" y="9663"/>
                    </a:cubicBezTo>
                    <a:cubicBezTo>
                      <a:pt x="15850" y="3476"/>
                      <a:pt x="24242" y="0"/>
                      <a:pt x="32992" y="0"/>
                    </a:cubicBezTo>
                    <a:close/>
                  </a:path>
                </a:pathLst>
              </a:custGeom>
              <a:solidFill>
                <a:srgbClr val="357529">
                  <a:alpha val="84706"/>
                </a:srgbClr>
              </a:solidFill>
            </p:spPr>
            <p:txBody>
              <a:bodyPr/>
              <a:lstStyle/>
              <a:p>
                <a:endParaRPr lang="en-US"/>
              </a:p>
            </p:txBody>
          </p:sp>
          <p:sp>
            <p:nvSpPr>
              <p:cNvPr id="5" name="TextBox 5"/>
              <p:cNvSpPr txBox="1"/>
              <p:nvPr/>
            </p:nvSpPr>
            <p:spPr>
              <a:xfrm>
                <a:off x="0" y="-38100"/>
                <a:ext cx="4388017" cy="64853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551884">
              <a:off x="920734" y="8107179"/>
              <a:ext cx="3512958" cy="2041907"/>
            </a:xfrm>
            <a:custGeom>
              <a:avLst/>
              <a:gdLst/>
              <a:ahLst/>
              <a:cxnLst/>
              <a:rect l="l" t="t" r="r" b="b"/>
              <a:pathLst>
                <a:path w="3512958" h="2041907">
                  <a:moveTo>
                    <a:pt x="0" y="0"/>
                  </a:moveTo>
                  <a:lnTo>
                    <a:pt x="3512958" y="0"/>
                  </a:lnTo>
                  <a:lnTo>
                    <a:pt x="3512958" y="2041907"/>
                  </a:lnTo>
                  <a:lnTo>
                    <a:pt x="0" y="20419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2" name="TextBox 22"/>
            <p:cNvSpPr txBox="1"/>
            <p:nvPr/>
          </p:nvSpPr>
          <p:spPr>
            <a:xfrm rot="551884">
              <a:off x="1038342" y="8464218"/>
              <a:ext cx="2906588" cy="1512901"/>
            </a:xfrm>
            <a:prstGeom prst="rect">
              <a:avLst/>
            </a:prstGeom>
          </p:spPr>
          <p:txBody>
            <a:bodyPr lIns="0" tIns="0" rIns="0" bIns="0" rtlCol="0" anchor="t">
              <a:spAutoFit/>
            </a:bodyPr>
            <a:lstStyle/>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Câu</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r>
                <a:rPr kumimoji="0" lang="en-US" sz="4407" b="1" i="0" u="none" strike="noStrike" kern="1200" cap="none" spc="-145" normalizeH="0" baseline="0" noProof="0" dirty="0" err="1">
                  <a:ln>
                    <a:noFill/>
                  </a:ln>
                  <a:solidFill>
                    <a:srgbClr val="002060"/>
                  </a:solidFill>
                  <a:effectLst/>
                  <a:uLnTx/>
                  <a:uFillTx/>
                  <a:latin typeface="Open Sauce Bold"/>
                  <a:ea typeface="+mn-ea"/>
                  <a:cs typeface="+mn-cs"/>
                </a:rPr>
                <a:t>số</a:t>
              </a: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 </a:t>
              </a:r>
            </a:p>
            <a:p>
              <a:pPr marL="0" marR="0" lvl="0" indent="0" algn="ctr" defTabSz="914400" rtl="0" eaLnBrk="1" fontAlgn="auto" latinLnBrk="0" hangingPunct="1">
                <a:lnSpc>
                  <a:spcPts val="6126"/>
                </a:lnSpc>
                <a:spcBef>
                  <a:spcPts val="0"/>
                </a:spcBef>
                <a:spcAft>
                  <a:spcPts val="0"/>
                </a:spcAft>
                <a:buClrTx/>
                <a:buSzTx/>
                <a:buFontTx/>
                <a:buNone/>
                <a:tabLst/>
                <a:defRPr/>
              </a:pPr>
              <a:r>
                <a:rPr kumimoji="0" lang="en-US" sz="4407" b="1" i="0" u="none" strike="noStrike" kern="1200" cap="none" spc="-145" normalizeH="0" baseline="0" noProof="0" dirty="0">
                  <a:ln>
                    <a:noFill/>
                  </a:ln>
                  <a:solidFill>
                    <a:srgbClr val="002060"/>
                  </a:solidFill>
                  <a:effectLst/>
                  <a:uLnTx/>
                  <a:uFillTx/>
                  <a:latin typeface="Open Sauce Bold"/>
                  <a:ea typeface="+mn-ea"/>
                  <a:cs typeface="+mn-cs"/>
                </a:rPr>
                <a:t>8</a:t>
              </a:r>
            </a:p>
          </p:txBody>
        </p:sp>
        <p:sp>
          <p:nvSpPr>
            <p:cNvPr id="23" name="TextBox 23"/>
            <p:cNvSpPr txBox="1"/>
            <p:nvPr/>
          </p:nvSpPr>
          <p:spPr>
            <a:xfrm>
              <a:off x="4574304" y="8184596"/>
              <a:ext cx="12441028" cy="915059"/>
            </a:xfrm>
            <a:prstGeom prst="rect">
              <a:avLst/>
            </a:prstGeom>
          </p:spPr>
          <p:txBody>
            <a:bodyPr lIns="0" tIns="0" rIns="0" bIns="0" rtlCol="0" anchor="t">
              <a:spAutoFit/>
            </a:bodyPr>
            <a:lstStyle/>
            <a:p>
              <a:pPr lvl="0" algn="ctr">
                <a:lnSpc>
                  <a:spcPts val="8319"/>
                </a:lnSpc>
                <a:defRPr/>
              </a:pPr>
              <a:r>
                <a:rPr lang="vi-VN" sz="3999" b="1" spc="-7" dirty="0">
                  <a:solidFill>
                    <a:srgbClr val="FFF7DB"/>
                  </a:solidFill>
                  <a:latin typeface="Lato 1 Bold"/>
                </a:rPr>
                <a:t>Loại thuỷ sản nước ta nuôi nhiều nhất là….</a:t>
              </a:r>
              <a:endParaRPr kumimoji="0" lang="en-US" sz="3999" b="1" i="0" u="none" strike="noStrike" kern="1200" cap="none" spc="-7" normalizeH="0" baseline="0" noProof="0" dirty="0">
                <a:ln>
                  <a:noFill/>
                </a:ln>
                <a:solidFill>
                  <a:srgbClr val="FFF7DB"/>
                </a:solidFill>
                <a:effectLst/>
                <a:uLnTx/>
                <a:uFillTx/>
                <a:latin typeface="Lato 1 Bold"/>
                <a:ea typeface="+mn-ea"/>
                <a:cs typeface="+mn-cs"/>
              </a:endParaRPr>
            </a:p>
          </p:txBody>
        </p:sp>
      </p:grpSp>
      <p:sp>
        <p:nvSpPr>
          <p:cNvPr id="24" name="TextBox 24"/>
          <p:cNvSpPr txBox="1"/>
          <p:nvPr/>
        </p:nvSpPr>
        <p:spPr>
          <a:xfrm>
            <a:off x="12250100" y="1408974"/>
            <a:ext cx="4054706" cy="481816"/>
          </a:xfrm>
          <a:prstGeom prst="rect">
            <a:avLst/>
          </a:prstGeom>
        </p:spPr>
        <p:txBody>
          <a:bodyPr lIns="0" tIns="0" rIns="0" bIns="0" rtlCol="0" anchor="t">
            <a:spAutoFit/>
          </a:bodyPr>
          <a:lstStyle/>
          <a:p>
            <a:pPr marL="0" marR="0" lvl="0" indent="0" algn="ctr" defTabSz="914400" rtl="0" eaLnBrk="1" fontAlgn="auto" latinLnBrk="0" hangingPunct="1">
              <a:lnSpc>
                <a:spcPts val="3479"/>
              </a:lnSpc>
              <a:spcBef>
                <a:spcPts val="0"/>
              </a:spcBef>
              <a:spcAft>
                <a:spcPts val="0"/>
              </a:spcAft>
              <a:buClrTx/>
              <a:buSzTx/>
              <a:buFontTx/>
              <a:buNone/>
              <a:tabLst/>
              <a:defRPr/>
            </a:pPr>
            <a:r>
              <a:rPr kumimoji="0" lang="en-US" sz="3999" b="0" i="0" u="none" strike="noStrike" kern="1200" cap="none" spc="0" normalizeH="0" baseline="0" noProof="0" dirty="0" err="1">
                <a:ln>
                  <a:noFill/>
                </a:ln>
                <a:solidFill>
                  <a:srgbClr val="14320F"/>
                </a:solidFill>
                <a:effectLst/>
                <a:uLnTx/>
                <a:uFillTx/>
                <a:latin typeface="Dancing Script"/>
                <a:ea typeface="+mn-ea"/>
                <a:cs typeface="+mn-cs"/>
              </a:rPr>
              <a:t>Đáp</a:t>
            </a:r>
            <a:r>
              <a:rPr kumimoji="0" lang="en-US" sz="3999" b="0" i="0" u="none" strike="noStrike" kern="1200" cap="none" spc="0" normalizeH="0" baseline="0" noProof="0" dirty="0">
                <a:ln>
                  <a:noFill/>
                </a:ln>
                <a:solidFill>
                  <a:srgbClr val="14320F"/>
                </a:solidFill>
                <a:effectLst/>
                <a:uLnTx/>
                <a:uFillTx/>
                <a:latin typeface="Dancing Script"/>
                <a:ea typeface="+mn-ea"/>
                <a:cs typeface="+mn-cs"/>
              </a:rPr>
              <a:t> </a:t>
            </a:r>
            <a:r>
              <a:rPr kumimoji="0" lang="en-US" sz="3999" b="0" i="0" u="none" strike="noStrike" kern="1200" cap="none" spc="0" normalizeH="0" baseline="0" noProof="0" dirty="0" err="1">
                <a:ln>
                  <a:noFill/>
                </a:ln>
                <a:solidFill>
                  <a:srgbClr val="14320F"/>
                </a:solidFill>
                <a:effectLst/>
                <a:uLnTx/>
                <a:uFillTx/>
                <a:latin typeface="Dancing Script"/>
                <a:ea typeface="+mn-ea"/>
                <a:cs typeface="+mn-cs"/>
              </a:rPr>
              <a:t>án</a:t>
            </a:r>
            <a:endParaRPr kumimoji="0" lang="en-US" sz="3999" b="0" i="0" u="none" strike="noStrike" kern="1200" cap="none" spc="0" normalizeH="0" baseline="0" noProof="0" dirty="0">
              <a:ln>
                <a:noFill/>
              </a:ln>
              <a:solidFill>
                <a:srgbClr val="14320F"/>
              </a:solidFill>
              <a:effectLst/>
              <a:uLnTx/>
              <a:uFillTx/>
              <a:latin typeface="Dancing Script"/>
              <a:ea typeface="+mn-ea"/>
              <a:cs typeface="+mn-cs"/>
            </a:endParaRPr>
          </a:p>
        </p:txBody>
      </p:sp>
      <p:sp>
        <p:nvSpPr>
          <p:cNvPr id="25" name="TextBox 25"/>
          <p:cNvSpPr txBox="1"/>
          <p:nvPr/>
        </p:nvSpPr>
        <p:spPr>
          <a:xfrm>
            <a:off x="11533029" y="4094789"/>
            <a:ext cx="5460512" cy="1113575"/>
          </a:xfrm>
          <a:prstGeom prst="rect">
            <a:avLst/>
          </a:prstGeom>
        </p:spPr>
        <p:txBody>
          <a:bodyPr lIns="0" tIns="0" rIns="0" bIns="0" rtlCol="0" anchor="t">
            <a:spAutoFit/>
          </a:bodyPr>
          <a:lstStyle/>
          <a:p>
            <a:pPr lvl="0" algn="ctr">
              <a:lnSpc>
                <a:spcPts val="10400"/>
              </a:lnSpc>
              <a:defRPr/>
            </a:pPr>
            <a:r>
              <a:rPr lang="en-US" sz="3600" spc="-12" dirty="0" err="1">
                <a:solidFill>
                  <a:srgbClr val="FFFF00"/>
                </a:solidFill>
                <a:latin typeface="BHN Nexa Rust Slab Heavy" panose="020B0604020202020204" charset="0"/>
              </a:rPr>
              <a:t>tôm</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và</a:t>
            </a:r>
            <a:r>
              <a:rPr lang="en-US" sz="3600" spc="-12" dirty="0">
                <a:solidFill>
                  <a:srgbClr val="FFFF00"/>
                </a:solidFill>
                <a:latin typeface="BHN Nexa Rust Slab Heavy" panose="020B0604020202020204" charset="0"/>
              </a:rPr>
              <a:t> </a:t>
            </a:r>
            <a:r>
              <a:rPr lang="en-US" sz="3600" spc="-12" dirty="0" err="1">
                <a:solidFill>
                  <a:srgbClr val="FFFF00"/>
                </a:solidFill>
                <a:latin typeface="BHN Nexa Rust Slab Heavy" panose="020B0604020202020204" charset="0"/>
              </a:rPr>
              <a:t>cá</a:t>
            </a:r>
            <a:endParaRPr kumimoji="0" lang="en-US" sz="5000" b="0" i="0" u="none" strike="noStrike" kern="1200" cap="none" spc="-10" normalizeH="0" baseline="0" noProof="0" dirty="0">
              <a:ln>
                <a:noFill/>
              </a:ln>
              <a:solidFill>
                <a:srgbClr val="FFF7DB"/>
              </a:solidFill>
              <a:effectLst/>
              <a:uLnTx/>
              <a:uFillTx/>
              <a:latin typeface="Lato 1 Bold"/>
              <a:ea typeface="+mn-ea"/>
              <a:cs typeface="+mn-cs"/>
            </a:endParaRPr>
          </a:p>
        </p:txBody>
      </p:sp>
    </p:spTree>
    <p:extLst>
      <p:ext uri="{BB962C8B-B14F-4D97-AF65-F5344CB8AC3E}">
        <p14:creationId xmlns:p14="http://schemas.microsoft.com/office/powerpoint/2010/main" val="383072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711</TotalTime>
  <Words>2053</Words>
  <Application>Microsoft Office PowerPoint</Application>
  <PresentationFormat>Custom</PresentationFormat>
  <Paragraphs>1156</Paragraphs>
  <Slides>30</Slides>
  <Notes>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30</vt:i4>
      </vt:variant>
    </vt:vector>
  </HeadingPairs>
  <TitlesOfParts>
    <vt:vector size="51" baseType="lpstr">
      <vt:lpstr>Lato Bold</vt:lpstr>
      <vt:lpstr>Baloo</vt:lpstr>
      <vt:lpstr>Times New Roman</vt:lpstr>
      <vt:lpstr>Lato 1</vt:lpstr>
      <vt:lpstr>Lato</vt:lpstr>
      <vt:lpstr>Arial</vt:lpstr>
      <vt:lpstr>Trocchi</vt:lpstr>
      <vt:lpstr>BHN Nexa Rust Slab Heavy</vt:lpstr>
      <vt:lpstr>Open Sauce Bold</vt:lpstr>
      <vt:lpstr>#9Slide03 SFU Futura_07</vt:lpstr>
      <vt:lpstr>Montserrat</vt:lpstr>
      <vt:lpstr>Wingdings</vt:lpstr>
      <vt:lpstr>#9Slide03 IcielNovecento sans E</vt:lpstr>
      <vt:lpstr>Lato 1 Bold</vt:lpstr>
      <vt:lpstr>Charmonman Bold</vt:lpstr>
      <vt:lpstr>Lato 1 Italics</vt:lpstr>
      <vt:lpstr>Dancing Script Bold</vt:lpstr>
      <vt:lpstr>CS Gordon Rounded</vt:lpstr>
      <vt:lpstr>Calibri</vt:lpstr>
      <vt:lpstr>Dancing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NÔNG NGHIỆP, LÂM NGHIỆP, THỦY SẢN</dc:title>
  <dc:creator>Admin</dc:creator>
  <cp:lastModifiedBy>Admin</cp:lastModifiedBy>
  <cp:revision>53</cp:revision>
  <dcterms:created xsi:type="dcterms:W3CDTF">2006-08-16T00:00:00Z</dcterms:created>
  <dcterms:modified xsi:type="dcterms:W3CDTF">2026-01-11T03:10:14Z</dcterms:modified>
  <dc:identifier>DAGFNTYa9Tw</dc:identifier>
</cp:coreProperties>
</file>