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24" r:id="rId2"/>
    <p:sldId id="325" r:id="rId3"/>
    <p:sldId id="326" r:id="rId4"/>
    <p:sldId id="307" r:id="rId5"/>
    <p:sldId id="356" r:id="rId6"/>
    <p:sldId id="358" r:id="rId7"/>
    <p:sldId id="308" r:id="rId8"/>
    <p:sldId id="309" r:id="rId9"/>
    <p:sldId id="319" r:id="rId10"/>
    <p:sldId id="315" r:id="rId11"/>
    <p:sldId id="316" r:id="rId12"/>
    <p:sldId id="360" r:id="rId13"/>
    <p:sldId id="361" r:id="rId14"/>
    <p:sldId id="362" r:id="rId15"/>
    <p:sldId id="329" r:id="rId16"/>
    <p:sldId id="330" r:id="rId17"/>
    <p:sldId id="332" r:id="rId18"/>
    <p:sldId id="333" r:id="rId19"/>
  </p:sldIdLst>
  <p:sldSz cx="18288000" cy="10287000"/>
  <p:notesSz cx="6858000" cy="9144000"/>
  <p:embeddedFontLst>
    <p:embeddedFont>
      <p:font typeface="#9Slide03 Cabin Condensed Bold" panose="020B0604020202020204" charset="0"/>
      <p:bold r:id="rId21"/>
    </p:embeddedFont>
    <p:embeddedFont>
      <p:font typeface="Dancing Script" panose="020B0604020202020204" charset="0"/>
      <p:regular r:id="rId22"/>
    </p:embeddedFont>
    <p:embeddedFont>
      <p:font typeface="CS Gordon Rounded" panose="020B0604020202020204" charset="0"/>
      <p:regular r:id="rId23"/>
    </p:embeddedFont>
    <p:embeddedFont>
      <p:font typeface="Lato Bold" panose="020B0604020202020204" charset="0"/>
      <p:regular r:id="rId24"/>
      <p:bold r:id="rId25"/>
    </p:embeddedFont>
    <p:embeddedFont>
      <p:font typeface="Charmonman Bold" panose="020B0604020202020204" charset="0"/>
      <p:regular r:id="rId26"/>
    </p:embeddedFont>
    <p:embeddedFont>
      <p:font typeface="BHN Nexa Rust Slab Heavy" panose="020B0604020202020204" charset="0"/>
      <p:regular r:id="rId27"/>
    </p:embeddedFont>
    <p:embeddedFont>
      <p:font typeface="#9Slide03 SFU Futura_07" panose="020B0604020202020204" charset="0"/>
      <p:bold r:id="rId28"/>
    </p:embeddedFont>
    <p:embeddedFont>
      <p:font typeface="Dancing Script Bold" panose="020B0604020202020204" charset="0"/>
      <p:regular r:id="rId29"/>
    </p:embeddedFont>
    <p:embeddedFont>
      <p:font typeface="Lato" panose="020B0604020202020204" charset="0"/>
      <p:regular r:id="rId30"/>
      <p:bold r:id="rId31"/>
      <p:italic r:id="rId32"/>
    </p:embeddedFont>
    <p:embeddedFont>
      <p:font typeface="Baloo" panose="020B0604020202020204" charset="0"/>
      <p:regular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ABD4"/>
    <a:srgbClr val="262A12"/>
    <a:srgbClr val="C5D356"/>
    <a:srgbClr val="FFF7DB"/>
    <a:srgbClr val="F4FFFF"/>
    <a:srgbClr val="C6E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3" autoAdjust="0"/>
    <p:restoredTop sz="93592" autoAdjust="0"/>
  </p:normalViewPr>
  <p:slideViewPr>
    <p:cSldViewPr>
      <p:cViewPr varScale="1">
        <p:scale>
          <a:sx n="46" d="100"/>
          <a:sy n="46" d="100"/>
        </p:scale>
        <p:origin x="55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E78DB-AE45-4AAE-96B5-F6CFED10C0B4}"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36AF4-EFFA-4C46-8F4D-F9F3A72B5815}" type="slidenum">
              <a:rPr lang="en-US" smtClean="0"/>
              <a:t>‹#›</a:t>
            </a:fld>
            <a:endParaRPr lang="en-US"/>
          </a:p>
        </p:txBody>
      </p:sp>
    </p:spTree>
    <p:extLst>
      <p:ext uri="{BB962C8B-B14F-4D97-AF65-F5344CB8AC3E}">
        <p14:creationId xmlns:p14="http://schemas.microsoft.com/office/powerpoint/2010/main" val="1644772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36AF4-EFFA-4C46-8F4D-F9F3A72B5815}" type="slidenum">
              <a:rPr lang="en-US" smtClean="0"/>
              <a:t>12</a:t>
            </a:fld>
            <a:endParaRPr lang="en-US"/>
          </a:p>
        </p:txBody>
      </p:sp>
    </p:spTree>
    <p:extLst>
      <p:ext uri="{BB962C8B-B14F-4D97-AF65-F5344CB8AC3E}">
        <p14:creationId xmlns:p14="http://schemas.microsoft.com/office/powerpoint/2010/main" val="183289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49FDE-D1E2-474B-8E23-8AA57D00C0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98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12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2.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20.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13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42.png"/><Relationship Id="rId10" Type="http://schemas.openxmlformats.org/officeDocument/2006/relationships/image" Target="../media/image130.svg"/><Relationship Id="rId4" Type="http://schemas.openxmlformats.org/officeDocument/2006/relationships/image" Target="../media/image126.svg"/><Relationship Id="rId9" Type="http://schemas.openxmlformats.org/officeDocument/2006/relationships/image" Target="../media/image39.png"/><Relationship Id="rId14" Type="http://schemas.openxmlformats.org/officeDocument/2006/relationships/image" Target="../media/image134.svg"/></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4.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4" name="Freeform 5"/>
          <p:cNvSpPr/>
          <p:nvPr/>
        </p:nvSpPr>
        <p:spPr>
          <a:xfrm>
            <a:off x="-1248508" y="2546374"/>
            <a:ext cx="21488400" cy="754674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 name="Rectangle 1"/>
          <p:cNvSpPr/>
          <p:nvPr/>
        </p:nvSpPr>
        <p:spPr>
          <a:xfrm>
            <a:off x="762000" y="1257300"/>
            <a:ext cx="17526000"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Baloo" panose="020B0604020202020204" charset="0"/>
                <a:cs typeface="Baloo" panose="020B0604020202020204" charset="0"/>
              </a:rPr>
              <a:t>.-.  ..-  .--  ..-.  -.  --.  /  ...-  .-  ..-.  -.  --.  /  -...  ..  .  .  .-.  -.  /  -...  .-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Baloo" panose="020B0604020202020204" charset="0"/>
                <a:cs typeface="Baloo" panose="020B0604020202020204" charset="0"/>
              </a:rPr>
              <a:t>R    U   W   F   N   G  /   V   A   F   N   G  /   B    I  E  </a:t>
            </a:r>
            <a:r>
              <a:rPr kumimoji="0" lang="en-US" sz="4400" b="1" i="0" u="none" strike="noStrike" kern="1200" cap="none" spc="0" normalizeH="0" baseline="0" noProof="0" dirty="0" err="1">
                <a:ln>
                  <a:noFill/>
                </a:ln>
                <a:solidFill>
                  <a:srgbClr val="002060"/>
                </a:solidFill>
                <a:effectLst/>
                <a:uLnTx/>
                <a:uFillTx/>
                <a:latin typeface="Baloo" panose="020B0604020202020204" charset="0"/>
                <a:cs typeface="Baloo" panose="020B0604020202020204" charset="0"/>
              </a:rPr>
              <a:t>E</a:t>
            </a:r>
            <a:r>
              <a:rPr kumimoji="0" lang="en-US" sz="4400" b="1" i="0" u="none" strike="noStrike" kern="1200" cap="none" spc="0" normalizeH="0" baseline="0" noProof="0" dirty="0">
                <a:ln>
                  <a:noFill/>
                </a:ln>
                <a:solidFill>
                  <a:srgbClr val="002060"/>
                </a:solidFill>
                <a:effectLst/>
                <a:uLnTx/>
                <a:uFillTx/>
                <a:latin typeface="Baloo" panose="020B0604020202020204" charset="0"/>
                <a:cs typeface="Baloo" panose="020B0604020202020204" charset="0"/>
              </a:rPr>
              <a:t>  R   N  /   B    A    J    C</a:t>
            </a:r>
          </a:p>
        </p:txBody>
      </p:sp>
      <p:sp>
        <p:nvSpPr>
          <p:cNvPr id="3" name="Rectangle 2"/>
          <p:cNvSpPr/>
          <p:nvPr/>
        </p:nvSpPr>
        <p:spPr>
          <a:xfrm>
            <a:off x="732692" y="4457700"/>
            <a:ext cx="16564708" cy="36317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Baloo" panose="020B0604020202020204" charset="0"/>
                <a:cs typeface="Baloo" panose="020B0604020202020204" charset="0"/>
              </a:rPr>
              <a:t>RỪNG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Baloo" panose="020B0604020202020204" charset="0"/>
                <a:cs typeface="Baloo" panose="020B0604020202020204" charset="0"/>
              </a:rPr>
              <a:t>BIỂN BẠC</a:t>
            </a:r>
          </a:p>
        </p:txBody>
      </p:sp>
      <p:sp>
        <p:nvSpPr>
          <p:cNvPr id="5" name="Freeform 7"/>
          <p:cNvSpPr/>
          <p:nvPr/>
        </p:nvSpPr>
        <p:spPr>
          <a:xfrm>
            <a:off x="13507398" y="3115857"/>
            <a:ext cx="4797808" cy="6587380"/>
          </a:xfrm>
          <a:custGeom>
            <a:avLst/>
            <a:gdLst/>
            <a:ahLst/>
            <a:cxnLst/>
            <a:rect l="l" t="t" r="r" b="b"/>
            <a:pathLst>
              <a:path w="6573776" h="9025780">
                <a:moveTo>
                  <a:pt x="0" y="0"/>
                </a:moveTo>
                <a:lnTo>
                  <a:pt x="6573777" y="0"/>
                </a:lnTo>
                <a:lnTo>
                  <a:pt x="6573777" y="9025780"/>
                </a:lnTo>
                <a:lnTo>
                  <a:pt x="0" y="9025780"/>
                </a:lnTo>
                <a:lnTo>
                  <a:pt x="0" y="0"/>
                </a:lnTo>
                <a:close/>
              </a:path>
            </a:pathLst>
          </a:custGeom>
          <a:blipFill>
            <a:blip r:embed="rId4"/>
            <a:stretch>
              <a:fillRect/>
            </a:stretch>
          </a:blipFill>
        </p:spPr>
        <p:txBody>
          <a:bodyPr/>
          <a:lstStyle/>
          <a:p>
            <a:endParaRPr lang="en-US"/>
          </a:p>
        </p:txBody>
      </p:sp>
      <p:sp>
        <p:nvSpPr>
          <p:cNvPr id="6" name="Freeform 9"/>
          <p:cNvSpPr/>
          <p:nvPr/>
        </p:nvSpPr>
        <p:spPr>
          <a:xfrm>
            <a:off x="-304800" y="7324316"/>
            <a:ext cx="3404015" cy="3067868"/>
          </a:xfrm>
          <a:custGeom>
            <a:avLst/>
            <a:gdLst/>
            <a:ahLst/>
            <a:cxnLst/>
            <a:rect l="l" t="t" r="r" b="b"/>
            <a:pathLst>
              <a:path w="3404015" h="3067868">
                <a:moveTo>
                  <a:pt x="0" y="0"/>
                </a:moveTo>
                <a:lnTo>
                  <a:pt x="3404014" y="0"/>
                </a:lnTo>
                <a:lnTo>
                  <a:pt x="3404014" y="3067869"/>
                </a:lnTo>
                <a:lnTo>
                  <a:pt x="0" y="30678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971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p:cNvSpPr txBox="1"/>
          <p:nvPr/>
        </p:nvSpPr>
        <p:spPr>
          <a:xfrm>
            <a:off x="685800" y="0"/>
            <a:ext cx="16992600" cy="1223412"/>
          </a:xfrm>
          <a:prstGeom prst="rect">
            <a:avLst/>
          </a:prstGeom>
        </p:spPr>
        <p:txBody>
          <a:bodyPr wrap="square" lIns="0" tIns="0" rIns="0" bIns="0" rtlCol="0" anchor="t">
            <a:spAutoFit/>
          </a:bodyPr>
          <a:lstStyle/>
          <a:p>
            <a:pPr algn="ctr">
              <a:lnSpc>
                <a:spcPts val="10779"/>
              </a:lnSpc>
              <a:spcBef>
                <a:spcPct val="0"/>
              </a:spcBef>
            </a:pPr>
            <a:r>
              <a:rPr lang="en-US" sz="4800" dirty="0">
                <a:solidFill>
                  <a:srgbClr val="34520D"/>
                </a:solidFill>
                <a:latin typeface="Baloo"/>
              </a:rPr>
              <a:t>B/  SỰ PHÁT TRIỂN VÀ PHÂN BỐ CỦA NGÀNH LÂM NGHIỆP</a:t>
            </a:r>
          </a:p>
        </p:txBody>
      </p:sp>
      <p:pic>
        <p:nvPicPr>
          <p:cNvPr id="11" name="Picture 10"/>
          <p:cNvPicPr>
            <a:picLocks noChangeAspect="1"/>
          </p:cNvPicPr>
          <p:nvPr/>
        </p:nvPicPr>
        <p:blipFill rotWithShape="1">
          <a:blip r:embed="rId2"/>
          <a:srcRect l="11153" t="3737" r="6272" b="56404"/>
          <a:stretch/>
        </p:blipFill>
        <p:spPr>
          <a:xfrm>
            <a:off x="1371600" y="1181100"/>
            <a:ext cx="15392400" cy="4516445"/>
          </a:xfrm>
          <a:prstGeom prst="rect">
            <a:avLst/>
          </a:prstGeom>
        </p:spPr>
      </p:pic>
      <p:pic>
        <p:nvPicPr>
          <p:cNvPr id="12" name="Picture 11"/>
          <p:cNvPicPr>
            <a:picLocks noChangeAspect="1"/>
          </p:cNvPicPr>
          <p:nvPr/>
        </p:nvPicPr>
        <p:blipFill rotWithShape="1">
          <a:blip r:embed="rId3"/>
          <a:srcRect l="5794" t="58253" r="4716" b="2958"/>
          <a:stretch/>
        </p:blipFill>
        <p:spPr>
          <a:xfrm>
            <a:off x="1371600" y="5928911"/>
            <a:ext cx="15392400" cy="4358089"/>
          </a:xfrm>
          <a:prstGeom prst="rect">
            <a:avLst/>
          </a:prstGeom>
        </p:spPr>
      </p:pic>
    </p:spTree>
    <p:extLst>
      <p:ext uri="{BB962C8B-B14F-4D97-AF65-F5344CB8AC3E}">
        <p14:creationId xmlns:p14="http://schemas.microsoft.com/office/powerpoint/2010/main" val="6697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72838"/>
            <a:ext cx="18175741" cy="11359838"/>
          </a:xfrm>
          <a:custGeom>
            <a:avLst/>
            <a:gdLst/>
            <a:ahLst/>
            <a:cxnLst/>
            <a:rect l="l" t="t" r="r" b="b"/>
            <a:pathLst>
              <a:path w="18175741" h="11359838">
                <a:moveTo>
                  <a:pt x="0" y="0"/>
                </a:moveTo>
                <a:lnTo>
                  <a:pt x="18175741" y="0"/>
                </a:lnTo>
                <a:lnTo>
                  <a:pt x="18175741" y="11359838"/>
                </a:lnTo>
                <a:lnTo>
                  <a:pt x="0" y="1135983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455203" y="3239093"/>
            <a:ext cx="13265335" cy="2735975"/>
            <a:chOff x="0" y="0"/>
            <a:chExt cx="17687114" cy="3647967"/>
          </a:xfrm>
        </p:grpSpPr>
        <p:sp>
          <p:nvSpPr>
            <p:cNvPr id="4" name="Freeform 4"/>
            <p:cNvSpPr/>
            <p:nvPr/>
          </p:nvSpPr>
          <p:spPr>
            <a:xfrm>
              <a:off x="0" y="0"/>
              <a:ext cx="17687114" cy="3647967"/>
            </a:xfrm>
            <a:custGeom>
              <a:avLst/>
              <a:gdLst/>
              <a:ahLst/>
              <a:cxnLst/>
              <a:rect l="l" t="t" r="r" b="b"/>
              <a:pathLst>
                <a:path w="17687114" h="3647967">
                  <a:moveTo>
                    <a:pt x="0" y="0"/>
                  </a:moveTo>
                  <a:lnTo>
                    <a:pt x="17687114" y="0"/>
                  </a:lnTo>
                  <a:lnTo>
                    <a:pt x="17687114" y="3647967"/>
                  </a:lnTo>
                  <a:lnTo>
                    <a:pt x="0" y="3647967"/>
                  </a:lnTo>
                  <a:lnTo>
                    <a:pt x="0" y="0"/>
                  </a:lnTo>
                  <a:close/>
                </a:path>
              </a:pathLst>
            </a:custGeom>
            <a:blipFill>
              <a:blip r:embed="rId3">
                <a:alphaModFix amt="76000"/>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5" name="Group 5"/>
            <p:cNvGrpSpPr/>
            <p:nvPr/>
          </p:nvGrpSpPr>
          <p:grpSpPr>
            <a:xfrm>
              <a:off x="150938" y="136722"/>
              <a:ext cx="17401089" cy="3364781"/>
              <a:chOff x="0" y="0"/>
              <a:chExt cx="3437252" cy="664648"/>
            </a:xfrm>
          </p:grpSpPr>
          <p:sp>
            <p:nvSpPr>
              <p:cNvPr id="6" name="Freeform 6"/>
              <p:cNvSpPr/>
              <p:nvPr/>
            </p:nvSpPr>
            <p:spPr>
              <a:xfrm>
                <a:off x="0" y="0"/>
                <a:ext cx="3437252" cy="664648"/>
              </a:xfrm>
              <a:custGeom>
                <a:avLst/>
                <a:gdLst/>
                <a:ahLst/>
                <a:cxnLst/>
                <a:rect l="l" t="t" r="r" b="b"/>
                <a:pathLst>
                  <a:path w="3437252" h="664648">
                    <a:moveTo>
                      <a:pt x="0" y="0"/>
                    </a:moveTo>
                    <a:lnTo>
                      <a:pt x="3437252" y="0"/>
                    </a:lnTo>
                    <a:lnTo>
                      <a:pt x="3437252" y="664648"/>
                    </a:lnTo>
                    <a:lnTo>
                      <a:pt x="0" y="664648"/>
                    </a:lnTo>
                    <a:close/>
                  </a:path>
                </a:pathLst>
              </a:custGeom>
              <a:solidFill>
                <a:srgbClr val="67A516">
                  <a:alpha val="75686"/>
                </a:srgbClr>
              </a:solidFill>
            </p:spPr>
            <p:txBody>
              <a:bodyPr/>
              <a:lstStyle/>
              <a:p>
                <a:endParaRPr lang="en-US"/>
              </a:p>
            </p:txBody>
          </p:sp>
          <p:sp>
            <p:nvSpPr>
              <p:cNvPr id="7" name="TextBox 7"/>
              <p:cNvSpPr txBox="1"/>
              <p:nvPr/>
            </p:nvSpPr>
            <p:spPr>
              <a:xfrm>
                <a:off x="0" y="-38100"/>
                <a:ext cx="3437252" cy="702748"/>
              </a:xfrm>
              <a:prstGeom prst="rect">
                <a:avLst/>
              </a:prstGeom>
            </p:spPr>
            <p:txBody>
              <a:bodyPr lIns="50800" tIns="50800" rIns="50800" bIns="50800" rtlCol="0" anchor="ctr"/>
              <a:lstStyle/>
              <a:p>
                <a:pPr algn="ctr">
                  <a:lnSpc>
                    <a:spcPts val="2520"/>
                  </a:lnSpc>
                </a:pPr>
                <a:endParaRPr/>
              </a:p>
            </p:txBody>
          </p:sp>
        </p:grpSp>
      </p:grpSp>
      <p:sp>
        <p:nvSpPr>
          <p:cNvPr id="8" name="TextBox 8"/>
          <p:cNvSpPr txBox="1"/>
          <p:nvPr/>
        </p:nvSpPr>
        <p:spPr>
          <a:xfrm>
            <a:off x="4121182" y="4084996"/>
            <a:ext cx="10585418" cy="1256754"/>
          </a:xfrm>
          <a:prstGeom prst="rect">
            <a:avLst/>
          </a:prstGeom>
        </p:spPr>
        <p:txBody>
          <a:bodyPr wrap="square" lIns="0" tIns="0" rIns="0" bIns="0" rtlCol="0" anchor="t">
            <a:spAutoFit/>
          </a:bodyPr>
          <a:lstStyle/>
          <a:p>
            <a:pPr algn="ctr">
              <a:lnSpc>
                <a:spcPts val="9799"/>
              </a:lnSpc>
              <a:spcBef>
                <a:spcPct val="0"/>
              </a:spcBef>
            </a:pPr>
            <a:r>
              <a:rPr lang="en-US" sz="6999" dirty="0">
                <a:solidFill>
                  <a:srgbClr val="FEF7EB"/>
                </a:solidFill>
                <a:latin typeface="Baloo"/>
              </a:rPr>
              <a:t>CHẾ BIẾN GỖ VÀ LÂM SẢN</a:t>
            </a:r>
          </a:p>
        </p:txBody>
      </p:sp>
    </p:spTree>
    <p:extLst>
      <p:ext uri="{BB962C8B-B14F-4D97-AF65-F5344CB8AC3E}">
        <p14:creationId xmlns:p14="http://schemas.microsoft.com/office/powerpoint/2010/main" val="85694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808" y="4004843"/>
            <a:ext cx="2843623" cy="2997231"/>
          </a:xfrm>
          <a:custGeom>
            <a:avLst/>
            <a:gdLst/>
            <a:ahLst/>
            <a:cxnLst/>
            <a:rect l="l" t="t" r="r" b="b"/>
            <a:pathLst>
              <a:path w="2843623" h="2997231">
                <a:moveTo>
                  <a:pt x="0" y="0"/>
                </a:moveTo>
                <a:lnTo>
                  <a:pt x="2843623" y="0"/>
                </a:lnTo>
                <a:lnTo>
                  <a:pt x="2843623" y="2997231"/>
                </a:lnTo>
                <a:lnTo>
                  <a:pt x="0" y="2997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3232787" y="4004843"/>
            <a:ext cx="2843623" cy="2997231"/>
          </a:xfrm>
          <a:custGeom>
            <a:avLst/>
            <a:gdLst/>
            <a:ahLst/>
            <a:cxnLst/>
            <a:rect l="l" t="t" r="r" b="b"/>
            <a:pathLst>
              <a:path w="2843623" h="2997231">
                <a:moveTo>
                  <a:pt x="0" y="0"/>
                </a:moveTo>
                <a:lnTo>
                  <a:pt x="2843623" y="0"/>
                </a:lnTo>
                <a:lnTo>
                  <a:pt x="2843623" y="2997231"/>
                </a:lnTo>
                <a:lnTo>
                  <a:pt x="0" y="2997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AutoShape 5"/>
          <p:cNvSpPr/>
          <p:nvPr/>
        </p:nvSpPr>
        <p:spPr>
          <a:xfrm>
            <a:off x="1522326" y="3866117"/>
            <a:ext cx="3132273" cy="0"/>
          </a:xfrm>
          <a:prstGeom prst="line">
            <a:avLst/>
          </a:prstGeom>
          <a:ln w="28575" cap="rnd">
            <a:solidFill>
              <a:srgbClr val="67A516"/>
            </a:solidFill>
            <a:prstDash val="solid"/>
            <a:headEnd type="triangle" w="lg" len="med"/>
            <a:tailEnd type="triangle" w="lg" len="med"/>
          </a:ln>
        </p:spPr>
        <p:txBody>
          <a:bodyPr/>
          <a:lstStyle/>
          <a:p>
            <a:endParaRPr lang="en-US"/>
          </a:p>
        </p:txBody>
      </p:sp>
      <p:sp>
        <p:nvSpPr>
          <p:cNvPr id="6" name="AutoShape 6"/>
          <p:cNvSpPr/>
          <p:nvPr/>
        </p:nvSpPr>
        <p:spPr>
          <a:xfrm flipV="1">
            <a:off x="3174709" y="3228502"/>
            <a:ext cx="0" cy="637615"/>
          </a:xfrm>
          <a:prstGeom prst="line">
            <a:avLst/>
          </a:prstGeom>
          <a:ln w="28575" cap="rnd">
            <a:solidFill>
              <a:srgbClr val="67A516"/>
            </a:solidFill>
            <a:prstDash val="solid"/>
            <a:headEnd type="triangle" w="lg" len="med"/>
            <a:tailEnd type="none" w="sm" len="sm"/>
          </a:ln>
        </p:spPr>
        <p:txBody>
          <a:bodyPr/>
          <a:lstStyle/>
          <a:p>
            <a:endParaRPr lang="en-US"/>
          </a:p>
        </p:txBody>
      </p:sp>
      <p:sp>
        <p:nvSpPr>
          <p:cNvPr id="7" name="Freeform 7"/>
          <p:cNvSpPr/>
          <p:nvPr/>
        </p:nvSpPr>
        <p:spPr>
          <a:xfrm>
            <a:off x="43747" y="333062"/>
            <a:ext cx="4452085" cy="1391277"/>
          </a:xfrm>
          <a:custGeom>
            <a:avLst/>
            <a:gdLst/>
            <a:ahLst/>
            <a:cxnLst/>
            <a:rect l="l" t="t" r="r" b="b"/>
            <a:pathLst>
              <a:path w="4452085" h="1391277">
                <a:moveTo>
                  <a:pt x="0" y="0"/>
                </a:moveTo>
                <a:lnTo>
                  <a:pt x="4452086" y="0"/>
                </a:lnTo>
                <a:lnTo>
                  <a:pt x="4452086" y="1391276"/>
                </a:lnTo>
                <a:lnTo>
                  <a:pt x="0" y="13912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00494" y="952500"/>
            <a:ext cx="3783903" cy="679450"/>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FFFFFF"/>
                </a:solidFill>
                <a:latin typeface="Baloo"/>
              </a:rPr>
              <a:t>Hoạt động</a:t>
            </a:r>
          </a:p>
        </p:txBody>
      </p:sp>
      <p:sp>
        <p:nvSpPr>
          <p:cNvPr id="9" name="Freeform 9"/>
          <p:cNvSpPr/>
          <p:nvPr/>
        </p:nvSpPr>
        <p:spPr>
          <a:xfrm>
            <a:off x="3964040" y="374521"/>
            <a:ext cx="1675421" cy="1675421"/>
          </a:xfrm>
          <a:custGeom>
            <a:avLst/>
            <a:gdLst/>
            <a:ahLst/>
            <a:cxnLst/>
            <a:rect l="l" t="t" r="r" b="b"/>
            <a:pathLst>
              <a:path w="1675421" h="1675421">
                <a:moveTo>
                  <a:pt x="0" y="0"/>
                </a:moveTo>
                <a:lnTo>
                  <a:pt x="1675421" y="0"/>
                </a:lnTo>
                <a:lnTo>
                  <a:pt x="1675421" y="1675421"/>
                </a:lnTo>
                <a:lnTo>
                  <a:pt x="0" y="16754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3675690" y="333062"/>
            <a:ext cx="2469203" cy="2006228"/>
          </a:xfrm>
          <a:custGeom>
            <a:avLst/>
            <a:gdLst/>
            <a:ahLst/>
            <a:cxnLst/>
            <a:rect l="l" t="t" r="r" b="b"/>
            <a:pathLst>
              <a:path w="2469203" h="2006228">
                <a:moveTo>
                  <a:pt x="0" y="0"/>
                </a:moveTo>
                <a:lnTo>
                  <a:pt x="2469203" y="0"/>
                </a:lnTo>
                <a:lnTo>
                  <a:pt x="2469203" y="2006227"/>
                </a:lnTo>
                <a:lnTo>
                  <a:pt x="0" y="200622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AutoShape 11"/>
          <p:cNvSpPr/>
          <p:nvPr/>
        </p:nvSpPr>
        <p:spPr>
          <a:xfrm flipH="1" flipV="1">
            <a:off x="6324600" y="3044047"/>
            <a:ext cx="0" cy="6236866"/>
          </a:xfrm>
          <a:prstGeom prst="line">
            <a:avLst/>
          </a:prstGeom>
          <a:ln w="76200" cap="rnd">
            <a:solidFill>
              <a:srgbClr val="67A516"/>
            </a:solidFill>
            <a:prstDash val="lgDash"/>
            <a:headEnd type="diamond" w="lg" len="lg"/>
            <a:tailEnd type="none" w="sm" len="sm"/>
          </a:ln>
        </p:spPr>
        <p:txBody>
          <a:bodyPr/>
          <a:lstStyle/>
          <a:p>
            <a:endParaRPr lang="en-US"/>
          </a:p>
        </p:txBody>
      </p:sp>
      <p:sp>
        <p:nvSpPr>
          <p:cNvPr id="13" name="Freeform 13"/>
          <p:cNvSpPr/>
          <p:nvPr/>
        </p:nvSpPr>
        <p:spPr>
          <a:xfrm>
            <a:off x="4084397" y="7238604"/>
            <a:ext cx="1532191" cy="1468988"/>
          </a:xfrm>
          <a:custGeom>
            <a:avLst/>
            <a:gdLst/>
            <a:ahLst/>
            <a:cxnLst/>
            <a:rect l="l" t="t" r="r" b="b"/>
            <a:pathLst>
              <a:path w="1532191" h="1468988">
                <a:moveTo>
                  <a:pt x="0" y="0"/>
                </a:moveTo>
                <a:lnTo>
                  <a:pt x="1532191" y="0"/>
                </a:lnTo>
                <a:lnTo>
                  <a:pt x="1532191" y="1468988"/>
                </a:lnTo>
                <a:lnTo>
                  <a:pt x="0" y="1468988"/>
                </a:lnTo>
                <a:lnTo>
                  <a:pt x="0" y="0"/>
                </a:lnTo>
                <a:close/>
              </a:path>
            </a:pathLst>
          </a:custGeom>
          <a:blipFill>
            <a:blip r:embed="rId11"/>
            <a:stretch>
              <a:fillRect/>
            </a:stretch>
          </a:blipFill>
        </p:spPr>
        <p:txBody>
          <a:bodyPr/>
          <a:lstStyle/>
          <a:p>
            <a:endParaRPr lang="en-US"/>
          </a:p>
        </p:txBody>
      </p:sp>
      <p:sp>
        <p:nvSpPr>
          <p:cNvPr id="16" name="TextBox 16"/>
          <p:cNvSpPr txBox="1"/>
          <p:nvPr/>
        </p:nvSpPr>
        <p:spPr>
          <a:xfrm>
            <a:off x="258322" y="2393011"/>
            <a:ext cx="5886571" cy="820738"/>
          </a:xfrm>
          <a:prstGeom prst="rect">
            <a:avLst/>
          </a:prstGeom>
        </p:spPr>
        <p:txBody>
          <a:bodyPr wrap="square" lIns="0" tIns="0" rIns="0" bIns="0" rtlCol="0" anchor="t">
            <a:spAutoFit/>
          </a:bodyPr>
          <a:lstStyle/>
          <a:p>
            <a:pPr algn="ctr">
              <a:lnSpc>
                <a:spcPts val="6352"/>
              </a:lnSpc>
              <a:spcBef>
                <a:spcPct val="0"/>
              </a:spcBef>
            </a:pPr>
            <a:r>
              <a:rPr lang="en-US" sz="4537" dirty="0">
                <a:solidFill>
                  <a:srgbClr val="34520D"/>
                </a:solidFill>
                <a:latin typeface="Baloo"/>
              </a:rPr>
              <a:t>HOẠT ĐỘNG CẢ LỚP</a:t>
            </a:r>
          </a:p>
        </p:txBody>
      </p:sp>
      <p:sp>
        <p:nvSpPr>
          <p:cNvPr id="17" name="TextBox 17"/>
          <p:cNvSpPr txBox="1"/>
          <p:nvPr/>
        </p:nvSpPr>
        <p:spPr>
          <a:xfrm>
            <a:off x="337415" y="5138898"/>
            <a:ext cx="2370409" cy="1577355"/>
          </a:xfrm>
          <a:prstGeom prst="rect">
            <a:avLst/>
          </a:prstGeom>
        </p:spPr>
        <p:txBody>
          <a:bodyPr lIns="0" tIns="0" rIns="0" bIns="0" rtlCol="0" anchor="t">
            <a:spAutoFit/>
          </a:bodyPr>
          <a:lstStyle/>
          <a:p>
            <a:pPr algn="ctr">
              <a:lnSpc>
                <a:spcPts val="4104"/>
              </a:lnSpc>
            </a:pPr>
            <a:r>
              <a:rPr lang="en-US" sz="2400" dirty="0" err="1">
                <a:solidFill>
                  <a:srgbClr val="172900"/>
                </a:solidFill>
                <a:latin typeface="Baloo"/>
              </a:rPr>
              <a:t>Căn</a:t>
            </a:r>
            <a:r>
              <a:rPr lang="en-US" sz="2400" dirty="0">
                <a:solidFill>
                  <a:srgbClr val="172900"/>
                </a:solidFill>
                <a:latin typeface="Baloo"/>
              </a:rPr>
              <a:t> </a:t>
            </a:r>
            <a:r>
              <a:rPr lang="en-US" sz="2400" dirty="0" err="1">
                <a:solidFill>
                  <a:srgbClr val="172900"/>
                </a:solidFill>
                <a:latin typeface="Baloo"/>
              </a:rPr>
              <a:t>cứ</a:t>
            </a:r>
            <a:r>
              <a:rPr lang="en-US" sz="2400" dirty="0">
                <a:solidFill>
                  <a:srgbClr val="172900"/>
                </a:solidFill>
                <a:latin typeface="Baloo"/>
              </a:rPr>
              <a:t> </a:t>
            </a:r>
            <a:r>
              <a:rPr lang="en-US" sz="2400" dirty="0" err="1">
                <a:solidFill>
                  <a:srgbClr val="172900"/>
                </a:solidFill>
                <a:latin typeface="Baloo"/>
              </a:rPr>
              <a:t>hình</a:t>
            </a:r>
            <a:r>
              <a:rPr lang="en-US" sz="2400" dirty="0">
                <a:solidFill>
                  <a:srgbClr val="172900"/>
                </a:solidFill>
                <a:latin typeface="Baloo"/>
              </a:rPr>
              <a:t> 5.1 </a:t>
            </a:r>
            <a:r>
              <a:rPr lang="en-US" sz="2400" dirty="0" err="1">
                <a:solidFill>
                  <a:srgbClr val="172900"/>
                </a:solidFill>
                <a:latin typeface="Baloo"/>
              </a:rPr>
              <a:t>và</a:t>
            </a:r>
            <a:r>
              <a:rPr lang="en-US" sz="2400" dirty="0">
                <a:solidFill>
                  <a:srgbClr val="172900"/>
                </a:solidFill>
                <a:latin typeface="Baloo"/>
              </a:rPr>
              <a:t> </a:t>
            </a:r>
            <a:r>
              <a:rPr lang="en-US" sz="2400" dirty="0" err="1">
                <a:solidFill>
                  <a:srgbClr val="172900"/>
                </a:solidFill>
                <a:latin typeface="Baloo"/>
              </a:rPr>
              <a:t>nội</a:t>
            </a:r>
            <a:r>
              <a:rPr lang="en-US" sz="2400" dirty="0">
                <a:solidFill>
                  <a:srgbClr val="172900"/>
                </a:solidFill>
                <a:latin typeface="Baloo"/>
              </a:rPr>
              <a:t> dung </a:t>
            </a:r>
            <a:r>
              <a:rPr lang="en-US" sz="2400" dirty="0" err="1">
                <a:solidFill>
                  <a:srgbClr val="172900"/>
                </a:solidFill>
                <a:latin typeface="Baloo"/>
              </a:rPr>
              <a:t>mục</a:t>
            </a:r>
            <a:r>
              <a:rPr lang="en-US" sz="2400" dirty="0">
                <a:solidFill>
                  <a:srgbClr val="172900"/>
                </a:solidFill>
                <a:latin typeface="Baloo"/>
              </a:rPr>
              <a:t> 2</a:t>
            </a:r>
          </a:p>
        </p:txBody>
      </p:sp>
      <p:sp>
        <p:nvSpPr>
          <p:cNvPr id="18" name="TextBox 18"/>
          <p:cNvSpPr txBox="1"/>
          <p:nvPr/>
        </p:nvSpPr>
        <p:spPr>
          <a:xfrm>
            <a:off x="3469394" y="5138898"/>
            <a:ext cx="2370409" cy="1577355"/>
          </a:xfrm>
          <a:prstGeom prst="rect">
            <a:avLst/>
          </a:prstGeom>
        </p:spPr>
        <p:txBody>
          <a:bodyPr lIns="0" tIns="0" rIns="0" bIns="0" rtlCol="0" anchor="t">
            <a:spAutoFit/>
          </a:bodyPr>
          <a:lstStyle/>
          <a:p>
            <a:pPr algn="ctr">
              <a:lnSpc>
                <a:spcPts val="4104"/>
              </a:lnSpc>
              <a:spcBef>
                <a:spcPct val="0"/>
              </a:spcBef>
            </a:pPr>
            <a:r>
              <a:rPr lang="en-US" sz="2400" dirty="0" err="1">
                <a:solidFill>
                  <a:srgbClr val="172900"/>
                </a:solidFill>
                <a:latin typeface="Baloo"/>
              </a:rPr>
              <a:t>Nhận</a:t>
            </a:r>
            <a:r>
              <a:rPr lang="en-US" sz="2400" dirty="0">
                <a:solidFill>
                  <a:srgbClr val="172900"/>
                </a:solidFill>
                <a:latin typeface="Baloo"/>
              </a:rPr>
              <a:t> </a:t>
            </a:r>
            <a:r>
              <a:rPr lang="en-US" sz="2400" dirty="0" err="1">
                <a:solidFill>
                  <a:srgbClr val="172900"/>
                </a:solidFill>
                <a:latin typeface="Baloo"/>
              </a:rPr>
              <a:t>xét</a:t>
            </a:r>
            <a:r>
              <a:rPr lang="en-US" sz="2400" dirty="0">
                <a:solidFill>
                  <a:srgbClr val="172900"/>
                </a:solidFill>
                <a:latin typeface="Baloo"/>
              </a:rPr>
              <a:t> </a:t>
            </a:r>
            <a:r>
              <a:rPr lang="en-US" sz="2400" dirty="0" err="1">
                <a:solidFill>
                  <a:srgbClr val="172900"/>
                </a:solidFill>
                <a:latin typeface="Baloo"/>
              </a:rPr>
              <a:t>sự</a:t>
            </a:r>
            <a:r>
              <a:rPr lang="en-US" sz="2400" dirty="0">
                <a:solidFill>
                  <a:srgbClr val="172900"/>
                </a:solidFill>
                <a:latin typeface="Baloo"/>
              </a:rPr>
              <a:t> </a:t>
            </a:r>
            <a:r>
              <a:rPr lang="en-US" sz="2400" dirty="0" err="1">
                <a:solidFill>
                  <a:srgbClr val="172900"/>
                </a:solidFill>
                <a:latin typeface="Baloo"/>
              </a:rPr>
              <a:t>phát</a:t>
            </a:r>
            <a:r>
              <a:rPr lang="en-US" sz="2400" dirty="0">
                <a:solidFill>
                  <a:srgbClr val="172900"/>
                </a:solidFill>
                <a:latin typeface="Baloo"/>
              </a:rPr>
              <a:t> </a:t>
            </a:r>
            <a:r>
              <a:rPr lang="en-US" sz="2400" dirty="0" err="1">
                <a:solidFill>
                  <a:srgbClr val="172900"/>
                </a:solidFill>
                <a:latin typeface="Baloo"/>
              </a:rPr>
              <a:t>triển</a:t>
            </a:r>
            <a:r>
              <a:rPr lang="en-US" sz="2400" dirty="0">
                <a:solidFill>
                  <a:srgbClr val="172900"/>
                </a:solidFill>
                <a:latin typeface="Baloo"/>
              </a:rPr>
              <a:t> </a:t>
            </a:r>
            <a:r>
              <a:rPr lang="en-US" sz="2400" dirty="0" err="1">
                <a:solidFill>
                  <a:srgbClr val="172900"/>
                </a:solidFill>
                <a:latin typeface="Baloo"/>
              </a:rPr>
              <a:t>và</a:t>
            </a:r>
            <a:r>
              <a:rPr lang="en-US" sz="2400" dirty="0">
                <a:solidFill>
                  <a:srgbClr val="172900"/>
                </a:solidFill>
                <a:latin typeface="Baloo"/>
              </a:rPr>
              <a:t> </a:t>
            </a:r>
            <a:r>
              <a:rPr lang="en-US" sz="2400" dirty="0" err="1">
                <a:solidFill>
                  <a:srgbClr val="172900"/>
                </a:solidFill>
                <a:latin typeface="Baloo"/>
              </a:rPr>
              <a:t>phân</a:t>
            </a:r>
            <a:r>
              <a:rPr lang="en-US" sz="2400" dirty="0">
                <a:solidFill>
                  <a:srgbClr val="172900"/>
                </a:solidFill>
                <a:latin typeface="Baloo"/>
              </a:rPr>
              <a:t> </a:t>
            </a:r>
            <a:r>
              <a:rPr lang="en-US" sz="2400" dirty="0" err="1">
                <a:solidFill>
                  <a:srgbClr val="172900"/>
                </a:solidFill>
                <a:latin typeface="Baloo"/>
              </a:rPr>
              <a:t>bố</a:t>
            </a:r>
            <a:r>
              <a:rPr lang="en-US" sz="2400" dirty="0">
                <a:solidFill>
                  <a:srgbClr val="172900"/>
                </a:solidFill>
                <a:latin typeface="Baloo"/>
              </a:rPr>
              <a:t> </a:t>
            </a:r>
            <a:r>
              <a:rPr lang="en-US" sz="2400" dirty="0" err="1">
                <a:solidFill>
                  <a:srgbClr val="172900"/>
                </a:solidFill>
                <a:latin typeface="Baloo"/>
              </a:rPr>
              <a:t>ngành</a:t>
            </a:r>
            <a:r>
              <a:rPr lang="en-US" sz="2400" dirty="0">
                <a:solidFill>
                  <a:srgbClr val="172900"/>
                </a:solidFill>
                <a:latin typeface="Baloo"/>
              </a:rPr>
              <a:t> LN</a:t>
            </a:r>
          </a:p>
        </p:txBody>
      </p:sp>
      <p:sp>
        <p:nvSpPr>
          <p:cNvPr id="20" name="TextBox 20"/>
          <p:cNvSpPr txBox="1"/>
          <p:nvPr/>
        </p:nvSpPr>
        <p:spPr>
          <a:xfrm>
            <a:off x="4251128" y="739213"/>
            <a:ext cx="1101244" cy="850647"/>
          </a:xfrm>
          <a:prstGeom prst="rect">
            <a:avLst/>
          </a:prstGeom>
        </p:spPr>
        <p:txBody>
          <a:bodyPr lIns="0" tIns="0" rIns="0" bIns="0" rtlCol="0" anchor="t">
            <a:spAutoFit/>
          </a:bodyPr>
          <a:lstStyle/>
          <a:p>
            <a:pPr algn="ctr">
              <a:lnSpc>
                <a:spcPts val="7081"/>
              </a:lnSpc>
              <a:spcBef>
                <a:spcPct val="0"/>
              </a:spcBef>
            </a:pPr>
            <a:r>
              <a:rPr lang="en-US" sz="5058" dirty="0">
                <a:solidFill>
                  <a:srgbClr val="FFFFEF"/>
                </a:solidFill>
                <a:latin typeface="CS Gordon Rounded"/>
              </a:rPr>
              <a:t>1</a:t>
            </a:r>
          </a:p>
        </p:txBody>
      </p:sp>
      <p:sp>
        <p:nvSpPr>
          <p:cNvPr id="21" name="TextBox 21"/>
          <p:cNvSpPr txBox="1"/>
          <p:nvPr/>
        </p:nvSpPr>
        <p:spPr>
          <a:xfrm>
            <a:off x="6574246" y="530538"/>
            <a:ext cx="11111100" cy="2513509"/>
          </a:xfrm>
          <a:prstGeom prst="rect">
            <a:avLst/>
          </a:prstGeom>
        </p:spPr>
        <p:txBody>
          <a:bodyPr lIns="0" tIns="0" rIns="0" bIns="0" rtlCol="0" anchor="t">
            <a:spAutoFit/>
          </a:bodyPr>
          <a:lstStyle/>
          <a:p>
            <a:pPr algn="ctr">
              <a:lnSpc>
                <a:spcPts val="9799"/>
              </a:lnSpc>
            </a:pPr>
            <a:r>
              <a:rPr lang="en-US" sz="6000" dirty="0">
                <a:solidFill>
                  <a:srgbClr val="34520D"/>
                </a:solidFill>
                <a:latin typeface="Baloo"/>
              </a:rPr>
              <a:t>B) SỰ PHÁT TRIỂN VÀ PHÂN BỐ CỦA NGÀNH LÂM NGHIỆP</a:t>
            </a:r>
          </a:p>
        </p:txBody>
      </p:sp>
      <p:sp>
        <p:nvSpPr>
          <p:cNvPr id="22" name="TextBox 22"/>
          <p:cNvSpPr txBox="1"/>
          <p:nvPr/>
        </p:nvSpPr>
        <p:spPr>
          <a:xfrm>
            <a:off x="6730508" y="3044047"/>
            <a:ext cx="7815784" cy="520784"/>
          </a:xfrm>
          <a:prstGeom prst="rect">
            <a:avLst/>
          </a:prstGeom>
        </p:spPr>
        <p:txBody>
          <a:bodyPr lIns="0" tIns="0" rIns="0" bIns="0" rtlCol="0" anchor="t">
            <a:spAutoFit/>
          </a:bodyPr>
          <a:lstStyle/>
          <a:p>
            <a:pPr>
              <a:lnSpc>
                <a:spcPts val="4509"/>
              </a:lnSpc>
              <a:spcBef>
                <a:spcPct val="0"/>
              </a:spcBef>
            </a:pP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Tình</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hình</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chung</a:t>
            </a:r>
            <a:endParaRPr lang="en-US" sz="3221" dirty="0">
              <a:solidFill>
                <a:srgbClr val="0070C0"/>
              </a:solidFill>
              <a:latin typeface="Lato Bold" panose="020B0604020202020204" charset="0"/>
              <a:ea typeface="Lato Bold" panose="020B0604020202020204" charset="0"/>
              <a:cs typeface="Lato Bold" panose="020B0604020202020204" charset="0"/>
            </a:endParaRPr>
          </a:p>
        </p:txBody>
      </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004" y="6653678"/>
            <a:ext cx="2024177" cy="2628900"/>
          </a:xfrm>
          <a:prstGeom prst="rect">
            <a:avLst/>
          </a:prstGeom>
        </p:spPr>
      </p:pic>
      <p:sp>
        <p:nvSpPr>
          <p:cNvPr id="24" name="TextBox 22"/>
          <p:cNvSpPr txBox="1"/>
          <p:nvPr/>
        </p:nvSpPr>
        <p:spPr>
          <a:xfrm>
            <a:off x="6767441" y="4559394"/>
            <a:ext cx="7815784" cy="520784"/>
          </a:xfrm>
          <a:prstGeom prst="rect">
            <a:avLst/>
          </a:prstGeom>
        </p:spPr>
        <p:txBody>
          <a:bodyPr lIns="0" tIns="0" rIns="0" bIns="0" rtlCol="0" anchor="t">
            <a:spAutoFit/>
          </a:bodyPr>
          <a:lstStyle/>
          <a:p>
            <a:pPr>
              <a:lnSpc>
                <a:spcPts val="4509"/>
              </a:lnSpc>
              <a:spcBef>
                <a:spcPct val="0"/>
              </a:spcBef>
            </a:pP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Khai</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thác</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chế</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biến</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lâm</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sản</a:t>
            </a:r>
            <a:endParaRPr lang="en-US" sz="3221" dirty="0">
              <a:solidFill>
                <a:srgbClr val="0070C0"/>
              </a:solidFill>
              <a:latin typeface="Lato Bold" panose="020B0604020202020204" charset="0"/>
              <a:ea typeface="Lato Bold" panose="020B0604020202020204" charset="0"/>
              <a:cs typeface="Lato Bold" panose="020B0604020202020204" charset="0"/>
            </a:endParaRPr>
          </a:p>
        </p:txBody>
      </p:sp>
      <p:sp>
        <p:nvSpPr>
          <p:cNvPr id="25" name="TextBox 22"/>
          <p:cNvSpPr txBox="1"/>
          <p:nvPr/>
        </p:nvSpPr>
        <p:spPr>
          <a:xfrm>
            <a:off x="6632089" y="7447344"/>
            <a:ext cx="7815784" cy="520784"/>
          </a:xfrm>
          <a:prstGeom prst="rect">
            <a:avLst/>
          </a:prstGeom>
        </p:spPr>
        <p:txBody>
          <a:bodyPr lIns="0" tIns="0" rIns="0" bIns="0" rtlCol="0" anchor="t">
            <a:spAutoFit/>
          </a:bodyPr>
          <a:lstStyle/>
          <a:p>
            <a:pPr>
              <a:lnSpc>
                <a:spcPts val="4509"/>
              </a:lnSpc>
              <a:spcBef>
                <a:spcPct val="0"/>
              </a:spcBef>
            </a:pP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Trồng</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rừng</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khoanh</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nuôi</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và</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bảo</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vệ</a:t>
            </a:r>
            <a:r>
              <a:rPr lang="en-US" sz="3221" dirty="0">
                <a:solidFill>
                  <a:srgbClr val="0070C0"/>
                </a:solidFill>
                <a:latin typeface="Lato Bold" panose="020B0604020202020204" charset="0"/>
                <a:ea typeface="Lato Bold" panose="020B0604020202020204" charset="0"/>
                <a:cs typeface="Lato Bold" panose="020B0604020202020204" charset="0"/>
              </a:rPr>
              <a:t> </a:t>
            </a:r>
            <a:r>
              <a:rPr lang="en-US" sz="3221" dirty="0" err="1">
                <a:solidFill>
                  <a:srgbClr val="0070C0"/>
                </a:solidFill>
                <a:latin typeface="Lato Bold" panose="020B0604020202020204" charset="0"/>
                <a:ea typeface="Lato Bold" panose="020B0604020202020204" charset="0"/>
                <a:cs typeface="Lato Bold" panose="020B0604020202020204" charset="0"/>
              </a:rPr>
              <a:t>rừng</a:t>
            </a:r>
            <a:endParaRPr lang="en-US" sz="3221" dirty="0">
              <a:solidFill>
                <a:srgbClr val="0070C0"/>
              </a:solidFill>
              <a:latin typeface="Lato Bold" panose="020B0604020202020204" charset="0"/>
              <a:ea typeface="Lato Bold" panose="020B0604020202020204" charset="0"/>
              <a:cs typeface="Lato Bold" panose="020B0604020202020204" charset="0"/>
            </a:endParaRPr>
          </a:p>
        </p:txBody>
      </p:sp>
      <p:sp>
        <p:nvSpPr>
          <p:cNvPr id="27" name="TextBox 22"/>
          <p:cNvSpPr txBox="1"/>
          <p:nvPr/>
        </p:nvSpPr>
        <p:spPr>
          <a:xfrm>
            <a:off x="6568243" y="3621128"/>
            <a:ext cx="10515600" cy="923330"/>
          </a:xfrm>
          <a:prstGeom prst="rect">
            <a:avLst/>
          </a:prstGeom>
        </p:spPr>
        <p:txBody>
          <a:bodyPr wrap="square" lIns="0" tIns="0" rIns="0" bIns="0" rtlCol="0" anchor="t">
            <a:spAutoFit/>
          </a:bodyPr>
          <a:lstStyle/>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Năm </a:t>
            </a:r>
            <a:r>
              <a:rPr lang="vi-VN" sz="2000" dirty="0">
                <a:solidFill>
                  <a:srgbClr val="002060"/>
                </a:solidFill>
                <a:latin typeface="Lato Bold" panose="020B0604020202020204" charset="0"/>
                <a:ea typeface="Lato Bold" panose="020B0604020202020204" charset="0"/>
                <a:cs typeface="Lato Bold" panose="020B0604020202020204" charset="0"/>
              </a:rPr>
              <a:t>2021,</a:t>
            </a:r>
            <a:r>
              <a:rPr lang="en-US" sz="2000" dirty="0">
                <a:solidFill>
                  <a:srgbClr val="002060"/>
                </a:solidFill>
                <a:latin typeface="Lato Bold" panose="020B0604020202020204" charset="0"/>
                <a:ea typeface="Lato Bold" panose="020B0604020202020204" charset="0"/>
                <a:cs typeface="Lato Bold" panose="020B0604020202020204" charset="0"/>
              </a:rPr>
              <a:t> TĐTT </a:t>
            </a:r>
            <a:r>
              <a:rPr lang="vi-VN" sz="2000" dirty="0">
                <a:solidFill>
                  <a:srgbClr val="002060"/>
                </a:solidFill>
                <a:latin typeface="Lato Bold" panose="020B0604020202020204" charset="0"/>
                <a:ea typeface="Lato Bold" panose="020B0604020202020204" charset="0"/>
                <a:cs typeface="Lato Bold" panose="020B0604020202020204" charset="0"/>
              </a:rPr>
              <a:t>đạt</a:t>
            </a:r>
            <a:r>
              <a:rPr lang="vi-VN" sz="2000" dirty="0">
                <a:solidFill>
                  <a:srgbClr val="C00000"/>
                </a:solidFill>
                <a:latin typeface="Lato Bold" panose="020B0604020202020204" charset="0"/>
                <a:ea typeface="Lato Bold" panose="020B0604020202020204" charset="0"/>
                <a:cs typeface="Lato Bold" panose="020B0604020202020204" charset="0"/>
              </a:rPr>
              <a:t> </a:t>
            </a:r>
            <a:r>
              <a:rPr lang="en-US" sz="2000" dirty="0">
                <a:solidFill>
                  <a:srgbClr val="C00000"/>
                </a:solidFill>
                <a:latin typeface="Lato Bold" panose="020B0604020202020204" charset="0"/>
                <a:ea typeface="Lato Bold" panose="020B0604020202020204" charset="0"/>
                <a:cs typeface="Lato Bold" panose="020B0604020202020204" charset="0"/>
              </a:rPr>
              <a:t>………………</a:t>
            </a:r>
            <a:endParaRPr lang="vi-VN" sz="2000" dirty="0">
              <a:solidFill>
                <a:srgbClr val="C00000"/>
              </a:solidFill>
              <a:latin typeface="Lato Bold" panose="020B0604020202020204" charset="0"/>
              <a:ea typeface="Lato Bold" panose="020B0604020202020204" charset="0"/>
              <a:cs typeface="Lato Bold" panose="020B0604020202020204" charset="0"/>
            </a:endParaRPr>
          </a:p>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Giá </a:t>
            </a:r>
            <a:r>
              <a:rPr lang="vi-VN" sz="2000" dirty="0">
                <a:solidFill>
                  <a:srgbClr val="002060"/>
                </a:solidFill>
                <a:latin typeface="Lato Bold" panose="020B0604020202020204" charset="0"/>
                <a:ea typeface="Lato Bold" panose="020B0604020202020204" charset="0"/>
                <a:cs typeface="Lato Bold" panose="020B0604020202020204" charset="0"/>
              </a:rPr>
              <a:t>trị sản xuất đóng góp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toàn ngành.</a:t>
            </a:r>
          </a:p>
        </p:txBody>
      </p:sp>
      <p:sp>
        <p:nvSpPr>
          <p:cNvPr id="28" name="TextBox 22"/>
          <p:cNvSpPr txBox="1"/>
          <p:nvPr/>
        </p:nvSpPr>
        <p:spPr>
          <a:xfrm>
            <a:off x="6632089" y="5046258"/>
            <a:ext cx="10515600" cy="2308324"/>
          </a:xfrm>
          <a:prstGeom prst="rect">
            <a:avLst/>
          </a:prstGeom>
        </p:spPr>
        <p:txBody>
          <a:bodyPr wrap="square" lIns="0" tIns="0" rIns="0" bIns="0" rtlCol="0" anchor="t">
            <a:spAutoFit/>
          </a:bodyPr>
          <a:lstStyle/>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Diện </a:t>
            </a:r>
            <a:r>
              <a:rPr lang="vi-VN" sz="2000" dirty="0">
                <a:solidFill>
                  <a:srgbClr val="002060"/>
                </a:solidFill>
                <a:latin typeface="Lato Bold" panose="020B0604020202020204" charset="0"/>
                <a:ea typeface="Lato Bold" panose="020B0604020202020204" charset="0"/>
                <a:cs typeface="Lato Bold" panose="020B0604020202020204" charset="0"/>
              </a:rPr>
              <a:t>tích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chiếm hơn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(2021). </a:t>
            </a:r>
          </a:p>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a:t>
            </a:r>
            <a:r>
              <a:rPr lang="en-US" sz="200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khai thác ngày </a:t>
            </a:r>
            <a:r>
              <a:rPr lang="en-US" sz="2000" dirty="0">
                <a:solidFill>
                  <a:srgbClr val="C00000"/>
                </a:solidFill>
                <a:latin typeface="Lato Bold" panose="020B0604020202020204" charset="0"/>
                <a:ea typeface="Lato Bold" panose="020B0604020202020204" charset="0"/>
                <a:cs typeface="Lato Bold" panose="020B0604020202020204" charset="0"/>
              </a:rPr>
              <a:t>…………</a:t>
            </a:r>
            <a:endParaRPr lang="vi-VN" sz="2000" dirty="0">
              <a:solidFill>
                <a:srgbClr val="C00000"/>
              </a:solidFill>
              <a:latin typeface="Lato Bold" panose="020B0604020202020204" charset="0"/>
              <a:ea typeface="Lato Bold" panose="020B0604020202020204" charset="0"/>
              <a:cs typeface="Lato Bold" panose="020B0604020202020204" charset="0"/>
            </a:endParaRPr>
          </a:p>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Các </a:t>
            </a:r>
            <a:r>
              <a:rPr lang="vi-VN" sz="2000" dirty="0">
                <a:solidFill>
                  <a:srgbClr val="002060"/>
                </a:solidFill>
                <a:latin typeface="Lato Bold" panose="020B0604020202020204" charset="0"/>
                <a:ea typeface="Lato Bold" panose="020B0604020202020204" charset="0"/>
                <a:cs typeface="Lato Bold" panose="020B0604020202020204" charset="0"/>
              </a:rPr>
              <a:t>vùng có sản lượng gỗ khai thác lớn là</a:t>
            </a:r>
            <a:r>
              <a:rPr lang="en-US" sz="2000" dirty="0">
                <a:solidFill>
                  <a:srgbClr val="002060"/>
                </a:solidFill>
                <a:latin typeface="Lato Bold" panose="020B0604020202020204" charset="0"/>
                <a:ea typeface="Lato Bold" panose="020B0604020202020204" charset="0"/>
                <a:cs typeface="Lato Bold" panose="020B0604020202020204" charset="0"/>
              </a:rPr>
              <a:t>: ……………</a:t>
            </a:r>
            <a:endParaRPr lang="vi-VN" sz="2000" dirty="0">
              <a:solidFill>
                <a:srgbClr val="002060"/>
              </a:solidFill>
              <a:latin typeface="Lato Bold" panose="020B0604020202020204" charset="0"/>
              <a:ea typeface="Lato Bold" panose="020B0604020202020204" charset="0"/>
              <a:cs typeface="Lato Bold" panose="020B0604020202020204" charset="0"/>
            </a:endParaRPr>
          </a:p>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Các </a:t>
            </a:r>
            <a:r>
              <a:rPr lang="vi-VN" sz="2000" dirty="0">
                <a:solidFill>
                  <a:srgbClr val="002060"/>
                </a:solidFill>
                <a:latin typeface="Lato Bold" panose="020B0604020202020204" charset="0"/>
                <a:ea typeface="Lato Bold" panose="020B0604020202020204" charset="0"/>
                <a:cs typeface="Lato Bold" panose="020B0604020202020204" charset="0"/>
              </a:rPr>
              <a:t>lâm sản khác như </a:t>
            </a:r>
            <a:r>
              <a:rPr lang="en-US" sz="2000" dirty="0">
                <a:solidFill>
                  <a:srgbClr val="C00000"/>
                </a:solidFill>
                <a:latin typeface="Lato Bold" panose="020B0604020202020204" charset="0"/>
                <a:ea typeface="Lato Bold" panose="020B0604020202020204" charset="0"/>
                <a:cs typeface="Lato Bold" panose="020B0604020202020204" charset="0"/>
              </a:rPr>
              <a:t>………………………</a:t>
            </a:r>
            <a:endParaRPr lang="vi-VN" sz="2000" dirty="0">
              <a:solidFill>
                <a:srgbClr val="C00000"/>
              </a:solidFill>
              <a:latin typeface="Lato Bold" panose="020B0604020202020204" charset="0"/>
              <a:ea typeface="Lato Bold" panose="020B0604020202020204" charset="0"/>
              <a:cs typeface="Lato Bold" panose="020B0604020202020204" charset="0"/>
            </a:endParaRPr>
          </a:p>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Công </a:t>
            </a:r>
            <a:r>
              <a:rPr lang="vi-VN" sz="2000" dirty="0">
                <a:solidFill>
                  <a:srgbClr val="002060"/>
                </a:solidFill>
                <a:latin typeface="Lato Bold" panose="020B0604020202020204" charset="0"/>
                <a:ea typeface="Lato Bold" panose="020B0604020202020204" charset="0"/>
                <a:cs typeface="Lato Bold" panose="020B0604020202020204" charset="0"/>
              </a:rPr>
              <a:t>nghiệp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gắn với các </a:t>
            </a:r>
            <a:r>
              <a:rPr lang="en-US" sz="2000" dirty="0">
                <a:solidFill>
                  <a:srgbClr val="C00000"/>
                </a:solidFill>
                <a:latin typeface="Lato Bold" panose="020B0604020202020204" charset="0"/>
                <a:ea typeface="Lato Bold" panose="020B0604020202020204" charset="0"/>
                <a:cs typeface="Lato Bold" panose="020B0604020202020204" charset="0"/>
              </a:rPr>
              <a:t>……………</a:t>
            </a:r>
            <a:endParaRPr lang="vi-VN" sz="2000" dirty="0">
              <a:solidFill>
                <a:srgbClr val="C00000"/>
              </a:solidFill>
              <a:latin typeface="Lato Bold" panose="020B0604020202020204" charset="0"/>
              <a:ea typeface="Lato Bold" panose="020B0604020202020204" charset="0"/>
              <a:cs typeface="Lato Bold" panose="020B0604020202020204" charset="0"/>
            </a:endParaRPr>
          </a:p>
        </p:txBody>
      </p:sp>
      <p:sp>
        <p:nvSpPr>
          <p:cNvPr id="29" name="TextBox 22"/>
          <p:cNvSpPr txBox="1"/>
          <p:nvPr/>
        </p:nvSpPr>
        <p:spPr>
          <a:xfrm>
            <a:off x="6637420" y="7930280"/>
            <a:ext cx="10515600" cy="2247538"/>
          </a:xfrm>
          <a:prstGeom prst="rect">
            <a:avLst/>
          </a:prstGeom>
        </p:spPr>
        <p:txBody>
          <a:bodyPr wrap="square" lIns="0" tIns="0" rIns="0" bIns="0" rtlCol="0" anchor="t">
            <a:spAutoFit/>
          </a:bodyPr>
          <a:lstStyle/>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a:t>
            </a:r>
            <a:r>
              <a:rPr lang="en-US" sz="2000">
                <a:solidFill>
                  <a:srgbClr val="002060"/>
                </a:solidFill>
                <a:latin typeface="Lato Bold" panose="020B0604020202020204" charset="0"/>
                <a:ea typeface="Lato Bold" panose="020B0604020202020204" charset="0"/>
                <a:cs typeface="Lato Bold" panose="020B0604020202020204" charset="0"/>
              </a:rPr>
              <a:t>T</a:t>
            </a:r>
            <a:r>
              <a:rPr lang="vi-VN" sz="2000" dirty="0">
                <a:solidFill>
                  <a:srgbClr val="002060"/>
                </a:solidFill>
                <a:latin typeface="Lato Bold" panose="020B0604020202020204" charset="0"/>
                <a:ea typeface="Lato Bold" panose="020B0604020202020204" charset="0"/>
                <a:cs typeface="Lato Bold" panose="020B0604020202020204" charset="0"/>
              </a:rPr>
              <a:t>rồng rừng được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 diện tích ngày càng </a:t>
            </a:r>
            <a:r>
              <a:rPr lang="en-US" sz="2000" dirty="0">
                <a:solidFill>
                  <a:srgbClr val="C00000"/>
                </a:solidFill>
                <a:latin typeface="Lato Bold" panose="020B0604020202020204" charset="0"/>
                <a:ea typeface="Lato Bold" panose="020B0604020202020204" charset="0"/>
                <a:cs typeface="Lato Bold" panose="020B0604020202020204" charset="0"/>
              </a:rPr>
              <a:t>…………..</a:t>
            </a:r>
            <a:endParaRPr lang="vi-VN" sz="2000" dirty="0">
              <a:solidFill>
                <a:srgbClr val="C00000"/>
              </a:solidFill>
              <a:latin typeface="Lato Bold" panose="020B0604020202020204" charset="0"/>
              <a:ea typeface="Lato Bold" panose="020B0604020202020204" charset="0"/>
              <a:cs typeface="Lato Bold" panose="020B0604020202020204" charset="0"/>
            </a:endParaRPr>
          </a:p>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Nghề </a:t>
            </a:r>
            <a:r>
              <a:rPr lang="vi-VN" sz="2000" dirty="0">
                <a:solidFill>
                  <a:srgbClr val="002060"/>
                </a:solidFill>
                <a:latin typeface="Lato Bold" panose="020B0604020202020204" charset="0"/>
                <a:ea typeface="Lato Bold" panose="020B0604020202020204" charset="0"/>
                <a:cs typeface="Lato Bold" panose="020B0604020202020204" charset="0"/>
              </a:rPr>
              <a:t>trồng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dưới tán rừng phát triển, tạo thêm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C00000"/>
                </a:solidFill>
                <a:latin typeface="Lato Bold" panose="020B0604020202020204" charset="0"/>
                <a:ea typeface="Lato Bold" panose="020B0604020202020204" charset="0"/>
                <a:cs typeface="Lato Bold" panose="020B0604020202020204" charset="0"/>
              </a:rPr>
              <a:t> </a:t>
            </a:r>
            <a:r>
              <a:rPr lang="vi-VN" sz="2000" dirty="0">
                <a:solidFill>
                  <a:srgbClr val="002060"/>
                </a:solidFill>
                <a:latin typeface="Lato Bold" panose="020B0604020202020204" charset="0"/>
                <a:ea typeface="Lato Bold" panose="020B0604020202020204" charset="0"/>
                <a:cs typeface="Lato Bold" panose="020B0604020202020204" charset="0"/>
              </a:rPr>
              <a:t>ổn định cho người dân vùng rừng.</a:t>
            </a:r>
          </a:p>
          <a:p>
            <a:pPr>
              <a:lnSpc>
                <a:spcPct val="150000"/>
              </a:lnSpc>
              <a:spcBef>
                <a:spcPct val="0"/>
              </a:spcBef>
            </a:pPr>
            <a:r>
              <a:rPr lang="vi-VN" sz="2000">
                <a:solidFill>
                  <a:srgbClr val="002060"/>
                </a:solidFill>
                <a:latin typeface="Lato Bold" panose="020B0604020202020204" charset="0"/>
                <a:ea typeface="Lato Bold" panose="020B0604020202020204" charset="0"/>
                <a:cs typeface="Lato Bold" panose="020B0604020202020204" charset="0"/>
              </a:rPr>
              <a:t>-	Công </a:t>
            </a:r>
            <a:r>
              <a:rPr lang="vi-VN" sz="2000" dirty="0">
                <a:solidFill>
                  <a:srgbClr val="002060"/>
                </a:solidFill>
                <a:latin typeface="Lato Bold" panose="020B0604020202020204" charset="0"/>
                <a:ea typeface="Lato Bold" panose="020B0604020202020204" charset="0"/>
                <a:cs typeface="Lato Bold" panose="020B0604020202020204" charset="0"/>
              </a:rPr>
              <a:t>tác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và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ngày càng được đẩy mạnh, tăng cường khoanh </a:t>
            </a:r>
            <a:r>
              <a:rPr lang="en-US" sz="2000" dirty="0">
                <a:solidFill>
                  <a:srgbClr val="C00000"/>
                </a:solidFill>
                <a:latin typeface="Lato Bold" panose="020B0604020202020204" charset="0"/>
                <a:ea typeface="Lato Bold" panose="020B0604020202020204" charset="0"/>
                <a:cs typeface="Lato Bold" panose="020B0604020202020204" charset="0"/>
              </a:rPr>
              <a:t>………………</a:t>
            </a:r>
            <a:r>
              <a:rPr lang="vi-VN" sz="2000" dirty="0">
                <a:solidFill>
                  <a:srgbClr val="002060"/>
                </a:solidFill>
                <a:latin typeface="Lato Bold" panose="020B0604020202020204" charset="0"/>
                <a:ea typeface="Lato Bold" panose="020B0604020202020204" charset="0"/>
                <a:cs typeface="Lato Bold" panose="020B0604020202020204" charset="0"/>
              </a:rPr>
              <a:t>, xây dựng và quản lí chặt chẽ các </a:t>
            </a:r>
            <a:r>
              <a:rPr lang="en-US" sz="2000" dirty="0">
                <a:solidFill>
                  <a:srgbClr val="C00000"/>
                </a:solidFill>
                <a:latin typeface="Lato Bold" panose="020B0604020202020204" charset="0"/>
                <a:ea typeface="Lato Bold" panose="020B0604020202020204" charset="0"/>
                <a:cs typeface="Lato Bold" panose="020B0604020202020204" charset="0"/>
              </a:rPr>
              <a:t>……………………….</a:t>
            </a:r>
            <a:endParaRPr lang="vi-VN" sz="2000" dirty="0">
              <a:solidFill>
                <a:srgbClr val="C00000"/>
              </a:solidFill>
              <a:latin typeface="Lato Bold" panose="020B0604020202020204" charset="0"/>
              <a:ea typeface="Lato Bold" panose="020B0604020202020204" charset="0"/>
              <a:cs typeface="Lato Bold" panose="020B0604020202020204" charset="0"/>
            </a:endParaRPr>
          </a:p>
        </p:txBody>
      </p:sp>
    </p:spTree>
    <p:extLst>
      <p:ext uri="{BB962C8B-B14F-4D97-AF65-F5344CB8AC3E}">
        <p14:creationId xmlns:p14="http://schemas.microsoft.com/office/powerpoint/2010/main" val="131323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2000">
              <a:schemeClr val="accent1">
                <a:lumMod val="5000"/>
                <a:lumOff val="95000"/>
              </a:schemeClr>
            </a:gs>
            <a:gs pos="100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21"/>
          <p:cNvSpPr txBox="1"/>
          <p:nvPr/>
        </p:nvSpPr>
        <p:spPr>
          <a:xfrm>
            <a:off x="0" y="495300"/>
            <a:ext cx="18288000" cy="1150315"/>
          </a:xfrm>
          <a:prstGeom prst="rect">
            <a:avLst/>
          </a:prstGeom>
        </p:spPr>
        <p:txBody>
          <a:bodyPr wrap="square" lIns="0" tIns="0" rIns="0" bIns="0" rtlCol="0" anchor="t">
            <a:spAutoFit/>
          </a:bodyPr>
          <a:lstStyle/>
          <a:p>
            <a:pPr algn="ctr">
              <a:lnSpc>
                <a:spcPts val="9799"/>
              </a:lnSpc>
            </a:pPr>
            <a:r>
              <a:rPr lang="en-US" sz="5400" dirty="0">
                <a:solidFill>
                  <a:srgbClr val="34520D"/>
                </a:solidFill>
                <a:latin typeface="Baloo"/>
              </a:rPr>
              <a:t>B) SỰ PHÁT TRIỂN VÀ PHÂN BỐ CỦA NGÀNH LÂM NGHIỆP</a:t>
            </a:r>
          </a:p>
        </p:txBody>
      </p:sp>
      <p:sp>
        <p:nvSpPr>
          <p:cNvPr id="3" name="TextBox 22"/>
          <p:cNvSpPr txBox="1"/>
          <p:nvPr/>
        </p:nvSpPr>
        <p:spPr>
          <a:xfrm>
            <a:off x="1840523" y="1753146"/>
            <a:ext cx="12864168" cy="522515"/>
          </a:xfrm>
          <a:prstGeom prst="rect">
            <a:avLst/>
          </a:prstGeom>
        </p:spPr>
        <p:txBody>
          <a:bodyPr wrap="square" lIns="0" tIns="0" rIns="0" bIns="0" rtlCol="0" anchor="t">
            <a:spAutoFit/>
          </a:bodyPr>
          <a:lstStyle/>
          <a:p>
            <a:pPr>
              <a:lnSpc>
                <a:spcPts val="4509"/>
              </a:lnSpc>
              <a:spcBef>
                <a:spcPct val="0"/>
              </a:spcBef>
            </a:pP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Tình</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hình</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chung</a:t>
            </a:r>
            <a:endParaRPr lang="en-US" sz="3221" dirty="0">
              <a:solidFill>
                <a:srgbClr val="0070C0"/>
              </a:solidFill>
              <a:latin typeface="#9Slide03 SFU Futura_07" panose="00000900000000000000" pitchFamily="2" charset="0"/>
              <a:ea typeface="Lato Bold" panose="020B0604020202020204" charset="0"/>
              <a:cs typeface="Lato Bold" panose="020B0604020202020204" charset="0"/>
            </a:endParaRPr>
          </a:p>
        </p:txBody>
      </p:sp>
      <p:sp>
        <p:nvSpPr>
          <p:cNvPr id="4" name="TextBox 22"/>
          <p:cNvSpPr txBox="1"/>
          <p:nvPr/>
        </p:nvSpPr>
        <p:spPr>
          <a:xfrm>
            <a:off x="1828800" y="3011884"/>
            <a:ext cx="12864168" cy="647357"/>
          </a:xfrm>
          <a:prstGeom prst="rect">
            <a:avLst/>
          </a:prstGeom>
        </p:spPr>
        <p:txBody>
          <a:bodyPr wrap="square" lIns="0" tIns="0" rIns="0" bIns="0" rtlCol="0" anchor="t">
            <a:spAutoFit/>
          </a:bodyPr>
          <a:lstStyle/>
          <a:p>
            <a:pPr>
              <a:lnSpc>
                <a:spcPct val="150000"/>
              </a:lnSpc>
              <a:spcBef>
                <a:spcPct val="0"/>
              </a:spcBef>
            </a:pP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Khai</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thác</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chế</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biến</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lâm</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sản</a:t>
            </a:r>
            <a:endParaRPr lang="en-US" sz="3221" dirty="0">
              <a:solidFill>
                <a:srgbClr val="0070C0"/>
              </a:solidFill>
              <a:latin typeface="#9Slide03 SFU Futura_07" panose="00000900000000000000" pitchFamily="2" charset="0"/>
              <a:ea typeface="Lato Bold" panose="020B0604020202020204" charset="0"/>
              <a:cs typeface="Lato Bold" panose="020B0604020202020204" charset="0"/>
            </a:endParaRPr>
          </a:p>
        </p:txBody>
      </p:sp>
      <p:sp>
        <p:nvSpPr>
          <p:cNvPr id="5" name="TextBox 22"/>
          <p:cNvSpPr txBox="1"/>
          <p:nvPr/>
        </p:nvSpPr>
        <p:spPr>
          <a:xfrm>
            <a:off x="1828800" y="7015717"/>
            <a:ext cx="12864168" cy="647357"/>
          </a:xfrm>
          <a:prstGeom prst="rect">
            <a:avLst/>
          </a:prstGeom>
        </p:spPr>
        <p:txBody>
          <a:bodyPr wrap="square" lIns="0" tIns="0" rIns="0" bIns="0" rtlCol="0" anchor="t">
            <a:spAutoFit/>
          </a:bodyPr>
          <a:lstStyle/>
          <a:p>
            <a:pPr>
              <a:lnSpc>
                <a:spcPct val="150000"/>
              </a:lnSpc>
              <a:spcBef>
                <a:spcPct val="0"/>
              </a:spcBef>
            </a:pP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Trồng</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rừng</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khoanh</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nuôi</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và</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bảo</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vệ</a:t>
            </a:r>
            <a:r>
              <a:rPr lang="en-US" sz="3221" dirty="0">
                <a:solidFill>
                  <a:srgbClr val="0070C0"/>
                </a:solidFill>
                <a:latin typeface="#9Slide03 SFU Futura_07" panose="00000900000000000000" pitchFamily="2" charset="0"/>
                <a:ea typeface="Lato Bold" panose="020B0604020202020204" charset="0"/>
                <a:cs typeface="Lato Bold" panose="020B0604020202020204" charset="0"/>
              </a:rPr>
              <a:t> </a:t>
            </a:r>
            <a:r>
              <a:rPr lang="en-US" sz="3221" dirty="0" err="1">
                <a:solidFill>
                  <a:srgbClr val="0070C0"/>
                </a:solidFill>
                <a:latin typeface="#9Slide03 SFU Futura_07" panose="00000900000000000000" pitchFamily="2" charset="0"/>
                <a:ea typeface="Lato Bold" panose="020B0604020202020204" charset="0"/>
                <a:cs typeface="Lato Bold" panose="020B0604020202020204" charset="0"/>
              </a:rPr>
              <a:t>rừng</a:t>
            </a:r>
            <a:endParaRPr lang="en-US" sz="3221" dirty="0">
              <a:solidFill>
                <a:srgbClr val="0070C0"/>
              </a:solidFill>
              <a:latin typeface="#9Slide03 SFU Futura_07" panose="00000900000000000000" pitchFamily="2" charset="0"/>
              <a:ea typeface="Lato Bold" panose="020B0604020202020204" charset="0"/>
              <a:cs typeface="Lato Bold" panose="020B0604020202020204" charset="0"/>
            </a:endParaRPr>
          </a:p>
        </p:txBody>
      </p:sp>
      <p:sp>
        <p:nvSpPr>
          <p:cNvPr id="6" name="TextBox 22"/>
          <p:cNvSpPr txBox="1"/>
          <p:nvPr/>
        </p:nvSpPr>
        <p:spPr>
          <a:xfrm>
            <a:off x="490073" y="2431728"/>
            <a:ext cx="17307854" cy="562718"/>
          </a:xfrm>
          <a:prstGeom prst="rect">
            <a:avLst/>
          </a:prstGeom>
        </p:spPr>
        <p:txBody>
          <a:bodyPr wrap="square" lIns="0" tIns="0" rIns="0" bIns="0" rtlCol="0" anchor="t">
            <a:spAutoFit/>
          </a:bodyPr>
          <a:lstStyle/>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Năm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2021,</a:t>
            </a:r>
            <a:r>
              <a:rPr lang="en-US" sz="2800" dirty="0">
                <a:solidFill>
                  <a:srgbClr val="002060"/>
                </a:solidFill>
                <a:latin typeface="#9Slide03 SFU Futura_07" panose="00000900000000000000" pitchFamily="2" charset="0"/>
                <a:ea typeface="Lato Bold" panose="020B0604020202020204" charset="0"/>
                <a:cs typeface="Lato Bold" panose="020B0604020202020204" charset="0"/>
              </a:rPr>
              <a:t> TĐTT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đạt</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 3,88%</a:t>
            </a:r>
            <a:r>
              <a:rPr lang="en-US" sz="2800" dirty="0">
                <a:solidFill>
                  <a:srgbClr val="C00000"/>
                </a:solidFill>
                <a:latin typeface="#9Slide03 SFU Futura_07" panose="00000900000000000000" pitchFamily="2" charset="0"/>
                <a:ea typeface="Lato Bold" panose="020B0604020202020204" charset="0"/>
                <a:cs typeface="Lato Bold" panose="020B0604020202020204" charset="0"/>
              </a:rPr>
              <a:t>;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Giá trị sản xuất đóng góp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gần 3%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toàn ngành.</a:t>
            </a:r>
          </a:p>
        </p:txBody>
      </p:sp>
      <p:sp>
        <p:nvSpPr>
          <p:cNvPr id="7" name="TextBox 22"/>
          <p:cNvSpPr txBox="1"/>
          <p:nvPr/>
        </p:nvSpPr>
        <p:spPr>
          <a:xfrm>
            <a:off x="553919" y="3856858"/>
            <a:ext cx="17307854" cy="3231654"/>
          </a:xfrm>
          <a:prstGeom prst="rect">
            <a:avLst/>
          </a:prstGeom>
        </p:spPr>
        <p:txBody>
          <a:bodyPr wrap="square" lIns="0" tIns="0" rIns="0" bIns="0" rtlCol="0" anchor="t">
            <a:spAutoFit/>
          </a:bodyPr>
          <a:lstStyle/>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Diện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tích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rừng sản xuất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chiếm hơn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53%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(2021). </a:t>
            </a:r>
          </a:p>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a:t>
            </a:r>
            <a:r>
              <a:rPr lang="vi-VN" sz="2800">
                <a:solidFill>
                  <a:srgbClr val="C00000"/>
                </a:solidFill>
                <a:latin typeface="#9Slide03 SFU Futura_07" panose="00000900000000000000" pitchFamily="2" charset="0"/>
                <a:ea typeface="Lato Bold" panose="020B0604020202020204" charset="0"/>
                <a:cs typeface="Lato Bold" panose="020B0604020202020204" charset="0"/>
              </a:rPr>
              <a:t>Sản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lượng gỗ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khai thác ngày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càng tăng</a:t>
            </a:r>
          </a:p>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Các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vùng có sản lượng gỗ khai thác lớn là</a:t>
            </a:r>
            <a:r>
              <a:rPr lang="en-US" sz="2800" dirty="0">
                <a:solidFill>
                  <a:srgbClr val="002060"/>
                </a:solidFill>
                <a:latin typeface="#9Slide03 SFU Futura_07" panose="00000900000000000000" pitchFamily="2" charset="0"/>
                <a:ea typeface="Lato Bold" panose="020B0604020202020204" charset="0"/>
                <a:cs typeface="Lato Bold" panose="020B0604020202020204" charset="0"/>
              </a:rPr>
              <a:t>: BTB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và </a:t>
            </a:r>
            <a:r>
              <a:rPr lang="en-US" sz="2800" dirty="0">
                <a:solidFill>
                  <a:srgbClr val="002060"/>
                </a:solidFill>
                <a:latin typeface="#9Slide03 SFU Futura_07" panose="00000900000000000000" pitchFamily="2" charset="0"/>
                <a:ea typeface="Lato Bold" panose="020B0604020202020204" charset="0"/>
                <a:cs typeface="Lato Bold" panose="020B0604020202020204" charset="0"/>
              </a:rPr>
              <a:t>DHMT</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 </a:t>
            </a:r>
            <a:r>
              <a:rPr lang="en-US" sz="2800" dirty="0">
                <a:solidFill>
                  <a:srgbClr val="002060"/>
                </a:solidFill>
                <a:latin typeface="#9Slide03 SFU Futura_07" panose="00000900000000000000" pitchFamily="2" charset="0"/>
                <a:ea typeface="Lato Bold" panose="020B0604020202020204" charset="0"/>
                <a:cs typeface="Lato Bold" panose="020B0604020202020204" charset="0"/>
              </a:rPr>
              <a:t>TD&amp;MNBB</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a:t>
            </a:r>
          </a:p>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Các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lâm sản khác như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măng, mộc nhĩ, dược liệu,... </a:t>
            </a:r>
          </a:p>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Công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nghiệp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chế biến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gắn với các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vùng nguyên liệu.</a:t>
            </a:r>
          </a:p>
        </p:txBody>
      </p:sp>
      <p:sp>
        <p:nvSpPr>
          <p:cNvPr id="8" name="TextBox 22"/>
          <p:cNvSpPr txBox="1"/>
          <p:nvPr/>
        </p:nvSpPr>
        <p:spPr>
          <a:xfrm>
            <a:off x="490073" y="7701677"/>
            <a:ext cx="17307854" cy="2585323"/>
          </a:xfrm>
          <a:prstGeom prst="rect">
            <a:avLst/>
          </a:prstGeom>
        </p:spPr>
        <p:txBody>
          <a:bodyPr wrap="square" lIns="0" tIns="0" rIns="0" bIns="0" rtlCol="0" anchor="t">
            <a:spAutoFit/>
          </a:bodyPr>
          <a:lstStyle/>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a:t>
            </a:r>
            <a:r>
              <a:rPr lang="en-US" sz="2800">
                <a:solidFill>
                  <a:srgbClr val="002060"/>
                </a:solidFill>
                <a:latin typeface="#9Slide03 SFU Futura_07" panose="00000900000000000000" pitchFamily="2" charset="0"/>
                <a:ea typeface="Lato Bold" panose="020B0604020202020204" charset="0"/>
                <a:cs typeface="Lato Bold" panose="020B0604020202020204" charset="0"/>
              </a:rPr>
              <a:t>T</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rồng rừng được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quan tâm đẩy mạnh</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 diện tích ngày càng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mở rộng</a:t>
            </a:r>
          </a:p>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Nghề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trồng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dược liệu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dưới tán rừng phát triển, tạo thêm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sinh kế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ổn định cho người dân vùng rừng.</a:t>
            </a:r>
          </a:p>
          <a:p>
            <a:pPr>
              <a:lnSpc>
                <a:spcPct val="150000"/>
              </a:lnSpc>
              <a:spcBef>
                <a:spcPct val="0"/>
              </a:spcBef>
            </a:pPr>
            <a:r>
              <a:rPr lang="vi-VN" sz="2800">
                <a:solidFill>
                  <a:srgbClr val="002060"/>
                </a:solidFill>
                <a:latin typeface="#9Slide03 SFU Futura_07" panose="00000900000000000000" pitchFamily="2" charset="0"/>
                <a:ea typeface="Lato Bold" panose="020B0604020202020204" charset="0"/>
                <a:cs typeface="Lato Bold" panose="020B0604020202020204" charset="0"/>
              </a:rPr>
              <a:t>-	Công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tác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khoanh nuôi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và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bảo vệ rừng </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ngày càng được đẩy mạnh, tăng cường khoanh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nuôi rừng tự nhiên</a:t>
            </a:r>
            <a:r>
              <a:rPr lang="vi-VN" sz="2800" dirty="0">
                <a:solidFill>
                  <a:srgbClr val="002060"/>
                </a:solidFill>
                <a:latin typeface="#9Slide03 SFU Futura_07" panose="00000900000000000000" pitchFamily="2" charset="0"/>
                <a:ea typeface="Lato Bold" panose="020B0604020202020204" charset="0"/>
                <a:cs typeface="Lato Bold" panose="020B0604020202020204" charset="0"/>
              </a:rPr>
              <a:t>, xây dựng và quản lí chặt chẽ các </a:t>
            </a:r>
            <a:r>
              <a:rPr lang="vi-VN" sz="2800" dirty="0">
                <a:solidFill>
                  <a:srgbClr val="C00000"/>
                </a:solidFill>
                <a:latin typeface="#9Slide03 SFU Futura_07" panose="00000900000000000000" pitchFamily="2" charset="0"/>
                <a:ea typeface="Lato Bold" panose="020B0604020202020204" charset="0"/>
                <a:cs typeface="Lato Bold" panose="020B0604020202020204" charset="0"/>
              </a:rPr>
              <a:t>vườn quốc gia, khu bảo tồn thiên nhiên. </a:t>
            </a:r>
          </a:p>
        </p:txBody>
      </p:sp>
      <p:pic>
        <p:nvPicPr>
          <p:cNvPr id="3074" name="Picture 2" descr="Green Tree PNGs for Free Download">
            <a:extLst>
              <a:ext uri="{FF2B5EF4-FFF2-40B4-BE49-F238E27FC236}">
                <a16:creationId xmlns:a16="http://schemas.microsoft.com/office/drawing/2014/main" id="{59A94023-9511-FF47-B99E-FE51FB3DA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1689" y="2671888"/>
            <a:ext cx="5289097" cy="52890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ảnh Măng Tre PNG, Vector, PSD, và biểu tượng để tải về miễn phí |  pngtree">
            <a:extLst>
              <a:ext uri="{FF2B5EF4-FFF2-40B4-BE49-F238E27FC236}">
                <a16:creationId xmlns:a16="http://schemas.microsoft.com/office/drawing/2014/main" id="{91582D1E-30E1-0F92-AEC0-80794DE65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5614577"/>
            <a:ext cx="3420152" cy="23363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ood Icon - Openclipart">
            <a:extLst>
              <a:ext uri="{FF2B5EF4-FFF2-40B4-BE49-F238E27FC236}">
                <a16:creationId xmlns:a16="http://schemas.microsoft.com/office/drawing/2014/main" id="{78E38DDD-160C-33A6-2E37-45C979078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4243" y="3466207"/>
            <a:ext cx="24130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4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0"/>
            <a:ext cx="7920693" cy="10287000"/>
          </a:xfrm>
          <a:prstGeom prst="rect">
            <a:avLst/>
          </a:prstGeom>
        </p:spPr>
      </p:pic>
      <p:sp>
        <p:nvSpPr>
          <p:cNvPr id="7" name="Freeform 11"/>
          <p:cNvSpPr/>
          <p:nvPr/>
        </p:nvSpPr>
        <p:spPr>
          <a:xfrm>
            <a:off x="11005170" y="-297909"/>
            <a:ext cx="1262959" cy="1763293"/>
          </a:xfrm>
          <a:custGeom>
            <a:avLst/>
            <a:gdLst/>
            <a:ahLst/>
            <a:cxnLst/>
            <a:rect l="l" t="t" r="r" b="b"/>
            <a:pathLst>
              <a:path w="1262959" h="1763293">
                <a:moveTo>
                  <a:pt x="0" y="0"/>
                </a:moveTo>
                <a:lnTo>
                  <a:pt x="1262959" y="0"/>
                </a:lnTo>
                <a:lnTo>
                  <a:pt x="1262959" y="1763294"/>
                </a:lnTo>
                <a:lnTo>
                  <a:pt x="0" y="1763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14"/>
          <p:cNvSpPr txBox="1"/>
          <p:nvPr/>
        </p:nvSpPr>
        <p:spPr>
          <a:xfrm>
            <a:off x="2302800" y="1064450"/>
            <a:ext cx="5480857" cy="1233671"/>
          </a:xfrm>
          <a:prstGeom prst="rect">
            <a:avLst/>
          </a:prstGeom>
        </p:spPr>
        <p:txBody>
          <a:bodyPr lIns="0" tIns="0" rIns="0" bIns="0" rtlCol="0" anchor="t">
            <a:spAutoFit/>
          </a:bodyPr>
          <a:lstStyle/>
          <a:p>
            <a:pPr marL="514350" indent="-514350" algn="l">
              <a:lnSpc>
                <a:spcPts val="5089"/>
              </a:lnSpc>
              <a:buFont typeface="+mj-lt"/>
              <a:buAutoNum type="arabicPeriod"/>
            </a:pPr>
            <a:r>
              <a:rPr lang="en-US" sz="3200" spc="-4" dirty="0" err="1">
                <a:solidFill>
                  <a:srgbClr val="172900"/>
                </a:solidFill>
                <a:latin typeface="#9Slide03 SFU Futura_07" panose="00000900000000000000" pitchFamily="2" charset="0"/>
              </a:rPr>
              <a:t>Chỉ</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trên</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bản</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đồ</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các</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vùng</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có</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rừng</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che</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phủ</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nhiều</a:t>
            </a:r>
            <a:endParaRPr lang="en-US" sz="3200" spc="-4" dirty="0">
              <a:solidFill>
                <a:srgbClr val="172900"/>
              </a:solidFill>
              <a:latin typeface="#9Slide03 SFU Futura_07" panose="00000900000000000000" pitchFamily="2" charset="0"/>
            </a:endParaRPr>
          </a:p>
        </p:txBody>
      </p:sp>
      <p:sp>
        <p:nvSpPr>
          <p:cNvPr id="9" name="TextBox 23"/>
          <p:cNvSpPr txBox="1"/>
          <p:nvPr/>
        </p:nvSpPr>
        <p:spPr>
          <a:xfrm>
            <a:off x="750632" y="295198"/>
            <a:ext cx="8393368" cy="586699"/>
          </a:xfrm>
          <a:prstGeom prst="rect">
            <a:avLst/>
          </a:prstGeom>
        </p:spPr>
        <p:txBody>
          <a:bodyPr wrap="square" lIns="0" tIns="0" rIns="0" bIns="0" rtlCol="0" anchor="t">
            <a:spAutoFit/>
          </a:bodyPr>
          <a:lstStyle/>
          <a:p>
            <a:pPr algn="ctr">
              <a:lnSpc>
                <a:spcPts val="4509"/>
              </a:lnSpc>
              <a:spcBef>
                <a:spcPct val="0"/>
              </a:spcBef>
            </a:pPr>
            <a:r>
              <a:rPr lang="en-US" sz="4000">
                <a:solidFill>
                  <a:srgbClr val="DB4830"/>
                </a:solidFill>
                <a:latin typeface="Baloo"/>
              </a:rPr>
              <a:t>CHUYÊN GIA BẢN ĐỒ LỚP 9A</a:t>
            </a:r>
            <a:endParaRPr lang="en-US" sz="4000" dirty="0">
              <a:solidFill>
                <a:srgbClr val="DB4830"/>
              </a:solidFill>
              <a:latin typeface="Baloo"/>
            </a:endParaRPr>
          </a:p>
        </p:txBody>
      </p:sp>
      <p:sp>
        <p:nvSpPr>
          <p:cNvPr id="10" name="TextBox 26"/>
          <p:cNvSpPr txBox="1"/>
          <p:nvPr/>
        </p:nvSpPr>
        <p:spPr>
          <a:xfrm>
            <a:off x="12268129" y="609131"/>
            <a:ext cx="4877566" cy="1154162"/>
          </a:xfrm>
          <a:prstGeom prst="rect">
            <a:avLst/>
          </a:prstGeom>
          <a:solidFill>
            <a:srgbClr val="F4FFFF"/>
          </a:solidFill>
        </p:spPr>
        <p:txBody>
          <a:bodyPr wrap="square" lIns="0" tIns="0" rIns="0" bIns="0" rtlCol="0" anchor="t">
            <a:spAutoFit/>
          </a:bodyPr>
          <a:lstStyle/>
          <a:p>
            <a:pPr algn="ctr">
              <a:lnSpc>
                <a:spcPts val="4509"/>
              </a:lnSpc>
              <a:spcBef>
                <a:spcPct val="0"/>
              </a:spcBef>
            </a:pPr>
            <a:r>
              <a:rPr lang="en-US" sz="3221" dirty="0" err="1">
                <a:solidFill>
                  <a:srgbClr val="ED1C24"/>
                </a:solidFill>
                <a:latin typeface="Baloo"/>
              </a:rPr>
              <a:t>Trung</a:t>
            </a:r>
            <a:r>
              <a:rPr lang="en-US" sz="3221" dirty="0">
                <a:solidFill>
                  <a:srgbClr val="ED1C24"/>
                </a:solidFill>
                <a:latin typeface="Baloo"/>
              </a:rPr>
              <a:t> du </a:t>
            </a:r>
            <a:br>
              <a:rPr lang="en-US" sz="3221" dirty="0">
                <a:solidFill>
                  <a:srgbClr val="ED1C24"/>
                </a:solidFill>
                <a:latin typeface="Baloo"/>
              </a:rPr>
            </a:br>
            <a:r>
              <a:rPr lang="en-US" sz="3221" dirty="0" err="1">
                <a:solidFill>
                  <a:srgbClr val="ED1C24"/>
                </a:solidFill>
                <a:latin typeface="Baloo"/>
              </a:rPr>
              <a:t>và</a:t>
            </a:r>
            <a:r>
              <a:rPr lang="en-US" sz="3221" dirty="0">
                <a:solidFill>
                  <a:srgbClr val="ED1C24"/>
                </a:solidFill>
                <a:latin typeface="Baloo"/>
              </a:rPr>
              <a:t> </a:t>
            </a:r>
            <a:r>
              <a:rPr lang="en-US" sz="3221" dirty="0" err="1">
                <a:solidFill>
                  <a:srgbClr val="ED1C24"/>
                </a:solidFill>
                <a:latin typeface="Baloo"/>
              </a:rPr>
              <a:t>miền</a:t>
            </a:r>
            <a:r>
              <a:rPr lang="en-US" sz="3221" dirty="0">
                <a:solidFill>
                  <a:srgbClr val="ED1C24"/>
                </a:solidFill>
                <a:latin typeface="Baloo"/>
              </a:rPr>
              <a:t> </a:t>
            </a:r>
            <a:r>
              <a:rPr lang="en-US" sz="3221" dirty="0" err="1">
                <a:solidFill>
                  <a:srgbClr val="ED1C24"/>
                </a:solidFill>
                <a:latin typeface="Baloo"/>
              </a:rPr>
              <a:t>núi</a:t>
            </a:r>
            <a:r>
              <a:rPr lang="en-US" sz="3221" dirty="0">
                <a:solidFill>
                  <a:srgbClr val="ED1C24"/>
                </a:solidFill>
                <a:latin typeface="Baloo"/>
              </a:rPr>
              <a:t> </a:t>
            </a:r>
            <a:r>
              <a:rPr lang="en-US" sz="3221" dirty="0" err="1">
                <a:solidFill>
                  <a:srgbClr val="ED1C24"/>
                </a:solidFill>
                <a:latin typeface="Baloo"/>
              </a:rPr>
              <a:t>Bắc</a:t>
            </a:r>
            <a:r>
              <a:rPr lang="en-US" sz="3221" dirty="0">
                <a:solidFill>
                  <a:srgbClr val="ED1C24"/>
                </a:solidFill>
                <a:latin typeface="Baloo"/>
              </a:rPr>
              <a:t> </a:t>
            </a:r>
            <a:r>
              <a:rPr lang="en-US" sz="3221" dirty="0" err="1">
                <a:solidFill>
                  <a:srgbClr val="ED1C24"/>
                </a:solidFill>
                <a:latin typeface="Baloo"/>
              </a:rPr>
              <a:t>Bộ</a:t>
            </a:r>
            <a:endParaRPr lang="en-US" sz="3221" dirty="0">
              <a:solidFill>
                <a:srgbClr val="ED1C24"/>
              </a:solidFill>
              <a:latin typeface="Baloo"/>
            </a:endParaRPr>
          </a:p>
        </p:txBody>
      </p:sp>
      <p:sp>
        <p:nvSpPr>
          <p:cNvPr id="11" name="Freeform 11"/>
          <p:cNvSpPr/>
          <p:nvPr/>
        </p:nvSpPr>
        <p:spPr>
          <a:xfrm>
            <a:off x="492102" y="1681285"/>
            <a:ext cx="1262959" cy="1763293"/>
          </a:xfrm>
          <a:custGeom>
            <a:avLst/>
            <a:gdLst/>
            <a:ahLst/>
            <a:cxnLst/>
            <a:rect l="l" t="t" r="r" b="b"/>
            <a:pathLst>
              <a:path w="1262959" h="1763293">
                <a:moveTo>
                  <a:pt x="0" y="0"/>
                </a:moveTo>
                <a:lnTo>
                  <a:pt x="1262959" y="0"/>
                </a:lnTo>
                <a:lnTo>
                  <a:pt x="1262959" y="1763294"/>
                </a:lnTo>
                <a:lnTo>
                  <a:pt x="0" y="1763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9Slide03 SFU Futura_07" panose="00000900000000000000" pitchFamily="2" charset="0"/>
            </a:endParaRPr>
          </a:p>
        </p:txBody>
      </p:sp>
      <p:pic>
        <p:nvPicPr>
          <p:cNvPr id="12" name="Picture 11"/>
          <p:cNvPicPr>
            <a:picLocks noChangeAspect="1"/>
          </p:cNvPicPr>
          <p:nvPr/>
        </p:nvPicPr>
        <p:blipFill rotWithShape="1">
          <a:blip r:embed="rId5"/>
          <a:srcRect l="68934" t="3738" r="6774" b="83775"/>
          <a:stretch/>
        </p:blipFill>
        <p:spPr>
          <a:xfrm>
            <a:off x="1455827" y="5159829"/>
            <a:ext cx="6885591" cy="4595357"/>
          </a:xfrm>
          <a:prstGeom prst="rect">
            <a:avLst/>
          </a:prstGeom>
          <a:solidFill>
            <a:schemeClr val="bg1"/>
          </a:solidFill>
          <a:ln>
            <a:solidFill>
              <a:srgbClr val="002060"/>
            </a:solidFill>
          </a:ln>
        </p:spPr>
      </p:pic>
      <p:sp>
        <p:nvSpPr>
          <p:cNvPr id="13" name="TextBox 14"/>
          <p:cNvSpPr txBox="1"/>
          <p:nvPr/>
        </p:nvSpPr>
        <p:spPr>
          <a:xfrm>
            <a:off x="2299053" y="2697622"/>
            <a:ext cx="8136601" cy="1962076"/>
          </a:xfrm>
          <a:prstGeom prst="rect">
            <a:avLst/>
          </a:prstGeom>
        </p:spPr>
        <p:txBody>
          <a:bodyPr wrap="square" lIns="0" tIns="0" rIns="0" bIns="0" rtlCol="0" anchor="t">
            <a:spAutoFit/>
          </a:bodyPr>
          <a:lstStyle/>
          <a:p>
            <a:pPr algn="l">
              <a:lnSpc>
                <a:spcPts val="5089"/>
              </a:lnSpc>
            </a:pPr>
            <a:r>
              <a:rPr lang="en-US" sz="3200" spc="-4" dirty="0">
                <a:solidFill>
                  <a:srgbClr val="172900"/>
                </a:solidFill>
                <a:latin typeface="#9Slide03 SFU Futura_07" panose="00000900000000000000" pitchFamily="2" charset="0"/>
              </a:rPr>
              <a:t>2. </a:t>
            </a:r>
            <a:r>
              <a:rPr lang="en-US" sz="3200" spc="-4" dirty="0" err="1">
                <a:solidFill>
                  <a:srgbClr val="172900"/>
                </a:solidFill>
                <a:latin typeface="#9Slide03 SFU Futura_07" panose="00000900000000000000" pitchFamily="2" charset="0"/>
              </a:rPr>
              <a:t>Chỉ</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trên</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bản</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đồ</a:t>
            </a:r>
            <a:r>
              <a:rPr lang="en-US" sz="3200" spc="-4" dirty="0">
                <a:solidFill>
                  <a:srgbClr val="172900"/>
                </a:solidFill>
                <a:latin typeface="#9Slide03 SFU Futura_07" panose="00000900000000000000" pitchFamily="2" charset="0"/>
              </a:rPr>
              <a:t> </a:t>
            </a:r>
            <a:r>
              <a:rPr lang="en-US" sz="3200" spc="-4" dirty="0" err="1">
                <a:solidFill>
                  <a:srgbClr val="172900"/>
                </a:solidFill>
                <a:latin typeface="#9Slide03 SFU Futura_07" panose="00000900000000000000" pitchFamily="2" charset="0"/>
              </a:rPr>
              <a:t>các</a:t>
            </a:r>
            <a:r>
              <a:rPr lang="en-US" sz="3200" spc="-4" dirty="0">
                <a:solidFill>
                  <a:srgbClr val="172900"/>
                </a:solidFill>
                <a:latin typeface="#9Slide03 SFU Futura_07" panose="00000900000000000000" pitchFamily="2" charset="0"/>
              </a:rPr>
              <a:t> </a:t>
            </a:r>
          </a:p>
          <a:p>
            <a:pPr marL="457200" indent="-457200" algn="l">
              <a:lnSpc>
                <a:spcPts val="5089"/>
              </a:lnSpc>
              <a:buFontTx/>
              <a:buChar char="-"/>
            </a:pPr>
            <a:r>
              <a:rPr lang="en-US" sz="3200" spc="-4" dirty="0">
                <a:solidFill>
                  <a:srgbClr val="00B050"/>
                </a:solidFill>
                <a:latin typeface="#9Slide03 SFU Futura_07" panose="00000900000000000000" pitchFamily="2" charset="0"/>
              </a:rPr>
              <a:t>VƯỜN QUỐC GIA</a:t>
            </a:r>
          </a:p>
          <a:p>
            <a:pPr marL="457200" indent="-457200" algn="l">
              <a:lnSpc>
                <a:spcPts val="5089"/>
              </a:lnSpc>
              <a:buFontTx/>
              <a:buChar char="-"/>
            </a:pPr>
            <a:r>
              <a:rPr lang="en-US" sz="3200" spc="-4" dirty="0">
                <a:solidFill>
                  <a:srgbClr val="00B050"/>
                </a:solidFill>
                <a:latin typeface="#9Slide03 SFU Futura_07" panose="00000900000000000000" pitchFamily="2" charset="0"/>
              </a:rPr>
              <a:t>KHU DỰ TRỮ SINH QUYỂN THẾ GIỚI</a:t>
            </a:r>
          </a:p>
        </p:txBody>
      </p:sp>
      <p:sp>
        <p:nvSpPr>
          <p:cNvPr id="15" name="Freeform 11"/>
          <p:cNvSpPr/>
          <p:nvPr/>
        </p:nvSpPr>
        <p:spPr>
          <a:xfrm>
            <a:off x="12076572" y="1763293"/>
            <a:ext cx="1262959" cy="1763293"/>
          </a:xfrm>
          <a:custGeom>
            <a:avLst/>
            <a:gdLst/>
            <a:ahLst/>
            <a:cxnLst/>
            <a:rect l="l" t="t" r="r" b="b"/>
            <a:pathLst>
              <a:path w="1262959" h="1763293">
                <a:moveTo>
                  <a:pt x="0" y="0"/>
                </a:moveTo>
                <a:lnTo>
                  <a:pt x="1262959" y="0"/>
                </a:lnTo>
                <a:lnTo>
                  <a:pt x="1262959" y="1763294"/>
                </a:lnTo>
                <a:lnTo>
                  <a:pt x="0" y="1763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TextBox 26"/>
          <p:cNvSpPr txBox="1"/>
          <p:nvPr/>
        </p:nvSpPr>
        <p:spPr>
          <a:xfrm>
            <a:off x="13339531" y="2670333"/>
            <a:ext cx="4877566" cy="1154162"/>
          </a:xfrm>
          <a:prstGeom prst="rect">
            <a:avLst/>
          </a:prstGeom>
          <a:solidFill>
            <a:srgbClr val="F4FFFF"/>
          </a:solidFill>
        </p:spPr>
        <p:txBody>
          <a:bodyPr wrap="square" lIns="0" tIns="0" rIns="0" bIns="0" rtlCol="0" anchor="t">
            <a:spAutoFit/>
          </a:bodyPr>
          <a:lstStyle/>
          <a:p>
            <a:pPr algn="ctr">
              <a:lnSpc>
                <a:spcPts val="4509"/>
              </a:lnSpc>
              <a:spcBef>
                <a:spcPct val="0"/>
              </a:spcBef>
            </a:pPr>
            <a:r>
              <a:rPr lang="en-US" sz="3221" dirty="0" err="1">
                <a:solidFill>
                  <a:srgbClr val="ED1C24"/>
                </a:solidFill>
                <a:latin typeface="Baloo"/>
              </a:rPr>
              <a:t>Bắc</a:t>
            </a:r>
            <a:r>
              <a:rPr lang="en-US" sz="3221" dirty="0">
                <a:solidFill>
                  <a:srgbClr val="ED1C24"/>
                </a:solidFill>
                <a:latin typeface="Baloo"/>
              </a:rPr>
              <a:t> </a:t>
            </a:r>
            <a:r>
              <a:rPr lang="en-US" sz="3221" dirty="0" err="1">
                <a:solidFill>
                  <a:srgbClr val="ED1C24"/>
                </a:solidFill>
                <a:latin typeface="Baloo"/>
              </a:rPr>
              <a:t>Trung</a:t>
            </a:r>
            <a:r>
              <a:rPr lang="en-US" sz="3221" dirty="0">
                <a:solidFill>
                  <a:srgbClr val="ED1C24"/>
                </a:solidFill>
                <a:latin typeface="Baloo"/>
              </a:rPr>
              <a:t> </a:t>
            </a:r>
            <a:r>
              <a:rPr lang="en-US" sz="3221" dirty="0" err="1">
                <a:solidFill>
                  <a:srgbClr val="ED1C24"/>
                </a:solidFill>
                <a:latin typeface="Baloo"/>
              </a:rPr>
              <a:t>Bộ</a:t>
            </a:r>
            <a:r>
              <a:rPr lang="en-US" sz="3221" dirty="0">
                <a:solidFill>
                  <a:srgbClr val="ED1C24"/>
                </a:solidFill>
                <a:latin typeface="Baloo"/>
              </a:rPr>
              <a:t> </a:t>
            </a:r>
            <a:r>
              <a:rPr lang="en-US" sz="3221" dirty="0" err="1">
                <a:solidFill>
                  <a:srgbClr val="ED1C24"/>
                </a:solidFill>
                <a:latin typeface="Baloo"/>
              </a:rPr>
              <a:t>và</a:t>
            </a:r>
            <a:r>
              <a:rPr lang="en-US" sz="3221" dirty="0">
                <a:solidFill>
                  <a:srgbClr val="ED1C24"/>
                </a:solidFill>
                <a:latin typeface="Baloo"/>
              </a:rPr>
              <a:t> </a:t>
            </a:r>
            <a:r>
              <a:rPr lang="en-US" sz="3221" dirty="0" err="1">
                <a:solidFill>
                  <a:srgbClr val="ED1C24"/>
                </a:solidFill>
                <a:latin typeface="Baloo"/>
              </a:rPr>
              <a:t>Duyên</a:t>
            </a:r>
            <a:r>
              <a:rPr lang="en-US" sz="3221" dirty="0">
                <a:solidFill>
                  <a:srgbClr val="ED1C24"/>
                </a:solidFill>
                <a:latin typeface="Baloo"/>
              </a:rPr>
              <a:t> </a:t>
            </a:r>
            <a:r>
              <a:rPr lang="en-US" sz="3221" dirty="0" err="1">
                <a:solidFill>
                  <a:srgbClr val="ED1C24"/>
                </a:solidFill>
                <a:latin typeface="Baloo"/>
              </a:rPr>
              <a:t>hải</a:t>
            </a:r>
            <a:r>
              <a:rPr lang="en-US" sz="3221" dirty="0">
                <a:solidFill>
                  <a:srgbClr val="ED1C24"/>
                </a:solidFill>
                <a:latin typeface="Baloo"/>
              </a:rPr>
              <a:t> </a:t>
            </a:r>
            <a:r>
              <a:rPr lang="en-US" sz="3221" dirty="0" err="1">
                <a:solidFill>
                  <a:srgbClr val="ED1C24"/>
                </a:solidFill>
                <a:latin typeface="Baloo"/>
              </a:rPr>
              <a:t>miền</a:t>
            </a:r>
            <a:r>
              <a:rPr lang="en-US" sz="3221" dirty="0">
                <a:solidFill>
                  <a:srgbClr val="ED1C24"/>
                </a:solidFill>
                <a:latin typeface="Baloo"/>
              </a:rPr>
              <a:t> </a:t>
            </a:r>
            <a:r>
              <a:rPr lang="en-US" sz="3221" dirty="0" err="1">
                <a:solidFill>
                  <a:srgbClr val="ED1C24"/>
                </a:solidFill>
                <a:latin typeface="Baloo"/>
              </a:rPr>
              <a:t>Trung</a:t>
            </a:r>
            <a:endParaRPr lang="en-US" sz="3221" dirty="0">
              <a:solidFill>
                <a:srgbClr val="ED1C24"/>
              </a:solidFill>
              <a:latin typeface="Baloo"/>
            </a:endParaRPr>
          </a:p>
        </p:txBody>
      </p:sp>
      <p:pic>
        <p:nvPicPr>
          <p:cNvPr id="4098" name="Picture 2" descr="Student Raising Hand PNG Picture, Hand Drawn Students Raising Hands To  Answer Questions In Class, Go To School, Class, School Opens PNG Image For  Free Download">
            <a:extLst>
              <a:ext uri="{FF2B5EF4-FFF2-40B4-BE49-F238E27FC236}">
                <a16:creationId xmlns:a16="http://schemas.microsoft.com/office/drawing/2014/main" id="{75C5AC48-2D7D-7AC4-23AD-533BFFFE61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872" y="1823708"/>
            <a:ext cx="2782428" cy="185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3"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grpSp>
        <p:nvGrpSpPr>
          <p:cNvPr id="2" name="Group 2"/>
          <p:cNvGrpSpPr/>
          <p:nvPr/>
        </p:nvGrpSpPr>
        <p:grpSpPr>
          <a:xfrm>
            <a:off x="3346582" y="3911311"/>
            <a:ext cx="6415346" cy="5451898"/>
            <a:chOff x="0" y="0"/>
            <a:chExt cx="2625794" cy="2231456"/>
          </a:xfrm>
        </p:grpSpPr>
        <p:sp>
          <p:nvSpPr>
            <p:cNvPr id="3" name="Freeform 3"/>
            <p:cNvSpPr/>
            <p:nvPr/>
          </p:nvSpPr>
          <p:spPr>
            <a:xfrm>
              <a:off x="0" y="0"/>
              <a:ext cx="2625794" cy="2231456"/>
            </a:xfrm>
            <a:custGeom>
              <a:avLst/>
              <a:gdLst/>
              <a:ahLst/>
              <a:cxnLst/>
              <a:rect l="l" t="t" r="r" b="b"/>
              <a:pathLst>
                <a:path w="2625794" h="2231456">
                  <a:moveTo>
                    <a:pt x="0" y="0"/>
                  </a:moveTo>
                  <a:lnTo>
                    <a:pt x="2625794" y="0"/>
                  </a:lnTo>
                  <a:lnTo>
                    <a:pt x="2625794" y="2231456"/>
                  </a:lnTo>
                  <a:lnTo>
                    <a:pt x="0" y="2231456"/>
                  </a:lnTo>
                  <a:close/>
                </a:path>
              </a:pathLst>
            </a:custGeom>
            <a:solidFill>
              <a:srgbClr val="ABE9FF"/>
            </a:solidFill>
          </p:spPr>
          <p:txBody>
            <a:bodyPr/>
            <a:lstStyle/>
            <a:p>
              <a:endParaRPr lang="en-US"/>
            </a:p>
          </p:txBody>
        </p:sp>
        <p:sp>
          <p:nvSpPr>
            <p:cNvPr id="4" name="TextBox 4"/>
            <p:cNvSpPr txBox="1"/>
            <p:nvPr/>
          </p:nvSpPr>
          <p:spPr>
            <a:xfrm>
              <a:off x="0" y="-38100"/>
              <a:ext cx="2625794" cy="2269556"/>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0939793" y="286702"/>
            <a:ext cx="6819888" cy="1198245"/>
          </a:xfrm>
          <a:prstGeom prst="rect">
            <a:avLst/>
          </a:prstGeom>
        </p:spPr>
        <p:txBody>
          <a:bodyPr lIns="0" tIns="0" rIns="0" bIns="0" rtlCol="0" anchor="t">
            <a:spAutoFit/>
          </a:bodyPr>
          <a:lstStyle/>
          <a:p>
            <a:pPr marL="0" marR="0" lvl="0" indent="0" algn="ctr" defTabSz="914400" rtl="0" eaLnBrk="1" fontAlgn="auto" latinLnBrk="0" hangingPunct="1">
              <a:lnSpc>
                <a:spcPts val="10140"/>
              </a:lnSpc>
              <a:spcBef>
                <a:spcPct val="0"/>
              </a:spcBef>
              <a:spcAft>
                <a:spcPts val="0"/>
              </a:spcAft>
              <a:buClrTx/>
              <a:buSzTx/>
              <a:buFontTx/>
              <a:buNone/>
              <a:tabLst/>
              <a:defRPr/>
            </a:pPr>
            <a:r>
              <a:rPr kumimoji="0" lang="en-US" sz="6000" b="0" i="0" u="none" strike="noStrike" kern="1200" cap="none" spc="30" normalizeH="0" baseline="0" noProof="0" dirty="0" err="1">
                <a:ln>
                  <a:noFill/>
                </a:ln>
                <a:solidFill>
                  <a:srgbClr val="FFFFEF"/>
                </a:solidFill>
                <a:effectLst/>
                <a:uLnTx/>
                <a:uFillTx/>
                <a:latin typeface="Dancing Script"/>
                <a:ea typeface="+mn-ea"/>
                <a:cs typeface="+mn-cs"/>
              </a:rPr>
              <a:t>Từ</a:t>
            </a:r>
            <a:r>
              <a:rPr kumimoji="0" lang="en-US" sz="6000" b="0" i="0" u="none" strike="noStrike" kern="1200" cap="none" spc="30" normalizeH="0" baseline="0" noProof="0" dirty="0">
                <a:ln>
                  <a:noFill/>
                </a:ln>
                <a:solidFill>
                  <a:srgbClr val="FFFFEF"/>
                </a:solidFill>
                <a:effectLst/>
                <a:uLnTx/>
                <a:uFillTx/>
                <a:latin typeface="Dancing Script"/>
                <a:ea typeface="+mn-ea"/>
                <a:cs typeface="+mn-cs"/>
              </a:rPr>
              <a:t> </a:t>
            </a:r>
            <a:r>
              <a:rPr kumimoji="0" lang="en-US" sz="6000" b="0" i="0" u="none" strike="noStrike" kern="1200" cap="none" spc="30" normalizeH="0" baseline="0" noProof="0" dirty="0" err="1">
                <a:ln>
                  <a:noFill/>
                </a:ln>
                <a:solidFill>
                  <a:srgbClr val="FFFFEF"/>
                </a:solidFill>
                <a:effectLst/>
                <a:uLnTx/>
                <a:uFillTx/>
                <a:latin typeface="Dancing Script"/>
                <a:ea typeface="+mn-ea"/>
                <a:cs typeface="+mn-cs"/>
              </a:rPr>
              <a:t>khóa</a:t>
            </a:r>
            <a:endParaRPr kumimoji="0" lang="en-US" sz="6000" b="0" i="0" u="none" strike="noStrike" kern="1200" cap="none" spc="30" normalizeH="0" baseline="0" noProof="0" dirty="0">
              <a:ln>
                <a:noFill/>
              </a:ln>
              <a:solidFill>
                <a:srgbClr val="FFFFEF"/>
              </a:solidFill>
              <a:effectLst/>
              <a:uLnTx/>
              <a:uFillTx/>
              <a:latin typeface="Dancing Script"/>
              <a:ea typeface="+mn-ea"/>
              <a:cs typeface="+mn-cs"/>
            </a:endParaRPr>
          </a:p>
        </p:txBody>
      </p:sp>
      <p:grpSp>
        <p:nvGrpSpPr>
          <p:cNvPr id="9" name="Group 3"/>
          <p:cNvGrpSpPr/>
          <p:nvPr/>
        </p:nvGrpSpPr>
        <p:grpSpPr>
          <a:xfrm>
            <a:off x="10507093" y="286702"/>
            <a:ext cx="7562004" cy="9763897"/>
            <a:chOff x="0" y="0"/>
            <a:chExt cx="2128183" cy="1896323"/>
          </a:xfrm>
        </p:grpSpPr>
        <p:sp>
          <p:nvSpPr>
            <p:cNvPr id="10" name="Freeform 4"/>
            <p:cNvSpPr/>
            <p:nvPr/>
          </p:nvSpPr>
          <p:spPr>
            <a:xfrm>
              <a:off x="0" y="0"/>
              <a:ext cx="2128183" cy="1896323"/>
            </a:xfrm>
            <a:custGeom>
              <a:avLst/>
              <a:gdLst/>
              <a:ahLst/>
              <a:cxnLst/>
              <a:rect l="l" t="t" r="r" b="b"/>
              <a:pathLst>
                <a:path w="2128183" h="1896323">
                  <a:moveTo>
                    <a:pt x="48863" y="0"/>
                  </a:moveTo>
                  <a:lnTo>
                    <a:pt x="2079320" y="0"/>
                  </a:lnTo>
                  <a:cubicBezTo>
                    <a:pt x="2092279" y="0"/>
                    <a:pt x="2104708" y="5148"/>
                    <a:pt x="2113872" y="14312"/>
                  </a:cubicBezTo>
                  <a:cubicBezTo>
                    <a:pt x="2123035" y="23475"/>
                    <a:pt x="2128183" y="35904"/>
                    <a:pt x="2128183" y="48863"/>
                  </a:cubicBezTo>
                  <a:lnTo>
                    <a:pt x="2128183" y="1847459"/>
                  </a:lnTo>
                  <a:cubicBezTo>
                    <a:pt x="2128183" y="1874446"/>
                    <a:pt x="2106307" y="1896323"/>
                    <a:pt x="2079320" y="1896323"/>
                  </a:cubicBezTo>
                  <a:lnTo>
                    <a:pt x="48863" y="1896323"/>
                  </a:lnTo>
                  <a:cubicBezTo>
                    <a:pt x="35904" y="1896323"/>
                    <a:pt x="23475" y="1891174"/>
                    <a:pt x="14312" y="1882011"/>
                  </a:cubicBezTo>
                  <a:cubicBezTo>
                    <a:pt x="5148" y="1872847"/>
                    <a:pt x="0" y="1860419"/>
                    <a:pt x="0" y="1847459"/>
                  </a:cubicBezTo>
                  <a:lnTo>
                    <a:pt x="0" y="48863"/>
                  </a:lnTo>
                  <a:cubicBezTo>
                    <a:pt x="0" y="35904"/>
                    <a:pt x="5148" y="23475"/>
                    <a:pt x="14312" y="14312"/>
                  </a:cubicBezTo>
                  <a:cubicBezTo>
                    <a:pt x="23475" y="5148"/>
                    <a:pt x="35904" y="0"/>
                    <a:pt x="48863" y="0"/>
                  </a:cubicBezTo>
                  <a:close/>
                </a:path>
              </a:pathLst>
            </a:custGeom>
            <a:solidFill>
              <a:srgbClr val="FFFFFF">
                <a:alpha val="56863"/>
              </a:srgbClr>
            </a:solidFill>
          </p:spPr>
          <p:txBody>
            <a:bodyPr/>
            <a:lstStyle/>
            <a:p>
              <a:endParaRPr lang="en-US"/>
            </a:p>
          </p:txBody>
        </p:sp>
        <p:sp>
          <p:nvSpPr>
            <p:cNvPr id="11" name="TextBox 5"/>
            <p:cNvSpPr txBox="1"/>
            <p:nvPr/>
          </p:nvSpPr>
          <p:spPr>
            <a:xfrm>
              <a:off x="0" y="-38100"/>
              <a:ext cx="2128183" cy="193442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7"/>
          <p:cNvSpPr txBox="1"/>
          <p:nvPr/>
        </p:nvSpPr>
        <p:spPr>
          <a:xfrm>
            <a:off x="10896988" y="2257076"/>
            <a:ext cx="3481855" cy="6513963"/>
          </a:xfrm>
          <a:prstGeom prst="rect">
            <a:avLst/>
          </a:prstGeom>
        </p:spPr>
        <p:txBody>
          <a:bodyPr wrap="square" lIns="0" tIns="0" rIns="0" bIns="0"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2/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3/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4/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5/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6/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7/ ……………………………..</a:t>
            </a:r>
          </a:p>
          <a:p>
            <a:pPr marL="0" marR="0" lvl="0" indent="0" algn="just" defTabSz="914400" rtl="0" eaLnBrk="1" fontAlgn="auto" latinLnBrk="0" hangingPunct="1">
              <a:lnSpc>
                <a:spcPct val="200000"/>
              </a:lnSpc>
              <a:spcBef>
                <a:spcPts val="0"/>
              </a:spcBef>
              <a:spcAft>
                <a:spcPts val="0"/>
              </a:spcAft>
              <a:buClrTx/>
              <a:buSzTx/>
              <a:buFontTx/>
              <a:buNone/>
              <a:tabLst/>
              <a:defRPr/>
            </a:pPr>
            <a:endParaRPr kumimoji="0" lang="vi-VN" sz="2700" b="1" i="0" u="none" strike="noStrike" kern="1200" cap="none" spc="0" normalizeH="0" baseline="0" noProof="0" dirty="0">
              <a:ln>
                <a:noFill/>
              </a:ln>
              <a:solidFill>
                <a:srgbClr val="34520D"/>
              </a:solidFill>
              <a:effectLst/>
              <a:uLnTx/>
              <a:uFillTx/>
              <a:latin typeface="Lato"/>
              <a:ea typeface="+mn-ea"/>
              <a:cs typeface="+mn-cs"/>
            </a:endParaRPr>
          </a:p>
        </p:txBody>
      </p:sp>
      <p:sp>
        <p:nvSpPr>
          <p:cNvPr id="15" name="TextBox 6"/>
          <p:cNvSpPr txBox="1"/>
          <p:nvPr/>
        </p:nvSpPr>
        <p:spPr>
          <a:xfrm>
            <a:off x="1665317" y="343817"/>
            <a:ext cx="9777876" cy="2622513"/>
          </a:xfrm>
          <a:prstGeom prst="rect">
            <a:avLst/>
          </a:prstGeom>
        </p:spPr>
        <p:txBody>
          <a:bodyPr lIns="0" tIns="0" rIns="0" bIns="0" rtlCol="0" anchor="t">
            <a:spAutoFit/>
          </a:bodyPr>
          <a:lstStyle/>
          <a:p>
            <a:pPr marL="0" marR="0" lvl="0" indent="0" algn="ctr" defTabSz="914400" rtl="0" eaLnBrk="1" fontAlgn="auto" latinLnBrk="0" hangingPunct="1">
              <a:lnSpc>
                <a:spcPts val="10140"/>
              </a:lnSpc>
              <a:spcBef>
                <a:spcPct val="0"/>
              </a:spcBef>
              <a:spcAft>
                <a:spcPts val="0"/>
              </a:spcAft>
              <a:buClrTx/>
              <a:buSzTx/>
              <a:buFontTx/>
              <a:buNone/>
              <a:tabLst/>
              <a:defRPr/>
            </a:pPr>
            <a:r>
              <a:rPr kumimoji="0" lang="en-US" sz="8800" b="0" i="0" u="none" strike="noStrike" kern="1200" cap="none" spc="543" normalizeH="0" baseline="0" noProof="0" dirty="0">
                <a:ln>
                  <a:noFill/>
                </a:ln>
                <a:solidFill>
                  <a:srgbClr val="FFFF00"/>
                </a:solidFill>
                <a:effectLst/>
                <a:uLnTx/>
                <a:uFillTx/>
                <a:latin typeface="BHN Nexa Rust Slab Heavy"/>
                <a:ea typeface="+mn-ea"/>
                <a:cs typeface="+mn-cs"/>
              </a:rPr>
              <a:t>ĐÔI MẮT TINH ANH</a:t>
            </a:r>
          </a:p>
        </p:txBody>
      </p:sp>
      <p:sp>
        <p:nvSpPr>
          <p:cNvPr id="16" name="Freeform 5"/>
          <p:cNvSpPr/>
          <p:nvPr/>
        </p:nvSpPr>
        <p:spPr>
          <a:xfrm rot="19800000">
            <a:off x="-559589" y="569329"/>
            <a:ext cx="3857438" cy="1880501"/>
          </a:xfrm>
          <a:custGeom>
            <a:avLst/>
            <a:gdLst/>
            <a:ahLst/>
            <a:cxnLst/>
            <a:rect l="l" t="t" r="r" b="b"/>
            <a:pathLst>
              <a:path w="4938855" h="2407692">
                <a:moveTo>
                  <a:pt x="0" y="0"/>
                </a:moveTo>
                <a:lnTo>
                  <a:pt x="4938855" y="0"/>
                </a:lnTo>
                <a:lnTo>
                  <a:pt x="4938855" y="2407692"/>
                </a:lnTo>
                <a:lnTo>
                  <a:pt x="0" y="24076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3"/>
          <p:cNvSpPr/>
          <p:nvPr/>
        </p:nvSpPr>
        <p:spPr>
          <a:xfrm>
            <a:off x="11611662" y="286702"/>
            <a:ext cx="1224409" cy="1222878"/>
          </a:xfrm>
          <a:custGeom>
            <a:avLst/>
            <a:gdLst/>
            <a:ahLst/>
            <a:cxnLst/>
            <a:rect l="l" t="t" r="r" b="b"/>
            <a:pathLst>
              <a:path w="1224409" h="1222878">
                <a:moveTo>
                  <a:pt x="0" y="0"/>
                </a:moveTo>
                <a:lnTo>
                  <a:pt x="1224408" y="0"/>
                </a:lnTo>
                <a:lnTo>
                  <a:pt x="1224408" y="1222878"/>
                </a:lnTo>
                <a:lnTo>
                  <a:pt x="0" y="12228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725310622"/>
              </p:ext>
            </p:extLst>
          </p:nvPr>
        </p:nvGraphicFramePr>
        <p:xfrm>
          <a:off x="3622937" y="4168618"/>
          <a:ext cx="5908738" cy="4937284"/>
        </p:xfrm>
        <a:graphic>
          <a:graphicData uri="http://schemas.openxmlformats.org/drawingml/2006/table">
            <a:tbl>
              <a:tblPr firstRow="1" firstCol="1" bandRow="1"/>
              <a:tblGrid>
                <a:gridCol w="268579">
                  <a:extLst>
                    <a:ext uri="{9D8B030D-6E8A-4147-A177-3AD203B41FA5}">
                      <a16:colId xmlns:a16="http://schemas.microsoft.com/office/drawing/2014/main" val="730138572"/>
                    </a:ext>
                  </a:extLst>
                </a:gridCol>
                <a:gridCol w="268579">
                  <a:extLst>
                    <a:ext uri="{9D8B030D-6E8A-4147-A177-3AD203B41FA5}">
                      <a16:colId xmlns:a16="http://schemas.microsoft.com/office/drawing/2014/main" val="563554425"/>
                    </a:ext>
                  </a:extLst>
                </a:gridCol>
                <a:gridCol w="268579">
                  <a:extLst>
                    <a:ext uri="{9D8B030D-6E8A-4147-A177-3AD203B41FA5}">
                      <a16:colId xmlns:a16="http://schemas.microsoft.com/office/drawing/2014/main" val="2167161468"/>
                    </a:ext>
                  </a:extLst>
                </a:gridCol>
                <a:gridCol w="268579">
                  <a:extLst>
                    <a:ext uri="{9D8B030D-6E8A-4147-A177-3AD203B41FA5}">
                      <a16:colId xmlns:a16="http://schemas.microsoft.com/office/drawing/2014/main" val="2171438728"/>
                    </a:ext>
                  </a:extLst>
                </a:gridCol>
                <a:gridCol w="268579">
                  <a:extLst>
                    <a:ext uri="{9D8B030D-6E8A-4147-A177-3AD203B41FA5}">
                      <a16:colId xmlns:a16="http://schemas.microsoft.com/office/drawing/2014/main" val="2636119868"/>
                    </a:ext>
                  </a:extLst>
                </a:gridCol>
                <a:gridCol w="268579">
                  <a:extLst>
                    <a:ext uri="{9D8B030D-6E8A-4147-A177-3AD203B41FA5}">
                      <a16:colId xmlns:a16="http://schemas.microsoft.com/office/drawing/2014/main" val="1994440484"/>
                    </a:ext>
                  </a:extLst>
                </a:gridCol>
                <a:gridCol w="268579">
                  <a:extLst>
                    <a:ext uri="{9D8B030D-6E8A-4147-A177-3AD203B41FA5}">
                      <a16:colId xmlns:a16="http://schemas.microsoft.com/office/drawing/2014/main" val="3142372971"/>
                    </a:ext>
                  </a:extLst>
                </a:gridCol>
                <a:gridCol w="268579">
                  <a:extLst>
                    <a:ext uri="{9D8B030D-6E8A-4147-A177-3AD203B41FA5}">
                      <a16:colId xmlns:a16="http://schemas.microsoft.com/office/drawing/2014/main" val="2788517084"/>
                    </a:ext>
                  </a:extLst>
                </a:gridCol>
                <a:gridCol w="268579">
                  <a:extLst>
                    <a:ext uri="{9D8B030D-6E8A-4147-A177-3AD203B41FA5}">
                      <a16:colId xmlns:a16="http://schemas.microsoft.com/office/drawing/2014/main" val="645668978"/>
                    </a:ext>
                  </a:extLst>
                </a:gridCol>
                <a:gridCol w="268579">
                  <a:extLst>
                    <a:ext uri="{9D8B030D-6E8A-4147-A177-3AD203B41FA5}">
                      <a16:colId xmlns:a16="http://schemas.microsoft.com/office/drawing/2014/main" val="881483269"/>
                    </a:ext>
                  </a:extLst>
                </a:gridCol>
                <a:gridCol w="268579">
                  <a:extLst>
                    <a:ext uri="{9D8B030D-6E8A-4147-A177-3AD203B41FA5}">
                      <a16:colId xmlns:a16="http://schemas.microsoft.com/office/drawing/2014/main" val="599942661"/>
                    </a:ext>
                  </a:extLst>
                </a:gridCol>
                <a:gridCol w="268579">
                  <a:extLst>
                    <a:ext uri="{9D8B030D-6E8A-4147-A177-3AD203B41FA5}">
                      <a16:colId xmlns:a16="http://schemas.microsoft.com/office/drawing/2014/main" val="2309483429"/>
                    </a:ext>
                  </a:extLst>
                </a:gridCol>
                <a:gridCol w="268579">
                  <a:extLst>
                    <a:ext uri="{9D8B030D-6E8A-4147-A177-3AD203B41FA5}">
                      <a16:colId xmlns:a16="http://schemas.microsoft.com/office/drawing/2014/main" val="1364338845"/>
                    </a:ext>
                  </a:extLst>
                </a:gridCol>
                <a:gridCol w="268579">
                  <a:extLst>
                    <a:ext uri="{9D8B030D-6E8A-4147-A177-3AD203B41FA5}">
                      <a16:colId xmlns:a16="http://schemas.microsoft.com/office/drawing/2014/main" val="2012655192"/>
                    </a:ext>
                  </a:extLst>
                </a:gridCol>
                <a:gridCol w="268579">
                  <a:extLst>
                    <a:ext uri="{9D8B030D-6E8A-4147-A177-3AD203B41FA5}">
                      <a16:colId xmlns:a16="http://schemas.microsoft.com/office/drawing/2014/main" val="2291473980"/>
                    </a:ext>
                  </a:extLst>
                </a:gridCol>
                <a:gridCol w="268579">
                  <a:extLst>
                    <a:ext uri="{9D8B030D-6E8A-4147-A177-3AD203B41FA5}">
                      <a16:colId xmlns:a16="http://schemas.microsoft.com/office/drawing/2014/main" val="427223335"/>
                    </a:ext>
                  </a:extLst>
                </a:gridCol>
                <a:gridCol w="268579">
                  <a:extLst>
                    <a:ext uri="{9D8B030D-6E8A-4147-A177-3AD203B41FA5}">
                      <a16:colId xmlns:a16="http://schemas.microsoft.com/office/drawing/2014/main" val="3753642724"/>
                    </a:ext>
                  </a:extLst>
                </a:gridCol>
                <a:gridCol w="268579">
                  <a:extLst>
                    <a:ext uri="{9D8B030D-6E8A-4147-A177-3AD203B41FA5}">
                      <a16:colId xmlns:a16="http://schemas.microsoft.com/office/drawing/2014/main" val="4220902403"/>
                    </a:ext>
                  </a:extLst>
                </a:gridCol>
                <a:gridCol w="268579">
                  <a:extLst>
                    <a:ext uri="{9D8B030D-6E8A-4147-A177-3AD203B41FA5}">
                      <a16:colId xmlns:a16="http://schemas.microsoft.com/office/drawing/2014/main" val="1970880770"/>
                    </a:ext>
                  </a:extLst>
                </a:gridCol>
                <a:gridCol w="268579">
                  <a:extLst>
                    <a:ext uri="{9D8B030D-6E8A-4147-A177-3AD203B41FA5}">
                      <a16:colId xmlns:a16="http://schemas.microsoft.com/office/drawing/2014/main" val="969394168"/>
                    </a:ext>
                  </a:extLst>
                </a:gridCol>
                <a:gridCol w="268579">
                  <a:extLst>
                    <a:ext uri="{9D8B030D-6E8A-4147-A177-3AD203B41FA5}">
                      <a16:colId xmlns:a16="http://schemas.microsoft.com/office/drawing/2014/main" val="4028108886"/>
                    </a:ext>
                  </a:extLst>
                </a:gridCol>
                <a:gridCol w="268579">
                  <a:extLst>
                    <a:ext uri="{9D8B030D-6E8A-4147-A177-3AD203B41FA5}">
                      <a16:colId xmlns:a16="http://schemas.microsoft.com/office/drawing/2014/main" val="873621260"/>
                    </a:ext>
                  </a:extLst>
                </a:gridCol>
              </a:tblGrid>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Ă</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Q</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Ă</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79306490"/>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D</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Ũ</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Ỏ</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Ờ</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21329006"/>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Ị</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Ê</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93297226"/>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D</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58724814"/>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16261349"/>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Ê</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27421555"/>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Ờ</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Ớ</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Ế</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38168428"/>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9724215"/>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Ê</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Ó</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Ờ</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9566788"/>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Ỏ</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0</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Ộ</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52756929"/>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Ặ</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Ớ</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Ồ</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Ớ</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Ê</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12039070"/>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Ằ</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Ế</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29145075"/>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Ẩ</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23513391"/>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Q</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Q</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Ă</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Ặ</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51014817"/>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Ế</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05480997"/>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Ề</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Ồ</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Ủ</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D</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Ề</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55949159"/>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Ó</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Ó</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Q</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X</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Ễ</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11318164"/>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Ế</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29124928"/>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Ồ</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Ữ</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37208971"/>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Ủ</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Ồ</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57461948"/>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Ò</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Ộ</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Ủ</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60991280"/>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Ò</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X</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dirty="0">
                          <a:solidFill>
                            <a:srgbClr val="000000"/>
                          </a:solidFill>
                          <a:effectLst/>
                          <a:latin typeface="Times New Roman" panose="02020603050405020304" pitchFamily="18" charset="0"/>
                          <a:ea typeface="#9Slide03 IcielNovecento sans E" panose="00000900000000000000" pitchFamily="2" charset="-93"/>
                        </a:rPr>
                        <a:t>G</a:t>
                      </a:r>
                      <a:endParaRPr lang="en-US" sz="1000" dirty="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dirty="0">
                          <a:solidFill>
                            <a:srgbClr val="000000"/>
                          </a:solidFill>
                          <a:effectLst/>
                          <a:latin typeface="Times New Roman" panose="02020603050405020304" pitchFamily="18" charset="0"/>
                          <a:ea typeface="#9Slide03 IcielNovecento sans E" panose="00000900000000000000" pitchFamily="2" charset="-93"/>
                        </a:rPr>
                        <a:t>G</a:t>
                      </a:r>
                      <a:endParaRPr lang="en-US" sz="1000" dirty="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89738491"/>
                  </a:ext>
                </a:extLst>
              </a:tr>
            </a:tbl>
          </a:graphicData>
        </a:graphic>
      </p:graphicFrame>
      <p:sp>
        <p:nvSpPr>
          <p:cNvPr id="18" name="Freeform 10"/>
          <p:cNvSpPr/>
          <p:nvPr/>
        </p:nvSpPr>
        <p:spPr>
          <a:xfrm>
            <a:off x="-732788" y="4130518"/>
            <a:ext cx="4355725" cy="5633519"/>
          </a:xfrm>
          <a:custGeom>
            <a:avLst/>
            <a:gdLst/>
            <a:ahLst/>
            <a:cxnLst/>
            <a:rect l="l" t="t" r="r" b="b"/>
            <a:pathLst>
              <a:path w="4355725" h="4715264">
                <a:moveTo>
                  <a:pt x="0" y="0"/>
                </a:moveTo>
                <a:lnTo>
                  <a:pt x="4355725" y="0"/>
                </a:lnTo>
                <a:lnTo>
                  <a:pt x="4355725" y="4715264"/>
                </a:lnTo>
                <a:lnTo>
                  <a:pt x="0" y="47152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7"/>
          <p:cNvSpPr txBox="1"/>
          <p:nvPr/>
        </p:nvSpPr>
        <p:spPr>
          <a:xfrm>
            <a:off x="14409577" y="2265306"/>
            <a:ext cx="3481855" cy="6513963"/>
          </a:xfrm>
          <a:prstGeom prst="rect">
            <a:avLst/>
          </a:prstGeom>
        </p:spPr>
        <p:txBody>
          <a:bodyPr wrap="square" lIns="0" tIns="0" rIns="0" bIns="0"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8/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9/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10/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11/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12/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13/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14/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15/ ……………………………</a:t>
            </a:r>
          </a:p>
        </p:txBody>
      </p:sp>
    </p:spTree>
    <p:extLst>
      <p:ext uri="{BB962C8B-B14F-4D97-AF65-F5344CB8AC3E}">
        <p14:creationId xmlns:p14="http://schemas.microsoft.com/office/powerpoint/2010/main" val="275933586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grpSp>
        <p:nvGrpSpPr>
          <p:cNvPr id="2" name="Group 2"/>
          <p:cNvGrpSpPr/>
          <p:nvPr/>
        </p:nvGrpSpPr>
        <p:grpSpPr>
          <a:xfrm>
            <a:off x="1372420" y="3064416"/>
            <a:ext cx="8237124" cy="7000083"/>
            <a:chOff x="0" y="0"/>
            <a:chExt cx="2625794" cy="2231456"/>
          </a:xfrm>
        </p:grpSpPr>
        <p:sp>
          <p:nvSpPr>
            <p:cNvPr id="3" name="Freeform 3"/>
            <p:cNvSpPr/>
            <p:nvPr/>
          </p:nvSpPr>
          <p:spPr>
            <a:xfrm>
              <a:off x="0" y="0"/>
              <a:ext cx="2625794" cy="2231456"/>
            </a:xfrm>
            <a:custGeom>
              <a:avLst/>
              <a:gdLst/>
              <a:ahLst/>
              <a:cxnLst/>
              <a:rect l="l" t="t" r="r" b="b"/>
              <a:pathLst>
                <a:path w="2625794" h="2231456">
                  <a:moveTo>
                    <a:pt x="0" y="0"/>
                  </a:moveTo>
                  <a:lnTo>
                    <a:pt x="2625794" y="0"/>
                  </a:lnTo>
                  <a:lnTo>
                    <a:pt x="2625794" y="2231456"/>
                  </a:lnTo>
                  <a:lnTo>
                    <a:pt x="0" y="2231456"/>
                  </a:lnTo>
                  <a:close/>
                </a:path>
              </a:pathLst>
            </a:custGeom>
            <a:solidFill>
              <a:srgbClr val="ABE9FF"/>
            </a:solidFill>
          </p:spPr>
          <p:txBody>
            <a:bodyPr/>
            <a:lstStyle/>
            <a:p>
              <a:endParaRPr lang="en-US"/>
            </a:p>
          </p:txBody>
        </p:sp>
        <p:sp>
          <p:nvSpPr>
            <p:cNvPr id="4" name="TextBox 4"/>
            <p:cNvSpPr txBox="1"/>
            <p:nvPr/>
          </p:nvSpPr>
          <p:spPr>
            <a:xfrm>
              <a:off x="0" y="-38100"/>
              <a:ext cx="2625794" cy="2269556"/>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1665317" y="343817"/>
            <a:ext cx="9777876" cy="2622513"/>
          </a:xfrm>
          <a:prstGeom prst="rect">
            <a:avLst/>
          </a:prstGeom>
        </p:spPr>
        <p:txBody>
          <a:bodyPr lIns="0" tIns="0" rIns="0" bIns="0" rtlCol="0" anchor="t">
            <a:spAutoFit/>
          </a:bodyPr>
          <a:lstStyle/>
          <a:p>
            <a:pPr marL="0" marR="0" lvl="0" indent="0" algn="ctr" defTabSz="914400" rtl="0" eaLnBrk="1" fontAlgn="auto" latinLnBrk="0" hangingPunct="1">
              <a:lnSpc>
                <a:spcPts val="10140"/>
              </a:lnSpc>
              <a:spcBef>
                <a:spcPct val="0"/>
              </a:spcBef>
              <a:spcAft>
                <a:spcPts val="0"/>
              </a:spcAft>
              <a:buClrTx/>
              <a:buSzTx/>
              <a:buFontTx/>
              <a:buNone/>
              <a:tabLst/>
              <a:defRPr/>
            </a:pPr>
            <a:r>
              <a:rPr kumimoji="0" lang="en-US" sz="8800" b="0" i="0" u="none" strike="noStrike" kern="1200" cap="none" spc="543" normalizeH="0" baseline="0" noProof="0" dirty="0">
                <a:ln>
                  <a:noFill/>
                </a:ln>
                <a:solidFill>
                  <a:srgbClr val="FFFF00"/>
                </a:solidFill>
                <a:effectLst/>
                <a:uLnTx/>
                <a:uFillTx/>
                <a:latin typeface="BHN Nexa Rust Slab Heavy"/>
                <a:ea typeface="+mn-ea"/>
                <a:cs typeface="+mn-cs"/>
              </a:rPr>
              <a:t>ĐÔI MẮT TINH ANH</a:t>
            </a:r>
          </a:p>
        </p:txBody>
      </p:sp>
      <p:sp>
        <p:nvSpPr>
          <p:cNvPr id="7" name="TextBox 7"/>
          <p:cNvSpPr txBox="1"/>
          <p:nvPr/>
        </p:nvSpPr>
        <p:spPr>
          <a:xfrm>
            <a:off x="10939793" y="286702"/>
            <a:ext cx="6819888" cy="1198245"/>
          </a:xfrm>
          <a:prstGeom prst="rect">
            <a:avLst/>
          </a:prstGeom>
        </p:spPr>
        <p:txBody>
          <a:bodyPr lIns="0" tIns="0" rIns="0" bIns="0" rtlCol="0" anchor="t">
            <a:spAutoFit/>
          </a:bodyPr>
          <a:lstStyle/>
          <a:p>
            <a:pPr marL="0" marR="0" lvl="0" indent="0" algn="ctr" defTabSz="914400" rtl="0" eaLnBrk="1" fontAlgn="auto" latinLnBrk="0" hangingPunct="1">
              <a:lnSpc>
                <a:spcPts val="10140"/>
              </a:lnSpc>
              <a:spcBef>
                <a:spcPct val="0"/>
              </a:spcBef>
              <a:spcAft>
                <a:spcPts val="0"/>
              </a:spcAft>
              <a:buClrTx/>
              <a:buSzTx/>
              <a:buFontTx/>
              <a:buNone/>
              <a:tabLst/>
              <a:defRPr/>
            </a:pPr>
            <a:r>
              <a:rPr kumimoji="0" lang="en-US" sz="6000" b="0" i="0" u="none" strike="noStrike" kern="1200" cap="none" spc="30" normalizeH="0" baseline="0" noProof="0" dirty="0" err="1">
                <a:ln>
                  <a:noFill/>
                </a:ln>
                <a:solidFill>
                  <a:srgbClr val="FFFFEF"/>
                </a:solidFill>
                <a:effectLst/>
                <a:uLnTx/>
                <a:uFillTx/>
                <a:latin typeface="Dancing Script"/>
                <a:ea typeface="+mn-ea"/>
                <a:cs typeface="+mn-cs"/>
              </a:rPr>
              <a:t>Từ</a:t>
            </a:r>
            <a:r>
              <a:rPr kumimoji="0" lang="en-US" sz="6000" b="0" i="0" u="none" strike="noStrike" kern="1200" cap="none" spc="30" normalizeH="0" baseline="0" noProof="0" dirty="0">
                <a:ln>
                  <a:noFill/>
                </a:ln>
                <a:solidFill>
                  <a:srgbClr val="FFFFEF"/>
                </a:solidFill>
                <a:effectLst/>
                <a:uLnTx/>
                <a:uFillTx/>
                <a:latin typeface="Dancing Script"/>
                <a:ea typeface="+mn-ea"/>
                <a:cs typeface="+mn-cs"/>
              </a:rPr>
              <a:t> </a:t>
            </a:r>
            <a:r>
              <a:rPr kumimoji="0" lang="en-US" sz="6000" b="0" i="0" u="none" strike="noStrike" kern="1200" cap="none" spc="30" normalizeH="0" baseline="0" noProof="0" dirty="0" err="1">
                <a:ln>
                  <a:noFill/>
                </a:ln>
                <a:solidFill>
                  <a:srgbClr val="FFFFEF"/>
                </a:solidFill>
                <a:effectLst/>
                <a:uLnTx/>
                <a:uFillTx/>
                <a:latin typeface="Dancing Script"/>
                <a:ea typeface="+mn-ea"/>
                <a:cs typeface="+mn-cs"/>
              </a:rPr>
              <a:t>khóa</a:t>
            </a:r>
            <a:endParaRPr kumimoji="0" lang="en-US" sz="6000" b="0" i="0" u="none" strike="noStrike" kern="1200" cap="none" spc="30" normalizeH="0" baseline="0" noProof="0" dirty="0">
              <a:ln>
                <a:noFill/>
              </a:ln>
              <a:solidFill>
                <a:srgbClr val="FFFFEF"/>
              </a:solidFill>
              <a:effectLst/>
              <a:uLnTx/>
              <a:uFillTx/>
              <a:latin typeface="Dancing Script"/>
              <a:ea typeface="+mn-ea"/>
              <a:cs typeface="+mn-cs"/>
            </a:endParaRPr>
          </a:p>
        </p:txBody>
      </p:sp>
      <p:grpSp>
        <p:nvGrpSpPr>
          <p:cNvPr id="9" name="Group 3"/>
          <p:cNvGrpSpPr/>
          <p:nvPr/>
        </p:nvGrpSpPr>
        <p:grpSpPr>
          <a:xfrm>
            <a:off x="10507093" y="286702"/>
            <a:ext cx="7562004" cy="9763897"/>
            <a:chOff x="0" y="0"/>
            <a:chExt cx="2128183" cy="1896323"/>
          </a:xfrm>
        </p:grpSpPr>
        <p:sp>
          <p:nvSpPr>
            <p:cNvPr id="10" name="Freeform 4"/>
            <p:cNvSpPr/>
            <p:nvPr/>
          </p:nvSpPr>
          <p:spPr>
            <a:xfrm>
              <a:off x="0" y="0"/>
              <a:ext cx="2128183" cy="1896323"/>
            </a:xfrm>
            <a:custGeom>
              <a:avLst/>
              <a:gdLst/>
              <a:ahLst/>
              <a:cxnLst/>
              <a:rect l="l" t="t" r="r" b="b"/>
              <a:pathLst>
                <a:path w="2128183" h="1896323">
                  <a:moveTo>
                    <a:pt x="48863" y="0"/>
                  </a:moveTo>
                  <a:lnTo>
                    <a:pt x="2079320" y="0"/>
                  </a:lnTo>
                  <a:cubicBezTo>
                    <a:pt x="2092279" y="0"/>
                    <a:pt x="2104708" y="5148"/>
                    <a:pt x="2113872" y="14312"/>
                  </a:cubicBezTo>
                  <a:cubicBezTo>
                    <a:pt x="2123035" y="23475"/>
                    <a:pt x="2128183" y="35904"/>
                    <a:pt x="2128183" y="48863"/>
                  </a:cubicBezTo>
                  <a:lnTo>
                    <a:pt x="2128183" y="1847459"/>
                  </a:lnTo>
                  <a:cubicBezTo>
                    <a:pt x="2128183" y="1874446"/>
                    <a:pt x="2106307" y="1896323"/>
                    <a:pt x="2079320" y="1896323"/>
                  </a:cubicBezTo>
                  <a:lnTo>
                    <a:pt x="48863" y="1896323"/>
                  </a:lnTo>
                  <a:cubicBezTo>
                    <a:pt x="35904" y="1896323"/>
                    <a:pt x="23475" y="1891174"/>
                    <a:pt x="14312" y="1882011"/>
                  </a:cubicBezTo>
                  <a:cubicBezTo>
                    <a:pt x="5148" y="1872847"/>
                    <a:pt x="0" y="1860419"/>
                    <a:pt x="0" y="1847459"/>
                  </a:cubicBezTo>
                  <a:lnTo>
                    <a:pt x="0" y="48863"/>
                  </a:lnTo>
                  <a:cubicBezTo>
                    <a:pt x="0" y="35904"/>
                    <a:pt x="5148" y="23475"/>
                    <a:pt x="14312" y="14312"/>
                  </a:cubicBezTo>
                  <a:cubicBezTo>
                    <a:pt x="23475" y="5148"/>
                    <a:pt x="35904" y="0"/>
                    <a:pt x="48863" y="0"/>
                  </a:cubicBezTo>
                  <a:close/>
                </a:path>
              </a:pathLst>
            </a:custGeom>
            <a:solidFill>
              <a:srgbClr val="FFFFFF">
                <a:alpha val="56863"/>
              </a:srgbClr>
            </a:solidFill>
          </p:spPr>
          <p:txBody>
            <a:bodyPr/>
            <a:lstStyle/>
            <a:p>
              <a:endParaRPr lang="en-US"/>
            </a:p>
          </p:txBody>
        </p:sp>
        <p:sp>
          <p:nvSpPr>
            <p:cNvPr id="11" name="TextBox 5"/>
            <p:cNvSpPr txBox="1"/>
            <p:nvPr/>
          </p:nvSpPr>
          <p:spPr>
            <a:xfrm>
              <a:off x="0" y="-38100"/>
              <a:ext cx="2128183" cy="193442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7"/>
          <p:cNvSpPr txBox="1"/>
          <p:nvPr/>
        </p:nvSpPr>
        <p:spPr>
          <a:xfrm>
            <a:off x="10647400" y="1581667"/>
            <a:ext cx="7149152" cy="7386638"/>
          </a:xfrm>
          <a:prstGeom prst="rect">
            <a:avLst/>
          </a:prstGeom>
        </p:spPr>
        <p:txBody>
          <a:bodyPr wrap="square" lIns="0" tIns="0" rIns="0" bIns="0" rtlCol="0" anchor="t">
            <a:spAutoFit/>
          </a:bodyPr>
          <a:lstStyle/>
          <a:p>
            <a:pPr lvl="0" algn="just">
              <a:defRPr/>
            </a:pPr>
            <a:r>
              <a:rPr lang="vi-VN" sz="3200" b="1" dirty="0">
                <a:solidFill>
                  <a:srgbClr val="002060"/>
                </a:solidFill>
                <a:latin typeface="Lato"/>
              </a:rPr>
              <a:t>1.</a:t>
            </a:r>
            <a:r>
              <a:rPr lang="en-US" sz="3200" b="1" dirty="0">
                <a:solidFill>
                  <a:srgbClr val="002060"/>
                </a:solidFill>
                <a:latin typeface="Lato"/>
              </a:rPr>
              <a:t> </a:t>
            </a:r>
            <a:r>
              <a:rPr lang="vi-VN" sz="3200" b="1" dirty="0">
                <a:solidFill>
                  <a:srgbClr val="002060"/>
                </a:solidFill>
                <a:latin typeface="Lato"/>
              </a:rPr>
              <a:t>Thị trường</a:t>
            </a:r>
          </a:p>
          <a:p>
            <a:pPr lvl="0" algn="r">
              <a:defRPr/>
            </a:pPr>
            <a:r>
              <a:rPr lang="vi-VN" sz="3200" b="1" dirty="0">
                <a:solidFill>
                  <a:srgbClr val="002060"/>
                </a:solidFill>
                <a:latin typeface="Lato"/>
              </a:rPr>
              <a:t>2.</a:t>
            </a:r>
            <a:r>
              <a:rPr lang="en-US" sz="3200" b="1" dirty="0">
                <a:solidFill>
                  <a:srgbClr val="002060"/>
                </a:solidFill>
                <a:latin typeface="Lato"/>
              </a:rPr>
              <a:t> </a:t>
            </a:r>
            <a:r>
              <a:rPr lang="vi-VN" sz="3200" b="1" dirty="0">
                <a:solidFill>
                  <a:srgbClr val="002060"/>
                </a:solidFill>
                <a:latin typeface="Lato"/>
              </a:rPr>
              <a:t>Công nghệ</a:t>
            </a:r>
          </a:p>
          <a:p>
            <a:pPr lvl="0" algn="just">
              <a:defRPr/>
            </a:pPr>
            <a:r>
              <a:rPr lang="vi-VN" sz="3200" b="1" dirty="0">
                <a:solidFill>
                  <a:srgbClr val="002060"/>
                </a:solidFill>
                <a:latin typeface="Lato"/>
              </a:rPr>
              <a:t>3.</a:t>
            </a:r>
            <a:r>
              <a:rPr lang="en-US" sz="3200" b="1" dirty="0">
                <a:solidFill>
                  <a:srgbClr val="002060"/>
                </a:solidFill>
                <a:latin typeface="Lato"/>
              </a:rPr>
              <a:t> </a:t>
            </a:r>
            <a:r>
              <a:rPr lang="vi-VN" sz="3200" b="1" dirty="0">
                <a:solidFill>
                  <a:srgbClr val="002060"/>
                </a:solidFill>
                <a:latin typeface="Lato"/>
              </a:rPr>
              <a:t>Sinh kế</a:t>
            </a:r>
          </a:p>
          <a:p>
            <a:pPr lvl="0" algn="r">
              <a:defRPr/>
            </a:pPr>
            <a:r>
              <a:rPr lang="vi-VN" sz="3200" b="1" dirty="0">
                <a:solidFill>
                  <a:srgbClr val="002060"/>
                </a:solidFill>
                <a:latin typeface="Lato"/>
              </a:rPr>
              <a:t>4.</a:t>
            </a:r>
            <a:r>
              <a:rPr lang="en-US" sz="3200" b="1" dirty="0">
                <a:solidFill>
                  <a:srgbClr val="002060"/>
                </a:solidFill>
                <a:latin typeface="Lato"/>
              </a:rPr>
              <a:t> </a:t>
            </a:r>
            <a:r>
              <a:rPr lang="vi-VN" sz="3200" b="1" dirty="0">
                <a:solidFill>
                  <a:srgbClr val="002060"/>
                </a:solidFill>
                <a:latin typeface="Lato"/>
              </a:rPr>
              <a:t>Trang trại</a:t>
            </a:r>
          </a:p>
          <a:p>
            <a:pPr lvl="0" algn="just">
              <a:defRPr/>
            </a:pPr>
            <a:r>
              <a:rPr lang="vi-VN" sz="3200" b="1" dirty="0">
                <a:solidFill>
                  <a:srgbClr val="002060"/>
                </a:solidFill>
                <a:latin typeface="Lato"/>
              </a:rPr>
              <a:t>5.</a:t>
            </a:r>
            <a:r>
              <a:rPr lang="en-US" sz="3200" b="1" dirty="0">
                <a:solidFill>
                  <a:srgbClr val="002060"/>
                </a:solidFill>
                <a:latin typeface="Lato"/>
              </a:rPr>
              <a:t> Đ</a:t>
            </a:r>
            <a:r>
              <a:rPr lang="vi-VN" sz="3200" b="1" dirty="0">
                <a:solidFill>
                  <a:srgbClr val="002060"/>
                </a:solidFill>
                <a:latin typeface="Lato"/>
              </a:rPr>
              <a:t>ộ che phủ rừng</a:t>
            </a:r>
          </a:p>
          <a:p>
            <a:pPr lvl="0" algn="r">
              <a:defRPr/>
            </a:pPr>
            <a:r>
              <a:rPr lang="vi-VN" sz="3200" b="1" dirty="0">
                <a:solidFill>
                  <a:srgbClr val="002060"/>
                </a:solidFill>
                <a:latin typeface="Lato"/>
              </a:rPr>
              <a:t>6.</a:t>
            </a:r>
            <a:r>
              <a:rPr lang="en-US" sz="3200" b="1" dirty="0">
                <a:solidFill>
                  <a:srgbClr val="002060"/>
                </a:solidFill>
                <a:latin typeface="Lato"/>
              </a:rPr>
              <a:t> </a:t>
            </a:r>
            <a:r>
              <a:rPr lang="vi-VN" sz="3200" b="1" dirty="0">
                <a:solidFill>
                  <a:srgbClr val="002060"/>
                </a:solidFill>
                <a:latin typeface="Lato"/>
              </a:rPr>
              <a:t>Rừng phòng hộ</a:t>
            </a:r>
          </a:p>
          <a:p>
            <a:pPr lvl="0" algn="just">
              <a:defRPr/>
            </a:pPr>
            <a:r>
              <a:rPr lang="vi-VN" sz="3200" b="1" dirty="0">
                <a:solidFill>
                  <a:srgbClr val="002060"/>
                </a:solidFill>
                <a:latin typeface="Lato"/>
              </a:rPr>
              <a:t>7.</a:t>
            </a:r>
            <a:r>
              <a:rPr lang="en-US" sz="3200" b="1" dirty="0">
                <a:solidFill>
                  <a:srgbClr val="002060"/>
                </a:solidFill>
                <a:latin typeface="Lato"/>
              </a:rPr>
              <a:t> </a:t>
            </a:r>
            <a:r>
              <a:rPr lang="vi-VN" sz="3200" b="1" dirty="0">
                <a:solidFill>
                  <a:srgbClr val="002060"/>
                </a:solidFill>
                <a:latin typeface="Lato"/>
              </a:rPr>
              <a:t>Rừng đặc dụng</a:t>
            </a:r>
          </a:p>
          <a:p>
            <a:pPr lvl="0" algn="r">
              <a:defRPr/>
            </a:pPr>
            <a:r>
              <a:rPr lang="vi-VN" sz="3200" b="1" dirty="0">
                <a:solidFill>
                  <a:srgbClr val="002060"/>
                </a:solidFill>
                <a:latin typeface="Lato"/>
              </a:rPr>
              <a:t>8.</a:t>
            </a:r>
            <a:r>
              <a:rPr lang="en-US" sz="3200" b="1" dirty="0">
                <a:solidFill>
                  <a:srgbClr val="002060"/>
                </a:solidFill>
                <a:latin typeface="Lato"/>
              </a:rPr>
              <a:t> </a:t>
            </a:r>
            <a:r>
              <a:rPr lang="vi-VN" sz="3200" b="1" dirty="0">
                <a:solidFill>
                  <a:srgbClr val="002060"/>
                </a:solidFill>
                <a:latin typeface="Lato"/>
              </a:rPr>
              <a:t>Rừng sản xuất</a:t>
            </a:r>
          </a:p>
          <a:p>
            <a:pPr lvl="0" algn="just">
              <a:defRPr/>
            </a:pPr>
            <a:r>
              <a:rPr lang="vi-VN" sz="3200" b="1" dirty="0">
                <a:solidFill>
                  <a:srgbClr val="002060"/>
                </a:solidFill>
                <a:latin typeface="Lato"/>
              </a:rPr>
              <a:t>9.</a:t>
            </a:r>
            <a:r>
              <a:rPr lang="en-US" sz="3200" b="1" dirty="0">
                <a:solidFill>
                  <a:srgbClr val="002060"/>
                </a:solidFill>
                <a:latin typeface="Lato"/>
              </a:rPr>
              <a:t> </a:t>
            </a:r>
            <a:r>
              <a:rPr lang="vi-VN" sz="3200" b="1" dirty="0">
                <a:solidFill>
                  <a:srgbClr val="002060"/>
                </a:solidFill>
                <a:latin typeface="Lato"/>
              </a:rPr>
              <a:t>Lâm sản</a:t>
            </a:r>
          </a:p>
          <a:p>
            <a:pPr lvl="0" algn="r">
              <a:defRPr/>
            </a:pPr>
            <a:r>
              <a:rPr lang="vi-VN" sz="3200" b="1" dirty="0">
                <a:solidFill>
                  <a:srgbClr val="002060"/>
                </a:solidFill>
                <a:latin typeface="Lato"/>
              </a:rPr>
              <a:t>10.</a:t>
            </a:r>
            <a:r>
              <a:rPr lang="en-US" sz="3200" b="1" dirty="0">
                <a:solidFill>
                  <a:srgbClr val="002060"/>
                </a:solidFill>
                <a:latin typeface="Lato"/>
              </a:rPr>
              <a:t> </a:t>
            </a:r>
            <a:r>
              <a:rPr lang="vi-VN" sz="3200" b="1" dirty="0">
                <a:solidFill>
                  <a:srgbClr val="002060"/>
                </a:solidFill>
                <a:latin typeface="Lato"/>
              </a:rPr>
              <a:t>Bảo vệ rừng</a:t>
            </a:r>
          </a:p>
          <a:p>
            <a:pPr lvl="0" algn="just">
              <a:defRPr/>
            </a:pPr>
            <a:r>
              <a:rPr lang="vi-VN" sz="3200" b="1" dirty="0">
                <a:solidFill>
                  <a:srgbClr val="002060"/>
                </a:solidFill>
                <a:latin typeface="Lato"/>
              </a:rPr>
              <a:t>11.</a:t>
            </a:r>
            <a:r>
              <a:rPr lang="en-US" sz="3200" b="1" dirty="0">
                <a:solidFill>
                  <a:srgbClr val="002060"/>
                </a:solidFill>
                <a:latin typeface="Lato"/>
              </a:rPr>
              <a:t> </a:t>
            </a:r>
            <a:r>
              <a:rPr lang="vi-VN" sz="3200" b="1" dirty="0">
                <a:solidFill>
                  <a:srgbClr val="002060"/>
                </a:solidFill>
                <a:latin typeface="Lato"/>
              </a:rPr>
              <a:t>Ngư trường</a:t>
            </a:r>
          </a:p>
          <a:p>
            <a:pPr lvl="0" algn="r">
              <a:defRPr/>
            </a:pPr>
            <a:r>
              <a:rPr lang="vi-VN" sz="3200" b="1" dirty="0">
                <a:solidFill>
                  <a:srgbClr val="002060"/>
                </a:solidFill>
                <a:latin typeface="Lato"/>
              </a:rPr>
              <a:t>12.</a:t>
            </a:r>
            <a:r>
              <a:rPr lang="en-US" sz="3200" b="1" dirty="0">
                <a:solidFill>
                  <a:srgbClr val="002060"/>
                </a:solidFill>
                <a:latin typeface="Lato"/>
              </a:rPr>
              <a:t> </a:t>
            </a:r>
            <a:r>
              <a:rPr lang="vi-VN" sz="3200" b="1" dirty="0">
                <a:solidFill>
                  <a:srgbClr val="002060"/>
                </a:solidFill>
                <a:latin typeface="Lato"/>
              </a:rPr>
              <a:t>Nuôi trồng</a:t>
            </a:r>
          </a:p>
          <a:p>
            <a:pPr lvl="0" algn="just">
              <a:defRPr/>
            </a:pPr>
            <a:r>
              <a:rPr lang="vi-VN" sz="3200" b="1" dirty="0">
                <a:solidFill>
                  <a:srgbClr val="002060"/>
                </a:solidFill>
                <a:latin typeface="Lato"/>
              </a:rPr>
              <a:t>13.</a:t>
            </a:r>
            <a:r>
              <a:rPr lang="en-US" sz="3200" b="1" dirty="0">
                <a:solidFill>
                  <a:srgbClr val="002060"/>
                </a:solidFill>
                <a:latin typeface="Lato"/>
              </a:rPr>
              <a:t> </a:t>
            </a:r>
            <a:r>
              <a:rPr lang="vi-VN" sz="3200" b="1" dirty="0">
                <a:solidFill>
                  <a:srgbClr val="002060"/>
                </a:solidFill>
                <a:latin typeface="Lato"/>
              </a:rPr>
              <a:t>Khai thác</a:t>
            </a:r>
          </a:p>
          <a:p>
            <a:pPr lvl="0" algn="r">
              <a:defRPr/>
            </a:pPr>
            <a:r>
              <a:rPr lang="vi-VN" sz="3200" b="1" dirty="0">
                <a:solidFill>
                  <a:srgbClr val="002060"/>
                </a:solidFill>
                <a:latin typeface="Lato"/>
              </a:rPr>
              <a:t>14.</a:t>
            </a:r>
            <a:r>
              <a:rPr lang="en-US" sz="3200" b="1" dirty="0">
                <a:solidFill>
                  <a:srgbClr val="002060"/>
                </a:solidFill>
                <a:latin typeface="Lato"/>
              </a:rPr>
              <a:t> </a:t>
            </a:r>
            <a:r>
              <a:rPr lang="vi-VN" sz="3200" b="1" dirty="0">
                <a:solidFill>
                  <a:srgbClr val="002060"/>
                </a:solidFill>
                <a:latin typeface="Lato"/>
              </a:rPr>
              <a:t>Cạnh tranh</a:t>
            </a:r>
          </a:p>
          <a:p>
            <a:pPr lvl="0" algn="just">
              <a:defRPr/>
            </a:pPr>
            <a:r>
              <a:rPr lang="vi-VN" sz="3200" b="1" dirty="0">
                <a:solidFill>
                  <a:srgbClr val="002060"/>
                </a:solidFill>
                <a:latin typeface="Lato"/>
              </a:rPr>
              <a:t>15.</a:t>
            </a:r>
            <a:r>
              <a:rPr lang="en-US" sz="3200" b="1" dirty="0">
                <a:solidFill>
                  <a:srgbClr val="002060"/>
                </a:solidFill>
                <a:latin typeface="Lato"/>
              </a:rPr>
              <a:t> </a:t>
            </a:r>
            <a:r>
              <a:rPr lang="vi-VN" sz="3200" b="1" dirty="0">
                <a:solidFill>
                  <a:srgbClr val="002060"/>
                </a:solidFill>
                <a:latin typeface="Lato"/>
              </a:rPr>
              <a:t>Thiên tai</a:t>
            </a:r>
          </a:p>
        </p:txBody>
      </p:sp>
      <p:sp>
        <p:nvSpPr>
          <p:cNvPr id="16" name="Freeform 3"/>
          <p:cNvSpPr/>
          <p:nvPr/>
        </p:nvSpPr>
        <p:spPr>
          <a:xfrm>
            <a:off x="11611662" y="286702"/>
            <a:ext cx="1224409" cy="1222878"/>
          </a:xfrm>
          <a:custGeom>
            <a:avLst/>
            <a:gdLst/>
            <a:ahLst/>
            <a:cxnLst/>
            <a:rect l="l" t="t" r="r" b="b"/>
            <a:pathLst>
              <a:path w="1224409" h="1222878">
                <a:moveTo>
                  <a:pt x="0" y="0"/>
                </a:moveTo>
                <a:lnTo>
                  <a:pt x="1224408" y="0"/>
                </a:lnTo>
                <a:lnTo>
                  <a:pt x="1224408" y="1222878"/>
                </a:lnTo>
                <a:lnTo>
                  <a:pt x="0" y="12228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5"/>
          <p:cNvSpPr/>
          <p:nvPr/>
        </p:nvSpPr>
        <p:spPr>
          <a:xfrm rot="19800000">
            <a:off x="-559589" y="569329"/>
            <a:ext cx="3857438" cy="1880501"/>
          </a:xfrm>
          <a:custGeom>
            <a:avLst/>
            <a:gdLst/>
            <a:ahLst/>
            <a:cxnLst/>
            <a:rect l="l" t="t" r="r" b="b"/>
            <a:pathLst>
              <a:path w="4938855" h="2407692">
                <a:moveTo>
                  <a:pt x="0" y="0"/>
                </a:moveTo>
                <a:lnTo>
                  <a:pt x="4938855" y="0"/>
                </a:lnTo>
                <a:lnTo>
                  <a:pt x="4938855" y="2407692"/>
                </a:lnTo>
                <a:lnTo>
                  <a:pt x="0" y="24076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411960125"/>
              </p:ext>
            </p:extLst>
          </p:nvPr>
        </p:nvGraphicFramePr>
        <p:xfrm>
          <a:off x="1665321" y="3219616"/>
          <a:ext cx="7631074" cy="7107936"/>
        </p:xfrm>
        <a:graphic>
          <a:graphicData uri="http://schemas.openxmlformats.org/drawingml/2006/table">
            <a:tbl>
              <a:tblPr firstRow="1" firstCol="1" bandRow="1"/>
              <a:tblGrid>
                <a:gridCol w="346867">
                  <a:extLst>
                    <a:ext uri="{9D8B030D-6E8A-4147-A177-3AD203B41FA5}">
                      <a16:colId xmlns:a16="http://schemas.microsoft.com/office/drawing/2014/main" val="3550533854"/>
                    </a:ext>
                  </a:extLst>
                </a:gridCol>
                <a:gridCol w="346867">
                  <a:extLst>
                    <a:ext uri="{9D8B030D-6E8A-4147-A177-3AD203B41FA5}">
                      <a16:colId xmlns:a16="http://schemas.microsoft.com/office/drawing/2014/main" val="3727157223"/>
                    </a:ext>
                  </a:extLst>
                </a:gridCol>
                <a:gridCol w="346867">
                  <a:extLst>
                    <a:ext uri="{9D8B030D-6E8A-4147-A177-3AD203B41FA5}">
                      <a16:colId xmlns:a16="http://schemas.microsoft.com/office/drawing/2014/main" val="466334991"/>
                    </a:ext>
                  </a:extLst>
                </a:gridCol>
                <a:gridCol w="346867">
                  <a:extLst>
                    <a:ext uri="{9D8B030D-6E8A-4147-A177-3AD203B41FA5}">
                      <a16:colId xmlns:a16="http://schemas.microsoft.com/office/drawing/2014/main" val="1455299819"/>
                    </a:ext>
                  </a:extLst>
                </a:gridCol>
                <a:gridCol w="346867">
                  <a:extLst>
                    <a:ext uri="{9D8B030D-6E8A-4147-A177-3AD203B41FA5}">
                      <a16:colId xmlns:a16="http://schemas.microsoft.com/office/drawing/2014/main" val="609832412"/>
                    </a:ext>
                  </a:extLst>
                </a:gridCol>
                <a:gridCol w="346867">
                  <a:extLst>
                    <a:ext uri="{9D8B030D-6E8A-4147-A177-3AD203B41FA5}">
                      <a16:colId xmlns:a16="http://schemas.microsoft.com/office/drawing/2014/main" val="2353444801"/>
                    </a:ext>
                  </a:extLst>
                </a:gridCol>
                <a:gridCol w="346867">
                  <a:extLst>
                    <a:ext uri="{9D8B030D-6E8A-4147-A177-3AD203B41FA5}">
                      <a16:colId xmlns:a16="http://schemas.microsoft.com/office/drawing/2014/main" val="3417085109"/>
                    </a:ext>
                  </a:extLst>
                </a:gridCol>
                <a:gridCol w="346867">
                  <a:extLst>
                    <a:ext uri="{9D8B030D-6E8A-4147-A177-3AD203B41FA5}">
                      <a16:colId xmlns:a16="http://schemas.microsoft.com/office/drawing/2014/main" val="476898751"/>
                    </a:ext>
                  </a:extLst>
                </a:gridCol>
                <a:gridCol w="346867">
                  <a:extLst>
                    <a:ext uri="{9D8B030D-6E8A-4147-A177-3AD203B41FA5}">
                      <a16:colId xmlns:a16="http://schemas.microsoft.com/office/drawing/2014/main" val="1124949079"/>
                    </a:ext>
                  </a:extLst>
                </a:gridCol>
                <a:gridCol w="346867">
                  <a:extLst>
                    <a:ext uri="{9D8B030D-6E8A-4147-A177-3AD203B41FA5}">
                      <a16:colId xmlns:a16="http://schemas.microsoft.com/office/drawing/2014/main" val="380314350"/>
                    </a:ext>
                  </a:extLst>
                </a:gridCol>
                <a:gridCol w="346867">
                  <a:extLst>
                    <a:ext uri="{9D8B030D-6E8A-4147-A177-3AD203B41FA5}">
                      <a16:colId xmlns:a16="http://schemas.microsoft.com/office/drawing/2014/main" val="3667681665"/>
                    </a:ext>
                  </a:extLst>
                </a:gridCol>
                <a:gridCol w="346867">
                  <a:extLst>
                    <a:ext uri="{9D8B030D-6E8A-4147-A177-3AD203B41FA5}">
                      <a16:colId xmlns:a16="http://schemas.microsoft.com/office/drawing/2014/main" val="3321609445"/>
                    </a:ext>
                  </a:extLst>
                </a:gridCol>
                <a:gridCol w="346867">
                  <a:extLst>
                    <a:ext uri="{9D8B030D-6E8A-4147-A177-3AD203B41FA5}">
                      <a16:colId xmlns:a16="http://schemas.microsoft.com/office/drawing/2014/main" val="3476654550"/>
                    </a:ext>
                  </a:extLst>
                </a:gridCol>
                <a:gridCol w="346867">
                  <a:extLst>
                    <a:ext uri="{9D8B030D-6E8A-4147-A177-3AD203B41FA5}">
                      <a16:colId xmlns:a16="http://schemas.microsoft.com/office/drawing/2014/main" val="201663497"/>
                    </a:ext>
                  </a:extLst>
                </a:gridCol>
                <a:gridCol w="346867">
                  <a:extLst>
                    <a:ext uri="{9D8B030D-6E8A-4147-A177-3AD203B41FA5}">
                      <a16:colId xmlns:a16="http://schemas.microsoft.com/office/drawing/2014/main" val="1252511165"/>
                    </a:ext>
                  </a:extLst>
                </a:gridCol>
                <a:gridCol w="346867">
                  <a:extLst>
                    <a:ext uri="{9D8B030D-6E8A-4147-A177-3AD203B41FA5}">
                      <a16:colId xmlns:a16="http://schemas.microsoft.com/office/drawing/2014/main" val="3640954281"/>
                    </a:ext>
                  </a:extLst>
                </a:gridCol>
                <a:gridCol w="346867">
                  <a:extLst>
                    <a:ext uri="{9D8B030D-6E8A-4147-A177-3AD203B41FA5}">
                      <a16:colId xmlns:a16="http://schemas.microsoft.com/office/drawing/2014/main" val="1427075429"/>
                    </a:ext>
                  </a:extLst>
                </a:gridCol>
                <a:gridCol w="346867">
                  <a:extLst>
                    <a:ext uri="{9D8B030D-6E8A-4147-A177-3AD203B41FA5}">
                      <a16:colId xmlns:a16="http://schemas.microsoft.com/office/drawing/2014/main" val="2362218067"/>
                    </a:ext>
                  </a:extLst>
                </a:gridCol>
                <a:gridCol w="346867">
                  <a:extLst>
                    <a:ext uri="{9D8B030D-6E8A-4147-A177-3AD203B41FA5}">
                      <a16:colId xmlns:a16="http://schemas.microsoft.com/office/drawing/2014/main" val="811878193"/>
                    </a:ext>
                  </a:extLst>
                </a:gridCol>
                <a:gridCol w="346867">
                  <a:extLst>
                    <a:ext uri="{9D8B030D-6E8A-4147-A177-3AD203B41FA5}">
                      <a16:colId xmlns:a16="http://schemas.microsoft.com/office/drawing/2014/main" val="2235297137"/>
                    </a:ext>
                  </a:extLst>
                </a:gridCol>
                <a:gridCol w="346867">
                  <a:extLst>
                    <a:ext uri="{9D8B030D-6E8A-4147-A177-3AD203B41FA5}">
                      <a16:colId xmlns:a16="http://schemas.microsoft.com/office/drawing/2014/main" val="3286162497"/>
                    </a:ext>
                  </a:extLst>
                </a:gridCol>
                <a:gridCol w="346867">
                  <a:extLst>
                    <a:ext uri="{9D8B030D-6E8A-4147-A177-3AD203B41FA5}">
                      <a16:colId xmlns:a16="http://schemas.microsoft.com/office/drawing/2014/main" val="200563595"/>
                    </a:ext>
                  </a:extLst>
                </a:gridCol>
              </a:tblGrid>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Ă</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Q</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Ă</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46519826"/>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D</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Ũ</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Ỏ</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Ờ</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20467044"/>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Ị</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Ê</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79302573"/>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D</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04019840"/>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62065790"/>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Ê</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826834"/>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Ờ</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Ớ</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Ế</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58536506"/>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64165596"/>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Ê</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Ó</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Ờ</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64961277"/>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Ỏ</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0</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Ộ</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27725895"/>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Ặ</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Ớ</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Ồ</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Ớ</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Ê</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84050689"/>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Ằ</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Ế</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95743987"/>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Ẩ</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24532227"/>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Q</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Q</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Ă</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Ặ</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88352718"/>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Ế</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94566662"/>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Ề</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Ồ</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Ủ</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D</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Ề</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39288838"/>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Ó</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Ó</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Q</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X</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Ễ</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45665611"/>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Ế</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01353964"/>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Ồ</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Ữ</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69388894"/>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Ủ</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Ồ</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71110951"/>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Ò</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Ộ</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Ủ</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625036"/>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Ò</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X</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dirty="0">
                          <a:solidFill>
                            <a:srgbClr val="000000"/>
                          </a:solidFill>
                          <a:effectLst/>
                          <a:latin typeface="Times New Roman" panose="02020603050405020304" pitchFamily="18" charset="0"/>
                          <a:ea typeface="#9Slide03 IcielNovecento sans E" panose="00000900000000000000" pitchFamily="2" charset="-93"/>
                        </a:rPr>
                        <a:t>G</a:t>
                      </a:r>
                      <a:endParaRPr lang="en-US" sz="1400" dirty="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61676226"/>
                  </a:ext>
                </a:extLst>
              </a:tr>
            </a:tbl>
          </a:graphicData>
        </a:graphic>
      </p:graphicFrame>
    </p:spTree>
    <p:extLst>
      <p:ext uri="{BB962C8B-B14F-4D97-AF65-F5344CB8AC3E}">
        <p14:creationId xmlns:p14="http://schemas.microsoft.com/office/powerpoint/2010/main" val="4264333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DB"/>
        </a:solidFill>
        <a:effectLst/>
      </p:bgPr>
    </p:bg>
    <p:spTree>
      <p:nvGrpSpPr>
        <p:cNvPr id="1" name=""/>
        <p:cNvGrpSpPr/>
        <p:nvPr/>
      </p:nvGrpSpPr>
      <p:grpSpPr>
        <a:xfrm>
          <a:off x="0" y="0"/>
          <a:ext cx="0" cy="0"/>
          <a:chOff x="0" y="0"/>
          <a:chExt cx="0" cy="0"/>
        </a:xfrm>
      </p:grpSpPr>
      <p:sp>
        <p:nvSpPr>
          <p:cNvPr id="3" name="TextBox 3"/>
          <p:cNvSpPr txBox="1"/>
          <p:nvPr/>
        </p:nvSpPr>
        <p:spPr>
          <a:xfrm>
            <a:off x="3438940" y="406272"/>
            <a:ext cx="11267823" cy="1772921"/>
          </a:xfrm>
          <a:prstGeom prst="rect">
            <a:avLst/>
          </a:prstGeom>
        </p:spPr>
        <p:txBody>
          <a:bodyPr lIns="0" tIns="0" rIns="0" bIns="0" rtlCol="0" anchor="t">
            <a:spAutoFit/>
          </a:bodyPr>
          <a:lstStyle/>
          <a:p>
            <a:pPr marL="0" marR="0" lvl="0" indent="0" algn="ctr" defTabSz="914400" rtl="0" eaLnBrk="1" fontAlgn="auto" latinLnBrk="0" hangingPunct="1">
              <a:lnSpc>
                <a:spcPts val="15539"/>
              </a:lnSpc>
              <a:spcBef>
                <a:spcPct val="0"/>
              </a:spcBef>
              <a:spcAft>
                <a:spcPts val="0"/>
              </a:spcAft>
              <a:buClrTx/>
              <a:buSzTx/>
              <a:buFontTx/>
              <a:buNone/>
              <a:tabLst/>
              <a:defRPr/>
            </a:pPr>
            <a:r>
              <a:rPr kumimoji="0" lang="en-US" sz="8800" b="0" i="0" u="none" strike="noStrike" kern="1200" cap="none" spc="543" normalizeH="0" baseline="0" noProof="0" dirty="0">
                <a:ln>
                  <a:noFill/>
                </a:ln>
                <a:solidFill>
                  <a:srgbClr val="C00000"/>
                </a:solidFill>
                <a:effectLst/>
                <a:uLnTx/>
                <a:uFillTx/>
                <a:latin typeface="BHN Nexa Rust Slab Heavy"/>
                <a:ea typeface="+mn-ea"/>
                <a:cs typeface="+mn-cs"/>
              </a:rPr>
              <a:t>VẬN</a:t>
            </a:r>
            <a:r>
              <a:rPr kumimoji="0" lang="en-US" sz="8800" b="0" i="0" u="none" strike="noStrike" kern="1200" cap="none" spc="543" normalizeH="0" noProof="0" dirty="0">
                <a:ln>
                  <a:noFill/>
                </a:ln>
                <a:solidFill>
                  <a:srgbClr val="C00000"/>
                </a:solidFill>
                <a:effectLst/>
                <a:uLnTx/>
                <a:uFillTx/>
                <a:latin typeface="BHN Nexa Rust Slab Heavy"/>
                <a:ea typeface="+mn-ea"/>
                <a:cs typeface="+mn-cs"/>
              </a:rPr>
              <a:t> DỤNG</a:t>
            </a:r>
            <a:endParaRPr kumimoji="0" lang="en-US" sz="8800" b="0" i="0" u="none" strike="noStrike" kern="1200" cap="none" spc="543" normalizeH="0" baseline="0" noProof="0" dirty="0">
              <a:ln>
                <a:noFill/>
              </a:ln>
              <a:solidFill>
                <a:srgbClr val="C00000"/>
              </a:solidFill>
              <a:effectLst/>
              <a:uLnTx/>
              <a:uFillTx/>
              <a:latin typeface="BHN Nexa Rust Slab Heavy"/>
              <a:ea typeface="+mn-ea"/>
              <a:cs typeface="+mn-cs"/>
            </a:endParaRPr>
          </a:p>
        </p:txBody>
      </p:sp>
      <p:sp>
        <p:nvSpPr>
          <p:cNvPr id="15" name="Freeform 15"/>
          <p:cNvSpPr/>
          <p:nvPr/>
        </p:nvSpPr>
        <p:spPr>
          <a:xfrm flipH="1">
            <a:off x="-601760" y="8357668"/>
            <a:ext cx="4040700" cy="2298148"/>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p:cNvSpPr/>
          <p:nvPr/>
        </p:nvSpPr>
        <p:spPr>
          <a:xfrm flipV="1">
            <a:off x="14777912" y="-376999"/>
            <a:ext cx="4040700" cy="2298148"/>
          </a:xfrm>
          <a:custGeom>
            <a:avLst/>
            <a:gdLst/>
            <a:ahLst/>
            <a:cxnLst/>
            <a:rect l="l" t="t" r="r" b="b"/>
            <a:pathLst>
              <a:path w="4040700" h="2298148">
                <a:moveTo>
                  <a:pt x="0" y="2298149"/>
                </a:moveTo>
                <a:lnTo>
                  <a:pt x="4040700" y="2298149"/>
                </a:lnTo>
                <a:lnTo>
                  <a:pt x="4040700" y="0"/>
                </a:lnTo>
                <a:lnTo>
                  <a:pt x="0" y="0"/>
                </a:lnTo>
                <a:lnTo>
                  <a:pt x="0" y="2298149"/>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rot="-5400000">
            <a:off x="16831957" y="7804258"/>
            <a:ext cx="2616191" cy="2908085"/>
          </a:xfrm>
          <a:custGeom>
            <a:avLst/>
            <a:gdLst/>
            <a:ahLst/>
            <a:cxnLst/>
            <a:rect l="l" t="t" r="r" b="b"/>
            <a:pathLst>
              <a:path w="2616191" h="2908085">
                <a:moveTo>
                  <a:pt x="0" y="0"/>
                </a:moveTo>
                <a:lnTo>
                  <a:pt x="2616190" y="0"/>
                </a:lnTo>
                <a:lnTo>
                  <a:pt x="2616190" y="2908084"/>
                </a:lnTo>
                <a:lnTo>
                  <a:pt x="0" y="2908084"/>
                </a:lnTo>
                <a:lnTo>
                  <a:pt x="0" y="0"/>
                </a:lnTo>
                <a:close/>
              </a:path>
            </a:pathLst>
          </a:custGeom>
          <a:blipFill>
            <a:blip r:embed="rId5">
              <a:extLst>
                <a:ext uri="{96DAC541-7B7A-43D3-8B79-37D633B846F1}">
                  <asvg:svgBlip xmlns:asvg="http://schemas.microsoft.com/office/drawing/2016/SVG/main" xmlns="" r:embed="rId6"/>
                </a:ext>
              </a:extLst>
            </a:blip>
            <a:stretch>
              <a:fillRect l="-34737" b="-40333"/>
            </a:stretch>
          </a:blipFill>
        </p:spPr>
        <p:txBody>
          <a:bodyPr/>
          <a:lstStyle/>
          <a:p>
            <a:endParaRPr lang="en-US"/>
          </a:p>
        </p:txBody>
      </p:sp>
      <p:sp>
        <p:nvSpPr>
          <p:cNvPr id="18" name="Freeform 18"/>
          <p:cNvSpPr/>
          <p:nvPr/>
        </p:nvSpPr>
        <p:spPr>
          <a:xfrm rot="-5400000" flipH="1" flipV="1">
            <a:off x="-1160147" y="-136143"/>
            <a:ext cx="2616191" cy="2908085"/>
          </a:xfrm>
          <a:custGeom>
            <a:avLst/>
            <a:gdLst/>
            <a:ahLst/>
            <a:cxnLst/>
            <a:rect l="l" t="t" r="r" b="b"/>
            <a:pathLst>
              <a:path w="2616191" h="2908085">
                <a:moveTo>
                  <a:pt x="2616190" y="2908085"/>
                </a:moveTo>
                <a:lnTo>
                  <a:pt x="0" y="2908085"/>
                </a:lnTo>
                <a:lnTo>
                  <a:pt x="0" y="0"/>
                </a:lnTo>
                <a:lnTo>
                  <a:pt x="2616190" y="0"/>
                </a:lnTo>
                <a:lnTo>
                  <a:pt x="2616190" y="2908085"/>
                </a:lnTo>
                <a:close/>
              </a:path>
            </a:pathLst>
          </a:custGeom>
          <a:blipFill>
            <a:blip r:embed="rId5">
              <a:extLst>
                <a:ext uri="{96DAC541-7B7A-43D3-8B79-37D633B846F1}">
                  <asvg:svgBlip xmlns:asvg="http://schemas.microsoft.com/office/drawing/2016/SVG/main" xmlns="" r:embed="rId6"/>
                </a:ext>
              </a:extLst>
            </a:blip>
            <a:stretch>
              <a:fillRect l="-34737" b="-40333"/>
            </a:stretch>
          </a:blipFill>
        </p:spPr>
        <p:txBody>
          <a:bodyPr/>
          <a:lstStyle/>
          <a:p>
            <a:endParaRPr lang="en-US"/>
          </a:p>
        </p:txBody>
      </p:sp>
      <p:sp>
        <p:nvSpPr>
          <p:cNvPr id="19" name="TextBox 19"/>
          <p:cNvSpPr txBox="1"/>
          <p:nvPr/>
        </p:nvSpPr>
        <p:spPr>
          <a:xfrm>
            <a:off x="1295400" y="2234150"/>
            <a:ext cx="16459199" cy="718145"/>
          </a:xfrm>
          <a:prstGeom prst="rect">
            <a:avLst/>
          </a:prstGeom>
        </p:spPr>
        <p:txBody>
          <a:bodyPr wrap="square" lIns="0" tIns="0" rIns="0" bIns="0" rtlCol="0" anchor="t">
            <a:spAutoFit/>
          </a:bodyPr>
          <a:lstStyle/>
          <a:p>
            <a:pPr lvl="0" algn="ctr">
              <a:lnSpc>
                <a:spcPts val="5629"/>
              </a:lnSpc>
              <a:spcBef>
                <a:spcPct val="0"/>
              </a:spcBef>
              <a:defRPr/>
            </a:pPr>
            <a:r>
              <a:rPr lang="en-US" sz="4800" b="1" dirty="0">
                <a:solidFill>
                  <a:srgbClr val="00B050"/>
                </a:solidFill>
                <a:latin typeface="Dancing Script"/>
              </a:rPr>
              <a:t>T</a:t>
            </a:r>
            <a:r>
              <a:rPr lang="vi-VN" sz="4800" b="1" dirty="0">
                <a:solidFill>
                  <a:srgbClr val="00B050"/>
                </a:solidFill>
                <a:latin typeface="Dancing Script"/>
              </a:rPr>
              <a:t>ìm hiểu về mô hình nuôi trồng thuỷ sản công nghệ cao ở nước ta</a:t>
            </a:r>
            <a:endParaRPr kumimoji="0" lang="en-US" sz="4800" b="1" i="0" u="none" strike="noStrike" kern="1200" cap="none" spc="0" normalizeH="0" baseline="0" noProof="0" dirty="0">
              <a:ln>
                <a:noFill/>
              </a:ln>
              <a:solidFill>
                <a:srgbClr val="00B050"/>
              </a:solidFill>
              <a:effectLst/>
              <a:uLnTx/>
              <a:uFillTx/>
              <a:latin typeface="Dancing Script"/>
            </a:endParaRPr>
          </a:p>
        </p:txBody>
      </p:sp>
      <p:sp>
        <p:nvSpPr>
          <p:cNvPr id="20" name="Freeform 9"/>
          <p:cNvSpPr/>
          <p:nvPr/>
        </p:nvSpPr>
        <p:spPr>
          <a:xfrm>
            <a:off x="1987084" y="3771225"/>
            <a:ext cx="2578712" cy="2578712"/>
          </a:xfrm>
          <a:custGeom>
            <a:avLst/>
            <a:gdLst/>
            <a:ahLst/>
            <a:cxnLst/>
            <a:rect l="l" t="t" r="r" b="b"/>
            <a:pathLst>
              <a:path w="2578712" h="2578712">
                <a:moveTo>
                  <a:pt x="0" y="0"/>
                </a:moveTo>
                <a:lnTo>
                  <a:pt x="2578711" y="0"/>
                </a:lnTo>
                <a:lnTo>
                  <a:pt x="2578711" y="2578712"/>
                </a:lnTo>
                <a:lnTo>
                  <a:pt x="0" y="2578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21" name="Group 10"/>
          <p:cNvGrpSpPr/>
          <p:nvPr/>
        </p:nvGrpSpPr>
        <p:grpSpPr>
          <a:xfrm>
            <a:off x="2089847" y="3696152"/>
            <a:ext cx="2373185" cy="2373185"/>
            <a:chOff x="0" y="0"/>
            <a:chExt cx="812800" cy="812800"/>
          </a:xfrm>
        </p:grpSpPr>
        <p:sp>
          <p:nvSpPr>
            <p:cNvPr id="22"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txBody>
            <a:bodyPr/>
            <a:lstStyle/>
            <a:p>
              <a:endParaRPr lang="en-US"/>
            </a:p>
          </p:txBody>
        </p:sp>
        <p:sp>
          <p:nvSpPr>
            <p:cNvPr id="23" name="TextBox 12"/>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latin typeface="Baloo" panose="020B0604020202020204" charset="-93"/>
                <a:cs typeface="Baloo" panose="020B0604020202020204" charset="-93"/>
              </a:endParaRPr>
            </a:p>
          </p:txBody>
        </p:sp>
      </p:grpSp>
      <p:sp>
        <p:nvSpPr>
          <p:cNvPr id="24" name="Freeform 13"/>
          <p:cNvSpPr/>
          <p:nvPr/>
        </p:nvSpPr>
        <p:spPr>
          <a:xfrm>
            <a:off x="5955147" y="3771225"/>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25" name="Group 14"/>
          <p:cNvGrpSpPr/>
          <p:nvPr/>
        </p:nvGrpSpPr>
        <p:grpSpPr>
          <a:xfrm>
            <a:off x="6057910" y="3696152"/>
            <a:ext cx="2373185" cy="2373185"/>
            <a:chOff x="0" y="0"/>
            <a:chExt cx="812800" cy="812800"/>
          </a:xfrm>
        </p:grpSpPr>
        <p:sp>
          <p:nvSpPr>
            <p:cNvPr id="26"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txBody>
            <a:bodyPr/>
            <a:lstStyle/>
            <a:p>
              <a:endParaRPr lang="en-US"/>
            </a:p>
          </p:txBody>
        </p:sp>
        <p:sp>
          <p:nvSpPr>
            <p:cNvPr id="27" name="TextBox 16"/>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8" name="Freeform 17"/>
          <p:cNvSpPr/>
          <p:nvPr/>
        </p:nvSpPr>
        <p:spPr>
          <a:xfrm>
            <a:off x="9923210" y="3771225"/>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29" name="Group 18"/>
          <p:cNvGrpSpPr/>
          <p:nvPr/>
        </p:nvGrpSpPr>
        <p:grpSpPr>
          <a:xfrm>
            <a:off x="10026399" y="3696152"/>
            <a:ext cx="2373185" cy="2373185"/>
            <a:chOff x="0" y="0"/>
            <a:chExt cx="812800" cy="812800"/>
          </a:xfrm>
        </p:grpSpPr>
        <p:sp>
          <p:nvSpPr>
            <p:cNvPr id="30"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txBody>
            <a:bodyPr/>
            <a:lstStyle/>
            <a:p>
              <a:endParaRPr lang="en-US"/>
            </a:p>
          </p:txBody>
        </p:sp>
        <p:sp>
          <p:nvSpPr>
            <p:cNvPr id="31" name="TextBox 20"/>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latin typeface="Baloo" panose="020B0604020202020204" charset="-93"/>
                <a:cs typeface="Baloo" panose="020B0604020202020204" charset="-93"/>
              </a:endParaRPr>
            </a:p>
          </p:txBody>
        </p:sp>
      </p:grpSp>
      <p:sp>
        <p:nvSpPr>
          <p:cNvPr id="32" name="Freeform 21"/>
          <p:cNvSpPr/>
          <p:nvPr/>
        </p:nvSpPr>
        <p:spPr>
          <a:xfrm>
            <a:off x="13891273" y="3664608"/>
            <a:ext cx="2578712" cy="2578712"/>
          </a:xfrm>
          <a:custGeom>
            <a:avLst/>
            <a:gdLst/>
            <a:ahLst/>
            <a:cxnLst/>
            <a:rect l="l" t="t" r="r" b="b"/>
            <a:pathLst>
              <a:path w="2578712" h="2578712">
                <a:moveTo>
                  <a:pt x="0" y="0"/>
                </a:moveTo>
                <a:lnTo>
                  <a:pt x="2578712" y="0"/>
                </a:lnTo>
                <a:lnTo>
                  <a:pt x="2578712" y="2578711"/>
                </a:lnTo>
                <a:lnTo>
                  <a:pt x="0" y="25787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33" name="Group 22"/>
          <p:cNvGrpSpPr/>
          <p:nvPr/>
        </p:nvGrpSpPr>
        <p:grpSpPr>
          <a:xfrm>
            <a:off x="13994037" y="3517715"/>
            <a:ext cx="2373185" cy="2373185"/>
            <a:chOff x="0" y="0"/>
            <a:chExt cx="812800" cy="812800"/>
          </a:xfrm>
        </p:grpSpPr>
        <p:sp>
          <p:nvSpPr>
            <p:cNvPr id="34"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txBody>
            <a:bodyPr/>
            <a:lstStyle/>
            <a:p>
              <a:endParaRPr lang="en-US"/>
            </a:p>
          </p:txBody>
        </p:sp>
        <p:sp>
          <p:nvSpPr>
            <p:cNvPr id="35" name="TextBox 24"/>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36" name="Freeform 25"/>
          <p:cNvSpPr/>
          <p:nvPr/>
        </p:nvSpPr>
        <p:spPr>
          <a:xfrm>
            <a:off x="1626985" y="6479911"/>
            <a:ext cx="3245615" cy="2539694"/>
          </a:xfrm>
          <a:custGeom>
            <a:avLst/>
            <a:gdLst/>
            <a:ahLst/>
            <a:cxnLst/>
            <a:rect l="l" t="t" r="r" b="b"/>
            <a:pathLst>
              <a:path w="3245615" h="2539694">
                <a:moveTo>
                  <a:pt x="0" y="0"/>
                </a:moveTo>
                <a:lnTo>
                  <a:pt x="3245616" y="0"/>
                </a:lnTo>
                <a:lnTo>
                  <a:pt x="3245616" y="2539694"/>
                </a:lnTo>
                <a:lnTo>
                  <a:pt x="0" y="25396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7" name="Freeform 26"/>
          <p:cNvSpPr/>
          <p:nvPr/>
        </p:nvSpPr>
        <p:spPr>
          <a:xfrm>
            <a:off x="9564443" y="6349937"/>
            <a:ext cx="3297097" cy="3041572"/>
          </a:xfrm>
          <a:custGeom>
            <a:avLst/>
            <a:gdLst/>
            <a:ahLst/>
            <a:cxnLst/>
            <a:rect l="l" t="t" r="r" b="b"/>
            <a:pathLst>
              <a:path w="3297097" h="3041572">
                <a:moveTo>
                  <a:pt x="0" y="0"/>
                </a:moveTo>
                <a:lnTo>
                  <a:pt x="3297097" y="0"/>
                </a:lnTo>
                <a:lnTo>
                  <a:pt x="3297097" y="3041572"/>
                </a:lnTo>
                <a:lnTo>
                  <a:pt x="0" y="30415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38" name="Freeform 27"/>
          <p:cNvSpPr/>
          <p:nvPr/>
        </p:nvSpPr>
        <p:spPr>
          <a:xfrm>
            <a:off x="5834626" y="6491737"/>
            <a:ext cx="3289783" cy="2594817"/>
          </a:xfrm>
          <a:custGeom>
            <a:avLst/>
            <a:gdLst/>
            <a:ahLst/>
            <a:cxnLst/>
            <a:rect l="l" t="t" r="r" b="b"/>
            <a:pathLst>
              <a:path w="3289783" h="2594817">
                <a:moveTo>
                  <a:pt x="0" y="0"/>
                </a:moveTo>
                <a:lnTo>
                  <a:pt x="3289783" y="0"/>
                </a:lnTo>
                <a:lnTo>
                  <a:pt x="3289783" y="2594817"/>
                </a:lnTo>
                <a:lnTo>
                  <a:pt x="0" y="259481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9" name="Freeform 28"/>
          <p:cNvSpPr/>
          <p:nvPr/>
        </p:nvSpPr>
        <p:spPr>
          <a:xfrm>
            <a:off x="13623540" y="6704308"/>
            <a:ext cx="2930141" cy="2541898"/>
          </a:xfrm>
          <a:custGeom>
            <a:avLst/>
            <a:gdLst/>
            <a:ahLst/>
            <a:cxnLst/>
            <a:rect l="l" t="t" r="r" b="b"/>
            <a:pathLst>
              <a:path w="2930141" h="2541898">
                <a:moveTo>
                  <a:pt x="0" y="0"/>
                </a:moveTo>
                <a:lnTo>
                  <a:pt x="2930141" y="0"/>
                </a:lnTo>
                <a:lnTo>
                  <a:pt x="2930141" y="2541898"/>
                </a:lnTo>
                <a:lnTo>
                  <a:pt x="0" y="2541898"/>
                </a:lnTo>
                <a:lnTo>
                  <a:pt x="0" y="0"/>
                </a:lnTo>
                <a:close/>
              </a:path>
            </a:pathLst>
          </a:custGeom>
          <a:blipFill>
            <a:blip r:embed="rId15"/>
            <a:stretch>
              <a:fillRect/>
            </a:stretch>
          </a:blipFill>
        </p:spPr>
        <p:txBody>
          <a:bodyPr/>
          <a:lstStyle/>
          <a:p>
            <a:endParaRPr lang="en-US"/>
          </a:p>
        </p:txBody>
      </p:sp>
      <p:sp>
        <p:nvSpPr>
          <p:cNvPr id="40" name="TextBox 29"/>
          <p:cNvSpPr txBox="1"/>
          <p:nvPr/>
        </p:nvSpPr>
        <p:spPr>
          <a:xfrm>
            <a:off x="6161933" y="4325509"/>
            <a:ext cx="2165139" cy="1179810"/>
          </a:xfrm>
          <a:prstGeom prst="rect">
            <a:avLst/>
          </a:prstGeom>
        </p:spPr>
        <p:txBody>
          <a:bodyPr lIns="0" tIns="0" rIns="0" bIns="0" rtlCol="0" anchor="t">
            <a:spAutoFit/>
          </a:bodyPr>
          <a:lstStyle/>
          <a:p>
            <a:pPr algn="ctr">
              <a:lnSpc>
                <a:spcPts val="4641"/>
              </a:lnSpc>
            </a:pPr>
            <a:r>
              <a:rPr lang="en-US" sz="3053">
                <a:solidFill>
                  <a:srgbClr val="FFFFFF"/>
                </a:solidFill>
                <a:latin typeface="Baloo" panose="020B0604020202020204" charset="-93"/>
                <a:cs typeface="Baloo" panose="020B0604020202020204" charset="-93"/>
              </a:rPr>
              <a:t>Chuẩn bị </a:t>
            </a:r>
          </a:p>
          <a:p>
            <a:pPr marL="0" lvl="0" indent="0" algn="ctr">
              <a:lnSpc>
                <a:spcPts val="4641"/>
              </a:lnSpc>
              <a:spcBef>
                <a:spcPct val="0"/>
              </a:spcBef>
            </a:pPr>
            <a:r>
              <a:rPr lang="en-US" sz="3053">
                <a:solidFill>
                  <a:srgbClr val="FFFFFF"/>
                </a:solidFill>
                <a:latin typeface="Baloo" panose="020B0604020202020204" charset="-93"/>
                <a:cs typeface="Baloo" panose="020B0604020202020204" charset="-93"/>
              </a:rPr>
              <a:t> ở nhà</a:t>
            </a:r>
          </a:p>
        </p:txBody>
      </p:sp>
      <p:sp>
        <p:nvSpPr>
          <p:cNvPr id="41" name="TextBox 30"/>
          <p:cNvSpPr txBox="1"/>
          <p:nvPr/>
        </p:nvSpPr>
        <p:spPr>
          <a:xfrm>
            <a:off x="10124534" y="4251804"/>
            <a:ext cx="2165139" cy="1179810"/>
          </a:xfrm>
          <a:prstGeom prst="rect">
            <a:avLst/>
          </a:prstGeom>
        </p:spPr>
        <p:txBody>
          <a:bodyPr lIns="0" tIns="0" rIns="0" bIns="0" rtlCol="0" anchor="t">
            <a:spAutoFit/>
          </a:bodyPr>
          <a:lstStyle/>
          <a:p>
            <a:pPr algn="ctr">
              <a:lnSpc>
                <a:spcPts val="4641"/>
              </a:lnSpc>
            </a:pPr>
            <a:r>
              <a:rPr lang="en-US" sz="3053">
                <a:solidFill>
                  <a:srgbClr val="FFFFFF"/>
                </a:solidFill>
                <a:latin typeface="Baloo" panose="020B0604020202020204" charset="-93"/>
                <a:cs typeface="Baloo" panose="020B0604020202020204" charset="-93"/>
              </a:rPr>
              <a:t>Viết </a:t>
            </a:r>
          </a:p>
          <a:p>
            <a:pPr marL="0" lvl="0" indent="0" algn="ctr">
              <a:lnSpc>
                <a:spcPts val="4641"/>
              </a:lnSpc>
              <a:spcBef>
                <a:spcPct val="0"/>
              </a:spcBef>
            </a:pPr>
            <a:r>
              <a:rPr lang="en-US" sz="3053">
                <a:solidFill>
                  <a:srgbClr val="FFFFFF"/>
                </a:solidFill>
                <a:latin typeface="Baloo" panose="020B0604020202020204" charset="-93"/>
                <a:cs typeface="Baloo" panose="020B0604020202020204" charset="-93"/>
              </a:rPr>
              <a:t>báo cáo</a:t>
            </a:r>
          </a:p>
        </p:txBody>
      </p:sp>
      <p:sp>
        <p:nvSpPr>
          <p:cNvPr id="42" name="TextBox 31"/>
          <p:cNvSpPr txBox="1"/>
          <p:nvPr/>
        </p:nvSpPr>
        <p:spPr>
          <a:xfrm>
            <a:off x="14215060" y="4151682"/>
            <a:ext cx="1931138" cy="1179810"/>
          </a:xfrm>
          <a:prstGeom prst="rect">
            <a:avLst/>
          </a:prstGeom>
        </p:spPr>
        <p:txBody>
          <a:bodyPr lIns="0" tIns="0" rIns="0" bIns="0" rtlCol="0" anchor="t">
            <a:spAutoFit/>
          </a:bodyPr>
          <a:lstStyle/>
          <a:p>
            <a:pPr algn="ctr">
              <a:lnSpc>
                <a:spcPts val="4641"/>
              </a:lnSpc>
            </a:pPr>
            <a:r>
              <a:rPr lang="en-US" sz="3053">
                <a:solidFill>
                  <a:srgbClr val="FFFFFF"/>
                </a:solidFill>
                <a:latin typeface="Baloo" panose="020B0604020202020204" charset="-93"/>
                <a:cs typeface="Baloo" panose="020B0604020202020204" charset="-93"/>
              </a:rPr>
              <a:t>Thời gian</a:t>
            </a:r>
          </a:p>
          <a:p>
            <a:pPr marL="0" lvl="0" indent="0" algn="ctr">
              <a:lnSpc>
                <a:spcPts val="4641"/>
              </a:lnSpc>
              <a:spcBef>
                <a:spcPct val="0"/>
              </a:spcBef>
            </a:pPr>
            <a:r>
              <a:rPr lang="en-US" sz="3053">
                <a:solidFill>
                  <a:srgbClr val="FFFFFF"/>
                </a:solidFill>
                <a:latin typeface="Baloo" panose="020B0604020202020204" charset="-93"/>
                <a:cs typeface="Baloo" panose="020B0604020202020204" charset="-93"/>
              </a:rPr>
              <a:t>1 tuần</a:t>
            </a:r>
          </a:p>
        </p:txBody>
      </p:sp>
      <p:sp>
        <p:nvSpPr>
          <p:cNvPr id="43" name="TextBox 32"/>
          <p:cNvSpPr txBox="1"/>
          <p:nvPr/>
        </p:nvSpPr>
        <p:spPr>
          <a:xfrm>
            <a:off x="2141858" y="4254031"/>
            <a:ext cx="2269162" cy="1179810"/>
          </a:xfrm>
          <a:prstGeom prst="rect">
            <a:avLst/>
          </a:prstGeom>
        </p:spPr>
        <p:txBody>
          <a:bodyPr lIns="0" tIns="0" rIns="0" bIns="0" rtlCol="0" anchor="t">
            <a:spAutoFit/>
          </a:bodyPr>
          <a:lstStyle/>
          <a:p>
            <a:pPr algn="ctr">
              <a:lnSpc>
                <a:spcPts val="4641"/>
              </a:lnSpc>
            </a:pPr>
            <a:r>
              <a:rPr lang="en-US" sz="3053" dirty="0" err="1">
                <a:solidFill>
                  <a:srgbClr val="FFFFFF"/>
                </a:solidFill>
                <a:latin typeface="Baloo" panose="020B0604020202020204" charset="-93"/>
                <a:cs typeface="Baloo" panose="020B0604020202020204" charset="-93"/>
              </a:rPr>
              <a:t>Hoạt</a:t>
            </a:r>
            <a:r>
              <a:rPr lang="en-US" sz="3053" dirty="0">
                <a:solidFill>
                  <a:srgbClr val="FFFFFF"/>
                </a:solidFill>
                <a:latin typeface="Baloo" panose="020B0604020202020204" charset="-93"/>
                <a:cs typeface="Baloo" panose="020B0604020202020204" charset="-93"/>
              </a:rPr>
              <a:t> </a:t>
            </a:r>
            <a:r>
              <a:rPr lang="en-US" sz="3053" dirty="0" err="1">
                <a:solidFill>
                  <a:srgbClr val="FFFFFF"/>
                </a:solidFill>
                <a:latin typeface="Baloo" panose="020B0604020202020204" charset="-93"/>
                <a:cs typeface="Baloo" panose="020B0604020202020204" charset="-93"/>
              </a:rPr>
              <a:t>động</a:t>
            </a:r>
            <a:r>
              <a:rPr lang="en-US" sz="3053" dirty="0">
                <a:solidFill>
                  <a:srgbClr val="FFFFFF"/>
                </a:solidFill>
                <a:latin typeface="Baloo" panose="020B0604020202020204" charset="-93"/>
                <a:cs typeface="Baloo" panose="020B0604020202020204" charset="-93"/>
              </a:rPr>
              <a:t> </a:t>
            </a:r>
            <a:r>
              <a:rPr lang="en-US" sz="3053" dirty="0" err="1">
                <a:solidFill>
                  <a:srgbClr val="FFFFFF"/>
                </a:solidFill>
                <a:latin typeface="Baloo" panose="020B0604020202020204" charset="-93"/>
                <a:cs typeface="Baloo" panose="020B0604020202020204" charset="-93"/>
              </a:rPr>
              <a:t>nhóm</a:t>
            </a:r>
            <a:endParaRPr lang="en-US" sz="3053" dirty="0">
              <a:solidFill>
                <a:srgbClr val="FFFFFF"/>
              </a:solidFill>
              <a:latin typeface="Baloo" panose="020B0604020202020204" charset="-93"/>
              <a:cs typeface="Baloo" panose="020B0604020202020204" charset="-93"/>
            </a:endParaRPr>
          </a:p>
        </p:txBody>
      </p:sp>
      <p:sp>
        <p:nvSpPr>
          <p:cNvPr id="44" name="TextBox 36"/>
          <p:cNvSpPr txBox="1"/>
          <p:nvPr/>
        </p:nvSpPr>
        <p:spPr>
          <a:xfrm>
            <a:off x="1827198" y="7188137"/>
            <a:ext cx="2883981" cy="1078192"/>
          </a:xfrm>
          <a:prstGeom prst="rect">
            <a:avLst/>
          </a:prstGeom>
        </p:spPr>
        <p:txBody>
          <a:bodyPr lIns="0" tIns="0" rIns="0" bIns="0" rtlCol="0" anchor="t">
            <a:spAutoFit/>
          </a:bodyPr>
          <a:lstStyle/>
          <a:p>
            <a:pPr algn="ctr">
              <a:lnSpc>
                <a:spcPts val="8820"/>
              </a:lnSpc>
              <a:spcBef>
                <a:spcPct val="0"/>
              </a:spcBef>
            </a:pPr>
            <a:r>
              <a:rPr lang="en-US" sz="6300">
                <a:solidFill>
                  <a:srgbClr val="FF3131"/>
                </a:solidFill>
                <a:latin typeface="Charmonman Bold"/>
              </a:rPr>
              <a:t>Group</a:t>
            </a:r>
          </a:p>
        </p:txBody>
      </p:sp>
    </p:spTree>
    <p:extLst>
      <p:ext uri="{BB962C8B-B14F-4D97-AF65-F5344CB8AC3E}">
        <p14:creationId xmlns:p14="http://schemas.microsoft.com/office/powerpoint/2010/main" val="373055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par>
                                <p:cTn id="19" presetID="6"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ircle(in)">
                                      <p:cBhvr>
                                        <p:cTn id="21" dur="2000"/>
                                        <p:tgtEl>
                                          <p:spTgt spid="25"/>
                                        </p:tgtEl>
                                      </p:cBhvr>
                                    </p:animEffect>
                                  </p:childTnLst>
                                </p:cTn>
                              </p:par>
                              <p:par>
                                <p:cTn id="22" presetID="6"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par>
                                <p:cTn id="25" presetID="6"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par>
                                <p:cTn id="28" presetID="6" presetClass="entr" presetSubtype="16"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circle(in)">
                                      <p:cBhvr>
                                        <p:cTn id="30" dur="2000"/>
                                        <p:tgtEl>
                                          <p:spTgt spid="32"/>
                                        </p:tgtEl>
                                      </p:cBhvr>
                                    </p:animEffect>
                                  </p:childTnLst>
                                </p:cTn>
                              </p:par>
                              <p:par>
                                <p:cTn id="31" presetID="6" presetClass="entr" presetSubtype="16"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circle(in)">
                                      <p:cBhvr>
                                        <p:cTn id="33" dur="2000"/>
                                        <p:tgtEl>
                                          <p:spTgt spid="33"/>
                                        </p:tgtEl>
                                      </p:cBhvr>
                                    </p:animEffect>
                                  </p:childTnLst>
                                </p:cTn>
                              </p:par>
                              <p:par>
                                <p:cTn id="34" presetID="6" presetClass="entr" presetSubtype="16"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circle(in)">
                                      <p:cBhvr>
                                        <p:cTn id="36" dur="2000"/>
                                        <p:tgtEl>
                                          <p:spTgt spid="36"/>
                                        </p:tgtEl>
                                      </p:cBhvr>
                                    </p:animEffect>
                                  </p:childTnLst>
                                </p:cTn>
                              </p:par>
                              <p:par>
                                <p:cTn id="37" presetID="6" presetClass="entr" presetSubtype="16"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ircle(in)">
                                      <p:cBhvr>
                                        <p:cTn id="39" dur="2000"/>
                                        <p:tgtEl>
                                          <p:spTgt spid="37"/>
                                        </p:tgtEl>
                                      </p:cBhvr>
                                    </p:animEffect>
                                  </p:childTnLst>
                                </p:cTn>
                              </p:par>
                              <p:par>
                                <p:cTn id="40" presetID="6" presetClass="entr" presetSubtype="16"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circle(in)">
                                      <p:cBhvr>
                                        <p:cTn id="42" dur="2000"/>
                                        <p:tgtEl>
                                          <p:spTgt spid="38"/>
                                        </p:tgtEl>
                                      </p:cBhvr>
                                    </p:animEffect>
                                  </p:childTnLst>
                                </p:cTn>
                              </p:par>
                              <p:par>
                                <p:cTn id="43" presetID="6" presetClass="entr" presetSubtype="16"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circle(in)">
                                      <p:cBhvr>
                                        <p:cTn id="45" dur="2000"/>
                                        <p:tgtEl>
                                          <p:spTgt spid="39"/>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circle(in)">
                                      <p:cBhvr>
                                        <p:cTn id="51" dur="2000"/>
                                        <p:tgtEl>
                                          <p:spTgt spid="41"/>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ircle(in)">
                                      <p:cBhvr>
                                        <p:cTn id="54" dur="2000"/>
                                        <p:tgtEl>
                                          <p:spTgt spid="42"/>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circle(in)">
                                      <p:cBhvr>
                                        <p:cTn id="57" dur="2000"/>
                                        <p:tgtEl>
                                          <p:spTgt spid="43"/>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circle(in)">
                                      <p:cBhvr>
                                        <p:cTn id="60"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0" grpId="0"/>
      <p:bldP spid="41" grpId="0"/>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38" r="-3017" b="-24788"/>
            </a:stretch>
          </a:blipFill>
        </p:spPr>
        <p:txBody>
          <a:bodyPr/>
          <a:lstStyle/>
          <a:p>
            <a:endParaRPr lang="en-US"/>
          </a:p>
        </p:txBody>
      </p:sp>
      <p:grpSp>
        <p:nvGrpSpPr>
          <p:cNvPr id="3" name="Group 3"/>
          <p:cNvGrpSpPr/>
          <p:nvPr/>
        </p:nvGrpSpPr>
        <p:grpSpPr>
          <a:xfrm>
            <a:off x="-1008942" y="-607408"/>
            <a:ext cx="21056257" cy="12344400"/>
            <a:chOff x="0" y="0"/>
            <a:chExt cx="5545681" cy="3251200"/>
          </a:xfrm>
        </p:grpSpPr>
        <p:sp>
          <p:nvSpPr>
            <p:cNvPr id="4" name="Freeform 4"/>
            <p:cNvSpPr/>
            <p:nvPr/>
          </p:nvSpPr>
          <p:spPr>
            <a:xfrm>
              <a:off x="0" y="0"/>
              <a:ext cx="5545681" cy="3251200"/>
            </a:xfrm>
            <a:custGeom>
              <a:avLst/>
              <a:gdLst/>
              <a:ahLst/>
              <a:cxnLst/>
              <a:rect l="l" t="t" r="r" b="b"/>
              <a:pathLst>
                <a:path w="5545681" h="3251200">
                  <a:moveTo>
                    <a:pt x="0" y="0"/>
                  </a:moveTo>
                  <a:lnTo>
                    <a:pt x="5545681" y="0"/>
                  </a:lnTo>
                  <a:lnTo>
                    <a:pt x="5545681" y="3251200"/>
                  </a:lnTo>
                  <a:lnTo>
                    <a:pt x="0" y="3251200"/>
                  </a:lnTo>
                  <a:close/>
                </a:path>
              </a:pathLst>
            </a:custGeom>
            <a:solidFill>
              <a:srgbClr val="758F41">
                <a:alpha val="41961"/>
              </a:srgbClr>
            </a:solidFill>
          </p:spPr>
          <p:txBody>
            <a:bodyPr/>
            <a:lstStyle/>
            <a:p>
              <a:endParaRPr lang="en-US"/>
            </a:p>
          </p:txBody>
        </p:sp>
        <p:sp>
          <p:nvSpPr>
            <p:cNvPr id="5" name="TextBox 5"/>
            <p:cNvSpPr txBox="1"/>
            <p:nvPr/>
          </p:nvSpPr>
          <p:spPr>
            <a:xfrm>
              <a:off x="0" y="-38100"/>
              <a:ext cx="5545681" cy="3289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5565643" y="4803012"/>
            <a:ext cx="8259122" cy="1413942"/>
          </a:xfrm>
          <a:prstGeom prst="rect">
            <a:avLst/>
          </a:prstGeom>
        </p:spPr>
        <p:txBody>
          <a:bodyPr lIns="0" tIns="0" rIns="0" bIns="0" rtlCol="0" anchor="t">
            <a:spAutoFit/>
          </a:bodyPr>
          <a:lstStyle/>
          <a:p>
            <a:pPr marL="0" marR="0" lvl="0" indent="0" algn="just" defTabSz="914400" rtl="0" eaLnBrk="1" fontAlgn="auto" latinLnBrk="0" hangingPunct="1">
              <a:lnSpc>
                <a:spcPts val="10975"/>
              </a:lnSpc>
              <a:spcBef>
                <a:spcPts val="0"/>
              </a:spcBef>
              <a:spcAft>
                <a:spcPts val="0"/>
              </a:spcAft>
              <a:buClrTx/>
              <a:buSzTx/>
              <a:buFontTx/>
              <a:buNone/>
              <a:tabLst/>
              <a:defRPr/>
            </a:pPr>
            <a:r>
              <a:rPr kumimoji="0" lang="en-US" sz="9799" b="0" i="0" u="none" strike="noStrike" kern="1200" cap="none" spc="0" normalizeH="0" baseline="0" noProof="0" dirty="0">
                <a:ln>
                  <a:noFill/>
                </a:ln>
                <a:solidFill>
                  <a:srgbClr val="FFFF00"/>
                </a:solidFill>
                <a:effectLst/>
                <a:uLnTx/>
                <a:uFillTx/>
                <a:latin typeface="Dancing Script Bold"/>
                <a:ea typeface="+mn-ea"/>
                <a:cs typeface="+mn-cs"/>
              </a:rPr>
              <a:t>Thank You!</a:t>
            </a:r>
          </a:p>
        </p:txBody>
      </p:sp>
    </p:spTree>
    <p:extLst>
      <p:ext uri="{BB962C8B-B14F-4D97-AF65-F5344CB8AC3E}">
        <p14:creationId xmlns:p14="http://schemas.microsoft.com/office/powerpoint/2010/main" val="107499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txBody>
          <a:bodyPr/>
          <a:lstStyle/>
          <a:p>
            <a:endParaRPr lang="en-US"/>
          </a:p>
        </p:txBody>
      </p:sp>
      <p:grpSp>
        <p:nvGrpSpPr>
          <p:cNvPr id="3" name="Group 3"/>
          <p:cNvGrpSpPr/>
          <p:nvPr/>
        </p:nvGrpSpPr>
        <p:grpSpPr>
          <a:xfrm>
            <a:off x="5240385" y="1160897"/>
            <a:ext cx="10472017" cy="6672456"/>
            <a:chOff x="0" y="0"/>
            <a:chExt cx="2758062" cy="1757355"/>
          </a:xfrm>
        </p:grpSpPr>
        <p:sp>
          <p:nvSpPr>
            <p:cNvPr id="4" name="Freeform 4"/>
            <p:cNvSpPr/>
            <p:nvPr/>
          </p:nvSpPr>
          <p:spPr>
            <a:xfrm>
              <a:off x="0" y="0"/>
              <a:ext cx="2758062" cy="1757355"/>
            </a:xfrm>
            <a:custGeom>
              <a:avLst/>
              <a:gdLst/>
              <a:ahLst/>
              <a:cxnLst/>
              <a:rect l="l" t="t" r="r" b="b"/>
              <a:pathLst>
                <a:path w="2758062" h="1757355">
                  <a:moveTo>
                    <a:pt x="37704" y="0"/>
                  </a:moveTo>
                  <a:lnTo>
                    <a:pt x="2720358" y="0"/>
                  </a:lnTo>
                  <a:cubicBezTo>
                    <a:pt x="2741181" y="0"/>
                    <a:pt x="2758062" y="16881"/>
                    <a:pt x="2758062" y="37704"/>
                  </a:cubicBezTo>
                  <a:lnTo>
                    <a:pt x="2758062" y="1719650"/>
                  </a:lnTo>
                  <a:cubicBezTo>
                    <a:pt x="2758062" y="1740474"/>
                    <a:pt x="2741181" y="1757355"/>
                    <a:pt x="2720358" y="1757355"/>
                  </a:cubicBezTo>
                  <a:lnTo>
                    <a:pt x="37704" y="1757355"/>
                  </a:lnTo>
                  <a:cubicBezTo>
                    <a:pt x="16881" y="1757355"/>
                    <a:pt x="0" y="1740474"/>
                    <a:pt x="0" y="1719650"/>
                  </a:cubicBezTo>
                  <a:lnTo>
                    <a:pt x="0" y="37704"/>
                  </a:lnTo>
                  <a:cubicBezTo>
                    <a:pt x="0" y="16881"/>
                    <a:pt x="16881" y="0"/>
                    <a:pt x="37704" y="0"/>
                  </a:cubicBezTo>
                  <a:close/>
                </a:path>
              </a:pathLst>
            </a:custGeom>
            <a:solidFill>
              <a:srgbClr val="18270B">
                <a:alpha val="92941"/>
              </a:srgbClr>
            </a:solidFill>
          </p:spPr>
          <p:txBody>
            <a:bodyPr/>
            <a:lstStyle/>
            <a:p>
              <a:endParaRPr lang="en-US"/>
            </a:p>
          </p:txBody>
        </p:sp>
        <p:sp>
          <p:nvSpPr>
            <p:cNvPr id="5" name="TextBox 5"/>
            <p:cNvSpPr txBox="1"/>
            <p:nvPr/>
          </p:nvSpPr>
          <p:spPr>
            <a:xfrm>
              <a:off x="0" y="-76200"/>
              <a:ext cx="2758062" cy="1833555"/>
            </a:xfrm>
            <a:prstGeom prst="rect">
              <a:avLst/>
            </a:prstGeom>
          </p:spPr>
          <p:txBody>
            <a:bodyPr lIns="50800" tIns="50800" rIns="50800" bIns="50800" rtlCol="0" anchor="ctr"/>
            <a:lstStyle/>
            <a:p>
              <a:pPr marL="0" marR="0" lvl="0" indent="0" algn="ctr" defTabSz="914400" rtl="0" eaLnBrk="1" fontAlgn="auto" latinLnBrk="0" hangingPunct="1">
                <a:lnSpc>
                  <a:spcPts val="36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1676115" y="6754697"/>
            <a:ext cx="4973630" cy="2157312"/>
          </a:xfrm>
          <a:custGeom>
            <a:avLst/>
            <a:gdLst/>
            <a:ahLst/>
            <a:cxnLst/>
            <a:rect l="l" t="t" r="r" b="b"/>
            <a:pathLst>
              <a:path w="4973630" h="2157312">
                <a:moveTo>
                  <a:pt x="0" y="0"/>
                </a:moveTo>
                <a:lnTo>
                  <a:pt x="4973630" y="0"/>
                </a:lnTo>
                <a:lnTo>
                  <a:pt x="4973630" y="2157312"/>
                </a:lnTo>
                <a:lnTo>
                  <a:pt x="0" y="21573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0" y="0"/>
            <a:ext cx="18288000" cy="10287000"/>
          </a:xfrm>
          <a:custGeom>
            <a:avLst/>
            <a:gdLst/>
            <a:ahLst/>
            <a:cxnLst/>
            <a:rect l="l" t="t" r="r" b="b"/>
            <a:pathLst>
              <a:path w="10472017" h="7592212">
                <a:moveTo>
                  <a:pt x="0" y="0"/>
                </a:moveTo>
                <a:lnTo>
                  <a:pt x="10472017" y="0"/>
                </a:lnTo>
                <a:lnTo>
                  <a:pt x="10472017" y="7592212"/>
                </a:lnTo>
                <a:lnTo>
                  <a:pt x="0" y="7592212"/>
                </a:lnTo>
                <a:lnTo>
                  <a:pt x="0" y="0"/>
                </a:lnTo>
                <a:close/>
              </a:path>
            </a:pathLst>
          </a:custGeom>
          <a:blipFill dpi="0" rotWithShape="1">
            <a:blip r:embed="rId5">
              <a:alphaModFix amt="52000"/>
            </a:blip>
            <a:srcRect/>
            <a:stretch>
              <a:fillRect/>
            </a:stretch>
          </a:blipFill>
        </p:spPr>
        <p:txBody>
          <a:bodyPr/>
          <a:lstStyle/>
          <a:p>
            <a:endParaRPr lang="en-US"/>
          </a:p>
        </p:txBody>
      </p:sp>
      <p:sp>
        <p:nvSpPr>
          <p:cNvPr id="9" name="TextBox 6"/>
          <p:cNvSpPr txBox="1"/>
          <p:nvPr/>
        </p:nvSpPr>
        <p:spPr>
          <a:xfrm>
            <a:off x="4571853" y="2324100"/>
            <a:ext cx="9456546" cy="5155257"/>
          </a:xfrm>
          <a:prstGeom prst="rect">
            <a:avLst/>
          </a:prstGeom>
        </p:spPr>
        <p:txBody>
          <a:bodyPr lIns="0" tIns="0" rIns="0" bIns="0" rtlCol="0" anchor="t">
            <a:spAutoFit/>
          </a:bodyPr>
          <a:lstStyle/>
          <a:p>
            <a:pPr marL="0" marR="0" lvl="0" indent="0" algn="ctr" defTabSz="914400" rtl="0" eaLnBrk="1" fontAlgn="auto" latinLnBrk="0" hangingPunct="1">
              <a:lnSpc>
                <a:spcPts val="13356"/>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Baloo" panose="020B0604020202020204" charset="0"/>
                <a:cs typeface="Baloo" panose="020B0604020202020204" charset="0"/>
              </a:rPr>
              <a:t>BÀI </a:t>
            </a:r>
            <a:r>
              <a:rPr kumimoji="0" lang="en-US" sz="13800" b="1" i="0" u="none" strike="noStrike" kern="1200" cap="none" spc="0" normalizeH="0" baseline="0" noProof="0" dirty="0">
                <a:ln>
                  <a:noFill/>
                </a:ln>
                <a:solidFill>
                  <a:srgbClr val="FFFF00"/>
                </a:solidFill>
                <a:effectLst/>
                <a:uLnTx/>
                <a:uFillTx/>
                <a:latin typeface="Baloo" panose="020B0604020202020204" charset="0"/>
                <a:cs typeface="Baloo" panose="020B0604020202020204" charset="0"/>
              </a:rPr>
              <a:t>5</a:t>
            </a:r>
            <a:r>
              <a:rPr kumimoji="0" lang="en-US" sz="11500" b="1" i="0" u="none" strike="noStrike" kern="1200" cap="none" spc="0" normalizeH="0" baseline="0" noProof="0" dirty="0">
                <a:ln>
                  <a:noFill/>
                </a:ln>
                <a:solidFill>
                  <a:srgbClr val="FFFF00"/>
                </a:solidFill>
                <a:effectLst/>
                <a:uLnTx/>
                <a:uFillTx/>
                <a:latin typeface="Baloo" panose="020B0604020202020204" charset="0"/>
                <a:cs typeface="Baloo" panose="020B0604020202020204" charset="0"/>
              </a:rPr>
              <a:t>: </a:t>
            </a:r>
            <a:br>
              <a:rPr kumimoji="0" lang="en-US" sz="11500" b="1" i="0" u="none" strike="noStrike" kern="1200" cap="none" spc="0" normalizeH="0" baseline="0" noProof="0" dirty="0">
                <a:ln>
                  <a:noFill/>
                </a:ln>
                <a:solidFill>
                  <a:srgbClr val="FFFF00"/>
                </a:solidFill>
                <a:effectLst/>
                <a:uLnTx/>
                <a:uFillTx/>
                <a:latin typeface="Baloo" panose="020B0604020202020204" charset="0"/>
                <a:cs typeface="Baloo" panose="020B0604020202020204" charset="0"/>
              </a:rPr>
            </a:br>
            <a:r>
              <a:rPr kumimoji="0" lang="en-US" sz="11500" b="1" i="0" u="none" strike="noStrike" kern="1200" cap="none" spc="0" normalizeH="0" baseline="0" noProof="0" dirty="0">
                <a:ln>
                  <a:noFill/>
                </a:ln>
                <a:solidFill>
                  <a:srgbClr val="FFFF00"/>
                </a:solidFill>
                <a:effectLst/>
                <a:uLnTx/>
                <a:uFillTx/>
                <a:latin typeface="Baloo" panose="020B0604020202020204" charset="0"/>
                <a:cs typeface="Baloo" panose="020B0604020202020204" charset="0"/>
              </a:rPr>
              <a:t>LÂM NGHIỆP VÀ THỦY SẢN</a:t>
            </a:r>
          </a:p>
        </p:txBody>
      </p:sp>
    </p:spTree>
    <p:extLst>
      <p:ext uri="{BB962C8B-B14F-4D97-AF65-F5344CB8AC3E}">
        <p14:creationId xmlns:p14="http://schemas.microsoft.com/office/powerpoint/2010/main" val="95681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txBody>
          <a:bodyPr/>
          <a:lstStyle/>
          <a:p>
            <a:endParaRPr lang="en-US"/>
          </a:p>
        </p:txBody>
      </p:sp>
      <p:grpSp>
        <p:nvGrpSpPr>
          <p:cNvPr id="3" name="Group 3"/>
          <p:cNvGrpSpPr/>
          <p:nvPr/>
        </p:nvGrpSpPr>
        <p:grpSpPr>
          <a:xfrm>
            <a:off x="1028700" y="3868424"/>
            <a:ext cx="5387727" cy="5389875"/>
            <a:chOff x="0" y="0"/>
            <a:chExt cx="1418990" cy="931387"/>
          </a:xfrm>
        </p:grpSpPr>
        <p:sp>
          <p:nvSpPr>
            <p:cNvPr id="4" name="Freeform 4"/>
            <p:cNvSpPr/>
            <p:nvPr/>
          </p:nvSpPr>
          <p:spPr>
            <a:xfrm>
              <a:off x="0" y="0"/>
              <a:ext cx="1418990" cy="931387"/>
            </a:xfrm>
            <a:custGeom>
              <a:avLst/>
              <a:gdLst/>
              <a:ahLst/>
              <a:cxnLst/>
              <a:rect l="l" t="t" r="r" b="b"/>
              <a:pathLst>
                <a:path w="1418990" h="931387">
                  <a:moveTo>
                    <a:pt x="73285" y="0"/>
                  </a:moveTo>
                  <a:lnTo>
                    <a:pt x="1345705" y="0"/>
                  </a:lnTo>
                  <a:cubicBezTo>
                    <a:pt x="1365142" y="0"/>
                    <a:pt x="1383782" y="7721"/>
                    <a:pt x="1397525" y="21465"/>
                  </a:cubicBezTo>
                  <a:cubicBezTo>
                    <a:pt x="1411269" y="35208"/>
                    <a:pt x="1418990" y="53848"/>
                    <a:pt x="1418990" y="73285"/>
                  </a:cubicBezTo>
                  <a:lnTo>
                    <a:pt x="1418990" y="858102"/>
                  </a:lnTo>
                  <a:cubicBezTo>
                    <a:pt x="1418990" y="898576"/>
                    <a:pt x="1386179" y="931387"/>
                    <a:pt x="1345705" y="931387"/>
                  </a:cubicBezTo>
                  <a:lnTo>
                    <a:pt x="73285" y="931387"/>
                  </a:lnTo>
                  <a:cubicBezTo>
                    <a:pt x="53848" y="931387"/>
                    <a:pt x="35208" y="923666"/>
                    <a:pt x="21465" y="909922"/>
                  </a:cubicBezTo>
                  <a:cubicBezTo>
                    <a:pt x="7721" y="896179"/>
                    <a:pt x="0" y="877539"/>
                    <a:pt x="0" y="858102"/>
                  </a:cubicBezTo>
                  <a:lnTo>
                    <a:pt x="0" y="73285"/>
                  </a:lnTo>
                  <a:cubicBezTo>
                    <a:pt x="0" y="32811"/>
                    <a:pt x="32811" y="0"/>
                    <a:pt x="73285" y="0"/>
                  </a:cubicBezTo>
                  <a:close/>
                </a:path>
              </a:pathLst>
            </a:custGeom>
            <a:solidFill>
              <a:srgbClr val="18270B"/>
            </a:solidFill>
          </p:spPr>
          <p:txBody>
            <a:bodyPr/>
            <a:lstStyle/>
            <a:p>
              <a:endParaRPr lang="en-US"/>
            </a:p>
          </p:txBody>
        </p:sp>
        <p:sp>
          <p:nvSpPr>
            <p:cNvPr id="5" name="TextBox 5"/>
            <p:cNvSpPr txBox="1"/>
            <p:nvPr/>
          </p:nvSpPr>
          <p:spPr>
            <a:xfrm>
              <a:off x="0" y="-76200"/>
              <a:ext cx="1418990" cy="1007587"/>
            </a:xfrm>
            <a:prstGeom prst="rect">
              <a:avLst/>
            </a:prstGeom>
          </p:spPr>
          <p:txBody>
            <a:bodyPr lIns="50800" tIns="50800" rIns="50800" bIns="50800" rtlCol="0" anchor="ctr"/>
            <a:lstStyle/>
            <a:p>
              <a:pPr marL="0" marR="0" lvl="0" indent="0" algn="ctr" defTabSz="914400" rtl="0" eaLnBrk="1" fontAlgn="auto" latinLnBrk="0" hangingPunct="1">
                <a:lnSpc>
                  <a:spcPts val="3647"/>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Baloo" panose="020B0604020202020204" charset="0"/>
                <a:cs typeface="Baloo" panose="020B0604020202020204" charset="0"/>
              </a:endParaRPr>
            </a:p>
          </p:txBody>
        </p:sp>
      </p:grpSp>
      <p:grpSp>
        <p:nvGrpSpPr>
          <p:cNvPr id="6" name="Group 6"/>
          <p:cNvGrpSpPr/>
          <p:nvPr/>
        </p:nvGrpSpPr>
        <p:grpSpPr>
          <a:xfrm>
            <a:off x="6716085" y="3868424"/>
            <a:ext cx="5387727" cy="5389875"/>
            <a:chOff x="0" y="0"/>
            <a:chExt cx="1418990" cy="931387"/>
          </a:xfrm>
        </p:grpSpPr>
        <p:sp>
          <p:nvSpPr>
            <p:cNvPr id="7" name="Freeform 7"/>
            <p:cNvSpPr/>
            <p:nvPr/>
          </p:nvSpPr>
          <p:spPr>
            <a:xfrm>
              <a:off x="0" y="0"/>
              <a:ext cx="1418990" cy="931387"/>
            </a:xfrm>
            <a:custGeom>
              <a:avLst/>
              <a:gdLst/>
              <a:ahLst/>
              <a:cxnLst/>
              <a:rect l="l" t="t" r="r" b="b"/>
              <a:pathLst>
                <a:path w="1418990" h="931387">
                  <a:moveTo>
                    <a:pt x="73285" y="0"/>
                  </a:moveTo>
                  <a:lnTo>
                    <a:pt x="1345705" y="0"/>
                  </a:lnTo>
                  <a:cubicBezTo>
                    <a:pt x="1365142" y="0"/>
                    <a:pt x="1383782" y="7721"/>
                    <a:pt x="1397525" y="21465"/>
                  </a:cubicBezTo>
                  <a:cubicBezTo>
                    <a:pt x="1411269" y="35208"/>
                    <a:pt x="1418990" y="53848"/>
                    <a:pt x="1418990" y="73285"/>
                  </a:cubicBezTo>
                  <a:lnTo>
                    <a:pt x="1418990" y="858102"/>
                  </a:lnTo>
                  <a:cubicBezTo>
                    <a:pt x="1418990" y="898576"/>
                    <a:pt x="1386179" y="931387"/>
                    <a:pt x="1345705" y="931387"/>
                  </a:cubicBezTo>
                  <a:lnTo>
                    <a:pt x="73285" y="931387"/>
                  </a:lnTo>
                  <a:cubicBezTo>
                    <a:pt x="53848" y="931387"/>
                    <a:pt x="35208" y="923666"/>
                    <a:pt x="21465" y="909922"/>
                  </a:cubicBezTo>
                  <a:cubicBezTo>
                    <a:pt x="7721" y="896179"/>
                    <a:pt x="0" y="877539"/>
                    <a:pt x="0" y="858102"/>
                  </a:cubicBezTo>
                  <a:lnTo>
                    <a:pt x="0" y="73285"/>
                  </a:lnTo>
                  <a:cubicBezTo>
                    <a:pt x="0" y="32811"/>
                    <a:pt x="32811" y="0"/>
                    <a:pt x="73285" y="0"/>
                  </a:cubicBezTo>
                  <a:close/>
                </a:path>
              </a:pathLst>
            </a:custGeom>
            <a:solidFill>
              <a:srgbClr val="18270B"/>
            </a:solidFill>
          </p:spPr>
          <p:txBody>
            <a:bodyPr/>
            <a:lstStyle/>
            <a:p>
              <a:endParaRPr lang="en-US"/>
            </a:p>
          </p:txBody>
        </p:sp>
        <p:sp>
          <p:nvSpPr>
            <p:cNvPr id="8" name="TextBox 8"/>
            <p:cNvSpPr txBox="1"/>
            <p:nvPr/>
          </p:nvSpPr>
          <p:spPr>
            <a:xfrm>
              <a:off x="0" y="-76200"/>
              <a:ext cx="1418990" cy="1007587"/>
            </a:xfrm>
            <a:prstGeom prst="rect">
              <a:avLst/>
            </a:prstGeom>
          </p:spPr>
          <p:txBody>
            <a:bodyPr lIns="50800" tIns="50800" rIns="50800" bIns="50800" rtlCol="0" anchor="ctr"/>
            <a:lstStyle/>
            <a:p>
              <a:pPr marL="0" marR="0" lvl="0" indent="0" algn="ctr" defTabSz="914400" rtl="0" eaLnBrk="1" fontAlgn="auto" latinLnBrk="0" hangingPunct="1">
                <a:lnSpc>
                  <a:spcPts val="3647"/>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Baloo" panose="020B0604020202020204" charset="0"/>
                <a:cs typeface="Baloo" panose="020B0604020202020204" charset="0"/>
              </a:endParaRPr>
            </a:p>
          </p:txBody>
        </p:sp>
      </p:grpSp>
      <p:grpSp>
        <p:nvGrpSpPr>
          <p:cNvPr id="9" name="Group 9"/>
          <p:cNvGrpSpPr/>
          <p:nvPr/>
        </p:nvGrpSpPr>
        <p:grpSpPr>
          <a:xfrm>
            <a:off x="12403470" y="3868424"/>
            <a:ext cx="5387727" cy="5389875"/>
            <a:chOff x="0" y="0"/>
            <a:chExt cx="1418990" cy="931387"/>
          </a:xfrm>
        </p:grpSpPr>
        <p:sp>
          <p:nvSpPr>
            <p:cNvPr id="10" name="Freeform 10"/>
            <p:cNvSpPr/>
            <p:nvPr/>
          </p:nvSpPr>
          <p:spPr>
            <a:xfrm>
              <a:off x="0" y="0"/>
              <a:ext cx="1418990" cy="931387"/>
            </a:xfrm>
            <a:custGeom>
              <a:avLst/>
              <a:gdLst/>
              <a:ahLst/>
              <a:cxnLst/>
              <a:rect l="l" t="t" r="r" b="b"/>
              <a:pathLst>
                <a:path w="1418990" h="931387">
                  <a:moveTo>
                    <a:pt x="73285" y="0"/>
                  </a:moveTo>
                  <a:lnTo>
                    <a:pt x="1345705" y="0"/>
                  </a:lnTo>
                  <a:cubicBezTo>
                    <a:pt x="1365142" y="0"/>
                    <a:pt x="1383782" y="7721"/>
                    <a:pt x="1397525" y="21465"/>
                  </a:cubicBezTo>
                  <a:cubicBezTo>
                    <a:pt x="1411269" y="35208"/>
                    <a:pt x="1418990" y="53848"/>
                    <a:pt x="1418990" y="73285"/>
                  </a:cubicBezTo>
                  <a:lnTo>
                    <a:pt x="1418990" y="858102"/>
                  </a:lnTo>
                  <a:cubicBezTo>
                    <a:pt x="1418990" y="898576"/>
                    <a:pt x="1386179" y="931387"/>
                    <a:pt x="1345705" y="931387"/>
                  </a:cubicBezTo>
                  <a:lnTo>
                    <a:pt x="73285" y="931387"/>
                  </a:lnTo>
                  <a:cubicBezTo>
                    <a:pt x="53848" y="931387"/>
                    <a:pt x="35208" y="923666"/>
                    <a:pt x="21465" y="909922"/>
                  </a:cubicBezTo>
                  <a:cubicBezTo>
                    <a:pt x="7721" y="896179"/>
                    <a:pt x="0" y="877539"/>
                    <a:pt x="0" y="858102"/>
                  </a:cubicBezTo>
                  <a:lnTo>
                    <a:pt x="0" y="73285"/>
                  </a:lnTo>
                  <a:cubicBezTo>
                    <a:pt x="0" y="32811"/>
                    <a:pt x="32811" y="0"/>
                    <a:pt x="73285" y="0"/>
                  </a:cubicBezTo>
                  <a:close/>
                </a:path>
              </a:pathLst>
            </a:custGeom>
            <a:solidFill>
              <a:srgbClr val="18270B"/>
            </a:solidFill>
          </p:spPr>
          <p:txBody>
            <a:bodyPr/>
            <a:lstStyle/>
            <a:p>
              <a:endParaRPr lang="en-US"/>
            </a:p>
          </p:txBody>
        </p:sp>
        <p:sp>
          <p:nvSpPr>
            <p:cNvPr id="11" name="TextBox 11"/>
            <p:cNvSpPr txBox="1"/>
            <p:nvPr/>
          </p:nvSpPr>
          <p:spPr>
            <a:xfrm>
              <a:off x="0" y="-76200"/>
              <a:ext cx="1418990" cy="1007587"/>
            </a:xfrm>
            <a:prstGeom prst="rect">
              <a:avLst/>
            </a:prstGeom>
          </p:spPr>
          <p:txBody>
            <a:bodyPr lIns="50800" tIns="50800" rIns="50800" bIns="50800" rtlCol="0" anchor="ctr"/>
            <a:lstStyle/>
            <a:p>
              <a:pPr marL="0" marR="0" lvl="0" indent="0" algn="ctr" defTabSz="914400" rtl="0" eaLnBrk="1" fontAlgn="auto" latinLnBrk="0" hangingPunct="1">
                <a:lnSpc>
                  <a:spcPts val="3647"/>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Baloo" panose="020B0604020202020204" charset="0"/>
                <a:cs typeface="Baloo" panose="020B0604020202020204" charset="0"/>
              </a:endParaRPr>
            </a:p>
          </p:txBody>
        </p:sp>
      </p:grpSp>
      <p:grpSp>
        <p:nvGrpSpPr>
          <p:cNvPr id="12" name="Group 12"/>
          <p:cNvGrpSpPr/>
          <p:nvPr/>
        </p:nvGrpSpPr>
        <p:grpSpPr>
          <a:xfrm>
            <a:off x="4629150" y="1362316"/>
            <a:ext cx="9029700" cy="1884558"/>
            <a:chOff x="0" y="0"/>
            <a:chExt cx="4274726" cy="496344"/>
          </a:xfrm>
        </p:grpSpPr>
        <p:sp>
          <p:nvSpPr>
            <p:cNvPr id="13" name="Freeform 13"/>
            <p:cNvSpPr/>
            <p:nvPr/>
          </p:nvSpPr>
          <p:spPr>
            <a:xfrm>
              <a:off x="0" y="0"/>
              <a:ext cx="4274726" cy="496344"/>
            </a:xfrm>
            <a:custGeom>
              <a:avLst/>
              <a:gdLst/>
              <a:ahLst/>
              <a:cxnLst/>
              <a:rect l="l" t="t" r="r" b="b"/>
              <a:pathLst>
                <a:path w="4274726" h="496344">
                  <a:moveTo>
                    <a:pt x="24327" y="0"/>
                  </a:moveTo>
                  <a:lnTo>
                    <a:pt x="4250399" y="0"/>
                  </a:lnTo>
                  <a:cubicBezTo>
                    <a:pt x="4263834" y="0"/>
                    <a:pt x="4274726" y="10891"/>
                    <a:pt x="4274726" y="24327"/>
                  </a:cubicBezTo>
                  <a:lnTo>
                    <a:pt x="4274726" y="472018"/>
                  </a:lnTo>
                  <a:cubicBezTo>
                    <a:pt x="4274726" y="478470"/>
                    <a:pt x="4272163" y="484657"/>
                    <a:pt x="4267601" y="489219"/>
                  </a:cubicBezTo>
                  <a:cubicBezTo>
                    <a:pt x="4263039" y="493781"/>
                    <a:pt x="4256851" y="496344"/>
                    <a:pt x="4250399" y="496344"/>
                  </a:cubicBezTo>
                  <a:lnTo>
                    <a:pt x="24327" y="496344"/>
                  </a:lnTo>
                  <a:cubicBezTo>
                    <a:pt x="10891" y="496344"/>
                    <a:pt x="0" y="485453"/>
                    <a:pt x="0" y="472018"/>
                  </a:cubicBezTo>
                  <a:lnTo>
                    <a:pt x="0" y="24327"/>
                  </a:lnTo>
                  <a:cubicBezTo>
                    <a:pt x="0" y="10891"/>
                    <a:pt x="10891" y="0"/>
                    <a:pt x="24327" y="0"/>
                  </a:cubicBezTo>
                  <a:close/>
                </a:path>
              </a:pathLst>
            </a:custGeom>
            <a:solidFill>
              <a:srgbClr val="18270B"/>
            </a:solidFill>
          </p:spPr>
          <p:txBody>
            <a:bodyPr/>
            <a:lstStyle/>
            <a:p>
              <a:endParaRPr lang="en-US"/>
            </a:p>
          </p:txBody>
        </p:sp>
        <p:sp>
          <p:nvSpPr>
            <p:cNvPr id="14" name="TextBox 14"/>
            <p:cNvSpPr txBox="1"/>
            <p:nvPr/>
          </p:nvSpPr>
          <p:spPr>
            <a:xfrm>
              <a:off x="0" y="-76200"/>
              <a:ext cx="4274726" cy="572544"/>
            </a:xfrm>
            <a:prstGeom prst="rect">
              <a:avLst/>
            </a:prstGeom>
          </p:spPr>
          <p:txBody>
            <a:bodyPr lIns="50800" tIns="50800" rIns="50800" bIns="50800" rtlCol="0" anchor="ctr"/>
            <a:lstStyle/>
            <a:p>
              <a:pPr marL="0" marR="0" lvl="0" indent="0" algn="ctr" defTabSz="914400" rtl="0" eaLnBrk="1" fontAlgn="auto" latinLnBrk="0" hangingPunct="1">
                <a:lnSpc>
                  <a:spcPts val="364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Baloo" panose="020B0604020202020204" charset="0"/>
                <a:cs typeface="Baloo" panose="020B0604020202020204" charset="0"/>
              </a:endParaRPr>
            </a:p>
          </p:txBody>
        </p:sp>
      </p:grpSp>
      <p:sp>
        <p:nvSpPr>
          <p:cNvPr id="15" name="TextBox 15"/>
          <p:cNvSpPr txBox="1"/>
          <p:nvPr/>
        </p:nvSpPr>
        <p:spPr>
          <a:xfrm>
            <a:off x="7010399" y="4313582"/>
            <a:ext cx="4896267" cy="3877985"/>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Năng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lực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chung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tự</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chủ</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và</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tự</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học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giao</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tiếp</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và</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hợp</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tác</a:t>
            </a:r>
            <a:endPar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endParaRPr>
          </a:p>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Năng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lực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đặc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thù</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nhận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thức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khoa</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học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địa</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lí</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vi-VN"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Giải thích các hiện tượng và quá trình địa lí</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sử</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dụng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vi-VN"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bản đồ, biểu đồ</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a:t>
            </a:r>
            <a:r>
              <a:rPr kumimoji="0" lang="vi-VN"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endPar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endParaRPr>
          </a:p>
        </p:txBody>
      </p:sp>
      <p:sp>
        <p:nvSpPr>
          <p:cNvPr id="16" name="TextBox 16"/>
          <p:cNvSpPr txBox="1"/>
          <p:nvPr/>
        </p:nvSpPr>
        <p:spPr>
          <a:xfrm>
            <a:off x="1295400" y="4313582"/>
            <a:ext cx="4923882" cy="5090817"/>
          </a:xfrm>
          <a:prstGeom prst="rect">
            <a:avLst/>
          </a:prstGeom>
        </p:spPr>
        <p:txBody>
          <a:bodyPr wrap="square" lIns="0" tIns="0" rIns="0" bIns="0" rtlCol="0" anchor="t">
            <a:spAutoFit/>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Phân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tích</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được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đặc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điểm</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phân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bố</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tài</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nguyên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rừng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và</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nguồn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lợi</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thuỷ</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sản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Trình bày được sự phát triển và phân bố lâm nghiệp, thuỷ sản.</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endParaRPr>
          </a:p>
          <a:p>
            <a:pPr marL="0" marR="0" lvl="0" indent="0" algn="just" defTabSz="914400" rtl="0" eaLnBrk="1" fontAlgn="auto" latinLnBrk="0" hangingPunct="1">
              <a:lnSpc>
                <a:spcPct val="15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endParaRPr>
          </a:p>
        </p:txBody>
      </p:sp>
      <p:sp>
        <p:nvSpPr>
          <p:cNvPr id="17" name="TextBox 17"/>
          <p:cNvSpPr txBox="1"/>
          <p:nvPr/>
        </p:nvSpPr>
        <p:spPr>
          <a:xfrm>
            <a:off x="12801600" y="4313582"/>
            <a:ext cx="4989597" cy="2531462"/>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Trách</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nhiệm</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có</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ý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thức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trách</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nhiệm</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tích</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cực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lên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án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hoạt</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động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khai</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thác</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rừng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và</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thủy</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sản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không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bền</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 </a:t>
            </a:r>
            <a:r>
              <a:rPr kumimoji="0" lang="en-US" sz="2800" b="0" i="0" u="none" strike="noStrike" kern="1200" cap="none" spc="0" normalizeH="0" baseline="0" noProof="0" dirty="0" err="1">
                <a:ln>
                  <a:noFill/>
                </a:ln>
                <a:solidFill>
                  <a:srgbClr val="FFFFFF"/>
                </a:solidFill>
                <a:effectLst/>
                <a:uLnTx/>
                <a:uFillTx/>
                <a:latin typeface="Baloo" panose="020B0604020202020204" charset="0"/>
                <a:cs typeface="Baloo" panose="020B0604020202020204" charset="0"/>
              </a:rPr>
              <a:t>vững</a:t>
            </a:r>
            <a:r>
              <a:rPr kumimoji="0" lang="en-US" sz="2800" b="0"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a:t>
            </a:r>
          </a:p>
        </p:txBody>
      </p:sp>
      <p:sp>
        <p:nvSpPr>
          <p:cNvPr id="18" name="TextBox 18"/>
          <p:cNvSpPr txBox="1"/>
          <p:nvPr/>
        </p:nvSpPr>
        <p:spPr>
          <a:xfrm>
            <a:off x="4408671" y="1342833"/>
            <a:ext cx="8364561" cy="186204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Baloo" panose="020B0604020202020204" charset="0"/>
                <a:cs typeface="Baloo" panose="020B0604020202020204" charset="0"/>
              </a:rPr>
              <a:t>MỤC TIÊU</a:t>
            </a:r>
          </a:p>
        </p:txBody>
      </p:sp>
    </p:spTree>
    <p:extLst>
      <p:ext uri="{BB962C8B-B14F-4D97-AF65-F5344CB8AC3E}">
        <p14:creationId xmlns:p14="http://schemas.microsoft.com/office/powerpoint/2010/main" val="107420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808" y="4004843"/>
            <a:ext cx="2843623" cy="2997231"/>
          </a:xfrm>
          <a:custGeom>
            <a:avLst/>
            <a:gdLst/>
            <a:ahLst/>
            <a:cxnLst/>
            <a:rect l="l" t="t" r="r" b="b"/>
            <a:pathLst>
              <a:path w="2843623" h="2997231">
                <a:moveTo>
                  <a:pt x="0" y="0"/>
                </a:moveTo>
                <a:lnTo>
                  <a:pt x="2843623" y="0"/>
                </a:lnTo>
                <a:lnTo>
                  <a:pt x="2843623" y="2997231"/>
                </a:lnTo>
                <a:lnTo>
                  <a:pt x="0" y="29972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232787" y="4004843"/>
            <a:ext cx="2843623" cy="2997231"/>
          </a:xfrm>
          <a:custGeom>
            <a:avLst/>
            <a:gdLst/>
            <a:ahLst/>
            <a:cxnLst/>
            <a:rect l="l" t="t" r="r" b="b"/>
            <a:pathLst>
              <a:path w="2843623" h="2997231">
                <a:moveTo>
                  <a:pt x="0" y="0"/>
                </a:moveTo>
                <a:lnTo>
                  <a:pt x="2843623" y="0"/>
                </a:lnTo>
                <a:lnTo>
                  <a:pt x="2843623" y="2997231"/>
                </a:lnTo>
                <a:lnTo>
                  <a:pt x="0" y="29972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6364767" y="4004843"/>
            <a:ext cx="2843623" cy="2997231"/>
          </a:xfrm>
          <a:custGeom>
            <a:avLst/>
            <a:gdLst/>
            <a:ahLst/>
            <a:cxnLst/>
            <a:rect l="l" t="t" r="r" b="b"/>
            <a:pathLst>
              <a:path w="2843623" h="2997231">
                <a:moveTo>
                  <a:pt x="0" y="0"/>
                </a:moveTo>
                <a:lnTo>
                  <a:pt x="2843623" y="0"/>
                </a:lnTo>
                <a:lnTo>
                  <a:pt x="2843623" y="2997231"/>
                </a:lnTo>
                <a:lnTo>
                  <a:pt x="0" y="29972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AutoShape 5"/>
          <p:cNvSpPr/>
          <p:nvPr/>
        </p:nvSpPr>
        <p:spPr>
          <a:xfrm>
            <a:off x="1522326" y="3866117"/>
            <a:ext cx="6264547" cy="0"/>
          </a:xfrm>
          <a:prstGeom prst="line">
            <a:avLst/>
          </a:prstGeom>
          <a:ln w="28575" cap="rnd">
            <a:solidFill>
              <a:srgbClr val="67A516"/>
            </a:solidFill>
            <a:prstDash val="solid"/>
            <a:headEnd type="triangle" w="lg" len="med"/>
            <a:tailEnd type="triangle" w="lg" len="med"/>
          </a:ln>
        </p:spPr>
        <p:txBody>
          <a:bodyPr/>
          <a:lstStyle/>
          <a:p>
            <a:endParaRPr lang="en-US"/>
          </a:p>
        </p:txBody>
      </p:sp>
      <p:sp>
        <p:nvSpPr>
          <p:cNvPr id="6" name="AutoShape 6"/>
          <p:cNvSpPr/>
          <p:nvPr/>
        </p:nvSpPr>
        <p:spPr>
          <a:xfrm flipV="1">
            <a:off x="4654599" y="3228503"/>
            <a:ext cx="0" cy="637615"/>
          </a:xfrm>
          <a:prstGeom prst="line">
            <a:avLst/>
          </a:prstGeom>
          <a:ln w="28575" cap="rnd">
            <a:solidFill>
              <a:srgbClr val="67A516"/>
            </a:solidFill>
            <a:prstDash val="solid"/>
            <a:headEnd type="triangle" w="lg" len="med"/>
            <a:tailEnd type="none" w="sm" len="sm"/>
          </a:ln>
        </p:spPr>
        <p:txBody>
          <a:bodyPr/>
          <a:lstStyle/>
          <a:p>
            <a:endParaRPr lang="en-US"/>
          </a:p>
        </p:txBody>
      </p:sp>
      <p:sp>
        <p:nvSpPr>
          <p:cNvPr id="7" name="Freeform 7"/>
          <p:cNvSpPr/>
          <p:nvPr/>
        </p:nvSpPr>
        <p:spPr>
          <a:xfrm>
            <a:off x="43747" y="333062"/>
            <a:ext cx="4452085" cy="1391277"/>
          </a:xfrm>
          <a:custGeom>
            <a:avLst/>
            <a:gdLst/>
            <a:ahLst/>
            <a:cxnLst/>
            <a:rect l="l" t="t" r="r" b="b"/>
            <a:pathLst>
              <a:path w="4452085" h="1391277">
                <a:moveTo>
                  <a:pt x="0" y="0"/>
                </a:moveTo>
                <a:lnTo>
                  <a:pt x="4452086" y="0"/>
                </a:lnTo>
                <a:lnTo>
                  <a:pt x="4452086" y="1391276"/>
                </a:lnTo>
                <a:lnTo>
                  <a:pt x="0" y="13912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TextBox 8"/>
          <p:cNvSpPr txBox="1"/>
          <p:nvPr/>
        </p:nvSpPr>
        <p:spPr>
          <a:xfrm>
            <a:off x="300494" y="952500"/>
            <a:ext cx="3783903" cy="679450"/>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FFFFFF"/>
                </a:solidFill>
                <a:latin typeface="Baloo"/>
              </a:rPr>
              <a:t>Hoạt động</a:t>
            </a:r>
          </a:p>
        </p:txBody>
      </p:sp>
      <p:sp>
        <p:nvSpPr>
          <p:cNvPr id="9" name="Freeform 9"/>
          <p:cNvSpPr/>
          <p:nvPr/>
        </p:nvSpPr>
        <p:spPr>
          <a:xfrm>
            <a:off x="3964040" y="374521"/>
            <a:ext cx="1675421" cy="1675421"/>
          </a:xfrm>
          <a:custGeom>
            <a:avLst/>
            <a:gdLst/>
            <a:ahLst/>
            <a:cxnLst/>
            <a:rect l="l" t="t" r="r" b="b"/>
            <a:pathLst>
              <a:path w="1675421" h="1675421">
                <a:moveTo>
                  <a:pt x="0" y="0"/>
                </a:moveTo>
                <a:lnTo>
                  <a:pt x="1675421" y="0"/>
                </a:lnTo>
                <a:lnTo>
                  <a:pt x="1675421" y="1675421"/>
                </a:lnTo>
                <a:lnTo>
                  <a:pt x="0" y="16754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3675690" y="333062"/>
            <a:ext cx="2469203" cy="2006228"/>
          </a:xfrm>
          <a:custGeom>
            <a:avLst/>
            <a:gdLst/>
            <a:ahLst/>
            <a:cxnLst/>
            <a:rect l="l" t="t" r="r" b="b"/>
            <a:pathLst>
              <a:path w="2469203" h="2006228">
                <a:moveTo>
                  <a:pt x="0" y="0"/>
                </a:moveTo>
                <a:lnTo>
                  <a:pt x="2469203" y="0"/>
                </a:lnTo>
                <a:lnTo>
                  <a:pt x="2469203" y="2006227"/>
                </a:lnTo>
                <a:lnTo>
                  <a:pt x="0" y="20062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AutoShape 11"/>
          <p:cNvSpPr/>
          <p:nvPr/>
        </p:nvSpPr>
        <p:spPr>
          <a:xfrm flipH="1" flipV="1">
            <a:off x="9531785" y="2339289"/>
            <a:ext cx="0" cy="6236866"/>
          </a:xfrm>
          <a:prstGeom prst="line">
            <a:avLst/>
          </a:prstGeom>
          <a:ln w="76200" cap="rnd">
            <a:solidFill>
              <a:srgbClr val="67A516"/>
            </a:solidFill>
            <a:prstDash val="lgDash"/>
            <a:headEnd type="diamond" w="lg" len="lg"/>
            <a:tailEnd type="none" w="sm" len="sm"/>
          </a:ln>
        </p:spPr>
        <p:txBody>
          <a:bodyPr/>
          <a:lstStyle/>
          <a:p>
            <a:endParaRPr lang="en-US"/>
          </a:p>
        </p:txBody>
      </p:sp>
      <p:sp>
        <p:nvSpPr>
          <p:cNvPr id="12" name="Freeform 12"/>
          <p:cNvSpPr/>
          <p:nvPr/>
        </p:nvSpPr>
        <p:spPr>
          <a:xfrm>
            <a:off x="855526" y="7192303"/>
            <a:ext cx="1848886" cy="1561591"/>
          </a:xfrm>
          <a:custGeom>
            <a:avLst/>
            <a:gdLst/>
            <a:ahLst/>
            <a:cxnLst/>
            <a:rect l="l" t="t" r="r" b="b"/>
            <a:pathLst>
              <a:path w="1848886" h="1561591">
                <a:moveTo>
                  <a:pt x="0" y="0"/>
                </a:moveTo>
                <a:lnTo>
                  <a:pt x="1848886" y="0"/>
                </a:lnTo>
                <a:lnTo>
                  <a:pt x="1848886" y="1561591"/>
                </a:lnTo>
                <a:lnTo>
                  <a:pt x="0" y="1561591"/>
                </a:lnTo>
                <a:lnTo>
                  <a:pt x="0" y="0"/>
                </a:lnTo>
                <a:close/>
              </a:path>
            </a:pathLst>
          </a:custGeom>
          <a:blipFill>
            <a:blip r:embed="rId10"/>
            <a:stretch>
              <a:fillRect b="-70356"/>
            </a:stretch>
          </a:blipFill>
        </p:spPr>
        <p:txBody>
          <a:bodyPr/>
          <a:lstStyle/>
          <a:p>
            <a:endParaRPr lang="en-US"/>
          </a:p>
        </p:txBody>
      </p:sp>
      <p:sp>
        <p:nvSpPr>
          <p:cNvPr id="13" name="Freeform 13"/>
          <p:cNvSpPr/>
          <p:nvPr/>
        </p:nvSpPr>
        <p:spPr>
          <a:xfrm>
            <a:off x="4084397" y="7238604"/>
            <a:ext cx="1532191" cy="1468988"/>
          </a:xfrm>
          <a:custGeom>
            <a:avLst/>
            <a:gdLst/>
            <a:ahLst/>
            <a:cxnLst/>
            <a:rect l="l" t="t" r="r" b="b"/>
            <a:pathLst>
              <a:path w="1532191" h="1468988">
                <a:moveTo>
                  <a:pt x="0" y="0"/>
                </a:moveTo>
                <a:lnTo>
                  <a:pt x="1532191" y="0"/>
                </a:lnTo>
                <a:lnTo>
                  <a:pt x="1532191" y="1468988"/>
                </a:lnTo>
                <a:lnTo>
                  <a:pt x="0" y="1468988"/>
                </a:lnTo>
                <a:lnTo>
                  <a:pt x="0" y="0"/>
                </a:lnTo>
                <a:close/>
              </a:path>
            </a:pathLst>
          </a:custGeom>
          <a:blipFill>
            <a:blip r:embed="rId11"/>
            <a:stretch>
              <a:fillRect/>
            </a:stretch>
          </a:blipFill>
        </p:spPr>
        <p:txBody>
          <a:bodyPr/>
          <a:lstStyle/>
          <a:p>
            <a:endParaRPr lang="en-US"/>
          </a:p>
        </p:txBody>
      </p:sp>
      <p:sp>
        <p:nvSpPr>
          <p:cNvPr id="14" name="Freeform 14"/>
          <p:cNvSpPr/>
          <p:nvPr/>
        </p:nvSpPr>
        <p:spPr>
          <a:xfrm>
            <a:off x="7384152" y="7144949"/>
            <a:ext cx="1402473" cy="1562644"/>
          </a:xfrm>
          <a:custGeom>
            <a:avLst/>
            <a:gdLst/>
            <a:ahLst/>
            <a:cxnLst/>
            <a:rect l="l" t="t" r="r" b="b"/>
            <a:pathLst>
              <a:path w="1402473" h="1562644">
                <a:moveTo>
                  <a:pt x="0" y="0"/>
                </a:moveTo>
                <a:lnTo>
                  <a:pt x="1402473" y="0"/>
                </a:lnTo>
                <a:lnTo>
                  <a:pt x="1402473" y="1562643"/>
                </a:lnTo>
                <a:lnTo>
                  <a:pt x="0" y="15626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6" name="TextBox 16"/>
          <p:cNvSpPr txBox="1"/>
          <p:nvPr/>
        </p:nvSpPr>
        <p:spPr>
          <a:xfrm>
            <a:off x="258322" y="2393011"/>
            <a:ext cx="8792554" cy="777145"/>
          </a:xfrm>
          <a:prstGeom prst="rect">
            <a:avLst/>
          </a:prstGeom>
        </p:spPr>
        <p:txBody>
          <a:bodyPr lIns="0" tIns="0" rIns="0" bIns="0" rtlCol="0" anchor="t">
            <a:spAutoFit/>
          </a:bodyPr>
          <a:lstStyle/>
          <a:p>
            <a:pPr algn="ctr">
              <a:lnSpc>
                <a:spcPts val="6352"/>
              </a:lnSpc>
              <a:spcBef>
                <a:spcPct val="0"/>
              </a:spcBef>
            </a:pPr>
            <a:r>
              <a:rPr lang="en-US" sz="4537" dirty="0">
                <a:solidFill>
                  <a:srgbClr val="34520D"/>
                </a:solidFill>
                <a:latin typeface="Baloo"/>
              </a:rPr>
              <a:t>NHIỆM VỤ 1</a:t>
            </a:r>
          </a:p>
        </p:txBody>
      </p:sp>
      <p:sp>
        <p:nvSpPr>
          <p:cNvPr id="17" name="TextBox 17"/>
          <p:cNvSpPr txBox="1"/>
          <p:nvPr/>
        </p:nvSpPr>
        <p:spPr>
          <a:xfrm>
            <a:off x="337415" y="5138898"/>
            <a:ext cx="2370409" cy="1011380"/>
          </a:xfrm>
          <a:prstGeom prst="rect">
            <a:avLst/>
          </a:prstGeom>
        </p:spPr>
        <p:txBody>
          <a:bodyPr lIns="0" tIns="0" rIns="0" bIns="0" rtlCol="0" anchor="t">
            <a:spAutoFit/>
          </a:bodyPr>
          <a:lstStyle/>
          <a:p>
            <a:pPr algn="ctr">
              <a:lnSpc>
                <a:spcPts val="4104"/>
              </a:lnSpc>
            </a:pPr>
            <a:r>
              <a:rPr lang="en-US" sz="2931">
                <a:solidFill>
                  <a:srgbClr val="172900"/>
                </a:solidFill>
                <a:latin typeface="Baloo"/>
              </a:rPr>
              <a:t>Hoạt động </a:t>
            </a:r>
          </a:p>
          <a:p>
            <a:pPr marL="0" lvl="0" indent="0" algn="ctr">
              <a:lnSpc>
                <a:spcPts val="4104"/>
              </a:lnSpc>
              <a:spcBef>
                <a:spcPct val="0"/>
              </a:spcBef>
            </a:pPr>
            <a:r>
              <a:rPr lang="en-US" sz="2931">
                <a:solidFill>
                  <a:srgbClr val="172900"/>
                </a:solidFill>
                <a:latin typeface="Baloo"/>
              </a:rPr>
              <a:t>cá nhân </a:t>
            </a:r>
          </a:p>
        </p:txBody>
      </p:sp>
      <p:sp>
        <p:nvSpPr>
          <p:cNvPr id="18" name="TextBox 18"/>
          <p:cNvSpPr txBox="1"/>
          <p:nvPr/>
        </p:nvSpPr>
        <p:spPr>
          <a:xfrm>
            <a:off x="3469394" y="5138898"/>
            <a:ext cx="2370409" cy="1051570"/>
          </a:xfrm>
          <a:prstGeom prst="rect">
            <a:avLst/>
          </a:prstGeom>
        </p:spPr>
        <p:txBody>
          <a:bodyPr lIns="0" tIns="0" rIns="0" bIns="0" rtlCol="0" anchor="t">
            <a:spAutoFit/>
          </a:bodyPr>
          <a:lstStyle/>
          <a:p>
            <a:pPr algn="ctr">
              <a:lnSpc>
                <a:spcPts val="4104"/>
              </a:lnSpc>
              <a:spcBef>
                <a:spcPct val="0"/>
              </a:spcBef>
            </a:pPr>
            <a:r>
              <a:rPr lang="en-US" sz="2931" dirty="0" err="1">
                <a:solidFill>
                  <a:srgbClr val="172900"/>
                </a:solidFill>
                <a:latin typeface="Baloo"/>
              </a:rPr>
              <a:t>Nhận</a:t>
            </a:r>
            <a:r>
              <a:rPr lang="en-US" sz="2931" dirty="0">
                <a:solidFill>
                  <a:srgbClr val="172900"/>
                </a:solidFill>
                <a:latin typeface="Baloo"/>
              </a:rPr>
              <a:t> </a:t>
            </a:r>
            <a:r>
              <a:rPr lang="en-US" sz="2931" dirty="0" err="1">
                <a:solidFill>
                  <a:srgbClr val="172900"/>
                </a:solidFill>
                <a:latin typeface="Baloo"/>
              </a:rPr>
              <a:t>xét</a:t>
            </a:r>
            <a:r>
              <a:rPr lang="en-US" sz="2931" dirty="0">
                <a:solidFill>
                  <a:srgbClr val="172900"/>
                </a:solidFill>
                <a:latin typeface="Baloo"/>
              </a:rPr>
              <a:t> </a:t>
            </a:r>
            <a:r>
              <a:rPr lang="en-US" sz="2931" dirty="0" err="1">
                <a:solidFill>
                  <a:srgbClr val="172900"/>
                </a:solidFill>
                <a:latin typeface="Baloo"/>
              </a:rPr>
              <a:t>bảng</a:t>
            </a:r>
            <a:r>
              <a:rPr lang="en-US" sz="2931" dirty="0">
                <a:solidFill>
                  <a:srgbClr val="172900"/>
                </a:solidFill>
                <a:latin typeface="Baloo"/>
              </a:rPr>
              <a:t> 5 </a:t>
            </a:r>
          </a:p>
        </p:txBody>
      </p:sp>
      <p:sp>
        <p:nvSpPr>
          <p:cNvPr id="19" name="TextBox 19"/>
          <p:cNvSpPr txBox="1"/>
          <p:nvPr/>
        </p:nvSpPr>
        <p:spPr>
          <a:xfrm>
            <a:off x="6601668" y="4961994"/>
            <a:ext cx="2370409" cy="2040080"/>
          </a:xfrm>
          <a:prstGeom prst="rect">
            <a:avLst/>
          </a:prstGeom>
        </p:spPr>
        <p:txBody>
          <a:bodyPr lIns="0" tIns="0" rIns="0" bIns="0" rtlCol="0" anchor="t">
            <a:spAutoFit/>
          </a:bodyPr>
          <a:lstStyle/>
          <a:p>
            <a:pPr algn="ctr">
              <a:lnSpc>
                <a:spcPts val="4104"/>
              </a:lnSpc>
            </a:pPr>
            <a:r>
              <a:rPr lang="en-US" sz="2931" dirty="0" err="1">
                <a:solidFill>
                  <a:srgbClr val="172900"/>
                </a:solidFill>
                <a:latin typeface="Baloo"/>
              </a:rPr>
              <a:t>Thời</a:t>
            </a:r>
            <a:r>
              <a:rPr lang="en-US" sz="2931" dirty="0">
                <a:solidFill>
                  <a:srgbClr val="172900"/>
                </a:solidFill>
                <a:latin typeface="Baloo"/>
              </a:rPr>
              <a:t> </a:t>
            </a:r>
            <a:r>
              <a:rPr lang="en-US" sz="2931" dirty="0" err="1">
                <a:solidFill>
                  <a:srgbClr val="172900"/>
                </a:solidFill>
                <a:latin typeface="Baloo"/>
              </a:rPr>
              <a:t>gian</a:t>
            </a:r>
            <a:endParaRPr lang="en-US" sz="2931" dirty="0">
              <a:solidFill>
                <a:srgbClr val="172900"/>
              </a:solidFill>
              <a:latin typeface="Baloo"/>
            </a:endParaRPr>
          </a:p>
          <a:p>
            <a:pPr marL="0" lvl="0" indent="0" algn="ctr">
              <a:lnSpc>
                <a:spcPts val="4104"/>
              </a:lnSpc>
              <a:spcBef>
                <a:spcPct val="0"/>
              </a:spcBef>
            </a:pPr>
            <a:r>
              <a:rPr lang="en-US" sz="2931" dirty="0">
                <a:solidFill>
                  <a:srgbClr val="172900"/>
                </a:solidFill>
                <a:latin typeface="Baloo"/>
              </a:rPr>
              <a:t> 2 </a:t>
            </a:r>
            <a:r>
              <a:rPr lang="en-US" sz="2931" dirty="0" err="1">
                <a:solidFill>
                  <a:srgbClr val="172900"/>
                </a:solidFill>
                <a:latin typeface="Baloo"/>
              </a:rPr>
              <a:t>phút</a:t>
            </a:r>
            <a:r>
              <a:rPr lang="en-US" sz="2931" dirty="0">
                <a:solidFill>
                  <a:srgbClr val="172900"/>
                </a:solidFill>
                <a:latin typeface="Baloo"/>
              </a:rPr>
              <a:t>, </a:t>
            </a:r>
            <a:r>
              <a:rPr lang="en-US" sz="2931" dirty="0" err="1">
                <a:solidFill>
                  <a:srgbClr val="172900"/>
                </a:solidFill>
                <a:latin typeface="Baloo"/>
              </a:rPr>
              <a:t>hết</a:t>
            </a:r>
            <a:r>
              <a:rPr lang="en-US" sz="2931" dirty="0">
                <a:solidFill>
                  <a:srgbClr val="172900"/>
                </a:solidFill>
                <a:latin typeface="Baloo"/>
              </a:rPr>
              <a:t> </a:t>
            </a:r>
            <a:r>
              <a:rPr lang="en-US" sz="2931" dirty="0" err="1">
                <a:solidFill>
                  <a:srgbClr val="172900"/>
                </a:solidFill>
                <a:latin typeface="Baloo"/>
              </a:rPr>
              <a:t>giờ</a:t>
            </a:r>
            <a:r>
              <a:rPr lang="en-US" sz="2931" dirty="0">
                <a:solidFill>
                  <a:srgbClr val="172900"/>
                </a:solidFill>
                <a:latin typeface="Baloo"/>
              </a:rPr>
              <a:t> </a:t>
            </a:r>
            <a:r>
              <a:rPr lang="en-US" sz="2931" dirty="0" err="1">
                <a:solidFill>
                  <a:srgbClr val="172900"/>
                </a:solidFill>
                <a:latin typeface="Baloo"/>
              </a:rPr>
              <a:t>đổi</a:t>
            </a:r>
            <a:r>
              <a:rPr lang="en-US" sz="2931" dirty="0">
                <a:solidFill>
                  <a:srgbClr val="172900"/>
                </a:solidFill>
                <a:latin typeface="Baloo"/>
              </a:rPr>
              <a:t> </a:t>
            </a:r>
            <a:r>
              <a:rPr lang="en-US" sz="2931" dirty="0" err="1">
                <a:solidFill>
                  <a:srgbClr val="172900"/>
                </a:solidFill>
                <a:latin typeface="Baloo"/>
              </a:rPr>
              <a:t>phiếu</a:t>
            </a:r>
            <a:r>
              <a:rPr lang="en-US" sz="2931" dirty="0">
                <a:solidFill>
                  <a:srgbClr val="172900"/>
                </a:solidFill>
                <a:latin typeface="Baloo"/>
              </a:rPr>
              <a:t> </a:t>
            </a:r>
            <a:r>
              <a:rPr lang="en-US" sz="2931" dirty="0" err="1">
                <a:solidFill>
                  <a:srgbClr val="172900"/>
                </a:solidFill>
                <a:latin typeface="Baloo"/>
              </a:rPr>
              <a:t>chấm</a:t>
            </a:r>
            <a:r>
              <a:rPr lang="en-US" sz="2931" dirty="0">
                <a:solidFill>
                  <a:srgbClr val="172900"/>
                </a:solidFill>
                <a:latin typeface="Baloo"/>
              </a:rPr>
              <a:t> </a:t>
            </a:r>
            <a:r>
              <a:rPr lang="en-US" sz="2931" dirty="0" err="1">
                <a:solidFill>
                  <a:srgbClr val="172900"/>
                </a:solidFill>
                <a:latin typeface="Baloo"/>
              </a:rPr>
              <a:t>chéo</a:t>
            </a:r>
            <a:endParaRPr lang="en-US" sz="2931" dirty="0">
              <a:solidFill>
                <a:srgbClr val="172900"/>
              </a:solidFill>
              <a:latin typeface="Baloo"/>
            </a:endParaRPr>
          </a:p>
        </p:txBody>
      </p:sp>
      <p:sp>
        <p:nvSpPr>
          <p:cNvPr id="20" name="TextBox 20"/>
          <p:cNvSpPr txBox="1"/>
          <p:nvPr/>
        </p:nvSpPr>
        <p:spPr>
          <a:xfrm>
            <a:off x="4251128" y="739213"/>
            <a:ext cx="1101244" cy="850647"/>
          </a:xfrm>
          <a:prstGeom prst="rect">
            <a:avLst/>
          </a:prstGeom>
        </p:spPr>
        <p:txBody>
          <a:bodyPr lIns="0" tIns="0" rIns="0" bIns="0" rtlCol="0" anchor="t">
            <a:spAutoFit/>
          </a:bodyPr>
          <a:lstStyle/>
          <a:p>
            <a:pPr algn="ctr">
              <a:lnSpc>
                <a:spcPts val="7081"/>
              </a:lnSpc>
              <a:spcBef>
                <a:spcPct val="0"/>
              </a:spcBef>
            </a:pPr>
            <a:r>
              <a:rPr lang="en-US" sz="5058" dirty="0">
                <a:solidFill>
                  <a:srgbClr val="FFFFEF"/>
                </a:solidFill>
                <a:latin typeface="CS Gordon Rounded"/>
              </a:rPr>
              <a:t>1</a:t>
            </a:r>
          </a:p>
        </p:txBody>
      </p:sp>
      <p:sp>
        <p:nvSpPr>
          <p:cNvPr id="21" name="TextBox 21"/>
          <p:cNvSpPr txBox="1"/>
          <p:nvPr/>
        </p:nvSpPr>
        <p:spPr>
          <a:xfrm>
            <a:off x="6574246" y="530538"/>
            <a:ext cx="11111100" cy="2513509"/>
          </a:xfrm>
          <a:prstGeom prst="rect">
            <a:avLst/>
          </a:prstGeom>
        </p:spPr>
        <p:txBody>
          <a:bodyPr lIns="0" tIns="0" rIns="0" bIns="0" rtlCol="0" anchor="t">
            <a:spAutoFit/>
          </a:bodyPr>
          <a:lstStyle/>
          <a:p>
            <a:pPr algn="ctr">
              <a:lnSpc>
                <a:spcPts val="9799"/>
              </a:lnSpc>
            </a:pPr>
            <a:r>
              <a:rPr lang="en-US" sz="6999" dirty="0">
                <a:solidFill>
                  <a:srgbClr val="34520D"/>
                </a:solidFill>
                <a:latin typeface="Baloo"/>
              </a:rPr>
              <a:t>1. LÂM NGHIỆP</a:t>
            </a:r>
          </a:p>
          <a:p>
            <a:pPr algn="ctr">
              <a:lnSpc>
                <a:spcPts val="9799"/>
              </a:lnSpc>
              <a:spcBef>
                <a:spcPct val="0"/>
              </a:spcBef>
            </a:pPr>
            <a:endParaRPr lang="en-US" sz="6999" dirty="0">
              <a:solidFill>
                <a:srgbClr val="34520D"/>
              </a:solidFill>
              <a:latin typeface="Baloo"/>
            </a:endParaRPr>
          </a:p>
        </p:txBody>
      </p:sp>
      <p:sp>
        <p:nvSpPr>
          <p:cNvPr id="22" name="TextBox 22"/>
          <p:cNvSpPr txBox="1"/>
          <p:nvPr/>
        </p:nvSpPr>
        <p:spPr>
          <a:xfrm>
            <a:off x="9869561" y="1783998"/>
            <a:ext cx="7815784" cy="1154162"/>
          </a:xfrm>
          <a:prstGeom prst="rect">
            <a:avLst/>
          </a:prstGeom>
        </p:spPr>
        <p:txBody>
          <a:bodyPr lIns="0" tIns="0" rIns="0" bIns="0" rtlCol="0" anchor="t">
            <a:spAutoFit/>
          </a:bodyPr>
          <a:lstStyle/>
          <a:p>
            <a:pPr algn="ctr">
              <a:lnSpc>
                <a:spcPts val="4509"/>
              </a:lnSpc>
              <a:spcBef>
                <a:spcPct val="0"/>
              </a:spcBef>
            </a:pPr>
            <a:r>
              <a:rPr lang="en-US" sz="3221" dirty="0" err="1">
                <a:solidFill>
                  <a:srgbClr val="000000"/>
                </a:solidFill>
                <a:latin typeface="Baloo"/>
              </a:rPr>
              <a:t>Bảng</a:t>
            </a:r>
            <a:r>
              <a:rPr lang="en-US" sz="3221" dirty="0">
                <a:solidFill>
                  <a:srgbClr val="000000"/>
                </a:solidFill>
                <a:latin typeface="Baloo"/>
              </a:rPr>
              <a:t> 5. DIỆN TÍCH RỪNG VÀ TỈ LỆ CHE PHỦ RỪNG THEO CÁC VÙNG NĂM 2021</a:t>
            </a:r>
          </a:p>
        </p:txBody>
      </p:sp>
      <p:graphicFrame>
        <p:nvGraphicFramePr>
          <p:cNvPr id="26" name="Table 25"/>
          <p:cNvGraphicFramePr>
            <a:graphicFrameLocks noGrp="1"/>
          </p:cNvGraphicFramePr>
          <p:nvPr>
            <p:extLst>
              <p:ext uri="{D42A27DB-BD31-4B8C-83A1-F6EECF244321}">
                <p14:modId xmlns:p14="http://schemas.microsoft.com/office/powerpoint/2010/main" val="1056535974"/>
              </p:ext>
            </p:extLst>
          </p:nvPr>
        </p:nvGraphicFramePr>
        <p:xfrm>
          <a:off x="9855181" y="3228503"/>
          <a:ext cx="8131095" cy="6197317"/>
        </p:xfrm>
        <a:graphic>
          <a:graphicData uri="http://schemas.openxmlformats.org/drawingml/2006/table">
            <a:tbl>
              <a:tblPr>
                <a:tableStyleId>{5C22544A-7EE6-4342-B048-85BDC9FD1C3A}</a:tableStyleId>
              </a:tblPr>
              <a:tblGrid>
                <a:gridCol w="3413462">
                  <a:extLst>
                    <a:ext uri="{9D8B030D-6E8A-4147-A177-3AD203B41FA5}">
                      <a16:colId xmlns:a16="http://schemas.microsoft.com/office/drawing/2014/main" val="1836883735"/>
                    </a:ext>
                  </a:extLst>
                </a:gridCol>
                <a:gridCol w="1222726">
                  <a:extLst>
                    <a:ext uri="{9D8B030D-6E8A-4147-A177-3AD203B41FA5}">
                      <a16:colId xmlns:a16="http://schemas.microsoft.com/office/drawing/2014/main" val="3805163415"/>
                    </a:ext>
                  </a:extLst>
                </a:gridCol>
                <a:gridCol w="1299146">
                  <a:extLst>
                    <a:ext uri="{9D8B030D-6E8A-4147-A177-3AD203B41FA5}">
                      <a16:colId xmlns:a16="http://schemas.microsoft.com/office/drawing/2014/main" val="2470244322"/>
                    </a:ext>
                  </a:extLst>
                </a:gridCol>
                <a:gridCol w="1222726">
                  <a:extLst>
                    <a:ext uri="{9D8B030D-6E8A-4147-A177-3AD203B41FA5}">
                      <a16:colId xmlns:a16="http://schemas.microsoft.com/office/drawing/2014/main" val="971191195"/>
                    </a:ext>
                  </a:extLst>
                </a:gridCol>
                <a:gridCol w="973035">
                  <a:extLst>
                    <a:ext uri="{9D8B030D-6E8A-4147-A177-3AD203B41FA5}">
                      <a16:colId xmlns:a16="http://schemas.microsoft.com/office/drawing/2014/main" val="207870072"/>
                    </a:ext>
                  </a:extLst>
                </a:gridCol>
              </a:tblGrid>
              <a:tr h="1636806">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0" i="0" u="none" strike="noStrike" dirty="0" err="1">
                          <a:solidFill>
                            <a:schemeClr val="dk1"/>
                          </a:solidFill>
                          <a:effectLst/>
                          <a:latin typeface="#9Slide03 Cabin Condensed Bold" panose="00000806000000000000" pitchFamily="2" charset="-93"/>
                        </a:rPr>
                        <a:t>Vùng</a:t>
                      </a:r>
                      <a:endParaRPr lang="en-US" sz="2800" b="0" i="0" u="none" strike="noStrike" dirty="0">
                        <a:solidFill>
                          <a:srgbClr val="000000"/>
                        </a:solidFill>
                        <a:effectLst/>
                        <a:latin typeface="#9Slide03 Cabin Condensed Bold" panose="00000806000000000000" pitchFamily="2" charset="-93"/>
                      </a:endParaRPr>
                    </a:p>
                    <a:p>
                      <a:pPr algn="ctr" fontAlgn="ctr"/>
                      <a:endParaRPr lang="en-US" sz="2800" b="1"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800" u="none" strike="noStrike" dirty="0" err="1">
                          <a:effectLst/>
                          <a:latin typeface="#9Slide03 Cabin Condensed Bold" panose="00000806000000000000" pitchFamily="2" charset="-93"/>
                        </a:rPr>
                        <a:t>Tổng</a:t>
                      </a:r>
                      <a:r>
                        <a:rPr lang="en-US" sz="2800" u="none" strike="noStrike" dirty="0">
                          <a:effectLst/>
                          <a:latin typeface="#9Slide03 Cabin Condensed Bold" panose="00000806000000000000" pitchFamily="2" charset="-93"/>
                        </a:rPr>
                        <a:t> </a:t>
                      </a:r>
                      <a:r>
                        <a:rPr lang="en-US" sz="2800" u="none" strike="noStrike" dirty="0" err="1">
                          <a:effectLst/>
                          <a:latin typeface="#9Slide03 Cabin Condensed Bold" panose="00000806000000000000" pitchFamily="2" charset="-93"/>
                        </a:rPr>
                        <a:t>diện</a:t>
                      </a:r>
                      <a:r>
                        <a:rPr lang="en-US" sz="2800" u="none" strike="noStrike" baseline="0" dirty="0">
                          <a:effectLst/>
                          <a:latin typeface="#9Slide03 Cabin Condensed Bold" panose="00000806000000000000" pitchFamily="2" charset="-93"/>
                        </a:rPr>
                        <a:t> </a:t>
                      </a:r>
                      <a:r>
                        <a:rPr lang="en-US" sz="2800" u="none" strike="noStrike" baseline="0" dirty="0" err="1">
                          <a:effectLst/>
                          <a:latin typeface="#9Slide03 Cabin Condensed Bold" panose="00000806000000000000" pitchFamily="2" charset="-93"/>
                        </a:rPr>
                        <a:t>tích</a:t>
                      </a:r>
                      <a:r>
                        <a:rPr lang="en-US" sz="2800" u="none" strike="noStrike" baseline="0" dirty="0">
                          <a:effectLst/>
                          <a:latin typeface="#9Slide03 Cabin Condensed Bold" panose="00000806000000000000" pitchFamily="2" charset="-93"/>
                        </a:rPr>
                        <a:t> </a:t>
                      </a:r>
                      <a:r>
                        <a:rPr lang="en-US" sz="2800" u="none" strike="noStrike" baseline="0" dirty="0" err="1">
                          <a:effectLst/>
                          <a:latin typeface="#9Slide03 Cabin Condensed Bold" panose="00000806000000000000" pitchFamily="2" charset="-93"/>
                        </a:rPr>
                        <a:t>rừng</a:t>
                      </a:r>
                      <a:endParaRPr lang="en-US"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800" u="none" strike="noStrike" dirty="0" err="1">
                          <a:effectLst/>
                          <a:latin typeface="#9Slide03 Cabin Condensed Bold" panose="00000806000000000000" pitchFamily="2" charset="-93"/>
                        </a:rPr>
                        <a:t>Rừng</a:t>
                      </a:r>
                      <a:r>
                        <a:rPr lang="en-US" sz="2800" u="none" strike="noStrike" dirty="0">
                          <a:effectLst/>
                          <a:latin typeface="#9Slide03 Cabin Condensed Bold" panose="00000806000000000000" pitchFamily="2" charset="-93"/>
                        </a:rPr>
                        <a:t> </a:t>
                      </a:r>
                      <a:r>
                        <a:rPr lang="en-US" sz="2800" u="none" strike="noStrike" dirty="0" err="1">
                          <a:effectLst/>
                          <a:latin typeface="#9Slide03 Cabin Condensed Bold" panose="00000806000000000000" pitchFamily="2" charset="-93"/>
                        </a:rPr>
                        <a:t>tự</a:t>
                      </a:r>
                      <a:r>
                        <a:rPr lang="en-US" sz="2800" u="none" strike="noStrike" dirty="0">
                          <a:effectLst/>
                          <a:latin typeface="#9Slide03 Cabin Condensed Bold" panose="00000806000000000000" pitchFamily="2" charset="-93"/>
                        </a:rPr>
                        <a:t> </a:t>
                      </a:r>
                      <a:r>
                        <a:rPr lang="en-US" sz="2800" u="none" strike="noStrike" dirty="0" err="1">
                          <a:effectLst/>
                          <a:latin typeface="#9Slide03 Cabin Condensed Bold" panose="00000806000000000000" pitchFamily="2" charset="-93"/>
                        </a:rPr>
                        <a:t>nhiên</a:t>
                      </a:r>
                      <a:endParaRPr lang="en-US"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800" u="none" strike="noStrike" dirty="0" err="1">
                          <a:effectLst/>
                          <a:latin typeface="#9Slide03 Cabin Condensed Bold" panose="00000806000000000000" pitchFamily="2" charset="-93"/>
                        </a:rPr>
                        <a:t>Rừng</a:t>
                      </a:r>
                      <a:r>
                        <a:rPr lang="en-US" sz="2800" u="none" strike="noStrike" dirty="0">
                          <a:effectLst/>
                          <a:latin typeface="#9Slide03 Cabin Condensed Bold" panose="00000806000000000000" pitchFamily="2" charset="-93"/>
                        </a:rPr>
                        <a:t> </a:t>
                      </a:r>
                      <a:r>
                        <a:rPr lang="en-US" sz="2800" u="none" strike="noStrike" dirty="0" err="1">
                          <a:effectLst/>
                          <a:latin typeface="#9Slide03 Cabin Condensed Bold" panose="00000806000000000000" pitchFamily="2" charset="-93"/>
                        </a:rPr>
                        <a:t>trồng</a:t>
                      </a:r>
                      <a:endParaRPr lang="en-US"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Độ che phủ rừng</a:t>
                      </a:r>
                      <a:endParaRPr lang="vi-VN" sz="2800" b="1"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9397131"/>
                  </a:ext>
                </a:extLst>
              </a:tr>
              <a:tr h="1094238">
                <a:tc>
                  <a:txBody>
                    <a:bodyPr/>
                    <a:lstStyle/>
                    <a:p>
                      <a:pPr algn="just" fontAlgn="ctr"/>
                      <a:r>
                        <a:rPr lang="vi-VN" sz="2800" u="none" strike="noStrike">
                          <a:effectLst/>
                          <a:latin typeface="#9Slide03 Cabin Condensed Bold" panose="00000806000000000000" pitchFamily="2" charset="-93"/>
                        </a:rPr>
                        <a:t>Bắc Trung Bộ và Duyên hải miền Trung</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5,58</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3,77</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1,81</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54,2</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7619748"/>
                  </a:ext>
                </a:extLst>
              </a:tr>
              <a:tr h="905633">
                <a:tc>
                  <a:txBody>
                    <a:bodyPr/>
                    <a:lstStyle/>
                    <a:p>
                      <a:pPr algn="just" fontAlgn="ctr"/>
                      <a:r>
                        <a:rPr lang="vi-VN" sz="2800" u="none" strike="noStrike">
                          <a:effectLst/>
                          <a:latin typeface="#9Slide03 Cabin Condensed Bold" panose="00000806000000000000" pitchFamily="2" charset="-93"/>
                        </a:rPr>
                        <a:t>Trung du và miền núi Bắc Bộ</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5,37</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3,78</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1,59</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53,8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0715646"/>
                  </a:ext>
                </a:extLst>
              </a:tr>
              <a:tr h="551669">
                <a:tc>
                  <a:txBody>
                    <a:bodyPr/>
                    <a:lstStyle/>
                    <a:p>
                      <a:pPr algn="just" fontAlgn="ctr"/>
                      <a:r>
                        <a:rPr lang="vi-VN" sz="2800" u="none" strike="noStrike">
                          <a:effectLst/>
                          <a:latin typeface="#9Slide03 Cabin Condensed Bold" panose="00000806000000000000" pitchFamily="2" charset="-93"/>
                        </a:rPr>
                        <a:t>Tây Nguyên</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2,57</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2,1</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0,47</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46,3</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808265"/>
                  </a:ext>
                </a:extLst>
              </a:tr>
              <a:tr h="551669">
                <a:tc>
                  <a:txBody>
                    <a:bodyPr/>
                    <a:lstStyle/>
                    <a:p>
                      <a:pPr algn="just" fontAlgn="ctr"/>
                      <a:r>
                        <a:rPr lang="vi-VN" sz="2800" u="none" strike="noStrike">
                          <a:effectLst/>
                          <a:latin typeface="#9Slide03 Cabin Condensed Bold" panose="00000806000000000000" pitchFamily="2" charset="-93"/>
                        </a:rPr>
                        <a:t>Đồng bằng sông Hồng</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0,48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0,18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0,3</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22,7</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228794"/>
                  </a:ext>
                </a:extLst>
              </a:tr>
              <a:tr h="551669">
                <a:tc>
                  <a:txBody>
                    <a:bodyPr/>
                    <a:lstStyle/>
                    <a:p>
                      <a:pPr algn="just" fontAlgn="ctr"/>
                      <a:r>
                        <a:rPr lang="vi-VN" sz="2800" u="none" strike="noStrike">
                          <a:effectLst/>
                          <a:latin typeface="#9Slide03 Cabin Condensed Bold" panose="00000806000000000000" pitchFamily="2" charset="-93"/>
                        </a:rPr>
                        <a:t>Đông Nam Bộ</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0,47</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0,25</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0,22</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19,4</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5234322"/>
                  </a:ext>
                </a:extLst>
              </a:tr>
              <a:tr h="905633">
                <a:tc>
                  <a:txBody>
                    <a:bodyPr/>
                    <a:lstStyle/>
                    <a:p>
                      <a:pPr algn="just" fontAlgn="ctr"/>
                      <a:r>
                        <a:rPr lang="vi-VN" sz="2800" u="none" strike="noStrike">
                          <a:effectLst/>
                          <a:latin typeface="#9Slide03 Cabin Condensed Bold" panose="00000806000000000000" pitchFamily="2" charset="-93"/>
                        </a:rPr>
                        <a:t>Đồng bằng sông Cửu Long</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0,24</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0,08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0,16</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5,8</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1894941"/>
                  </a:ext>
                </a:extLst>
              </a:tr>
            </a:tbl>
          </a:graphicData>
        </a:graphic>
      </p:graphicFrame>
    </p:spTree>
    <p:extLst>
      <p:ext uri="{BB962C8B-B14F-4D97-AF65-F5344CB8AC3E}">
        <p14:creationId xmlns:p14="http://schemas.microsoft.com/office/powerpoint/2010/main" val="335504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51148612"/>
              </p:ext>
            </p:extLst>
          </p:nvPr>
        </p:nvGraphicFramePr>
        <p:xfrm>
          <a:off x="381001" y="495300"/>
          <a:ext cx="17221199" cy="4114799"/>
        </p:xfrm>
        <a:graphic>
          <a:graphicData uri="http://schemas.openxmlformats.org/drawingml/2006/table">
            <a:tbl>
              <a:tblPr>
                <a:tableStyleId>{5C22544A-7EE6-4342-B048-85BDC9FD1C3A}</a:tableStyleId>
              </a:tblPr>
              <a:tblGrid>
                <a:gridCol w="1295399">
                  <a:extLst>
                    <a:ext uri="{9D8B030D-6E8A-4147-A177-3AD203B41FA5}">
                      <a16:colId xmlns:a16="http://schemas.microsoft.com/office/drawing/2014/main" val="66499294"/>
                    </a:ext>
                  </a:extLst>
                </a:gridCol>
                <a:gridCol w="6553200">
                  <a:extLst>
                    <a:ext uri="{9D8B030D-6E8A-4147-A177-3AD203B41FA5}">
                      <a16:colId xmlns:a16="http://schemas.microsoft.com/office/drawing/2014/main" val="1836883735"/>
                    </a:ext>
                  </a:extLst>
                </a:gridCol>
                <a:gridCol w="3352800">
                  <a:extLst>
                    <a:ext uri="{9D8B030D-6E8A-4147-A177-3AD203B41FA5}">
                      <a16:colId xmlns:a16="http://schemas.microsoft.com/office/drawing/2014/main" val="3805163415"/>
                    </a:ext>
                  </a:extLst>
                </a:gridCol>
                <a:gridCol w="2133600">
                  <a:extLst>
                    <a:ext uri="{9D8B030D-6E8A-4147-A177-3AD203B41FA5}">
                      <a16:colId xmlns:a16="http://schemas.microsoft.com/office/drawing/2014/main" val="2470244322"/>
                    </a:ext>
                  </a:extLst>
                </a:gridCol>
                <a:gridCol w="1524000">
                  <a:extLst>
                    <a:ext uri="{9D8B030D-6E8A-4147-A177-3AD203B41FA5}">
                      <a16:colId xmlns:a16="http://schemas.microsoft.com/office/drawing/2014/main" val="971191195"/>
                    </a:ext>
                  </a:extLst>
                </a:gridCol>
                <a:gridCol w="2362200">
                  <a:extLst>
                    <a:ext uri="{9D8B030D-6E8A-4147-A177-3AD203B41FA5}">
                      <a16:colId xmlns:a16="http://schemas.microsoft.com/office/drawing/2014/main" val="207870072"/>
                    </a:ext>
                  </a:extLst>
                </a:gridCol>
              </a:tblGrid>
              <a:tr h="992011">
                <a:tc>
                  <a:txBody>
                    <a:bodyPr/>
                    <a:lstStyle/>
                    <a:p>
                      <a:pPr algn="ctr" fontAlgn="ctr"/>
                      <a:r>
                        <a:rPr lang="en-US" sz="2800" b="1" i="0" u="none" strike="noStrike" dirty="0" err="1">
                          <a:solidFill>
                            <a:srgbClr val="000000"/>
                          </a:solidFill>
                          <a:effectLst/>
                          <a:latin typeface="#9Slide03 Cabin Condensed Bold" panose="00000806000000000000" pitchFamily="2" charset="-93"/>
                        </a:rPr>
                        <a:t>Thứ</a:t>
                      </a:r>
                      <a:r>
                        <a:rPr lang="en-US" sz="2800" b="1" i="0" u="none" strike="noStrike" baseline="0" dirty="0">
                          <a:solidFill>
                            <a:srgbClr val="000000"/>
                          </a:solidFill>
                          <a:effectLst/>
                          <a:latin typeface="#9Slide03 Cabin Condensed Bold" panose="00000806000000000000" pitchFamily="2" charset="-93"/>
                        </a:rPr>
                        <a:t> </a:t>
                      </a:r>
                      <a:r>
                        <a:rPr lang="en-US" sz="2800" b="1" i="0" u="none" strike="noStrike" baseline="0" dirty="0" err="1">
                          <a:solidFill>
                            <a:srgbClr val="000000"/>
                          </a:solidFill>
                          <a:effectLst/>
                          <a:latin typeface="#9Slide03 Cabin Condensed Bold" panose="00000806000000000000" pitchFamily="2" charset="-93"/>
                        </a:rPr>
                        <a:t>tự</a:t>
                      </a:r>
                      <a:endParaRPr lang="en-US" sz="2800" b="1"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0" i="0" u="none" strike="noStrike" dirty="0" err="1">
                          <a:solidFill>
                            <a:schemeClr val="dk1"/>
                          </a:solidFill>
                          <a:effectLst/>
                          <a:latin typeface="#9Slide03 Cabin Condensed Bold" panose="00000806000000000000" pitchFamily="2" charset="-93"/>
                        </a:rPr>
                        <a:t>Vùng</a:t>
                      </a:r>
                      <a:endParaRPr lang="en-US" sz="2800" b="0" i="0" u="none" strike="noStrike" dirty="0">
                        <a:solidFill>
                          <a:srgbClr val="000000"/>
                        </a:solidFill>
                        <a:effectLst/>
                        <a:latin typeface="#9Slide03 Cabin Condensed Bold" panose="00000806000000000000" pitchFamily="2" charset="-93"/>
                      </a:endParaRPr>
                    </a:p>
                    <a:p>
                      <a:pPr algn="ctr" fontAlgn="ctr"/>
                      <a:endParaRPr lang="en-US" sz="2800" b="1"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800" u="none" strike="noStrike" dirty="0" err="1">
                          <a:effectLst/>
                          <a:latin typeface="#9Slide03 Cabin Condensed Bold" panose="00000806000000000000" pitchFamily="2" charset="-93"/>
                        </a:rPr>
                        <a:t>Tổng</a:t>
                      </a:r>
                      <a:r>
                        <a:rPr lang="en-US" sz="2800" u="none" strike="noStrike" dirty="0">
                          <a:effectLst/>
                          <a:latin typeface="#9Slide03 Cabin Condensed Bold" panose="00000806000000000000" pitchFamily="2" charset="-93"/>
                        </a:rPr>
                        <a:t> </a:t>
                      </a:r>
                      <a:r>
                        <a:rPr lang="en-US" sz="2800" u="none" strike="noStrike" dirty="0" err="1">
                          <a:effectLst/>
                          <a:latin typeface="#9Slide03 Cabin Condensed Bold" panose="00000806000000000000" pitchFamily="2" charset="-93"/>
                        </a:rPr>
                        <a:t>diện</a:t>
                      </a:r>
                      <a:r>
                        <a:rPr lang="en-US" sz="2800" u="none" strike="noStrike" baseline="0" dirty="0">
                          <a:effectLst/>
                          <a:latin typeface="#9Slide03 Cabin Condensed Bold" panose="00000806000000000000" pitchFamily="2" charset="-93"/>
                        </a:rPr>
                        <a:t> </a:t>
                      </a:r>
                      <a:r>
                        <a:rPr lang="en-US" sz="2800" u="none" strike="noStrike" baseline="0" dirty="0" err="1">
                          <a:effectLst/>
                          <a:latin typeface="#9Slide03 Cabin Condensed Bold" panose="00000806000000000000" pitchFamily="2" charset="-93"/>
                        </a:rPr>
                        <a:t>tích</a:t>
                      </a:r>
                      <a:r>
                        <a:rPr lang="en-US" sz="2800" u="none" strike="noStrike" baseline="0" dirty="0">
                          <a:effectLst/>
                          <a:latin typeface="#9Slide03 Cabin Condensed Bold" panose="00000806000000000000" pitchFamily="2" charset="-93"/>
                        </a:rPr>
                        <a:t> </a:t>
                      </a:r>
                      <a:r>
                        <a:rPr lang="en-US" sz="2800" u="none" strike="noStrike" baseline="0" dirty="0" err="1">
                          <a:effectLst/>
                          <a:latin typeface="#9Slide03 Cabin Condensed Bold" panose="00000806000000000000" pitchFamily="2" charset="-93"/>
                        </a:rPr>
                        <a:t>rừng</a:t>
                      </a:r>
                      <a:endParaRPr lang="en-US"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800" u="none" strike="noStrike" dirty="0" err="1">
                          <a:effectLst/>
                          <a:latin typeface="#9Slide03 Cabin Condensed Bold" panose="00000806000000000000" pitchFamily="2" charset="-93"/>
                        </a:rPr>
                        <a:t>Rừng</a:t>
                      </a:r>
                      <a:r>
                        <a:rPr lang="en-US" sz="2800" u="none" strike="noStrike" dirty="0">
                          <a:effectLst/>
                          <a:latin typeface="#9Slide03 Cabin Condensed Bold" panose="00000806000000000000" pitchFamily="2" charset="-93"/>
                        </a:rPr>
                        <a:t> </a:t>
                      </a:r>
                      <a:r>
                        <a:rPr lang="en-US" sz="2800" u="none" strike="noStrike" dirty="0" err="1">
                          <a:effectLst/>
                          <a:latin typeface="#9Slide03 Cabin Condensed Bold" panose="00000806000000000000" pitchFamily="2" charset="-93"/>
                        </a:rPr>
                        <a:t>tự</a:t>
                      </a:r>
                      <a:r>
                        <a:rPr lang="en-US" sz="2800" u="none" strike="noStrike" dirty="0">
                          <a:effectLst/>
                          <a:latin typeface="#9Slide03 Cabin Condensed Bold" panose="00000806000000000000" pitchFamily="2" charset="-93"/>
                        </a:rPr>
                        <a:t> </a:t>
                      </a:r>
                      <a:r>
                        <a:rPr lang="en-US" sz="2800" u="none" strike="noStrike" dirty="0" err="1">
                          <a:effectLst/>
                          <a:latin typeface="#9Slide03 Cabin Condensed Bold" panose="00000806000000000000" pitchFamily="2" charset="-93"/>
                        </a:rPr>
                        <a:t>nhiên</a:t>
                      </a:r>
                      <a:endParaRPr lang="en-US"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800" u="none" strike="noStrike" dirty="0" err="1">
                          <a:effectLst/>
                          <a:latin typeface="#9Slide03 Cabin Condensed Bold" panose="00000806000000000000" pitchFamily="2" charset="-93"/>
                        </a:rPr>
                        <a:t>Rừng</a:t>
                      </a:r>
                      <a:r>
                        <a:rPr lang="en-US" sz="2800" u="none" strike="noStrike" dirty="0">
                          <a:effectLst/>
                          <a:latin typeface="#9Slide03 Cabin Condensed Bold" panose="00000806000000000000" pitchFamily="2" charset="-93"/>
                        </a:rPr>
                        <a:t> </a:t>
                      </a:r>
                      <a:r>
                        <a:rPr lang="en-US" sz="2800" u="none" strike="noStrike" dirty="0" err="1">
                          <a:effectLst/>
                          <a:latin typeface="#9Slide03 Cabin Condensed Bold" panose="00000806000000000000" pitchFamily="2" charset="-93"/>
                        </a:rPr>
                        <a:t>trồng</a:t>
                      </a:r>
                      <a:endParaRPr lang="en-US"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Độ che phủ rừng</a:t>
                      </a:r>
                      <a:endParaRPr lang="vi-VN" sz="2800" b="1"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9397131"/>
                  </a:ext>
                </a:extLst>
              </a:tr>
              <a:tr h="663179">
                <a:tc>
                  <a:txBody>
                    <a:bodyPr/>
                    <a:lstStyle/>
                    <a:p>
                      <a:pPr algn="ctr" fontAlgn="ctr"/>
                      <a:r>
                        <a:rPr lang="en-US" sz="2800" b="0" i="0" u="none" strike="noStrike" dirty="0">
                          <a:solidFill>
                            <a:srgbClr val="000000"/>
                          </a:solidFill>
                          <a:effectLst/>
                          <a:latin typeface="#9Slide03 Cabin Condensed Bold" panose="00000806000000000000" pitchFamily="2" charset="-93"/>
                        </a:rPr>
                        <a:t>1</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vi-VN" sz="2800" u="none" strike="noStrike" dirty="0">
                          <a:effectLst/>
                          <a:latin typeface="#9Slide03 Cabin Condensed Bold" panose="00000806000000000000" pitchFamily="2" charset="-93"/>
                        </a:rPr>
                        <a:t>Bắc Trung Bộ và Duyên hải miền Trung</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5,58</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3,77</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1,81</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54,2</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7619748"/>
                  </a:ext>
                </a:extLst>
              </a:tr>
              <a:tr h="548872">
                <a:tc>
                  <a:txBody>
                    <a:bodyPr/>
                    <a:lstStyle/>
                    <a:p>
                      <a:pPr algn="ctr" fontAlgn="ctr"/>
                      <a:r>
                        <a:rPr lang="en-US" sz="2800" b="0" i="0" u="none" strike="noStrike" dirty="0">
                          <a:solidFill>
                            <a:srgbClr val="000000"/>
                          </a:solidFill>
                          <a:effectLst/>
                          <a:latin typeface="#9Slide03 Cabin Condensed Bold" panose="00000806000000000000" pitchFamily="2" charset="-93"/>
                        </a:rPr>
                        <a:t>2</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vi-VN" sz="2800" u="none" strike="noStrike" dirty="0">
                          <a:effectLst/>
                          <a:latin typeface="#9Slide03 Cabin Condensed Bold" panose="00000806000000000000" pitchFamily="2" charset="-93"/>
                        </a:rPr>
                        <a:t>Trung du và miền núi Bắc Bộ</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5,37</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3,78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1,59</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53,8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0715646"/>
                  </a:ext>
                </a:extLst>
              </a:tr>
              <a:tr h="453955">
                <a:tc>
                  <a:txBody>
                    <a:bodyPr/>
                    <a:lstStyle/>
                    <a:p>
                      <a:pPr algn="ctr" fontAlgn="ctr"/>
                      <a:r>
                        <a:rPr lang="en-US" sz="2800" b="0" i="0" u="none" strike="noStrike" dirty="0">
                          <a:solidFill>
                            <a:srgbClr val="000000"/>
                          </a:solidFill>
                          <a:effectLst/>
                          <a:latin typeface="#9Slide03 Cabin Condensed Bold" panose="00000806000000000000" pitchFamily="2" charset="-93"/>
                        </a:rPr>
                        <a:t>3</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vi-VN" sz="2800" u="none" strike="noStrike">
                          <a:effectLst/>
                          <a:latin typeface="#9Slide03 Cabin Condensed Bold" panose="00000806000000000000" pitchFamily="2" charset="-93"/>
                        </a:rPr>
                        <a:t>Tây Nguyên</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2,57</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2,1</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0,47</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46,3</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808265"/>
                  </a:ext>
                </a:extLst>
              </a:tr>
              <a:tr h="453955">
                <a:tc>
                  <a:txBody>
                    <a:bodyPr/>
                    <a:lstStyle/>
                    <a:p>
                      <a:pPr algn="ctr" fontAlgn="ctr"/>
                      <a:r>
                        <a:rPr lang="en-US" sz="2800" b="0" i="0" u="none" strike="noStrike" dirty="0">
                          <a:solidFill>
                            <a:srgbClr val="000000"/>
                          </a:solidFill>
                          <a:effectLst/>
                          <a:latin typeface="#9Slide03 Cabin Condensed Bold" panose="00000806000000000000" pitchFamily="2" charset="-93"/>
                        </a:rPr>
                        <a:t>4</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vi-VN" sz="2800" u="none" strike="noStrike">
                          <a:effectLst/>
                          <a:latin typeface="#9Slide03 Cabin Condensed Bold" panose="00000806000000000000" pitchFamily="2" charset="-93"/>
                        </a:rPr>
                        <a:t>Đồng bằng sông Hồng</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0,48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0,18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0,3</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22,7</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228794"/>
                  </a:ext>
                </a:extLst>
              </a:tr>
              <a:tr h="453955">
                <a:tc>
                  <a:txBody>
                    <a:bodyPr/>
                    <a:lstStyle/>
                    <a:p>
                      <a:pPr algn="ctr" fontAlgn="ctr"/>
                      <a:r>
                        <a:rPr lang="en-US" sz="2800" b="0" i="0" u="none" strike="noStrike" dirty="0">
                          <a:solidFill>
                            <a:srgbClr val="000000"/>
                          </a:solidFill>
                          <a:effectLst/>
                          <a:latin typeface="#9Slide03 Cabin Condensed Bold" panose="00000806000000000000" pitchFamily="2" charset="-93"/>
                        </a:rPr>
                        <a:t>5</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vi-VN" sz="2800" u="none" strike="noStrike" dirty="0">
                          <a:effectLst/>
                          <a:latin typeface="#9Slide03 Cabin Condensed Bold" panose="00000806000000000000" pitchFamily="2" charset="-93"/>
                        </a:rPr>
                        <a:t>Đông Nam Bộ</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0,47</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0,25</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0,22</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19,4</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5234322"/>
                  </a:ext>
                </a:extLst>
              </a:tr>
              <a:tr h="548872">
                <a:tc>
                  <a:txBody>
                    <a:bodyPr/>
                    <a:lstStyle/>
                    <a:p>
                      <a:pPr algn="ctr" fontAlgn="ctr"/>
                      <a:r>
                        <a:rPr lang="en-US" sz="2800" b="0" i="0" u="none" strike="noStrike" dirty="0">
                          <a:solidFill>
                            <a:srgbClr val="000000"/>
                          </a:solidFill>
                          <a:effectLst/>
                          <a:latin typeface="#9Slide03 Cabin Condensed Bold" panose="00000806000000000000" pitchFamily="2" charset="-93"/>
                        </a:rPr>
                        <a:t>6</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vi-VN" sz="2800" u="none" strike="noStrike">
                          <a:effectLst/>
                          <a:latin typeface="#9Slide03 Cabin Condensed Bold" panose="00000806000000000000" pitchFamily="2" charset="-93"/>
                        </a:rPr>
                        <a:t>Đồng bằng sông Cửu Long</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0,24</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0,08</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a:effectLst/>
                          <a:latin typeface="#9Slide03 Cabin Condensed Bold" panose="00000806000000000000" pitchFamily="2" charset="-93"/>
                        </a:rPr>
                        <a:t>0,16</a:t>
                      </a:r>
                      <a:endParaRPr lang="vi-VN" sz="2800" b="0" i="0" u="none" strike="noStrike">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2800" u="none" strike="noStrike" dirty="0">
                          <a:effectLst/>
                          <a:latin typeface="#9Slide03 Cabin Condensed Bold" panose="00000806000000000000" pitchFamily="2" charset="-93"/>
                        </a:rPr>
                        <a:t>5,8</a:t>
                      </a:r>
                      <a:endParaRPr lang="vi-VN" sz="2800" b="0" i="0" u="none" strike="noStrike" dirty="0">
                        <a:solidFill>
                          <a:srgbClr val="000000"/>
                        </a:solidFill>
                        <a:effectLst/>
                        <a:latin typeface="#9Slide03 Cabin Condensed Bold" panose="00000806000000000000" pitchFamily="2" charset="-93"/>
                      </a:endParaRPr>
                    </a:p>
                  </a:txBody>
                  <a:tcPr marL="6135" marR="6135"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1894941"/>
                  </a:ext>
                </a:extLst>
              </a:tr>
            </a:tbl>
          </a:graphicData>
        </a:graphic>
      </p:graphicFrame>
      <p:sp>
        <p:nvSpPr>
          <p:cNvPr id="3" name="Rectangle 2"/>
          <p:cNvSpPr/>
          <p:nvPr/>
        </p:nvSpPr>
        <p:spPr>
          <a:xfrm>
            <a:off x="404447" y="4914900"/>
            <a:ext cx="7977553" cy="4451347"/>
          </a:xfrm>
          <a:prstGeom prst="rect">
            <a:avLst/>
          </a:prstGeom>
          <a:ln w="12700">
            <a:solidFill>
              <a:schemeClr val="tx1"/>
            </a:solidFill>
            <a:prstDash val="dash"/>
          </a:ln>
        </p:spPr>
        <p:txBody>
          <a:bodyPr wrap="square">
            <a:spAutoFit/>
          </a:bodyPr>
          <a:lstStyle/>
          <a:p>
            <a:pPr>
              <a:lnSpc>
                <a:spcPct val="150000"/>
              </a:lnSpc>
              <a:spcAft>
                <a:spcPts val="0"/>
              </a:spcAft>
            </a:pPr>
            <a:r>
              <a:rPr lang="vi-VN" sz="2400" dirty="0">
                <a:solidFill>
                  <a:srgbClr val="262A12"/>
                </a:solidFill>
                <a:latin typeface="Lato Bold" panose="020B0604020202020204" charset="0"/>
                <a:ea typeface="Lato Bold" panose="020B0604020202020204" charset="0"/>
                <a:cs typeface="Lato Bold" panose="020B0604020202020204" charset="0"/>
              </a:rPr>
              <a:t>- </a:t>
            </a:r>
            <a:r>
              <a:rPr lang="vi-VN" sz="2400" dirty="0">
                <a:solidFill>
                  <a:srgbClr val="C00000"/>
                </a:solidFill>
                <a:latin typeface="Lato Bold" panose="020B0604020202020204" charset="0"/>
                <a:ea typeface="Lato Bold" panose="020B0604020202020204" charset="0"/>
                <a:cs typeface="Lato Bold" panose="020B0604020202020204" charset="0"/>
              </a:rPr>
              <a:t>Tổng diện tích rừng, rừng trồng </a:t>
            </a:r>
            <a:r>
              <a:rPr lang="vi-VN" sz="2400" dirty="0">
                <a:solidFill>
                  <a:srgbClr val="262A12"/>
                </a:solidFill>
                <a:latin typeface="Lato Bold" panose="020B0604020202020204" charset="0"/>
                <a:ea typeface="Lato Bold" panose="020B0604020202020204" charset="0"/>
                <a:cs typeface="Lato Bold" panose="020B0604020202020204" charset="0"/>
              </a:rPr>
              <a:t>và </a:t>
            </a:r>
            <a:r>
              <a:rPr lang="vi-VN" sz="2400" dirty="0">
                <a:solidFill>
                  <a:srgbClr val="C00000"/>
                </a:solidFill>
                <a:latin typeface="Lato Bold" panose="020B0604020202020204" charset="0"/>
                <a:ea typeface="Lato Bold" panose="020B0604020202020204" charset="0"/>
                <a:cs typeface="Lato Bold" panose="020B0604020202020204" charset="0"/>
              </a:rPr>
              <a:t>độ che phủ </a:t>
            </a:r>
            <a:r>
              <a:rPr lang="vi-VN" sz="2400" dirty="0">
                <a:solidFill>
                  <a:srgbClr val="262A12"/>
                </a:solidFill>
                <a:latin typeface="Lato Bold" panose="020B0604020202020204" charset="0"/>
                <a:ea typeface="Lato Bold" panose="020B0604020202020204" charset="0"/>
                <a:cs typeface="Lato Bold" panose="020B0604020202020204" charset="0"/>
              </a:rPr>
              <a:t>rừng theo thứ tự từ </a:t>
            </a:r>
            <a:r>
              <a:rPr lang="vi-VN" sz="2400" dirty="0">
                <a:solidFill>
                  <a:srgbClr val="C00000"/>
                </a:solidFill>
                <a:latin typeface="Lato Bold" panose="020B0604020202020204" charset="0"/>
                <a:ea typeface="Lato Bold" panose="020B0604020202020204" charset="0"/>
                <a:cs typeface="Lato Bold" panose="020B0604020202020204" charset="0"/>
              </a:rPr>
              <a:t>cao nhất </a:t>
            </a:r>
            <a:r>
              <a:rPr lang="vi-VN" sz="2400" dirty="0">
                <a:solidFill>
                  <a:srgbClr val="262A12"/>
                </a:solidFill>
                <a:latin typeface="Lato Bold" panose="020B0604020202020204" charset="0"/>
                <a:ea typeface="Lato Bold" panose="020B0604020202020204" charset="0"/>
                <a:cs typeface="Lato Bold" panose="020B0604020202020204" charset="0"/>
              </a:rPr>
              <a:t>đến </a:t>
            </a:r>
            <a:r>
              <a:rPr lang="vi-VN" sz="2400" dirty="0">
                <a:solidFill>
                  <a:srgbClr val="C00000"/>
                </a:solidFill>
                <a:latin typeface="Lato Bold" panose="020B0604020202020204" charset="0"/>
                <a:ea typeface="Lato Bold" panose="020B0604020202020204" charset="0"/>
                <a:cs typeface="Lato Bold" panose="020B0604020202020204" charset="0"/>
              </a:rPr>
              <a:t>thấp nhất </a:t>
            </a:r>
            <a:r>
              <a:rPr lang="vi-VN" sz="2400" dirty="0">
                <a:solidFill>
                  <a:srgbClr val="262A12"/>
                </a:solidFill>
                <a:latin typeface="Lato Bold" panose="020B0604020202020204" charset="0"/>
                <a:ea typeface="Lato Bold" panose="020B0604020202020204" charset="0"/>
                <a:cs typeface="Lato Bold" panose="020B0604020202020204" charset="0"/>
              </a:rPr>
              <a:t>là:</a:t>
            </a:r>
            <a:endParaRPr lang="en-US" sz="2400" dirty="0">
              <a:solidFill>
                <a:srgbClr val="262A12"/>
              </a:solidFill>
              <a:latin typeface="Lato Bold" panose="020B0604020202020204" charset="0"/>
              <a:ea typeface="Lato Bold" panose="020B0604020202020204" charset="0"/>
              <a:cs typeface="Lato Bold" panose="020B0604020202020204" charset="0"/>
            </a:endParaRPr>
          </a:p>
          <a:p>
            <a:pPr marL="342900" lvl="0" indent="-342900">
              <a:lnSpc>
                <a:spcPct val="150000"/>
              </a:lnSpc>
              <a:spcAft>
                <a:spcPts val="0"/>
              </a:spcAft>
              <a:buFont typeface="+mj-lt"/>
              <a:buAutoNum type="arabicPeriod"/>
            </a:pPr>
            <a:r>
              <a:rPr lang="vi-VN" sz="2400" dirty="0">
                <a:solidFill>
                  <a:srgbClr val="262A12"/>
                </a:solidFill>
                <a:latin typeface="Lato Bold" panose="020B0604020202020204" charset="0"/>
                <a:ea typeface="Lato Bold" panose="020B0604020202020204" charset="0"/>
                <a:cs typeface="Lato Bold" panose="020B0604020202020204" charset="0"/>
              </a:rPr>
              <a:t>Bắc Trung Bộ và Duyên hải miền Trung</a:t>
            </a:r>
            <a:endParaRPr lang="en-US" sz="2400" dirty="0">
              <a:solidFill>
                <a:srgbClr val="262A12"/>
              </a:solidFill>
              <a:latin typeface="Lato Bold" panose="020B0604020202020204" charset="0"/>
              <a:ea typeface="Lato Bold" panose="020B0604020202020204" charset="0"/>
              <a:cs typeface="Lato Bold" panose="020B0604020202020204" charset="0"/>
            </a:endParaRPr>
          </a:p>
          <a:p>
            <a:pPr marL="342900" lvl="0" indent="-342900">
              <a:lnSpc>
                <a:spcPct val="150000"/>
              </a:lnSpc>
              <a:spcAft>
                <a:spcPts val="0"/>
              </a:spcAft>
              <a:buFont typeface="+mj-lt"/>
              <a:buAutoNum type="arabicPeriod"/>
            </a:pPr>
            <a:r>
              <a:rPr lang="vi-VN" sz="2400" dirty="0">
                <a:solidFill>
                  <a:srgbClr val="262A12"/>
                </a:solidFill>
                <a:latin typeface="Lato Bold" panose="020B0604020202020204" charset="0"/>
                <a:ea typeface="Lato Bold" panose="020B0604020202020204" charset="0"/>
                <a:cs typeface="Lato Bold" panose="020B0604020202020204" charset="0"/>
              </a:rPr>
              <a:t>Trung du và miền núi Bắc Bộ</a:t>
            </a:r>
            <a:endParaRPr lang="en-US" sz="2400" dirty="0">
              <a:solidFill>
                <a:srgbClr val="262A12"/>
              </a:solidFill>
              <a:latin typeface="Lato Bold" panose="020B0604020202020204" charset="0"/>
              <a:ea typeface="Lato Bold" panose="020B0604020202020204" charset="0"/>
              <a:cs typeface="Lato Bold" panose="020B0604020202020204" charset="0"/>
            </a:endParaRPr>
          </a:p>
          <a:p>
            <a:pPr marL="342900" lvl="0" indent="-342900">
              <a:lnSpc>
                <a:spcPct val="150000"/>
              </a:lnSpc>
              <a:spcAft>
                <a:spcPts val="0"/>
              </a:spcAft>
              <a:buFont typeface="+mj-lt"/>
              <a:buAutoNum type="arabicPeriod"/>
            </a:pPr>
            <a:r>
              <a:rPr lang="vi-VN" sz="2400" dirty="0">
                <a:solidFill>
                  <a:srgbClr val="262A12"/>
                </a:solidFill>
                <a:latin typeface="Lato Bold" panose="020B0604020202020204" charset="0"/>
                <a:ea typeface="Lato Bold" panose="020B0604020202020204" charset="0"/>
                <a:cs typeface="Lato Bold" panose="020B0604020202020204" charset="0"/>
              </a:rPr>
              <a:t>Tây Nguyên</a:t>
            </a:r>
            <a:endParaRPr lang="en-US" sz="2400" dirty="0">
              <a:solidFill>
                <a:srgbClr val="262A12"/>
              </a:solidFill>
              <a:latin typeface="Lato Bold" panose="020B0604020202020204" charset="0"/>
              <a:ea typeface="Lato Bold" panose="020B0604020202020204" charset="0"/>
              <a:cs typeface="Lato Bold" panose="020B0604020202020204" charset="0"/>
            </a:endParaRPr>
          </a:p>
          <a:p>
            <a:pPr marL="342900" lvl="0" indent="-342900">
              <a:lnSpc>
                <a:spcPct val="150000"/>
              </a:lnSpc>
              <a:spcAft>
                <a:spcPts val="0"/>
              </a:spcAft>
              <a:buFont typeface="+mj-lt"/>
              <a:buAutoNum type="arabicPeriod"/>
            </a:pPr>
            <a:r>
              <a:rPr lang="vi-VN" sz="2400" dirty="0">
                <a:solidFill>
                  <a:srgbClr val="262A12"/>
                </a:solidFill>
                <a:latin typeface="Lato Bold" panose="020B0604020202020204" charset="0"/>
                <a:ea typeface="Lato Bold" panose="020B0604020202020204" charset="0"/>
                <a:cs typeface="Lato Bold" panose="020B0604020202020204" charset="0"/>
              </a:rPr>
              <a:t>Đồng bằng sông Hồng</a:t>
            </a:r>
            <a:endParaRPr lang="en-US" sz="2400" dirty="0">
              <a:solidFill>
                <a:srgbClr val="262A12"/>
              </a:solidFill>
              <a:latin typeface="Lato Bold" panose="020B0604020202020204" charset="0"/>
              <a:ea typeface="Lato Bold" panose="020B0604020202020204" charset="0"/>
              <a:cs typeface="Lato Bold" panose="020B0604020202020204" charset="0"/>
            </a:endParaRPr>
          </a:p>
          <a:p>
            <a:pPr marL="342900" lvl="0" indent="-342900">
              <a:lnSpc>
                <a:spcPct val="150000"/>
              </a:lnSpc>
              <a:spcAft>
                <a:spcPts val="0"/>
              </a:spcAft>
              <a:buFont typeface="+mj-lt"/>
              <a:buAutoNum type="arabicPeriod"/>
            </a:pPr>
            <a:r>
              <a:rPr lang="vi-VN" sz="2400" dirty="0">
                <a:solidFill>
                  <a:srgbClr val="262A12"/>
                </a:solidFill>
                <a:latin typeface="Lato Bold" panose="020B0604020202020204" charset="0"/>
                <a:ea typeface="Lato Bold" panose="020B0604020202020204" charset="0"/>
                <a:cs typeface="Lato Bold" panose="020B0604020202020204" charset="0"/>
              </a:rPr>
              <a:t>Đông Nam Bộ</a:t>
            </a:r>
            <a:endParaRPr lang="en-US" sz="2400" dirty="0">
              <a:solidFill>
                <a:srgbClr val="262A12"/>
              </a:solidFill>
              <a:latin typeface="Lato Bold" panose="020B0604020202020204" charset="0"/>
              <a:ea typeface="Lato Bold" panose="020B0604020202020204" charset="0"/>
              <a:cs typeface="Lato Bold" panose="020B0604020202020204" charset="0"/>
            </a:endParaRPr>
          </a:p>
          <a:p>
            <a:pPr marL="342900" lvl="0" indent="-342900">
              <a:lnSpc>
                <a:spcPct val="150000"/>
              </a:lnSpc>
              <a:spcAft>
                <a:spcPts val="0"/>
              </a:spcAft>
              <a:buFont typeface="+mj-lt"/>
              <a:buAutoNum type="arabicPeriod"/>
            </a:pPr>
            <a:r>
              <a:rPr lang="vi-VN" sz="2400" dirty="0">
                <a:solidFill>
                  <a:srgbClr val="262A12"/>
                </a:solidFill>
                <a:latin typeface="Lato Bold" panose="020B0604020202020204" charset="0"/>
                <a:ea typeface="Lato Bold" panose="020B0604020202020204" charset="0"/>
                <a:cs typeface="Lato Bold" panose="020B0604020202020204" charset="0"/>
              </a:rPr>
              <a:t>Đồng bằng sông Cửu Long</a:t>
            </a:r>
            <a:endParaRPr lang="en-US" sz="2400" dirty="0">
              <a:solidFill>
                <a:srgbClr val="262A12"/>
              </a:solidFill>
              <a:latin typeface="Lato Bold" panose="020B0604020202020204" charset="0"/>
              <a:ea typeface="Lato Bold" panose="020B0604020202020204" charset="0"/>
              <a:cs typeface="Lato Bold" panose="020B0604020202020204" charset="0"/>
            </a:endParaRPr>
          </a:p>
        </p:txBody>
      </p:sp>
      <p:sp>
        <p:nvSpPr>
          <p:cNvPr id="4" name="Rectangle 3"/>
          <p:cNvSpPr/>
          <p:nvPr/>
        </p:nvSpPr>
        <p:spPr>
          <a:xfrm>
            <a:off x="-17585" y="9386762"/>
            <a:ext cx="8399585" cy="729430"/>
          </a:xfrm>
          <a:prstGeom prst="rect">
            <a:avLst/>
          </a:prstGeom>
        </p:spPr>
        <p:txBody>
          <a:bodyPr wrap="square">
            <a:spAutoFit/>
          </a:bodyPr>
          <a:lstStyle/>
          <a:p>
            <a:pPr marL="228600" algn="just">
              <a:lnSpc>
                <a:spcPct val="115000"/>
              </a:lnSpc>
              <a:spcAft>
                <a:spcPts val="0"/>
              </a:spcAft>
            </a:pPr>
            <a:r>
              <a:rPr lang="vi-VN" dirty="0">
                <a:solidFill>
                  <a:srgbClr val="FF0000"/>
                </a:solidFill>
                <a:latin typeface="Times New Roman" panose="02020603050405020304" pitchFamily="18" charset="0"/>
                <a:ea typeface="Times New Roman" panose="02020603050405020304" pitchFamily="18" charset="0"/>
              </a:rPr>
              <a:t>(</a:t>
            </a:r>
            <a:r>
              <a:rPr lang="en-US" dirty="0">
                <a:solidFill>
                  <a:srgbClr val="FF0000"/>
                </a:solidFill>
                <a:latin typeface="Times New Roman" panose="02020603050405020304" pitchFamily="18" charset="0"/>
                <a:ea typeface="Times New Roman" panose="02020603050405020304" pitchFamily="18" charset="0"/>
              </a:rPr>
              <a:t>X</a:t>
            </a:r>
            <a:r>
              <a:rPr lang="vi-VN" dirty="0">
                <a:solidFill>
                  <a:srgbClr val="FF0000"/>
                </a:solidFill>
                <a:latin typeface="Times New Roman" panose="02020603050405020304" pitchFamily="18" charset="0"/>
                <a:ea typeface="Times New Roman" panose="02020603050405020304" pitchFamily="18" charset="0"/>
              </a:rPr>
              <a:t>ếp đúng thứ tự của cả 3 tiêu chí </a:t>
            </a:r>
            <a:r>
              <a:rPr lang="vi-VN" b="1" i="1" dirty="0">
                <a:solidFill>
                  <a:srgbClr val="FF0000"/>
                </a:solidFill>
                <a:latin typeface="Times New Roman" panose="02020603050405020304" pitchFamily="18" charset="0"/>
                <a:ea typeface="Times New Roman" panose="02020603050405020304" pitchFamily="18" charset="0"/>
              </a:rPr>
              <a:t>Tổng diện tích rừng, rừng trồng và độ che phủ rừng </a:t>
            </a:r>
            <a:r>
              <a:rPr lang="vi-VN" dirty="0">
                <a:solidFill>
                  <a:srgbClr val="FF0000"/>
                </a:solidFill>
                <a:latin typeface="Times New Roman" panose="02020603050405020304" pitchFamily="18" charset="0"/>
                <a:ea typeface="Times New Roman" panose="02020603050405020304" pitchFamily="18" charset="0"/>
              </a:rPr>
              <a:t>thì được 6 điểm; nếu chỉ nói cao nhất và thấp nhất thì được 3 điểm)</a:t>
            </a:r>
            <a:endParaRPr lang="en-US" dirty="0">
              <a:latin typeface="Times New Roman" panose="02020603050405020304" pitchFamily="18" charset="0"/>
              <a:ea typeface="Times New Roman" panose="02020603050405020304" pitchFamily="18" charset="0"/>
            </a:endParaRPr>
          </a:p>
        </p:txBody>
      </p:sp>
      <p:sp>
        <p:nvSpPr>
          <p:cNvPr id="5" name="Rectangle 4"/>
          <p:cNvSpPr/>
          <p:nvPr/>
        </p:nvSpPr>
        <p:spPr>
          <a:xfrm>
            <a:off x="8610601" y="4935415"/>
            <a:ext cx="3200400" cy="4524315"/>
          </a:xfrm>
          <a:prstGeom prst="rect">
            <a:avLst/>
          </a:prstGeom>
          <a:ln w="12700">
            <a:solidFill>
              <a:schemeClr val="tx1"/>
            </a:solidFill>
            <a:prstDash val="dash"/>
          </a:ln>
        </p:spPr>
        <p:txBody>
          <a:bodyPr wrap="square">
            <a:spAutoFit/>
          </a:bodyPr>
          <a:lstStyle/>
          <a:p>
            <a:pPr>
              <a:lnSpc>
                <a:spcPct val="150000"/>
              </a:lnSpc>
              <a:spcAft>
                <a:spcPts val="0"/>
              </a:spcAft>
            </a:pPr>
            <a:r>
              <a:rPr lang="vi-VN" sz="2400" dirty="0">
                <a:solidFill>
                  <a:srgbClr val="262A12"/>
                </a:solidFill>
                <a:latin typeface="Lato Bold" panose="020B0604020202020204" charset="0"/>
                <a:ea typeface="Lato Bold" panose="020B0604020202020204" charset="0"/>
                <a:cs typeface="Lato Bold" panose="020B0604020202020204" charset="0"/>
              </a:rPr>
              <a:t>- Tuy nhiên, diện tích </a:t>
            </a:r>
            <a:r>
              <a:rPr lang="vi-VN" sz="2400" dirty="0">
                <a:solidFill>
                  <a:srgbClr val="C00000"/>
                </a:solidFill>
                <a:latin typeface="Lato Bold" panose="020B0604020202020204" charset="0"/>
                <a:ea typeface="Lato Bold" panose="020B0604020202020204" charset="0"/>
                <a:cs typeface="Lato Bold" panose="020B0604020202020204" charset="0"/>
              </a:rPr>
              <a:t>rừng tự nhiên cao nhất</a:t>
            </a:r>
            <a:r>
              <a:rPr lang="vi-VN" sz="2400" dirty="0">
                <a:solidFill>
                  <a:srgbClr val="262A12"/>
                </a:solidFill>
                <a:latin typeface="Lato Bold" panose="020B0604020202020204" charset="0"/>
                <a:ea typeface="Lato Bold" panose="020B0604020202020204" charset="0"/>
                <a:cs typeface="Lato Bold" panose="020B0604020202020204" charset="0"/>
              </a:rPr>
              <a:t> là vùng Trung du và miền núi Bắc Bộ, </a:t>
            </a:r>
            <a:r>
              <a:rPr lang="vi-VN" sz="2400" dirty="0">
                <a:solidFill>
                  <a:srgbClr val="C00000"/>
                </a:solidFill>
                <a:latin typeface="Lato Bold" panose="020B0604020202020204" charset="0"/>
                <a:ea typeface="Lato Bold" panose="020B0604020202020204" charset="0"/>
                <a:cs typeface="Lato Bold" panose="020B0604020202020204" charset="0"/>
              </a:rPr>
              <a:t>Đông Nam Bộ </a:t>
            </a:r>
            <a:r>
              <a:rPr lang="vi-VN" sz="2400" dirty="0">
                <a:solidFill>
                  <a:srgbClr val="262A12"/>
                </a:solidFill>
                <a:latin typeface="Lato Bold" panose="020B0604020202020204" charset="0"/>
                <a:ea typeface="Lato Bold" panose="020B0604020202020204" charset="0"/>
                <a:cs typeface="Lato Bold" panose="020B0604020202020204" charset="0"/>
              </a:rPr>
              <a:t>có diện tích rừng tự nhiên lớn hơn </a:t>
            </a:r>
            <a:r>
              <a:rPr lang="vi-VN" sz="2400" dirty="0">
                <a:solidFill>
                  <a:srgbClr val="C00000"/>
                </a:solidFill>
                <a:latin typeface="Lato Bold" panose="020B0604020202020204" charset="0"/>
                <a:ea typeface="Lato Bold" panose="020B0604020202020204" charset="0"/>
                <a:cs typeface="Lato Bold" panose="020B0604020202020204" charset="0"/>
              </a:rPr>
              <a:t>Đồng bằng sông Hồng </a:t>
            </a:r>
            <a:endParaRPr lang="en-US" sz="2400" dirty="0">
              <a:solidFill>
                <a:srgbClr val="C00000"/>
              </a:solidFill>
              <a:latin typeface="Lato Bold" panose="020B0604020202020204" charset="0"/>
              <a:ea typeface="Lato Bold" panose="020B0604020202020204" charset="0"/>
              <a:cs typeface="Lato Bold" panose="020B0604020202020204" charset="0"/>
            </a:endParaRPr>
          </a:p>
        </p:txBody>
      </p:sp>
      <p:sp>
        <p:nvSpPr>
          <p:cNvPr id="6" name="Oval 5"/>
          <p:cNvSpPr/>
          <p:nvPr/>
        </p:nvSpPr>
        <p:spPr>
          <a:xfrm>
            <a:off x="12268200" y="2033733"/>
            <a:ext cx="942978" cy="838201"/>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12268200" y="3481531"/>
            <a:ext cx="942978" cy="838201"/>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8382000" y="9459730"/>
            <a:ext cx="3641483" cy="729430"/>
          </a:xfrm>
          <a:prstGeom prst="rect">
            <a:avLst/>
          </a:prstGeom>
        </p:spPr>
        <p:txBody>
          <a:bodyPr wrap="square">
            <a:spAutoFit/>
          </a:bodyPr>
          <a:lstStyle/>
          <a:p>
            <a:pPr marL="228600" algn="just">
              <a:lnSpc>
                <a:spcPct val="115000"/>
              </a:lnSpc>
              <a:spcAft>
                <a:spcPts val="0"/>
              </a:spcAft>
            </a:pPr>
            <a:r>
              <a:rPr lang="vi-VN" dirty="0">
                <a:solidFill>
                  <a:srgbClr val="FF0000"/>
                </a:solidFill>
                <a:latin typeface="Times New Roman" panose="02020603050405020304" pitchFamily="18" charset="0"/>
                <a:ea typeface="Times New Roman" panose="02020603050405020304" pitchFamily="18" charset="0"/>
              </a:rPr>
              <a:t>(</a:t>
            </a:r>
            <a:r>
              <a:rPr lang="en-US" dirty="0">
                <a:solidFill>
                  <a:srgbClr val="FF0000"/>
                </a:solidFill>
                <a:latin typeface="Times New Roman" panose="02020603050405020304" pitchFamily="18" charset="0"/>
                <a:ea typeface="Times New Roman" panose="02020603050405020304" pitchFamily="18" charset="0"/>
              </a:rPr>
              <a:t>N</a:t>
            </a:r>
            <a:r>
              <a:rPr lang="vi-VN" dirty="0">
                <a:solidFill>
                  <a:srgbClr val="FF0000"/>
                </a:solidFill>
                <a:latin typeface="Times New Roman" panose="02020603050405020304" pitchFamily="18" charset="0"/>
                <a:ea typeface="Times New Roman" panose="02020603050405020304" pitchFamily="18" charset="0"/>
              </a:rPr>
              <a:t>êu được sự khác biệt về rừng tự nhiên của 2 vùng trên thì được 2 </a:t>
            </a:r>
            <a:r>
              <a:rPr lang="en-US" dirty="0">
                <a:solidFill>
                  <a:srgbClr val="FF0000"/>
                </a:solidFill>
                <a:latin typeface="Times New Roman" panose="02020603050405020304" pitchFamily="18" charset="0"/>
                <a:ea typeface="Times New Roman" panose="02020603050405020304" pitchFamily="18" charset="0"/>
              </a:rPr>
              <a:t>đ</a:t>
            </a:r>
            <a:r>
              <a:rPr lang="vi-VN"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9" name="Rectangle 8"/>
          <p:cNvSpPr/>
          <p:nvPr/>
        </p:nvSpPr>
        <p:spPr>
          <a:xfrm>
            <a:off x="12023483" y="4914900"/>
            <a:ext cx="5578718" cy="3416320"/>
          </a:xfrm>
          <a:prstGeom prst="rect">
            <a:avLst/>
          </a:prstGeom>
          <a:ln w="12700">
            <a:solidFill>
              <a:schemeClr val="tx1"/>
            </a:solidFill>
            <a:prstDash val="dash"/>
          </a:ln>
        </p:spPr>
        <p:txBody>
          <a:bodyPr wrap="square">
            <a:spAutoFit/>
          </a:bodyPr>
          <a:lstStyle/>
          <a:p>
            <a:pPr>
              <a:lnSpc>
                <a:spcPct val="150000"/>
              </a:lnSpc>
              <a:spcAft>
                <a:spcPts val="0"/>
              </a:spcAft>
            </a:pPr>
            <a:r>
              <a:rPr lang="vi-VN" sz="2400" dirty="0">
                <a:solidFill>
                  <a:srgbClr val="262A12"/>
                </a:solidFill>
                <a:latin typeface="Lato Bold" panose="020B0604020202020204" charset="0"/>
                <a:ea typeface="Lato Bold" panose="020B0604020202020204" charset="0"/>
                <a:cs typeface="Lato Bold" panose="020B0604020202020204" charset="0"/>
              </a:rPr>
              <a:t>Khu vực có diện tích rừng và tỉ lệ che phủ rừng cao nhất là Bắc Trung Bộ và Duyên hải miền Trung. Đồng bằng sông Hồng và Đồng bằng sông Cửu Long có diện tích và tỉ lệ che phủ rừng thấp nhất. </a:t>
            </a:r>
            <a:endParaRPr lang="en-US" sz="2400" dirty="0">
              <a:solidFill>
                <a:srgbClr val="C00000"/>
              </a:solidFill>
              <a:latin typeface="Lato Bold" panose="020B0604020202020204" charset="0"/>
              <a:ea typeface="Lato Bold" panose="020B0604020202020204" charset="0"/>
              <a:cs typeface="Lato Bold" panose="020B0604020202020204" charset="0"/>
            </a:endParaRPr>
          </a:p>
        </p:txBody>
      </p:sp>
      <p:sp>
        <p:nvSpPr>
          <p:cNvPr id="10" name="Rectangle 9"/>
          <p:cNvSpPr/>
          <p:nvPr/>
        </p:nvSpPr>
        <p:spPr>
          <a:xfrm>
            <a:off x="11811001" y="8411751"/>
            <a:ext cx="5791200" cy="410882"/>
          </a:xfrm>
          <a:prstGeom prst="rect">
            <a:avLst/>
          </a:prstGeom>
        </p:spPr>
        <p:txBody>
          <a:bodyPr wrap="square">
            <a:spAutoFit/>
          </a:bodyPr>
          <a:lstStyle/>
          <a:p>
            <a:pPr marL="228600" algn="just">
              <a:lnSpc>
                <a:spcPct val="115000"/>
              </a:lnSpc>
              <a:spcAft>
                <a:spcPts val="0"/>
              </a:spcAft>
            </a:pPr>
            <a:r>
              <a:rPr lang="vi-VN" dirty="0">
                <a:solidFill>
                  <a:srgbClr val="FF0000"/>
                </a:solidFill>
                <a:latin typeface="Times New Roman" panose="02020603050405020304" pitchFamily="18" charset="0"/>
                <a:ea typeface="Times New Roman" panose="02020603050405020304" pitchFamily="18" charset="0"/>
              </a:rPr>
              <a:t>(</a:t>
            </a:r>
            <a:r>
              <a:rPr lang="en-US" dirty="0">
                <a:solidFill>
                  <a:srgbClr val="FF0000"/>
                </a:solidFill>
                <a:latin typeface="Times New Roman" panose="02020603050405020304" pitchFamily="18" charset="0"/>
                <a:ea typeface="Times New Roman" panose="02020603050405020304" pitchFamily="18" charset="0"/>
              </a:rPr>
              <a:t>N</a:t>
            </a:r>
            <a:r>
              <a:rPr lang="vi-VN" dirty="0">
                <a:solidFill>
                  <a:srgbClr val="FF0000"/>
                </a:solidFill>
                <a:latin typeface="Times New Roman" panose="02020603050405020304" pitchFamily="18" charset="0"/>
                <a:ea typeface="Times New Roman" panose="02020603050405020304" pitchFamily="18" charset="0"/>
              </a:rPr>
              <a:t>hận xét chung được 2 điểm)</a:t>
            </a:r>
            <a:endParaRPr lang="en-US" dirty="0">
              <a:latin typeface="Times New Roman" panose="02020603050405020304" pitchFamily="18" charset="0"/>
              <a:ea typeface="Times New Roman" panose="02020603050405020304" pitchFamily="18" charset="0"/>
            </a:endParaRPr>
          </a:p>
        </p:txBody>
      </p:sp>
      <p:sp>
        <p:nvSpPr>
          <p:cNvPr id="11" name="Rectangle 10"/>
          <p:cNvSpPr/>
          <p:nvPr/>
        </p:nvSpPr>
        <p:spPr>
          <a:xfrm>
            <a:off x="11811001" y="8873287"/>
            <a:ext cx="5791200" cy="703911"/>
          </a:xfrm>
          <a:prstGeom prst="rect">
            <a:avLst/>
          </a:prstGeom>
        </p:spPr>
        <p:txBody>
          <a:bodyPr wrap="square">
            <a:spAutoFit/>
          </a:bodyPr>
          <a:lstStyle/>
          <a:p>
            <a:pPr marL="228600" algn="just">
              <a:lnSpc>
                <a:spcPct val="115000"/>
              </a:lnSpc>
              <a:spcAft>
                <a:spcPts val="0"/>
              </a:spcAft>
            </a:pPr>
            <a:r>
              <a:rPr lang="vi-VN" dirty="0">
                <a:solidFill>
                  <a:srgbClr val="FF0000"/>
                </a:solidFill>
                <a:latin typeface="Times New Roman" panose="02020603050405020304" pitchFamily="18" charset="0"/>
                <a:ea typeface="Times New Roman" panose="02020603050405020304" pitchFamily="18" charset="0"/>
              </a:rPr>
              <a:t>(</a:t>
            </a:r>
            <a:r>
              <a:rPr lang="en-US" dirty="0">
                <a:solidFill>
                  <a:srgbClr val="FF0000"/>
                </a:solidFill>
                <a:latin typeface="Times New Roman" panose="02020603050405020304" pitchFamily="18" charset="0"/>
                <a:ea typeface="Times New Roman" panose="02020603050405020304" pitchFamily="18" charset="0"/>
              </a:rPr>
              <a:t>N</a:t>
            </a:r>
            <a:r>
              <a:rPr lang="vi-VN" dirty="0">
                <a:solidFill>
                  <a:srgbClr val="FF0000"/>
                </a:solidFill>
                <a:latin typeface="Times New Roman" panose="02020603050405020304" pitchFamily="18" charset="0"/>
                <a:ea typeface="Times New Roman" panose="02020603050405020304" pitchFamily="18" charset="0"/>
              </a:rPr>
              <a:t>ếu có số liệu chứng minh được trọn điểm, nếu không có trừ 1 điểm/ toàn bài)</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69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animBg="1"/>
      <p:bldP spid="8" grpId="0"/>
      <p:bldP spid="9" grpId="0" animBg="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2970" y="-795403"/>
            <a:ext cx="18620970" cy="11082403"/>
          </a:xfrm>
          <a:custGeom>
            <a:avLst/>
            <a:gdLst/>
            <a:ahLst/>
            <a:cxnLst/>
            <a:rect l="l" t="t" r="r" b="b"/>
            <a:pathLst>
              <a:path w="18620970" h="11082403">
                <a:moveTo>
                  <a:pt x="0" y="0"/>
                </a:moveTo>
                <a:lnTo>
                  <a:pt x="18620970" y="0"/>
                </a:lnTo>
                <a:lnTo>
                  <a:pt x="18620970" y="11082403"/>
                </a:lnTo>
                <a:lnTo>
                  <a:pt x="0" y="11082403"/>
                </a:lnTo>
                <a:lnTo>
                  <a:pt x="0" y="0"/>
                </a:lnTo>
                <a:close/>
              </a:path>
            </a:pathLst>
          </a:custGeom>
          <a:blipFill>
            <a:blip r:embed="rId2"/>
            <a:stretch>
              <a:fillRect t="-2802" b="-274070"/>
            </a:stretch>
          </a:blipFill>
        </p:spPr>
        <p:txBody>
          <a:bodyPr/>
          <a:lstStyle/>
          <a:p>
            <a:endParaRPr lang="en-US"/>
          </a:p>
        </p:txBody>
      </p:sp>
    </p:spTree>
    <p:extLst>
      <p:ext uri="{BB962C8B-B14F-4D97-AF65-F5344CB8AC3E}">
        <p14:creationId xmlns:p14="http://schemas.microsoft.com/office/powerpoint/2010/main" val="4198094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18201" y="721076"/>
            <a:ext cx="4452085" cy="1391277"/>
          </a:xfrm>
          <a:custGeom>
            <a:avLst/>
            <a:gdLst/>
            <a:ahLst/>
            <a:cxnLst/>
            <a:rect l="l" t="t" r="r" b="b"/>
            <a:pathLst>
              <a:path w="4452085" h="1391277">
                <a:moveTo>
                  <a:pt x="0" y="0"/>
                </a:moveTo>
                <a:lnTo>
                  <a:pt x="4452085" y="0"/>
                </a:lnTo>
                <a:lnTo>
                  <a:pt x="4452085" y="1391276"/>
                </a:lnTo>
                <a:lnTo>
                  <a:pt x="0" y="13912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2974948" y="1340514"/>
            <a:ext cx="3783903" cy="679450"/>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FFFFFF"/>
                </a:solidFill>
                <a:latin typeface="Baloo"/>
              </a:rPr>
              <a:t>Hoạt động</a:t>
            </a:r>
          </a:p>
        </p:txBody>
      </p:sp>
      <p:sp>
        <p:nvSpPr>
          <p:cNvPr id="4" name="Freeform 4"/>
          <p:cNvSpPr/>
          <p:nvPr/>
        </p:nvSpPr>
        <p:spPr>
          <a:xfrm>
            <a:off x="6638494" y="762535"/>
            <a:ext cx="1675421" cy="1675421"/>
          </a:xfrm>
          <a:custGeom>
            <a:avLst/>
            <a:gdLst/>
            <a:ahLst/>
            <a:cxnLst/>
            <a:rect l="l" t="t" r="r" b="b"/>
            <a:pathLst>
              <a:path w="1675421" h="1675421">
                <a:moveTo>
                  <a:pt x="0" y="0"/>
                </a:moveTo>
                <a:lnTo>
                  <a:pt x="1675421" y="0"/>
                </a:lnTo>
                <a:lnTo>
                  <a:pt x="1675421" y="1675421"/>
                </a:lnTo>
                <a:lnTo>
                  <a:pt x="0" y="16754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6350144" y="721076"/>
            <a:ext cx="2469203" cy="2006228"/>
          </a:xfrm>
          <a:custGeom>
            <a:avLst/>
            <a:gdLst/>
            <a:ahLst/>
            <a:cxnLst/>
            <a:rect l="l" t="t" r="r" b="b"/>
            <a:pathLst>
              <a:path w="2469203" h="2006228">
                <a:moveTo>
                  <a:pt x="0" y="0"/>
                </a:moveTo>
                <a:lnTo>
                  <a:pt x="2469203" y="0"/>
                </a:lnTo>
                <a:lnTo>
                  <a:pt x="2469203" y="2006227"/>
                </a:lnTo>
                <a:lnTo>
                  <a:pt x="0" y="20062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0" y="17501"/>
            <a:ext cx="18288000" cy="10269499"/>
          </a:xfrm>
          <a:custGeom>
            <a:avLst/>
            <a:gdLst/>
            <a:ahLst/>
            <a:cxnLst/>
            <a:rect l="l" t="t" r="r" b="b"/>
            <a:pathLst>
              <a:path w="18288000" h="10269499">
                <a:moveTo>
                  <a:pt x="0" y="0"/>
                </a:moveTo>
                <a:lnTo>
                  <a:pt x="18288000" y="0"/>
                </a:lnTo>
                <a:lnTo>
                  <a:pt x="18288000" y="10269499"/>
                </a:lnTo>
                <a:lnTo>
                  <a:pt x="0" y="10269499"/>
                </a:lnTo>
                <a:lnTo>
                  <a:pt x="0" y="0"/>
                </a:lnTo>
                <a:close/>
              </a:path>
            </a:pathLst>
          </a:custGeom>
          <a:blipFill>
            <a:blip r:embed="rId8"/>
            <a:stretch>
              <a:fillRect t="-18646"/>
            </a:stretch>
          </a:blipFill>
        </p:spPr>
        <p:txBody>
          <a:bodyPr/>
          <a:lstStyle/>
          <a:p>
            <a:endParaRPr lang="en-US"/>
          </a:p>
        </p:txBody>
      </p:sp>
      <p:sp>
        <p:nvSpPr>
          <p:cNvPr id="7" name="TextBox 7"/>
          <p:cNvSpPr txBox="1"/>
          <p:nvPr/>
        </p:nvSpPr>
        <p:spPr>
          <a:xfrm>
            <a:off x="3516997" y="2961200"/>
            <a:ext cx="10697466" cy="978214"/>
          </a:xfrm>
          <a:prstGeom prst="rect">
            <a:avLst/>
          </a:prstGeom>
        </p:spPr>
        <p:txBody>
          <a:bodyPr lIns="0" tIns="0" rIns="0" bIns="0" rtlCol="0" anchor="t">
            <a:spAutoFit/>
          </a:bodyPr>
          <a:lstStyle/>
          <a:p>
            <a:pPr algn="ctr">
              <a:lnSpc>
                <a:spcPts val="8011"/>
              </a:lnSpc>
              <a:spcBef>
                <a:spcPct val="0"/>
              </a:spcBef>
            </a:pPr>
            <a:r>
              <a:rPr lang="en-US" sz="5722" dirty="0">
                <a:solidFill>
                  <a:srgbClr val="34520D"/>
                </a:solidFill>
                <a:latin typeface="Baloo"/>
              </a:rPr>
              <a:t>NHIỆM VỤ 2: HOẠT ĐỘNG CẢ LỚP</a:t>
            </a:r>
          </a:p>
        </p:txBody>
      </p:sp>
      <p:sp>
        <p:nvSpPr>
          <p:cNvPr id="8" name="TextBox 8"/>
          <p:cNvSpPr txBox="1"/>
          <p:nvPr/>
        </p:nvSpPr>
        <p:spPr>
          <a:xfrm>
            <a:off x="6925582" y="1127227"/>
            <a:ext cx="1101244" cy="850647"/>
          </a:xfrm>
          <a:prstGeom prst="rect">
            <a:avLst/>
          </a:prstGeom>
        </p:spPr>
        <p:txBody>
          <a:bodyPr lIns="0" tIns="0" rIns="0" bIns="0" rtlCol="0" anchor="t">
            <a:spAutoFit/>
          </a:bodyPr>
          <a:lstStyle/>
          <a:p>
            <a:pPr algn="ctr">
              <a:lnSpc>
                <a:spcPts val="7081"/>
              </a:lnSpc>
              <a:spcBef>
                <a:spcPct val="0"/>
              </a:spcBef>
            </a:pPr>
            <a:r>
              <a:rPr lang="en-US" sz="5058" dirty="0">
                <a:solidFill>
                  <a:srgbClr val="FFFFEF"/>
                </a:solidFill>
                <a:latin typeface="CS Gordon Rounded"/>
              </a:rPr>
              <a:t>1</a:t>
            </a:r>
          </a:p>
        </p:txBody>
      </p:sp>
      <p:sp>
        <p:nvSpPr>
          <p:cNvPr id="9" name="TextBox 9"/>
          <p:cNvSpPr txBox="1"/>
          <p:nvPr/>
        </p:nvSpPr>
        <p:spPr>
          <a:xfrm>
            <a:off x="6148200" y="1031070"/>
            <a:ext cx="11111100" cy="1309297"/>
          </a:xfrm>
          <a:prstGeom prst="rect">
            <a:avLst/>
          </a:prstGeom>
        </p:spPr>
        <p:txBody>
          <a:bodyPr lIns="0" tIns="0" rIns="0" bIns="0" rtlCol="0" anchor="t">
            <a:spAutoFit/>
          </a:bodyPr>
          <a:lstStyle/>
          <a:p>
            <a:pPr algn="ctr">
              <a:lnSpc>
                <a:spcPts val="10779"/>
              </a:lnSpc>
              <a:spcBef>
                <a:spcPct val="0"/>
              </a:spcBef>
            </a:pPr>
            <a:r>
              <a:rPr lang="en-US" sz="7699" dirty="0">
                <a:solidFill>
                  <a:srgbClr val="34520D"/>
                </a:solidFill>
                <a:latin typeface="Baloo"/>
              </a:rPr>
              <a:t>LÂM NGHIỆP</a:t>
            </a:r>
          </a:p>
        </p:txBody>
      </p:sp>
      <p:sp>
        <p:nvSpPr>
          <p:cNvPr id="10" name="TextBox 10"/>
          <p:cNvSpPr txBox="1"/>
          <p:nvPr/>
        </p:nvSpPr>
        <p:spPr>
          <a:xfrm>
            <a:off x="1919817" y="4427585"/>
            <a:ext cx="6184781" cy="565885"/>
          </a:xfrm>
          <a:prstGeom prst="rect">
            <a:avLst/>
          </a:prstGeom>
        </p:spPr>
        <p:txBody>
          <a:bodyPr lIns="0" tIns="0" rIns="0" bIns="0" rtlCol="0" anchor="t">
            <a:spAutoFit/>
          </a:bodyPr>
          <a:lstStyle/>
          <a:p>
            <a:pPr algn="ctr">
              <a:lnSpc>
                <a:spcPts val="4509"/>
              </a:lnSpc>
              <a:spcBef>
                <a:spcPct val="0"/>
              </a:spcBef>
            </a:pPr>
            <a:r>
              <a:rPr lang="en-US" sz="3221" dirty="0" err="1">
                <a:solidFill>
                  <a:srgbClr val="DB4830"/>
                </a:solidFill>
                <a:latin typeface="Baloo"/>
              </a:rPr>
              <a:t>Phân</a:t>
            </a:r>
            <a:r>
              <a:rPr lang="en-US" sz="3221" dirty="0">
                <a:solidFill>
                  <a:srgbClr val="DB4830"/>
                </a:solidFill>
                <a:latin typeface="Baloo"/>
              </a:rPr>
              <a:t> </a:t>
            </a:r>
            <a:r>
              <a:rPr lang="en-US" sz="3221" dirty="0" err="1">
                <a:solidFill>
                  <a:srgbClr val="DB4830"/>
                </a:solidFill>
                <a:latin typeface="Baloo"/>
              </a:rPr>
              <a:t>biệt</a:t>
            </a:r>
            <a:r>
              <a:rPr lang="en-US" sz="3221" dirty="0">
                <a:solidFill>
                  <a:srgbClr val="DB4830"/>
                </a:solidFill>
                <a:latin typeface="Baloo"/>
              </a:rPr>
              <a:t> </a:t>
            </a:r>
            <a:r>
              <a:rPr lang="en-US" sz="3221" dirty="0" err="1">
                <a:solidFill>
                  <a:srgbClr val="DB4830"/>
                </a:solidFill>
                <a:latin typeface="Baloo"/>
              </a:rPr>
              <a:t>các</a:t>
            </a:r>
            <a:r>
              <a:rPr lang="en-US" sz="3221" dirty="0">
                <a:solidFill>
                  <a:srgbClr val="DB4830"/>
                </a:solidFill>
                <a:latin typeface="Baloo"/>
              </a:rPr>
              <a:t> </a:t>
            </a:r>
            <a:r>
              <a:rPr lang="en-US" sz="3221" dirty="0" err="1">
                <a:solidFill>
                  <a:srgbClr val="DB4830"/>
                </a:solidFill>
                <a:latin typeface="Baloo"/>
              </a:rPr>
              <a:t>loại</a:t>
            </a:r>
            <a:r>
              <a:rPr lang="en-US" sz="3221" dirty="0">
                <a:solidFill>
                  <a:srgbClr val="DB4830"/>
                </a:solidFill>
                <a:latin typeface="Baloo"/>
              </a:rPr>
              <a:t> </a:t>
            </a:r>
            <a:r>
              <a:rPr lang="en-US" sz="3221" dirty="0" err="1">
                <a:solidFill>
                  <a:srgbClr val="DB4830"/>
                </a:solidFill>
                <a:latin typeface="Baloo"/>
              </a:rPr>
              <a:t>rừng</a:t>
            </a:r>
            <a:endParaRPr lang="en-US" sz="3221" dirty="0">
              <a:solidFill>
                <a:srgbClr val="DB4830"/>
              </a:solidFill>
              <a:latin typeface="Baloo"/>
            </a:endParaRPr>
          </a:p>
        </p:txBody>
      </p:sp>
      <p:sp>
        <p:nvSpPr>
          <p:cNvPr id="11" name="TextBox 11"/>
          <p:cNvSpPr txBox="1"/>
          <p:nvPr/>
        </p:nvSpPr>
        <p:spPr>
          <a:xfrm>
            <a:off x="9736371" y="4462736"/>
            <a:ext cx="7104159" cy="565885"/>
          </a:xfrm>
          <a:prstGeom prst="rect">
            <a:avLst/>
          </a:prstGeom>
        </p:spPr>
        <p:txBody>
          <a:bodyPr lIns="0" tIns="0" rIns="0" bIns="0" rtlCol="0" anchor="t">
            <a:spAutoFit/>
          </a:bodyPr>
          <a:lstStyle/>
          <a:p>
            <a:pPr algn="ctr">
              <a:lnSpc>
                <a:spcPts val="4509"/>
              </a:lnSpc>
              <a:spcBef>
                <a:spcPct val="0"/>
              </a:spcBef>
            </a:pPr>
            <a:r>
              <a:rPr lang="en-US" sz="3221" dirty="0" err="1">
                <a:solidFill>
                  <a:srgbClr val="DB4830"/>
                </a:solidFill>
                <a:latin typeface="Baloo"/>
              </a:rPr>
              <a:t>Phân</a:t>
            </a:r>
            <a:r>
              <a:rPr lang="en-US" sz="3221" dirty="0">
                <a:solidFill>
                  <a:srgbClr val="DB4830"/>
                </a:solidFill>
                <a:latin typeface="Baloo"/>
              </a:rPr>
              <a:t> </a:t>
            </a:r>
            <a:r>
              <a:rPr lang="en-US" sz="3221" dirty="0" err="1">
                <a:solidFill>
                  <a:srgbClr val="DB4830"/>
                </a:solidFill>
                <a:latin typeface="Baloo"/>
              </a:rPr>
              <a:t>biệt</a:t>
            </a:r>
            <a:r>
              <a:rPr lang="en-US" sz="3221" dirty="0">
                <a:solidFill>
                  <a:srgbClr val="DB4830"/>
                </a:solidFill>
                <a:latin typeface="Baloo"/>
              </a:rPr>
              <a:t> 2 </a:t>
            </a:r>
            <a:r>
              <a:rPr lang="en-US" sz="3221" dirty="0" err="1">
                <a:solidFill>
                  <a:srgbClr val="DB4830"/>
                </a:solidFill>
                <a:latin typeface="Baloo"/>
              </a:rPr>
              <a:t>hoạt</a:t>
            </a:r>
            <a:r>
              <a:rPr lang="en-US" sz="3221" dirty="0">
                <a:solidFill>
                  <a:srgbClr val="DB4830"/>
                </a:solidFill>
                <a:latin typeface="Baloo"/>
              </a:rPr>
              <a:t> </a:t>
            </a:r>
            <a:r>
              <a:rPr lang="en-US" sz="3221" dirty="0" err="1">
                <a:solidFill>
                  <a:srgbClr val="DB4830"/>
                </a:solidFill>
                <a:latin typeface="Baloo"/>
              </a:rPr>
              <a:t>động</a:t>
            </a:r>
            <a:r>
              <a:rPr lang="en-US" sz="3221" dirty="0">
                <a:solidFill>
                  <a:srgbClr val="DB4830"/>
                </a:solidFill>
                <a:latin typeface="Baloo"/>
              </a:rPr>
              <a:t> </a:t>
            </a:r>
            <a:r>
              <a:rPr lang="en-US" sz="3221" dirty="0" err="1">
                <a:solidFill>
                  <a:srgbClr val="DB4830"/>
                </a:solidFill>
                <a:latin typeface="Baloo"/>
              </a:rPr>
              <a:t>của</a:t>
            </a:r>
            <a:r>
              <a:rPr lang="en-US" sz="3221" dirty="0">
                <a:solidFill>
                  <a:srgbClr val="DB4830"/>
                </a:solidFill>
                <a:latin typeface="Baloo"/>
              </a:rPr>
              <a:t> </a:t>
            </a:r>
            <a:r>
              <a:rPr lang="en-US" sz="3221" dirty="0" err="1">
                <a:solidFill>
                  <a:srgbClr val="DB4830"/>
                </a:solidFill>
                <a:latin typeface="Baloo"/>
              </a:rPr>
              <a:t>lâm</a:t>
            </a:r>
            <a:r>
              <a:rPr lang="en-US" sz="3221" dirty="0">
                <a:solidFill>
                  <a:srgbClr val="DB4830"/>
                </a:solidFill>
                <a:latin typeface="Baloo"/>
              </a:rPr>
              <a:t> </a:t>
            </a:r>
            <a:r>
              <a:rPr lang="en-US" sz="3221" dirty="0" err="1">
                <a:solidFill>
                  <a:srgbClr val="DB4830"/>
                </a:solidFill>
                <a:latin typeface="Baloo"/>
              </a:rPr>
              <a:t>nghiệp</a:t>
            </a:r>
            <a:endParaRPr lang="en-US" sz="3221" dirty="0">
              <a:solidFill>
                <a:srgbClr val="DB4830"/>
              </a:solidFill>
              <a:latin typeface="Baloo"/>
            </a:endParaRPr>
          </a:p>
        </p:txBody>
      </p:sp>
      <p:sp>
        <p:nvSpPr>
          <p:cNvPr id="12" name="TextBox 12"/>
          <p:cNvSpPr txBox="1"/>
          <p:nvPr/>
        </p:nvSpPr>
        <p:spPr>
          <a:xfrm>
            <a:off x="2996151" y="5147036"/>
            <a:ext cx="5424911" cy="2239264"/>
          </a:xfrm>
          <a:prstGeom prst="rect">
            <a:avLst/>
          </a:prstGeom>
        </p:spPr>
        <p:txBody>
          <a:bodyPr lIns="0" tIns="0" rIns="0" bIns="0" rtlCol="0" anchor="t">
            <a:spAutoFit/>
          </a:bodyPr>
          <a:lstStyle/>
          <a:p>
            <a:pPr marL="657828" lvl="1" indent="-328914" algn="l">
              <a:lnSpc>
                <a:spcPts val="6124"/>
              </a:lnSpc>
              <a:buFont typeface="Arial"/>
              <a:buChar char="•"/>
            </a:pPr>
            <a:r>
              <a:rPr lang="en-US" sz="3046" spc="-6" dirty="0" err="1">
                <a:solidFill>
                  <a:srgbClr val="172900"/>
                </a:solidFill>
                <a:latin typeface="#9Slide03 SFU Futura_07" panose="00000900000000000000" pitchFamily="2" charset="0"/>
              </a:rPr>
              <a:t>Rừng</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phòng</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hộ</a:t>
            </a:r>
            <a:endParaRPr lang="en-US" sz="3046" spc="-6" dirty="0">
              <a:solidFill>
                <a:srgbClr val="172900"/>
              </a:solidFill>
              <a:latin typeface="#9Slide03 SFU Futura_07" panose="00000900000000000000" pitchFamily="2" charset="0"/>
            </a:endParaRPr>
          </a:p>
          <a:p>
            <a:pPr marL="657828" lvl="1" indent="-328914" algn="l">
              <a:lnSpc>
                <a:spcPts val="6124"/>
              </a:lnSpc>
              <a:buFont typeface="Arial"/>
              <a:buChar char="•"/>
            </a:pPr>
            <a:r>
              <a:rPr lang="en-US" sz="3046" spc="-6" dirty="0" err="1">
                <a:solidFill>
                  <a:srgbClr val="172900"/>
                </a:solidFill>
                <a:latin typeface="#9Slide03 SFU Futura_07" panose="00000900000000000000" pitchFamily="2" charset="0"/>
              </a:rPr>
              <a:t>Rừng</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đặc</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dụng</a:t>
            </a:r>
            <a:endParaRPr lang="en-US" sz="3046" spc="-6" dirty="0">
              <a:solidFill>
                <a:srgbClr val="172900"/>
              </a:solidFill>
              <a:latin typeface="#9Slide03 SFU Futura_07" panose="00000900000000000000" pitchFamily="2" charset="0"/>
            </a:endParaRPr>
          </a:p>
          <a:p>
            <a:pPr marL="657828" lvl="1" indent="-328914" algn="l">
              <a:lnSpc>
                <a:spcPts val="6124"/>
              </a:lnSpc>
              <a:buFont typeface="Arial"/>
              <a:buChar char="•"/>
            </a:pPr>
            <a:r>
              <a:rPr lang="en-US" sz="3046" spc="-6" dirty="0" err="1">
                <a:solidFill>
                  <a:srgbClr val="172900"/>
                </a:solidFill>
                <a:latin typeface="#9Slide03 SFU Futura_07" panose="00000900000000000000" pitchFamily="2" charset="0"/>
              </a:rPr>
              <a:t>Rừng</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sản</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xuất</a:t>
            </a:r>
            <a:endParaRPr lang="en-US" sz="3046" spc="-6" dirty="0">
              <a:solidFill>
                <a:srgbClr val="172900"/>
              </a:solidFill>
              <a:latin typeface="#9Slide03 SFU Futura_07" panose="00000900000000000000" pitchFamily="2" charset="0"/>
            </a:endParaRPr>
          </a:p>
        </p:txBody>
      </p:sp>
      <p:sp>
        <p:nvSpPr>
          <p:cNvPr id="13" name="TextBox 13"/>
          <p:cNvSpPr txBox="1"/>
          <p:nvPr/>
        </p:nvSpPr>
        <p:spPr>
          <a:xfrm>
            <a:off x="9876087" y="4993470"/>
            <a:ext cx="7976109" cy="1453796"/>
          </a:xfrm>
          <a:prstGeom prst="rect">
            <a:avLst/>
          </a:prstGeom>
        </p:spPr>
        <p:txBody>
          <a:bodyPr wrap="square" lIns="0" tIns="0" rIns="0" bIns="0" rtlCol="0" anchor="t">
            <a:spAutoFit/>
          </a:bodyPr>
          <a:lstStyle/>
          <a:p>
            <a:pPr marL="657828" lvl="1" indent="-328914" algn="l">
              <a:lnSpc>
                <a:spcPts val="6124"/>
              </a:lnSpc>
              <a:buFont typeface="Arial"/>
              <a:buChar char="•"/>
            </a:pPr>
            <a:r>
              <a:rPr lang="en-US" sz="3046" spc="-6" dirty="0" err="1">
                <a:solidFill>
                  <a:srgbClr val="172900"/>
                </a:solidFill>
                <a:latin typeface="#9Slide03 SFU Futura_07" panose="00000900000000000000" pitchFamily="2" charset="0"/>
              </a:rPr>
              <a:t>Trồng</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rừng</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khoanh</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nuôi</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bảo</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vệ</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rừng</a:t>
            </a:r>
            <a:endParaRPr lang="en-US" sz="3046" spc="-6" dirty="0">
              <a:solidFill>
                <a:srgbClr val="172900"/>
              </a:solidFill>
              <a:latin typeface="#9Slide03 SFU Futura_07" panose="00000900000000000000" pitchFamily="2" charset="0"/>
            </a:endParaRPr>
          </a:p>
          <a:p>
            <a:pPr marL="657828" lvl="1" indent="-328914" algn="l">
              <a:lnSpc>
                <a:spcPts val="6124"/>
              </a:lnSpc>
              <a:buFont typeface="Arial"/>
              <a:buChar char="•"/>
            </a:pPr>
            <a:r>
              <a:rPr lang="en-US" sz="3046" spc="-6" dirty="0" err="1">
                <a:solidFill>
                  <a:srgbClr val="172900"/>
                </a:solidFill>
                <a:latin typeface="#9Slide03 SFU Futura_07" panose="00000900000000000000" pitchFamily="2" charset="0"/>
              </a:rPr>
              <a:t>Khai</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thác</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chế</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biến</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gỗ</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và</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lâm</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sản</a:t>
            </a:r>
            <a:endParaRPr lang="en-US" sz="3046" spc="-6" dirty="0">
              <a:solidFill>
                <a:srgbClr val="172900"/>
              </a:solidFill>
              <a:latin typeface="#9Slide03 SFU Futura_07" panose="00000900000000000000" pitchFamily="2" charset="0"/>
            </a:endParaRPr>
          </a:p>
        </p:txBody>
      </p:sp>
      <p:sp>
        <p:nvSpPr>
          <p:cNvPr id="15" name="Right Brace 14"/>
          <p:cNvSpPr/>
          <p:nvPr/>
        </p:nvSpPr>
        <p:spPr>
          <a:xfrm>
            <a:off x="6560425" y="5393285"/>
            <a:ext cx="255998" cy="1048388"/>
          </a:xfrm>
          <a:prstGeom prst="rightBrace">
            <a:avLst/>
          </a:prstGeom>
          <a:ln>
            <a:solidFill>
              <a:srgbClr val="262A1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2"/>
          <p:cNvSpPr txBox="1"/>
          <p:nvPr/>
        </p:nvSpPr>
        <p:spPr>
          <a:xfrm>
            <a:off x="6688424" y="5470707"/>
            <a:ext cx="3429000" cy="669927"/>
          </a:xfrm>
          <a:prstGeom prst="rect">
            <a:avLst/>
          </a:prstGeom>
        </p:spPr>
        <p:txBody>
          <a:bodyPr wrap="square" lIns="0" tIns="0" rIns="0" bIns="0" rtlCol="0" anchor="t">
            <a:spAutoFit/>
          </a:bodyPr>
          <a:lstStyle/>
          <a:p>
            <a:pPr marL="328914" lvl="1" algn="l">
              <a:lnSpc>
                <a:spcPts val="6124"/>
              </a:lnSpc>
            </a:pPr>
            <a:r>
              <a:rPr lang="en-US" sz="3046" spc="-6" dirty="0" err="1">
                <a:solidFill>
                  <a:srgbClr val="172900"/>
                </a:solidFill>
                <a:latin typeface="#9Slide03 SFU Futura_07" panose="00000900000000000000" pitchFamily="2" charset="0"/>
              </a:rPr>
              <a:t>Rừng</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tự</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nhiên</a:t>
            </a:r>
            <a:endParaRPr lang="en-US" sz="3046" spc="-6" dirty="0">
              <a:solidFill>
                <a:srgbClr val="172900"/>
              </a:solidFill>
              <a:latin typeface="#9Slide03 SFU Futura_07" panose="00000900000000000000" pitchFamily="2" charset="0"/>
            </a:endParaRPr>
          </a:p>
        </p:txBody>
      </p:sp>
      <p:sp>
        <p:nvSpPr>
          <p:cNvPr id="18" name="TextBox 12"/>
          <p:cNvSpPr txBox="1"/>
          <p:nvPr/>
        </p:nvSpPr>
        <p:spPr>
          <a:xfrm>
            <a:off x="6485187" y="6716373"/>
            <a:ext cx="3429000" cy="669927"/>
          </a:xfrm>
          <a:prstGeom prst="rect">
            <a:avLst/>
          </a:prstGeom>
        </p:spPr>
        <p:txBody>
          <a:bodyPr wrap="square" lIns="0" tIns="0" rIns="0" bIns="0" rtlCol="0" anchor="t">
            <a:spAutoFit/>
          </a:bodyPr>
          <a:lstStyle/>
          <a:p>
            <a:pPr marL="657828" lvl="1" indent="-328914" algn="l">
              <a:lnSpc>
                <a:spcPts val="6124"/>
              </a:lnSpc>
              <a:buFont typeface="Arial"/>
              <a:buChar char="•"/>
            </a:pPr>
            <a:r>
              <a:rPr lang="en-US" sz="3046" spc="-6" dirty="0" err="1">
                <a:solidFill>
                  <a:srgbClr val="172900"/>
                </a:solidFill>
                <a:latin typeface="#9Slide03 SFU Futura_07" panose="00000900000000000000" pitchFamily="2" charset="0"/>
              </a:rPr>
              <a:t>Rừng</a:t>
            </a:r>
            <a:r>
              <a:rPr lang="en-US" sz="3046" spc="-6" dirty="0">
                <a:solidFill>
                  <a:srgbClr val="172900"/>
                </a:solidFill>
                <a:latin typeface="#9Slide03 SFU Futura_07" panose="00000900000000000000" pitchFamily="2" charset="0"/>
              </a:rPr>
              <a:t> </a:t>
            </a:r>
            <a:r>
              <a:rPr lang="en-US" sz="3046" spc="-6" dirty="0" err="1">
                <a:solidFill>
                  <a:srgbClr val="172900"/>
                </a:solidFill>
                <a:latin typeface="#9Slide03 SFU Futura_07" panose="00000900000000000000" pitchFamily="2" charset="0"/>
              </a:rPr>
              <a:t>trồng</a:t>
            </a:r>
            <a:endParaRPr lang="en-US" sz="3046" spc="-6" dirty="0">
              <a:solidFill>
                <a:srgbClr val="172900"/>
              </a:solidFill>
              <a:latin typeface="#9Slide03 SFU Futura_07" panose="00000900000000000000" pitchFamily="2" charset="0"/>
            </a:endParaRPr>
          </a:p>
        </p:txBody>
      </p:sp>
    </p:spTree>
    <p:extLst>
      <p:ext uri="{BB962C8B-B14F-4D97-AF65-F5344CB8AC3E}">
        <p14:creationId xmlns:p14="http://schemas.microsoft.com/office/powerpoint/2010/main" val="2910088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5" grpId="0" animBg="1"/>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08852" y="2272615"/>
            <a:ext cx="12941827" cy="0"/>
          </a:xfrm>
          <a:prstGeom prst="line">
            <a:avLst/>
          </a:prstGeom>
          <a:ln w="47625" cap="rnd">
            <a:solidFill>
              <a:srgbClr val="67A516"/>
            </a:solidFill>
            <a:prstDash val="solid"/>
            <a:headEnd type="triangle" w="lg" len="med"/>
            <a:tailEnd type="triangle" w="lg" len="med"/>
          </a:ln>
        </p:spPr>
        <p:txBody>
          <a:bodyPr/>
          <a:lstStyle/>
          <a:p>
            <a:endParaRPr lang="en-US"/>
          </a:p>
        </p:txBody>
      </p:sp>
      <p:sp>
        <p:nvSpPr>
          <p:cNvPr id="3" name="AutoShape 3"/>
          <p:cNvSpPr/>
          <p:nvPr/>
        </p:nvSpPr>
        <p:spPr>
          <a:xfrm flipV="1">
            <a:off x="9279766" y="1174313"/>
            <a:ext cx="0" cy="1098302"/>
          </a:xfrm>
          <a:prstGeom prst="line">
            <a:avLst/>
          </a:prstGeom>
          <a:ln w="47625" cap="rnd">
            <a:solidFill>
              <a:srgbClr val="67A516"/>
            </a:solidFill>
            <a:prstDash val="solid"/>
            <a:headEnd type="triangle" w="lg" len="med"/>
            <a:tailEnd type="none" w="sm" len="sm"/>
          </a:ln>
        </p:spPr>
        <p:txBody>
          <a:bodyPr/>
          <a:lstStyle/>
          <a:p>
            <a:endParaRPr lang="en-US"/>
          </a:p>
        </p:txBody>
      </p:sp>
      <p:grpSp>
        <p:nvGrpSpPr>
          <p:cNvPr id="4" name="Group 4"/>
          <p:cNvGrpSpPr/>
          <p:nvPr/>
        </p:nvGrpSpPr>
        <p:grpSpPr>
          <a:xfrm>
            <a:off x="238789" y="2272615"/>
            <a:ext cx="5605868" cy="7498630"/>
            <a:chOff x="0" y="0"/>
            <a:chExt cx="7474491" cy="9998173"/>
          </a:xfrm>
        </p:grpSpPr>
        <p:grpSp>
          <p:nvGrpSpPr>
            <p:cNvPr id="5" name="Group 5"/>
            <p:cNvGrpSpPr/>
            <p:nvPr/>
          </p:nvGrpSpPr>
          <p:grpSpPr>
            <a:xfrm>
              <a:off x="0" y="1152062"/>
              <a:ext cx="7474491" cy="8846111"/>
              <a:chOff x="0" y="0"/>
              <a:chExt cx="929966" cy="1100621"/>
            </a:xfrm>
          </p:grpSpPr>
          <p:sp>
            <p:nvSpPr>
              <p:cNvPr id="6" name="Freeform 6"/>
              <p:cNvSpPr/>
              <p:nvPr/>
            </p:nvSpPr>
            <p:spPr>
              <a:xfrm>
                <a:off x="0" y="0"/>
                <a:ext cx="929966" cy="1100621"/>
              </a:xfrm>
              <a:custGeom>
                <a:avLst/>
                <a:gdLst/>
                <a:ahLst/>
                <a:cxnLst/>
                <a:rect l="l" t="t" r="r" b="b"/>
                <a:pathLst>
                  <a:path w="929966" h="1100621">
                    <a:moveTo>
                      <a:pt x="110483" y="0"/>
                    </a:moveTo>
                    <a:lnTo>
                      <a:pt x="819483" y="0"/>
                    </a:lnTo>
                    <a:cubicBezTo>
                      <a:pt x="848785" y="0"/>
                      <a:pt x="876887" y="11640"/>
                      <a:pt x="897606" y="32360"/>
                    </a:cubicBezTo>
                    <a:cubicBezTo>
                      <a:pt x="918326" y="53079"/>
                      <a:pt x="929966" y="81181"/>
                      <a:pt x="929966" y="110483"/>
                    </a:cubicBezTo>
                    <a:lnTo>
                      <a:pt x="929966" y="990138"/>
                    </a:lnTo>
                    <a:cubicBezTo>
                      <a:pt x="929966" y="1019440"/>
                      <a:pt x="918326" y="1047542"/>
                      <a:pt x="897606" y="1068262"/>
                    </a:cubicBezTo>
                    <a:cubicBezTo>
                      <a:pt x="876887" y="1088981"/>
                      <a:pt x="848785" y="1100621"/>
                      <a:pt x="819483" y="1100621"/>
                    </a:cubicBezTo>
                    <a:lnTo>
                      <a:pt x="110483" y="1100621"/>
                    </a:lnTo>
                    <a:cubicBezTo>
                      <a:pt x="81181" y="1100621"/>
                      <a:pt x="53079" y="1088981"/>
                      <a:pt x="32360" y="1068262"/>
                    </a:cubicBezTo>
                    <a:cubicBezTo>
                      <a:pt x="11640" y="1047542"/>
                      <a:pt x="0" y="1019440"/>
                      <a:pt x="0" y="990138"/>
                    </a:cubicBezTo>
                    <a:lnTo>
                      <a:pt x="0" y="110483"/>
                    </a:lnTo>
                    <a:cubicBezTo>
                      <a:pt x="0" y="81181"/>
                      <a:pt x="11640" y="53079"/>
                      <a:pt x="32360" y="32360"/>
                    </a:cubicBezTo>
                    <a:cubicBezTo>
                      <a:pt x="53079" y="11640"/>
                      <a:pt x="81181" y="0"/>
                      <a:pt x="110483" y="0"/>
                    </a:cubicBezTo>
                    <a:close/>
                  </a:path>
                </a:pathLst>
              </a:custGeom>
              <a:solidFill>
                <a:srgbClr val="67A516"/>
              </a:solidFill>
            </p:spPr>
            <p:txBody>
              <a:bodyPr/>
              <a:lstStyle/>
              <a:p>
                <a:endParaRPr lang="en-US">
                  <a:latin typeface="#9Slide03 SFU Futura_07" panose="00000900000000000000" pitchFamily="2" charset="0"/>
                </a:endParaRPr>
              </a:p>
            </p:txBody>
          </p:sp>
          <p:sp>
            <p:nvSpPr>
              <p:cNvPr id="7" name="TextBox 7"/>
              <p:cNvSpPr txBox="1"/>
              <p:nvPr/>
            </p:nvSpPr>
            <p:spPr>
              <a:xfrm>
                <a:off x="0" y="-38100"/>
                <a:ext cx="929966" cy="1138721"/>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sp>
          <p:nvSpPr>
            <p:cNvPr id="8" name="TextBox 8"/>
            <p:cNvSpPr txBox="1"/>
            <p:nvPr/>
          </p:nvSpPr>
          <p:spPr>
            <a:xfrm>
              <a:off x="1216080" y="2534452"/>
              <a:ext cx="5444091" cy="2433869"/>
            </a:xfrm>
            <a:prstGeom prst="rect">
              <a:avLst/>
            </a:prstGeom>
          </p:spPr>
          <p:txBody>
            <a:bodyPr lIns="0" tIns="0" rIns="0" bIns="0" rtlCol="0" anchor="t">
              <a:spAutoFit/>
            </a:bodyPr>
            <a:lstStyle/>
            <a:p>
              <a:pPr algn="ctr">
                <a:lnSpc>
                  <a:spcPts val="4900"/>
                </a:lnSpc>
              </a:pPr>
              <a:r>
                <a:rPr lang="en-US" sz="3500">
                  <a:solidFill>
                    <a:srgbClr val="172900"/>
                  </a:solidFill>
                  <a:latin typeface="#9Slide03 SFU Futura_07" panose="00000900000000000000" pitchFamily="2" charset="0"/>
                </a:rPr>
                <a:t>Rừng phòng hộ</a:t>
              </a:r>
            </a:p>
            <a:p>
              <a:pPr algn="ctr">
                <a:lnSpc>
                  <a:spcPts val="4900"/>
                </a:lnSpc>
              </a:pPr>
              <a:endParaRPr lang="en-US" sz="3500">
                <a:solidFill>
                  <a:srgbClr val="172900"/>
                </a:solidFill>
                <a:latin typeface="#9Slide03 SFU Futura_07" panose="00000900000000000000" pitchFamily="2" charset="0"/>
              </a:endParaRPr>
            </a:p>
            <a:p>
              <a:pPr algn="ctr">
                <a:lnSpc>
                  <a:spcPts val="4900"/>
                </a:lnSpc>
              </a:pPr>
              <a:endParaRPr lang="en-US" sz="3500">
                <a:solidFill>
                  <a:srgbClr val="172900"/>
                </a:solidFill>
                <a:latin typeface="#9Slide03 SFU Futura_07" panose="00000900000000000000" pitchFamily="2" charset="0"/>
              </a:endParaRPr>
            </a:p>
          </p:txBody>
        </p:sp>
        <p:grpSp>
          <p:nvGrpSpPr>
            <p:cNvPr id="9" name="Group 9"/>
            <p:cNvGrpSpPr/>
            <p:nvPr/>
          </p:nvGrpSpPr>
          <p:grpSpPr>
            <a:xfrm>
              <a:off x="265078" y="1491180"/>
              <a:ext cx="7004693" cy="8167874"/>
              <a:chOff x="0" y="0"/>
              <a:chExt cx="1029615" cy="1200590"/>
            </a:xfrm>
          </p:grpSpPr>
          <p:sp>
            <p:nvSpPr>
              <p:cNvPr id="10" name="Freeform 10"/>
              <p:cNvSpPr/>
              <p:nvPr/>
            </p:nvSpPr>
            <p:spPr>
              <a:xfrm>
                <a:off x="0" y="0"/>
                <a:ext cx="1029614" cy="1200590"/>
              </a:xfrm>
              <a:custGeom>
                <a:avLst/>
                <a:gdLst/>
                <a:ahLst/>
                <a:cxnLst/>
                <a:rect l="l" t="t" r="r" b="b"/>
                <a:pathLst>
                  <a:path w="1029614" h="1200590">
                    <a:moveTo>
                      <a:pt x="100209" y="0"/>
                    </a:moveTo>
                    <a:lnTo>
                      <a:pt x="929405" y="0"/>
                    </a:lnTo>
                    <a:cubicBezTo>
                      <a:pt x="955982" y="0"/>
                      <a:pt x="981471" y="10558"/>
                      <a:pt x="1000264" y="29351"/>
                    </a:cubicBezTo>
                    <a:cubicBezTo>
                      <a:pt x="1019057" y="48143"/>
                      <a:pt x="1029614" y="73632"/>
                      <a:pt x="1029614" y="100209"/>
                    </a:cubicBezTo>
                    <a:lnTo>
                      <a:pt x="1029614" y="1100381"/>
                    </a:lnTo>
                    <a:cubicBezTo>
                      <a:pt x="1029614" y="1126958"/>
                      <a:pt x="1019057" y="1152446"/>
                      <a:pt x="1000264" y="1171239"/>
                    </a:cubicBezTo>
                    <a:cubicBezTo>
                      <a:pt x="981471" y="1190032"/>
                      <a:pt x="955982" y="1200590"/>
                      <a:pt x="929405" y="1200590"/>
                    </a:cubicBezTo>
                    <a:lnTo>
                      <a:pt x="100209" y="1200590"/>
                    </a:lnTo>
                    <a:cubicBezTo>
                      <a:pt x="73632" y="1200590"/>
                      <a:pt x="48143" y="1190032"/>
                      <a:pt x="29351" y="1171239"/>
                    </a:cubicBezTo>
                    <a:cubicBezTo>
                      <a:pt x="10558" y="1152446"/>
                      <a:pt x="0" y="1126958"/>
                      <a:pt x="0" y="1100381"/>
                    </a:cubicBezTo>
                    <a:lnTo>
                      <a:pt x="0" y="100209"/>
                    </a:lnTo>
                    <a:cubicBezTo>
                      <a:pt x="0" y="73632"/>
                      <a:pt x="10558" y="48143"/>
                      <a:pt x="29351" y="29351"/>
                    </a:cubicBezTo>
                    <a:cubicBezTo>
                      <a:pt x="48143" y="10558"/>
                      <a:pt x="73632" y="0"/>
                      <a:pt x="100209" y="0"/>
                    </a:cubicBezTo>
                    <a:close/>
                  </a:path>
                </a:pathLst>
              </a:custGeom>
              <a:solidFill>
                <a:srgbClr val="FEF7EB"/>
              </a:solidFill>
            </p:spPr>
            <p:txBody>
              <a:bodyPr/>
              <a:lstStyle/>
              <a:p>
                <a:endParaRPr lang="en-US">
                  <a:latin typeface="#9Slide03 SFU Futura_07" panose="00000900000000000000" pitchFamily="2" charset="0"/>
                </a:endParaRPr>
              </a:p>
            </p:txBody>
          </p:sp>
          <p:sp>
            <p:nvSpPr>
              <p:cNvPr id="11" name="TextBox 11"/>
              <p:cNvSpPr txBox="1"/>
              <p:nvPr/>
            </p:nvSpPr>
            <p:spPr>
              <a:xfrm>
                <a:off x="0" y="-38100"/>
                <a:ext cx="1029615" cy="1238690"/>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grpSp>
          <p:nvGrpSpPr>
            <p:cNvPr id="12" name="Group 12"/>
            <p:cNvGrpSpPr/>
            <p:nvPr/>
          </p:nvGrpSpPr>
          <p:grpSpPr>
            <a:xfrm>
              <a:off x="2780266" y="0"/>
              <a:ext cx="1974317" cy="19743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DB"/>
              </a:solidFill>
              <a:ln w="76200" cap="sq">
                <a:solidFill>
                  <a:srgbClr val="5D8008"/>
                </a:solidFill>
                <a:prstDash val="solid"/>
                <a:miter/>
              </a:ln>
            </p:spPr>
            <p:txBody>
              <a:bodyPr/>
              <a:lstStyle/>
              <a:p>
                <a:endParaRPr lang="en-US">
                  <a:latin typeface="#9Slide03 SFU Futura_07" panose="00000900000000000000" pitchFamily="2" charset="0"/>
                </a:endParaRP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sp>
          <p:nvSpPr>
            <p:cNvPr id="15" name="TextBox 15"/>
            <p:cNvSpPr txBox="1"/>
            <p:nvPr/>
          </p:nvSpPr>
          <p:spPr>
            <a:xfrm>
              <a:off x="464472" y="3295688"/>
              <a:ext cx="6606528" cy="6593429"/>
            </a:xfrm>
            <a:prstGeom prst="rect">
              <a:avLst/>
            </a:prstGeom>
          </p:spPr>
          <p:txBody>
            <a:bodyPr lIns="0" tIns="0" rIns="0" bIns="0" rtlCol="0" anchor="t">
              <a:spAutoFit/>
            </a:bodyPr>
            <a:lstStyle/>
            <a:p>
              <a:pPr algn="just">
                <a:lnSpc>
                  <a:spcPts val="4940"/>
                </a:lnSpc>
              </a:pPr>
              <a:r>
                <a:rPr lang="en-US" sz="2699" dirty="0" err="1">
                  <a:solidFill>
                    <a:srgbClr val="172900"/>
                  </a:solidFill>
                  <a:latin typeface="#9Slide03 SFU Futura_07" panose="00000900000000000000" pitchFamily="2" charset="0"/>
                </a:rPr>
                <a:t>Chủ</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yếu</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để</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bảo</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vệ</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nguồn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nước</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bảo</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vệ</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đất</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chống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xói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mòn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sạt</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lở</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lũ</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quét</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lũ</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ống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chống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sa</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mạc</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hóa</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hạn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chế</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thiên</a:t>
              </a:r>
              <a:r>
                <a:rPr lang="en-US" sz="2699" dirty="0">
                  <a:solidFill>
                    <a:srgbClr val="172900"/>
                  </a:solidFill>
                  <a:latin typeface="#9Slide03 SFU Futura_07" panose="00000900000000000000" pitchFamily="2" charset="0"/>
                </a:rPr>
                <a:t> tai, ... </a:t>
              </a:r>
              <a:r>
                <a:rPr lang="en-US" sz="2699" dirty="0" err="1">
                  <a:solidFill>
                    <a:srgbClr val="172900"/>
                  </a:solidFill>
                  <a:latin typeface="#9Slide03 SFU Futura_07" panose="00000900000000000000" pitchFamily="2" charset="0"/>
                </a:rPr>
                <a:t>kết</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hợp</a:t>
              </a:r>
              <a:r>
                <a:rPr lang="en-US" sz="2699" dirty="0">
                  <a:solidFill>
                    <a:srgbClr val="172900"/>
                  </a:solidFill>
                  <a:latin typeface="#9Slide03 SFU Futura_07" panose="00000900000000000000" pitchFamily="2" charset="0"/>
                </a:rPr>
                <a:t> du </a:t>
              </a:r>
              <a:r>
                <a:rPr lang="en-US" sz="2699" dirty="0" err="1">
                  <a:solidFill>
                    <a:srgbClr val="172900"/>
                  </a:solidFill>
                  <a:latin typeface="#9Slide03 SFU Futura_07" panose="00000900000000000000" pitchFamily="2" charset="0"/>
                </a:rPr>
                <a:t>lịch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sinh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thái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nghỉ</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dưỡng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giải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trí</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cung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ứng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dịch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vụ</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môi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trường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rừng</a:t>
              </a:r>
              <a:r>
                <a:rPr lang="en-US" sz="2699" dirty="0">
                  <a:solidFill>
                    <a:srgbClr val="172900"/>
                  </a:solidFill>
                  <a:latin typeface="#9Slide03 SFU Futura_07" panose="00000900000000000000" pitchFamily="2" charset="0"/>
                </a:rPr>
                <a:t>.</a:t>
              </a:r>
            </a:p>
            <a:p>
              <a:pPr marL="0" lvl="0" indent="0" algn="just">
                <a:lnSpc>
                  <a:spcPts val="4940"/>
                </a:lnSpc>
              </a:pPr>
              <a:endParaRPr lang="en-US" sz="2699" dirty="0">
                <a:solidFill>
                  <a:srgbClr val="172900"/>
                </a:solidFill>
                <a:latin typeface="#9Slide03 SFU Futura_07" panose="00000900000000000000" pitchFamily="2" charset="0"/>
              </a:endParaRPr>
            </a:p>
          </p:txBody>
        </p:sp>
        <p:sp>
          <p:nvSpPr>
            <p:cNvPr id="16" name="Freeform 16"/>
            <p:cNvSpPr/>
            <p:nvPr/>
          </p:nvSpPr>
          <p:spPr>
            <a:xfrm>
              <a:off x="3240015" y="173711"/>
              <a:ext cx="1452985" cy="1276810"/>
            </a:xfrm>
            <a:custGeom>
              <a:avLst/>
              <a:gdLst/>
              <a:ahLst/>
              <a:cxnLst/>
              <a:rect l="l" t="t" r="r" b="b"/>
              <a:pathLst>
                <a:path w="1452985" h="1276810">
                  <a:moveTo>
                    <a:pt x="0" y="0"/>
                  </a:moveTo>
                  <a:lnTo>
                    <a:pt x="1452984" y="0"/>
                  </a:lnTo>
                  <a:lnTo>
                    <a:pt x="1452984" y="1276810"/>
                  </a:lnTo>
                  <a:lnTo>
                    <a:pt x="0" y="12768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9Slide03 SFU Futura_07" panose="00000900000000000000" pitchFamily="2" charset="0"/>
              </a:endParaRPr>
            </a:p>
          </p:txBody>
        </p:sp>
        <p:sp>
          <p:nvSpPr>
            <p:cNvPr id="17" name="TextBox 17"/>
            <p:cNvSpPr txBox="1"/>
            <p:nvPr/>
          </p:nvSpPr>
          <p:spPr>
            <a:xfrm>
              <a:off x="1015200" y="2212104"/>
              <a:ext cx="5444091" cy="2433869"/>
            </a:xfrm>
            <a:prstGeom prst="rect">
              <a:avLst/>
            </a:prstGeom>
          </p:spPr>
          <p:txBody>
            <a:bodyPr lIns="0" tIns="0" rIns="0" bIns="0" rtlCol="0" anchor="t">
              <a:spAutoFit/>
            </a:bodyPr>
            <a:lstStyle/>
            <a:p>
              <a:pPr algn="ctr">
                <a:lnSpc>
                  <a:spcPts val="4900"/>
                </a:lnSpc>
              </a:pPr>
              <a:r>
                <a:rPr lang="en-US" sz="3500" dirty="0" err="1">
                  <a:solidFill>
                    <a:srgbClr val="172900"/>
                  </a:solidFill>
                  <a:latin typeface="#9Slide03 SFU Futura_07" panose="00000900000000000000" pitchFamily="2" charset="0"/>
                </a:rPr>
                <a:t>Rừng</a:t>
              </a:r>
              <a:r>
                <a:rPr lang="en-US" sz="3500" dirty="0">
                  <a:solidFill>
                    <a:srgbClr val="172900"/>
                  </a:solidFill>
                  <a:latin typeface="#9Slide03 SFU Futura_07" panose="00000900000000000000" pitchFamily="2" charset="0"/>
                </a:rPr>
                <a:t> </a:t>
              </a:r>
              <a:r>
                <a:rPr lang="en-US" sz="3500" dirty="0" err="1">
                  <a:solidFill>
                    <a:srgbClr val="172900"/>
                  </a:solidFill>
                  <a:latin typeface="#9Slide03 SFU Futura_07" panose="00000900000000000000" pitchFamily="2" charset="0"/>
                </a:rPr>
                <a:t>phòng</a:t>
              </a:r>
              <a:r>
                <a:rPr lang="en-US" sz="3500" dirty="0">
                  <a:solidFill>
                    <a:srgbClr val="172900"/>
                  </a:solidFill>
                  <a:latin typeface="#9Slide03 SFU Futura_07" panose="00000900000000000000" pitchFamily="2" charset="0"/>
                </a:rPr>
                <a:t> </a:t>
              </a:r>
              <a:r>
                <a:rPr lang="en-US" sz="3500" dirty="0" err="1">
                  <a:solidFill>
                    <a:srgbClr val="172900"/>
                  </a:solidFill>
                  <a:latin typeface="#9Slide03 SFU Futura_07" panose="00000900000000000000" pitchFamily="2" charset="0"/>
                </a:rPr>
                <a:t>hộ</a:t>
              </a:r>
              <a:endParaRPr lang="en-US" sz="3500" dirty="0">
                <a:solidFill>
                  <a:srgbClr val="172900"/>
                </a:solidFill>
                <a:latin typeface="#9Slide03 SFU Futura_07" panose="00000900000000000000" pitchFamily="2" charset="0"/>
              </a:endParaRPr>
            </a:p>
            <a:p>
              <a:pPr algn="ctr">
                <a:lnSpc>
                  <a:spcPts val="4900"/>
                </a:lnSpc>
              </a:pPr>
              <a:endParaRPr lang="en-US" sz="3500" dirty="0">
                <a:solidFill>
                  <a:srgbClr val="172900"/>
                </a:solidFill>
                <a:latin typeface="#9Slide03 SFU Futura_07" panose="00000900000000000000" pitchFamily="2" charset="0"/>
              </a:endParaRPr>
            </a:p>
            <a:p>
              <a:pPr algn="ctr">
                <a:lnSpc>
                  <a:spcPts val="4900"/>
                </a:lnSpc>
              </a:pPr>
              <a:endParaRPr lang="en-US" sz="3500" dirty="0">
                <a:solidFill>
                  <a:srgbClr val="172900"/>
                </a:solidFill>
                <a:latin typeface="#9Slide03 SFU Futura_07" panose="00000900000000000000" pitchFamily="2" charset="0"/>
              </a:endParaRPr>
            </a:p>
          </p:txBody>
        </p:sp>
      </p:grpSp>
      <p:grpSp>
        <p:nvGrpSpPr>
          <p:cNvPr id="18" name="Group 18"/>
          <p:cNvGrpSpPr/>
          <p:nvPr/>
        </p:nvGrpSpPr>
        <p:grpSpPr>
          <a:xfrm>
            <a:off x="6476832" y="2272615"/>
            <a:ext cx="5605868" cy="7498630"/>
            <a:chOff x="0" y="0"/>
            <a:chExt cx="7474491" cy="9998173"/>
          </a:xfrm>
        </p:grpSpPr>
        <p:grpSp>
          <p:nvGrpSpPr>
            <p:cNvPr id="19" name="Group 19"/>
            <p:cNvGrpSpPr/>
            <p:nvPr/>
          </p:nvGrpSpPr>
          <p:grpSpPr>
            <a:xfrm>
              <a:off x="0" y="1152062"/>
              <a:ext cx="7474491" cy="8846111"/>
              <a:chOff x="0" y="0"/>
              <a:chExt cx="929966" cy="1100621"/>
            </a:xfrm>
          </p:grpSpPr>
          <p:sp>
            <p:nvSpPr>
              <p:cNvPr id="20" name="Freeform 20"/>
              <p:cNvSpPr/>
              <p:nvPr/>
            </p:nvSpPr>
            <p:spPr>
              <a:xfrm>
                <a:off x="0" y="0"/>
                <a:ext cx="929966" cy="1100621"/>
              </a:xfrm>
              <a:custGeom>
                <a:avLst/>
                <a:gdLst/>
                <a:ahLst/>
                <a:cxnLst/>
                <a:rect l="l" t="t" r="r" b="b"/>
                <a:pathLst>
                  <a:path w="929966" h="1100621">
                    <a:moveTo>
                      <a:pt x="110483" y="0"/>
                    </a:moveTo>
                    <a:lnTo>
                      <a:pt x="819483" y="0"/>
                    </a:lnTo>
                    <a:cubicBezTo>
                      <a:pt x="848785" y="0"/>
                      <a:pt x="876887" y="11640"/>
                      <a:pt x="897606" y="32360"/>
                    </a:cubicBezTo>
                    <a:cubicBezTo>
                      <a:pt x="918326" y="53079"/>
                      <a:pt x="929966" y="81181"/>
                      <a:pt x="929966" y="110483"/>
                    </a:cubicBezTo>
                    <a:lnTo>
                      <a:pt x="929966" y="990138"/>
                    </a:lnTo>
                    <a:cubicBezTo>
                      <a:pt x="929966" y="1019440"/>
                      <a:pt x="918326" y="1047542"/>
                      <a:pt x="897606" y="1068262"/>
                    </a:cubicBezTo>
                    <a:cubicBezTo>
                      <a:pt x="876887" y="1088981"/>
                      <a:pt x="848785" y="1100621"/>
                      <a:pt x="819483" y="1100621"/>
                    </a:cubicBezTo>
                    <a:lnTo>
                      <a:pt x="110483" y="1100621"/>
                    </a:lnTo>
                    <a:cubicBezTo>
                      <a:pt x="81181" y="1100621"/>
                      <a:pt x="53079" y="1088981"/>
                      <a:pt x="32360" y="1068262"/>
                    </a:cubicBezTo>
                    <a:cubicBezTo>
                      <a:pt x="11640" y="1047542"/>
                      <a:pt x="0" y="1019440"/>
                      <a:pt x="0" y="990138"/>
                    </a:cubicBezTo>
                    <a:lnTo>
                      <a:pt x="0" y="110483"/>
                    </a:lnTo>
                    <a:cubicBezTo>
                      <a:pt x="0" y="81181"/>
                      <a:pt x="11640" y="53079"/>
                      <a:pt x="32360" y="32360"/>
                    </a:cubicBezTo>
                    <a:cubicBezTo>
                      <a:pt x="53079" y="11640"/>
                      <a:pt x="81181" y="0"/>
                      <a:pt x="110483" y="0"/>
                    </a:cubicBezTo>
                    <a:close/>
                  </a:path>
                </a:pathLst>
              </a:custGeom>
              <a:solidFill>
                <a:srgbClr val="67A516"/>
              </a:solidFill>
            </p:spPr>
            <p:txBody>
              <a:bodyPr/>
              <a:lstStyle/>
              <a:p>
                <a:endParaRPr lang="en-US">
                  <a:latin typeface="#9Slide03 SFU Futura_07" panose="00000900000000000000" pitchFamily="2" charset="0"/>
                </a:endParaRPr>
              </a:p>
            </p:txBody>
          </p:sp>
          <p:sp>
            <p:nvSpPr>
              <p:cNvPr id="21" name="TextBox 21"/>
              <p:cNvSpPr txBox="1"/>
              <p:nvPr/>
            </p:nvSpPr>
            <p:spPr>
              <a:xfrm>
                <a:off x="0" y="-38100"/>
                <a:ext cx="929966" cy="1138721"/>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sp>
          <p:nvSpPr>
            <p:cNvPr id="22" name="TextBox 22"/>
            <p:cNvSpPr txBox="1"/>
            <p:nvPr/>
          </p:nvSpPr>
          <p:spPr>
            <a:xfrm>
              <a:off x="1216080" y="2534452"/>
              <a:ext cx="5444091" cy="2433869"/>
            </a:xfrm>
            <a:prstGeom prst="rect">
              <a:avLst/>
            </a:prstGeom>
          </p:spPr>
          <p:txBody>
            <a:bodyPr lIns="0" tIns="0" rIns="0" bIns="0" rtlCol="0" anchor="t">
              <a:spAutoFit/>
            </a:bodyPr>
            <a:lstStyle/>
            <a:p>
              <a:pPr algn="ctr">
                <a:lnSpc>
                  <a:spcPts val="4900"/>
                </a:lnSpc>
              </a:pPr>
              <a:r>
                <a:rPr lang="en-US" sz="3500">
                  <a:solidFill>
                    <a:srgbClr val="172900"/>
                  </a:solidFill>
                  <a:latin typeface="#9Slide03 SFU Futura_07" panose="00000900000000000000" pitchFamily="2" charset="0"/>
                </a:rPr>
                <a:t>Rừng phòng hộ</a:t>
              </a:r>
            </a:p>
            <a:p>
              <a:pPr algn="ctr">
                <a:lnSpc>
                  <a:spcPts val="4900"/>
                </a:lnSpc>
              </a:pPr>
              <a:endParaRPr lang="en-US" sz="3500">
                <a:solidFill>
                  <a:srgbClr val="172900"/>
                </a:solidFill>
                <a:latin typeface="#9Slide03 SFU Futura_07" panose="00000900000000000000" pitchFamily="2" charset="0"/>
              </a:endParaRPr>
            </a:p>
            <a:p>
              <a:pPr algn="ctr">
                <a:lnSpc>
                  <a:spcPts val="4900"/>
                </a:lnSpc>
              </a:pPr>
              <a:endParaRPr lang="en-US" sz="3500">
                <a:solidFill>
                  <a:srgbClr val="172900"/>
                </a:solidFill>
                <a:latin typeface="#9Slide03 SFU Futura_07" panose="00000900000000000000" pitchFamily="2" charset="0"/>
              </a:endParaRPr>
            </a:p>
          </p:txBody>
        </p:sp>
        <p:grpSp>
          <p:nvGrpSpPr>
            <p:cNvPr id="23" name="Group 23"/>
            <p:cNvGrpSpPr/>
            <p:nvPr/>
          </p:nvGrpSpPr>
          <p:grpSpPr>
            <a:xfrm>
              <a:off x="265078" y="1491180"/>
              <a:ext cx="7004693" cy="8167874"/>
              <a:chOff x="0" y="0"/>
              <a:chExt cx="1029615" cy="1200590"/>
            </a:xfrm>
          </p:grpSpPr>
          <p:sp>
            <p:nvSpPr>
              <p:cNvPr id="24" name="Freeform 24"/>
              <p:cNvSpPr/>
              <p:nvPr/>
            </p:nvSpPr>
            <p:spPr>
              <a:xfrm>
                <a:off x="0" y="0"/>
                <a:ext cx="1029614" cy="1200590"/>
              </a:xfrm>
              <a:custGeom>
                <a:avLst/>
                <a:gdLst/>
                <a:ahLst/>
                <a:cxnLst/>
                <a:rect l="l" t="t" r="r" b="b"/>
                <a:pathLst>
                  <a:path w="1029614" h="1200590">
                    <a:moveTo>
                      <a:pt x="100209" y="0"/>
                    </a:moveTo>
                    <a:lnTo>
                      <a:pt x="929405" y="0"/>
                    </a:lnTo>
                    <a:cubicBezTo>
                      <a:pt x="955982" y="0"/>
                      <a:pt x="981471" y="10558"/>
                      <a:pt x="1000264" y="29351"/>
                    </a:cubicBezTo>
                    <a:cubicBezTo>
                      <a:pt x="1019057" y="48143"/>
                      <a:pt x="1029614" y="73632"/>
                      <a:pt x="1029614" y="100209"/>
                    </a:cubicBezTo>
                    <a:lnTo>
                      <a:pt x="1029614" y="1100381"/>
                    </a:lnTo>
                    <a:cubicBezTo>
                      <a:pt x="1029614" y="1126958"/>
                      <a:pt x="1019057" y="1152446"/>
                      <a:pt x="1000264" y="1171239"/>
                    </a:cubicBezTo>
                    <a:cubicBezTo>
                      <a:pt x="981471" y="1190032"/>
                      <a:pt x="955982" y="1200590"/>
                      <a:pt x="929405" y="1200590"/>
                    </a:cubicBezTo>
                    <a:lnTo>
                      <a:pt x="100209" y="1200590"/>
                    </a:lnTo>
                    <a:cubicBezTo>
                      <a:pt x="73632" y="1200590"/>
                      <a:pt x="48143" y="1190032"/>
                      <a:pt x="29351" y="1171239"/>
                    </a:cubicBezTo>
                    <a:cubicBezTo>
                      <a:pt x="10558" y="1152446"/>
                      <a:pt x="0" y="1126958"/>
                      <a:pt x="0" y="1100381"/>
                    </a:cubicBezTo>
                    <a:lnTo>
                      <a:pt x="0" y="100209"/>
                    </a:lnTo>
                    <a:cubicBezTo>
                      <a:pt x="0" y="73632"/>
                      <a:pt x="10558" y="48143"/>
                      <a:pt x="29351" y="29351"/>
                    </a:cubicBezTo>
                    <a:cubicBezTo>
                      <a:pt x="48143" y="10558"/>
                      <a:pt x="73632" y="0"/>
                      <a:pt x="100209" y="0"/>
                    </a:cubicBezTo>
                    <a:close/>
                  </a:path>
                </a:pathLst>
              </a:custGeom>
              <a:solidFill>
                <a:srgbClr val="FEF7EB"/>
              </a:solidFill>
            </p:spPr>
            <p:txBody>
              <a:bodyPr/>
              <a:lstStyle/>
              <a:p>
                <a:endParaRPr lang="en-US">
                  <a:latin typeface="#9Slide03 SFU Futura_07" panose="00000900000000000000" pitchFamily="2" charset="0"/>
                </a:endParaRPr>
              </a:p>
            </p:txBody>
          </p:sp>
          <p:sp>
            <p:nvSpPr>
              <p:cNvPr id="25" name="TextBox 25"/>
              <p:cNvSpPr txBox="1"/>
              <p:nvPr/>
            </p:nvSpPr>
            <p:spPr>
              <a:xfrm>
                <a:off x="0" y="-38100"/>
                <a:ext cx="1029615" cy="1238690"/>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grpSp>
          <p:nvGrpSpPr>
            <p:cNvPr id="26" name="Group 26"/>
            <p:cNvGrpSpPr/>
            <p:nvPr/>
          </p:nvGrpSpPr>
          <p:grpSpPr>
            <a:xfrm>
              <a:off x="2780266" y="0"/>
              <a:ext cx="1974317" cy="197431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DB"/>
              </a:solidFill>
              <a:ln w="76200" cap="sq">
                <a:solidFill>
                  <a:srgbClr val="5D8008"/>
                </a:solidFill>
                <a:prstDash val="solid"/>
                <a:miter/>
              </a:ln>
            </p:spPr>
            <p:txBody>
              <a:bodyPr/>
              <a:lstStyle/>
              <a:p>
                <a:endParaRPr lang="en-US">
                  <a:latin typeface="#9Slide03 SFU Futura_07" panose="00000900000000000000" pitchFamily="2" charset="0"/>
                </a:endParaRPr>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sp>
          <p:nvSpPr>
            <p:cNvPr id="29" name="TextBox 29"/>
            <p:cNvSpPr txBox="1"/>
            <p:nvPr/>
          </p:nvSpPr>
          <p:spPr>
            <a:xfrm>
              <a:off x="464472" y="3295688"/>
              <a:ext cx="6606528" cy="6593429"/>
            </a:xfrm>
            <a:prstGeom prst="rect">
              <a:avLst/>
            </a:prstGeom>
          </p:spPr>
          <p:txBody>
            <a:bodyPr lIns="0" tIns="0" rIns="0" bIns="0" rtlCol="0" anchor="t">
              <a:spAutoFit/>
            </a:bodyPr>
            <a:lstStyle/>
            <a:p>
              <a:pPr algn="just">
                <a:lnSpc>
                  <a:spcPts val="4940"/>
                </a:lnSpc>
              </a:pPr>
              <a:r>
                <a:rPr lang="en-US" sz="2699" dirty="0" err="1">
                  <a:solidFill>
                    <a:srgbClr val="172900"/>
                  </a:solidFill>
                  <a:latin typeface="#9Slide03 SFU Futura_07" panose="00000900000000000000" pitchFamily="2" charset="0"/>
                </a:rPr>
                <a:t>Chủ</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yếu</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để</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bảo</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tồn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hệ</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sinh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thái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rừng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tự</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nhiên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nguồn</a:t>
              </a:r>
              <a:r>
                <a:rPr lang="en-US" sz="2699" dirty="0">
                  <a:solidFill>
                    <a:srgbClr val="172900"/>
                  </a:solidFill>
                  <a:latin typeface="#9Slide03 SFU Futura_07" panose="00000900000000000000" pitchFamily="2" charset="0"/>
                </a:rPr>
                <a:t> gen, </a:t>
              </a:r>
              <a:r>
                <a:rPr lang="en-US" sz="2699" dirty="0" err="1">
                  <a:solidFill>
                    <a:srgbClr val="172900"/>
                  </a:solidFill>
                  <a:latin typeface="#9Slide03 SFU Futura_07" panose="00000900000000000000" pitchFamily="2" charset="0"/>
                </a:rPr>
                <a:t>nghiên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cứu</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khoa</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học</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bảo</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tồn</a:t>
              </a:r>
              <a:r>
                <a:rPr lang="en-US" sz="2699" dirty="0">
                  <a:solidFill>
                    <a:srgbClr val="172900"/>
                  </a:solidFill>
                  <a:latin typeface="#9Slide03 SFU Futura_07" panose="00000900000000000000" pitchFamily="2" charset="0"/>
                </a:rPr>
                <a:t> di ....</a:t>
              </a:r>
              <a:r>
                <a:rPr lang="en-US" sz="2699" dirty="0" err="1">
                  <a:solidFill>
                    <a:srgbClr val="172900"/>
                  </a:solidFill>
                  <a:latin typeface="#9Slide03 SFU Futura_07" panose="00000900000000000000" pitchFamily="2" charset="0"/>
                </a:rPr>
                <a:t>kết</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hợp</a:t>
              </a:r>
              <a:r>
                <a:rPr lang="en-US" sz="2699" dirty="0">
                  <a:solidFill>
                    <a:srgbClr val="172900"/>
                  </a:solidFill>
                  <a:latin typeface="#9Slide03 SFU Futura_07" panose="00000900000000000000" pitchFamily="2" charset="0"/>
                </a:rPr>
                <a:t> du </a:t>
              </a:r>
              <a:r>
                <a:rPr lang="en-US" sz="2699" dirty="0" err="1">
                  <a:solidFill>
                    <a:srgbClr val="172900"/>
                  </a:solidFill>
                  <a:latin typeface="#9Slide03 SFU Futura_07" panose="00000900000000000000" pitchFamily="2" charset="0"/>
                </a:rPr>
                <a:t>lịch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sinh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thái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trừ</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phân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khu</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bảo</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vệ</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nghiêm</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ngặt</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cung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ứng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dịch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vụ</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môi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trường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rừng</a:t>
              </a:r>
              <a:r>
                <a:rPr lang="en-US" sz="2699" dirty="0">
                  <a:solidFill>
                    <a:srgbClr val="172900"/>
                  </a:solidFill>
                  <a:latin typeface="#9Slide03 SFU Futura_07" panose="00000900000000000000" pitchFamily="2" charset="0"/>
                </a:rPr>
                <a:t>.</a:t>
              </a:r>
            </a:p>
            <a:p>
              <a:pPr marL="0" lvl="0" indent="0" algn="just">
                <a:lnSpc>
                  <a:spcPts val="4940"/>
                </a:lnSpc>
              </a:pPr>
              <a:endParaRPr lang="en-US" sz="2699" dirty="0">
                <a:solidFill>
                  <a:srgbClr val="172900"/>
                </a:solidFill>
                <a:latin typeface="#9Slide03 SFU Futura_07" panose="00000900000000000000" pitchFamily="2" charset="0"/>
              </a:endParaRPr>
            </a:p>
          </p:txBody>
        </p:sp>
        <p:sp>
          <p:nvSpPr>
            <p:cNvPr id="30" name="Freeform 30"/>
            <p:cNvSpPr/>
            <p:nvPr/>
          </p:nvSpPr>
          <p:spPr>
            <a:xfrm>
              <a:off x="3240015" y="173711"/>
              <a:ext cx="1452985" cy="1276810"/>
            </a:xfrm>
            <a:custGeom>
              <a:avLst/>
              <a:gdLst/>
              <a:ahLst/>
              <a:cxnLst/>
              <a:rect l="l" t="t" r="r" b="b"/>
              <a:pathLst>
                <a:path w="1452985" h="1276810">
                  <a:moveTo>
                    <a:pt x="0" y="0"/>
                  </a:moveTo>
                  <a:lnTo>
                    <a:pt x="1452984" y="0"/>
                  </a:lnTo>
                  <a:lnTo>
                    <a:pt x="1452984" y="1276810"/>
                  </a:lnTo>
                  <a:lnTo>
                    <a:pt x="0" y="12768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9Slide03 SFU Futura_07" panose="00000900000000000000" pitchFamily="2" charset="0"/>
              </a:endParaRPr>
            </a:p>
          </p:txBody>
        </p:sp>
        <p:sp>
          <p:nvSpPr>
            <p:cNvPr id="31" name="TextBox 31"/>
            <p:cNvSpPr txBox="1"/>
            <p:nvPr/>
          </p:nvSpPr>
          <p:spPr>
            <a:xfrm>
              <a:off x="1015200" y="2212104"/>
              <a:ext cx="5444091" cy="783067"/>
            </a:xfrm>
            <a:prstGeom prst="rect">
              <a:avLst/>
            </a:prstGeom>
          </p:spPr>
          <p:txBody>
            <a:bodyPr lIns="0" tIns="0" rIns="0" bIns="0" rtlCol="0" anchor="t">
              <a:spAutoFit/>
            </a:bodyPr>
            <a:lstStyle/>
            <a:p>
              <a:pPr algn="ctr">
                <a:lnSpc>
                  <a:spcPts val="4900"/>
                </a:lnSpc>
              </a:pPr>
              <a:r>
                <a:rPr lang="en-US" sz="3500">
                  <a:solidFill>
                    <a:srgbClr val="172900"/>
                  </a:solidFill>
                  <a:latin typeface="#9Slide03 SFU Futura_07" panose="00000900000000000000" pitchFamily="2" charset="0"/>
                </a:rPr>
                <a:t> Rừng đặc dụng</a:t>
              </a:r>
            </a:p>
          </p:txBody>
        </p:sp>
      </p:grpSp>
      <p:grpSp>
        <p:nvGrpSpPr>
          <p:cNvPr id="32" name="Group 32"/>
          <p:cNvGrpSpPr/>
          <p:nvPr/>
        </p:nvGrpSpPr>
        <p:grpSpPr>
          <a:xfrm>
            <a:off x="12356488" y="2272615"/>
            <a:ext cx="5605868" cy="7498630"/>
            <a:chOff x="0" y="0"/>
            <a:chExt cx="7474491" cy="9998173"/>
          </a:xfrm>
        </p:grpSpPr>
        <p:grpSp>
          <p:nvGrpSpPr>
            <p:cNvPr id="33" name="Group 33"/>
            <p:cNvGrpSpPr/>
            <p:nvPr/>
          </p:nvGrpSpPr>
          <p:grpSpPr>
            <a:xfrm>
              <a:off x="0" y="1152062"/>
              <a:ext cx="7474491" cy="8846111"/>
              <a:chOff x="0" y="0"/>
              <a:chExt cx="929966" cy="1100621"/>
            </a:xfrm>
          </p:grpSpPr>
          <p:sp>
            <p:nvSpPr>
              <p:cNvPr id="34" name="Freeform 34"/>
              <p:cNvSpPr/>
              <p:nvPr/>
            </p:nvSpPr>
            <p:spPr>
              <a:xfrm>
                <a:off x="0" y="0"/>
                <a:ext cx="929966" cy="1100621"/>
              </a:xfrm>
              <a:custGeom>
                <a:avLst/>
                <a:gdLst/>
                <a:ahLst/>
                <a:cxnLst/>
                <a:rect l="l" t="t" r="r" b="b"/>
                <a:pathLst>
                  <a:path w="929966" h="1100621">
                    <a:moveTo>
                      <a:pt x="110483" y="0"/>
                    </a:moveTo>
                    <a:lnTo>
                      <a:pt x="819483" y="0"/>
                    </a:lnTo>
                    <a:cubicBezTo>
                      <a:pt x="848785" y="0"/>
                      <a:pt x="876887" y="11640"/>
                      <a:pt x="897606" y="32360"/>
                    </a:cubicBezTo>
                    <a:cubicBezTo>
                      <a:pt x="918326" y="53079"/>
                      <a:pt x="929966" y="81181"/>
                      <a:pt x="929966" y="110483"/>
                    </a:cubicBezTo>
                    <a:lnTo>
                      <a:pt x="929966" y="990138"/>
                    </a:lnTo>
                    <a:cubicBezTo>
                      <a:pt x="929966" y="1019440"/>
                      <a:pt x="918326" y="1047542"/>
                      <a:pt x="897606" y="1068262"/>
                    </a:cubicBezTo>
                    <a:cubicBezTo>
                      <a:pt x="876887" y="1088981"/>
                      <a:pt x="848785" y="1100621"/>
                      <a:pt x="819483" y="1100621"/>
                    </a:cubicBezTo>
                    <a:lnTo>
                      <a:pt x="110483" y="1100621"/>
                    </a:lnTo>
                    <a:cubicBezTo>
                      <a:pt x="81181" y="1100621"/>
                      <a:pt x="53079" y="1088981"/>
                      <a:pt x="32360" y="1068262"/>
                    </a:cubicBezTo>
                    <a:cubicBezTo>
                      <a:pt x="11640" y="1047542"/>
                      <a:pt x="0" y="1019440"/>
                      <a:pt x="0" y="990138"/>
                    </a:cubicBezTo>
                    <a:lnTo>
                      <a:pt x="0" y="110483"/>
                    </a:lnTo>
                    <a:cubicBezTo>
                      <a:pt x="0" y="81181"/>
                      <a:pt x="11640" y="53079"/>
                      <a:pt x="32360" y="32360"/>
                    </a:cubicBezTo>
                    <a:cubicBezTo>
                      <a:pt x="53079" y="11640"/>
                      <a:pt x="81181" y="0"/>
                      <a:pt x="110483" y="0"/>
                    </a:cubicBezTo>
                    <a:close/>
                  </a:path>
                </a:pathLst>
              </a:custGeom>
              <a:solidFill>
                <a:srgbClr val="67A516"/>
              </a:solidFill>
            </p:spPr>
            <p:txBody>
              <a:bodyPr/>
              <a:lstStyle/>
              <a:p>
                <a:endParaRPr lang="en-US">
                  <a:latin typeface="#9Slide03 SFU Futura_07" panose="00000900000000000000" pitchFamily="2" charset="0"/>
                </a:endParaRPr>
              </a:p>
            </p:txBody>
          </p:sp>
          <p:sp>
            <p:nvSpPr>
              <p:cNvPr id="35" name="TextBox 35"/>
              <p:cNvSpPr txBox="1"/>
              <p:nvPr/>
            </p:nvSpPr>
            <p:spPr>
              <a:xfrm>
                <a:off x="0" y="-38100"/>
                <a:ext cx="929966" cy="1138721"/>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sp>
          <p:nvSpPr>
            <p:cNvPr id="36" name="TextBox 36"/>
            <p:cNvSpPr txBox="1"/>
            <p:nvPr/>
          </p:nvSpPr>
          <p:spPr>
            <a:xfrm>
              <a:off x="1216080" y="2534452"/>
              <a:ext cx="5444091" cy="2433869"/>
            </a:xfrm>
            <a:prstGeom prst="rect">
              <a:avLst/>
            </a:prstGeom>
          </p:spPr>
          <p:txBody>
            <a:bodyPr lIns="0" tIns="0" rIns="0" bIns="0" rtlCol="0" anchor="t">
              <a:spAutoFit/>
            </a:bodyPr>
            <a:lstStyle/>
            <a:p>
              <a:pPr algn="ctr">
                <a:lnSpc>
                  <a:spcPts val="4900"/>
                </a:lnSpc>
              </a:pPr>
              <a:r>
                <a:rPr lang="en-US" sz="3500">
                  <a:solidFill>
                    <a:srgbClr val="172900"/>
                  </a:solidFill>
                  <a:latin typeface="#9Slide03 SFU Futura_07" panose="00000900000000000000" pitchFamily="2" charset="0"/>
                </a:rPr>
                <a:t>Rừng phòng hộ</a:t>
              </a:r>
            </a:p>
            <a:p>
              <a:pPr algn="ctr">
                <a:lnSpc>
                  <a:spcPts val="4900"/>
                </a:lnSpc>
              </a:pPr>
              <a:endParaRPr lang="en-US" sz="3500">
                <a:solidFill>
                  <a:srgbClr val="172900"/>
                </a:solidFill>
                <a:latin typeface="#9Slide03 SFU Futura_07" panose="00000900000000000000" pitchFamily="2" charset="0"/>
              </a:endParaRPr>
            </a:p>
            <a:p>
              <a:pPr algn="ctr">
                <a:lnSpc>
                  <a:spcPts val="4900"/>
                </a:lnSpc>
              </a:pPr>
              <a:endParaRPr lang="en-US" sz="3500">
                <a:solidFill>
                  <a:srgbClr val="172900"/>
                </a:solidFill>
                <a:latin typeface="#9Slide03 SFU Futura_07" panose="00000900000000000000" pitchFamily="2" charset="0"/>
              </a:endParaRPr>
            </a:p>
          </p:txBody>
        </p:sp>
        <p:grpSp>
          <p:nvGrpSpPr>
            <p:cNvPr id="37" name="Group 37"/>
            <p:cNvGrpSpPr/>
            <p:nvPr/>
          </p:nvGrpSpPr>
          <p:grpSpPr>
            <a:xfrm>
              <a:off x="265078" y="1491180"/>
              <a:ext cx="7004693" cy="8167874"/>
              <a:chOff x="0" y="0"/>
              <a:chExt cx="1029615" cy="1200590"/>
            </a:xfrm>
          </p:grpSpPr>
          <p:sp>
            <p:nvSpPr>
              <p:cNvPr id="38" name="Freeform 38"/>
              <p:cNvSpPr/>
              <p:nvPr/>
            </p:nvSpPr>
            <p:spPr>
              <a:xfrm>
                <a:off x="0" y="0"/>
                <a:ext cx="1029614" cy="1200590"/>
              </a:xfrm>
              <a:custGeom>
                <a:avLst/>
                <a:gdLst/>
                <a:ahLst/>
                <a:cxnLst/>
                <a:rect l="l" t="t" r="r" b="b"/>
                <a:pathLst>
                  <a:path w="1029614" h="1200590">
                    <a:moveTo>
                      <a:pt x="100209" y="0"/>
                    </a:moveTo>
                    <a:lnTo>
                      <a:pt x="929405" y="0"/>
                    </a:lnTo>
                    <a:cubicBezTo>
                      <a:pt x="955982" y="0"/>
                      <a:pt x="981471" y="10558"/>
                      <a:pt x="1000264" y="29351"/>
                    </a:cubicBezTo>
                    <a:cubicBezTo>
                      <a:pt x="1019057" y="48143"/>
                      <a:pt x="1029614" y="73632"/>
                      <a:pt x="1029614" y="100209"/>
                    </a:cubicBezTo>
                    <a:lnTo>
                      <a:pt x="1029614" y="1100381"/>
                    </a:lnTo>
                    <a:cubicBezTo>
                      <a:pt x="1029614" y="1126958"/>
                      <a:pt x="1019057" y="1152446"/>
                      <a:pt x="1000264" y="1171239"/>
                    </a:cubicBezTo>
                    <a:cubicBezTo>
                      <a:pt x="981471" y="1190032"/>
                      <a:pt x="955982" y="1200590"/>
                      <a:pt x="929405" y="1200590"/>
                    </a:cubicBezTo>
                    <a:lnTo>
                      <a:pt x="100209" y="1200590"/>
                    </a:lnTo>
                    <a:cubicBezTo>
                      <a:pt x="73632" y="1200590"/>
                      <a:pt x="48143" y="1190032"/>
                      <a:pt x="29351" y="1171239"/>
                    </a:cubicBezTo>
                    <a:cubicBezTo>
                      <a:pt x="10558" y="1152446"/>
                      <a:pt x="0" y="1126958"/>
                      <a:pt x="0" y="1100381"/>
                    </a:cubicBezTo>
                    <a:lnTo>
                      <a:pt x="0" y="100209"/>
                    </a:lnTo>
                    <a:cubicBezTo>
                      <a:pt x="0" y="73632"/>
                      <a:pt x="10558" y="48143"/>
                      <a:pt x="29351" y="29351"/>
                    </a:cubicBezTo>
                    <a:cubicBezTo>
                      <a:pt x="48143" y="10558"/>
                      <a:pt x="73632" y="0"/>
                      <a:pt x="100209" y="0"/>
                    </a:cubicBezTo>
                    <a:close/>
                  </a:path>
                </a:pathLst>
              </a:custGeom>
              <a:solidFill>
                <a:srgbClr val="FEF7EB"/>
              </a:solidFill>
            </p:spPr>
            <p:txBody>
              <a:bodyPr/>
              <a:lstStyle/>
              <a:p>
                <a:endParaRPr lang="en-US">
                  <a:latin typeface="#9Slide03 SFU Futura_07" panose="00000900000000000000" pitchFamily="2" charset="0"/>
                </a:endParaRPr>
              </a:p>
            </p:txBody>
          </p:sp>
          <p:sp>
            <p:nvSpPr>
              <p:cNvPr id="39" name="TextBox 39"/>
              <p:cNvSpPr txBox="1"/>
              <p:nvPr/>
            </p:nvSpPr>
            <p:spPr>
              <a:xfrm>
                <a:off x="0" y="-38100"/>
                <a:ext cx="1029615" cy="1238690"/>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grpSp>
          <p:nvGrpSpPr>
            <p:cNvPr id="40" name="Group 40"/>
            <p:cNvGrpSpPr/>
            <p:nvPr/>
          </p:nvGrpSpPr>
          <p:grpSpPr>
            <a:xfrm>
              <a:off x="2780266" y="0"/>
              <a:ext cx="1974317" cy="1974317"/>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DB"/>
              </a:solidFill>
              <a:ln w="76200" cap="sq">
                <a:solidFill>
                  <a:srgbClr val="5D8008"/>
                </a:solidFill>
                <a:prstDash val="solid"/>
                <a:miter/>
              </a:ln>
            </p:spPr>
            <p:txBody>
              <a:bodyPr/>
              <a:lstStyle/>
              <a:p>
                <a:endParaRPr lang="en-US">
                  <a:latin typeface="#9Slide03 SFU Futura_07" panose="00000900000000000000" pitchFamily="2" charset="0"/>
                </a:endParaRPr>
              </a:p>
            </p:txBody>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latin typeface="#9Slide03 SFU Futura_07" panose="00000900000000000000" pitchFamily="2" charset="0"/>
                </a:endParaRPr>
              </a:p>
            </p:txBody>
          </p:sp>
        </p:grpSp>
        <p:sp>
          <p:nvSpPr>
            <p:cNvPr id="43" name="TextBox 43"/>
            <p:cNvSpPr txBox="1"/>
            <p:nvPr/>
          </p:nvSpPr>
          <p:spPr>
            <a:xfrm>
              <a:off x="464472" y="3295688"/>
              <a:ext cx="6606528" cy="4917756"/>
            </a:xfrm>
            <a:prstGeom prst="rect">
              <a:avLst/>
            </a:prstGeom>
          </p:spPr>
          <p:txBody>
            <a:bodyPr lIns="0" tIns="0" rIns="0" bIns="0" rtlCol="0" anchor="t">
              <a:spAutoFit/>
            </a:bodyPr>
            <a:lstStyle/>
            <a:p>
              <a:pPr algn="just">
                <a:lnSpc>
                  <a:spcPts val="4940"/>
                </a:lnSpc>
              </a:pPr>
              <a:r>
                <a:rPr lang="en-US" sz="2699" dirty="0" err="1">
                  <a:solidFill>
                    <a:srgbClr val="172900"/>
                  </a:solidFill>
                  <a:latin typeface="#9Slide03 SFU Futura_07" panose="00000900000000000000" pitchFamily="2" charset="0"/>
                </a:rPr>
                <a:t>chủ</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yếu</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để</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cung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cấp</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lâm</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sản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sản</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xuất</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kinh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doanh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lâm</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nông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ngư</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nghiệp</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kết</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hợp</a:t>
              </a:r>
              <a:r>
                <a:rPr lang="en-US" sz="2699" dirty="0">
                  <a:solidFill>
                    <a:srgbClr val="172900"/>
                  </a:solidFill>
                  <a:latin typeface="#9Slide03 SFU Futura_07" panose="00000900000000000000" pitchFamily="2" charset="0"/>
                </a:rPr>
                <a:t>; du </a:t>
              </a:r>
              <a:r>
                <a:rPr lang="en-US" sz="2699" dirty="0" err="1">
                  <a:solidFill>
                    <a:srgbClr val="172900"/>
                  </a:solidFill>
                  <a:latin typeface="#9Slide03 SFU Futura_07" panose="00000900000000000000" pitchFamily="2" charset="0"/>
                </a:rPr>
                <a:t>lịch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sinh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thái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nghỉ</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dưỡng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giải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trí</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cung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ứng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dịch</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vụ</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môi</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trường</a:t>
              </a:r>
              <a:r>
                <a:rPr lang="en-US" sz="2699" dirty="0">
                  <a:solidFill>
                    <a:srgbClr val="172900"/>
                  </a:solidFill>
                  <a:latin typeface="#9Slide03 SFU Futura_07" panose="00000900000000000000" pitchFamily="2" charset="0"/>
                </a:rPr>
                <a:t> </a:t>
              </a:r>
              <a:r>
                <a:rPr lang="en-US" sz="2699" dirty="0" err="1">
                  <a:solidFill>
                    <a:srgbClr val="172900"/>
                  </a:solidFill>
                  <a:latin typeface="#9Slide03 SFU Futura_07" panose="00000900000000000000" pitchFamily="2" charset="0"/>
                </a:rPr>
                <a:t>rừng</a:t>
              </a:r>
              <a:r>
                <a:rPr lang="en-US" sz="2699" dirty="0">
                  <a:solidFill>
                    <a:srgbClr val="172900"/>
                  </a:solidFill>
                  <a:latin typeface="#9Slide03 SFU Futura_07" panose="00000900000000000000" pitchFamily="2" charset="0"/>
                </a:rPr>
                <a:t>.</a:t>
              </a:r>
            </a:p>
            <a:p>
              <a:pPr marL="0" lvl="0" indent="0" algn="just">
                <a:lnSpc>
                  <a:spcPts val="4940"/>
                </a:lnSpc>
              </a:pPr>
              <a:endParaRPr lang="en-US" sz="2699" dirty="0">
                <a:solidFill>
                  <a:srgbClr val="172900"/>
                </a:solidFill>
                <a:latin typeface="#9Slide03 SFU Futura_07" panose="00000900000000000000" pitchFamily="2" charset="0"/>
              </a:endParaRPr>
            </a:p>
          </p:txBody>
        </p:sp>
        <p:sp>
          <p:nvSpPr>
            <p:cNvPr id="44" name="Freeform 44"/>
            <p:cNvSpPr/>
            <p:nvPr/>
          </p:nvSpPr>
          <p:spPr>
            <a:xfrm>
              <a:off x="3240015" y="173711"/>
              <a:ext cx="1452985" cy="1276810"/>
            </a:xfrm>
            <a:custGeom>
              <a:avLst/>
              <a:gdLst/>
              <a:ahLst/>
              <a:cxnLst/>
              <a:rect l="l" t="t" r="r" b="b"/>
              <a:pathLst>
                <a:path w="1452985" h="1276810">
                  <a:moveTo>
                    <a:pt x="0" y="0"/>
                  </a:moveTo>
                  <a:lnTo>
                    <a:pt x="1452984" y="0"/>
                  </a:lnTo>
                  <a:lnTo>
                    <a:pt x="1452984" y="1276810"/>
                  </a:lnTo>
                  <a:lnTo>
                    <a:pt x="0" y="12768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9Slide03 SFU Futura_07" panose="00000900000000000000" pitchFamily="2" charset="0"/>
              </a:endParaRPr>
            </a:p>
          </p:txBody>
        </p:sp>
        <p:sp>
          <p:nvSpPr>
            <p:cNvPr id="45" name="TextBox 45"/>
            <p:cNvSpPr txBox="1"/>
            <p:nvPr/>
          </p:nvSpPr>
          <p:spPr>
            <a:xfrm>
              <a:off x="1015200" y="2212104"/>
              <a:ext cx="5444091" cy="783067"/>
            </a:xfrm>
            <a:prstGeom prst="rect">
              <a:avLst/>
            </a:prstGeom>
          </p:spPr>
          <p:txBody>
            <a:bodyPr lIns="0" tIns="0" rIns="0" bIns="0" rtlCol="0" anchor="t">
              <a:spAutoFit/>
            </a:bodyPr>
            <a:lstStyle/>
            <a:p>
              <a:pPr algn="ctr">
                <a:lnSpc>
                  <a:spcPts val="4900"/>
                </a:lnSpc>
              </a:pPr>
              <a:r>
                <a:rPr lang="en-US" sz="3500">
                  <a:solidFill>
                    <a:srgbClr val="172900"/>
                  </a:solidFill>
                  <a:latin typeface="#9Slide03 SFU Futura_07" panose="00000900000000000000" pitchFamily="2" charset="0"/>
                </a:rPr>
                <a:t>Rừng sản xuất</a:t>
              </a:r>
            </a:p>
          </p:txBody>
        </p:sp>
      </p:grpSp>
      <p:sp>
        <p:nvSpPr>
          <p:cNvPr id="64" name="TextBox 64"/>
          <p:cNvSpPr txBox="1"/>
          <p:nvPr/>
        </p:nvSpPr>
        <p:spPr>
          <a:xfrm>
            <a:off x="1571341" y="297384"/>
            <a:ext cx="15145318" cy="1028042"/>
          </a:xfrm>
          <a:prstGeom prst="rect">
            <a:avLst/>
          </a:prstGeom>
        </p:spPr>
        <p:txBody>
          <a:bodyPr lIns="0" tIns="0" rIns="0" bIns="0" rtlCol="0" anchor="t">
            <a:spAutoFit/>
          </a:bodyPr>
          <a:lstStyle/>
          <a:p>
            <a:pPr marL="0" lvl="0" indent="0" algn="ctr">
              <a:lnSpc>
                <a:spcPts val="8428"/>
              </a:lnSpc>
              <a:spcBef>
                <a:spcPct val="0"/>
              </a:spcBef>
            </a:pPr>
            <a:r>
              <a:rPr lang="en-US" sz="6020" dirty="0">
                <a:solidFill>
                  <a:srgbClr val="5D8008"/>
                </a:solidFill>
                <a:latin typeface="Baloo"/>
              </a:rPr>
              <a:t>CÁC LOẠI RỪNG</a:t>
            </a:r>
          </a:p>
        </p:txBody>
      </p:sp>
      <p:sp>
        <p:nvSpPr>
          <p:cNvPr id="65" name="TextBox 65"/>
          <p:cNvSpPr txBox="1"/>
          <p:nvPr/>
        </p:nvSpPr>
        <p:spPr>
          <a:xfrm>
            <a:off x="17706618" y="792355"/>
            <a:ext cx="1101085" cy="687717"/>
          </a:xfrm>
          <a:prstGeom prst="rect">
            <a:avLst/>
          </a:prstGeom>
        </p:spPr>
        <p:txBody>
          <a:bodyPr lIns="0" tIns="0" rIns="0" bIns="0" rtlCol="0" anchor="t">
            <a:spAutoFit/>
          </a:bodyPr>
          <a:lstStyle/>
          <a:p>
            <a:pPr algn="ctr">
              <a:lnSpc>
                <a:spcPts val="5669"/>
              </a:lnSpc>
              <a:spcBef>
                <a:spcPct val="0"/>
              </a:spcBef>
            </a:pPr>
            <a:r>
              <a:rPr lang="en-US" sz="4049">
                <a:solidFill>
                  <a:srgbClr val="FFFFEF"/>
                </a:solidFill>
                <a:latin typeface="Baloo"/>
              </a:rPr>
              <a:t>04</a:t>
            </a:r>
          </a:p>
        </p:txBody>
      </p:sp>
      <p:sp>
        <p:nvSpPr>
          <p:cNvPr id="66" name="TextBox 66"/>
          <p:cNvSpPr txBox="1"/>
          <p:nvPr/>
        </p:nvSpPr>
        <p:spPr>
          <a:xfrm>
            <a:off x="3625531" y="1239679"/>
            <a:ext cx="11036937" cy="1128514"/>
          </a:xfrm>
          <a:prstGeom prst="rect">
            <a:avLst/>
          </a:prstGeom>
        </p:spPr>
        <p:txBody>
          <a:bodyPr wrap="square" lIns="0" tIns="0" rIns="0" bIns="0" rtlCol="0" anchor="t">
            <a:spAutoFit/>
          </a:bodyPr>
          <a:lstStyle/>
          <a:p>
            <a:pPr algn="ctr">
              <a:lnSpc>
                <a:spcPts val="4418"/>
              </a:lnSpc>
            </a:pPr>
            <a:r>
              <a:rPr lang="en-US" sz="3600" spc="-6" dirty="0">
                <a:solidFill>
                  <a:srgbClr val="C00000"/>
                </a:solidFill>
                <a:latin typeface="#9Slide03 SFU Futura_07" panose="00000900000000000000" pitchFamily="2" charset="0"/>
              </a:rPr>
              <a:t>Theo </a:t>
            </a:r>
            <a:r>
              <a:rPr lang="en-US" sz="3600" spc="-6" dirty="0" err="1">
                <a:solidFill>
                  <a:srgbClr val="C00000"/>
                </a:solidFill>
                <a:latin typeface="#9Slide03 SFU Futura_07" panose="00000900000000000000" pitchFamily="2" charset="0"/>
              </a:rPr>
              <a:t>mục</a:t>
            </a:r>
            <a:r>
              <a:rPr lang="en-US" sz="3600" spc="-6" dirty="0">
                <a:solidFill>
                  <a:srgbClr val="C00000"/>
                </a:solidFill>
                <a:latin typeface="#9Slide03 SFU Futura_07" panose="00000900000000000000" pitchFamily="2" charset="0"/>
              </a:rPr>
              <a:t> </a:t>
            </a:r>
            <a:r>
              <a:rPr lang="en-US" sz="3600" spc="-6" dirty="0" err="1">
                <a:solidFill>
                  <a:srgbClr val="C00000"/>
                </a:solidFill>
                <a:latin typeface="#9Slide03 SFU Futura_07" panose="00000900000000000000" pitchFamily="2" charset="0"/>
              </a:rPr>
              <a:t>đích</a:t>
            </a:r>
            <a:r>
              <a:rPr lang="en-US" sz="3600" spc="-6" dirty="0">
                <a:solidFill>
                  <a:srgbClr val="C00000"/>
                </a:solidFill>
                <a:latin typeface="#9Slide03 SFU Futura_07" panose="00000900000000000000" pitchFamily="2" charset="0"/>
              </a:rPr>
              <a:t> </a:t>
            </a:r>
            <a:r>
              <a:rPr lang="en-US" sz="3600" spc="-6" dirty="0" err="1">
                <a:solidFill>
                  <a:srgbClr val="C00000"/>
                </a:solidFill>
                <a:latin typeface="#9Slide03 SFU Futura_07" panose="00000900000000000000" pitchFamily="2" charset="0"/>
              </a:rPr>
              <a:t>sử</a:t>
            </a:r>
            <a:r>
              <a:rPr lang="en-US" sz="3600" spc="-6" dirty="0">
                <a:solidFill>
                  <a:srgbClr val="C00000"/>
                </a:solidFill>
                <a:latin typeface="#9Slide03 SFU Futura_07" panose="00000900000000000000" pitchFamily="2" charset="0"/>
              </a:rPr>
              <a:t> </a:t>
            </a:r>
            <a:r>
              <a:rPr lang="en-US" sz="3600" spc="-6" dirty="0" err="1">
                <a:solidFill>
                  <a:srgbClr val="C00000"/>
                </a:solidFill>
                <a:latin typeface="#9Slide03 SFU Futura_07" panose="00000900000000000000" pitchFamily="2" charset="0"/>
              </a:rPr>
              <a:t>dụng</a:t>
            </a:r>
            <a:r>
              <a:rPr lang="en-US" sz="3600" spc="-6" dirty="0">
                <a:solidFill>
                  <a:srgbClr val="C00000"/>
                </a:solidFill>
                <a:latin typeface="#9Slide03 SFU Futura_07" panose="00000900000000000000" pitchFamily="2" charset="0"/>
              </a:rPr>
              <a:t>, </a:t>
            </a:r>
            <a:r>
              <a:rPr lang="en-US" sz="3600" spc="-6" dirty="0" err="1">
                <a:solidFill>
                  <a:srgbClr val="C00000"/>
                </a:solidFill>
                <a:latin typeface="#9Slide03 SFU Futura_07" panose="00000900000000000000" pitchFamily="2" charset="0"/>
              </a:rPr>
              <a:t>rừng</a:t>
            </a:r>
            <a:r>
              <a:rPr lang="en-US" sz="3600" spc="-6" dirty="0">
                <a:solidFill>
                  <a:srgbClr val="C00000"/>
                </a:solidFill>
                <a:latin typeface="#9Slide03 SFU Futura_07" panose="00000900000000000000" pitchFamily="2" charset="0"/>
              </a:rPr>
              <a:t> chia </a:t>
            </a:r>
            <a:r>
              <a:rPr lang="en-US" sz="3600" spc="-6" dirty="0" err="1">
                <a:solidFill>
                  <a:srgbClr val="C00000"/>
                </a:solidFill>
                <a:latin typeface="#9Slide03 SFU Futura_07" panose="00000900000000000000" pitchFamily="2" charset="0"/>
              </a:rPr>
              <a:t>thành</a:t>
            </a:r>
            <a:r>
              <a:rPr lang="en-US" sz="3600" spc="-6" dirty="0">
                <a:solidFill>
                  <a:srgbClr val="C00000"/>
                </a:solidFill>
                <a:latin typeface="#9Slide03 SFU Futura_07" panose="00000900000000000000" pitchFamily="2" charset="0"/>
              </a:rPr>
              <a:t> 3 </a:t>
            </a:r>
            <a:r>
              <a:rPr lang="en-US" sz="3600" spc="-6" dirty="0" err="1">
                <a:solidFill>
                  <a:srgbClr val="C00000"/>
                </a:solidFill>
                <a:latin typeface="#9Slide03 SFU Futura_07" panose="00000900000000000000" pitchFamily="2" charset="0"/>
              </a:rPr>
              <a:t>loại</a:t>
            </a:r>
            <a:endParaRPr lang="en-US" sz="3600" spc="-6" dirty="0">
              <a:solidFill>
                <a:srgbClr val="C00000"/>
              </a:solidFill>
              <a:latin typeface="#9Slide03 SFU Futura_07" panose="00000900000000000000" pitchFamily="2" charset="0"/>
            </a:endParaRPr>
          </a:p>
          <a:p>
            <a:pPr algn="ctr">
              <a:lnSpc>
                <a:spcPts val="4418"/>
              </a:lnSpc>
            </a:pPr>
            <a:endParaRPr lang="en-US" sz="3600" spc="-6" dirty="0">
              <a:solidFill>
                <a:srgbClr val="C00000"/>
              </a:solidFill>
              <a:latin typeface="#9Slide03 SFU Futura_07" panose="00000900000000000000" pitchFamily="2" charset="0"/>
            </a:endParaRPr>
          </a:p>
        </p:txBody>
      </p:sp>
    </p:spTree>
    <p:extLst>
      <p:ext uri="{BB962C8B-B14F-4D97-AF65-F5344CB8AC3E}">
        <p14:creationId xmlns:p14="http://schemas.microsoft.com/office/powerpoint/2010/main" val="2439715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39658" y="3417966"/>
            <a:ext cx="4706708" cy="6458375"/>
            <a:chOff x="0" y="0"/>
            <a:chExt cx="4589780" cy="6297930"/>
          </a:xfrm>
        </p:grpSpPr>
        <p:sp>
          <p:nvSpPr>
            <p:cNvPr id="3" name="Freeform 3"/>
            <p:cNvSpPr/>
            <p:nvPr/>
          </p:nvSpPr>
          <p:spPr>
            <a:xfrm>
              <a:off x="0" y="0"/>
              <a:ext cx="4591050" cy="6297930"/>
            </a:xfrm>
            <a:custGeom>
              <a:avLst/>
              <a:gdLst/>
              <a:ahLst/>
              <a:cxnLst/>
              <a:rect l="l" t="t" r="r" b="b"/>
              <a:pathLst>
                <a:path w="4591050" h="6297930">
                  <a:moveTo>
                    <a:pt x="3148330" y="1708150"/>
                  </a:moveTo>
                  <a:cubicBezTo>
                    <a:pt x="2754630" y="1708150"/>
                    <a:pt x="2396490" y="1866900"/>
                    <a:pt x="2136140" y="2124710"/>
                  </a:cubicBezTo>
                  <a:lnTo>
                    <a:pt x="1611630" y="1600200"/>
                  </a:lnTo>
                  <a:cubicBezTo>
                    <a:pt x="1778000" y="1430020"/>
                    <a:pt x="1882140" y="1197610"/>
                    <a:pt x="1882140" y="941070"/>
                  </a:cubicBezTo>
                  <a:cubicBezTo>
                    <a:pt x="1882140" y="421640"/>
                    <a:pt x="1459230" y="0"/>
                    <a:pt x="941070" y="0"/>
                  </a:cubicBezTo>
                  <a:cubicBezTo>
                    <a:pt x="422910" y="0"/>
                    <a:pt x="0" y="421640"/>
                    <a:pt x="0" y="941070"/>
                  </a:cubicBezTo>
                  <a:cubicBezTo>
                    <a:pt x="0" y="1459230"/>
                    <a:pt x="421640" y="1882140"/>
                    <a:pt x="941070" y="1882140"/>
                  </a:cubicBezTo>
                  <a:cubicBezTo>
                    <a:pt x="1160780" y="1882140"/>
                    <a:pt x="1362710" y="1805940"/>
                    <a:pt x="1524000" y="1678940"/>
                  </a:cubicBezTo>
                  <a:lnTo>
                    <a:pt x="2056130" y="2211070"/>
                  </a:lnTo>
                  <a:cubicBezTo>
                    <a:pt x="1838960" y="2463800"/>
                    <a:pt x="1708150" y="2791460"/>
                    <a:pt x="1708150" y="3148330"/>
                  </a:cubicBezTo>
                  <a:cubicBezTo>
                    <a:pt x="1708150" y="3549650"/>
                    <a:pt x="1873250" y="3914140"/>
                    <a:pt x="2139950" y="4175760"/>
                  </a:cubicBezTo>
                  <a:lnTo>
                    <a:pt x="1614170" y="4701540"/>
                  </a:lnTo>
                  <a:cubicBezTo>
                    <a:pt x="1442720" y="4526280"/>
                    <a:pt x="1203960" y="4417060"/>
                    <a:pt x="941070" y="4417060"/>
                  </a:cubicBezTo>
                  <a:cubicBezTo>
                    <a:pt x="421640" y="4415790"/>
                    <a:pt x="0" y="4838700"/>
                    <a:pt x="0" y="5356860"/>
                  </a:cubicBezTo>
                  <a:cubicBezTo>
                    <a:pt x="0" y="5875020"/>
                    <a:pt x="421640" y="6297930"/>
                    <a:pt x="941070" y="6297930"/>
                  </a:cubicBezTo>
                  <a:cubicBezTo>
                    <a:pt x="1459230" y="6297930"/>
                    <a:pt x="1882140" y="5876290"/>
                    <a:pt x="1882140" y="5356860"/>
                  </a:cubicBezTo>
                  <a:cubicBezTo>
                    <a:pt x="1882140" y="5144770"/>
                    <a:pt x="1811020" y="4947920"/>
                    <a:pt x="1692910" y="4790440"/>
                  </a:cubicBezTo>
                  <a:lnTo>
                    <a:pt x="2228850" y="4254500"/>
                  </a:lnTo>
                  <a:cubicBezTo>
                    <a:pt x="2479040" y="4462780"/>
                    <a:pt x="2800350" y="4588509"/>
                    <a:pt x="3150870" y="4588509"/>
                  </a:cubicBezTo>
                  <a:cubicBezTo>
                    <a:pt x="3945890" y="4588509"/>
                    <a:pt x="4591050" y="3942080"/>
                    <a:pt x="4591050" y="3148330"/>
                  </a:cubicBezTo>
                  <a:cubicBezTo>
                    <a:pt x="4589780" y="2354580"/>
                    <a:pt x="3943350" y="1708150"/>
                    <a:pt x="3148330" y="1708150"/>
                  </a:cubicBezTo>
                  <a:close/>
                </a:path>
              </a:pathLst>
            </a:custGeom>
            <a:solidFill>
              <a:srgbClr val="7FAD0F"/>
            </a:solidFill>
          </p:spPr>
          <p:txBody>
            <a:bodyPr/>
            <a:lstStyle/>
            <a:p>
              <a:endParaRPr lang="en-US"/>
            </a:p>
          </p:txBody>
        </p:sp>
        <p:sp>
          <p:nvSpPr>
            <p:cNvPr id="4" name="Freeform 4"/>
            <p:cNvSpPr/>
            <p:nvPr/>
          </p:nvSpPr>
          <p:spPr>
            <a:xfrm>
              <a:off x="118110" y="4533900"/>
              <a:ext cx="1645920" cy="1645920"/>
            </a:xfrm>
            <a:custGeom>
              <a:avLst/>
              <a:gdLst/>
              <a:ahLst/>
              <a:cxnLst/>
              <a:rect l="l" t="t" r="r" b="b"/>
              <a:pathLst>
                <a:path w="1645920" h="1645920">
                  <a:moveTo>
                    <a:pt x="822960" y="1645920"/>
                  </a:moveTo>
                  <a:cubicBezTo>
                    <a:pt x="369570" y="1645920"/>
                    <a:pt x="0" y="1277620"/>
                    <a:pt x="0" y="822960"/>
                  </a:cubicBezTo>
                  <a:cubicBezTo>
                    <a:pt x="0" y="368300"/>
                    <a:pt x="368300" y="0"/>
                    <a:pt x="822960" y="0"/>
                  </a:cubicBezTo>
                  <a:cubicBezTo>
                    <a:pt x="1276350" y="0"/>
                    <a:pt x="1645920" y="368300"/>
                    <a:pt x="1645920" y="822960"/>
                  </a:cubicBezTo>
                  <a:cubicBezTo>
                    <a:pt x="1645920" y="1277620"/>
                    <a:pt x="1276350" y="1645920"/>
                    <a:pt x="822960" y="1645920"/>
                  </a:cubicBezTo>
                  <a:close/>
                </a:path>
              </a:pathLst>
            </a:custGeom>
            <a:blipFill>
              <a:blip r:embed="rId2"/>
              <a:stretch>
                <a:fillRect l="-24999" r="-25000"/>
              </a:stretch>
            </a:blipFill>
          </p:spPr>
          <p:txBody>
            <a:bodyPr/>
            <a:lstStyle/>
            <a:p>
              <a:endParaRPr lang="en-US"/>
            </a:p>
          </p:txBody>
        </p:sp>
        <p:sp>
          <p:nvSpPr>
            <p:cNvPr id="5" name="Freeform 5"/>
            <p:cNvSpPr/>
            <p:nvPr/>
          </p:nvSpPr>
          <p:spPr>
            <a:xfrm>
              <a:off x="118110" y="118110"/>
              <a:ext cx="1645920" cy="1644650"/>
            </a:xfrm>
            <a:custGeom>
              <a:avLst/>
              <a:gdLst/>
              <a:ahLst/>
              <a:cxnLst/>
              <a:rect l="l" t="t" r="r" b="b"/>
              <a:pathLst>
                <a:path w="1645920" h="1644650">
                  <a:moveTo>
                    <a:pt x="0" y="822960"/>
                  </a:moveTo>
                  <a:cubicBezTo>
                    <a:pt x="0" y="369570"/>
                    <a:pt x="368300" y="0"/>
                    <a:pt x="822960" y="0"/>
                  </a:cubicBezTo>
                  <a:cubicBezTo>
                    <a:pt x="1276350" y="0"/>
                    <a:pt x="1645920" y="368300"/>
                    <a:pt x="1645920" y="822960"/>
                  </a:cubicBezTo>
                  <a:cubicBezTo>
                    <a:pt x="1645920" y="1060450"/>
                    <a:pt x="1544320" y="1273810"/>
                    <a:pt x="1384300" y="1423670"/>
                  </a:cubicBezTo>
                  <a:cubicBezTo>
                    <a:pt x="1377950" y="1426210"/>
                    <a:pt x="1371600" y="1430020"/>
                    <a:pt x="1366520" y="1436370"/>
                  </a:cubicBezTo>
                  <a:cubicBezTo>
                    <a:pt x="1362710" y="1440180"/>
                    <a:pt x="1360170" y="1443990"/>
                    <a:pt x="1357630" y="1447800"/>
                  </a:cubicBezTo>
                  <a:cubicBezTo>
                    <a:pt x="1214120" y="1569720"/>
                    <a:pt x="1027430" y="1644650"/>
                    <a:pt x="824230" y="1644650"/>
                  </a:cubicBezTo>
                  <a:cubicBezTo>
                    <a:pt x="369570" y="1644650"/>
                    <a:pt x="0" y="1276350"/>
                    <a:pt x="0" y="822960"/>
                  </a:cubicBezTo>
                  <a:close/>
                </a:path>
              </a:pathLst>
            </a:custGeom>
            <a:blipFill>
              <a:blip r:embed="rId3"/>
              <a:stretch>
                <a:fillRect l="-24851" r="-24851"/>
              </a:stretch>
            </a:blipFill>
          </p:spPr>
          <p:txBody>
            <a:bodyPr/>
            <a:lstStyle/>
            <a:p>
              <a:endParaRPr lang="en-US"/>
            </a:p>
          </p:txBody>
        </p:sp>
        <p:sp>
          <p:nvSpPr>
            <p:cNvPr id="6" name="Freeform 6"/>
            <p:cNvSpPr/>
            <p:nvPr/>
          </p:nvSpPr>
          <p:spPr>
            <a:xfrm>
              <a:off x="1826260" y="1827530"/>
              <a:ext cx="2644140" cy="2644140"/>
            </a:xfrm>
            <a:custGeom>
              <a:avLst/>
              <a:gdLst/>
              <a:ahLst/>
              <a:cxnLst/>
              <a:rect l="l" t="t" r="r" b="b"/>
              <a:pathLst>
                <a:path w="2644140" h="2644140">
                  <a:moveTo>
                    <a:pt x="1322070" y="2644140"/>
                  </a:moveTo>
                  <a:cubicBezTo>
                    <a:pt x="593090" y="2644140"/>
                    <a:pt x="0" y="2051050"/>
                    <a:pt x="0" y="1322070"/>
                  </a:cubicBezTo>
                  <a:cubicBezTo>
                    <a:pt x="0" y="593090"/>
                    <a:pt x="593090" y="0"/>
                    <a:pt x="1322070" y="0"/>
                  </a:cubicBezTo>
                  <a:cubicBezTo>
                    <a:pt x="2051050" y="0"/>
                    <a:pt x="2644140" y="593090"/>
                    <a:pt x="2644140" y="1322070"/>
                  </a:cubicBezTo>
                  <a:cubicBezTo>
                    <a:pt x="2644140" y="2051050"/>
                    <a:pt x="2052320" y="2644140"/>
                    <a:pt x="1322070" y="2644140"/>
                  </a:cubicBezTo>
                  <a:close/>
                </a:path>
              </a:pathLst>
            </a:custGeom>
            <a:blipFill>
              <a:blip r:embed="rId4"/>
              <a:stretch>
                <a:fillRect l="-29999" r="-29999"/>
              </a:stretch>
            </a:blipFill>
          </p:spPr>
          <p:txBody>
            <a:bodyPr/>
            <a:lstStyle/>
            <a:p>
              <a:endParaRPr lang="en-US"/>
            </a:p>
          </p:txBody>
        </p:sp>
      </p:grpSp>
      <p:sp>
        <p:nvSpPr>
          <p:cNvPr id="7" name="Freeform 7"/>
          <p:cNvSpPr/>
          <p:nvPr/>
        </p:nvSpPr>
        <p:spPr>
          <a:xfrm>
            <a:off x="6629400" y="1585989"/>
            <a:ext cx="4674769" cy="2374486"/>
          </a:xfrm>
          <a:custGeom>
            <a:avLst/>
            <a:gdLst/>
            <a:ahLst/>
            <a:cxnLst/>
            <a:rect l="l" t="t" r="r" b="b"/>
            <a:pathLst>
              <a:path w="4674769" h="2374486">
                <a:moveTo>
                  <a:pt x="0" y="0"/>
                </a:moveTo>
                <a:lnTo>
                  <a:pt x="4674769" y="0"/>
                </a:lnTo>
                <a:lnTo>
                  <a:pt x="4674769" y="2374486"/>
                </a:lnTo>
                <a:lnTo>
                  <a:pt x="0" y="2374486"/>
                </a:lnTo>
                <a:lnTo>
                  <a:pt x="0" y="0"/>
                </a:lnTo>
                <a:close/>
              </a:path>
            </a:pathLst>
          </a:custGeom>
          <a:blipFill>
            <a:blip r:embed="rId5">
              <a:extLst>
                <a:ext uri="{96DAC541-7B7A-43D3-8B79-37D633B846F1}">
                  <asvg:svgBlip xmlns:asvg="http://schemas.microsoft.com/office/drawing/2016/SVG/main" xmlns="" r:embed="rId6"/>
                </a:ext>
              </a:extLst>
            </a:blip>
            <a:stretch>
              <a:fillRect r="-32793"/>
            </a:stretch>
          </a:blipFill>
        </p:spPr>
        <p:txBody>
          <a:bodyPr/>
          <a:lstStyle/>
          <a:p>
            <a:endParaRPr lang="en-US">
              <a:latin typeface="#9Slide03 SFU Futura_07" panose="00000900000000000000" pitchFamily="2" charset="0"/>
            </a:endParaRPr>
          </a:p>
        </p:txBody>
      </p:sp>
      <p:sp>
        <p:nvSpPr>
          <p:cNvPr id="8" name="Freeform 8"/>
          <p:cNvSpPr/>
          <p:nvPr/>
        </p:nvSpPr>
        <p:spPr>
          <a:xfrm>
            <a:off x="11206448" y="1585989"/>
            <a:ext cx="5089448" cy="2374486"/>
          </a:xfrm>
          <a:custGeom>
            <a:avLst/>
            <a:gdLst/>
            <a:ahLst/>
            <a:cxnLst/>
            <a:rect l="l" t="t" r="r" b="b"/>
            <a:pathLst>
              <a:path w="5089448" h="2374486">
                <a:moveTo>
                  <a:pt x="0" y="0"/>
                </a:moveTo>
                <a:lnTo>
                  <a:pt x="5089447" y="0"/>
                </a:lnTo>
                <a:lnTo>
                  <a:pt x="5089447" y="2374486"/>
                </a:lnTo>
                <a:lnTo>
                  <a:pt x="0" y="2374486"/>
                </a:lnTo>
                <a:lnTo>
                  <a:pt x="0" y="0"/>
                </a:lnTo>
                <a:close/>
              </a:path>
            </a:pathLst>
          </a:custGeom>
          <a:blipFill>
            <a:blip r:embed="rId5">
              <a:extLst>
                <a:ext uri="{96DAC541-7B7A-43D3-8B79-37D633B846F1}">
                  <asvg:svgBlip xmlns:asvg="http://schemas.microsoft.com/office/drawing/2016/SVG/main" xmlns="" r:embed="rId6"/>
                </a:ext>
              </a:extLst>
            </a:blip>
            <a:stretch>
              <a:fillRect l="-21974"/>
            </a:stretch>
          </a:blipFill>
        </p:spPr>
        <p:txBody>
          <a:bodyPr/>
          <a:lstStyle/>
          <a:p>
            <a:endParaRPr lang="en-US">
              <a:latin typeface="#9Slide03 SFU Futura_07" panose="00000900000000000000" pitchFamily="2" charset="0"/>
            </a:endParaRPr>
          </a:p>
        </p:txBody>
      </p:sp>
      <p:sp>
        <p:nvSpPr>
          <p:cNvPr id="9" name="Freeform 9"/>
          <p:cNvSpPr/>
          <p:nvPr/>
        </p:nvSpPr>
        <p:spPr>
          <a:xfrm>
            <a:off x="6629400" y="3541253"/>
            <a:ext cx="4674769" cy="2374486"/>
          </a:xfrm>
          <a:custGeom>
            <a:avLst/>
            <a:gdLst/>
            <a:ahLst/>
            <a:cxnLst/>
            <a:rect l="l" t="t" r="r" b="b"/>
            <a:pathLst>
              <a:path w="4674769" h="2374486">
                <a:moveTo>
                  <a:pt x="0" y="0"/>
                </a:moveTo>
                <a:lnTo>
                  <a:pt x="4674769" y="0"/>
                </a:lnTo>
                <a:lnTo>
                  <a:pt x="4674769" y="2374486"/>
                </a:lnTo>
                <a:lnTo>
                  <a:pt x="0" y="2374486"/>
                </a:lnTo>
                <a:lnTo>
                  <a:pt x="0" y="0"/>
                </a:lnTo>
                <a:close/>
              </a:path>
            </a:pathLst>
          </a:custGeom>
          <a:blipFill>
            <a:blip r:embed="rId5">
              <a:extLst>
                <a:ext uri="{96DAC541-7B7A-43D3-8B79-37D633B846F1}">
                  <asvg:svgBlip xmlns:asvg="http://schemas.microsoft.com/office/drawing/2016/SVG/main" xmlns="" r:embed="rId6"/>
                </a:ext>
              </a:extLst>
            </a:blip>
            <a:stretch>
              <a:fillRect r="-32793"/>
            </a:stretch>
          </a:blipFill>
        </p:spPr>
        <p:txBody>
          <a:bodyPr/>
          <a:lstStyle/>
          <a:p>
            <a:endParaRPr lang="en-US">
              <a:latin typeface="#9Slide03 SFU Futura_07" panose="00000900000000000000" pitchFamily="2" charset="0"/>
            </a:endParaRPr>
          </a:p>
        </p:txBody>
      </p:sp>
      <p:sp>
        <p:nvSpPr>
          <p:cNvPr id="10" name="Freeform 10"/>
          <p:cNvSpPr/>
          <p:nvPr/>
        </p:nvSpPr>
        <p:spPr>
          <a:xfrm>
            <a:off x="11216129" y="3541253"/>
            <a:ext cx="5079767" cy="2374486"/>
          </a:xfrm>
          <a:custGeom>
            <a:avLst/>
            <a:gdLst/>
            <a:ahLst/>
            <a:cxnLst/>
            <a:rect l="l" t="t" r="r" b="b"/>
            <a:pathLst>
              <a:path w="5079767" h="2374486">
                <a:moveTo>
                  <a:pt x="0" y="0"/>
                </a:moveTo>
                <a:lnTo>
                  <a:pt x="5079766" y="0"/>
                </a:lnTo>
                <a:lnTo>
                  <a:pt x="5079766" y="2374486"/>
                </a:lnTo>
                <a:lnTo>
                  <a:pt x="0" y="2374486"/>
                </a:lnTo>
                <a:lnTo>
                  <a:pt x="0" y="0"/>
                </a:lnTo>
                <a:close/>
              </a:path>
            </a:pathLst>
          </a:custGeom>
          <a:blipFill>
            <a:blip r:embed="rId5">
              <a:extLst>
                <a:ext uri="{96DAC541-7B7A-43D3-8B79-37D633B846F1}">
                  <asvg:svgBlip xmlns:asvg="http://schemas.microsoft.com/office/drawing/2016/SVG/main" xmlns="" r:embed="rId6"/>
                </a:ext>
              </a:extLst>
            </a:blip>
            <a:stretch>
              <a:fillRect l="-22206"/>
            </a:stretch>
          </a:blipFill>
        </p:spPr>
        <p:txBody>
          <a:bodyPr/>
          <a:lstStyle/>
          <a:p>
            <a:endParaRPr lang="en-US">
              <a:latin typeface="#9Slide03 SFU Futura_07" panose="00000900000000000000" pitchFamily="2" charset="0"/>
            </a:endParaRPr>
          </a:p>
        </p:txBody>
      </p:sp>
      <p:sp>
        <p:nvSpPr>
          <p:cNvPr id="11" name="Freeform 11"/>
          <p:cNvSpPr/>
          <p:nvPr/>
        </p:nvSpPr>
        <p:spPr>
          <a:xfrm>
            <a:off x="6629400" y="5564940"/>
            <a:ext cx="4674769" cy="2374486"/>
          </a:xfrm>
          <a:custGeom>
            <a:avLst/>
            <a:gdLst/>
            <a:ahLst/>
            <a:cxnLst/>
            <a:rect l="l" t="t" r="r" b="b"/>
            <a:pathLst>
              <a:path w="4674769" h="2374486">
                <a:moveTo>
                  <a:pt x="0" y="0"/>
                </a:moveTo>
                <a:lnTo>
                  <a:pt x="4674769" y="0"/>
                </a:lnTo>
                <a:lnTo>
                  <a:pt x="4674769" y="2374485"/>
                </a:lnTo>
                <a:lnTo>
                  <a:pt x="0" y="2374485"/>
                </a:lnTo>
                <a:lnTo>
                  <a:pt x="0" y="0"/>
                </a:lnTo>
                <a:close/>
              </a:path>
            </a:pathLst>
          </a:custGeom>
          <a:blipFill>
            <a:blip r:embed="rId5">
              <a:extLst>
                <a:ext uri="{96DAC541-7B7A-43D3-8B79-37D633B846F1}">
                  <asvg:svgBlip xmlns:asvg="http://schemas.microsoft.com/office/drawing/2016/SVG/main" xmlns="" r:embed="rId6"/>
                </a:ext>
              </a:extLst>
            </a:blip>
            <a:stretch>
              <a:fillRect r="-32793"/>
            </a:stretch>
          </a:blipFill>
        </p:spPr>
        <p:txBody>
          <a:bodyPr/>
          <a:lstStyle/>
          <a:p>
            <a:endParaRPr lang="en-US">
              <a:latin typeface="#9Slide03 SFU Futura_07" panose="00000900000000000000" pitchFamily="2" charset="0"/>
            </a:endParaRPr>
          </a:p>
        </p:txBody>
      </p:sp>
      <p:sp>
        <p:nvSpPr>
          <p:cNvPr id="12" name="Freeform 12"/>
          <p:cNvSpPr/>
          <p:nvPr/>
        </p:nvSpPr>
        <p:spPr>
          <a:xfrm>
            <a:off x="11196767" y="5564940"/>
            <a:ext cx="5099129" cy="2374486"/>
          </a:xfrm>
          <a:custGeom>
            <a:avLst/>
            <a:gdLst/>
            <a:ahLst/>
            <a:cxnLst/>
            <a:rect l="l" t="t" r="r" b="b"/>
            <a:pathLst>
              <a:path w="5099129" h="2374486">
                <a:moveTo>
                  <a:pt x="0" y="0"/>
                </a:moveTo>
                <a:lnTo>
                  <a:pt x="5099128" y="0"/>
                </a:lnTo>
                <a:lnTo>
                  <a:pt x="5099128" y="2374485"/>
                </a:lnTo>
                <a:lnTo>
                  <a:pt x="0" y="2374485"/>
                </a:lnTo>
                <a:lnTo>
                  <a:pt x="0" y="0"/>
                </a:lnTo>
                <a:close/>
              </a:path>
            </a:pathLst>
          </a:custGeom>
          <a:blipFill>
            <a:blip r:embed="rId5">
              <a:extLst>
                <a:ext uri="{96DAC541-7B7A-43D3-8B79-37D633B846F1}">
                  <asvg:svgBlip xmlns:asvg="http://schemas.microsoft.com/office/drawing/2016/SVG/main" xmlns="" r:embed="rId6"/>
                </a:ext>
              </a:extLst>
            </a:blip>
            <a:stretch>
              <a:fillRect l="-21742"/>
            </a:stretch>
          </a:blipFill>
        </p:spPr>
        <p:txBody>
          <a:bodyPr/>
          <a:lstStyle/>
          <a:p>
            <a:endParaRPr lang="en-US">
              <a:latin typeface="#9Slide03 SFU Futura_07" panose="00000900000000000000" pitchFamily="2" charset="0"/>
            </a:endParaRPr>
          </a:p>
        </p:txBody>
      </p:sp>
      <p:sp>
        <p:nvSpPr>
          <p:cNvPr id="13" name="Freeform 13"/>
          <p:cNvSpPr/>
          <p:nvPr/>
        </p:nvSpPr>
        <p:spPr>
          <a:xfrm rot="1012897" flipH="1" flipV="1">
            <a:off x="16212287" y="-1612773"/>
            <a:ext cx="3524989" cy="4081029"/>
          </a:xfrm>
          <a:custGeom>
            <a:avLst/>
            <a:gdLst/>
            <a:ahLst/>
            <a:cxnLst/>
            <a:rect l="l" t="t" r="r" b="b"/>
            <a:pathLst>
              <a:path w="3524989" h="4081029">
                <a:moveTo>
                  <a:pt x="3524989" y="4081028"/>
                </a:moveTo>
                <a:lnTo>
                  <a:pt x="0" y="4081028"/>
                </a:lnTo>
                <a:lnTo>
                  <a:pt x="0" y="0"/>
                </a:lnTo>
                <a:lnTo>
                  <a:pt x="3524989" y="0"/>
                </a:lnTo>
                <a:lnTo>
                  <a:pt x="3524989" y="4081028"/>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rot="1012897" flipH="1" flipV="1">
            <a:off x="-1327061" y="8582494"/>
            <a:ext cx="2706336" cy="3133239"/>
          </a:xfrm>
          <a:custGeom>
            <a:avLst/>
            <a:gdLst/>
            <a:ahLst/>
            <a:cxnLst/>
            <a:rect l="l" t="t" r="r" b="b"/>
            <a:pathLst>
              <a:path w="2706336" h="3133239">
                <a:moveTo>
                  <a:pt x="2706336" y="3133240"/>
                </a:moveTo>
                <a:lnTo>
                  <a:pt x="0" y="3133240"/>
                </a:lnTo>
                <a:lnTo>
                  <a:pt x="0" y="0"/>
                </a:lnTo>
                <a:lnTo>
                  <a:pt x="2706336" y="0"/>
                </a:lnTo>
                <a:lnTo>
                  <a:pt x="2706336" y="313324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TextBox 15"/>
          <p:cNvSpPr txBox="1"/>
          <p:nvPr/>
        </p:nvSpPr>
        <p:spPr>
          <a:xfrm>
            <a:off x="7209909" y="2136863"/>
            <a:ext cx="8890561" cy="1636364"/>
          </a:xfrm>
          <a:prstGeom prst="rect">
            <a:avLst/>
          </a:prstGeom>
        </p:spPr>
        <p:txBody>
          <a:bodyPr lIns="0" tIns="0" rIns="0" bIns="0" rtlCol="0" anchor="t">
            <a:spAutoFit/>
          </a:bodyPr>
          <a:lstStyle/>
          <a:p>
            <a:pPr algn="ctr">
              <a:lnSpc>
                <a:spcPts val="4418"/>
              </a:lnSpc>
            </a:pPr>
            <a:r>
              <a:rPr lang="vi-VN" sz="2800" spc="-6" dirty="0">
                <a:solidFill>
                  <a:srgbClr val="172900"/>
                </a:solidFill>
                <a:latin typeface="#9Slide03 SFU Futura_07" panose="00000900000000000000" pitchFamily="2" charset="0"/>
              </a:rPr>
              <a:t>-	Tài nguyên rừng đóng vai trò quan trọng cho sự phát triển kinh tế - xã hội và bảo vệ môi trường, ứng phó </a:t>
            </a:r>
            <a:r>
              <a:rPr lang="en-US" sz="2800" spc="-6" dirty="0" smtClean="0">
                <a:solidFill>
                  <a:srgbClr val="172900"/>
                </a:solidFill>
                <a:latin typeface="#9Slide03 SFU Futura_07" panose="00000900000000000000" pitchFamily="2" charset="0"/>
              </a:rPr>
              <a:t>      </a:t>
            </a:r>
            <a:r>
              <a:rPr lang="vi-VN" sz="2800" spc="-6" dirty="0" smtClean="0">
                <a:solidFill>
                  <a:srgbClr val="172900"/>
                </a:solidFill>
                <a:latin typeface="#9Slide03 SFU Futura_07" panose="00000900000000000000" pitchFamily="2" charset="0"/>
              </a:rPr>
              <a:t>với </a:t>
            </a:r>
            <a:r>
              <a:rPr lang="vi-VN" sz="2800" spc="-6" dirty="0">
                <a:solidFill>
                  <a:srgbClr val="172900"/>
                </a:solidFill>
                <a:latin typeface="#9Slide03 SFU Futura_07" panose="00000900000000000000" pitchFamily="2" charset="0"/>
              </a:rPr>
              <a:t>biến đổi khí hậu ở nước ta.</a:t>
            </a:r>
            <a:endParaRPr lang="en-US" sz="2800" spc="-6" dirty="0">
              <a:solidFill>
                <a:srgbClr val="172900"/>
              </a:solidFill>
              <a:latin typeface="#9Slide03 SFU Futura_07" panose="00000900000000000000" pitchFamily="2" charset="0"/>
            </a:endParaRPr>
          </a:p>
        </p:txBody>
      </p:sp>
      <p:sp>
        <p:nvSpPr>
          <p:cNvPr id="16" name="TextBox 16"/>
          <p:cNvSpPr txBox="1"/>
          <p:nvPr/>
        </p:nvSpPr>
        <p:spPr>
          <a:xfrm>
            <a:off x="7209909" y="4243326"/>
            <a:ext cx="8890561" cy="1070678"/>
          </a:xfrm>
          <a:prstGeom prst="rect">
            <a:avLst/>
          </a:prstGeom>
        </p:spPr>
        <p:txBody>
          <a:bodyPr lIns="0" tIns="0" rIns="0" bIns="0" rtlCol="0" anchor="t">
            <a:spAutoFit/>
          </a:bodyPr>
          <a:lstStyle/>
          <a:p>
            <a:pPr>
              <a:lnSpc>
                <a:spcPts val="4418"/>
              </a:lnSpc>
            </a:pPr>
            <a:r>
              <a:rPr lang="vi-VN" sz="2800" spc="-6">
                <a:solidFill>
                  <a:srgbClr val="172900"/>
                </a:solidFill>
                <a:latin typeface="#9Slide03 SFU Futura_07" panose="00000900000000000000" pitchFamily="2" charset="0"/>
              </a:rPr>
              <a:t>-	Năm </a:t>
            </a:r>
            <a:r>
              <a:rPr lang="vi-VN" sz="2800" spc="-6" dirty="0">
                <a:solidFill>
                  <a:srgbClr val="172900"/>
                </a:solidFill>
                <a:latin typeface="#9Slide03 SFU Futura_07" panose="00000900000000000000" pitchFamily="2" charset="0"/>
              </a:rPr>
              <a:t>2021, tổng diện tích rừng của nước ta là 14,7 triệu ha với tỉ lệ che phủ đạt 42%. </a:t>
            </a:r>
            <a:endParaRPr lang="en-US" sz="2800" u="none" strike="noStrike" spc="-6" dirty="0">
              <a:solidFill>
                <a:srgbClr val="172900"/>
              </a:solidFill>
              <a:latin typeface="#9Slide03 SFU Futura_07" panose="00000900000000000000" pitchFamily="2" charset="0"/>
            </a:endParaRPr>
          </a:p>
        </p:txBody>
      </p:sp>
      <p:sp>
        <p:nvSpPr>
          <p:cNvPr id="17" name="TextBox 17"/>
          <p:cNvSpPr txBox="1"/>
          <p:nvPr/>
        </p:nvSpPr>
        <p:spPr>
          <a:xfrm>
            <a:off x="7209909" y="6293933"/>
            <a:ext cx="8890561" cy="1070678"/>
          </a:xfrm>
          <a:prstGeom prst="rect">
            <a:avLst/>
          </a:prstGeom>
        </p:spPr>
        <p:txBody>
          <a:bodyPr lIns="0" tIns="0" rIns="0" bIns="0" rtlCol="0" anchor="t">
            <a:spAutoFit/>
          </a:bodyPr>
          <a:lstStyle/>
          <a:p>
            <a:pPr>
              <a:lnSpc>
                <a:spcPts val="4418"/>
              </a:lnSpc>
            </a:pPr>
            <a:r>
              <a:rPr lang="vi-VN" sz="2800" spc="-6">
                <a:solidFill>
                  <a:srgbClr val="172900"/>
                </a:solidFill>
                <a:latin typeface="#9Slide03 SFU Futura_07" panose="00000900000000000000" pitchFamily="2" charset="0"/>
              </a:rPr>
              <a:t>-	Vùng </a:t>
            </a:r>
            <a:r>
              <a:rPr lang="vi-VN" sz="2800" spc="-6" dirty="0">
                <a:solidFill>
                  <a:srgbClr val="172900"/>
                </a:solidFill>
                <a:latin typeface="#9Slide03 SFU Futura_07" panose="00000900000000000000" pitchFamily="2" charset="0"/>
              </a:rPr>
              <a:t>Bắc Trung Bộ và Duyên hải miền Trung có diện tích rừng lớn nhất cả nước, chiếm 37,8%.</a:t>
            </a:r>
            <a:endParaRPr lang="en-US" sz="2800" u="none" strike="noStrike" spc="-6" dirty="0">
              <a:solidFill>
                <a:srgbClr val="172900"/>
              </a:solidFill>
              <a:latin typeface="#9Slide03 SFU Futura_07" panose="00000900000000000000" pitchFamily="2" charset="0"/>
            </a:endParaRPr>
          </a:p>
        </p:txBody>
      </p:sp>
      <p:sp>
        <p:nvSpPr>
          <p:cNvPr id="18" name="TextBox 18"/>
          <p:cNvSpPr txBox="1"/>
          <p:nvPr/>
        </p:nvSpPr>
        <p:spPr>
          <a:xfrm>
            <a:off x="355834" y="491738"/>
            <a:ext cx="17932166" cy="2769989"/>
          </a:xfrm>
          <a:prstGeom prst="rect">
            <a:avLst/>
          </a:prstGeom>
        </p:spPr>
        <p:txBody>
          <a:bodyPr wrap="square" lIns="0" tIns="0" rIns="0" bIns="0" rtlCol="0" anchor="t">
            <a:spAutoFit/>
          </a:bodyPr>
          <a:lstStyle/>
          <a:p>
            <a:pPr algn="ctr">
              <a:lnSpc>
                <a:spcPts val="10779"/>
              </a:lnSpc>
            </a:pPr>
            <a:r>
              <a:rPr lang="en-US" sz="6600" dirty="0">
                <a:solidFill>
                  <a:srgbClr val="34520D"/>
                </a:solidFill>
                <a:latin typeface="Baloo"/>
              </a:rPr>
              <a:t>A) ĐẶC ĐIỂM PHÂN BỐ TÀI NGUYÊN RỪNG</a:t>
            </a:r>
          </a:p>
          <a:p>
            <a:pPr algn="ctr">
              <a:lnSpc>
                <a:spcPts val="10779"/>
              </a:lnSpc>
            </a:pPr>
            <a:endParaRPr lang="en-US" sz="6600" dirty="0">
              <a:solidFill>
                <a:srgbClr val="34520D"/>
              </a:solidFill>
              <a:latin typeface="Baloo"/>
            </a:endParaRPr>
          </a:p>
        </p:txBody>
      </p:sp>
      <p:sp>
        <p:nvSpPr>
          <p:cNvPr id="20" name="Freeform 11"/>
          <p:cNvSpPr/>
          <p:nvPr/>
        </p:nvSpPr>
        <p:spPr>
          <a:xfrm>
            <a:off x="6629400" y="7558304"/>
            <a:ext cx="4674769" cy="2374486"/>
          </a:xfrm>
          <a:custGeom>
            <a:avLst/>
            <a:gdLst/>
            <a:ahLst/>
            <a:cxnLst/>
            <a:rect l="l" t="t" r="r" b="b"/>
            <a:pathLst>
              <a:path w="4674769" h="2374486">
                <a:moveTo>
                  <a:pt x="0" y="0"/>
                </a:moveTo>
                <a:lnTo>
                  <a:pt x="4674769" y="0"/>
                </a:lnTo>
                <a:lnTo>
                  <a:pt x="4674769" y="2374485"/>
                </a:lnTo>
                <a:lnTo>
                  <a:pt x="0" y="2374485"/>
                </a:lnTo>
                <a:lnTo>
                  <a:pt x="0" y="0"/>
                </a:lnTo>
                <a:close/>
              </a:path>
            </a:pathLst>
          </a:custGeom>
          <a:blipFill>
            <a:blip r:embed="rId5">
              <a:extLst>
                <a:ext uri="{96DAC541-7B7A-43D3-8B79-37D633B846F1}">
                  <asvg:svgBlip xmlns:asvg="http://schemas.microsoft.com/office/drawing/2016/SVG/main" xmlns="" r:embed="rId6"/>
                </a:ext>
              </a:extLst>
            </a:blip>
            <a:stretch>
              <a:fillRect r="-32793"/>
            </a:stretch>
          </a:blipFill>
        </p:spPr>
        <p:txBody>
          <a:bodyPr/>
          <a:lstStyle/>
          <a:p>
            <a:endParaRPr lang="en-US">
              <a:latin typeface="#9Slide03 SFU Futura_07" panose="00000900000000000000" pitchFamily="2" charset="0"/>
            </a:endParaRPr>
          </a:p>
        </p:txBody>
      </p:sp>
      <p:sp>
        <p:nvSpPr>
          <p:cNvPr id="21" name="Freeform 12"/>
          <p:cNvSpPr/>
          <p:nvPr/>
        </p:nvSpPr>
        <p:spPr>
          <a:xfrm>
            <a:off x="11196767" y="7558304"/>
            <a:ext cx="5099129" cy="2374486"/>
          </a:xfrm>
          <a:custGeom>
            <a:avLst/>
            <a:gdLst/>
            <a:ahLst/>
            <a:cxnLst/>
            <a:rect l="l" t="t" r="r" b="b"/>
            <a:pathLst>
              <a:path w="5099129" h="2374486">
                <a:moveTo>
                  <a:pt x="0" y="0"/>
                </a:moveTo>
                <a:lnTo>
                  <a:pt x="5099128" y="0"/>
                </a:lnTo>
                <a:lnTo>
                  <a:pt x="5099128" y="2374485"/>
                </a:lnTo>
                <a:lnTo>
                  <a:pt x="0" y="2374485"/>
                </a:lnTo>
                <a:lnTo>
                  <a:pt x="0" y="0"/>
                </a:lnTo>
                <a:close/>
              </a:path>
            </a:pathLst>
          </a:custGeom>
          <a:blipFill>
            <a:blip r:embed="rId5">
              <a:extLst>
                <a:ext uri="{96DAC541-7B7A-43D3-8B79-37D633B846F1}">
                  <asvg:svgBlip xmlns:asvg="http://schemas.microsoft.com/office/drawing/2016/SVG/main" xmlns="" r:embed="rId6"/>
                </a:ext>
              </a:extLst>
            </a:blip>
            <a:stretch>
              <a:fillRect l="-21742"/>
            </a:stretch>
          </a:blipFill>
        </p:spPr>
        <p:txBody>
          <a:bodyPr/>
          <a:lstStyle/>
          <a:p>
            <a:endParaRPr lang="en-US">
              <a:latin typeface="#9Slide03 SFU Futura_07" panose="00000900000000000000" pitchFamily="2" charset="0"/>
            </a:endParaRPr>
          </a:p>
        </p:txBody>
      </p:sp>
      <p:sp>
        <p:nvSpPr>
          <p:cNvPr id="22" name="TextBox 17"/>
          <p:cNvSpPr txBox="1"/>
          <p:nvPr/>
        </p:nvSpPr>
        <p:spPr>
          <a:xfrm>
            <a:off x="7209909" y="8015524"/>
            <a:ext cx="8890561" cy="2257028"/>
          </a:xfrm>
          <a:prstGeom prst="rect">
            <a:avLst/>
          </a:prstGeom>
        </p:spPr>
        <p:txBody>
          <a:bodyPr lIns="0" tIns="0" rIns="0" bIns="0" rtlCol="0" anchor="t">
            <a:spAutoFit/>
          </a:bodyPr>
          <a:lstStyle/>
          <a:p>
            <a:pPr>
              <a:lnSpc>
                <a:spcPts val="4418"/>
              </a:lnSpc>
            </a:pPr>
            <a:r>
              <a:rPr lang="vi-VN" sz="2800" spc="-6" dirty="0">
                <a:solidFill>
                  <a:srgbClr val="172900"/>
                </a:solidFill>
                <a:latin typeface="#9Slide03 SFU Futura_07" panose="00000900000000000000" pitchFamily="2" charset="0"/>
              </a:rPr>
              <a:t>-	Theo nguồn gốc, </a:t>
            </a:r>
            <a:r>
              <a:rPr lang="en-US" sz="2800" spc="-6" dirty="0" err="1">
                <a:solidFill>
                  <a:srgbClr val="172900"/>
                </a:solidFill>
                <a:latin typeface="#9Slide03 SFU Futura_07" panose="00000900000000000000" pitchFamily="2" charset="0"/>
              </a:rPr>
              <a:t>có</a:t>
            </a:r>
            <a:r>
              <a:rPr lang="en-US" sz="2800" spc="-6" dirty="0">
                <a:solidFill>
                  <a:srgbClr val="172900"/>
                </a:solidFill>
                <a:latin typeface="#9Slide03 SFU Futura_07" panose="00000900000000000000" pitchFamily="2" charset="0"/>
              </a:rPr>
              <a:t> </a:t>
            </a:r>
            <a:r>
              <a:rPr lang="vi-VN" sz="2800" spc="-6" dirty="0">
                <a:solidFill>
                  <a:srgbClr val="172900"/>
                </a:solidFill>
                <a:latin typeface="#9Slide03 SFU Futura_07" panose="00000900000000000000" pitchFamily="2" charset="0"/>
              </a:rPr>
              <a:t>rừng tự nhiên và rừng trồng. </a:t>
            </a:r>
          </a:p>
          <a:p>
            <a:pPr algn="ctr">
              <a:lnSpc>
                <a:spcPts val="4418"/>
              </a:lnSpc>
            </a:pPr>
            <a:r>
              <a:rPr lang="vi-VN" sz="2800" spc="-6" dirty="0" smtClean="0">
                <a:solidFill>
                  <a:srgbClr val="172900"/>
                </a:solidFill>
                <a:latin typeface="#9Slide03 SFU Futura_07" panose="00000900000000000000" pitchFamily="2" charset="0"/>
              </a:rPr>
              <a:t>-</a:t>
            </a:r>
            <a:r>
              <a:rPr lang="en-US" sz="2800" spc="-6" dirty="0">
                <a:solidFill>
                  <a:srgbClr val="172900"/>
                </a:solidFill>
                <a:latin typeface="#9Slide03 SFU Futura_07" panose="00000900000000000000" pitchFamily="2" charset="0"/>
              </a:rPr>
              <a:t>	</a:t>
            </a:r>
            <a:r>
              <a:rPr lang="vi-VN" sz="2800" spc="-6" dirty="0" smtClean="0">
                <a:solidFill>
                  <a:srgbClr val="172900"/>
                </a:solidFill>
                <a:latin typeface="#9Slide03 SFU Futura_07" panose="00000900000000000000" pitchFamily="2" charset="0"/>
              </a:rPr>
              <a:t>Theo </a:t>
            </a:r>
            <a:r>
              <a:rPr lang="vi-VN" sz="2800" spc="-6" dirty="0">
                <a:solidFill>
                  <a:srgbClr val="172900"/>
                </a:solidFill>
                <a:latin typeface="#9Slide03 SFU Futura_07" panose="00000900000000000000" pitchFamily="2" charset="0"/>
              </a:rPr>
              <a:t>mục đích sử dụng, </a:t>
            </a:r>
            <a:r>
              <a:rPr lang="en-US" sz="2800" spc="-6" dirty="0" err="1">
                <a:solidFill>
                  <a:srgbClr val="172900"/>
                </a:solidFill>
                <a:latin typeface="#9Slide03 SFU Futura_07" panose="00000900000000000000" pitchFamily="2" charset="0"/>
              </a:rPr>
              <a:t>có</a:t>
            </a:r>
            <a:r>
              <a:rPr lang="en-US" sz="2800" spc="-6" dirty="0">
                <a:solidFill>
                  <a:srgbClr val="172900"/>
                </a:solidFill>
                <a:latin typeface="#9Slide03 SFU Futura_07" panose="00000900000000000000" pitchFamily="2" charset="0"/>
              </a:rPr>
              <a:t> </a:t>
            </a:r>
            <a:r>
              <a:rPr lang="vi-VN" sz="2800" spc="-6" dirty="0">
                <a:solidFill>
                  <a:srgbClr val="172900"/>
                </a:solidFill>
                <a:latin typeface="#9Slide03 SFU Futura_07" panose="00000900000000000000" pitchFamily="2" charset="0"/>
              </a:rPr>
              <a:t>3 loại:</a:t>
            </a:r>
            <a:r>
              <a:rPr lang="en-US" sz="2800" spc="-6" dirty="0">
                <a:solidFill>
                  <a:srgbClr val="172900"/>
                </a:solidFill>
                <a:latin typeface="#9Slide03 SFU Futura_07" panose="00000900000000000000" pitchFamily="2" charset="0"/>
              </a:rPr>
              <a:t> r</a:t>
            </a:r>
            <a:r>
              <a:rPr lang="vi-VN" sz="2800" spc="-6" dirty="0">
                <a:solidFill>
                  <a:srgbClr val="172900"/>
                </a:solidFill>
                <a:latin typeface="#9Slide03 SFU Futura_07" panose="00000900000000000000" pitchFamily="2" charset="0"/>
              </a:rPr>
              <a:t>ừng phòng hộ</a:t>
            </a:r>
            <a:r>
              <a:rPr lang="en-US" sz="2800" spc="-6" dirty="0">
                <a:solidFill>
                  <a:srgbClr val="172900"/>
                </a:solidFill>
                <a:latin typeface="#9Slide03 SFU Futura_07" panose="00000900000000000000" pitchFamily="2" charset="0"/>
              </a:rPr>
              <a:t>, r</a:t>
            </a:r>
            <a:r>
              <a:rPr lang="vi-VN" sz="2800" spc="-6" dirty="0">
                <a:solidFill>
                  <a:srgbClr val="172900"/>
                </a:solidFill>
                <a:latin typeface="#9Slide03 SFU Futura_07" panose="00000900000000000000" pitchFamily="2" charset="0"/>
              </a:rPr>
              <a:t>ừng đặc dụng</a:t>
            </a:r>
            <a:r>
              <a:rPr lang="en-US" sz="2800" spc="-6" dirty="0">
                <a:solidFill>
                  <a:srgbClr val="172900"/>
                </a:solidFill>
                <a:latin typeface="#9Slide03 SFU Futura_07" panose="00000900000000000000" pitchFamily="2" charset="0"/>
              </a:rPr>
              <a:t>, r</a:t>
            </a:r>
            <a:r>
              <a:rPr lang="vi-VN" sz="2800" spc="-6" dirty="0">
                <a:solidFill>
                  <a:srgbClr val="172900"/>
                </a:solidFill>
                <a:latin typeface="#9Slide03 SFU Futura_07" panose="00000900000000000000" pitchFamily="2" charset="0"/>
              </a:rPr>
              <a:t>ừng sản xuất</a:t>
            </a:r>
          </a:p>
          <a:p>
            <a:pPr>
              <a:lnSpc>
                <a:spcPts val="4418"/>
              </a:lnSpc>
            </a:pPr>
            <a:endParaRPr lang="vi-VN" sz="2800" spc="-6" dirty="0">
              <a:solidFill>
                <a:srgbClr val="172900"/>
              </a:solidFill>
              <a:latin typeface="#9Slide03 SFU Futura_07" panose="00000900000000000000" pitchFamily="2" charset="0"/>
            </a:endParaRPr>
          </a:p>
        </p:txBody>
      </p:sp>
    </p:spTree>
    <p:extLst>
      <p:ext uri="{BB962C8B-B14F-4D97-AF65-F5344CB8AC3E}">
        <p14:creationId xmlns:p14="http://schemas.microsoft.com/office/powerpoint/2010/main" val="54786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ircle(in)">
                                      <p:cBhvr>
                                        <p:cTn id="4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2119</Words>
  <Application>Microsoft Office PowerPoint</Application>
  <PresentationFormat>Custom</PresentationFormat>
  <Paragraphs>1198</Paragraphs>
  <Slides>18</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#9Slide03 Cabin Condensed Bold</vt:lpstr>
      <vt:lpstr>Dancing Script</vt:lpstr>
      <vt:lpstr>Arial</vt:lpstr>
      <vt:lpstr>CS Gordon Rounded</vt:lpstr>
      <vt:lpstr>Times New Roman</vt:lpstr>
      <vt:lpstr>Lato Bold</vt:lpstr>
      <vt:lpstr>Charmonman Bold</vt:lpstr>
      <vt:lpstr>BHN Nexa Rust Slab Heavy</vt:lpstr>
      <vt:lpstr>#9Slide03 SFU Futura_07</vt:lpstr>
      <vt:lpstr>#9Slide03 IcielNovecento sans E</vt:lpstr>
      <vt:lpstr>Dancing Script Bold</vt:lpstr>
      <vt:lpstr>Lato</vt:lpstr>
      <vt:lpstr>Baloo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NÔNG NGHIỆP, LÂM NGHIỆP, THỦY SẢN</dc:title>
  <dc:creator>Admin</dc:creator>
  <cp:lastModifiedBy>Admin</cp:lastModifiedBy>
  <cp:revision>53</cp:revision>
  <dcterms:created xsi:type="dcterms:W3CDTF">2006-08-16T00:00:00Z</dcterms:created>
  <dcterms:modified xsi:type="dcterms:W3CDTF">2026-01-11T03:15:27Z</dcterms:modified>
  <dc:identifier>DAGFNTYa9Tw</dc:identifier>
</cp:coreProperties>
</file>