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9" r:id="rId2"/>
    <p:sldId id="280" r:id="rId3"/>
    <p:sldId id="281" r:id="rId4"/>
    <p:sldId id="282" r:id="rId5"/>
    <p:sldId id="283" r:id="rId6"/>
    <p:sldId id="284" r:id="rId7"/>
    <p:sldId id="290" r:id="rId8"/>
    <p:sldId id="286" r:id="rId9"/>
    <p:sldId id="287" r:id="rId10"/>
    <p:sldId id="288" r:id="rId11"/>
    <p:sldId id="28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9770C-B81B-4AD8-813C-CCBE451821A3}"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F00EB-7894-47D0-8EBB-93ACA6B25517}" type="slidenum">
              <a:rPr lang="en-US" smtClean="0"/>
              <a:t>‹#›</a:t>
            </a:fld>
            <a:endParaRPr lang="en-US"/>
          </a:p>
        </p:txBody>
      </p:sp>
    </p:spTree>
    <p:extLst>
      <p:ext uri="{BB962C8B-B14F-4D97-AF65-F5344CB8AC3E}">
        <p14:creationId xmlns:p14="http://schemas.microsoft.com/office/powerpoint/2010/main" val="389074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turesbestphotography-asia.translate.goog/en/?_x_tr_sl=en&amp;_x_tr_tl=vi&amp;_x_tr_hl=vi&amp;_x_tr_pto=wap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027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319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7594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2331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951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 Giáo viên trong học sinh ngẫu nhiên trình bày theo vòng tròn về những thuận lợi và khó khăn của khí hậu đối với sự phát triển kinh tế xã hội. Mỗi học sinh chỉ được nói một thuận lợi/ khó khăn trong một lượt. Nếu học sinh của nhóm nào không trả lời được thì nhóm đó thua cuộc. Giáo viên có thể thay đổi học sinh trả lời để kích thích học sinh và lôi cuốn các em theo dõi bài học.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395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https://naturesbestphotography-asia.translate.goog/en/?_x_tr_sl=en&amp;_x_tr_tl=vi&amp;_x_tr_hl=vi&amp;_x_tr_pto=wapp</a:t>
            </a:r>
            <a:r>
              <a:rPr lang="en-US" dirty="0" smtClean="0"/>
              <a:t> </a:t>
            </a:r>
          </a:p>
          <a:p>
            <a:r>
              <a:rPr lang="en-US" dirty="0" smtClean="0"/>
              <a:t> </a:t>
            </a:r>
            <a:r>
              <a:rPr lang="en-US" dirty="0" err="1" smtClean="0"/>
              <a:t>trang</a:t>
            </a:r>
            <a:r>
              <a:rPr lang="en-US" baseline="0" dirty="0" smtClean="0"/>
              <a:t> web </a:t>
            </a:r>
            <a:r>
              <a:rPr lang="en-US" baseline="0" dirty="0" err="1" smtClean="0"/>
              <a:t>đã</a:t>
            </a:r>
            <a:r>
              <a:rPr lang="en-US" baseline="0" dirty="0" smtClean="0"/>
              <a:t> </a:t>
            </a:r>
            <a:r>
              <a:rPr lang="en-US" baseline="0" dirty="0" err="1" smtClean="0"/>
              <a:t>dịch</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932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17874727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72CC5B1-2D9D-416C-823D-D885C27ED5F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AA41255-B3F5-4CAF-809B-73695E8E44EC}"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852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365ABE2-87A2-41AE-8A2E-AAA8FDECEFE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B51648B-630C-498E-B3E1-BF334A77428A}"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14882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933D70B-CD99-4E34-BC40-91E2F4EA7626}"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CC223D5-8F52-448D-9A4C-36EE52B0E54E}"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4744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0034B62-932E-4313-8651-9697B43F342C}"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EC895F2-7F7A-4E6A-8430-BB5CF9DE32A9}"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92890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B8AD563-EC72-445B-9E89-AD2151434F67}"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E9EE78C-146D-4E96-93B4-9064C61C9197}"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15428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2F5903D-F226-4C80-8075-D4CF35CCE49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7D0515-E8ED-460A-A095-E3B57C3ED770}"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58011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F89D098-6F97-47C4-B01F-E712133916D3}"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82606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948815" y="3119039"/>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7" name="Picture Placeholder 16"/>
          <p:cNvSpPr>
            <a:spLocks noGrp="1"/>
          </p:cNvSpPr>
          <p:nvPr>
            <p:ph type="pic" sz="quarter" idx="13"/>
          </p:nvPr>
        </p:nvSpPr>
        <p:spPr>
          <a:xfrm>
            <a:off x="3580702" y="1219200"/>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6" name="Picture Placeholder 15"/>
          <p:cNvSpPr>
            <a:spLocks noGrp="1"/>
          </p:cNvSpPr>
          <p:nvPr>
            <p:ph type="pic" sz="quarter" idx="14"/>
          </p:nvPr>
        </p:nvSpPr>
        <p:spPr>
          <a:xfrm>
            <a:off x="6212588" y="3119039"/>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5" name="Picture Placeholder 14"/>
          <p:cNvSpPr>
            <a:spLocks noGrp="1"/>
          </p:cNvSpPr>
          <p:nvPr>
            <p:ph type="pic" sz="quarter" idx="15"/>
          </p:nvPr>
        </p:nvSpPr>
        <p:spPr>
          <a:xfrm>
            <a:off x="8844475" y="1219200"/>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78599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687467" y="2304397"/>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687467" y="368048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687467" y="492760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158830" y="2719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158830" y="4043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158830" y="5325269"/>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32780248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50410" y="2304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50410" y="3680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50410" y="4927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50410" y="2719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50410" y="4043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50410" y="5325269"/>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18901156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125045" y="1542397"/>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125045" y="291848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125045" y="416560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125045" y="5188511"/>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116920" y="1957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116920" y="3281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6" name="Text Placeholder 23"/>
          <p:cNvSpPr>
            <a:spLocks noGrp="1"/>
          </p:cNvSpPr>
          <p:nvPr>
            <p:ph type="body" sz="quarter" idx="16" hasCustomPrompt="1"/>
          </p:nvPr>
        </p:nvSpPr>
        <p:spPr>
          <a:xfrm>
            <a:off x="7116920" y="5575619"/>
            <a:ext cx="4427379" cy="1068388"/>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smtClean="0"/>
          </a:p>
          <a:p>
            <a:pPr lvl="0"/>
            <a:endParaRPr lang="ru-RU" dirty="0"/>
          </a:p>
        </p:txBody>
      </p:sp>
      <p:sp>
        <p:nvSpPr>
          <p:cNvPr id="27" name="Text Placeholder 23"/>
          <p:cNvSpPr>
            <a:spLocks noGrp="1"/>
          </p:cNvSpPr>
          <p:nvPr>
            <p:ph type="body" sz="quarter" idx="17" hasCustomPrompt="1"/>
          </p:nvPr>
        </p:nvSpPr>
        <p:spPr>
          <a:xfrm>
            <a:off x="7116920" y="4526375"/>
            <a:ext cx="4427379" cy="657055"/>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35003067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8992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89BF4FA-A3FB-4859-82AB-02CF96F41B89}"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69B0887-B3D6-4B46-937B-32C85F804402}"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2575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ru-R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0CB818-BC76-4EA8-BBA3-0885EEA5235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C4AE2BF-A336-43A6-8F3E-842DC1CC04A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152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C7EF4AA-CCD2-432F-B892-67FE1DA021D1}"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45E4950-B422-4B71-87B4-6521AE4A42E3}"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335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ru-R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5C75120-63BE-4063-9DFF-09D3B7884B64}"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6C0D590-D2B8-43DC-8DD8-9781638A4F9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0617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664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81" r:id="rId17"/>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s://naturesbestphotography.asia/en/gallery/gallery-2018"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8900846" y="160315"/>
            <a:ext cx="3091944" cy="1247870"/>
          </a:xfrm>
          <a:prstGeom prst="rect">
            <a:avLst/>
          </a:prstGeom>
        </p:spPr>
      </p:pic>
      <p:sp>
        <p:nvSpPr>
          <p:cNvPr id="2" name="Title 1"/>
          <p:cNvSpPr>
            <a:spLocks noGrp="1"/>
          </p:cNvSpPr>
          <p:nvPr>
            <p:ph type="ctrTitle"/>
          </p:nvPr>
        </p:nvSpPr>
        <p:spPr>
          <a:xfrm>
            <a:off x="-188686" y="104499"/>
            <a:ext cx="7634513" cy="757237"/>
          </a:xfrm>
        </p:spPr>
        <p:txBody>
          <a:bodyPr>
            <a:normAutofit/>
          </a:bodyPr>
          <a:lstStyle/>
          <a:p>
            <a:r>
              <a:rPr lang="en-US" sz="3600" dirty="0" smtClean="0">
                <a:solidFill>
                  <a:srgbClr val="C00000"/>
                </a:solidFill>
              </a:rPr>
              <a:t>2/ ĐẶC </a:t>
            </a:r>
            <a:r>
              <a:rPr lang="en-US" sz="3600" dirty="0">
                <a:solidFill>
                  <a:srgbClr val="C00000"/>
                </a:solidFill>
              </a:rPr>
              <a:t>ĐIỂM </a:t>
            </a:r>
            <a:r>
              <a:rPr lang="en-US" sz="3600" dirty="0" smtClean="0">
                <a:solidFill>
                  <a:srgbClr val="C00000"/>
                </a:solidFill>
              </a:rPr>
              <a:t>KHÍ HẬU SÔNG HỒ</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966857" y="160315"/>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HOẠT ĐỘNG</a:t>
            </a:r>
          </a:p>
          <a:p>
            <a:r>
              <a:rPr lang="en-US" dirty="0" err="1" smtClean="0">
                <a:solidFill>
                  <a:schemeClr val="accent5">
                    <a:lumMod val="50000"/>
                  </a:schemeClr>
                </a:solidFill>
              </a:rPr>
              <a:t>Nhóm</a:t>
            </a:r>
            <a:endParaRPr lang="en-US" dirty="0" smtClean="0">
              <a:solidFill>
                <a:schemeClr val="accent5">
                  <a:lumMod val="50000"/>
                </a:schemeClr>
              </a:solidFill>
            </a:endParaRP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4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nvGrpSpPr>
          <p:cNvPr id="56" name="Group 55"/>
          <p:cNvGrpSpPr/>
          <p:nvPr/>
        </p:nvGrpSpPr>
        <p:grpSpPr>
          <a:xfrm>
            <a:off x="482418" y="3179722"/>
            <a:ext cx="1473994" cy="1460127"/>
            <a:chOff x="676275" y="3204704"/>
            <a:chExt cx="1473994" cy="1460127"/>
          </a:xfrm>
        </p:grpSpPr>
        <p:pic>
          <p:nvPicPr>
            <p:cNvPr id="14" name="Picture 13"/>
            <p:cNvPicPr>
              <a:picLocks noChangeAspect="1"/>
            </p:cNvPicPr>
            <p:nvPr/>
          </p:nvPicPr>
          <p:blipFill rotWithShape="1">
            <a:blip r:embed="rId4"/>
            <a:srcRect b="10039"/>
            <a:stretch/>
          </p:blipFill>
          <p:spPr>
            <a:xfrm>
              <a:off x="676275" y="3204704"/>
              <a:ext cx="1409700" cy="1338721"/>
            </a:xfrm>
            <a:prstGeom prst="rect">
              <a:avLst/>
            </a:prstGeom>
          </p:spPr>
        </p:pic>
        <p:sp>
          <p:nvSpPr>
            <p:cNvPr id="53" name="Freeform 5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4" name="Rectangle 5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5" name="Freeform 5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2"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4</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0" r="99457">
                        <a14:foregroundMark x1="11304" y1="40257" x2="19783" y2="78801"/>
                        <a14:foregroundMark x1="19348" y1="84797" x2="80870" y2="88223"/>
                        <a14:foregroundMark x1="79783" y1="70664" x2="76522" y2="81799"/>
                        <a14:foregroundMark x1="45000" y1="90364" x2="51087" y2="95931"/>
                        <a14:foregroundMark x1="36304" y1="36831" x2="28696" y2="72805"/>
                        <a14:foregroundMark x1="27391" y1="51820" x2="46304" y2="63812"/>
                        <a14:foregroundMark x1="62391" y1="26981" x2="58913" y2="60385"/>
                        <a14:foregroundMark x1="69783" y1="37687" x2="76087" y2="58244"/>
                      </a14:backgroundRemoval>
                    </a14:imgEffect>
                  </a14:imgLayer>
                </a14:imgProps>
              </a:ext>
            </a:extLst>
          </a:blip>
          <a:stretch>
            <a:fillRect/>
          </a:stretch>
        </p:blipFill>
        <p:spPr>
          <a:xfrm>
            <a:off x="245082" y="1977384"/>
            <a:ext cx="1929843" cy="979605"/>
          </a:xfrm>
          <a:prstGeom prst="rect">
            <a:avLst/>
          </a:prstGeom>
        </p:spPr>
      </p:pic>
      <p:sp>
        <p:nvSpPr>
          <p:cNvPr id="33"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HOÀN THÀNH</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Phiếu</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học</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tập</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4" name="Rectangle 33"/>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0" name="Picture 19"/>
          <p:cNvPicPr>
            <a:picLocks noChangeAspect="1"/>
          </p:cNvPicPr>
          <p:nvPr/>
        </p:nvPicPr>
        <p:blipFill>
          <a:blip r:embed="rId7"/>
          <a:stretch>
            <a:fillRect/>
          </a:stretch>
        </p:blipFill>
        <p:spPr>
          <a:xfrm>
            <a:off x="482418" y="4664831"/>
            <a:ext cx="1647738" cy="1543971"/>
          </a:xfrm>
          <a:prstGeom prst="rect">
            <a:avLst/>
          </a:prstGeom>
        </p:spPr>
      </p:pic>
      <p:sp>
        <p:nvSpPr>
          <p:cNvPr id="39" name="Title 1"/>
          <p:cNvSpPr txBox="1">
            <a:spLocks/>
          </p:cNvSpPr>
          <p:nvPr/>
        </p:nvSpPr>
        <p:spPr>
          <a:xfrm>
            <a:off x="5507116" y="930771"/>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2D20DF"/>
                </a:solidFill>
                <a:effectLst/>
                <a:uLnTx/>
                <a:uFillTx/>
                <a:latin typeface="#9Slide07 IcielBC Cubano Normal (Headings)"/>
                <a:ea typeface="+mj-ea"/>
                <a:cs typeface="+mj-cs"/>
              </a:rPr>
              <a:t>NHÓM CHẴN</a:t>
            </a:r>
          </a:p>
        </p:txBody>
      </p:sp>
      <p:sp>
        <p:nvSpPr>
          <p:cNvPr id="40" name="Title 1"/>
          <p:cNvSpPr txBox="1">
            <a:spLocks/>
          </p:cNvSpPr>
          <p:nvPr/>
        </p:nvSpPr>
        <p:spPr>
          <a:xfrm>
            <a:off x="8908330" y="5831351"/>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2D20DF"/>
                </a:solidFill>
                <a:effectLst/>
                <a:uLnTx/>
                <a:uFillTx/>
                <a:latin typeface="#9Slide07 IcielBC Cubano Normal (Headings)"/>
                <a:ea typeface="+mj-ea"/>
                <a:cs typeface="+mj-cs"/>
              </a:rPr>
              <a:t>NHÓM LẺ</a:t>
            </a:r>
            <a:endParaRPr kumimoji="0" lang="en-US" sz="3200" b="0" i="0" u="none" strike="noStrike" kern="1200" cap="none" spc="0" normalizeH="0" baseline="0" noProof="0" dirty="0">
              <a:ln>
                <a:noFill/>
              </a:ln>
              <a:solidFill>
                <a:srgbClr val="2D20DF"/>
              </a:solidFill>
              <a:effectLst/>
              <a:uLnTx/>
              <a:uFillTx/>
              <a:latin typeface="#9Slide07 IcielBC Cubano Normal (Headings)"/>
              <a:ea typeface="+mj-ea"/>
              <a:cs typeface="+mj-cs"/>
            </a:endParaRPr>
          </a:p>
        </p:txBody>
      </p:sp>
      <p:pic>
        <p:nvPicPr>
          <p:cNvPr id="41" name="Picture 40"/>
          <p:cNvPicPr>
            <a:picLocks noChangeAspect="1"/>
          </p:cNvPicPr>
          <p:nvPr/>
        </p:nvPicPr>
        <p:blipFill>
          <a:blip r:embed="rId8"/>
          <a:stretch>
            <a:fillRect/>
          </a:stretch>
        </p:blipFill>
        <p:spPr>
          <a:xfrm>
            <a:off x="5128466" y="2115184"/>
            <a:ext cx="3449622" cy="3058322"/>
          </a:xfrm>
          <a:prstGeom prst="rect">
            <a:avLst/>
          </a:prstGeom>
          <a:ln>
            <a:solidFill>
              <a:schemeClr val="tx1"/>
            </a:solidFill>
          </a:ln>
        </p:spPr>
      </p:pic>
      <p:pic>
        <p:nvPicPr>
          <p:cNvPr id="42" name="Picture 41"/>
          <p:cNvPicPr>
            <a:picLocks noChangeAspect="1"/>
          </p:cNvPicPr>
          <p:nvPr/>
        </p:nvPicPr>
        <p:blipFill>
          <a:blip r:embed="rId9"/>
          <a:stretch>
            <a:fillRect/>
          </a:stretch>
        </p:blipFill>
        <p:spPr>
          <a:xfrm>
            <a:off x="8597139" y="2569734"/>
            <a:ext cx="3314704" cy="2993709"/>
          </a:xfrm>
          <a:prstGeom prst="rect">
            <a:avLst/>
          </a:prstGeom>
          <a:ln>
            <a:solidFill>
              <a:schemeClr val="tx1"/>
            </a:solidFill>
          </a:ln>
        </p:spPr>
      </p:pic>
      <p:sp>
        <p:nvSpPr>
          <p:cNvPr id="45" name="Subtitle 2"/>
          <p:cNvSpPr txBox="1">
            <a:spLocks/>
          </p:cNvSpPr>
          <p:nvPr/>
        </p:nvSpPr>
        <p:spPr>
          <a:xfrm>
            <a:off x="5825832" y="1667422"/>
            <a:ext cx="2143203" cy="756977"/>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Khí</a:t>
            </a:r>
            <a:r>
              <a:rPr kumimoji="0" lang="en-US" sz="2400" b="0" i="0"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hậu</a:t>
            </a:r>
            <a:endParaRPr kumimoji="0" lang="en-US" sz="2400" b="0" i="0"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46" name="Subtitle 2"/>
          <p:cNvSpPr txBox="1">
            <a:spLocks/>
          </p:cNvSpPr>
          <p:nvPr/>
        </p:nvSpPr>
        <p:spPr>
          <a:xfrm>
            <a:off x="9182888" y="5591936"/>
            <a:ext cx="2143203" cy="756977"/>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Sông</a:t>
            </a:r>
            <a:r>
              <a:rPr kumimoji="0" lang="en-US" sz="2400" b="0" i="0"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hồ</a:t>
            </a:r>
            <a:endParaRPr kumimoji="0" lang="en-US" sz="2400" b="0" i="0" u="none" strike="noStrike" kern="1200" cap="none" spc="0" normalizeH="0" baseline="0" noProof="0" dirty="0">
              <a:ln>
                <a:noFill/>
              </a:ln>
              <a:solidFill>
                <a:srgbClr val="2D20DF"/>
              </a:solidFill>
              <a:effectLst/>
              <a:uLnTx/>
              <a:uFillTx/>
              <a:latin typeface="#9Slide03 Cabin Condensed Bold"/>
              <a:ea typeface="+mn-ea"/>
              <a:cs typeface="+mn-cs"/>
            </a:endParaRPr>
          </a:p>
        </p:txBody>
      </p:sp>
    </p:spTree>
    <p:extLst>
      <p:ext uri="{BB962C8B-B14F-4D97-AF65-F5344CB8AC3E}">
        <p14:creationId xmlns:p14="http://schemas.microsoft.com/office/powerpoint/2010/main" val="1185122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circle(in)">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circle(in)">
                                      <p:cBhvr>
                                        <p:cTn id="17" dur="2000"/>
                                        <p:tgtEl>
                                          <p:spTgt spid="9">
                                            <p:txEl>
                                              <p:pRg st="1" end="1"/>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Horizontal)">
                                      <p:cBhvr>
                                        <p:cTn id="33" dur="500"/>
                                        <p:tgtEl>
                                          <p:spTgt spid="19"/>
                                        </p:tgtEl>
                                      </p:cBhvr>
                                    </p:animEffect>
                                  </p:childTnLst>
                                </p:cTn>
                              </p:par>
                              <p:par>
                                <p:cTn id="34" presetID="6"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circle(in)">
                                      <p:cBhvr>
                                        <p:cTn id="36" dur="20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ircle(in)">
                                      <p:cBhvr>
                                        <p:cTn id="44" dur="2000"/>
                                        <p:tgtEl>
                                          <p:spTgt spid="34"/>
                                        </p:tgtEl>
                                      </p:cBhvr>
                                    </p:animEffect>
                                  </p:childTnLst>
                                </p:cTn>
                              </p:par>
                              <p:par>
                                <p:cTn id="45" presetID="6"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par>
                                <p:cTn id="48" presetID="6" presetClass="entr" presetSubtype="16"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ircle(in)">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down)">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up)">
                                      <p:cBhvr>
                                        <p:cTn id="60" dur="500"/>
                                        <p:tgtEl>
                                          <p:spTgt spid="4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down)">
                                      <p:cBhvr>
                                        <p:cTn id="63" dur="500"/>
                                        <p:tgtEl>
                                          <p:spTgt spid="39"/>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up)">
                                      <p:cBhvr>
                                        <p:cTn id="66" dur="500"/>
                                        <p:tgtEl>
                                          <p:spTgt spid="40"/>
                                        </p:tgtEl>
                                      </p:cBhvr>
                                    </p:animEffect>
                                  </p:childTnLst>
                                </p:cTn>
                              </p:par>
                              <p:par>
                                <p:cTn id="67" presetID="22" presetClass="entr" presetSubtype="4"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down)">
                                      <p:cBhvr>
                                        <p:cTn id="69" dur="500"/>
                                        <p:tgtEl>
                                          <p:spTgt spid="41"/>
                                        </p:tgtEl>
                                      </p:cBhvr>
                                    </p:animEffect>
                                  </p:childTnLst>
                                </p:cTn>
                              </p:par>
                              <p:par>
                                <p:cTn id="70" presetID="22" presetClass="entr" presetSubtype="1"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up)">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9" grpId="0" animBg="1"/>
      <p:bldP spid="33" grpId="0" animBg="1"/>
      <p:bldP spid="34" grpId="0" animBg="1"/>
      <p:bldP spid="39" grpId="0"/>
      <p:bldP spid="40" grpId="0"/>
      <p:bldP spid="45" grpId="0"/>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408260" y="229671"/>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TIÊU CHÍ ĐÁNH GIÁ</a:t>
            </a:r>
            <a:endParaRPr kumimoji="0" lang="en-US" sz="40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15" name="Picture 14"/>
          <p:cNvPicPr>
            <a:picLocks noChangeAspect="1"/>
          </p:cNvPicPr>
          <p:nvPr/>
        </p:nvPicPr>
        <p:blipFill>
          <a:blip r:embed="rId2"/>
          <a:stretch>
            <a:fillRect/>
          </a:stretch>
        </p:blipFill>
        <p:spPr>
          <a:xfrm>
            <a:off x="398402" y="272532"/>
            <a:ext cx="2112022" cy="1689617"/>
          </a:xfrm>
          <a:prstGeom prst="rect">
            <a:avLst/>
          </a:prstGeom>
        </p:spPr>
      </p:pic>
      <p:pic>
        <p:nvPicPr>
          <p:cNvPr id="16" name="Picture 15"/>
          <p:cNvPicPr>
            <a:picLocks noChangeAspect="1"/>
          </p:cNvPicPr>
          <p:nvPr/>
        </p:nvPicPr>
        <p:blipFill>
          <a:blip r:embed="rId3"/>
          <a:stretch>
            <a:fillRect/>
          </a:stretch>
        </p:blipFill>
        <p:spPr>
          <a:xfrm>
            <a:off x="10405503" y="229671"/>
            <a:ext cx="1521759" cy="1641527"/>
          </a:xfrm>
          <a:prstGeom prst="rect">
            <a:avLst/>
          </a:prstGeom>
        </p:spPr>
      </p:pic>
      <p:graphicFrame>
        <p:nvGraphicFramePr>
          <p:cNvPr id="17" name="Table 16"/>
          <p:cNvGraphicFramePr>
            <a:graphicFrameLocks noGrp="1"/>
          </p:cNvGraphicFramePr>
          <p:nvPr>
            <p:extLst/>
          </p:nvPr>
        </p:nvGraphicFramePr>
        <p:xfrm>
          <a:off x="408259" y="2073304"/>
          <a:ext cx="11421791" cy="4043908"/>
        </p:xfrm>
        <a:graphic>
          <a:graphicData uri="http://schemas.openxmlformats.org/drawingml/2006/table">
            <a:tbl>
              <a:tblPr>
                <a:tableStyleId>{F5AB1C69-6EDB-4FF4-983F-18BD219EF322}</a:tableStyleId>
              </a:tblPr>
              <a:tblGrid>
                <a:gridCol w="6773415">
                  <a:extLst>
                    <a:ext uri="{9D8B030D-6E8A-4147-A177-3AD203B41FA5}">
                      <a16:colId xmlns:a16="http://schemas.microsoft.com/office/drawing/2014/main" val="3568809375"/>
                    </a:ext>
                  </a:extLst>
                </a:gridCol>
                <a:gridCol w="4648376">
                  <a:extLst>
                    <a:ext uri="{9D8B030D-6E8A-4147-A177-3AD203B41FA5}">
                      <a16:colId xmlns:a16="http://schemas.microsoft.com/office/drawing/2014/main" val="3800428621"/>
                    </a:ext>
                  </a:extLst>
                </a:gridCol>
              </a:tblGrid>
              <a:tr h="531812">
                <a:tc>
                  <a:txBody>
                    <a:bodyPr/>
                    <a:lstStyle/>
                    <a:p>
                      <a:pPr indent="-1270" algn="ctr">
                        <a:lnSpc>
                          <a:spcPct val="106000"/>
                        </a:lnSpc>
                        <a:spcAft>
                          <a:spcPts val="0"/>
                        </a:spcAft>
                      </a:pPr>
                      <a:r>
                        <a:rPr lang="vi-VN" sz="3200">
                          <a:solidFill>
                            <a:srgbClr val="FF0000"/>
                          </a:solidFill>
                          <a:effectLst/>
                        </a:rPr>
                        <a:t>Tiêu chí đánh giá</a:t>
                      </a:r>
                      <a:endParaRPr lang="en-US" sz="320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solidFill>
                            <a:srgbClr val="FF0000"/>
                          </a:solidFill>
                          <a:effectLst/>
                        </a:rPr>
                        <a:t>Số điểm tối đa</a:t>
                      </a:r>
                      <a:endParaRPr lang="en-US" sz="3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912596"/>
                  </a:ext>
                </a:extLst>
              </a:tr>
              <a:tr h="531812">
                <a:tc>
                  <a:txBody>
                    <a:bodyPr/>
                    <a:lstStyle/>
                    <a:p>
                      <a:pPr marL="0" indent="-1270" algn="l" defTabSz="914400" rtl="0" eaLnBrk="1" latinLnBrk="0" hangingPunct="1">
                        <a:lnSpc>
                          <a:spcPct val="106000"/>
                        </a:lnSpc>
                        <a:spcAft>
                          <a:spcPts val="0"/>
                        </a:spcAft>
                      </a:pPr>
                      <a:r>
                        <a:rPr lang="vi-VN" sz="3200" kern="1200" dirty="0">
                          <a:effectLst/>
                        </a:rPr>
                        <a:t>1. Nội dung</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3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3633909"/>
                  </a:ext>
                </a:extLst>
              </a:tr>
              <a:tr h="615922">
                <a:tc>
                  <a:txBody>
                    <a:bodyPr/>
                    <a:lstStyle/>
                    <a:p>
                      <a:pPr marL="0" indent="-1270" algn="l" defTabSz="914400" rtl="0" eaLnBrk="1" latinLnBrk="0" hangingPunct="1">
                        <a:lnSpc>
                          <a:spcPct val="106000"/>
                        </a:lnSpc>
                        <a:spcAft>
                          <a:spcPts val="0"/>
                        </a:spcAft>
                      </a:pPr>
                      <a:r>
                        <a:rPr lang="vi-VN" sz="3200" kern="1200" dirty="0">
                          <a:effectLst/>
                        </a:rPr>
                        <a:t>2. Thể hiện được phong cách và sự tự tin</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2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970871"/>
                  </a:ext>
                </a:extLst>
              </a:tr>
              <a:tr h="1091682">
                <a:tc>
                  <a:txBody>
                    <a:bodyPr/>
                    <a:lstStyle/>
                    <a:p>
                      <a:pPr marL="0" indent="-1270" algn="l" defTabSz="914400" rtl="0" eaLnBrk="1" latinLnBrk="0" hangingPunct="1">
                        <a:lnSpc>
                          <a:spcPct val="106000"/>
                        </a:lnSpc>
                        <a:spcAft>
                          <a:spcPts val="0"/>
                        </a:spcAft>
                      </a:pPr>
                      <a:r>
                        <a:rPr lang="vi-VN" sz="3200" kern="1200" dirty="0">
                          <a:effectLst/>
                        </a:rPr>
                        <a:t>3. Sử dụng ngôn ngữ nói, ngôn ngữ hình thể, và các kỹ năng thuyết trình khác lưu loát</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1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6666811"/>
                  </a:ext>
                </a:extLst>
              </a:tr>
              <a:tr h="636340">
                <a:tc>
                  <a:txBody>
                    <a:bodyPr/>
                    <a:lstStyle/>
                    <a:p>
                      <a:pPr marL="0" lvl="0" indent="0" algn="l" defTabSz="914400" rtl="0" eaLnBrk="1" latinLnBrk="0" hangingPunct="1">
                        <a:lnSpc>
                          <a:spcPct val="106000"/>
                        </a:lnSpc>
                        <a:spcAft>
                          <a:spcPts val="0"/>
                        </a:spcAft>
                        <a:buFont typeface="+mj-lt"/>
                        <a:buNone/>
                      </a:pPr>
                      <a:r>
                        <a:rPr lang="en-US" sz="3200" kern="1200" dirty="0" smtClean="0">
                          <a:effectLst/>
                        </a:rPr>
                        <a:t>4. </a:t>
                      </a:r>
                      <a:r>
                        <a:rPr lang="vi-VN" sz="3200" kern="1200" dirty="0" smtClean="0">
                          <a:effectLst/>
                        </a:rPr>
                        <a:t>Độ </a:t>
                      </a:r>
                      <a:r>
                        <a:rPr lang="vi-VN" sz="3200" kern="1200" dirty="0">
                          <a:effectLst/>
                        </a:rPr>
                        <a:t>chính xác của thông tin được đưa ra</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a:effectLst/>
                        </a:rPr>
                        <a:t>3 điểm</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3262332"/>
                  </a:ext>
                </a:extLst>
              </a:tr>
              <a:tr h="636340">
                <a:tc>
                  <a:txBody>
                    <a:bodyPr/>
                    <a:lstStyle/>
                    <a:p>
                      <a:pPr marL="0" lvl="0" indent="0" algn="l" defTabSz="914400" rtl="0" eaLnBrk="1" latinLnBrk="0" hangingPunct="1">
                        <a:lnSpc>
                          <a:spcPct val="106000"/>
                        </a:lnSpc>
                        <a:spcAft>
                          <a:spcPts val="0"/>
                        </a:spcAft>
                        <a:buFont typeface="+mj-lt"/>
                        <a:buNone/>
                      </a:pPr>
                      <a:r>
                        <a:rPr lang="en-US" sz="3200" kern="1200" dirty="0" smtClean="0">
                          <a:effectLst/>
                        </a:rPr>
                        <a:t>5. </a:t>
                      </a:r>
                      <a:r>
                        <a:rPr lang="vi-VN" sz="3200" kern="1200" dirty="0" smtClean="0">
                          <a:effectLst/>
                        </a:rPr>
                        <a:t>Hoàn </a:t>
                      </a:r>
                      <a:r>
                        <a:rPr lang="vi-VN" sz="3200" kern="1200" dirty="0">
                          <a:effectLst/>
                        </a:rPr>
                        <a:t>thành đúng thời gian</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1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1815465"/>
                  </a:ext>
                </a:extLst>
              </a:tr>
            </a:tbl>
          </a:graphicData>
        </a:graphic>
      </p:graphicFrame>
    </p:spTree>
    <p:extLst>
      <p:ext uri="{BB962C8B-B14F-4D97-AF65-F5344CB8AC3E}">
        <p14:creationId xmlns:p14="http://schemas.microsoft.com/office/powerpoint/2010/main" val="537382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4500"/>
          <a:stretch/>
        </p:blipFill>
        <p:spPr>
          <a:xfrm>
            <a:off x="0" y="-1"/>
            <a:ext cx="12172950" cy="6858001"/>
          </a:xfrm>
          <a:prstGeom prst="rect">
            <a:avLst/>
          </a:prstGeom>
        </p:spPr>
      </p:pic>
      <p:sp>
        <p:nvSpPr>
          <p:cNvPr id="8" name="Title 7"/>
          <p:cNvSpPr>
            <a:spLocks noGrp="1"/>
          </p:cNvSpPr>
          <p:nvPr>
            <p:ph type="ctrTitle"/>
          </p:nvPr>
        </p:nvSpPr>
        <p:spPr>
          <a:xfrm>
            <a:off x="5295900" y="3370263"/>
            <a:ext cx="9144000" cy="2387600"/>
          </a:xfrm>
        </p:spPr>
        <p:txBody>
          <a:bodyPr/>
          <a:lstStyle/>
          <a:p>
            <a:r>
              <a:rPr lang="en-US" dirty="0" smtClean="0">
                <a:solidFill>
                  <a:schemeClr val="bg1"/>
                </a:solidFill>
              </a:rPr>
              <a:t>THANK YOU</a:t>
            </a:r>
            <a:endParaRPr lang="en-US" dirty="0">
              <a:solidFill>
                <a:schemeClr val="bg1"/>
              </a:solidFill>
            </a:endParaRPr>
          </a:p>
        </p:txBody>
      </p:sp>
      <p:sp>
        <p:nvSpPr>
          <p:cNvPr id="10" name="Subtitle 9"/>
          <p:cNvSpPr>
            <a:spLocks noGrp="1"/>
          </p:cNvSpPr>
          <p:nvPr>
            <p:ph type="subTitle" idx="1"/>
          </p:nvPr>
        </p:nvSpPr>
        <p:spPr>
          <a:xfrm>
            <a:off x="5295900" y="5849938"/>
            <a:ext cx="9144000" cy="1655762"/>
          </a:xfrm>
        </p:spPr>
        <p:txBody>
          <a:bodyPr/>
          <a:lstStyle/>
          <a:p>
            <a:r>
              <a:rPr lang="en-US" dirty="0" smtClean="0">
                <a:solidFill>
                  <a:schemeClr val="bg1"/>
                </a:solidFill>
              </a:rPr>
              <a:t>See you soon </a:t>
            </a:r>
            <a:endParaRPr lang="en-US" dirty="0">
              <a:solidFill>
                <a:schemeClr val="bg1"/>
              </a:solidFill>
            </a:endParaRPr>
          </a:p>
        </p:txBody>
      </p:sp>
    </p:spTree>
    <p:extLst>
      <p:ext uri="{BB962C8B-B14F-4D97-AF65-F5344CB8AC3E}">
        <p14:creationId xmlns:p14="http://schemas.microsoft.com/office/powerpoint/2010/main" val="103738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095" y="80438"/>
            <a:ext cx="7634513" cy="757237"/>
          </a:xfrm>
        </p:spPr>
        <p:txBody>
          <a:bodyPr>
            <a:normAutofit/>
          </a:bodyPr>
          <a:lstStyle/>
          <a:p>
            <a:r>
              <a:rPr lang="en-US" sz="3600" dirty="0" smtClean="0">
                <a:solidFill>
                  <a:srgbClr val="C00000"/>
                </a:solidFill>
              </a:rPr>
              <a:t>PHIẾU HỌC TẬP SỐ 2</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77201" y="930147"/>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3740279" y="1278135"/>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CHẴN</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40" name="Title 1"/>
          <p:cNvSpPr txBox="1">
            <a:spLocks/>
          </p:cNvSpPr>
          <p:nvPr/>
        </p:nvSpPr>
        <p:spPr>
          <a:xfrm>
            <a:off x="5814955" y="1272807"/>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LẺ</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 name="Subtitle 2"/>
          <p:cNvSpPr>
            <a:spLocks noGrp="1"/>
          </p:cNvSpPr>
          <p:nvPr>
            <p:ph type="subTitle" idx="1"/>
          </p:nvPr>
        </p:nvSpPr>
        <p:spPr>
          <a:xfrm>
            <a:off x="3995677" y="2770728"/>
            <a:ext cx="2143203" cy="2901055"/>
          </a:xfrm>
        </p:spPr>
        <p:txBody>
          <a:bodyPr/>
          <a:lstStyle/>
          <a:p>
            <a:pPr algn="just"/>
            <a:r>
              <a:rPr lang="vi-VN" dirty="0">
                <a:solidFill>
                  <a:schemeClr val="tx1">
                    <a:lumMod val="50000"/>
                  </a:schemeClr>
                </a:solidFill>
              </a:rPr>
              <a:t>1.	Kể tên các đới và kiểu khí hậu của Châu Á theo thứ tự từ Bắc xuống Nam. Chỉ trên bản đồ. </a:t>
            </a:r>
          </a:p>
          <a:p>
            <a:pPr algn="just"/>
            <a:endParaRPr lang="en-US" dirty="0">
              <a:solidFill>
                <a:schemeClr val="tx1">
                  <a:lumMod val="50000"/>
                </a:scheme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75" y="1251968"/>
            <a:ext cx="3797723" cy="3682889"/>
          </a:xfrm>
          <a:prstGeom prst="rect">
            <a:avLst/>
          </a:prstGeom>
        </p:spPr>
      </p:pic>
      <p:pic>
        <p:nvPicPr>
          <p:cNvPr id="26" name="Picture 25"/>
          <p:cNvPicPr>
            <a:picLocks noChangeAspect="1"/>
          </p:cNvPicPr>
          <p:nvPr/>
        </p:nvPicPr>
        <p:blipFill rotWithShape="1">
          <a:blip r:embed="rId4"/>
          <a:srcRect l="2665"/>
          <a:stretch/>
        </p:blipFill>
        <p:spPr>
          <a:xfrm>
            <a:off x="8282083" y="1282984"/>
            <a:ext cx="3618660" cy="3651873"/>
          </a:xfrm>
          <a:prstGeom prst="rect">
            <a:avLst/>
          </a:prstGeom>
        </p:spPr>
      </p:pic>
      <p:sp>
        <p:nvSpPr>
          <p:cNvPr id="27" name="Subtitle 2"/>
          <p:cNvSpPr txBox="1">
            <a:spLocks/>
          </p:cNvSpPr>
          <p:nvPr/>
        </p:nvSpPr>
        <p:spPr>
          <a:xfrm>
            <a:off x="338170" y="5005565"/>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2.	Kiểu khí hậu nào chiếm diện tích lớn ở châu Á?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3.	Đánh giá ảnh hưởng của khí hậu đối với phát triển kinh tế xã hội.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
        <p:nvSpPr>
          <p:cNvPr id="28" name="Subtitle 2"/>
          <p:cNvSpPr txBox="1">
            <a:spLocks/>
          </p:cNvSpPr>
          <p:nvPr/>
        </p:nvSpPr>
        <p:spPr>
          <a:xfrm>
            <a:off x="6405098" y="2770728"/>
            <a:ext cx="1876985"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1.	Kể tên các sông và hồ lớn của châu Á. Chỉ trên bản đồ. </a:t>
            </a: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
        <p:nvSpPr>
          <p:cNvPr id="29" name="Subtitle 2"/>
          <p:cNvSpPr txBox="1">
            <a:spLocks/>
          </p:cNvSpPr>
          <p:nvPr/>
        </p:nvSpPr>
        <p:spPr>
          <a:xfrm>
            <a:off x="6515371" y="5005565"/>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2.	 Mùa lũ của các con sông ở khu vực của châu Á khác nhau như thế nào?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3.	 Tại sao lại có sự khác nhau về chế độ nước sông ở các khu vực như vậy?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Tree>
    <p:extLst>
      <p:ext uri="{BB962C8B-B14F-4D97-AF65-F5344CB8AC3E}">
        <p14:creationId xmlns:p14="http://schemas.microsoft.com/office/powerpoint/2010/main" val="1267329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in)">
                                      <p:cBhvr>
                                        <p:cTn id="17" dur="2000"/>
                                        <p:tgtEl>
                                          <p:spTgt spid="3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2000"/>
                                        <p:tgtEl>
                                          <p:spTgt spid="3">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circle(in)">
                                      <p:cBhvr>
                                        <p:cTn id="26" dur="2000"/>
                                        <p:tgtEl>
                                          <p:spTgt spid="2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ircle(in)">
                                      <p:cBhvr>
                                        <p:cTn id="32" dur="2000"/>
                                        <p:tgtEl>
                                          <p:spTgt spid="2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circle(in)">
                                      <p:cBhvr>
                                        <p:cTn id="3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9" grpId="0"/>
      <p:bldP spid="40" grpId="0"/>
      <p:bldP spid="3" grpId="0" build="p"/>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095" y="80438"/>
            <a:ext cx="7634513" cy="757237"/>
          </a:xfrm>
        </p:spPr>
        <p:txBody>
          <a:bodyPr>
            <a:normAutofit fontScale="90000"/>
          </a:bodyPr>
          <a:lstStyle/>
          <a:p>
            <a:r>
              <a:rPr lang="en-US" sz="3600" dirty="0">
                <a:solidFill>
                  <a:srgbClr val="C00000"/>
                </a:solidFill>
              </a:rPr>
              <a:t>PHIẾU PHẢN HỒI – PHIẾU HỌC TẬP SỐ 2</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77201" y="930147"/>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810905" y="551528"/>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CHẴN</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 name="Subtitle 2"/>
          <p:cNvSpPr>
            <a:spLocks noGrp="1"/>
          </p:cNvSpPr>
          <p:nvPr>
            <p:ph type="subTitle" idx="1"/>
          </p:nvPr>
        </p:nvSpPr>
        <p:spPr>
          <a:xfrm>
            <a:off x="6247374" y="1044821"/>
            <a:ext cx="5500862" cy="2901055"/>
          </a:xfrm>
        </p:spPr>
        <p:txBody>
          <a:bodyPr/>
          <a:lstStyle/>
          <a:p>
            <a:pPr algn="just"/>
            <a:r>
              <a:rPr lang="vi-VN" dirty="0"/>
              <a:t>1.	Kể tên các đới và kiểu khí hậu của Châu Á theo thứ tự từ Bắc xuống Nam. Chỉ trên bản đồ. </a:t>
            </a:r>
          </a:p>
          <a:p>
            <a:pPr algn="just"/>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75" y="1251968"/>
            <a:ext cx="5578025" cy="5409359"/>
          </a:xfrm>
          <a:prstGeom prst="rect">
            <a:avLst/>
          </a:prstGeom>
        </p:spPr>
      </p:pic>
      <p:sp>
        <p:nvSpPr>
          <p:cNvPr id="15" name="Subtitle 2"/>
          <p:cNvSpPr txBox="1">
            <a:spLocks/>
          </p:cNvSpPr>
          <p:nvPr/>
        </p:nvSpPr>
        <p:spPr>
          <a:xfrm>
            <a:off x="6317547" y="2089642"/>
            <a:ext cx="5500862"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	 Đới khí hậu cực và cận </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c</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ực</a:t>
            </a:r>
            <a:endPar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endParaRP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II.	 Đới khí hậu ôn đới (kiểu lục địa, kiểu gió mùa, kiểu hải dương)</a:t>
            </a: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III.	 Đới khí hậu cận nhiệt (kiểu cận nhiệt Địa Trung Hải, kiểu lục địa, kiểu gió mùa, kiểu núi cao).</a:t>
            </a: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IV.	Đới khí hậu nhiệt đới (kiểu nhiệt đới lục địa, kiểu nhiệt đới gió mùa).</a:t>
            </a: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V.	 Đới khí hậu xích đạo, cận xích đạo.</a:t>
            </a:r>
          </a:p>
        </p:txBody>
      </p:sp>
    </p:spTree>
    <p:extLst>
      <p:ext uri="{BB962C8B-B14F-4D97-AF65-F5344CB8AC3E}">
        <p14:creationId xmlns:p14="http://schemas.microsoft.com/office/powerpoint/2010/main" val="2196260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circle(in)">
                                      <p:cBhvr>
                                        <p:cTn id="17" dur="20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circle(in)">
                                      <p:cBhvr>
                                        <p:cTn id="22" dur="20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circle(in)">
                                      <p:cBhvr>
                                        <p:cTn id="27" dur="2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5072" t="70338"/>
          <a:stretch/>
        </p:blipFill>
        <p:spPr>
          <a:xfrm>
            <a:off x="6397402" y="4913778"/>
            <a:ext cx="5594099" cy="1818413"/>
          </a:xfrm>
          <a:prstGeom prst="rect">
            <a:avLst/>
          </a:prstGeom>
        </p:spPr>
      </p:pic>
      <p:sp>
        <p:nvSpPr>
          <p:cNvPr id="2" name="Title 1"/>
          <p:cNvSpPr>
            <a:spLocks noGrp="1"/>
          </p:cNvSpPr>
          <p:nvPr>
            <p:ph type="ctrTitle"/>
          </p:nvPr>
        </p:nvSpPr>
        <p:spPr>
          <a:xfrm>
            <a:off x="2330095" y="80438"/>
            <a:ext cx="7634513" cy="757237"/>
          </a:xfrm>
        </p:spPr>
        <p:txBody>
          <a:bodyPr>
            <a:normAutofit fontScale="90000"/>
          </a:bodyPr>
          <a:lstStyle/>
          <a:p>
            <a:r>
              <a:rPr lang="en-US" sz="3600" dirty="0">
                <a:solidFill>
                  <a:srgbClr val="C00000"/>
                </a:solidFill>
              </a:rPr>
              <a:t>PHIẾU PHẢN HỒI – PHIẾU HỌC TẬP SỐ 2</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77201" y="930147"/>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79126" y="494731"/>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CHẴN</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75" y="1251968"/>
            <a:ext cx="5578025" cy="5409359"/>
          </a:xfrm>
          <a:prstGeom prst="rect">
            <a:avLst/>
          </a:prstGeom>
        </p:spPr>
      </p:pic>
      <p:sp>
        <p:nvSpPr>
          <p:cNvPr id="27" name="Subtitle 2"/>
          <p:cNvSpPr txBox="1">
            <a:spLocks/>
          </p:cNvSpPr>
          <p:nvPr/>
        </p:nvSpPr>
        <p:spPr>
          <a:xfrm>
            <a:off x="6270438" y="1044821"/>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2.	Kiểu khí hậu nào chiếm diện tích lớn ở châu Á?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4" name="Subtitle 2"/>
          <p:cNvSpPr txBox="1">
            <a:spLocks/>
          </p:cNvSpPr>
          <p:nvPr/>
        </p:nvSpPr>
        <p:spPr>
          <a:xfrm>
            <a:off x="6270438" y="2404470"/>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3.	Đánh giá ảnh hưởng của khí hậu đối với phát triển kinh tế xã hội.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6" name="Subtitle 2"/>
          <p:cNvSpPr txBox="1">
            <a:spLocks/>
          </p:cNvSpPr>
          <p:nvPr/>
        </p:nvSpPr>
        <p:spPr>
          <a:xfrm>
            <a:off x="6340611" y="1818245"/>
            <a:ext cx="5500862" cy="47117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K</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hí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hậu gió mùa và kiểu lục địa.</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17" name="Subtitle 2"/>
          <p:cNvSpPr txBox="1">
            <a:spLocks/>
          </p:cNvSpPr>
          <p:nvPr/>
        </p:nvSpPr>
        <p:spPr>
          <a:xfrm>
            <a:off x="6340611" y="3154933"/>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sng" strike="noStrike" kern="1200" cap="none" spc="0" normalizeH="0" baseline="0" noProof="0" dirty="0">
                <a:ln>
                  <a:noFill/>
                </a:ln>
                <a:solidFill>
                  <a:srgbClr val="C00000"/>
                </a:solidFill>
                <a:effectLst/>
                <a:uLnTx/>
                <a:uFillTx/>
                <a:latin typeface="#9Slide03 Cabin Condensed Bold"/>
                <a:ea typeface="+mn-ea"/>
                <a:cs typeface="+mn-cs"/>
              </a:rPr>
              <a:t>- Thuận lợi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phát triển cơ cấu cây trồng, vật nuôi đa dạng.</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1" u="sng" strike="noStrike" kern="1200" cap="none" spc="0" normalizeH="0" baseline="0" noProof="0" dirty="0" smtClean="0">
                <a:ln>
                  <a:noFill/>
                </a:ln>
                <a:solidFill>
                  <a:srgbClr val="C00000"/>
                </a:solidFill>
                <a:effectLst/>
                <a:uLnTx/>
                <a:uFillTx/>
                <a:latin typeface="#9Slide03 Cabin Condensed Bold"/>
                <a:ea typeface="+mn-ea"/>
                <a:cs typeface="+mn-cs"/>
              </a:rPr>
              <a:t>- </a:t>
            </a:r>
            <a:r>
              <a:rPr kumimoji="0" lang="en-US" sz="2400" b="0" i="1" u="sng" strike="noStrike" kern="1200" cap="none" spc="0" normalizeH="0" baseline="0" noProof="0" dirty="0" err="1" smtClean="0">
                <a:ln>
                  <a:noFill/>
                </a:ln>
                <a:solidFill>
                  <a:srgbClr val="C00000"/>
                </a:solidFill>
                <a:effectLst/>
                <a:uLnTx/>
                <a:uFillTx/>
                <a:latin typeface="#9Slide03 Cabin Condensed Bold"/>
                <a:ea typeface="+mn-ea"/>
                <a:cs typeface="+mn-cs"/>
              </a:rPr>
              <a:t>Khó</a:t>
            </a:r>
            <a:r>
              <a:rPr kumimoji="0" lang="en-US" sz="2400" b="0" i="1" u="sng" strike="noStrike" kern="1200" cap="none" spc="0" normalizeH="0" baseline="0" noProof="0" dirty="0" smtClean="0">
                <a:ln>
                  <a:noFill/>
                </a:ln>
                <a:solidFill>
                  <a:srgbClr val="C00000"/>
                </a:solidFill>
                <a:effectLst/>
                <a:uLnTx/>
                <a:uFillTx/>
                <a:latin typeface="#9Slide03 Cabin Condensed Bold"/>
                <a:ea typeface="+mn-ea"/>
                <a:cs typeface="+mn-cs"/>
              </a:rPr>
              <a:t> </a:t>
            </a:r>
            <a:r>
              <a:rPr kumimoji="0" lang="en-US" sz="2400" b="0" i="1" u="sng" strike="noStrike" kern="1200" cap="none" spc="0" normalizeH="0" baseline="0" noProof="0" dirty="0" err="1" smtClean="0">
                <a:ln>
                  <a:noFill/>
                </a:ln>
                <a:solidFill>
                  <a:srgbClr val="C00000"/>
                </a:solidFill>
                <a:effectLst/>
                <a:uLnTx/>
                <a:uFillTx/>
                <a:latin typeface="#9Slide03 Cabin Condensed Bold"/>
                <a:ea typeface="+mn-ea"/>
                <a:cs typeface="+mn-cs"/>
              </a:rPr>
              <a:t>khăn</a:t>
            </a:r>
            <a:r>
              <a:rPr kumimoji="0" lang="en-US" sz="2400" b="0" i="1" u="sng" strike="noStrike" kern="1200" cap="none" spc="0" normalizeH="0" baseline="0" noProof="0" dirty="0" smtClean="0">
                <a:ln>
                  <a:noFill/>
                </a:ln>
                <a:solidFill>
                  <a:srgbClr val="C00000"/>
                </a:solidFill>
                <a:effectLst/>
                <a:uLnTx/>
                <a:uFillTx/>
                <a:latin typeface="#9Slide03 Cabin Condensed Bold"/>
                <a:ea typeface="+mn-ea"/>
                <a:cs typeface="+mn-cs"/>
              </a:rPr>
              <a:t>: </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khí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hậu khô hạn, khắc nghiệt chiếm tỉ lệ lớn </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1" u="none" strike="noStrike" kern="1200" cap="none" spc="0" normalizeH="0" baseline="0" noProof="0" dirty="0" err="1" smtClean="0">
                <a:ln>
                  <a:noFill/>
                </a:ln>
                <a:solidFill>
                  <a:srgbClr val="2D20DF"/>
                </a:solidFill>
                <a:effectLst/>
                <a:uLnTx/>
                <a:uFillTx/>
                <a:latin typeface="#9Slide03 Cabin Condensed Bold"/>
                <a:ea typeface="+mn-ea"/>
                <a:cs typeface="+mn-cs"/>
              </a:rPr>
              <a:t>nhiều</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1" u="none" strike="noStrike" kern="1200" cap="none" spc="0" normalizeH="0" baseline="0" noProof="0" dirty="0" err="1" smtClean="0">
                <a:ln>
                  <a:noFill/>
                </a:ln>
                <a:solidFill>
                  <a:srgbClr val="2D20DF"/>
                </a:solidFill>
                <a:effectLst/>
                <a:uLnTx/>
                <a:uFillTx/>
                <a:latin typeface="#9Slide03 Cabin Condensed Bold"/>
                <a:ea typeface="+mn-ea"/>
                <a:cs typeface="+mn-cs"/>
              </a:rPr>
              <a:t>thiên</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tai </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bão</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 lũ gây nhiều thiệt hại cho người dân.</a:t>
            </a:r>
          </a:p>
        </p:txBody>
      </p:sp>
    </p:spTree>
    <p:extLst>
      <p:ext uri="{BB962C8B-B14F-4D97-AF65-F5344CB8AC3E}">
        <p14:creationId xmlns:p14="http://schemas.microsoft.com/office/powerpoint/2010/main" val="3206875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095" y="80438"/>
            <a:ext cx="7634513" cy="757237"/>
          </a:xfrm>
        </p:spPr>
        <p:txBody>
          <a:bodyPr>
            <a:normAutofit fontScale="90000"/>
          </a:bodyPr>
          <a:lstStyle/>
          <a:p>
            <a:r>
              <a:rPr lang="en-US" sz="3600" dirty="0" smtClean="0">
                <a:solidFill>
                  <a:srgbClr val="C00000"/>
                </a:solidFill>
              </a:rPr>
              <a:t>PHIẾU PHẢN HỒI – PHIẾU HỌC TẬP SỐ 2</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345523" y="918113"/>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40" name="Title 1"/>
          <p:cNvSpPr txBox="1">
            <a:spLocks/>
          </p:cNvSpPr>
          <p:nvPr/>
        </p:nvSpPr>
        <p:spPr>
          <a:xfrm>
            <a:off x="8971619" y="540626"/>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LẺ</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pic>
        <p:nvPicPr>
          <p:cNvPr id="26" name="Picture 25"/>
          <p:cNvPicPr>
            <a:picLocks noChangeAspect="1"/>
          </p:cNvPicPr>
          <p:nvPr/>
        </p:nvPicPr>
        <p:blipFill rotWithShape="1">
          <a:blip r:embed="rId3"/>
          <a:srcRect l="2665"/>
          <a:stretch/>
        </p:blipFill>
        <p:spPr>
          <a:xfrm>
            <a:off x="6483839" y="1282984"/>
            <a:ext cx="5416904" cy="5466622"/>
          </a:xfrm>
          <a:prstGeom prst="rect">
            <a:avLst/>
          </a:prstGeom>
        </p:spPr>
      </p:pic>
      <p:sp>
        <p:nvSpPr>
          <p:cNvPr id="28" name="Subtitle 2"/>
          <p:cNvSpPr txBox="1">
            <a:spLocks/>
          </p:cNvSpPr>
          <p:nvPr/>
        </p:nvSpPr>
        <p:spPr>
          <a:xfrm>
            <a:off x="329601" y="837675"/>
            <a:ext cx="5862981"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1.	Kể tên các sông và hồ lớn của châu Á. Chỉ trên bản đồ. </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29" name="Subtitle 2"/>
          <p:cNvSpPr txBox="1">
            <a:spLocks/>
          </p:cNvSpPr>
          <p:nvPr/>
        </p:nvSpPr>
        <p:spPr>
          <a:xfrm>
            <a:off x="329601" y="2719472"/>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2.	 Mùa lũ của các con sông ở khu vực của châu Á khác nhau như thế nào?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5" name="Subtitle 2"/>
          <p:cNvSpPr txBox="1">
            <a:spLocks/>
          </p:cNvSpPr>
          <p:nvPr/>
        </p:nvSpPr>
        <p:spPr>
          <a:xfrm>
            <a:off x="329601" y="4633024"/>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3</a:t>
            </a: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	 Tại sao lại có sự khác nhau về chế độ nước sông ở các khu vực như vậy?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6" name="Subtitle 2"/>
          <p:cNvSpPr txBox="1">
            <a:spLocks/>
          </p:cNvSpPr>
          <p:nvPr/>
        </p:nvSpPr>
        <p:spPr>
          <a:xfrm>
            <a:off x="329601" y="1580100"/>
            <a:ext cx="5862981"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Ô-bi (Obi), Hoàng Hà, Trường Giang, Mê Công,... hồ Bai-can (Baikal), A-ran (Aral), Ban-khát (Balkhash),... </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17" name="Subtitle 2"/>
          <p:cNvSpPr txBox="1">
            <a:spLocks/>
          </p:cNvSpPr>
          <p:nvPr/>
        </p:nvSpPr>
        <p:spPr>
          <a:xfrm>
            <a:off x="329601" y="3557147"/>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S</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ông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ở miền ôn đới có lũ vào mùa xuân (mùa băng tan), sông ở đới nóng mùa lũ trùng với mùa mưa. </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18" name="Subtitle 2"/>
          <p:cNvSpPr txBox="1">
            <a:spLocks/>
          </p:cNvSpPr>
          <p:nvPr/>
        </p:nvSpPr>
        <p:spPr>
          <a:xfrm>
            <a:off x="329601" y="5470699"/>
            <a:ext cx="6624288"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ü"/>
              <a:tabLst/>
              <a:defRPr/>
            </a:pP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Lãnh thổ trải dài trên nhiều vĩ độ,</a:t>
            </a:r>
            <a:endPar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endParaRPr>
          </a:p>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ü"/>
              <a:tabLst/>
              <a:defRPr/>
            </a:pP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Khí hậu phân hóa từ đới nóng đến đới</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l</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ạnh</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a:t>
            </a:r>
          </a:p>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ü"/>
              <a:tabLst/>
              <a:defRPr/>
            </a:pP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N</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guồn cung cấp nước khác nhau. </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Tree>
    <p:extLst>
      <p:ext uri="{BB962C8B-B14F-4D97-AF65-F5344CB8AC3E}">
        <p14:creationId xmlns:p14="http://schemas.microsoft.com/office/powerpoint/2010/main" val="2709356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Subtitle 2"/>
          <p:cNvSpPr>
            <a:spLocks noGrp="1"/>
          </p:cNvSpPr>
          <p:nvPr>
            <p:ph type="subTitle" idx="1"/>
          </p:nvPr>
        </p:nvSpPr>
        <p:spPr>
          <a:xfrm>
            <a:off x="408260" y="1433997"/>
            <a:ext cx="6419075" cy="2794825"/>
          </a:xfrm>
          <a:ln>
            <a:solidFill>
              <a:schemeClr val="tx1"/>
            </a:solidFill>
            <a:prstDash val="sysDot"/>
          </a:ln>
        </p:spPr>
        <p:txBody>
          <a:bodyPr anchor="ctr"/>
          <a:lstStyle/>
          <a:p>
            <a:pPr algn="l"/>
            <a:r>
              <a:rPr lang="en-US" dirty="0" smtClean="0">
                <a:solidFill>
                  <a:schemeClr val="tx1">
                    <a:lumMod val="50000"/>
                  </a:schemeClr>
                </a:solidFill>
              </a:rPr>
              <a:t>P</a:t>
            </a:r>
            <a:r>
              <a:rPr lang="vi-VN" dirty="0" smtClean="0">
                <a:solidFill>
                  <a:schemeClr val="tx1">
                    <a:lumMod val="50000"/>
                  </a:schemeClr>
                </a:solidFill>
              </a:rPr>
              <a:t>hân </a:t>
            </a:r>
            <a:r>
              <a:rPr lang="vi-VN" dirty="0">
                <a:solidFill>
                  <a:schemeClr val="tx1">
                    <a:lumMod val="50000"/>
                  </a:schemeClr>
                </a:solidFill>
              </a:rPr>
              <a:t>hóa đa dạng, chiếm diện tích lớn nhất là khí hậu gió mùa và khí hậu lục địa. </a:t>
            </a:r>
          </a:p>
          <a:p>
            <a:pPr algn="l"/>
            <a:r>
              <a:rPr lang="vi-VN" dirty="0">
                <a:solidFill>
                  <a:srgbClr val="C00000"/>
                </a:solidFill>
              </a:rPr>
              <a:t>- Khí hậu gió mùa </a:t>
            </a:r>
            <a:r>
              <a:rPr lang="vi-VN" dirty="0">
                <a:solidFill>
                  <a:schemeClr val="tx1">
                    <a:lumMod val="50000"/>
                  </a:schemeClr>
                </a:solidFill>
              </a:rPr>
              <a:t>(Đông Á, Nam Á và Đông Nam Á): Mùa đông khô lạnh và ít mưa, mùa hạ nóng ẩm mưa nhiều. </a:t>
            </a:r>
          </a:p>
          <a:p>
            <a:pPr algn="l"/>
            <a:r>
              <a:rPr lang="vi-VN" dirty="0">
                <a:solidFill>
                  <a:srgbClr val="C00000"/>
                </a:solidFill>
              </a:rPr>
              <a:t>- Khí hậu lục địa </a:t>
            </a:r>
            <a:r>
              <a:rPr lang="vi-VN" dirty="0">
                <a:solidFill>
                  <a:schemeClr val="tx1">
                    <a:lumMod val="50000"/>
                  </a:schemeClr>
                </a:solidFill>
              </a:rPr>
              <a:t>(Tây Nam Á): Mùa đông khô lạnh, mùa hè khô nóng.</a:t>
            </a:r>
          </a:p>
          <a:p>
            <a:pPr algn="l"/>
            <a:endParaRPr lang="vi-VN" dirty="0">
              <a:solidFill>
                <a:schemeClr val="tx1">
                  <a:lumMod val="50000"/>
                </a:schemeClr>
              </a:solidFill>
            </a:endParaRPr>
          </a:p>
        </p:txBody>
      </p:sp>
      <p:sp>
        <p:nvSpPr>
          <p:cNvPr id="5" name="Title 1"/>
          <p:cNvSpPr txBox="1">
            <a:spLocks/>
          </p:cNvSpPr>
          <p:nvPr/>
        </p:nvSpPr>
        <p:spPr>
          <a:xfrm>
            <a:off x="4861476" y="229671"/>
            <a:ext cx="48768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9" name="Rectangle 18"/>
          <p:cNvSpPr/>
          <p:nvPr/>
        </p:nvSpPr>
        <p:spPr bwMode="auto">
          <a:xfrm>
            <a:off x="7409391" y="877636"/>
            <a:ext cx="113634" cy="5725503"/>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8" name="Picture 7"/>
          <p:cNvPicPr>
            <a:picLocks noChangeAspect="1"/>
          </p:cNvPicPr>
          <p:nvPr/>
        </p:nvPicPr>
        <p:blipFill>
          <a:blip r:embed="rId2"/>
          <a:stretch>
            <a:fillRect/>
          </a:stretch>
        </p:blipFill>
        <p:spPr>
          <a:xfrm>
            <a:off x="4900406" y="3577276"/>
            <a:ext cx="2293491" cy="3061929"/>
          </a:xfrm>
          <a:prstGeom prst="rect">
            <a:avLst/>
          </a:prstGeom>
        </p:spPr>
      </p:pic>
      <p:sp>
        <p:nvSpPr>
          <p:cNvPr id="18" name="Title 1"/>
          <p:cNvSpPr txBox="1">
            <a:spLocks/>
          </p:cNvSpPr>
          <p:nvPr/>
        </p:nvSpPr>
        <p:spPr>
          <a:xfrm>
            <a:off x="147622" y="651140"/>
            <a:ext cx="730159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Khí</a:t>
            </a: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hậu</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0" name="Title 1"/>
          <p:cNvSpPr txBox="1">
            <a:spLocks/>
          </p:cNvSpPr>
          <p:nvPr/>
        </p:nvSpPr>
        <p:spPr>
          <a:xfrm>
            <a:off x="8284391" y="229671"/>
            <a:ext cx="2688198"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Sông</a:t>
            </a: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hồ</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1" name="Rectangle 10"/>
          <p:cNvSpPr/>
          <p:nvPr/>
        </p:nvSpPr>
        <p:spPr>
          <a:xfrm>
            <a:off x="66357" y="3963601"/>
            <a:ext cx="4795119" cy="3008003"/>
          </a:xfrm>
          <a:prstGeom prst="rect">
            <a:avLst/>
          </a:prstGeom>
        </p:spPr>
        <p:txBody>
          <a:bodyPr wrap="square">
            <a:spAutoFit/>
          </a:body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9Slide03 Cabin Condensed Bold"/>
                <a:ea typeface="+mn-ea"/>
                <a:cs typeface="+mn-cs"/>
              </a:rPr>
              <a:t>→ Đánh giá:</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9Slide03 Cabin Condensed Bold"/>
                <a:ea typeface="+mn-ea"/>
                <a:cs typeface="+mn-cs"/>
              </a:rPr>
              <a:t>- Thuận lợi: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sản phẩm nông nghiệp đa dạng, phát triển du lịch….</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9Slide03 Cabin Condensed Bold"/>
                <a:ea typeface="+mn-ea"/>
                <a:cs typeface="+mn-cs"/>
              </a:rPr>
              <a:t>- Khó khăn: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Nhiều thiên tai và chịu ảnh hưởng mạnh của biến đổi khí hậu → cần có biện pháp phòng chống và ứng phó. </a:t>
            </a:r>
          </a:p>
        </p:txBody>
      </p:sp>
      <p:sp>
        <p:nvSpPr>
          <p:cNvPr id="21" name="Subtitle 2"/>
          <p:cNvSpPr txBox="1">
            <a:spLocks/>
          </p:cNvSpPr>
          <p:nvPr/>
        </p:nvSpPr>
        <p:spPr>
          <a:xfrm>
            <a:off x="8105081" y="1433997"/>
            <a:ext cx="3724970" cy="1615476"/>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Mạng lưới sông hồ khá phát triển, phân bố không đều, chế độ nước phức tạp.</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Châu Á có nhiều hồ lớn như Ca-xpi, Bai-can, A-ran…</a:t>
            </a:r>
          </a:p>
        </p:txBody>
      </p:sp>
      <p:pic>
        <p:nvPicPr>
          <p:cNvPr id="2" name="Picture 1"/>
          <p:cNvPicPr>
            <a:picLocks noChangeAspect="1"/>
          </p:cNvPicPr>
          <p:nvPr/>
        </p:nvPicPr>
        <p:blipFill rotWithShape="1">
          <a:blip r:embed="rId3"/>
          <a:srcRect l="21753"/>
          <a:stretch/>
        </p:blipFill>
        <p:spPr>
          <a:xfrm>
            <a:off x="7772400" y="3577276"/>
            <a:ext cx="4067959" cy="2985833"/>
          </a:xfrm>
          <a:prstGeom prst="rect">
            <a:avLst/>
          </a:prstGeom>
        </p:spPr>
      </p:pic>
      <p:pic>
        <p:nvPicPr>
          <p:cNvPr id="3" name="Picture 2"/>
          <p:cNvPicPr>
            <a:picLocks noChangeAspect="1"/>
          </p:cNvPicPr>
          <p:nvPr/>
        </p:nvPicPr>
        <p:blipFill>
          <a:blip r:embed="rId4"/>
          <a:stretch>
            <a:fillRect/>
          </a:stretch>
        </p:blipFill>
        <p:spPr>
          <a:xfrm>
            <a:off x="2100711" y="452731"/>
            <a:ext cx="807677" cy="871244"/>
          </a:xfrm>
          <a:prstGeom prst="rect">
            <a:avLst/>
          </a:prstGeom>
        </p:spPr>
      </p:pic>
      <p:pic>
        <p:nvPicPr>
          <p:cNvPr id="6" name="Picture 5"/>
          <p:cNvPicPr>
            <a:picLocks noChangeAspect="1"/>
          </p:cNvPicPr>
          <p:nvPr/>
        </p:nvPicPr>
        <p:blipFill>
          <a:blip r:embed="rId5"/>
          <a:stretch>
            <a:fillRect/>
          </a:stretch>
        </p:blipFill>
        <p:spPr>
          <a:xfrm>
            <a:off x="10553126" y="580541"/>
            <a:ext cx="1138238" cy="727825"/>
          </a:xfrm>
          <a:prstGeom prst="rect">
            <a:avLst/>
          </a:prstGeom>
        </p:spPr>
      </p:pic>
    </p:spTree>
    <p:extLst>
      <p:ext uri="{BB962C8B-B14F-4D97-AF65-F5344CB8AC3E}">
        <p14:creationId xmlns:p14="http://schemas.microsoft.com/office/powerpoint/2010/main" val="935476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iterate type="lt">
                                    <p:tmPct val="10000"/>
                                  </p:iterate>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iterate type="lt">
                                    <p:tmPct val="10000"/>
                                  </p:iterate>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barn(inVertical)">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barn(inVertical)">
                                      <p:cBhvr>
                                        <p:cTn id="35" dur="500"/>
                                        <p:tgtEl>
                                          <p:spTgt spid="11">
                                            <p:txEl>
                                              <p:pRg st="2" end="2"/>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1">
                                            <p:bg/>
                                          </p:spTgt>
                                        </p:tgtEl>
                                        <p:attrNameLst>
                                          <p:attrName>style.visibility</p:attrName>
                                        </p:attrNameLst>
                                      </p:cBhvr>
                                      <p:to>
                                        <p:strVal val="visible"/>
                                      </p:to>
                                    </p:set>
                                    <p:animEffect transition="in" filter="barn(inVertical)">
                                      <p:cBhvr>
                                        <p:cTn id="38" dur="500"/>
                                        <p:tgtEl>
                                          <p:spTgt spid="21">
                                            <p:bg/>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barn(inVertical)">
                                      <p:cBhvr>
                                        <p:cTn id="43" dur="500"/>
                                        <p:tgtEl>
                                          <p:spTgt spid="2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xEl>
                                              <p:pRg st="1" end="1"/>
                                            </p:txEl>
                                          </p:spTgt>
                                        </p:tgtEl>
                                        <p:attrNameLst>
                                          <p:attrName>style.visibility</p:attrName>
                                        </p:attrNameLst>
                                      </p:cBhvr>
                                      <p:to>
                                        <p:strVal val="visible"/>
                                      </p:to>
                                    </p:set>
                                    <p:animEffect transition="in" filter="barn(inVertical)">
                                      <p:cBhvr>
                                        <p:cTn id="48" dur="500"/>
                                        <p:tgtEl>
                                          <p:spTgt spid="21">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ircle(in)">
                                      <p:cBhvr>
                                        <p:cTn id="5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1" grpId="0" build="p"/>
      <p:bldP spid="21"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33737"/>
          <a:stretch/>
        </p:blipFill>
        <p:spPr>
          <a:xfrm>
            <a:off x="7336377" y="3936135"/>
            <a:ext cx="1466170" cy="1177378"/>
          </a:xfrm>
          <a:prstGeom prst="rect">
            <a:avLst/>
          </a:prstGeom>
        </p:spPr>
      </p:pic>
      <p:grpSp>
        <p:nvGrpSpPr>
          <p:cNvPr id="26" name="Group 25"/>
          <p:cNvGrpSpPr/>
          <p:nvPr/>
        </p:nvGrpSpPr>
        <p:grpSpPr>
          <a:xfrm>
            <a:off x="7579069" y="1511037"/>
            <a:ext cx="1473994" cy="1460127"/>
            <a:chOff x="676275" y="3204704"/>
            <a:chExt cx="1473994" cy="1460127"/>
          </a:xfrm>
        </p:grpSpPr>
        <p:pic>
          <p:nvPicPr>
            <p:cNvPr id="27" name="Picture 26"/>
            <p:cNvPicPr>
              <a:picLocks noChangeAspect="1"/>
            </p:cNvPicPr>
            <p:nvPr/>
          </p:nvPicPr>
          <p:blipFill rotWithShape="1">
            <a:blip r:embed="rId4"/>
            <a:srcRect b="10039"/>
            <a:stretch/>
          </p:blipFill>
          <p:spPr>
            <a:xfrm>
              <a:off x="676275" y="3204704"/>
              <a:ext cx="1409700" cy="1338721"/>
            </a:xfrm>
            <a:prstGeom prst="rect">
              <a:avLst/>
            </a:prstGeom>
          </p:spPr>
        </p:pic>
        <p:sp>
          <p:nvSpPr>
            <p:cNvPr id="28" name="Freeform 27"/>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29" name="Rectangle 28"/>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0" name="Freeform 29"/>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1"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2400" dirty="0">
                  <a:solidFill>
                    <a:srgbClr val="FF0000"/>
                  </a:solidFill>
                  <a:latin typeface="#9Slide07 IcielBC Cubano Normal (Headings)"/>
                </a:rPr>
                <a:t>1</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25" name="Picture 24"/>
          <p:cNvPicPr>
            <a:picLocks noChangeAspect="1"/>
          </p:cNvPicPr>
          <p:nvPr/>
        </p:nvPicPr>
        <p:blipFill rotWithShape="1">
          <a:blip r:embed="rId5"/>
          <a:srcRect b="10671"/>
          <a:stretch/>
        </p:blipFill>
        <p:spPr>
          <a:xfrm>
            <a:off x="9724738" y="2844944"/>
            <a:ext cx="1435978" cy="1111972"/>
          </a:xfrm>
          <a:prstGeom prst="rect">
            <a:avLst/>
          </a:prstGeom>
        </p:spPr>
      </p:pic>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36571" y="3015121"/>
            <a:ext cx="110803" cy="3646206"/>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15822386" y="-232356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 name="Subtitle 2"/>
          <p:cNvSpPr>
            <a:spLocks noGrp="1"/>
          </p:cNvSpPr>
          <p:nvPr>
            <p:ph type="subTitle" idx="1"/>
          </p:nvPr>
        </p:nvSpPr>
        <p:spPr>
          <a:xfrm>
            <a:off x="4705350" y="521827"/>
            <a:ext cx="7105650" cy="2901055"/>
          </a:xfrm>
        </p:spPr>
        <p:txBody>
          <a:bodyPr/>
          <a:lstStyle/>
          <a:p>
            <a:pPr algn="just"/>
            <a:r>
              <a:rPr lang="en-US" sz="3200" dirty="0" err="1" smtClean="0"/>
              <a:t>Những</a:t>
            </a:r>
            <a:r>
              <a:rPr lang="en-US" sz="3200" dirty="0" smtClean="0"/>
              <a:t> </a:t>
            </a:r>
            <a:r>
              <a:rPr lang="vi-VN" sz="3200" dirty="0" smtClean="0"/>
              <a:t>thuận </a:t>
            </a:r>
            <a:r>
              <a:rPr lang="vi-VN" sz="3200" dirty="0"/>
              <a:t>lợi và khó khăn của khí </a:t>
            </a:r>
            <a:r>
              <a:rPr lang="vi-VN" sz="3200" dirty="0" smtClean="0"/>
              <a:t>hậu</a:t>
            </a:r>
            <a:r>
              <a:rPr lang="en-US" sz="3200" dirty="0" smtClean="0"/>
              <a:t>, </a:t>
            </a:r>
            <a:r>
              <a:rPr lang="en-US" sz="3200" dirty="0" err="1" smtClean="0"/>
              <a:t>sông</a:t>
            </a:r>
            <a:r>
              <a:rPr lang="en-US" sz="3200" dirty="0" smtClean="0"/>
              <a:t> </a:t>
            </a:r>
            <a:r>
              <a:rPr lang="en-US" sz="3200" dirty="0" err="1" smtClean="0"/>
              <a:t>ngòi</a:t>
            </a:r>
            <a:r>
              <a:rPr lang="vi-VN" sz="3200" dirty="0" smtClean="0"/>
              <a:t> </a:t>
            </a:r>
            <a:r>
              <a:rPr lang="vi-VN" sz="3200" dirty="0"/>
              <a:t>đối với sự phát triển kinh tế xã hội. </a:t>
            </a:r>
            <a:endParaRPr lang="en-US" sz="3200" dirty="0"/>
          </a:p>
        </p:txBody>
      </p:sp>
      <p:sp>
        <p:nvSpPr>
          <p:cNvPr id="11" name="Title 1"/>
          <p:cNvSpPr txBox="1">
            <a:spLocks/>
          </p:cNvSpPr>
          <p:nvPr/>
        </p:nvSpPr>
        <p:spPr>
          <a:xfrm>
            <a:off x="15822386" y="-164636"/>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b="1" dirty="0" err="1"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Là</a:t>
            </a:r>
            <a:r>
              <a:rPr lang="en-US" b="1" dirty="0"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 </a:t>
            </a:r>
            <a:r>
              <a:rPr lang="en-US" b="1" dirty="0" err="1"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người</a:t>
            </a:r>
            <a:r>
              <a:rPr lang="en-US" b="1" dirty="0"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 </a:t>
            </a:r>
          </a:p>
          <a:p>
            <a:pPr marL="0" marR="0" lvl="0" indent="0" algn="ctr" defTabSz="914400" rtl="0" eaLnBrk="0" fontAlgn="base" latinLnBrk="0" hangingPunct="0">
              <a:lnSpc>
                <a:spcPct val="90000"/>
              </a:lnSpc>
              <a:spcBef>
                <a:spcPct val="0"/>
              </a:spcBef>
              <a:spcAft>
                <a:spcPct val="0"/>
              </a:spcAft>
              <a:buClrTx/>
              <a:buSzTx/>
              <a:buFontTx/>
              <a:buNone/>
              <a:tabLst/>
              <a:defRPr/>
            </a:pPr>
            <a:r>
              <a:rPr lang="en-US" b="1" dirty="0"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CUỐI CÙNG</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12"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13" name="Picture 12"/>
          <p:cNvPicPr>
            <a:picLocks noChangeAspect="1"/>
          </p:cNvPicPr>
          <p:nvPr/>
        </p:nvPicPr>
        <p:blipFill>
          <a:blip r:embed="rId6">
            <a:extLst/>
          </a:blip>
          <a:stretch>
            <a:fillRect/>
          </a:stretch>
        </p:blipFill>
        <p:spPr>
          <a:xfrm flipH="1">
            <a:off x="19354799" y="-1872789"/>
            <a:ext cx="1531387" cy="1608601"/>
          </a:xfrm>
          <a:prstGeom prst="rect">
            <a:avLst/>
          </a:prstGeom>
        </p:spPr>
      </p:pic>
      <p:sp>
        <p:nvSpPr>
          <p:cNvPr id="14"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endPar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endParaRPr>
          </a:p>
        </p:txBody>
      </p:sp>
      <p:pic>
        <p:nvPicPr>
          <p:cNvPr id="6" name="Picture 5"/>
          <p:cNvPicPr>
            <a:picLocks noChangeAspect="1"/>
          </p:cNvPicPr>
          <p:nvPr/>
        </p:nvPicPr>
        <p:blipFill>
          <a:blip r:embed="rId7"/>
          <a:stretch>
            <a:fillRect/>
          </a:stretch>
        </p:blipFill>
        <p:spPr>
          <a:xfrm>
            <a:off x="285750" y="3505200"/>
            <a:ext cx="5565071" cy="3123396"/>
          </a:xfrm>
          <a:prstGeom prst="rect">
            <a:avLst/>
          </a:prstGeom>
        </p:spPr>
      </p:pic>
      <p:sp>
        <p:nvSpPr>
          <p:cNvPr id="20" name="Subtitle 2"/>
          <p:cNvSpPr txBox="1">
            <a:spLocks/>
          </p:cNvSpPr>
          <p:nvPr/>
        </p:nvSpPr>
        <p:spPr>
          <a:xfrm>
            <a:off x="9321761" y="1638269"/>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Thời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gian</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1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phút</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viết</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nhanh</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ra</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giấy</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nháp</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21" name="Rectangle 20"/>
          <p:cNvSpPr/>
          <p:nvPr/>
        </p:nvSpPr>
        <p:spPr bwMode="auto">
          <a:xfrm>
            <a:off x="9321761" y="1631919"/>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22" name="Subtitle 2"/>
          <p:cNvSpPr txBox="1">
            <a:spLocks/>
          </p:cNvSpPr>
          <p:nvPr/>
        </p:nvSpPr>
        <p:spPr>
          <a:xfrm>
            <a:off x="7079828" y="279486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Xung</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phong</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5 HS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chơi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trò</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chơi</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23" name="Rectangle 22"/>
          <p:cNvSpPr/>
          <p:nvPr/>
        </p:nvSpPr>
        <p:spPr bwMode="auto">
          <a:xfrm>
            <a:off x="7079828" y="278851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2" name="Subtitle 2"/>
          <p:cNvSpPr txBox="1">
            <a:spLocks/>
          </p:cNvSpPr>
          <p:nvPr/>
        </p:nvSpPr>
        <p:spPr>
          <a:xfrm>
            <a:off x="9321761" y="3942485"/>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dirty="0" smtClean="0">
                <a:solidFill>
                  <a:srgbClr val="065381">
                    <a:lumMod val="50000"/>
                  </a:srgbClr>
                </a:solidFill>
                <a:latin typeface="#9Slide03 Cabin Condensed Bold"/>
              </a:rPr>
              <a:t>1 </a:t>
            </a:r>
            <a:r>
              <a:rPr lang="en-US" dirty="0" err="1" smtClean="0">
                <a:solidFill>
                  <a:srgbClr val="065381">
                    <a:lumMod val="50000"/>
                  </a:srgbClr>
                </a:solidFill>
                <a:latin typeface="#9Slide03 Cabin Condensed Bold"/>
              </a:rPr>
              <a:t>lượt</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nói</a:t>
            </a:r>
            <a:r>
              <a:rPr lang="en-US" dirty="0" smtClean="0">
                <a:solidFill>
                  <a:srgbClr val="065381">
                    <a:lumMod val="50000"/>
                  </a:srgbClr>
                </a:solidFill>
                <a:latin typeface="#9Slide03 Cabin Condensed Bold"/>
              </a:rPr>
              <a:t> 1 </a:t>
            </a:r>
            <a:r>
              <a:rPr lang="en-US" dirty="0" err="1" smtClean="0">
                <a:solidFill>
                  <a:srgbClr val="065381">
                    <a:lumMod val="50000"/>
                  </a:srgbClr>
                </a:solidFill>
                <a:latin typeface="#9Slide03 Cabin Condensed Bold"/>
              </a:rPr>
              <a:t>thuận</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lợi</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khó</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khăn</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theo</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vòng</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tròn</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3" name="Rectangle 32"/>
          <p:cNvSpPr/>
          <p:nvPr/>
        </p:nvSpPr>
        <p:spPr bwMode="auto">
          <a:xfrm>
            <a:off x="9321761" y="3961535"/>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7442" b="94535" l="4070" r="96977">
                        <a14:foregroundMark x1="59535" y1="76512" x2="39651" y2="89186"/>
                        <a14:foregroundMark x1="68140" y1="25465" x2="91512" y2="45930"/>
                        <a14:foregroundMark x1="89767" y1="55000" x2="84651" y2="69302"/>
                      </a14:backgroundRemoval>
                    </a14:imgEffect>
                  </a14:imgLayer>
                </a14:imgProps>
              </a:ext>
            </a:extLst>
          </a:blip>
          <a:stretch>
            <a:fillRect/>
          </a:stretch>
        </p:blipFill>
        <p:spPr>
          <a:xfrm>
            <a:off x="9888067" y="5089728"/>
            <a:ext cx="1459345" cy="1459345"/>
          </a:xfrm>
          <a:prstGeom prst="rect">
            <a:avLst/>
          </a:prstGeom>
        </p:spPr>
      </p:pic>
      <p:sp>
        <p:nvSpPr>
          <p:cNvPr id="37" name="Subtitle 2"/>
          <p:cNvSpPr txBox="1">
            <a:spLocks/>
          </p:cNvSpPr>
          <p:nvPr/>
        </p:nvSpPr>
        <p:spPr>
          <a:xfrm>
            <a:off x="7079828" y="515125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Người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sau</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trùng</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ý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người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trước</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hết</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ý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thua</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cuộc</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sym typeface="Wingdings" panose="05000000000000000000" pitchFamily="2" charset="2"/>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sym typeface="Wingdings" panose="05000000000000000000" pitchFamily="2" charset="2"/>
              </a:rPr>
              <a:t>ngồi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sym typeface="Wingdings" panose="05000000000000000000" pitchFamily="2" charset="2"/>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sym typeface="Wingdings" panose="05000000000000000000" pitchFamily="2" charset="2"/>
              </a:rPr>
              <a:t>xuống</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8" name="Rectangle 37"/>
          <p:cNvSpPr/>
          <p:nvPr/>
        </p:nvSpPr>
        <p:spPr bwMode="auto">
          <a:xfrm>
            <a:off x="7079828" y="514490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 name="Picture 1"/>
          <p:cNvPicPr>
            <a:picLocks noChangeAspect="1"/>
          </p:cNvPicPr>
          <p:nvPr/>
        </p:nvPicPr>
        <p:blipFill>
          <a:blip r:embed="rId10"/>
          <a:stretch>
            <a:fillRect/>
          </a:stretch>
        </p:blipFill>
        <p:spPr>
          <a:xfrm>
            <a:off x="-524034" y="-87300"/>
            <a:ext cx="5321773" cy="3102421"/>
          </a:xfrm>
          <a:prstGeom prst="rect">
            <a:avLst/>
          </a:prstGeom>
        </p:spPr>
      </p:pic>
    </p:spTree>
    <p:extLst>
      <p:ext uri="{BB962C8B-B14F-4D97-AF65-F5344CB8AC3E}">
        <p14:creationId xmlns:p14="http://schemas.microsoft.com/office/powerpoint/2010/main" val="3489188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500"/>
                                        <p:tgtEl>
                                          <p:spTgt spid="3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500"/>
                                        <p:tgtEl>
                                          <p:spTgt spid="38"/>
                                        </p:tgtEl>
                                      </p:cBhvr>
                                    </p:animEffect>
                                  </p:childTnLst>
                                </p:cTn>
                              </p:par>
                              <p:par>
                                <p:cTn id="35" presetID="22"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par>
                                <p:cTn id="38" presetID="22" presetClass="entr" presetSubtype="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32" grpId="0" animBg="1"/>
      <p:bldP spid="33"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07072" y="354693"/>
            <a:ext cx="11974092" cy="757237"/>
          </a:xfrm>
        </p:spPr>
        <p:txBody>
          <a:bodyPr>
            <a:normAutofit fontScale="8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2D20DF"/>
                </a:solidFill>
                <a:effectLst/>
                <a:uLnTx/>
                <a:uFillTx/>
                <a:latin typeface="#9Slide07 IcielBC Cubano Normal (Headings)"/>
                <a:ea typeface="+mj-ea"/>
                <a:cs typeface="+mj-cs"/>
              </a:rPr>
              <a:t>NÀO MÌNH CÙNG KHÁM PHÁ!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Những</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hỉnh</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ảnh</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video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tự</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nhiên</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đẹp</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nhất</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châu</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á</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3" name="Frame 22">
            <a:extLst>
              <a:ext uri="{FF2B5EF4-FFF2-40B4-BE49-F238E27FC236}">
                <a16:creationId xmlns:a16="http://schemas.microsoft.com/office/drawing/2014/main" id="{519EE72F-C81E-4F57-BB67-09A23D53F4AA}"/>
              </a:ext>
            </a:extLst>
          </p:cNvPr>
          <p:cNvSpPr/>
          <p:nvPr/>
        </p:nvSpPr>
        <p:spPr>
          <a:xfrm>
            <a:off x="-86383"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Rectangle 4"/>
          <p:cNvSpPr/>
          <p:nvPr/>
        </p:nvSpPr>
        <p:spPr>
          <a:xfrm>
            <a:off x="3448050" y="1111930"/>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hlinkClick r:id="rId3"/>
              </a:rPr>
              <a:t>https://</a:t>
            </a: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hlinkClick r:id="rId3"/>
              </a:rPr>
              <a:t>naturesbestphotography.asia/en/gallery/gallery-2018</a:t>
            </a: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 </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pic>
        <p:nvPicPr>
          <p:cNvPr id="29" name="Picture 28"/>
          <p:cNvPicPr>
            <a:picLocks noChangeAspect="1"/>
          </p:cNvPicPr>
          <p:nvPr/>
        </p:nvPicPr>
        <p:blipFill rotWithShape="1">
          <a:blip r:embed="rId4"/>
          <a:srcRect l="3734" t="4427" r="5637" b="13021"/>
          <a:stretch/>
        </p:blipFill>
        <p:spPr>
          <a:xfrm>
            <a:off x="1111319" y="1534034"/>
            <a:ext cx="9794962" cy="5016160"/>
          </a:xfrm>
          <a:prstGeom prst="rect">
            <a:avLst/>
          </a:prstGeom>
        </p:spPr>
      </p:pic>
    </p:spTree>
    <p:extLst>
      <p:ext uri="{BB962C8B-B14F-4D97-AF65-F5344CB8AC3E}">
        <p14:creationId xmlns:p14="http://schemas.microsoft.com/office/powerpoint/2010/main" val="1467594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Subtitle 2"/>
          <p:cNvSpPr>
            <a:spLocks noGrp="1"/>
          </p:cNvSpPr>
          <p:nvPr>
            <p:ph type="subTitle" idx="1"/>
          </p:nvPr>
        </p:nvSpPr>
        <p:spPr>
          <a:xfrm>
            <a:off x="433953" y="1601785"/>
            <a:ext cx="5878240" cy="2794825"/>
          </a:xfrm>
          <a:ln>
            <a:solidFill>
              <a:schemeClr val="tx1"/>
            </a:solidFill>
            <a:prstDash val="sysDot"/>
          </a:ln>
        </p:spPr>
        <p:txBody>
          <a:bodyPr anchor="ctr"/>
          <a:lstStyle/>
          <a:p>
            <a:pPr algn="l"/>
            <a:r>
              <a:rPr lang="vi-VN" dirty="0">
                <a:solidFill>
                  <a:schemeClr val="tx1">
                    <a:lumMod val="50000"/>
                  </a:schemeClr>
                </a:solidFill>
              </a:rPr>
              <a:t>Em thích đặc điểm nào của tự nhiên châu Á nhất, trình bày đặc điểm đó ở trước lớp về những ảnh hưởng của đặc điểm tự nhiên ấy đối với với kinh tế xã hội. </a:t>
            </a:r>
          </a:p>
        </p:txBody>
      </p:sp>
      <p:sp>
        <p:nvSpPr>
          <p:cNvPr id="5" name="Title 1"/>
          <p:cNvSpPr txBox="1">
            <a:spLocks/>
          </p:cNvSpPr>
          <p:nvPr/>
        </p:nvSpPr>
        <p:spPr>
          <a:xfrm>
            <a:off x="408260" y="229671"/>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000" b="0" i="0" u="none" strike="noStrike" kern="1200" cap="none" spc="0" normalizeH="0" baseline="0" noProof="0" dirty="0">
                <a:ln>
                  <a:noFill/>
                </a:ln>
                <a:solidFill>
                  <a:srgbClr val="C00000"/>
                </a:solidFill>
                <a:effectLst/>
                <a:uLnTx/>
                <a:uFillTx/>
                <a:ea typeface="+mj-ea"/>
                <a:cs typeface="+mj-cs"/>
              </a:rPr>
              <a:t>LUYỆN TẬP VÀ VẬN DỤNG </a:t>
            </a:r>
            <a:endParaRPr kumimoji="0" lang="en-US" sz="40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9" name="Rectangle 18"/>
          <p:cNvSpPr/>
          <p:nvPr/>
        </p:nvSpPr>
        <p:spPr bwMode="auto">
          <a:xfrm>
            <a:off x="6458283" y="1313761"/>
            <a:ext cx="94917" cy="537279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8" name="Title 1"/>
          <p:cNvSpPr txBox="1">
            <a:spLocks/>
          </p:cNvSpPr>
          <p:nvPr/>
        </p:nvSpPr>
        <p:spPr>
          <a:xfrm>
            <a:off x="0" y="1349434"/>
            <a:ext cx="730159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NHIỆM VỤ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0" name="Title 1"/>
          <p:cNvSpPr txBox="1">
            <a:spLocks/>
          </p:cNvSpPr>
          <p:nvPr/>
        </p:nvSpPr>
        <p:spPr>
          <a:xfrm>
            <a:off x="7717306" y="1349434"/>
            <a:ext cx="2688198" cy="757237"/>
          </a:xfrm>
        </p:spPr>
        <p:txBody>
          <a:bodyPr anchor="b">
            <a:normAutofit fontScale="92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NHIỆM VỤ </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2</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1" name="Subtitle 2"/>
          <p:cNvSpPr txBox="1">
            <a:spLocks/>
          </p:cNvSpPr>
          <p:nvPr/>
        </p:nvSpPr>
        <p:spPr>
          <a:xfrm>
            <a:off x="6727907" y="2154091"/>
            <a:ext cx="5112001" cy="1615476"/>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Tìm hiểu về trình bày được đặc điểm của khí hậu nước ta. Liên hệ được đặc điểm khí hậu đó có ảnh hưởng gì tới cuộc sống của bản thân học sinh. </a:t>
            </a:r>
          </a:p>
        </p:txBody>
      </p:sp>
      <p:sp>
        <p:nvSpPr>
          <p:cNvPr id="7" name="Rectangle 6"/>
          <p:cNvSpPr/>
          <p:nvPr/>
        </p:nvSpPr>
        <p:spPr>
          <a:xfrm>
            <a:off x="230627" y="900319"/>
            <a:ext cx="11609282"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Chọn</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1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trong</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2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nhiệm</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vụ</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endPar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pic>
        <p:nvPicPr>
          <p:cNvPr id="10" name="Picture 9"/>
          <p:cNvPicPr>
            <a:picLocks noChangeAspect="1"/>
          </p:cNvPicPr>
          <p:nvPr/>
        </p:nvPicPr>
        <p:blipFill>
          <a:blip r:embed="rId2"/>
          <a:stretch>
            <a:fillRect/>
          </a:stretch>
        </p:blipFill>
        <p:spPr>
          <a:xfrm>
            <a:off x="6788618" y="3720472"/>
            <a:ext cx="1972793" cy="2832728"/>
          </a:xfrm>
          <a:prstGeom prst="rect">
            <a:avLst/>
          </a:prstGeom>
        </p:spPr>
      </p:pic>
      <p:pic>
        <p:nvPicPr>
          <p:cNvPr id="12" name="Picture 11"/>
          <p:cNvPicPr>
            <a:picLocks noChangeAspect="1"/>
          </p:cNvPicPr>
          <p:nvPr/>
        </p:nvPicPr>
        <p:blipFill rotWithShape="1">
          <a:blip r:embed="rId3"/>
          <a:srcRect b="10367"/>
          <a:stretch/>
        </p:blipFill>
        <p:spPr>
          <a:xfrm>
            <a:off x="8929854" y="3720472"/>
            <a:ext cx="2910054" cy="2813678"/>
          </a:xfrm>
          <a:prstGeom prst="rect">
            <a:avLst/>
          </a:prstGeom>
        </p:spPr>
      </p:pic>
      <p:pic>
        <p:nvPicPr>
          <p:cNvPr id="13" name="Picture 12"/>
          <p:cNvPicPr>
            <a:picLocks noChangeAspect="1"/>
          </p:cNvPicPr>
          <p:nvPr/>
        </p:nvPicPr>
        <p:blipFill rotWithShape="1">
          <a:blip r:embed="rId4"/>
          <a:srcRect t="6186"/>
          <a:stretch/>
        </p:blipFill>
        <p:spPr>
          <a:xfrm>
            <a:off x="248283" y="3714750"/>
            <a:ext cx="6136955" cy="2874218"/>
          </a:xfrm>
          <a:prstGeom prst="rect">
            <a:avLst/>
          </a:prstGeom>
        </p:spPr>
      </p:pic>
      <p:pic>
        <p:nvPicPr>
          <p:cNvPr id="15" name="Picture 14"/>
          <p:cNvPicPr>
            <a:picLocks noChangeAspect="1"/>
          </p:cNvPicPr>
          <p:nvPr/>
        </p:nvPicPr>
        <p:blipFill>
          <a:blip r:embed="rId5"/>
          <a:stretch>
            <a:fillRect/>
          </a:stretch>
        </p:blipFill>
        <p:spPr>
          <a:xfrm>
            <a:off x="398402" y="272532"/>
            <a:ext cx="2112022" cy="1689617"/>
          </a:xfrm>
          <a:prstGeom prst="rect">
            <a:avLst/>
          </a:prstGeom>
        </p:spPr>
      </p:pic>
      <p:pic>
        <p:nvPicPr>
          <p:cNvPr id="16" name="Picture 15"/>
          <p:cNvPicPr>
            <a:picLocks noChangeAspect="1"/>
          </p:cNvPicPr>
          <p:nvPr/>
        </p:nvPicPr>
        <p:blipFill>
          <a:blip r:embed="rId6"/>
          <a:stretch>
            <a:fillRect/>
          </a:stretch>
        </p:blipFill>
        <p:spPr>
          <a:xfrm>
            <a:off x="10405503" y="229671"/>
            <a:ext cx="1521759" cy="1641527"/>
          </a:xfrm>
          <a:prstGeom prst="rect">
            <a:avLst/>
          </a:prstGeom>
        </p:spPr>
      </p:pic>
    </p:spTree>
    <p:extLst>
      <p:ext uri="{BB962C8B-B14F-4D97-AF65-F5344CB8AC3E}">
        <p14:creationId xmlns:p14="http://schemas.microsoft.com/office/powerpoint/2010/main" val="887815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Horizont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bg/>
                                          </p:spTgt>
                                        </p:tgtEl>
                                        <p:attrNameLst>
                                          <p:attrName>style.visibility</p:attrName>
                                        </p:attrNameLst>
                                      </p:cBhvr>
                                      <p:to>
                                        <p:strVal val="visible"/>
                                      </p:to>
                                    </p:set>
                                    <p:animEffect transition="in" filter="barn(inVertical)">
                                      <p:cBhvr>
                                        <p:cTn id="20" dur="500"/>
                                        <p:tgtEl>
                                          <p:spTgt spid="21">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iterate type="lt">
                                    <p:tmPct val="10000"/>
                                  </p:iterate>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9" grpId="0" animBg="1"/>
      <p:bldP spid="21" grpId="0" build="p" animBg="1"/>
    </p:bldLst>
  </p:timing>
</p:sld>
</file>

<file path=ppt/theme/theme1.xml><?xml version="1.0" encoding="utf-8"?>
<a:theme xmlns:a="http://schemas.openxmlformats.org/drawingml/2006/main" name="4_Left">
  <a:themeElements>
    <a:clrScheme name="00 Main light">
      <a:dk1>
        <a:srgbClr val="414042"/>
      </a:dk1>
      <a:lt1>
        <a:sysClr val="window" lastClr="FFFFFF"/>
      </a:lt1>
      <a:dk2>
        <a:srgbClr val="58595B"/>
      </a:dk2>
      <a:lt2>
        <a:srgbClr val="FFFFFF"/>
      </a:lt2>
      <a:accent1>
        <a:srgbClr val="FE2635"/>
      </a:accent1>
      <a:accent2>
        <a:srgbClr val="FFD000"/>
      </a:accent2>
      <a:accent3>
        <a:srgbClr val="00CEE8"/>
      </a:accent3>
      <a:accent4>
        <a:srgbClr val="03A9F4"/>
      </a:accent4>
      <a:accent5>
        <a:srgbClr val="065381"/>
      </a:accent5>
      <a:accent6>
        <a:srgbClr val="BD114D"/>
      </a:accent6>
      <a:hlink>
        <a:srgbClr val="F33B48"/>
      </a:hlink>
      <a:folHlink>
        <a:srgbClr val="FFC000"/>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lIns="0" tIns="0" rIns="0" bIns="0">
        <a:spAutoFit/>
      </a:bodyPr>
      <a:lstStyle>
        <a:defPPr>
          <a:defRPr sz="2300" b="1" dirty="0" smtClean="0">
            <a:solidFill>
              <a:srgbClr val="000000"/>
            </a:solidFill>
            <a:latin typeface="Open Sans Semibold" panose="020B0706030804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773</Words>
  <Application>Microsoft Office PowerPoint</Application>
  <PresentationFormat>Widescreen</PresentationFormat>
  <Paragraphs>106</Paragraphs>
  <Slides>11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#9Slide03 Cabin Condensed Bold</vt:lpstr>
      <vt:lpstr>#9Slide03 Sympathique Alt</vt:lpstr>
      <vt:lpstr>#9Slide06 American Forkball Ero</vt:lpstr>
      <vt:lpstr>#9Slide07 IcielBC Cubano Normal (Headings)</vt:lpstr>
      <vt:lpstr>Arial</vt:lpstr>
      <vt:lpstr>Calibri</vt:lpstr>
      <vt:lpstr>Calibri Light</vt:lpstr>
      <vt:lpstr>Open Sans</vt:lpstr>
      <vt:lpstr>Open Sans Semibold</vt:lpstr>
      <vt:lpstr>Times New Roman</vt:lpstr>
      <vt:lpstr>Wingdings</vt:lpstr>
      <vt:lpstr>4_Left</vt:lpstr>
      <vt:lpstr>2/ ĐẶC ĐIỂM KHÍ HẬU SÔNG HỒ</vt:lpstr>
      <vt:lpstr>PHIẾU HỌC TẬP SỐ 2</vt:lpstr>
      <vt:lpstr>PHIẾU PHẢN HỒI – PHIẾU HỌC TẬP SỐ 2</vt:lpstr>
      <vt:lpstr>PHIẾU PHẢN HỒI – PHIẾU HỌC TẬP SỐ 2</vt:lpstr>
      <vt:lpstr>PHIẾU PHẢN HỒI – PHIẾU HỌC TẬP SỐ 2</vt:lpstr>
      <vt:lpstr>PowerPoint Presentation</vt:lpstr>
      <vt:lpstr>PowerPoint Presentation</vt:lpstr>
      <vt:lpstr>PowerPoint Presentation</vt:lpstr>
      <vt:lpstr>PowerPoint Presentation</vt:lpstr>
      <vt:lpstr>PowerPoint Presentation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2022-07-05T06:50:33Z</dcterms:created>
  <dcterms:modified xsi:type="dcterms:W3CDTF">2026-01-11T15:13:50Z</dcterms:modified>
</cp:coreProperties>
</file>