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1" r:id="rId1"/>
    <p:sldMasterId id="2147483796" r:id="rId2"/>
    <p:sldMasterId id="2147483809" r:id="rId3"/>
    <p:sldMasterId id="2147483835" r:id="rId4"/>
    <p:sldMasterId id="2147483848" r:id="rId5"/>
    <p:sldMasterId id="2147483887" r:id="rId6"/>
    <p:sldMasterId id="2147483924" r:id="rId7"/>
    <p:sldMasterId id="2147483936" r:id="rId8"/>
    <p:sldMasterId id="2147483948" r:id="rId9"/>
    <p:sldMasterId id="2147483960" r:id="rId10"/>
    <p:sldMasterId id="2147483972" r:id="rId11"/>
    <p:sldMasterId id="2147483984" r:id="rId12"/>
    <p:sldMasterId id="2147483996" r:id="rId13"/>
  </p:sldMasterIdLst>
  <p:notesMasterIdLst>
    <p:notesMasterId r:id="rId48"/>
  </p:notesMasterIdLst>
  <p:sldIdLst>
    <p:sldId id="288" r:id="rId14"/>
    <p:sldId id="330" r:id="rId15"/>
    <p:sldId id="257" r:id="rId16"/>
    <p:sldId id="265" r:id="rId17"/>
    <p:sldId id="333" r:id="rId18"/>
    <p:sldId id="334" r:id="rId19"/>
    <p:sldId id="336" r:id="rId20"/>
    <p:sldId id="332" r:id="rId21"/>
    <p:sldId id="268" r:id="rId22"/>
    <p:sldId id="365" r:id="rId23"/>
    <p:sldId id="366" r:id="rId24"/>
    <p:sldId id="340" r:id="rId25"/>
    <p:sldId id="342" r:id="rId26"/>
    <p:sldId id="343" r:id="rId27"/>
    <p:sldId id="345" r:id="rId28"/>
    <p:sldId id="346" r:id="rId29"/>
    <p:sldId id="347" r:id="rId30"/>
    <p:sldId id="348" r:id="rId31"/>
    <p:sldId id="321" r:id="rId32"/>
    <p:sldId id="352" r:id="rId33"/>
    <p:sldId id="353" r:id="rId34"/>
    <p:sldId id="354" r:id="rId35"/>
    <p:sldId id="355" r:id="rId36"/>
    <p:sldId id="356" r:id="rId37"/>
    <p:sldId id="357" r:id="rId38"/>
    <p:sldId id="359" r:id="rId39"/>
    <p:sldId id="360" r:id="rId40"/>
    <p:sldId id="361" r:id="rId41"/>
    <p:sldId id="349" r:id="rId42"/>
    <p:sldId id="273" r:id="rId43"/>
    <p:sldId id="363" r:id="rId44"/>
    <p:sldId id="362" r:id="rId45"/>
    <p:sldId id="364" r:id="rId46"/>
    <p:sldId id="314" r:id="rId4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12"/>
    <p:restoredTop sz="95735"/>
  </p:normalViewPr>
  <p:slideViewPr>
    <p:cSldViewPr snapToGrid="0" snapToObjects="1">
      <p:cViewPr varScale="1">
        <p:scale>
          <a:sx n="88" d="100"/>
          <a:sy n="88" d="100"/>
        </p:scale>
        <p:origin x="200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190AE8-0971-634A-B6F1-5AA790903FFF}" type="datetimeFigureOut">
              <a:rPr lang="x-none" smtClean="0"/>
              <a:t>15/12/25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AA3EB-AD35-A94C-BB2A-D2A3968893D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88215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12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7455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13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9027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14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9027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15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9027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16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9027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17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9027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18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90274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19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7455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29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7455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31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7455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74554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32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7455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008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401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795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5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7455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6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7455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7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9864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8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202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240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/>
              <a:t>12/15/25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84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/>
              <a:t>12/15/25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3579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17054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1056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4709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2807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854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436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272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514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4517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638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/>
              <a:t>12/15/25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9325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843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07751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420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6351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687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69601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0212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38267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7149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20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0643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5473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7918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0986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40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9826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99497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7669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401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5580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85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7807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5630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79603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814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69485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11818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96690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756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2564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90207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623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2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4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47246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09263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62901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19319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35659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2244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1112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373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55402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506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43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36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529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102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284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/>
              <a:t>12/15/25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93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22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23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17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40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355686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67" dirty="0">
                <a:solidFill>
                  <a:srgbClr val="00B050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239461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435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1939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2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4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236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4364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593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130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2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4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/>
              <a:t>12/15/25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887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4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237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51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871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944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40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355686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67" dirty="0">
                <a:solidFill>
                  <a:srgbClr val="00B050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95932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37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9452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2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4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0833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744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/>
              <a:t>12/15/25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720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7067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289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7450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1312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4565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48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4164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40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355686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67" dirty="0">
                <a:solidFill>
                  <a:srgbClr val="00B050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9298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7560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48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/>
              <a:t>12/15/25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458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2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4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9185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272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334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49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0258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1979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805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0235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384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40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355686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67" dirty="0">
                <a:solidFill>
                  <a:srgbClr val="00B050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2249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/>
              <a:t>12/15/25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985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105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010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2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4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7306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754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7509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013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8927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6455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0575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59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/>
              <a:t>12/15/25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081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550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40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355686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67" dirty="0">
                <a:solidFill>
                  <a:srgbClr val="00B050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22339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9394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4225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764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134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6728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702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3771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357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/>
              <a:t>12/15/25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367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096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908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602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7320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690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534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2888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929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373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88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/>
              <a:t>12/15/25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302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1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408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0485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1980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5191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5566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695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092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9664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0697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543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/>
              <a:pPr/>
              <a:t>12/15/25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846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80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79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57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5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6E40F967-5945-4C3A-8B57-F5E68D200B2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836F4-26FF-4706-ABAC-CF8EFC532E1E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69553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98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47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2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221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7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2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2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2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5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1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31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03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.xml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10" Type="http://schemas.openxmlformats.org/officeDocument/2006/relationships/image" Target="../media/image41.png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9.png"/><Relationship Id="rId11" Type="http://schemas.openxmlformats.org/officeDocument/2006/relationships/slide" Target="slide29.xml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10" Type="http://schemas.openxmlformats.org/officeDocument/2006/relationships/slide" Target="slide29.xml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44.xml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21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6" y="1104800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9365" y="2350043"/>
            <a:ext cx="106297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66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 HÀNH TIẾNG VIỆT</a:t>
            </a:r>
            <a:endParaRPr lang="zh-CN" altLang="en-US" sz="6600" b="1" dirty="0">
              <a:solidFill>
                <a:srgbClr val="00B05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92821" y="1643112"/>
            <a:ext cx="991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u="sng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192821" y="3738099"/>
            <a:ext cx="7072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4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 VIÊN: …</a:t>
            </a:r>
            <a:endParaRPr lang="en-US" altLang="zh-CN" sz="2400" b="1" dirty="0">
              <a:solidFill>
                <a:srgbClr val="00B05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3" y="4884490"/>
            <a:ext cx="5471844" cy="178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12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153A81-885C-D33E-AFCE-48A57D8D9127}"/>
              </a:ext>
            </a:extLst>
          </p:cNvPr>
          <p:cNvSpPr/>
          <p:nvPr/>
        </p:nvSpPr>
        <p:spPr>
          <a:xfrm>
            <a:off x="5630863" y="143238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3200" dirty="0">
                <a:solidFill>
                  <a:srgbClr val="222222"/>
                </a:solidFill>
                <a:latin typeface="Open Sans"/>
              </a:rPr>
              <a:t>Hoán dụ: Bàn tay – Chỉ sức mạnh, sức lao động của con người</a:t>
            </a:r>
            <a:endParaRPr lang="vi-VN" sz="3200" b="0" i="0" dirty="0">
              <a:solidFill>
                <a:srgbClr val="222222"/>
              </a:solidFill>
              <a:effectLst/>
              <a:latin typeface="Open Sans"/>
            </a:endParaRPr>
          </a:p>
        </p:txBody>
      </p:sp>
      <p:pic>
        <p:nvPicPr>
          <p:cNvPr id="1030" name="Picture 6" descr="Bàn tay ta làm nên tất cả - có sức người sỏi đá cũng thành cơm |  VIPcorel.com - Thư viện mẫu thiết kế đồ họa CorelDRAW (CDR).">
            <a:extLst>
              <a:ext uri="{FF2B5EF4-FFF2-40B4-BE49-F238E27FC236}">
                <a16:creationId xmlns:a16="http://schemas.microsoft.com/office/drawing/2014/main" id="{9EE2FDFB-E6BB-9B84-0586-0F4E65DAE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-130628"/>
            <a:ext cx="4962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DEC2F9-B754-BCC5-E8DD-57C63E77320B}"/>
              </a:ext>
            </a:extLst>
          </p:cNvPr>
          <p:cNvSpPr txBox="1"/>
          <p:nvPr/>
        </p:nvSpPr>
        <p:spPr>
          <a:xfrm>
            <a:off x="5630863" y="909161"/>
            <a:ext cx="4281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BỘ PHẬN– TOÀN THỂ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DECDDF-5C2F-51EE-552C-A9521D388462}"/>
              </a:ext>
            </a:extLst>
          </p:cNvPr>
          <p:cNvSpPr/>
          <p:nvPr/>
        </p:nvSpPr>
        <p:spPr>
          <a:xfrm>
            <a:off x="1407886" y="696686"/>
            <a:ext cx="1117600" cy="5805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7318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DEC2F9-B754-BCC5-E8DD-57C63E77320B}"/>
              </a:ext>
            </a:extLst>
          </p:cNvPr>
          <p:cNvSpPr txBox="1"/>
          <p:nvPr/>
        </p:nvSpPr>
        <p:spPr>
          <a:xfrm>
            <a:off x="3895102" y="609591"/>
            <a:ext cx="3694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Cụ thể – Trừu tượng</a:t>
            </a:r>
          </a:p>
        </p:txBody>
      </p:sp>
      <p:pic>
        <p:nvPicPr>
          <p:cNvPr id="3074" name="Picture 2" descr="Mùa Xuân nhớ Bác: Suy ngẫm về Tết Trồng cây và sự nghiệp Trồng người">
            <a:extLst>
              <a:ext uri="{FF2B5EF4-FFF2-40B4-BE49-F238E27FC236}">
                <a16:creationId xmlns:a16="http://schemas.microsoft.com/office/drawing/2014/main" id="{8E8F2BFF-F049-0C04-2BF1-D64276BF8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28" y="2671746"/>
            <a:ext cx="4071257" cy="305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ãnh đạo xuống làm giáo viên, có thể làm thế không? | Giáo dục Việt Nam">
            <a:extLst>
              <a:ext uri="{FF2B5EF4-FFF2-40B4-BE49-F238E27FC236}">
                <a16:creationId xmlns:a16="http://schemas.microsoft.com/office/drawing/2014/main" id="{1E2CA03D-26DB-5D11-09DA-0B37F8C51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348" y="3200307"/>
            <a:ext cx="4071257" cy="229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D1AFB6-8C1F-1BC6-1F24-EDAF3992EE84}"/>
              </a:ext>
            </a:extLst>
          </p:cNvPr>
          <p:cNvSpPr txBox="1"/>
          <p:nvPr/>
        </p:nvSpPr>
        <p:spPr>
          <a:xfrm>
            <a:off x="2764851" y="1566394"/>
            <a:ext cx="673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Vì</a:t>
            </a:r>
            <a:r>
              <a:rPr lang="en-US" sz="3600" dirty="0"/>
              <a:t> </a:t>
            </a:r>
            <a:r>
              <a:rPr lang="en-US" sz="3600" dirty="0" err="1"/>
              <a:t>lợi</a:t>
            </a:r>
            <a:r>
              <a:rPr lang="en-US" sz="3600" dirty="0"/>
              <a:t> </a:t>
            </a:r>
            <a:r>
              <a:rPr lang="en-US" sz="3600" dirty="0" err="1"/>
              <a:t>ích</a:t>
            </a:r>
            <a:r>
              <a:rPr lang="en-US" sz="3600" dirty="0"/>
              <a:t> </a:t>
            </a:r>
            <a:r>
              <a:rPr lang="en-US" sz="3600" b="1" dirty="0" err="1"/>
              <a:t>mười</a:t>
            </a:r>
            <a:r>
              <a:rPr lang="en-US" sz="3600" b="1" dirty="0"/>
              <a:t> </a:t>
            </a:r>
            <a:r>
              <a:rPr lang="en-US" sz="3600" b="1" dirty="0" err="1"/>
              <a:t>năm</a:t>
            </a:r>
            <a:r>
              <a:rPr lang="en-US" sz="3600" b="1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endParaRPr lang="en-US" sz="3600" dirty="0"/>
          </a:p>
          <a:p>
            <a:r>
              <a:rPr lang="en-US" sz="3600" dirty="0" err="1"/>
              <a:t>Vì</a:t>
            </a:r>
            <a:r>
              <a:rPr lang="en-US" sz="3600" dirty="0"/>
              <a:t> </a:t>
            </a:r>
            <a:r>
              <a:rPr lang="en-US" sz="3600" dirty="0" err="1"/>
              <a:t>lợi</a:t>
            </a:r>
            <a:r>
              <a:rPr lang="en-US" sz="3600" dirty="0"/>
              <a:t> </a:t>
            </a:r>
            <a:r>
              <a:rPr lang="en-US" sz="3600" dirty="0" err="1"/>
              <a:t>ích</a:t>
            </a:r>
            <a:r>
              <a:rPr lang="en-US" sz="3600" dirty="0"/>
              <a:t> </a:t>
            </a:r>
            <a:r>
              <a:rPr lang="en-US" sz="3600" b="1" dirty="0" err="1"/>
              <a:t>trăm</a:t>
            </a:r>
            <a:r>
              <a:rPr lang="en-US" sz="3600" b="1" dirty="0"/>
              <a:t> </a:t>
            </a:r>
            <a:r>
              <a:rPr lang="en-US" sz="3600" b="1" dirty="0" err="1"/>
              <a:t>năm</a:t>
            </a:r>
            <a:r>
              <a:rPr lang="en-US" sz="3600" b="1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endParaRPr lang="en-US" sz="3600" dirty="0"/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93180906-2BDB-B1AB-BBBA-B29B45A9AB31}"/>
              </a:ext>
            </a:extLst>
          </p:cNvPr>
          <p:cNvSpPr/>
          <p:nvPr/>
        </p:nvSpPr>
        <p:spPr>
          <a:xfrm>
            <a:off x="7848481" y="332113"/>
            <a:ext cx="4183862" cy="1477948"/>
          </a:xfrm>
          <a:prstGeom prst="wedgeRoundRectCallout">
            <a:avLst>
              <a:gd name="adj1" fmla="val -79534"/>
              <a:gd name="adj2" fmla="val 4785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Hoán dụ: </a:t>
            </a:r>
          </a:p>
          <a:p>
            <a:pPr algn="ctr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Mười năm – Số ít</a:t>
            </a:r>
          </a:p>
          <a:p>
            <a:pPr algn="ctr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Trăm năm – Số nhiều</a:t>
            </a:r>
          </a:p>
        </p:txBody>
      </p:sp>
    </p:spTree>
    <p:extLst>
      <p:ext uri="{BB962C8B-B14F-4D97-AF65-F5344CB8AC3E}">
        <p14:creationId xmlns:p14="http://schemas.microsoft.com/office/powerpoint/2010/main" val="232073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7066"/>
            <a:ext cx="12190992" cy="52610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33" y="373488"/>
            <a:ext cx="9217024" cy="576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81863" y="3571766"/>
            <a:ext cx="746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altLang="zh-CN" sz="6000" b="1" dirty="0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II. LUYỆN TẬP:</a:t>
            </a:r>
            <a:endParaRPr lang="en-US" altLang="zh-CN" sz="6000" b="1" dirty="0">
              <a:solidFill>
                <a:srgbClr val="00B050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20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39331" y="-63912"/>
            <a:ext cx="12231331" cy="69219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47" y="-11264"/>
            <a:ext cx="3603940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/SGK T99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11539" y="178983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lphaLcPeriod"/>
            </a:pP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Hoán dụ Nhắm mắt xuôi tay chỉ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……………………..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47" y="3908918"/>
            <a:ext cx="3799963" cy="2440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429" y="3469659"/>
            <a:ext cx="3799963" cy="2440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879" y="3689998"/>
            <a:ext cx="3944288" cy="2711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A0047A-3BA0-8828-C95F-9945AE5B2867}"/>
              </a:ext>
            </a:extLst>
          </p:cNvPr>
          <p:cNvSpPr txBox="1"/>
          <p:nvPr/>
        </p:nvSpPr>
        <p:spPr>
          <a:xfrm>
            <a:off x="6934200" y="1456652"/>
            <a:ext cx="46970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Symbol" pitchFamily="2" charset="2"/>
              <a:buChar char="Þ"/>
            </a:pPr>
            <a:r>
              <a:rPr lang="vi-VN" sz="2400" b="1" dirty="0">
                <a:solidFill>
                  <a:prstClr val="black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cái chết nhẹ nhàng, thanh thản.</a:t>
            </a:r>
          </a:p>
          <a:p>
            <a:pPr marL="285750" indent="-285750" algn="just">
              <a:buFont typeface="Symbol" pitchFamily="2" charset="2"/>
              <a:buChar char="Þ"/>
            </a:pP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 đây là trạng thái đặc trưng của con người khi mất</a:t>
            </a:r>
          </a:p>
        </p:txBody>
      </p:sp>
    </p:spTree>
    <p:extLst>
      <p:ext uri="{BB962C8B-B14F-4D97-AF65-F5344CB8AC3E}">
        <p14:creationId xmlns:p14="http://schemas.microsoft.com/office/powerpoint/2010/main" val="10814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39331" y="-63912"/>
            <a:ext cx="12231331" cy="69219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84" y="-11264"/>
            <a:ext cx="3655455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/SGK T99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62021" y="1648340"/>
            <a:ext cx="11575963" cy="752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b.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Hoán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dụ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latin typeface="Times New Roman"/>
                <a:ea typeface="Calibri"/>
                <a:cs typeface="Times New Roman"/>
              </a:rPr>
              <a:t>Mái</a:t>
            </a:r>
            <a:r>
              <a:rPr lang="en-US" sz="32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latin typeface="Times New Roman"/>
                <a:ea typeface="Calibri"/>
                <a:cs typeface="Times New Roman"/>
              </a:rPr>
              <a:t>nhà</a:t>
            </a:r>
            <a:r>
              <a:rPr lang="en-US" sz="32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latin typeface="Times New Roman"/>
                <a:ea typeface="Calibri"/>
                <a:cs typeface="Times New Roman"/>
              </a:rPr>
              <a:t>tranh</a:t>
            </a:r>
            <a:r>
              <a:rPr lang="en-US" sz="3200" i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i="1" dirty="0" err="1"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32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latin typeface="Times New Roman"/>
                <a:ea typeface="Calibri"/>
                <a:cs typeface="Times New Roman"/>
              </a:rPr>
              <a:t>lúa</a:t>
            </a:r>
            <a:r>
              <a:rPr lang="en-US" sz="32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latin typeface="Times New Roman"/>
                <a:ea typeface="Calibri"/>
                <a:cs typeface="Times New Roman"/>
              </a:rPr>
              <a:t>chín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  <a:sym typeface="Wingdings"/>
              </a:rPr>
              <a:t>chỉ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quê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hương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làng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mạc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.</a:t>
            </a:r>
            <a:endParaRPr lang="en-US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21" y="3194047"/>
            <a:ext cx="5011559" cy="3528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781" y="3229381"/>
            <a:ext cx="4641665" cy="340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850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39331" y="-63912"/>
            <a:ext cx="12231331" cy="69219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47" y="-11264"/>
            <a:ext cx="4595612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/SGK T99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16037" y="1851816"/>
            <a:ext cx="11575963" cy="752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Hoán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dụ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Áo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cơm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cửa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cải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chất</a:t>
            </a:r>
            <a:endParaRPr lang="en-US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23" y="3763978"/>
            <a:ext cx="476250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523" y="3763977"/>
            <a:ext cx="4438205" cy="296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49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39331" y="-63912"/>
            <a:ext cx="12231331" cy="69219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45" y="-11264"/>
            <a:ext cx="3900155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2/SGK T100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145" y="1051518"/>
            <a:ext cx="115759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a. -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Biện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pháp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tu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so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sánh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ví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khoảng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cách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giữa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latin typeface="Times New Roman"/>
                <a:ea typeface="Calibri"/>
                <a:cs typeface="Times New Roman"/>
              </a:rPr>
              <a:t>Đời</a:t>
            </a:r>
            <a:r>
              <a:rPr lang="en-US" sz="3200" i="1" dirty="0">
                <a:latin typeface="Times New Roman"/>
                <a:ea typeface="Calibri"/>
                <a:cs typeface="Times New Roman"/>
              </a:rPr>
              <a:t> cha </a:t>
            </a:r>
            <a:r>
              <a:rPr lang="en-US" sz="3200" i="1" dirty="0" err="1">
                <a:latin typeface="Times New Roman"/>
                <a:ea typeface="Calibri"/>
                <a:cs typeface="Times New Roman"/>
              </a:rPr>
              <a:t>ông</a:t>
            </a:r>
            <a:r>
              <a:rPr lang="en-US" sz="32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latin typeface="Times New Roman"/>
                <a:ea typeface="Calibri"/>
                <a:cs typeface="Times New Roman"/>
              </a:rPr>
              <a:t>đời</a:t>
            </a:r>
            <a:r>
              <a:rPr lang="en-US" sz="32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latin typeface="Times New Roman"/>
                <a:ea typeface="Calibri"/>
                <a:cs typeface="Times New Roman"/>
              </a:rPr>
              <a:t>tôi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cũng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xa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như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>
                <a:latin typeface="Times New Roman"/>
                <a:ea typeface="Calibri"/>
                <a:cs typeface="Times New Roman"/>
              </a:rPr>
              <a:t>con </a:t>
            </a:r>
            <a:r>
              <a:rPr lang="en-US" sz="3200" i="1" dirty="0" err="1">
                <a:latin typeface="Times New Roman"/>
                <a:ea typeface="Calibri"/>
                <a:cs typeface="Times New Roman"/>
              </a:rPr>
              <a:t>sông</a:t>
            </a:r>
            <a:r>
              <a:rPr lang="en-US" sz="32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latin typeface="Times New Roman"/>
                <a:ea typeface="Calibri"/>
                <a:cs typeface="Times New Roman"/>
              </a:rPr>
              <a:t>chân</a:t>
            </a:r>
            <a:r>
              <a:rPr lang="en-US" sz="32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latin typeface="Times New Roman"/>
                <a:ea typeface="Calibri"/>
                <a:cs typeface="Times New Roman"/>
              </a:rPr>
              <a:t>trời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.</a:t>
            </a:r>
            <a:endParaRPr lang="en-US" sz="2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0255" y="266292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Tác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Tác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giả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muốn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diễn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tả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ý: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giữa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hệ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luôn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khoảng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148" y="2044500"/>
            <a:ext cx="4172017" cy="292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916" y="4352925"/>
            <a:ext cx="3683357" cy="221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76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39331" y="-63912"/>
            <a:ext cx="12231331" cy="69219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" y="-26356"/>
            <a:ext cx="3938791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2/SGK T100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-39332" y="573512"/>
            <a:ext cx="11575963" cy="156966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b. -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Biện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pháp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tu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nhân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hóa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: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gậy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tre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chông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tre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chống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lại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sắt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thép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quân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thù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;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Tre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xung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phong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vào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xe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tăng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đại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bác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.</a:t>
            </a:r>
            <a:endParaRPr lang="en-US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0255" y="2048439"/>
            <a:ext cx="6096000" cy="44453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Tác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: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tăng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tính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gợi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hình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gợi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cảm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văn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thêm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sinh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hấp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dẫn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thời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nhấn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mạnh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tác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phẩm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chất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cao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quý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cây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tre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: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kiên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cường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bất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khuất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trước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súng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đạn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kẻ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thù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.</a:t>
            </a:r>
            <a:endParaRPr lang="en-US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253" y="5200650"/>
            <a:ext cx="2762251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013" y="1458836"/>
            <a:ext cx="3600181" cy="2097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381" y="2871996"/>
            <a:ext cx="3472115" cy="246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29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39331" y="-63912"/>
            <a:ext cx="12231331" cy="69219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" y="-26356"/>
            <a:ext cx="3938791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3/SGK T100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438660" y="573554"/>
            <a:ext cx="6439437" cy="167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Đẽo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cày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theo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ý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ta</a:t>
            </a:r>
            <a:endParaRPr lang="en-US" sz="2400" b="1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Sẽ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khúc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gỗ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ra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gì</a:t>
            </a:r>
            <a:endParaRPr lang="en-US" sz="24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0255" y="204835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Liên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tưởng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đến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ngữ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: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Đẽo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cày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giữa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;</a:t>
            </a:r>
            <a:endParaRPr lang="en-US" sz="24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342" y="2390659"/>
            <a:ext cx="4881095" cy="4203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0659" y="3851782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  <a:sym typeface="Wingdings"/>
              </a:rPr>
              <a:t>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độc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lập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chính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kiến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riêng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luôn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tác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thay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đổi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kiến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khác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đạt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kết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.</a:t>
            </a:r>
            <a:endParaRPr lang="en-US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521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6" y="1104800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4337180" y="1604641"/>
            <a:ext cx="2268693" cy="2347629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588792">
            <a:off x="2958644" y="3291290"/>
            <a:ext cx="4098629" cy="1777533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vi-VN" altLang="zh-CN" sz="3733" dirty="0">
                <a:solidFill>
                  <a:srgbClr val="FFFFFF"/>
                </a:solidFill>
                <a:latin typeface="#9Slide04 Chonburi" pitchFamily="2" charset="-34"/>
                <a:ea typeface="微软雅黑" panose="020B0503020204020204" pitchFamily="34" charset="-122"/>
                <a:cs typeface="#9Slide04 Chonburi" pitchFamily="2" charset="-34"/>
              </a:rPr>
              <a:t>Trò chơi</a:t>
            </a:r>
          </a:p>
          <a:p>
            <a:pPr algn="ctr">
              <a:defRPr/>
            </a:pPr>
            <a:r>
              <a:rPr lang="vi-VN" altLang="zh-CN" sz="3733" dirty="0">
                <a:solidFill>
                  <a:srgbClr val="FFFFFF"/>
                </a:solidFill>
                <a:latin typeface="#9Slide04 Chonburi" pitchFamily="2" charset="-34"/>
                <a:ea typeface="微软雅黑" panose="020B0503020204020204" pitchFamily="34" charset="-122"/>
                <a:cs typeface="#9Slide04 Chonburi" pitchFamily="2" charset="-34"/>
              </a:rPr>
              <a:t>AI NHANH HƠN</a:t>
            </a:r>
            <a:endParaRPr lang="zh-CN" altLang="en-US" sz="3733" dirty="0">
              <a:solidFill>
                <a:srgbClr val="FFFFFF"/>
              </a:solidFill>
              <a:latin typeface="#9Slide04 Chonburi" pitchFamily="2" charset="-34"/>
              <a:ea typeface="微软雅黑" panose="020B0503020204020204" pitchFamily="34" charset="-122"/>
              <a:cs typeface="#9Slide04 Chonburi" pitchFamily="2" charset="-34"/>
            </a:endParaRP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>
            <a:off x="5025738" y="1408951"/>
            <a:ext cx="891689" cy="891691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zh-CN" altLang="en-US" sz="4267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475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33" y="1106007"/>
            <a:ext cx="9217024" cy="502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81863" y="3461242"/>
            <a:ext cx="746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altLang="zh-CN" sz="7200" b="1" dirty="0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KHỞI ĐỘNG</a:t>
            </a:r>
            <a:endParaRPr lang="en-US" altLang="zh-CN" sz="7200" b="1" dirty="0">
              <a:solidFill>
                <a:srgbClr val="00B050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1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5105400"/>
            <a:ext cx="45826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4038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4114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00" y="3352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37600" y="4191073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200" y="3733873"/>
            <a:ext cx="23368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76265" y="-381000"/>
            <a:ext cx="5652269" cy="166035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863466" y="216618"/>
            <a:ext cx="751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Có mấy kiểu hoán dụ cơ bản?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3124200"/>
            <a:ext cx="965200" cy="7239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4114800"/>
            <a:ext cx="711200" cy="53340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5105400"/>
            <a:ext cx="711200" cy="533400"/>
          </a:xfrm>
          <a:prstGeom prst="rect">
            <a:avLst/>
          </a:prstGeom>
        </p:spPr>
      </p:pic>
      <p:pic>
        <p:nvPicPr>
          <p:cNvPr id="38" name="Picture 37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6019800"/>
            <a:ext cx="711200" cy="533400"/>
          </a:xfrm>
          <a:prstGeom prst="rect">
            <a:avLst/>
          </a:prstGeom>
        </p:spPr>
      </p:pic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10829702" y="6019800"/>
            <a:ext cx="1016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12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  <p:bldP spid="29" grpId="0"/>
      <p:bldP spid="2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7600" y="4191063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4038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3124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3200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4114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09651" y="3236893"/>
            <a:ext cx="52531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lấy vật chứa đựng để gọi vật bị chứa đựng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4969101"/>
            <a:ext cx="436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lấy dấu hiệu của sự vật để gọi tên sự vật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5943600"/>
            <a:ext cx="436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ấy cái cụ thể để gọi tên cái trừu tượng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200" y="3733863"/>
            <a:ext cx="23368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05600" y="5867400"/>
            <a:ext cx="965200" cy="7239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3276600"/>
            <a:ext cx="7112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4114800"/>
            <a:ext cx="711200" cy="53340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5105400"/>
            <a:ext cx="711200" cy="533400"/>
          </a:xfrm>
          <a:prstGeom prst="rect">
            <a:avLst/>
          </a:prstGeom>
        </p:spPr>
      </p:pic>
      <p:pic>
        <p:nvPicPr>
          <p:cNvPr id="38" name="Picture 37" descr="11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59140" y="-855819"/>
            <a:ext cx="6486519" cy="223555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350546" y="101897"/>
            <a:ext cx="10731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vi-VN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“</a:t>
            </a:r>
            <a:r>
              <a:rPr lang="vi-VN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 lợi ích mười năm trồng cây / Vì lợi ích trăm năm trồng người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sử dụng phép hoán dụ nào?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9347200" y="6077753"/>
            <a:ext cx="1016000" cy="685800"/>
          </a:xfrm>
          <a:prstGeom prst="star5">
            <a:avLst>
              <a:gd name="adj" fmla="val 22495"/>
              <a:gd name="hf" fmla="val 105146"/>
              <a:gd name="vf" fmla="val 11055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38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39" grpId="0"/>
      <p:bldP spid="3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7600" y="4191051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41148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41910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00" y="3352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gười lao động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14800"/>
            <a:ext cx="436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ết quả con người thu được trong lao động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599" y="5105400"/>
            <a:ext cx="47916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uá trình lao động nặng nhọc, vất vả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200" y="3733851"/>
            <a:ext cx="23368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35200" y="-715843"/>
            <a:ext cx="8152313" cy="22376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4068" y="284150"/>
            <a:ext cx="101199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Câu 4.</a:t>
            </a:r>
          </a:p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Trong câu ca dao, từ “mồ hôi” hoán dụ cho sự vật gì:Mồ hôi mà đổ xuống đồng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Lúa mọc trùng trùng sáng cả đồi nương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3962400"/>
            <a:ext cx="965200" cy="72390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3276600"/>
            <a:ext cx="711200" cy="5334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5105400"/>
            <a:ext cx="7112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5943600"/>
            <a:ext cx="711200" cy="533400"/>
          </a:xfrm>
          <a:prstGeom prst="rect">
            <a:avLst/>
          </a:prstGeom>
        </p:spPr>
      </p:pic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10599271" y="6061114"/>
            <a:ext cx="1016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6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7600" y="4191037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5105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41148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41910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00" y="3352800"/>
            <a:ext cx="5170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Lấy dấu hiệu để gọi đối tượng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Lấy cụ thể để chỉ trừu tượng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Lấy bộ phận để chỉ toàn thể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95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Lấy vật chứa đựng để gọi toàn thể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200" y="3733837"/>
            <a:ext cx="23368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711200" y="-1068946"/>
            <a:ext cx="12395200" cy="39645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2000" y="280897"/>
            <a:ext cx="843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Câu 6. Câu thơ sau sử dụng phép hoán dụ nào?</a:t>
            </a:r>
          </a:p>
          <a:p>
            <a:pPr algn="ctr"/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Một trái tim lớn lao đã giã từ cuộc đời</a:t>
            </a:r>
          </a:p>
          <a:p>
            <a:pPr algn="ctr"/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Một khối óc lớn đã ngừng sống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04000" y="4953000"/>
            <a:ext cx="965200" cy="723900"/>
          </a:xfrm>
          <a:prstGeom prst="rect">
            <a:avLst/>
          </a:prstGeom>
        </p:spPr>
      </p:pic>
      <p:pic>
        <p:nvPicPr>
          <p:cNvPr id="33" name="Picture 32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3276600"/>
            <a:ext cx="711200" cy="53340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4114800"/>
            <a:ext cx="711200" cy="5334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6019800"/>
            <a:ext cx="711200" cy="533400"/>
          </a:xfrm>
          <a:prstGeom prst="rect">
            <a:avLst/>
          </a:prstGeom>
        </p:spPr>
      </p:pic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10515600" y="6153953"/>
            <a:ext cx="1016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37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7600" y="4191021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4038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3124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3200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4114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32000" y="3246566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Lấy cái cụ thể để gọi cái trừu tượng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21099" y="4018229"/>
            <a:ext cx="5652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Lấy dấu hiệu của sự vật để gọi sự vật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21099" y="4977702"/>
            <a:ext cx="5927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Lấy vật chứa đựng để gọi vật bị chứa đựng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Lấy bộ phận để gọi toàn thể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4" descr="CHAY XE DA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82497" y="5455216"/>
            <a:ext cx="700495" cy="458774"/>
          </a:xfrm>
          <a:prstGeom prst="rect">
            <a:avLst/>
          </a:prstGeom>
          <a:noFill/>
        </p:spPr>
      </p:pic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31200" y="3733821"/>
            <a:ext cx="23368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1099" y="175244"/>
            <a:ext cx="843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. Câu thơ “Trời xanh quen thói má hồng đánh ghen” thuộc kiểu hoán dụ nào?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66000" y="5931809"/>
            <a:ext cx="965200" cy="72390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315200" y="3236386"/>
            <a:ext cx="711200" cy="5334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280141" y="4156840"/>
            <a:ext cx="7112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366000" y="5181600"/>
            <a:ext cx="711200" cy="533400"/>
          </a:xfrm>
          <a:prstGeom prst="rect">
            <a:avLst/>
          </a:prstGeom>
        </p:spPr>
      </p:pic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11023600" y="5995115"/>
            <a:ext cx="1016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14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7600" y="4191003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144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9144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914400" y="4038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914400" y="3124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6000" y="6019800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6000" y="3200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160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16000" y="4114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33600" y="3352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200" y="3733803"/>
            <a:ext cx="23368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05600" y="5867400"/>
            <a:ext cx="965200" cy="7239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3276600"/>
            <a:ext cx="7112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4114800"/>
            <a:ext cx="711200" cy="53340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5105400"/>
            <a:ext cx="711200" cy="5334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191555" y="585994"/>
            <a:ext cx="90280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Trong câu “Nó là chân sút cừ của đội bóng” từ “chân sút cừ” sử dụng biện pháp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10711645" y="6019800"/>
            <a:ext cx="1016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6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39" grpId="0"/>
      <p:bldP spid="3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5105400"/>
            <a:ext cx="45826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4038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4114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35748" y="3235546"/>
            <a:ext cx="6801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Lấy vật chứa đựng để gọi vật bị chứa đựng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08201" y="4096944"/>
            <a:ext cx="5613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Lấy dấu hiệu của sự vật để gọi sự vật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08201" y="5131510"/>
            <a:ext cx="6308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Lấy cái cụ thể để gọi cái trừu tượng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Lấy bộ phận để gọi toàn thể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37600" y="4191073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200" y="3733873"/>
            <a:ext cx="23368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18670" y="-37843"/>
            <a:ext cx="1087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7. Hai câu thơ dưới đây thuộc kiểu hoán dụ nào?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 sao? Trái đất nặng ân tình</a:t>
            </a: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Nhắc mãi tên người Hồ Chí Minh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91818" y="3048037"/>
            <a:ext cx="965200" cy="7239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48600" y="4104620"/>
            <a:ext cx="711200" cy="53340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123518" y="5095220"/>
            <a:ext cx="711200" cy="533400"/>
          </a:xfrm>
          <a:prstGeom prst="rect">
            <a:avLst/>
          </a:prstGeom>
        </p:spPr>
      </p:pic>
      <p:pic>
        <p:nvPicPr>
          <p:cNvPr id="38" name="Picture 37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04200" y="5992906"/>
            <a:ext cx="711200" cy="533400"/>
          </a:xfrm>
          <a:prstGeom prst="rect">
            <a:avLst/>
          </a:prstGeom>
        </p:spPr>
      </p:pic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10874189" y="6064624"/>
            <a:ext cx="1016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  <p:bldP spid="29" grpId="0"/>
      <p:bldP spid="2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5105400"/>
            <a:ext cx="45826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4038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4114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00" y="3352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37600" y="4191073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200" y="3733873"/>
            <a:ext cx="23368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304800" y="-304800"/>
            <a:ext cx="12192000" cy="35814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540000" y="1162734"/>
            <a:ext cx="751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9.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hoán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3124200"/>
            <a:ext cx="965200" cy="7239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4114800"/>
            <a:ext cx="711200" cy="53340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5105400"/>
            <a:ext cx="711200" cy="533400"/>
          </a:xfrm>
          <a:prstGeom prst="rect">
            <a:avLst/>
          </a:prstGeom>
        </p:spPr>
      </p:pic>
      <p:pic>
        <p:nvPicPr>
          <p:cNvPr id="38" name="Picture 37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6019800"/>
            <a:ext cx="711200" cy="533400"/>
          </a:xfrm>
          <a:prstGeom prst="rect">
            <a:avLst/>
          </a:prstGeom>
        </p:spPr>
      </p:pic>
      <p:sp>
        <p:nvSpPr>
          <p:cNvPr id="30" name="5-Point Star 29">
            <a:hlinkClick r:id="rId11" action="ppaction://hlinksldjump"/>
          </p:cNvPr>
          <p:cNvSpPr/>
          <p:nvPr/>
        </p:nvSpPr>
        <p:spPr>
          <a:xfrm>
            <a:off x="10668000" y="6028923"/>
            <a:ext cx="1016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07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  <p:bldP spid="29" grpId="0"/>
      <p:bldP spid="29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7600" y="4191051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41148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41910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00" y="3352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A, B, C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200" y="3733851"/>
            <a:ext cx="23368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6885" y="211332"/>
            <a:ext cx="99067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. Trong câu "</a:t>
            </a:r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Trận Điện Biên Phủ đã làm chấn động toàn cầu"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thì cụm từ "</a:t>
            </a:r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trận Điện Biên Phủ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" được dùng theo biện pháp tu từ nào?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07200" y="3962400"/>
            <a:ext cx="965200" cy="72390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3276600"/>
            <a:ext cx="711200" cy="5334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5105400"/>
            <a:ext cx="7112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5943600"/>
            <a:ext cx="711200" cy="533400"/>
          </a:xfrm>
          <a:prstGeom prst="rect">
            <a:avLst/>
          </a:prstGeom>
        </p:spPr>
      </p:pic>
      <p:sp>
        <p:nvSpPr>
          <p:cNvPr id="32" name="5-Point Star 31">
            <a:hlinkClick r:id="rId10" action="ppaction://hlinksldjump"/>
          </p:cNvPr>
          <p:cNvSpPr/>
          <p:nvPr/>
        </p:nvSpPr>
        <p:spPr>
          <a:xfrm>
            <a:off x="11176000" y="6172200"/>
            <a:ext cx="1016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8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33" y="1106007"/>
            <a:ext cx="9217024" cy="502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81863" y="3461242"/>
            <a:ext cx="746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altLang="zh-CN" sz="7200" b="1" dirty="0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VẬN DỤNG</a:t>
            </a:r>
            <a:endParaRPr lang="en-US" altLang="zh-CN" sz="7200" b="1" dirty="0">
              <a:solidFill>
                <a:srgbClr val="00B050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16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r="3450"/>
          <a:stretch/>
        </p:blipFill>
        <p:spPr>
          <a:xfrm>
            <a:off x="0" y="0"/>
            <a:ext cx="12200022" cy="685800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741947" y="1124952"/>
            <a:ext cx="4608095" cy="4608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518" y="4189862"/>
            <a:ext cx="3509810" cy="2339873"/>
          </a:xfrm>
          <a:prstGeom prst="rect">
            <a:avLst/>
          </a:prstGeom>
        </p:spPr>
      </p:pic>
      <p:pic>
        <p:nvPicPr>
          <p:cNvPr id="1026" name="Picture 2" descr="Nằm Ngủ Mơ Thấy Máu: Là Điềm LÀNH hay DỮ ·Đánh con số mấy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411" y="2197289"/>
            <a:ext cx="2649432" cy="213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ài thơ: Lượm (Tố Hữu) - Nội dung bài thơ, Hoàn cảnh sáng tác, Dàn ý phân  tích tác phẩ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042" y="561256"/>
            <a:ext cx="3043331" cy="63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8393372" y="1682086"/>
            <a:ext cx="3043661" cy="1497168"/>
            <a:chOff x="8393372" y="1682086"/>
            <a:chExt cx="3043661" cy="1497168"/>
          </a:xfrm>
        </p:grpSpPr>
        <p:pic>
          <p:nvPicPr>
            <p:cNvPr id="30" name="PA_库_图片 21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8393372" y="1682086"/>
              <a:ext cx="3043661" cy="149716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8492686" y="1922838"/>
              <a:ext cx="26263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“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Đổ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máu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”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đoạn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thơ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này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khiến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liên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tưởng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đến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điều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gì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 </a:t>
              </a:r>
            </a:p>
          </p:txBody>
        </p:sp>
      </p:grpSp>
      <p:pic>
        <p:nvPicPr>
          <p:cNvPr id="7" name="Picture 2" descr="Có thể là hình ảnh về 1 người, cỏ và văn bả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87" y="2118366"/>
            <a:ext cx="3447434" cy="228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29F25E-9DB1-49FD-E574-D70709A9F1C9}"/>
              </a:ext>
            </a:extLst>
          </p:cNvPr>
          <p:cNvSpPr/>
          <p:nvPr/>
        </p:nvSpPr>
        <p:spPr>
          <a:xfrm>
            <a:off x="6545944" y="595086"/>
            <a:ext cx="887695" cy="3338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7789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292659"/>
            <a:ext cx="1861855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732392"/>
            <a:ext cx="1861855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EB8F268-8993-2247-84E5-23EA92015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466" y="1058881"/>
            <a:ext cx="5817772" cy="4801013"/>
          </a:xfrm>
          <a:solidFill>
            <a:schemeClr val="bg2">
              <a:lumMod val="9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anchor="ctr">
            <a:noAutofit/>
          </a:bodyPr>
          <a:lstStyle/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90170" algn="l"/>
                <a:tab pos="180340" algn="l"/>
                <a:tab pos="270510" algn="l"/>
              </a:tabLst>
            </a:pPr>
            <a:r>
              <a:rPr lang="en-US" sz="3600" i="1" dirty="0" err="1">
                <a:latin typeface="Times New Roman"/>
                <a:ea typeface="Calibri"/>
                <a:cs typeface="Times New Roman"/>
              </a:rPr>
              <a:t>Tre</a:t>
            </a:r>
            <a:r>
              <a:rPr lang="en-US" sz="36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i="1" dirty="0" err="1">
                <a:latin typeface="Times New Roman"/>
                <a:ea typeface="Calibri"/>
                <a:cs typeface="Times New Roman"/>
              </a:rPr>
              <a:t>già</a:t>
            </a:r>
            <a:r>
              <a:rPr lang="en-US" sz="36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i="1" dirty="0" err="1">
                <a:latin typeface="Times New Roman"/>
                <a:ea typeface="Calibri"/>
                <a:cs typeface="Times New Roman"/>
              </a:rPr>
              <a:t>măng</a:t>
            </a:r>
            <a:r>
              <a:rPr lang="en-US" sz="36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i="1" dirty="0" err="1">
                <a:latin typeface="Times New Roman"/>
                <a:ea typeface="Calibri"/>
                <a:cs typeface="Times New Roman"/>
              </a:rPr>
              <a:t>mọc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là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ngữ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quen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thuộc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Dựa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vào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bài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“</a:t>
            </a:r>
            <a:r>
              <a:rPr lang="en-US" sz="3600" i="1" dirty="0" err="1">
                <a:latin typeface="Times New Roman"/>
                <a:ea typeface="Calibri"/>
                <a:cs typeface="Times New Roman"/>
              </a:rPr>
              <a:t>Cây</a:t>
            </a:r>
            <a:r>
              <a:rPr lang="en-US" sz="36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i="1" dirty="0" err="1">
                <a:latin typeface="Times New Roman"/>
                <a:ea typeface="Calibri"/>
                <a:cs typeface="Times New Roman"/>
              </a:rPr>
              <a:t>tre</a:t>
            </a:r>
            <a:r>
              <a:rPr lang="en-US" sz="36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i="1" dirty="0" err="1">
                <a:latin typeface="Times New Roman"/>
                <a:ea typeface="Calibri"/>
                <a:cs typeface="Times New Roman"/>
              </a:rPr>
              <a:t>Việt</a:t>
            </a:r>
            <a:r>
              <a:rPr lang="en-US" sz="3600" i="1" dirty="0">
                <a:latin typeface="Times New Roman"/>
                <a:ea typeface="Calibri"/>
                <a:cs typeface="Times New Roman"/>
              </a:rPr>
              <a:t> Nam”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hãy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đoạn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văn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(5 – 7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dòng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)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nêu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cách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hiểu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về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ngữ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latin typeface="Times New Roman"/>
                <a:ea typeface="Calibri"/>
                <a:cs typeface="Times New Roman"/>
              </a:rPr>
              <a:t>này</a:t>
            </a:r>
            <a:r>
              <a:rPr lang="en-US" sz="3600" dirty="0">
                <a:latin typeface="Times New Roman"/>
                <a:ea typeface="Calibri"/>
                <a:cs typeface="Times New Roman"/>
              </a:rPr>
              <a:t>.</a:t>
            </a:r>
            <a:endParaRPr lang="en-US" sz="36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20" y="3564693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20" y="3564693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48EE0095-6D12-0744-BDA2-969FA2F7A8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9" r="12621"/>
          <a:stretch/>
        </p:blipFill>
        <p:spPr>
          <a:xfrm>
            <a:off x="7482625" y="871280"/>
            <a:ext cx="3953595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grpSp>
        <p:nvGrpSpPr>
          <p:cNvPr id="24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3" y="5987150"/>
            <a:ext cx="1054467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9637F6-2BE5-D145-8031-DE1DC5FCD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96997">
            <a:off x="-609666" y="4162381"/>
            <a:ext cx="2942900" cy="267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9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81863" y="130692"/>
            <a:ext cx="9055632" cy="13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altLang="zh-CN" sz="60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Hướng</a:t>
            </a:r>
            <a:r>
              <a:rPr lang="en-SG" altLang="zh-CN" sz="60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60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dẫn</a:t>
            </a:r>
            <a:r>
              <a:rPr lang="en-SG" altLang="zh-CN" sz="60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60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viết</a:t>
            </a:r>
            <a:r>
              <a:rPr lang="en-SG" altLang="zh-CN" sz="60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60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đoạn</a:t>
            </a:r>
            <a:r>
              <a:rPr lang="en-SG" altLang="zh-CN" sz="60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60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văn</a:t>
            </a:r>
            <a:r>
              <a:rPr lang="en-SG" altLang="zh-CN" sz="60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:</a:t>
            </a:r>
            <a:endParaRPr lang="en-US" altLang="zh-CN" sz="6000" b="1" dirty="0">
              <a:solidFill>
                <a:prstClr val="black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9734" y="1442141"/>
            <a:ext cx="9892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*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Về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hình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thức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: 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Đảm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bảo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số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câu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,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đảm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bảo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về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quy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tắc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chính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tả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Đảm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bảo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hình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thức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đoạn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văn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.</a:t>
            </a:r>
            <a:endParaRPr lang="en-US" altLang="zh-CN" sz="3200" b="1" dirty="0">
              <a:solidFill>
                <a:prstClr val="black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29733" y="3738399"/>
            <a:ext cx="110015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*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Về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nội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dung: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nêu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cách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hiểu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về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thành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ngữ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“</a:t>
            </a:r>
            <a:r>
              <a:rPr lang="en-SG" altLang="zh-CN" sz="3200" b="1" i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Tre</a:t>
            </a:r>
            <a:r>
              <a:rPr lang="en-SG" altLang="zh-CN" sz="3200" b="1" i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i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già</a:t>
            </a:r>
            <a:r>
              <a:rPr lang="en-SG" altLang="zh-CN" sz="3200" b="1" i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i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măng</a:t>
            </a:r>
            <a:r>
              <a:rPr lang="en-SG" altLang="zh-CN" sz="3200" b="1" i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i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mọc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”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Giới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thiệu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thành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ngữ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Tre - Măng: Loại cây thường được dùng người việt nam để làm những vật dụng trong cuộc sống</a:t>
            </a:r>
          </a:p>
        </p:txBody>
      </p:sp>
    </p:spTree>
    <p:extLst>
      <p:ext uri="{BB962C8B-B14F-4D97-AF65-F5344CB8AC3E}">
        <p14:creationId xmlns:p14="http://schemas.microsoft.com/office/powerpoint/2010/main" val="310049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81863" y="-88644"/>
            <a:ext cx="9055632" cy="13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altLang="zh-CN" sz="6000" b="1" dirty="0" err="1"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Hướng</a:t>
            </a:r>
            <a:r>
              <a:rPr lang="en-SG" altLang="zh-CN" sz="6000" b="1" dirty="0"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6000" b="1" dirty="0" err="1"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dẫn</a:t>
            </a:r>
            <a:r>
              <a:rPr lang="en-SG" altLang="zh-CN" sz="6000" b="1" dirty="0"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6000" b="1" dirty="0" err="1"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viết</a:t>
            </a:r>
            <a:r>
              <a:rPr lang="en-SG" altLang="zh-CN" sz="6000" b="1" dirty="0"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6000" b="1" dirty="0" err="1"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đoạn</a:t>
            </a:r>
            <a:r>
              <a:rPr lang="en-SG" altLang="zh-CN" sz="6000" b="1" dirty="0"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6000" b="1" dirty="0" err="1"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văn</a:t>
            </a:r>
            <a:r>
              <a:rPr lang="en-SG" altLang="zh-CN" sz="6000" b="1" dirty="0"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:</a:t>
            </a:r>
            <a:endParaRPr lang="en-US" altLang="zh-CN" sz="6000" b="1" dirty="0"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8041" y="1222805"/>
            <a:ext cx="110015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Già - Mọc: Ở đây có nghĩa là những cây già sẽ chết để làm chất dinh dưỡng nuôi cây non mọc lên</a:t>
            </a:r>
          </a:p>
        </p:txBody>
      </p:sp>
      <p:sp>
        <p:nvSpPr>
          <p:cNvPr id="3" name="Rectangle 2"/>
          <p:cNvSpPr/>
          <p:nvPr/>
        </p:nvSpPr>
        <p:spPr>
          <a:xfrm>
            <a:off x="793397" y="5567674"/>
            <a:ext cx="105907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Hình ảnh tre và măng tựa vào nhau và cứ thế cứ thế thế hệ này sẽ tiếp nối thế hệ trước để phát huy.</a:t>
            </a:r>
          </a:p>
        </p:txBody>
      </p:sp>
      <p:sp>
        <p:nvSpPr>
          <p:cNvPr id="2" name="Rectangle 1"/>
          <p:cNvSpPr/>
          <p:nvPr/>
        </p:nvSpPr>
        <p:spPr>
          <a:xfrm>
            <a:off x="803425" y="2255340"/>
            <a:ext cx="42064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Char char="-"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Ý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nghĩa thành ngữ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5" name="Rectangle 4"/>
          <p:cNvSpPr/>
          <p:nvPr/>
        </p:nvSpPr>
        <p:spPr>
          <a:xfrm>
            <a:off x="878041" y="3992878"/>
            <a:ext cx="110762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Tre và măng luôn mọc gần nhau vì thế tre già luôn che chở và bảo vệ măng tránh ánh nắng mặt trời để cho măng lớn và phát triển. </a:t>
            </a:r>
          </a:p>
        </p:txBody>
      </p:sp>
      <p:sp>
        <p:nvSpPr>
          <p:cNvPr id="6" name="Rectangle 5"/>
          <p:cNvSpPr/>
          <p:nvPr/>
        </p:nvSpPr>
        <p:spPr>
          <a:xfrm>
            <a:off x="853969" y="2843688"/>
            <a:ext cx="113773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 người trước già đi thì có lớp người sau kế tục, thay thế (lớp này kế tiếp lớp khác, không bao giờ hết).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6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" grpId="0"/>
      <p:bldP spid="2" grpId="0"/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5A535E-15E6-8257-3250-BF32DD1E146E}"/>
              </a:ext>
            </a:extLst>
          </p:cNvPr>
          <p:cNvSpPr txBox="1"/>
          <p:nvPr/>
        </p:nvSpPr>
        <p:spPr>
          <a:xfrm>
            <a:off x="1899197" y="714070"/>
            <a:ext cx="89760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thuyết trình văn bản 3: CÂY TRE VIỆT NAM</a:t>
            </a:r>
          </a:p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chung: Đọc bài thật kĩ</a:t>
            </a:r>
          </a:p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bạn thảo luận nhóm, trình bày bằng sản phẩm Powerpoint, hoặc viết vào giấy A0 ( viết đủ rõ để có thể nhìn rõ), hoặc thiết kế tranh ảnh những nhiệm vụ của tổ: </a:t>
            </a:r>
          </a:p>
          <a:p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 1: Giới thiệu về tác giả, tác phẩm (ngắn gọn), trình bày phần trả lời cho câu hỏi thứ nhất </a:t>
            </a:r>
          </a:p>
          <a:p>
            <a:r>
              <a:rPr 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 2: Câu hỏi 2, 3 trong SGK</a:t>
            </a:r>
          </a:p>
          <a:p>
            <a:r>
              <a:rPr 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 3: câu hỏi 4,5 trong SGK</a:t>
            </a:r>
          </a:p>
          <a:p>
            <a:r>
              <a:rPr 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 4: chuẩn bị một số đồ dùng từ tre mang đến và nói về công dụng, trả lời câu hỏi số 6</a:t>
            </a:r>
          </a:p>
          <a:p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9003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6" y="1030153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08873" y="1690321"/>
            <a:ext cx="11282219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5867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HẸN GẶP CÁC EM Ở TIẾT HỌC SAU NHÉ</a:t>
            </a:r>
            <a:r>
              <a:rPr lang="vi-VN" altLang="zh-CN" sz="5867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!</a:t>
            </a:r>
            <a:endParaRPr lang="zh-CN" altLang="en-US" sz="5867" b="1" dirty="0">
              <a:solidFill>
                <a:srgbClr val="00B05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3" y="4884490"/>
            <a:ext cx="5471844" cy="178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5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4" name="组合 2123"/>
          <p:cNvGrpSpPr/>
          <p:nvPr/>
        </p:nvGrpSpPr>
        <p:grpSpPr>
          <a:xfrm>
            <a:off x="-7938" y="-95024"/>
            <a:ext cx="11844230" cy="6368787"/>
            <a:chOff x="-7938" y="-109538"/>
            <a:chExt cx="11844230" cy="6368787"/>
          </a:xfrm>
        </p:grpSpPr>
        <p:pic>
          <p:nvPicPr>
            <p:cNvPr id="2123" name="图片 2122"/>
            <p:cNvPicPr>
              <a:picLocks noChangeAspect="1"/>
            </p:cNvPicPr>
            <p:nvPr/>
          </p:nvPicPr>
          <p:blipFill rotWithShape="1">
            <a:blip r:embed="rId4"/>
            <a:srcRect b="68945"/>
            <a:stretch/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 rotWithShape="1">
            <a:blip r:embed="rId4"/>
            <a:srcRect b="64968"/>
            <a:stretch/>
          </p:blipFill>
          <p:spPr>
            <a:xfrm>
              <a:off x="1727309" y="838200"/>
              <a:ext cx="10101948" cy="2867526"/>
            </a:xfrm>
            <a:prstGeom prst="rect">
              <a:avLst/>
            </a:prstGeom>
          </p:spPr>
        </p:pic>
        <p:sp>
          <p:nvSpPr>
            <p:cNvPr id="2066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67" name="Oval 104"/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68" name="Freeform 105"/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69" name="Freeform 106"/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0" name="Freeform 107"/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1" name="Freeform 108"/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2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3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4" name="Freeform 111"/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5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6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7" name="Freeform 114"/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8" name="Freeform 115"/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9" name="Freeform 116"/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80" name="Freeform 117"/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84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85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86" name="Freeform 123"/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87" name="Freeform 124"/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12" name="Freeform 125"/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13" name="Freeform 126"/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2118" name="组合 2117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54" name="Freeform 75"/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Freeform 76"/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6" name="Freeform 77"/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7" name="Freeform 78"/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8" name="Freeform 79"/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9" name="Freeform 80"/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0" name="Freeform 81"/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Freeform 82"/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Freeform 83"/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Freeform 84"/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48" name="Freeform 85"/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49" name="Freeform 86"/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0" name="Freeform 87"/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1" name="Freeform 88"/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2" name="Freeform 89"/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3" name="Freeform 90"/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4" name="Freeform 91"/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5" name="Freeform 92"/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6" name="Freeform 93"/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7" name="Freeform 94"/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8" name="Freeform 95"/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9" name="Freeform 96"/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60" name="Freeform 97"/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61" name="Freeform 98"/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62" name="Freeform 99"/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63" name="Freeform 100"/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64" name="Freeform 101"/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16" name="Freeform 129"/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122" name="图片 2121"/>
            <p:cNvPicPr>
              <a:picLocks noChangeAspect="1"/>
            </p:cNvPicPr>
            <p:nvPr/>
          </p:nvPicPr>
          <p:blipFill rotWithShape="1">
            <a:blip r:embed="rId4"/>
            <a:srcRect t="16435"/>
            <a:stretch/>
          </p:blipFill>
          <p:spPr>
            <a:xfrm>
              <a:off x="1734344" y="3696684"/>
              <a:ext cx="10101948" cy="2562565"/>
            </a:xfrm>
            <a:prstGeom prst="rect">
              <a:avLst/>
            </a:prstGeom>
          </p:spPr>
        </p:pic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65" name="任意多边形 64"/>
          <p:cNvSpPr/>
          <p:nvPr/>
        </p:nvSpPr>
        <p:spPr>
          <a:xfrm>
            <a:off x="4315275" y="191549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6" name="任意多边形 65"/>
          <p:cNvSpPr/>
          <p:nvPr/>
        </p:nvSpPr>
        <p:spPr>
          <a:xfrm flipH="1">
            <a:off x="7641889" y="191549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1" name="任意多边形 100"/>
          <p:cNvSpPr/>
          <p:nvPr/>
        </p:nvSpPr>
        <p:spPr>
          <a:xfrm flipH="1">
            <a:off x="7152654" y="1873557"/>
            <a:ext cx="1665422" cy="1716708"/>
          </a:xfrm>
          <a:custGeom>
            <a:avLst/>
            <a:gdLst>
              <a:gd name="connsiteX0" fmla="*/ 63 w 140138"/>
              <a:gd name="connsiteY0" fmla="*/ 65738 h 154344"/>
              <a:gd name="connsiteX1" fmla="*/ 62928 w 140138"/>
              <a:gd name="connsiteY1" fmla="*/ 16 h 154344"/>
              <a:gd name="connsiteX2" fmla="*/ 140080 w 140138"/>
              <a:gd name="connsiteY2" fmla="*/ 71453 h 154344"/>
              <a:gd name="connsiteX3" fmla="*/ 74358 w 140138"/>
              <a:gd name="connsiteY3" fmla="*/ 154321 h 154344"/>
              <a:gd name="connsiteX4" fmla="*/ 63 w 140138"/>
              <a:gd name="connsiteY4" fmla="*/ 65738 h 154344"/>
              <a:gd name="connsiteX0" fmla="*/ 63 w 140227"/>
              <a:gd name="connsiteY0" fmla="*/ 65738 h 154534"/>
              <a:gd name="connsiteX1" fmla="*/ 62928 w 140227"/>
              <a:gd name="connsiteY1" fmla="*/ 16 h 154534"/>
              <a:gd name="connsiteX2" fmla="*/ 140080 w 140227"/>
              <a:gd name="connsiteY2" fmla="*/ 71453 h 154534"/>
              <a:gd name="connsiteX3" fmla="*/ 74358 w 140227"/>
              <a:gd name="connsiteY3" fmla="*/ 154321 h 154534"/>
              <a:gd name="connsiteX4" fmla="*/ 63 w 140227"/>
              <a:gd name="connsiteY4" fmla="*/ 65738 h 154534"/>
              <a:gd name="connsiteX0" fmla="*/ 63 w 140227"/>
              <a:gd name="connsiteY0" fmla="*/ 65738 h 154534"/>
              <a:gd name="connsiteX1" fmla="*/ 62928 w 140227"/>
              <a:gd name="connsiteY1" fmla="*/ 16 h 154534"/>
              <a:gd name="connsiteX2" fmla="*/ 140080 w 140227"/>
              <a:gd name="connsiteY2" fmla="*/ 71453 h 154534"/>
              <a:gd name="connsiteX3" fmla="*/ 74358 w 140227"/>
              <a:gd name="connsiteY3" fmla="*/ 154321 h 154534"/>
              <a:gd name="connsiteX4" fmla="*/ 63 w 140227"/>
              <a:gd name="connsiteY4" fmla="*/ 65738 h 154534"/>
              <a:gd name="connsiteX0" fmla="*/ 178 w 140342"/>
              <a:gd name="connsiteY0" fmla="*/ 65738 h 154534"/>
              <a:gd name="connsiteX1" fmla="*/ 63043 w 140342"/>
              <a:gd name="connsiteY1" fmla="*/ 16 h 154534"/>
              <a:gd name="connsiteX2" fmla="*/ 140195 w 140342"/>
              <a:gd name="connsiteY2" fmla="*/ 71453 h 154534"/>
              <a:gd name="connsiteX3" fmla="*/ 74473 w 140342"/>
              <a:gd name="connsiteY3" fmla="*/ 154321 h 154534"/>
              <a:gd name="connsiteX4" fmla="*/ 178 w 140342"/>
              <a:gd name="connsiteY4" fmla="*/ 65738 h 154534"/>
              <a:gd name="connsiteX0" fmla="*/ 178 w 140342"/>
              <a:gd name="connsiteY0" fmla="*/ 65740 h 154536"/>
              <a:gd name="connsiteX1" fmla="*/ 63043 w 140342"/>
              <a:gd name="connsiteY1" fmla="*/ 18 h 154536"/>
              <a:gd name="connsiteX2" fmla="*/ 140195 w 140342"/>
              <a:gd name="connsiteY2" fmla="*/ 71455 h 154536"/>
              <a:gd name="connsiteX3" fmla="*/ 74473 w 140342"/>
              <a:gd name="connsiteY3" fmla="*/ 154323 h 154536"/>
              <a:gd name="connsiteX4" fmla="*/ 178 w 140342"/>
              <a:gd name="connsiteY4" fmla="*/ 65740 h 154536"/>
              <a:gd name="connsiteX0" fmla="*/ 9 w 140173"/>
              <a:gd name="connsiteY0" fmla="*/ 71451 h 160247"/>
              <a:gd name="connsiteX1" fmla="*/ 71446 w 140173"/>
              <a:gd name="connsiteY1" fmla="*/ 14 h 160247"/>
              <a:gd name="connsiteX2" fmla="*/ 140026 w 140173"/>
              <a:gd name="connsiteY2" fmla="*/ 77166 h 160247"/>
              <a:gd name="connsiteX3" fmla="*/ 74304 w 140173"/>
              <a:gd name="connsiteY3" fmla="*/ 160034 h 160247"/>
              <a:gd name="connsiteX4" fmla="*/ 9 w 140173"/>
              <a:gd name="connsiteY4" fmla="*/ 71451 h 160247"/>
              <a:gd name="connsiteX0" fmla="*/ 9 w 140173"/>
              <a:gd name="connsiteY0" fmla="*/ 71451 h 148862"/>
              <a:gd name="connsiteX1" fmla="*/ 71446 w 140173"/>
              <a:gd name="connsiteY1" fmla="*/ 14 h 148862"/>
              <a:gd name="connsiteX2" fmla="*/ 140026 w 140173"/>
              <a:gd name="connsiteY2" fmla="*/ 77166 h 148862"/>
              <a:gd name="connsiteX3" fmla="*/ 74304 w 140173"/>
              <a:gd name="connsiteY3" fmla="*/ 148604 h 148862"/>
              <a:gd name="connsiteX4" fmla="*/ 9 w 140173"/>
              <a:gd name="connsiteY4" fmla="*/ 71451 h 148862"/>
              <a:gd name="connsiteX0" fmla="*/ 9 w 141024"/>
              <a:gd name="connsiteY0" fmla="*/ 71451 h 148862"/>
              <a:gd name="connsiteX1" fmla="*/ 71446 w 141024"/>
              <a:gd name="connsiteY1" fmla="*/ 14 h 148862"/>
              <a:gd name="connsiteX2" fmla="*/ 140026 w 141024"/>
              <a:gd name="connsiteY2" fmla="*/ 77166 h 148862"/>
              <a:gd name="connsiteX3" fmla="*/ 74304 w 141024"/>
              <a:gd name="connsiteY3" fmla="*/ 148604 h 148862"/>
              <a:gd name="connsiteX4" fmla="*/ 9 w 141024"/>
              <a:gd name="connsiteY4" fmla="*/ 71451 h 148862"/>
              <a:gd name="connsiteX0" fmla="*/ 9 w 140173"/>
              <a:gd name="connsiteY0" fmla="*/ 71451 h 148862"/>
              <a:gd name="connsiteX1" fmla="*/ 71446 w 140173"/>
              <a:gd name="connsiteY1" fmla="*/ 14 h 148862"/>
              <a:gd name="connsiteX2" fmla="*/ 140026 w 140173"/>
              <a:gd name="connsiteY2" fmla="*/ 77166 h 148862"/>
              <a:gd name="connsiteX3" fmla="*/ 74304 w 140173"/>
              <a:gd name="connsiteY3" fmla="*/ 148604 h 148862"/>
              <a:gd name="connsiteX4" fmla="*/ 9 w 140173"/>
              <a:gd name="connsiteY4" fmla="*/ 71451 h 148862"/>
              <a:gd name="connsiteX0" fmla="*/ 9 w 140257"/>
              <a:gd name="connsiteY0" fmla="*/ 71451 h 148862"/>
              <a:gd name="connsiteX1" fmla="*/ 71446 w 140257"/>
              <a:gd name="connsiteY1" fmla="*/ 14 h 148862"/>
              <a:gd name="connsiteX2" fmla="*/ 140026 w 140257"/>
              <a:gd name="connsiteY2" fmla="*/ 77166 h 148862"/>
              <a:gd name="connsiteX3" fmla="*/ 74304 w 140257"/>
              <a:gd name="connsiteY3" fmla="*/ 148604 h 148862"/>
              <a:gd name="connsiteX4" fmla="*/ 9 w 140257"/>
              <a:gd name="connsiteY4" fmla="*/ 71451 h 148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257" h="148862">
                <a:moveTo>
                  <a:pt x="9" y="71451"/>
                </a:moveTo>
                <a:cubicBezTo>
                  <a:pt x="-467" y="46686"/>
                  <a:pt x="19535" y="-938"/>
                  <a:pt x="71446" y="14"/>
                </a:cubicBezTo>
                <a:cubicBezTo>
                  <a:pt x="123357" y="966"/>
                  <a:pt x="142638" y="44242"/>
                  <a:pt x="140026" y="77166"/>
                </a:cubicBezTo>
                <a:cubicBezTo>
                  <a:pt x="141931" y="102883"/>
                  <a:pt x="125739" y="152890"/>
                  <a:pt x="74304" y="148604"/>
                </a:cubicBezTo>
                <a:cubicBezTo>
                  <a:pt x="22869" y="144318"/>
                  <a:pt x="485" y="96216"/>
                  <a:pt x="9" y="71451"/>
                </a:cubicBezTo>
                <a:close/>
              </a:path>
            </a:pathLst>
          </a:custGeom>
          <a:blipFill dpi="0" rotWithShape="0">
            <a:blip r:embed="rId6"/>
            <a:srcRect/>
            <a:stretch>
              <a:fillRect/>
            </a:stretch>
          </a:blipFill>
          <a:ln w="38100" cap="rnd"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825577" y="1666589"/>
            <a:ext cx="2819502" cy="2906330"/>
            <a:chOff x="3770180" y="2145716"/>
            <a:chExt cx="2819502" cy="2906330"/>
          </a:xfrm>
        </p:grpSpPr>
        <p:sp>
          <p:nvSpPr>
            <p:cNvPr id="87" name="任意多边形 86"/>
            <p:cNvSpPr/>
            <p:nvPr/>
          </p:nvSpPr>
          <p:spPr>
            <a:xfrm flipH="1">
              <a:off x="3770180" y="2145716"/>
              <a:ext cx="2819502" cy="2906330"/>
            </a:xfrm>
            <a:custGeom>
              <a:avLst/>
              <a:gdLst>
                <a:gd name="connsiteX0" fmla="*/ 63 w 140138"/>
                <a:gd name="connsiteY0" fmla="*/ 65738 h 154344"/>
                <a:gd name="connsiteX1" fmla="*/ 62928 w 140138"/>
                <a:gd name="connsiteY1" fmla="*/ 16 h 154344"/>
                <a:gd name="connsiteX2" fmla="*/ 140080 w 140138"/>
                <a:gd name="connsiteY2" fmla="*/ 71453 h 154344"/>
                <a:gd name="connsiteX3" fmla="*/ 74358 w 140138"/>
                <a:gd name="connsiteY3" fmla="*/ 154321 h 154344"/>
                <a:gd name="connsiteX4" fmla="*/ 63 w 140138"/>
                <a:gd name="connsiteY4" fmla="*/ 65738 h 154344"/>
                <a:gd name="connsiteX0" fmla="*/ 63 w 140227"/>
                <a:gd name="connsiteY0" fmla="*/ 65738 h 154534"/>
                <a:gd name="connsiteX1" fmla="*/ 62928 w 140227"/>
                <a:gd name="connsiteY1" fmla="*/ 16 h 154534"/>
                <a:gd name="connsiteX2" fmla="*/ 140080 w 140227"/>
                <a:gd name="connsiteY2" fmla="*/ 71453 h 154534"/>
                <a:gd name="connsiteX3" fmla="*/ 74358 w 140227"/>
                <a:gd name="connsiteY3" fmla="*/ 154321 h 154534"/>
                <a:gd name="connsiteX4" fmla="*/ 63 w 140227"/>
                <a:gd name="connsiteY4" fmla="*/ 65738 h 154534"/>
                <a:gd name="connsiteX0" fmla="*/ 63 w 140227"/>
                <a:gd name="connsiteY0" fmla="*/ 65738 h 154534"/>
                <a:gd name="connsiteX1" fmla="*/ 62928 w 140227"/>
                <a:gd name="connsiteY1" fmla="*/ 16 h 154534"/>
                <a:gd name="connsiteX2" fmla="*/ 140080 w 140227"/>
                <a:gd name="connsiteY2" fmla="*/ 71453 h 154534"/>
                <a:gd name="connsiteX3" fmla="*/ 74358 w 140227"/>
                <a:gd name="connsiteY3" fmla="*/ 154321 h 154534"/>
                <a:gd name="connsiteX4" fmla="*/ 63 w 140227"/>
                <a:gd name="connsiteY4" fmla="*/ 65738 h 154534"/>
                <a:gd name="connsiteX0" fmla="*/ 178 w 140342"/>
                <a:gd name="connsiteY0" fmla="*/ 65738 h 154534"/>
                <a:gd name="connsiteX1" fmla="*/ 63043 w 140342"/>
                <a:gd name="connsiteY1" fmla="*/ 16 h 154534"/>
                <a:gd name="connsiteX2" fmla="*/ 140195 w 140342"/>
                <a:gd name="connsiteY2" fmla="*/ 71453 h 154534"/>
                <a:gd name="connsiteX3" fmla="*/ 74473 w 140342"/>
                <a:gd name="connsiteY3" fmla="*/ 154321 h 154534"/>
                <a:gd name="connsiteX4" fmla="*/ 178 w 140342"/>
                <a:gd name="connsiteY4" fmla="*/ 65738 h 154534"/>
                <a:gd name="connsiteX0" fmla="*/ 178 w 140342"/>
                <a:gd name="connsiteY0" fmla="*/ 65740 h 154536"/>
                <a:gd name="connsiteX1" fmla="*/ 63043 w 140342"/>
                <a:gd name="connsiteY1" fmla="*/ 18 h 154536"/>
                <a:gd name="connsiteX2" fmla="*/ 140195 w 140342"/>
                <a:gd name="connsiteY2" fmla="*/ 71455 h 154536"/>
                <a:gd name="connsiteX3" fmla="*/ 74473 w 140342"/>
                <a:gd name="connsiteY3" fmla="*/ 154323 h 154536"/>
                <a:gd name="connsiteX4" fmla="*/ 178 w 140342"/>
                <a:gd name="connsiteY4" fmla="*/ 65740 h 154536"/>
                <a:gd name="connsiteX0" fmla="*/ 9 w 140173"/>
                <a:gd name="connsiteY0" fmla="*/ 71451 h 160247"/>
                <a:gd name="connsiteX1" fmla="*/ 71446 w 140173"/>
                <a:gd name="connsiteY1" fmla="*/ 14 h 160247"/>
                <a:gd name="connsiteX2" fmla="*/ 140026 w 140173"/>
                <a:gd name="connsiteY2" fmla="*/ 77166 h 160247"/>
                <a:gd name="connsiteX3" fmla="*/ 74304 w 140173"/>
                <a:gd name="connsiteY3" fmla="*/ 160034 h 160247"/>
                <a:gd name="connsiteX4" fmla="*/ 9 w 140173"/>
                <a:gd name="connsiteY4" fmla="*/ 71451 h 160247"/>
                <a:gd name="connsiteX0" fmla="*/ 9 w 140173"/>
                <a:gd name="connsiteY0" fmla="*/ 71451 h 148862"/>
                <a:gd name="connsiteX1" fmla="*/ 71446 w 140173"/>
                <a:gd name="connsiteY1" fmla="*/ 14 h 148862"/>
                <a:gd name="connsiteX2" fmla="*/ 140026 w 140173"/>
                <a:gd name="connsiteY2" fmla="*/ 77166 h 148862"/>
                <a:gd name="connsiteX3" fmla="*/ 74304 w 140173"/>
                <a:gd name="connsiteY3" fmla="*/ 148604 h 148862"/>
                <a:gd name="connsiteX4" fmla="*/ 9 w 140173"/>
                <a:gd name="connsiteY4" fmla="*/ 71451 h 148862"/>
                <a:gd name="connsiteX0" fmla="*/ 9 w 141024"/>
                <a:gd name="connsiteY0" fmla="*/ 71451 h 148862"/>
                <a:gd name="connsiteX1" fmla="*/ 71446 w 141024"/>
                <a:gd name="connsiteY1" fmla="*/ 14 h 148862"/>
                <a:gd name="connsiteX2" fmla="*/ 140026 w 141024"/>
                <a:gd name="connsiteY2" fmla="*/ 77166 h 148862"/>
                <a:gd name="connsiteX3" fmla="*/ 74304 w 141024"/>
                <a:gd name="connsiteY3" fmla="*/ 148604 h 148862"/>
                <a:gd name="connsiteX4" fmla="*/ 9 w 141024"/>
                <a:gd name="connsiteY4" fmla="*/ 71451 h 148862"/>
                <a:gd name="connsiteX0" fmla="*/ 9 w 140173"/>
                <a:gd name="connsiteY0" fmla="*/ 71451 h 148862"/>
                <a:gd name="connsiteX1" fmla="*/ 71446 w 140173"/>
                <a:gd name="connsiteY1" fmla="*/ 14 h 148862"/>
                <a:gd name="connsiteX2" fmla="*/ 140026 w 140173"/>
                <a:gd name="connsiteY2" fmla="*/ 77166 h 148862"/>
                <a:gd name="connsiteX3" fmla="*/ 74304 w 140173"/>
                <a:gd name="connsiteY3" fmla="*/ 148604 h 148862"/>
                <a:gd name="connsiteX4" fmla="*/ 9 w 140173"/>
                <a:gd name="connsiteY4" fmla="*/ 71451 h 148862"/>
                <a:gd name="connsiteX0" fmla="*/ 9 w 140257"/>
                <a:gd name="connsiteY0" fmla="*/ 71451 h 148862"/>
                <a:gd name="connsiteX1" fmla="*/ 71446 w 140257"/>
                <a:gd name="connsiteY1" fmla="*/ 14 h 148862"/>
                <a:gd name="connsiteX2" fmla="*/ 140026 w 140257"/>
                <a:gd name="connsiteY2" fmla="*/ 77166 h 148862"/>
                <a:gd name="connsiteX3" fmla="*/ 74304 w 140257"/>
                <a:gd name="connsiteY3" fmla="*/ 148604 h 148862"/>
                <a:gd name="connsiteX4" fmla="*/ 9 w 140257"/>
                <a:gd name="connsiteY4" fmla="*/ 71451 h 148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257" h="148862">
                  <a:moveTo>
                    <a:pt x="9" y="71451"/>
                  </a:moveTo>
                  <a:cubicBezTo>
                    <a:pt x="-467" y="46686"/>
                    <a:pt x="19535" y="-938"/>
                    <a:pt x="71446" y="14"/>
                  </a:cubicBezTo>
                  <a:cubicBezTo>
                    <a:pt x="123357" y="966"/>
                    <a:pt x="142638" y="44242"/>
                    <a:pt x="140026" y="77166"/>
                  </a:cubicBezTo>
                  <a:cubicBezTo>
                    <a:pt x="141931" y="102883"/>
                    <a:pt x="125739" y="152890"/>
                    <a:pt x="74304" y="148604"/>
                  </a:cubicBezTo>
                  <a:cubicBezTo>
                    <a:pt x="22869" y="144318"/>
                    <a:pt x="485" y="96216"/>
                    <a:pt x="9" y="71451"/>
                  </a:cubicBezTo>
                  <a:close/>
                </a:path>
              </a:pathLst>
            </a:custGeom>
            <a:blipFill dpi="0" rotWithShape="0">
              <a:blip r:embed="rId7"/>
              <a:srcRect/>
              <a:stretch>
                <a:fillRect/>
              </a:stretch>
            </a:blipFill>
            <a:ln w="381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3881911" y="2380168"/>
              <a:ext cx="2311824" cy="24967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Những bức ảnh khốc liệt nhất về cuộc chiến của Mỹ tại Việt Nam ảnh 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1554" y="2324165"/>
              <a:ext cx="2365592" cy="2569865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7032627" y="1768476"/>
            <a:ext cx="2143124" cy="1988882"/>
            <a:chOff x="7032627" y="1768476"/>
            <a:chExt cx="2143124" cy="1988882"/>
          </a:xfrm>
        </p:grpSpPr>
        <p:sp>
          <p:nvSpPr>
            <p:cNvPr id="4" name="Oval 3"/>
            <p:cNvSpPr/>
            <p:nvPr/>
          </p:nvSpPr>
          <p:spPr>
            <a:xfrm>
              <a:off x="7032627" y="1768476"/>
              <a:ext cx="2143124" cy="198888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81" name="Picture 2" descr="Nằm Ngủ Mơ Thấy Máu: Là Điềm LÀNH hay DỮ ·Đánh con số mấy?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9083" y="2197090"/>
              <a:ext cx="1258669" cy="1012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139241" y="4820086"/>
            <a:ext cx="4192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533249" y="3932655"/>
            <a:ext cx="32063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7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7066"/>
            <a:ext cx="12190992" cy="52610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33" y="373488"/>
            <a:ext cx="9217024" cy="576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81863" y="2796329"/>
            <a:ext cx="7467600" cy="2696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altLang="zh-CN" sz="6000" b="1" dirty="0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HÌNH THÀNH </a:t>
            </a:r>
          </a:p>
          <a:p>
            <a:pPr algn="ctr">
              <a:lnSpc>
                <a:spcPct val="150000"/>
              </a:lnSpc>
            </a:pPr>
            <a:r>
              <a:rPr lang="en-SG" altLang="zh-CN" sz="6000" b="1" dirty="0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KIẾN THỨC</a:t>
            </a:r>
            <a:endParaRPr lang="en-US" altLang="zh-CN" sz="6000" b="1" dirty="0">
              <a:solidFill>
                <a:srgbClr val="00B050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28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7066"/>
            <a:ext cx="12190992" cy="52610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33" y="373488"/>
            <a:ext cx="9217024" cy="576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81863" y="3571766"/>
            <a:ext cx="7467600" cy="13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altLang="zh-CN" sz="6000" b="1" dirty="0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I. Tri </a:t>
            </a:r>
            <a:r>
              <a:rPr lang="en-SG" altLang="zh-CN" sz="6000" b="1" dirty="0" err="1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thức</a:t>
            </a:r>
            <a:r>
              <a:rPr lang="en-SG" altLang="zh-CN" sz="6000" b="1" dirty="0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6000" b="1" dirty="0" err="1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Tiếng</a:t>
            </a:r>
            <a:r>
              <a:rPr lang="en-SG" altLang="zh-CN" sz="6000" b="1" dirty="0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6000" b="1" dirty="0" err="1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Việt</a:t>
            </a:r>
            <a:endParaRPr lang="en-US" altLang="zh-CN" sz="6000" b="1" dirty="0">
              <a:solidFill>
                <a:srgbClr val="00B050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26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541689" y="56636"/>
            <a:ext cx="3747755" cy="162983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Gọi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tên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sự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tượng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khái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niệm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này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771707" y="4518800"/>
            <a:ext cx="3631844" cy="16433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tên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sự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tượng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khái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niệm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khác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01799" y="2666196"/>
            <a:ext cx="3193961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Hoán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dụ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dirty="0"/>
          </a:p>
        </p:txBody>
      </p:sp>
      <p:sp>
        <p:nvSpPr>
          <p:cNvPr id="6" name="Right Brace 5"/>
          <p:cNvSpPr/>
          <p:nvPr/>
        </p:nvSpPr>
        <p:spPr>
          <a:xfrm>
            <a:off x="7289441" y="187465"/>
            <a:ext cx="927283" cy="5827055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568141" y="2172790"/>
            <a:ext cx="2663571" cy="223607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quan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hệ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gần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gũi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395731" y="1686474"/>
            <a:ext cx="1290377" cy="14144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395731" y="3123396"/>
            <a:ext cx="1290377" cy="13954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ounded Rectangular Callout 18"/>
          <p:cNvSpPr/>
          <p:nvPr/>
        </p:nvSpPr>
        <p:spPr>
          <a:xfrm>
            <a:off x="3668330" y="261595"/>
            <a:ext cx="6840831" cy="2236077"/>
          </a:xfrm>
          <a:prstGeom prst="wedgeRoundRectCallout">
            <a:avLst>
              <a:gd name="adj1" fmla="val -62817"/>
              <a:gd name="adj2" fmla="val 122543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Áo nâu cùng với áo xanh</a:t>
            </a:r>
          </a:p>
          <a:p>
            <a:pPr algn="ctr"/>
            <a:r>
              <a:rPr lang="vi-VN" sz="32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Nông thôn cùng với thị thành đứng lên.</a:t>
            </a:r>
            <a:endParaRPr lang="vi-VN" sz="3200" b="0" i="0" dirty="0">
              <a:solidFill>
                <a:srgbClr val="444444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3869025" y="2725378"/>
            <a:ext cx="6840831" cy="2236077"/>
          </a:xfrm>
          <a:prstGeom prst="wedgeRoundRectCallout">
            <a:avLst>
              <a:gd name="adj1" fmla="val -62817"/>
              <a:gd name="adj2" fmla="val 122543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dirty="0">
                <a:solidFill>
                  <a:srgbClr val="444444"/>
                </a:solidFill>
                <a:effectLst/>
                <a:latin typeface="Times New Roman" pitchFamily="18" charset="0"/>
                <a:cs typeface="Times New Roman" pitchFamily="18" charset="0"/>
              </a:rPr>
              <a:t>Hoán dụ: Áo nâu chỉ người nông dân</a:t>
            </a:r>
          </a:p>
          <a:p>
            <a:pPr algn="ctr"/>
            <a:r>
              <a:rPr lang="vi-VN" sz="3200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Áo xanh chỉ những công nhân</a:t>
            </a:r>
            <a:endParaRPr lang="vi-VN" sz="3200" b="0" i="0" dirty="0">
              <a:solidFill>
                <a:srgbClr val="444444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843F33-263E-9DFB-BEEF-EB3BD1C1B951}"/>
              </a:ext>
            </a:extLst>
          </p:cNvPr>
          <p:cNvSpPr txBox="1"/>
          <p:nvPr/>
        </p:nvSpPr>
        <p:spPr>
          <a:xfrm>
            <a:off x="-2" y="227625"/>
            <a:ext cx="2848857" cy="707886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hái niệm</a:t>
            </a:r>
          </a:p>
        </p:txBody>
      </p:sp>
    </p:spTree>
    <p:extLst>
      <p:ext uri="{BB962C8B-B14F-4D97-AF65-F5344CB8AC3E}">
        <p14:creationId xmlns:p14="http://schemas.microsoft.com/office/powerpoint/2010/main" val="293203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6" grpId="0" animBg="1"/>
      <p:bldP spid="11" grpId="0" animBg="1"/>
      <p:bldP spid="19" grpId="0" animBg="1"/>
      <p:bldP spid="19" grpId="1" animBg="1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52086" y="2062806"/>
            <a:ext cx="85923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Đọc ví dụ, chú ý nghĩa từ in đậm:</a:t>
            </a:r>
          </a:p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Áo trắng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em tới trường, cùng đàn chim ca rộn ràng</a:t>
            </a:r>
            <a:endParaRPr lang="vi-VN" sz="3200" b="0" i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 flipH="1">
            <a:off x="2580960" y="3019932"/>
            <a:ext cx="220193" cy="64480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ounded Rectangular Callout 8"/>
          <p:cNvSpPr/>
          <p:nvPr/>
        </p:nvSpPr>
        <p:spPr>
          <a:xfrm>
            <a:off x="6569092" y="-78659"/>
            <a:ext cx="5447763" cy="2279168"/>
          </a:xfrm>
          <a:prstGeom prst="wedgeRoundRectCallout">
            <a:avLst>
              <a:gd name="adj1" fmla="val -80347"/>
              <a:gd name="adj2" fmla="val 1446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Hoán dụ: </a:t>
            </a:r>
          </a:p>
          <a:p>
            <a:pPr algn="ctr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Áo trắng chỉ học sinh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901A14-4026-6ECC-9E26-9CEE66891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11" y="3382297"/>
            <a:ext cx="4176486" cy="3132365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DDD71702-C3E9-DA60-6311-0B52717C9702}"/>
              </a:ext>
            </a:extLst>
          </p:cNvPr>
          <p:cNvSpPr/>
          <p:nvPr/>
        </p:nvSpPr>
        <p:spPr>
          <a:xfrm>
            <a:off x="5602309" y="3311611"/>
            <a:ext cx="6194739" cy="2895710"/>
          </a:xfrm>
          <a:prstGeom prst="wedgeRoundRectCallout">
            <a:avLst>
              <a:gd name="adj1" fmla="val -72384"/>
              <a:gd name="adj2" fmla="val 15595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Quan hệ giữa trang phục với người mặc là quan hệ gần gũi (tương cận).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2339C5-FE84-999B-36A5-B98E4843E93D}"/>
              </a:ext>
            </a:extLst>
          </p:cNvPr>
          <p:cNvSpPr txBox="1"/>
          <p:nvPr/>
        </p:nvSpPr>
        <p:spPr>
          <a:xfrm>
            <a:off x="-2" y="227625"/>
            <a:ext cx="2621230" cy="707886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1166D0-4400-8683-EF81-7696A155FF10}"/>
              </a:ext>
            </a:extLst>
          </p:cNvPr>
          <p:cNvSpPr txBox="1"/>
          <p:nvPr/>
        </p:nvSpPr>
        <p:spPr>
          <a:xfrm>
            <a:off x="7670477" y="1565458"/>
            <a:ext cx="3501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DẤU HIỆU          – SỰ VẬT</a:t>
            </a:r>
          </a:p>
        </p:txBody>
      </p:sp>
    </p:spTree>
    <p:extLst>
      <p:ext uri="{BB962C8B-B14F-4D97-AF65-F5344CB8AC3E}">
        <p14:creationId xmlns:p14="http://schemas.microsoft.com/office/powerpoint/2010/main" val="355236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4" name="组合 2123"/>
          <p:cNvGrpSpPr/>
          <p:nvPr/>
        </p:nvGrpSpPr>
        <p:grpSpPr>
          <a:xfrm>
            <a:off x="269529" y="0"/>
            <a:ext cx="11844230" cy="6368787"/>
            <a:chOff x="-7938" y="-109538"/>
            <a:chExt cx="11844230" cy="6368787"/>
          </a:xfrm>
        </p:grpSpPr>
        <p:pic>
          <p:nvPicPr>
            <p:cNvPr id="2123" name="图片 2122"/>
            <p:cNvPicPr>
              <a:picLocks noChangeAspect="1"/>
            </p:cNvPicPr>
            <p:nvPr/>
          </p:nvPicPr>
          <p:blipFill rotWithShape="1">
            <a:blip r:embed="rId4"/>
            <a:srcRect b="68945"/>
            <a:stretch/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 rotWithShape="1">
            <a:blip r:embed="rId4"/>
            <a:srcRect b="64968"/>
            <a:stretch/>
          </p:blipFill>
          <p:spPr>
            <a:xfrm>
              <a:off x="1727309" y="838200"/>
              <a:ext cx="10101948" cy="2867526"/>
            </a:xfrm>
            <a:prstGeom prst="rect">
              <a:avLst/>
            </a:prstGeom>
          </p:spPr>
        </p:pic>
        <p:sp>
          <p:nvSpPr>
            <p:cNvPr id="2066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67" name="Oval 104"/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68" name="Freeform 105"/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69" name="Freeform 106"/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0" name="Freeform 107"/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1" name="Freeform 108"/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2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3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4" name="Freeform 111"/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5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6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7" name="Freeform 114"/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8" name="Freeform 115"/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9" name="Freeform 116"/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80" name="Freeform 117"/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84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85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86" name="Freeform 123"/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87" name="Freeform 124"/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12" name="Freeform 125"/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13" name="Freeform 126"/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2118" name="组合 2117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54" name="Freeform 75"/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Freeform 76"/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6" name="Freeform 77"/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7" name="Freeform 78"/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8" name="Freeform 79"/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9" name="Freeform 80"/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0" name="Freeform 81"/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Freeform 82"/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Freeform 83"/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Freeform 84"/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48" name="Freeform 85"/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49" name="Freeform 86"/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0" name="Freeform 87"/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1" name="Freeform 88"/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2" name="Freeform 89"/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3" name="Freeform 90"/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4" name="Freeform 91"/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5" name="Freeform 92"/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6" name="Freeform 93"/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7" name="Freeform 94"/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8" name="Freeform 95"/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9" name="Freeform 96"/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60" name="Freeform 97"/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61" name="Freeform 98"/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62" name="Freeform 99"/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63" name="Freeform 100"/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64" name="Freeform 101"/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16" name="Freeform 129"/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122" name="图片 2121"/>
            <p:cNvPicPr>
              <a:picLocks noChangeAspect="1"/>
            </p:cNvPicPr>
            <p:nvPr/>
          </p:nvPicPr>
          <p:blipFill rotWithShape="1">
            <a:blip r:embed="rId4"/>
            <a:srcRect t="16435"/>
            <a:stretch/>
          </p:blipFill>
          <p:spPr>
            <a:xfrm>
              <a:off x="1734344" y="3696684"/>
              <a:ext cx="10101948" cy="2562565"/>
            </a:xfrm>
            <a:prstGeom prst="rect">
              <a:avLst/>
            </a:prstGeom>
          </p:spPr>
        </p:pic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65" name="任意多边形 64"/>
          <p:cNvSpPr/>
          <p:nvPr/>
        </p:nvSpPr>
        <p:spPr>
          <a:xfrm>
            <a:off x="4315275" y="191549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6" name="任意多边形 65"/>
          <p:cNvSpPr/>
          <p:nvPr/>
        </p:nvSpPr>
        <p:spPr>
          <a:xfrm flipH="1">
            <a:off x="7641889" y="191549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53959" y="1676162"/>
            <a:ext cx="60547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Vì sao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 đất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nặng ân tình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Nhắc mãi tên người: Hồ Chí Minh</a:t>
            </a:r>
          </a:p>
        </p:txBody>
      </p:sp>
      <p:pic>
        <p:nvPicPr>
          <p:cNvPr id="3076" name="Picture 4" descr="Trái Đất Máy Tính Biểu Tượng Hành Tinh Biểu Tượng - trái đất png tải về -  Miễn phí trong suốt Cầu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230" y="3719277"/>
            <a:ext cx="1605389" cy="160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Vector đã Nắm Tay Người ở Trên Trái đất PNG , Trái Đất, Nắm Tay  Nhau, Nhân Vật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797" y="3319463"/>
            <a:ext cx="2148273" cy="214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361E01-215E-EB2B-F5AA-FC675D1F9DCF}"/>
              </a:ext>
            </a:extLst>
          </p:cNvPr>
          <p:cNvSpPr txBox="1"/>
          <p:nvPr/>
        </p:nvSpPr>
        <p:spPr>
          <a:xfrm>
            <a:off x="4095129" y="5389838"/>
            <a:ext cx="1960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Vật chứa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790904-239C-751E-F945-1043BF927877}"/>
              </a:ext>
            </a:extLst>
          </p:cNvPr>
          <p:cNvSpPr txBox="1"/>
          <p:nvPr/>
        </p:nvSpPr>
        <p:spPr>
          <a:xfrm>
            <a:off x="6784521" y="5436481"/>
            <a:ext cx="197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Vật bị chứa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118B80BE-3D89-3327-54C1-86210781F918}"/>
              </a:ext>
            </a:extLst>
          </p:cNvPr>
          <p:cNvSpPr/>
          <p:nvPr/>
        </p:nvSpPr>
        <p:spPr>
          <a:xfrm>
            <a:off x="7848481" y="332113"/>
            <a:ext cx="3698650" cy="1477948"/>
          </a:xfrm>
          <a:prstGeom prst="wedgeRoundRectCallout">
            <a:avLst>
              <a:gd name="adj1" fmla="val -79534"/>
              <a:gd name="adj2" fmla="val 4785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Hoán dụ: </a:t>
            </a:r>
          </a:p>
          <a:p>
            <a:pPr algn="ctr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Trái đất chỉ người </a:t>
            </a:r>
          </a:p>
          <a:p>
            <a:pPr algn="ctr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ở trái đất</a:t>
            </a:r>
          </a:p>
        </p:txBody>
      </p:sp>
    </p:spTree>
    <p:extLst>
      <p:ext uri="{BB962C8B-B14F-4D97-AF65-F5344CB8AC3E}">
        <p14:creationId xmlns:p14="http://schemas.microsoft.com/office/powerpoint/2010/main" val="45922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1.6 CTST-Thực hành tiếng Việt - Thành ngữ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1.6 CTST-Thực hành tiếng Việt - Thành ngữ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ppt/theme/theme3.xml><?xml version="1.0" encoding="utf-8"?>
<a:theme xmlns:a="http://schemas.openxmlformats.org/drawingml/2006/main" name="2_1.6 CTST-Thực hành tiếng Việt - Thành ngữ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ppt/theme/theme4.xml><?xml version="1.0" encoding="utf-8"?>
<a:theme xmlns:a="http://schemas.openxmlformats.org/drawingml/2006/main" name="4_1.6 CTST-Thực hành tiếng Việt - Thành ngữ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ppt/theme/theme5.xml><?xml version="1.0" encoding="utf-8"?>
<a:theme xmlns:a="http://schemas.openxmlformats.org/drawingml/2006/main" name="5_1.6 CTST-Thực hành tiếng Việt - Thành ngữ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ppt/theme/theme6.xml><?xml version="1.0" encoding="utf-8"?>
<a:theme xmlns:a="http://schemas.openxmlformats.org/drawingml/2006/main" name="7_1.6 CTST-Thực hành tiếng Việt - Thành ngữ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1.6 CTST-Thực hành tiếng Việt - Thành ngữ</Template>
  <TotalTime>1101</TotalTime>
  <Words>1469</Words>
  <Application>Microsoft Macintosh PowerPoint</Application>
  <PresentationFormat>Widescreen</PresentationFormat>
  <Paragraphs>206</Paragraphs>
  <Slides>34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34</vt:i4>
      </vt:variant>
    </vt:vector>
  </HeadingPairs>
  <TitlesOfParts>
    <vt:vector size="57" baseType="lpstr">
      <vt:lpstr>等线</vt:lpstr>
      <vt:lpstr>等线 Light</vt:lpstr>
      <vt:lpstr>微软雅黑</vt:lpstr>
      <vt:lpstr>#9Slide04 Chonburi</vt:lpstr>
      <vt:lpstr>Arial</vt:lpstr>
      <vt:lpstr>Avenir Next LT Pro</vt:lpstr>
      <vt:lpstr>Calibri</vt:lpstr>
      <vt:lpstr>Open Sans</vt:lpstr>
      <vt:lpstr>Symbol</vt:lpstr>
      <vt:lpstr>Times New Roman</vt:lpstr>
      <vt:lpstr>1.6 CTST-Thực hành tiếng Việt - Thành ngữ</vt:lpstr>
      <vt:lpstr>1_1.6 CTST-Thực hành tiếng Việt - Thành ngữ</vt:lpstr>
      <vt:lpstr>2_1.6 CTST-Thực hành tiếng Việt - Thành ngữ</vt:lpstr>
      <vt:lpstr>4_1.6 CTST-Thực hành tiếng Việt - Thành ngữ</vt:lpstr>
      <vt:lpstr>5_1.6 CTST-Thực hành tiếng Việt - Thành ngữ</vt:lpstr>
      <vt:lpstr>7_1.6 CTST-Thực hành tiếng Việt - Thành ngữ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Minh Châu</cp:lastModifiedBy>
  <cp:revision>78</cp:revision>
  <dcterms:created xsi:type="dcterms:W3CDTF">2021-09-07T04:06:58Z</dcterms:created>
  <dcterms:modified xsi:type="dcterms:W3CDTF">2025-12-15T06:46:12Z</dcterms:modified>
</cp:coreProperties>
</file>