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5" r:id="rId18"/>
    <p:sldId id="276" r:id="rId19"/>
    <p:sldId id="277" r:id="rId20"/>
    <p:sldId id="278" r:id="rId21"/>
    <p:sldId id="294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S Gordon Rounded" panose="020B0604020202020204" charset="0"/>
      <p:regular r:id="rId28"/>
    </p:embeddedFont>
    <p:embeddedFont>
      <p:font typeface="Dancing Script Bold" panose="020B0604020202020204" charset="0"/>
      <p:regular r:id="rId29"/>
    </p:embeddedFont>
    <p:embeddedFont>
      <p:font typeface="#9Slide03 Cabin Condensed Bold" panose="020B0604020202020204" charset="0"/>
      <p:bold r:id="rId30"/>
    </p:embeddedFont>
    <p:embeddedFont>
      <p:font typeface="Baloo" panose="020B0604020202020204" charset="0"/>
      <p:regular r:id="rId31"/>
    </p:embeddedFont>
    <p:embeddedFont>
      <p:font typeface="BHN Nexa Rust Slab Heavy" panose="020B0604020202020204" charset="0"/>
      <p:regular r:id="rId32"/>
    </p:embeddedFont>
    <p:embeddedFont>
      <p:font typeface="#9Slide03 Bebas Neue Bold" panose="020B0604020202020204" charset="0"/>
      <p:bold r:id="rId33"/>
    </p:embeddedFont>
    <p:embeddedFont>
      <p:font typeface="Lato Bold" panose="020B0604020202020204" charset="0"/>
      <p:regular r:id="rId34"/>
    </p:embeddedFont>
    <p:embeddedFont>
      <p:font typeface="Gentlemens Script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E0"/>
    <a:srgbClr val="7FA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48" autoAdjust="0"/>
    <p:restoredTop sz="87573" autoAdjust="0"/>
  </p:normalViewPr>
  <p:slideViewPr>
    <p:cSldViewPr>
      <p:cViewPr varScale="1">
        <p:scale>
          <a:sx n="43" d="100"/>
          <a:sy n="43" d="100"/>
        </p:scale>
        <p:origin x="64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158732-4B84-4132-ACD5-FFAA3DF203FD}" type="doc">
      <dgm:prSet loTypeId="urn:microsoft.com/office/officeart/2005/8/layout/orgChart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DBB93D1-F05F-48EF-81F6-3C34613FF425}">
      <dgm:prSet phldrT="[Text]" custT="1"/>
      <dgm:spPr/>
      <dgm:t>
        <a:bodyPr/>
        <a:lstStyle/>
        <a:p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Các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nhân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tố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tự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nhiên</a:t>
          </a:r>
          <a:endParaRPr lang="en-US" sz="2800" i="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gm:t>
    </dgm:pt>
    <dgm:pt modelId="{F4D98E2C-8194-4947-8654-6E81CD31ED76}" type="parTrans" cxnId="{25F5AAEE-4FA2-4A00-AC34-82ACDE75D8A4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CE8D9812-8A5F-4836-8885-CAD04BCB4B03}" type="sibTrans" cxnId="{25F5AAEE-4FA2-4A00-AC34-82ACDE75D8A4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8ABE3631-DB7A-490B-BEA8-79DE3CCB279C}">
      <dgm:prSet phldrT="[Text]" custT="1"/>
      <dgm:spPr/>
      <dgm:t>
        <a:bodyPr/>
        <a:lstStyle/>
        <a:p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Địa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hình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và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đất</a:t>
          </a:r>
          <a:endParaRPr lang="en-US" sz="2800" i="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gm:t>
    </dgm:pt>
    <dgm:pt modelId="{C504A6D0-6FCA-4D19-BC59-F5D7E3543394}" type="parTrans" cxnId="{42889076-0540-45AC-A280-E123F5ECF4C3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07E099C5-454C-43CD-B8B2-B3F706A5970D}" type="sibTrans" cxnId="{42889076-0540-45AC-A280-E123F5ECF4C3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DF6CC70F-5A1D-47C6-9913-5E8BBB44885D}">
      <dgm:prSet phldrT="[Text]" custT="1"/>
      <dgm:spPr/>
      <dgm:t>
        <a:bodyPr/>
        <a:lstStyle/>
        <a:p>
          <a:r>
            <a:rPr lang="vi-VN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Nguồn nước</a:t>
          </a:r>
          <a:endParaRPr lang="en-US" sz="2800" i="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gm:t>
    </dgm:pt>
    <dgm:pt modelId="{BCFDB13D-AC6C-416E-A081-D6A3370D493F}" type="parTrans" cxnId="{82164013-DACD-4468-93E2-3D38689F1F7C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5E3E6120-C5EF-4CC5-BB03-DF9C06848DEA}" type="sibTrans" cxnId="{82164013-DACD-4468-93E2-3D38689F1F7C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C6A3948F-13FA-4660-BC93-8CEF2A468D66}">
      <dgm:prSet phldrT="[Text]" custT="1"/>
      <dgm:spPr/>
      <dgm:t>
        <a:bodyPr/>
        <a:lstStyle/>
        <a:p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Khí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hậu</a:t>
          </a:r>
          <a:endParaRPr lang="en-US" sz="2800" i="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gm:t>
    </dgm:pt>
    <dgm:pt modelId="{D8417618-2DF3-441F-8BF3-3B363F0D3C0E}" type="parTrans" cxnId="{A9134B21-410A-46D1-8F90-F46EFB843B2A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2E365991-00D0-4780-812F-1751F29A1990}" type="sibTrans" cxnId="{A9134B21-410A-46D1-8F90-F46EFB843B2A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9F7B9AA3-9115-4B96-B119-6E88C9734B6B}">
      <dgm:prSet phldrT="[Text]" custT="1"/>
      <dgm:spPr/>
      <dgm:t>
        <a:bodyPr/>
        <a:lstStyle/>
        <a:p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Sinh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vật</a:t>
          </a:r>
          <a:endParaRPr lang="en-US" sz="2800" i="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gm:t>
    </dgm:pt>
    <dgm:pt modelId="{37847E30-BF05-4D1E-9ECE-C8E49F307CC5}" type="parTrans" cxnId="{216593A0-28A7-41D8-B8CA-0A222890090B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6F0E5B17-CEEA-4744-9146-6B1266E0A028}" type="sibTrans" cxnId="{216593A0-28A7-41D8-B8CA-0A222890090B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F6B252E5-C2FE-4432-A7E2-7CEF08567040}">
      <dgm:prSet phldrT="[Text]" custT="1"/>
      <dgm:spPr/>
      <dgm:t>
        <a:bodyPr/>
        <a:lstStyle/>
        <a:p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Các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nhân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tố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kinh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tế-xã</a:t>
          </a:r>
          <a:r>
            <a:rPr lang="en-US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hội</a:t>
          </a:r>
          <a:endParaRPr lang="en-US" sz="2800" i="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gm:t>
    </dgm:pt>
    <dgm:pt modelId="{4C23F73C-69F4-48BD-AC3D-84D95F335737}" type="parTrans" cxnId="{09A499F4-17CD-4644-A074-85A9A0023A8B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E33A4B83-08DE-484F-BF48-575C45DAF67C}" type="sibTrans" cxnId="{09A499F4-17CD-4644-A074-85A9A0023A8B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D84C0B18-0FE2-4BCB-B15B-AAA5C6CEDA30}">
      <dgm:prSet phldrT="[Text]" custT="1"/>
      <dgm:spPr/>
      <dgm:t>
        <a:bodyPr/>
        <a:lstStyle/>
        <a:p>
          <a:r>
            <a:rPr lang="vi-VN" sz="2800" b="0" i="0" u="none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Dân cư và lao động</a:t>
          </a:r>
          <a:endParaRPr lang="en-US" sz="2800" i="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gm:t>
    </dgm:pt>
    <dgm:pt modelId="{A9DDD386-9819-4D70-B62F-F1051ACEC9A4}" type="parTrans" cxnId="{A94D480F-FED3-4676-8A9F-BD8785E001D1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4636F456-3F97-43C5-9502-58BBFB05C2D1}" type="sibTrans" cxnId="{A94D480F-FED3-4676-8A9F-BD8785E001D1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9EB1AE1E-074A-4B13-90FD-DF693F365C2A}">
      <dgm:prSet phldrT="[Text]" custT="1"/>
      <dgm:spPr/>
      <dgm:t>
        <a:bodyPr/>
        <a:lstStyle/>
        <a:p>
          <a:r>
            <a:rPr lang="vi-VN" sz="2800" dirty="0" smtClean="0">
              <a:latin typeface="#9Slide03 Cabin Condensed Bold" panose="00000806000000000000" pitchFamily="2" charset="-93"/>
            </a:rPr>
            <a:t>Chính sách phát triển nông nghiệp</a:t>
          </a:r>
          <a:endParaRPr lang="en-US" sz="2800" i="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gm:t>
    </dgm:pt>
    <dgm:pt modelId="{8C70EDD9-1D0E-4F33-80A5-59C73F0B9823}" type="parTrans" cxnId="{0C3C36BC-35F9-4916-B096-476E640E24AA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4C514E2C-6784-4329-88A3-D63EC2EB494A}" type="sibTrans" cxnId="{0C3C36BC-35F9-4916-B096-476E640E24AA}">
      <dgm:prSet/>
      <dgm:spPr/>
      <dgm:t>
        <a:bodyPr/>
        <a:lstStyle/>
        <a:p>
          <a:endParaRPr lang="en-US" sz="4400">
            <a:solidFill>
              <a:schemeClr val="bg1"/>
            </a:solidFill>
          </a:endParaRPr>
        </a:p>
      </dgm:t>
    </dgm:pt>
    <dgm:pt modelId="{C468DE08-5A52-4B2F-9646-383FE6BFFCAC}">
      <dgm:prSet phldrT="[Text]" custT="1"/>
      <dgm:spPr/>
      <dgm:t>
        <a:bodyPr/>
        <a:lstStyle/>
        <a:p>
          <a:r>
            <a:rPr lang="vi-VN" sz="2800" dirty="0" smtClean="0">
              <a:latin typeface="#9Slide03 Cabin Condensed Bold" panose="00000806000000000000" pitchFamily="2" charset="-93"/>
            </a:rPr>
            <a:t>Khoa học công nghệ và cơ sở vật chất kỹ thuật</a:t>
          </a:r>
          <a:endParaRPr lang="en-US" sz="2800" i="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gm:t>
    </dgm:pt>
    <dgm:pt modelId="{DCC8BD76-B0C5-4C32-BB00-1460262CC6DA}" type="parTrans" cxnId="{42F3E69E-7A7D-42E1-9A6A-5C4BB4ADEDD8}">
      <dgm:prSet/>
      <dgm:spPr/>
      <dgm:t>
        <a:bodyPr/>
        <a:lstStyle/>
        <a:p>
          <a:endParaRPr lang="en-US"/>
        </a:p>
      </dgm:t>
    </dgm:pt>
    <dgm:pt modelId="{8BDC3CA8-25BE-405A-90AD-25A9E45EA5D7}" type="sibTrans" cxnId="{42F3E69E-7A7D-42E1-9A6A-5C4BB4ADEDD8}">
      <dgm:prSet/>
      <dgm:spPr/>
      <dgm:t>
        <a:bodyPr/>
        <a:lstStyle/>
        <a:p>
          <a:endParaRPr lang="en-US"/>
        </a:p>
      </dgm:t>
    </dgm:pt>
    <dgm:pt modelId="{57D217C0-F637-4170-A2C9-296EAD4DDD21}">
      <dgm:prSet phldrT="[Text]" custT="1"/>
      <dgm:spPr/>
      <dgm:t>
        <a:bodyPr/>
        <a:lstStyle/>
        <a:p>
          <a:r>
            <a:rPr lang="vi-VN" sz="2800" dirty="0" smtClean="0">
              <a:latin typeface="#9Slide03 Cabin Condensed Bold" panose="00000806000000000000" pitchFamily="2" charset="-93"/>
            </a:rPr>
            <a:t>Thị trường tiêu thụ nông sản</a:t>
          </a:r>
          <a:endParaRPr lang="en-US" sz="2800" i="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gm:t>
    </dgm:pt>
    <dgm:pt modelId="{1D5AB7D8-6FBF-4CAF-89AC-C5D03687AAC0}" type="parTrans" cxnId="{9B73DC83-93D5-47FC-AFED-B7B7E78A6CF3}">
      <dgm:prSet/>
      <dgm:spPr/>
      <dgm:t>
        <a:bodyPr/>
        <a:lstStyle/>
        <a:p>
          <a:endParaRPr lang="en-US"/>
        </a:p>
      </dgm:t>
    </dgm:pt>
    <dgm:pt modelId="{2F88A84F-6CA2-4AA1-A33A-36A9C7F28180}" type="sibTrans" cxnId="{9B73DC83-93D5-47FC-AFED-B7B7E78A6CF3}">
      <dgm:prSet/>
      <dgm:spPr/>
      <dgm:t>
        <a:bodyPr/>
        <a:lstStyle/>
        <a:p>
          <a:endParaRPr lang="en-US"/>
        </a:p>
      </dgm:t>
    </dgm:pt>
    <dgm:pt modelId="{9F5B087A-0001-4624-A90E-B0FB48967BBF}" type="pres">
      <dgm:prSet presAssocID="{0A158732-4B84-4132-ACD5-FFAA3DF203F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47D3D22-E0A1-4D8F-B199-26E856956BCD}" type="pres">
      <dgm:prSet presAssocID="{8DBB93D1-F05F-48EF-81F6-3C34613FF425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F605DB2-AD3A-4B88-A156-0C35AC7ECC5D}" type="pres">
      <dgm:prSet presAssocID="{8DBB93D1-F05F-48EF-81F6-3C34613FF425}" presName="rootComposite1" presStyleCnt="0"/>
      <dgm:spPr/>
      <dgm:t>
        <a:bodyPr/>
        <a:lstStyle/>
        <a:p>
          <a:endParaRPr lang="en-US"/>
        </a:p>
      </dgm:t>
    </dgm:pt>
    <dgm:pt modelId="{472B22AE-80B3-40A8-9DE7-96999DB206C2}" type="pres">
      <dgm:prSet presAssocID="{8DBB93D1-F05F-48EF-81F6-3C34613FF425}" presName="rootText1" presStyleLbl="node0" presStyleIdx="0" presStyleCnt="2" custScaleX="298289" custScaleY="1817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3C5A70-075E-4A9F-B784-2934A6475FE8}" type="pres">
      <dgm:prSet presAssocID="{8DBB93D1-F05F-48EF-81F6-3C34613FF42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870D1EF-C28F-42CF-B0E1-A323D425344F}" type="pres">
      <dgm:prSet presAssocID="{8DBB93D1-F05F-48EF-81F6-3C34613FF425}" presName="hierChild2" presStyleCnt="0"/>
      <dgm:spPr/>
      <dgm:t>
        <a:bodyPr/>
        <a:lstStyle/>
        <a:p>
          <a:endParaRPr lang="en-US"/>
        </a:p>
      </dgm:t>
    </dgm:pt>
    <dgm:pt modelId="{2C78180A-E918-4F92-B683-F8575E906C30}" type="pres">
      <dgm:prSet presAssocID="{C504A6D0-6FCA-4D19-BC59-F5D7E3543394}" presName="Name37" presStyleLbl="parChTrans1D2" presStyleIdx="0" presStyleCnt="8"/>
      <dgm:spPr/>
      <dgm:t>
        <a:bodyPr/>
        <a:lstStyle/>
        <a:p>
          <a:endParaRPr lang="en-US"/>
        </a:p>
      </dgm:t>
    </dgm:pt>
    <dgm:pt modelId="{705E3270-5756-4118-8E74-DE12834BFD16}" type="pres">
      <dgm:prSet presAssocID="{8ABE3631-DB7A-490B-BEA8-79DE3CCB279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8CE9BB0-BC21-42F8-BC28-432273CC875A}" type="pres">
      <dgm:prSet presAssocID="{8ABE3631-DB7A-490B-BEA8-79DE3CCB279C}" presName="rootComposite" presStyleCnt="0"/>
      <dgm:spPr/>
      <dgm:t>
        <a:bodyPr/>
        <a:lstStyle/>
        <a:p>
          <a:endParaRPr lang="en-US"/>
        </a:p>
      </dgm:t>
    </dgm:pt>
    <dgm:pt modelId="{5F108949-787F-45F6-8490-2C62E22672AD}" type="pres">
      <dgm:prSet presAssocID="{8ABE3631-DB7A-490B-BEA8-79DE3CCB279C}" presName="rootText" presStyleLbl="node2" presStyleIdx="0" presStyleCnt="8" custScaleY="3038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139D9C-BE1B-4792-B035-B1EEC62B4BEF}" type="pres">
      <dgm:prSet presAssocID="{8ABE3631-DB7A-490B-BEA8-79DE3CCB279C}" presName="rootConnector" presStyleLbl="node2" presStyleIdx="0" presStyleCnt="8"/>
      <dgm:spPr/>
      <dgm:t>
        <a:bodyPr/>
        <a:lstStyle/>
        <a:p>
          <a:endParaRPr lang="en-US"/>
        </a:p>
      </dgm:t>
    </dgm:pt>
    <dgm:pt modelId="{4FC75A0C-C624-49D8-BCE9-7A9D857C55A9}" type="pres">
      <dgm:prSet presAssocID="{8ABE3631-DB7A-490B-BEA8-79DE3CCB279C}" presName="hierChild4" presStyleCnt="0"/>
      <dgm:spPr/>
      <dgm:t>
        <a:bodyPr/>
        <a:lstStyle/>
        <a:p>
          <a:endParaRPr lang="en-US"/>
        </a:p>
      </dgm:t>
    </dgm:pt>
    <dgm:pt modelId="{7AC2516D-AB54-4399-BEC7-591B379EC30C}" type="pres">
      <dgm:prSet presAssocID="{8ABE3631-DB7A-490B-BEA8-79DE3CCB279C}" presName="hierChild5" presStyleCnt="0"/>
      <dgm:spPr/>
      <dgm:t>
        <a:bodyPr/>
        <a:lstStyle/>
        <a:p>
          <a:endParaRPr lang="en-US"/>
        </a:p>
      </dgm:t>
    </dgm:pt>
    <dgm:pt modelId="{FA4F1B82-27B8-44EF-9ED3-3DA21303A5B5}" type="pres">
      <dgm:prSet presAssocID="{D8417618-2DF3-441F-8BF3-3B363F0D3C0E}" presName="Name37" presStyleLbl="parChTrans1D2" presStyleIdx="1" presStyleCnt="8"/>
      <dgm:spPr/>
      <dgm:t>
        <a:bodyPr/>
        <a:lstStyle/>
        <a:p>
          <a:endParaRPr lang="en-US"/>
        </a:p>
      </dgm:t>
    </dgm:pt>
    <dgm:pt modelId="{388C0380-5627-4BC0-B778-6E989A31976F}" type="pres">
      <dgm:prSet presAssocID="{C6A3948F-13FA-4660-BC93-8CEF2A468D6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900159A-F854-4D9B-AC2C-5F1F26103789}" type="pres">
      <dgm:prSet presAssocID="{C6A3948F-13FA-4660-BC93-8CEF2A468D66}" presName="rootComposite" presStyleCnt="0"/>
      <dgm:spPr/>
      <dgm:t>
        <a:bodyPr/>
        <a:lstStyle/>
        <a:p>
          <a:endParaRPr lang="en-US"/>
        </a:p>
      </dgm:t>
    </dgm:pt>
    <dgm:pt modelId="{1F4F0261-ACDA-4079-A8E2-9D932927632A}" type="pres">
      <dgm:prSet presAssocID="{C6A3948F-13FA-4660-BC93-8CEF2A468D66}" presName="rootText" presStyleLbl="node2" presStyleIdx="1" presStyleCnt="8" custScaleY="3038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B3A78D-5FBC-4FBE-AD53-F41C344D8D4B}" type="pres">
      <dgm:prSet presAssocID="{C6A3948F-13FA-4660-BC93-8CEF2A468D66}" presName="rootConnector" presStyleLbl="node2" presStyleIdx="1" presStyleCnt="8"/>
      <dgm:spPr/>
      <dgm:t>
        <a:bodyPr/>
        <a:lstStyle/>
        <a:p>
          <a:endParaRPr lang="en-US"/>
        </a:p>
      </dgm:t>
    </dgm:pt>
    <dgm:pt modelId="{104DBDD0-428E-4A87-967B-7DD980C991B0}" type="pres">
      <dgm:prSet presAssocID="{C6A3948F-13FA-4660-BC93-8CEF2A468D66}" presName="hierChild4" presStyleCnt="0"/>
      <dgm:spPr/>
      <dgm:t>
        <a:bodyPr/>
        <a:lstStyle/>
        <a:p>
          <a:endParaRPr lang="en-US"/>
        </a:p>
      </dgm:t>
    </dgm:pt>
    <dgm:pt modelId="{53BA43A5-B10F-48FA-9B0D-8345C0173C90}" type="pres">
      <dgm:prSet presAssocID="{C6A3948F-13FA-4660-BC93-8CEF2A468D66}" presName="hierChild5" presStyleCnt="0"/>
      <dgm:spPr/>
      <dgm:t>
        <a:bodyPr/>
        <a:lstStyle/>
        <a:p>
          <a:endParaRPr lang="en-US"/>
        </a:p>
      </dgm:t>
    </dgm:pt>
    <dgm:pt modelId="{676C243D-D213-4F28-8441-7574339235A7}" type="pres">
      <dgm:prSet presAssocID="{BCFDB13D-AC6C-416E-A081-D6A3370D493F}" presName="Name37" presStyleLbl="parChTrans1D2" presStyleIdx="2" presStyleCnt="8"/>
      <dgm:spPr/>
      <dgm:t>
        <a:bodyPr/>
        <a:lstStyle/>
        <a:p>
          <a:endParaRPr lang="en-US"/>
        </a:p>
      </dgm:t>
    </dgm:pt>
    <dgm:pt modelId="{6250C40F-25F2-4AE0-995A-B2907CE90FF6}" type="pres">
      <dgm:prSet presAssocID="{DF6CC70F-5A1D-47C6-9913-5E8BBB44885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9A03013-9CE4-4FBB-8AB2-0230799CBB69}" type="pres">
      <dgm:prSet presAssocID="{DF6CC70F-5A1D-47C6-9913-5E8BBB44885D}" presName="rootComposite" presStyleCnt="0"/>
      <dgm:spPr/>
      <dgm:t>
        <a:bodyPr/>
        <a:lstStyle/>
        <a:p>
          <a:endParaRPr lang="en-US"/>
        </a:p>
      </dgm:t>
    </dgm:pt>
    <dgm:pt modelId="{6BCB4BA9-2C32-4D6A-BE8C-9E09A1E94642}" type="pres">
      <dgm:prSet presAssocID="{DF6CC70F-5A1D-47C6-9913-5E8BBB44885D}" presName="rootText" presStyleLbl="node2" presStyleIdx="2" presStyleCnt="8" custScaleY="3038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296181-3EAD-4CFD-A657-9FA4A3232A58}" type="pres">
      <dgm:prSet presAssocID="{DF6CC70F-5A1D-47C6-9913-5E8BBB44885D}" presName="rootConnector" presStyleLbl="node2" presStyleIdx="2" presStyleCnt="8"/>
      <dgm:spPr/>
      <dgm:t>
        <a:bodyPr/>
        <a:lstStyle/>
        <a:p>
          <a:endParaRPr lang="en-US"/>
        </a:p>
      </dgm:t>
    </dgm:pt>
    <dgm:pt modelId="{768A45D7-6F86-46FA-A6E6-3A728D157DE1}" type="pres">
      <dgm:prSet presAssocID="{DF6CC70F-5A1D-47C6-9913-5E8BBB44885D}" presName="hierChild4" presStyleCnt="0"/>
      <dgm:spPr/>
      <dgm:t>
        <a:bodyPr/>
        <a:lstStyle/>
        <a:p>
          <a:endParaRPr lang="en-US"/>
        </a:p>
      </dgm:t>
    </dgm:pt>
    <dgm:pt modelId="{24EDF8E1-4FD3-40AF-8E73-D21CFC9B8FFC}" type="pres">
      <dgm:prSet presAssocID="{DF6CC70F-5A1D-47C6-9913-5E8BBB44885D}" presName="hierChild5" presStyleCnt="0"/>
      <dgm:spPr/>
      <dgm:t>
        <a:bodyPr/>
        <a:lstStyle/>
        <a:p>
          <a:endParaRPr lang="en-US"/>
        </a:p>
      </dgm:t>
    </dgm:pt>
    <dgm:pt modelId="{798E4A02-BE40-4DB3-A9AA-04F8E64ADBE6}" type="pres">
      <dgm:prSet presAssocID="{37847E30-BF05-4D1E-9ECE-C8E49F307CC5}" presName="Name37" presStyleLbl="parChTrans1D2" presStyleIdx="3" presStyleCnt="8"/>
      <dgm:spPr/>
      <dgm:t>
        <a:bodyPr/>
        <a:lstStyle/>
        <a:p>
          <a:endParaRPr lang="en-US"/>
        </a:p>
      </dgm:t>
    </dgm:pt>
    <dgm:pt modelId="{D8F457F9-B4BB-4700-B0B8-854E1E914FD8}" type="pres">
      <dgm:prSet presAssocID="{9F7B9AA3-9115-4B96-B119-6E88C9734B6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814241C-15B6-4CBB-89AF-787C2CC1963B}" type="pres">
      <dgm:prSet presAssocID="{9F7B9AA3-9115-4B96-B119-6E88C9734B6B}" presName="rootComposite" presStyleCnt="0"/>
      <dgm:spPr/>
      <dgm:t>
        <a:bodyPr/>
        <a:lstStyle/>
        <a:p>
          <a:endParaRPr lang="en-US"/>
        </a:p>
      </dgm:t>
    </dgm:pt>
    <dgm:pt modelId="{683C364A-F4D4-48D6-9AC1-34904D184CFE}" type="pres">
      <dgm:prSet presAssocID="{9F7B9AA3-9115-4B96-B119-6E88C9734B6B}" presName="rootText" presStyleLbl="node2" presStyleIdx="3" presStyleCnt="8" custScaleY="3038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988B6B-5C1C-4F35-B8D2-6E25D9314F75}" type="pres">
      <dgm:prSet presAssocID="{9F7B9AA3-9115-4B96-B119-6E88C9734B6B}" presName="rootConnector" presStyleLbl="node2" presStyleIdx="3" presStyleCnt="8"/>
      <dgm:spPr/>
      <dgm:t>
        <a:bodyPr/>
        <a:lstStyle/>
        <a:p>
          <a:endParaRPr lang="en-US"/>
        </a:p>
      </dgm:t>
    </dgm:pt>
    <dgm:pt modelId="{620B61A9-FED5-489E-9848-D7456A119C4B}" type="pres">
      <dgm:prSet presAssocID="{9F7B9AA3-9115-4B96-B119-6E88C9734B6B}" presName="hierChild4" presStyleCnt="0"/>
      <dgm:spPr/>
      <dgm:t>
        <a:bodyPr/>
        <a:lstStyle/>
        <a:p>
          <a:endParaRPr lang="en-US"/>
        </a:p>
      </dgm:t>
    </dgm:pt>
    <dgm:pt modelId="{78DB6D27-506B-4677-BE91-9C39AE3BE1A1}" type="pres">
      <dgm:prSet presAssocID="{9F7B9AA3-9115-4B96-B119-6E88C9734B6B}" presName="hierChild5" presStyleCnt="0"/>
      <dgm:spPr/>
      <dgm:t>
        <a:bodyPr/>
        <a:lstStyle/>
        <a:p>
          <a:endParaRPr lang="en-US"/>
        </a:p>
      </dgm:t>
    </dgm:pt>
    <dgm:pt modelId="{752C198B-CCF0-4531-AEDA-0701B8A326FE}" type="pres">
      <dgm:prSet presAssocID="{8DBB93D1-F05F-48EF-81F6-3C34613FF425}" presName="hierChild3" presStyleCnt="0"/>
      <dgm:spPr/>
      <dgm:t>
        <a:bodyPr/>
        <a:lstStyle/>
        <a:p>
          <a:endParaRPr lang="en-US"/>
        </a:p>
      </dgm:t>
    </dgm:pt>
    <dgm:pt modelId="{D0A536AD-B859-437C-B0CE-D43BCF298DD6}" type="pres">
      <dgm:prSet presAssocID="{F6B252E5-C2FE-4432-A7E2-7CEF08567040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9BD05A4-B790-4BED-9E96-9DF1496984CE}" type="pres">
      <dgm:prSet presAssocID="{F6B252E5-C2FE-4432-A7E2-7CEF08567040}" presName="rootComposite1" presStyleCnt="0"/>
      <dgm:spPr/>
      <dgm:t>
        <a:bodyPr/>
        <a:lstStyle/>
        <a:p>
          <a:endParaRPr lang="en-US"/>
        </a:p>
      </dgm:t>
    </dgm:pt>
    <dgm:pt modelId="{82497C36-14C5-4603-81F0-BB917C4F4710}" type="pres">
      <dgm:prSet presAssocID="{F6B252E5-C2FE-4432-A7E2-7CEF08567040}" presName="rootText1" presStyleLbl="node0" presStyleIdx="1" presStyleCnt="2" custScaleX="298289" custScaleY="1817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E6EBD9-8FE9-4639-9320-82DBFAD3E850}" type="pres">
      <dgm:prSet presAssocID="{F6B252E5-C2FE-4432-A7E2-7CEF0856704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B0D16AD-C660-42B8-AD04-B0085E12B89E}" type="pres">
      <dgm:prSet presAssocID="{F6B252E5-C2FE-4432-A7E2-7CEF08567040}" presName="hierChild2" presStyleCnt="0"/>
      <dgm:spPr/>
      <dgm:t>
        <a:bodyPr/>
        <a:lstStyle/>
        <a:p>
          <a:endParaRPr lang="en-US"/>
        </a:p>
      </dgm:t>
    </dgm:pt>
    <dgm:pt modelId="{AD6AA454-912F-4FF3-9D68-4ED1E2B9166A}" type="pres">
      <dgm:prSet presAssocID="{A9DDD386-9819-4D70-B62F-F1051ACEC9A4}" presName="Name37" presStyleLbl="parChTrans1D2" presStyleIdx="4" presStyleCnt="8"/>
      <dgm:spPr/>
      <dgm:t>
        <a:bodyPr/>
        <a:lstStyle/>
        <a:p>
          <a:endParaRPr lang="en-US"/>
        </a:p>
      </dgm:t>
    </dgm:pt>
    <dgm:pt modelId="{75BEF049-BA6E-4391-A0AD-E55DD7F5CC80}" type="pres">
      <dgm:prSet presAssocID="{D84C0B18-0FE2-4BCB-B15B-AAA5C6CEDA3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489CF63-8DFA-4428-A0FC-056B23169172}" type="pres">
      <dgm:prSet presAssocID="{D84C0B18-0FE2-4BCB-B15B-AAA5C6CEDA30}" presName="rootComposite" presStyleCnt="0"/>
      <dgm:spPr/>
      <dgm:t>
        <a:bodyPr/>
        <a:lstStyle/>
        <a:p>
          <a:endParaRPr lang="en-US"/>
        </a:p>
      </dgm:t>
    </dgm:pt>
    <dgm:pt modelId="{DE1FBDF6-7C69-41EF-A49A-B47345DCC2F4}" type="pres">
      <dgm:prSet presAssocID="{D84C0B18-0FE2-4BCB-B15B-AAA5C6CEDA30}" presName="rootText" presStyleLbl="node2" presStyleIdx="4" presStyleCnt="8" custScaleY="3038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29CA20-08D3-4696-8A58-A7CBD51B1FB9}" type="pres">
      <dgm:prSet presAssocID="{D84C0B18-0FE2-4BCB-B15B-AAA5C6CEDA30}" presName="rootConnector" presStyleLbl="node2" presStyleIdx="4" presStyleCnt="8"/>
      <dgm:spPr/>
      <dgm:t>
        <a:bodyPr/>
        <a:lstStyle/>
        <a:p>
          <a:endParaRPr lang="en-US"/>
        </a:p>
      </dgm:t>
    </dgm:pt>
    <dgm:pt modelId="{E1125C03-FE09-4971-A923-DFC43C32227D}" type="pres">
      <dgm:prSet presAssocID="{D84C0B18-0FE2-4BCB-B15B-AAA5C6CEDA30}" presName="hierChild4" presStyleCnt="0"/>
      <dgm:spPr/>
      <dgm:t>
        <a:bodyPr/>
        <a:lstStyle/>
        <a:p>
          <a:endParaRPr lang="en-US"/>
        </a:p>
      </dgm:t>
    </dgm:pt>
    <dgm:pt modelId="{9720AD9F-08FC-4E86-A74E-611EA3697C90}" type="pres">
      <dgm:prSet presAssocID="{D84C0B18-0FE2-4BCB-B15B-AAA5C6CEDA30}" presName="hierChild5" presStyleCnt="0"/>
      <dgm:spPr/>
      <dgm:t>
        <a:bodyPr/>
        <a:lstStyle/>
        <a:p>
          <a:endParaRPr lang="en-US"/>
        </a:p>
      </dgm:t>
    </dgm:pt>
    <dgm:pt modelId="{F8AC37B7-6CE8-43BC-8DD3-855D3F144E3F}" type="pres">
      <dgm:prSet presAssocID="{8C70EDD9-1D0E-4F33-80A5-59C73F0B9823}" presName="Name37" presStyleLbl="parChTrans1D2" presStyleIdx="5" presStyleCnt="8"/>
      <dgm:spPr/>
      <dgm:t>
        <a:bodyPr/>
        <a:lstStyle/>
        <a:p>
          <a:endParaRPr lang="en-US"/>
        </a:p>
      </dgm:t>
    </dgm:pt>
    <dgm:pt modelId="{25485714-E328-42B0-BBB2-D1A50B444AE9}" type="pres">
      <dgm:prSet presAssocID="{9EB1AE1E-074A-4B13-90FD-DF693F365C2A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F82D77E-DD6A-4392-8503-DE825B0580E3}" type="pres">
      <dgm:prSet presAssocID="{9EB1AE1E-074A-4B13-90FD-DF693F365C2A}" presName="rootComposite" presStyleCnt="0"/>
      <dgm:spPr/>
      <dgm:t>
        <a:bodyPr/>
        <a:lstStyle/>
        <a:p>
          <a:endParaRPr lang="en-US"/>
        </a:p>
      </dgm:t>
    </dgm:pt>
    <dgm:pt modelId="{4002BCA4-52AE-45B7-BD70-149138EAB235}" type="pres">
      <dgm:prSet presAssocID="{9EB1AE1E-074A-4B13-90FD-DF693F365C2A}" presName="rootText" presStyleLbl="node2" presStyleIdx="5" presStyleCnt="8" custScaleY="3038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B0F7C6-D270-483E-8741-5EACA687C9A8}" type="pres">
      <dgm:prSet presAssocID="{9EB1AE1E-074A-4B13-90FD-DF693F365C2A}" presName="rootConnector" presStyleLbl="node2" presStyleIdx="5" presStyleCnt="8"/>
      <dgm:spPr/>
      <dgm:t>
        <a:bodyPr/>
        <a:lstStyle/>
        <a:p>
          <a:endParaRPr lang="en-US"/>
        </a:p>
      </dgm:t>
    </dgm:pt>
    <dgm:pt modelId="{C53418B0-E15F-4557-8B3A-2E32A1B56550}" type="pres">
      <dgm:prSet presAssocID="{9EB1AE1E-074A-4B13-90FD-DF693F365C2A}" presName="hierChild4" presStyleCnt="0"/>
      <dgm:spPr/>
      <dgm:t>
        <a:bodyPr/>
        <a:lstStyle/>
        <a:p>
          <a:endParaRPr lang="en-US"/>
        </a:p>
      </dgm:t>
    </dgm:pt>
    <dgm:pt modelId="{66B569A1-E89B-4A83-9E8C-52D57B2842B3}" type="pres">
      <dgm:prSet presAssocID="{9EB1AE1E-074A-4B13-90FD-DF693F365C2A}" presName="hierChild5" presStyleCnt="0"/>
      <dgm:spPr/>
      <dgm:t>
        <a:bodyPr/>
        <a:lstStyle/>
        <a:p>
          <a:endParaRPr lang="en-US"/>
        </a:p>
      </dgm:t>
    </dgm:pt>
    <dgm:pt modelId="{5A2A1BD6-0FA9-4C68-BBC5-57ACDF7DFE97}" type="pres">
      <dgm:prSet presAssocID="{DCC8BD76-B0C5-4C32-BB00-1460262CC6DA}" presName="Name37" presStyleLbl="parChTrans1D2" presStyleIdx="6" presStyleCnt="8"/>
      <dgm:spPr/>
      <dgm:t>
        <a:bodyPr/>
        <a:lstStyle/>
        <a:p>
          <a:endParaRPr lang="en-US"/>
        </a:p>
      </dgm:t>
    </dgm:pt>
    <dgm:pt modelId="{25831914-9468-4B85-865C-8EEAEF3C847A}" type="pres">
      <dgm:prSet presAssocID="{C468DE08-5A52-4B2F-9646-383FE6BFFCAC}" presName="hierRoot2" presStyleCnt="0">
        <dgm:presLayoutVars>
          <dgm:hierBranch val="init"/>
        </dgm:presLayoutVars>
      </dgm:prSet>
      <dgm:spPr/>
    </dgm:pt>
    <dgm:pt modelId="{E5AF9F6F-B841-4B09-9565-8F0F7F8E1A44}" type="pres">
      <dgm:prSet presAssocID="{C468DE08-5A52-4B2F-9646-383FE6BFFCAC}" presName="rootComposite" presStyleCnt="0"/>
      <dgm:spPr/>
    </dgm:pt>
    <dgm:pt modelId="{4D21B6ED-D75E-48DE-ADCE-A6DEFBDFA8A7}" type="pres">
      <dgm:prSet presAssocID="{C468DE08-5A52-4B2F-9646-383FE6BFFCAC}" presName="rootText" presStyleLbl="node2" presStyleIdx="6" presStyleCnt="8" custScaleX="152098" custScaleY="3045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EDA256-1FF5-41B6-9315-68EC580ACB17}" type="pres">
      <dgm:prSet presAssocID="{C468DE08-5A52-4B2F-9646-383FE6BFFCAC}" presName="rootConnector" presStyleLbl="node2" presStyleIdx="6" presStyleCnt="8"/>
      <dgm:spPr/>
      <dgm:t>
        <a:bodyPr/>
        <a:lstStyle/>
        <a:p>
          <a:endParaRPr lang="en-US"/>
        </a:p>
      </dgm:t>
    </dgm:pt>
    <dgm:pt modelId="{CD56C57E-3995-4E71-B7D6-C16F1A08FCA4}" type="pres">
      <dgm:prSet presAssocID="{C468DE08-5A52-4B2F-9646-383FE6BFFCAC}" presName="hierChild4" presStyleCnt="0"/>
      <dgm:spPr/>
    </dgm:pt>
    <dgm:pt modelId="{6A18CD60-EED4-418A-A295-F9AFB99579E6}" type="pres">
      <dgm:prSet presAssocID="{C468DE08-5A52-4B2F-9646-383FE6BFFCAC}" presName="hierChild5" presStyleCnt="0"/>
      <dgm:spPr/>
    </dgm:pt>
    <dgm:pt modelId="{8995948B-ED78-4C18-A538-F7D5A90F8864}" type="pres">
      <dgm:prSet presAssocID="{1D5AB7D8-6FBF-4CAF-89AC-C5D03687AAC0}" presName="Name37" presStyleLbl="parChTrans1D2" presStyleIdx="7" presStyleCnt="8"/>
      <dgm:spPr/>
      <dgm:t>
        <a:bodyPr/>
        <a:lstStyle/>
        <a:p>
          <a:endParaRPr lang="en-US"/>
        </a:p>
      </dgm:t>
    </dgm:pt>
    <dgm:pt modelId="{96CDB44B-6299-4700-89A7-1324FACF2C87}" type="pres">
      <dgm:prSet presAssocID="{57D217C0-F637-4170-A2C9-296EAD4DDD21}" presName="hierRoot2" presStyleCnt="0">
        <dgm:presLayoutVars>
          <dgm:hierBranch val="init"/>
        </dgm:presLayoutVars>
      </dgm:prSet>
      <dgm:spPr/>
    </dgm:pt>
    <dgm:pt modelId="{F232F982-0585-4A5C-A41A-EAC1011A9A29}" type="pres">
      <dgm:prSet presAssocID="{57D217C0-F637-4170-A2C9-296EAD4DDD21}" presName="rootComposite" presStyleCnt="0"/>
      <dgm:spPr/>
    </dgm:pt>
    <dgm:pt modelId="{0CD8D1F7-971F-4FDC-A98D-791647754D97}" type="pres">
      <dgm:prSet presAssocID="{57D217C0-F637-4170-A2C9-296EAD4DDD21}" presName="rootText" presStyleLbl="node2" presStyleIdx="7" presStyleCnt="8" custScaleY="2965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BDEE9A-8AD4-445F-AF35-3A614B071102}" type="pres">
      <dgm:prSet presAssocID="{57D217C0-F637-4170-A2C9-296EAD4DDD21}" presName="rootConnector" presStyleLbl="node2" presStyleIdx="7" presStyleCnt="8"/>
      <dgm:spPr/>
      <dgm:t>
        <a:bodyPr/>
        <a:lstStyle/>
        <a:p>
          <a:endParaRPr lang="en-US"/>
        </a:p>
      </dgm:t>
    </dgm:pt>
    <dgm:pt modelId="{8E14B58B-D5B7-4D98-BC69-68597491F609}" type="pres">
      <dgm:prSet presAssocID="{57D217C0-F637-4170-A2C9-296EAD4DDD21}" presName="hierChild4" presStyleCnt="0"/>
      <dgm:spPr/>
    </dgm:pt>
    <dgm:pt modelId="{91BCA2B3-693A-4193-A329-70CF9624B406}" type="pres">
      <dgm:prSet presAssocID="{57D217C0-F637-4170-A2C9-296EAD4DDD21}" presName="hierChild5" presStyleCnt="0"/>
      <dgm:spPr/>
    </dgm:pt>
    <dgm:pt modelId="{466E0702-5AD9-4E96-B1A4-FB7164071098}" type="pres">
      <dgm:prSet presAssocID="{F6B252E5-C2FE-4432-A7E2-7CEF08567040}" presName="hierChild3" presStyleCnt="0"/>
      <dgm:spPr/>
      <dgm:t>
        <a:bodyPr/>
        <a:lstStyle/>
        <a:p>
          <a:endParaRPr lang="en-US"/>
        </a:p>
      </dgm:t>
    </dgm:pt>
  </dgm:ptLst>
  <dgm:cxnLst>
    <dgm:cxn modelId="{BB736357-368C-4673-A1A8-5AB366D88214}" type="presOf" srcId="{8DBB93D1-F05F-48EF-81F6-3C34613FF425}" destId="{9C3C5A70-075E-4A9F-B784-2934A6475FE8}" srcOrd="1" destOrd="0" presId="urn:microsoft.com/office/officeart/2005/8/layout/orgChart1"/>
    <dgm:cxn modelId="{B42B5597-0C0D-4708-BC46-90FA59EA62E3}" type="presOf" srcId="{DF6CC70F-5A1D-47C6-9913-5E8BBB44885D}" destId="{BA296181-3EAD-4CFD-A657-9FA4A3232A58}" srcOrd="1" destOrd="0" presId="urn:microsoft.com/office/officeart/2005/8/layout/orgChart1"/>
    <dgm:cxn modelId="{C6E52169-5AAC-4096-9E02-8EAB7F56F01D}" type="presOf" srcId="{9EB1AE1E-074A-4B13-90FD-DF693F365C2A}" destId="{4002BCA4-52AE-45B7-BD70-149138EAB235}" srcOrd="0" destOrd="0" presId="urn:microsoft.com/office/officeart/2005/8/layout/orgChart1"/>
    <dgm:cxn modelId="{3D13FB48-A159-4917-8987-C2C27E9A5D10}" type="presOf" srcId="{C504A6D0-6FCA-4D19-BC59-F5D7E3543394}" destId="{2C78180A-E918-4F92-B683-F8575E906C30}" srcOrd="0" destOrd="0" presId="urn:microsoft.com/office/officeart/2005/8/layout/orgChart1"/>
    <dgm:cxn modelId="{3FF7B24F-FDCA-402A-BF22-F248E4692A30}" type="presOf" srcId="{DCC8BD76-B0C5-4C32-BB00-1460262CC6DA}" destId="{5A2A1BD6-0FA9-4C68-BBC5-57ACDF7DFE97}" srcOrd="0" destOrd="0" presId="urn:microsoft.com/office/officeart/2005/8/layout/orgChart1"/>
    <dgm:cxn modelId="{1340923B-22DC-4097-81F5-547764872066}" type="presOf" srcId="{8ABE3631-DB7A-490B-BEA8-79DE3CCB279C}" destId="{5F108949-787F-45F6-8490-2C62E22672AD}" srcOrd="0" destOrd="0" presId="urn:microsoft.com/office/officeart/2005/8/layout/orgChart1"/>
    <dgm:cxn modelId="{ADE0A4F0-6E01-46FB-B373-D5AEB80766D1}" type="presOf" srcId="{57D217C0-F637-4170-A2C9-296EAD4DDD21}" destId="{EDBDEE9A-8AD4-445F-AF35-3A614B071102}" srcOrd="1" destOrd="0" presId="urn:microsoft.com/office/officeart/2005/8/layout/orgChart1"/>
    <dgm:cxn modelId="{23CE33CB-3D56-4BB1-A574-BF98F0556A28}" type="presOf" srcId="{D84C0B18-0FE2-4BCB-B15B-AAA5C6CEDA30}" destId="{FF29CA20-08D3-4696-8A58-A7CBD51B1FB9}" srcOrd="1" destOrd="0" presId="urn:microsoft.com/office/officeart/2005/8/layout/orgChart1"/>
    <dgm:cxn modelId="{A94D480F-FED3-4676-8A9F-BD8785E001D1}" srcId="{F6B252E5-C2FE-4432-A7E2-7CEF08567040}" destId="{D84C0B18-0FE2-4BCB-B15B-AAA5C6CEDA30}" srcOrd="0" destOrd="0" parTransId="{A9DDD386-9819-4D70-B62F-F1051ACEC9A4}" sibTransId="{4636F456-3F97-43C5-9502-58BBFB05C2D1}"/>
    <dgm:cxn modelId="{5DF7E667-4FEC-47BF-BE80-941C47A85297}" type="presOf" srcId="{8C70EDD9-1D0E-4F33-80A5-59C73F0B9823}" destId="{F8AC37B7-6CE8-43BC-8DD3-855D3F144E3F}" srcOrd="0" destOrd="0" presId="urn:microsoft.com/office/officeart/2005/8/layout/orgChart1"/>
    <dgm:cxn modelId="{40EDB818-824E-4C63-933D-AD0C20398ACA}" type="presOf" srcId="{8ABE3631-DB7A-490B-BEA8-79DE3CCB279C}" destId="{19139D9C-BE1B-4792-B035-B1EEC62B4BEF}" srcOrd="1" destOrd="0" presId="urn:microsoft.com/office/officeart/2005/8/layout/orgChart1"/>
    <dgm:cxn modelId="{BF3D82D8-7028-4E2C-BA5A-ACC3815A3ABB}" type="presOf" srcId="{F6B252E5-C2FE-4432-A7E2-7CEF08567040}" destId="{EFE6EBD9-8FE9-4639-9320-82DBFAD3E850}" srcOrd="1" destOrd="0" presId="urn:microsoft.com/office/officeart/2005/8/layout/orgChart1"/>
    <dgm:cxn modelId="{3093D70A-6D00-4D53-B5FB-7F906843BF49}" type="presOf" srcId="{C6A3948F-13FA-4660-BC93-8CEF2A468D66}" destId="{1F4F0261-ACDA-4079-A8E2-9D932927632A}" srcOrd="0" destOrd="0" presId="urn:microsoft.com/office/officeart/2005/8/layout/orgChart1"/>
    <dgm:cxn modelId="{0C3C36BC-35F9-4916-B096-476E640E24AA}" srcId="{F6B252E5-C2FE-4432-A7E2-7CEF08567040}" destId="{9EB1AE1E-074A-4B13-90FD-DF693F365C2A}" srcOrd="1" destOrd="0" parTransId="{8C70EDD9-1D0E-4F33-80A5-59C73F0B9823}" sibTransId="{4C514E2C-6784-4329-88A3-D63EC2EB494A}"/>
    <dgm:cxn modelId="{8E47685A-6E82-4884-A37F-CED2F5900CFA}" type="presOf" srcId="{A9DDD386-9819-4D70-B62F-F1051ACEC9A4}" destId="{AD6AA454-912F-4FF3-9D68-4ED1E2B9166A}" srcOrd="0" destOrd="0" presId="urn:microsoft.com/office/officeart/2005/8/layout/orgChart1"/>
    <dgm:cxn modelId="{61C9E09A-8BA9-45AA-B737-DD2C31843324}" type="presOf" srcId="{8DBB93D1-F05F-48EF-81F6-3C34613FF425}" destId="{472B22AE-80B3-40A8-9DE7-96999DB206C2}" srcOrd="0" destOrd="0" presId="urn:microsoft.com/office/officeart/2005/8/layout/orgChart1"/>
    <dgm:cxn modelId="{C7B6D6D2-2E53-4DB9-9E3A-CEDBA4BBFC07}" type="presOf" srcId="{F6B252E5-C2FE-4432-A7E2-7CEF08567040}" destId="{82497C36-14C5-4603-81F0-BB917C4F4710}" srcOrd="0" destOrd="0" presId="urn:microsoft.com/office/officeart/2005/8/layout/orgChart1"/>
    <dgm:cxn modelId="{347CDEA3-5559-4FBC-8C83-735E81E6948B}" type="presOf" srcId="{9F7B9AA3-9115-4B96-B119-6E88C9734B6B}" destId="{76988B6B-5C1C-4F35-B8D2-6E25D9314F75}" srcOrd="1" destOrd="0" presId="urn:microsoft.com/office/officeart/2005/8/layout/orgChart1"/>
    <dgm:cxn modelId="{CEA1F2E5-B571-4D2D-A1FC-5FA7C292AAAA}" type="presOf" srcId="{BCFDB13D-AC6C-416E-A081-D6A3370D493F}" destId="{676C243D-D213-4F28-8441-7574339235A7}" srcOrd="0" destOrd="0" presId="urn:microsoft.com/office/officeart/2005/8/layout/orgChart1"/>
    <dgm:cxn modelId="{B0E6C4C7-34C2-427C-8258-29E91DD8638F}" type="presOf" srcId="{57D217C0-F637-4170-A2C9-296EAD4DDD21}" destId="{0CD8D1F7-971F-4FDC-A98D-791647754D97}" srcOrd="0" destOrd="0" presId="urn:microsoft.com/office/officeart/2005/8/layout/orgChart1"/>
    <dgm:cxn modelId="{583D1F6C-990E-417E-A50C-AAC17B2F9EAB}" type="presOf" srcId="{C468DE08-5A52-4B2F-9646-383FE6BFFCAC}" destId="{6DEDA256-1FF5-41B6-9315-68EC580ACB17}" srcOrd="1" destOrd="0" presId="urn:microsoft.com/office/officeart/2005/8/layout/orgChart1"/>
    <dgm:cxn modelId="{25F5AAEE-4FA2-4A00-AC34-82ACDE75D8A4}" srcId="{0A158732-4B84-4132-ACD5-FFAA3DF203FD}" destId="{8DBB93D1-F05F-48EF-81F6-3C34613FF425}" srcOrd="0" destOrd="0" parTransId="{F4D98E2C-8194-4947-8654-6E81CD31ED76}" sibTransId="{CE8D9812-8A5F-4836-8885-CAD04BCB4B03}"/>
    <dgm:cxn modelId="{42889076-0540-45AC-A280-E123F5ECF4C3}" srcId="{8DBB93D1-F05F-48EF-81F6-3C34613FF425}" destId="{8ABE3631-DB7A-490B-BEA8-79DE3CCB279C}" srcOrd="0" destOrd="0" parTransId="{C504A6D0-6FCA-4D19-BC59-F5D7E3543394}" sibTransId="{07E099C5-454C-43CD-B8B2-B3F706A5970D}"/>
    <dgm:cxn modelId="{216593A0-28A7-41D8-B8CA-0A222890090B}" srcId="{8DBB93D1-F05F-48EF-81F6-3C34613FF425}" destId="{9F7B9AA3-9115-4B96-B119-6E88C9734B6B}" srcOrd="3" destOrd="0" parTransId="{37847E30-BF05-4D1E-9ECE-C8E49F307CC5}" sibTransId="{6F0E5B17-CEEA-4744-9146-6B1266E0A028}"/>
    <dgm:cxn modelId="{930FA05F-7835-4F02-81C4-08437BE75249}" type="presOf" srcId="{37847E30-BF05-4D1E-9ECE-C8E49F307CC5}" destId="{798E4A02-BE40-4DB3-A9AA-04F8E64ADBE6}" srcOrd="0" destOrd="0" presId="urn:microsoft.com/office/officeart/2005/8/layout/orgChart1"/>
    <dgm:cxn modelId="{5D0F4633-699C-4F15-BA6C-CB32D51BD078}" type="presOf" srcId="{D8417618-2DF3-441F-8BF3-3B363F0D3C0E}" destId="{FA4F1B82-27B8-44EF-9ED3-3DA21303A5B5}" srcOrd="0" destOrd="0" presId="urn:microsoft.com/office/officeart/2005/8/layout/orgChart1"/>
    <dgm:cxn modelId="{07A4A62F-FF75-440E-98E8-49162B6B05E5}" type="presOf" srcId="{D84C0B18-0FE2-4BCB-B15B-AAA5C6CEDA30}" destId="{DE1FBDF6-7C69-41EF-A49A-B47345DCC2F4}" srcOrd="0" destOrd="0" presId="urn:microsoft.com/office/officeart/2005/8/layout/orgChart1"/>
    <dgm:cxn modelId="{A9134B21-410A-46D1-8F90-F46EFB843B2A}" srcId="{8DBB93D1-F05F-48EF-81F6-3C34613FF425}" destId="{C6A3948F-13FA-4660-BC93-8CEF2A468D66}" srcOrd="1" destOrd="0" parTransId="{D8417618-2DF3-441F-8BF3-3B363F0D3C0E}" sibTransId="{2E365991-00D0-4780-812F-1751F29A1990}"/>
    <dgm:cxn modelId="{09A499F4-17CD-4644-A074-85A9A0023A8B}" srcId="{0A158732-4B84-4132-ACD5-FFAA3DF203FD}" destId="{F6B252E5-C2FE-4432-A7E2-7CEF08567040}" srcOrd="1" destOrd="0" parTransId="{4C23F73C-69F4-48BD-AC3D-84D95F335737}" sibTransId="{E33A4B83-08DE-484F-BF48-575C45DAF67C}"/>
    <dgm:cxn modelId="{82164013-DACD-4468-93E2-3D38689F1F7C}" srcId="{8DBB93D1-F05F-48EF-81F6-3C34613FF425}" destId="{DF6CC70F-5A1D-47C6-9913-5E8BBB44885D}" srcOrd="2" destOrd="0" parTransId="{BCFDB13D-AC6C-416E-A081-D6A3370D493F}" sibTransId="{5E3E6120-C5EF-4CC5-BB03-DF9C06848DEA}"/>
    <dgm:cxn modelId="{64AA7051-27F6-41E3-9A3B-09FD7A4BA205}" type="presOf" srcId="{DF6CC70F-5A1D-47C6-9913-5E8BBB44885D}" destId="{6BCB4BA9-2C32-4D6A-BE8C-9E09A1E94642}" srcOrd="0" destOrd="0" presId="urn:microsoft.com/office/officeart/2005/8/layout/orgChart1"/>
    <dgm:cxn modelId="{A9DF391A-6DCE-4FC0-865A-A604348B8026}" type="presOf" srcId="{C468DE08-5A52-4B2F-9646-383FE6BFFCAC}" destId="{4D21B6ED-D75E-48DE-ADCE-A6DEFBDFA8A7}" srcOrd="0" destOrd="0" presId="urn:microsoft.com/office/officeart/2005/8/layout/orgChart1"/>
    <dgm:cxn modelId="{206CB505-CD69-4129-9B60-8E7D21D0856E}" type="presOf" srcId="{0A158732-4B84-4132-ACD5-FFAA3DF203FD}" destId="{9F5B087A-0001-4624-A90E-B0FB48967BBF}" srcOrd="0" destOrd="0" presId="urn:microsoft.com/office/officeart/2005/8/layout/orgChart1"/>
    <dgm:cxn modelId="{ECEF8D40-0DA3-4835-9754-BB476B17E365}" type="presOf" srcId="{1D5AB7D8-6FBF-4CAF-89AC-C5D03687AAC0}" destId="{8995948B-ED78-4C18-A538-F7D5A90F8864}" srcOrd="0" destOrd="0" presId="urn:microsoft.com/office/officeart/2005/8/layout/orgChart1"/>
    <dgm:cxn modelId="{10AB6643-E8A5-44CC-8C90-D9890484365A}" type="presOf" srcId="{9F7B9AA3-9115-4B96-B119-6E88C9734B6B}" destId="{683C364A-F4D4-48D6-9AC1-34904D184CFE}" srcOrd="0" destOrd="0" presId="urn:microsoft.com/office/officeart/2005/8/layout/orgChart1"/>
    <dgm:cxn modelId="{ED9449EF-C193-48C9-8C37-E171F2E84605}" type="presOf" srcId="{C6A3948F-13FA-4660-BC93-8CEF2A468D66}" destId="{9AB3A78D-5FBC-4FBE-AD53-F41C344D8D4B}" srcOrd="1" destOrd="0" presId="urn:microsoft.com/office/officeart/2005/8/layout/orgChart1"/>
    <dgm:cxn modelId="{9B73DC83-93D5-47FC-AFED-B7B7E78A6CF3}" srcId="{F6B252E5-C2FE-4432-A7E2-7CEF08567040}" destId="{57D217C0-F637-4170-A2C9-296EAD4DDD21}" srcOrd="3" destOrd="0" parTransId="{1D5AB7D8-6FBF-4CAF-89AC-C5D03687AAC0}" sibTransId="{2F88A84F-6CA2-4AA1-A33A-36A9C7F28180}"/>
    <dgm:cxn modelId="{E41FA98F-BC29-47AF-BA4B-20591A3FD1B6}" type="presOf" srcId="{9EB1AE1E-074A-4B13-90FD-DF693F365C2A}" destId="{23B0F7C6-D270-483E-8741-5EACA687C9A8}" srcOrd="1" destOrd="0" presId="urn:microsoft.com/office/officeart/2005/8/layout/orgChart1"/>
    <dgm:cxn modelId="{42F3E69E-7A7D-42E1-9A6A-5C4BB4ADEDD8}" srcId="{F6B252E5-C2FE-4432-A7E2-7CEF08567040}" destId="{C468DE08-5A52-4B2F-9646-383FE6BFFCAC}" srcOrd="2" destOrd="0" parTransId="{DCC8BD76-B0C5-4C32-BB00-1460262CC6DA}" sibTransId="{8BDC3CA8-25BE-405A-90AD-25A9E45EA5D7}"/>
    <dgm:cxn modelId="{FEB314F0-9A7F-40EC-961C-5B1767573A1D}" type="presParOf" srcId="{9F5B087A-0001-4624-A90E-B0FB48967BBF}" destId="{947D3D22-E0A1-4D8F-B199-26E856956BCD}" srcOrd="0" destOrd="0" presId="urn:microsoft.com/office/officeart/2005/8/layout/orgChart1"/>
    <dgm:cxn modelId="{DE4DB206-21E7-42E6-A0E5-606F74E9FF79}" type="presParOf" srcId="{947D3D22-E0A1-4D8F-B199-26E856956BCD}" destId="{4F605DB2-AD3A-4B88-A156-0C35AC7ECC5D}" srcOrd="0" destOrd="0" presId="urn:microsoft.com/office/officeart/2005/8/layout/orgChart1"/>
    <dgm:cxn modelId="{CA758EB3-979B-481C-AF4A-5934D0D356E6}" type="presParOf" srcId="{4F605DB2-AD3A-4B88-A156-0C35AC7ECC5D}" destId="{472B22AE-80B3-40A8-9DE7-96999DB206C2}" srcOrd="0" destOrd="0" presId="urn:microsoft.com/office/officeart/2005/8/layout/orgChart1"/>
    <dgm:cxn modelId="{EEF75373-A555-485B-8A52-20CC4C7F874B}" type="presParOf" srcId="{4F605DB2-AD3A-4B88-A156-0C35AC7ECC5D}" destId="{9C3C5A70-075E-4A9F-B784-2934A6475FE8}" srcOrd="1" destOrd="0" presId="urn:microsoft.com/office/officeart/2005/8/layout/orgChart1"/>
    <dgm:cxn modelId="{D6981B9A-7F38-460C-9DED-5D94BA61CC1B}" type="presParOf" srcId="{947D3D22-E0A1-4D8F-B199-26E856956BCD}" destId="{4870D1EF-C28F-42CF-B0E1-A323D425344F}" srcOrd="1" destOrd="0" presId="urn:microsoft.com/office/officeart/2005/8/layout/orgChart1"/>
    <dgm:cxn modelId="{6D636B7F-50FC-406B-A665-9290CE474332}" type="presParOf" srcId="{4870D1EF-C28F-42CF-B0E1-A323D425344F}" destId="{2C78180A-E918-4F92-B683-F8575E906C30}" srcOrd="0" destOrd="0" presId="urn:microsoft.com/office/officeart/2005/8/layout/orgChart1"/>
    <dgm:cxn modelId="{32090293-5797-45FC-8E71-41157573844C}" type="presParOf" srcId="{4870D1EF-C28F-42CF-B0E1-A323D425344F}" destId="{705E3270-5756-4118-8E74-DE12834BFD16}" srcOrd="1" destOrd="0" presId="urn:microsoft.com/office/officeart/2005/8/layout/orgChart1"/>
    <dgm:cxn modelId="{C5BC4849-D706-4956-8856-85C6C2E9E5F5}" type="presParOf" srcId="{705E3270-5756-4118-8E74-DE12834BFD16}" destId="{78CE9BB0-BC21-42F8-BC28-432273CC875A}" srcOrd="0" destOrd="0" presId="urn:microsoft.com/office/officeart/2005/8/layout/orgChart1"/>
    <dgm:cxn modelId="{ABBC0AAF-29EF-4522-95C3-4D8C162433A1}" type="presParOf" srcId="{78CE9BB0-BC21-42F8-BC28-432273CC875A}" destId="{5F108949-787F-45F6-8490-2C62E22672AD}" srcOrd="0" destOrd="0" presId="urn:microsoft.com/office/officeart/2005/8/layout/orgChart1"/>
    <dgm:cxn modelId="{07D1249A-7DC0-4087-88CD-3E6638CB0D99}" type="presParOf" srcId="{78CE9BB0-BC21-42F8-BC28-432273CC875A}" destId="{19139D9C-BE1B-4792-B035-B1EEC62B4BEF}" srcOrd="1" destOrd="0" presId="urn:microsoft.com/office/officeart/2005/8/layout/orgChart1"/>
    <dgm:cxn modelId="{434ADAC9-7E6D-47DC-88D4-86AD03CC51DB}" type="presParOf" srcId="{705E3270-5756-4118-8E74-DE12834BFD16}" destId="{4FC75A0C-C624-49D8-BCE9-7A9D857C55A9}" srcOrd="1" destOrd="0" presId="urn:microsoft.com/office/officeart/2005/8/layout/orgChart1"/>
    <dgm:cxn modelId="{5BA52A7A-982B-4B60-821D-F112D9957BDE}" type="presParOf" srcId="{705E3270-5756-4118-8E74-DE12834BFD16}" destId="{7AC2516D-AB54-4399-BEC7-591B379EC30C}" srcOrd="2" destOrd="0" presId="urn:microsoft.com/office/officeart/2005/8/layout/orgChart1"/>
    <dgm:cxn modelId="{2DE470B7-FD50-4E77-9FC0-2A4F8293EC24}" type="presParOf" srcId="{4870D1EF-C28F-42CF-B0E1-A323D425344F}" destId="{FA4F1B82-27B8-44EF-9ED3-3DA21303A5B5}" srcOrd="2" destOrd="0" presId="urn:microsoft.com/office/officeart/2005/8/layout/orgChart1"/>
    <dgm:cxn modelId="{5D412C95-BBC6-40E2-BF44-26B4F31EE2E4}" type="presParOf" srcId="{4870D1EF-C28F-42CF-B0E1-A323D425344F}" destId="{388C0380-5627-4BC0-B778-6E989A31976F}" srcOrd="3" destOrd="0" presId="urn:microsoft.com/office/officeart/2005/8/layout/orgChart1"/>
    <dgm:cxn modelId="{C6BEE6FC-52C4-46B9-A039-3C828B339D51}" type="presParOf" srcId="{388C0380-5627-4BC0-B778-6E989A31976F}" destId="{2900159A-F854-4D9B-AC2C-5F1F26103789}" srcOrd="0" destOrd="0" presId="urn:microsoft.com/office/officeart/2005/8/layout/orgChart1"/>
    <dgm:cxn modelId="{CED781FA-5E49-4F1B-8A9F-9C4E49BBCEC9}" type="presParOf" srcId="{2900159A-F854-4D9B-AC2C-5F1F26103789}" destId="{1F4F0261-ACDA-4079-A8E2-9D932927632A}" srcOrd="0" destOrd="0" presId="urn:microsoft.com/office/officeart/2005/8/layout/orgChart1"/>
    <dgm:cxn modelId="{7B8038B3-D35B-4206-97FB-784A01B14592}" type="presParOf" srcId="{2900159A-F854-4D9B-AC2C-5F1F26103789}" destId="{9AB3A78D-5FBC-4FBE-AD53-F41C344D8D4B}" srcOrd="1" destOrd="0" presId="urn:microsoft.com/office/officeart/2005/8/layout/orgChart1"/>
    <dgm:cxn modelId="{B942A4FD-ABEC-4478-940E-C5F3F4366C6C}" type="presParOf" srcId="{388C0380-5627-4BC0-B778-6E989A31976F}" destId="{104DBDD0-428E-4A87-967B-7DD980C991B0}" srcOrd="1" destOrd="0" presId="urn:microsoft.com/office/officeart/2005/8/layout/orgChart1"/>
    <dgm:cxn modelId="{3D1F7EC9-DF05-47E6-BD77-DF138B7609CB}" type="presParOf" srcId="{388C0380-5627-4BC0-B778-6E989A31976F}" destId="{53BA43A5-B10F-48FA-9B0D-8345C0173C90}" srcOrd="2" destOrd="0" presId="urn:microsoft.com/office/officeart/2005/8/layout/orgChart1"/>
    <dgm:cxn modelId="{07C0114C-B739-47A5-9456-0E1D7A272874}" type="presParOf" srcId="{4870D1EF-C28F-42CF-B0E1-A323D425344F}" destId="{676C243D-D213-4F28-8441-7574339235A7}" srcOrd="4" destOrd="0" presId="urn:microsoft.com/office/officeart/2005/8/layout/orgChart1"/>
    <dgm:cxn modelId="{FE9AC392-C931-48F8-8F66-9AC9770087A0}" type="presParOf" srcId="{4870D1EF-C28F-42CF-B0E1-A323D425344F}" destId="{6250C40F-25F2-4AE0-995A-B2907CE90FF6}" srcOrd="5" destOrd="0" presId="urn:microsoft.com/office/officeart/2005/8/layout/orgChart1"/>
    <dgm:cxn modelId="{8535C559-3F94-4438-A564-763DFA024276}" type="presParOf" srcId="{6250C40F-25F2-4AE0-995A-B2907CE90FF6}" destId="{F9A03013-9CE4-4FBB-8AB2-0230799CBB69}" srcOrd="0" destOrd="0" presId="urn:microsoft.com/office/officeart/2005/8/layout/orgChart1"/>
    <dgm:cxn modelId="{11724DC0-FE81-4B6A-981B-2A3EE51B865C}" type="presParOf" srcId="{F9A03013-9CE4-4FBB-8AB2-0230799CBB69}" destId="{6BCB4BA9-2C32-4D6A-BE8C-9E09A1E94642}" srcOrd="0" destOrd="0" presId="urn:microsoft.com/office/officeart/2005/8/layout/orgChart1"/>
    <dgm:cxn modelId="{659D0752-CF80-44BD-8AA7-F813FE0A4084}" type="presParOf" srcId="{F9A03013-9CE4-4FBB-8AB2-0230799CBB69}" destId="{BA296181-3EAD-4CFD-A657-9FA4A3232A58}" srcOrd="1" destOrd="0" presId="urn:microsoft.com/office/officeart/2005/8/layout/orgChart1"/>
    <dgm:cxn modelId="{7C79B690-5073-4A46-9120-87038242B57A}" type="presParOf" srcId="{6250C40F-25F2-4AE0-995A-B2907CE90FF6}" destId="{768A45D7-6F86-46FA-A6E6-3A728D157DE1}" srcOrd="1" destOrd="0" presId="urn:microsoft.com/office/officeart/2005/8/layout/orgChart1"/>
    <dgm:cxn modelId="{34D9F524-5BCD-4B6A-B2FE-41CB1F963092}" type="presParOf" srcId="{6250C40F-25F2-4AE0-995A-B2907CE90FF6}" destId="{24EDF8E1-4FD3-40AF-8E73-D21CFC9B8FFC}" srcOrd="2" destOrd="0" presId="urn:microsoft.com/office/officeart/2005/8/layout/orgChart1"/>
    <dgm:cxn modelId="{BCD670AD-B1B0-467C-81BA-0AF2B9624D1C}" type="presParOf" srcId="{4870D1EF-C28F-42CF-B0E1-A323D425344F}" destId="{798E4A02-BE40-4DB3-A9AA-04F8E64ADBE6}" srcOrd="6" destOrd="0" presId="urn:microsoft.com/office/officeart/2005/8/layout/orgChart1"/>
    <dgm:cxn modelId="{2AC745BE-190F-4596-91C6-DBD24FD1D18E}" type="presParOf" srcId="{4870D1EF-C28F-42CF-B0E1-A323D425344F}" destId="{D8F457F9-B4BB-4700-B0B8-854E1E914FD8}" srcOrd="7" destOrd="0" presId="urn:microsoft.com/office/officeart/2005/8/layout/orgChart1"/>
    <dgm:cxn modelId="{6981AF8F-087E-4063-8885-F38A70E9B806}" type="presParOf" srcId="{D8F457F9-B4BB-4700-B0B8-854E1E914FD8}" destId="{A814241C-15B6-4CBB-89AF-787C2CC1963B}" srcOrd="0" destOrd="0" presId="urn:microsoft.com/office/officeart/2005/8/layout/orgChart1"/>
    <dgm:cxn modelId="{983DA8E9-9FB7-487D-8B43-8D71A6C16E55}" type="presParOf" srcId="{A814241C-15B6-4CBB-89AF-787C2CC1963B}" destId="{683C364A-F4D4-48D6-9AC1-34904D184CFE}" srcOrd="0" destOrd="0" presId="urn:microsoft.com/office/officeart/2005/8/layout/orgChart1"/>
    <dgm:cxn modelId="{0D277E9F-36B0-45AF-9A14-A10829B944A6}" type="presParOf" srcId="{A814241C-15B6-4CBB-89AF-787C2CC1963B}" destId="{76988B6B-5C1C-4F35-B8D2-6E25D9314F75}" srcOrd="1" destOrd="0" presId="urn:microsoft.com/office/officeart/2005/8/layout/orgChart1"/>
    <dgm:cxn modelId="{8B469F1F-B034-4B2A-ACB9-9AAEC292A88A}" type="presParOf" srcId="{D8F457F9-B4BB-4700-B0B8-854E1E914FD8}" destId="{620B61A9-FED5-489E-9848-D7456A119C4B}" srcOrd="1" destOrd="0" presId="urn:microsoft.com/office/officeart/2005/8/layout/orgChart1"/>
    <dgm:cxn modelId="{FE9B1496-2F8F-457B-BB56-C9C8DCCF878B}" type="presParOf" srcId="{D8F457F9-B4BB-4700-B0B8-854E1E914FD8}" destId="{78DB6D27-506B-4677-BE91-9C39AE3BE1A1}" srcOrd="2" destOrd="0" presId="urn:microsoft.com/office/officeart/2005/8/layout/orgChart1"/>
    <dgm:cxn modelId="{F43A6111-7AD8-4471-923C-31AD90EE75BA}" type="presParOf" srcId="{947D3D22-E0A1-4D8F-B199-26E856956BCD}" destId="{752C198B-CCF0-4531-AEDA-0701B8A326FE}" srcOrd="2" destOrd="0" presId="urn:microsoft.com/office/officeart/2005/8/layout/orgChart1"/>
    <dgm:cxn modelId="{DFA0A16D-1612-49D4-BF7A-01EE9E798270}" type="presParOf" srcId="{9F5B087A-0001-4624-A90E-B0FB48967BBF}" destId="{D0A536AD-B859-437C-B0CE-D43BCF298DD6}" srcOrd="1" destOrd="0" presId="urn:microsoft.com/office/officeart/2005/8/layout/orgChart1"/>
    <dgm:cxn modelId="{26F7BD88-BAD8-4119-A910-F27310C4640E}" type="presParOf" srcId="{D0A536AD-B859-437C-B0CE-D43BCF298DD6}" destId="{A9BD05A4-B790-4BED-9E96-9DF1496984CE}" srcOrd="0" destOrd="0" presId="urn:microsoft.com/office/officeart/2005/8/layout/orgChart1"/>
    <dgm:cxn modelId="{A628F3A7-CB5E-4932-8C28-FEE73E4A6C3A}" type="presParOf" srcId="{A9BD05A4-B790-4BED-9E96-9DF1496984CE}" destId="{82497C36-14C5-4603-81F0-BB917C4F4710}" srcOrd="0" destOrd="0" presId="urn:microsoft.com/office/officeart/2005/8/layout/orgChart1"/>
    <dgm:cxn modelId="{CCB69144-CC99-4A8F-9EA7-59B26F396CA2}" type="presParOf" srcId="{A9BD05A4-B790-4BED-9E96-9DF1496984CE}" destId="{EFE6EBD9-8FE9-4639-9320-82DBFAD3E850}" srcOrd="1" destOrd="0" presId="urn:microsoft.com/office/officeart/2005/8/layout/orgChart1"/>
    <dgm:cxn modelId="{DE681FFF-5062-4006-9421-742EA2271A20}" type="presParOf" srcId="{D0A536AD-B859-437C-B0CE-D43BCF298DD6}" destId="{9B0D16AD-C660-42B8-AD04-B0085E12B89E}" srcOrd="1" destOrd="0" presId="urn:microsoft.com/office/officeart/2005/8/layout/orgChart1"/>
    <dgm:cxn modelId="{661DCF1C-0B80-4E23-B099-4DEA2F3359A9}" type="presParOf" srcId="{9B0D16AD-C660-42B8-AD04-B0085E12B89E}" destId="{AD6AA454-912F-4FF3-9D68-4ED1E2B9166A}" srcOrd="0" destOrd="0" presId="urn:microsoft.com/office/officeart/2005/8/layout/orgChart1"/>
    <dgm:cxn modelId="{9AAFD035-A8D1-4C1D-A585-A226608D9717}" type="presParOf" srcId="{9B0D16AD-C660-42B8-AD04-B0085E12B89E}" destId="{75BEF049-BA6E-4391-A0AD-E55DD7F5CC80}" srcOrd="1" destOrd="0" presId="urn:microsoft.com/office/officeart/2005/8/layout/orgChart1"/>
    <dgm:cxn modelId="{88DFFF40-9390-4A02-99B0-47CB70C2F64D}" type="presParOf" srcId="{75BEF049-BA6E-4391-A0AD-E55DD7F5CC80}" destId="{1489CF63-8DFA-4428-A0FC-056B23169172}" srcOrd="0" destOrd="0" presId="urn:microsoft.com/office/officeart/2005/8/layout/orgChart1"/>
    <dgm:cxn modelId="{9D311B97-1A60-4209-BFB1-B45C3EA143BD}" type="presParOf" srcId="{1489CF63-8DFA-4428-A0FC-056B23169172}" destId="{DE1FBDF6-7C69-41EF-A49A-B47345DCC2F4}" srcOrd="0" destOrd="0" presId="urn:microsoft.com/office/officeart/2005/8/layout/orgChart1"/>
    <dgm:cxn modelId="{AB00645E-38AD-4BD4-AFD6-FBDB6BF775D0}" type="presParOf" srcId="{1489CF63-8DFA-4428-A0FC-056B23169172}" destId="{FF29CA20-08D3-4696-8A58-A7CBD51B1FB9}" srcOrd="1" destOrd="0" presId="urn:microsoft.com/office/officeart/2005/8/layout/orgChart1"/>
    <dgm:cxn modelId="{8A838383-3E8B-412A-9B77-2612493CFCF2}" type="presParOf" srcId="{75BEF049-BA6E-4391-A0AD-E55DD7F5CC80}" destId="{E1125C03-FE09-4971-A923-DFC43C32227D}" srcOrd="1" destOrd="0" presId="urn:microsoft.com/office/officeart/2005/8/layout/orgChart1"/>
    <dgm:cxn modelId="{BD82B1B8-CC03-4102-A737-9874470B6D39}" type="presParOf" srcId="{75BEF049-BA6E-4391-A0AD-E55DD7F5CC80}" destId="{9720AD9F-08FC-4E86-A74E-611EA3697C90}" srcOrd="2" destOrd="0" presId="urn:microsoft.com/office/officeart/2005/8/layout/orgChart1"/>
    <dgm:cxn modelId="{8D039C6D-44BB-4EF4-9E48-96A3446371CA}" type="presParOf" srcId="{9B0D16AD-C660-42B8-AD04-B0085E12B89E}" destId="{F8AC37B7-6CE8-43BC-8DD3-855D3F144E3F}" srcOrd="2" destOrd="0" presId="urn:microsoft.com/office/officeart/2005/8/layout/orgChart1"/>
    <dgm:cxn modelId="{C2A745E2-4219-433A-84BA-867478EAB68E}" type="presParOf" srcId="{9B0D16AD-C660-42B8-AD04-B0085E12B89E}" destId="{25485714-E328-42B0-BBB2-D1A50B444AE9}" srcOrd="3" destOrd="0" presId="urn:microsoft.com/office/officeart/2005/8/layout/orgChart1"/>
    <dgm:cxn modelId="{8634EB0F-F25D-4A91-9F5D-23F77DE37BA3}" type="presParOf" srcId="{25485714-E328-42B0-BBB2-D1A50B444AE9}" destId="{CF82D77E-DD6A-4392-8503-DE825B0580E3}" srcOrd="0" destOrd="0" presId="urn:microsoft.com/office/officeart/2005/8/layout/orgChart1"/>
    <dgm:cxn modelId="{7D5FDE88-5739-4740-9731-266FC07A2F1F}" type="presParOf" srcId="{CF82D77E-DD6A-4392-8503-DE825B0580E3}" destId="{4002BCA4-52AE-45B7-BD70-149138EAB235}" srcOrd="0" destOrd="0" presId="urn:microsoft.com/office/officeart/2005/8/layout/orgChart1"/>
    <dgm:cxn modelId="{BFE0569D-4CC0-4260-97C5-CEB59DFD9A0D}" type="presParOf" srcId="{CF82D77E-DD6A-4392-8503-DE825B0580E3}" destId="{23B0F7C6-D270-483E-8741-5EACA687C9A8}" srcOrd="1" destOrd="0" presId="urn:microsoft.com/office/officeart/2005/8/layout/orgChart1"/>
    <dgm:cxn modelId="{65A0B6C1-4BFD-40AE-BAD6-927D1E31B4DB}" type="presParOf" srcId="{25485714-E328-42B0-BBB2-D1A50B444AE9}" destId="{C53418B0-E15F-4557-8B3A-2E32A1B56550}" srcOrd="1" destOrd="0" presId="urn:microsoft.com/office/officeart/2005/8/layout/orgChart1"/>
    <dgm:cxn modelId="{DBF12156-A1F6-4B69-BACA-00465AB2E6FD}" type="presParOf" srcId="{25485714-E328-42B0-BBB2-D1A50B444AE9}" destId="{66B569A1-E89B-4A83-9E8C-52D57B2842B3}" srcOrd="2" destOrd="0" presId="urn:microsoft.com/office/officeart/2005/8/layout/orgChart1"/>
    <dgm:cxn modelId="{F1A93033-9A48-4E94-98B9-CE4694C68C7F}" type="presParOf" srcId="{9B0D16AD-C660-42B8-AD04-B0085E12B89E}" destId="{5A2A1BD6-0FA9-4C68-BBC5-57ACDF7DFE97}" srcOrd="4" destOrd="0" presId="urn:microsoft.com/office/officeart/2005/8/layout/orgChart1"/>
    <dgm:cxn modelId="{E02836D7-09A4-4C11-9106-A775893A5D60}" type="presParOf" srcId="{9B0D16AD-C660-42B8-AD04-B0085E12B89E}" destId="{25831914-9468-4B85-865C-8EEAEF3C847A}" srcOrd="5" destOrd="0" presId="urn:microsoft.com/office/officeart/2005/8/layout/orgChart1"/>
    <dgm:cxn modelId="{9FD7F44A-F5F1-4889-9397-573639DB89D1}" type="presParOf" srcId="{25831914-9468-4B85-865C-8EEAEF3C847A}" destId="{E5AF9F6F-B841-4B09-9565-8F0F7F8E1A44}" srcOrd="0" destOrd="0" presId="urn:microsoft.com/office/officeart/2005/8/layout/orgChart1"/>
    <dgm:cxn modelId="{3A35E300-FF80-4229-A555-43BA8B18A044}" type="presParOf" srcId="{E5AF9F6F-B841-4B09-9565-8F0F7F8E1A44}" destId="{4D21B6ED-D75E-48DE-ADCE-A6DEFBDFA8A7}" srcOrd="0" destOrd="0" presId="urn:microsoft.com/office/officeart/2005/8/layout/orgChart1"/>
    <dgm:cxn modelId="{E7E00951-0CAB-4680-B13C-4878E8886999}" type="presParOf" srcId="{E5AF9F6F-B841-4B09-9565-8F0F7F8E1A44}" destId="{6DEDA256-1FF5-41B6-9315-68EC580ACB17}" srcOrd="1" destOrd="0" presId="urn:microsoft.com/office/officeart/2005/8/layout/orgChart1"/>
    <dgm:cxn modelId="{CE2009ED-B927-491E-B063-437C341CDC8D}" type="presParOf" srcId="{25831914-9468-4B85-865C-8EEAEF3C847A}" destId="{CD56C57E-3995-4E71-B7D6-C16F1A08FCA4}" srcOrd="1" destOrd="0" presId="urn:microsoft.com/office/officeart/2005/8/layout/orgChart1"/>
    <dgm:cxn modelId="{B3D8BC45-0EFB-4F28-8404-B1C30F88A927}" type="presParOf" srcId="{25831914-9468-4B85-865C-8EEAEF3C847A}" destId="{6A18CD60-EED4-418A-A295-F9AFB99579E6}" srcOrd="2" destOrd="0" presId="urn:microsoft.com/office/officeart/2005/8/layout/orgChart1"/>
    <dgm:cxn modelId="{6E9FC9A3-4027-4855-A0B5-000CEC083A07}" type="presParOf" srcId="{9B0D16AD-C660-42B8-AD04-B0085E12B89E}" destId="{8995948B-ED78-4C18-A538-F7D5A90F8864}" srcOrd="6" destOrd="0" presId="urn:microsoft.com/office/officeart/2005/8/layout/orgChart1"/>
    <dgm:cxn modelId="{FD5FC372-A3B2-4A05-A8B7-6E6CDFB10F4A}" type="presParOf" srcId="{9B0D16AD-C660-42B8-AD04-B0085E12B89E}" destId="{96CDB44B-6299-4700-89A7-1324FACF2C87}" srcOrd="7" destOrd="0" presId="urn:microsoft.com/office/officeart/2005/8/layout/orgChart1"/>
    <dgm:cxn modelId="{F279146D-2A1E-4041-868E-6F856EADE49E}" type="presParOf" srcId="{96CDB44B-6299-4700-89A7-1324FACF2C87}" destId="{F232F982-0585-4A5C-A41A-EAC1011A9A29}" srcOrd="0" destOrd="0" presId="urn:microsoft.com/office/officeart/2005/8/layout/orgChart1"/>
    <dgm:cxn modelId="{456354FC-4732-42FB-A342-EA7DD4E59152}" type="presParOf" srcId="{F232F982-0585-4A5C-A41A-EAC1011A9A29}" destId="{0CD8D1F7-971F-4FDC-A98D-791647754D97}" srcOrd="0" destOrd="0" presId="urn:microsoft.com/office/officeart/2005/8/layout/orgChart1"/>
    <dgm:cxn modelId="{3807E9A5-4969-488D-B9FD-29147A3F4C85}" type="presParOf" srcId="{F232F982-0585-4A5C-A41A-EAC1011A9A29}" destId="{EDBDEE9A-8AD4-445F-AF35-3A614B071102}" srcOrd="1" destOrd="0" presId="urn:microsoft.com/office/officeart/2005/8/layout/orgChart1"/>
    <dgm:cxn modelId="{6C5F7277-743A-489C-8D25-44640A889F59}" type="presParOf" srcId="{96CDB44B-6299-4700-89A7-1324FACF2C87}" destId="{8E14B58B-D5B7-4D98-BC69-68597491F609}" srcOrd="1" destOrd="0" presId="urn:microsoft.com/office/officeart/2005/8/layout/orgChart1"/>
    <dgm:cxn modelId="{7345E24A-9189-4D41-A05A-DDB2ADB511EE}" type="presParOf" srcId="{96CDB44B-6299-4700-89A7-1324FACF2C87}" destId="{91BCA2B3-693A-4193-A329-70CF9624B406}" srcOrd="2" destOrd="0" presId="urn:microsoft.com/office/officeart/2005/8/layout/orgChart1"/>
    <dgm:cxn modelId="{830EC328-4EDC-46CA-9D22-888C7BC0CAE3}" type="presParOf" srcId="{D0A536AD-B859-437C-B0CE-D43BCF298DD6}" destId="{466E0702-5AD9-4E96-B1A4-FB7164071098}" srcOrd="2" destOrd="0" presId="urn:microsoft.com/office/officeart/2005/8/layout/orgChart1"/>
  </dgm:cxnLst>
  <dgm:bg>
    <a:noFill/>
  </dgm:bg>
  <dgm:whole>
    <a:ln w="285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5948B-ED78-4C18-A538-F7D5A90F8864}">
      <dsp:nvSpPr>
        <dsp:cNvPr id="0" name=""/>
        <dsp:cNvSpPr/>
      </dsp:nvSpPr>
      <dsp:spPr>
        <a:xfrm>
          <a:off x="12869057" y="1780458"/>
          <a:ext cx="3598343" cy="364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41"/>
              </a:lnTo>
              <a:lnTo>
                <a:pt x="3598343" y="182041"/>
              </a:lnTo>
              <a:lnTo>
                <a:pt x="3598343" y="36408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2A1BD6-0FA9-4C68-BBC5-57ACDF7DFE97}">
      <dsp:nvSpPr>
        <dsp:cNvPr id="0" name=""/>
        <dsp:cNvSpPr/>
      </dsp:nvSpPr>
      <dsp:spPr>
        <a:xfrm>
          <a:off x="12869057" y="1780458"/>
          <a:ext cx="1048907" cy="364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41"/>
              </a:lnTo>
              <a:lnTo>
                <a:pt x="1048907" y="182041"/>
              </a:lnTo>
              <a:lnTo>
                <a:pt x="1048907" y="36408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AC37B7-6CE8-43BC-8DD3-855D3F144E3F}">
      <dsp:nvSpPr>
        <dsp:cNvPr id="0" name=""/>
        <dsp:cNvSpPr/>
      </dsp:nvSpPr>
      <dsp:spPr>
        <a:xfrm>
          <a:off x="11368529" y="1780458"/>
          <a:ext cx="1500527" cy="364083"/>
        </a:xfrm>
        <a:custGeom>
          <a:avLst/>
          <a:gdLst/>
          <a:ahLst/>
          <a:cxnLst/>
          <a:rect l="0" t="0" r="0" b="0"/>
          <a:pathLst>
            <a:path>
              <a:moveTo>
                <a:pt x="1500527" y="0"/>
              </a:moveTo>
              <a:lnTo>
                <a:pt x="1500527" y="182041"/>
              </a:lnTo>
              <a:lnTo>
                <a:pt x="0" y="182041"/>
              </a:lnTo>
              <a:lnTo>
                <a:pt x="0" y="36408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6AA454-912F-4FF3-9D68-4ED1E2B9166A}">
      <dsp:nvSpPr>
        <dsp:cNvPr id="0" name=""/>
        <dsp:cNvSpPr/>
      </dsp:nvSpPr>
      <dsp:spPr>
        <a:xfrm>
          <a:off x="9270713" y="1780458"/>
          <a:ext cx="3598343" cy="364083"/>
        </a:xfrm>
        <a:custGeom>
          <a:avLst/>
          <a:gdLst/>
          <a:ahLst/>
          <a:cxnLst/>
          <a:rect l="0" t="0" r="0" b="0"/>
          <a:pathLst>
            <a:path>
              <a:moveTo>
                <a:pt x="3598343" y="0"/>
              </a:moveTo>
              <a:lnTo>
                <a:pt x="3598343" y="182041"/>
              </a:lnTo>
              <a:lnTo>
                <a:pt x="0" y="182041"/>
              </a:lnTo>
              <a:lnTo>
                <a:pt x="0" y="36408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E4A02-BE40-4DB3-A9AA-04F8E64ADBE6}">
      <dsp:nvSpPr>
        <dsp:cNvPr id="0" name=""/>
        <dsp:cNvSpPr/>
      </dsp:nvSpPr>
      <dsp:spPr>
        <a:xfrm>
          <a:off x="4026173" y="1780458"/>
          <a:ext cx="3146723" cy="364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41"/>
              </a:lnTo>
              <a:lnTo>
                <a:pt x="3146723" y="182041"/>
              </a:lnTo>
              <a:lnTo>
                <a:pt x="3146723" y="36408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6C243D-D213-4F28-8441-7574339235A7}">
      <dsp:nvSpPr>
        <dsp:cNvPr id="0" name=""/>
        <dsp:cNvSpPr/>
      </dsp:nvSpPr>
      <dsp:spPr>
        <a:xfrm>
          <a:off x="4026173" y="1780458"/>
          <a:ext cx="1048907" cy="364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041"/>
              </a:lnTo>
              <a:lnTo>
                <a:pt x="1048907" y="182041"/>
              </a:lnTo>
              <a:lnTo>
                <a:pt x="1048907" y="36408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4F1B82-27B8-44EF-9ED3-3DA21303A5B5}">
      <dsp:nvSpPr>
        <dsp:cNvPr id="0" name=""/>
        <dsp:cNvSpPr/>
      </dsp:nvSpPr>
      <dsp:spPr>
        <a:xfrm>
          <a:off x="2977265" y="1780458"/>
          <a:ext cx="1048907" cy="364083"/>
        </a:xfrm>
        <a:custGeom>
          <a:avLst/>
          <a:gdLst/>
          <a:ahLst/>
          <a:cxnLst/>
          <a:rect l="0" t="0" r="0" b="0"/>
          <a:pathLst>
            <a:path>
              <a:moveTo>
                <a:pt x="1048907" y="0"/>
              </a:moveTo>
              <a:lnTo>
                <a:pt x="1048907" y="182041"/>
              </a:lnTo>
              <a:lnTo>
                <a:pt x="0" y="182041"/>
              </a:lnTo>
              <a:lnTo>
                <a:pt x="0" y="36408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8180A-E918-4F92-B683-F8575E906C30}">
      <dsp:nvSpPr>
        <dsp:cNvPr id="0" name=""/>
        <dsp:cNvSpPr/>
      </dsp:nvSpPr>
      <dsp:spPr>
        <a:xfrm>
          <a:off x="879449" y="1780458"/>
          <a:ext cx="3146723" cy="364083"/>
        </a:xfrm>
        <a:custGeom>
          <a:avLst/>
          <a:gdLst/>
          <a:ahLst/>
          <a:cxnLst/>
          <a:rect l="0" t="0" r="0" b="0"/>
          <a:pathLst>
            <a:path>
              <a:moveTo>
                <a:pt x="3146723" y="0"/>
              </a:moveTo>
              <a:lnTo>
                <a:pt x="3146723" y="182041"/>
              </a:lnTo>
              <a:lnTo>
                <a:pt x="0" y="182041"/>
              </a:lnTo>
              <a:lnTo>
                <a:pt x="0" y="36408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B22AE-80B3-40A8-9DE7-96999DB206C2}">
      <dsp:nvSpPr>
        <dsp:cNvPr id="0" name=""/>
        <dsp:cNvSpPr/>
      </dsp:nvSpPr>
      <dsp:spPr>
        <a:xfrm>
          <a:off x="1440407" y="204764"/>
          <a:ext cx="5171532" cy="157569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Các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nhân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tố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tự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nhiên</a:t>
          </a:r>
          <a:endParaRPr lang="en-US" sz="2800" i="0" kern="120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sp:txBody>
      <dsp:txXfrm>
        <a:off x="1440407" y="204764"/>
        <a:ext cx="5171532" cy="1575693"/>
      </dsp:txXfrm>
    </dsp:sp>
    <dsp:sp modelId="{5F108949-787F-45F6-8490-2C62E22672AD}">
      <dsp:nvSpPr>
        <dsp:cNvPr id="0" name=""/>
        <dsp:cNvSpPr/>
      </dsp:nvSpPr>
      <dsp:spPr>
        <a:xfrm>
          <a:off x="12583" y="2144542"/>
          <a:ext cx="1733732" cy="263400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Địa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hình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và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đất</a:t>
          </a:r>
          <a:endParaRPr lang="en-US" sz="2800" i="0" kern="120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sp:txBody>
      <dsp:txXfrm>
        <a:off x="12583" y="2144542"/>
        <a:ext cx="1733732" cy="2634007"/>
      </dsp:txXfrm>
    </dsp:sp>
    <dsp:sp modelId="{1F4F0261-ACDA-4079-A8E2-9D932927632A}">
      <dsp:nvSpPr>
        <dsp:cNvPr id="0" name=""/>
        <dsp:cNvSpPr/>
      </dsp:nvSpPr>
      <dsp:spPr>
        <a:xfrm>
          <a:off x="2110399" y="2144542"/>
          <a:ext cx="1733732" cy="263400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Khí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hậu</a:t>
          </a:r>
          <a:endParaRPr lang="en-US" sz="2800" i="0" kern="120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sp:txBody>
      <dsp:txXfrm>
        <a:off x="2110399" y="2144542"/>
        <a:ext cx="1733732" cy="2634007"/>
      </dsp:txXfrm>
    </dsp:sp>
    <dsp:sp modelId="{6BCB4BA9-2C32-4D6A-BE8C-9E09A1E94642}">
      <dsp:nvSpPr>
        <dsp:cNvPr id="0" name=""/>
        <dsp:cNvSpPr/>
      </dsp:nvSpPr>
      <dsp:spPr>
        <a:xfrm>
          <a:off x="4208215" y="2144542"/>
          <a:ext cx="1733732" cy="263400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Nguồn nước</a:t>
          </a:r>
          <a:endParaRPr lang="en-US" sz="2800" i="0" kern="120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sp:txBody>
      <dsp:txXfrm>
        <a:off x="4208215" y="2144542"/>
        <a:ext cx="1733732" cy="2634007"/>
      </dsp:txXfrm>
    </dsp:sp>
    <dsp:sp modelId="{683C364A-F4D4-48D6-9AC1-34904D184CFE}">
      <dsp:nvSpPr>
        <dsp:cNvPr id="0" name=""/>
        <dsp:cNvSpPr/>
      </dsp:nvSpPr>
      <dsp:spPr>
        <a:xfrm>
          <a:off x="6306031" y="2144542"/>
          <a:ext cx="1733732" cy="263400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Sinh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vật</a:t>
          </a:r>
          <a:endParaRPr lang="en-US" sz="2800" i="0" kern="120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sp:txBody>
      <dsp:txXfrm>
        <a:off x="6306031" y="2144542"/>
        <a:ext cx="1733732" cy="2634007"/>
      </dsp:txXfrm>
    </dsp:sp>
    <dsp:sp modelId="{82497C36-14C5-4603-81F0-BB917C4F4710}">
      <dsp:nvSpPr>
        <dsp:cNvPr id="0" name=""/>
        <dsp:cNvSpPr/>
      </dsp:nvSpPr>
      <dsp:spPr>
        <a:xfrm>
          <a:off x="10283291" y="204764"/>
          <a:ext cx="5171532" cy="157569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Các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nhân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tố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kinh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tế-xã</a:t>
          </a:r>
          <a:r>
            <a:rPr lang="en-US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 </a:t>
          </a:r>
          <a:r>
            <a:rPr lang="en-US" sz="2800" b="0" i="0" u="none" kern="1200" dirty="0" err="1" smtClean="0">
              <a:solidFill>
                <a:schemeClr val="bg1"/>
              </a:solidFill>
              <a:latin typeface="#9Slide03 Cabin Condensed Bold" panose="00000806000000000000" pitchFamily="2" charset="-93"/>
            </a:rPr>
            <a:t>hội</a:t>
          </a:r>
          <a:endParaRPr lang="en-US" sz="2800" i="0" kern="120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sp:txBody>
      <dsp:txXfrm>
        <a:off x="10283291" y="204764"/>
        <a:ext cx="5171532" cy="1575693"/>
      </dsp:txXfrm>
    </dsp:sp>
    <dsp:sp modelId="{DE1FBDF6-7C69-41EF-A49A-B47345DCC2F4}">
      <dsp:nvSpPr>
        <dsp:cNvPr id="0" name=""/>
        <dsp:cNvSpPr/>
      </dsp:nvSpPr>
      <dsp:spPr>
        <a:xfrm>
          <a:off x="8403847" y="2144542"/>
          <a:ext cx="1733732" cy="263400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b="0" i="0" u="none" kern="1200" dirty="0" smtClean="0">
              <a:solidFill>
                <a:schemeClr val="bg1"/>
              </a:solidFill>
              <a:latin typeface="#9Slide03 Cabin Condensed Bold" panose="00000806000000000000" pitchFamily="2" charset="-93"/>
            </a:rPr>
            <a:t>Dân cư và lao động</a:t>
          </a:r>
          <a:endParaRPr lang="en-US" sz="2800" i="0" kern="120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sp:txBody>
      <dsp:txXfrm>
        <a:off x="8403847" y="2144542"/>
        <a:ext cx="1733732" cy="2634007"/>
      </dsp:txXfrm>
    </dsp:sp>
    <dsp:sp modelId="{4002BCA4-52AE-45B7-BD70-149138EAB235}">
      <dsp:nvSpPr>
        <dsp:cNvPr id="0" name=""/>
        <dsp:cNvSpPr/>
      </dsp:nvSpPr>
      <dsp:spPr>
        <a:xfrm>
          <a:off x="10501663" y="2144542"/>
          <a:ext cx="1733732" cy="263400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>
              <a:latin typeface="#9Slide03 Cabin Condensed Bold" panose="00000806000000000000" pitchFamily="2" charset="-93"/>
            </a:rPr>
            <a:t>Chính sách phát triển nông nghiệp</a:t>
          </a:r>
          <a:endParaRPr lang="en-US" sz="2800" i="0" kern="120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sp:txBody>
      <dsp:txXfrm>
        <a:off x="10501663" y="2144542"/>
        <a:ext cx="1733732" cy="2634007"/>
      </dsp:txXfrm>
    </dsp:sp>
    <dsp:sp modelId="{4D21B6ED-D75E-48DE-ADCE-A6DEFBDFA8A7}">
      <dsp:nvSpPr>
        <dsp:cNvPr id="0" name=""/>
        <dsp:cNvSpPr/>
      </dsp:nvSpPr>
      <dsp:spPr>
        <a:xfrm>
          <a:off x="12599479" y="2144542"/>
          <a:ext cx="2636972" cy="263981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>
              <a:latin typeface="#9Slide03 Cabin Condensed Bold" panose="00000806000000000000" pitchFamily="2" charset="-93"/>
            </a:rPr>
            <a:t>Khoa học công nghệ và cơ sở vật chất kỹ thuật</a:t>
          </a:r>
          <a:endParaRPr lang="en-US" sz="2800" i="0" kern="120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sp:txBody>
      <dsp:txXfrm>
        <a:off x="12599479" y="2144542"/>
        <a:ext cx="2636972" cy="2639815"/>
      </dsp:txXfrm>
    </dsp:sp>
    <dsp:sp modelId="{0CD8D1F7-971F-4FDC-A98D-791647754D97}">
      <dsp:nvSpPr>
        <dsp:cNvPr id="0" name=""/>
        <dsp:cNvSpPr/>
      </dsp:nvSpPr>
      <dsp:spPr>
        <a:xfrm>
          <a:off x="15600535" y="2144542"/>
          <a:ext cx="1733732" cy="25708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800" kern="1200" dirty="0" smtClean="0">
              <a:latin typeface="#9Slide03 Cabin Condensed Bold" panose="00000806000000000000" pitchFamily="2" charset="-93"/>
            </a:rPr>
            <a:t>Thị trường tiêu thụ nông sản</a:t>
          </a:r>
          <a:endParaRPr lang="en-US" sz="2800" i="0" kern="1200" dirty="0">
            <a:solidFill>
              <a:schemeClr val="bg1"/>
            </a:solidFill>
            <a:latin typeface="#9Slide03 Cabin Condensed Bold" panose="00000806000000000000" pitchFamily="2" charset="-93"/>
          </a:endParaRPr>
        </a:p>
      </dsp:txBody>
      <dsp:txXfrm>
        <a:off x="15600535" y="2144542"/>
        <a:ext cx="1733732" cy="2570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0CE2D-6B87-4B38-AA00-4D126F2E8A5B}" type="datetimeFigureOut">
              <a:rPr lang="en-US" smtClean="0"/>
              <a:t>11/1/2026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26B7D-C4AC-42F0-A1F1-BEB776655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0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26B7D-C4AC-42F0-A1F1-BEB776655E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29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6.svg"/><Relationship Id="rId3" Type="http://schemas.openxmlformats.org/officeDocument/2006/relationships/image" Target="../media/image40.svg"/><Relationship Id="rId7" Type="http://schemas.openxmlformats.org/officeDocument/2006/relationships/image" Target="../media/image35.svg"/><Relationship Id="rId12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2.png"/><Relationship Id="rId5" Type="http://schemas.openxmlformats.org/officeDocument/2006/relationships/image" Target="../media/image33.svg"/><Relationship Id="rId15" Type="http://schemas.openxmlformats.org/officeDocument/2006/relationships/image" Target="../media/image117.svg"/><Relationship Id="rId10" Type="http://schemas.openxmlformats.org/officeDocument/2006/relationships/image" Target="../media/image41.png"/><Relationship Id="rId4" Type="http://schemas.openxmlformats.org/officeDocument/2006/relationships/image" Target="../media/image16.png"/><Relationship Id="rId9" Type="http://schemas.openxmlformats.org/officeDocument/2006/relationships/image" Target="../media/image50.sv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svg"/><Relationship Id="rId8" Type="http://schemas.openxmlformats.org/officeDocument/2006/relationships/image" Target="../media/image35.svg"/><Relationship Id="rId18" Type="http://schemas.openxmlformats.org/officeDocument/2006/relationships/image" Target="../media/image46.jpeg"/><Relationship Id="rId3" Type="http://schemas.openxmlformats.org/officeDocument/2006/relationships/image" Target="../media/image40.svg"/><Relationship Id="rId17" Type="http://schemas.openxmlformats.org/officeDocument/2006/relationships/image" Target="../media/image17.png"/><Relationship Id="rId2" Type="http://schemas.openxmlformats.org/officeDocument/2006/relationships/image" Target="../media/image44.png"/><Relationship Id="rId16" Type="http://schemas.openxmlformats.org/officeDocument/2006/relationships/image" Target="../media/image16.pn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5" Type="http://schemas.openxmlformats.org/officeDocument/2006/relationships/image" Target="../media/image45.jpeg"/><Relationship Id="rId19" Type="http://schemas.openxmlformats.org/officeDocument/2006/relationships/image" Target="../media/image47.jpe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107.svg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9.jpeg"/><Relationship Id="rId10" Type="http://schemas.openxmlformats.org/officeDocument/2006/relationships/image" Target="../media/image35.sv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51.png"/><Relationship Id="rId5" Type="http://schemas.openxmlformats.org/officeDocument/2006/relationships/image" Target="../media/image16.png"/><Relationship Id="rId10" Type="http://schemas.openxmlformats.org/officeDocument/2006/relationships/image" Target="../media/image54.svg"/><Relationship Id="rId4" Type="http://schemas.openxmlformats.org/officeDocument/2006/relationships/image" Target="../media/image40.sv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3" Type="http://schemas.openxmlformats.org/officeDocument/2006/relationships/image" Target="../media/image112.svg"/><Relationship Id="rId7" Type="http://schemas.openxmlformats.org/officeDocument/2006/relationships/image" Target="../media/image33.svg"/><Relationship Id="rId12" Type="http://schemas.openxmlformats.org/officeDocument/2006/relationships/image" Target="../media/image86.svg"/><Relationship Id="rId2" Type="http://schemas.openxmlformats.org/officeDocument/2006/relationships/image" Target="../media/image9.png"/><Relationship Id="rId16" Type="http://schemas.openxmlformats.org/officeDocument/2006/relationships/image" Target="../media/image1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53.png"/><Relationship Id="rId5" Type="http://schemas.openxmlformats.org/officeDocument/2006/relationships/image" Target="../media/image40.svg"/><Relationship Id="rId15" Type="http://schemas.openxmlformats.org/officeDocument/2006/relationships/image" Target="../media/image26.png"/><Relationship Id="rId10" Type="http://schemas.openxmlformats.org/officeDocument/2006/relationships/image" Target="../media/image52.png"/><Relationship Id="rId4" Type="http://schemas.openxmlformats.org/officeDocument/2006/relationships/image" Target="../media/image21.png"/><Relationship Id="rId9" Type="http://schemas.openxmlformats.org/officeDocument/2006/relationships/image" Target="../media/image35.svg"/><Relationship Id="rId14" Type="http://schemas.openxmlformats.org/officeDocument/2006/relationships/image" Target="../media/image5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6.png"/><Relationship Id="rId18" Type="http://schemas.openxmlformats.org/officeDocument/2006/relationships/image" Target="../media/image31.png"/><Relationship Id="rId3" Type="http://schemas.openxmlformats.org/officeDocument/2006/relationships/image" Target="../media/image112.svg"/><Relationship Id="rId7" Type="http://schemas.openxmlformats.org/officeDocument/2006/relationships/image" Target="../media/image33.sv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9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88.svg"/><Relationship Id="rId5" Type="http://schemas.openxmlformats.org/officeDocument/2006/relationships/image" Target="../media/image40.svg"/><Relationship Id="rId15" Type="http://schemas.openxmlformats.org/officeDocument/2006/relationships/image" Target="../media/image58.png"/><Relationship Id="rId10" Type="http://schemas.openxmlformats.org/officeDocument/2006/relationships/image" Target="../media/image54.png"/><Relationship Id="rId19" Type="http://schemas.openxmlformats.org/officeDocument/2006/relationships/image" Target="../media/image58.svg"/><Relationship Id="rId4" Type="http://schemas.openxmlformats.org/officeDocument/2006/relationships/image" Target="../media/image21.png"/><Relationship Id="rId9" Type="http://schemas.openxmlformats.org/officeDocument/2006/relationships/image" Target="../media/image35.sv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0.svg"/><Relationship Id="rId7" Type="http://schemas.openxmlformats.org/officeDocument/2006/relationships/image" Target="../media/image35.svg"/><Relationship Id="rId12" Type="http://schemas.openxmlformats.org/officeDocument/2006/relationships/image" Target="../media/image11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9.png"/><Relationship Id="rId5" Type="http://schemas.openxmlformats.org/officeDocument/2006/relationships/image" Target="../media/image33.svg"/><Relationship Id="rId10" Type="http://schemas.openxmlformats.org/officeDocument/2006/relationships/image" Target="../media/image61.png"/><Relationship Id="rId4" Type="http://schemas.openxmlformats.org/officeDocument/2006/relationships/image" Target="../media/image16.png"/><Relationship Id="rId9" Type="http://schemas.openxmlformats.org/officeDocument/2006/relationships/image" Target="../media/image6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9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7" Type="http://schemas.openxmlformats.org/officeDocument/2006/relationships/image" Target="../media/image9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6.png"/><Relationship Id="rId10" Type="http://schemas.openxmlformats.org/officeDocument/2006/relationships/image" Target="../media/image112.svg"/><Relationship Id="rId4" Type="http://schemas.openxmlformats.org/officeDocument/2006/relationships/image" Target="../media/image14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17.svg"/><Relationship Id="rId7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6.png"/><Relationship Id="rId15" Type="http://schemas.openxmlformats.org/officeDocument/2006/relationships/image" Target="../media/image20.svg"/><Relationship Id="rId10" Type="http://schemas.openxmlformats.org/officeDocument/2006/relationships/image" Target="../media/image66.png"/><Relationship Id="rId9" Type="http://schemas.openxmlformats.org/officeDocument/2006/relationships/image" Target="../media/image103.svg"/><Relationship Id="rId1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112.svg"/><Relationship Id="rId7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sv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23.sv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Relationship Id="rId1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3.svg"/><Relationship Id="rId7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5.svg"/><Relationship Id="rId10" Type="http://schemas.openxmlformats.org/officeDocument/2006/relationships/image" Target="../media/image27.sv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18" Type="http://schemas.openxmlformats.org/officeDocument/2006/relationships/image" Target="../media/image117.svg"/><Relationship Id="rId3" Type="http://schemas.openxmlformats.org/officeDocument/2006/relationships/image" Target="../media/image38.svg"/><Relationship Id="rId7" Type="http://schemas.openxmlformats.org/officeDocument/2006/relationships/image" Target="../media/image33.sv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image" Target="../media/image20.pn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2.svg"/><Relationship Id="rId5" Type="http://schemas.openxmlformats.org/officeDocument/2006/relationships/image" Target="../media/image40.sv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5.svg"/><Relationship Id="rId1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22.png"/><Relationship Id="rId18" Type="http://schemas.openxmlformats.org/officeDocument/2006/relationships/image" Target="../media/image52.svg"/><Relationship Id="rId3" Type="http://schemas.openxmlformats.org/officeDocument/2006/relationships/diagramLayout" Target="../diagrams/layout1.xml"/><Relationship Id="rId21" Type="http://schemas.openxmlformats.org/officeDocument/2006/relationships/image" Target="../media/image30.png"/><Relationship Id="rId7" Type="http://schemas.openxmlformats.org/officeDocument/2006/relationships/image" Target="../media/image21.png"/><Relationship Id="rId12" Type="http://schemas.openxmlformats.org/officeDocument/2006/relationships/image" Target="../media/image35.svg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diagramData" Target="../diagrams/data1.xml"/><Relationship Id="rId16" Type="http://schemas.openxmlformats.org/officeDocument/2006/relationships/image" Target="../media/image50.svg"/><Relationship Id="rId20" Type="http://schemas.openxmlformats.org/officeDocument/2006/relationships/image" Target="../media/image54.svg"/><Relationship Id="rId29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7.png"/><Relationship Id="rId24" Type="http://schemas.openxmlformats.org/officeDocument/2006/relationships/image" Target="../media/image58.sv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28" Type="http://schemas.openxmlformats.org/officeDocument/2006/relationships/image" Target="../media/image33.png"/><Relationship Id="rId10" Type="http://schemas.openxmlformats.org/officeDocument/2006/relationships/image" Target="../media/image33.svg"/><Relationship Id="rId19" Type="http://schemas.openxmlformats.org/officeDocument/2006/relationships/image" Target="../media/image29.png"/><Relationship Id="rId31" Type="http://schemas.microsoft.com/office/2007/relationships/hdphoto" Target="../media/hdphoto1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Relationship Id="rId14" Type="http://schemas.openxmlformats.org/officeDocument/2006/relationships/image" Target="../media/image42.svg"/><Relationship Id="rId22" Type="http://schemas.openxmlformats.org/officeDocument/2006/relationships/image" Target="../media/image56.svg"/><Relationship Id="rId27" Type="http://schemas.openxmlformats.org/officeDocument/2006/relationships/image" Target="../media/image61.svg"/><Relationship Id="rId30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5.png"/><Relationship Id="rId18" Type="http://schemas.openxmlformats.org/officeDocument/2006/relationships/image" Target="../media/image26.png"/><Relationship Id="rId3" Type="http://schemas.openxmlformats.org/officeDocument/2006/relationships/image" Target="../media/image38.svg"/><Relationship Id="rId7" Type="http://schemas.openxmlformats.org/officeDocument/2006/relationships/image" Target="../media/image33.svg"/><Relationship Id="rId12" Type="http://schemas.openxmlformats.org/officeDocument/2006/relationships/image" Target="../media/image23.png"/><Relationship Id="rId17" Type="http://schemas.openxmlformats.org/officeDocument/2006/relationships/image" Target="../media/image37.png"/><Relationship Id="rId2" Type="http://schemas.openxmlformats.org/officeDocument/2006/relationships/image" Target="../media/image20.pn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2.svg"/><Relationship Id="rId5" Type="http://schemas.openxmlformats.org/officeDocument/2006/relationships/image" Target="../media/image40.svg"/><Relationship Id="rId15" Type="http://schemas.openxmlformats.org/officeDocument/2006/relationships/image" Target="../media/image36.png"/><Relationship Id="rId10" Type="http://schemas.openxmlformats.org/officeDocument/2006/relationships/image" Target="../media/image22.png"/><Relationship Id="rId19" Type="http://schemas.openxmlformats.org/officeDocument/2006/relationships/image" Target="../media/image117.svg"/><Relationship Id="rId4" Type="http://schemas.openxmlformats.org/officeDocument/2006/relationships/image" Target="../media/image21.png"/><Relationship Id="rId9" Type="http://schemas.openxmlformats.org/officeDocument/2006/relationships/image" Target="../media/image35.svg"/><Relationship Id="rId14" Type="http://schemas.openxmlformats.org/officeDocument/2006/relationships/image" Target="../media/image6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2.svg"/><Relationship Id="rId3" Type="http://schemas.openxmlformats.org/officeDocument/2006/relationships/image" Target="../media/image40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39" b="-55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1332" y="3775512"/>
            <a:ext cx="13265335" cy="2735975"/>
            <a:chOff x="0" y="0"/>
            <a:chExt cx="3493751" cy="7205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93751" cy="720586"/>
            </a:xfrm>
            <a:custGeom>
              <a:avLst/>
              <a:gdLst/>
              <a:ahLst/>
              <a:cxnLst/>
              <a:rect l="l" t="t" r="r" b="b"/>
              <a:pathLst>
                <a:path w="3493751" h="720586">
                  <a:moveTo>
                    <a:pt x="0" y="0"/>
                  </a:moveTo>
                  <a:lnTo>
                    <a:pt x="3493751" y="0"/>
                  </a:lnTo>
                  <a:lnTo>
                    <a:pt x="3493751" y="720586"/>
                  </a:lnTo>
                  <a:lnTo>
                    <a:pt x="0" y="720586"/>
                  </a:lnTo>
                  <a:close/>
                </a:path>
              </a:pathLst>
            </a:custGeom>
            <a:solidFill>
              <a:srgbClr val="05665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93751" cy="768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1332" y="3775512"/>
            <a:ext cx="13265335" cy="2735975"/>
          </a:xfrm>
          <a:custGeom>
            <a:avLst/>
            <a:gdLst/>
            <a:ahLst/>
            <a:cxnLst/>
            <a:rect l="l" t="t" r="r" b="b"/>
            <a:pathLst>
              <a:path w="13265335" h="2735975">
                <a:moveTo>
                  <a:pt x="0" y="0"/>
                </a:moveTo>
                <a:lnTo>
                  <a:pt x="13265336" y="0"/>
                </a:lnTo>
                <a:lnTo>
                  <a:pt x="13265336" y="2735976"/>
                </a:lnTo>
                <a:lnTo>
                  <a:pt x="0" y="273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15705" t="-161779" r="-11196" b="-14892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11332" y="3775512"/>
            <a:ext cx="13265335" cy="2735975"/>
          </a:xfrm>
          <a:custGeom>
            <a:avLst/>
            <a:gdLst/>
            <a:ahLst/>
            <a:cxnLst/>
            <a:rect l="l" t="t" r="r" b="b"/>
            <a:pathLst>
              <a:path w="13265335" h="2735975">
                <a:moveTo>
                  <a:pt x="0" y="0"/>
                </a:moveTo>
                <a:lnTo>
                  <a:pt x="13265336" y="0"/>
                </a:lnTo>
                <a:lnTo>
                  <a:pt x="13265336" y="2735976"/>
                </a:lnTo>
                <a:lnTo>
                  <a:pt x="0" y="2735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376080" y="4108125"/>
            <a:ext cx="11535837" cy="207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r>
              <a:rPr lang="en-US" sz="11099" spc="543" dirty="0">
                <a:solidFill>
                  <a:srgbClr val="FFFFFF"/>
                </a:solidFill>
                <a:latin typeface="BHN Nexa Rust Slab Heavy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47" y="333062"/>
            <a:ext cx="4452085" cy="1391277"/>
          </a:xfrm>
          <a:custGeom>
            <a:avLst/>
            <a:gdLst/>
            <a:ahLst/>
            <a:cxnLst/>
            <a:rect l="l" t="t" r="r" b="b"/>
            <a:pathLst>
              <a:path w="4452085" h="1391277">
                <a:moveTo>
                  <a:pt x="0" y="0"/>
                </a:moveTo>
                <a:lnTo>
                  <a:pt x="4452086" y="0"/>
                </a:lnTo>
                <a:lnTo>
                  <a:pt x="4452086" y="1391276"/>
                </a:lnTo>
                <a:lnTo>
                  <a:pt x="0" y="1391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0494" y="952500"/>
            <a:ext cx="378390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Baloo"/>
              </a:rPr>
              <a:t>Hoạt động</a:t>
            </a:r>
          </a:p>
        </p:txBody>
      </p:sp>
      <p:sp>
        <p:nvSpPr>
          <p:cNvPr id="4" name="Freeform 4"/>
          <p:cNvSpPr/>
          <p:nvPr/>
        </p:nvSpPr>
        <p:spPr>
          <a:xfrm>
            <a:off x="3964040" y="374521"/>
            <a:ext cx="1675421" cy="1675421"/>
          </a:xfrm>
          <a:custGeom>
            <a:avLst/>
            <a:gdLst/>
            <a:ahLst/>
            <a:cxnLst/>
            <a:rect l="l" t="t" r="r" b="b"/>
            <a:pathLst>
              <a:path w="1675421" h="1675421">
                <a:moveTo>
                  <a:pt x="0" y="0"/>
                </a:moveTo>
                <a:lnTo>
                  <a:pt x="1675421" y="0"/>
                </a:lnTo>
                <a:lnTo>
                  <a:pt x="1675421" y="1675421"/>
                </a:lnTo>
                <a:lnTo>
                  <a:pt x="0" y="1675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75690" y="333062"/>
            <a:ext cx="2469203" cy="2006228"/>
          </a:xfrm>
          <a:custGeom>
            <a:avLst/>
            <a:gdLst/>
            <a:ahLst/>
            <a:cxnLst/>
            <a:rect l="l" t="t" r="r" b="b"/>
            <a:pathLst>
              <a:path w="2469203" h="2006228">
                <a:moveTo>
                  <a:pt x="0" y="0"/>
                </a:moveTo>
                <a:lnTo>
                  <a:pt x="2469203" y="0"/>
                </a:lnTo>
                <a:lnTo>
                  <a:pt x="2469203" y="2006227"/>
                </a:lnTo>
                <a:lnTo>
                  <a:pt x="0" y="2006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30050" y="574237"/>
            <a:ext cx="2948927" cy="1839393"/>
          </a:xfrm>
          <a:custGeom>
            <a:avLst/>
            <a:gdLst/>
            <a:ahLst/>
            <a:cxnLst/>
            <a:rect l="l" t="t" r="r" b="b"/>
            <a:pathLst>
              <a:path w="2948927" h="1839393">
                <a:moveTo>
                  <a:pt x="0" y="0"/>
                </a:moveTo>
                <a:lnTo>
                  <a:pt x="2948926" y="0"/>
                </a:lnTo>
                <a:lnTo>
                  <a:pt x="2948926" y="1839393"/>
                </a:lnTo>
                <a:lnTo>
                  <a:pt x="0" y="18393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4359" y="3218094"/>
            <a:ext cx="10250204" cy="6563437"/>
          </a:xfrm>
          <a:custGeom>
            <a:avLst/>
            <a:gdLst/>
            <a:ahLst/>
            <a:cxnLst/>
            <a:rect l="l" t="t" r="r" b="b"/>
            <a:pathLst>
              <a:path w="10250204" h="6563437">
                <a:moveTo>
                  <a:pt x="0" y="0"/>
                </a:moveTo>
                <a:lnTo>
                  <a:pt x="10250205" y="0"/>
                </a:lnTo>
                <a:lnTo>
                  <a:pt x="10250205" y="6563437"/>
                </a:lnTo>
                <a:lnTo>
                  <a:pt x="0" y="6563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03998" y="8341408"/>
            <a:ext cx="3069096" cy="1833785"/>
          </a:xfrm>
          <a:custGeom>
            <a:avLst/>
            <a:gdLst/>
            <a:ahLst/>
            <a:cxnLst/>
            <a:rect l="l" t="t" r="r" b="b"/>
            <a:pathLst>
              <a:path w="3069096" h="1833785">
                <a:moveTo>
                  <a:pt x="0" y="0"/>
                </a:moveTo>
                <a:lnTo>
                  <a:pt x="3069096" y="0"/>
                </a:lnTo>
                <a:lnTo>
                  <a:pt x="3069096" y="1833784"/>
                </a:lnTo>
                <a:lnTo>
                  <a:pt x="0" y="18337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90533" y="5991350"/>
            <a:ext cx="2597467" cy="4114800"/>
          </a:xfrm>
          <a:custGeom>
            <a:avLst/>
            <a:gdLst/>
            <a:ahLst/>
            <a:cxnLst/>
            <a:rect l="l" t="t" r="r" b="b"/>
            <a:pathLst>
              <a:path w="2597467" h="4114800">
                <a:moveTo>
                  <a:pt x="0" y="0"/>
                </a:moveTo>
                <a:lnTo>
                  <a:pt x="2597467" y="0"/>
                </a:lnTo>
                <a:lnTo>
                  <a:pt x="25974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51128" y="739213"/>
            <a:ext cx="1101244" cy="85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1"/>
              </a:lnSpc>
              <a:spcBef>
                <a:spcPct val="0"/>
              </a:spcBef>
            </a:pPr>
            <a:r>
              <a:rPr lang="en-US" sz="5058">
                <a:solidFill>
                  <a:srgbClr val="FFFFEF"/>
                </a:solidFill>
                <a:latin typeface="CS Gordon Rounded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24605" y="1675714"/>
            <a:ext cx="752391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34520D"/>
                </a:solidFill>
                <a:latin typeface="Baloo"/>
              </a:rPr>
              <a:t>ĐỊA HÌNH VÀ ĐẤT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52620" y="507562"/>
            <a:ext cx="9267880" cy="119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420">
                <a:solidFill>
                  <a:srgbClr val="F26B6D"/>
                </a:solidFill>
                <a:latin typeface="Baloo"/>
              </a:rPr>
              <a:t>CÁC NHÂN TỐ CHÍNH ẢNH HƯỞNG </a:t>
            </a:r>
          </a:p>
          <a:p>
            <a:pPr marL="0" lvl="0" indent="0" algn="ctr">
              <a:lnSpc>
                <a:spcPts val="4788"/>
              </a:lnSpc>
              <a:spcBef>
                <a:spcPct val="0"/>
              </a:spcBef>
            </a:pPr>
            <a:r>
              <a:rPr lang="en-US" sz="3420">
                <a:solidFill>
                  <a:srgbClr val="F26B6D"/>
                </a:solidFill>
                <a:latin typeface="Baloo"/>
              </a:rPr>
              <a:t>TỚI SỰ PHÁT TRIỂN VÀ PHÂN BỐ NÔNG NGHIỆP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07033" y="3233488"/>
            <a:ext cx="5838646" cy="29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31"/>
              </a:lnSpc>
            </a:pPr>
            <a:r>
              <a:rPr lang="en-US" sz="2899" dirty="0" err="1">
                <a:solidFill>
                  <a:srgbClr val="172900"/>
                </a:solidFill>
                <a:latin typeface="Lato Bold"/>
              </a:rPr>
              <a:t>Với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đất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28A2A"/>
                </a:solidFill>
                <a:latin typeface="Lato Bold"/>
              </a:rPr>
              <a:t>phù</a:t>
            </a:r>
            <a:r>
              <a:rPr lang="en-US" sz="2899" dirty="0">
                <a:solidFill>
                  <a:srgbClr val="F28A2A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28A2A"/>
                </a:solidFill>
                <a:latin typeface="Lato Bold"/>
              </a:rPr>
              <a:t>sa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địa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hình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là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28A2A"/>
                </a:solidFill>
                <a:latin typeface="Lato Bold"/>
              </a:rPr>
              <a:t>đồng</a:t>
            </a:r>
            <a:r>
              <a:rPr lang="en-US" sz="2899" dirty="0">
                <a:solidFill>
                  <a:srgbClr val="F28A2A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28A2A"/>
                </a:solidFill>
                <a:latin typeface="Lato Bold"/>
              </a:rPr>
              <a:t>bằng</a:t>
            </a:r>
            <a:r>
              <a:rPr lang="en-US" sz="2899" dirty="0">
                <a:solidFill>
                  <a:srgbClr val="F28A2A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28A2A"/>
                </a:solidFill>
                <a:latin typeface="Lato Bold"/>
              </a:rPr>
              <a:t>châu</a:t>
            </a:r>
            <a:r>
              <a:rPr lang="en-US" sz="2899" dirty="0">
                <a:solidFill>
                  <a:srgbClr val="F28A2A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28A2A"/>
                </a:solidFill>
                <a:latin typeface="Lato Bold"/>
              </a:rPr>
              <a:t>thổ</a:t>
            </a:r>
            <a:endParaRPr lang="en-US" sz="2899" dirty="0">
              <a:solidFill>
                <a:srgbClr val="F28A2A"/>
              </a:solidFill>
              <a:latin typeface="Lato Bold"/>
            </a:endParaRPr>
          </a:p>
          <a:p>
            <a:pPr algn="just">
              <a:lnSpc>
                <a:spcPts val="6031"/>
              </a:lnSpc>
            </a:pPr>
            <a:r>
              <a:rPr lang="en-US" sz="2899" dirty="0" err="1">
                <a:solidFill>
                  <a:srgbClr val="172900"/>
                </a:solidFill>
                <a:latin typeface="Lato Bold"/>
              </a:rPr>
              <a:t>Đồng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bằng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sông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Cửu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Long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là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vựa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lúa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lớn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nhất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cả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nước</a:t>
            </a:r>
            <a:endParaRPr lang="en-US" sz="2899" dirty="0">
              <a:solidFill>
                <a:srgbClr val="172900"/>
              </a:solidFill>
              <a:latin typeface="Lato Bold"/>
            </a:endParaRPr>
          </a:p>
        </p:txBody>
      </p:sp>
      <p:sp>
        <p:nvSpPr>
          <p:cNvPr id="14" name="Freeform 9"/>
          <p:cNvSpPr/>
          <p:nvPr/>
        </p:nvSpPr>
        <p:spPr>
          <a:xfrm flipH="1">
            <a:off x="11359983" y="6499812"/>
            <a:ext cx="4631679" cy="5362291"/>
          </a:xfrm>
          <a:custGeom>
            <a:avLst/>
            <a:gdLst/>
            <a:ahLst/>
            <a:cxnLst/>
            <a:rect l="l" t="t" r="r" b="b"/>
            <a:pathLst>
              <a:path w="4631679" h="5362291">
                <a:moveTo>
                  <a:pt x="4631680" y="0"/>
                </a:moveTo>
                <a:lnTo>
                  <a:pt x="0" y="0"/>
                </a:lnTo>
                <a:lnTo>
                  <a:pt x="0" y="5362292"/>
                </a:lnTo>
                <a:lnTo>
                  <a:pt x="4631680" y="5362292"/>
                </a:lnTo>
                <a:lnTo>
                  <a:pt x="463168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15373943" y="-754948"/>
            <a:ext cx="4761311" cy="4689892"/>
          </a:xfrm>
          <a:custGeom>
            <a:avLst/>
            <a:gdLst/>
            <a:ahLst/>
            <a:cxnLst/>
            <a:rect l="l" t="t" r="r" b="b"/>
            <a:pathLst>
              <a:path w="4761311" h="4689892">
                <a:moveTo>
                  <a:pt x="0" y="0"/>
                </a:moveTo>
                <a:lnTo>
                  <a:pt x="4761312" y="0"/>
                </a:lnTo>
                <a:lnTo>
                  <a:pt x="4761312" y="4689892"/>
                </a:lnTo>
                <a:lnTo>
                  <a:pt x="0" y="468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43747" y="333062"/>
            <a:ext cx="4452085" cy="1391277"/>
          </a:xfrm>
          <a:custGeom>
            <a:avLst/>
            <a:gdLst/>
            <a:ahLst/>
            <a:cxnLst/>
            <a:rect l="l" t="t" r="r" b="b"/>
            <a:pathLst>
              <a:path w="4452085" h="1391277">
                <a:moveTo>
                  <a:pt x="0" y="0"/>
                </a:moveTo>
                <a:lnTo>
                  <a:pt x="4452086" y="0"/>
                </a:lnTo>
                <a:lnTo>
                  <a:pt x="4452086" y="1391276"/>
                </a:lnTo>
                <a:lnTo>
                  <a:pt x="0" y="13912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0494" y="952500"/>
            <a:ext cx="378390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Baloo"/>
              </a:rPr>
              <a:t>Hoạt động</a:t>
            </a:r>
          </a:p>
        </p:txBody>
      </p:sp>
      <p:sp>
        <p:nvSpPr>
          <p:cNvPr id="4" name="Freeform 4"/>
          <p:cNvSpPr/>
          <p:nvPr/>
        </p:nvSpPr>
        <p:spPr>
          <a:xfrm>
            <a:off x="9402394" y="4562027"/>
            <a:ext cx="8520114" cy="5586301"/>
          </a:xfrm>
          <a:custGeom>
            <a:avLst/>
            <a:gdLst/>
            <a:ahLst/>
            <a:cxnLst/>
            <a:rect l="l" t="t" r="r" b="b"/>
            <a:pathLst>
              <a:path w="8520114" h="5586301">
                <a:moveTo>
                  <a:pt x="0" y="0"/>
                </a:moveTo>
                <a:lnTo>
                  <a:pt x="8520114" y="0"/>
                </a:lnTo>
                <a:lnTo>
                  <a:pt x="8520114" y="5586301"/>
                </a:lnTo>
                <a:lnTo>
                  <a:pt x="0" y="558630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4877" t="-2689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64040" y="374521"/>
            <a:ext cx="1675421" cy="1675421"/>
          </a:xfrm>
          <a:custGeom>
            <a:avLst/>
            <a:gdLst/>
            <a:ahLst/>
            <a:cxnLst/>
            <a:rect l="l" t="t" r="r" b="b"/>
            <a:pathLst>
              <a:path w="1675421" h="1675421">
                <a:moveTo>
                  <a:pt x="0" y="0"/>
                </a:moveTo>
                <a:lnTo>
                  <a:pt x="1675421" y="0"/>
                </a:lnTo>
                <a:lnTo>
                  <a:pt x="1675421" y="1675421"/>
                </a:lnTo>
                <a:lnTo>
                  <a:pt x="0" y="16754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75690" y="333062"/>
            <a:ext cx="2469203" cy="2006228"/>
          </a:xfrm>
          <a:custGeom>
            <a:avLst/>
            <a:gdLst/>
            <a:ahLst/>
            <a:cxnLst/>
            <a:rect l="l" t="t" r="r" b="b"/>
            <a:pathLst>
              <a:path w="2469203" h="2006228">
                <a:moveTo>
                  <a:pt x="0" y="0"/>
                </a:moveTo>
                <a:lnTo>
                  <a:pt x="2469203" y="0"/>
                </a:lnTo>
                <a:lnTo>
                  <a:pt x="2469203" y="2006227"/>
                </a:lnTo>
                <a:lnTo>
                  <a:pt x="0" y="20062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0494" y="4562027"/>
            <a:ext cx="8395969" cy="5586301"/>
          </a:xfrm>
          <a:custGeom>
            <a:avLst/>
            <a:gdLst/>
            <a:ahLst/>
            <a:cxnLst/>
            <a:rect l="l" t="t" r="r" b="b"/>
            <a:pathLst>
              <a:path w="8395969" h="5586301">
                <a:moveTo>
                  <a:pt x="0" y="0"/>
                </a:moveTo>
                <a:lnTo>
                  <a:pt x="8395968" y="0"/>
                </a:lnTo>
                <a:lnTo>
                  <a:pt x="8395968" y="5586301"/>
                </a:lnTo>
                <a:lnTo>
                  <a:pt x="0" y="558630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47317" r="-4684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02394" y="8031683"/>
            <a:ext cx="3002334" cy="2116645"/>
          </a:xfrm>
          <a:custGeom>
            <a:avLst/>
            <a:gdLst/>
            <a:ahLst/>
            <a:cxnLst/>
            <a:rect l="l" t="t" r="r" b="b"/>
            <a:pathLst>
              <a:path w="3002334" h="2116645">
                <a:moveTo>
                  <a:pt x="0" y="0"/>
                </a:moveTo>
                <a:lnTo>
                  <a:pt x="3002334" y="0"/>
                </a:lnTo>
                <a:lnTo>
                  <a:pt x="3002334" y="2116645"/>
                </a:lnTo>
                <a:lnTo>
                  <a:pt x="0" y="211664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19509" y="8031683"/>
            <a:ext cx="3176953" cy="2116645"/>
          </a:xfrm>
          <a:custGeom>
            <a:avLst/>
            <a:gdLst/>
            <a:ahLst/>
            <a:cxnLst/>
            <a:rect l="l" t="t" r="r" b="b"/>
            <a:pathLst>
              <a:path w="3176953" h="2116645">
                <a:moveTo>
                  <a:pt x="0" y="0"/>
                </a:moveTo>
                <a:lnTo>
                  <a:pt x="3176953" y="0"/>
                </a:lnTo>
                <a:lnTo>
                  <a:pt x="3176953" y="2116645"/>
                </a:lnTo>
                <a:lnTo>
                  <a:pt x="0" y="211664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251128" y="739213"/>
            <a:ext cx="1101244" cy="85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1"/>
              </a:lnSpc>
              <a:spcBef>
                <a:spcPct val="0"/>
              </a:spcBef>
            </a:pPr>
            <a:r>
              <a:rPr lang="en-US" sz="5058">
                <a:solidFill>
                  <a:srgbClr val="FFFFEF"/>
                </a:solidFill>
                <a:latin typeface="CS Gordon Rounde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64040" y="1629677"/>
            <a:ext cx="11057024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  <a:spcBef>
                <a:spcPct val="0"/>
              </a:spcBef>
            </a:pPr>
            <a:r>
              <a:rPr lang="en-US" sz="7499" dirty="0">
                <a:solidFill>
                  <a:srgbClr val="34520D"/>
                </a:solidFill>
                <a:latin typeface="Baloo"/>
              </a:rPr>
              <a:t>KHÍ HẬU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52620" y="507562"/>
            <a:ext cx="9267880" cy="119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420">
                <a:solidFill>
                  <a:srgbClr val="F26B6D"/>
                </a:solidFill>
                <a:latin typeface="Baloo"/>
              </a:rPr>
              <a:t>CÁC NHÂN TỐ CHÍNH ẢNH HƯỞNG </a:t>
            </a:r>
          </a:p>
          <a:p>
            <a:pPr marL="0" lvl="0" indent="0" algn="ctr">
              <a:lnSpc>
                <a:spcPts val="4788"/>
              </a:lnSpc>
              <a:spcBef>
                <a:spcPct val="0"/>
              </a:spcBef>
            </a:pPr>
            <a:r>
              <a:rPr lang="en-US" sz="3420">
                <a:solidFill>
                  <a:srgbClr val="F26B6D"/>
                </a:solidFill>
                <a:latin typeface="Baloo"/>
              </a:rPr>
              <a:t>TỚI SỰ PHÁT TRIỂN VÀ PHÂN BỐ NÔNG NGHIỆP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0494" y="2886428"/>
            <a:ext cx="8395969" cy="144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31"/>
              </a:lnSpc>
            </a:pPr>
            <a:r>
              <a:rPr lang="en-US" sz="2899">
                <a:solidFill>
                  <a:srgbClr val="172900"/>
                </a:solidFill>
                <a:latin typeface="Lato Bold"/>
              </a:rPr>
              <a:t>Khí hậu </a:t>
            </a:r>
            <a:r>
              <a:rPr lang="en-US" sz="2899">
                <a:solidFill>
                  <a:srgbClr val="FFA800"/>
                </a:solidFill>
                <a:latin typeface="Lato Bold"/>
              </a:rPr>
              <a:t>miền Nam</a:t>
            </a:r>
            <a:r>
              <a:rPr lang="en-US" sz="2899">
                <a:solidFill>
                  <a:srgbClr val="172900"/>
                </a:solidFill>
                <a:latin typeface="Lato Bold"/>
              </a:rPr>
              <a:t> mang tính chất </a:t>
            </a:r>
            <a:r>
              <a:rPr lang="en-US" sz="2899">
                <a:solidFill>
                  <a:srgbClr val="FFA800"/>
                </a:solidFill>
                <a:latin typeface="Lato Bold"/>
              </a:rPr>
              <a:t>cận xích đạo gió mùa</a:t>
            </a:r>
            <a:r>
              <a:rPr lang="en-US" sz="2899">
                <a:solidFill>
                  <a:srgbClr val="172900"/>
                </a:solidFill>
                <a:latin typeface="Lato Bold"/>
              </a:rPr>
              <a:t>, phù hợp trồng </a:t>
            </a:r>
            <a:r>
              <a:rPr lang="en-US" sz="2899">
                <a:solidFill>
                  <a:srgbClr val="FFA800"/>
                </a:solidFill>
                <a:latin typeface="Lato Bold"/>
              </a:rPr>
              <a:t>sầu riêng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02394" y="2814005"/>
            <a:ext cx="8160478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31"/>
              </a:lnSpc>
            </a:pPr>
            <a:r>
              <a:rPr lang="en-US" sz="2899" dirty="0" err="1">
                <a:solidFill>
                  <a:srgbClr val="172900"/>
                </a:solidFill>
                <a:latin typeface="Lato Bold"/>
              </a:rPr>
              <a:t>Khí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hậu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miền</a:t>
            </a:r>
            <a:r>
              <a:rPr lang="en-US" sz="2899" dirty="0">
                <a:solidFill>
                  <a:srgbClr val="FFA8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Bắc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mang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tính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chất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nhiệt</a:t>
            </a:r>
            <a:r>
              <a:rPr lang="en-US" sz="2899" dirty="0">
                <a:solidFill>
                  <a:srgbClr val="FFA8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đới</a:t>
            </a:r>
            <a:r>
              <a:rPr lang="en-US" sz="2899" dirty="0">
                <a:solidFill>
                  <a:srgbClr val="FFA8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ẩm</a:t>
            </a:r>
            <a:r>
              <a:rPr lang="en-US" sz="2899" dirty="0">
                <a:solidFill>
                  <a:srgbClr val="FFA8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gió</a:t>
            </a:r>
            <a:r>
              <a:rPr lang="en-US" sz="2899" dirty="0">
                <a:solidFill>
                  <a:srgbClr val="FFA8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mùa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trồng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được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vải</a:t>
            </a:r>
            <a:r>
              <a:rPr lang="en-US" sz="2899" dirty="0">
                <a:solidFill>
                  <a:srgbClr val="FFA8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thiều</a:t>
            </a:r>
            <a:endParaRPr lang="en-US" sz="2899" dirty="0">
              <a:solidFill>
                <a:srgbClr val="FFA800"/>
              </a:solidFill>
              <a:latin typeface="La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47" y="333062"/>
            <a:ext cx="4452085" cy="1391277"/>
          </a:xfrm>
          <a:custGeom>
            <a:avLst/>
            <a:gdLst/>
            <a:ahLst/>
            <a:cxnLst/>
            <a:rect l="l" t="t" r="r" b="b"/>
            <a:pathLst>
              <a:path w="4452085" h="1391277">
                <a:moveTo>
                  <a:pt x="0" y="0"/>
                </a:moveTo>
                <a:lnTo>
                  <a:pt x="4452086" y="0"/>
                </a:lnTo>
                <a:lnTo>
                  <a:pt x="4452086" y="1391276"/>
                </a:lnTo>
                <a:lnTo>
                  <a:pt x="0" y="1391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0494" y="952500"/>
            <a:ext cx="378390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Baloo"/>
              </a:rPr>
              <a:t>Hoạt động</a:t>
            </a:r>
          </a:p>
        </p:txBody>
      </p:sp>
      <p:sp>
        <p:nvSpPr>
          <p:cNvPr id="4" name="Freeform 4"/>
          <p:cNvSpPr/>
          <p:nvPr/>
        </p:nvSpPr>
        <p:spPr>
          <a:xfrm>
            <a:off x="3964040" y="374521"/>
            <a:ext cx="1675421" cy="1675421"/>
          </a:xfrm>
          <a:custGeom>
            <a:avLst/>
            <a:gdLst/>
            <a:ahLst/>
            <a:cxnLst/>
            <a:rect l="l" t="t" r="r" b="b"/>
            <a:pathLst>
              <a:path w="1675421" h="1675421">
                <a:moveTo>
                  <a:pt x="0" y="0"/>
                </a:moveTo>
                <a:lnTo>
                  <a:pt x="1675421" y="0"/>
                </a:lnTo>
                <a:lnTo>
                  <a:pt x="1675421" y="1675421"/>
                </a:lnTo>
                <a:lnTo>
                  <a:pt x="0" y="16754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75690" y="333062"/>
            <a:ext cx="2469203" cy="2006228"/>
          </a:xfrm>
          <a:custGeom>
            <a:avLst/>
            <a:gdLst/>
            <a:ahLst/>
            <a:cxnLst/>
            <a:rect l="l" t="t" r="r" b="b"/>
            <a:pathLst>
              <a:path w="2469203" h="2006228">
                <a:moveTo>
                  <a:pt x="0" y="0"/>
                </a:moveTo>
                <a:lnTo>
                  <a:pt x="2469203" y="0"/>
                </a:lnTo>
                <a:lnTo>
                  <a:pt x="2469203" y="2006227"/>
                </a:lnTo>
                <a:lnTo>
                  <a:pt x="0" y="20062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251128" y="739213"/>
            <a:ext cx="1101244" cy="85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1"/>
              </a:lnSpc>
              <a:spcBef>
                <a:spcPct val="0"/>
              </a:spcBef>
            </a:pPr>
            <a:r>
              <a:rPr lang="en-US" sz="5058">
                <a:solidFill>
                  <a:srgbClr val="FFFFEF"/>
                </a:solidFill>
                <a:latin typeface="CS Gordon Rounde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97154" y="1629677"/>
            <a:ext cx="7523910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  <a:spcBef>
                <a:spcPct val="0"/>
              </a:spcBef>
            </a:pPr>
            <a:r>
              <a:rPr lang="en-US" sz="7499">
                <a:solidFill>
                  <a:srgbClr val="34520D"/>
                </a:solidFill>
                <a:latin typeface="Baloo"/>
              </a:rPr>
              <a:t>KHÍ HẬU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52620" y="507562"/>
            <a:ext cx="9267880" cy="119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420">
                <a:solidFill>
                  <a:srgbClr val="F26B6D"/>
                </a:solidFill>
                <a:latin typeface="Baloo"/>
              </a:rPr>
              <a:t>CÁC NHÂN TỐ CHÍNH ẢNH HƯỞNG </a:t>
            </a:r>
          </a:p>
          <a:p>
            <a:pPr marL="0" lvl="0" indent="0" algn="ctr">
              <a:lnSpc>
                <a:spcPts val="4788"/>
              </a:lnSpc>
              <a:spcBef>
                <a:spcPct val="0"/>
              </a:spcBef>
            </a:pPr>
            <a:r>
              <a:rPr lang="en-US" sz="3420">
                <a:solidFill>
                  <a:srgbClr val="F26B6D"/>
                </a:solidFill>
                <a:latin typeface="Baloo"/>
              </a:rPr>
              <a:t>TỚI SỰ PHÁT TRIỂN VÀ PHÂN BỐ NÔNG NGHIỆP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1486" y="3001940"/>
            <a:ext cx="4609798" cy="637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3"/>
              </a:lnSpc>
            </a:pPr>
            <a:r>
              <a:rPr lang="en-US" sz="2899" dirty="0" err="1">
                <a:solidFill>
                  <a:srgbClr val="172900"/>
                </a:solidFill>
                <a:latin typeface="Lato Bold"/>
              </a:rPr>
              <a:t>Khí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hậu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nhiệt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đới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gió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mùa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với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độ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ẩm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không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khí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cao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dễ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0000"/>
                </a:solidFill>
                <a:latin typeface="Lato Bold"/>
              </a:rPr>
              <a:t>gây</a:t>
            </a:r>
            <a:r>
              <a:rPr lang="en-US" sz="2899" dirty="0">
                <a:solidFill>
                  <a:srgbClr val="FF00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0000"/>
                </a:solidFill>
                <a:latin typeface="Lato Bold"/>
              </a:rPr>
              <a:t>sâu</a:t>
            </a:r>
            <a:r>
              <a:rPr lang="en-US" sz="2899" dirty="0">
                <a:solidFill>
                  <a:srgbClr val="FF00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0000"/>
                </a:solidFill>
                <a:latin typeface="Lato Bold"/>
              </a:rPr>
              <a:t>bệnh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tình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trạng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biến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đổi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khí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hậu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và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các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hiện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tượng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0000"/>
                </a:solidFill>
                <a:latin typeface="Lato Bold"/>
              </a:rPr>
              <a:t>thiên</a:t>
            </a:r>
            <a:r>
              <a:rPr lang="en-US" sz="2899" dirty="0">
                <a:solidFill>
                  <a:srgbClr val="FF0000"/>
                </a:solidFill>
                <a:latin typeface="Lato Bold"/>
              </a:rPr>
              <a:t> tai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tác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động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đến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năng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suất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và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sản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lượng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nông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sản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. </a:t>
            </a:r>
          </a:p>
        </p:txBody>
      </p:sp>
      <p:pic>
        <p:nvPicPr>
          <p:cNvPr id="13" name="Picture 12" descr="https://cdn.tuoitre.vn/471584752817336320/2024/4/24/mua-da-van-ho-8-1713956324545819532141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92" y="3461404"/>
            <a:ext cx="11609707" cy="64064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2"/>
          <p:cNvGrpSpPr/>
          <p:nvPr/>
        </p:nvGrpSpPr>
        <p:grpSpPr>
          <a:xfrm>
            <a:off x="4226870" y="8124744"/>
            <a:ext cx="13519380" cy="1397263"/>
            <a:chOff x="0" y="0"/>
            <a:chExt cx="3560660" cy="368003"/>
          </a:xfrm>
        </p:grpSpPr>
        <p:sp>
          <p:nvSpPr>
            <p:cNvPr id="16" name="Freeform 13"/>
            <p:cNvSpPr/>
            <p:nvPr/>
          </p:nvSpPr>
          <p:spPr>
            <a:xfrm>
              <a:off x="0" y="0"/>
              <a:ext cx="3560660" cy="368003"/>
            </a:xfrm>
            <a:custGeom>
              <a:avLst/>
              <a:gdLst/>
              <a:ahLst/>
              <a:cxnLst/>
              <a:rect l="l" t="t" r="r" b="b"/>
              <a:pathLst>
                <a:path w="3560660" h="368003">
                  <a:moveTo>
                    <a:pt x="0" y="0"/>
                  </a:moveTo>
                  <a:lnTo>
                    <a:pt x="3560660" y="0"/>
                  </a:lnTo>
                  <a:lnTo>
                    <a:pt x="3560660" y="368003"/>
                  </a:lnTo>
                  <a:lnTo>
                    <a:pt x="0" y="36800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4"/>
            <p:cNvSpPr txBox="1"/>
            <p:nvPr/>
          </p:nvSpPr>
          <p:spPr>
            <a:xfrm>
              <a:off x="0" y="-38100"/>
              <a:ext cx="3560660" cy="406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8" name="TextBox 15"/>
          <p:cNvSpPr txBox="1"/>
          <p:nvPr/>
        </p:nvSpPr>
        <p:spPr>
          <a:xfrm>
            <a:off x="6552919" y="8381103"/>
            <a:ext cx="10793651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  <a:spcBef>
                <a:spcPct val="0"/>
              </a:spcBef>
            </a:pPr>
            <a:r>
              <a:rPr lang="vi-VN" sz="2800" dirty="0">
                <a:solidFill>
                  <a:srgbClr val="172900"/>
                </a:solidFill>
                <a:latin typeface="Lato Bold"/>
              </a:rPr>
              <a:t>Mưa đá phủ trắng mặt đất ở Vân Hồ (Sơn La</a:t>
            </a:r>
            <a:r>
              <a:rPr lang="vi-VN" sz="2800" dirty="0" smtClean="0">
                <a:solidFill>
                  <a:srgbClr val="172900"/>
                </a:solidFill>
                <a:latin typeface="Lato Bold"/>
              </a:rPr>
              <a:t>)</a:t>
            </a:r>
            <a:r>
              <a:rPr lang="en-US" sz="28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 smtClean="0">
                <a:solidFill>
                  <a:srgbClr val="172900"/>
                </a:solidFill>
                <a:latin typeface="Lato Bold"/>
              </a:rPr>
              <a:t>gây</a:t>
            </a:r>
            <a:r>
              <a:rPr lang="en-US" sz="28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 smtClean="0">
                <a:solidFill>
                  <a:srgbClr val="172900"/>
                </a:solidFill>
                <a:latin typeface="Lato Bold"/>
              </a:rPr>
              <a:t>thiệt</a:t>
            </a:r>
            <a:r>
              <a:rPr lang="en-US" sz="28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 smtClean="0">
                <a:solidFill>
                  <a:srgbClr val="172900"/>
                </a:solidFill>
                <a:latin typeface="Lato Bold"/>
              </a:rPr>
              <a:t>hại</a:t>
            </a:r>
            <a:r>
              <a:rPr lang="en-US" sz="28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 smtClean="0">
                <a:solidFill>
                  <a:srgbClr val="172900"/>
                </a:solidFill>
                <a:latin typeface="Lato Bold"/>
              </a:rPr>
              <a:t>nhiều</a:t>
            </a:r>
            <a:r>
              <a:rPr lang="en-US" sz="28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 smtClean="0">
                <a:solidFill>
                  <a:srgbClr val="172900"/>
                </a:solidFill>
                <a:latin typeface="Lato Bold"/>
              </a:rPr>
              <a:t>hoa</a:t>
            </a:r>
            <a:r>
              <a:rPr lang="en-US" sz="28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 smtClean="0">
                <a:solidFill>
                  <a:srgbClr val="172900"/>
                </a:solidFill>
                <a:latin typeface="Lato Bold"/>
              </a:rPr>
              <a:t>màu</a:t>
            </a:r>
            <a:r>
              <a:rPr lang="en-US" sz="28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 smtClean="0">
                <a:solidFill>
                  <a:srgbClr val="172900"/>
                </a:solidFill>
                <a:latin typeface="Lato Bold"/>
              </a:rPr>
              <a:t>của</a:t>
            </a:r>
            <a:r>
              <a:rPr lang="en-US" sz="28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 smtClean="0">
                <a:solidFill>
                  <a:srgbClr val="172900"/>
                </a:solidFill>
                <a:latin typeface="Lato Bold"/>
              </a:rPr>
              <a:t>người</a:t>
            </a:r>
            <a:r>
              <a:rPr lang="en-US" sz="28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 smtClean="0">
                <a:solidFill>
                  <a:srgbClr val="172900"/>
                </a:solidFill>
                <a:latin typeface="Lato Bold"/>
              </a:rPr>
              <a:t>dân</a:t>
            </a:r>
            <a:r>
              <a:rPr lang="en-US" sz="28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 smtClean="0">
                <a:solidFill>
                  <a:srgbClr val="172900"/>
                </a:solidFill>
                <a:latin typeface="Lato Bold"/>
              </a:rPr>
              <a:t>vào</a:t>
            </a:r>
            <a:r>
              <a:rPr lang="vi-VN" sz="28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vi-VN" sz="2800" dirty="0">
                <a:solidFill>
                  <a:srgbClr val="172900"/>
                </a:solidFill>
                <a:latin typeface="Lato Bold"/>
              </a:rPr>
              <a:t>chiều 24-4 </a:t>
            </a:r>
            <a:r>
              <a:rPr lang="en-US" sz="2800" dirty="0" smtClean="0">
                <a:solidFill>
                  <a:srgbClr val="172900"/>
                </a:solidFill>
                <a:latin typeface="Lato Bold"/>
              </a:rPr>
              <a:t>-2024</a:t>
            </a:r>
            <a:endParaRPr lang="en-US" sz="2800" dirty="0">
              <a:solidFill>
                <a:srgbClr val="172900"/>
              </a:solidFill>
              <a:latin typeface="Lato Bold"/>
            </a:endParaRPr>
          </a:p>
        </p:txBody>
      </p:sp>
      <p:sp>
        <p:nvSpPr>
          <p:cNvPr id="20" name="Freeform 16"/>
          <p:cNvSpPr/>
          <p:nvPr/>
        </p:nvSpPr>
        <p:spPr>
          <a:xfrm>
            <a:off x="15373943" y="-754948"/>
            <a:ext cx="4761311" cy="4689892"/>
          </a:xfrm>
          <a:custGeom>
            <a:avLst/>
            <a:gdLst/>
            <a:ahLst/>
            <a:cxnLst/>
            <a:rect l="l" t="t" r="r" b="b"/>
            <a:pathLst>
              <a:path w="4761311" h="4689892">
                <a:moveTo>
                  <a:pt x="0" y="0"/>
                </a:moveTo>
                <a:lnTo>
                  <a:pt x="4761312" y="0"/>
                </a:lnTo>
                <a:lnTo>
                  <a:pt x="4761312" y="4689892"/>
                </a:lnTo>
                <a:lnTo>
                  <a:pt x="0" y="46898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406421" y="6256785"/>
            <a:ext cx="5640781" cy="3757755"/>
          </a:xfrm>
          <a:custGeom>
            <a:avLst/>
            <a:gdLst/>
            <a:ahLst/>
            <a:cxnLst/>
            <a:rect l="l" t="t" r="r" b="b"/>
            <a:pathLst>
              <a:path w="5640781" h="3757755">
                <a:moveTo>
                  <a:pt x="0" y="0"/>
                </a:moveTo>
                <a:lnTo>
                  <a:pt x="5640780" y="0"/>
                </a:lnTo>
                <a:lnTo>
                  <a:pt x="5640780" y="3757755"/>
                </a:lnTo>
                <a:lnTo>
                  <a:pt x="0" y="3757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6" name="Freeform 13"/>
          <p:cNvSpPr/>
          <p:nvPr/>
        </p:nvSpPr>
        <p:spPr>
          <a:xfrm>
            <a:off x="406421" y="8636327"/>
            <a:ext cx="5640781" cy="1397263"/>
          </a:xfrm>
          <a:custGeom>
            <a:avLst/>
            <a:gdLst/>
            <a:ahLst/>
            <a:cxnLst/>
            <a:rect l="l" t="t" r="r" b="b"/>
            <a:pathLst>
              <a:path w="3560660" h="368003">
                <a:moveTo>
                  <a:pt x="0" y="0"/>
                </a:moveTo>
                <a:lnTo>
                  <a:pt x="3560660" y="0"/>
                </a:lnTo>
                <a:lnTo>
                  <a:pt x="3560660" y="368003"/>
                </a:lnTo>
                <a:lnTo>
                  <a:pt x="0" y="368003"/>
                </a:lnTo>
                <a:close/>
              </a:path>
            </a:pathLst>
          </a:custGeom>
          <a:solidFill>
            <a:srgbClr val="FFFFFF">
              <a:alpha val="68627"/>
            </a:srgbClr>
          </a:solidFill>
          <a:ln cap="sq">
            <a:noFill/>
            <a:prstDash val="solid"/>
            <a:miter/>
          </a:ln>
        </p:spPr>
      </p:sp>
      <p:sp>
        <p:nvSpPr>
          <p:cNvPr id="2" name="Freeform 2"/>
          <p:cNvSpPr/>
          <p:nvPr/>
        </p:nvSpPr>
        <p:spPr>
          <a:xfrm>
            <a:off x="43747" y="333062"/>
            <a:ext cx="4452085" cy="1391277"/>
          </a:xfrm>
          <a:custGeom>
            <a:avLst/>
            <a:gdLst/>
            <a:ahLst/>
            <a:cxnLst/>
            <a:rect l="l" t="t" r="r" b="b"/>
            <a:pathLst>
              <a:path w="4452085" h="1391277">
                <a:moveTo>
                  <a:pt x="0" y="0"/>
                </a:moveTo>
                <a:lnTo>
                  <a:pt x="4452086" y="0"/>
                </a:lnTo>
                <a:lnTo>
                  <a:pt x="4452086" y="1391276"/>
                </a:lnTo>
                <a:lnTo>
                  <a:pt x="0" y="1391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0494" y="952500"/>
            <a:ext cx="378390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Baloo"/>
              </a:rPr>
              <a:t>Hoạt động</a:t>
            </a:r>
          </a:p>
        </p:txBody>
      </p:sp>
      <p:sp>
        <p:nvSpPr>
          <p:cNvPr id="4" name="Freeform 4"/>
          <p:cNvSpPr/>
          <p:nvPr/>
        </p:nvSpPr>
        <p:spPr>
          <a:xfrm>
            <a:off x="3964040" y="374521"/>
            <a:ext cx="1675421" cy="1675421"/>
          </a:xfrm>
          <a:custGeom>
            <a:avLst/>
            <a:gdLst/>
            <a:ahLst/>
            <a:cxnLst/>
            <a:rect l="l" t="t" r="r" b="b"/>
            <a:pathLst>
              <a:path w="1675421" h="1675421">
                <a:moveTo>
                  <a:pt x="0" y="0"/>
                </a:moveTo>
                <a:lnTo>
                  <a:pt x="1675421" y="0"/>
                </a:lnTo>
                <a:lnTo>
                  <a:pt x="1675421" y="1675421"/>
                </a:lnTo>
                <a:lnTo>
                  <a:pt x="0" y="16754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75690" y="333062"/>
            <a:ext cx="2469203" cy="2006228"/>
          </a:xfrm>
          <a:custGeom>
            <a:avLst/>
            <a:gdLst/>
            <a:ahLst/>
            <a:cxnLst/>
            <a:rect l="l" t="t" r="r" b="b"/>
            <a:pathLst>
              <a:path w="2469203" h="2006228">
                <a:moveTo>
                  <a:pt x="0" y="0"/>
                </a:moveTo>
                <a:lnTo>
                  <a:pt x="2469203" y="0"/>
                </a:lnTo>
                <a:lnTo>
                  <a:pt x="2469203" y="2006227"/>
                </a:lnTo>
                <a:lnTo>
                  <a:pt x="0" y="20062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910292" y="1803873"/>
            <a:ext cx="11063395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34520D"/>
                </a:solidFill>
                <a:latin typeface="Baloo"/>
              </a:rPr>
              <a:t>NGUỒN NƯỚC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52620" y="507562"/>
            <a:ext cx="9267880" cy="119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420">
                <a:solidFill>
                  <a:srgbClr val="F26B6D"/>
                </a:solidFill>
                <a:latin typeface="Baloo"/>
              </a:rPr>
              <a:t>CÁC NHÂN TỐ CHÍNH ẢNH HƯỞNG </a:t>
            </a:r>
          </a:p>
          <a:p>
            <a:pPr marL="0" lvl="0" indent="0" algn="ctr">
              <a:lnSpc>
                <a:spcPts val="4788"/>
              </a:lnSpc>
              <a:spcBef>
                <a:spcPct val="0"/>
              </a:spcBef>
            </a:pPr>
            <a:r>
              <a:rPr lang="en-US" sz="3420">
                <a:solidFill>
                  <a:srgbClr val="F26B6D"/>
                </a:solidFill>
                <a:latin typeface="Baloo"/>
              </a:rPr>
              <a:t>TỚI SỰ PHÁT TRIỂN VÀ PHÂN BỐ NÔNG NGHIỆP</a:t>
            </a:r>
          </a:p>
        </p:txBody>
      </p:sp>
      <p:sp>
        <p:nvSpPr>
          <p:cNvPr id="8" name="Freeform 8"/>
          <p:cNvSpPr/>
          <p:nvPr/>
        </p:nvSpPr>
        <p:spPr>
          <a:xfrm>
            <a:off x="15368664" y="532981"/>
            <a:ext cx="2919336" cy="1594688"/>
          </a:xfrm>
          <a:custGeom>
            <a:avLst/>
            <a:gdLst/>
            <a:ahLst/>
            <a:cxnLst/>
            <a:rect l="l" t="t" r="r" b="b"/>
            <a:pathLst>
              <a:path w="2919336" h="1594688">
                <a:moveTo>
                  <a:pt x="0" y="0"/>
                </a:moveTo>
                <a:lnTo>
                  <a:pt x="2919336" y="0"/>
                </a:lnTo>
                <a:lnTo>
                  <a:pt x="2919336" y="1594688"/>
                </a:lnTo>
                <a:lnTo>
                  <a:pt x="0" y="15946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36972" y="2871578"/>
            <a:ext cx="10722328" cy="7142962"/>
          </a:xfrm>
          <a:custGeom>
            <a:avLst/>
            <a:gdLst/>
            <a:ahLst/>
            <a:cxnLst/>
            <a:rect l="l" t="t" r="r" b="b"/>
            <a:pathLst>
              <a:path w="10722328" h="7142962">
                <a:moveTo>
                  <a:pt x="0" y="0"/>
                </a:moveTo>
                <a:lnTo>
                  <a:pt x="10722328" y="0"/>
                </a:lnTo>
                <a:lnTo>
                  <a:pt x="10722328" y="7142962"/>
                </a:lnTo>
                <a:lnTo>
                  <a:pt x="0" y="71429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251128" y="739213"/>
            <a:ext cx="1101244" cy="85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1"/>
              </a:lnSpc>
              <a:spcBef>
                <a:spcPct val="0"/>
              </a:spcBef>
            </a:pPr>
            <a:r>
              <a:rPr lang="en-US" sz="5058">
                <a:solidFill>
                  <a:srgbClr val="FFFFEF"/>
                </a:solidFill>
                <a:latin typeface="CS Gordon Rounded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6421" y="2561354"/>
            <a:ext cx="5417842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31"/>
              </a:lnSpc>
            </a:pPr>
            <a:r>
              <a:rPr lang="en-US" sz="3200" dirty="0" err="1">
                <a:solidFill>
                  <a:srgbClr val="172900"/>
                </a:solidFill>
                <a:latin typeface="Lato Bold"/>
              </a:rPr>
              <a:t>Cùng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thời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điểm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đó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thì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ở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miền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Nam: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Tây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Nguyên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Đồng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bằng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sông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Cửu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Long,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Duyên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hải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Nam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Trung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Bộ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đang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gồng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mình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172900"/>
                </a:solidFill>
                <a:latin typeface="Lato Bold"/>
              </a:rPr>
              <a:t>với</a:t>
            </a:r>
            <a:r>
              <a:rPr lang="en-US" sz="32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Lato Bold"/>
              </a:rPr>
              <a:t>hạn</a:t>
            </a:r>
            <a:r>
              <a:rPr lang="en-US" sz="3200" dirty="0">
                <a:solidFill>
                  <a:srgbClr val="FF0000"/>
                </a:solidFill>
                <a:latin typeface="Lato Bol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Lato Bold"/>
              </a:rPr>
              <a:t>hán</a:t>
            </a:r>
            <a:endParaRPr lang="en-US" sz="3200" dirty="0">
              <a:solidFill>
                <a:srgbClr val="FF0000"/>
              </a:solidFill>
              <a:latin typeface="Lat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06421" y="8973362"/>
            <a:ext cx="5640781" cy="85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172900"/>
                </a:solidFill>
                <a:latin typeface="Lato Bold"/>
              </a:rPr>
              <a:t>Lòng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hồ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Đăk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Ken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trơ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đáy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người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dân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chật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vật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tìm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nguồn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nước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tưới</a:t>
            </a:r>
            <a:endParaRPr lang="en-US" sz="2800" dirty="0">
              <a:solidFill>
                <a:srgbClr val="172900"/>
              </a:solidFill>
              <a:latin typeface="Lato Bold"/>
            </a:endParaRPr>
          </a:p>
        </p:txBody>
      </p:sp>
      <p:sp>
        <p:nvSpPr>
          <p:cNvPr id="23" name="Freeform 13"/>
          <p:cNvSpPr/>
          <p:nvPr/>
        </p:nvSpPr>
        <p:spPr>
          <a:xfrm>
            <a:off x="6352620" y="8579177"/>
            <a:ext cx="10722328" cy="1397263"/>
          </a:xfrm>
          <a:custGeom>
            <a:avLst/>
            <a:gdLst/>
            <a:ahLst/>
            <a:cxnLst/>
            <a:rect l="l" t="t" r="r" b="b"/>
            <a:pathLst>
              <a:path w="3560660" h="368003">
                <a:moveTo>
                  <a:pt x="0" y="0"/>
                </a:moveTo>
                <a:lnTo>
                  <a:pt x="3560660" y="0"/>
                </a:lnTo>
                <a:lnTo>
                  <a:pt x="3560660" y="368003"/>
                </a:lnTo>
                <a:lnTo>
                  <a:pt x="0" y="368003"/>
                </a:lnTo>
                <a:close/>
              </a:path>
            </a:pathLst>
          </a:custGeom>
          <a:solidFill>
            <a:srgbClr val="FFFFFF">
              <a:alpha val="68627"/>
            </a:srgbClr>
          </a:solidFill>
          <a:ln cap="sq">
            <a:noFill/>
            <a:prstDash val="solid"/>
            <a:miter/>
          </a:ln>
        </p:spPr>
      </p:sp>
      <p:sp>
        <p:nvSpPr>
          <p:cNvPr id="24" name="TextBox 14"/>
          <p:cNvSpPr txBox="1"/>
          <p:nvPr/>
        </p:nvSpPr>
        <p:spPr>
          <a:xfrm>
            <a:off x="6352620" y="8434516"/>
            <a:ext cx="10722328" cy="15419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</a:pPr>
            <a:endParaRPr/>
          </a:p>
        </p:txBody>
      </p:sp>
      <p:sp>
        <p:nvSpPr>
          <p:cNvPr id="25" name="TextBox 15"/>
          <p:cNvSpPr txBox="1"/>
          <p:nvPr/>
        </p:nvSpPr>
        <p:spPr>
          <a:xfrm>
            <a:off x="6352620" y="9182759"/>
            <a:ext cx="10793651" cy="490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  <a:spcBef>
                <a:spcPct val="0"/>
              </a:spcBef>
            </a:pPr>
            <a:r>
              <a:rPr lang="vi-VN" sz="2800" dirty="0">
                <a:solidFill>
                  <a:srgbClr val="172900"/>
                </a:solidFill>
                <a:latin typeface="Lato Bold"/>
              </a:rPr>
              <a:t>Lòng hồ thủy lợi C3 khô cạn nhiều tháng qua. Ảnh: Trần Hóa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/>
          <p:cNvSpPr/>
          <p:nvPr/>
        </p:nvSpPr>
        <p:spPr>
          <a:xfrm rot="5400000">
            <a:off x="16007433" y="-215241"/>
            <a:ext cx="1844802" cy="4114800"/>
          </a:xfrm>
          <a:custGeom>
            <a:avLst/>
            <a:gdLst/>
            <a:ahLst/>
            <a:cxnLst/>
            <a:rect l="l" t="t" r="r" b="b"/>
            <a:pathLst>
              <a:path w="1844802" h="4114800">
                <a:moveTo>
                  <a:pt x="0" y="0"/>
                </a:moveTo>
                <a:lnTo>
                  <a:pt x="1844802" y="0"/>
                </a:lnTo>
                <a:lnTo>
                  <a:pt x="18448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43747" y="333062"/>
            <a:ext cx="4452085" cy="1391277"/>
          </a:xfrm>
          <a:custGeom>
            <a:avLst/>
            <a:gdLst/>
            <a:ahLst/>
            <a:cxnLst/>
            <a:rect l="l" t="t" r="r" b="b"/>
            <a:pathLst>
              <a:path w="4452085" h="1391277">
                <a:moveTo>
                  <a:pt x="0" y="0"/>
                </a:moveTo>
                <a:lnTo>
                  <a:pt x="4452086" y="0"/>
                </a:lnTo>
                <a:lnTo>
                  <a:pt x="4452086" y="1391276"/>
                </a:lnTo>
                <a:lnTo>
                  <a:pt x="0" y="1391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0494" y="952500"/>
            <a:ext cx="378390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Baloo"/>
              </a:rPr>
              <a:t>Hoạt động</a:t>
            </a:r>
          </a:p>
        </p:txBody>
      </p:sp>
      <p:sp>
        <p:nvSpPr>
          <p:cNvPr id="4" name="Freeform 4"/>
          <p:cNvSpPr/>
          <p:nvPr/>
        </p:nvSpPr>
        <p:spPr>
          <a:xfrm>
            <a:off x="3964040" y="374521"/>
            <a:ext cx="1675421" cy="1675421"/>
          </a:xfrm>
          <a:custGeom>
            <a:avLst/>
            <a:gdLst/>
            <a:ahLst/>
            <a:cxnLst/>
            <a:rect l="l" t="t" r="r" b="b"/>
            <a:pathLst>
              <a:path w="1675421" h="1675421">
                <a:moveTo>
                  <a:pt x="0" y="0"/>
                </a:moveTo>
                <a:lnTo>
                  <a:pt x="1675421" y="0"/>
                </a:lnTo>
                <a:lnTo>
                  <a:pt x="1675421" y="1675421"/>
                </a:lnTo>
                <a:lnTo>
                  <a:pt x="0" y="1675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75690" y="333062"/>
            <a:ext cx="2469203" cy="2006228"/>
          </a:xfrm>
          <a:custGeom>
            <a:avLst/>
            <a:gdLst/>
            <a:ahLst/>
            <a:cxnLst/>
            <a:rect l="l" t="t" r="r" b="b"/>
            <a:pathLst>
              <a:path w="2469203" h="2006228">
                <a:moveTo>
                  <a:pt x="0" y="0"/>
                </a:moveTo>
                <a:lnTo>
                  <a:pt x="2469203" y="0"/>
                </a:lnTo>
                <a:lnTo>
                  <a:pt x="2469203" y="2006227"/>
                </a:lnTo>
                <a:lnTo>
                  <a:pt x="0" y="20062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910292" y="1803873"/>
            <a:ext cx="11063395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34520D"/>
                </a:solidFill>
                <a:latin typeface="Baloo"/>
              </a:rPr>
              <a:t>SINH VẬT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52620" y="507562"/>
            <a:ext cx="9267880" cy="119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420">
                <a:solidFill>
                  <a:srgbClr val="F26B6D"/>
                </a:solidFill>
                <a:latin typeface="Baloo"/>
              </a:rPr>
              <a:t>CÁC NHÂN TỐ CHÍNH ẢNH HƯỞNG </a:t>
            </a:r>
          </a:p>
          <a:p>
            <a:pPr marL="0" lvl="0" indent="0" algn="ctr">
              <a:lnSpc>
                <a:spcPts val="4788"/>
              </a:lnSpc>
              <a:spcBef>
                <a:spcPct val="0"/>
              </a:spcBef>
            </a:pPr>
            <a:r>
              <a:rPr lang="en-US" sz="3420">
                <a:solidFill>
                  <a:srgbClr val="F26B6D"/>
                </a:solidFill>
                <a:latin typeface="Baloo"/>
              </a:rPr>
              <a:t>TỚI SỰ PHÁT TRIỂN VÀ PHÂN BỐ NÔNG NGHIỆP</a:t>
            </a:r>
          </a:p>
        </p:txBody>
      </p:sp>
      <p:sp>
        <p:nvSpPr>
          <p:cNvPr id="8" name="Freeform 8"/>
          <p:cNvSpPr/>
          <p:nvPr/>
        </p:nvSpPr>
        <p:spPr>
          <a:xfrm>
            <a:off x="406421" y="2997673"/>
            <a:ext cx="17479560" cy="6487515"/>
          </a:xfrm>
          <a:custGeom>
            <a:avLst/>
            <a:gdLst/>
            <a:ahLst/>
            <a:cxnLst/>
            <a:rect l="l" t="t" r="r" b="b"/>
            <a:pathLst>
              <a:path w="17479560" h="6487515">
                <a:moveTo>
                  <a:pt x="0" y="0"/>
                </a:moveTo>
                <a:lnTo>
                  <a:pt x="17479560" y="0"/>
                </a:lnTo>
                <a:lnTo>
                  <a:pt x="17479560" y="6487515"/>
                </a:lnTo>
                <a:lnTo>
                  <a:pt x="0" y="64875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5778" b="-2577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63565" y="5068196"/>
            <a:ext cx="5851315" cy="5851315"/>
          </a:xfrm>
          <a:custGeom>
            <a:avLst/>
            <a:gdLst/>
            <a:ahLst/>
            <a:cxnLst/>
            <a:rect l="l" t="t" r="r" b="b"/>
            <a:pathLst>
              <a:path w="5851315" h="5851315">
                <a:moveTo>
                  <a:pt x="0" y="0"/>
                </a:moveTo>
                <a:lnTo>
                  <a:pt x="5851316" y="0"/>
                </a:lnTo>
                <a:lnTo>
                  <a:pt x="5851316" y="5851316"/>
                </a:lnTo>
                <a:lnTo>
                  <a:pt x="0" y="5851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9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51128" y="739213"/>
            <a:ext cx="1101244" cy="85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1"/>
              </a:lnSpc>
              <a:spcBef>
                <a:spcPct val="0"/>
              </a:spcBef>
            </a:pPr>
            <a:r>
              <a:rPr lang="en-US" sz="5058">
                <a:solidFill>
                  <a:srgbClr val="FFFFEF"/>
                </a:solidFill>
                <a:latin typeface="CS Gordon Rounded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6421" y="6169168"/>
            <a:ext cx="4358066" cy="2675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3499" dirty="0" err="1">
                <a:solidFill>
                  <a:srgbClr val="172900"/>
                </a:solidFill>
                <a:latin typeface="Lato Bold"/>
              </a:rPr>
              <a:t>Các</a:t>
            </a:r>
            <a:r>
              <a:rPr lang="en-US" sz="3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499" dirty="0" err="1">
                <a:solidFill>
                  <a:srgbClr val="172900"/>
                </a:solidFill>
                <a:latin typeface="Lato Bold"/>
              </a:rPr>
              <a:t>đồng</a:t>
            </a:r>
            <a:r>
              <a:rPr lang="en-US" sz="3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499" dirty="0" err="1">
                <a:solidFill>
                  <a:srgbClr val="172900"/>
                </a:solidFill>
                <a:latin typeface="Lato Bold"/>
              </a:rPr>
              <a:t>cỏ</a:t>
            </a:r>
            <a:r>
              <a:rPr lang="en-US" sz="3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499" dirty="0" err="1">
                <a:solidFill>
                  <a:srgbClr val="172900"/>
                </a:solidFill>
                <a:latin typeface="Lato Bold"/>
              </a:rPr>
              <a:t>tự</a:t>
            </a:r>
            <a:r>
              <a:rPr lang="en-US" sz="3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499" dirty="0" err="1">
                <a:solidFill>
                  <a:srgbClr val="172900"/>
                </a:solidFill>
                <a:latin typeface="Lato Bold"/>
              </a:rPr>
              <a:t>nhiên</a:t>
            </a:r>
            <a:r>
              <a:rPr lang="en-US" sz="3499" dirty="0">
                <a:solidFill>
                  <a:srgbClr val="172900"/>
                </a:solidFill>
                <a:latin typeface="Lato Bold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3499" dirty="0" err="1">
                <a:solidFill>
                  <a:srgbClr val="172900"/>
                </a:solidFill>
                <a:latin typeface="Lato Bold"/>
              </a:rPr>
              <a:t>thuận</a:t>
            </a:r>
            <a:r>
              <a:rPr lang="en-US" sz="3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499" dirty="0" err="1">
                <a:solidFill>
                  <a:srgbClr val="172900"/>
                </a:solidFill>
                <a:latin typeface="Lato Bold"/>
              </a:rPr>
              <a:t>lợi</a:t>
            </a:r>
            <a:r>
              <a:rPr lang="en-US" sz="3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499" dirty="0" err="1">
                <a:solidFill>
                  <a:srgbClr val="172900"/>
                </a:solidFill>
                <a:latin typeface="Lato Bold"/>
              </a:rPr>
              <a:t>chăn</a:t>
            </a:r>
            <a:r>
              <a:rPr lang="en-US" sz="3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499" dirty="0" err="1">
                <a:solidFill>
                  <a:srgbClr val="172900"/>
                </a:solidFill>
                <a:latin typeface="Lato Bold"/>
              </a:rPr>
              <a:t>nuôi</a:t>
            </a:r>
            <a:r>
              <a:rPr lang="en-US" sz="3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499" dirty="0" err="1">
                <a:solidFill>
                  <a:srgbClr val="172900"/>
                </a:solidFill>
                <a:latin typeface="Lato Bold"/>
              </a:rPr>
              <a:t>gia</a:t>
            </a:r>
            <a:r>
              <a:rPr lang="en-US" sz="3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499" dirty="0" err="1">
                <a:solidFill>
                  <a:srgbClr val="172900"/>
                </a:solidFill>
                <a:latin typeface="Lato Bold"/>
              </a:rPr>
              <a:t>súc</a:t>
            </a:r>
            <a:r>
              <a:rPr lang="en-US" sz="3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499" dirty="0" err="1">
                <a:solidFill>
                  <a:srgbClr val="172900"/>
                </a:solidFill>
                <a:latin typeface="Lato Bold"/>
              </a:rPr>
              <a:t>lớn</a:t>
            </a:r>
            <a:endParaRPr lang="en-US" sz="3499" dirty="0">
              <a:solidFill>
                <a:srgbClr val="172900"/>
              </a:solidFill>
              <a:latin typeface="Lato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5352372" y="8124744"/>
            <a:ext cx="12393878" cy="1397263"/>
            <a:chOff x="0" y="0"/>
            <a:chExt cx="3560660" cy="3680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60660" cy="368003"/>
            </a:xfrm>
            <a:custGeom>
              <a:avLst/>
              <a:gdLst/>
              <a:ahLst/>
              <a:cxnLst/>
              <a:rect l="l" t="t" r="r" b="b"/>
              <a:pathLst>
                <a:path w="3560660" h="368003">
                  <a:moveTo>
                    <a:pt x="0" y="0"/>
                  </a:moveTo>
                  <a:lnTo>
                    <a:pt x="3560660" y="0"/>
                  </a:lnTo>
                  <a:lnTo>
                    <a:pt x="3560660" y="368003"/>
                  </a:lnTo>
                  <a:lnTo>
                    <a:pt x="0" y="368003"/>
                  </a:lnTo>
                  <a:close/>
                </a:path>
              </a:pathLst>
            </a:custGeom>
            <a:solidFill>
              <a:srgbClr val="FFFFFF">
                <a:alpha val="6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560660" cy="406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093731" y="8555867"/>
            <a:ext cx="12329320" cy="49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172900"/>
                </a:solidFill>
                <a:latin typeface="Lato Bold"/>
              </a:rPr>
              <a:t>Gia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súc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thả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rông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trong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rừng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trên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địa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bàn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thôn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Đăk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Ga,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xã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Đăk</a:t>
            </a:r>
            <a:r>
              <a:rPr lang="en-US" sz="28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00" dirty="0" err="1">
                <a:solidFill>
                  <a:srgbClr val="172900"/>
                </a:solidFill>
                <a:latin typeface="Lato Bold"/>
              </a:rPr>
              <a:t>Nhoong</a:t>
            </a:r>
            <a:endParaRPr lang="en-US" sz="2800" dirty="0">
              <a:solidFill>
                <a:srgbClr val="172900"/>
              </a:solidFill>
              <a:latin typeface="Lato 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5941081" y="333062"/>
            <a:ext cx="2309744" cy="1368523"/>
          </a:xfrm>
          <a:custGeom>
            <a:avLst/>
            <a:gdLst/>
            <a:ahLst/>
            <a:cxnLst/>
            <a:rect l="l" t="t" r="r" b="b"/>
            <a:pathLst>
              <a:path w="2309744" h="1368523">
                <a:moveTo>
                  <a:pt x="0" y="0"/>
                </a:moveTo>
                <a:lnTo>
                  <a:pt x="2309743" y="0"/>
                </a:lnTo>
                <a:lnTo>
                  <a:pt x="2309743" y="1368523"/>
                </a:lnTo>
                <a:lnTo>
                  <a:pt x="0" y="13685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/>
          <p:cNvSpPr/>
          <p:nvPr/>
        </p:nvSpPr>
        <p:spPr>
          <a:xfrm flipH="1">
            <a:off x="16437002" y="8714214"/>
            <a:ext cx="4631679" cy="5362291"/>
          </a:xfrm>
          <a:custGeom>
            <a:avLst/>
            <a:gdLst/>
            <a:ahLst/>
            <a:cxnLst/>
            <a:rect l="l" t="t" r="r" b="b"/>
            <a:pathLst>
              <a:path w="4631679" h="5362291">
                <a:moveTo>
                  <a:pt x="4631680" y="0"/>
                </a:moveTo>
                <a:lnTo>
                  <a:pt x="0" y="0"/>
                </a:lnTo>
                <a:lnTo>
                  <a:pt x="0" y="5362292"/>
                </a:lnTo>
                <a:lnTo>
                  <a:pt x="4631680" y="5362292"/>
                </a:lnTo>
                <a:lnTo>
                  <a:pt x="463168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9"/>
          <p:cNvSpPr/>
          <p:nvPr/>
        </p:nvSpPr>
        <p:spPr>
          <a:xfrm rot="19616751" flipH="1">
            <a:off x="-3283967" y="7299925"/>
            <a:ext cx="4631679" cy="5362291"/>
          </a:xfrm>
          <a:custGeom>
            <a:avLst/>
            <a:gdLst/>
            <a:ahLst/>
            <a:cxnLst/>
            <a:rect l="l" t="t" r="r" b="b"/>
            <a:pathLst>
              <a:path w="4631679" h="5362291">
                <a:moveTo>
                  <a:pt x="4631680" y="0"/>
                </a:moveTo>
                <a:lnTo>
                  <a:pt x="0" y="0"/>
                </a:lnTo>
                <a:lnTo>
                  <a:pt x="0" y="5362292"/>
                </a:lnTo>
                <a:lnTo>
                  <a:pt x="4631680" y="5362292"/>
                </a:lnTo>
                <a:lnTo>
                  <a:pt x="463168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5400000">
            <a:off x="10911835" y="711925"/>
            <a:ext cx="1844802" cy="4114800"/>
          </a:xfrm>
          <a:custGeom>
            <a:avLst/>
            <a:gdLst/>
            <a:ahLst/>
            <a:cxnLst/>
            <a:rect l="l" t="t" r="r" b="b"/>
            <a:pathLst>
              <a:path w="1844802" h="4114800">
                <a:moveTo>
                  <a:pt x="0" y="0"/>
                </a:moveTo>
                <a:lnTo>
                  <a:pt x="1844802" y="0"/>
                </a:lnTo>
                <a:lnTo>
                  <a:pt x="18448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43747" y="333062"/>
            <a:ext cx="4452085" cy="1391277"/>
          </a:xfrm>
          <a:custGeom>
            <a:avLst/>
            <a:gdLst/>
            <a:ahLst/>
            <a:cxnLst/>
            <a:rect l="l" t="t" r="r" b="b"/>
            <a:pathLst>
              <a:path w="4452085" h="1391277">
                <a:moveTo>
                  <a:pt x="0" y="0"/>
                </a:moveTo>
                <a:lnTo>
                  <a:pt x="4452086" y="0"/>
                </a:lnTo>
                <a:lnTo>
                  <a:pt x="4452086" y="1391276"/>
                </a:lnTo>
                <a:lnTo>
                  <a:pt x="0" y="1391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0494" y="952500"/>
            <a:ext cx="378390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Baloo"/>
              </a:rPr>
              <a:t>Hoạt động</a:t>
            </a:r>
          </a:p>
        </p:txBody>
      </p:sp>
      <p:sp>
        <p:nvSpPr>
          <p:cNvPr id="4" name="Freeform 4"/>
          <p:cNvSpPr/>
          <p:nvPr/>
        </p:nvSpPr>
        <p:spPr>
          <a:xfrm>
            <a:off x="3964040" y="374521"/>
            <a:ext cx="1675421" cy="1675421"/>
          </a:xfrm>
          <a:custGeom>
            <a:avLst/>
            <a:gdLst/>
            <a:ahLst/>
            <a:cxnLst/>
            <a:rect l="l" t="t" r="r" b="b"/>
            <a:pathLst>
              <a:path w="1675421" h="1675421">
                <a:moveTo>
                  <a:pt x="0" y="0"/>
                </a:moveTo>
                <a:lnTo>
                  <a:pt x="1675421" y="0"/>
                </a:lnTo>
                <a:lnTo>
                  <a:pt x="1675421" y="1675421"/>
                </a:lnTo>
                <a:lnTo>
                  <a:pt x="0" y="1675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75690" y="333062"/>
            <a:ext cx="2469203" cy="2006228"/>
          </a:xfrm>
          <a:custGeom>
            <a:avLst/>
            <a:gdLst/>
            <a:ahLst/>
            <a:cxnLst/>
            <a:rect l="l" t="t" r="r" b="b"/>
            <a:pathLst>
              <a:path w="2469203" h="2006228">
                <a:moveTo>
                  <a:pt x="0" y="0"/>
                </a:moveTo>
                <a:lnTo>
                  <a:pt x="2469203" y="0"/>
                </a:lnTo>
                <a:lnTo>
                  <a:pt x="2469203" y="2006227"/>
                </a:lnTo>
                <a:lnTo>
                  <a:pt x="0" y="20062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4399742"/>
            <a:ext cx="10573147" cy="3845982"/>
          </a:xfrm>
          <a:custGeom>
            <a:avLst/>
            <a:gdLst/>
            <a:ahLst/>
            <a:cxnLst/>
            <a:rect l="l" t="t" r="r" b="b"/>
            <a:pathLst>
              <a:path w="10573147" h="3845982">
                <a:moveTo>
                  <a:pt x="0" y="0"/>
                </a:moveTo>
                <a:lnTo>
                  <a:pt x="10573147" y="0"/>
                </a:lnTo>
                <a:lnTo>
                  <a:pt x="10573147" y="3845982"/>
                </a:lnTo>
                <a:lnTo>
                  <a:pt x="0" y="38459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53087" y="2155488"/>
            <a:ext cx="5795155" cy="3798291"/>
          </a:xfrm>
          <a:custGeom>
            <a:avLst/>
            <a:gdLst/>
            <a:ahLst/>
            <a:cxnLst/>
            <a:rect l="l" t="t" r="r" b="b"/>
            <a:pathLst>
              <a:path w="5795155" h="3798291">
                <a:moveTo>
                  <a:pt x="0" y="0"/>
                </a:moveTo>
                <a:lnTo>
                  <a:pt x="5795155" y="0"/>
                </a:lnTo>
                <a:lnTo>
                  <a:pt x="5795155" y="3798290"/>
                </a:lnTo>
                <a:lnTo>
                  <a:pt x="0" y="37982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78827" y="6324459"/>
            <a:ext cx="5769415" cy="3842530"/>
          </a:xfrm>
          <a:custGeom>
            <a:avLst/>
            <a:gdLst/>
            <a:ahLst/>
            <a:cxnLst/>
            <a:rect l="l" t="t" r="r" b="b"/>
            <a:pathLst>
              <a:path w="5769415" h="3842530">
                <a:moveTo>
                  <a:pt x="0" y="0"/>
                </a:moveTo>
                <a:lnTo>
                  <a:pt x="5769415" y="0"/>
                </a:lnTo>
                <a:lnTo>
                  <a:pt x="5769415" y="3842530"/>
                </a:lnTo>
                <a:lnTo>
                  <a:pt x="0" y="38425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5706" t="-22211" r="-57373" b="-3233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8569" y="8245724"/>
            <a:ext cx="3064979" cy="2041276"/>
          </a:xfrm>
          <a:custGeom>
            <a:avLst/>
            <a:gdLst/>
            <a:ahLst/>
            <a:cxnLst/>
            <a:rect l="l" t="t" r="r" b="b"/>
            <a:pathLst>
              <a:path w="3064979" h="2041276">
                <a:moveTo>
                  <a:pt x="0" y="0"/>
                </a:moveTo>
                <a:lnTo>
                  <a:pt x="3064979" y="0"/>
                </a:lnTo>
                <a:lnTo>
                  <a:pt x="3064979" y="2041276"/>
                </a:lnTo>
                <a:lnTo>
                  <a:pt x="0" y="20412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52163" y="8245724"/>
            <a:ext cx="3063111" cy="2041276"/>
          </a:xfrm>
          <a:custGeom>
            <a:avLst/>
            <a:gdLst/>
            <a:ahLst/>
            <a:cxnLst/>
            <a:rect l="l" t="t" r="r" b="b"/>
            <a:pathLst>
              <a:path w="3063111" h="2041276">
                <a:moveTo>
                  <a:pt x="0" y="0"/>
                </a:moveTo>
                <a:lnTo>
                  <a:pt x="3063111" y="0"/>
                </a:lnTo>
                <a:lnTo>
                  <a:pt x="3063111" y="2041276"/>
                </a:lnTo>
                <a:lnTo>
                  <a:pt x="0" y="204127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15274" y="8237662"/>
            <a:ext cx="3206409" cy="2041276"/>
          </a:xfrm>
          <a:custGeom>
            <a:avLst/>
            <a:gdLst/>
            <a:ahLst/>
            <a:cxnLst/>
            <a:rect l="l" t="t" r="r" b="b"/>
            <a:pathLst>
              <a:path w="3206409" h="2041276">
                <a:moveTo>
                  <a:pt x="0" y="0"/>
                </a:moveTo>
                <a:lnTo>
                  <a:pt x="3206409" y="0"/>
                </a:lnTo>
                <a:lnTo>
                  <a:pt x="3206409" y="2041276"/>
                </a:lnTo>
                <a:lnTo>
                  <a:pt x="0" y="204127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21683" y="8245724"/>
            <a:ext cx="2721701" cy="2041276"/>
          </a:xfrm>
          <a:custGeom>
            <a:avLst/>
            <a:gdLst/>
            <a:ahLst/>
            <a:cxnLst/>
            <a:rect l="l" t="t" r="r" b="b"/>
            <a:pathLst>
              <a:path w="2721701" h="2041276">
                <a:moveTo>
                  <a:pt x="0" y="0"/>
                </a:moveTo>
                <a:lnTo>
                  <a:pt x="2721701" y="0"/>
                </a:lnTo>
                <a:lnTo>
                  <a:pt x="2721701" y="2041276"/>
                </a:lnTo>
                <a:lnTo>
                  <a:pt x="0" y="20412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251128" y="739213"/>
            <a:ext cx="1101244" cy="85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1"/>
              </a:lnSpc>
              <a:spcBef>
                <a:spcPct val="0"/>
              </a:spcBef>
            </a:pPr>
            <a:r>
              <a:rPr lang="en-US" sz="5058">
                <a:solidFill>
                  <a:srgbClr val="FFFFEF"/>
                </a:solidFill>
                <a:latin typeface="CS Gordon Rounde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697641" y="2366528"/>
            <a:ext cx="11872649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vi-VN" sz="6400" dirty="0" smtClean="0">
                <a:solidFill>
                  <a:srgbClr val="34520D"/>
                </a:solidFill>
                <a:latin typeface="Baloo"/>
              </a:rPr>
              <a:t>DÂN CƯ VÀ LAO ĐỘNG</a:t>
            </a:r>
            <a:endParaRPr lang="en-US" sz="6400" dirty="0">
              <a:solidFill>
                <a:srgbClr val="34520D"/>
              </a:solidFill>
              <a:latin typeface="Balo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352620" y="507562"/>
            <a:ext cx="9267880" cy="119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420" dirty="0">
                <a:solidFill>
                  <a:srgbClr val="F26B6D"/>
                </a:solidFill>
                <a:latin typeface="Baloo"/>
              </a:rPr>
              <a:t>CÁC NHÂN TỐ CHÍNH ẢNH HƯỞNG </a:t>
            </a:r>
          </a:p>
          <a:p>
            <a:pPr marL="0" lvl="0" indent="0" algn="ctr">
              <a:lnSpc>
                <a:spcPts val="4788"/>
              </a:lnSpc>
              <a:spcBef>
                <a:spcPct val="0"/>
              </a:spcBef>
            </a:pPr>
            <a:r>
              <a:rPr lang="en-US" sz="3420" dirty="0">
                <a:solidFill>
                  <a:srgbClr val="F26B6D"/>
                </a:solidFill>
                <a:latin typeface="Baloo"/>
              </a:rPr>
              <a:t>TỚI SỰ PHÁT TRIỂN VÀ PHÂN BỐ NÔNG NGHIỆP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03691" y="4801032"/>
            <a:ext cx="9371317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  <a:spcBef>
                <a:spcPct val="0"/>
              </a:spcBef>
            </a:pP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 smtClean="0">
                <a:solidFill>
                  <a:srgbClr val="000000"/>
                </a:solidFill>
                <a:latin typeface="Dancing Script Bold"/>
              </a:rPr>
              <a:t>Trình</a:t>
            </a:r>
            <a:r>
              <a:rPr lang="en-US" sz="3420" dirty="0" smtClean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độ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thấp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của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người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lao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động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đã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ảnh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hưởng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lớn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đến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việc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tiếp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cận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khoa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học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công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nghệ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.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Đặc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biệt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, ở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những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vùng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miền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kinh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tế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kém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phát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triển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,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còn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nhiều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khó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khăn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thì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đây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là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rào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cản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lớn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trong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việc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xây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dựng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quy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mô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của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một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nền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nông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nghiệp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ứng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dụng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công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Dancing Script Bold"/>
              </a:rPr>
              <a:t>nghệ</a:t>
            </a:r>
            <a:r>
              <a:rPr lang="en-US" sz="3420" dirty="0">
                <a:solidFill>
                  <a:srgbClr val="000000"/>
                </a:solidFill>
                <a:latin typeface="Dancing Script Bold"/>
              </a:rPr>
              <a:t> </a:t>
            </a:r>
            <a:r>
              <a:rPr lang="en-US" sz="3420" dirty="0" err="1" smtClean="0">
                <a:solidFill>
                  <a:srgbClr val="000000"/>
                </a:solidFill>
                <a:latin typeface="Dancing Script Bold"/>
              </a:rPr>
              <a:t>cao</a:t>
            </a:r>
            <a:endParaRPr lang="en-US" sz="3420" dirty="0">
              <a:solidFill>
                <a:srgbClr val="000000"/>
              </a:solidFill>
              <a:latin typeface="Dancing Script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6173706" y="637225"/>
            <a:ext cx="1550251" cy="1087114"/>
          </a:xfrm>
          <a:custGeom>
            <a:avLst/>
            <a:gdLst/>
            <a:ahLst/>
            <a:cxnLst/>
            <a:rect l="l" t="t" r="r" b="b"/>
            <a:pathLst>
              <a:path w="1550251" h="1087114">
                <a:moveTo>
                  <a:pt x="0" y="0"/>
                </a:moveTo>
                <a:lnTo>
                  <a:pt x="1550251" y="0"/>
                </a:lnTo>
                <a:lnTo>
                  <a:pt x="1550251" y="1087113"/>
                </a:lnTo>
                <a:lnTo>
                  <a:pt x="0" y="10871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47" y="0"/>
            <a:ext cx="4452085" cy="1391277"/>
          </a:xfrm>
          <a:custGeom>
            <a:avLst/>
            <a:gdLst/>
            <a:ahLst/>
            <a:cxnLst/>
            <a:rect l="l" t="t" r="r" b="b"/>
            <a:pathLst>
              <a:path w="4452085" h="1391277">
                <a:moveTo>
                  <a:pt x="0" y="0"/>
                </a:moveTo>
                <a:lnTo>
                  <a:pt x="4452086" y="0"/>
                </a:lnTo>
                <a:lnTo>
                  <a:pt x="4452086" y="1391276"/>
                </a:lnTo>
                <a:lnTo>
                  <a:pt x="0" y="1391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0494" y="619438"/>
            <a:ext cx="378390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Baloo"/>
              </a:rPr>
              <a:t>Hoạt động</a:t>
            </a:r>
          </a:p>
        </p:txBody>
      </p:sp>
      <p:sp>
        <p:nvSpPr>
          <p:cNvPr id="4" name="Freeform 4"/>
          <p:cNvSpPr/>
          <p:nvPr/>
        </p:nvSpPr>
        <p:spPr>
          <a:xfrm>
            <a:off x="3964040" y="41459"/>
            <a:ext cx="1675421" cy="1675421"/>
          </a:xfrm>
          <a:custGeom>
            <a:avLst/>
            <a:gdLst/>
            <a:ahLst/>
            <a:cxnLst/>
            <a:rect l="l" t="t" r="r" b="b"/>
            <a:pathLst>
              <a:path w="1675421" h="1675421">
                <a:moveTo>
                  <a:pt x="0" y="0"/>
                </a:moveTo>
                <a:lnTo>
                  <a:pt x="1675421" y="0"/>
                </a:lnTo>
                <a:lnTo>
                  <a:pt x="1675421" y="1675421"/>
                </a:lnTo>
                <a:lnTo>
                  <a:pt x="0" y="1675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75690" y="0"/>
            <a:ext cx="2469203" cy="2006228"/>
          </a:xfrm>
          <a:custGeom>
            <a:avLst/>
            <a:gdLst/>
            <a:ahLst/>
            <a:cxnLst/>
            <a:rect l="l" t="t" r="r" b="b"/>
            <a:pathLst>
              <a:path w="2469203" h="2006228">
                <a:moveTo>
                  <a:pt x="0" y="0"/>
                </a:moveTo>
                <a:lnTo>
                  <a:pt x="2469203" y="0"/>
                </a:lnTo>
                <a:lnTo>
                  <a:pt x="2469203" y="2006227"/>
                </a:lnTo>
                <a:lnTo>
                  <a:pt x="0" y="2006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30050" y="749424"/>
            <a:ext cx="2226558" cy="1765053"/>
          </a:xfrm>
          <a:custGeom>
            <a:avLst/>
            <a:gdLst/>
            <a:ahLst/>
            <a:cxnLst/>
            <a:rect l="l" t="t" r="r" b="b"/>
            <a:pathLst>
              <a:path w="2226558" h="1765053">
                <a:moveTo>
                  <a:pt x="0" y="0"/>
                </a:moveTo>
                <a:lnTo>
                  <a:pt x="2226557" y="0"/>
                </a:lnTo>
                <a:lnTo>
                  <a:pt x="2226557" y="1765053"/>
                </a:lnTo>
                <a:lnTo>
                  <a:pt x="0" y="1765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251128" y="406151"/>
            <a:ext cx="1101244" cy="85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1"/>
              </a:lnSpc>
              <a:spcBef>
                <a:spcPct val="0"/>
              </a:spcBef>
            </a:pPr>
            <a:r>
              <a:rPr lang="en-US" sz="5058">
                <a:solidFill>
                  <a:srgbClr val="FFFFEF"/>
                </a:solidFill>
                <a:latin typeface="CS Gordon Rounde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2000" y="1788538"/>
            <a:ext cx="1444802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vi-VN" sz="6999" dirty="0" smtClean="0">
                <a:solidFill>
                  <a:srgbClr val="34520D"/>
                </a:solidFill>
                <a:latin typeface="Baloo"/>
              </a:rPr>
              <a:t>THỊ TRƯỜNG TIÊU THỤ NÔNG SẢN </a:t>
            </a:r>
            <a:endParaRPr lang="en-US" sz="6999" dirty="0">
              <a:solidFill>
                <a:srgbClr val="34520D"/>
              </a:solidFill>
              <a:latin typeface="Balo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352620" y="507562"/>
            <a:ext cx="9267880" cy="119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420">
                <a:solidFill>
                  <a:srgbClr val="F26B6D"/>
                </a:solidFill>
                <a:latin typeface="Baloo"/>
              </a:rPr>
              <a:t>CÁC NHÂN TỐ CHÍNH ẢNH HƯỞNG </a:t>
            </a:r>
          </a:p>
          <a:p>
            <a:pPr marL="0" lvl="0" indent="0" algn="ctr">
              <a:lnSpc>
                <a:spcPts val="4788"/>
              </a:lnSpc>
              <a:spcBef>
                <a:spcPct val="0"/>
              </a:spcBef>
            </a:pPr>
            <a:r>
              <a:rPr lang="en-US" sz="3420">
                <a:solidFill>
                  <a:srgbClr val="F26B6D"/>
                </a:solidFill>
                <a:latin typeface="Baloo"/>
              </a:rPr>
              <a:t>TỚI SỰ PHÁT TRIỂN VÀ PHÂN BỐ NÔNG NGHIỆP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365" y="2954690"/>
            <a:ext cx="4953045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8"/>
              </a:lnSpc>
            </a:pPr>
            <a:r>
              <a:rPr lang="en-US" sz="3420" dirty="0" err="1">
                <a:solidFill>
                  <a:srgbClr val="000000"/>
                </a:solidFill>
                <a:latin typeface="Baloo"/>
              </a:rPr>
              <a:t>Việt</a:t>
            </a:r>
            <a:r>
              <a:rPr lang="en-US" sz="3420" dirty="0">
                <a:solidFill>
                  <a:srgbClr val="000000"/>
                </a:solidFill>
                <a:latin typeface="Baloo"/>
              </a:rPr>
              <a:t> Nam </a:t>
            </a:r>
            <a:r>
              <a:rPr lang="en-US" sz="3420" dirty="0" err="1">
                <a:solidFill>
                  <a:srgbClr val="000000"/>
                </a:solidFill>
                <a:latin typeface="Baloo"/>
              </a:rPr>
              <a:t>có</a:t>
            </a:r>
            <a:r>
              <a:rPr lang="en-US" sz="342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Baloo"/>
              </a:rPr>
              <a:t>thị</a:t>
            </a:r>
            <a:r>
              <a:rPr lang="en-US" sz="342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Baloo"/>
              </a:rPr>
              <a:t>trường</a:t>
            </a:r>
            <a:r>
              <a:rPr lang="en-US" sz="342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Baloo"/>
              </a:rPr>
              <a:t>tiêu</a:t>
            </a:r>
            <a:r>
              <a:rPr lang="en-US" sz="342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Baloo"/>
              </a:rPr>
              <a:t>thụ</a:t>
            </a:r>
            <a:r>
              <a:rPr lang="en-US" sz="342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Baloo"/>
              </a:rPr>
              <a:t>rộng</a:t>
            </a:r>
            <a:r>
              <a:rPr lang="en-US" sz="342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Baloo"/>
              </a:rPr>
              <a:t>lớn</a:t>
            </a:r>
            <a:r>
              <a:rPr lang="en-US" sz="3420" dirty="0">
                <a:solidFill>
                  <a:srgbClr val="000000"/>
                </a:solidFill>
                <a:latin typeface="Baloo"/>
              </a:rPr>
              <a:t> ở </a:t>
            </a:r>
            <a:r>
              <a:rPr lang="en-US" sz="3420" dirty="0" err="1">
                <a:solidFill>
                  <a:srgbClr val="000000"/>
                </a:solidFill>
                <a:latin typeface="Baloo"/>
              </a:rPr>
              <a:t>trong</a:t>
            </a:r>
            <a:r>
              <a:rPr lang="en-US" sz="342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3420" dirty="0" err="1" smtClean="0">
                <a:solidFill>
                  <a:srgbClr val="000000"/>
                </a:solidFill>
                <a:latin typeface="Baloo"/>
              </a:rPr>
              <a:t>và</a:t>
            </a:r>
            <a:r>
              <a:rPr lang="en-US" sz="342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3420" dirty="0" err="1" smtClean="0">
                <a:solidFill>
                  <a:srgbClr val="000000"/>
                </a:solidFill>
                <a:latin typeface="Baloo"/>
              </a:rPr>
              <a:t>ngoài</a:t>
            </a:r>
            <a:r>
              <a:rPr lang="en-US" sz="3420" dirty="0" smtClean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Baloo"/>
              </a:rPr>
              <a:t>nước</a:t>
            </a:r>
            <a:endParaRPr lang="en-US" sz="3420" dirty="0">
              <a:solidFill>
                <a:srgbClr val="000000"/>
              </a:solidFill>
              <a:latin typeface="Baloo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3747" y="2869515"/>
            <a:ext cx="6509777" cy="3255904"/>
          </a:xfrm>
          <a:custGeom>
            <a:avLst/>
            <a:gdLst/>
            <a:ahLst/>
            <a:cxnLst/>
            <a:rect l="l" t="t" r="r" b="b"/>
            <a:pathLst>
              <a:path w="6509777" h="3255904">
                <a:moveTo>
                  <a:pt x="0" y="0"/>
                </a:moveTo>
                <a:lnTo>
                  <a:pt x="6509778" y="0"/>
                </a:lnTo>
                <a:lnTo>
                  <a:pt x="6509778" y="3255903"/>
                </a:lnTo>
                <a:lnTo>
                  <a:pt x="0" y="325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9799" b="-35325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116249" y="2804060"/>
            <a:ext cx="5705032" cy="7307220"/>
          </a:xfrm>
          <a:custGeom>
            <a:avLst/>
            <a:gdLst/>
            <a:ahLst/>
            <a:cxnLst/>
            <a:rect l="l" t="t" r="r" b="b"/>
            <a:pathLst>
              <a:path w="5705032" h="7307220">
                <a:moveTo>
                  <a:pt x="0" y="0"/>
                </a:moveTo>
                <a:lnTo>
                  <a:pt x="5705032" y="0"/>
                </a:lnTo>
                <a:lnTo>
                  <a:pt x="5705032" y="7307219"/>
                </a:lnTo>
                <a:lnTo>
                  <a:pt x="0" y="7307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767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47528" y="6344493"/>
            <a:ext cx="7502916" cy="3766786"/>
          </a:xfrm>
          <a:custGeom>
            <a:avLst/>
            <a:gdLst/>
            <a:ahLst/>
            <a:cxnLst/>
            <a:rect l="l" t="t" r="r" b="b"/>
            <a:pathLst>
              <a:path w="7502916" h="3766786">
                <a:moveTo>
                  <a:pt x="0" y="0"/>
                </a:moveTo>
                <a:lnTo>
                  <a:pt x="7502916" y="0"/>
                </a:lnTo>
                <a:lnTo>
                  <a:pt x="7502916" y="3766786"/>
                </a:lnTo>
                <a:lnTo>
                  <a:pt x="0" y="3766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30796" b="-250062"/>
            </a:stretch>
          </a:blipFill>
        </p:spPr>
      </p:sp>
      <p:sp>
        <p:nvSpPr>
          <p:cNvPr id="14" name="Freeform 3"/>
          <p:cNvSpPr/>
          <p:nvPr/>
        </p:nvSpPr>
        <p:spPr>
          <a:xfrm rot="5400000">
            <a:off x="-1188190" y="6675501"/>
            <a:ext cx="1844802" cy="4114800"/>
          </a:xfrm>
          <a:custGeom>
            <a:avLst/>
            <a:gdLst/>
            <a:ahLst/>
            <a:cxnLst/>
            <a:rect l="l" t="t" r="r" b="b"/>
            <a:pathLst>
              <a:path w="1844802" h="4114800">
                <a:moveTo>
                  <a:pt x="0" y="0"/>
                </a:moveTo>
                <a:lnTo>
                  <a:pt x="1844802" y="0"/>
                </a:lnTo>
                <a:lnTo>
                  <a:pt x="18448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own Arrow Callout 35"/>
          <p:cNvSpPr/>
          <p:nvPr/>
        </p:nvSpPr>
        <p:spPr>
          <a:xfrm>
            <a:off x="153657" y="241969"/>
            <a:ext cx="17730808" cy="2891567"/>
          </a:xfrm>
          <a:prstGeom prst="downArrowCallout">
            <a:avLst/>
          </a:prstGeom>
          <a:solidFill>
            <a:srgbClr val="FFD9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20585749">
            <a:off x="3526028" y="1782093"/>
            <a:ext cx="2575824" cy="602099"/>
          </a:xfrm>
          <a:custGeom>
            <a:avLst/>
            <a:gdLst/>
            <a:ahLst/>
            <a:cxnLst/>
            <a:rect l="l" t="t" r="r" b="b"/>
            <a:pathLst>
              <a:path w="3943556" h="921806">
                <a:moveTo>
                  <a:pt x="0" y="0"/>
                </a:moveTo>
                <a:lnTo>
                  <a:pt x="3943555" y="0"/>
                </a:lnTo>
                <a:lnTo>
                  <a:pt x="3943555" y="921806"/>
                </a:lnTo>
                <a:lnTo>
                  <a:pt x="0" y="921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75234" y="1423462"/>
            <a:ext cx="1160201" cy="1096574"/>
          </a:xfrm>
          <a:custGeom>
            <a:avLst/>
            <a:gdLst/>
            <a:ahLst/>
            <a:cxnLst/>
            <a:rect l="l" t="t" r="r" b="b"/>
            <a:pathLst>
              <a:path w="1911548" h="2248880">
                <a:moveTo>
                  <a:pt x="0" y="0"/>
                </a:moveTo>
                <a:lnTo>
                  <a:pt x="1911548" y="0"/>
                </a:lnTo>
                <a:lnTo>
                  <a:pt x="1911548" y="2248880"/>
                </a:lnTo>
                <a:lnTo>
                  <a:pt x="0" y="2248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07612" y="480055"/>
            <a:ext cx="17816315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88"/>
              </a:lnSpc>
            </a:pPr>
            <a:r>
              <a:rPr lang="en-US" sz="3600" b="1" dirty="0">
                <a:solidFill>
                  <a:srgbClr val="5D8008"/>
                </a:solidFill>
                <a:latin typeface="Baloo"/>
              </a:rPr>
              <a:t>CÁC NHÂN TỐ CHÍNH ẢNH HƯỞNG </a:t>
            </a:r>
            <a:r>
              <a:rPr lang="en-US" sz="3600" b="1" dirty="0" smtClean="0">
                <a:solidFill>
                  <a:srgbClr val="5D8008"/>
                </a:solidFill>
                <a:latin typeface="Baloo"/>
              </a:rPr>
              <a:t>TỚI </a:t>
            </a:r>
            <a:r>
              <a:rPr lang="en-US" sz="3600" b="1" dirty="0">
                <a:solidFill>
                  <a:srgbClr val="5D8008"/>
                </a:solidFill>
                <a:latin typeface="Baloo"/>
              </a:rPr>
              <a:t>SỰ PHÁT TRIỂN VÀ PHÂN BỐ NÔNG NGHIỆP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3657" y="3381186"/>
            <a:ext cx="5458162" cy="6389769"/>
            <a:chOff x="0" y="0"/>
            <a:chExt cx="1159291" cy="168290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159291" cy="1682902"/>
            </a:xfrm>
            <a:custGeom>
              <a:avLst/>
              <a:gdLst/>
              <a:ahLst/>
              <a:cxnLst/>
              <a:rect l="l" t="t" r="r" b="b"/>
              <a:pathLst>
                <a:path w="1159291" h="1682902">
                  <a:moveTo>
                    <a:pt x="0" y="0"/>
                  </a:moveTo>
                  <a:lnTo>
                    <a:pt x="1159291" y="0"/>
                  </a:lnTo>
                  <a:lnTo>
                    <a:pt x="1159291" y="1682902"/>
                  </a:lnTo>
                  <a:lnTo>
                    <a:pt x="0" y="1682902"/>
                  </a:lnTo>
                  <a:close/>
                </a:path>
              </a:pathLst>
            </a:cu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59291" cy="172100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31107" y="2520036"/>
            <a:ext cx="823392" cy="1224374"/>
          </a:xfrm>
          <a:custGeom>
            <a:avLst/>
            <a:gdLst/>
            <a:ahLst/>
            <a:cxnLst/>
            <a:rect l="l" t="t" r="r" b="b"/>
            <a:pathLst>
              <a:path w="823392" h="1224374">
                <a:moveTo>
                  <a:pt x="0" y="0"/>
                </a:moveTo>
                <a:lnTo>
                  <a:pt x="823392" y="0"/>
                </a:lnTo>
                <a:lnTo>
                  <a:pt x="823392" y="1224374"/>
                </a:lnTo>
                <a:lnTo>
                  <a:pt x="0" y="1224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91467" y="3736065"/>
            <a:ext cx="422205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9"/>
              </a:lnSpc>
              <a:spcBef>
                <a:spcPct val="0"/>
              </a:spcBef>
            </a:pPr>
            <a:r>
              <a:rPr lang="vi-VN" sz="3221" dirty="0" smtClean="0">
                <a:solidFill>
                  <a:srgbClr val="002060"/>
                </a:solidFill>
                <a:latin typeface="Baloo"/>
              </a:rPr>
              <a:t>Địa </a:t>
            </a:r>
            <a:r>
              <a:rPr lang="vi-VN" sz="3221" dirty="0">
                <a:solidFill>
                  <a:srgbClr val="002060"/>
                </a:solidFill>
                <a:latin typeface="Baloo"/>
              </a:rPr>
              <a:t>hình và đất</a:t>
            </a:r>
            <a:endParaRPr lang="en-US" sz="3221" dirty="0">
              <a:solidFill>
                <a:srgbClr val="002060"/>
              </a:solidFill>
              <a:latin typeface="Balo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91467" y="4181303"/>
            <a:ext cx="5048333" cy="577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4992"/>
              </a:lnSpc>
              <a:buFont typeface="Arial" panose="020B0604020202020204" pitchFamily="34" charset="0"/>
              <a:buChar char="•"/>
            </a:pP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3/4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diện tích là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đồi núi </a:t>
            </a:r>
            <a:r>
              <a:rPr lang="en-US" sz="2400" dirty="0" smtClean="0">
                <a:solidFill>
                  <a:srgbClr val="172900"/>
                </a:solidFill>
                <a:latin typeface="Lato Bold"/>
              </a:rPr>
              <a:t>(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chủ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yếu là đồi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núi 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thấp</a:t>
            </a:r>
            <a:r>
              <a:rPr lang="en-US" sz="2400" dirty="0" smtClean="0">
                <a:solidFill>
                  <a:srgbClr val="172900"/>
                </a:solidFill>
                <a:latin typeface="Lato Bold"/>
              </a:rPr>
              <a:t>)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một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số vùng có cao nguyên.  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Đ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ất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feralit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nhiều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đồng cỏ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&gt;&gt;&gt; 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quy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hoạch các vùng chuyên canh </a:t>
            </a:r>
            <a:r>
              <a:rPr lang="en-US" sz="2400" dirty="0" smtClean="0">
                <a:solidFill>
                  <a:srgbClr val="FF0000"/>
                </a:solidFill>
                <a:latin typeface="Lato Bold"/>
              </a:rPr>
              <a:t>CCN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Lato Bold"/>
              </a:rPr>
              <a:t>CĂQ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và 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nuôi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gia súc lớn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.</a:t>
            </a:r>
            <a:endParaRPr lang="en-US" sz="2400" dirty="0" smtClean="0">
              <a:solidFill>
                <a:srgbClr val="FF0000"/>
              </a:solidFill>
              <a:latin typeface="Lato Bold"/>
            </a:endParaRPr>
          </a:p>
          <a:p>
            <a:pPr marL="342900" indent="-342900" algn="just">
              <a:lnSpc>
                <a:spcPts val="4992"/>
              </a:lnSpc>
              <a:buFont typeface="Arial" panose="020B0604020202020204" pitchFamily="34" charset="0"/>
              <a:buChar char="•"/>
            </a:pP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 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1/4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diện tích </a:t>
            </a:r>
            <a:r>
              <a:rPr lang="en-US" sz="2400" dirty="0" smtClean="0">
                <a:solidFill>
                  <a:srgbClr val="FF0000"/>
                </a:solidFill>
                <a:latin typeface="Lato Bold"/>
              </a:rPr>
              <a:t>đ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ồng bằng</a:t>
            </a:r>
            <a:r>
              <a:rPr lang="en-US" sz="2400" dirty="0" smtClean="0">
                <a:solidFill>
                  <a:srgbClr val="172900"/>
                </a:solidFill>
                <a:latin typeface="Lato Bold"/>
              </a:rPr>
              <a:t>, 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đất phù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sa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&gt;&gt;&gt; thuận lợi 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sản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xuất </a:t>
            </a:r>
            <a:r>
              <a:rPr lang="en-US" sz="2400" dirty="0" smtClean="0">
                <a:solidFill>
                  <a:srgbClr val="FF0000"/>
                </a:solidFill>
                <a:latin typeface="Lato Bold"/>
              </a:rPr>
              <a:t>LT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Lato Bold"/>
              </a:rPr>
              <a:t>TP</a:t>
            </a:r>
            <a:endParaRPr lang="vi-VN" sz="2400" dirty="0">
              <a:solidFill>
                <a:srgbClr val="FF0000"/>
              </a:solidFill>
              <a:latin typeface="Lato Bold"/>
            </a:endParaRPr>
          </a:p>
          <a:p>
            <a:pPr algn="just">
              <a:lnSpc>
                <a:spcPts val="4992"/>
              </a:lnSpc>
            </a:pPr>
            <a:endParaRPr lang="en-US" sz="2400" dirty="0">
              <a:solidFill>
                <a:srgbClr val="172900"/>
              </a:solidFill>
              <a:latin typeface="Lato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5761338" y="3295484"/>
            <a:ext cx="6050337" cy="4889517"/>
            <a:chOff x="0" y="-38100"/>
            <a:chExt cx="1159291" cy="128777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40603" cy="1249674"/>
            </a:xfrm>
            <a:custGeom>
              <a:avLst/>
              <a:gdLst/>
              <a:ahLst/>
              <a:cxnLst/>
              <a:rect l="l" t="t" r="r" b="b"/>
              <a:pathLst>
                <a:path w="1159291" h="1249674">
                  <a:moveTo>
                    <a:pt x="0" y="0"/>
                  </a:moveTo>
                  <a:lnTo>
                    <a:pt x="1159291" y="0"/>
                  </a:lnTo>
                  <a:lnTo>
                    <a:pt x="1159291" y="1249674"/>
                  </a:lnTo>
                  <a:lnTo>
                    <a:pt x="0" y="1249674"/>
                  </a:lnTo>
                  <a:close/>
                </a:path>
              </a:pathLst>
            </a:custGeom>
            <a:grpFill/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59291" cy="128777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7895823" y="2576492"/>
            <a:ext cx="823392" cy="1224374"/>
          </a:xfrm>
          <a:custGeom>
            <a:avLst/>
            <a:gdLst/>
            <a:ahLst/>
            <a:cxnLst/>
            <a:rect l="l" t="t" r="r" b="b"/>
            <a:pathLst>
              <a:path w="823392" h="1224374">
                <a:moveTo>
                  <a:pt x="0" y="0"/>
                </a:moveTo>
                <a:lnTo>
                  <a:pt x="823392" y="0"/>
                </a:lnTo>
                <a:lnTo>
                  <a:pt x="823392" y="1224374"/>
                </a:lnTo>
                <a:lnTo>
                  <a:pt x="0" y="1224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342058" y="3795024"/>
            <a:ext cx="3043691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9"/>
              </a:lnSpc>
              <a:spcBef>
                <a:spcPct val="0"/>
              </a:spcBef>
            </a:pPr>
            <a:r>
              <a:rPr lang="en-US" sz="3221" dirty="0" err="1">
                <a:solidFill>
                  <a:srgbClr val="002060"/>
                </a:solidFill>
                <a:latin typeface="Baloo"/>
              </a:rPr>
              <a:t>Khí</a:t>
            </a:r>
            <a:r>
              <a:rPr lang="en-US" sz="322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3221" dirty="0" err="1">
                <a:solidFill>
                  <a:srgbClr val="002060"/>
                </a:solidFill>
                <a:latin typeface="Baloo"/>
              </a:rPr>
              <a:t>hậu</a:t>
            </a:r>
            <a:endParaRPr lang="en-US" sz="3221" dirty="0">
              <a:solidFill>
                <a:srgbClr val="002060"/>
              </a:solidFill>
              <a:latin typeface="Balo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776660" y="4240262"/>
            <a:ext cx="5745108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4992"/>
              </a:lnSpc>
              <a:buFont typeface="Arial" panose="020B0604020202020204" pitchFamily="34" charset="0"/>
              <a:buChar char="•"/>
            </a:pP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Nhiệt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đới ẩm gió mùa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&gt;&gt;&gt; phát triển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nền </a:t>
            </a:r>
            <a:r>
              <a:rPr lang="en-US" sz="2400" dirty="0" smtClean="0">
                <a:solidFill>
                  <a:srgbClr val="FF0000"/>
                </a:solidFill>
                <a:latin typeface="Lato Bold"/>
              </a:rPr>
              <a:t>NN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nhiệt 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đớ</a:t>
            </a:r>
            <a:r>
              <a:rPr lang="en-US" sz="2400" dirty="0">
                <a:solidFill>
                  <a:srgbClr val="FF0000"/>
                </a:solidFill>
                <a:latin typeface="Lato Bold"/>
              </a:rPr>
              <a:t>i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,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sinh trưởng nhanh,  năng suất cao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.</a:t>
            </a:r>
            <a:endParaRPr lang="en-US" sz="2400" dirty="0" smtClean="0">
              <a:solidFill>
                <a:srgbClr val="172900"/>
              </a:solidFill>
              <a:latin typeface="Lato Bold"/>
            </a:endParaRPr>
          </a:p>
          <a:p>
            <a:pPr marL="342900" indent="-342900" algn="just">
              <a:lnSpc>
                <a:spcPts val="4992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72900"/>
                </a:solidFill>
                <a:latin typeface="Lato Bold"/>
              </a:rPr>
              <a:t>P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hân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hoá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đa dạng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&gt;&gt;&gt; cơ cấu mùa 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vụ</a:t>
            </a:r>
            <a:r>
              <a:rPr lang="en-US" sz="2400" dirty="0" smtClean="0">
                <a:solidFill>
                  <a:srgbClr val="172900"/>
                </a:solidFill>
                <a:latin typeface="Lato Bold"/>
              </a:rPr>
              <a:t>, 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sản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phẩm 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đa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dạng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400" dirty="0" err="1" smtClean="0">
                <a:solidFill>
                  <a:srgbClr val="172900"/>
                </a:solidFill>
                <a:latin typeface="Lato Bold"/>
              </a:rPr>
              <a:t>hình</a:t>
            </a:r>
            <a:r>
              <a:rPr lang="en-US" sz="24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 smtClean="0">
                <a:solidFill>
                  <a:srgbClr val="172900"/>
                </a:solidFill>
                <a:latin typeface="Lato Bold"/>
              </a:rPr>
              <a:t>thành</a:t>
            </a:r>
            <a:r>
              <a:rPr lang="en-US" sz="24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các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vùng chuyên 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canh</a:t>
            </a:r>
            <a:r>
              <a:rPr lang="en-US" sz="2400" dirty="0" smtClean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chuyên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môn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hóa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sản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xuất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.</a:t>
            </a:r>
            <a:endParaRPr lang="vi-VN" sz="2400" dirty="0">
              <a:solidFill>
                <a:srgbClr val="172900"/>
              </a:solidFill>
              <a:latin typeface="Lato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1976516" y="3411845"/>
            <a:ext cx="2928171" cy="4744856"/>
            <a:chOff x="0" y="0"/>
            <a:chExt cx="1290920" cy="124967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90920" cy="1249674"/>
            </a:xfrm>
            <a:custGeom>
              <a:avLst/>
              <a:gdLst/>
              <a:ahLst/>
              <a:cxnLst/>
              <a:rect l="l" t="t" r="r" b="b"/>
              <a:pathLst>
                <a:path w="1290920" h="1249674">
                  <a:moveTo>
                    <a:pt x="0" y="0"/>
                  </a:moveTo>
                  <a:lnTo>
                    <a:pt x="1290920" y="0"/>
                  </a:lnTo>
                  <a:lnTo>
                    <a:pt x="1290920" y="1249674"/>
                  </a:lnTo>
                  <a:lnTo>
                    <a:pt x="0" y="1249674"/>
                  </a:lnTo>
                  <a:close/>
                </a:path>
              </a:pathLst>
            </a:custGeom>
            <a:grpFill/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290920" cy="128777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2603860" y="2500051"/>
            <a:ext cx="823392" cy="1224374"/>
          </a:xfrm>
          <a:custGeom>
            <a:avLst/>
            <a:gdLst/>
            <a:ahLst/>
            <a:cxnLst/>
            <a:rect l="l" t="t" r="r" b="b"/>
            <a:pathLst>
              <a:path w="823392" h="1224374">
                <a:moveTo>
                  <a:pt x="0" y="0"/>
                </a:moveTo>
                <a:lnTo>
                  <a:pt x="823392" y="0"/>
                </a:lnTo>
                <a:lnTo>
                  <a:pt x="823392" y="1224374"/>
                </a:lnTo>
                <a:lnTo>
                  <a:pt x="0" y="1224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2220147" y="3769727"/>
            <a:ext cx="2570921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9"/>
              </a:lnSpc>
              <a:spcBef>
                <a:spcPct val="0"/>
              </a:spcBef>
            </a:pPr>
            <a:r>
              <a:rPr lang="en-US" sz="3221" dirty="0" err="1">
                <a:solidFill>
                  <a:srgbClr val="002060"/>
                </a:solidFill>
                <a:latin typeface="Baloo"/>
              </a:rPr>
              <a:t>Nguồn</a:t>
            </a:r>
            <a:r>
              <a:rPr lang="en-US" sz="322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3221" dirty="0" err="1">
                <a:solidFill>
                  <a:srgbClr val="002060"/>
                </a:solidFill>
                <a:latin typeface="Baloo"/>
              </a:rPr>
              <a:t>nước</a:t>
            </a:r>
            <a:endParaRPr lang="en-US" sz="3221" dirty="0">
              <a:solidFill>
                <a:srgbClr val="002060"/>
              </a:solidFill>
              <a:latin typeface="Balo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037589" y="4211962"/>
            <a:ext cx="2702257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92"/>
              </a:lnSpc>
            </a:pPr>
            <a:r>
              <a:rPr lang="en-US" sz="2400" dirty="0" smtClean="0">
                <a:solidFill>
                  <a:srgbClr val="172900"/>
                </a:solidFill>
                <a:latin typeface="Lato Bold"/>
              </a:rPr>
              <a:t>M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ạng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lưới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sông, hồ dày đặc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, có nhiều hệ thống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sông lớn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&gt;&gt;&gt; cung cấp 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nước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tưới. </a:t>
            </a:r>
            <a:endParaRPr lang="en-US" sz="2400" dirty="0">
              <a:solidFill>
                <a:srgbClr val="FF0000"/>
              </a:solidFill>
              <a:latin typeface="Lato Bold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15189440" y="3381186"/>
            <a:ext cx="3031885" cy="4744856"/>
            <a:chOff x="0" y="0"/>
            <a:chExt cx="1021940" cy="124967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1940" cy="1249674"/>
            </a:xfrm>
            <a:custGeom>
              <a:avLst/>
              <a:gdLst/>
              <a:ahLst/>
              <a:cxnLst/>
              <a:rect l="l" t="t" r="r" b="b"/>
              <a:pathLst>
                <a:path w="1021940" h="1249674">
                  <a:moveTo>
                    <a:pt x="0" y="0"/>
                  </a:moveTo>
                  <a:lnTo>
                    <a:pt x="1021940" y="0"/>
                  </a:lnTo>
                  <a:lnTo>
                    <a:pt x="1021940" y="1249674"/>
                  </a:lnTo>
                  <a:lnTo>
                    <a:pt x="0" y="1249674"/>
                  </a:lnTo>
                  <a:close/>
                </a:path>
              </a:pathLst>
            </a:custGeom>
            <a:grpFill/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1940" cy="128777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965910" y="2496385"/>
            <a:ext cx="823392" cy="1224374"/>
          </a:xfrm>
          <a:custGeom>
            <a:avLst/>
            <a:gdLst/>
            <a:ahLst/>
            <a:cxnLst/>
            <a:rect l="l" t="t" r="r" b="b"/>
            <a:pathLst>
              <a:path w="823392" h="1224374">
                <a:moveTo>
                  <a:pt x="0" y="0"/>
                </a:moveTo>
                <a:lnTo>
                  <a:pt x="823392" y="0"/>
                </a:lnTo>
                <a:lnTo>
                  <a:pt x="823392" y="1224374"/>
                </a:lnTo>
                <a:lnTo>
                  <a:pt x="0" y="1224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5292922" y="3736065"/>
            <a:ext cx="2169369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9"/>
              </a:lnSpc>
              <a:spcBef>
                <a:spcPct val="0"/>
              </a:spcBef>
            </a:pPr>
            <a:r>
              <a:rPr lang="en-US" sz="3221">
                <a:solidFill>
                  <a:srgbClr val="002060"/>
                </a:solidFill>
                <a:latin typeface="Baloo"/>
              </a:rPr>
              <a:t>Sinh vật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279599" y="4181303"/>
            <a:ext cx="2604866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4992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172900"/>
                </a:solidFill>
                <a:latin typeface="Lato Bold"/>
              </a:rPr>
              <a:t>phong phú &gt;&gt;&gt;cơ sở để thuần dưỡng, lai tạo </a:t>
            </a:r>
            <a:r>
              <a:rPr lang="en-US" sz="2400" dirty="0" err="1" smtClean="0">
                <a:solidFill>
                  <a:srgbClr val="FF0000"/>
                </a:solidFill>
                <a:latin typeface="Lato Bold"/>
              </a:rPr>
              <a:t>giống</a:t>
            </a:r>
            <a:r>
              <a:rPr lang="en-US" sz="2400" dirty="0" smtClean="0">
                <a:solidFill>
                  <a:srgbClr val="FF0000"/>
                </a:solidFill>
                <a:latin typeface="Lato Bold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Lato Bold"/>
              </a:rPr>
              <a:t>tốt</a:t>
            </a:r>
            <a:endParaRPr lang="en-US" sz="2400" dirty="0">
              <a:solidFill>
                <a:srgbClr val="FF0000"/>
              </a:solidFill>
              <a:latin typeface="Lato Bold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5776659" y="8373692"/>
            <a:ext cx="12444665" cy="1397263"/>
            <a:chOff x="0" y="0"/>
            <a:chExt cx="3560660" cy="36800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3560660" cy="368003"/>
            </a:xfrm>
            <a:custGeom>
              <a:avLst/>
              <a:gdLst/>
              <a:ahLst/>
              <a:cxnLst/>
              <a:rect l="l" t="t" r="r" b="b"/>
              <a:pathLst>
                <a:path w="3560660" h="368003">
                  <a:moveTo>
                    <a:pt x="0" y="0"/>
                  </a:moveTo>
                  <a:lnTo>
                    <a:pt x="3560660" y="0"/>
                  </a:lnTo>
                  <a:lnTo>
                    <a:pt x="3560660" y="368003"/>
                  </a:lnTo>
                  <a:lnTo>
                    <a:pt x="0" y="368003"/>
                  </a:lnTo>
                  <a:close/>
                </a:path>
              </a:pathLst>
            </a:custGeom>
            <a:grpFill/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3560660" cy="4061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5761338" y="8313629"/>
            <a:ext cx="11947366" cy="122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92"/>
              </a:lnSpc>
            </a:pPr>
            <a:r>
              <a:rPr lang="en-US" sz="3200" i="1" dirty="0" err="1">
                <a:solidFill>
                  <a:srgbClr val="172900"/>
                </a:solidFill>
                <a:latin typeface="Lato Bold"/>
              </a:rPr>
              <a:t>Khó</a:t>
            </a:r>
            <a:r>
              <a:rPr lang="en-US" sz="3200" i="1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i="1" dirty="0" err="1">
                <a:solidFill>
                  <a:srgbClr val="172900"/>
                </a:solidFill>
                <a:latin typeface="Lato Bold"/>
              </a:rPr>
              <a:t>khăn</a:t>
            </a:r>
            <a:r>
              <a:rPr lang="en-US" sz="3200" i="1" dirty="0">
                <a:solidFill>
                  <a:srgbClr val="172900"/>
                </a:solidFill>
                <a:latin typeface="Lato Bold"/>
              </a:rPr>
              <a:t>: </a:t>
            </a:r>
            <a:r>
              <a:rPr lang="vi-VN" sz="3200" i="1" dirty="0">
                <a:solidFill>
                  <a:srgbClr val="FF0000"/>
                </a:solidFill>
                <a:latin typeface="Lato Bold"/>
              </a:rPr>
              <a:t>đất </a:t>
            </a:r>
            <a:r>
              <a:rPr lang="vi-VN" sz="3200" i="1" dirty="0">
                <a:solidFill>
                  <a:srgbClr val="172900"/>
                </a:solidFill>
                <a:latin typeface="Lato Bold"/>
              </a:rPr>
              <a:t>nhiều nơi bị </a:t>
            </a:r>
            <a:r>
              <a:rPr lang="vi-VN" sz="3200" i="1" dirty="0">
                <a:solidFill>
                  <a:srgbClr val="FF0000"/>
                </a:solidFill>
                <a:latin typeface="Lato Bold"/>
              </a:rPr>
              <a:t>thoái hóa, </a:t>
            </a:r>
            <a:r>
              <a:rPr lang="vi-VN" sz="3200" i="1" dirty="0">
                <a:solidFill>
                  <a:srgbClr val="172900"/>
                </a:solidFill>
                <a:latin typeface="Lato Bold"/>
              </a:rPr>
              <a:t>nhiều </a:t>
            </a:r>
            <a:r>
              <a:rPr lang="vi-VN" sz="3200" i="1" dirty="0">
                <a:solidFill>
                  <a:srgbClr val="FF0000"/>
                </a:solidFill>
                <a:latin typeface="Lato Bold"/>
              </a:rPr>
              <a:t>sâu bệnh, thiên tai, biến đổi khí hậu. </a:t>
            </a:r>
            <a:endParaRPr lang="en-US" sz="3200" i="1" dirty="0">
              <a:solidFill>
                <a:srgbClr val="FF0000"/>
              </a:solidFill>
              <a:latin typeface="Lato Bold"/>
            </a:endParaRPr>
          </a:p>
        </p:txBody>
      </p:sp>
      <p:sp>
        <p:nvSpPr>
          <p:cNvPr id="37" name="TextBox 6"/>
          <p:cNvSpPr txBox="1"/>
          <p:nvPr/>
        </p:nvSpPr>
        <p:spPr>
          <a:xfrm>
            <a:off x="6749282" y="1310980"/>
            <a:ext cx="453955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  <a:spcBef>
                <a:spcPct val="0"/>
              </a:spcBef>
            </a:pPr>
            <a:r>
              <a:rPr lang="en-US" sz="3420" i="1" dirty="0" err="1">
                <a:solidFill>
                  <a:srgbClr val="002060"/>
                </a:solidFill>
                <a:latin typeface="Baloo"/>
              </a:rPr>
              <a:t>Các</a:t>
            </a:r>
            <a:r>
              <a:rPr lang="en-US" sz="3420" i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3420" i="1" dirty="0" err="1">
                <a:solidFill>
                  <a:srgbClr val="002060"/>
                </a:solidFill>
                <a:latin typeface="Baloo"/>
              </a:rPr>
              <a:t>nhân</a:t>
            </a:r>
            <a:r>
              <a:rPr lang="en-US" sz="3420" i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3420" i="1" dirty="0" err="1">
                <a:solidFill>
                  <a:srgbClr val="002060"/>
                </a:solidFill>
                <a:latin typeface="Baloo"/>
              </a:rPr>
              <a:t>tố</a:t>
            </a:r>
            <a:r>
              <a:rPr lang="en-US" sz="3420" i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3420" i="1" dirty="0" err="1">
                <a:solidFill>
                  <a:srgbClr val="002060"/>
                </a:solidFill>
                <a:latin typeface="Baloo"/>
              </a:rPr>
              <a:t>tự</a:t>
            </a:r>
            <a:r>
              <a:rPr lang="en-US" sz="3420" i="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3420" i="1" dirty="0" err="1">
                <a:solidFill>
                  <a:srgbClr val="002060"/>
                </a:solidFill>
                <a:latin typeface="Baloo"/>
              </a:rPr>
              <a:t>nhiên</a:t>
            </a:r>
            <a:endParaRPr lang="en-US" sz="3420" i="1" dirty="0">
              <a:solidFill>
                <a:srgbClr val="002060"/>
              </a:solidFill>
              <a:latin typeface="Baloo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7" grpId="0"/>
      <p:bldP spid="12" grpId="0"/>
      <p:bldP spid="13" grpId="0"/>
      <p:bldP spid="18" grpId="0"/>
      <p:bldP spid="19" grpId="0"/>
      <p:bldP spid="24" grpId="0"/>
      <p:bldP spid="25" grpId="0"/>
      <p:bldP spid="30" grpId="0"/>
      <p:bldP spid="31" grpId="0"/>
      <p:bldP spid="35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"/>
          <p:cNvSpPr/>
          <p:nvPr/>
        </p:nvSpPr>
        <p:spPr>
          <a:xfrm rot="5400000">
            <a:off x="1613375" y="652381"/>
            <a:ext cx="1482247" cy="3750664"/>
          </a:xfrm>
          <a:custGeom>
            <a:avLst/>
            <a:gdLst/>
            <a:ahLst/>
            <a:cxnLst/>
            <a:rect l="l" t="t" r="r" b="b"/>
            <a:pathLst>
              <a:path w="1844802" h="4114800">
                <a:moveTo>
                  <a:pt x="0" y="0"/>
                </a:moveTo>
                <a:lnTo>
                  <a:pt x="1844802" y="0"/>
                </a:lnTo>
                <a:lnTo>
                  <a:pt x="18448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3657" y="3381186"/>
            <a:ext cx="5090806" cy="6389769"/>
            <a:chOff x="0" y="0"/>
            <a:chExt cx="1340788" cy="168290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1340788" cy="1682902"/>
            </a:xfrm>
            <a:custGeom>
              <a:avLst/>
              <a:gdLst/>
              <a:ahLst/>
              <a:cxnLst/>
              <a:rect l="l" t="t" r="r" b="b"/>
              <a:pathLst>
                <a:path w="1340788" h="1682902">
                  <a:moveTo>
                    <a:pt x="0" y="0"/>
                  </a:moveTo>
                  <a:lnTo>
                    <a:pt x="1340788" y="0"/>
                  </a:lnTo>
                  <a:lnTo>
                    <a:pt x="1340788" y="1682902"/>
                  </a:lnTo>
                  <a:lnTo>
                    <a:pt x="0" y="1682902"/>
                  </a:lnTo>
                  <a:close/>
                </a:path>
              </a:pathLst>
            </a:custGeom>
            <a:grpFill/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40788" cy="172100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46759" y="2520036"/>
            <a:ext cx="952301" cy="1224374"/>
          </a:xfrm>
          <a:custGeom>
            <a:avLst/>
            <a:gdLst/>
            <a:ahLst/>
            <a:cxnLst/>
            <a:rect l="l" t="t" r="r" b="b"/>
            <a:pathLst>
              <a:path w="952301" h="1224374">
                <a:moveTo>
                  <a:pt x="0" y="0"/>
                </a:moveTo>
                <a:lnTo>
                  <a:pt x="952301" y="0"/>
                </a:lnTo>
                <a:lnTo>
                  <a:pt x="952301" y="1224374"/>
                </a:lnTo>
                <a:lnTo>
                  <a:pt x="0" y="1224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27" b="-782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63883" y="3736065"/>
            <a:ext cx="4056968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9"/>
              </a:lnSpc>
            </a:pPr>
            <a:r>
              <a:rPr lang="en-US" sz="3221">
                <a:solidFill>
                  <a:srgbClr val="002060"/>
                </a:solidFill>
                <a:latin typeface="Baloo"/>
              </a:rPr>
              <a:t>Dân cư</a:t>
            </a:r>
          </a:p>
          <a:p>
            <a:pPr algn="ctr">
              <a:lnSpc>
                <a:spcPts val="4509"/>
              </a:lnSpc>
              <a:spcBef>
                <a:spcPct val="0"/>
              </a:spcBef>
            </a:pPr>
            <a:r>
              <a:rPr lang="en-US" sz="3221">
                <a:solidFill>
                  <a:srgbClr val="002060"/>
                </a:solidFill>
                <a:latin typeface="Baloo"/>
              </a:rPr>
              <a:t> và nguồn lao động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2158" y="4711525"/>
            <a:ext cx="4373803" cy="4739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7"/>
              </a:lnSpc>
            </a:pPr>
            <a:r>
              <a:rPr lang="en-US" sz="2400" dirty="0">
                <a:solidFill>
                  <a:srgbClr val="172900"/>
                </a:solidFill>
                <a:latin typeface="Lato Bold"/>
              </a:rPr>
              <a:t>·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Số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dân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đông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&gt;&gt;&gt;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thị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trường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tiêu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thụ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lớn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lao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động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dồi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dào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kinh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nghiệm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phong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phú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. </a:t>
            </a:r>
          </a:p>
          <a:p>
            <a:pPr algn="just">
              <a:lnSpc>
                <a:spcPts val="5407"/>
              </a:lnSpc>
            </a:pPr>
            <a:r>
              <a:rPr lang="en-US" sz="2400" dirty="0">
                <a:solidFill>
                  <a:srgbClr val="172900"/>
                </a:solidFill>
                <a:latin typeface="Lato Bold"/>
              </a:rPr>
              <a:t>·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Chất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lượng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lao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động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ngày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càng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được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nâng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cao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&gt;&gt;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tiếp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thu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và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ứng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dụng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các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thành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tựu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KH-KT</a:t>
            </a:r>
          </a:p>
          <a:p>
            <a:pPr algn="just">
              <a:lnSpc>
                <a:spcPts val="5407"/>
              </a:lnSpc>
            </a:pPr>
            <a:endParaRPr lang="en-US" sz="2400" dirty="0">
              <a:solidFill>
                <a:srgbClr val="172900"/>
              </a:solidFill>
              <a:latin typeface="Lato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569004" y="3381186"/>
            <a:ext cx="3242691" cy="6389769"/>
            <a:chOff x="0" y="0"/>
            <a:chExt cx="854042" cy="168290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854042" cy="1682902"/>
            </a:xfrm>
            <a:custGeom>
              <a:avLst/>
              <a:gdLst/>
              <a:ahLst/>
              <a:cxnLst/>
              <a:rect l="l" t="t" r="r" b="b"/>
              <a:pathLst>
                <a:path w="854042" h="1682902">
                  <a:moveTo>
                    <a:pt x="0" y="0"/>
                  </a:moveTo>
                  <a:lnTo>
                    <a:pt x="854042" y="0"/>
                  </a:lnTo>
                  <a:lnTo>
                    <a:pt x="854042" y="1682902"/>
                  </a:lnTo>
                  <a:lnTo>
                    <a:pt x="0" y="1682902"/>
                  </a:lnTo>
                  <a:close/>
                </a:path>
              </a:pathLst>
            </a:custGeom>
            <a:grpFill/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54042" cy="172100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6370746" y="2520036"/>
            <a:ext cx="952301" cy="1224374"/>
          </a:xfrm>
          <a:custGeom>
            <a:avLst/>
            <a:gdLst/>
            <a:ahLst/>
            <a:cxnLst/>
            <a:rect l="l" t="t" r="r" b="b"/>
            <a:pathLst>
              <a:path w="952301" h="1224374">
                <a:moveTo>
                  <a:pt x="0" y="0"/>
                </a:moveTo>
                <a:lnTo>
                  <a:pt x="952300" y="0"/>
                </a:lnTo>
                <a:lnTo>
                  <a:pt x="952300" y="1224374"/>
                </a:lnTo>
                <a:lnTo>
                  <a:pt x="0" y="1224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27" b="-7827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663890" y="3736065"/>
            <a:ext cx="3014482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9"/>
              </a:lnSpc>
            </a:pPr>
            <a:r>
              <a:rPr lang="en-US" sz="3221" dirty="0" err="1" smtClean="0">
                <a:solidFill>
                  <a:srgbClr val="002060"/>
                </a:solidFill>
                <a:latin typeface="Baloo"/>
              </a:rPr>
              <a:t>Chính</a:t>
            </a:r>
            <a:r>
              <a:rPr lang="en-US" sz="3221" dirty="0" smtClean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3221" dirty="0" err="1">
                <a:solidFill>
                  <a:srgbClr val="002060"/>
                </a:solidFill>
                <a:latin typeface="Baloo"/>
              </a:rPr>
              <a:t>sách</a:t>
            </a:r>
            <a:r>
              <a:rPr lang="en-US" sz="322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3221" dirty="0" err="1">
                <a:solidFill>
                  <a:srgbClr val="002060"/>
                </a:solidFill>
                <a:latin typeface="Baloo"/>
              </a:rPr>
              <a:t>phát</a:t>
            </a:r>
            <a:r>
              <a:rPr lang="en-US" sz="322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3221" dirty="0" err="1">
                <a:solidFill>
                  <a:srgbClr val="002060"/>
                </a:solidFill>
                <a:latin typeface="Baloo"/>
              </a:rPr>
              <a:t>triển</a:t>
            </a:r>
            <a:r>
              <a:rPr lang="en-US" sz="322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3221" dirty="0" smtClean="0">
                <a:solidFill>
                  <a:srgbClr val="002060"/>
                </a:solidFill>
                <a:latin typeface="Baloo"/>
              </a:rPr>
              <a:t>NN</a:t>
            </a:r>
            <a:endParaRPr lang="en-US" sz="3221" dirty="0">
              <a:solidFill>
                <a:srgbClr val="002060"/>
              </a:solidFill>
              <a:latin typeface="Balo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736848" y="4711525"/>
            <a:ext cx="3045191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07"/>
              </a:lnSpc>
            </a:pPr>
            <a:r>
              <a:rPr lang="en-US" sz="2400" dirty="0" smtClean="0">
                <a:solidFill>
                  <a:srgbClr val="172900"/>
                </a:solidFill>
                <a:latin typeface="Lato Bold"/>
              </a:rPr>
              <a:t>N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hiều </a:t>
            </a:r>
            <a:r>
              <a:rPr lang="en-US" sz="2400" dirty="0" smtClean="0">
                <a:solidFill>
                  <a:srgbClr val="172900"/>
                </a:solidFill>
                <a:latin typeface="Lato Bold"/>
              </a:rPr>
              <a:t>CSPTNN 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theo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hướng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bền vững,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Nhà nước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tái cơ cấu nông nghiệp 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tạ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o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sản phẩm có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giá trị cao, đa dạng theo chuỗi. </a:t>
            </a:r>
            <a:endParaRPr lang="en-US" sz="2400" dirty="0">
              <a:solidFill>
                <a:srgbClr val="FF0000"/>
              </a:solidFill>
              <a:latin typeface="Lato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4687998" y="3371622"/>
            <a:ext cx="3429764" cy="6389769"/>
            <a:chOff x="0" y="0"/>
            <a:chExt cx="903312" cy="168290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903312" cy="1682902"/>
            </a:xfrm>
            <a:custGeom>
              <a:avLst/>
              <a:gdLst/>
              <a:ahLst/>
              <a:cxnLst/>
              <a:rect l="l" t="t" r="r" b="b"/>
              <a:pathLst>
                <a:path w="903312" h="1682902">
                  <a:moveTo>
                    <a:pt x="0" y="0"/>
                  </a:moveTo>
                  <a:lnTo>
                    <a:pt x="903312" y="0"/>
                  </a:lnTo>
                  <a:lnTo>
                    <a:pt x="903312" y="1682902"/>
                  </a:lnTo>
                  <a:lnTo>
                    <a:pt x="0" y="1682902"/>
                  </a:lnTo>
                  <a:close/>
                </a:path>
              </a:pathLst>
            </a:custGeom>
            <a:grpFill/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03312" cy="172100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578067" y="2645001"/>
            <a:ext cx="952301" cy="1224374"/>
          </a:xfrm>
          <a:custGeom>
            <a:avLst/>
            <a:gdLst/>
            <a:ahLst/>
            <a:cxnLst/>
            <a:rect l="l" t="t" r="r" b="b"/>
            <a:pathLst>
              <a:path w="952301" h="1224374">
                <a:moveTo>
                  <a:pt x="0" y="0"/>
                </a:moveTo>
                <a:lnTo>
                  <a:pt x="952301" y="0"/>
                </a:lnTo>
                <a:lnTo>
                  <a:pt x="952301" y="1224375"/>
                </a:lnTo>
                <a:lnTo>
                  <a:pt x="0" y="1224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27" b="-7827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4890196" y="3793176"/>
            <a:ext cx="302537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9"/>
              </a:lnSpc>
            </a:pPr>
            <a:r>
              <a:rPr lang="en-US" sz="3221" dirty="0" err="1">
                <a:solidFill>
                  <a:srgbClr val="002060"/>
                </a:solidFill>
                <a:latin typeface="Baloo"/>
              </a:rPr>
              <a:t>Thị</a:t>
            </a:r>
            <a:r>
              <a:rPr lang="en-US" sz="322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3221" dirty="0" err="1">
                <a:solidFill>
                  <a:srgbClr val="002060"/>
                </a:solidFill>
                <a:latin typeface="Baloo"/>
              </a:rPr>
              <a:t>trường</a:t>
            </a:r>
            <a:endParaRPr lang="en-US" sz="3221" dirty="0">
              <a:solidFill>
                <a:srgbClr val="002060"/>
              </a:solidFill>
              <a:latin typeface="Baloo"/>
            </a:endParaRPr>
          </a:p>
          <a:p>
            <a:pPr algn="ctr">
              <a:lnSpc>
                <a:spcPts val="4509"/>
              </a:lnSpc>
              <a:spcBef>
                <a:spcPct val="0"/>
              </a:spcBef>
            </a:pPr>
            <a:r>
              <a:rPr lang="en-US" sz="322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3221" dirty="0" err="1">
                <a:solidFill>
                  <a:srgbClr val="002060"/>
                </a:solidFill>
                <a:latin typeface="Baloo"/>
              </a:rPr>
              <a:t>tiêu</a:t>
            </a:r>
            <a:r>
              <a:rPr lang="en-US" sz="3221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3221" dirty="0" err="1">
                <a:solidFill>
                  <a:srgbClr val="002060"/>
                </a:solidFill>
                <a:latin typeface="Baloo"/>
              </a:rPr>
              <a:t>thụ</a:t>
            </a:r>
            <a:endParaRPr lang="en-US" sz="3221" dirty="0">
              <a:solidFill>
                <a:srgbClr val="002060"/>
              </a:solidFill>
              <a:latin typeface="Baloo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4786529" y="4701961"/>
            <a:ext cx="3148011" cy="13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7"/>
              </a:lnSpc>
            </a:pPr>
            <a:r>
              <a:rPr lang="en-US" sz="2400" dirty="0" err="1">
                <a:solidFill>
                  <a:srgbClr val="172900"/>
                </a:solidFill>
                <a:latin typeface="Lato Bold"/>
              </a:rPr>
              <a:t>Ngày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172900"/>
                </a:solidFill>
                <a:latin typeface="Lato Bold"/>
              </a:rPr>
              <a:t>càng</a:t>
            </a:r>
            <a:r>
              <a:rPr lang="en-US" sz="2400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mở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rộng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trong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ngoài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Lato Bold"/>
              </a:rPr>
              <a:t>nước</a:t>
            </a:r>
            <a:r>
              <a:rPr lang="en-US" sz="2400" dirty="0">
                <a:solidFill>
                  <a:srgbClr val="C00000"/>
                </a:solidFill>
                <a:latin typeface="Lato Bold"/>
              </a:rPr>
              <a:t>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091041" y="3381186"/>
            <a:ext cx="5358401" cy="6389769"/>
            <a:chOff x="0" y="0"/>
            <a:chExt cx="1411266" cy="1682902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11266" cy="1682902"/>
            </a:xfrm>
            <a:custGeom>
              <a:avLst/>
              <a:gdLst/>
              <a:ahLst/>
              <a:cxnLst/>
              <a:rect l="l" t="t" r="r" b="b"/>
              <a:pathLst>
                <a:path w="1411266" h="1682902">
                  <a:moveTo>
                    <a:pt x="0" y="0"/>
                  </a:moveTo>
                  <a:lnTo>
                    <a:pt x="1411266" y="0"/>
                  </a:lnTo>
                  <a:lnTo>
                    <a:pt x="1411266" y="1682902"/>
                  </a:lnTo>
                  <a:lnTo>
                    <a:pt x="0" y="1682902"/>
                  </a:lnTo>
                  <a:close/>
                </a:path>
              </a:pathLst>
            </a:custGeom>
            <a:grpFill/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411266" cy="172100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0940436" y="2520036"/>
            <a:ext cx="952301" cy="1224374"/>
          </a:xfrm>
          <a:custGeom>
            <a:avLst/>
            <a:gdLst/>
            <a:ahLst/>
            <a:cxnLst/>
            <a:rect l="l" t="t" r="r" b="b"/>
            <a:pathLst>
              <a:path w="952301" h="1224374">
                <a:moveTo>
                  <a:pt x="0" y="0"/>
                </a:moveTo>
                <a:lnTo>
                  <a:pt x="952301" y="0"/>
                </a:lnTo>
                <a:lnTo>
                  <a:pt x="952301" y="1224374"/>
                </a:lnTo>
                <a:lnTo>
                  <a:pt x="0" y="1224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827" b="-7827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9567208" y="3736065"/>
            <a:ext cx="4627383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9"/>
              </a:lnSpc>
              <a:spcBef>
                <a:spcPct val="0"/>
              </a:spcBef>
            </a:pPr>
            <a:r>
              <a:rPr lang="en-US" sz="3221">
                <a:solidFill>
                  <a:srgbClr val="002060"/>
                </a:solidFill>
                <a:latin typeface="Baloo"/>
              </a:rPr>
              <a:t>Cơ sở vật chất kỹ thuật và công nghệ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125255" y="4711525"/>
            <a:ext cx="5252216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07"/>
              </a:lnSpc>
            </a:pPr>
            <a:r>
              <a:rPr lang="en-US" sz="2400" dirty="0" smtClean="0">
                <a:solidFill>
                  <a:srgbClr val="FF0000"/>
                </a:solidFill>
                <a:latin typeface="Lato Bold"/>
              </a:rPr>
              <a:t>P</a:t>
            </a:r>
            <a:r>
              <a:rPr lang="vi-VN" sz="2400" dirty="0" smtClean="0">
                <a:solidFill>
                  <a:srgbClr val="FF0000"/>
                </a:solidFill>
                <a:latin typeface="Lato Bold"/>
              </a:rPr>
              <a:t>hát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triển,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tạo ra nhiều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giống mới,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nâng cao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năng suất và chất lượng. </a:t>
            </a:r>
            <a:r>
              <a:rPr lang="en-US" sz="2400" dirty="0" smtClean="0">
                <a:solidFill>
                  <a:srgbClr val="172900"/>
                </a:solidFill>
                <a:latin typeface="Lato Bold"/>
              </a:rPr>
              <a:t>CSVC-KT 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ngày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càng hoàn thiện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, đã xây dựng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hệ thống thủy lợi 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lớn, các cơ sở </a:t>
            </a:r>
            <a:r>
              <a:rPr lang="vi-VN" sz="2400" dirty="0">
                <a:solidFill>
                  <a:srgbClr val="FF0000"/>
                </a:solidFill>
                <a:latin typeface="Lato Bold"/>
              </a:rPr>
              <a:t>chế biến </a:t>
            </a:r>
            <a:r>
              <a:rPr lang="vi-VN" sz="2400" dirty="0" smtClean="0">
                <a:solidFill>
                  <a:srgbClr val="172900"/>
                </a:solidFill>
                <a:latin typeface="Lato Bold"/>
              </a:rPr>
              <a:t>gắn </a:t>
            </a:r>
            <a:r>
              <a:rPr lang="vi-VN" sz="2400" dirty="0">
                <a:solidFill>
                  <a:srgbClr val="172900"/>
                </a:solidFill>
                <a:latin typeface="Lato Bold"/>
              </a:rPr>
              <a:t>với vùng </a:t>
            </a:r>
            <a:r>
              <a:rPr lang="en-US" sz="2400" dirty="0" smtClean="0">
                <a:solidFill>
                  <a:srgbClr val="172900"/>
                </a:solidFill>
                <a:latin typeface="Lato Bold"/>
              </a:rPr>
              <a:t>NN</a:t>
            </a:r>
            <a:endParaRPr lang="en-US" sz="2400" dirty="0">
              <a:solidFill>
                <a:srgbClr val="172900"/>
              </a:solidFill>
              <a:latin typeface="Lato Bold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107612" y="241969"/>
            <a:ext cx="17992077" cy="2891567"/>
            <a:chOff x="-107612" y="241969"/>
            <a:chExt cx="17992077" cy="2891567"/>
          </a:xfrm>
        </p:grpSpPr>
        <p:sp>
          <p:nvSpPr>
            <p:cNvPr id="36" name="Down Arrow Callout 35"/>
            <p:cNvSpPr/>
            <p:nvPr/>
          </p:nvSpPr>
          <p:spPr>
            <a:xfrm>
              <a:off x="153657" y="241969"/>
              <a:ext cx="17730808" cy="2891567"/>
            </a:xfrm>
            <a:prstGeom prst="downArrowCallout">
              <a:avLst/>
            </a:prstGeom>
            <a:solidFill>
              <a:srgbClr val="FFD9E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2"/>
            <p:cNvSpPr/>
            <p:nvPr/>
          </p:nvSpPr>
          <p:spPr>
            <a:xfrm rot="20585749">
              <a:off x="3526028" y="1782093"/>
              <a:ext cx="2575824" cy="602099"/>
            </a:xfrm>
            <a:custGeom>
              <a:avLst/>
              <a:gdLst/>
              <a:ahLst/>
              <a:cxnLst/>
              <a:rect l="l" t="t" r="r" b="b"/>
              <a:pathLst>
                <a:path w="3943556" h="921806">
                  <a:moveTo>
                    <a:pt x="0" y="0"/>
                  </a:moveTo>
                  <a:lnTo>
                    <a:pt x="3943555" y="0"/>
                  </a:lnTo>
                  <a:lnTo>
                    <a:pt x="3943555" y="921806"/>
                  </a:lnTo>
                  <a:lnTo>
                    <a:pt x="0" y="9218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33" name="Freeform 3"/>
            <p:cNvSpPr/>
            <p:nvPr/>
          </p:nvSpPr>
          <p:spPr>
            <a:xfrm>
              <a:off x="11975234" y="1423462"/>
              <a:ext cx="1160201" cy="1096574"/>
            </a:xfrm>
            <a:custGeom>
              <a:avLst/>
              <a:gdLst/>
              <a:ahLst/>
              <a:cxnLst/>
              <a:rect l="l" t="t" r="r" b="b"/>
              <a:pathLst>
                <a:path w="1911548" h="2248880">
                  <a:moveTo>
                    <a:pt x="0" y="0"/>
                  </a:moveTo>
                  <a:lnTo>
                    <a:pt x="1911548" y="0"/>
                  </a:lnTo>
                  <a:lnTo>
                    <a:pt x="1911548" y="2248880"/>
                  </a:lnTo>
                  <a:lnTo>
                    <a:pt x="0" y="2248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7"/>
            <p:cNvSpPr txBox="1"/>
            <p:nvPr/>
          </p:nvSpPr>
          <p:spPr>
            <a:xfrm>
              <a:off x="-107612" y="480055"/>
              <a:ext cx="17816315" cy="705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88"/>
                </a:lnSpc>
              </a:pPr>
              <a:r>
                <a:rPr lang="en-US" sz="3600" b="1" dirty="0">
                  <a:solidFill>
                    <a:srgbClr val="5D8008"/>
                  </a:solidFill>
                  <a:latin typeface="Baloo"/>
                </a:rPr>
                <a:t>CÁC NHÂN TỐ CHÍNH ẢNH HƯỞNG </a:t>
              </a:r>
              <a:r>
                <a:rPr lang="en-US" sz="3600" b="1" dirty="0" smtClean="0">
                  <a:solidFill>
                    <a:srgbClr val="5D8008"/>
                  </a:solidFill>
                  <a:latin typeface="Baloo"/>
                </a:rPr>
                <a:t>TỚI </a:t>
              </a:r>
              <a:r>
                <a:rPr lang="en-US" sz="3600" b="1" dirty="0">
                  <a:solidFill>
                    <a:srgbClr val="5D8008"/>
                  </a:solidFill>
                  <a:latin typeface="Baloo"/>
                </a:rPr>
                <a:t>SỰ PHÁT TRIỂN VÀ PHÂN BỐ NÔNG NGHIỆP</a:t>
              </a:r>
            </a:p>
          </p:txBody>
        </p:sp>
        <p:sp>
          <p:nvSpPr>
            <p:cNvPr id="35" name="TextBox 6"/>
            <p:cNvSpPr txBox="1"/>
            <p:nvPr/>
          </p:nvSpPr>
          <p:spPr>
            <a:xfrm>
              <a:off x="6214598" y="1420611"/>
              <a:ext cx="5518918" cy="615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88"/>
                </a:lnSpc>
                <a:spcBef>
                  <a:spcPct val="0"/>
                </a:spcBef>
              </a:pPr>
              <a:r>
                <a:rPr lang="en-US" sz="3420" i="1" dirty="0" err="1">
                  <a:solidFill>
                    <a:srgbClr val="002060"/>
                  </a:solidFill>
                  <a:latin typeface="Baloo"/>
                </a:rPr>
                <a:t>Các</a:t>
              </a:r>
              <a:r>
                <a:rPr lang="en-US" sz="3420" i="1" dirty="0">
                  <a:solidFill>
                    <a:srgbClr val="002060"/>
                  </a:solidFill>
                  <a:latin typeface="Baloo"/>
                </a:rPr>
                <a:t> </a:t>
              </a:r>
              <a:r>
                <a:rPr lang="en-US" sz="3420" i="1" dirty="0" err="1">
                  <a:solidFill>
                    <a:srgbClr val="002060"/>
                  </a:solidFill>
                  <a:latin typeface="Baloo"/>
                </a:rPr>
                <a:t>nhân</a:t>
              </a:r>
              <a:r>
                <a:rPr lang="en-US" sz="3420" i="1" dirty="0">
                  <a:solidFill>
                    <a:srgbClr val="002060"/>
                  </a:solidFill>
                  <a:latin typeface="Baloo"/>
                </a:rPr>
                <a:t> </a:t>
              </a:r>
              <a:r>
                <a:rPr lang="en-US" sz="3420" i="1" dirty="0" err="1">
                  <a:solidFill>
                    <a:srgbClr val="002060"/>
                  </a:solidFill>
                  <a:latin typeface="Baloo"/>
                </a:rPr>
                <a:t>tố</a:t>
              </a:r>
              <a:r>
                <a:rPr lang="en-US" sz="3420" i="1" dirty="0">
                  <a:solidFill>
                    <a:srgbClr val="002060"/>
                  </a:solidFill>
                  <a:latin typeface="Baloo"/>
                </a:rPr>
                <a:t> </a:t>
              </a:r>
              <a:r>
                <a:rPr lang="en-US" sz="3420" i="1" dirty="0" err="1" smtClean="0">
                  <a:solidFill>
                    <a:srgbClr val="002060"/>
                  </a:solidFill>
                  <a:latin typeface="Baloo"/>
                </a:rPr>
                <a:t>kinh</a:t>
              </a:r>
              <a:r>
                <a:rPr lang="en-US" sz="3420" i="1" dirty="0" smtClean="0">
                  <a:solidFill>
                    <a:srgbClr val="002060"/>
                  </a:solidFill>
                  <a:latin typeface="Baloo"/>
                </a:rPr>
                <a:t> </a:t>
              </a:r>
              <a:r>
                <a:rPr lang="en-US" sz="3420" i="1" dirty="0" err="1" smtClean="0">
                  <a:solidFill>
                    <a:srgbClr val="002060"/>
                  </a:solidFill>
                  <a:latin typeface="Baloo"/>
                </a:rPr>
                <a:t>tế</a:t>
              </a:r>
              <a:r>
                <a:rPr lang="en-US" sz="3420" i="1" dirty="0" smtClean="0">
                  <a:solidFill>
                    <a:srgbClr val="002060"/>
                  </a:solidFill>
                  <a:latin typeface="Baloo"/>
                </a:rPr>
                <a:t> </a:t>
              </a:r>
              <a:r>
                <a:rPr lang="en-US" sz="3420" i="1" dirty="0" err="1" smtClean="0">
                  <a:solidFill>
                    <a:srgbClr val="002060"/>
                  </a:solidFill>
                  <a:latin typeface="Baloo"/>
                </a:rPr>
                <a:t>xã</a:t>
              </a:r>
              <a:r>
                <a:rPr lang="en-US" sz="3420" i="1" dirty="0" smtClean="0">
                  <a:solidFill>
                    <a:srgbClr val="002060"/>
                  </a:solidFill>
                  <a:latin typeface="Baloo"/>
                </a:rPr>
                <a:t> </a:t>
              </a:r>
              <a:r>
                <a:rPr lang="en-US" sz="3420" i="1" dirty="0" err="1" smtClean="0">
                  <a:solidFill>
                    <a:srgbClr val="002060"/>
                  </a:solidFill>
                  <a:latin typeface="Baloo"/>
                </a:rPr>
                <a:t>hội</a:t>
              </a:r>
              <a:endParaRPr lang="en-US" sz="3420" i="1" dirty="0">
                <a:solidFill>
                  <a:srgbClr val="002060"/>
                </a:solidFill>
                <a:latin typeface="Baloo"/>
              </a:endParaRPr>
            </a:p>
          </p:txBody>
        </p:sp>
      </p:grpSp>
      <p:grpSp>
        <p:nvGrpSpPr>
          <p:cNvPr id="38" name="Group 32"/>
          <p:cNvGrpSpPr/>
          <p:nvPr/>
        </p:nvGrpSpPr>
        <p:grpSpPr>
          <a:xfrm>
            <a:off x="5602964" y="8808616"/>
            <a:ext cx="12444665" cy="1397263"/>
            <a:chOff x="0" y="0"/>
            <a:chExt cx="3560660" cy="36800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9" name="Freeform 33"/>
            <p:cNvSpPr/>
            <p:nvPr/>
          </p:nvSpPr>
          <p:spPr>
            <a:xfrm>
              <a:off x="0" y="0"/>
              <a:ext cx="3560660" cy="368003"/>
            </a:xfrm>
            <a:custGeom>
              <a:avLst/>
              <a:gdLst/>
              <a:ahLst/>
              <a:cxnLst/>
              <a:rect l="l" t="t" r="r" b="b"/>
              <a:pathLst>
                <a:path w="3560660" h="368003">
                  <a:moveTo>
                    <a:pt x="0" y="0"/>
                  </a:moveTo>
                  <a:lnTo>
                    <a:pt x="3560660" y="0"/>
                  </a:lnTo>
                  <a:lnTo>
                    <a:pt x="3560660" y="368003"/>
                  </a:lnTo>
                  <a:lnTo>
                    <a:pt x="0" y="368003"/>
                  </a:lnTo>
                  <a:close/>
                </a:path>
              </a:pathLst>
            </a:custGeom>
            <a:grpFill/>
          </p:spPr>
        </p:sp>
        <p:sp>
          <p:nvSpPr>
            <p:cNvPr id="40" name="TextBox 34"/>
            <p:cNvSpPr txBox="1"/>
            <p:nvPr/>
          </p:nvSpPr>
          <p:spPr>
            <a:xfrm>
              <a:off x="0" y="-38100"/>
              <a:ext cx="3560660" cy="4061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1" name="TextBox 35"/>
          <p:cNvSpPr txBox="1"/>
          <p:nvPr/>
        </p:nvSpPr>
        <p:spPr>
          <a:xfrm>
            <a:off x="5851613" y="8751704"/>
            <a:ext cx="11947366" cy="1209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92"/>
              </a:lnSpc>
            </a:pPr>
            <a:r>
              <a:rPr lang="en-US" sz="3200" i="1" dirty="0" err="1">
                <a:solidFill>
                  <a:srgbClr val="172900"/>
                </a:solidFill>
                <a:latin typeface="Lato Bold"/>
              </a:rPr>
              <a:t>Khó</a:t>
            </a:r>
            <a:r>
              <a:rPr lang="en-US" sz="3200" i="1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3200" i="1" dirty="0" err="1">
                <a:solidFill>
                  <a:srgbClr val="172900"/>
                </a:solidFill>
                <a:latin typeface="Lato Bold"/>
              </a:rPr>
              <a:t>khăn</a:t>
            </a:r>
            <a:r>
              <a:rPr lang="en-US" sz="3200" i="1" dirty="0">
                <a:solidFill>
                  <a:srgbClr val="172900"/>
                </a:solidFill>
                <a:latin typeface="Lato Bold"/>
              </a:rPr>
              <a:t>: </a:t>
            </a:r>
            <a:r>
              <a:rPr lang="vi-VN" sz="3200" i="1" dirty="0">
                <a:latin typeface="Lato Bold"/>
              </a:rPr>
              <a:t>cơ sở vật chất kỹ thuật, kĩ thuật một số nơi </a:t>
            </a:r>
            <a:r>
              <a:rPr lang="vi-VN" sz="3200" i="1" dirty="0">
                <a:solidFill>
                  <a:srgbClr val="C00000"/>
                </a:solidFill>
                <a:latin typeface="Lato Bold"/>
              </a:rPr>
              <a:t>còn hạn chế, </a:t>
            </a:r>
            <a:r>
              <a:rPr lang="vi-VN" sz="3200" i="1" dirty="0">
                <a:latin typeface="Lato Bold"/>
              </a:rPr>
              <a:t>thị trường tiêu thụ có sự </a:t>
            </a:r>
            <a:r>
              <a:rPr lang="vi-VN" sz="3200" i="1" dirty="0">
                <a:solidFill>
                  <a:srgbClr val="C00000"/>
                </a:solidFill>
                <a:latin typeface="Lato Bold"/>
              </a:rPr>
              <a:t>biến động và bị cạnh tranh. </a:t>
            </a:r>
            <a:endParaRPr lang="en-US" sz="3200" i="1" dirty="0">
              <a:solidFill>
                <a:srgbClr val="C00000"/>
              </a:solidFill>
              <a:latin typeface="Lato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  <p:bldP spid="23" grpId="0"/>
      <p:bldP spid="24" grpId="0"/>
      <p:bldP spid="29" grpId="0"/>
      <p:bldP spid="3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39" b="-55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1332" y="3775512"/>
            <a:ext cx="13265335" cy="2735975"/>
            <a:chOff x="0" y="0"/>
            <a:chExt cx="3493751" cy="7205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93751" cy="720586"/>
            </a:xfrm>
            <a:custGeom>
              <a:avLst/>
              <a:gdLst/>
              <a:ahLst/>
              <a:cxnLst/>
              <a:rect l="l" t="t" r="r" b="b"/>
              <a:pathLst>
                <a:path w="3493751" h="720586">
                  <a:moveTo>
                    <a:pt x="0" y="0"/>
                  </a:moveTo>
                  <a:lnTo>
                    <a:pt x="3493751" y="0"/>
                  </a:lnTo>
                  <a:lnTo>
                    <a:pt x="3493751" y="720586"/>
                  </a:lnTo>
                  <a:lnTo>
                    <a:pt x="0" y="720586"/>
                  </a:lnTo>
                  <a:close/>
                </a:path>
              </a:pathLst>
            </a:custGeom>
            <a:solidFill>
              <a:srgbClr val="05665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93751" cy="768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1332" y="3775512"/>
            <a:ext cx="13265335" cy="2735975"/>
          </a:xfrm>
          <a:custGeom>
            <a:avLst/>
            <a:gdLst/>
            <a:ahLst/>
            <a:cxnLst/>
            <a:rect l="l" t="t" r="r" b="b"/>
            <a:pathLst>
              <a:path w="13265335" h="2735975">
                <a:moveTo>
                  <a:pt x="0" y="0"/>
                </a:moveTo>
                <a:lnTo>
                  <a:pt x="13265336" y="0"/>
                </a:lnTo>
                <a:lnTo>
                  <a:pt x="13265336" y="2735976"/>
                </a:lnTo>
                <a:lnTo>
                  <a:pt x="0" y="273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15705" t="-161779" r="-11196" b="-14892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38266" y="3730759"/>
            <a:ext cx="13655389" cy="2816424"/>
          </a:xfrm>
          <a:custGeom>
            <a:avLst/>
            <a:gdLst/>
            <a:ahLst/>
            <a:cxnLst/>
            <a:rect l="l" t="t" r="r" b="b"/>
            <a:pathLst>
              <a:path w="13655389" h="2816424">
                <a:moveTo>
                  <a:pt x="0" y="0"/>
                </a:moveTo>
                <a:lnTo>
                  <a:pt x="13655389" y="0"/>
                </a:lnTo>
                <a:lnTo>
                  <a:pt x="13655389" y="2816424"/>
                </a:lnTo>
                <a:lnTo>
                  <a:pt x="0" y="2816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49466" y="3709196"/>
            <a:ext cx="11535837" cy="2920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392">
                <a:solidFill>
                  <a:srgbClr val="FFFFFF"/>
                </a:solidFill>
                <a:latin typeface="BHN Nexa Rust Slab Heavy"/>
              </a:rPr>
              <a:t>HOẠT ĐỘNG </a:t>
            </a:r>
          </a:p>
          <a:p>
            <a:pPr algn="ctr">
              <a:lnSpc>
                <a:spcPts val="11200"/>
              </a:lnSpc>
            </a:pPr>
            <a:r>
              <a:rPr lang="en-US" sz="8000" spc="392">
                <a:solidFill>
                  <a:srgbClr val="FFFFFF"/>
                </a:solidFill>
                <a:latin typeface="BHN Nexa Rust Slab Heavy"/>
              </a:rPr>
              <a:t>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48210" y="2742196"/>
            <a:ext cx="4603556" cy="4603556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5D8008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2"/>
              <a:stretch>
                <a:fillRect l="-16369" r="-16369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5400000">
            <a:off x="2689468" y="6272505"/>
            <a:ext cx="6438087" cy="415632"/>
          </a:xfrm>
          <a:custGeom>
            <a:avLst/>
            <a:gdLst/>
            <a:ahLst/>
            <a:cxnLst/>
            <a:rect l="l" t="t" r="r" b="b"/>
            <a:pathLst>
              <a:path w="6438087" h="415632">
                <a:moveTo>
                  <a:pt x="0" y="0"/>
                </a:moveTo>
                <a:lnTo>
                  <a:pt x="6438087" y="0"/>
                </a:lnTo>
                <a:lnTo>
                  <a:pt x="6438087" y="415631"/>
                </a:lnTo>
                <a:lnTo>
                  <a:pt x="0" y="4156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29" t="-494006" r="-709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10088" y="553000"/>
            <a:ext cx="11267823" cy="1892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400"/>
              </a:lnSpc>
              <a:spcBef>
                <a:spcPct val="0"/>
              </a:spcBef>
            </a:pPr>
            <a:r>
              <a:rPr lang="en-US" sz="11000" u="none" strike="noStrike">
                <a:solidFill>
                  <a:srgbClr val="34520D"/>
                </a:solidFill>
                <a:latin typeface="Baloo"/>
              </a:rPr>
              <a:t>NGUYÊN NHÂN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7949" y="8651875"/>
            <a:ext cx="3074774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172900"/>
                </a:solidFill>
                <a:latin typeface="Baloo"/>
              </a:rPr>
              <a:t>Giống lúa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64153" y="8651875"/>
            <a:ext cx="3074774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172900"/>
                </a:solidFill>
                <a:latin typeface="Baloo"/>
              </a:rPr>
              <a:t>Thủy lợi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398830" y="8651875"/>
            <a:ext cx="3074774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172900"/>
                </a:solidFill>
                <a:latin typeface="Baloo"/>
              </a:rPr>
              <a:t>Mùa vụ</a:t>
            </a:r>
          </a:p>
        </p:txBody>
      </p:sp>
      <p:sp>
        <p:nvSpPr>
          <p:cNvPr id="10" name="Freeform 10"/>
          <p:cNvSpPr/>
          <p:nvPr/>
        </p:nvSpPr>
        <p:spPr>
          <a:xfrm flipH="1" flipV="1">
            <a:off x="-530612" y="-376999"/>
            <a:ext cx="4040700" cy="2298148"/>
          </a:xfrm>
          <a:custGeom>
            <a:avLst/>
            <a:gdLst/>
            <a:ahLst/>
            <a:cxnLst/>
            <a:rect l="l" t="t" r="r" b="b"/>
            <a:pathLst>
              <a:path w="4040700" h="2298148">
                <a:moveTo>
                  <a:pt x="4040700" y="2298149"/>
                </a:moveTo>
                <a:lnTo>
                  <a:pt x="0" y="2298149"/>
                </a:lnTo>
                <a:lnTo>
                  <a:pt x="0" y="0"/>
                </a:lnTo>
                <a:lnTo>
                  <a:pt x="4040700" y="0"/>
                </a:lnTo>
                <a:lnTo>
                  <a:pt x="4040700" y="229814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14777912" y="-376999"/>
            <a:ext cx="4040700" cy="2298148"/>
          </a:xfrm>
          <a:custGeom>
            <a:avLst/>
            <a:gdLst/>
            <a:ahLst/>
            <a:cxnLst/>
            <a:rect l="l" t="t" r="r" b="b"/>
            <a:pathLst>
              <a:path w="4040700" h="2298148">
                <a:moveTo>
                  <a:pt x="0" y="2298149"/>
                </a:moveTo>
                <a:lnTo>
                  <a:pt x="4040700" y="2298149"/>
                </a:lnTo>
                <a:lnTo>
                  <a:pt x="4040700" y="0"/>
                </a:lnTo>
                <a:lnTo>
                  <a:pt x="0" y="0"/>
                </a:lnTo>
                <a:lnTo>
                  <a:pt x="0" y="229814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6820917" y="2602244"/>
            <a:ext cx="4603556" cy="460355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5D8008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7"/>
              <a:stretch>
                <a:fillRect l="-38296" r="-38296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5400000">
            <a:off x="8962175" y="6132552"/>
            <a:ext cx="6438087" cy="415632"/>
          </a:xfrm>
          <a:custGeom>
            <a:avLst/>
            <a:gdLst/>
            <a:ahLst/>
            <a:cxnLst/>
            <a:rect l="l" t="t" r="r" b="b"/>
            <a:pathLst>
              <a:path w="6438087" h="415632">
                <a:moveTo>
                  <a:pt x="0" y="0"/>
                </a:moveTo>
                <a:lnTo>
                  <a:pt x="6438087" y="0"/>
                </a:lnTo>
                <a:lnTo>
                  <a:pt x="6438087" y="415632"/>
                </a:lnTo>
                <a:lnTo>
                  <a:pt x="0" y="415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6529" t="-494006" r="-7094"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794326" y="2445300"/>
            <a:ext cx="4603556" cy="4603556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5D800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400267" y="526623"/>
              <a:ext cx="5549466" cy="5296755"/>
            </a:xfrm>
            <a:custGeom>
              <a:avLst/>
              <a:gdLst/>
              <a:ahLst/>
              <a:cxnLst/>
              <a:rect l="l" t="t" r="r" b="b"/>
              <a:pathLst>
                <a:path w="5549466" h="5296755">
                  <a:moveTo>
                    <a:pt x="2774733" y="4237"/>
                  </a:moveTo>
                  <a:cubicBezTo>
                    <a:pt x="1827256" y="0"/>
                    <a:pt x="949932" y="503041"/>
                    <a:pt x="474966" y="1322882"/>
                  </a:cubicBezTo>
                  <a:cubicBezTo>
                    <a:pt x="0" y="2142722"/>
                    <a:pt x="0" y="3154032"/>
                    <a:pt x="474966" y="3973872"/>
                  </a:cubicBezTo>
                  <a:cubicBezTo>
                    <a:pt x="949932" y="4793713"/>
                    <a:pt x="1827256" y="5296754"/>
                    <a:pt x="2774733" y="5292517"/>
                  </a:cubicBezTo>
                  <a:cubicBezTo>
                    <a:pt x="3722210" y="5296754"/>
                    <a:pt x="4599534" y="4793713"/>
                    <a:pt x="5074500" y="3973872"/>
                  </a:cubicBezTo>
                  <a:cubicBezTo>
                    <a:pt x="5549466" y="3154032"/>
                    <a:pt x="5549466" y="2142722"/>
                    <a:pt x="5074500" y="1322882"/>
                  </a:cubicBezTo>
                  <a:cubicBezTo>
                    <a:pt x="4599534" y="503041"/>
                    <a:pt x="3722210" y="0"/>
                    <a:pt x="2774733" y="4237"/>
                  </a:cubicBezTo>
                  <a:close/>
                </a:path>
              </a:pathLst>
            </a:custGeom>
            <a:blipFill>
              <a:blip r:embed="rId8"/>
              <a:stretch>
                <a:fillRect l="223" t="-62" r="223" b="-62"/>
              </a:stretch>
            </a:blipFill>
          </p:spPr>
        </p:sp>
      </p:grpSp>
      <p:sp>
        <p:nvSpPr>
          <p:cNvPr id="21" name="Freeform 3"/>
          <p:cNvSpPr/>
          <p:nvPr/>
        </p:nvSpPr>
        <p:spPr>
          <a:xfrm rot="5400000">
            <a:off x="17940635" y="5851845"/>
            <a:ext cx="1844802" cy="4114800"/>
          </a:xfrm>
          <a:custGeom>
            <a:avLst/>
            <a:gdLst/>
            <a:ahLst/>
            <a:cxnLst/>
            <a:rect l="l" t="t" r="r" b="b"/>
            <a:pathLst>
              <a:path w="1844802" h="4114800">
                <a:moveTo>
                  <a:pt x="0" y="0"/>
                </a:moveTo>
                <a:lnTo>
                  <a:pt x="1844802" y="0"/>
                </a:lnTo>
                <a:lnTo>
                  <a:pt x="18448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4352" y="569291"/>
            <a:ext cx="17390248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448"/>
              </a:lnSpc>
              <a:spcBef>
                <a:spcPct val="0"/>
              </a:spcBef>
            </a:pPr>
            <a:r>
              <a:rPr lang="en-US" sz="5320" dirty="0" smtClean="0">
                <a:solidFill>
                  <a:srgbClr val="5D8008"/>
                </a:solidFill>
                <a:latin typeface="Baloo"/>
              </a:rPr>
              <a:t>HOẠT ĐỘNG VỀ NHÀ</a:t>
            </a:r>
            <a:endParaRPr lang="en-US" sz="5320" u="none" strike="noStrike" dirty="0">
              <a:solidFill>
                <a:srgbClr val="5D8008"/>
              </a:solidFill>
              <a:latin typeface="Baloo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00020" y="4476520"/>
            <a:ext cx="4898187" cy="5162780"/>
          </a:xfrm>
          <a:custGeom>
            <a:avLst/>
            <a:gdLst/>
            <a:ahLst/>
            <a:cxnLst/>
            <a:rect l="l" t="t" r="r" b="b"/>
            <a:pathLst>
              <a:path w="4898187" h="5162780">
                <a:moveTo>
                  <a:pt x="0" y="0"/>
                </a:moveTo>
                <a:lnTo>
                  <a:pt x="4898188" y="0"/>
                </a:lnTo>
                <a:lnTo>
                  <a:pt x="4898188" y="5162780"/>
                </a:lnTo>
                <a:lnTo>
                  <a:pt x="0" y="5162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694906" y="4476520"/>
            <a:ext cx="4898187" cy="5162780"/>
          </a:xfrm>
          <a:custGeom>
            <a:avLst/>
            <a:gdLst/>
            <a:ahLst/>
            <a:cxnLst/>
            <a:rect l="l" t="t" r="r" b="b"/>
            <a:pathLst>
              <a:path w="4898187" h="5162780">
                <a:moveTo>
                  <a:pt x="0" y="0"/>
                </a:moveTo>
                <a:lnTo>
                  <a:pt x="4898188" y="0"/>
                </a:lnTo>
                <a:lnTo>
                  <a:pt x="4898188" y="5162780"/>
                </a:lnTo>
                <a:lnTo>
                  <a:pt x="0" y="5162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89792" y="4476520"/>
            <a:ext cx="4898187" cy="5162780"/>
          </a:xfrm>
          <a:custGeom>
            <a:avLst/>
            <a:gdLst/>
            <a:ahLst/>
            <a:cxnLst/>
            <a:rect l="l" t="t" r="r" b="b"/>
            <a:pathLst>
              <a:path w="4898187" h="5162780">
                <a:moveTo>
                  <a:pt x="0" y="0"/>
                </a:moveTo>
                <a:lnTo>
                  <a:pt x="4898188" y="0"/>
                </a:lnTo>
                <a:lnTo>
                  <a:pt x="4898188" y="5162780"/>
                </a:lnTo>
                <a:lnTo>
                  <a:pt x="0" y="5162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3748608" y="4237564"/>
            <a:ext cx="10790784" cy="0"/>
          </a:xfrm>
          <a:prstGeom prst="line">
            <a:avLst/>
          </a:prstGeom>
          <a:ln w="47625" cap="rnd">
            <a:solidFill>
              <a:srgbClr val="67A516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9" name="AutoShape 9"/>
          <p:cNvSpPr/>
          <p:nvPr/>
        </p:nvSpPr>
        <p:spPr>
          <a:xfrm flipV="1">
            <a:off x="9144000" y="3440605"/>
            <a:ext cx="0" cy="796959"/>
          </a:xfrm>
          <a:prstGeom prst="line">
            <a:avLst/>
          </a:prstGeom>
          <a:ln w="47625" cap="rnd">
            <a:solidFill>
              <a:srgbClr val="67A516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3349209" y="4566892"/>
            <a:ext cx="1089739" cy="957608"/>
          </a:xfrm>
          <a:custGeom>
            <a:avLst/>
            <a:gdLst/>
            <a:ahLst/>
            <a:cxnLst/>
            <a:rect l="l" t="t" r="r" b="b"/>
            <a:pathLst>
              <a:path w="1089739" h="957608">
                <a:moveTo>
                  <a:pt x="0" y="0"/>
                </a:moveTo>
                <a:lnTo>
                  <a:pt x="1089738" y="0"/>
                </a:lnTo>
                <a:lnTo>
                  <a:pt x="1089738" y="957608"/>
                </a:lnTo>
                <a:lnTo>
                  <a:pt x="0" y="957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52709" y="4566892"/>
            <a:ext cx="1089739" cy="957608"/>
          </a:xfrm>
          <a:custGeom>
            <a:avLst/>
            <a:gdLst/>
            <a:ahLst/>
            <a:cxnLst/>
            <a:rect l="l" t="t" r="r" b="b"/>
            <a:pathLst>
              <a:path w="1089739" h="957608">
                <a:moveTo>
                  <a:pt x="0" y="0"/>
                </a:moveTo>
                <a:lnTo>
                  <a:pt x="1089739" y="0"/>
                </a:lnTo>
                <a:lnTo>
                  <a:pt x="1089739" y="957608"/>
                </a:lnTo>
                <a:lnTo>
                  <a:pt x="0" y="957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45794" y="4566892"/>
            <a:ext cx="1089739" cy="957608"/>
          </a:xfrm>
          <a:custGeom>
            <a:avLst/>
            <a:gdLst/>
            <a:ahLst/>
            <a:cxnLst/>
            <a:rect l="l" t="t" r="r" b="b"/>
            <a:pathLst>
              <a:path w="1089739" h="957608">
                <a:moveTo>
                  <a:pt x="0" y="0"/>
                </a:moveTo>
                <a:lnTo>
                  <a:pt x="1089738" y="0"/>
                </a:lnTo>
                <a:lnTo>
                  <a:pt x="1089738" y="957608"/>
                </a:lnTo>
                <a:lnTo>
                  <a:pt x="0" y="9576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87403" y="2170964"/>
            <a:ext cx="1865107" cy="2066600"/>
          </a:xfrm>
          <a:custGeom>
            <a:avLst/>
            <a:gdLst/>
            <a:ahLst/>
            <a:cxnLst/>
            <a:rect l="l" t="t" r="r" b="b"/>
            <a:pathLst>
              <a:path w="1865107" h="2066600">
                <a:moveTo>
                  <a:pt x="0" y="0"/>
                </a:moveTo>
                <a:lnTo>
                  <a:pt x="1865107" y="0"/>
                </a:lnTo>
                <a:lnTo>
                  <a:pt x="1865107" y="2066601"/>
                </a:lnTo>
                <a:lnTo>
                  <a:pt x="0" y="2066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707580" y="6452192"/>
            <a:ext cx="4083069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172900"/>
                </a:solidFill>
                <a:latin typeface="Baloo"/>
              </a:rPr>
              <a:t>2.	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Sự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phát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triển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và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phân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bố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nông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nghiệp</a:t>
            </a:r>
            <a:endParaRPr lang="en-US" sz="3500" dirty="0">
              <a:solidFill>
                <a:srgbClr val="172900"/>
              </a:solidFill>
              <a:latin typeface="Balo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102464" y="6482946"/>
            <a:ext cx="4083069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172900"/>
                </a:solidFill>
                <a:latin typeface="Baloo"/>
              </a:rPr>
              <a:t>3. Ý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nghĩa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của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việc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phát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triển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nông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nghiệp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xanh</a:t>
            </a:r>
            <a:endParaRPr lang="en-US" sz="3500" dirty="0">
              <a:solidFill>
                <a:srgbClr val="172900"/>
              </a:solidFill>
              <a:latin typeface="Baloo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497352" y="6761754"/>
            <a:ext cx="4083069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172900"/>
                </a:solidFill>
                <a:latin typeface="Baloo"/>
              </a:rPr>
              <a:t>Nhận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xét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các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bảng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số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liệu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có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3500" dirty="0" err="1">
                <a:solidFill>
                  <a:srgbClr val="172900"/>
                </a:solidFill>
                <a:latin typeface="Baloo"/>
              </a:rPr>
              <a:t>trong</a:t>
            </a:r>
            <a:r>
              <a:rPr lang="en-US" sz="3500" dirty="0">
                <a:solidFill>
                  <a:srgbClr val="172900"/>
                </a:solidFill>
                <a:latin typeface="Baloo"/>
              </a:rPr>
              <a:t> SGK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63788" y="4170890"/>
            <a:ext cx="223917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  <a:spcBef>
                <a:spcPct val="0"/>
              </a:spcBef>
            </a:pPr>
            <a:r>
              <a:rPr lang="en-US" sz="3420" dirty="0" err="1">
                <a:solidFill>
                  <a:srgbClr val="000000"/>
                </a:solidFill>
                <a:latin typeface="Baloo"/>
              </a:rPr>
              <a:t>Đọc</a:t>
            </a:r>
            <a:r>
              <a:rPr lang="en-US" sz="342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3420" dirty="0" err="1">
                <a:solidFill>
                  <a:srgbClr val="000000"/>
                </a:solidFill>
                <a:latin typeface="Baloo"/>
              </a:rPr>
              <a:t>sgk</a:t>
            </a:r>
            <a:endParaRPr lang="en-US" sz="3420" dirty="0">
              <a:solidFill>
                <a:srgbClr val="000000"/>
              </a:solidFill>
              <a:latin typeface="Baloo"/>
            </a:endParaRPr>
          </a:p>
        </p:txBody>
      </p:sp>
      <p:sp>
        <p:nvSpPr>
          <p:cNvPr id="20" name="Freeform 9"/>
          <p:cNvSpPr/>
          <p:nvPr/>
        </p:nvSpPr>
        <p:spPr>
          <a:xfrm flipH="1">
            <a:off x="15967614" y="8116309"/>
            <a:ext cx="4631679" cy="5362291"/>
          </a:xfrm>
          <a:custGeom>
            <a:avLst/>
            <a:gdLst/>
            <a:ahLst/>
            <a:cxnLst/>
            <a:rect l="l" t="t" r="r" b="b"/>
            <a:pathLst>
              <a:path w="4631679" h="5362291">
                <a:moveTo>
                  <a:pt x="4631680" y="0"/>
                </a:moveTo>
                <a:lnTo>
                  <a:pt x="0" y="0"/>
                </a:lnTo>
                <a:lnTo>
                  <a:pt x="0" y="5362292"/>
                </a:lnTo>
                <a:lnTo>
                  <a:pt x="4631680" y="5362292"/>
                </a:lnTo>
                <a:lnTo>
                  <a:pt x="463168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5"/>
          <p:cNvSpPr/>
          <p:nvPr/>
        </p:nvSpPr>
        <p:spPr>
          <a:xfrm rot="5400000">
            <a:off x="14818153" y="1081279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6"/>
                </a:lnTo>
                <a:lnTo>
                  <a:pt x="0" y="19905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t="-89654"/>
            </a:stretch>
          </a:blipFill>
        </p:spPr>
      </p:sp>
      <p:sp>
        <p:nvSpPr>
          <p:cNvPr id="22" name="Freeform 16"/>
          <p:cNvSpPr/>
          <p:nvPr/>
        </p:nvSpPr>
        <p:spPr>
          <a:xfrm rot="5400000">
            <a:off x="14818153" y="7207391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0"/>
                </a:moveTo>
                <a:lnTo>
                  <a:pt x="6126112" y="0"/>
                </a:lnTo>
                <a:lnTo>
                  <a:pt x="6126112" y="1990575"/>
                </a:lnTo>
                <a:lnTo>
                  <a:pt x="0" y="19905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t="-89654"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2876125" y="1401585"/>
            <a:ext cx="132263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i="1" dirty="0" smtClean="0">
                <a:solidFill>
                  <a:srgbClr val="C00000"/>
                </a:solidFill>
                <a:latin typeface="Baloo"/>
              </a:rPr>
              <a:t>T</a:t>
            </a:r>
            <a:r>
              <a:rPr lang="vi-VN" sz="4400" i="1" dirty="0" smtClean="0">
                <a:solidFill>
                  <a:srgbClr val="C00000"/>
                </a:solidFill>
                <a:latin typeface="Baloo"/>
              </a:rPr>
              <a:t>ìm </a:t>
            </a:r>
            <a:r>
              <a:rPr lang="vi-VN" sz="4400" i="1" dirty="0">
                <a:solidFill>
                  <a:srgbClr val="C00000"/>
                </a:solidFill>
                <a:latin typeface="Baloo"/>
              </a:rPr>
              <a:t>kiếm các hình ảnh liên quan đến thực </a:t>
            </a:r>
            <a:r>
              <a:rPr lang="vi-VN" sz="4400" i="1" dirty="0" smtClean="0">
                <a:solidFill>
                  <a:srgbClr val="C00000"/>
                </a:solidFill>
                <a:latin typeface="Baloo"/>
              </a:rPr>
              <a:t>trạng</a:t>
            </a:r>
            <a:r>
              <a:rPr lang="en-US" sz="4400" i="1" dirty="0" smtClean="0">
                <a:solidFill>
                  <a:srgbClr val="C00000"/>
                </a:solidFill>
                <a:latin typeface="Baloo"/>
              </a:rPr>
              <a:t/>
            </a:r>
            <a:br>
              <a:rPr lang="en-US" sz="4400" i="1" dirty="0" smtClean="0">
                <a:solidFill>
                  <a:srgbClr val="C00000"/>
                </a:solidFill>
                <a:latin typeface="Baloo"/>
              </a:rPr>
            </a:br>
            <a:r>
              <a:rPr lang="vi-VN" sz="4400" i="1" dirty="0" smtClean="0">
                <a:solidFill>
                  <a:srgbClr val="C00000"/>
                </a:solidFill>
                <a:latin typeface="Baloo"/>
              </a:rPr>
              <a:t> </a:t>
            </a:r>
            <a:r>
              <a:rPr lang="vi-VN" sz="4400" i="1" dirty="0">
                <a:solidFill>
                  <a:srgbClr val="C00000"/>
                </a:solidFill>
                <a:latin typeface="Baloo"/>
              </a:rPr>
              <a:t>phát triển nông </a:t>
            </a:r>
            <a:r>
              <a:rPr lang="vi-VN" sz="4400" i="1" dirty="0" smtClean="0">
                <a:solidFill>
                  <a:srgbClr val="C00000"/>
                </a:solidFill>
                <a:latin typeface="Baloo"/>
              </a:rPr>
              <a:t>nghiệp</a:t>
            </a:r>
            <a:r>
              <a:rPr lang="en-US" sz="4400" i="1" dirty="0" smtClean="0">
                <a:solidFill>
                  <a:srgbClr val="C00000"/>
                </a:solidFill>
                <a:latin typeface="Baloo"/>
              </a:rPr>
              <a:t>, </a:t>
            </a:r>
            <a:r>
              <a:rPr lang="en-US" sz="4400" i="1" dirty="0" err="1" smtClean="0">
                <a:solidFill>
                  <a:srgbClr val="C00000"/>
                </a:solidFill>
                <a:latin typeface="Baloo"/>
              </a:rPr>
              <a:t>lâm</a:t>
            </a:r>
            <a:r>
              <a:rPr lang="en-US" sz="4400" i="1" dirty="0" smtClean="0">
                <a:solidFill>
                  <a:srgbClr val="C00000"/>
                </a:solidFill>
                <a:latin typeface="Baloo"/>
              </a:rPr>
              <a:t> </a:t>
            </a:r>
            <a:r>
              <a:rPr lang="en-US" sz="4400" i="1" dirty="0" err="1" smtClean="0">
                <a:solidFill>
                  <a:srgbClr val="C00000"/>
                </a:solidFill>
                <a:latin typeface="Baloo"/>
              </a:rPr>
              <a:t>nghiệp</a:t>
            </a:r>
            <a:r>
              <a:rPr lang="vi-VN" sz="4400" i="1" dirty="0" smtClean="0">
                <a:solidFill>
                  <a:srgbClr val="C00000"/>
                </a:solidFill>
                <a:latin typeface="Baloo"/>
              </a:rPr>
              <a:t> </a:t>
            </a:r>
            <a:r>
              <a:rPr lang="vi-VN" sz="4400" i="1" dirty="0">
                <a:solidFill>
                  <a:srgbClr val="C00000"/>
                </a:solidFill>
                <a:latin typeface="Baloo"/>
              </a:rPr>
              <a:t>Việt </a:t>
            </a:r>
            <a:r>
              <a:rPr lang="vi-VN" sz="4400" i="1" dirty="0" smtClean="0">
                <a:solidFill>
                  <a:srgbClr val="C00000"/>
                </a:solidFill>
                <a:latin typeface="Baloo"/>
              </a:rPr>
              <a:t>Nam</a:t>
            </a:r>
            <a:endParaRPr lang="en-US" sz="4400" i="1" dirty="0">
              <a:solidFill>
                <a:srgbClr val="C00000"/>
              </a:solidFill>
              <a:latin typeface="Baloo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63699" y="5709159"/>
            <a:ext cx="1844802" cy="4114800"/>
          </a:xfrm>
          <a:custGeom>
            <a:avLst/>
            <a:gdLst/>
            <a:ahLst/>
            <a:cxnLst/>
            <a:rect l="l" t="t" r="r" b="b"/>
            <a:pathLst>
              <a:path w="1844802" h="4114800">
                <a:moveTo>
                  <a:pt x="0" y="0"/>
                </a:moveTo>
                <a:lnTo>
                  <a:pt x="1844802" y="0"/>
                </a:lnTo>
                <a:lnTo>
                  <a:pt x="18448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4279499" y="463041"/>
            <a:ext cx="1844802" cy="4114800"/>
          </a:xfrm>
          <a:custGeom>
            <a:avLst/>
            <a:gdLst/>
            <a:ahLst/>
            <a:cxnLst/>
            <a:rect l="l" t="t" r="r" b="b"/>
            <a:pathLst>
              <a:path w="1844802" h="4114800">
                <a:moveTo>
                  <a:pt x="0" y="0"/>
                </a:moveTo>
                <a:lnTo>
                  <a:pt x="1844802" y="0"/>
                </a:lnTo>
                <a:lnTo>
                  <a:pt x="18448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947040" y="-1053435"/>
            <a:ext cx="12393920" cy="1239387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5234" r="-2523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flipH="1">
            <a:off x="3679293" y="3301745"/>
            <a:ext cx="10929413" cy="2623059"/>
          </a:xfrm>
          <a:custGeom>
            <a:avLst/>
            <a:gdLst/>
            <a:ahLst/>
            <a:cxnLst/>
            <a:rect l="l" t="t" r="r" b="b"/>
            <a:pathLst>
              <a:path w="10929413" h="2623059">
                <a:moveTo>
                  <a:pt x="10929414" y="0"/>
                </a:moveTo>
                <a:lnTo>
                  <a:pt x="0" y="0"/>
                </a:lnTo>
                <a:lnTo>
                  <a:pt x="0" y="2623060"/>
                </a:lnTo>
                <a:lnTo>
                  <a:pt x="10929414" y="2623060"/>
                </a:lnTo>
                <a:lnTo>
                  <a:pt x="10929414" y="0"/>
                </a:lnTo>
                <a:close/>
              </a:path>
            </a:pathLst>
          </a:custGeom>
          <a:blipFill>
            <a:blip r:embed="rId5">
              <a:alphaModFix amt="8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76395" y="3959225"/>
            <a:ext cx="9535210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CS Gordon Rounded"/>
              </a:rPr>
              <a:t>THANK YOU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-1287140" y="-2307234"/>
            <a:ext cx="4631679" cy="5362291"/>
          </a:xfrm>
          <a:custGeom>
            <a:avLst/>
            <a:gdLst/>
            <a:ahLst/>
            <a:cxnLst/>
            <a:rect l="l" t="t" r="r" b="b"/>
            <a:pathLst>
              <a:path w="4631679" h="5362291">
                <a:moveTo>
                  <a:pt x="4631680" y="0"/>
                </a:moveTo>
                <a:lnTo>
                  <a:pt x="0" y="0"/>
                </a:lnTo>
                <a:lnTo>
                  <a:pt x="0" y="5362291"/>
                </a:lnTo>
                <a:lnTo>
                  <a:pt x="4631680" y="5362291"/>
                </a:lnTo>
                <a:lnTo>
                  <a:pt x="463168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943460" y="7202414"/>
            <a:ext cx="4631679" cy="5362291"/>
          </a:xfrm>
          <a:custGeom>
            <a:avLst/>
            <a:gdLst/>
            <a:ahLst/>
            <a:cxnLst/>
            <a:rect l="l" t="t" r="r" b="b"/>
            <a:pathLst>
              <a:path w="4631679" h="5362291">
                <a:moveTo>
                  <a:pt x="4631680" y="0"/>
                </a:moveTo>
                <a:lnTo>
                  <a:pt x="0" y="0"/>
                </a:lnTo>
                <a:lnTo>
                  <a:pt x="0" y="5362292"/>
                </a:lnTo>
                <a:lnTo>
                  <a:pt x="4631680" y="5362292"/>
                </a:lnTo>
                <a:lnTo>
                  <a:pt x="463168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0065" y="-461512"/>
            <a:ext cx="7412723" cy="11210025"/>
            <a:chOff x="0" y="0"/>
            <a:chExt cx="1952322" cy="2952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2322" cy="2952435"/>
            </a:xfrm>
            <a:custGeom>
              <a:avLst/>
              <a:gdLst/>
              <a:ahLst/>
              <a:cxnLst/>
              <a:rect l="l" t="t" r="r" b="b"/>
              <a:pathLst>
                <a:path w="1952322" h="2952435">
                  <a:moveTo>
                    <a:pt x="0" y="0"/>
                  </a:moveTo>
                  <a:lnTo>
                    <a:pt x="1952322" y="0"/>
                  </a:lnTo>
                  <a:lnTo>
                    <a:pt x="1952322" y="2952435"/>
                  </a:lnTo>
                  <a:lnTo>
                    <a:pt x="0" y="2952435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2322" cy="3000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 flipV="1">
            <a:off x="-3063056" y="6517192"/>
            <a:ext cx="6126112" cy="3540036"/>
          </a:xfrm>
          <a:custGeom>
            <a:avLst/>
            <a:gdLst/>
            <a:ahLst/>
            <a:cxnLst/>
            <a:rect l="l" t="t" r="r" b="b"/>
            <a:pathLst>
              <a:path w="6126112" h="3540036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643"/>
            </a:stretch>
          </a:blipFill>
        </p:spPr>
      </p:sp>
      <p:grpSp>
        <p:nvGrpSpPr>
          <p:cNvPr id="6" name="Group 6"/>
          <p:cNvGrpSpPr/>
          <p:nvPr/>
        </p:nvGrpSpPr>
        <p:grpSpPr>
          <a:xfrm rot="-5400000">
            <a:off x="809361" y="3253281"/>
            <a:ext cx="10724565" cy="3780438"/>
            <a:chOff x="0" y="0"/>
            <a:chExt cx="1276328" cy="4499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6328" cy="449909"/>
            </a:xfrm>
            <a:custGeom>
              <a:avLst/>
              <a:gdLst/>
              <a:ahLst/>
              <a:cxnLst/>
              <a:rect l="l" t="t" r="r" b="b"/>
              <a:pathLst>
                <a:path w="1276328" h="449909">
                  <a:moveTo>
                    <a:pt x="425673" y="19070"/>
                  </a:moveTo>
                  <a:cubicBezTo>
                    <a:pt x="490895" y="7556"/>
                    <a:pt x="565497" y="0"/>
                    <a:pt x="638508" y="0"/>
                  </a:cubicBezTo>
                  <a:cubicBezTo>
                    <a:pt x="711521" y="0"/>
                    <a:pt x="781778" y="6476"/>
                    <a:pt x="846522" y="17990"/>
                  </a:cubicBezTo>
                  <a:cubicBezTo>
                    <a:pt x="847902" y="18350"/>
                    <a:pt x="849278" y="18350"/>
                    <a:pt x="850655" y="18710"/>
                  </a:cubicBezTo>
                  <a:cubicBezTo>
                    <a:pt x="1093798" y="64765"/>
                    <a:pt x="1272884" y="186379"/>
                    <a:pt x="1276328" y="320441"/>
                  </a:cubicBezTo>
                  <a:lnTo>
                    <a:pt x="127632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3444" y="185660"/>
                    <a:pt x="179774" y="64045"/>
                    <a:pt x="425673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79375"/>
              <a:ext cx="127632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 flipV="1">
            <a:off x="-3063056" y="337862"/>
            <a:ext cx="6126112" cy="3540036"/>
          </a:xfrm>
          <a:custGeom>
            <a:avLst/>
            <a:gdLst/>
            <a:ahLst/>
            <a:cxnLst/>
            <a:rect l="l" t="t" r="r" b="b"/>
            <a:pathLst>
              <a:path w="6126112" h="3540036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6643"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655205" y="1677446"/>
            <a:ext cx="7806416" cy="7775922"/>
            <a:chOff x="0" y="0"/>
            <a:chExt cx="6502400" cy="6477000"/>
          </a:xfrm>
        </p:grpSpPr>
        <p:sp>
          <p:nvSpPr>
            <p:cNvPr id="11" name="Freeform 1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30523" r="-30523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521471" y="786007"/>
            <a:ext cx="5650172" cy="871498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5462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45597" y="6806736"/>
            <a:ext cx="4812703" cy="2694258"/>
          </a:xfrm>
          <a:custGeom>
            <a:avLst/>
            <a:gdLst/>
            <a:ahLst/>
            <a:cxnLst/>
            <a:rect l="l" t="t" r="r" b="b"/>
            <a:pathLst>
              <a:path w="4812703" h="2694258">
                <a:moveTo>
                  <a:pt x="0" y="0"/>
                </a:moveTo>
                <a:lnTo>
                  <a:pt x="4812703" y="0"/>
                </a:lnTo>
                <a:lnTo>
                  <a:pt x="4812703" y="2694257"/>
                </a:lnTo>
                <a:lnTo>
                  <a:pt x="0" y="2694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81536" t="-22346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345715" y="964337"/>
            <a:ext cx="827860" cy="713109"/>
          </a:xfrm>
          <a:custGeom>
            <a:avLst/>
            <a:gdLst/>
            <a:ahLst/>
            <a:cxnLst/>
            <a:rect l="l" t="t" r="r" b="b"/>
            <a:pathLst>
              <a:path w="827860" h="713109">
                <a:moveTo>
                  <a:pt x="0" y="0"/>
                </a:moveTo>
                <a:lnTo>
                  <a:pt x="827860" y="0"/>
                </a:lnTo>
                <a:lnTo>
                  <a:pt x="827860" y="713109"/>
                </a:lnTo>
                <a:lnTo>
                  <a:pt x="0" y="713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9407" r="-19158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172818" y="2008509"/>
            <a:ext cx="1778089" cy="1613616"/>
          </a:xfrm>
          <a:custGeom>
            <a:avLst/>
            <a:gdLst/>
            <a:ahLst/>
            <a:cxnLst/>
            <a:rect l="l" t="t" r="r" b="b"/>
            <a:pathLst>
              <a:path w="1778089" h="1613616">
                <a:moveTo>
                  <a:pt x="0" y="0"/>
                </a:moveTo>
                <a:lnTo>
                  <a:pt x="1778089" y="0"/>
                </a:lnTo>
                <a:lnTo>
                  <a:pt x="1778089" y="1613616"/>
                </a:lnTo>
                <a:lnTo>
                  <a:pt x="0" y="16136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696907" y="2503800"/>
            <a:ext cx="7317180" cy="429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02"/>
              </a:lnSpc>
              <a:spcBef>
                <a:spcPct val="0"/>
              </a:spcBef>
            </a:pPr>
            <a:r>
              <a:rPr lang="en-US" sz="8144" u="none" strike="noStrike" dirty="0">
                <a:solidFill>
                  <a:srgbClr val="34520D"/>
                </a:solidFill>
                <a:latin typeface="Baloo"/>
              </a:rPr>
              <a:t>NÔNG NGHIỆP, LÂM NGHIỆP, THỦY SẢN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461746" y="-124145"/>
            <a:ext cx="5576725" cy="2232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8199"/>
              </a:lnSpc>
              <a:spcBef>
                <a:spcPct val="0"/>
              </a:spcBef>
            </a:pPr>
            <a:r>
              <a:rPr lang="en-US" sz="12999" dirty="0" err="1">
                <a:solidFill>
                  <a:srgbClr val="172900"/>
                </a:solidFill>
                <a:latin typeface="Gentlemens Script"/>
              </a:rPr>
              <a:t>Bài</a:t>
            </a:r>
            <a:r>
              <a:rPr lang="en-US" sz="12999" dirty="0">
                <a:solidFill>
                  <a:srgbClr val="172900"/>
                </a:solidFill>
                <a:latin typeface="Gentlemens Script"/>
              </a:rPr>
              <a:t> 4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45386" y="-719065"/>
            <a:ext cx="5449789" cy="11725130"/>
            <a:chOff x="0" y="0"/>
            <a:chExt cx="1664166" cy="35804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4166" cy="3580426"/>
            </a:xfrm>
            <a:custGeom>
              <a:avLst/>
              <a:gdLst/>
              <a:ahLst/>
              <a:cxnLst/>
              <a:rect l="l" t="t" r="r" b="b"/>
              <a:pathLst>
                <a:path w="1664166" h="3580426">
                  <a:moveTo>
                    <a:pt x="0" y="0"/>
                  </a:moveTo>
                  <a:lnTo>
                    <a:pt x="1664166" y="0"/>
                  </a:lnTo>
                  <a:lnTo>
                    <a:pt x="1664166" y="3580426"/>
                  </a:lnTo>
                  <a:lnTo>
                    <a:pt x="0" y="3580426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64166" cy="3628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-2256536" y="3513195"/>
            <a:ext cx="11671631" cy="3260609"/>
            <a:chOff x="0" y="0"/>
            <a:chExt cx="1610488" cy="4499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0488" cy="449909"/>
            </a:xfrm>
            <a:custGeom>
              <a:avLst/>
              <a:gdLst/>
              <a:ahLst/>
              <a:cxnLst/>
              <a:rect l="l" t="t" r="r" b="b"/>
              <a:pathLst>
                <a:path w="1610488" h="449909">
                  <a:moveTo>
                    <a:pt x="537119" y="19070"/>
                  </a:moveTo>
                  <a:cubicBezTo>
                    <a:pt x="619418" y="7556"/>
                    <a:pt x="713552" y="0"/>
                    <a:pt x="805678" y="0"/>
                  </a:cubicBezTo>
                  <a:cubicBezTo>
                    <a:pt x="897807" y="0"/>
                    <a:pt x="986458" y="6476"/>
                    <a:pt x="1068153" y="17990"/>
                  </a:cubicBezTo>
                  <a:cubicBezTo>
                    <a:pt x="1069894" y="18350"/>
                    <a:pt x="1071631" y="18350"/>
                    <a:pt x="1073369" y="18710"/>
                  </a:cubicBezTo>
                  <a:cubicBezTo>
                    <a:pt x="1380170" y="64765"/>
                    <a:pt x="1606143" y="186379"/>
                    <a:pt x="1610488" y="320441"/>
                  </a:cubicBezTo>
                  <a:lnTo>
                    <a:pt x="161048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4346" y="185660"/>
                    <a:pt x="226842" y="64045"/>
                    <a:pt x="537119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79375"/>
              <a:ext cx="161048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53260" y="1039107"/>
            <a:ext cx="14121735" cy="170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34520D"/>
                </a:solidFill>
                <a:latin typeface="Baloo"/>
              </a:rPr>
              <a:t>MỤC TIÊU</a:t>
            </a:r>
          </a:p>
        </p:txBody>
      </p:sp>
      <p:sp>
        <p:nvSpPr>
          <p:cNvPr id="9" name="Freeform 9"/>
          <p:cNvSpPr/>
          <p:nvPr/>
        </p:nvSpPr>
        <p:spPr>
          <a:xfrm>
            <a:off x="1782099" y="927501"/>
            <a:ext cx="1341355" cy="1341355"/>
          </a:xfrm>
          <a:custGeom>
            <a:avLst/>
            <a:gdLst/>
            <a:ahLst/>
            <a:cxnLst/>
            <a:rect l="l" t="t" r="r" b="b"/>
            <a:pathLst>
              <a:path w="1341355" h="1341355">
                <a:moveTo>
                  <a:pt x="0" y="0"/>
                </a:moveTo>
                <a:lnTo>
                  <a:pt x="1341355" y="0"/>
                </a:lnTo>
                <a:lnTo>
                  <a:pt x="1341355" y="1341355"/>
                </a:lnTo>
                <a:lnTo>
                  <a:pt x="0" y="1341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1243" y="894309"/>
            <a:ext cx="1976863" cy="1606202"/>
          </a:xfrm>
          <a:custGeom>
            <a:avLst/>
            <a:gdLst/>
            <a:ahLst/>
            <a:cxnLst/>
            <a:rect l="l" t="t" r="r" b="b"/>
            <a:pathLst>
              <a:path w="1976863" h="1606202">
                <a:moveTo>
                  <a:pt x="0" y="0"/>
                </a:moveTo>
                <a:lnTo>
                  <a:pt x="1976864" y="0"/>
                </a:lnTo>
                <a:lnTo>
                  <a:pt x="1976864" y="1606201"/>
                </a:lnTo>
                <a:lnTo>
                  <a:pt x="0" y="1606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2729923" y="3795008"/>
            <a:ext cx="16320077" cy="0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 rot="5400000" flipV="1">
            <a:off x="-2516625" y="1085156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1990576"/>
                </a:moveTo>
                <a:lnTo>
                  <a:pt x="6126111" y="1990576"/>
                </a:lnTo>
                <a:lnTo>
                  <a:pt x="6126111" y="0"/>
                </a:lnTo>
                <a:lnTo>
                  <a:pt x="0" y="0"/>
                </a:lnTo>
                <a:lnTo>
                  <a:pt x="0" y="199057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89654"/>
            </a:stretch>
          </a:blipFill>
        </p:spPr>
      </p:sp>
      <p:sp>
        <p:nvSpPr>
          <p:cNvPr id="13" name="Freeform 13"/>
          <p:cNvSpPr/>
          <p:nvPr/>
        </p:nvSpPr>
        <p:spPr>
          <a:xfrm rot="5400000" flipV="1">
            <a:off x="-2516625" y="7213372"/>
            <a:ext cx="6126112" cy="1990576"/>
          </a:xfrm>
          <a:custGeom>
            <a:avLst/>
            <a:gdLst/>
            <a:ahLst/>
            <a:cxnLst/>
            <a:rect l="l" t="t" r="r" b="b"/>
            <a:pathLst>
              <a:path w="6126112" h="1990576">
                <a:moveTo>
                  <a:pt x="0" y="1990575"/>
                </a:moveTo>
                <a:lnTo>
                  <a:pt x="6126111" y="1990575"/>
                </a:lnTo>
                <a:lnTo>
                  <a:pt x="6126111" y="0"/>
                </a:lnTo>
                <a:lnTo>
                  <a:pt x="0" y="0"/>
                </a:lnTo>
                <a:lnTo>
                  <a:pt x="0" y="199057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89654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524075" y="249608"/>
            <a:ext cx="5321426" cy="3545400"/>
          </a:xfrm>
          <a:custGeom>
            <a:avLst/>
            <a:gdLst/>
            <a:ahLst/>
            <a:cxnLst/>
            <a:rect l="l" t="t" r="r" b="b"/>
            <a:pathLst>
              <a:path w="5321426" h="3545400">
                <a:moveTo>
                  <a:pt x="0" y="0"/>
                </a:moveTo>
                <a:lnTo>
                  <a:pt x="5321427" y="0"/>
                </a:lnTo>
                <a:lnTo>
                  <a:pt x="5321427" y="3545400"/>
                </a:lnTo>
                <a:lnTo>
                  <a:pt x="0" y="3545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055035" y="4644178"/>
            <a:ext cx="6880150" cy="4416559"/>
            <a:chOff x="0" y="0"/>
            <a:chExt cx="9173534" cy="5888746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7507555" cy="1337134"/>
            </a:xfrm>
            <a:custGeom>
              <a:avLst/>
              <a:gdLst/>
              <a:ahLst/>
              <a:cxnLst/>
              <a:rect l="l" t="t" r="r" b="b"/>
              <a:pathLst>
                <a:path w="7507555" h="1337134">
                  <a:moveTo>
                    <a:pt x="7507555" y="0"/>
                  </a:moveTo>
                  <a:lnTo>
                    <a:pt x="0" y="0"/>
                  </a:lnTo>
                  <a:lnTo>
                    <a:pt x="0" y="1337134"/>
                  </a:lnTo>
                  <a:lnTo>
                    <a:pt x="7507555" y="1337134"/>
                  </a:lnTo>
                  <a:lnTo>
                    <a:pt x="7507555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5840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665979" y="0"/>
              <a:ext cx="7507555" cy="1337134"/>
            </a:xfrm>
            <a:custGeom>
              <a:avLst/>
              <a:gdLst/>
              <a:ahLst/>
              <a:cxnLst/>
              <a:rect l="l" t="t" r="r" b="b"/>
              <a:pathLst>
                <a:path w="7507555" h="1337134">
                  <a:moveTo>
                    <a:pt x="0" y="0"/>
                  </a:moveTo>
                  <a:lnTo>
                    <a:pt x="7507555" y="0"/>
                  </a:lnTo>
                  <a:lnTo>
                    <a:pt x="7507555" y="1337134"/>
                  </a:lnTo>
                  <a:lnTo>
                    <a:pt x="0" y="1337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5840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0" y="189377"/>
              <a:ext cx="9173534" cy="815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58"/>
                </a:lnSpc>
                <a:spcBef>
                  <a:spcPct val="0"/>
                </a:spcBef>
              </a:pPr>
              <a:r>
                <a:rPr lang="en-US" sz="3684" dirty="0" err="1">
                  <a:solidFill>
                    <a:srgbClr val="172900"/>
                  </a:solidFill>
                  <a:latin typeface="Lato Bold"/>
                </a:rPr>
                <a:t>Kiến</a:t>
              </a:r>
              <a:r>
                <a:rPr lang="en-US" sz="3684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3684" dirty="0" err="1">
                  <a:solidFill>
                    <a:srgbClr val="172900"/>
                  </a:solidFill>
                  <a:latin typeface="Lato Bold"/>
                </a:rPr>
                <a:t>thức</a:t>
              </a:r>
              <a:r>
                <a:rPr lang="en-US" sz="3684" dirty="0">
                  <a:solidFill>
                    <a:srgbClr val="172900"/>
                  </a:solidFill>
                  <a:latin typeface="Lato Bold"/>
                </a:rPr>
                <a:t>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699564"/>
              <a:ext cx="9173534" cy="4189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499"/>
                </a:lnSpc>
              </a:pP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-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Phân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tích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được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một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trong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các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nhân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tố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chính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ảnh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hưởng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tới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sự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phát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triển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và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phân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bố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nông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nghiệp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.</a:t>
              </a:r>
            </a:p>
            <a:p>
              <a:pPr algn="just">
                <a:lnSpc>
                  <a:spcPts val="3499"/>
                </a:lnSpc>
              </a:pPr>
              <a:r>
                <a:rPr lang="en-US" sz="2499" dirty="0" smtClean="0">
                  <a:solidFill>
                    <a:srgbClr val="172900"/>
                  </a:solidFill>
                  <a:latin typeface="Lato Bold"/>
                </a:rPr>
                <a:t>-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Trình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bày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được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sự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phát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triển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và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phân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bố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nông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 smtClean="0">
                  <a:solidFill>
                    <a:srgbClr val="172900"/>
                  </a:solidFill>
                  <a:latin typeface="Lato Bold"/>
                </a:rPr>
                <a:t>nghiệp</a:t>
              </a:r>
              <a:r>
                <a:rPr lang="en-US" sz="2499" dirty="0" smtClean="0">
                  <a:solidFill>
                    <a:srgbClr val="172900"/>
                  </a:solidFill>
                  <a:latin typeface="Lato Bold"/>
                </a:rPr>
                <a:t>.</a:t>
              </a:r>
              <a:endParaRPr lang="en-US" sz="2499" dirty="0">
                <a:solidFill>
                  <a:srgbClr val="172900"/>
                </a:solidFill>
                <a:latin typeface="Lato Bold"/>
              </a:endParaRPr>
            </a:p>
            <a:p>
              <a:pPr algn="just">
                <a:lnSpc>
                  <a:spcPts val="3499"/>
                </a:lnSpc>
                <a:spcBef>
                  <a:spcPct val="0"/>
                </a:spcBef>
              </a:pP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-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Trình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bày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được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ý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nghĩa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của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việc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phát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triển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nông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nghiệp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 </a:t>
              </a:r>
              <a:r>
                <a:rPr lang="en-US" sz="2499" dirty="0" err="1">
                  <a:solidFill>
                    <a:srgbClr val="172900"/>
                  </a:solidFill>
                  <a:latin typeface="Lato Bold"/>
                </a:rPr>
                <a:t>xanh</a:t>
              </a:r>
              <a:r>
                <a:rPr lang="en-US" sz="2499" dirty="0">
                  <a:solidFill>
                    <a:srgbClr val="172900"/>
                  </a:solidFill>
                  <a:latin typeface="Lato Bold"/>
                </a:rPr>
                <a:t>.</a:t>
              </a:r>
            </a:p>
          </p:txBody>
        </p:sp>
      </p:grpSp>
      <p:sp>
        <p:nvSpPr>
          <p:cNvPr id="20" name="Freeform 20"/>
          <p:cNvSpPr/>
          <p:nvPr/>
        </p:nvSpPr>
        <p:spPr>
          <a:xfrm flipH="1">
            <a:off x="10787766" y="4644178"/>
            <a:ext cx="5630666" cy="1002851"/>
          </a:xfrm>
          <a:custGeom>
            <a:avLst/>
            <a:gdLst/>
            <a:ahLst/>
            <a:cxnLst/>
            <a:rect l="l" t="t" r="r" b="b"/>
            <a:pathLst>
              <a:path w="5630666" h="1002851">
                <a:moveTo>
                  <a:pt x="5630666" y="0"/>
                </a:moveTo>
                <a:lnTo>
                  <a:pt x="0" y="0"/>
                </a:lnTo>
                <a:lnTo>
                  <a:pt x="0" y="1002851"/>
                </a:lnTo>
                <a:lnTo>
                  <a:pt x="5630666" y="1002851"/>
                </a:lnTo>
                <a:lnTo>
                  <a:pt x="563066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5840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037250" y="4644178"/>
            <a:ext cx="5630666" cy="1002851"/>
          </a:xfrm>
          <a:custGeom>
            <a:avLst/>
            <a:gdLst/>
            <a:ahLst/>
            <a:cxnLst/>
            <a:rect l="l" t="t" r="r" b="b"/>
            <a:pathLst>
              <a:path w="5630666" h="1002851">
                <a:moveTo>
                  <a:pt x="0" y="0"/>
                </a:moveTo>
                <a:lnTo>
                  <a:pt x="5630666" y="0"/>
                </a:lnTo>
                <a:lnTo>
                  <a:pt x="5630666" y="1002851"/>
                </a:lnTo>
                <a:lnTo>
                  <a:pt x="0" y="1002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5840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787766" y="4767161"/>
            <a:ext cx="6880150" cy="63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8"/>
              </a:lnSpc>
              <a:spcBef>
                <a:spcPct val="0"/>
              </a:spcBef>
            </a:pPr>
            <a:r>
              <a:rPr lang="en-US" sz="3684">
                <a:solidFill>
                  <a:srgbClr val="172900"/>
                </a:solidFill>
                <a:latin typeface="Lato Bold"/>
              </a:rPr>
              <a:t>Năng lực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87766" y="5906945"/>
            <a:ext cx="6880150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>
                <a:solidFill>
                  <a:srgbClr val="172900"/>
                </a:solidFill>
                <a:latin typeface="Lato Bold"/>
              </a:rPr>
              <a:t>-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Tự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chủ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và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tự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học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giao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tiếp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và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hợp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tác</a:t>
            </a:r>
            <a:endParaRPr lang="en-US" sz="2499" dirty="0">
              <a:solidFill>
                <a:srgbClr val="172900"/>
              </a:solidFill>
              <a:latin typeface="Lato Bold"/>
            </a:endParaRPr>
          </a:p>
          <a:p>
            <a:pPr algn="just">
              <a:lnSpc>
                <a:spcPts val="3499"/>
              </a:lnSpc>
            </a:pPr>
            <a:r>
              <a:rPr lang="en-US" sz="2499" dirty="0">
                <a:solidFill>
                  <a:srgbClr val="172900"/>
                </a:solidFill>
                <a:latin typeface="Lato Bold"/>
              </a:rPr>
              <a:t>-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Quan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sát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giải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thích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xác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định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trên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bản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đồ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khai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thác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kiến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thức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qua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biểu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đồ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bản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đồ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.</a:t>
            </a:r>
          </a:p>
          <a:p>
            <a:pPr algn="just"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172900"/>
              </a:solidFill>
              <a:latin typeface="Lato Bold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10787766" y="7287508"/>
            <a:ext cx="5630666" cy="1002851"/>
          </a:xfrm>
          <a:custGeom>
            <a:avLst/>
            <a:gdLst/>
            <a:ahLst/>
            <a:cxnLst/>
            <a:rect l="l" t="t" r="r" b="b"/>
            <a:pathLst>
              <a:path w="5630666" h="1002851">
                <a:moveTo>
                  <a:pt x="5630666" y="0"/>
                </a:moveTo>
                <a:lnTo>
                  <a:pt x="0" y="0"/>
                </a:lnTo>
                <a:lnTo>
                  <a:pt x="0" y="1002851"/>
                </a:lnTo>
                <a:lnTo>
                  <a:pt x="5630666" y="1002851"/>
                </a:lnTo>
                <a:lnTo>
                  <a:pt x="563066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5840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2037250" y="7287508"/>
            <a:ext cx="5630666" cy="1002851"/>
          </a:xfrm>
          <a:custGeom>
            <a:avLst/>
            <a:gdLst/>
            <a:ahLst/>
            <a:cxnLst/>
            <a:rect l="l" t="t" r="r" b="b"/>
            <a:pathLst>
              <a:path w="5630666" h="1002851">
                <a:moveTo>
                  <a:pt x="0" y="0"/>
                </a:moveTo>
                <a:lnTo>
                  <a:pt x="5630666" y="0"/>
                </a:lnTo>
                <a:lnTo>
                  <a:pt x="5630666" y="1002851"/>
                </a:lnTo>
                <a:lnTo>
                  <a:pt x="0" y="1002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5840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0787766" y="7410491"/>
            <a:ext cx="6880150" cy="63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8"/>
              </a:lnSpc>
              <a:spcBef>
                <a:spcPct val="0"/>
              </a:spcBef>
            </a:pPr>
            <a:r>
              <a:rPr lang="en-US" sz="3684">
                <a:solidFill>
                  <a:srgbClr val="172900"/>
                </a:solidFill>
                <a:latin typeface="Lato Bold"/>
              </a:rPr>
              <a:t>Phẩm chất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87766" y="8550275"/>
            <a:ext cx="6880150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>
                <a:solidFill>
                  <a:srgbClr val="172900"/>
                </a:solidFill>
                <a:latin typeface="Lato Bold"/>
              </a:rPr>
              <a:t>-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Trách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nhiệm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: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có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ý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thức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trách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nhiệm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tích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cực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lên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án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hoạt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động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sản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xuất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nông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nghiệp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không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 an </a:t>
            </a:r>
            <a:r>
              <a:rPr lang="en-US" sz="2499" dirty="0" err="1">
                <a:solidFill>
                  <a:srgbClr val="172900"/>
                </a:solidFill>
                <a:latin typeface="Lato Bold"/>
              </a:rPr>
              <a:t>toàn</a:t>
            </a:r>
            <a:r>
              <a:rPr lang="en-US" sz="2499" dirty="0">
                <a:solidFill>
                  <a:srgbClr val="172900"/>
                </a:solidFill>
                <a:latin typeface="Lato Bold"/>
              </a:rPr>
              <a:t>.  </a:t>
            </a:r>
          </a:p>
          <a:p>
            <a:pPr algn="just"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172900"/>
              </a:solidFill>
              <a:latin typeface="La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39" b="-55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11332" y="3775512"/>
            <a:ext cx="13265335" cy="2735975"/>
            <a:chOff x="0" y="0"/>
            <a:chExt cx="3493751" cy="7205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93751" cy="720586"/>
            </a:xfrm>
            <a:custGeom>
              <a:avLst/>
              <a:gdLst/>
              <a:ahLst/>
              <a:cxnLst/>
              <a:rect l="l" t="t" r="r" b="b"/>
              <a:pathLst>
                <a:path w="3493751" h="720586">
                  <a:moveTo>
                    <a:pt x="0" y="0"/>
                  </a:moveTo>
                  <a:lnTo>
                    <a:pt x="3493751" y="0"/>
                  </a:lnTo>
                  <a:lnTo>
                    <a:pt x="3493751" y="720586"/>
                  </a:lnTo>
                  <a:lnTo>
                    <a:pt x="0" y="720586"/>
                  </a:lnTo>
                  <a:close/>
                </a:path>
              </a:pathLst>
            </a:custGeom>
            <a:solidFill>
              <a:srgbClr val="05665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493751" cy="768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1332" y="3775512"/>
            <a:ext cx="13265335" cy="2735975"/>
          </a:xfrm>
          <a:custGeom>
            <a:avLst/>
            <a:gdLst/>
            <a:ahLst/>
            <a:cxnLst/>
            <a:rect l="l" t="t" r="r" b="b"/>
            <a:pathLst>
              <a:path w="13265335" h="2735975">
                <a:moveTo>
                  <a:pt x="0" y="0"/>
                </a:moveTo>
                <a:lnTo>
                  <a:pt x="13265336" y="0"/>
                </a:lnTo>
                <a:lnTo>
                  <a:pt x="13265336" y="2735976"/>
                </a:lnTo>
                <a:lnTo>
                  <a:pt x="0" y="273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15705" t="-161779" r="-11196" b="-14892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38266" y="3730759"/>
            <a:ext cx="13655389" cy="2816424"/>
          </a:xfrm>
          <a:custGeom>
            <a:avLst/>
            <a:gdLst/>
            <a:ahLst/>
            <a:cxnLst/>
            <a:rect l="l" t="t" r="r" b="b"/>
            <a:pathLst>
              <a:path w="13655389" h="2816424">
                <a:moveTo>
                  <a:pt x="0" y="0"/>
                </a:moveTo>
                <a:lnTo>
                  <a:pt x="13655389" y="0"/>
                </a:lnTo>
                <a:lnTo>
                  <a:pt x="13655389" y="2816424"/>
                </a:lnTo>
                <a:lnTo>
                  <a:pt x="0" y="2816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49466" y="3709196"/>
            <a:ext cx="11535837" cy="2920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spc="392">
                <a:solidFill>
                  <a:srgbClr val="FFFFFF"/>
                </a:solidFill>
                <a:latin typeface="BHN Nexa Rust Slab Heavy"/>
              </a:rPr>
              <a:t>HÌNH THÀNH KIẾN THỨC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60249" y="5802332"/>
            <a:ext cx="4013997" cy="4230827"/>
          </a:xfrm>
          <a:custGeom>
            <a:avLst/>
            <a:gdLst/>
            <a:ahLst/>
            <a:cxnLst/>
            <a:rect l="l" t="t" r="r" b="b"/>
            <a:pathLst>
              <a:path w="4013997" h="4230827">
                <a:moveTo>
                  <a:pt x="0" y="0"/>
                </a:moveTo>
                <a:lnTo>
                  <a:pt x="4013997" y="0"/>
                </a:lnTo>
                <a:lnTo>
                  <a:pt x="4013997" y="4230827"/>
                </a:lnTo>
                <a:lnTo>
                  <a:pt x="0" y="4230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81284" y="5802332"/>
            <a:ext cx="4013997" cy="4230827"/>
          </a:xfrm>
          <a:custGeom>
            <a:avLst/>
            <a:gdLst/>
            <a:ahLst/>
            <a:cxnLst/>
            <a:rect l="l" t="t" r="r" b="b"/>
            <a:pathLst>
              <a:path w="4013997" h="4230827">
                <a:moveTo>
                  <a:pt x="0" y="0"/>
                </a:moveTo>
                <a:lnTo>
                  <a:pt x="4013997" y="0"/>
                </a:lnTo>
                <a:lnTo>
                  <a:pt x="4013997" y="4230827"/>
                </a:lnTo>
                <a:lnTo>
                  <a:pt x="0" y="4230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02319" y="5802332"/>
            <a:ext cx="4013997" cy="4230827"/>
          </a:xfrm>
          <a:custGeom>
            <a:avLst/>
            <a:gdLst/>
            <a:ahLst/>
            <a:cxnLst/>
            <a:rect l="l" t="t" r="r" b="b"/>
            <a:pathLst>
              <a:path w="4013997" h="4230827">
                <a:moveTo>
                  <a:pt x="0" y="0"/>
                </a:moveTo>
                <a:lnTo>
                  <a:pt x="4013997" y="0"/>
                </a:lnTo>
                <a:lnTo>
                  <a:pt x="4013997" y="4230827"/>
                </a:lnTo>
                <a:lnTo>
                  <a:pt x="0" y="42308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4566833" y="5606510"/>
            <a:ext cx="8842899" cy="0"/>
          </a:xfrm>
          <a:prstGeom prst="line">
            <a:avLst/>
          </a:prstGeom>
          <a:ln w="38100" cap="rnd">
            <a:solidFill>
              <a:srgbClr val="67A516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6" name="AutoShape 6"/>
          <p:cNvSpPr/>
          <p:nvPr/>
        </p:nvSpPr>
        <p:spPr>
          <a:xfrm flipV="1">
            <a:off x="8988283" y="4706467"/>
            <a:ext cx="0" cy="900043"/>
          </a:xfrm>
          <a:prstGeom prst="line">
            <a:avLst/>
          </a:prstGeom>
          <a:ln w="38100" cap="rnd">
            <a:solidFill>
              <a:srgbClr val="67A516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3747" y="333062"/>
            <a:ext cx="4452085" cy="1391277"/>
          </a:xfrm>
          <a:custGeom>
            <a:avLst/>
            <a:gdLst/>
            <a:ahLst/>
            <a:cxnLst/>
            <a:rect l="l" t="t" r="r" b="b"/>
            <a:pathLst>
              <a:path w="4452085" h="1391277">
                <a:moveTo>
                  <a:pt x="0" y="0"/>
                </a:moveTo>
                <a:lnTo>
                  <a:pt x="4452086" y="0"/>
                </a:lnTo>
                <a:lnTo>
                  <a:pt x="4452086" y="1391276"/>
                </a:lnTo>
                <a:lnTo>
                  <a:pt x="0" y="1391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0494" y="952500"/>
            <a:ext cx="378390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Baloo"/>
              </a:rPr>
              <a:t>Hoạt động</a:t>
            </a:r>
          </a:p>
        </p:txBody>
      </p:sp>
      <p:sp>
        <p:nvSpPr>
          <p:cNvPr id="9" name="Freeform 9"/>
          <p:cNvSpPr/>
          <p:nvPr/>
        </p:nvSpPr>
        <p:spPr>
          <a:xfrm>
            <a:off x="3964040" y="374521"/>
            <a:ext cx="1675421" cy="1675421"/>
          </a:xfrm>
          <a:custGeom>
            <a:avLst/>
            <a:gdLst/>
            <a:ahLst/>
            <a:cxnLst/>
            <a:rect l="l" t="t" r="r" b="b"/>
            <a:pathLst>
              <a:path w="1675421" h="1675421">
                <a:moveTo>
                  <a:pt x="0" y="0"/>
                </a:moveTo>
                <a:lnTo>
                  <a:pt x="1675421" y="0"/>
                </a:lnTo>
                <a:lnTo>
                  <a:pt x="1675421" y="1675421"/>
                </a:lnTo>
                <a:lnTo>
                  <a:pt x="0" y="1675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75690" y="333062"/>
            <a:ext cx="2469203" cy="2006228"/>
          </a:xfrm>
          <a:custGeom>
            <a:avLst/>
            <a:gdLst/>
            <a:ahLst/>
            <a:cxnLst/>
            <a:rect l="l" t="t" r="r" b="b"/>
            <a:pathLst>
              <a:path w="2469203" h="2006228">
                <a:moveTo>
                  <a:pt x="0" y="0"/>
                </a:moveTo>
                <a:lnTo>
                  <a:pt x="2469203" y="0"/>
                </a:lnTo>
                <a:lnTo>
                  <a:pt x="2469203" y="2006227"/>
                </a:lnTo>
                <a:lnTo>
                  <a:pt x="0" y="20062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16316" y="197913"/>
            <a:ext cx="2716431" cy="2264824"/>
          </a:xfrm>
          <a:custGeom>
            <a:avLst/>
            <a:gdLst/>
            <a:ahLst/>
            <a:cxnLst/>
            <a:rect l="l" t="t" r="r" b="b"/>
            <a:pathLst>
              <a:path w="2716431" h="2264824">
                <a:moveTo>
                  <a:pt x="0" y="0"/>
                </a:moveTo>
                <a:lnTo>
                  <a:pt x="2716431" y="0"/>
                </a:lnTo>
                <a:lnTo>
                  <a:pt x="2716431" y="2264824"/>
                </a:lnTo>
                <a:lnTo>
                  <a:pt x="0" y="22648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363697" y="7829297"/>
            <a:ext cx="2213274" cy="2063878"/>
          </a:xfrm>
          <a:custGeom>
            <a:avLst/>
            <a:gdLst/>
            <a:ahLst/>
            <a:cxnLst/>
            <a:rect l="l" t="t" r="r" b="b"/>
            <a:pathLst>
              <a:path w="2213274" h="2063878">
                <a:moveTo>
                  <a:pt x="0" y="0"/>
                </a:moveTo>
                <a:lnTo>
                  <a:pt x="2213273" y="0"/>
                </a:lnTo>
                <a:lnTo>
                  <a:pt x="2213273" y="2063878"/>
                </a:lnTo>
                <a:lnTo>
                  <a:pt x="0" y="20638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163145" y="8550928"/>
            <a:ext cx="3498147" cy="1006104"/>
          </a:xfrm>
          <a:custGeom>
            <a:avLst/>
            <a:gdLst/>
            <a:ahLst/>
            <a:cxnLst/>
            <a:rect l="l" t="t" r="r" b="b"/>
            <a:pathLst>
              <a:path w="3498147" h="1006104">
                <a:moveTo>
                  <a:pt x="0" y="0"/>
                </a:moveTo>
                <a:lnTo>
                  <a:pt x="3498147" y="0"/>
                </a:lnTo>
                <a:lnTo>
                  <a:pt x="3498147" y="1006104"/>
                </a:lnTo>
                <a:lnTo>
                  <a:pt x="0" y="10061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608960" y="8253116"/>
            <a:ext cx="1601727" cy="1601727"/>
          </a:xfrm>
          <a:custGeom>
            <a:avLst/>
            <a:gdLst/>
            <a:ahLst/>
            <a:cxnLst/>
            <a:rect l="l" t="t" r="r" b="b"/>
            <a:pathLst>
              <a:path w="1601727" h="1601727">
                <a:moveTo>
                  <a:pt x="0" y="0"/>
                </a:moveTo>
                <a:lnTo>
                  <a:pt x="1601727" y="0"/>
                </a:lnTo>
                <a:lnTo>
                  <a:pt x="1601727" y="1601727"/>
                </a:lnTo>
                <a:lnTo>
                  <a:pt x="0" y="16017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782592" y="3533813"/>
            <a:ext cx="12411380" cy="1090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7"/>
              </a:lnSpc>
              <a:spcBef>
                <a:spcPct val="0"/>
              </a:spcBef>
            </a:pPr>
            <a:r>
              <a:rPr lang="en-US" sz="6405">
                <a:solidFill>
                  <a:srgbClr val="34520D"/>
                </a:solidFill>
                <a:latin typeface="Baloo"/>
              </a:rPr>
              <a:t>NHIỆM VỤ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94238" y="7436188"/>
            <a:ext cx="3346019" cy="482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15"/>
              </a:lnSpc>
              <a:spcBef>
                <a:spcPct val="0"/>
              </a:spcBef>
            </a:pPr>
            <a:r>
              <a:rPr lang="en-US" sz="2868">
                <a:solidFill>
                  <a:srgbClr val="172900"/>
                </a:solidFill>
                <a:latin typeface="Baloo"/>
              </a:rPr>
              <a:t>Hoạt động nhóm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15273" y="7436188"/>
            <a:ext cx="3346019" cy="98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5"/>
              </a:lnSpc>
            </a:pPr>
            <a:r>
              <a:rPr lang="en-US" sz="2868" dirty="0" err="1">
                <a:solidFill>
                  <a:srgbClr val="172900"/>
                </a:solidFill>
                <a:latin typeface="Baloo"/>
              </a:rPr>
              <a:t>Vẽ</a:t>
            </a:r>
            <a:r>
              <a:rPr lang="en-US" sz="2868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2868" dirty="0" err="1">
                <a:solidFill>
                  <a:srgbClr val="172900"/>
                </a:solidFill>
                <a:latin typeface="Baloo"/>
              </a:rPr>
              <a:t>sơ</a:t>
            </a:r>
            <a:r>
              <a:rPr lang="en-US" sz="2868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2868" dirty="0" err="1">
                <a:solidFill>
                  <a:srgbClr val="172900"/>
                </a:solidFill>
                <a:latin typeface="Baloo"/>
              </a:rPr>
              <a:t>đồ</a:t>
            </a:r>
            <a:r>
              <a:rPr lang="en-US" sz="2868" dirty="0">
                <a:solidFill>
                  <a:srgbClr val="172900"/>
                </a:solidFill>
                <a:latin typeface="Baloo"/>
              </a:rPr>
              <a:t> </a:t>
            </a:r>
          </a:p>
          <a:p>
            <a:pPr algn="ctr">
              <a:lnSpc>
                <a:spcPts val="4015"/>
              </a:lnSpc>
              <a:spcBef>
                <a:spcPct val="0"/>
              </a:spcBef>
            </a:pPr>
            <a:r>
              <a:rPr lang="en-US" sz="2868" dirty="0" err="1">
                <a:solidFill>
                  <a:srgbClr val="172900"/>
                </a:solidFill>
                <a:latin typeface="Baloo"/>
              </a:rPr>
              <a:t>các</a:t>
            </a:r>
            <a:r>
              <a:rPr lang="en-US" sz="2868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2868" dirty="0" err="1">
                <a:solidFill>
                  <a:srgbClr val="172900"/>
                </a:solidFill>
                <a:latin typeface="Baloo"/>
              </a:rPr>
              <a:t>nhân</a:t>
            </a:r>
            <a:r>
              <a:rPr lang="en-US" sz="2868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2868" dirty="0" err="1">
                <a:solidFill>
                  <a:srgbClr val="172900"/>
                </a:solidFill>
                <a:latin typeface="Baloo"/>
              </a:rPr>
              <a:t>tố</a:t>
            </a:r>
            <a:endParaRPr lang="en-US" sz="2868" dirty="0">
              <a:solidFill>
                <a:srgbClr val="172900"/>
              </a:solidFill>
              <a:latin typeface="Balo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736814" y="7436188"/>
            <a:ext cx="3346019" cy="482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15"/>
              </a:lnSpc>
              <a:spcBef>
                <a:spcPct val="0"/>
              </a:spcBef>
            </a:pPr>
            <a:r>
              <a:rPr lang="en-US" sz="2868" dirty="0" err="1">
                <a:solidFill>
                  <a:srgbClr val="172900"/>
                </a:solidFill>
                <a:latin typeface="Baloo"/>
              </a:rPr>
              <a:t>Thời</a:t>
            </a:r>
            <a:r>
              <a:rPr lang="en-US" sz="2868" dirty="0">
                <a:solidFill>
                  <a:srgbClr val="172900"/>
                </a:solidFill>
                <a:latin typeface="Baloo"/>
              </a:rPr>
              <a:t> </a:t>
            </a:r>
            <a:r>
              <a:rPr lang="en-US" sz="2868" dirty="0" err="1">
                <a:solidFill>
                  <a:srgbClr val="172900"/>
                </a:solidFill>
                <a:latin typeface="Baloo"/>
              </a:rPr>
              <a:t>gian</a:t>
            </a:r>
            <a:r>
              <a:rPr lang="en-US" sz="2868" dirty="0">
                <a:solidFill>
                  <a:srgbClr val="172900"/>
                </a:solidFill>
                <a:latin typeface="Baloo"/>
              </a:rPr>
              <a:t> 5 </a:t>
            </a:r>
            <a:r>
              <a:rPr lang="en-US" sz="2868" dirty="0" err="1">
                <a:solidFill>
                  <a:srgbClr val="172900"/>
                </a:solidFill>
                <a:latin typeface="Baloo"/>
              </a:rPr>
              <a:t>phút</a:t>
            </a:r>
            <a:endParaRPr lang="en-US" sz="2868" dirty="0">
              <a:solidFill>
                <a:srgbClr val="172900"/>
              </a:solidFill>
              <a:latin typeface="Baloo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251128" y="739213"/>
            <a:ext cx="1101244" cy="85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1"/>
              </a:lnSpc>
              <a:spcBef>
                <a:spcPct val="0"/>
              </a:spcBef>
            </a:pPr>
            <a:r>
              <a:rPr lang="en-US" sz="5058">
                <a:solidFill>
                  <a:srgbClr val="FFFFEF"/>
                </a:solidFill>
                <a:latin typeface="CS Gordon Rounded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18650" y="530538"/>
            <a:ext cx="752391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34520D"/>
                </a:solidFill>
                <a:latin typeface="Baloo"/>
              </a:rPr>
              <a:t>NÔNG NGHIỆP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51128" y="1788198"/>
            <a:ext cx="11923183" cy="152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26B6D"/>
                </a:solidFill>
                <a:latin typeface="Baloo"/>
              </a:rPr>
              <a:t>CÁC NHÂN TỐ CHÍNH ẢNH HƯỞNG </a:t>
            </a:r>
          </a:p>
          <a:p>
            <a:pPr marL="0" lvl="0" indent="0" algn="ctr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F26B6D"/>
                </a:solidFill>
                <a:latin typeface="Baloo"/>
              </a:rPr>
              <a:t>TỚI SỰ PHÁT TRIỂN VÀ PHÂN BỐ NÔNG NGHIỆP</a:t>
            </a:r>
          </a:p>
        </p:txBody>
      </p:sp>
      <p:sp>
        <p:nvSpPr>
          <p:cNvPr id="22" name="AutoShape 22"/>
          <p:cNvSpPr/>
          <p:nvPr/>
        </p:nvSpPr>
        <p:spPr>
          <a:xfrm>
            <a:off x="939067" y="3352838"/>
            <a:ext cx="16320077" cy="66675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</p:sp>
      <p:sp>
        <p:nvSpPr>
          <p:cNvPr id="23" name="Freeform 9"/>
          <p:cNvSpPr/>
          <p:nvPr/>
        </p:nvSpPr>
        <p:spPr>
          <a:xfrm flipH="1">
            <a:off x="16289474" y="6372833"/>
            <a:ext cx="4631679" cy="5362291"/>
          </a:xfrm>
          <a:custGeom>
            <a:avLst/>
            <a:gdLst/>
            <a:ahLst/>
            <a:cxnLst/>
            <a:rect l="l" t="t" r="r" b="b"/>
            <a:pathLst>
              <a:path w="4631679" h="5362291">
                <a:moveTo>
                  <a:pt x="4631680" y="0"/>
                </a:moveTo>
                <a:lnTo>
                  <a:pt x="0" y="0"/>
                </a:lnTo>
                <a:lnTo>
                  <a:pt x="0" y="5362292"/>
                </a:lnTo>
                <a:lnTo>
                  <a:pt x="4631680" y="5362292"/>
                </a:lnTo>
                <a:lnTo>
                  <a:pt x="463168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1272662774"/>
              </p:ext>
            </p:extLst>
          </p:nvPr>
        </p:nvGraphicFramePr>
        <p:xfrm>
          <a:off x="520383" y="4626344"/>
          <a:ext cx="17346851" cy="4989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reeform 2"/>
          <p:cNvSpPr/>
          <p:nvPr/>
        </p:nvSpPr>
        <p:spPr>
          <a:xfrm>
            <a:off x="43747" y="333062"/>
            <a:ext cx="4452085" cy="1391277"/>
          </a:xfrm>
          <a:custGeom>
            <a:avLst/>
            <a:gdLst/>
            <a:ahLst/>
            <a:cxnLst/>
            <a:rect l="l" t="t" r="r" b="b"/>
            <a:pathLst>
              <a:path w="4452085" h="1391277">
                <a:moveTo>
                  <a:pt x="0" y="0"/>
                </a:moveTo>
                <a:lnTo>
                  <a:pt x="4452086" y="0"/>
                </a:lnTo>
                <a:lnTo>
                  <a:pt x="4452086" y="1391276"/>
                </a:lnTo>
                <a:lnTo>
                  <a:pt x="0" y="13912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0494" y="952500"/>
            <a:ext cx="378390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Baloo"/>
              </a:rPr>
              <a:t>Hoạt động</a:t>
            </a:r>
          </a:p>
        </p:txBody>
      </p:sp>
      <p:sp>
        <p:nvSpPr>
          <p:cNvPr id="4" name="Freeform 4"/>
          <p:cNvSpPr/>
          <p:nvPr/>
        </p:nvSpPr>
        <p:spPr>
          <a:xfrm>
            <a:off x="3964040" y="374521"/>
            <a:ext cx="1675421" cy="1675421"/>
          </a:xfrm>
          <a:custGeom>
            <a:avLst/>
            <a:gdLst/>
            <a:ahLst/>
            <a:cxnLst/>
            <a:rect l="l" t="t" r="r" b="b"/>
            <a:pathLst>
              <a:path w="1675421" h="1675421">
                <a:moveTo>
                  <a:pt x="0" y="0"/>
                </a:moveTo>
                <a:lnTo>
                  <a:pt x="1675421" y="0"/>
                </a:lnTo>
                <a:lnTo>
                  <a:pt x="1675421" y="1675421"/>
                </a:lnTo>
                <a:lnTo>
                  <a:pt x="0" y="16754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75690" y="333062"/>
            <a:ext cx="2469203" cy="2006228"/>
          </a:xfrm>
          <a:custGeom>
            <a:avLst/>
            <a:gdLst/>
            <a:ahLst/>
            <a:cxnLst/>
            <a:rect l="l" t="t" r="r" b="b"/>
            <a:pathLst>
              <a:path w="2469203" h="2006228">
                <a:moveTo>
                  <a:pt x="0" y="0"/>
                </a:moveTo>
                <a:lnTo>
                  <a:pt x="2469203" y="0"/>
                </a:lnTo>
                <a:lnTo>
                  <a:pt x="2469203" y="2006227"/>
                </a:lnTo>
                <a:lnTo>
                  <a:pt x="0" y="20062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16316" y="197913"/>
            <a:ext cx="2716431" cy="2264824"/>
          </a:xfrm>
          <a:custGeom>
            <a:avLst/>
            <a:gdLst/>
            <a:ahLst/>
            <a:cxnLst/>
            <a:rect l="l" t="t" r="r" b="b"/>
            <a:pathLst>
              <a:path w="2716431" h="2264824">
                <a:moveTo>
                  <a:pt x="0" y="0"/>
                </a:moveTo>
                <a:lnTo>
                  <a:pt x="2716431" y="0"/>
                </a:lnTo>
                <a:lnTo>
                  <a:pt x="2716431" y="2264824"/>
                </a:lnTo>
                <a:lnTo>
                  <a:pt x="0" y="22648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939067" y="3352838"/>
            <a:ext cx="16320077" cy="66675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939067" y="8950420"/>
            <a:ext cx="1795233" cy="1119776"/>
          </a:xfrm>
          <a:custGeom>
            <a:avLst/>
            <a:gdLst/>
            <a:ahLst/>
            <a:cxnLst/>
            <a:rect l="l" t="t" r="r" b="b"/>
            <a:pathLst>
              <a:path w="1795233" h="1119776">
                <a:moveTo>
                  <a:pt x="0" y="0"/>
                </a:moveTo>
                <a:lnTo>
                  <a:pt x="1795233" y="0"/>
                </a:lnTo>
                <a:lnTo>
                  <a:pt x="1795233" y="1119777"/>
                </a:lnTo>
                <a:lnTo>
                  <a:pt x="0" y="11197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13098" y="8773195"/>
            <a:ext cx="1301884" cy="1297002"/>
          </a:xfrm>
          <a:custGeom>
            <a:avLst/>
            <a:gdLst/>
            <a:ahLst/>
            <a:cxnLst/>
            <a:rect l="l" t="t" r="r" b="b"/>
            <a:pathLst>
              <a:path w="1301884" h="1297002">
                <a:moveTo>
                  <a:pt x="0" y="0"/>
                </a:moveTo>
                <a:lnTo>
                  <a:pt x="1301884" y="0"/>
                </a:lnTo>
                <a:lnTo>
                  <a:pt x="1301884" y="1297002"/>
                </a:lnTo>
                <a:lnTo>
                  <a:pt x="0" y="12970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910292" y="8950420"/>
            <a:ext cx="2216899" cy="1210981"/>
          </a:xfrm>
          <a:custGeom>
            <a:avLst/>
            <a:gdLst/>
            <a:ahLst/>
            <a:cxnLst/>
            <a:rect l="l" t="t" r="r" b="b"/>
            <a:pathLst>
              <a:path w="2216899" h="1210981">
                <a:moveTo>
                  <a:pt x="0" y="0"/>
                </a:moveTo>
                <a:lnTo>
                  <a:pt x="2216899" y="0"/>
                </a:lnTo>
                <a:lnTo>
                  <a:pt x="2216899" y="1210981"/>
                </a:lnTo>
                <a:lnTo>
                  <a:pt x="0" y="121098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279532" y="9065455"/>
            <a:ext cx="1655547" cy="980911"/>
          </a:xfrm>
          <a:custGeom>
            <a:avLst/>
            <a:gdLst/>
            <a:ahLst/>
            <a:cxnLst/>
            <a:rect l="l" t="t" r="r" b="b"/>
            <a:pathLst>
              <a:path w="1655547" h="980911">
                <a:moveTo>
                  <a:pt x="0" y="0"/>
                </a:moveTo>
                <a:lnTo>
                  <a:pt x="1655547" y="0"/>
                </a:lnTo>
                <a:lnTo>
                  <a:pt x="1655547" y="980911"/>
                </a:lnTo>
                <a:lnTo>
                  <a:pt x="0" y="98091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37595" y="9199886"/>
            <a:ext cx="1550251" cy="1087114"/>
          </a:xfrm>
          <a:custGeom>
            <a:avLst/>
            <a:gdLst/>
            <a:ahLst/>
            <a:cxnLst/>
            <a:rect l="l" t="t" r="r" b="b"/>
            <a:pathLst>
              <a:path w="1550251" h="1087114">
                <a:moveTo>
                  <a:pt x="0" y="0"/>
                </a:moveTo>
                <a:lnTo>
                  <a:pt x="1550251" y="0"/>
                </a:lnTo>
                <a:lnTo>
                  <a:pt x="1550251" y="1087114"/>
                </a:lnTo>
                <a:lnTo>
                  <a:pt x="0" y="108711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316891" y="8997619"/>
            <a:ext cx="1626513" cy="1289381"/>
          </a:xfrm>
          <a:custGeom>
            <a:avLst/>
            <a:gdLst/>
            <a:ahLst/>
            <a:cxnLst/>
            <a:rect l="l" t="t" r="r" b="b"/>
            <a:pathLst>
              <a:path w="1626513" h="1289381">
                <a:moveTo>
                  <a:pt x="0" y="0"/>
                </a:moveTo>
                <a:lnTo>
                  <a:pt x="1626512" y="0"/>
                </a:lnTo>
                <a:lnTo>
                  <a:pt x="1626512" y="1289381"/>
                </a:lnTo>
                <a:lnTo>
                  <a:pt x="0" y="1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777684" y="9015012"/>
            <a:ext cx="1638632" cy="1271988"/>
          </a:xfrm>
          <a:custGeom>
            <a:avLst/>
            <a:gdLst/>
            <a:ahLst/>
            <a:cxnLst/>
            <a:rect l="l" t="t" r="r" b="b"/>
            <a:pathLst>
              <a:path w="1638632" h="1271988">
                <a:moveTo>
                  <a:pt x="0" y="0"/>
                </a:moveTo>
                <a:lnTo>
                  <a:pt x="1638633" y="0"/>
                </a:lnTo>
                <a:lnTo>
                  <a:pt x="1638633" y="1271988"/>
                </a:lnTo>
                <a:lnTo>
                  <a:pt x="0" y="127198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251128" y="739213"/>
            <a:ext cx="1101244" cy="85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1"/>
              </a:lnSpc>
              <a:spcBef>
                <a:spcPct val="0"/>
              </a:spcBef>
            </a:pPr>
            <a:r>
              <a:rPr lang="en-US" sz="5058">
                <a:solidFill>
                  <a:srgbClr val="FFFFEF"/>
                </a:solidFill>
                <a:latin typeface="CS Gordon Rounded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18650" y="530538"/>
            <a:ext cx="752391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34520D"/>
                </a:solidFill>
                <a:latin typeface="Baloo"/>
              </a:rPr>
              <a:t>NÔNG NGHIỆP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51128" y="1788198"/>
            <a:ext cx="11923183" cy="152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26B6D"/>
                </a:solidFill>
                <a:latin typeface="Baloo"/>
              </a:rPr>
              <a:t>CÁC NHÂN TỐ CHÍNH ẢNH HƯỞNG </a:t>
            </a:r>
          </a:p>
          <a:p>
            <a:pPr marL="0" lvl="0" indent="0" algn="ctr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F26B6D"/>
                </a:solidFill>
                <a:latin typeface="Baloo"/>
              </a:rPr>
              <a:t>TỚI SỰ PHÁT TRIỂN VÀ PHÂN BỐ NÔNG NGHIỆP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28474" y="3626703"/>
            <a:ext cx="16130670" cy="830997"/>
          </a:xfrm>
          <a:prstGeom prst="rect">
            <a:avLst/>
          </a:prstGeom>
          <a:solidFill>
            <a:srgbClr val="7FAD0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800" dirty="0" smtClean="0">
                <a:solidFill>
                  <a:schemeClr val="bg1"/>
                </a:solidFill>
                <a:latin typeface="#9Slide03 Bebas Neue Bold" panose="020B0606020202050201" pitchFamily="34" charset="-93"/>
              </a:rPr>
              <a:t>Các nhân tố chính ảnh hưởng tới sự phát triển và phân bố nông nghiệp</a:t>
            </a:r>
            <a:endParaRPr lang="en-US" sz="4800" dirty="0">
              <a:solidFill>
                <a:schemeClr val="bg1"/>
              </a:solidFill>
              <a:latin typeface="#9Slide03 Bebas Neue Bold" panose="020B0606020202050201" pitchFamily="34" charset="-93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085" b="8983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9900" y="8808043"/>
            <a:ext cx="2714625" cy="16859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0678" y="5599149"/>
            <a:ext cx="2847259" cy="3001063"/>
          </a:xfrm>
          <a:custGeom>
            <a:avLst/>
            <a:gdLst/>
            <a:ahLst/>
            <a:cxnLst/>
            <a:rect l="l" t="t" r="r" b="b"/>
            <a:pathLst>
              <a:path w="2847259" h="3001063">
                <a:moveTo>
                  <a:pt x="0" y="0"/>
                </a:moveTo>
                <a:lnTo>
                  <a:pt x="2847259" y="0"/>
                </a:lnTo>
                <a:lnTo>
                  <a:pt x="2847259" y="3001063"/>
                </a:lnTo>
                <a:lnTo>
                  <a:pt x="0" y="3001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86662" y="5599149"/>
            <a:ext cx="2847259" cy="3001063"/>
          </a:xfrm>
          <a:custGeom>
            <a:avLst/>
            <a:gdLst/>
            <a:ahLst/>
            <a:cxnLst/>
            <a:rect l="l" t="t" r="r" b="b"/>
            <a:pathLst>
              <a:path w="2847259" h="3001063">
                <a:moveTo>
                  <a:pt x="0" y="0"/>
                </a:moveTo>
                <a:lnTo>
                  <a:pt x="2847259" y="0"/>
                </a:lnTo>
                <a:lnTo>
                  <a:pt x="2847259" y="3001063"/>
                </a:lnTo>
                <a:lnTo>
                  <a:pt x="0" y="3001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622646" y="5599149"/>
            <a:ext cx="2847259" cy="3001063"/>
          </a:xfrm>
          <a:custGeom>
            <a:avLst/>
            <a:gdLst/>
            <a:ahLst/>
            <a:cxnLst/>
            <a:rect l="l" t="t" r="r" b="b"/>
            <a:pathLst>
              <a:path w="2847259" h="3001063">
                <a:moveTo>
                  <a:pt x="0" y="0"/>
                </a:moveTo>
                <a:lnTo>
                  <a:pt x="2847259" y="0"/>
                </a:lnTo>
                <a:lnTo>
                  <a:pt x="2847259" y="3001063"/>
                </a:lnTo>
                <a:lnTo>
                  <a:pt x="0" y="3001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774014" y="5460247"/>
            <a:ext cx="6272556" cy="0"/>
          </a:xfrm>
          <a:prstGeom prst="line">
            <a:avLst/>
          </a:prstGeom>
          <a:ln w="28575" cap="rnd">
            <a:solidFill>
              <a:srgbClr val="67A516"/>
            </a:solidFill>
            <a:prstDash val="solid"/>
            <a:headEnd type="triangle" w="lg" len="med"/>
            <a:tailEnd type="triangle" w="lg" len="med"/>
          </a:ln>
        </p:spPr>
      </p:sp>
      <p:sp>
        <p:nvSpPr>
          <p:cNvPr id="6" name="AutoShape 6"/>
          <p:cNvSpPr/>
          <p:nvPr/>
        </p:nvSpPr>
        <p:spPr>
          <a:xfrm flipV="1">
            <a:off x="4910292" y="4821817"/>
            <a:ext cx="0" cy="638430"/>
          </a:xfrm>
          <a:prstGeom prst="line">
            <a:avLst/>
          </a:prstGeom>
          <a:ln w="28575" cap="rnd">
            <a:solidFill>
              <a:srgbClr val="67A516"/>
            </a:solidFill>
            <a:prstDash val="solid"/>
            <a:headEnd type="triangle" w="lg" len="med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43747" y="333062"/>
            <a:ext cx="4452085" cy="1391277"/>
          </a:xfrm>
          <a:custGeom>
            <a:avLst/>
            <a:gdLst/>
            <a:ahLst/>
            <a:cxnLst/>
            <a:rect l="l" t="t" r="r" b="b"/>
            <a:pathLst>
              <a:path w="4452085" h="1391277">
                <a:moveTo>
                  <a:pt x="0" y="0"/>
                </a:moveTo>
                <a:lnTo>
                  <a:pt x="4452086" y="0"/>
                </a:lnTo>
                <a:lnTo>
                  <a:pt x="4452086" y="1391276"/>
                </a:lnTo>
                <a:lnTo>
                  <a:pt x="0" y="1391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0494" y="952500"/>
            <a:ext cx="378390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Baloo"/>
              </a:rPr>
              <a:t>Hoạt động</a:t>
            </a:r>
          </a:p>
        </p:txBody>
      </p:sp>
      <p:sp>
        <p:nvSpPr>
          <p:cNvPr id="9" name="Freeform 9"/>
          <p:cNvSpPr/>
          <p:nvPr/>
        </p:nvSpPr>
        <p:spPr>
          <a:xfrm>
            <a:off x="3964040" y="374521"/>
            <a:ext cx="1675421" cy="1675421"/>
          </a:xfrm>
          <a:custGeom>
            <a:avLst/>
            <a:gdLst/>
            <a:ahLst/>
            <a:cxnLst/>
            <a:rect l="l" t="t" r="r" b="b"/>
            <a:pathLst>
              <a:path w="1675421" h="1675421">
                <a:moveTo>
                  <a:pt x="0" y="0"/>
                </a:moveTo>
                <a:lnTo>
                  <a:pt x="1675421" y="0"/>
                </a:lnTo>
                <a:lnTo>
                  <a:pt x="1675421" y="1675421"/>
                </a:lnTo>
                <a:lnTo>
                  <a:pt x="0" y="1675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75690" y="333062"/>
            <a:ext cx="2469203" cy="2006228"/>
          </a:xfrm>
          <a:custGeom>
            <a:avLst/>
            <a:gdLst/>
            <a:ahLst/>
            <a:cxnLst/>
            <a:rect l="l" t="t" r="r" b="b"/>
            <a:pathLst>
              <a:path w="2469203" h="2006228">
                <a:moveTo>
                  <a:pt x="0" y="0"/>
                </a:moveTo>
                <a:lnTo>
                  <a:pt x="2469203" y="0"/>
                </a:lnTo>
                <a:lnTo>
                  <a:pt x="2469203" y="2006227"/>
                </a:lnTo>
                <a:lnTo>
                  <a:pt x="0" y="20062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16316" y="197913"/>
            <a:ext cx="2716431" cy="2264824"/>
          </a:xfrm>
          <a:custGeom>
            <a:avLst/>
            <a:gdLst/>
            <a:ahLst/>
            <a:cxnLst/>
            <a:rect l="l" t="t" r="r" b="b"/>
            <a:pathLst>
              <a:path w="2716431" h="2264824">
                <a:moveTo>
                  <a:pt x="0" y="0"/>
                </a:moveTo>
                <a:lnTo>
                  <a:pt x="2716431" y="0"/>
                </a:lnTo>
                <a:lnTo>
                  <a:pt x="2716431" y="2264824"/>
                </a:lnTo>
                <a:lnTo>
                  <a:pt x="0" y="22648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0590" y="7036941"/>
            <a:ext cx="1569947" cy="1463976"/>
          </a:xfrm>
          <a:custGeom>
            <a:avLst/>
            <a:gdLst/>
            <a:ahLst/>
            <a:cxnLst/>
            <a:rect l="l" t="t" r="r" b="b"/>
            <a:pathLst>
              <a:path w="1569947" h="1463976">
                <a:moveTo>
                  <a:pt x="0" y="0"/>
                </a:moveTo>
                <a:lnTo>
                  <a:pt x="1569947" y="0"/>
                </a:lnTo>
                <a:lnTo>
                  <a:pt x="1569947" y="1463976"/>
                </a:lnTo>
                <a:lnTo>
                  <a:pt x="0" y="14639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AutoShape 13"/>
          <p:cNvSpPr/>
          <p:nvPr/>
        </p:nvSpPr>
        <p:spPr>
          <a:xfrm>
            <a:off x="939067" y="3352838"/>
            <a:ext cx="16320077" cy="66675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7027396" y="7125930"/>
            <a:ext cx="2066261" cy="1291413"/>
          </a:xfrm>
          <a:custGeom>
            <a:avLst/>
            <a:gdLst/>
            <a:ahLst/>
            <a:cxnLst/>
            <a:rect l="l" t="t" r="r" b="b"/>
            <a:pathLst>
              <a:path w="2066261" h="1291413">
                <a:moveTo>
                  <a:pt x="0" y="0"/>
                </a:moveTo>
                <a:lnTo>
                  <a:pt x="2066261" y="0"/>
                </a:lnTo>
                <a:lnTo>
                  <a:pt x="2066261" y="1291413"/>
                </a:lnTo>
                <a:lnTo>
                  <a:pt x="0" y="12914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065759" y="7459982"/>
            <a:ext cx="1477852" cy="1021061"/>
          </a:xfrm>
          <a:custGeom>
            <a:avLst/>
            <a:gdLst/>
            <a:ahLst/>
            <a:cxnLst/>
            <a:rect l="l" t="t" r="r" b="b"/>
            <a:pathLst>
              <a:path w="1477852" h="1021061">
                <a:moveTo>
                  <a:pt x="0" y="0"/>
                </a:moveTo>
                <a:lnTo>
                  <a:pt x="1477852" y="0"/>
                </a:lnTo>
                <a:lnTo>
                  <a:pt x="1477852" y="1021061"/>
                </a:lnTo>
                <a:lnTo>
                  <a:pt x="0" y="102106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 flipH="1" flipV="1">
            <a:off x="9843761" y="3605824"/>
            <a:ext cx="0" cy="6321294"/>
          </a:xfrm>
          <a:prstGeom prst="line">
            <a:avLst/>
          </a:prstGeom>
          <a:ln w="76200" cap="rnd">
            <a:solidFill>
              <a:srgbClr val="67A516"/>
            </a:solidFill>
            <a:prstDash val="lgDash"/>
            <a:headEnd type="diamond" w="lg" len="lg"/>
            <a:tailEnd type="none" w="sm" len="sm"/>
          </a:ln>
        </p:spPr>
      </p:sp>
      <p:sp>
        <p:nvSpPr>
          <p:cNvPr id="17" name="Freeform 17"/>
          <p:cNvSpPr/>
          <p:nvPr/>
        </p:nvSpPr>
        <p:spPr>
          <a:xfrm>
            <a:off x="10466902" y="4596129"/>
            <a:ext cx="2153055" cy="2503552"/>
          </a:xfrm>
          <a:custGeom>
            <a:avLst/>
            <a:gdLst/>
            <a:ahLst/>
            <a:cxnLst/>
            <a:rect l="l" t="t" r="r" b="b"/>
            <a:pathLst>
              <a:path w="2153055" h="2503552">
                <a:moveTo>
                  <a:pt x="0" y="0"/>
                </a:moveTo>
                <a:lnTo>
                  <a:pt x="2153055" y="0"/>
                </a:lnTo>
                <a:lnTo>
                  <a:pt x="2153055" y="2503552"/>
                </a:lnTo>
                <a:lnTo>
                  <a:pt x="0" y="250355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80692" y="3746001"/>
            <a:ext cx="8803795" cy="932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24"/>
              </a:lnSpc>
              <a:spcBef>
                <a:spcPct val="0"/>
              </a:spcBef>
            </a:pPr>
            <a:r>
              <a:rPr lang="en-US" sz="5446" u="none" strike="noStrike">
                <a:solidFill>
                  <a:srgbClr val="34520D"/>
                </a:solidFill>
                <a:latin typeface="Baloo"/>
              </a:rPr>
              <a:t>NHIỆM VỤ 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7588" y="6734728"/>
            <a:ext cx="2373440" cy="423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08"/>
              </a:lnSpc>
              <a:spcBef>
                <a:spcPct val="0"/>
              </a:spcBef>
            </a:pPr>
            <a:r>
              <a:rPr lang="en-US" sz="2434">
                <a:solidFill>
                  <a:srgbClr val="172900"/>
                </a:solidFill>
                <a:latin typeface="Baloo"/>
              </a:rPr>
              <a:t>Hoạt động nhóm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23572" y="6734728"/>
            <a:ext cx="2373440" cy="852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8"/>
              </a:lnSpc>
              <a:spcBef>
                <a:spcPct val="0"/>
              </a:spcBef>
            </a:pPr>
            <a:r>
              <a:rPr lang="en-US" sz="2434">
                <a:solidFill>
                  <a:srgbClr val="172900"/>
                </a:solidFill>
                <a:latin typeface="Baloo"/>
              </a:rPr>
              <a:t>Phân tích và lấy ví dụ minh họa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59914" y="6734728"/>
            <a:ext cx="2373440" cy="423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08"/>
              </a:lnSpc>
              <a:spcBef>
                <a:spcPct val="0"/>
              </a:spcBef>
            </a:pPr>
            <a:r>
              <a:rPr lang="en-US" sz="2434">
                <a:solidFill>
                  <a:srgbClr val="172900"/>
                </a:solidFill>
                <a:latin typeface="Baloo"/>
              </a:rPr>
              <a:t>Thời gian 3 phút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251128" y="739213"/>
            <a:ext cx="1101244" cy="85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1"/>
              </a:lnSpc>
              <a:spcBef>
                <a:spcPct val="0"/>
              </a:spcBef>
            </a:pPr>
            <a:r>
              <a:rPr lang="en-US" sz="5058">
                <a:solidFill>
                  <a:srgbClr val="FFFFEF"/>
                </a:solidFill>
                <a:latin typeface="CS Gordon Rounded"/>
              </a:rPr>
              <a:t>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018650" y="530538"/>
            <a:ext cx="752391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34520D"/>
                </a:solidFill>
                <a:latin typeface="Baloo"/>
              </a:rPr>
              <a:t>NÔNG NGHIỆP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251128" y="1788198"/>
            <a:ext cx="11923183" cy="152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F26B6D"/>
                </a:solidFill>
                <a:latin typeface="Baloo"/>
              </a:rPr>
              <a:t>CÁC NHÂN TỐ CHÍNH ẢNH HƯỞNG </a:t>
            </a:r>
          </a:p>
          <a:p>
            <a:pPr marL="0" lvl="0" indent="0" algn="ctr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F26B6D"/>
                </a:solidFill>
                <a:latin typeface="Baloo"/>
              </a:rPr>
              <a:t>TỚI SỰ PHÁT TRIỂN VÀ PHÂN BỐ NÔNG NGHIỆP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902589" y="3744175"/>
            <a:ext cx="10553011" cy="934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4"/>
              </a:lnSpc>
              <a:spcBef>
                <a:spcPct val="0"/>
              </a:spcBef>
            </a:pPr>
            <a:r>
              <a:rPr lang="en-US" sz="5446">
                <a:solidFill>
                  <a:srgbClr val="34520D"/>
                </a:solidFill>
                <a:latin typeface="Baloo"/>
              </a:rPr>
              <a:t>NỘI DUNG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616955" y="4878967"/>
            <a:ext cx="5838646" cy="2446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91"/>
              </a:lnSpc>
            </a:pPr>
            <a:r>
              <a:rPr lang="vi-VN" sz="2399" dirty="0">
                <a:solidFill>
                  <a:srgbClr val="172900"/>
                </a:solidFill>
                <a:latin typeface="Lato Bold"/>
              </a:rPr>
              <a:t>Nhóm 1: Địa hình và đất</a:t>
            </a:r>
          </a:p>
          <a:p>
            <a:pPr algn="just">
              <a:lnSpc>
                <a:spcPts val="4991"/>
              </a:lnSpc>
            </a:pPr>
            <a:r>
              <a:rPr lang="vi-VN" sz="2399" dirty="0">
                <a:solidFill>
                  <a:srgbClr val="172900"/>
                </a:solidFill>
                <a:latin typeface="Lato Bold"/>
              </a:rPr>
              <a:t>Nhóm 2: Khí hậu</a:t>
            </a:r>
          </a:p>
          <a:p>
            <a:pPr algn="just">
              <a:lnSpc>
                <a:spcPts val="4991"/>
              </a:lnSpc>
            </a:pPr>
            <a:r>
              <a:rPr lang="vi-VN" sz="2399" dirty="0">
                <a:solidFill>
                  <a:srgbClr val="172900"/>
                </a:solidFill>
                <a:latin typeface="Lato Bold"/>
              </a:rPr>
              <a:t>Nhóm 3: Nguồn nước</a:t>
            </a:r>
          </a:p>
          <a:p>
            <a:pPr algn="just">
              <a:lnSpc>
                <a:spcPts val="4991"/>
              </a:lnSpc>
            </a:pPr>
            <a:r>
              <a:rPr lang="vi-VN" sz="2399" dirty="0">
                <a:solidFill>
                  <a:srgbClr val="172900"/>
                </a:solidFill>
                <a:latin typeface="Lato Bold"/>
              </a:rPr>
              <a:t>Nhóm 4: Sinh vật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095377" y="7497179"/>
            <a:ext cx="861599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91"/>
              </a:lnSpc>
            </a:pPr>
            <a:r>
              <a:rPr lang="vi-VN" sz="2399" dirty="0">
                <a:solidFill>
                  <a:srgbClr val="172900"/>
                </a:solidFill>
                <a:latin typeface="Lato Bold"/>
              </a:rPr>
              <a:t>Nhóm 5: Dân cư và lao động</a:t>
            </a:r>
          </a:p>
          <a:p>
            <a:pPr algn="just">
              <a:lnSpc>
                <a:spcPts val="4991"/>
              </a:lnSpc>
            </a:pPr>
            <a:r>
              <a:rPr lang="vi-VN" sz="2399" dirty="0">
                <a:solidFill>
                  <a:srgbClr val="172900"/>
                </a:solidFill>
                <a:latin typeface="Lato Bold"/>
              </a:rPr>
              <a:t>Nhóm 6: Chính sách phát triển nông nghiệp</a:t>
            </a:r>
          </a:p>
          <a:p>
            <a:pPr algn="just">
              <a:lnSpc>
                <a:spcPts val="4991"/>
              </a:lnSpc>
            </a:pPr>
            <a:r>
              <a:rPr lang="vi-VN" sz="2399" dirty="0">
                <a:solidFill>
                  <a:srgbClr val="172900"/>
                </a:solidFill>
                <a:latin typeface="Lato Bold"/>
              </a:rPr>
              <a:t>Nhóm 7: </a:t>
            </a:r>
            <a:r>
              <a:rPr lang="en-US" sz="2399" dirty="0" smtClean="0">
                <a:solidFill>
                  <a:srgbClr val="172900"/>
                </a:solidFill>
                <a:latin typeface="Lato Bold"/>
              </a:rPr>
              <a:t>KHCN </a:t>
            </a:r>
            <a:r>
              <a:rPr lang="vi-VN" sz="2399" dirty="0" smtClean="0">
                <a:solidFill>
                  <a:srgbClr val="172900"/>
                </a:solidFill>
                <a:latin typeface="Lato Bold"/>
              </a:rPr>
              <a:t>và </a:t>
            </a:r>
            <a:r>
              <a:rPr lang="vi-VN" sz="2399" dirty="0">
                <a:solidFill>
                  <a:srgbClr val="172900"/>
                </a:solidFill>
                <a:latin typeface="Lato Bold"/>
              </a:rPr>
              <a:t>cơ sở vật chất kỹ thuật, kĩ thuật</a:t>
            </a:r>
          </a:p>
          <a:p>
            <a:pPr algn="just">
              <a:lnSpc>
                <a:spcPts val="4991"/>
              </a:lnSpc>
            </a:pPr>
            <a:r>
              <a:rPr lang="vi-VN" sz="2399" dirty="0">
                <a:solidFill>
                  <a:srgbClr val="172900"/>
                </a:solidFill>
                <a:latin typeface="Lato Bold"/>
              </a:rPr>
              <a:t>Nhóm 8: Thị trường tiêu thụ nông sản </a:t>
            </a:r>
          </a:p>
        </p:txBody>
      </p:sp>
      <p:sp>
        <p:nvSpPr>
          <p:cNvPr id="28" name="Freeform 9"/>
          <p:cNvSpPr/>
          <p:nvPr/>
        </p:nvSpPr>
        <p:spPr>
          <a:xfrm rot="6097957" flipH="1">
            <a:off x="-2602371" y="7587292"/>
            <a:ext cx="4631679" cy="5362291"/>
          </a:xfrm>
          <a:custGeom>
            <a:avLst/>
            <a:gdLst/>
            <a:ahLst/>
            <a:cxnLst/>
            <a:rect l="l" t="t" r="r" b="b"/>
            <a:pathLst>
              <a:path w="4631679" h="5362291">
                <a:moveTo>
                  <a:pt x="4631680" y="0"/>
                </a:moveTo>
                <a:lnTo>
                  <a:pt x="0" y="0"/>
                </a:lnTo>
                <a:lnTo>
                  <a:pt x="0" y="5362292"/>
                </a:lnTo>
                <a:lnTo>
                  <a:pt x="4631680" y="5362292"/>
                </a:lnTo>
                <a:lnTo>
                  <a:pt x="463168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47" y="333062"/>
            <a:ext cx="4452085" cy="1391277"/>
          </a:xfrm>
          <a:custGeom>
            <a:avLst/>
            <a:gdLst/>
            <a:ahLst/>
            <a:cxnLst/>
            <a:rect l="l" t="t" r="r" b="b"/>
            <a:pathLst>
              <a:path w="4452085" h="1391277">
                <a:moveTo>
                  <a:pt x="0" y="0"/>
                </a:moveTo>
                <a:lnTo>
                  <a:pt x="4452086" y="0"/>
                </a:lnTo>
                <a:lnTo>
                  <a:pt x="4452086" y="1391276"/>
                </a:lnTo>
                <a:lnTo>
                  <a:pt x="0" y="1391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0494" y="952500"/>
            <a:ext cx="378390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Baloo"/>
              </a:rPr>
              <a:t>Hoạt động</a:t>
            </a:r>
          </a:p>
        </p:txBody>
      </p:sp>
      <p:sp>
        <p:nvSpPr>
          <p:cNvPr id="4" name="Freeform 4"/>
          <p:cNvSpPr/>
          <p:nvPr/>
        </p:nvSpPr>
        <p:spPr>
          <a:xfrm>
            <a:off x="3964040" y="374521"/>
            <a:ext cx="1675421" cy="1675421"/>
          </a:xfrm>
          <a:custGeom>
            <a:avLst/>
            <a:gdLst/>
            <a:ahLst/>
            <a:cxnLst/>
            <a:rect l="l" t="t" r="r" b="b"/>
            <a:pathLst>
              <a:path w="1675421" h="1675421">
                <a:moveTo>
                  <a:pt x="0" y="0"/>
                </a:moveTo>
                <a:lnTo>
                  <a:pt x="1675421" y="0"/>
                </a:lnTo>
                <a:lnTo>
                  <a:pt x="1675421" y="1675421"/>
                </a:lnTo>
                <a:lnTo>
                  <a:pt x="0" y="1675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75690" y="333062"/>
            <a:ext cx="2469203" cy="2006228"/>
          </a:xfrm>
          <a:custGeom>
            <a:avLst/>
            <a:gdLst/>
            <a:ahLst/>
            <a:cxnLst/>
            <a:rect l="l" t="t" r="r" b="b"/>
            <a:pathLst>
              <a:path w="2469203" h="2006228">
                <a:moveTo>
                  <a:pt x="0" y="0"/>
                </a:moveTo>
                <a:lnTo>
                  <a:pt x="2469203" y="0"/>
                </a:lnTo>
                <a:lnTo>
                  <a:pt x="2469203" y="2006227"/>
                </a:lnTo>
                <a:lnTo>
                  <a:pt x="0" y="2006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30050" y="574237"/>
            <a:ext cx="2948927" cy="1839393"/>
          </a:xfrm>
          <a:custGeom>
            <a:avLst/>
            <a:gdLst/>
            <a:ahLst/>
            <a:cxnLst/>
            <a:rect l="l" t="t" r="r" b="b"/>
            <a:pathLst>
              <a:path w="2948927" h="1839393">
                <a:moveTo>
                  <a:pt x="0" y="0"/>
                </a:moveTo>
                <a:lnTo>
                  <a:pt x="2948926" y="0"/>
                </a:lnTo>
                <a:lnTo>
                  <a:pt x="2948926" y="1839393"/>
                </a:lnTo>
                <a:lnTo>
                  <a:pt x="0" y="18393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5506" y="3088590"/>
            <a:ext cx="10542698" cy="6995833"/>
          </a:xfrm>
          <a:custGeom>
            <a:avLst/>
            <a:gdLst/>
            <a:ahLst/>
            <a:cxnLst/>
            <a:rect l="l" t="t" r="r" b="b"/>
            <a:pathLst>
              <a:path w="10542698" h="6995833">
                <a:moveTo>
                  <a:pt x="0" y="0"/>
                </a:moveTo>
                <a:lnTo>
                  <a:pt x="10542698" y="0"/>
                </a:lnTo>
                <a:lnTo>
                  <a:pt x="10542698" y="6995833"/>
                </a:lnTo>
                <a:lnTo>
                  <a:pt x="0" y="6995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12841" y="6795024"/>
            <a:ext cx="4440339" cy="4290478"/>
          </a:xfrm>
          <a:custGeom>
            <a:avLst/>
            <a:gdLst/>
            <a:ahLst/>
            <a:cxnLst/>
            <a:rect l="l" t="t" r="r" b="b"/>
            <a:pathLst>
              <a:path w="4440339" h="4290478">
                <a:moveTo>
                  <a:pt x="0" y="0"/>
                </a:moveTo>
                <a:lnTo>
                  <a:pt x="4440339" y="0"/>
                </a:lnTo>
                <a:lnTo>
                  <a:pt x="4440339" y="4290477"/>
                </a:lnTo>
                <a:lnTo>
                  <a:pt x="0" y="42904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986560" y="6970701"/>
            <a:ext cx="3955352" cy="4114800"/>
          </a:xfrm>
          <a:custGeom>
            <a:avLst/>
            <a:gdLst/>
            <a:ahLst/>
            <a:cxnLst/>
            <a:rect l="l" t="t" r="r" b="b"/>
            <a:pathLst>
              <a:path w="3955352" h="4114800">
                <a:moveTo>
                  <a:pt x="0" y="0"/>
                </a:moveTo>
                <a:lnTo>
                  <a:pt x="3955351" y="0"/>
                </a:lnTo>
                <a:lnTo>
                  <a:pt x="3955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51128" y="739213"/>
            <a:ext cx="1101244" cy="850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1"/>
              </a:lnSpc>
              <a:spcBef>
                <a:spcPct val="0"/>
              </a:spcBef>
            </a:pPr>
            <a:r>
              <a:rPr lang="en-US" sz="5058">
                <a:solidFill>
                  <a:srgbClr val="FFFFEF"/>
                </a:solidFill>
                <a:latin typeface="CS Gordon Rounded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24605" y="1675714"/>
            <a:ext cx="7523910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dirty="0">
                <a:solidFill>
                  <a:srgbClr val="34520D"/>
                </a:solidFill>
                <a:latin typeface="Baloo"/>
              </a:rPr>
              <a:t>ĐỊA HÌNH VÀ ĐẤT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52620" y="507562"/>
            <a:ext cx="9267880" cy="1194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420">
                <a:solidFill>
                  <a:srgbClr val="F26B6D"/>
                </a:solidFill>
                <a:latin typeface="Baloo"/>
              </a:rPr>
              <a:t>CÁC NHÂN TỐ CHÍNH ẢNH HƯỞNG </a:t>
            </a:r>
          </a:p>
          <a:p>
            <a:pPr marL="0" lvl="0" indent="0" algn="ctr">
              <a:lnSpc>
                <a:spcPts val="4788"/>
              </a:lnSpc>
              <a:spcBef>
                <a:spcPct val="0"/>
              </a:spcBef>
            </a:pPr>
            <a:r>
              <a:rPr lang="en-US" sz="3420">
                <a:solidFill>
                  <a:srgbClr val="F26B6D"/>
                </a:solidFill>
                <a:latin typeface="Baloo"/>
              </a:rPr>
              <a:t>TỚI SỰ PHÁT TRIỂN VÀ PHÂN BỐ NÔNG NGHIỆP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07033" y="3233488"/>
            <a:ext cx="5838646" cy="29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31"/>
              </a:lnSpc>
            </a:pPr>
            <a:r>
              <a:rPr lang="en-US" sz="2899" dirty="0" err="1">
                <a:solidFill>
                  <a:srgbClr val="172900"/>
                </a:solidFill>
                <a:latin typeface="Lato Bold"/>
              </a:rPr>
              <a:t>Với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đất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đỏ</a:t>
            </a:r>
            <a:r>
              <a:rPr lang="en-US" sz="2899" dirty="0">
                <a:solidFill>
                  <a:srgbClr val="FFA8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badan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,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địa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hình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là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c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ác</a:t>
            </a:r>
            <a:r>
              <a:rPr lang="en-US" sz="2899" dirty="0">
                <a:solidFill>
                  <a:srgbClr val="FFA8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cao</a:t>
            </a:r>
            <a:r>
              <a:rPr lang="en-US" sz="2899" dirty="0">
                <a:solidFill>
                  <a:srgbClr val="FFA8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nguyên</a:t>
            </a:r>
            <a:r>
              <a:rPr lang="en-US" sz="2899" dirty="0">
                <a:solidFill>
                  <a:srgbClr val="FFA8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xếp</a:t>
            </a:r>
            <a:r>
              <a:rPr lang="en-US" sz="2899" dirty="0">
                <a:solidFill>
                  <a:srgbClr val="FFA8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tầng</a:t>
            </a:r>
            <a:endParaRPr lang="en-US" sz="2899" dirty="0">
              <a:solidFill>
                <a:srgbClr val="FFA800"/>
              </a:solidFill>
              <a:latin typeface="Lato Bold"/>
            </a:endParaRPr>
          </a:p>
          <a:p>
            <a:pPr algn="just">
              <a:lnSpc>
                <a:spcPts val="6031"/>
              </a:lnSpc>
            </a:pPr>
            <a:r>
              <a:rPr lang="en-US" sz="2899" dirty="0" err="1">
                <a:solidFill>
                  <a:srgbClr val="172900"/>
                </a:solidFill>
                <a:latin typeface="Lato Bold"/>
              </a:rPr>
              <a:t>Tây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Nguyên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là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vùng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trồng</a:t>
            </a:r>
            <a:r>
              <a:rPr lang="en-US" sz="2899" dirty="0">
                <a:solidFill>
                  <a:srgbClr val="FFA8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cà</a:t>
            </a:r>
            <a:r>
              <a:rPr lang="en-US" sz="2899" dirty="0">
                <a:solidFill>
                  <a:srgbClr val="FFA8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FFA800"/>
                </a:solidFill>
                <a:latin typeface="Lato Bold"/>
              </a:rPr>
              <a:t>phê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lớn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nhất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cả</a:t>
            </a:r>
            <a:r>
              <a:rPr lang="en-US" sz="2899" dirty="0">
                <a:solidFill>
                  <a:srgbClr val="172900"/>
                </a:solidFill>
                <a:latin typeface="Lato Bold"/>
              </a:rPr>
              <a:t> </a:t>
            </a:r>
            <a:r>
              <a:rPr lang="en-US" sz="2899" dirty="0" err="1">
                <a:solidFill>
                  <a:srgbClr val="172900"/>
                </a:solidFill>
                <a:latin typeface="Lato Bold"/>
              </a:rPr>
              <a:t>nước</a:t>
            </a:r>
            <a:endParaRPr lang="en-US" sz="2899" dirty="0">
              <a:solidFill>
                <a:srgbClr val="172900"/>
              </a:solidFill>
              <a:latin typeface="Lato Bo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1293</Words>
  <Application>Microsoft Office PowerPoint</Application>
  <PresentationFormat>Custom</PresentationFormat>
  <Paragraphs>155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</vt:lpstr>
      <vt:lpstr>CS Gordon Rounded</vt:lpstr>
      <vt:lpstr>Dancing Script Bold</vt:lpstr>
      <vt:lpstr>#9Slide03 Cabin Condensed Bold</vt:lpstr>
      <vt:lpstr>Baloo</vt:lpstr>
      <vt:lpstr>Arial</vt:lpstr>
      <vt:lpstr>BHN Nexa Rust Slab Heavy</vt:lpstr>
      <vt:lpstr>#9Slide03 Bebas Neue Bold</vt:lpstr>
      <vt:lpstr>Lato Bold</vt:lpstr>
      <vt:lpstr>Gentlemens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4: NÔNG NGHIỆP, LÂM NGHIỆP, THỦY SẢN</dc:title>
  <dc:creator>Admin</dc:creator>
  <cp:lastModifiedBy>Admin</cp:lastModifiedBy>
  <cp:revision>27</cp:revision>
  <dcterms:created xsi:type="dcterms:W3CDTF">2006-08-16T00:00:00Z</dcterms:created>
  <dcterms:modified xsi:type="dcterms:W3CDTF">2026-01-11T03:04:17Z</dcterms:modified>
  <dc:identifier>DAGFNTYa9Tw</dc:identifier>
</cp:coreProperties>
</file>