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2DD35B-0DC5-4466-AC0A-C4EF94C0550E}"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177399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2DD35B-0DC5-4466-AC0A-C4EF94C0550E}"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8805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2DD35B-0DC5-4466-AC0A-C4EF94C0550E}"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35249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5579399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2DD35B-0DC5-4466-AC0A-C4EF94C0550E}"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3354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2DD35B-0DC5-4466-AC0A-C4EF94C0550E}"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222352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2DD35B-0DC5-4466-AC0A-C4EF94C0550E}"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240746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2DD35B-0DC5-4466-AC0A-C4EF94C0550E}"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453006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2DD35B-0DC5-4466-AC0A-C4EF94C0550E}"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89505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DD35B-0DC5-4466-AC0A-C4EF94C0550E}"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09554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2DD35B-0DC5-4466-AC0A-C4EF94C0550E}"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28692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2DD35B-0DC5-4466-AC0A-C4EF94C0550E}"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86CC0-9024-499E-A645-A925EDAB8D4A}" type="slidenum">
              <a:rPr lang="en-US" smtClean="0"/>
              <a:t>‹#›</a:t>
            </a:fld>
            <a:endParaRPr lang="en-US"/>
          </a:p>
        </p:txBody>
      </p:sp>
    </p:spTree>
    <p:extLst>
      <p:ext uri="{BB962C8B-B14F-4D97-AF65-F5344CB8AC3E}">
        <p14:creationId xmlns:p14="http://schemas.microsoft.com/office/powerpoint/2010/main" val="365494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DD35B-0DC5-4466-AC0A-C4EF94C0550E}" type="datetimeFigureOut">
              <a:rPr lang="en-US" smtClean="0"/>
              <a:t>11/1/2026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86CC0-9024-499E-A645-A925EDAB8D4A}" type="slidenum">
              <a:rPr lang="en-US" smtClean="0"/>
              <a:t>‹#›</a:t>
            </a:fld>
            <a:endParaRPr lang="en-US"/>
          </a:p>
        </p:txBody>
      </p:sp>
    </p:spTree>
    <p:extLst>
      <p:ext uri="{BB962C8B-B14F-4D97-AF65-F5344CB8AC3E}">
        <p14:creationId xmlns:p14="http://schemas.microsoft.com/office/powerpoint/2010/main" val="3516027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gif"/><Relationship Id="rId2" Type="http://schemas.openxmlformats.org/officeDocument/2006/relationships/image" Target="../media/image26.jpe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8.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gif"/><Relationship Id="rId1" Type="http://schemas.openxmlformats.org/officeDocument/2006/relationships/slideLayout" Target="../slideLayouts/slideLayout1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Layout" Target="../slideLayouts/slideLayout1.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903671" y="559820"/>
            <a:ext cx="9029700" cy="1304423"/>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6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Vấn đề sử</a:t>
            </a:r>
            <a:r>
              <a:rPr kumimoji="0" lang="vi-VN"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dụng </a:t>
            </a:r>
            <a:r>
              <a:rPr kumimoji="0" lang="en-US"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hợp lí tài nguyên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khoáng sản</a:t>
            </a:r>
            <a:endParaRPr kumimoji="0" lang="en-US" sz="36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501085" y="332656"/>
            <a:ext cx="1758752" cy="1758752"/>
          </a:xfrm>
          <a:prstGeom prst="rect">
            <a:avLst/>
          </a:prstGeom>
        </p:spPr>
      </p:pic>
      <p:pic>
        <p:nvPicPr>
          <p:cNvPr id="12" name="Hình ảnh 3">
            <a:extLst>
              <a:ext uri="{FF2B5EF4-FFF2-40B4-BE49-F238E27FC236}">
                <a16:creationId xmlns:a16="http://schemas.microsoft.com/office/drawing/2014/main" id="{31813406-8741-4CCE-8933-8D7ACED7FA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6176" y="1628799"/>
            <a:ext cx="5729823" cy="5729823"/>
          </a:xfrm>
          <a:prstGeom prst="rect">
            <a:avLst/>
          </a:prstGeom>
        </p:spPr>
      </p:pic>
      <p:pic>
        <p:nvPicPr>
          <p:cNvPr id="19" name="Hình ảnh 5">
            <a:extLst>
              <a:ext uri="{FF2B5EF4-FFF2-40B4-BE49-F238E27FC236}">
                <a16:creationId xmlns:a16="http://schemas.microsoft.com/office/drawing/2014/main" id="{2768D63F-0117-4CFF-9CF4-F325E4B2BC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5" b="89915" l="3385" r="93385">
                        <a14:foregroundMark x1="9077" y1="72991" x2="9077" y2="72991"/>
                        <a14:foregroundMark x1="6308" y1="59145" x2="6308" y2="59145"/>
                        <a14:foregroundMark x1="3385" y1="75043" x2="3385" y2="75043"/>
                        <a14:foregroundMark x1="91231" y1="74359" x2="91231" y2="74359"/>
                        <a14:foregroundMark x1="93385" y1="56752" x2="93385" y2="56752"/>
                      </a14:backgroundRemoval>
                    </a14:imgEffect>
                  </a14:imgLayer>
                </a14:imgProps>
              </a:ext>
            </a:extLst>
          </a:blip>
          <a:stretch>
            <a:fillRect/>
          </a:stretch>
        </p:blipFill>
        <p:spPr>
          <a:xfrm>
            <a:off x="6611615" y="2091407"/>
            <a:ext cx="4357648" cy="3921883"/>
          </a:xfrm>
          <a:prstGeom prst="rect">
            <a:avLst/>
          </a:prstGeom>
        </p:spPr>
      </p:pic>
    </p:spTree>
    <p:extLst>
      <p:ext uri="{BB962C8B-B14F-4D97-AF65-F5344CB8AC3E}">
        <p14:creationId xmlns:p14="http://schemas.microsoft.com/office/powerpoint/2010/main" val="149072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9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9F0FB96-797C-43B2-863A-2B07AB2A1DCA}"/>
              </a:ext>
            </a:extLst>
          </p:cNvPr>
          <p:cNvPicPr>
            <a:picLocks noChangeAspect="1"/>
          </p:cNvPicPr>
          <p:nvPr/>
        </p:nvPicPr>
        <p:blipFill>
          <a:blip r:embed="rId2"/>
          <a:stretch>
            <a:fillRect/>
          </a:stretch>
        </p:blipFill>
        <p:spPr>
          <a:xfrm>
            <a:off x="533400" y="304800"/>
            <a:ext cx="7365999" cy="5741200"/>
          </a:xfrm>
          <a:prstGeom prst="rect">
            <a:avLst/>
          </a:prstGeom>
        </p:spPr>
      </p:pic>
      <p:pic>
        <p:nvPicPr>
          <p:cNvPr id="6" name="Hình ảnh 5">
            <a:extLst>
              <a:ext uri="{FF2B5EF4-FFF2-40B4-BE49-F238E27FC236}">
                <a16:creationId xmlns:a16="http://schemas.microsoft.com/office/drawing/2014/main" id="{C9592468-7540-4F0D-A85D-F6F00BE62182}"/>
              </a:ext>
            </a:extLst>
          </p:cNvPr>
          <p:cNvPicPr>
            <a:picLocks noChangeAspect="1"/>
          </p:cNvPicPr>
          <p:nvPr/>
        </p:nvPicPr>
        <p:blipFill>
          <a:blip r:embed="rId3"/>
          <a:stretch>
            <a:fillRect/>
          </a:stretch>
        </p:blipFill>
        <p:spPr>
          <a:xfrm>
            <a:off x="8280400" y="304800"/>
            <a:ext cx="3073400" cy="1766887"/>
          </a:xfrm>
          <a:prstGeom prst="rect">
            <a:avLst/>
          </a:prstGeom>
        </p:spPr>
      </p:pic>
      <p:pic>
        <p:nvPicPr>
          <p:cNvPr id="7" name="Hình ảnh 6">
            <a:extLst>
              <a:ext uri="{FF2B5EF4-FFF2-40B4-BE49-F238E27FC236}">
                <a16:creationId xmlns:a16="http://schemas.microsoft.com/office/drawing/2014/main" id="{A5C9C887-F73B-48E4-AF34-58D93751D9F9}"/>
              </a:ext>
            </a:extLst>
          </p:cNvPr>
          <p:cNvPicPr>
            <a:picLocks noChangeAspect="1"/>
          </p:cNvPicPr>
          <p:nvPr/>
        </p:nvPicPr>
        <p:blipFill>
          <a:blip r:embed="rId4"/>
          <a:stretch>
            <a:fillRect/>
          </a:stretch>
        </p:blipFill>
        <p:spPr>
          <a:xfrm>
            <a:off x="8305801" y="2345339"/>
            <a:ext cx="3073400" cy="1918495"/>
          </a:xfrm>
          <a:prstGeom prst="rect">
            <a:avLst/>
          </a:prstGeom>
        </p:spPr>
      </p:pic>
      <p:pic>
        <p:nvPicPr>
          <p:cNvPr id="8" name="Hình ảnh 7">
            <a:extLst>
              <a:ext uri="{FF2B5EF4-FFF2-40B4-BE49-F238E27FC236}">
                <a16:creationId xmlns:a16="http://schemas.microsoft.com/office/drawing/2014/main" id="{28ADD3EF-F1F8-43D0-8BDB-8B9B966D86AC}"/>
              </a:ext>
            </a:extLst>
          </p:cNvPr>
          <p:cNvPicPr>
            <a:picLocks noChangeAspect="1"/>
          </p:cNvPicPr>
          <p:nvPr/>
        </p:nvPicPr>
        <p:blipFill>
          <a:blip r:embed="rId5"/>
          <a:stretch>
            <a:fillRect/>
          </a:stretch>
        </p:blipFill>
        <p:spPr>
          <a:xfrm>
            <a:off x="8305800" y="4419600"/>
            <a:ext cx="3073399" cy="1761364"/>
          </a:xfrm>
          <a:prstGeom prst="rect">
            <a:avLst/>
          </a:prstGeom>
        </p:spPr>
      </p:pic>
    </p:spTree>
    <p:extLst>
      <p:ext uri="{BB962C8B-B14F-4D97-AF65-F5344CB8AC3E}">
        <p14:creationId xmlns:p14="http://schemas.microsoft.com/office/powerpoint/2010/main" val="4250023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7" name="Hình chữ nhật: Góc Tròn 1">
            <a:extLst>
              <a:ext uri="{FF2B5EF4-FFF2-40B4-BE49-F238E27FC236}">
                <a16:creationId xmlns:a16="http://schemas.microsoft.com/office/drawing/2014/main" id="{76D95644-7ED9-4C25-9F19-8276E388A7C1}"/>
              </a:ext>
            </a:extLst>
          </p:cNvPr>
          <p:cNvSpPr/>
          <p:nvPr/>
        </p:nvSpPr>
        <p:spPr>
          <a:xfrm>
            <a:off x="659396" y="1196752"/>
            <a:ext cx="10873208" cy="4230463"/>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Giải pháp sử dụng hợp lí tài nguyên khoáng sản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Phát triển các hoạt động điều tra, thăm dò; khai thác, chế biến; giảm thiểu tác động tiêu cực đến môi trường sinh thái và cảnh quan.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Đẩy mạnh đầu tư, hình thành ngành khai thác, chế biến đồng bộ, hiệu quả với công nghệ tiên tiến, thiết bị hiện đại.</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Phát triển công nghiệp chế biến các loại khoáng sản, hạn chế xuất khẩu khoáng sản thô.</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Bảo vệ khoáng sản chưa khai thác và sử dụng tiết kiệm tài nguyên khoáng sản.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Tổ chức tuyên truyền, phổ biến, giáo dục pháp luật trong hoạt động khai thác và sử dụng khoáng sản.</a:t>
            </a:r>
            <a:endParaRPr kumimoji="0" lang="en-US" sz="2400" b="0" i="0" u="none" strike="noStrike" kern="120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0282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8ED570B-6961-4F08-855E-B114C9997A92}"/>
              </a:ext>
            </a:extLst>
          </p:cNvPr>
          <p:cNvSpPr/>
          <p:nvPr/>
        </p:nvSpPr>
        <p:spPr>
          <a:xfrm>
            <a:off x="479376" y="241300"/>
            <a:ext cx="11506200" cy="62523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FF0066"/>
              </a:solidFill>
              <a:latin typeface="#9Slide03 Arima Madurai" panose="00000500000000000000" pitchFamily="2" charset="0"/>
              <a:cs typeface="#9Slide03 Arima Madurai" panose="00000500000000000000" pitchFamily="2" charset="0"/>
            </a:endParaRPr>
          </a:p>
        </p:txBody>
      </p:sp>
      <p:sp>
        <p:nvSpPr>
          <p:cNvPr id="4" name="Hộp Văn bản 3">
            <a:extLst>
              <a:ext uri="{FF2B5EF4-FFF2-40B4-BE49-F238E27FC236}">
                <a16:creationId xmlns:a16="http://schemas.microsoft.com/office/drawing/2014/main" id="{C6D75A36-20CD-4440-B972-5EBAD5118CE3}"/>
              </a:ext>
            </a:extLst>
          </p:cNvPr>
          <p:cNvSpPr txBox="1"/>
          <p:nvPr/>
        </p:nvSpPr>
        <p:spPr>
          <a:xfrm>
            <a:off x="3162300" y="4701579"/>
            <a:ext cx="3848100" cy="1384995"/>
          </a:xfrm>
          <a:custGeom>
            <a:avLst/>
            <a:gdLst>
              <a:gd name="connsiteX0" fmla="*/ 0 w 3848100"/>
              <a:gd name="connsiteY0" fmla="*/ 0 h 1384995"/>
              <a:gd name="connsiteX1" fmla="*/ 511248 w 3848100"/>
              <a:gd name="connsiteY1" fmla="*/ 0 h 1384995"/>
              <a:gd name="connsiteX2" fmla="*/ 1022495 w 3848100"/>
              <a:gd name="connsiteY2" fmla="*/ 0 h 1384995"/>
              <a:gd name="connsiteX3" fmla="*/ 1610705 w 3848100"/>
              <a:gd name="connsiteY3" fmla="*/ 0 h 1384995"/>
              <a:gd name="connsiteX4" fmla="*/ 2083471 w 3848100"/>
              <a:gd name="connsiteY4" fmla="*/ 0 h 1384995"/>
              <a:gd name="connsiteX5" fmla="*/ 2633200 w 3848100"/>
              <a:gd name="connsiteY5" fmla="*/ 0 h 1384995"/>
              <a:gd name="connsiteX6" fmla="*/ 3221409 w 3848100"/>
              <a:gd name="connsiteY6" fmla="*/ 0 h 1384995"/>
              <a:gd name="connsiteX7" fmla="*/ 3848100 w 3848100"/>
              <a:gd name="connsiteY7" fmla="*/ 0 h 1384995"/>
              <a:gd name="connsiteX8" fmla="*/ 3848100 w 3848100"/>
              <a:gd name="connsiteY8" fmla="*/ 489365 h 1384995"/>
              <a:gd name="connsiteX9" fmla="*/ 3848100 w 3848100"/>
              <a:gd name="connsiteY9" fmla="*/ 951030 h 1384995"/>
              <a:gd name="connsiteX10" fmla="*/ 3848100 w 3848100"/>
              <a:gd name="connsiteY10" fmla="*/ 1384995 h 1384995"/>
              <a:gd name="connsiteX11" fmla="*/ 3336852 w 3848100"/>
              <a:gd name="connsiteY11" fmla="*/ 1384995 h 1384995"/>
              <a:gd name="connsiteX12" fmla="*/ 2787124 w 3848100"/>
              <a:gd name="connsiteY12" fmla="*/ 1384995 h 1384995"/>
              <a:gd name="connsiteX13" fmla="*/ 2352838 w 3848100"/>
              <a:gd name="connsiteY13" fmla="*/ 1384995 h 1384995"/>
              <a:gd name="connsiteX14" fmla="*/ 1880072 w 3848100"/>
              <a:gd name="connsiteY14" fmla="*/ 1384995 h 1384995"/>
              <a:gd name="connsiteX15" fmla="*/ 1253381 w 3848100"/>
              <a:gd name="connsiteY15" fmla="*/ 1384995 h 1384995"/>
              <a:gd name="connsiteX16" fmla="*/ 703653 w 3848100"/>
              <a:gd name="connsiteY16" fmla="*/ 1384995 h 1384995"/>
              <a:gd name="connsiteX17" fmla="*/ 0 w 3848100"/>
              <a:gd name="connsiteY17" fmla="*/ 1384995 h 1384995"/>
              <a:gd name="connsiteX18" fmla="*/ 0 w 3848100"/>
              <a:gd name="connsiteY18" fmla="*/ 909480 h 1384995"/>
              <a:gd name="connsiteX19" fmla="*/ 0 w 3848100"/>
              <a:gd name="connsiteY19" fmla="*/ 420115 h 1384995"/>
              <a:gd name="connsiteX20" fmla="*/ 0 w 3848100"/>
              <a:gd name="connsiteY2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00" h="1384995" extrusionOk="0">
                <a:moveTo>
                  <a:pt x="0" y="0"/>
                </a:moveTo>
                <a:cubicBezTo>
                  <a:pt x="228315" y="-42428"/>
                  <a:pt x="326369" y="20330"/>
                  <a:pt x="511248" y="0"/>
                </a:cubicBezTo>
                <a:cubicBezTo>
                  <a:pt x="696127" y="-20330"/>
                  <a:pt x="915000" y="17733"/>
                  <a:pt x="1022495" y="0"/>
                </a:cubicBezTo>
                <a:cubicBezTo>
                  <a:pt x="1129990" y="-17733"/>
                  <a:pt x="1322336" y="47582"/>
                  <a:pt x="1610705" y="0"/>
                </a:cubicBezTo>
                <a:cubicBezTo>
                  <a:pt x="1899074" y="-47582"/>
                  <a:pt x="1928829" y="29473"/>
                  <a:pt x="2083471" y="0"/>
                </a:cubicBezTo>
                <a:cubicBezTo>
                  <a:pt x="2238113" y="-29473"/>
                  <a:pt x="2455730" y="27049"/>
                  <a:pt x="2633200" y="0"/>
                </a:cubicBezTo>
                <a:cubicBezTo>
                  <a:pt x="2810670" y="-27049"/>
                  <a:pt x="3029408" y="34992"/>
                  <a:pt x="3221409" y="0"/>
                </a:cubicBezTo>
                <a:cubicBezTo>
                  <a:pt x="3413410" y="-34992"/>
                  <a:pt x="3560059" y="28323"/>
                  <a:pt x="3848100" y="0"/>
                </a:cubicBezTo>
                <a:cubicBezTo>
                  <a:pt x="3853283" y="152998"/>
                  <a:pt x="3817436" y="261266"/>
                  <a:pt x="3848100" y="489365"/>
                </a:cubicBezTo>
                <a:cubicBezTo>
                  <a:pt x="3878764" y="717465"/>
                  <a:pt x="3822975" y="738437"/>
                  <a:pt x="3848100" y="951030"/>
                </a:cubicBezTo>
                <a:cubicBezTo>
                  <a:pt x="3873225" y="1163623"/>
                  <a:pt x="3844689" y="1200639"/>
                  <a:pt x="3848100" y="1384995"/>
                </a:cubicBezTo>
                <a:cubicBezTo>
                  <a:pt x="3698735" y="1434762"/>
                  <a:pt x="3520969" y="1381104"/>
                  <a:pt x="3336852" y="1384995"/>
                </a:cubicBezTo>
                <a:cubicBezTo>
                  <a:pt x="3152735" y="1388886"/>
                  <a:pt x="3010196" y="1319739"/>
                  <a:pt x="2787124" y="1384995"/>
                </a:cubicBezTo>
                <a:cubicBezTo>
                  <a:pt x="2564052" y="1450251"/>
                  <a:pt x="2515935" y="1374491"/>
                  <a:pt x="2352838" y="1384995"/>
                </a:cubicBezTo>
                <a:cubicBezTo>
                  <a:pt x="2189741" y="1395499"/>
                  <a:pt x="2059990" y="1341446"/>
                  <a:pt x="1880072" y="1384995"/>
                </a:cubicBezTo>
                <a:cubicBezTo>
                  <a:pt x="1700154" y="1428544"/>
                  <a:pt x="1556956" y="1315308"/>
                  <a:pt x="1253381" y="1384995"/>
                </a:cubicBezTo>
                <a:cubicBezTo>
                  <a:pt x="949806" y="1454682"/>
                  <a:pt x="828125" y="1377082"/>
                  <a:pt x="703653" y="1384995"/>
                </a:cubicBezTo>
                <a:cubicBezTo>
                  <a:pt x="579181" y="1392908"/>
                  <a:pt x="345061" y="1345270"/>
                  <a:pt x="0" y="1384995"/>
                </a:cubicBezTo>
                <a:cubicBezTo>
                  <a:pt x="-32533" y="1171341"/>
                  <a:pt x="2032" y="1005868"/>
                  <a:pt x="0" y="909480"/>
                </a:cubicBezTo>
                <a:cubicBezTo>
                  <a:pt x="-2032" y="813093"/>
                  <a:pt x="41835" y="556581"/>
                  <a:pt x="0" y="420115"/>
                </a:cubicBezTo>
                <a:cubicBezTo>
                  <a:pt x="-41835" y="283649"/>
                  <a:pt x="27011" y="134166"/>
                  <a:pt x="0" y="0"/>
                </a:cubicBezTo>
                <a:close/>
              </a:path>
            </a:pathLst>
          </a:custGeom>
          <a:noFill/>
          <a:ln w="28575">
            <a:solidFill>
              <a:srgbClr val="008000"/>
            </a:solidFill>
            <a:prstDash val="dashDot"/>
            <a:extLst>
              <a:ext uri="{C807C97D-BFC1-408E-A445-0C87EB9F89A2}">
                <ask:lineSketchStyleProps xmlns:ask="http://schemas.microsoft.com/office/drawing/2018/sketchyshapes" xmlns="" sd="2283831121">
                  <a:prstGeom prst="rect">
                    <a:avLst/>
                  </a:prstGeom>
                  <ask:type>
                    <ask:lineSketchScribble/>
                  </ask:type>
                </ask:lineSketchStyleProps>
              </a:ext>
            </a:extLst>
          </a:ln>
        </p:spPr>
        <p:txBody>
          <a:bodyPr wrap="square" rtlCol="0">
            <a:spAutoFit/>
          </a:bodyPr>
          <a:lstStyle/>
          <a:p>
            <a:pPr algn="ctr"/>
            <a:r>
              <a:rPr lang="en-US" sz="2800" b="1">
                <a:solidFill>
                  <a:srgbClr val="FF0066"/>
                </a:solidFill>
                <a:latin typeface="#9Slide03 Arima Madurai" panose="00000500000000000000" pitchFamily="2" charset="0"/>
                <a:cs typeface="#9Slide03 Arima Madurai" panose="00000500000000000000" pitchFamily="2" charset="0"/>
              </a:rPr>
              <a:t>Khoáng sản - tài nguyên không thể phục hồi.</a:t>
            </a:r>
          </a:p>
        </p:txBody>
      </p:sp>
      <p:cxnSp>
        <p:nvCxnSpPr>
          <p:cNvPr id="9" name="Đường kết nối: Cong 8">
            <a:extLst>
              <a:ext uri="{FF2B5EF4-FFF2-40B4-BE49-F238E27FC236}">
                <a16:creationId xmlns:a16="http://schemas.microsoft.com/office/drawing/2014/main" id="{0F627867-4802-482C-AB93-008BF97EED62}"/>
              </a:ext>
            </a:extLst>
          </p:cNvPr>
          <p:cNvCxnSpPr>
            <a:cxnSpLocks/>
          </p:cNvCxnSpPr>
          <p:nvPr/>
        </p:nvCxnSpPr>
        <p:spPr>
          <a:xfrm flipV="1">
            <a:off x="5031904" y="3428998"/>
            <a:ext cx="1978496" cy="1191769"/>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ownload Clock Alarm Material Watch Yellow Vector Design Clipart - Hình Đồng  Hồ Đẹp PNG Image with No Background - PNGkey.com">
            <a:extLst>
              <a:ext uri="{FF2B5EF4-FFF2-40B4-BE49-F238E27FC236}">
                <a16:creationId xmlns:a16="http://schemas.microsoft.com/office/drawing/2014/main" id="{D3984E81-E397-481F-A790-4C714ECF4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36" y="1753541"/>
            <a:ext cx="2473932" cy="2273057"/>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5B387A7B-CDC3-4FA0-8852-8031D0C7D5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87155" y="1404950"/>
            <a:ext cx="2403657" cy="2403657"/>
          </a:xfrm>
          <a:prstGeom prst="rect">
            <a:avLst/>
          </a:prstGeom>
        </p:spPr>
      </p:pic>
      <p:pic>
        <p:nvPicPr>
          <p:cNvPr id="1028" name="Picture 4" descr="Tài nguyên thiên nhiên (Natural resources) là gì? Vai trò trong phát triển  kinh tế">
            <a:extLst>
              <a:ext uri="{FF2B5EF4-FFF2-40B4-BE49-F238E27FC236}">
                <a16:creationId xmlns:a16="http://schemas.microsoft.com/office/drawing/2014/main" id="{336FA02D-C7F1-40ED-B16B-B3EF752F85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70" b="99087" l="10000" r="90000">
                        <a14:foregroundMark x1="28429" y1="5251" x2="28429" y2="5251"/>
                        <a14:foregroundMark x1="31000" y1="18721" x2="31000" y2="18721"/>
                        <a14:foregroundMark x1="48714" y1="6849" x2="49429" y2="6164"/>
                        <a14:foregroundMark x1="55857" y1="1826" x2="55857" y2="1826"/>
                        <a14:foregroundMark x1="67571" y1="7306" x2="67571" y2="7306"/>
                        <a14:foregroundMark x1="77000" y1="5936" x2="77000" y2="5936"/>
                        <a14:foregroundMark x1="61286" y1="48402" x2="61286" y2="48402"/>
                        <a14:foregroundMark x1="61429" y1="51598" x2="61429" y2="51598"/>
                        <a14:foregroundMark x1="53429" y1="72831" x2="53429" y2="72831"/>
                        <a14:foregroundMark x1="44286" y1="77397" x2="44286" y2="77397"/>
                        <a14:foregroundMark x1="63857" y1="54338" x2="63857" y2="54338"/>
                        <a14:foregroundMark x1="63571" y1="56164" x2="63571" y2="56164"/>
                        <a14:foregroundMark x1="61429" y1="60959" x2="61429" y2="60959"/>
                        <a14:foregroundMark x1="58714" y1="64384" x2="58714" y2="64384"/>
                        <a14:foregroundMark x1="75000" y1="64612" x2="73429" y2="67580"/>
                        <a14:foregroundMark x1="70571" y1="72831" x2="70571" y2="72831"/>
                        <a14:foregroundMark x1="43286" y1="77169" x2="43286" y2="77169"/>
                        <a14:foregroundMark x1="48143" y1="76712" x2="48143" y2="76712"/>
                        <a14:foregroundMark x1="44143" y1="94064" x2="44714" y2="94521"/>
                        <a14:foregroundMark x1="46000" y1="94977" x2="46000" y2="94977"/>
                        <a14:foregroundMark x1="57000" y1="91324" x2="57000" y2="91324"/>
                        <a14:foregroundMark x1="45857" y1="98630" x2="48857" y2="99087"/>
                        <a14:foregroundMark x1="50714" y1="93151" x2="50714" y2="93151"/>
                        <a14:foregroundMark x1="60286" y1="82877" x2="60286" y2="82877"/>
                        <a14:foregroundMark x1="64143" y1="85388" x2="64143" y2="85388"/>
                        <a14:foregroundMark x1="68857" y1="87671" x2="68857" y2="87671"/>
                        <a14:foregroundMark x1="59857" y1="79452" x2="60857" y2="80822"/>
                      </a14:backgroundRemoval>
                    </a14:imgEffect>
                  </a14:imgLayer>
                </a14:imgProps>
              </a:ext>
              <a:ext uri="{28A0092B-C50C-407E-A947-70E740481C1C}">
                <a14:useLocalDpi xmlns:a14="http://schemas.microsoft.com/office/drawing/2010/main" val="0"/>
              </a:ext>
            </a:extLst>
          </a:blip>
          <a:srcRect/>
          <a:stretch>
            <a:fillRect/>
          </a:stretch>
        </p:blipFill>
        <p:spPr bwMode="auto">
          <a:xfrm>
            <a:off x="9128901" y="1684044"/>
            <a:ext cx="2949379" cy="1845468"/>
          </a:xfrm>
          <a:prstGeom prst="rect">
            <a:avLst/>
          </a:prstGeom>
          <a:noFill/>
          <a:extLst>
            <a:ext uri="{909E8E84-426E-40DD-AFC4-6F175D3DCCD1}">
              <a14:hiddenFill xmlns:a14="http://schemas.microsoft.com/office/drawing/2010/main">
                <a:solidFill>
                  <a:srgbClr val="FFFFFF"/>
                </a:solidFill>
              </a14:hiddenFill>
            </a:ext>
          </a:extLst>
        </p:spPr>
      </p:pic>
      <p:sp>
        <p:nvSpPr>
          <p:cNvPr id="13" name="Mũi tên: Phải 12">
            <a:extLst>
              <a:ext uri="{FF2B5EF4-FFF2-40B4-BE49-F238E27FC236}">
                <a16:creationId xmlns:a16="http://schemas.microsoft.com/office/drawing/2014/main" id="{A54A0E31-C637-429A-B2CC-A8E9C8DC8171}"/>
              </a:ext>
            </a:extLst>
          </p:cNvPr>
          <p:cNvSpPr/>
          <p:nvPr/>
        </p:nvSpPr>
        <p:spPr>
          <a:xfrm>
            <a:off x="8737237" y="2205747"/>
            <a:ext cx="607185"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Đường kết nối: Cong 7">
            <a:extLst>
              <a:ext uri="{FF2B5EF4-FFF2-40B4-BE49-F238E27FC236}">
                <a16:creationId xmlns:a16="http://schemas.microsoft.com/office/drawing/2014/main" id="{206A9E64-D11C-4025-A4AA-696524539E05}"/>
              </a:ext>
            </a:extLst>
          </p:cNvPr>
          <p:cNvCxnSpPr>
            <a:cxnSpLocks/>
          </p:cNvCxnSpPr>
          <p:nvPr/>
        </p:nvCxnSpPr>
        <p:spPr>
          <a:xfrm rot="16200000" flipV="1">
            <a:off x="3802272" y="3470038"/>
            <a:ext cx="1327496" cy="973961"/>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Hình chữ nhật: Góc Tròn 18">
            <a:extLst>
              <a:ext uri="{FF2B5EF4-FFF2-40B4-BE49-F238E27FC236}">
                <a16:creationId xmlns:a16="http://schemas.microsoft.com/office/drawing/2014/main" id="{B1A606D3-FBAA-4890-BB18-3ABFE85C3968}"/>
              </a:ext>
            </a:extLst>
          </p:cNvPr>
          <p:cNvSpPr/>
          <p:nvPr/>
        </p:nvSpPr>
        <p:spPr>
          <a:xfrm>
            <a:off x="1575487" y="622696"/>
            <a:ext cx="2717041" cy="880269"/>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Thời</a:t>
            </a:r>
            <a:r>
              <a:rPr kumimoji="0" lang="en-US" sz="26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gian hình thành lâu dài </a:t>
            </a:r>
            <a:endPar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0" name="Hình chữ nhật: Góc Tròn 19">
            <a:extLst>
              <a:ext uri="{FF2B5EF4-FFF2-40B4-BE49-F238E27FC236}">
                <a16:creationId xmlns:a16="http://schemas.microsoft.com/office/drawing/2014/main" id="{1D2E065D-2FC1-4826-B1F6-609B2A89331B}"/>
              </a:ext>
            </a:extLst>
          </p:cNvPr>
          <p:cNvSpPr/>
          <p:nvPr/>
        </p:nvSpPr>
        <p:spPr>
          <a:xfrm>
            <a:off x="7770380" y="622696"/>
            <a:ext cx="2717041" cy="880269"/>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Dân</a:t>
            </a:r>
            <a:r>
              <a:rPr kumimoji="0" lang="en-US" sz="26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số đông tăng nhanh</a:t>
            </a:r>
            <a:endPar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3" name="Mũi tên: Phải 22">
            <a:extLst>
              <a:ext uri="{FF2B5EF4-FFF2-40B4-BE49-F238E27FC236}">
                <a16:creationId xmlns:a16="http://schemas.microsoft.com/office/drawing/2014/main" id="{AF474FE5-5535-4400-A443-404B4476084C}"/>
              </a:ext>
            </a:extLst>
          </p:cNvPr>
          <p:cNvSpPr/>
          <p:nvPr/>
        </p:nvSpPr>
        <p:spPr>
          <a:xfrm>
            <a:off x="7240419" y="5091234"/>
            <a:ext cx="607185" cy="5334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000"/>
              </a:solidFill>
            </a:endParaRPr>
          </a:p>
        </p:txBody>
      </p:sp>
      <p:sp>
        <p:nvSpPr>
          <p:cNvPr id="25" name="Hộp Văn bản 24">
            <a:extLst>
              <a:ext uri="{FF2B5EF4-FFF2-40B4-BE49-F238E27FC236}">
                <a16:creationId xmlns:a16="http://schemas.microsoft.com/office/drawing/2014/main" id="{7BCD587B-B291-40A9-97B0-1CFB8AA275B5}"/>
              </a:ext>
            </a:extLst>
          </p:cNvPr>
          <p:cNvSpPr txBox="1"/>
          <p:nvPr/>
        </p:nvSpPr>
        <p:spPr>
          <a:xfrm>
            <a:off x="7847604" y="4534446"/>
            <a:ext cx="3429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9Slide05 Claudia" pitchFamily="2" charset="0"/>
                <a:cs typeface="#9Slide03 Arima Madurai" panose="00000500000000000000" pitchFamily="2" charset="0"/>
              </a:rPr>
              <a:t>Cần phải khai thác hợp lí, sử dụng tiết kiệm và hiệu quả.</a:t>
            </a:r>
          </a:p>
        </p:txBody>
      </p:sp>
      <p:pic>
        <p:nvPicPr>
          <p:cNvPr id="14" name="Picture 2" descr="Ảnh Động Powerpoint Đẹp ❤️ Tải 777+ Hình Động PPT Cute">
            <a:extLst>
              <a:ext uri="{FF2B5EF4-FFF2-40B4-BE49-F238E27FC236}">
                <a16:creationId xmlns:a16="http://schemas.microsoft.com/office/drawing/2014/main" id="{E2A93D78-D23E-4CE8-AF8C-541AEB90ADE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0803" y="4761693"/>
            <a:ext cx="1276699" cy="119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6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3"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21951-BE0A-44E7-9823-C5E2E66E0061}"/>
              </a:ext>
            </a:extLst>
          </p:cNvPr>
          <p:cNvPicPr>
            <a:picLocks noChangeAspect="1"/>
          </p:cNvPicPr>
          <p:nvPr/>
        </p:nvPicPr>
        <p:blipFill>
          <a:blip r:embed="rId2"/>
          <a:stretch>
            <a:fillRect/>
          </a:stretch>
        </p:blipFill>
        <p:spPr>
          <a:xfrm>
            <a:off x="515380" y="292485"/>
            <a:ext cx="11161240" cy="6273030"/>
          </a:xfrm>
          <a:prstGeom prst="rect">
            <a:avLst/>
          </a:prstGeom>
        </p:spPr>
      </p:pic>
    </p:spTree>
    <p:extLst>
      <p:ext uri="{BB962C8B-B14F-4D97-AF65-F5344CB8AC3E}">
        <p14:creationId xmlns:p14="http://schemas.microsoft.com/office/powerpoint/2010/main" val="2235554658"/>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B9346-D988-462A-BFC7-C3D03BDCF4B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176"/>
          <a:stretch/>
        </p:blipFill>
        <p:spPr>
          <a:xfrm>
            <a:off x="623392" y="260647"/>
            <a:ext cx="10873208" cy="6268769"/>
          </a:xfrm>
          <a:prstGeom prst="rect">
            <a:avLst/>
          </a:prstGeom>
        </p:spPr>
      </p:pic>
    </p:spTree>
    <p:extLst>
      <p:ext uri="{BB962C8B-B14F-4D97-AF65-F5344CB8AC3E}">
        <p14:creationId xmlns:p14="http://schemas.microsoft.com/office/powerpoint/2010/main" val="4017098153"/>
      </p:ext>
    </p:extLst>
  </p:cSld>
  <p:clrMapOvr>
    <a:masterClrMapping/>
  </p:clrMapOvr>
  <mc:AlternateContent xmlns:mc="http://schemas.openxmlformats.org/markup-compatibility/2006" xmlns:p14="http://schemas.microsoft.com/office/powerpoint/2010/main">
    <mc:Choice Requires="p14">
      <p:transition spd="slow" p14:dur="1500" advClick="0" advTm="2000">
        <p:split orient="vert"/>
      </p:transition>
    </mc:Choice>
    <mc:Fallback xmlns="">
      <p:transition spd="slow" advClick="0" advTm="2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1703512" y="764704"/>
            <a:ext cx="4852906" cy="1046440"/>
          </a:xfrm>
          <a:prstGeom prst="rect">
            <a:avLst/>
          </a:prstGeom>
          <a:noFill/>
          <a:ln>
            <a:noFill/>
          </a:ln>
        </p:spPr>
        <p:txBody>
          <a:bodyPr wrap="square" rtlCol="0">
            <a:spAutoFit/>
          </a:bodyPr>
          <a:lstStyle/>
          <a:p>
            <a:pPr algn="ctr"/>
            <a:r>
              <a:rPr lang="en-US" sz="6200">
                <a:solidFill>
                  <a:schemeClr val="bg1"/>
                </a:solidFill>
                <a:latin typeface="#9Slide07 IcielCadena" panose="02000503000000020004" pitchFamily="2" charset="0"/>
              </a:rPr>
              <a:t>LUYỆN TẬP</a:t>
            </a:r>
          </a:p>
        </p:txBody>
      </p:sp>
      <p:sp>
        <p:nvSpPr>
          <p:cNvPr id="2" name="Rectangle: Rounded Corners 1">
            <a:extLst>
              <a:ext uri="{FF2B5EF4-FFF2-40B4-BE49-F238E27FC236}">
                <a16:creationId xmlns:a16="http://schemas.microsoft.com/office/drawing/2014/main" id="{CD2AEFD0-10F8-4737-BADE-2505CFD8BE99}"/>
              </a:ext>
            </a:extLst>
          </p:cNvPr>
          <p:cNvSpPr/>
          <p:nvPr/>
        </p:nvSpPr>
        <p:spPr>
          <a:xfrm>
            <a:off x="551384" y="2356996"/>
            <a:ext cx="2053555" cy="371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6699"/>
                </a:solidFill>
                <a:latin typeface="#9Slide02 Noi dung rat dai" panose="02000000000000000000" pitchFamily="2" charset="0"/>
                <a:ea typeface="#9Slide02 Noi dung rat dai" panose="02000000000000000000" pitchFamily="2" charset="0"/>
              </a:rPr>
              <a:t>Hãy vẽ sơ đồ thể hiện sự đa dạng của tài nguyên khoáng sản Việt Nam.</a:t>
            </a:r>
            <a:endParaRPr lang="en-US" sz="2800">
              <a:solidFill>
                <a:srgbClr val="006699"/>
              </a:solidFill>
              <a:latin typeface="#9Slide02 Noi dung rat dai" panose="02000000000000000000" pitchFamily="2" charset="0"/>
              <a:ea typeface="#9Slide02 Noi dung rat dai" panose="02000000000000000000" pitchFamily="2" charset="0"/>
            </a:endParaRPr>
          </a:p>
        </p:txBody>
      </p:sp>
      <p:sp>
        <p:nvSpPr>
          <p:cNvPr id="3" name="Rectangle: Rounded Corners 2">
            <a:extLst>
              <a:ext uri="{FF2B5EF4-FFF2-40B4-BE49-F238E27FC236}">
                <a16:creationId xmlns:a16="http://schemas.microsoft.com/office/drawing/2014/main" id="{86BC4880-63DC-48D8-98A9-D986D132188A}"/>
              </a:ext>
            </a:extLst>
          </p:cNvPr>
          <p:cNvSpPr/>
          <p:nvPr/>
        </p:nvSpPr>
        <p:spPr>
          <a:xfrm>
            <a:off x="5698256" y="2055476"/>
            <a:ext cx="3384376"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Khoáng sản Việt Nam</a:t>
            </a:r>
          </a:p>
        </p:txBody>
      </p:sp>
      <p:sp>
        <p:nvSpPr>
          <p:cNvPr id="7" name="Rectangle: Rounded Corners 6">
            <a:extLst>
              <a:ext uri="{FF2B5EF4-FFF2-40B4-BE49-F238E27FC236}">
                <a16:creationId xmlns:a16="http://schemas.microsoft.com/office/drawing/2014/main" id="{055052B9-C3E2-4787-B6B7-27E52856402A}"/>
              </a:ext>
            </a:extLst>
          </p:cNvPr>
          <p:cNvSpPr/>
          <p:nvPr/>
        </p:nvSpPr>
        <p:spPr>
          <a:xfrm>
            <a:off x="2924015" y="3215081"/>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Năng l</a:t>
            </a:r>
            <a:r>
              <a:rPr lang="vi-VN" sz="2400">
                <a:latin typeface="#9Slide02 Noi dung rat dai" panose="02000000000000000000" pitchFamily="2" charset="0"/>
                <a:ea typeface="#9Slide02 Noi dung rat dai" panose="02000000000000000000" pitchFamily="2" charset="0"/>
              </a:rPr>
              <a:t>ư</a:t>
            </a:r>
            <a:r>
              <a:rPr lang="en-US" sz="2400">
                <a:latin typeface="#9Slide02 Noi dung rat dai" panose="02000000000000000000" pitchFamily="2" charset="0"/>
                <a:ea typeface="#9Slide02 Noi dung rat dai" panose="02000000000000000000" pitchFamily="2" charset="0"/>
              </a:rPr>
              <a:t>ợng</a:t>
            </a:r>
          </a:p>
        </p:txBody>
      </p:sp>
      <p:sp>
        <p:nvSpPr>
          <p:cNvPr id="8" name="Rectangle: Rounded Corners 7">
            <a:extLst>
              <a:ext uri="{FF2B5EF4-FFF2-40B4-BE49-F238E27FC236}">
                <a16:creationId xmlns:a16="http://schemas.microsoft.com/office/drawing/2014/main" id="{9B145916-6D90-4F15-95B1-C51EE369D615}"/>
              </a:ext>
            </a:extLst>
          </p:cNvPr>
          <p:cNvSpPr/>
          <p:nvPr/>
        </p:nvSpPr>
        <p:spPr>
          <a:xfrm>
            <a:off x="6454340" y="3284133"/>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Kim loại</a:t>
            </a:r>
          </a:p>
        </p:txBody>
      </p:sp>
      <p:sp>
        <p:nvSpPr>
          <p:cNvPr id="9" name="Rectangle: Rounded Corners 8">
            <a:extLst>
              <a:ext uri="{FF2B5EF4-FFF2-40B4-BE49-F238E27FC236}">
                <a16:creationId xmlns:a16="http://schemas.microsoft.com/office/drawing/2014/main" id="{868C8C71-2D11-469B-8503-EB76D7950F25}"/>
              </a:ext>
            </a:extLst>
          </p:cNvPr>
          <p:cNvSpPr/>
          <p:nvPr/>
        </p:nvSpPr>
        <p:spPr>
          <a:xfrm>
            <a:off x="9552384" y="3185955"/>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Phi kim loại</a:t>
            </a:r>
          </a:p>
        </p:txBody>
      </p:sp>
      <p:sp>
        <p:nvSpPr>
          <p:cNvPr id="10" name="Rectangle: Rounded Corners 9">
            <a:extLst>
              <a:ext uri="{FF2B5EF4-FFF2-40B4-BE49-F238E27FC236}">
                <a16:creationId xmlns:a16="http://schemas.microsoft.com/office/drawing/2014/main" id="{D89D383C-50F9-414B-8BD9-8B07A459C3F3}"/>
              </a:ext>
            </a:extLst>
          </p:cNvPr>
          <p:cNvSpPr/>
          <p:nvPr/>
        </p:nvSpPr>
        <p:spPr>
          <a:xfrm>
            <a:off x="3007503" y="4033328"/>
            <a:ext cx="1872208" cy="184756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2" name="Rectangle: Rounded Corners 11">
            <a:extLst>
              <a:ext uri="{FF2B5EF4-FFF2-40B4-BE49-F238E27FC236}">
                <a16:creationId xmlns:a16="http://schemas.microsoft.com/office/drawing/2014/main" id="{A64511D0-50A7-4871-AAE3-AFBCFFFF7D4A}"/>
              </a:ext>
            </a:extLst>
          </p:cNvPr>
          <p:cNvSpPr/>
          <p:nvPr/>
        </p:nvSpPr>
        <p:spPr>
          <a:xfrm>
            <a:off x="5282274" y="4195062"/>
            <a:ext cx="1669990" cy="168582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3" name="Rectangle: Rounded Corners 12">
            <a:extLst>
              <a:ext uri="{FF2B5EF4-FFF2-40B4-BE49-F238E27FC236}">
                <a16:creationId xmlns:a16="http://schemas.microsoft.com/office/drawing/2014/main" id="{1D4D7A06-EAE7-47EA-ACD3-4EBDD12677E1}"/>
              </a:ext>
            </a:extLst>
          </p:cNvPr>
          <p:cNvSpPr/>
          <p:nvPr/>
        </p:nvSpPr>
        <p:spPr>
          <a:xfrm>
            <a:off x="7438038" y="4195061"/>
            <a:ext cx="1669990" cy="168582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4" name="Rectangle: Rounded Corners 13">
            <a:extLst>
              <a:ext uri="{FF2B5EF4-FFF2-40B4-BE49-F238E27FC236}">
                <a16:creationId xmlns:a16="http://schemas.microsoft.com/office/drawing/2014/main" id="{B1693427-8539-44D4-A8FB-3F6C3E7ABA52}"/>
              </a:ext>
            </a:extLst>
          </p:cNvPr>
          <p:cNvSpPr/>
          <p:nvPr/>
        </p:nvSpPr>
        <p:spPr>
          <a:xfrm>
            <a:off x="9593802" y="4212364"/>
            <a:ext cx="1872208" cy="168582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cxnSp>
        <p:nvCxnSpPr>
          <p:cNvPr id="5" name="Straight Arrow Connector 4">
            <a:extLst>
              <a:ext uri="{FF2B5EF4-FFF2-40B4-BE49-F238E27FC236}">
                <a16:creationId xmlns:a16="http://schemas.microsoft.com/office/drawing/2014/main" id="{32D8FBF0-3F60-4050-845A-0A4E08C5175A}"/>
              </a:ext>
            </a:extLst>
          </p:cNvPr>
          <p:cNvCxnSpPr>
            <a:stCxn id="3" idx="2"/>
            <a:endCxn id="7" idx="0"/>
          </p:cNvCxnSpPr>
          <p:nvPr/>
        </p:nvCxnSpPr>
        <p:spPr>
          <a:xfrm flipH="1">
            <a:off x="3860119" y="2658516"/>
            <a:ext cx="3530325" cy="556565"/>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BCF0E6-5FC2-4D89-ADA1-549933D4D513}"/>
              </a:ext>
            </a:extLst>
          </p:cNvPr>
          <p:cNvCxnSpPr>
            <a:cxnSpLocks/>
            <a:stCxn id="3" idx="2"/>
            <a:endCxn id="8" idx="0"/>
          </p:cNvCxnSpPr>
          <p:nvPr/>
        </p:nvCxnSpPr>
        <p:spPr>
          <a:xfrm>
            <a:off x="7390444" y="2658516"/>
            <a:ext cx="0" cy="625617"/>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F41B78-C95A-4BAE-94D1-E2629671AD18}"/>
              </a:ext>
            </a:extLst>
          </p:cNvPr>
          <p:cNvCxnSpPr>
            <a:cxnSpLocks/>
            <a:stCxn id="3" idx="2"/>
            <a:endCxn id="9" idx="0"/>
          </p:cNvCxnSpPr>
          <p:nvPr/>
        </p:nvCxnSpPr>
        <p:spPr>
          <a:xfrm>
            <a:off x="7390444" y="2658516"/>
            <a:ext cx="3098044" cy="527439"/>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EC3426-3500-44D4-AB5F-524012EE8623}"/>
              </a:ext>
            </a:extLst>
          </p:cNvPr>
          <p:cNvCxnSpPr>
            <a:cxnSpLocks/>
            <a:endCxn id="10" idx="0"/>
          </p:cNvCxnSpPr>
          <p:nvPr/>
        </p:nvCxnSpPr>
        <p:spPr>
          <a:xfrm>
            <a:off x="3943607" y="3788995"/>
            <a:ext cx="0" cy="244333"/>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64961D-F32F-4900-B9AC-3B7EA24E0DDC}"/>
              </a:ext>
            </a:extLst>
          </p:cNvPr>
          <p:cNvCxnSpPr>
            <a:cxnSpLocks/>
            <a:stCxn id="8" idx="2"/>
            <a:endCxn id="13" idx="0"/>
          </p:cNvCxnSpPr>
          <p:nvPr/>
        </p:nvCxnSpPr>
        <p:spPr>
          <a:xfrm>
            <a:off x="7390444" y="3887173"/>
            <a:ext cx="882589" cy="307888"/>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376DEE-0DA1-4CDF-86EC-7ED3C3654F10}"/>
              </a:ext>
            </a:extLst>
          </p:cNvPr>
          <p:cNvCxnSpPr>
            <a:cxnSpLocks/>
            <a:stCxn id="8" idx="2"/>
            <a:endCxn id="12" idx="0"/>
          </p:cNvCxnSpPr>
          <p:nvPr/>
        </p:nvCxnSpPr>
        <p:spPr>
          <a:xfrm flipH="1">
            <a:off x="6117269" y="3887173"/>
            <a:ext cx="1273175" cy="307889"/>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A06091-8FB1-405C-A8DF-85393141E17B}"/>
              </a:ext>
            </a:extLst>
          </p:cNvPr>
          <p:cNvCxnSpPr>
            <a:cxnSpLocks/>
            <a:endCxn id="14" idx="0"/>
          </p:cNvCxnSpPr>
          <p:nvPr/>
        </p:nvCxnSpPr>
        <p:spPr>
          <a:xfrm>
            <a:off x="10496821" y="3768043"/>
            <a:ext cx="33085" cy="444321"/>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569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9" r="60059" b="78900"/>
          <a:stretch/>
        </p:blipFill>
        <p:spPr>
          <a:xfrm rot="20703132">
            <a:off x="2818025" y="240419"/>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4151784" y="624827"/>
            <a:ext cx="4852906" cy="1046440"/>
          </a:xfrm>
          <a:prstGeom prst="rect">
            <a:avLst/>
          </a:prstGeom>
          <a:noFill/>
          <a:ln>
            <a:noFill/>
          </a:ln>
        </p:spPr>
        <p:txBody>
          <a:bodyPr wrap="square" rtlCol="0">
            <a:spAutoFit/>
          </a:bodyPr>
          <a:lstStyle/>
          <a:p>
            <a:pPr algn="ctr"/>
            <a:r>
              <a:rPr lang="en-US" sz="6200">
                <a:solidFill>
                  <a:srgbClr val="FFFF00"/>
                </a:solidFill>
                <a:latin typeface="#9Slide07 IcielCadena" panose="02000503000000020004" pitchFamily="2" charset="0"/>
              </a:rPr>
              <a:t>VẬN DỤNG</a:t>
            </a:r>
          </a:p>
        </p:txBody>
      </p:sp>
      <p:pic>
        <p:nvPicPr>
          <p:cNvPr id="6" name="Picture 2" descr="Think-Pair-Share Poster and Worksheet by Charlis Cunningham | TpT">
            <a:extLst>
              <a:ext uri="{FF2B5EF4-FFF2-40B4-BE49-F238E27FC236}">
                <a16:creationId xmlns:a16="http://schemas.microsoft.com/office/drawing/2014/main" id="{D97F020D-FD68-4B48-B98B-C899EE19E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94" y="2457281"/>
            <a:ext cx="2571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B77CF73E-8CD2-46EA-A602-FED2EED8F611}"/>
              </a:ext>
            </a:extLst>
          </p:cNvPr>
          <p:cNvSpPr/>
          <p:nvPr/>
        </p:nvSpPr>
        <p:spPr>
          <a:xfrm>
            <a:off x="3350977" y="3729303"/>
            <a:ext cx="8064896" cy="10287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Các loại khoáng sản đó có ý nghĩa đối với sự phát triển kinh tế của quê hương em như thế nào?</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6">
            <a:extLst>
              <a:ext uri="{FF2B5EF4-FFF2-40B4-BE49-F238E27FC236}">
                <a16:creationId xmlns:a16="http://schemas.microsoft.com/office/drawing/2014/main" id="{AFEC64B2-5937-47EC-9EA6-BBF0C25896E5}"/>
              </a:ext>
            </a:extLst>
          </p:cNvPr>
          <p:cNvSpPr/>
          <p:nvPr/>
        </p:nvSpPr>
        <p:spPr>
          <a:xfrm>
            <a:off x="3336665" y="2529282"/>
            <a:ext cx="8064896" cy="89971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Kể tên một số loại khoáng sản ở địa </a:t>
            </a:r>
            <a:r>
              <a:rPr kumimoji="0" lang="en-US"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phương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7">
            <a:extLst>
              <a:ext uri="{FF2B5EF4-FFF2-40B4-BE49-F238E27FC236}">
                <a16:creationId xmlns:a16="http://schemas.microsoft.com/office/drawing/2014/main" id="{727289F5-EAAA-4A08-B4FD-18B8F432BB56}"/>
              </a:ext>
            </a:extLst>
          </p:cNvPr>
          <p:cNvSpPr/>
          <p:nvPr/>
        </p:nvSpPr>
        <p:spPr>
          <a:xfrm>
            <a:off x="3431704" y="4862870"/>
            <a:ext cx="7969857" cy="990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Trình</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bày</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lớp</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pic>
        <p:nvPicPr>
          <p:cNvPr id="43" name="图片 2">
            <a:extLst>
              <a:ext uri="{FF2B5EF4-FFF2-40B4-BE49-F238E27FC236}">
                <a16:creationId xmlns:a16="http://schemas.microsoft.com/office/drawing/2014/main" id="{AE074F0A-AB2E-4D1D-8A84-5AD48746C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9642" y="5058306"/>
            <a:ext cx="1653179" cy="1653179"/>
          </a:xfrm>
          <a:prstGeom prst="rect">
            <a:avLst/>
          </a:prstGeom>
        </p:spPr>
      </p:pic>
    </p:spTree>
    <p:extLst>
      <p:ext uri="{BB962C8B-B14F-4D97-AF65-F5344CB8AC3E}">
        <p14:creationId xmlns:p14="http://schemas.microsoft.com/office/powerpoint/2010/main" val="388486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Ảnh Động Powerpoint Đẹp ❤️ Tải 777+ Hình Động PPT Cute">
            <a:extLst>
              <a:ext uri="{FF2B5EF4-FFF2-40B4-BE49-F238E27FC236}">
                <a16:creationId xmlns:a16="http://schemas.microsoft.com/office/drawing/2014/main" id="{E465203E-1F69-45EA-8F61-33C7FD00956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6683" y="548680"/>
            <a:ext cx="1981200" cy="1606378"/>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2">
            <a:extLst>
              <a:ext uri="{FF2B5EF4-FFF2-40B4-BE49-F238E27FC236}">
                <a16:creationId xmlns:a16="http://schemas.microsoft.com/office/drawing/2014/main" id="{E074D17D-B144-4596-A485-59F3A08166FF}"/>
              </a:ext>
            </a:extLst>
          </p:cNvPr>
          <p:cNvSpPr txBox="1"/>
          <p:nvPr/>
        </p:nvSpPr>
        <p:spPr>
          <a:xfrm>
            <a:off x="562683" y="2271712"/>
            <a:ext cx="2329200" cy="3927169"/>
          </a:xfrm>
          <a:prstGeom prst="roundRect">
            <a:avLst/>
          </a:prstGeom>
          <a:noFill/>
          <a:ln w="38100">
            <a:no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en-US" sz="2800">
                <a:solidFill>
                  <a:schemeClr val="bg1"/>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Vai trò của tài nguyên khoáng sản đối với sự phát triển KTXH của nước ta</a:t>
            </a:r>
            <a:r>
              <a:rPr kumimoji="0" lang="en-US" sz="2800" b="0" i="0" u="none" strike="noStrike" kern="1200" cap="none" spc="0" normalizeH="0" baseline="0" noProof="0">
                <a:ln>
                  <a:noFill/>
                </a:ln>
                <a:solidFill>
                  <a:schemeClr val="bg1"/>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a:t>
            </a:r>
          </a:p>
        </p:txBody>
      </p:sp>
      <p:pic>
        <p:nvPicPr>
          <p:cNvPr id="8" name="Hình ảnh 3">
            <a:extLst>
              <a:ext uri="{FF2B5EF4-FFF2-40B4-BE49-F238E27FC236}">
                <a16:creationId xmlns:a16="http://schemas.microsoft.com/office/drawing/2014/main" id="{025E2C0B-6B9B-433E-BC7C-314FDA6D28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68" b="95270" l="3784" r="96757">
                        <a14:foregroundMark x1="23243" y1="21284" x2="23243" y2="21284"/>
                        <a14:foregroundMark x1="4054" y1="26014" x2="4054" y2="26014"/>
                        <a14:foregroundMark x1="12973" y1="29730" x2="12973" y2="29730"/>
                        <a14:foregroundMark x1="24324" y1="29054" x2="24324" y2="29054"/>
                        <a14:foregroundMark x1="35946" y1="27703" x2="35946" y2="27703"/>
                        <a14:foregroundMark x1="49189" y1="27027" x2="49189" y2="27027"/>
                        <a14:foregroundMark x1="14054" y1="10473" x2="15135" y2="10811"/>
                        <a14:foregroundMark x1="27297" y1="8446" x2="27297" y2="8446"/>
                        <a14:foregroundMark x1="45676" y1="6081" x2="42162" y2="5743"/>
                        <a14:foregroundMark x1="38649" y1="9797" x2="42703" y2="5405"/>
                        <a14:foregroundMark x1="51622" y1="9797" x2="55676" y2="11486"/>
                        <a14:foregroundMark x1="68378" y1="19932" x2="68378" y2="19932"/>
                        <a14:foregroundMark x1="72703" y1="36824" x2="72703" y2="36824"/>
                        <a14:foregroundMark x1="92432" y1="48986" x2="92432" y2="48986"/>
                        <a14:foregroundMark x1="71892" y1="95608" x2="71892" y2="95608"/>
                        <a14:foregroundMark x1="96757" y1="49324" x2="96757" y2="49324"/>
                        <a14:foregroundMark x1="71081" y1="38514" x2="71081" y2="38514"/>
                      </a14:backgroundRemoval>
                    </a14:imgEffect>
                    <a14:imgEffect>
                      <a14:colorTemperature colorTemp="8800"/>
                    </a14:imgEffect>
                  </a14:imgLayer>
                </a14:imgProps>
              </a:ext>
            </a:extLst>
          </a:blip>
          <a:stretch>
            <a:fillRect/>
          </a:stretch>
        </p:blipFill>
        <p:spPr>
          <a:xfrm>
            <a:off x="3359696" y="724144"/>
            <a:ext cx="1492948" cy="1194358"/>
          </a:xfrm>
          <a:prstGeom prst="rect">
            <a:avLst/>
          </a:prstGeom>
        </p:spPr>
      </p:pic>
      <p:pic>
        <p:nvPicPr>
          <p:cNvPr id="9" name="Hình ảnh 4">
            <a:extLst>
              <a:ext uri="{FF2B5EF4-FFF2-40B4-BE49-F238E27FC236}">
                <a16:creationId xmlns:a16="http://schemas.microsoft.com/office/drawing/2014/main" id="{CB778404-812C-4FF0-8CBB-D1AD1646F2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611329" y="2400302"/>
            <a:ext cx="1890318" cy="1768067"/>
          </a:xfrm>
          <a:prstGeom prst="rect">
            <a:avLst/>
          </a:prstGeom>
        </p:spPr>
      </p:pic>
      <p:pic>
        <p:nvPicPr>
          <p:cNvPr id="13" name="Hình ảnh 7">
            <a:extLst>
              <a:ext uri="{FF2B5EF4-FFF2-40B4-BE49-F238E27FC236}">
                <a16:creationId xmlns:a16="http://schemas.microsoft.com/office/drawing/2014/main" id="{87E52236-2D32-4813-8CD2-1A32537053FE}"/>
              </a:ext>
            </a:extLst>
          </p:cNvPr>
          <p:cNvPicPr>
            <a:picLocks noChangeAspect="1"/>
          </p:cNvPicPr>
          <p:nvPr/>
        </p:nvPicPr>
        <p:blipFill>
          <a:blip r:embed="rId7"/>
          <a:stretch>
            <a:fillRect/>
          </a:stretch>
        </p:blipFill>
        <p:spPr>
          <a:xfrm>
            <a:off x="6781800" y="1673339"/>
            <a:ext cx="4610100" cy="2590800"/>
          </a:xfrm>
          <a:prstGeom prst="rect">
            <a:avLst/>
          </a:prstGeom>
        </p:spPr>
      </p:pic>
      <p:sp>
        <p:nvSpPr>
          <p:cNvPr id="14" name="Hình chữ nhật: Góc Tròn 6">
            <a:extLst>
              <a:ext uri="{FF2B5EF4-FFF2-40B4-BE49-F238E27FC236}">
                <a16:creationId xmlns:a16="http://schemas.microsoft.com/office/drawing/2014/main" id="{AAF64FAC-4BB0-4C83-8C68-06B6BC86D3D1}"/>
              </a:ext>
            </a:extLst>
          </p:cNvPr>
          <p:cNvSpPr/>
          <p:nvPr/>
        </p:nvSpPr>
        <p:spPr>
          <a:xfrm>
            <a:off x="3274828" y="2005012"/>
            <a:ext cx="2514600" cy="533400"/>
          </a:xfrm>
          <a:custGeom>
            <a:avLst/>
            <a:gdLst>
              <a:gd name="connsiteX0" fmla="*/ 0 w 2514600"/>
              <a:gd name="connsiteY0" fmla="*/ 266700 h 533400"/>
              <a:gd name="connsiteX1" fmla="*/ 266700 w 2514600"/>
              <a:gd name="connsiteY1" fmla="*/ 0 h 533400"/>
              <a:gd name="connsiteX2" fmla="*/ 722376 w 2514600"/>
              <a:gd name="connsiteY2" fmla="*/ 0 h 533400"/>
              <a:gd name="connsiteX3" fmla="*/ 1217676 w 2514600"/>
              <a:gd name="connsiteY3" fmla="*/ 0 h 533400"/>
              <a:gd name="connsiteX4" fmla="*/ 1693164 w 2514600"/>
              <a:gd name="connsiteY4" fmla="*/ 0 h 533400"/>
              <a:gd name="connsiteX5" fmla="*/ 2247900 w 2514600"/>
              <a:gd name="connsiteY5" fmla="*/ 0 h 533400"/>
              <a:gd name="connsiteX6" fmla="*/ 2514600 w 2514600"/>
              <a:gd name="connsiteY6" fmla="*/ 266700 h 533400"/>
              <a:gd name="connsiteX7" fmla="*/ 2514600 w 2514600"/>
              <a:gd name="connsiteY7" fmla="*/ 266700 h 533400"/>
              <a:gd name="connsiteX8" fmla="*/ 2247900 w 2514600"/>
              <a:gd name="connsiteY8" fmla="*/ 533400 h 533400"/>
              <a:gd name="connsiteX9" fmla="*/ 1772412 w 2514600"/>
              <a:gd name="connsiteY9" fmla="*/ 533400 h 533400"/>
              <a:gd name="connsiteX10" fmla="*/ 1277112 w 2514600"/>
              <a:gd name="connsiteY10" fmla="*/ 533400 h 533400"/>
              <a:gd name="connsiteX11" fmla="*/ 841248 w 2514600"/>
              <a:gd name="connsiteY11" fmla="*/ 533400 h 533400"/>
              <a:gd name="connsiteX12" fmla="*/ 266700 w 2514600"/>
              <a:gd name="connsiteY12" fmla="*/ 533400 h 533400"/>
              <a:gd name="connsiteX13" fmla="*/ 0 w 2514600"/>
              <a:gd name="connsiteY13" fmla="*/ 2667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600" h="533400" fill="none" extrusionOk="0">
                <a:moveTo>
                  <a:pt x="0" y="266700"/>
                </a:moveTo>
                <a:cubicBezTo>
                  <a:pt x="28555" y="94404"/>
                  <a:pt x="128410" y="-42353"/>
                  <a:pt x="266700" y="0"/>
                </a:cubicBezTo>
                <a:cubicBezTo>
                  <a:pt x="438825" y="-4778"/>
                  <a:pt x="572666" y="26193"/>
                  <a:pt x="722376" y="0"/>
                </a:cubicBezTo>
                <a:cubicBezTo>
                  <a:pt x="872086" y="-26193"/>
                  <a:pt x="1087427" y="42640"/>
                  <a:pt x="1217676" y="0"/>
                </a:cubicBezTo>
                <a:cubicBezTo>
                  <a:pt x="1347925" y="-42640"/>
                  <a:pt x="1555132" y="10391"/>
                  <a:pt x="1693164" y="0"/>
                </a:cubicBezTo>
                <a:cubicBezTo>
                  <a:pt x="1831196" y="-10391"/>
                  <a:pt x="2051867" y="63170"/>
                  <a:pt x="2247900" y="0"/>
                </a:cubicBezTo>
                <a:cubicBezTo>
                  <a:pt x="2423316" y="20897"/>
                  <a:pt x="2513150" y="153879"/>
                  <a:pt x="2514600" y="266700"/>
                </a:cubicBezTo>
                <a:lnTo>
                  <a:pt x="2514600" y="266700"/>
                </a:lnTo>
                <a:cubicBezTo>
                  <a:pt x="2527450" y="406372"/>
                  <a:pt x="2389082" y="543104"/>
                  <a:pt x="2247900" y="533400"/>
                </a:cubicBezTo>
                <a:cubicBezTo>
                  <a:pt x="2107880" y="553565"/>
                  <a:pt x="1918997" y="502602"/>
                  <a:pt x="1772412" y="533400"/>
                </a:cubicBezTo>
                <a:cubicBezTo>
                  <a:pt x="1625827" y="564198"/>
                  <a:pt x="1412902" y="477418"/>
                  <a:pt x="1277112" y="533400"/>
                </a:cubicBezTo>
                <a:cubicBezTo>
                  <a:pt x="1141322" y="589382"/>
                  <a:pt x="1032768" y="508271"/>
                  <a:pt x="841248" y="533400"/>
                </a:cubicBezTo>
                <a:cubicBezTo>
                  <a:pt x="649728" y="558529"/>
                  <a:pt x="480632" y="473944"/>
                  <a:pt x="266700" y="533400"/>
                </a:cubicBezTo>
                <a:cubicBezTo>
                  <a:pt x="109498" y="553290"/>
                  <a:pt x="-8907" y="402176"/>
                  <a:pt x="0" y="266700"/>
                </a:cubicBezTo>
                <a:close/>
              </a:path>
              <a:path w="2514600" h="533400" stroke="0" extrusionOk="0">
                <a:moveTo>
                  <a:pt x="0" y="266700"/>
                </a:moveTo>
                <a:cubicBezTo>
                  <a:pt x="-21615" y="106073"/>
                  <a:pt x="87290" y="12054"/>
                  <a:pt x="266700" y="0"/>
                </a:cubicBezTo>
                <a:cubicBezTo>
                  <a:pt x="381851" y="-14688"/>
                  <a:pt x="659965" y="2672"/>
                  <a:pt x="801624" y="0"/>
                </a:cubicBezTo>
                <a:cubicBezTo>
                  <a:pt x="943283" y="-2672"/>
                  <a:pt x="1134316" y="37067"/>
                  <a:pt x="1277112" y="0"/>
                </a:cubicBezTo>
                <a:cubicBezTo>
                  <a:pt x="1419908" y="-37067"/>
                  <a:pt x="1531867" y="35180"/>
                  <a:pt x="1732788" y="0"/>
                </a:cubicBezTo>
                <a:cubicBezTo>
                  <a:pt x="1933709" y="-35180"/>
                  <a:pt x="2093482" y="50041"/>
                  <a:pt x="2247900" y="0"/>
                </a:cubicBezTo>
                <a:cubicBezTo>
                  <a:pt x="2408165" y="-26694"/>
                  <a:pt x="2495157" y="116429"/>
                  <a:pt x="2514600" y="266700"/>
                </a:cubicBezTo>
                <a:lnTo>
                  <a:pt x="2514600" y="266700"/>
                </a:lnTo>
                <a:cubicBezTo>
                  <a:pt x="2512071" y="416375"/>
                  <a:pt x="2391891" y="501900"/>
                  <a:pt x="2247900" y="533400"/>
                </a:cubicBezTo>
                <a:cubicBezTo>
                  <a:pt x="2035176" y="591605"/>
                  <a:pt x="1877066" y="518964"/>
                  <a:pt x="1712976" y="533400"/>
                </a:cubicBezTo>
                <a:cubicBezTo>
                  <a:pt x="1548886" y="547836"/>
                  <a:pt x="1389419" y="483122"/>
                  <a:pt x="1257300" y="533400"/>
                </a:cubicBezTo>
                <a:cubicBezTo>
                  <a:pt x="1125181" y="583678"/>
                  <a:pt x="932986" y="479397"/>
                  <a:pt x="762000" y="533400"/>
                </a:cubicBezTo>
                <a:cubicBezTo>
                  <a:pt x="591014" y="587403"/>
                  <a:pt x="427751" y="496450"/>
                  <a:pt x="266700" y="533400"/>
                </a:cubicBezTo>
                <a:cubicBezTo>
                  <a:pt x="129972" y="549675"/>
                  <a:pt x="9451" y="425571"/>
                  <a:pt x="0" y="266700"/>
                </a:cubicBezTo>
                <a:close/>
              </a:path>
            </a:pathLst>
          </a:custGeom>
          <a:solidFill>
            <a:schemeClr val="bg1"/>
          </a:solidFill>
          <a:ln w="57150">
            <a:noFill/>
            <a:prstDash val="dashDot"/>
            <a:extLst>
              <a:ext uri="{C807C97D-BFC1-408E-A445-0C87EB9F89A2}">
                <ask:lineSketchStyleProps xmlns:ask="http://schemas.microsoft.com/office/drawing/2018/sketchyshapes" xmlns="" sd="1219033472">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00FF"/>
                </a:solidFill>
                <a:latin typeface="#9Slide03 Arima Madurai Black" panose="00000A00000000000000" pitchFamily="2" charset="0"/>
                <a:cs typeface="#9Slide03 Arima Madurai Black" panose="00000A00000000000000" pitchFamily="2" charset="0"/>
              </a:rPr>
              <a:t>Nguyên liệu</a:t>
            </a:r>
            <a:endParaRPr kumimoji="0" lang="en-US" sz="28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15" name="Hình chữ nhật: Góc Tròn 8">
            <a:extLst>
              <a:ext uri="{FF2B5EF4-FFF2-40B4-BE49-F238E27FC236}">
                <a16:creationId xmlns:a16="http://schemas.microsoft.com/office/drawing/2014/main" id="{47ED008C-821E-466F-A0EC-2CACB825EA2D}"/>
              </a:ext>
            </a:extLst>
          </p:cNvPr>
          <p:cNvSpPr/>
          <p:nvPr/>
        </p:nvSpPr>
        <p:spPr>
          <a:xfrm>
            <a:off x="3258561" y="4030258"/>
            <a:ext cx="2514600" cy="533400"/>
          </a:xfrm>
          <a:custGeom>
            <a:avLst/>
            <a:gdLst>
              <a:gd name="connsiteX0" fmla="*/ 0 w 2514600"/>
              <a:gd name="connsiteY0" fmla="*/ 266700 h 533400"/>
              <a:gd name="connsiteX1" fmla="*/ 266700 w 2514600"/>
              <a:gd name="connsiteY1" fmla="*/ 0 h 533400"/>
              <a:gd name="connsiteX2" fmla="*/ 722376 w 2514600"/>
              <a:gd name="connsiteY2" fmla="*/ 0 h 533400"/>
              <a:gd name="connsiteX3" fmla="*/ 1217676 w 2514600"/>
              <a:gd name="connsiteY3" fmla="*/ 0 h 533400"/>
              <a:gd name="connsiteX4" fmla="*/ 1693164 w 2514600"/>
              <a:gd name="connsiteY4" fmla="*/ 0 h 533400"/>
              <a:gd name="connsiteX5" fmla="*/ 2247900 w 2514600"/>
              <a:gd name="connsiteY5" fmla="*/ 0 h 533400"/>
              <a:gd name="connsiteX6" fmla="*/ 2514600 w 2514600"/>
              <a:gd name="connsiteY6" fmla="*/ 266700 h 533400"/>
              <a:gd name="connsiteX7" fmla="*/ 2514600 w 2514600"/>
              <a:gd name="connsiteY7" fmla="*/ 266700 h 533400"/>
              <a:gd name="connsiteX8" fmla="*/ 2247900 w 2514600"/>
              <a:gd name="connsiteY8" fmla="*/ 533400 h 533400"/>
              <a:gd name="connsiteX9" fmla="*/ 1772412 w 2514600"/>
              <a:gd name="connsiteY9" fmla="*/ 533400 h 533400"/>
              <a:gd name="connsiteX10" fmla="*/ 1277112 w 2514600"/>
              <a:gd name="connsiteY10" fmla="*/ 533400 h 533400"/>
              <a:gd name="connsiteX11" fmla="*/ 841248 w 2514600"/>
              <a:gd name="connsiteY11" fmla="*/ 533400 h 533400"/>
              <a:gd name="connsiteX12" fmla="*/ 266700 w 2514600"/>
              <a:gd name="connsiteY12" fmla="*/ 533400 h 533400"/>
              <a:gd name="connsiteX13" fmla="*/ 0 w 2514600"/>
              <a:gd name="connsiteY13" fmla="*/ 2667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600" h="533400" fill="none" extrusionOk="0">
                <a:moveTo>
                  <a:pt x="0" y="266700"/>
                </a:moveTo>
                <a:cubicBezTo>
                  <a:pt x="28555" y="94404"/>
                  <a:pt x="128410" y="-42353"/>
                  <a:pt x="266700" y="0"/>
                </a:cubicBezTo>
                <a:cubicBezTo>
                  <a:pt x="438825" y="-4778"/>
                  <a:pt x="572666" y="26193"/>
                  <a:pt x="722376" y="0"/>
                </a:cubicBezTo>
                <a:cubicBezTo>
                  <a:pt x="872086" y="-26193"/>
                  <a:pt x="1087427" y="42640"/>
                  <a:pt x="1217676" y="0"/>
                </a:cubicBezTo>
                <a:cubicBezTo>
                  <a:pt x="1347925" y="-42640"/>
                  <a:pt x="1555132" y="10391"/>
                  <a:pt x="1693164" y="0"/>
                </a:cubicBezTo>
                <a:cubicBezTo>
                  <a:pt x="1831196" y="-10391"/>
                  <a:pt x="2051867" y="63170"/>
                  <a:pt x="2247900" y="0"/>
                </a:cubicBezTo>
                <a:cubicBezTo>
                  <a:pt x="2423316" y="20897"/>
                  <a:pt x="2513150" y="153879"/>
                  <a:pt x="2514600" y="266700"/>
                </a:cubicBezTo>
                <a:lnTo>
                  <a:pt x="2514600" y="266700"/>
                </a:lnTo>
                <a:cubicBezTo>
                  <a:pt x="2527450" y="406372"/>
                  <a:pt x="2389082" y="543104"/>
                  <a:pt x="2247900" y="533400"/>
                </a:cubicBezTo>
                <a:cubicBezTo>
                  <a:pt x="2107880" y="553565"/>
                  <a:pt x="1918997" y="502602"/>
                  <a:pt x="1772412" y="533400"/>
                </a:cubicBezTo>
                <a:cubicBezTo>
                  <a:pt x="1625827" y="564198"/>
                  <a:pt x="1412902" y="477418"/>
                  <a:pt x="1277112" y="533400"/>
                </a:cubicBezTo>
                <a:cubicBezTo>
                  <a:pt x="1141322" y="589382"/>
                  <a:pt x="1032768" y="508271"/>
                  <a:pt x="841248" y="533400"/>
                </a:cubicBezTo>
                <a:cubicBezTo>
                  <a:pt x="649728" y="558529"/>
                  <a:pt x="480632" y="473944"/>
                  <a:pt x="266700" y="533400"/>
                </a:cubicBezTo>
                <a:cubicBezTo>
                  <a:pt x="109498" y="553290"/>
                  <a:pt x="-8907" y="402176"/>
                  <a:pt x="0" y="266700"/>
                </a:cubicBezTo>
                <a:close/>
              </a:path>
              <a:path w="2514600" h="533400" stroke="0" extrusionOk="0">
                <a:moveTo>
                  <a:pt x="0" y="266700"/>
                </a:moveTo>
                <a:cubicBezTo>
                  <a:pt x="-21615" y="106073"/>
                  <a:pt x="87290" y="12054"/>
                  <a:pt x="266700" y="0"/>
                </a:cubicBezTo>
                <a:cubicBezTo>
                  <a:pt x="381851" y="-14688"/>
                  <a:pt x="659965" y="2672"/>
                  <a:pt x="801624" y="0"/>
                </a:cubicBezTo>
                <a:cubicBezTo>
                  <a:pt x="943283" y="-2672"/>
                  <a:pt x="1134316" y="37067"/>
                  <a:pt x="1277112" y="0"/>
                </a:cubicBezTo>
                <a:cubicBezTo>
                  <a:pt x="1419908" y="-37067"/>
                  <a:pt x="1531867" y="35180"/>
                  <a:pt x="1732788" y="0"/>
                </a:cubicBezTo>
                <a:cubicBezTo>
                  <a:pt x="1933709" y="-35180"/>
                  <a:pt x="2093482" y="50041"/>
                  <a:pt x="2247900" y="0"/>
                </a:cubicBezTo>
                <a:cubicBezTo>
                  <a:pt x="2408165" y="-26694"/>
                  <a:pt x="2495157" y="116429"/>
                  <a:pt x="2514600" y="266700"/>
                </a:cubicBezTo>
                <a:lnTo>
                  <a:pt x="2514600" y="266700"/>
                </a:lnTo>
                <a:cubicBezTo>
                  <a:pt x="2512071" y="416375"/>
                  <a:pt x="2391891" y="501900"/>
                  <a:pt x="2247900" y="533400"/>
                </a:cubicBezTo>
                <a:cubicBezTo>
                  <a:pt x="2035176" y="591605"/>
                  <a:pt x="1877066" y="518964"/>
                  <a:pt x="1712976" y="533400"/>
                </a:cubicBezTo>
                <a:cubicBezTo>
                  <a:pt x="1548886" y="547836"/>
                  <a:pt x="1389419" y="483122"/>
                  <a:pt x="1257300" y="533400"/>
                </a:cubicBezTo>
                <a:cubicBezTo>
                  <a:pt x="1125181" y="583678"/>
                  <a:pt x="932986" y="479397"/>
                  <a:pt x="762000" y="533400"/>
                </a:cubicBezTo>
                <a:cubicBezTo>
                  <a:pt x="591014" y="587403"/>
                  <a:pt x="427751" y="496450"/>
                  <a:pt x="266700" y="533400"/>
                </a:cubicBezTo>
                <a:cubicBezTo>
                  <a:pt x="129972" y="549675"/>
                  <a:pt x="9451" y="425571"/>
                  <a:pt x="0" y="266700"/>
                </a:cubicBezTo>
                <a:close/>
              </a:path>
            </a:pathLst>
          </a:custGeom>
          <a:solidFill>
            <a:schemeClr val="bg1"/>
          </a:solidFill>
          <a:ln w="57150">
            <a:noFill/>
            <a:prstDash val="dashDot"/>
            <a:extLst>
              <a:ext uri="{C807C97D-BFC1-408E-A445-0C87EB9F89A2}">
                <ask:lineSketchStyleProps xmlns:ask="http://schemas.microsoft.com/office/drawing/2018/sketchyshapes" xmlns="" sd="1219033472">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00FF"/>
                </a:solidFill>
                <a:latin typeface="#9Slide03 Arima Madurai Black" panose="00000A00000000000000" pitchFamily="2" charset="0"/>
                <a:cs typeface="#9Slide03 Arima Madurai Black" panose="00000A00000000000000" pitchFamily="2" charset="0"/>
              </a:rPr>
              <a:t>Nhiên liệu</a:t>
            </a:r>
            <a:endParaRPr kumimoji="0" lang="en-US" sz="28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cxnSp>
        <p:nvCxnSpPr>
          <p:cNvPr id="16" name="Đường kết nối: Cong 9">
            <a:extLst>
              <a:ext uri="{FF2B5EF4-FFF2-40B4-BE49-F238E27FC236}">
                <a16:creationId xmlns:a16="http://schemas.microsoft.com/office/drawing/2014/main" id="{92C332EC-D553-43D7-8E8D-CC72923BD2BE}"/>
              </a:ext>
            </a:extLst>
          </p:cNvPr>
          <p:cNvCxnSpPr>
            <a:stCxn id="14" idx="3"/>
            <a:endCxn id="13" idx="1"/>
          </p:cNvCxnSpPr>
          <p:nvPr/>
        </p:nvCxnSpPr>
        <p:spPr>
          <a:xfrm>
            <a:off x="5789428" y="2271712"/>
            <a:ext cx="992372" cy="697027"/>
          </a:xfrm>
          <a:prstGeom prst="curvedConnector3">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Đường kết nối: Cong 11">
            <a:extLst>
              <a:ext uri="{FF2B5EF4-FFF2-40B4-BE49-F238E27FC236}">
                <a16:creationId xmlns:a16="http://schemas.microsoft.com/office/drawing/2014/main" id="{6E292097-F3FD-42A8-AE61-ACB4DC56B909}"/>
              </a:ext>
            </a:extLst>
          </p:cNvPr>
          <p:cNvCxnSpPr>
            <a:cxnSpLocks/>
          </p:cNvCxnSpPr>
          <p:nvPr/>
        </p:nvCxnSpPr>
        <p:spPr>
          <a:xfrm flipV="1">
            <a:off x="5773161" y="2943339"/>
            <a:ext cx="1008639" cy="1328219"/>
          </a:xfrm>
          <a:prstGeom prst="curvedConnector3">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Hình chữ nhật: Góc Tròn 13">
            <a:extLst>
              <a:ext uri="{FF2B5EF4-FFF2-40B4-BE49-F238E27FC236}">
                <a16:creationId xmlns:a16="http://schemas.microsoft.com/office/drawing/2014/main" id="{0B80EB4D-F307-4F06-8795-A173D879B696}"/>
              </a:ext>
            </a:extLst>
          </p:cNvPr>
          <p:cNvSpPr/>
          <p:nvPr/>
        </p:nvSpPr>
        <p:spPr>
          <a:xfrm>
            <a:off x="7581900" y="763321"/>
            <a:ext cx="3009900" cy="649456"/>
          </a:xfrm>
          <a:custGeom>
            <a:avLst/>
            <a:gdLst>
              <a:gd name="connsiteX0" fmla="*/ 0 w 3009900"/>
              <a:gd name="connsiteY0" fmla="*/ 128506 h 771023"/>
              <a:gd name="connsiteX1" fmla="*/ 128506 w 3009900"/>
              <a:gd name="connsiteY1" fmla="*/ 0 h 771023"/>
              <a:gd name="connsiteX2" fmla="*/ 624026 w 3009900"/>
              <a:gd name="connsiteY2" fmla="*/ 0 h 771023"/>
              <a:gd name="connsiteX3" fmla="*/ 1174603 w 3009900"/>
              <a:gd name="connsiteY3" fmla="*/ 0 h 771023"/>
              <a:gd name="connsiteX4" fmla="*/ 1670123 w 3009900"/>
              <a:gd name="connsiteY4" fmla="*/ 0 h 771023"/>
              <a:gd name="connsiteX5" fmla="*/ 2220701 w 3009900"/>
              <a:gd name="connsiteY5" fmla="*/ 0 h 771023"/>
              <a:gd name="connsiteX6" fmla="*/ 2881394 w 3009900"/>
              <a:gd name="connsiteY6" fmla="*/ 0 h 771023"/>
              <a:gd name="connsiteX7" fmla="*/ 3009900 w 3009900"/>
              <a:gd name="connsiteY7" fmla="*/ 128506 h 771023"/>
              <a:gd name="connsiteX8" fmla="*/ 3009900 w 3009900"/>
              <a:gd name="connsiteY8" fmla="*/ 642517 h 771023"/>
              <a:gd name="connsiteX9" fmla="*/ 2881394 w 3009900"/>
              <a:gd name="connsiteY9" fmla="*/ 771023 h 771023"/>
              <a:gd name="connsiteX10" fmla="*/ 2358345 w 3009900"/>
              <a:gd name="connsiteY10" fmla="*/ 771023 h 771023"/>
              <a:gd name="connsiteX11" fmla="*/ 1890354 w 3009900"/>
              <a:gd name="connsiteY11" fmla="*/ 771023 h 771023"/>
              <a:gd name="connsiteX12" fmla="*/ 1312248 w 3009900"/>
              <a:gd name="connsiteY12" fmla="*/ 771023 h 771023"/>
              <a:gd name="connsiteX13" fmla="*/ 816728 w 3009900"/>
              <a:gd name="connsiteY13" fmla="*/ 771023 h 771023"/>
              <a:gd name="connsiteX14" fmla="*/ 128506 w 3009900"/>
              <a:gd name="connsiteY14" fmla="*/ 771023 h 771023"/>
              <a:gd name="connsiteX15" fmla="*/ 0 w 3009900"/>
              <a:gd name="connsiteY15" fmla="*/ 642517 h 771023"/>
              <a:gd name="connsiteX16" fmla="*/ 0 w 3009900"/>
              <a:gd name="connsiteY16" fmla="*/ 128506 h 7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900" h="771023" fill="none" extrusionOk="0">
                <a:moveTo>
                  <a:pt x="0" y="128506"/>
                </a:moveTo>
                <a:cubicBezTo>
                  <a:pt x="-3141" y="63150"/>
                  <a:pt x="72655" y="11236"/>
                  <a:pt x="128506" y="0"/>
                </a:cubicBezTo>
                <a:cubicBezTo>
                  <a:pt x="267463" y="-49737"/>
                  <a:pt x="417622" y="59235"/>
                  <a:pt x="624026" y="0"/>
                </a:cubicBezTo>
                <a:cubicBezTo>
                  <a:pt x="830430" y="-59235"/>
                  <a:pt x="939920" y="59855"/>
                  <a:pt x="1174603" y="0"/>
                </a:cubicBezTo>
                <a:cubicBezTo>
                  <a:pt x="1409286" y="-59855"/>
                  <a:pt x="1536400" y="44227"/>
                  <a:pt x="1670123" y="0"/>
                </a:cubicBezTo>
                <a:cubicBezTo>
                  <a:pt x="1803846" y="-44227"/>
                  <a:pt x="1974338" y="64321"/>
                  <a:pt x="2220701" y="0"/>
                </a:cubicBezTo>
                <a:cubicBezTo>
                  <a:pt x="2467064" y="-64321"/>
                  <a:pt x="2573114" y="53201"/>
                  <a:pt x="2881394" y="0"/>
                </a:cubicBezTo>
                <a:cubicBezTo>
                  <a:pt x="2953934" y="-4823"/>
                  <a:pt x="3017666" y="65931"/>
                  <a:pt x="3009900" y="128506"/>
                </a:cubicBezTo>
                <a:cubicBezTo>
                  <a:pt x="3030206" y="304867"/>
                  <a:pt x="2949289" y="467235"/>
                  <a:pt x="3009900" y="642517"/>
                </a:cubicBezTo>
                <a:cubicBezTo>
                  <a:pt x="3009531" y="705829"/>
                  <a:pt x="2965040" y="779007"/>
                  <a:pt x="2881394" y="771023"/>
                </a:cubicBezTo>
                <a:cubicBezTo>
                  <a:pt x="2678521" y="820300"/>
                  <a:pt x="2508580" y="759888"/>
                  <a:pt x="2358345" y="771023"/>
                </a:cubicBezTo>
                <a:cubicBezTo>
                  <a:pt x="2208110" y="782158"/>
                  <a:pt x="2040432" y="764940"/>
                  <a:pt x="1890354" y="771023"/>
                </a:cubicBezTo>
                <a:cubicBezTo>
                  <a:pt x="1740276" y="777106"/>
                  <a:pt x="1508547" y="733024"/>
                  <a:pt x="1312248" y="771023"/>
                </a:cubicBezTo>
                <a:cubicBezTo>
                  <a:pt x="1115949" y="809022"/>
                  <a:pt x="944465" y="760998"/>
                  <a:pt x="816728" y="771023"/>
                </a:cubicBezTo>
                <a:cubicBezTo>
                  <a:pt x="688991" y="781048"/>
                  <a:pt x="472067" y="691352"/>
                  <a:pt x="128506" y="771023"/>
                </a:cubicBezTo>
                <a:cubicBezTo>
                  <a:pt x="58984" y="764694"/>
                  <a:pt x="-15270" y="712997"/>
                  <a:pt x="0" y="642517"/>
                </a:cubicBezTo>
                <a:cubicBezTo>
                  <a:pt x="-49596" y="438700"/>
                  <a:pt x="17245" y="261342"/>
                  <a:pt x="0" y="128506"/>
                </a:cubicBezTo>
                <a:close/>
              </a:path>
              <a:path w="3009900" h="771023" stroke="0" extrusionOk="0">
                <a:moveTo>
                  <a:pt x="0" y="128506"/>
                </a:moveTo>
                <a:cubicBezTo>
                  <a:pt x="-9745" y="51523"/>
                  <a:pt x="49201" y="3128"/>
                  <a:pt x="128506" y="0"/>
                </a:cubicBezTo>
                <a:cubicBezTo>
                  <a:pt x="312917" y="-14334"/>
                  <a:pt x="522522" y="11100"/>
                  <a:pt x="734141" y="0"/>
                </a:cubicBezTo>
                <a:cubicBezTo>
                  <a:pt x="945761" y="-11100"/>
                  <a:pt x="1084917" y="13951"/>
                  <a:pt x="1257190" y="0"/>
                </a:cubicBezTo>
                <a:cubicBezTo>
                  <a:pt x="1429463" y="-13951"/>
                  <a:pt x="1640116" y="48454"/>
                  <a:pt x="1752710" y="0"/>
                </a:cubicBezTo>
                <a:cubicBezTo>
                  <a:pt x="1865304" y="-48454"/>
                  <a:pt x="2205572" y="45882"/>
                  <a:pt x="2330816" y="0"/>
                </a:cubicBezTo>
                <a:cubicBezTo>
                  <a:pt x="2456060" y="-45882"/>
                  <a:pt x="2610230" y="10352"/>
                  <a:pt x="2881394" y="0"/>
                </a:cubicBezTo>
                <a:cubicBezTo>
                  <a:pt x="2955020" y="-4319"/>
                  <a:pt x="3008673" y="58612"/>
                  <a:pt x="3009900" y="128506"/>
                </a:cubicBezTo>
                <a:cubicBezTo>
                  <a:pt x="3065229" y="236800"/>
                  <a:pt x="2951934" y="406967"/>
                  <a:pt x="3009900" y="642517"/>
                </a:cubicBezTo>
                <a:cubicBezTo>
                  <a:pt x="3028066" y="717857"/>
                  <a:pt x="2934803" y="768182"/>
                  <a:pt x="2881394" y="771023"/>
                </a:cubicBezTo>
                <a:cubicBezTo>
                  <a:pt x="2752816" y="819953"/>
                  <a:pt x="2500204" y="715391"/>
                  <a:pt x="2330816" y="771023"/>
                </a:cubicBezTo>
                <a:cubicBezTo>
                  <a:pt x="2161428" y="826655"/>
                  <a:pt x="2031187" y="714277"/>
                  <a:pt x="1807768" y="771023"/>
                </a:cubicBezTo>
                <a:cubicBezTo>
                  <a:pt x="1584349" y="827769"/>
                  <a:pt x="1413721" y="741764"/>
                  <a:pt x="1202132" y="771023"/>
                </a:cubicBezTo>
                <a:cubicBezTo>
                  <a:pt x="990543" y="800282"/>
                  <a:pt x="719978" y="724949"/>
                  <a:pt x="596497" y="771023"/>
                </a:cubicBezTo>
                <a:cubicBezTo>
                  <a:pt x="473017" y="817097"/>
                  <a:pt x="267829" y="742803"/>
                  <a:pt x="128506" y="771023"/>
                </a:cubicBezTo>
                <a:cubicBezTo>
                  <a:pt x="53875" y="767576"/>
                  <a:pt x="-10724" y="697458"/>
                  <a:pt x="0" y="642517"/>
                </a:cubicBezTo>
                <a:cubicBezTo>
                  <a:pt x="-39051" y="434624"/>
                  <a:pt x="17887" y="383089"/>
                  <a:pt x="0" y="128506"/>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Công</a:t>
            </a:r>
            <a:r>
              <a:rPr kumimoji="0" lang="vi-VN" sz="32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nghiệp</a:t>
            </a:r>
            <a:endParaRPr kumimoji="0" lang="en-US"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0" name="Hình chữ nhật: Góc Tròn 14">
            <a:extLst>
              <a:ext uri="{FF2B5EF4-FFF2-40B4-BE49-F238E27FC236}">
                <a16:creationId xmlns:a16="http://schemas.microsoft.com/office/drawing/2014/main" id="{296B4621-1F41-4F45-B75F-51B8BFA06F93}"/>
              </a:ext>
            </a:extLst>
          </p:cNvPr>
          <p:cNvSpPr/>
          <p:nvPr/>
        </p:nvSpPr>
        <p:spPr>
          <a:xfrm>
            <a:off x="7824192" y="5006301"/>
            <a:ext cx="1531278" cy="1288551"/>
          </a:xfrm>
          <a:custGeom>
            <a:avLst/>
            <a:gdLst>
              <a:gd name="connsiteX0" fmla="*/ 0 w 1531278"/>
              <a:gd name="connsiteY0" fmla="*/ 214763 h 1288551"/>
              <a:gd name="connsiteX1" fmla="*/ 214763 w 1531278"/>
              <a:gd name="connsiteY1" fmla="*/ 0 h 1288551"/>
              <a:gd name="connsiteX2" fmla="*/ 776657 w 1531278"/>
              <a:gd name="connsiteY2" fmla="*/ 0 h 1288551"/>
              <a:gd name="connsiteX3" fmla="*/ 1316515 w 1531278"/>
              <a:gd name="connsiteY3" fmla="*/ 0 h 1288551"/>
              <a:gd name="connsiteX4" fmla="*/ 1531278 w 1531278"/>
              <a:gd name="connsiteY4" fmla="*/ 214763 h 1288551"/>
              <a:gd name="connsiteX5" fmla="*/ 1531278 w 1531278"/>
              <a:gd name="connsiteY5" fmla="*/ 627095 h 1288551"/>
              <a:gd name="connsiteX6" fmla="*/ 1531278 w 1531278"/>
              <a:gd name="connsiteY6" fmla="*/ 1073788 h 1288551"/>
              <a:gd name="connsiteX7" fmla="*/ 1316515 w 1531278"/>
              <a:gd name="connsiteY7" fmla="*/ 1288551 h 1288551"/>
              <a:gd name="connsiteX8" fmla="*/ 754621 w 1531278"/>
              <a:gd name="connsiteY8" fmla="*/ 1288551 h 1288551"/>
              <a:gd name="connsiteX9" fmla="*/ 214763 w 1531278"/>
              <a:gd name="connsiteY9" fmla="*/ 1288551 h 1288551"/>
              <a:gd name="connsiteX10" fmla="*/ 0 w 1531278"/>
              <a:gd name="connsiteY10" fmla="*/ 1073788 h 1288551"/>
              <a:gd name="connsiteX11" fmla="*/ 0 w 1531278"/>
              <a:gd name="connsiteY11" fmla="*/ 635685 h 1288551"/>
              <a:gd name="connsiteX12" fmla="*/ 0 w 1531278"/>
              <a:gd name="connsiteY12" fmla="*/ 214763 h 128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1278" h="1288551" fill="none" extrusionOk="0">
                <a:moveTo>
                  <a:pt x="0" y="214763"/>
                </a:moveTo>
                <a:cubicBezTo>
                  <a:pt x="-29306" y="100965"/>
                  <a:pt x="73041" y="-15947"/>
                  <a:pt x="214763" y="0"/>
                </a:cubicBezTo>
                <a:cubicBezTo>
                  <a:pt x="422010" y="-26963"/>
                  <a:pt x="638259" y="36327"/>
                  <a:pt x="776657" y="0"/>
                </a:cubicBezTo>
                <a:cubicBezTo>
                  <a:pt x="915055" y="-36327"/>
                  <a:pt x="1152984" y="57911"/>
                  <a:pt x="1316515" y="0"/>
                </a:cubicBezTo>
                <a:cubicBezTo>
                  <a:pt x="1420921" y="25397"/>
                  <a:pt x="1543502" y="105237"/>
                  <a:pt x="1531278" y="214763"/>
                </a:cubicBezTo>
                <a:cubicBezTo>
                  <a:pt x="1561866" y="394314"/>
                  <a:pt x="1498894" y="434573"/>
                  <a:pt x="1531278" y="627095"/>
                </a:cubicBezTo>
                <a:cubicBezTo>
                  <a:pt x="1563662" y="819617"/>
                  <a:pt x="1519850" y="975676"/>
                  <a:pt x="1531278" y="1073788"/>
                </a:cubicBezTo>
                <a:cubicBezTo>
                  <a:pt x="1544224" y="1218031"/>
                  <a:pt x="1415360" y="1298974"/>
                  <a:pt x="1316515" y="1288551"/>
                </a:cubicBezTo>
                <a:cubicBezTo>
                  <a:pt x="1076243" y="1294621"/>
                  <a:pt x="1033342" y="1239882"/>
                  <a:pt x="754621" y="1288551"/>
                </a:cubicBezTo>
                <a:cubicBezTo>
                  <a:pt x="475900" y="1337220"/>
                  <a:pt x="330341" y="1233655"/>
                  <a:pt x="214763" y="1288551"/>
                </a:cubicBezTo>
                <a:cubicBezTo>
                  <a:pt x="90067" y="1300768"/>
                  <a:pt x="-21162" y="1164319"/>
                  <a:pt x="0" y="1073788"/>
                </a:cubicBezTo>
                <a:cubicBezTo>
                  <a:pt x="-30109" y="945806"/>
                  <a:pt x="25781" y="761150"/>
                  <a:pt x="0" y="635685"/>
                </a:cubicBezTo>
                <a:cubicBezTo>
                  <a:pt x="-25781" y="510220"/>
                  <a:pt x="24886" y="330326"/>
                  <a:pt x="0" y="214763"/>
                </a:cubicBezTo>
                <a:close/>
              </a:path>
              <a:path w="1531278" h="1288551" stroke="0" extrusionOk="0">
                <a:moveTo>
                  <a:pt x="0" y="214763"/>
                </a:moveTo>
                <a:cubicBezTo>
                  <a:pt x="-3783" y="93819"/>
                  <a:pt x="90225" y="2225"/>
                  <a:pt x="214763" y="0"/>
                </a:cubicBezTo>
                <a:cubicBezTo>
                  <a:pt x="352744" y="-36047"/>
                  <a:pt x="515603" y="47434"/>
                  <a:pt x="787674" y="0"/>
                </a:cubicBezTo>
                <a:cubicBezTo>
                  <a:pt x="1059745" y="-47434"/>
                  <a:pt x="1149202" y="18008"/>
                  <a:pt x="1316515" y="0"/>
                </a:cubicBezTo>
                <a:cubicBezTo>
                  <a:pt x="1429276" y="-3200"/>
                  <a:pt x="1555483" y="107718"/>
                  <a:pt x="1531278" y="214763"/>
                </a:cubicBezTo>
                <a:cubicBezTo>
                  <a:pt x="1535724" y="311877"/>
                  <a:pt x="1502627" y="477720"/>
                  <a:pt x="1531278" y="627095"/>
                </a:cubicBezTo>
                <a:cubicBezTo>
                  <a:pt x="1559929" y="776470"/>
                  <a:pt x="1510731" y="910272"/>
                  <a:pt x="1531278" y="1073788"/>
                </a:cubicBezTo>
                <a:cubicBezTo>
                  <a:pt x="1529347" y="1173981"/>
                  <a:pt x="1429892" y="1295823"/>
                  <a:pt x="1316515" y="1288551"/>
                </a:cubicBezTo>
                <a:cubicBezTo>
                  <a:pt x="1187529" y="1326591"/>
                  <a:pt x="895333" y="1263276"/>
                  <a:pt x="787674" y="1288551"/>
                </a:cubicBezTo>
                <a:cubicBezTo>
                  <a:pt x="680015" y="1313826"/>
                  <a:pt x="463748" y="1278944"/>
                  <a:pt x="214763" y="1288551"/>
                </a:cubicBezTo>
                <a:cubicBezTo>
                  <a:pt x="114896" y="1316452"/>
                  <a:pt x="932" y="1202052"/>
                  <a:pt x="0" y="1073788"/>
                </a:cubicBezTo>
                <a:cubicBezTo>
                  <a:pt x="-19437" y="982999"/>
                  <a:pt x="2857" y="785691"/>
                  <a:pt x="0" y="670046"/>
                </a:cubicBezTo>
                <a:cubicBezTo>
                  <a:pt x="-2857" y="554401"/>
                  <a:pt x="8537" y="326432"/>
                  <a:pt x="0" y="214763"/>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Xuất</a:t>
            </a:r>
            <a:r>
              <a:rPr kumimoji="0" lang="vi-VN" sz="32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khẩu</a:t>
            </a:r>
            <a:endParaRPr kumimoji="0" lang="en-US"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cxnSp>
        <p:nvCxnSpPr>
          <p:cNvPr id="21" name="Đường kết nối: Cong 17">
            <a:extLst>
              <a:ext uri="{FF2B5EF4-FFF2-40B4-BE49-F238E27FC236}">
                <a16:creationId xmlns:a16="http://schemas.microsoft.com/office/drawing/2014/main" id="{30721C3E-BF9B-417D-B710-732A7351426A}"/>
              </a:ext>
            </a:extLst>
          </p:cNvPr>
          <p:cNvCxnSpPr>
            <a:cxnSpLocks/>
          </p:cNvCxnSpPr>
          <p:nvPr/>
        </p:nvCxnSpPr>
        <p:spPr>
          <a:xfrm>
            <a:off x="5469754" y="5366831"/>
            <a:ext cx="2354438" cy="293384"/>
          </a:xfrm>
          <a:prstGeom prst="curvedConnector3">
            <a:avLst>
              <a:gd name="adj1" fmla="val 50000"/>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22" name="Hình ảnh 24">
            <a:extLst>
              <a:ext uri="{FF2B5EF4-FFF2-40B4-BE49-F238E27FC236}">
                <a16:creationId xmlns:a16="http://schemas.microsoft.com/office/drawing/2014/main" id="{3DA81867-ABD8-4B1E-BFD0-27CF8BA1F0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528984" y="4797152"/>
            <a:ext cx="1793640" cy="1793640"/>
          </a:xfrm>
          <a:prstGeom prst="rect">
            <a:avLst/>
          </a:prstGeom>
        </p:spPr>
      </p:pic>
      <p:pic>
        <p:nvPicPr>
          <p:cNvPr id="23" name="Hình ảnh 15">
            <a:extLst>
              <a:ext uri="{FF2B5EF4-FFF2-40B4-BE49-F238E27FC236}">
                <a16:creationId xmlns:a16="http://schemas.microsoft.com/office/drawing/2014/main" id="{84A062BF-E53B-4CBD-AB76-1C8AF9EE034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4750" r="91583">
                        <a14:foregroundMark x1="10083" y1="41083" x2="10083" y2="41083"/>
                        <a14:foregroundMark x1="13083" y1="53500" x2="13500" y2="53500"/>
                        <a14:foregroundMark x1="6750" y1="41917" x2="6750" y2="41917"/>
                        <a14:foregroundMark x1="6917" y1="52583" x2="6917" y2="52583"/>
                        <a14:foregroundMark x1="4833" y1="50667" x2="4833" y2="50667"/>
                        <a14:foregroundMark x1="88667" y1="41083" x2="88667" y2="41083"/>
                        <a14:foregroundMark x1="91583" y1="22583" x2="91583" y2="22583"/>
                        <a14:foregroundMark x1="74500" y1="59500" x2="74917" y2="59500"/>
                        <a14:foregroundMark x1="70000" y1="61833" x2="70917" y2="61583"/>
                        <a14:foregroundMark x1="76250" y1="60333" x2="77000" y2="60667"/>
                        <a14:foregroundMark x1="56833" y1="76583" x2="56833" y2="76583"/>
                        <a14:foregroundMark x1="59833" y1="73833" x2="60250" y2="73583"/>
                        <a14:foregroundMark x1="60417" y1="73417" x2="60417" y2="73417"/>
                        <a14:foregroundMark x1="60250" y1="72833" x2="60250" y2="72833"/>
                        <a14:foregroundMark x1="58750" y1="73000" x2="58333" y2="73583"/>
                        <a14:foregroundMark x1="58167" y1="73583" x2="58167" y2="73583"/>
                        <a14:foregroundMark x1="56917" y1="73250" x2="56917" y2="73250"/>
                        <a14:foregroundMark x1="55417" y1="72667" x2="54667" y2="72500"/>
                        <a14:foregroundMark x1="50917" y1="72083" x2="33333" y2="75083"/>
                        <a14:foregroundMark x1="33333" y1="75083" x2="32083" y2="75917"/>
                        <a14:foregroundMark x1="34000" y1="73667" x2="34000" y2="73667"/>
                        <a14:foregroundMark x1="33417" y1="73000" x2="33417" y2="73000"/>
                        <a14:foregroundMark x1="33417" y1="73000" x2="33250" y2="71750"/>
                        <a14:foregroundMark x1="30917" y1="70583" x2="32583" y2="78500"/>
                        <a14:foregroundMark x1="32583" y1="78500" x2="38833" y2="75250"/>
                        <a14:foregroundMark x1="38833" y1="75250" x2="38833" y2="70250"/>
                        <a14:foregroundMark x1="57583" y1="72250" x2="59250" y2="79583"/>
                        <a14:foregroundMark x1="59250" y1="79583" x2="62917" y2="73583"/>
                        <a14:foregroundMark x1="62917" y1="73583" x2="60500" y2="72500"/>
                        <a14:foregroundMark x1="32250" y1="73250" x2="34583" y2="76667"/>
                        <a14:foregroundMark x1="14583" y1="54417" x2="14083" y2="53667"/>
                        <a14:foregroundMark x1="14250" y1="52000" x2="15000" y2="54500"/>
                        <a14:foregroundMark x1="9750" y1="51083" x2="13500" y2="55000"/>
                      </a14:backgroundRemoval>
                    </a14:imgEffect>
                  </a14:imgLayer>
                </a14:imgProps>
              </a:ext>
            </a:extLst>
          </a:blip>
          <a:stretch>
            <a:fillRect/>
          </a:stretch>
        </p:blipFill>
        <p:spPr>
          <a:xfrm>
            <a:off x="3488546" y="4494969"/>
            <a:ext cx="2260416" cy="2260416"/>
          </a:xfrm>
          <a:prstGeom prst="rect">
            <a:avLst/>
          </a:prstGeom>
        </p:spPr>
      </p:pic>
    </p:spTree>
    <p:extLst>
      <p:ext uri="{BB962C8B-B14F-4D97-AF65-F5344CB8AC3E}">
        <p14:creationId xmlns:p14="http://schemas.microsoft.com/office/powerpoint/2010/main" val="203993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2">
            <a:extLst>
              <a:ext uri="{FF2B5EF4-FFF2-40B4-BE49-F238E27FC236}">
                <a16:creationId xmlns:a16="http://schemas.microsoft.com/office/drawing/2014/main" id="{E074D17D-B144-4596-A485-59F3A08166FF}"/>
              </a:ext>
            </a:extLst>
          </p:cNvPr>
          <p:cNvSpPr txBox="1"/>
          <p:nvPr/>
        </p:nvSpPr>
        <p:spPr>
          <a:xfrm>
            <a:off x="1631504" y="351438"/>
            <a:ext cx="9145016" cy="1246299"/>
          </a:xfrm>
          <a:prstGeom prst="roundRect">
            <a:avLst/>
          </a:prstGeom>
          <a:noFill/>
          <a:ln w="38100">
            <a:no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en-US" sz="2800">
                <a:solidFill>
                  <a:schemeClr val="bg1"/>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Vai trò của tài nguyên khoáng sản đối với sự phát triển KTXH của nước ta</a:t>
            </a:r>
            <a:r>
              <a:rPr kumimoji="0" lang="en-US" sz="2800" b="0" i="0" u="none" strike="noStrike" kern="1200" cap="none" spc="0" normalizeH="0" baseline="0" noProof="0">
                <a:ln>
                  <a:noFill/>
                </a:ln>
                <a:solidFill>
                  <a:schemeClr val="bg1"/>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a:t>
            </a:r>
          </a:p>
        </p:txBody>
      </p:sp>
      <p:pic>
        <p:nvPicPr>
          <p:cNvPr id="4" name="Picture 3">
            <a:extLst>
              <a:ext uri="{FF2B5EF4-FFF2-40B4-BE49-F238E27FC236}">
                <a16:creationId xmlns:a16="http://schemas.microsoft.com/office/drawing/2014/main" id="{A06E4831-47E0-427D-8A5B-E987E8E7C55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07368" y="1773712"/>
            <a:ext cx="6480720" cy="4583969"/>
          </a:xfrm>
          <a:prstGeom prst="rect">
            <a:avLst/>
          </a:prstGeom>
        </p:spPr>
      </p:pic>
      <p:pic>
        <p:nvPicPr>
          <p:cNvPr id="5" name="Picture 4">
            <a:extLst>
              <a:ext uri="{FF2B5EF4-FFF2-40B4-BE49-F238E27FC236}">
                <a16:creationId xmlns:a16="http://schemas.microsoft.com/office/drawing/2014/main" id="{ACD20357-B53F-4C6D-B6E7-545730442DA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905199" y="1790435"/>
            <a:ext cx="4799350" cy="4567246"/>
          </a:xfrm>
          <a:prstGeom prst="rect">
            <a:avLst/>
          </a:prstGeom>
        </p:spPr>
      </p:pic>
    </p:spTree>
    <p:extLst>
      <p:ext uri="{BB962C8B-B14F-4D97-AF65-F5344CB8AC3E}">
        <p14:creationId xmlns:p14="http://schemas.microsoft.com/office/powerpoint/2010/main" val="2170801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6" name="Hình chữ nhật: Góc Tròn 1">
            <a:extLst>
              <a:ext uri="{FF2B5EF4-FFF2-40B4-BE49-F238E27FC236}">
                <a16:creationId xmlns:a16="http://schemas.microsoft.com/office/drawing/2014/main" id="{387E10F8-87B6-4E95-8690-E397631C1871}"/>
              </a:ext>
            </a:extLst>
          </p:cNvPr>
          <p:cNvSpPr/>
          <p:nvPr/>
        </p:nvSpPr>
        <p:spPr>
          <a:xfrm>
            <a:off x="623392" y="1268760"/>
            <a:ext cx="10873208" cy="1872208"/>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Hiện trạng khai thác và sử dụng tài nguyên khoáng sản</a:t>
            </a:r>
            <a:endPar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Nước ta có nguồn tài nguyên khoáng sản khá phong phú, đa dạng, nhiều loại khoáng sản có trữ lượng lớn, chất lượng tốt,…. =&gt;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C</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ung cấp nguyên liệu, nhiên liệu cho nhiều ngành công nghiệp cũng như đảm bảo an ninh năng lượng cho quốc gia.</a:t>
            </a:r>
          </a:p>
        </p:txBody>
      </p:sp>
    </p:spTree>
    <p:extLst>
      <p:ext uri="{BB962C8B-B14F-4D97-AF65-F5344CB8AC3E}">
        <p14:creationId xmlns:p14="http://schemas.microsoft.com/office/powerpoint/2010/main" val="3156329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9C59D4D-4C46-44AF-B417-26C325240812}"/>
              </a:ext>
            </a:extLst>
          </p:cNvPr>
          <p:cNvSpPr/>
          <p:nvPr/>
        </p:nvSpPr>
        <p:spPr>
          <a:xfrm>
            <a:off x="841717" y="446356"/>
            <a:ext cx="3733800" cy="1304423"/>
          </a:xfrm>
          <a:custGeom>
            <a:avLst/>
            <a:gdLst>
              <a:gd name="connsiteX0" fmla="*/ 0 w 3733800"/>
              <a:gd name="connsiteY0" fmla="*/ 217408 h 1304423"/>
              <a:gd name="connsiteX1" fmla="*/ 217408 w 3733800"/>
              <a:gd name="connsiteY1" fmla="*/ 0 h 1304423"/>
              <a:gd name="connsiteX2" fmla="*/ 800229 w 3733800"/>
              <a:gd name="connsiteY2" fmla="*/ 0 h 1304423"/>
              <a:gd name="connsiteX3" fmla="*/ 1251090 w 3733800"/>
              <a:gd name="connsiteY3" fmla="*/ 0 h 1304423"/>
              <a:gd name="connsiteX4" fmla="*/ 1800920 w 3733800"/>
              <a:gd name="connsiteY4" fmla="*/ 0 h 1304423"/>
              <a:gd name="connsiteX5" fmla="*/ 2284771 w 3733800"/>
              <a:gd name="connsiteY5" fmla="*/ 0 h 1304423"/>
              <a:gd name="connsiteX6" fmla="*/ 2867592 w 3733800"/>
              <a:gd name="connsiteY6" fmla="*/ 0 h 1304423"/>
              <a:gd name="connsiteX7" fmla="*/ 3516392 w 3733800"/>
              <a:gd name="connsiteY7" fmla="*/ 0 h 1304423"/>
              <a:gd name="connsiteX8" fmla="*/ 3733800 w 3733800"/>
              <a:gd name="connsiteY8" fmla="*/ 217408 h 1304423"/>
              <a:gd name="connsiteX9" fmla="*/ 3733800 w 3733800"/>
              <a:gd name="connsiteY9" fmla="*/ 652212 h 1304423"/>
              <a:gd name="connsiteX10" fmla="*/ 3733800 w 3733800"/>
              <a:gd name="connsiteY10" fmla="*/ 1087015 h 1304423"/>
              <a:gd name="connsiteX11" fmla="*/ 3516392 w 3733800"/>
              <a:gd name="connsiteY11" fmla="*/ 1304423 h 1304423"/>
              <a:gd name="connsiteX12" fmla="*/ 2900582 w 3733800"/>
              <a:gd name="connsiteY12" fmla="*/ 1304423 h 1304423"/>
              <a:gd name="connsiteX13" fmla="*/ 2416731 w 3733800"/>
              <a:gd name="connsiteY13" fmla="*/ 1304423 h 1304423"/>
              <a:gd name="connsiteX14" fmla="*/ 1965870 w 3733800"/>
              <a:gd name="connsiteY14" fmla="*/ 1304423 h 1304423"/>
              <a:gd name="connsiteX15" fmla="*/ 1482019 w 3733800"/>
              <a:gd name="connsiteY15" fmla="*/ 1304423 h 1304423"/>
              <a:gd name="connsiteX16" fmla="*/ 965178 w 3733800"/>
              <a:gd name="connsiteY16" fmla="*/ 1304423 h 1304423"/>
              <a:gd name="connsiteX17" fmla="*/ 217408 w 3733800"/>
              <a:gd name="connsiteY17" fmla="*/ 1304423 h 1304423"/>
              <a:gd name="connsiteX18" fmla="*/ 0 w 3733800"/>
              <a:gd name="connsiteY18" fmla="*/ 1087015 h 1304423"/>
              <a:gd name="connsiteX19" fmla="*/ 0 w 3733800"/>
              <a:gd name="connsiteY19" fmla="*/ 634819 h 1304423"/>
              <a:gd name="connsiteX20" fmla="*/ 0 w 3733800"/>
              <a:gd name="connsiteY20"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3800" h="1304423" fill="none" extrusionOk="0">
                <a:moveTo>
                  <a:pt x="0" y="217408"/>
                </a:moveTo>
                <a:cubicBezTo>
                  <a:pt x="14491" y="126030"/>
                  <a:pt x="84507" y="6766"/>
                  <a:pt x="217408" y="0"/>
                </a:cubicBezTo>
                <a:cubicBezTo>
                  <a:pt x="449498" y="-15537"/>
                  <a:pt x="650403" y="6760"/>
                  <a:pt x="800229" y="0"/>
                </a:cubicBezTo>
                <a:cubicBezTo>
                  <a:pt x="950055" y="-6760"/>
                  <a:pt x="1081378" y="21612"/>
                  <a:pt x="1251090" y="0"/>
                </a:cubicBezTo>
                <a:cubicBezTo>
                  <a:pt x="1420802" y="-21612"/>
                  <a:pt x="1571642" y="36112"/>
                  <a:pt x="1800920" y="0"/>
                </a:cubicBezTo>
                <a:cubicBezTo>
                  <a:pt x="2030198" y="-36112"/>
                  <a:pt x="2116864" y="57437"/>
                  <a:pt x="2284771" y="0"/>
                </a:cubicBezTo>
                <a:cubicBezTo>
                  <a:pt x="2452678" y="-57437"/>
                  <a:pt x="2643669" y="66176"/>
                  <a:pt x="2867592" y="0"/>
                </a:cubicBezTo>
                <a:cubicBezTo>
                  <a:pt x="3091515" y="-66176"/>
                  <a:pt x="3310156" y="21824"/>
                  <a:pt x="3516392" y="0"/>
                </a:cubicBezTo>
                <a:cubicBezTo>
                  <a:pt x="3634556" y="5946"/>
                  <a:pt x="3727696" y="78116"/>
                  <a:pt x="3733800" y="217408"/>
                </a:cubicBezTo>
                <a:cubicBezTo>
                  <a:pt x="3765679" y="373920"/>
                  <a:pt x="3725868" y="508677"/>
                  <a:pt x="3733800" y="652212"/>
                </a:cubicBezTo>
                <a:cubicBezTo>
                  <a:pt x="3741732" y="795747"/>
                  <a:pt x="3693110" y="982837"/>
                  <a:pt x="3733800" y="1087015"/>
                </a:cubicBezTo>
                <a:cubicBezTo>
                  <a:pt x="3708481" y="1221283"/>
                  <a:pt x="3638932" y="1311113"/>
                  <a:pt x="3516392" y="1304423"/>
                </a:cubicBezTo>
                <a:cubicBezTo>
                  <a:pt x="3331598" y="1327206"/>
                  <a:pt x="3179800" y="1258604"/>
                  <a:pt x="2900582" y="1304423"/>
                </a:cubicBezTo>
                <a:cubicBezTo>
                  <a:pt x="2621364" y="1350242"/>
                  <a:pt x="2604868" y="1273361"/>
                  <a:pt x="2416731" y="1304423"/>
                </a:cubicBezTo>
                <a:cubicBezTo>
                  <a:pt x="2228594" y="1335485"/>
                  <a:pt x="2174924" y="1290802"/>
                  <a:pt x="1965870" y="1304423"/>
                </a:cubicBezTo>
                <a:cubicBezTo>
                  <a:pt x="1756816" y="1318044"/>
                  <a:pt x="1586052" y="1294627"/>
                  <a:pt x="1482019" y="1304423"/>
                </a:cubicBezTo>
                <a:cubicBezTo>
                  <a:pt x="1377986" y="1314219"/>
                  <a:pt x="1178495" y="1298358"/>
                  <a:pt x="965178" y="1304423"/>
                </a:cubicBezTo>
                <a:cubicBezTo>
                  <a:pt x="751861" y="1310488"/>
                  <a:pt x="465237" y="1246456"/>
                  <a:pt x="217408" y="1304423"/>
                </a:cubicBezTo>
                <a:cubicBezTo>
                  <a:pt x="83766" y="1317895"/>
                  <a:pt x="16388" y="1210764"/>
                  <a:pt x="0" y="1087015"/>
                </a:cubicBezTo>
                <a:cubicBezTo>
                  <a:pt x="-52402" y="979165"/>
                  <a:pt x="15385" y="820064"/>
                  <a:pt x="0" y="634819"/>
                </a:cubicBezTo>
                <a:cubicBezTo>
                  <a:pt x="-15385" y="449574"/>
                  <a:pt x="33204" y="326983"/>
                  <a:pt x="0" y="217408"/>
                </a:cubicBezTo>
                <a:close/>
              </a:path>
              <a:path w="3733800" h="1304423" stroke="0" extrusionOk="0">
                <a:moveTo>
                  <a:pt x="0" y="217408"/>
                </a:moveTo>
                <a:cubicBezTo>
                  <a:pt x="-9705" y="91351"/>
                  <a:pt x="83213" y="5301"/>
                  <a:pt x="217408" y="0"/>
                </a:cubicBezTo>
                <a:cubicBezTo>
                  <a:pt x="436564" y="-67572"/>
                  <a:pt x="567242" y="69147"/>
                  <a:pt x="833218" y="0"/>
                </a:cubicBezTo>
                <a:cubicBezTo>
                  <a:pt x="1099194" y="-69147"/>
                  <a:pt x="1160056" y="54915"/>
                  <a:pt x="1350059" y="0"/>
                </a:cubicBezTo>
                <a:cubicBezTo>
                  <a:pt x="1540062" y="-54915"/>
                  <a:pt x="1685388" y="25763"/>
                  <a:pt x="1833910" y="0"/>
                </a:cubicBezTo>
                <a:cubicBezTo>
                  <a:pt x="1982432" y="-25763"/>
                  <a:pt x="2181787" y="54412"/>
                  <a:pt x="2416731" y="0"/>
                </a:cubicBezTo>
                <a:cubicBezTo>
                  <a:pt x="2651675" y="-54412"/>
                  <a:pt x="2829702" y="13701"/>
                  <a:pt x="2933571" y="0"/>
                </a:cubicBezTo>
                <a:cubicBezTo>
                  <a:pt x="3037440" y="-13701"/>
                  <a:pt x="3261627" y="39225"/>
                  <a:pt x="3516392" y="0"/>
                </a:cubicBezTo>
                <a:cubicBezTo>
                  <a:pt x="3634944" y="-14487"/>
                  <a:pt x="3726087" y="108056"/>
                  <a:pt x="3733800" y="217408"/>
                </a:cubicBezTo>
                <a:cubicBezTo>
                  <a:pt x="3735430" y="355665"/>
                  <a:pt x="3718765" y="532111"/>
                  <a:pt x="3733800" y="634819"/>
                </a:cubicBezTo>
                <a:cubicBezTo>
                  <a:pt x="3748835" y="737527"/>
                  <a:pt x="3714235" y="896119"/>
                  <a:pt x="3733800" y="1087015"/>
                </a:cubicBezTo>
                <a:cubicBezTo>
                  <a:pt x="3742355" y="1219820"/>
                  <a:pt x="3638335" y="1323808"/>
                  <a:pt x="3516392" y="1304423"/>
                </a:cubicBezTo>
                <a:cubicBezTo>
                  <a:pt x="3295208" y="1348056"/>
                  <a:pt x="3191914" y="1263425"/>
                  <a:pt x="3065531" y="1304423"/>
                </a:cubicBezTo>
                <a:cubicBezTo>
                  <a:pt x="2939148" y="1345421"/>
                  <a:pt x="2684479" y="1243836"/>
                  <a:pt x="2449721" y="1304423"/>
                </a:cubicBezTo>
                <a:cubicBezTo>
                  <a:pt x="2214963" y="1365010"/>
                  <a:pt x="2063704" y="1296610"/>
                  <a:pt x="1965870" y="1304423"/>
                </a:cubicBezTo>
                <a:cubicBezTo>
                  <a:pt x="1868036" y="1312236"/>
                  <a:pt x="1639483" y="1296410"/>
                  <a:pt x="1416039" y="1304423"/>
                </a:cubicBezTo>
                <a:cubicBezTo>
                  <a:pt x="1192595" y="1312436"/>
                  <a:pt x="1084154" y="1263226"/>
                  <a:pt x="800229" y="1304423"/>
                </a:cubicBezTo>
                <a:cubicBezTo>
                  <a:pt x="516304" y="1345620"/>
                  <a:pt x="431535" y="1259212"/>
                  <a:pt x="217408" y="1304423"/>
                </a:cubicBezTo>
                <a:cubicBezTo>
                  <a:pt x="91901" y="1314143"/>
                  <a:pt x="22692" y="1223948"/>
                  <a:pt x="0" y="1087015"/>
                </a:cubicBezTo>
                <a:cubicBezTo>
                  <a:pt x="-36308" y="990041"/>
                  <a:pt x="4709" y="845395"/>
                  <a:pt x="0" y="669604"/>
                </a:cubicBezTo>
                <a:cubicBezTo>
                  <a:pt x="-4709" y="493813"/>
                  <a:pt x="4974" y="370047"/>
                  <a:pt x="0" y="217408"/>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6699"/>
                </a:solidFill>
                <a:effectLst/>
                <a:uLnTx/>
                <a:uFillTx/>
                <a:latin typeface="#9Slide05 Claudia" pitchFamily="2" charset="0"/>
                <a:cs typeface="#9Slide03 Arima Madurai Black" panose="00000A00000000000000" pitchFamily="2" charset="0"/>
              </a:rPr>
              <a:t>Hoạt động nhóm</a:t>
            </a:r>
          </a:p>
        </p:txBody>
      </p:sp>
      <p:sp>
        <p:nvSpPr>
          <p:cNvPr id="5" name="Hình Bầu dục 4">
            <a:extLst>
              <a:ext uri="{FF2B5EF4-FFF2-40B4-BE49-F238E27FC236}">
                <a16:creationId xmlns:a16="http://schemas.microsoft.com/office/drawing/2014/main" id="{AC513219-8C3C-432D-AC44-C612FFB04DBF}"/>
              </a:ext>
            </a:extLst>
          </p:cNvPr>
          <p:cNvSpPr/>
          <p:nvPr/>
        </p:nvSpPr>
        <p:spPr>
          <a:xfrm>
            <a:off x="4141065" y="3232718"/>
            <a:ext cx="3467100" cy="3115051"/>
          </a:xfrm>
          <a:prstGeom prst="ellipse">
            <a:avLst/>
          </a:prstGeom>
          <a:solidFill>
            <a:srgbClr val="FFFF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ình Bầu dục 5">
            <a:extLst>
              <a:ext uri="{FF2B5EF4-FFF2-40B4-BE49-F238E27FC236}">
                <a16:creationId xmlns:a16="http://schemas.microsoft.com/office/drawing/2014/main" id="{05A8520E-B5A4-410D-A265-E52A06543C55}"/>
              </a:ext>
            </a:extLst>
          </p:cNvPr>
          <p:cNvSpPr/>
          <p:nvPr/>
        </p:nvSpPr>
        <p:spPr>
          <a:xfrm>
            <a:off x="635898" y="3264766"/>
            <a:ext cx="3297973" cy="3047836"/>
          </a:xfrm>
          <a:prstGeom prst="ellipse">
            <a:avLst/>
          </a:prstGeom>
          <a:solidFill>
            <a:srgbClr val="FF00FF"/>
          </a:solidFill>
          <a:ln w="12700" cap="flat" cmpd="sng" algn="ctr">
            <a:solidFill>
              <a:srgbClr val="FF66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Hình Bầu dục 6">
            <a:extLst>
              <a:ext uri="{FF2B5EF4-FFF2-40B4-BE49-F238E27FC236}">
                <a16:creationId xmlns:a16="http://schemas.microsoft.com/office/drawing/2014/main" id="{148DC420-CA30-43AE-AD29-F1EBF2BF598B}"/>
              </a:ext>
            </a:extLst>
          </p:cNvPr>
          <p:cNvSpPr/>
          <p:nvPr/>
        </p:nvSpPr>
        <p:spPr>
          <a:xfrm>
            <a:off x="815452" y="3440322"/>
            <a:ext cx="2938863" cy="2721575"/>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6600"/>
                </a:solidFill>
                <a:effectLst/>
                <a:uLnTx/>
                <a:uFillTx/>
                <a:latin typeface="#9Slide05 Claudia" pitchFamily="2" charset="0"/>
                <a:sym typeface="Arial"/>
              </a:rPr>
              <a:t>Thực</a:t>
            </a:r>
            <a:r>
              <a:rPr kumimoji="0" lang="en-US" sz="2400" b="0" i="0" u="none" strike="noStrike" kern="0" cap="none" spc="0" normalizeH="0" noProof="0">
                <a:ln>
                  <a:noFill/>
                </a:ln>
                <a:solidFill>
                  <a:srgbClr val="FF6600"/>
                </a:solidFill>
                <a:effectLst/>
                <a:uLnTx/>
                <a:uFillTx/>
                <a:latin typeface="#9Slide05 Claudia" pitchFamily="2" charset="0"/>
                <a:sym typeface="Arial"/>
              </a:rPr>
              <a:t> trạng khai thác khoáng sản ở nước ta?</a:t>
            </a:r>
            <a:endParaRPr kumimoji="0" lang="en-US" sz="2400" b="0" i="0" u="none" strike="noStrike" kern="0" cap="none" spc="0" normalizeH="0" baseline="0" noProof="0">
              <a:ln>
                <a:noFill/>
              </a:ln>
              <a:solidFill>
                <a:srgbClr val="FF6600"/>
              </a:solidFill>
              <a:effectLst/>
              <a:uLnTx/>
              <a:uFillTx/>
              <a:latin typeface="#9Slide05 Claudia" pitchFamily="2" charset="0"/>
              <a:sym typeface="Arial"/>
            </a:endParaRPr>
          </a:p>
        </p:txBody>
      </p:sp>
      <p:sp>
        <p:nvSpPr>
          <p:cNvPr id="8" name="Hình Bầu dục 7">
            <a:extLst>
              <a:ext uri="{FF2B5EF4-FFF2-40B4-BE49-F238E27FC236}">
                <a16:creationId xmlns:a16="http://schemas.microsoft.com/office/drawing/2014/main" id="{8B545CAA-C229-4541-9965-31CF92E2DE45}"/>
              </a:ext>
            </a:extLst>
          </p:cNvPr>
          <p:cNvSpPr/>
          <p:nvPr/>
        </p:nvSpPr>
        <p:spPr>
          <a:xfrm>
            <a:off x="4368833" y="3461412"/>
            <a:ext cx="3044283" cy="2697782"/>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8000"/>
                </a:solidFill>
                <a:latin typeface="#9Slide05 Claudia" pitchFamily="2" charset="0"/>
                <a:sym typeface="Arial"/>
              </a:rPr>
              <a:t>Hoạt động khai thác khoáng sản ảnh hưởng đến tài nguyên và môi trường như thế nào?</a:t>
            </a:r>
            <a:endParaRPr kumimoji="0" lang="en-US" sz="2400" b="0" i="0" u="none" strike="noStrike" kern="0" cap="none" spc="0" normalizeH="0" baseline="0" noProof="0">
              <a:ln>
                <a:noFill/>
              </a:ln>
              <a:solidFill>
                <a:srgbClr val="008000"/>
              </a:solidFill>
              <a:effectLst/>
              <a:uLnTx/>
              <a:uFillTx/>
              <a:latin typeface="#9Slide05 Claudia" pitchFamily="2" charset="0"/>
              <a:sym typeface="Arial"/>
            </a:endParaRPr>
          </a:p>
        </p:txBody>
      </p:sp>
      <p:sp>
        <p:nvSpPr>
          <p:cNvPr id="9" name="Hình Bầu dục 8">
            <a:extLst>
              <a:ext uri="{FF2B5EF4-FFF2-40B4-BE49-F238E27FC236}">
                <a16:creationId xmlns:a16="http://schemas.microsoft.com/office/drawing/2014/main" id="{1A83FDCB-7D98-493E-83B1-42B81373A36C}"/>
              </a:ext>
            </a:extLst>
          </p:cNvPr>
          <p:cNvSpPr/>
          <p:nvPr/>
        </p:nvSpPr>
        <p:spPr>
          <a:xfrm>
            <a:off x="8039100" y="3222951"/>
            <a:ext cx="3467100" cy="3115051"/>
          </a:xfrm>
          <a:prstGeom prst="ellipse">
            <a:avLst/>
          </a:prstGeom>
          <a:solidFill>
            <a:srgbClr val="00B05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Hình Bầu dục 9">
            <a:extLst>
              <a:ext uri="{FF2B5EF4-FFF2-40B4-BE49-F238E27FC236}">
                <a16:creationId xmlns:a16="http://schemas.microsoft.com/office/drawing/2014/main" id="{DF618286-7701-4B2F-80A7-E8FDB5EC192B}"/>
              </a:ext>
            </a:extLst>
          </p:cNvPr>
          <p:cNvSpPr/>
          <p:nvPr/>
        </p:nvSpPr>
        <p:spPr>
          <a:xfrm>
            <a:off x="8229599" y="3452219"/>
            <a:ext cx="3044283" cy="2697782"/>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FF0066"/>
                </a:solidFill>
                <a:latin typeface="#9Slide05 Claudia" pitchFamily="2" charset="0"/>
                <a:sym typeface="Arial"/>
              </a:rPr>
              <a:t>Biện </a:t>
            </a:r>
            <a:r>
              <a:rPr kumimoji="0" lang="en-US" sz="2400" b="0" i="0" u="none" strike="noStrike" kern="0" cap="none" spc="0" normalizeH="0" baseline="0" noProof="0">
                <a:ln>
                  <a:noFill/>
                </a:ln>
                <a:solidFill>
                  <a:srgbClr val="FF0066"/>
                </a:solidFill>
                <a:effectLst/>
                <a:uLnTx/>
                <a:uFillTx/>
                <a:latin typeface="#9Slide05 Claudia" pitchFamily="2" charset="0"/>
                <a:sym typeface="Arial"/>
              </a:rPr>
              <a:t>pháp để góp phần bảo vệ và khai thác h</a:t>
            </a:r>
            <a:r>
              <a:rPr lang="en-US" sz="2400" kern="0">
                <a:solidFill>
                  <a:srgbClr val="FF0066"/>
                </a:solidFill>
                <a:latin typeface="#9Slide05 Claudia" pitchFamily="2" charset="0"/>
                <a:sym typeface="Arial"/>
              </a:rPr>
              <a:t>ợp lí</a:t>
            </a:r>
            <a:r>
              <a:rPr kumimoji="0" lang="en-US" sz="2400" b="0" i="0" u="none" strike="noStrike" kern="0" cap="none" spc="0" normalizeH="0" baseline="0" noProof="0">
                <a:ln>
                  <a:noFill/>
                </a:ln>
                <a:solidFill>
                  <a:srgbClr val="FF0066"/>
                </a:solidFill>
                <a:effectLst/>
                <a:uLnTx/>
                <a:uFillTx/>
                <a:latin typeface="#9Slide05 Claudia" pitchFamily="2" charset="0"/>
                <a:sym typeface="Arial"/>
              </a:rPr>
              <a:t> TN khoáng sản</a:t>
            </a:r>
          </a:p>
        </p:txBody>
      </p:sp>
      <p:sp>
        <p:nvSpPr>
          <p:cNvPr id="13" name="Hộp Văn bản 12">
            <a:extLst>
              <a:ext uri="{FF2B5EF4-FFF2-40B4-BE49-F238E27FC236}">
                <a16:creationId xmlns:a16="http://schemas.microsoft.com/office/drawing/2014/main" id="{6F331336-2A2F-40D8-91F8-E3AB31689D16}"/>
              </a:ext>
            </a:extLst>
          </p:cNvPr>
          <p:cNvSpPr txBox="1"/>
          <p:nvPr/>
        </p:nvSpPr>
        <p:spPr>
          <a:xfrm>
            <a:off x="8723040" y="2573520"/>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4,6</a:t>
            </a:r>
          </a:p>
        </p:txBody>
      </p:sp>
      <p:sp>
        <p:nvSpPr>
          <p:cNvPr id="16" name="Hộp Văn bản 15">
            <a:extLst>
              <a:ext uri="{FF2B5EF4-FFF2-40B4-BE49-F238E27FC236}">
                <a16:creationId xmlns:a16="http://schemas.microsoft.com/office/drawing/2014/main" id="{D8113748-9BBC-4D28-8C02-76382090BBFE}"/>
              </a:ext>
            </a:extLst>
          </p:cNvPr>
          <p:cNvSpPr txBox="1"/>
          <p:nvPr/>
        </p:nvSpPr>
        <p:spPr>
          <a:xfrm>
            <a:off x="4985615" y="2573178"/>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2,5</a:t>
            </a:r>
          </a:p>
        </p:txBody>
      </p:sp>
      <p:sp>
        <p:nvSpPr>
          <p:cNvPr id="17" name="Hộp Văn bản 16">
            <a:extLst>
              <a:ext uri="{FF2B5EF4-FFF2-40B4-BE49-F238E27FC236}">
                <a16:creationId xmlns:a16="http://schemas.microsoft.com/office/drawing/2014/main" id="{F3D07A74-3498-44CA-A4FF-32786BD16012}"/>
              </a:ext>
            </a:extLst>
          </p:cNvPr>
          <p:cNvSpPr txBox="1"/>
          <p:nvPr/>
        </p:nvSpPr>
        <p:spPr>
          <a:xfrm>
            <a:off x="1347930" y="2526101"/>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1,3</a:t>
            </a:r>
          </a:p>
        </p:txBody>
      </p:sp>
      <p:pic>
        <p:nvPicPr>
          <p:cNvPr id="15" name="3P">
            <a:hlinkClick r:id="" action="ppaction://media"/>
            <a:extLst>
              <a:ext uri="{FF2B5EF4-FFF2-40B4-BE49-F238E27FC236}">
                <a16:creationId xmlns:a16="http://schemas.microsoft.com/office/drawing/2014/main" id="{1F674DA3-1E68-4486-8376-317D9D54C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88376" y="416888"/>
            <a:ext cx="2016224" cy="1170117"/>
          </a:xfrm>
          <a:prstGeom prst="rect">
            <a:avLst/>
          </a:prstGeom>
        </p:spPr>
      </p:pic>
    </p:spTree>
    <p:extLst>
      <p:ext uri="{BB962C8B-B14F-4D97-AF65-F5344CB8AC3E}">
        <p14:creationId xmlns:p14="http://schemas.microsoft.com/office/powerpoint/2010/main" val="2691297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8014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indefinite"/>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5"/>
                                        </p:tgtEl>
                                      </p:cBhvr>
                                    </p:cmd>
                                  </p:childTnLst>
                                </p:cTn>
                              </p:par>
                            </p:childTnLst>
                          </p:cTn>
                        </p:par>
                      </p:childTnLst>
                    </p:cTn>
                  </p:par>
                </p:childTnLst>
              </p:cTn>
              <p:nextCondLst>
                <p:cond evt="onClick" delay="0">
                  <p:tgtEl>
                    <p:spTgt spid="15"/>
                  </p:tgtEl>
                </p:cond>
              </p:nextCondLst>
            </p:seq>
            <p:video>
              <p:cMediaNode vol="80000">
                <p:cTn id="63" fill="hold" display="0">
                  <p:stCondLst>
                    <p:cond delay="indefinite"/>
                  </p:stCondLst>
                </p:cTn>
                <p:tgtEl>
                  <p:spTgt spid="15"/>
                </p:tgtEl>
              </p:cMediaNode>
            </p:video>
          </p:childTnLst>
        </p:cTn>
      </p:par>
    </p:tnLst>
    <p:bldLst>
      <p:bldP spid="5" grpId="0" animBg="1"/>
      <p:bldP spid="6" grpId="0" animBg="1"/>
      <p:bldP spid="7" grpId="0" animBg="1"/>
      <p:bldP spid="8" grpId="0" animBg="1"/>
      <p:bldP spid="9" grpId="0" animBg="1"/>
      <p:bldP spid="10" grpId="0" animBg="1"/>
      <p:bldP spid="13"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Động Powerpoint Đẹp ❤️ Tải 777+ Hình Động PPT Cute">
            <a:extLst>
              <a:ext uri="{FF2B5EF4-FFF2-40B4-BE49-F238E27FC236}">
                <a16:creationId xmlns:a16="http://schemas.microsoft.com/office/drawing/2014/main" id="{2ECCC358-A98E-4E00-898C-71CA54F661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61575"/>
            <a:ext cx="1981200" cy="16063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E91CB38E-24DE-490E-A97C-51DB53FB1AAE}"/>
              </a:ext>
            </a:extLst>
          </p:cNvPr>
          <p:cNvSpPr txBox="1"/>
          <p:nvPr/>
        </p:nvSpPr>
        <p:spPr>
          <a:xfrm>
            <a:off x="2676600" y="470839"/>
            <a:ext cx="7610400" cy="1246299"/>
          </a:xfrm>
          <a:prstGeom prst="roundRect">
            <a:avLst/>
          </a:prstGeom>
          <a:solidFill>
            <a:srgbClr val="FFFFFF"/>
          </a:solidFill>
          <a:ln w="38100">
            <a:no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Th</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ực trạng khai thác </a:t>
            </a: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tài nguyên khoáng sản </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ở n</a:t>
            </a:r>
            <a:r>
              <a:rPr lang="vi-VN"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ư</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ớc ta?</a:t>
            </a: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 </a:t>
            </a:r>
          </a:p>
        </p:txBody>
      </p:sp>
      <p:sp>
        <p:nvSpPr>
          <p:cNvPr id="6" name="Hộp Văn bản 5">
            <a:extLst>
              <a:ext uri="{FF2B5EF4-FFF2-40B4-BE49-F238E27FC236}">
                <a16:creationId xmlns:a16="http://schemas.microsoft.com/office/drawing/2014/main" id="{5EB0B078-507B-478F-A65E-BB2AA5ACA247}"/>
              </a:ext>
            </a:extLst>
          </p:cNvPr>
          <p:cNvSpPr txBox="1"/>
          <p:nvPr/>
        </p:nvSpPr>
        <p:spPr>
          <a:xfrm>
            <a:off x="2182990" y="4029322"/>
            <a:ext cx="9620634" cy="523220"/>
          </a:xfrm>
          <a:prstGeom prst="rect">
            <a:avLst/>
          </a:prstGeom>
          <a:noFill/>
        </p:spPr>
        <p:txBody>
          <a:bodyPr wrap="square">
            <a:spAutoFit/>
          </a:bodyPr>
          <a:lstStyle/>
          <a:p>
            <a:pPr lvl="0">
              <a:spcAft>
                <a:spcPts val="600"/>
              </a:spcAft>
              <a:defRPr/>
            </a:pPr>
            <a:r>
              <a:rPr lang="en-US"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M</a:t>
            </a:r>
            <a:r>
              <a:rPr lang="vi-VN"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ột số loại khoáng sản bị khai thác quá mức dẫn tới nguy cơ cạn kiệt,</a:t>
            </a:r>
            <a:endPar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endParaRPr>
          </a:p>
        </p:txBody>
      </p:sp>
      <p:pic>
        <p:nvPicPr>
          <p:cNvPr id="7" name="Hình ảnh 6">
            <a:extLst>
              <a:ext uri="{FF2B5EF4-FFF2-40B4-BE49-F238E27FC236}">
                <a16:creationId xmlns:a16="http://schemas.microsoft.com/office/drawing/2014/main" id="{C6DD7357-3C2E-485F-AF49-EBACC8702DB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5157192"/>
            <a:ext cx="872142" cy="784655"/>
          </a:xfrm>
          <a:prstGeom prst="rect">
            <a:avLst/>
          </a:prstGeom>
        </p:spPr>
      </p:pic>
      <p:pic>
        <p:nvPicPr>
          <p:cNvPr id="8" name="Hình ảnh 7">
            <a:extLst>
              <a:ext uri="{FF2B5EF4-FFF2-40B4-BE49-F238E27FC236}">
                <a16:creationId xmlns:a16="http://schemas.microsoft.com/office/drawing/2014/main" id="{510E35BE-6C8F-451F-BDE6-5D25B15F9E7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2598976"/>
            <a:ext cx="872142" cy="784655"/>
          </a:xfrm>
          <a:prstGeom prst="rect">
            <a:avLst/>
          </a:prstGeom>
        </p:spPr>
      </p:pic>
      <p:pic>
        <p:nvPicPr>
          <p:cNvPr id="9" name="Hình ảnh 8">
            <a:extLst>
              <a:ext uri="{FF2B5EF4-FFF2-40B4-BE49-F238E27FC236}">
                <a16:creationId xmlns:a16="http://schemas.microsoft.com/office/drawing/2014/main" id="{5F1C9DD5-7BB7-451B-944B-8E63612E288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3822326"/>
            <a:ext cx="872142" cy="784655"/>
          </a:xfrm>
          <a:prstGeom prst="rect">
            <a:avLst/>
          </a:prstGeom>
        </p:spPr>
      </p:pic>
      <p:sp>
        <p:nvSpPr>
          <p:cNvPr id="10" name="Hộp Văn bản 9">
            <a:extLst>
              <a:ext uri="{FF2B5EF4-FFF2-40B4-BE49-F238E27FC236}">
                <a16:creationId xmlns:a16="http://schemas.microsoft.com/office/drawing/2014/main" id="{12410CC8-5D1A-4F61-8B2D-6A655C65FFE4}"/>
              </a:ext>
            </a:extLst>
          </p:cNvPr>
          <p:cNvSpPr txBox="1"/>
          <p:nvPr/>
        </p:nvSpPr>
        <p:spPr>
          <a:xfrm>
            <a:off x="2129974" y="2647340"/>
            <a:ext cx="9726666" cy="954107"/>
          </a:xfrm>
          <a:prstGeom prst="rect">
            <a:avLst/>
          </a:prstGeom>
          <a:noFill/>
        </p:spPr>
        <p:txBody>
          <a:bodyPr wrap="square">
            <a:spAutoFit/>
          </a:bodyPr>
          <a:lstStyle/>
          <a:p>
            <a:pPr lvl="0">
              <a:spcAft>
                <a:spcPts val="600"/>
              </a:spcAft>
              <a:defRPr/>
            </a:pPr>
            <a:r>
              <a:rPr lang="en-US"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K</a:t>
            </a:r>
            <a:r>
              <a:rPr lang="vi-VN"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hai thác và sử dụng còn chưa hợp lí, công nghệ khai thác còn lạc hậu,... gây lãng phí, ảnh hưởng xấu đến môi trường và phát triển bền vững</a:t>
            </a:r>
            <a:endPar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endParaRPr>
          </a:p>
        </p:txBody>
      </p:sp>
      <p:sp>
        <p:nvSpPr>
          <p:cNvPr id="14" name="Hộp Văn bản 9">
            <a:extLst>
              <a:ext uri="{FF2B5EF4-FFF2-40B4-BE49-F238E27FC236}">
                <a16:creationId xmlns:a16="http://schemas.microsoft.com/office/drawing/2014/main" id="{FEFA8CBF-B169-404C-8C8D-56DC26DF4E77}"/>
              </a:ext>
            </a:extLst>
          </p:cNvPr>
          <p:cNvSpPr txBox="1"/>
          <p:nvPr/>
        </p:nvSpPr>
        <p:spPr>
          <a:xfrm>
            <a:off x="2129974" y="5157192"/>
            <a:ext cx="8958600" cy="954107"/>
          </a:xfrm>
          <a:prstGeom prst="rect">
            <a:avLst/>
          </a:prstGeom>
          <a:no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rPr>
              <a:t>Nhiều loại khoáng sản chưa được thăm dò, đánh giá đầy đủ tiềm năng, giá trị.</a:t>
            </a:r>
          </a:p>
        </p:txBody>
      </p:sp>
    </p:spTree>
    <p:extLst>
      <p:ext uri="{BB962C8B-B14F-4D97-AF65-F5344CB8AC3E}">
        <p14:creationId xmlns:p14="http://schemas.microsoft.com/office/powerpoint/2010/main" val="951305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6" name="Hình chữ nhật: Góc Tròn 1">
            <a:extLst>
              <a:ext uri="{FF2B5EF4-FFF2-40B4-BE49-F238E27FC236}">
                <a16:creationId xmlns:a16="http://schemas.microsoft.com/office/drawing/2014/main" id="{387E10F8-87B6-4E95-8690-E397631C1871}"/>
              </a:ext>
            </a:extLst>
          </p:cNvPr>
          <p:cNvSpPr/>
          <p:nvPr/>
        </p:nvSpPr>
        <p:spPr>
          <a:xfrm>
            <a:off x="659396" y="1196752"/>
            <a:ext cx="10873208" cy="3600400"/>
          </a:xfrm>
          <a:custGeom>
            <a:avLst/>
            <a:gdLst>
              <a:gd name="connsiteX0" fmla="*/ 0 w 9029700"/>
              <a:gd name="connsiteY0" fmla="*/ 217408 h 1304423"/>
              <a:gd name="connsiteX1" fmla="*/ 217408 w 9029700"/>
              <a:gd name="connsiteY1" fmla="*/ 0 h 1304423"/>
              <a:gd name="connsiteX2" fmla="*/ 790400 w 9029700"/>
              <a:gd name="connsiteY2" fmla="*/ 0 h 1304423"/>
              <a:gd name="connsiteX3" fmla="*/ 1449341 w 9029700"/>
              <a:gd name="connsiteY3" fmla="*/ 0 h 1304423"/>
              <a:gd name="connsiteX4" fmla="*/ 1936385 w 9029700"/>
              <a:gd name="connsiteY4" fmla="*/ 0 h 1304423"/>
              <a:gd name="connsiteX5" fmla="*/ 2595326 w 9029700"/>
              <a:gd name="connsiteY5" fmla="*/ 0 h 1304423"/>
              <a:gd name="connsiteX6" fmla="*/ 2996420 w 9029700"/>
              <a:gd name="connsiteY6" fmla="*/ 0 h 1304423"/>
              <a:gd name="connsiteX7" fmla="*/ 3569413 w 9029700"/>
              <a:gd name="connsiteY7" fmla="*/ 0 h 1304423"/>
              <a:gd name="connsiteX8" fmla="*/ 3884559 w 9029700"/>
              <a:gd name="connsiteY8" fmla="*/ 0 h 1304423"/>
              <a:gd name="connsiteX9" fmla="*/ 4629448 w 9029700"/>
              <a:gd name="connsiteY9" fmla="*/ 0 h 1304423"/>
              <a:gd name="connsiteX10" fmla="*/ 5202441 w 9029700"/>
              <a:gd name="connsiteY10" fmla="*/ 0 h 1304423"/>
              <a:gd name="connsiteX11" fmla="*/ 5947331 w 9029700"/>
              <a:gd name="connsiteY11" fmla="*/ 0 h 1304423"/>
              <a:gd name="connsiteX12" fmla="*/ 6434374 w 9029700"/>
              <a:gd name="connsiteY12" fmla="*/ 0 h 1304423"/>
              <a:gd name="connsiteX13" fmla="*/ 6835469 w 9029700"/>
              <a:gd name="connsiteY13" fmla="*/ 0 h 1304423"/>
              <a:gd name="connsiteX14" fmla="*/ 7408461 w 9029700"/>
              <a:gd name="connsiteY14" fmla="*/ 0 h 1304423"/>
              <a:gd name="connsiteX15" fmla="*/ 8067402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067402 w 9029700"/>
              <a:gd name="connsiteY21" fmla="*/ 1304423 h 1304423"/>
              <a:gd name="connsiteX22" fmla="*/ 7752256 w 9029700"/>
              <a:gd name="connsiteY22" fmla="*/ 1304423 h 1304423"/>
              <a:gd name="connsiteX23" fmla="*/ 7351162 w 9029700"/>
              <a:gd name="connsiteY23" fmla="*/ 1304423 h 1304423"/>
              <a:gd name="connsiteX24" fmla="*/ 6950067 w 9029700"/>
              <a:gd name="connsiteY24" fmla="*/ 1304423 h 1304423"/>
              <a:gd name="connsiteX25" fmla="*/ 6377075 w 9029700"/>
              <a:gd name="connsiteY25" fmla="*/ 1304423 h 1304423"/>
              <a:gd name="connsiteX26" fmla="*/ 5804083 w 9029700"/>
              <a:gd name="connsiteY26" fmla="*/ 1304423 h 1304423"/>
              <a:gd name="connsiteX27" fmla="*/ 5317039 w 9029700"/>
              <a:gd name="connsiteY27" fmla="*/ 1304423 h 1304423"/>
              <a:gd name="connsiteX28" fmla="*/ 4572149 w 9029700"/>
              <a:gd name="connsiteY28" fmla="*/ 1304423 h 1304423"/>
              <a:gd name="connsiteX29" fmla="*/ 4171055 w 9029700"/>
              <a:gd name="connsiteY29" fmla="*/ 1304423 h 1304423"/>
              <a:gd name="connsiteX30" fmla="*/ 3426165 w 9029700"/>
              <a:gd name="connsiteY30" fmla="*/ 1304423 h 1304423"/>
              <a:gd name="connsiteX31" fmla="*/ 3025070 w 9029700"/>
              <a:gd name="connsiteY31" fmla="*/ 1304423 h 1304423"/>
              <a:gd name="connsiteX32" fmla="*/ 2366129 w 9029700"/>
              <a:gd name="connsiteY32" fmla="*/ 1304423 h 1304423"/>
              <a:gd name="connsiteX33" fmla="*/ 1621239 w 9029700"/>
              <a:gd name="connsiteY33" fmla="*/ 1304423 h 1304423"/>
              <a:gd name="connsiteX34" fmla="*/ 1306093 w 9029700"/>
              <a:gd name="connsiteY34" fmla="*/ 1304423 h 1304423"/>
              <a:gd name="connsiteX35" fmla="*/ 217408 w 9029700"/>
              <a:gd name="connsiteY35" fmla="*/ 1304423 h 1304423"/>
              <a:gd name="connsiteX36" fmla="*/ 0 w 9029700"/>
              <a:gd name="connsiteY36" fmla="*/ 1087015 h 1304423"/>
              <a:gd name="connsiteX37" fmla="*/ 0 w 9029700"/>
              <a:gd name="connsiteY37" fmla="*/ 669604 h 1304423"/>
              <a:gd name="connsiteX38" fmla="*/ 0 w 9029700"/>
              <a:gd name="connsiteY38"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29700" h="1304423" fill="none" extrusionOk="0">
                <a:moveTo>
                  <a:pt x="0" y="217408"/>
                </a:moveTo>
                <a:cubicBezTo>
                  <a:pt x="4007" y="107636"/>
                  <a:pt x="106176" y="4112"/>
                  <a:pt x="217408" y="0"/>
                </a:cubicBezTo>
                <a:cubicBezTo>
                  <a:pt x="491511" y="-27685"/>
                  <a:pt x="555815" y="48286"/>
                  <a:pt x="790400" y="0"/>
                </a:cubicBezTo>
                <a:cubicBezTo>
                  <a:pt x="1024985" y="-48286"/>
                  <a:pt x="1304381" y="2552"/>
                  <a:pt x="1449341" y="0"/>
                </a:cubicBezTo>
                <a:cubicBezTo>
                  <a:pt x="1594301" y="-2552"/>
                  <a:pt x="1751350" y="22515"/>
                  <a:pt x="1936385" y="0"/>
                </a:cubicBezTo>
                <a:cubicBezTo>
                  <a:pt x="2121420" y="-22515"/>
                  <a:pt x="2388212" y="15019"/>
                  <a:pt x="2595326" y="0"/>
                </a:cubicBezTo>
                <a:cubicBezTo>
                  <a:pt x="2802440" y="-15019"/>
                  <a:pt x="2827963" y="25268"/>
                  <a:pt x="2996420" y="0"/>
                </a:cubicBezTo>
                <a:cubicBezTo>
                  <a:pt x="3164877" y="-25268"/>
                  <a:pt x="3424083" y="38889"/>
                  <a:pt x="3569413" y="0"/>
                </a:cubicBezTo>
                <a:cubicBezTo>
                  <a:pt x="3714743" y="-38889"/>
                  <a:pt x="3752075" y="23097"/>
                  <a:pt x="3884559" y="0"/>
                </a:cubicBezTo>
                <a:cubicBezTo>
                  <a:pt x="4017043" y="-23097"/>
                  <a:pt x="4297795" y="20675"/>
                  <a:pt x="4629448" y="0"/>
                </a:cubicBezTo>
                <a:cubicBezTo>
                  <a:pt x="4961101" y="-20675"/>
                  <a:pt x="5019250" y="17134"/>
                  <a:pt x="5202441" y="0"/>
                </a:cubicBezTo>
                <a:cubicBezTo>
                  <a:pt x="5385632" y="-17134"/>
                  <a:pt x="5693453" y="44427"/>
                  <a:pt x="5947331" y="0"/>
                </a:cubicBezTo>
                <a:cubicBezTo>
                  <a:pt x="6201209" y="-44427"/>
                  <a:pt x="6211259" y="56416"/>
                  <a:pt x="6434374" y="0"/>
                </a:cubicBezTo>
                <a:cubicBezTo>
                  <a:pt x="6657489" y="-56416"/>
                  <a:pt x="6705841" y="42178"/>
                  <a:pt x="6835469" y="0"/>
                </a:cubicBezTo>
                <a:cubicBezTo>
                  <a:pt x="6965098" y="-42178"/>
                  <a:pt x="7224462" y="21473"/>
                  <a:pt x="7408461" y="0"/>
                </a:cubicBezTo>
                <a:cubicBezTo>
                  <a:pt x="7592460" y="-21473"/>
                  <a:pt x="7841017" y="60924"/>
                  <a:pt x="8067402" y="0"/>
                </a:cubicBezTo>
                <a:cubicBezTo>
                  <a:pt x="8293787" y="-60924"/>
                  <a:pt x="8581530" y="31330"/>
                  <a:pt x="8812292" y="0"/>
                </a:cubicBezTo>
                <a:cubicBezTo>
                  <a:pt x="8931013" y="20432"/>
                  <a:pt x="9018830" y="87810"/>
                  <a:pt x="9029700" y="217408"/>
                </a:cubicBezTo>
                <a:cubicBezTo>
                  <a:pt x="9062066" y="319701"/>
                  <a:pt x="9023224" y="498648"/>
                  <a:pt x="9029700" y="660908"/>
                </a:cubicBezTo>
                <a:cubicBezTo>
                  <a:pt x="9036176" y="823168"/>
                  <a:pt x="8993958" y="922091"/>
                  <a:pt x="9029700" y="1087015"/>
                </a:cubicBezTo>
                <a:cubicBezTo>
                  <a:pt x="9032053" y="1177281"/>
                  <a:pt x="8919083" y="1323710"/>
                  <a:pt x="8812292" y="1304423"/>
                </a:cubicBezTo>
                <a:cubicBezTo>
                  <a:pt x="8479236" y="1373194"/>
                  <a:pt x="8306061" y="1227038"/>
                  <a:pt x="8067402" y="1304423"/>
                </a:cubicBezTo>
                <a:cubicBezTo>
                  <a:pt x="7828743" y="1381808"/>
                  <a:pt x="7883456" y="1273563"/>
                  <a:pt x="7752256" y="1304423"/>
                </a:cubicBezTo>
                <a:cubicBezTo>
                  <a:pt x="7621056" y="1335283"/>
                  <a:pt x="7486440" y="1285437"/>
                  <a:pt x="7351162" y="1304423"/>
                </a:cubicBezTo>
                <a:cubicBezTo>
                  <a:pt x="7215884" y="1323409"/>
                  <a:pt x="7051204" y="1296273"/>
                  <a:pt x="6950067" y="1304423"/>
                </a:cubicBezTo>
                <a:cubicBezTo>
                  <a:pt x="6848931" y="1312573"/>
                  <a:pt x="6517495" y="1267566"/>
                  <a:pt x="6377075" y="1304423"/>
                </a:cubicBezTo>
                <a:cubicBezTo>
                  <a:pt x="6236655" y="1341280"/>
                  <a:pt x="5977888" y="1299879"/>
                  <a:pt x="5804083" y="1304423"/>
                </a:cubicBezTo>
                <a:cubicBezTo>
                  <a:pt x="5630278" y="1308967"/>
                  <a:pt x="5483832" y="1283403"/>
                  <a:pt x="5317039" y="1304423"/>
                </a:cubicBezTo>
                <a:cubicBezTo>
                  <a:pt x="5150246" y="1325443"/>
                  <a:pt x="4838952" y="1221158"/>
                  <a:pt x="4572149" y="1304423"/>
                </a:cubicBezTo>
                <a:cubicBezTo>
                  <a:pt x="4305346" y="1387688"/>
                  <a:pt x="4308619" y="1291456"/>
                  <a:pt x="4171055" y="1304423"/>
                </a:cubicBezTo>
                <a:cubicBezTo>
                  <a:pt x="4033491" y="1317390"/>
                  <a:pt x="3626580" y="1215549"/>
                  <a:pt x="3426165" y="1304423"/>
                </a:cubicBezTo>
                <a:cubicBezTo>
                  <a:pt x="3225750" y="1393297"/>
                  <a:pt x="3188809" y="1278515"/>
                  <a:pt x="3025070" y="1304423"/>
                </a:cubicBezTo>
                <a:cubicBezTo>
                  <a:pt x="2861331" y="1330331"/>
                  <a:pt x="2519973" y="1229012"/>
                  <a:pt x="2366129" y="1304423"/>
                </a:cubicBezTo>
                <a:cubicBezTo>
                  <a:pt x="2212285" y="1379834"/>
                  <a:pt x="1912629" y="1261224"/>
                  <a:pt x="1621239" y="1304423"/>
                </a:cubicBezTo>
                <a:cubicBezTo>
                  <a:pt x="1329849" y="1347622"/>
                  <a:pt x="1460301" y="1287333"/>
                  <a:pt x="1306093" y="1304423"/>
                </a:cubicBezTo>
                <a:cubicBezTo>
                  <a:pt x="1151885" y="1321513"/>
                  <a:pt x="724126" y="1203982"/>
                  <a:pt x="217408" y="1304423"/>
                </a:cubicBezTo>
                <a:cubicBezTo>
                  <a:pt x="113315" y="1280556"/>
                  <a:pt x="-13579" y="1213420"/>
                  <a:pt x="0" y="1087015"/>
                </a:cubicBezTo>
                <a:cubicBezTo>
                  <a:pt x="-45816" y="921675"/>
                  <a:pt x="24280" y="765041"/>
                  <a:pt x="0" y="669604"/>
                </a:cubicBezTo>
                <a:cubicBezTo>
                  <a:pt x="-24280" y="574167"/>
                  <a:pt x="37922" y="418252"/>
                  <a:pt x="0" y="217408"/>
                </a:cubicBezTo>
                <a:close/>
              </a:path>
              <a:path w="9029700" h="1304423" stroke="0"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Hiện trạng khai thác và sử dụng tài nguyên khoáng sản</a:t>
            </a:r>
            <a:endPar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Nước ta có nguồn tài nguyên khoáng sản khá phong phú, đa dạng, nhiều loại khoáng sản có trữ lượng lớn, chất lượng tốt,…. =&gt;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C</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ung cấp nguyên liệu, nhiên liệu cho nhiều ngành công nghiệp cũng như đảm bảo an ninh năng lượng cho quốc gia.</a:t>
            </a: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Tuy nhiên, việc khai thác và sử dụng còn chưa hợp lí, công nghệ khai thác còn lạc hậu,... gây lãng phí, ảnh hưởng xấu đến môi trường và phát triển bền vững.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Một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số loại khoáng sản bị khai thác quá mức dẫn tới nguy cơ cạn kiệt</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a:t>
            </a:r>
            <a:endParaRPr kumimoji="0" lang="en-US" sz="2400" b="0" i="0" u="none" strike="noStrike" kern="120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973211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4D247EA-BF73-4B02-9275-C392EBB8FEFE}"/>
              </a:ext>
            </a:extLst>
          </p:cNvPr>
          <p:cNvPicPr>
            <a:picLocks noChangeAspect="1"/>
          </p:cNvPicPr>
          <p:nvPr/>
        </p:nvPicPr>
        <p:blipFill>
          <a:blip r:embed="rId2"/>
          <a:stretch>
            <a:fillRect/>
          </a:stretch>
        </p:blipFill>
        <p:spPr>
          <a:xfrm>
            <a:off x="277590" y="332657"/>
            <a:ext cx="5481522" cy="2981325"/>
          </a:xfrm>
          <a:prstGeom prst="rect">
            <a:avLst/>
          </a:prstGeom>
        </p:spPr>
      </p:pic>
      <p:pic>
        <p:nvPicPr>
          <p:cNvPr id="6" name="Hình ảnh 5">
            <a:extLst>
              <a:ext uri="{FF2B5EF4-FFF2-40B4-BE49-F238E27FC236}">
                <a16:creationId xmlns:a16="http://schemas.microsoft.com/office/drawing/2014/main" id="{716F1034-4666-4D53-8F61-D34525ABA54C}"/>
              </a:ext>
            </a:extLst>
          </p:cNvPr>
          <p:cNvPicPr>
            <a:picLocks noChangeAspect="1"/>
          </p:cNvPicPr>
          <p:nvPr/>
        </p:nvPicPr>
        <p:blipFill>
          <a:blip r:embed="rId3"/>
          <a:stretch>
            <a:fillRect/>
          </a:stretch>
        </p:blipFill>
        <p:spPr>
          <a:xfrm>
            <a:off x="290290" y="3567982"/>
            <a:ext cx="5481523" cy="3013075"/>
          </a:xfrm>
          <a:prstGeom prst="rect">
            <a:avLst/>
          </a:prstGeom>
        </p:spPr>
      </p:pic>
      <p:pic>
        <p:nvPicPr>
          <p:cNvPr id="7" name="Hình ảnh 6">
            <a:extLst>
              <a:ext uri="{FF2B5EF4-FFF2-40B4-BE49-F238E27FC236}">
                <a16:creationId xmlns:a16="http://schemas.microsoft.com/office/drawing/2014/main" id="{7D3936D3-1DB4-4B66-BA94-2A76CA103A51}"/>
              </a:ext>
            </a:extLst>
          </p:cNvPr>
          <p:cNvPicPr>
            <a:picLocks noChangeAspect="1"/>
          </p:cNvPicPr>
          <p:nvPr/>
        </p:nvPicPr>
        <p:blipFill rotWithShape="1">
          <a:blip r:embed="rId4"/>
          <a:srcRect t="4383"/>
          <a:stretch/>
        </p:blipFill>
        <p:spPr>
          <a:xfrm>
            <a:off x="5879976" y="332656"/>
            <a:ext cx="6096000" cy="2981325"/>
          </a:xfrm>
          <a:prstGeom prst="rect">
            <a:avLst/>
          </a:prstGeom>
        </p:spPr>
      </p:pic>
      <p:pic>
        <p:nvPicPr>
          <p:cNvPr id="8" name="Hình ảnh 7">
            <a:extLst>
              <a:ext uri="{FF2B5EF4-FFF2-40B4-BE49-F238E27FC236}">
                <a16:creationId xmlns:a16="http://schemas.microsoft.com/office/drawing/2014/main" id="{EDD79AA4-C472-44CE-8BA0-EBDC7965D38A}"/>
              </a:ext>
            </a:extLst>
          </p:cNvPr>
          <p:cNvPicPr>
            <a:picLocks noChangeAspect="1"/>
          </p:cNvPicPr>
          <p:nvPr/>
        </p:nvPicPr>
        <p:blipFill>
          <a:blip r:embed="rId5"/>
          <a:stretch>
            <a:fillRect/>
          </a:stretch>
        </p:blipFill>
        <p:spPr>
          <a:xfrm>
            <a:off x="5879976" y="3599734"/>
            <a:ext cx="6096000" cy="3013075"/>
          </a:xfrm>
          <a:prstGeom prst="rect">
            <a:avLst/>
          </a:prstGeom>
        </p:spPr>
      </p:pic>
    </p:spTree>
    <p:extLst>
      <p:ext uri="{BB962C8B-B14F-4D97-AF65-F5344CB8AC3E}">
        <p14:creationId xmlns:p14="http://schemas.microsoft.com/office/powerpoint/2010/main" val="1855984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33721C3-A29F-48DC-855D-1DDF01F591B4}"/>
              </a:ext>
            </a:extLst>
          </p:cNvPr>
          <p:cNvPicPr>
            <a:picLocks noChangeAspect="1"/>
          </p:cNvPicPr>
          <p:nvPr/>
        </p:nvPicPr>
        <p:blipFill>
          <a:blip r:embed="rId2"/>
          <a:stretch>
            <a:fillRect/>
          </a:stretch>
        </p:blipFill>
        <p:spPr>
          <a:xfrm>
            <a:off x="609600" y="370912"/>
            <a:ext cx="4686300" cy="6116175"/>
          </a:xfrm>
          <a:prstGeom prst="rect">
            <a:avLst/>
          </a:prstGeom>
        </p:spPr>
      </p:pic>
      <p:pic>
        <p:nvPicPr>
          <p:cNvPr id="6" name="Hình ảnh 5">
            <a:extLst>
              <a:ext uri="{FF2B5EF4-FFF2-40B4-BE49-F238E27FC236}">
                <a16:creationId xmlns:a16="http://schemas.microsoft.com/office/drawing/2014/main" id="{157ED9EA-AEC9-4940-A755-8735201B7CA0}"/>
              </a:ext>
            </a:extLst>
          </p:cNvPr>
          <p:cNvPicPr>
            <a:picLocks noChangeAspect="1"/>
          </p:cNvPicPr>
          <p:nvPr/>
        </p:nvPicPr>
        <p:blipFill>
          <a:blip r:embed="rId3"/>
          <a:stretch>
            <a:fillRect/>
          </a:stretch>
        </p:blipFill>
        <p:spPr>
          <a:xfrm>
            <a:off x="9003870" y="576064"/>
            <a:ext cx="2578530" cy="2348880"/>
          </a:xfrm>
          <a:prstGeom prst="rect">
            <a:avLst/>
          </a:prstGeom>
        </p:spPr>
      </p:pic>
      <p:pic>
        <p:nvPicPr>
          <p:cNvPr id="7" name="Picture 6">
            <a:extLst>
              <a:ext uri="{FF2B5EF4-FFF2-40B4-BE49-F238E27FC236}">
                <a16:creationId xmlns:a16="http://schemas.microsoft.com/office/drawing/2014/main" id="{FB12C43F-6546-42FC-9866-5C41F01CDB72}"/>
              </a:ext>
            </a:extLst>
          </p:cNvPr>
          <p:cNvPicPr>
            <a:picLocks noChangeAspect="1"/>
          </p:cNvPicPr>
          <p:nvPr/>
        </p:nvPicPr>
        <p:blipFill>
          <a:blip r:embed="rId4"/>
          <a:stretch>
            <a:fillRect/>
          </a:stretch>
        </p:blipFill>
        <p:spPr>
          <a:xfrm>
            <a:off x="6096000" y="576064"/>
            <a:ext cx="2348880" cy="2348880"/>
          </a:xfrm>
          <a:prstGeom prst="rect">
            <a:avLst/>
          </a:prstGeom>
        </p:spPr>
      </p:pic>
      <p:pic>
        <p:nvPicPr>
          <p:cNvPr id="8" name="Picture 7">
            <a:extLst>
              <a:ext uri="{FF2B5EF4-FFF2-40B4-BE49-F238E27FC236}">
                <a16:creationId xmlns:a16="http://schemas.microsoft.com/office/drawing/2014/main" id="{80BB61EC-0450-43BD-8E4C-D95EF7DEFAEC}"/>
              </a:ext>
            </a:extLst>
          </p:cNvPr>
          <p:cNvPicPr>
            <a:picLocks noChangeAspect="1"/>
          </p:cNvPicPr>
          <p:nvPr/>
        </p:nvPicPr>
        <p:blipFill>
          <a:blip r:embed="rId5"/>
          <a:stretch>
            <a:fillRect/>
          </a:stretch>
        </p:blipFill>
        <p:spPr>
          <a:xfrm>
            <a:off x="7464152" y="3605054"/>
            <a:ext cx="2852937" cy="2852937"/>
          </a:xfrm>
          <a:prstGeom prst="rect">
            <a:avLst/>
          </a:prstGeom>
        </p:spPr>
      </p:pic>
    </p:spTree>
    <p:extLst>
      <p:ext uri="{BB962C8B-B14F-4D97-AF65-F5344CB8AC3E}">
        <p14:creationId xmlns:p14="http://schemas.microsoft.com/office/powerpoint/2010/main" val="2840175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665</Words>
  <Application>Microsoft Office PowerPoint</Application>
  <PresentationFormat>Widescreen</PresentationFormat>
  <Paragraphs>47</Paragraphs>
  <Slides>16</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#9Slide02 Noi dung dai</vt:lpstr>
      <vt:lpstr>#9Slide02 Noi dung rat dai</vt:lpstr>
      <vt:lpstr>#9Slide03 Arima Madurai</vt:lpstr>
      <vt:lpstr>#9Slide03 Arima Madurai Black</vt:lpstr>
      <vt:lpstr>#9Slide04 SFU Belle</vt:lpstr>
      <vt:lpstr>#9Slide05 Claudia</vt:lpstr>
      <vt:lpstr>#9Slide05 Fourth Light</vt:lpstr>
      <vt:lpstr>#9Slide07 IcielCadena</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2026-01-11T14:28:02Z</dcterms:created>
  <dcterms:modified xsi:type="dcterms:W3CDTF">2026-01-11T14:28:23Z</dcterms:modified>
</cp:coreProperties>
</file>