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732" r:id="rId3"/>
    <p:sldId id="734" r:id="rId4"/>
    <p:sldId id="703" r:id="rId5"/>
    <p:sldId id="747" r:id="rId6"/>
    <p:sldId id="746" r:id="rId7"/>
    <p:sldId id="748" r:id="rId8"/>
    <p:sldId id="761" r:id="rId9"/>
    <p:sldId id="735" r:id="rId10"/>
    <p:sldId id="743" r:id="rId11"/>
    <p:sldId id="749" r:id="rId12"/>
    <p:sldId id="750" r:id="rId13"/>
    <p:sldId id="751" r:id="rId14"/>
    <p:sldId id="752" r:id="rId15"/>
    <p:sldId id="753" r:id="rId16"/>
    <p:sldId id="671" r:id="rId17"/>
    <p:sldId id="737" r:id="rId18"/>
    <p:sldId id="738" r:id="rId19"/>
  </p:sldIdLst>
  <p:sldSz cx="12192000" cy="6858000"/>
  <p:notesSz cx="6858000" cy="9144000"/>
  <p:embeddedFontLst>
    <p:embeddedFont>
      <p:font typeface="#9Slide03 SFU Futura_12" panose="020B0604020202020204" charset="0"/>
      <p:regular r:id="rId21"/>
    </p:embeddedFont>
    <p:embeddedFont>
      <p:font typeface="#9Slide07 IcielKoni" panose="020B0604020202020204" charset="0"/>
      <p:bold r:id="rId22"/>
    </p:embeddedFont>
    <p:embeddedFont>
      <p:font typeface="Cambria" panose="02040503050406030204" pitchFamily="18" charset="0"/>
      <p:regular r:id="rId23"/>
      <p:bold r:id="rId24"/>
      <p:italic r:id="rId25"/>
      <p:boldItalic r:id="rId26"/>
    </p:embeddedFont>
    <p:embeddedFont>
      <p:font typeface="Lato Regular" panose="020B0604020202020204" charset="0"/>
      <p:regular r:id="rId27"/>
    </p:embeddedFont>
    <p:embeddedFont>
      <p:font typeface="Tahoma" panose="020B0604030504040204" pitchFamily="34" charset="0"/>
      <p:regular r:id="rId28"/>
      <p:bold r:id="rId29"/>
    </p:embeddedFont>
    <p:embeddedFont>
      <p:font typeface="#9Slide03 Oswald Medium" panose="020B0604020202020204" charset="0"/>
      <p:regular r:id="rId30"/>
    </p:embeddedFont>
    <p:embeddedFont>
      <p:font typeface="#9Slide03 BoosterNextFYBlack" panose="020B0604020202020204" charset="0"/>
      <p:regular r:id="rId31"/>
    </p:embeddedFont>
    <p:embeddedFont>
      <p:font typeface="#9Slide05 SVNClementine" panose="020F0502020204030203" charset="0"/>
      <p:regular r:id="rId32"/>
    </p:embeddedFont>
    <p:embeddedFont>
      <p:font typeface="#9Slide03 SFU Futura_03" panose="020B0604020202020204" charset="0"/>
      <p:regular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D0F5FE"/>
    <a:srgbClr val="FFE699"/>
    <a:srgbClr val="2B8D3A"/>
    <a:srgbClr val="385723"/>
    <a:srgbClr val="129748"/>
    <a:srgbClr val="FCF0E4"/>
    <a:srgbClr val="DEEBF7"/>
    <a:srgbClr val="3F93D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273" autoAdjust="0"/>
  </p:normalViewPr>
  <p:slideViewPr>
    <p:cSldViewPr snapToGrid="0">
      <p:cViewPr varScale="1">
        <p:scale>
          <a:sx n="67" d="100"/>
          <a:sy n="67"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0E3EA-ADDA-4349-99F2-234BA093FA35}" type="slidenum">
              <a:rPr lang="en-US" smtClean="0"/>
              <a:t>2</a:t>
            </a:fld>
            <a:endParaRPr lang="en-US"/>
          </a:p>
        </p:txBody>
      </p:sp>
    </p:spTree>
    <p:extLst>
      <p:ext uri="{BB962C8B-B14F-4D97-AF65-F5344CB8AC3E}">
        <p14:creationId xmlns:p14="http://schemas.microsoft.com/office/powerpoint/2010/main" val="334034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92897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169463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142300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7</a:t>
            </a:fld>
            <a:endParaRPr lang="en-US"/>
          </a:p>
        </p:txBody>
      </p:sp>
    </p:spTree>
    <p:extLst>
      <p:ext uri="{BB962C8B-B14F-4D97-AF65-F5344CB8AC3E}">
        <p14:creationId xmlns:p14="http://schemas.microsoft.com/office/powerpoint/2010/main" val="974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307730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335224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18.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5.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30.png"/><Relationship Id="rId2" Type="http://schemas.openxmlformats.org/officeDocument/2006/relationships/image" Target="../media/image39.png"/><Relationship Id="rId16" Type="http://schemas.microsoft.com/office/2007/relationships/hdphoto" Target="../media/hdphoto22.wdp"/><Relationship Id="rId1" Type="http://schemas.openxmlformats.org/officeDocument/2006/relationships/slideLayout" Target="../slideLayouts/slideLayout1.xml"/><Relationship Id="rId6" Type="http://schemas.openxmlformats.org/officeDocument/2006/relationships/image" Target="../media/image41.png"/><Relationship Id="rId11" Type="http://schemas.microsoft.com/office/2007/relationships/hdphoto" Target="../media/hdphoto20.wdp"/><Relationship Id="rId5" Type="http://schemas.microsoft.com/office/2007/relationships/hdphoto" Target="../media/hdphoto18.wdp"/><Relationship Id="rId1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 Id="rId14" Type="http://schemas.microsoft.com/office/2007/relationships/hdphoto" Target="../media/hdphoto21.wdp"/></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microsoft.com/office/2007/relationships/hdphoto" Target="../media/hdphoto6.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microsoft.com/office/2007/relationships/hdphoto" Target="../media/hdphoto8.wdp"/><Relationship Id="rId4" Type="http://schemas.openxmlformats.org/officeDocument/2006/relationships/image" Target="../media/image15.png"/><Relationship Id="rId9"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14.jpeg"/><Relationship Id="rId5" Type="http://schemas.openxmlformats.org/officeDocument/2006/relationships/image" Target="../media/image20.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22.png"/><Relationship Id="rId4" Type="http://schemas.microsoft.com/office/2007/relationships/hdphoto" Target="../media/hdphoto11.wdp"/><Relationship Id="rId9" Type="http://schemas.microsoft.com/office/2007/relationships/hdphoto" Target="../media/hdphoto14.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5.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6729" y="2191819"/>
            <a:ext cx="5179954" cy="1569660"/>
          </a:xfrm>
          <a:prstGeom prst="rect">
            <a:avLst/>
          </a:prstGeom>
          <a:ln w="6350">
            <a:solidFill>
              <a:schemeClr val="accent4">
                <a:lumMod val="50000"/>
              </a:schemeClr>
            </a:solidFill>
            <a:prstDash val="solid"/>
          </a:ln>
        </p:spPr>
        <p:txBody>
          <a:bodyPr wrap="square">
            <a:spAutoFit/>
          </a:bodyPr>
          <a:lstStyle/>
          <a:p>
            <a:pPr algn="just"/>
            <a:r>
              <a:rPr lang="en-US" sz="4000" b="1" dirty="0" err="1">
                <a:solidFill>
                  <a:srgbClr val="0070C0"/>
                </a:solidFill>
                <a:latin typeface="#9Slide03 SFU Futura_12" panose="020B0604020202020204" charset="0"/>
                <a:cs typeface="#9Slide04 Pridi SemiBold" panose="00000700000000000000" pitchFamily="2" charset="-34"/>
              </a:rPr>
              <a:t>Tìm</a:t>
            </a:r>
            <a:r>
              <a:rPr lang="en-US" sz="4000" b="1" dirty="0">
                <a:solidFill>
                  <a:srgbClr val="0070C0"/>
                </a:solidFill>
                <a:latin typeface="#9Slide03 SFU Futura_12" panose="020B0604020202020204" charset="0"/>
                <a:cs typeface="#9Slide04 Pridi SemiBold" panose="00000700000000000000" pitchFamily="2" charset="-34"/>
              </a:rPr>
              <a:t> </a:t>
            </a:r>
            <a:r>
              <a:rPr lang="en-US" sz="4000" b="1" dirty="0" err="1">
                <a:solidFill>
                  <a:srgbClr val="0070C0"/>
                </a:solidFill>
                <a:latin typeface="#9Slide03 SFU Futura_12" panose="020B0604020202020204" charset="0"/>
                <a:cs typeface="#9Slide04 Pridi SemiBold" panose="00000700000000000000" pitchFamily="2" charset="-34"/>
              </a:rPr>
              <a:t>từ</a:t>
            </a:r>
            <a:r>
              <a:rPr lang="en-US" sz="4000" b="1" dirty="0">
                <a:solidFill>
                  <a:srgbClr val="0070C0"/>
                </a:solidFill>
                <a:latin typeface="#9Slide03 SFU Futura_12" panose="020B0604020202020204" charset="0"/>
                <a:cs typeface="#9Slide04 Pridi SemiBold" panose="00000700000000000000" pitchFamily="2" charset="-34"/>
              </a:rPr>
              <a:t> </a:t>
            </a:r>
            <a:r>
              <a:rPr lang="en-US" sz="4000" b="1" dirty="0" err="1">
                <a:solidFill>
                  <a:srgbClr val="0070C0"/>
                </a:solidFill>
                <a:latin typeface="#9Slide03 SFU Futura_12" panose="020B0604020202020204" charset="0"/>
                <a:cs typeface="#9Slide04 Pridi SemiBold" panose="00000700000000000000" pitchFamily="2" charset="-34"/>
              </a:rPr>
              <a:t>khóa</a:t>
            </a:r>
            <a:r>
              <a:rPr lang="en-US" sz="4000" b="1" dirty="0">
                <a:solidFill>
                  <a:srgbClr val="0070C0"/>
                </a:solidFill>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có</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nghĩa</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theo</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hàng</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ngang</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dọc</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chéo</a:t>
            </a:r>
            <a:r>
              <a:rPr lang="en-US" sz="2800" b="1" dirty="0">
                <a:latin typeface="#9Slide03 SFU Futura_12" panose="020B0604020202020204" charset="0"/>
                <a:cs typeface="#9Slide04 Pridi SemiBold" panose="00000700000000000000" pitchFamily="2" charset="-34"/>
              </a:rPr>
              <a:t> </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giơ</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tay</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phát</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biểu</a:t>
            </a:r>
            <a:endParaRPr lang="en-US" sz="2800" b="1" dirty="0">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8196" name="Picture 4" descr="Hình ảnh Phim Hoạt Hình Kính Lúp Minh Họa, Sách Clipart, Kính Lúp Hoạt  Hình, Kính Lúp Tròn miễn phí tải tập tin PNG PSDComment và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42" b="89975" l="4750" r="93583">
                        <a14:foregroundMark x1="4833" y1="82122" x2="4833" y2="82122"/>
                        <a14:foregroundMark x1="93583" y1="42523" x2="93583" y2="42523"/>
                      </a14:backgroundRemoval>
                    </a14:imgEffect>
                  </a14:imgLayer>
                </a14:imgProps>
              </a:ext>
              <a:ext uri="{28A0092B-C50C-407E-A947-70E740481C1C}">
                <a14:useLocalDpi xmlns:a14="http://schemas.microsoft.com/office/drawing/2010/main" val="0"/>
              </a:ext>
            </a:extLst>
          </a:blip>
          <a:srcRect t="7643" r="4411" b="9450"/>
          <a:stretch/>
        </p:blipFill>
        <p:spPr bwMode="auto">
          <a:xfrm>
            <a:off x="5655149" y="1534988"/>
            <a:ext cx="6081382" cy="5261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76123" y="2903292"/>
            <a:ext cx="6933949" cy="1600438"/>
          </a:xfrm>
          <a:prstGeom prst="rect">
            <a:avLst/>
          </a:prstGeom>
          <a:noFill/>
        </p:spPr>
        <p:txBody>
          <a:bodyPr wrap="none" lIns="121920" tIns="60960" rIns="121920" bIns="60960">
            <a:spAutoFit/>
          </a:bodyPr>
          <a:lstStyle/>
          <a:p>
            <a:pPr algn="ctr"/>
            <a:r>
              <a:rPr lang="en-US" sz="8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AI TINH MẮT </a:t>
            </a:r>
            <a:r>
              <a:rPr lang="en-US" sz="9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a:t>
            </a:r>
          </a:p>
        </p:txBody>
      </p:sp>
      <p:sp>
        <p:nvSpPr>
          <p:cNvPr id="15" name="Rectangle 14"/>
          <p:cNvSpPr/>
          <p:nvPr/>
        </p:nvSpPr>
        <p:spPr>
          <a:xfrm>
            <a:off x="166728" y="4483783"/>
            <a:ext cx="5179955" cy="830997"/>
          </a:xfrm>
          <a:prstGeom prst="rect">
            <a:avLst/>
          </a:prstGeom>
          <a:ln w="6350">
            <a:solidFill>
              <a:schemeClr val="accent4">
                <a:lumMod val="50000"/>
              </a:schemeClr>
            </a:solidFill>
            <a:prstDash val="solid"/>
          </a:ln>
        </p:spPr>
        <p:txBody>
          <a:bodyPr wrap="square">
            <a:spAutoFit/>
          </a:bodyPr>
          <a:lstStyle/>
          <a:p>
            <a:pPr algn="just"/>
            <a:r>
              <a:rPr lang="en-US" sz="2800" b="1" dirty="0" err="1">
                <a:latin typeface="#9Slide03 SFU Futura_12" panose="020B0604020202020204" charset="0"/>
                <a:cs typeface="#9Slide04 Pridi SemiBold" panose="00000700000000000000" pitchFamily="2" charset="-34"/>
                <a:sym typeface="Wingdings" panose="05000000000000000000" pitchFamily="2" charset="2"/>
              </a:rPr>
              <a:t>Thời</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gian</a:t>
            </a:r>
            <a:r>
              <a:rPr lang="en-US" sz="2800" b="1" dirty="0">
                <a:latin typeface="#9Slide03 SFU Futura_12" panose="020B0604020202020204" charset="0"/>
                <a:cs typeface="#9Slide04 Pridi SemiBold" panose="00000700000000000000" pitchFamily="2" charset="-34"/>
                <a:sym typeface="Wingdings" panose="05000000000000000000" pitchFamily="2" charset="2"/>
              </a:rPr>
              <a:t>:</a:t>
            </a:r>
            <a:r>
              <a:rPr lang="en-US" sz="4800" b="1" dirty="0">
                <a:latin typeface="#9Slide03 SFU Futura_12" panose="020B0604020202020204" charset="0"/>
                <a:cs typeface="#9Slide04 Pridi SemiBold" panose="00000700000000000000" pitchFamily="2" charset="-34"/>
                <a:sym typeface="Wingdings" panose="05000000000000000000" pitchFamily="2" charset="2"/>
              </a:rPr>
              <a:t> </a:t>
            </a:r>
            <a:r>
              <a:rPr lang="en-US" sz="4000" b="1" dirty="0">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3</a:t>
            </a:r>
            <a:r>
              <a:rPr lang="en-US" sz="4800" b="1" dirty="0">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phút</a:t>
            </a:r>
            <a:endParaRPr lang="en-US" sz="2800" b="1" dirty="0">
              <a:solidFill>
                <a:srgbClr val="0070C0"/>
              </a:solidFill>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8200"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6198" t="8932" r="15052" b="9818"/>
          <a:stretch/>
        </p:blipFill>
        <p:spPr bwMode="auto">
          <a:xfrm>
            <a:off x="3673446" y="4503730"/>
            <a:ext cx="635318" cy="75083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ACF3748-F078-40CC-BB38-8E4BEA5907EE}"/>
              </a:ext>
            </a:extLst>
          </p:cNvPr>
          <p:cNvGrpSpPr/>
          <p:nvPr/>
        </p:nvGrpSpPr>
        <p:grpSpPr>
          <a:xfrm>
            <a:off x="2682074" y="-39689"/>
            <a:ext cx="7008398" cy="1509204"/>
            <a:chOff x="3182943" y="131370"/>
            <a:chExt cx="7026862" cy="1509204"/>
          </a:xfrm>
        </p:grpSpPr>
        <p:sp>
          <p:nvSpPr>
            <p:cNvPr id="16"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6250F2-351E-44CA-A071-9F67D77DF914}"/>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8" name="Picture 2" descr="Space rocket icon Royalty Free Vector Image - VectorStock"/>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528578" y="-224382"/>
            <a:ext cx="661488" cy="207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51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a:solidFill>
                  <a:prstClr val="white"/>
                </a:solidFill>
                <a:latin typeface="#9Slide03 SFU Futura_12" panose="020B0604020202020204" charset="0"/>
              </a:rPr>
              <a:t>Nguyên nhân gây ô nhiễm </a:t>
            </a:r>
            <a:r>
              <a:rPr lang="en-US" sz="4000" b="1" kern="0" dirty="0" err="1">
                <a:solidFill>
                  <a:prstClr val="white"/>
                </a:solidFill>
                <a:latin typeface="#9Slide03 SFU Futura_12" panose="020B0604020202020204" charset="0"/>
              </a:rPr>
              <a:t>nguồn</a:t>
            </a:r>
            <a:r>
              <a:rPr lang="en-US" sz="4000" b="1" kern="0" dirty="0">
                <a:solidFill>
                  <a:prstClr val="white"/>
                </a:solidFill>
                <a:latin typeface="#9Slide03 SFU Futura_12" panose="020B0604020202020204" charset="0"/>
              </a:rPr>
              <a:t> </a:t>
            </a:r>
            <a:r>
              <a:rPr lang="en-US" sz="4000" b="1" kern="0" dirty="0" err="1">
                <a:solidFill>
                  <a:prstClr val="white"/>
                </a:solidFill>
                <a:latin typeface="#9Slide03 SFU Futura_12" panose="020B0604020202020204" charset="0"/>
              </a:rPr>
              <a:t>nước</a:t>
            </a:r>
            <a:r>
              <a:rPr lang="en-US" sz="4000" b="1" kern="0" dirty="0">
                <a:solidFill>
                  <a:prstClr val="white"/>
                </a:solidFill>
                <a:latin typeface="#9Slide03 SFU Futura_12" panose="020B0604020202020204" charset="0"/>
              </a:rPr>
              <a:t> </a:t>
            </a:r>
            <a:r>
              <a:rPr lang="vi-VN" sz="4000" b="1" kern="0" dirty="0">
                <a:solidFill>
                  <a:prstClr val="white"/>
                </a:solidFill>
                <a:latin typeface="#9Slide03 SFU Futura_12" panose="020B0604020202020204" charset="0"/>
              </a:rPr>
              <a:t>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3855251"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85723"/>
                </a:solidFill>
                <a:latin typeface="#9Slide03 SFU Futura_12" panose="020B0604020202020204" charset="0"/>
              </a:rPr>
              <a:t>Chất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thải</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từ</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các</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hoạt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động</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sản</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xuất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và</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sinh</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hoạt</a:t>
            </a:r>
            <a:r>
              <a:rPr lang="en-US" sz="2800" b="1" dirty="0">
                <a:solidFill>
                  <a:srgbClr val="385723"/>
                </a:solidFill>
                <a:latin typeface="#9Slide03 SFU Futura_12" panose="020B0604020202020204" charset="0"/>
              </a:rPr>
              <a:t>.</a:t>
            </a: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529" y="3162155"/>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ontaminación ambiental. producción de residuos. descarga de desechos al  océano. | Vector Premiu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2350" l="10000" r="90000">
                        <a14:foregroundMark x1="31950" y1="88200" x2="36600" y2="88650"/>
                        <a14:foregroundMark x1="36100" y1="88650" x2="36100" y2="87300"/>
                        <a14:foregroundMark x1="43950" y1="86350" x2="40300" y2="92350"/>
                        <a14:foregroundMark x1="40300" y1="92350" x2="40300" y2="92350"/>
                        <a14:foregroundMark x1="40300" y1="91900" x2="40300" y2="91900"/>
                        <a14:foregroundMark x1="36600" y1="12950" x2="60600" y2="20800"/>
                        <a14:foregroundMark x1="60600" y1="18000" x2="57350" y2="35550"/>
                        <a14:foregroundMark x1="57850" y1="20800" x2="56450" y2="33700"/>
                        <a14:foregroundMark x1="36100" y1="13850" x2="30100" y2="12450"/>
                        <a14:foregroundMark x1="43500" y1="24950" x2="49050" y2="36950"/>
                        <a14:foregroundMark x1="38900" y1="24500" x2="34750" y2="24950"/>
                        <a14:foregroundMark x1="52300" y1="61900" x2="63850" y2="71600"/>
                        <a14:foregroundMark x1="61050" y1="72950" x2="59700" y2="70650"/>
                      </a14:backgroundRemoval>
                    </a14:imgEffect>
                  </a14:imgLayer>
                </a14:imgProps>
              </a:ext>
              <a:ext uri="{28A0092B-C50C-407E-A947-70E740481C1C}">
                <a14:useLocalDpi xmlns:a14="http://schemas.microsoft.com/office/drawing/2010/main" val="0"/>
              </a:ext>
            </a:extLst>
          </a:blip>
          <a:srcRect l="13957" t="7389" r="11692" b="7175"/>
          <a:stretch/>
        </p:blipFill>
        <p:spPr bwMode="auto">
          <a:xfrm>
            <a:off x="6739440" y="1446996"/>
            <a:ext cx="5452559" cy="537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2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a:solidFill>
                  <a:prstClr val="white"/>
                </a:solidFill>
                <a:latin typeface="#9Slide03 SFU Futura_12" panose="020B0604020202020204" charset="0"/>
              </a:rPr>
              <a:t>Kể tên các nguồn năng lượng sạch?</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4497951"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385723"/>
                </a:solidFill>
                <a:latin typeface="#9Slide03 SFU Futura_12" panose="020B0604020202020204" charset="0"/>
              </a:rPr>
              <a:t>Năng lượng từ Mặt Trời, gió, nước.</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529" y="3162155"/>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in năng lượng mặt trời mono 110w | Phượng Hoàng Solar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140" y="2005766"/>
            <a:ext cx="4591654" cy="469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9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a:solidFill>
                  <a:prstClr val="white"/>
                </a:solidFill>
                <a:latin typeface="#9Slide03 SFU Futura_12" panose="020B0604020202020204" charset="0"/>
              </a:rPr>
              <a:t>Biểu hiện của biến đổi khí hậu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692685" y="2274919"/>
            <a:ext cx="4497951" cy="41567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385723"/>
                </a:solidFill>
                <a:latin typeface="#9Slide03 SFU Futura_12" panose="020B0604020202020204" charset="0"/>
              </a:rPr>
              <a:t>Gia tăng các hiện tượng thời tiết cực đoan: nắng nóng bất thường ở Bắc Âu, cháy rừng ở Nam Âu, mưa lũ ở Tây và Trung Âu, …</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777" y="3662218"/>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26,312 Waldbrand Vektorgrafiken, Cliparts und Illustrationen Kaufen - 123RF"/>
          <p:cNvPicPr>
            <a:picLocks noChangeAspect="1" noChangeArrowheads="1"/>
          </p:cNvPicPr>
          <p:nvPr/>
        </p:nvPicPr>
        <p:blipFill rotWithShape="1">
          <a:blip r:embed="rId3">
            <a:extLst>
              <a:ext uri="{28A0092B-C50C-407E-A947-70E740481C1C}">
                <a14:useLocalDpi xmlns:a14="http://schemas.microsoft.com/office/drawing/2010/main" val="0"/>
              </a:ext>
            </a:extLst>
          </a:blip>
          <a:srcRect l="10371" t="3667" r="6629" b="3334"/>
          <a:stretch/>
        </p:blipFill>
        <p:spPr bwMode="auto">
          <a:xfrm>
            <a:off x="7543799" y="1895062"/>
            <a:ext cx="4401919" cy="493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8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a:solidFill>
                  <a:prstClr val="white"/>
                </a:solidFill>
                <a:latin typeface="#9Slide03 SFU Futura_12" panose="020B0604020202020204" charset="0"/>
              </a:rPr>
              <a:t>Biện pháp ứng phó với biến đổi khí hậu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165142" y="2300711"/>
            <a:ext cx="5988761" cy="83975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385723"/>
                </a:solidFill>
                <a:latin typeface="#9Slide03 SFU Futura_12" panose="020B0604020202020204" charset="0"/>
              </a:rPr>
              <a:t> Trồng và bảo vệ rừng.</a:t>
            </a: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386" y="2300711"/>
            <a:ext cx="882755" cy="7881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9">
            <a:extLst>
              <a:ext uri="{FF2B5EF4-FFF2-40B4-BE49-F238E27FC236}">
                <a16:creationId xmlns:a16="http://schemas.microsoft.com/office/drawing/2014/main" id="{BFA45D50-FA36-4AB1-A1D6-FE93ACDAF9AA}"/>
              </a:ext>
            </a:extLst>
          </p:cNvPr>
          <p:cNvSpPr/>
          <p:nvPr/>
        </p:nvSpPr>
        <p:spPr>
          <a:xfrm>
            <a:off x="2169402" y="3520324"/>
            <a:ext cx="5988761" cy="1006030"/>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385723"/>
                </a:solidFill>
                <a:latin typeface="#9Slide03 SFU Futura_12" panose="020B0604020202020204" charset="0"/>
              </a:rPr>
              <a:t>Hạn chế tối đa việc sử dụng nhiên liệu hóa thạch.</a:t>
            </a:r>
          </a:p>
        </p:txBody>
      </p:sp>
      <p:sp>
        <p:nvSpPr>
          <p:cNvPr id="10" name="Rectangle: Rounded Corners 19">
            <a:extLst>
              <a:ext uri="{FF2B5EF4-FFF2-40B4-BE49-F238E27FC236}">
                <a16:creationId xmlns:a16="http://schemas.microsoft.com/office/drawing/2014/main" id="{BFA45D50-FA36-4AB1-A1D6-FE93ACDAF9AA}"/>
              </a:ext>
            </a:extLst>
          </p:cNvPr>
          <p:cNvSpPr/>
          <p:nvPr/>
        </p:nvSpPr>
        <p:spPr>
          <a:xfrm>
            <a:off x="2165141" y="4981222"/>
            <a:ext cx="5988761" cy="1022403"/>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385723"/>
                </a:solidFill>
                <a:latin typeface="#9Slide03 SFU Futura_12" panose="020B0604020202020204" charset="0"/>
              </a:rPr>
              <a:t>Phát triển các nguồn năng lượng tái tạo, thân thiện với môi trường</a:t>
            </a:r>
            <a:r>
              <a:rPr lang="en-US" sz="2800" b="1" dirty="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pic>
        <p:nvPicPr>
          <p:cNvPr id="12"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87" y="3603461"/>
            <a:ext cx="882755" cy="788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86" y="5106512"/>
            <a:ext cx="882755" cy="7881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207223" y="2576614"/>
            <a:ext cx="4175798" cy="3630042"/>
            <a:chOff x="8207223" y="2576614"/>
            <a:chExt cx="4175798" cy="3630042"/>
          </a:xfrm>
        </p:grpSpPr>
        <p:pic>
          <p:nvPicPr>
            <p:cNvPr id="17"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8207223" y="2576614"/>
              <a:ext cx="4175798" cy="363004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8429625" y="4414838"/>
              <a:ext cx="612150" cy="671512"/>
            </a:xfrm>
            <a:custGeom>
              <a:avLst/>
              <a:gdLst>
                <a:gd name="connsiteX0" fmla="*/ 0 w 612150"/>
                <a:gd name="connsiteY0" fmla="*/ 271462 h 671512"/>
                <a:gd name="connsiteX1" fmla="*/ 71438 w 612150"/>
                <a:gd name="connsiteY1" fmla="*/ 214312 h 671512"/>
                <a:gd name="connsiteX2" fmla="*/ 171450 w 612150"/>
                <a:gd name="connsiteY2" fmla="*/ 128587 h 671512"/>
                <a:gd name="connsiteX3" fmla="*/ 257175 w 612150"/>
                <a:gd name="connsiteY3" fmla="*/ 71437 h 671512"/>
                <a:gd name="connsiteX4" fmla="*/ 300038 w 612150"/>
                <a:gd name="connsiteY4" fmla="*/ 28575 h 671512"/>
                <a:gd name="connsiteX5" fmla="*/ 342900 w 612150"/>
                <a:gd name="connsiteY5" fmla="*/ 0 h 671512"/>
                <a:gd name="connsiteX6" fmla="*/ 471488 w 612150"/>
                <a:gd name="connsiteY6" fmla="*/ 14287 h 671512"/>
                <a:gd name="connsiteX7" fmla="*/ 514350 w 612150"/>
                <a:gd name="connsiteY7" fmla="*/ 28575 h 671512"/>
                <a:gd name="connsiteX8" fmla="*/ 557213 w 612150"/>
                <a:gd name="connsiteY8" fmla="*/ 71437 h 671512"/>
                <a:gd name="connsiteX9" fmla="*/ 585788 w 612150"/>
                <a:gd name="connsiteY9" fmla="*/ 114300 h 671512"/>
                <a:gd name="connsiteX10" fmla="*/ 585788 w 612150"/>
                <a:gd name="connsiteY10" fmla="*/ 328612 h 671512"/>
                <a:gd name="connsiteX11" fmla="*/ 500063 w 612150"/>
                <a:gd name="connsiteY11" fmla="*/ 385762 h 671512"/>
                <a:gd name="connsiteX12" fmla="*/ 414338 w 612150"/>
                <a:gd name="connsiteY12" fmla="*/ 485775 h 671512"/>
                <a:gd name="connsiteX13" fmla="*/ 314325 w 612150"/>
                <a:gd name="connsiteY13" fmla="*/ 528637 h 671512"/>
                <a:gd name="connsiteX14" fmla="*/ 271463 w 612150"/>
                <a:gd name="connsiteY14" fmla="*/ 571500 h 671512"/>
                <a:gd name="connsiteX15" fmla="*/ 228600 w 612150"/>
                <a:gd name="connsiteY15" fmla="*/ 585787 h 671512"/>
                <a:gd name="connsiteX16" fmla="*/ 214313 w 612150"/>
                <a:gd name="connsiteY16"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150" h="671512">
                  <a:moveTo>
                    <a:pt x="0" y="271462"/>
                  </a:moveTo>
                  <a:cubicBezTo>
                    <a:pt x="23813" y="252412"/>
                    <a:pt x="48646" y="234572"/>
                    <a:pt x="71438" y="214312"/>
                  </a:cubicBezTo>
                  <a:cubicBezTo>
                    <a:pt x="175379" y="121921"/>
                    <a:pt x="84088" y="186829"/>
                    <a:pt x="171450" y="128587"/>
                  </a:cubicBezTo>
                  <a:cubicBezTo>
                    <a:pt x="233259" y="35875"/>
                    <a:pt x="157818" y="128212"/>
                    <a:pt x="257175" y="71437"/>
                  </a:cubicBezTo>
                  <a:cubicBezTo>
                    <a:pt x="274718" y="61412"/>
                    <a:pt x="284516" y="41510"/>
                    <a:pt x="300038" y="28575"/>
                  </a:cubicBezTo>
                  <a:cubicBezTo>
                    <a:pt x="313229" y="17582"/>
                    <a:pt x="328613" y="9525"/>
                    <a:pt x="342900" y="0"/>
                  </a:cubicBezTo>
                  <a:cubicBezTo>
                    <a:pt x="385763" y="4762"/>
                    <a:pt x="428948" y="7197"/>
                    <a:pt x="471488" y="14287"/>
                  </a:cubicBezTo>
                  <a:cubicBezTo>
                    <a:pt x="486343" y="16763"/>
                    <a:pt x="501819" y="20221"/>
                    <a:pt x="514350" y="28575"/>
                  </a:cubicBezTo>
                  <a:cubicBezTo>
                    <a:pt x="531162" y="39783"/>
                    <a:pt x="544278" y="55915"/>
                    <a:pt x="557213" y="71437"/>
                  </a:cubicBezTo>
                  <a:cubicBezTo>
                    <a:pt x="568206" y="84629"/>
                    <a:pt x="576263" y="100012"/>
                    <a:pt x="585788" y="114300"/>
                  </a:cubicBezTo>
                  <a:cubicBezTo>
                    <a:pt x="610710" y="189069"/>
                    <a:pt x="629882" y="227825"/>
                    <a:pt x="585788" y="328612"/>
                  </a:cubicBezTo>
                  <a:cubicBezTo>
                    <a:pt x="572023" y="360076"/>
                    <a:pt x="500063" y="385762"/>
                    <a:pt x="500063" y="385762"/>
                  </a:cubicBezTo>
                  <a:cubicBezTo>
                    <a:pt x="471266" y="428959"/>
                    <a:pt x="460533" y="451129"/>
                    <a:pt x="414338" y="485775"/>
                  </a:cubicBezTo>
                  <a:cubicBezTo>
                    <a:pt x="386088" y="506962"/>
                    <a:pt x="347433" y="517602"/>
                    <a:pt x="314325" y="528637"/>
                  </a:cubicBezTo>
                  <a:cubicBezTo>
                    <a:pt x="300038" y="542925"/>
                    <a:pt x="288275" y="560292"/>
                    <a:pt x="271463" y="571500"/>
                  </a:cubicBezTo>
                  <a:cubicBezTo>
                    <a:pt x="258932" y="579854"/>
                    <a:pt x="239249" y="575138"/>
                    <a:pt x="228600" y="585787"/>
                  </a:cubicBezTo>
                  <a:cubicBezTo>
                    <a:pt x="209795" y="604592"/>
                    <a:pt x="214313" y="649271"/>
                    <a:pt x="214313" y="671512"/>
                  </a:cubicBezTo>
                </a:path>
              </a:pathLst>
            </a:cu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9401175" y="4442933"/>
              <a:ext cx="1364117" cy="1300641"/>
            </a:xfrm>
            <a:custGeom>
              <a:avLst/>
              <a:gdLst>
                <a:gd name="connsiteX0" fmla="*/ 1917 w 1065996"/>
                <a:gd name="connsiteY0" fmla="*/ 929166 h 1214916"/>
                <a:gd name="connsiteX1" fmla="*/ 30492 w 1065996"/>
                <a:gd name="connsiteY1" fmla="*/ 829154 h 1214916"/>
                <a:gd name="connsiteX2" fmla="*/ 130504 w 1065996"/>
                <a:gd name="connsiteY2" fmla="*/ 729141 h 1214916"/>
                <a:gd name="connsiteX3" fmla="*/ 187654 w 1065996"/>
                <a:gd name="connsiteY3" fmla="*/ 657704 h 1214916"/>
                <a:gd name="connsiteX4" fmla="*/ 230517 w 1065996"/>
                <a:gd name="connsiteY4" fmla="*/ 629129 h 1214916"/>
                <a:gd name="connsiteX5" fmla="*/ 316242 w 1065996"/>
                <a:gd name="connsiteY5" fmla="*/ 543404 h 1214916"/>
                <a:gd name="connsiteX6" fmla="*/ 416254 w 1065996"/>
                <a:gd name="connsiteY6" fmla="*/ 443391 h 1214916"/>
                <a:gd name="connsiteX7" fmla="*/ 459117 w 1065996"/>
                <a:gd name="connsiteY7" fmla="*/ 400529 h 1214916"/>
                <a:gd name="connsiteX8" fmla="*/ 501979 w 1065996"/>
                <a:gd name="connsiteY8" fmla="*/ 371954 h 1214916"/>
                <a:gd name="connsiteX9" fmla="*/ 559129 w 1065996"/>
                <a:gd name="connsiteY9" fmla="*/ 314804 h 1214916"/>
                <a:gd name="connsiteX10" fmla="*/ 587704 w 1065996"/>
                <a:gd name="connsiteY10" fmla="*/ 271941 h 1214916"/>
                <a:gd name="connsiteX11" fmla="*/ 644854 w 1065996"/>
                <a:gd name="connsiteY11" fmla="*/ 243366 h 1214916"/>
                <a:gd name="connsiteX12" fmla="*/ 687717 w 1065996"/>
                <a:gd name="connsiteY12" fmla="*/ 214791 h 1214916"/>
                <a:gd name="connsiteX13" fmla="*/ 730579 w 1065996"/>
                <a:gd name="connsiteY13" fmla="*/ 171929 h 1214916"/>
                <a:gd name="connsiteX14" fmla="*/ 816304 w 1065996"/>
                <a:gd name="connsiteY14" fmla="*/ 114779 h 1214916"/>
                <a:gd name="connsiteX15" fmla="*/ 902029 w 1065996"/>
                <a:gd name="connsiteY15" fmla="*/ 57629 h 1214916"/>
                <a:gd name="connsiteX16" fmla="*/ 1030617 w 1065996"/>
                <a:gd name="connsiteY16" fmla="*/ 14766 h 1214916"/>
                <a:gd name="connsiteX17" fmla="*/ 1059192 w 1065996"/>
                <a:gd name="connsiteY17" fmla="*/ 57629 h 1214916"/>
                <a:gd name="connsiteX18" fmla="*/ 1030617 w 1065996"/>
                <a:gd name="connsiteY18" fmla="*/ 357666 h 1214916"/>
                <a:gd name="connsiteX19" fmla="*/ 1016329 w 1065996"/>
                <a:gd name="connsiteY19" fmla="*/ 414816 h 1214916"/>
                <a:gd name="connsiteX20" fmla="*/ 973467 w 1065996"/>
                <a:gd name="connsiteY20" fmla="*/ 457679 h 1214916"/>
                <a:gd name="connsiteX21" fmla="*/ 887742 w 1065996"/>
                <a:gd name="connsiteY21" fmla="*/ 557691 h 1214916"/>
                <a:gd name="connsiteX22" fmla="*/ 830592 w 1065996"/>
                <a:gd name="connsiteY22" fmla="*/ 643416 h 1214916"/>
                <a:gd name="connsiteX23" fmla="*/ 802017 w 1065996"/>
                <a:gd name="connsiteY23" fmla="*/ 686279 h 1214916"/>
                <a:gd name="connsiteX24" fmla="*/ 716292 w 1065996"/>
                <a:gd name="connsiteY24" fmla="*/ 786291 h 1214916"/>
                <a:gd name="connsiteX25" fmla="*/ 673429 w 1065996"/>
                <a:gd name="connsiteY25" fmla="*/ 829154 h 1214916"/>
                <a:gd name="connsiteX26" fmla="*/ 587704 w 1065996"/>
                <a:gd name="connsiteY26" fmla="*/ 900591 h 1214916"/>
                <a:gd name="connsiteX27" fmla="*/ 559129 w 1065996"/>
                <a:gd name="connsiteY27" fmla="*/ 943454 h 1214916"/>
                <a:gd name="connsiteX28" fmla="*/ 473404 w 1065996"/>
                <a:gd name="connsiteY28" fmla="*/ 1029179 h 1214916"/>
                <a:gd name="connsiteX29" fmla="*/ 387679 w 1065996"/>
                <a:gd name="connsiteY29" fmla="*/ 1100616 h 1214916"/>
                <a:gd name="connsiteX30" fmla="*/ 316242 w 1065996"/>
                <a:gd name="connsiteY30" fmla="*/ 1157766 h 1214916"/>
                <a:gd name="connsiteX31" fmla="*/ 230517 w 1065996"/>
                <a:gd name="connsiteY31" fmla="*/ 1214916 h 1214916"/>
                <a:gd name="connsiteX32" fmla="*/ 130504 w 1065996"/>
                <a:gd name="connsiteY32" fmla="*/ 1200629 h 1214916"/>
                <a:gd name="connsiteX33" fmla="*/ 87642 w 1065996"/>
                <a:gd name="connsiteY33" fmla="*/ 1186341 h 1214916"/>
                <a:gd name="connsiteX34" fmla="*/ 30492 w 1065996"/>
                <a:gd name="connsiteY34" fmla="*/ 1100616 h 1214916"/>
                <a:gd name="connsiteX35" fmla="*/ 1917 w 1065996"/>
                <a:gd name="connsiteY35" fmla="*/ 986316 h 1214916"/>
                <a:gd name="connsiteX36" fmla="*/ 1917 w 1065996"/>
                <a:gd name="connsiteY36" fmla="*/ 929166 h 12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5996" h="1214916">
                  <a:moveTo>
                    <a:pt x="1917" y="929166"/>
                  </a:moveTo>
                  <a:cubicBezTo>
                    <a:pt x="11442" y="895829"/>
                    <a:pt x="14986" y="860165"/>
                    <a:pt x="30492" y="829154"/>
                  </a:cubicBezTo>
                  <a:cubicBezTo>
                    <a:pt x="87855" y="714429"/>
                    <a:pt x="68189" y="791456"/>
                    <a:pt x="130504" y="729141"/>
                  </a:cubicBezTo>
                  <a:cubicBezTo>
                    <a:pt x="152067" y="707578"/>
                    <a:pt x="166091" y="679267"/>
                    <a:pt x="187654" y="657704"/>
                  </a:cubicBezTo>
                  <a:cubicBezTo>
                    <a:pt x="199796" y="645562"/>
                    <a:pt x="217683" y="640537"/>
                    <a:pt x="230517" y="629129"/>
                  </a:cubicBezTo>
                  <a:cubicBezTo>
                    <a:pt x="260721" y="602281"/>
                    <a:pt x="287667" y="571979"/>
                    <a:pt x="316242" y="543404"/>
                  </a:cubicBezTo>
                  <a:lnTo>
                    <a:pt x="416254" y="443391"/>
                  </a:lnTo>
                  <a:cubicBezTo>
                    <a:pt x="430542" y="429104"/>
                    <a:pt x="442305" y="411737"/>
                    <a:pt x="459117" y="400529"/>
                  </a:cubicBezTo>
                  <a:cubicBezTo>
                    <a:pt x="473404" y="391004"/>
                    <a:pt x="488942" y="383129"/>
                    <a:pt x="501979" y="371954"/>
                  </a:cubicBezTo>
                  <a:cubicBezTo>
                    <a:pt x="522434" y="354421"/>
                    <a:pt x="541596" y="335259"/>
                    <a:pt x="559129" y="314804"/>
                  </a:cubicBezTo>
                  <a:cubicBezTo>
                    <a:pt x="570304" y="301766"/>
                    <a:pt x="574512" y="282934"/>
                    <a:pt x="587704" y="271941"/>
                  </a:cubicBezTo>
                  <a:cubicBezTo>
                    <a:pt x="604066" y="258306"/>
                    <a:pt x="626362" y="253933"/>
                    <a:pt x="644854" y="243366"/>
                  </a:cubicBezTo>
                  <a:cubicBezTo>
                    <a:pt x="659763" y="234847"/>
                    <a:pt x="674525" y="225784"/>
                    <a:pt x="687717" y="214791"/>
                  </a:cubicBezTo>
                  <a:cubicBezTo>
                    <a:pt x="703239" y="201856"/>
                    <a:pt x="714630" y="184334"/>
                    <a:pt x="730579" y="171929"/>
                  </a:cubicBezTo>
                  <a:cubicBezTo>
                    <a:pt x="757688" y="150845"/>
                    <a:pt x="792020" y="139063"/>
                    <a:pt x="816304" y="114779"/>
                  </a:cubicBezTo>
                  <a:cubicBezTo>
                    <a:pt x="869816" y="61267"/>
                    <a:pt x="839998" y="78306"/>
                    <a:pt x="902029" y="57629"/>
                  </a:cubicBezTo>
                  <a:cubicBezTo>
                    <a:pt x="1000285" y="-7875"/>
                    <a:pt x="955173" y="-10381"/>
                    <a:pt x="1030617" y="14766"/>
                  </a:cubicBezTo>
                  <a:cubicBezTo>
                    <a:pt x="1040142" y="29054"/>
                    <a:pt x="1058375" y="40477"/>
                    <a:pt x="1059192" y="57629"/>
                  </a:cubicBezTo>
                  <a:cubicBezTo>
                    <a:pt x="1072962" y="346809"/>
                    <a:pt x="1066986" y="230376"/>
                    <a:pt x="1030617" y="357666"/>
                  </a:cubicBezTo>
                  <a:cubicBezTo>
                    <a:pt x="1025222" y="376547"/>
                    <a:pt x="1026071" y="397767"/>
                    <a:pt x="1016329" y="414816"/>
                  </a:cubicBezTo>
                  <a:cubicBezTo>
                    <a:pt x="1006304" y="432359"/>
                    <a:pt x="985590" y="441515"/>
                    <a:pt x="973467" y="457679"/>
                  </a:cubicBezTo>
                  <a:cubicBezTo>
                    <a:pt x="895923" y="561072"/>
                    <a:pt x="969692" y="503057"/>
                    <a:pt x="887742" y="557691"/>
                  </a:cubicBezTo>
                  <a:lnTo>
                    <a:pt x="830592" y="643416"/>
                  </a:lnTo>
                  <a:cubicBezTo>
                    <a:pt x="821067" y="657704"/>
                    <a:pt x="814159" y="674137"/>
                    <a:pt x="802017" y="686279"/>
                  </a:cubicBezTo>
                  <a:cubicBezTo>
                    <a:pt x="695665" y="792629"/>
                    <a:pt x="826256" y="657999"/>
                    <a:pt x="716292" y="786291"/>
                  </a:cubicBezTo>
                  <a:cubicBezTo>
                    <a:pt x="703142" y="801632"/>
                    <a:pt x="688951" y="816219"/>
                    <a:pt x="673429" y="829154"/>
                  </a:cubicBezTo>
                  <a:cubicBezTo>
                    <a:pt x="612130" y="880237"/>
                    <a:pt x="644621" y="832291"/>
                    <a:pt x="587704" y="900591"/>
                  </a:cubicBezTo>
                  <a:cubicBezTo>
                    <a:pt x="576711" y="913783"/>
                    <a:pt x="570537" y="930620"/>
                    <a:pt x="559129" y="943454"/>
                  </a:cubicBezTo>
                  <a:cubicBezTo>
                    <a:pt x="532281" y="973658"/>
                    <a:pt x="501979" y="1000604"/>
                    <a:pt x="473404" y="1029179"/>
                  </a:cubicBezTo>
                  <a:cubicBezTo>
                    <a:pt x="418400" y="1084183"/>
                    <a:pt x="447354" y="1060833"/>
                    <a:pt x="387679" y="1100616"/>
                  </a:cubicBezTo>
                  <a:cubicBezTo>
                    <a:pt x="323772" y="1196478"/>
                    <a:pt x="399055" y="1102557"/>
                    <a:pt x="316242" y="1157766"/>
                  </a:cubicBezTo>
                  <a:cubicBezTo>
                    <a:pt x="209219" y="1229115"/>
                    <a:pt x="332432" y="1180945"/>
                    <a:pt x="230517" y="1214916"/>
                  </a:cubicBezTo>
                  <a:cubicBezTo>
                    <a:pt x="197179" y="1210154"/>
                    <a:pt x="163526" y="1207233"/>
                    <a:pt x="130504" y="1200629"/>
                  </a:cubicBezTo>
                  <a:cubicBezTo>
                    <a:pt x="115736" y="1197675"/>
                    <a:pt x="98291" y="1196990"/>
                    <a:pt x="87642" y="1186341"/>
                  </a:cubicBezTo>
                  <a:cubicBezTo>
                    <a:pt x="63358" y="1162057"/>
                    <a:pt x="30492" y="1100616"/>
                    <a:pt x="30492" y="1100616"/>
                  </a:cubicBezTo>
                  <a:cubicBezTo>
                    <a:pt x="20967" y="1062516"/>
                    <a:pt x="-7608" y="1024416"/>
                    <a:pt x="1917" y="986316"/>
                  </a:cubicBezTo>
                  <a:lnTo>
                    <a:pt x="1917" y="929166"/>
                  </a:lnTo>
                  <a:close/>
                </a:path>
              </a:pathLst>
            </a:cu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0726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a:solidFill>
                  <a:prstClr val="white"/>
                </a:solidFill>
                <a:latin typeface="#9Slide03 SFU Futura_12" panose="020B0604020202020204" charset="0"/>
              </a:rPr>
              <a:t>Giải thích vì sao nước Anh được mệnh danh là “Xứ sở sương mù”?</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378352" y="2274919"/>
            <a:ext cx="4497951" cy="41567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85723"/>
                </a:solidFill>
                <a:latin typeface="#9Slide03 SFU Futura_12" panose="020B0604020202020204" charset="0"/>
              </a:rPr>
              <a:t>D</a:t>
            </a:r>
            <a:r>
              <a:rPr lang="vi-VN" sz="2800" b="1" dirty="0">
                <a:solidFill>
                  <a:srgbClr val="385723"/>
                </a:solidFill>
                <a:latin typeface="#9Slide03 SFU Futura_12" panose="020B0604020202020204" charset="0"/>
              </a:rPr>
              <a:t>o ô nhiễm không khí. </a:t>
            </a:r>
            <a:r>
              <a:rPr lang="en-US" sz="2800" b="1" dirty="0" err="1">
                <a:solidFill>
                  <a:srgbClr val="385723"/>
                </a:solidFill>
                <a:latin typeface="#9Slide03 SFU Futura_12" panose="020B0604020202020204" charset="0"/>
              </a:rPr>
              <a:t>Với</a:t>
            </a:r>
            <a:r>
              <a:rPr lang="en-US" sz="2800" b="1" dirty="0">
                <a:solidFill>
                  <a:srgbClr val="385723"/>
                </a:solidFill>
                <a:latin typeface="#9Slide03 SFU Futura_12" panose="020B0604020202020204" charset="0"/>
              </a:rPr>
              <a:t> n</a:t>
            </a:r>
            <a:r>
              <a:rPr lang="vi-VN" sz="2800" b="1" dirty="0">
                <a:solidFill>
                  <a:srgbClr val="385723"/>
                </a:solidFill>
                <a:latin typeface="#9Slide03 SFU Futura_12" panose="020B0604020202020204" charset="0"/>
              </a:rPr>
              <a:t>ền công nghiệp tiên tiến, kéo theo việc môi trường chìm trong ô nhiễm, khói bụi mù mịt trông giống sương mù.</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44" y="3662218"/>
            <a:ext cx="1279156" cy="114210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ài viết về ô nhiễm môi trường không k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972055" y="2324038"/>
            <a:ext cx="5008773" cy="4058527"/>
          </a:xfrm>
          <a:prstGeom prst="rect">
            <a:avLst/>
          </a:prstGeom>
        </p:spPr>
      </p:pic>
    </p:spTree>
    <p:extLst>
      <p:ext uri="{BB962C8B-B14F-4D97-AF65-F5344CB8AC3E}">
        <p14:creationId xmlns:p14="http://schemas.microsoft.com/office/powerpoint/2010/main" val="295546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9685" y="1094256"/>
            <a:ext cx="10789661" cy="1899231"/>
            <a:chOff x="99058" y="-10467"/>
            <a:chExt cx="10789661" cy="1330138"/>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10454746" cy="952132"/>
            </a:xfrm>
            <a:prstGeom prst="flowChartTerminator">
              <a:avLst/>
            </a:prstGeom>
            <a:solidFill>
              <a:srgbClr val="2B8D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99058" y="-10467"/>
              <a:ext cx="1794695" cy="1330138"/>
            </a:xfrm>
            <a:prstGeom prst="rect">
              <a:avLst/>
            </a:prstGeom>
          </p:spPr>
        </p:pic>
      </p:grpSp>
      <p:sp>
        <p:nvSpPr>
          <p:cNvPr id="3" name="Rectangle 2"/>
          <p:cNvSpPr/>
          <p:nvPr/>
        </p:nvSpPr>
        <p:spPr>
          <a:xfrm>
            <a:off x="2212108" y="1213998"/>
            <a:ext cx="8660051" cy="1477328"/>
          </a:xfrm>
          <a:prstGeom prst="rect">
            <a:avLst/>
          </a:prstGeom>
        </p:spPr>
        <p:txBody>
          <a:bodyPr wrap="square">
            <a:spAutoFit/>
          </a:bodyPr>
          <a:lstStyle/>
          <a:p>
            <a:r>
              <a:rPr lang="en-US" sz="3600" b="1" dirty="0">
                <a:solidFill>
                  <a:srgbClr val="FFFF00"/>
                </a:solidFill>
                <a:latin typeface="#9Slide03 SFU Futura_12" panose="020B0604020202020204" charset="0"/>
              </a:rPr>
              <a:t>T</a:t>
            </a:r>
            <a:r>
              <a:rPr lang="vi-VN" sz="3600" b="1" dirty="0">
                <a:solidFill>
                  <a:srgbClr val="FFFF00"/>
                </a:solidFill>
                <a:latin typeface="#9Slide03 SFU Futura_12" panose="020B0604020202020204" charset="0"/>
              </a:rPr>
              <a:t>hiết kế </a:t>
            </a:r>
            <a:r>
              <a:rPr lang="vi-VN" sz="5400" b="1" dirty="0">
                <a:solidFill>
                  <a:schemeClr val="bg1"/>
                </a:solidFill>
                <a:latin typeface="#9Slide03 SFU Futura_12" panose="020B0604020202020204" charset="0"/>
              </a:rPr>
              <a:t>poster</a:t>
            </a:r>
            <a:r>
              <a:rPr lang="vi-VN" sz="3600" b="1" dirty="0">
                <a:solidFill>
                  <a:srgbClr val="FFFF00"/>
                </a:solidFill>
                <a:latin typeface="#9Slide03 SFU Futura_12" panose="020B0604020202020204" charset="0"/>
              </a:rPr>
              <a:t> có chứa câu slogan về vấn đề bảo vệ môi trường ở châu Âu</a:t>
            </a:r>
          </a:p>
        </p:txBody>
      </p:sp>
      <p:grpSp>
        <p:nvGrpSpPr>
          <p:cNvPr id="19" name="Group 18">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0" name="Rectangle 19">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Slogan icon simple element from branding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3696" t="11790" r="6186" b="36417"/>
          <a:stretch/>
        </p:blipFill>
        <p:spPr bwMode="auto">
          <a:xfrm>
            <a:off x="714376" y="3470070"/>
            <a:ext cx="4443412" cy="313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TP.HCM triển khai Chiến lược tăng trưởng xanh - Tuổi Trẻ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94" y="3295649"/>
            <a:ext cx="6334125" cy="35623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59991B-E8B1-4236-B31F-7AF69A286F4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805115" y="3077747"/>
            <a:ext cx="773571" cy="1140796"/>
          </a:xfrm>
          <a:prstGeom prst="rect">
            <a:avLst/>
          </a:prstGeom>
        </p:spPr>
      </p:pic>
      <p:pic>
        <p:nvPicPr>
          <p:cNvPr id="14" name="Picture 13">
            <a:extLst>
              <a:ext uri="{FF2B5EF4-FFF2-40B4-BE49-F238E27FC236}">
                <a16:creationId xmlns:a16="http://schemas.microsoft.com/office/drawing/2014/main" id="{28017FEB-8DA1-41B3-BCDB-153F06B8CFE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440" b="69435" l="77646" r="98339"/>
                    </a14:imgEffect>
                  </a14:imgLayer>
                </a14:imgProps>
              </a:ext>
              <a:ext uri="{28A0092B-C50C-407E-A947-70E740481C1C}">
                <a14:useLocalDpi xmlns:a14="http://schemas.microsoft.com/office/drawing/2010/main" val="0"/>
              </a:ext>
            </a:extLst>
          </a:blip>
          <a:srcRect l="77898" t="39086" r="1467" b="30993"/>
          <a:stretch/>
        </p:blipFill>
        <p:spPr>
          <a:xfrm>
            <a:off x="2867162" y="3207349"/>
            <a:ext cx="824803" cy="1107288"/>
          </a:xfrm>
          <a:prstGeom prst="rect">
            <a:avLst/>
          </a:prstGeom>
        </p:spPr>
      </p:pic>
      <p:sp>
        <p:nvSpPr>
          <p:cNvPr id="15" name="TextBox 14">
            <a:extLst>
              <a:ext uri="{FF2B5EF4-FFF2-40B4-BE49-F238E27FC236}">
                <a16:creationId xmlns:a16="http://schemas.microsoft.com/office/drawing/2014/main" id="{8CBD5527-BEE3-42D1-8797-6D17A480B491}"/>
              </a:ext>
            </a:extLst>
          </p:cNvPr>
          <p:cNvSpPr txBox="1"/>
          <p:nvPr/>
        </p:nvSpPr>
        <p:spPr>
          <a:xfrm>
            <a:off x="6529640" y="1624557"/>
            <a:ext cx="4920297" cy="1384995"/>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Nhiệm</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vụ</a:t>
            </a:r>
            <a:r>
              <a:rPr lang="en-US" sz="2800" b="1" dirty="0">
                <a:solidFill>
                  <a:srgbClr val="FF0000"/>
                </a:solidFill>
                <a:latin typeface="#9Slide03 SFU Futura_12" panose="020B0604020202020204" charset="0"/>
                <a:cs typeface="Arial" panose="020B0604020202020204" pitchFamily="34" charset="0"/>
              </a:rPr>
              <a:t>: </a:t>
            </a:r>
            <a:r>
              <a:rPr lang="vi-VN" sz="2800" b="1" dirty="0">
                <a:solidFill>
                  <a:srgbClr val="385723"/>
                </a:solidFill>
                <a:latin typeface="#9Slide03 SFU Futura_12" panose="020B0604020202020204" charset="0"/>
                <a:cs typeface="Arial" panose="020B0604020202020204" pitchFamily="34" charset="0"/>
              </a:rPr>
              <a:t>Thiết kế poster có chứa câu slogan về vấn đề bảo vệ môi trường ở châu Âu</a:t>
            </a:r>
            <a:r>
              <a:rPr lang="en-US" sz="2800" b="1" dirty="0">
                <a:solidFill>
                  <a:srgbClr val="385723"/>
                </a:solidFill>
                <a:latin typeface="#9Slide03 SFU Futura_12" panose="020B0604020202020204" charset="0"/>
                <a:cs typeface="Arial" panose="020B0604020202020204" pitchFamily="34" charset="0"/>
              </a:rPr>
              <a:t>.</a:t>
            </a:r>
            <a:endParaRPr lang="vi-VN" sz="2800" b="1" dirty="0">
              <a:solidFill>
                <a:srgbClr val="385723"/>
              </a:solidFill>
              <a:latin typeface="#9Slide03 SFU Futura_12" panose="020B0604020202020204" charset="0"/>
              <a:cs typeface="Arial" panose="020B0604020202020204" pitchFamily="34" charset="0"/>
            </a:endParaRP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4512390" y="1483551"/>
            <a:ext cx="1479478" cy="1479478"/>
          </a:xfrm>
          <a:prstGeom prst="rect">
            <a:avLst/>
          </a:prstGeom>
        </p:spPr>
      </p:pic>
      <p:sp>
        <p:nvSpPr>
          <p:cNvPr id="17" name="TextBox 16">
            <a:extLst>
              <a:ext uri="{FF2B5EF4-FFF2-40B4-BE49-F238E27FC236}">
                <a16:creationId xmlns:a16="http://schemas.microsoft.com/office/drawing/2014/main" id="{8CBD5527-BEE3-42D1-8797-6D17A480B491}"/>
              </a:ext>
            </a:extLst>
          </p:cNvPr>
          <p:cNvSpPr txBox="1"/>
          <p:nvPr/>
        </p:nvSpPr>
        <p:spPr>
          <a:xfrm>
            <a:off x="6529640" y="4928735"/>
            <a:ext cx="5100385" cy="1815882"/>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Trình</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bày</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002060"/>
                </a:solidFill>
                <a:latin typeface="#9Slide03 SFU Futura_12" panose="020B0604020202020204" charset="0"/>
                <a:cs typeface="Arial" panose="020B0604020202020204" pitchFamily="34" charset="0"/>
              </a:rPr>
              <a:t>tiết</a:t>
            </a:r>
            <a:r>
              <a:rPr lang="en-US" sz="2800" b="1" dirty="0">
                <a:solidFill>
                  <a:srgbClr val="002060"/>
                </a:solidFill>
                <a:latin typeface="#9Slide03 SFU Futura_12" panose="020B0604020202020204" charset="0"/>
                <a:cs typeface="Arial" panose="020B0604020202020204" pitchFamily="34" charset="0"/>
              </a:rPr>
              <a:t> </a:t>
            </a:r>
            <a:r>
              <a:rPr lang="en-US" sz="2800" b="1" dirty="0" err="1">
                <a:solidFill>
                  <a:srgbClr val="002060"/>
                </a:solidFill>
                <a:latin typeface="#9Slide03 SFU Futura_12" panose="020B0604020202020204" charset="0"/>
                <a:cs typeface="Arial" panose="020B0604020202020204" pitchFamily="34" charset="0"/>
              </a:rPr>
              <a:t>sau</a:t>
            </a:r>
            <a:r>
              <a:rPr lang="en-US" sz="2800" b="1" dirty="0">
                <a:solidFill>
                  <a:srgbClr val="002060"/>
                </a:solidFill>
                <a:latin typeface="#9Slide03 SFU Futura_12" panose="020B0604020202020204" charset="0"/>
                <a:cs typeface="Arial" panose="020B0604020202020204" pitchFamily="34" charset="0"/>
              </a:rPr>
              <a:t> </a:t>
            </a:r>
            <a:r>
              <a:rPr lang="en-US" sz="2800" b="1" dirty="0" err="1">
                <a:solidFill>
                  <a:srgbClr val="002060"/>
                </a:solidFill>
                <a:latin typeface="#9Slide03 SFU Futura_12" panose="020B0604020202020204" charset="0"/>
                <a:cs typeface="Arial" panose="020B0604020202020204" pitchFamily="34" charset="0"/>
              </a:rPr>
              <a:t>mỗi</a:t>
            </a:r>
            <a:r>
              <a:rPr lang="en-US" sz="2800" b="1" dirty="0">
                <a:solidFill>
                  <a:srgbClr val="002060"/>
                </a:solidFill>
                <a:latin typeface="#9Slide03 SFU Futura_12" panose="020B0604020202020204" charset="0"/>
                <a:cs typeface="Arial" panose="020B0604020202020204" pitchFamily="34" charset="0"/>
              </a:rPr>
              <a:t> </a:t>
            </a:r>
            <a:r>
              <a:rPr lang="en-US" sz="2800" b="1" dirty="0" err="1">
                <a:solidFill>
                  <a:srgbClr val="002060"/>
                </a:solidFill>
                <a:latin typeface="#9Slide03 SFU Futura_12" panose="020B0604020202020204" charset="0"/>
                <a:cs typeface="Arial" panose="020B0604020202020204" pitchFamily="34" charset="0"/>
              </a:rPr>
              <a:t>cặp</a:t>
            </a:r>
            <a:r>
              <a:rPr lang="en-US" sz="2800" b="1" dirty="0">
                <a:solidFill>
                  <a:srgbClr val="002060"/>
                </a:solidFill>
                <a:latin typeface="#9Slide03 SFU Futura_12" panose="020B0604020202020204" charset="0"/>
                <a:cs typeface="Arial" panose="020B0604020202020204" pitchFamily="34" charset="0"/>
              </a:rPr>
              <a:t> </a:t>
            </a:r>
            <a:r>
              <a:rPr lang="en-US" sz="2800" b="1" dirty="0" err="1">
                <a:solidFill>
                  <a:srgbClr val="002060"/>
                </a:solidFill>
                <a:latin typeface="#9Slide03 SFU Futura_12" panose="020B0604020202020204" charset="0"/>
                <a:cs typeface="Arial" panose="020B0604020202020204" pitchFamily="34" charset="0"/>
              </a:rPr>
              <a:t>có</a:t>
            </a:r>
            <a:r>
              <a:rPr lang="en-US" sz="2800" b="1" dirty="0">
                <a:solidFill>
                  <a:srgbClr val="002060"/>
                </a:solidFill>
                <a:latin typeface="#9Slide03 SFU Futura_12" panose="020B0604020202020204" charset="0"/>
                <a:cs typeface="Arial" panose="020B0604020202020204" pitchFamily="34" charset="0"/>
              </a:rPr>
              <a:t> </a:t>
            </a:r>
            <a:r>
              <a:rPr lang="vi-VN" sz="2800" b="1" dirty="0">
                <a:solidFill>
                  <a:srgbClr val="002060"/>
                </a:solidFill>
                <a:latin typeface="#9Slide03 SFU Futura_12" panose="020B0604020202020204" charset="0"/>
                <a:cs typeface="Arial" panose="020B0604020202020204" pitchFamily="34" charset="0"/>
              </a:rPr>
              <a:t>1 phút để trình bày nội dung poster, giải thích được lí do tại sao chọn câu slogan như vậy</a:t>
            </a:r>
            <a:r>
              <a:rPr lang="en-US" sz="2800" b="1" dirty="0">
                <a:solidFill>
                  <a:srgbClr val="002060"/>
                </a:solidFill>
                <a:latin typeface="#9Slide03 SFU Futura_12" panose="020B0604020202020204" charset="0"/>
                <a:cs typeface="Arial" panose="020B0604020202020204" pitchFamily="34" charset="0"/>
              </a:rPr>
              <a:t>.</a:t>
            </a:r>
          </a:p>
        </p:txBody>
      </p:sp>
      <p:pic>
        <p:nvPicPr>
          <p:cNvPr id="6150" name="Picture 6" descr="10 tiêu chí đánh giá nhân viên nhà tuyển dụng cần lưu ý | List.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4037" y="3321047"/>
            <a:ext cx="2101666" cy="13654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BD5527-BEE3-42D1-8797-6D17A480B491}"/>
              </a:ext>
            </a:extLst>
          </p:cNvPr>
          <p:cNvSpPr txBox="1"/>
          <p:nvPr/>
        </p:nvSpPr>
        <p:spPr>
          <a:xfrm>
            <a:off x="6529640" y="3096726"/>
            <a:ext cx="5043666" cy="1815882"/>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Tiêu</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chí</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ngắn</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gọn</a:t>
            </a:r>
            <a:r>
              <a:rPr lang="en-US" sz="2800" b="1" dirty="0">
                <a:solidFill>
                  <a:srgbClr val="7030A0"/>
                </a:solidFill>
                <a:latin typeface="#9Slide03 SFU Futura_12" panose="020B0604020202020204" charset="0"/>
                <a:cs typeface="Arial" panose="020B0604020202020204" pitchFamily="34" charset="0"/>
              </a:rPr>
              <a:t> (8-12 </a:t>
            </a:r>
            <a:r>
              <a:rPr lang="en-US" sz="2800" b="1" dirty="0" err="1">
                <a:solidFill>
                  <a:srgbClr val="7030A0"/>
                </a:solidFill>
                <a:latin typeface="#9Slide03 SFU Futura_12" panose="020B0604020202020204" charset="0"/>
                <a:cs typeface="Arial" panose="020B0604020202020204" pitchFamily="34" charset="0"/>
              </a:rPr>
              <a:t>từ</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xúc</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tích</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hàm</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chứa</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nội</a:t>
            </a:r>
            <a:r>
              <a:rPr lang="en-US" sz="2800" b="1" dirty="0">
                <a:solidFill>
                  <a:srgbClr val="7030A0"/>
                </a:solidFill>
                <a:latin typeface="#9Slide03 SFU Futura_12" panose="020B0604020202020204" charset="0"/>
                <a:cs typeface="Arial" panose="020B0604020202020204" pitchFamily="34" charset="0"/>
              </a:rPr>
              <a:t> dung, </a:t>
            </a:r>
            <a:r>
              <a:rPr lang="en-US" sz="2800" b="1" dirty="0" err="1">
                <a:solidFill>
                  <a:srgbClr val="7030A0"/>
                </a:solidFill>
                <a:latin typeface="#9Slide03 SFU Futura_12" panose="020B0604020202020204" charset="0"/>
                <a:cs typeface="Arial" panose="020B0604020202020204" pitchFamily="34" charset="0"/>
              </a:rPr>
              <a:t>có</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trang</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trí</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hình</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vẽ</a:t>
            </a:r>
            <a:r>
              <a:rPr lang="en-US" sz="2800" b="1" dirty="0">
                <a:solidFill>
                  <a:srgbClr val="7030A0"/>
                </a:solidFill>
                <a:latin typeface="#9Slide03 SFU Futura_12" panose="020B0604020202020204" charset="0"/>
                <a:cs typeface="Arial" panose="020B0604020202020204" pitchFamily="34" charset="0"/>
              </a:rPr>
              <a:t>/icon minh </a:t>
            </a:r>
            <a:r>
              <a:rPr lang="en-US" sz="2800" b="1" dirty="0" err="1">
                <a:solidFill>
                  <a:srgbClr val="7030A0"/>
                </a:solidFill>
                <a:latin typeface="#9Slide03 SFU Futura_12" panose="020B0604020202020204" charset="0"/>
                <a:cs typeface="Arial" panose="020B0604020202020204" pitchFamily="34" charset="0"/>
              </a:rPr>
              <a:t>họa</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phù</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hợp</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nội</a:t>
            </a:r>
            <a:r>
              <a:rPr lang="en-US" sz="2800" b="1" dirty="0">
                <a:solidFill>
                  <a:srgbClr val="7030A0"/>
                </a:solidFill>
                <a:latin typeface="#9Slide03 SFU Futura_12" panose="020B0604020202020204" charset="0"/>
                <a:cs typeface="Arial" panose="020B0604020202020204" pitchFamily="34" charset="0"/>
              </a:rPr>
              <a:t> dung.</a:t>
            </a:r>
          </a:p>
        </p:txBody>
      </p:sp>
      <p:sp>
        <p:nvSpPr>
          <p:cNvPr id="21" name="Flowchart: Terminator 20">
            <a:extLst>
              <a:ext uri="{FF2B5EF4-FFF2-40B4-BE49-F238E27FC236}">
                <a16:creationId xmlns:a16="http://schemas.microsoft.com/office/drawing/2014/main" id="{F0E5C717-E11E-4452-9113-FCDE48A669E1}"/>
              </a:ext>
            </a:extLst>
          </p:cNvPr>
          <p:cNvSpPr/>
          <p:nvPr/>
        </p:nvSpPr>
        <p:spPr>
          <a:xfrm>
            <a:off x="339809" y="2376752"/>
            <a:ext cx="3564856" cy="701369"/>
          </a:xfrm>
          <a:prstGeom prst="flowChartTerminator">
            <a:avLst/>
          </a:pr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latin typeface="#9Slide03 SFU Futura_12" panose="00000400000000000000" pitchFamily="2" charset="0"/>
            </a:endParaRPr>
          </a:p>
        </p:txBody>
      </p:sp>
      <p:sp>
        <p:nvSpPr>
          <p:cNvPr id="23" name="TextBox 22">
            <a:extLst>
              <a:ext uri="{FF2B5EF4-FFF2-40B4-BE49-F238E27FC236}">
                <a16:creationId xmlns:a16="http://schemas.microsoft.com/office/drawing/2014/main" id="{8CBD5527-BEE3-42D1-8797-6D17A480B491}"/>
              </a:ext>
            </a:extLst>
          </p:cNvPr>
          <p:cNvSpPr txBox="1"/>
          <p:nvPr/>
        </p:nvSpPr>
        <p:spPr>
          <a:xfrm>
            <a:off x="669377" y="2423599"/>
            <a:ext cx="3323878" cy="523220"/>
          </a:xfrm>
          <a:prstGeom prst="rect">
            <a:avLst/>
          </a:prstGeom>
          <a:noFill/>
          <a:ln>
            <a:noFill/>
            <a:prstDash val="sysDot"/>
          </a:ln>
        </p:spPr>
        <p:txBody>
          <a:bodyPr wrap="square" rtlCol="0">
            <a:spAutoFit/>
          </a:bodyPr>
          <a:lstStyle/>
          <a:p>
            <a:pPr algn="just"/>
            <a:r>
              <a:rPr lang="en-US" sz="2800" b="1" dirty="0" err="1">
                <a:solidFill>
                  <a:srgbClr val="FFFF00"/>
                </a:solidFill>
                <a:latin typeface="#9Slide03 SFU Futura_12" panose="020B0604020202020204" charset="0"/>
                <a:cs typeface="Arial" panose="020B0604020202020204" pitchFamily="34" charset="0"/>
              </a:rPr>
              <a:t>Hoạt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động</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chemeClr val="bg1"/>
                </a:solidFill>
                <a:latin typeface="#9Slide03 SFU Futura_12" panose="020B0604020202020204" charset="0"/>
                <a:cs typeface="Arial" panose="020B0604020202020204" pitchFamily="34" charset="0"/>
              </a:rPr>
              <a:t>cặp</a:t>
            </a:r>
            <a:endParaRPr lang="en-US" sz="2800" b="1" dirty="0">
              <a:solidFill>
                <a:schemeClr val="bg1"/>
              </a:solidFill>
              <a:latin typeface="#9Slide03 SFU Futura_12" panose="020B0604020202020204" charset="0"/>
              <a:cs typeface="Arial" panose="020B0604020202020204" pitchFamily="34" charset="0"/>
            </a:endParaRPr>
          </a:p>
        </p:txBody>
      </p:sp>
      <p:sp>
        <p:nvSpPr>
          <p:cNvPr id="25" name="Flowchart: Terminator 24">
            <a:extLst>
              <a:ext uri="{FF2B5EF4-FFF2-40B4-BE49-F238E27FC236}">
                <a16:creationId xmlns:a16="http://schemas.microsoft.com/office/drawing/2014/main" id="{F0E5C717-E11E-4452-9113-FCDE48A669E1}"/>
              </a:ext>
            </a:extLst>
          </p:cNvPr>
          <p:cNvSpPr/>
          <p:nvPr/>
        </p:nvSpPr>
        <p:spPr>
          <a:xfrm>
            <a:off x="0" y="4345905"/>
            <a:ext cx="3886028" cy="701369"/>
          </a:xfrm>
          <a:prstGeom prst="flowChartTerminator">
            <a:avLst/>
          </a:pr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latin typeface="#9Slide03 SFU Futura_12" panose="00000400000000000000" pitchFamily="2" charset="0"/>
            </a:endParaRPr>
          </a:p>
        </p:txBody>
      </p:sp>
      <p:sp>
        <p:nvSpPr>
          <p:cNvPr id="26" name="TextBox 25">
            <a:extLst>
              <a:ext uri="{FF2B5EF4-FFF2-40B4-BE49-F238E27FC236}">
                <a16:creationId xmlns:a16="http://schemas.microsoft.com/office/drawing/2014/main" id="{8CBD5527-BEE3-42D1-8797-6D17A480B491}"/>
              </a:ext>
            </a:extLst>
          </p:cNvPr>
          <p:cNvSpPr txBox="1"/>
          <p:nvPr/>
        </p:nvSpPr>
        <p:spPr>
          <a:xfrm>
            <a:off x="750792" y="4417388"/>
            <a:ext cx="3007939" cy="523220"/>
          </a:xfrm>
          <a:prstGeom prst="rect">
            <a:avLst/>
          </a:prstGeom>
          <a:noFill/>
          <a:ln>
            <a:noFill/>
            <a:prstDash val="sysDot"/>
          </a:ln>
        </p:spPr>
        <p:txBody>
          <a:bodyPr wrap="square" rtlCol="0">
            <a:spAutoFit/>
          </a:bodyPr>
          <a:lstStyle/>
          <a:p>
            <a:pPr algn="just"/>
            <a:r>
              <a:rPr lang="en-US" sz="2800" b="1" dirty="0" err="1">
                <a:solidFill>
                  <a:srgbClr val="FFFF00"/>
                </a:solidFill>
                <a:latin typeface="#9Slide03 SFU Futura_12" panose="020B0604020202020204" charset="0"/>
                <a:cs typeface="Arial" panose="020B0604020202020204" pitchFamily="34" charset="0"/>
              </a:rPr>
              <a:t>Hoạt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động</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chemeClr val="bg1"/>
                </a:solidFill>
                <a:latin typeface="#9Slide03 SFU Futura_12" panose="020B0604020202020204" charset="0"/>
                <a:cs typeface="Arial" panose="020B0604020202020204" pitchFamily="34" charset="0"/>
              </a:rPr>
              <a:t>về</a:t>
            </a:r>
            <a:r>
              <a:rPr lang="en-US" sz="2800" b="1" dirty="0">
                <a:solidFill>
                  <a:schemeClr val="bg1"/>
                </a:solidFill>
                <a:latin typeface="#9Slide03 SFU Futura_12" panose="020B0604020202020204" charset="0"/>
                <a:cs typeface="Arial" panose="020B0604020202020204" pitchFamily="34" charset="0"/>
              </a:rPr>
              <a:t> </a:t>
            </a:r>
            <a:r>
              <a:rPr lang="en-US" sz="2800" b="1" dirty="0" err="1">
                <a:solidFill>
                  <a:schemeClr val="bg1"/>
                </a:solidFill>
                <a:latin typeface="#9Slide03 SFU Futura_12" panose="020B0604020202020204" charset="0"/>
                <a:cs typeface="Arial" panose="020B0604020202020204" pitchFamily="34" charset="0"/>
              </a:rPr>
              <a:t>nhà</a:t>
            </a:r>
            <a:endParaRPr lang="en-US" sz="2800" b="1" dirty="0">
              <a:solidFill>
                <a:schemeClr val="bg1"/>
              </a:solidFill>
              <a:latin typeface="#9Slide03 SFU Futura_12" panose="020B0604020202020204" charset="0"/>
              <a:cs typeface="Arial" panose="020B0604020202020204" pitchFamily="34" charset="0"/>
            </a:endParaRPr>
          </a:p>
        </p:txBody>
      </p:sp>
      <p:pic>
        <p:nvPicPr>
          <p:cNvPr id="27" name="Hình ảnh 148">
            <a:extLst>
              <a:ext uri="{FF2B5EF4-FFF2-40B4-BE49-F238E27FC236}">
                <a16:creationId xmlns:a16="http://schemas.microsoft.com/office/drawing/2014/main" id="{04E4DDEF-6BBA-40D8-8FC0-9FB30009864C}"/>
              </a:ext>
            </a:extLst>
          </p:cNvPr>
          <p:cNvPicPr>
            <a:picLocks noChangeAspect="1"/>
          </p:cNvPicPr>
          <p:nvPr/>
        </p:nvPicPr>
        <p:blipFill>
          <a:blip r:embed="rId9"/>
          <a:stretch>
            <a:fillRect/>
          </a:stretch>
        </p:blipFill>
        <p:spPr>
          <a:xfrm>
            <a:off x="43596" y="2345545"/>
            <a:ext cx="707197" cy="699068"/>
          </a:xfrm>
          <a:prstGeom prst="rect">
            <a:avLst/>
          </a:prstGeom>
          <a:ln>
            <a:noFill/>
          </a:ln>
        </p:spPr>
      </p:pic>
      <p:pic>
        <p:nvPicPr>
          <p:cNvPr id="28" name="Picture 6" descr="Biểu Tượng Theo Chiều Kim đồng Hồ Hình ảnh | Định dạng hình ảnh PSD  611645048| vn.lovepik.com"/>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103745" y="4374602"/>
            <a:ext cx="647049" cy="62372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728CA59-B03B-40C8-96F5-69275D159838}"/>
              </a:ext>
            </a:extLst>
          </p:cNvPr>
          <p:cNvCxnSpPr>
            <a:cxnSpLocks/>
          </p:cNvCxnSpPr>
          <p:nvPr/>
        </p:nvCxnSpPr>
        <p:spPr>
          <a:xfrm>
            <a:off x="3913983" y="1612351"/>
            <a:ext cx="60635" cy="524564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30" name="Rectangle 29">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361353" y="4868509"/>
            <a:ext cx="1904971" cy="18761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5">
            <a:extLst>
              <a:ext uri="{BEBA8EAE-BF5A-486C-A8C5-ECC9F3942E4B}">
                <a14:imgProps xmlns:a14="http://schemas.microsoft.com/office/drawing/2010/main">
                  <a14:imgLayer r:embed="rId16">
                    <a14:imgEffect>
                      <a14:backgroundRemoval t="4048" b="97500" l="3778" r="97222">
                        <a14:foregroundMark x1="80111" y1="28571" x2="80111" y2="28571"/>
                        <a14:foregroundMark x1="80111" y1="28571" x2="80111" y2="28571"/>
                        <a14:foregroundMark x1="51889" y1="4048" x2="51889" y2="4048"/>
                        <a14:foregroundMark x1="51889" y1="4048" x2="51889" y2="4048"/>
                        <a14:foregroundMark x1="3778" y1="50595" x2="3778" y2="50595"/>
                        <a14:foregroundMark x1="3778" y1="50238" x2="3778" y2="50238"/>
                        <a14:foregroundMark x1="97333" y1="48095" x2="97333" y2="48095"/>
                        <a14:foregroundMark x1="97333" y1="48095" x2="97333" y2="48095"/>
                        <a14:foregroundMark x1="79444" y1="97500" x2="79444" y2="97500"/>
                        <a14:foregroundMark x1="79444" y1="97500" x2="79444" y2="97500"/>
                      </a14:backgroundRemoval>
                    </a14:imgEffect>
                  </a14:imgLayer>
                </a14:imgProps>
              </a:ext>
            </a:extLst>
          </a:blip>
          <a:stretch>
            <a:fillRect/>
          </a:stretch>
        </p:blipFill>
        <p:spPr>
          <a:xfrm>
            <a:off x="856222" y="5090060"/>
            <a:ext cx="1909596" cy="1782289"/>
          </a:xfrm>
          <a:prstGeom prst="rect">
            <a:avLst/>
          </a:prstGeom>
        </p:spPr>
      </p:pic>
    </p:spTree>
    <p:extLst>
      <p:ext uri="{BB962C8B-B14F-4D97-AF65-F5344CB8AC3E}">
        <p14:creationId xmlns:p14="http://schemas.microsoft.com/office/powerpoint/2010/main" val="214957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fade">
                                      <p:cBhvr>
                                        <p:cTn id="18" dur="500"/>
                                        <p:tgtEl>
                                          <p:spTgt spid="61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200774" y="2579687"/>
            <a:ext cx="5715000" cy="4038600"/>
          </a:xfrm>
          <a:prstGeom prst="rect">
            <a:avLst/>
          </a:prstGeom>
          <a:ln>
            <a:noFill/>
          </a:ln>
          <a:effectLst>
            <a:outerShdw blurRad="292100" dist="139700" dir="2700000" algn="tl" rotWithShape="0">
              <a:srgbClr val="333333">
                <a:alpha val="65000"/>
              </a:srgbClr>
            </a:outerShdw>
          </a:effectLst>
        </p:spPr>
      </p:pic>
      <p:pic>
        <p:nvPicPr>
          <p:cNvPr id="16386"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35" y="4079080"/>
            <a:ext cx="5300934" cy="2335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ank You Images | Free Vectors, Stock Photos &amp;amp; P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998" y="0"/>
            <a:ext cx="7002276" cy="4025609"/>
          </a:xfrm>
          <a:prstGeom prst="ellipse">
            <a:avLst/>
          </a:prstGeom>
          <a:ln>
            <a:noFill/>
          </a:ln>
          <a:effectLst>
            <a:softEdge rad="112500"/>
          </a:effectLst>
        </p:spPr>
      </p:pic>
    </p:spTree>
    <p:extLst>
      <p:ext uri="{BB962C8B-B14F-4D97-AF65-F5344CB8AC3E}">
        <p14:creationId xmlns:p14="http://schemas.microsoft.com/office/powerpoint/2010/main" val="585240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69906" y="381000"/>
            <a:ext cx="2976085" cy="1828800"/>
          </a:xfrm>
          <a:prstGeom prst="rect">
            <a:avLst/>
          </a:prstGeom>
        </p:spPr>
      </p:pic>
      <p:sp>
        <p:nvSpPr>
          <p:cNvPr id="9" name="Rectangle 8"/>
          <p:cNvSpPr/>
          <p:nvPr/>
        </p:nvSpPr>
        <p:spPr>
          <a:xfrm>
            <a:off x="164825" y="2491521"/>
            <a:ext cx="3157275" cy="1231106"/>
          </a:xfrm>
          <a:prstGeom prst="rect">
            <a:avLst/>
          </a:prstGeom>
          <a:noFill/>
        </p:spPr>
        <p:txBody>
          <a:bodyPr wrap="none" lIns="121920" tIns="60960" rIns="121920" bIns="60960">
            <a:spAutoFit/>
          </a:bodyPr>
          <a:lstStyle/>
          <a:p>
            <a:pPr algn="ct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Đáp</a:t>
            </a: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 </a:t>
            </a: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án</a:t>
            </a:r>
            <a:endPar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endParaRPr>
          </a:p>
        </p:txBody>
      </p:sp>
      <p:sp>
        <p:nvSpPr>
          <p:cNvPr id="10" name="Rectangle 9"/>
          <p:cNvSpPr/>
          <p:nvPr/>
        </p:nvSpPr>
        <p:spPr>
          <a:xfrm>
            <a:off x="-100262" y="5167259"/>
            <a:ext cx="3516413" cy="1764457"/>
          </a:xfrm>
          <a:prstGeom prst="rect">
            <a:avLst/>
          </a:prstGeom>
          <a:noFill/>
        </p:spPr>
        <p:txBody>
          <a:bodyPr wrap="square" lIns="121920" tIns="60960" rIns="121920" bIns="60960">
            <a:spAutoFit/>
          </a:bodyPr>
          <a:lstStyle/>
          <a:p>
            <a:pPr algn="ctr"/>
            <a:r>
              <a:rPr lang="en-US" sz="5333" b="1" dirty="0">
                <a:ln w="9525">
                  <a:solidFill>
                    <a:schemeClr val="bg1"/>
                  </a:solidFill>
                  <a:prstDash val="solid"/>
                </a:ln>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sym typeface="Wingdings" panose="05000000000000000000" pitchFamily="2" charset="2"/>
              </a:rPr>
              <a:t>THIÊN NHIÊN</a:t>
            </a:r>
            <a:endParaRPr lang="en-US" sz="6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endParaRPr>
          </a:p>
        </p:txBody>
      </p:sp>
      <p:pic>
        <p:nvPicPr>
          <p:cNvPr id="6" name="Picture 4" descr="Thêm 31 bệnh nhân có xét nghiệm âm tính từ lần 2 trở lên | ĐÀI PHÁT THANH  VÀ TRUYỀN HÌNH BÌNH DƯƠ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6641" t="25124" r="6895" b="22755"/>
          <a:stretch/>
        </p:blipFill>
        <p:spPr bwMode="auto">
          <a:xfrm rot="5400000">
            <a:off x="1074396" y="4093178"/>
            <a:ext cx="1167095" cy="703530"/>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3728783974"/>
              </p:ext>
            </p:extLst>
          </p:nvPr>
        </p:nvGraphicFramePr>
        <p:xfrm>
          <a:off x="3322100" y="228600"/>
          <a:ext cx="8869900" cy="6536570"/>
        </p:xfrm>
        <a:graphic>
          <a:graphicData uri="http://schemas.openxmlformats.org/drawingml/2006/table">
            <a:tbl>
              <a:tblPr firstRow="1" bandRow="1">
                <a:tableStyleId>{5940675A-B579-460E-94D1-54222C63F5DA}</a:tableStyleId>
              </a:tblPr>
              <a:tblGrid>
                <a:gridCol w="682300">
                  <a:extLst>
                    <a:ext uri="{9D8B030D-6E8A-4147-A177-3AD203B41FA5}">
                      <a16:colId xmlns:a16="http://schemas.microsoft.com/office/drawing/2014/main" val="20000"/>
                    </a:ext>
                  </a:extLst>
                </a:gridCol>
                <a:gridCol w="682300">
                  <a:extLst>
                    <a:ext uri="{9D8B030D-6E8A-4147-A177-3AD203B41FA5}">
                      <a16:colId xmlns:a16="http://schemas.microsoft.com/office/drawing/2014/main" val="20001"/>
                    </a:ext>
                  </a:extLst>
                </a:gridCol>
                <a:gridCol w="682300">
                  <a:extLst>
                    <a:ext uri="{9D8B030D-6E8A-4147-A177-3AD203B41FA5}">
                      <a16:colId xmlns:a16="http://schemas.microsoft.com/office/drawing/2014/main" val="20002"/>
                    </a:ext>
                  </a:extLst>
                </a:gridCol>
                <a:gridCol w="682300">
                  <a:extLst>
                    <a:ext uri="{9D8B030D-6E8A-4147-A177-3AD203B41FA5}">
                      <a16:colId xmlns:a16="http://schemas.microsoft.com/office/drawing/2014/main" val="20003"/>
                    </a:ext>
                  </a:extLst>
                </a:gridCol>
                <a:gridCol w="682300">
                  <a:extLst>
                    <a:ext uri="{9D8B030D-6E8A-4147-A177-3AD203B41FA5}">
                      <a16:colId xmlns:a16="http://schemas.microsoft.com/office/drawing/2014/main" val="20004"/>
                    </a:ext>
                  </a:extLst>
                </a:gridCol>
                <a:gridCol w="682300">
                  <a:extLst>
                    <a:ext uri="{9D8B030D-6E8A-4147-A177-3AD203B41FA5}">
                      <a16:colId xmlns:a16="http://schemas.microsoft.com/office/drawing/2014/main" val="20005"/>
                    </a:ext>
                  </a:extLst>
                </a:gridCol>
                <a:gridCol w="682300">
                  <a:extLst>
                    <a:ext uri="{9D8B030D-6E8A-4147-A177-3AD203B41FA5}">
                      <a16:colId xmlns:a16="http://schemas.microsoft.com/office/drawing/2014/main" val="20006"/>
                    </a:ext>
                  </a:extLst>
                </a:gridCol>
                <a:gridCol w="682300">
                  <a:extLst>
                    <a:ext uri="{9D8B030D-6E8A-4147-A177-3AD203B41FA5}">
                      <a16:colId xmlns:a16="http://schemas.microsoft.com/office/drawing/2014/main" val="20007"/>
                    </a:ext>
                  </a:extLst>
                </a:gridCol>
                <a:gridCol w="682300">
                  <a:extLst>
                    <a:ext uri="{9D8B030D-6E8A-4147-A177-3AD203B41FA5}">
                      <a16:colId xmlns:a16="http://schemas.microsoft.com/office/drawing/2014/main" val="20008"/>
                    </a:ext>
                  </a:extLst>
                </a:gridCol>
                <a:gridCol w="682300">
                  <a:extLst>
                    <a:ext uri="{9D8B030D-6E8A-4147-A177-3AD203B41FA5}">
                      <a16:colId xmlns:a16="http://schemas.microsoft.com/office/drawing/2014/main" val="20009"/>
                    </a:ext>
                  </a:extLst>
                </a:gridCol>
                <a:gridCol w="682300">
                  <a:extLst>
                    <a:ext uri="{9D8B030D-6E8A-4147-A177-3AD203B41FA5}">
                      <a16:colId xmlns:a16="http://schemas.microsoft.com/office/drawing/2014/main" val="20010"/>
                    </a:ext>
                  </a:extLst>
                </a:gridCol>
                <a:gridCol w="682300">
                  <a:extLst>
                    <a:ext uri="{9D8B030D-6E8A-4147-A177-3AD203B41FA5}">
                      <a16:colId xmlns:a16="http://schemas.microsoft.com/office/drawing/2014/main" val="20011"/>
                    </a:ext>
                  </a:extLst>
                </a:gridCol>
                <a:gridCol w="682300">
                  <a:extLst>
                    <a:ext uri="{9D8B030D-6E8A-4147-A177-3AD203B41FA5}">
                      <a16:colId xmlns:a16="http://schemas.microsoft.com/office/drawing/2014/main" val="2052262980"/>
                    </a:ext>
                  </a:extLst>
                </a:gridCol>
              </a:tblGrid>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S</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Ả</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X</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U</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Ấ</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M</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À</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T</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0"/>
                  </a:ext>
                </a:extLst>
              </a:tr>
              <a:tr h="595745">
                <a:tc>
                  <a:txBody>
                    <a:bodyPr/>
                    <a:lstStyle/>
                    <a:p>
                      <a:pPr algn="ctr"/>
                      <a:r>
                        <a:rPr lang="en-US" sz="3200" b="1" dirty="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Ồ</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Ă</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Ô</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Á</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1"/>
                  </a:ext>
                </a:extLst>
              </a:tr>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Ô</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V</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C</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I</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I</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2"/>
                  </a:ext>
                </a:extLst>
              </a:tr>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O</a:t>
                      </a:r>
                      <a:r>
                        <a:rPr lang="en-US" sz="3200" b="1" baseline="-25000" dirty="0">
                          <a:solidFill>
                            <a:srgbClr val="0033CC"/>
                          </a:solidFill>
                          <a:latin typeface="#9Slide03 SFU Futura_12" panose="020B0604020202020204" charset="0"/>
                          <a:cs typeface="Arial" panose="020B0604020202020204" pitchFamily="34" charset="0"/>
                        </a:rPr>
                        <a:t>2</a:t>
                      </a:r>
                      <a:endParaRPr lang="vi-VN" sz="3200" b="1" baseline="-25000"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G</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T</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T</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3"/>
                  </a:ext>
                </a:extLst>
              </a:tr>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H</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K</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L</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R</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Ạ</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4"/>
                  </a:ext>
                </a:extLst>
              </a:tr>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I</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Ế</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Ư</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Ư</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O</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5"/>
                  </a:ext>
                </a:extLst>
              </a:tr>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Ễ</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R</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Ừ</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G</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Ợ</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Ì</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Ờ</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6"/>
                  </a:ext>
                </a:extLst>
              </a:tr>
              <a:tr h="595745">
                <a:tc>
                  <a:txBody>
                    <a:bodyPr/>
                    <a:lstStyle/>
                    <a:p>
                      <a:pPr algn="ctr"/>
                      <a:r>
                        <a:rPr lang="en-US" sz="3200" b="1" dirty="0">
                          <a:solidFill>
                            <a:srgbClr val="FF0000"/>
                          </a:solidFill>
                          <a:latin typeface="#9Slide03 SFU Futura_12" panose="020B0604020202020204" charset="0"/>
                          <a:cs typeface="Arial" panose="020B0604020202020204" pitchFamily="34" charset="0"/>
                        </a:rPr>
                        <a:t>M</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Ẩ</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N</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Ỏ</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7"/>
                  </a:ext>
                </a:extLst>
              </a:tr>
              <a:tr h="579120">
                <a:tc>
                  <a:txBody>
                    <a:bodyPr/>
                    <a:lstStyle/>
                    <a:p>
                      <a:pPr algn="ctr"/>
                      <a:r>
                        <a:rPr lang="en-US" sz="3200" b="1" dirty="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B</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G</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7030A0"/>
                          </a:solidFill>
                          <a:latin typeface="#9Slide03 SFU Futura_12" panose="020B0604020202020204" charset="0"/>
                          <a:cs typeface="Arial" panose="020B0604020202020204" pitchFamily="34" charset="0"/>
                        </a:rPr>
                        <a:t>G</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8"/>
                  </a:ext>
                </a:extLst>
              </a:tr>
              <a:tr h="595745">
                <a:tc>
                  <a:txBody>
                    <a:bodyPr/>
                    <a:lstStyle/>
                    <a:p>
                      <a:pPr algn="ctr"/>
                      <a:r>
                        <a:rPr lang="en-US" sz="3200" b="1" dirty="0">
                          <a:solidFill>
                            <a:srgbClr val="0033CC"/>
                          </a:solidFill>
                          <a:latin typeface="#9Slide03 SFU Futura_12" panose="020B0604020202020204" charset="0"/>
                          <a:cs typeface="Arial" panose="020B0604020202020204" pitchFamily="34" charset="0"/>
                        </a:rPr>
                        <a:t>Đ</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A</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D</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Ạ</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G</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S</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I</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H</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H</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Ọ</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a:solidFill>
                            <a:srgbClr val="0033CC"/>
                          </a:solidFill>
                          <a:latin typeface="#9Slide03 SFU Futura_12" panose="020B0604020202020204" charset="0"/>
                          <a:cs typeface="Arial" panose="020B0604020202020204" pitchFamily="34" charset="0"/>
                        </a:rPr>
                        <a:t>C</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9"/>
                  </a:ext>
                </a:extLst>
              </a:tr>
              <a:tr h="595745">
                <a:tc>
                  <a:txBody>
                    <a:bodyPr/>
                    <a:lstStyle/>
                    <a:p>
                      <a:pPr algn="ctr"/>
                      <a:r>
                        <a:rPr lang="en-US" sz="3200" b="1" dirty="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R</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Á</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C</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T</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H</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Ả</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rgbClr val="FF0000"/>
                          </a:solidFill>
                          <a:latin typeface="#9Slide03 SFU Futura_12" panose="020B0604020202020204" charset="0"/>
                          <a:cs typeface="Arial" panose="020B0604020202020204" pitchFamily="34" charset="0"/>
                        </a:rPr>
                        <a:t>I</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Ị</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3199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Biểu tượng máy tính Môi trường tự nhiên Đóng gói PostScript, môi trường tự  nhiên, khu vực, tác phẩm nghệ thuật png | PNGEg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59" b="96289" l="10000" r="90000">
                        <a14:foregroundMark x1="47556" y1="96484" x2="47556" y2="96484"/>
                        <a14:foregroundMark x1="47667" y1="96484" x2="47667" y2="96484"/>
                        <a14:foregroundMark x1="47889" y1="5859" x2="47889" y2="5859"/>
                        <a14:foregroundMark x1="47889" y1="5859" x2="47889" y2="5859"/>
                      </a14:backgroundRemoval>
                    </a14:imgEffect>
                  </a14:imgLayer>
                </a14:imgProps>
              </a:ext>
              <a:ext uri="{28A0092B-C50C-407E-A947-70E740481C1C}">
                <a14:useLocalDpi xmlns:a14="http://schemas.microsoft.com/office/drawing/2010/main" val="0"/>
              </a:ext>
            </a:extLst>
          </a:blip>
          <a:srcRect l="31019" r="31314"/>
          <a:stretch/>
        </p:blipFill>
        <p:spPr bwMode="auto">
          <a:xfrm>
            <a:off x="438913" y="152521"/>
            <a:ext cx="2118550" cy="3199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ảo Vệ Môi Trường Hình ảnh | Định dạng hình ảnh PNG 401671716|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4884" y1="18488" x2="43721" y2="22791"/>
                        <a14:foregroundMark x1="42442" y1="25465" x2="35814" y2="28488"/>
                        <a14:foregroundMark x1="46512" y1="26047" x2="53837" y2="29535"/>
                        <a14:foregroundMark x1="63837" y1="25814" x2="68721" y2="28488"/>
                        <a14:foregroundMark x1="61163" y1="20930" x2="60581" y2="25233"/>
                        <a14:foregroundMark x1="66279" y1="12209" x2="66279" y2="12209"/>
                        <a14:foregroundMark x1="66279" y1="11977" x2="66279" y2="11977"/>
                      </a14:backgroundRemoval>
                    </a14:imgEffect>
                  </a14:imgLayer>
                </a14:imgProps>
              </a:ext>
              <a:ext uri="{28A0092B-C50C-407E-A947-70E740481C1C}">
                <a14:useLocalDpi xmlns:a14="http://schemas.microsoft.com/office/drawing/2010/main" val="0"/>
              </a:ext>
            </a:extLst>
          </a:blip>
          <a:srcRect l="22198" t="7013" r="15382" b="10135"/>
          <a:stretch/>
        </p:blipFill>
        <p:spPr bwMode="auto">
          <a:xfrm>
            <a:off x="8016525" y="632581"/>
            <a:ext cx="4213574" cy="55928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3E1277-D22A-4A15-A2C6-D1C190556FD0}"/>
              </a:ext>
            </a:extLst>
          </p:cNvPr>
          <p:cNvSpPr txBox="1"/>
          <p:nvPr/>
        </p:nvSpPr>
        <p:spPr>
          <a:xfrm>
            <a:off x="327603" y="1617376"/>
            <a:ext cx="8097177" cy="442980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a:latin typeface="#9Slide05 SVNClementine" panose="020F0502020204030203" pitchFamily="34" charset="0"/>
                <a:ea typeface="+mj-ea"/>
                <a:cs typeface="+mj-cs"/>
              </a:rPr>
              <a:t>Bài</a:t>
            </a:r>
            <a:r>
              <a:rPr lang="en-US" sz="7200" dirty="0">
                <a:latin typeface="#9Slide05 SVNClementine" panose="020F0502020204030203" pitchFamily="34" charset="0"/>
                <a:ea typeface="+mj-ea"/>
                <a:cs typeface="+mj-cs"/>
              </a:rPr>
              <a:t> 3:</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a:solidFill>
                  <a:srgbClr val="FFFF00"/>
                </a:solidFill>
                <a:latin typeface="#9Slide05 SVNClementine" panose="020F0502020204030203" pitchFamily="34" charset="0"/>
                <a:ea typeface="+mj-ea"/>
                <a:cs typeface="+mj-cs"/>
              </a:rPr>
              <a:t>KHAI THÁC, </a:t>
            </a:r>
          </a:p>
          <a:p>
            <a:pPr algn="ctr">
              <a:lnSpc>
                <a:spcPct val="90000"/>
              </a:lnSpc>
              <a:spcBef>
                <a:spcPct val="0"/>
              </a:spcBef>
              <a:spcAft>
                <a:spcPts val="600"/>
              </a:spcAft>
            </a:pPr>
            <a:r>
              <a:rPr lang="en-US" sz="7200" dirty="0">
                <a:solidFill>
                  <a:srgbClr val="FFFF00"/>
                </a:solidFill>
                <a:latin typeface="#9Slide05 SVNClementine" panose="020F0502020204030203" pitchFamily="34" charset="0"/>
                <a:ea typeface="+mj-ea"/>
                <a:cs typeface="+mj-cs"/>
              </a:rPr>
              <a:t>SỬ DỤNG VÀ BẢO VỆ THIÊN NHIÊN Ở CHÂU ÂU</a:t>
            </a: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Nguyên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nhân</a:t>
            </a:r>
            <a:r>
              <a:rPr lang="en-US" sz="3200" b="1" dirty="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vệ môi trường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nước</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477029" y="4072394"/>
            <a:ext cx="2452688"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Giải</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376238" y="3197026"/>
            <a:ext cx="3681411" cy="875368"/>
          </a:xfrm>
          <a:prstGeom prst="rect">
            <a:avLst/>
          </a:prstGeom>
        </p:spPr>
        <p:txBody>
          <a:bodyPr wrap="square">
            <a:spAutoFit/>
          </a:bodyPr>
          <a:lstStyle/>
          <a:p>
            <a:pPr algn="just">
              <a:lnSpc>
                <a:spcPct val="106000"/>
              </a:lnSpc>
              <a:spcAft>
                <a:spcPts val="600"/>
              </a:spcAft>
            </a:pPr>
            <a:r>
              <a:rPr lang="en-US" sz="2400" b="1" dirty="0" err="1">
                <a:latin typeface="#9Slide03 SFU Futura_12" panose="020B0604020202020204" charset="0"/>
                <a:ea typeface="Tahoma" panose="020B0604030504040204" pitchFamily="34" charset="0"/>
              </a:rPr>
              <a:t>Chất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thải</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từ</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các</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hoạt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động</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sản</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xuất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và</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sinh</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hoạt</a:t>
            </a:r>
            <a:endParaRPr lang="en-US" sz="2400" b="1" dirty="0">
              <a:latin typeface="#9Slide03 SFU Futura_12" panose="020B0604020202020204" charset="0"/>
              <a:ea typeface="Tahoma" panose="020B0604030504040204" pitchFamily="34" charset="0"/>
            </a:endParaRPr>
          </a:p>
        </p:txBody>
      </p:sp>
      <p:sp>
        <p:nvSpPr>
          <p:cNvPr id="23" name="Rectangle 22"/>
          <p:cNvSpPr/>
          <p:nvPr/>
        </p:nvSpPr>
        <p:spPr>
          <a:xfrm>
            <a:off x="8558213" y="2190711"/>
            <a:ext cx="2593857" cy="1938992"/>
          </a:xfrm>
          <a:prstGeom prst="rect">
            <a:avLst/>
          </a:prstGeom>
        </p:spPr>
        <p:txBody>
          <a:bodyPr wrap="square">
            <a:spAutoFit/>
          </a:bodyPr>
          <a:lstStyle/>
          <a:p>
            <a:pPr algn="just"/>
            <a:r>
              <a:rPr lang="vi-VN" sz="2400" b="1" dirty="0">
                <a:latin typeface="#9Slide03 SFU Futura_12" panose="020B0604020202020204" charset="0"/>
                <a:ea typeface="Cambria" panose="02040503050406030204" pitchFamily="18" charset="0"/>
              </a:rPr>
              <a:t>Ban hành các quy định về nước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cường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kiểm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soát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đầu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ra</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của</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nguồn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thải</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Ô Nhiễm Nguồn Nước Có Hại Môi - Miễn Phí vector hình ảnh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686" y="4394243"/>
            <a:ext cx="2143969" cy="21439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98083" y="2110681"/>
            <a:ext cx="1597792"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Nâng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cao</a:t>
            </a:r>
            <a:r>
              <a:rPr lang="en-US" sz="2400" b="1" dirty="0">
                <a:latin typeface="#9Slide03 SFU Futura_12" panose="020B0604020202020204" charset="0"/>
                <a:ea typeface="Cambria" panose="02040503050406030204" pitchFamily="18" charset="0"/>
              </a:rPr>
              <a:t> ý </a:t>
            </a:r>
            <a:r>
              <a:rPr lang="en-US" sz="2400" b="1" dirty="0" err="1">
                <a:latin typeface="#9Slide03 SFU Futura_12" panose="020B0604020202020204" charset="0"/>
                <a:ea typeface="Cambria" panose="02040503050406030204" pitchFamily="18" charset="0"/>
              </a:rPr>
              <a:t>thức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của</a:t>
            </a:r>
            <a:r>
              <a:rPr lang="en-US" sz="2400" b="1" dirty="0">
                <a:latin typeface="#9Slide03 SFU Futura_12" panose="020B0604020202020204" charset="0"/>
                <a:ea typeface="Cambria" panose="02040503050406030204" pitchFamily="18" charset="0"/>
              </a:rPr>
              <a:t> con </a:t>
            </a:r>
            <a:r>
              <a:rPr lang="en-US" sz="2400" b="1" dirty="0" err="1">
                <a:latin typeface="#9Slide03 SFU Futura_12" panose="020B0604020202020204" charset="0"/>
                <a:ea typeface="Cambria" panose="02040503050406030204" pitchFamily="18" charset="0"/>
              </a:rPr>
              <a:t>người</a:t>
            </a:r>
            <a:endParaRPr lang="en-US" sz="2400" b="1" dirty="0">
              <a:latin typeface="#9Slide03 SFU Futura_12" panose="020B0604020202020204" charset="0"/>
            </a:endParaRPr>
          </a:p>
        </p:txBody>
      </p:sp>
      <p:sp>
        <p:nvSpPr>
          <p:cNvPr id="6" name="Rectangle 5"/>
          <p:cNvSpPr/>
          <p:nvPr/>
        </p:nvSpPr>
        <p:spPr>
          <a:xfrm>
            <a:off x="4644880" y="3851047"/>
            <a:ext cx="2086814"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Đảm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bảo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xử</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lí</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thải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nước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thải</a:t>
            </a:r>
            <a:r>
              <a:rPr lang="en-US" sz="2400" b="1" dirty="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7172" name="Picture 4" descr="Máy tính Biểu tượng nhận Thức Kiến thức ý Thức nghệ thuật Clip - Lực Lượng  Quản Lý Phần Mềm png tải về - Miễn phí trong suốt Công Nghệ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51667" y1="49375" x2="51667" y2="49375"/>
                        <a14:foregroundMark x1="51667" y1="49375" x2="51667" y2="49375"/>
                        <a14:foregroundMark x1="57444" y1="51250" x2="57444" y2="51250"/>
                        <a14:foregroundMark x1="57444" y1="50750" x2="57444" y2="50750"/>
                        <a14:foregroundMark x1="50444" y1="18875" x2="50444" y2="18875"/>
                        <a14:foregroundMark x1="34889" y1="22500" x2="34889" y2="22500"/>
                        <a14:foregroundMark x1="27000" y1="34500" x2="27000" y2="34500"/>
                        <a14:foregroundMark x1="64444" y1="23875" x2="64444" y2="23875"/>
                        <a14:foregroundMark x1="74333" y1="34500" x2="74333" y2="34500"/>
                      </a14:backgroundRemoval>
                    </a14:imgEffect>
                  </a14:imgLayer>
                </a14:imgProps>
              </a:ext>
              <a:ext uri="{28A0092B-C50C-407E-A947-70E740481C1C}">
                <a14:useLocalDpi xmlns:a14="http://schemas.microsoft.com/office/drawing/2010/main" val="0"/>
              </a:ext>
            </a:extLst>
          </a:blip>
          <a:srcRect/>
          <a:stretch>
            <a:fillRect/>
          </a:stretch>
        </p:blipFill>
        <p:spPr bwMode="auto">
          <a:xfrm>
            <a:off x="6001888" y="1749292"/>
            <a:ext cx="1962567" cy="17445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áy tính Biểu tượng tuân thủ Quy định - những người khác png tải về - Miễn  phí trong suốt Khu Vực png Tải về."/>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37" b="96939" l="10000" r="90000">
                        <a14:foregroundMark x1="13333" y1="41633" x2="13333" y2="41633"/>
                        <a14:foregroundMark x1="45667" y1="34694" x2="45667" y2="34694"/>
                        <a14:foregroundMark x1="45667" y1="34898" x2="45667" y2="34898"/>
                        <a14:foregroundMark x1="45333" y1="51224" x2="45333" y2="51224"/>
                        <a14:foregroundMark x1="45333" y1="51224" x2="45333" y2="51224"/>
                        <a14:foregroundMark x1="29667" y1="51224" x2="29667" y2="51224"/>
                        <a14:foregroundMark x1="29667" y1="51224" x2="30222" y2="53367"/>
                        <a14:foregroundMark x1="29333" y1="61633" x2="29333" y2="61633"/>
                        <a14:foregroundMark x1="29333" y1="61327" x2="29333" y2="61327"/>
                        <a14:foregroundMark x1="40667" y1="61633" x2="40667" y2="61633"/>
                        <a14:foregroundMark x1="40667" y1="61327" x2="40667" y2="61327"/>
                        <a14:foregroundMark x1="57889" y1="73367" x2="57889" y2="73367"/>
                        <a14:foregroundMark x1="57556" y1="72857" x2="57556" y2="72857"/>
                        <a14:foregroundMark x1="45333" y1="77959" x2="45333" y2="77959"/>
                        <a14:foregroundMark x1="43889" y1="76633" x2="43889" y2="76633"/>
                        <a14:foregroundMark x1="30000" y1="73673" x2="30000" y2="73673"/>
                        <a14:foregroundMark x1="30000" y1="73673" x2="30000" y2="73673"/>
                        <a14:foregroundMark x1="68889" y1="82449" x2="68889" y2="82449"/>
                        <a14:foregroundMark x1="68889" y1="82245" x2="68889" y2="82245"/>
                        <a14:foregroundMark x1="73000" y1="96939" x2="73000" y2="96939"/>
                        <a14:foregroundMark x1="73000" y1="96939" x2="73000" y2="96939"/>
                        <a14:foregroundMark x1="38333" y1="2041" x2="38333" y2="2041"/>
                        <a14:foregroundMark x1="38333" y1="1837" x2="38333" y2="1837"/>
                      </a14:backgroundRemoval>
                    </a14:imgEffect>
                  </a14:imgLayer>
                </a14:imgProps>
              </a:ext>
              <a:ext uri="{28A0092B-C50C-407E-A947-70E740481C1C}">
                <a14:useLocalDpi xmlns:a14="http://schemas.microsoft.com/office/drawing/2010/main" val="0"/>
              </a:ext>
            </a:extLst>
          </a:blip>
          <a:srcRect/>
          <a:stretch>
            <a:fillRect/>
          </a:stretch>
        </p:blipFill>
        <p:spPr bwMode="auto">
          <a:xfrm>
            <a:off x="11115312" y="2477773"/>
            <a:ext cx="1141261" cy="12427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IẾT BỊ CƯỠI NGỰA ANH MINH SPORT AM 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7348" y="4525043"/>
            <a:ext cx="1604156" cy="160415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ái sử dụng nước thải trên thế giới và áp dụng đối với Việt Nam"/>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051810" y="325651"/>
            <a:ext cx="2055212" cy="161334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Toilet Pipe Svg Png Icon Free Download (#284619) - OnlineWebFonts.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6596" y="5351772"/>
            <a:ext cx="1358843" cy="149180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913946" y="4967043"/>
            <a:ext cx="2541637" cy="1200329"/>
          </a:xfrm>
          <a:prstGeom prst="rect">
            <a:avLst/>
          </a:prstGeom>
        </p:spPr>
        <p:txBody>
          <a:bodyPr wrap="square">
            <a:spAutoFit/>
          </a:bodyPr>
          <a:lstStyle/>
          <a:p>
            <a:r>
              <a:rPr lang="vi-VN" sz="2400" b="1" dirty="0">
                <a:latin typeface="#9Slide03 SFU Futura_12" panose="020B0604020202020204" charset="0"/>
              </a:rPr>
              <a:t>Đổi mới công nghệ trong xử lí nước thải.</a:t>
            </a:r>
            <a:endParaRPr lang="en-US" sz="2400" b="1" dirty="0">
              <a:latin typeface="#9Slide03 SFU Futura_12" panose="020B0604020202020204" charset="0"/>
            </a:endParaRPr>
          </a:p>
        </p:txBody>
      </p:sp>
    </p:spTree>
    <p:extLst>
      <p:ext uri="{BB962C8B-B14F-4D97-AF65-F5344CB8AC3E}">
        <p14:creationId xmlns:p14="http://schemas.microsoft.com/office/powerpoint/2010/main" val="10233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fade">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7172"/>
                                        </p:tgtEl>
                                        <p:attrNameLst>
                                          <p:attrName>style.visibility</p:attrName>
                                        </p:attrNameLst>
                                      </p:cBhvr>
                                      <p:to>
                                        <p:strVal val="visible"/>
                                      </p:to>
                                    </p:set>
                                    <p:animEffect transition="in" filter="fade">
                                      <p:cBhvr>
                                        <p:cTn id="39" dur="500"/>
                                        <p:tgtEl>
                                          <p:spTgt spid="71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fade">
                                      <p:cBhvr>
                                        <p:cTn id="47" dur="500"/>
                                        <p:tgtEl>
                                          <p:spTgt spid="71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7176"/>
                                        </p:tgtEl>
                                        <p:attrNameLst>
                                          <p:attrName>style.visibility</p:attrName>
                                        </p:attrNameLst>
                                      </p:cBhvr>
                                      <p:to>
                                        <p:strVal val="visible"/>
                                      </p:to>
                                    </p:set>
                                    <p:animEffect transition="in" filter="fade">
                                      <p:cBhvr>
                                        <p:cTn id="55" dur="500"/>
                                        <p:tgtEl>
                                          <p:spTgt spid="71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7180"/>
                                        </p:tgtEl>
                                        <p:attrNameLst>
                                          <p:attrName>style.visibility</p:attrName>
                                        </p:attrNameLst>
                                      </p:cBhvr>
                                      <p:to>
                                        <p:strVal val="visible"/>
                                      </p:to>
                                    </p:set>
                                    <p:animEffect transition="in" filter="fade">
                                      <p:cBhvr>
                                        <p:cTn id="63"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6" grpId="0"/>
      <p:bldP spid="23" grpId="0"/>
      <p:bldP spid="22" grpId="0" animBg="1"/>
      <p:bldP spid="3" grpId="0"/>
      <p:bldP spid="6"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Nguyên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nhân</a:t>
            </a:r>
            <a:r>
              <a:rPr lang="en-US" sz="3200" b="1" dirty="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vệ môi trường không khí</a:t>
            </a:r>
          </a:p>
        </p:txBody>
      </p:sp>
      <p:sp>
        <p:nvSpPr>
          <p:cNvPr id="4" name="Rectangle 3"/>
          <p:cNvSpPr/>
          <p:nvPr/>
        </p:nvSpPr>
        <p:spPr>
          <a:xfrm>
            <a:off x="7114139" y="4062186"/>
            <a:ext cx="2452688"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Giải</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376238" y="3197026"/>
            <a:ext cx="3436723" cy="1630126"/>
          </a:xfrm>
          <a:prstGeom prst="rect">
            <a:avLst/>
          </a:prstGeom>
        </p:spPr>
        <p:txBody>
          <a:bodyPr wrap="square">
            <a:spAutoFit/>
          </a:bodyPr>
          <a:lstStyle/>
          <a:p>
            <a:pPr algn="just">
              <a:lnSpc>
                <a:spcPct val="106000"/>
              </a:lnSpc>
              <a:spcAft>
                <a:spcPts val="600"/>
              </a:spcAft>
            </a:pPr>
            <a:r>
              <a:rPr lang="en-US" sz="2400" b="1" dirty="0" err="1">
                <a:latin typeface="#9Slide03 SFU Futura_12" panose="020B0604020202020204" charset="0"/>
                <a:ea typeface="Cambria" panose="02040503050406030204" pitchFamily="18" charset="0"/>
              </a:rPr>
              <a:t>Hoạt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động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sản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xuất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nghiệp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tiêu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thụ</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vận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tải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đường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bộ</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a typeface="Tahoma" panose="020B0604030504040204" pitchFamily="34" charset="0"/>
            </a:endParaRPr>
          </a:p>
        </p:txBody>
      </p:sp>
      <p:pic>
        <p:nvPicPr>
          <p:cNvPr id="5122" name="Picture 2" descr="에코 도시 디자인 벡터 일러스트 레이 션 Eps10 그래픽 클립 아트 이미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129" y="2109314"/>
            <a:ext cx="2562225"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4823368" y="2031326"/>
            <a:ext cx="3344813" cy="1938992"/>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rPr>
              <a:t>Xây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dựng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khu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phát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thải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thấp</a:t>
            </a:r>
            <a:r>
              <a:rPr lang="en-US" sz="2400" b="1" dirty="0">
                <a:latin typeface="#9Slide03 SFU Futura_12" panose="020B0604020202020204" charset="0"/>
                <a:ea typeface="Cambria" panose="02040503050406030204" pitchFamily="18" charset="0"/>
              </a:rPr>
              <a:t> ở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phố</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giảm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xe</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ưu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tiên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giao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cộng</a:t>
            </a:r>
            <a:r>
              <a:rPr lang="en-US" sz="2400" b="1" dirty="0">
                <a:latin typeface="#9Slide03 SFU Futura_12" panose="020B0604020202020204" charset="0"/>
                <a:ea typeface="Cambria" panose="02040503050406030204" pitchFamily="18" charset="0"/>
              </a:rPr>
              <a:t>.</a:t>
            </a:r>
            <a:endParaRPr lang="en-US" sz="2400" b="1" dirty="0"/>
          </a:p>
        </p:txBody>
      </p:sp>
      <p:pic>
        <p:nvPicPr>
          <p:cNvPr id="5128" name="Picture 8" descr="Trà xanh Máy tính Biểu tượng Lá - Xanh Lá Biểu Tượng png tải về - Miễn phí  trong suốt Nhà Máy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513" b="94359" l="8000" r="91556">
                        <a14:foregroundMark x1="27667" y1="94615" x2="27667" y2="94615"/>
                        <a14:foregroundMark x1="8111" y1="65641" x2="8111" y2="65641"/>
                        <a14:foregroundMark x1="8111" y1="65641" x2="8111" y2="65641"/>
                        <a14:foregroundMark x1="90778" y1="3718" x2="90778" y2="3718"/>
                        <a14:foregroundMark x1="91556" y1="513" x2="91556" y2="513"/>
                      </a14:backgroundRemoval>
                    </a14:imgEffect>
                  </a14:imgLayer>
                </a14:imgProps>
              </a:ext>
              <a:ext uri="{28A0092B-C50C-407E-A947-70E740481C1C}">
                <a14:useLocalDpi xmlns:a14="http://schemas.microsoft.com/office/drawing/2010/main" val="0"/>
              </a:ext>
            </a:extLst>
          </a:blip>
          <a:srcRect/>
          <a:stretch>
            <a:fillRect/>
          </a:stretch>
        </p:blipFill>
        <p:spPr bwMode="auto">
          <a:xfrm>
            <a:off x="8785904" y="1892489"/>
            <a:ext cx="1869633" cy="162034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8634549" y="2119907"/>
            <a:ext cx="2415806" cy="830997"/>
          </a:xfrm>
          <a:prstGeom prst="rect">
            <a:avLst/>
          </a:prstGeom>
        </p:spPr>
        <p:txBody>
          <a:bodyPr wrap="square">
            <a:spAutoFit/>
          </a:bodyPr>
          <a:lstStyle/>
          <a:p>
            <a:pPr algn="just"/>
            <a:r>
              <a:rPr lang="en-US" sz="2400" b="1">
                <a:latin typeface="#9Slide03 SFU Futura_12" panose="020B0604020202020204" charset="0"/>
                <a:ea typeface="Cambria" panose="02040503050406030204" pitchFamily="18" charset="0"/>
              </a:rPr>
              <a:t>Phát triển nông nghiệp sinh thái</a:t>
            </a:r>
            <a:endParaRPr lang="en-US" sz="2400" b="1" dirty="0"/>
          </a:p>
        </p:txBody>
      </p:sp>
      <p:pic>
        <p:nvPicPr>
          <p:cNvPr id="5130" name="Picture 10" descr="Pin năng lượng mặt trời mono 110w | Phượng Hoàng Solarhou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966" y="4573516"/>
            <a:ext cx="2114550" cy="216217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574103" y="4827152"/>
            <a:ext cx="3616276" cy="1569660"/>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rPr>
              <a:t>Đầu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tư</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phát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triển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nghệ</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sử</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dụng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tái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tạo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dần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thay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hóa</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thạch</a:t>
            </a:r>
            <a:r>
              <a:rPr lang="en-US" sz="2400" b="1" dirty="0">
                <a:latin typeface="#9Slide03 SFU Futura_12" panose="020B0604020202020204" charset="0"/>
                <a:ea typeface="Cambria" panose="02040503050406030204" pitchFamily="18" charset="0"/>
              </a:rPr>
              <a:t>.</a:t>
            </a:r>
            <a:endParaRPr lang="en-US" sz="2400" b="1" dirty="0"/>
          </a:p>
        </p:txBody>
      </p:sp>
      <p:pic>
        <p:nvPicPr>
          <p:cNvPr id="5132" name="Picture 12" descr="VinaOrganic-chuyen-nghiep-tu-thiet-bi-den-cong-nghe-icon-329-m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7054" y="5012786"/>
            <a:ext cx="1722906" cy="172290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8961231" y="5176945"/>
            <a:ext cx="2541637" cy="1569660"/>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rPr>
              <a:t>Đẩy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mạnh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ứng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dụng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nghệ</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để</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kiểm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soát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không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khí</a:t>
            </a:r>
            <a:endParaRPr lang="en-US" sz="2400" b="1" dirty="0"/>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727769" y="4677789"/>
            <a:ext cx="2469886" cy="2469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961231" y="3196989"/>
            <a:ext cx="3388612" cy="461665"/>
          </a:xfrm>
          <a:prstGeom prst="rect">
            <a:avLst/>
          </a:prstGeom>
        </p:spPr>
        <p:txBody>
          <a:bodyPr wrap="square">
            <a:spAutoFit/>
          </a:bodyPr>
          <a:lstStyle/>
          <a:p>
            <a:r>
              <a:rPr lang="vi-VN" sz="2400" b="1" dirty="0">
                <a:latin typeface="#9Slide03 SFU Futura_12" panose="020B0604020202020204" charset="0"/>
                <a:ea typeface="Cambria" panose="02040503050406030204" pitchFamily="18" charset="0"/>
              </a:rPr>
              <a:t>Kiểm soát lượng khí thải</a:t>
            </a:r>
            <a:r>
              <a:rPr lang="en-US" sz="2400" b="1" dirty="0">
                <a:latin typeface="#9Slide03 SFU Futura_12" panose="020B0604020202020204" charset="0"/>
                <a:ea typeface="Cambria" panose="02040503050406030204" pitchFamily="18" charset="0"/>
              </a:rPr>
              <a:t>.</a:t>
            </a:r>
            <a:endParaRPr lang="en-US" sz="2400" b="1" dirty="0"/>
          </a:p>
        </p:txBody>
      </p:sp>
      <p:sp>
        <p:nvSpPr>
          <p:cNvPr id="19" name="Rectangle 18"/>
          <p:cNvSpPr/>
          <p:nvPr/>
        </p:nvSpPr>
        <p:spPr>
          <a:xfrm>
            <a:off x="9330981" y="4095197"/>
            <a:ext cx="3018862" cy="461665"/>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Đánh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thuế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Cac</a:t>
            </a:r>
            <a:r>
              <a:rPr lang="en-US" sz="2400" b="1" dirty="0">
                <a:latin typeface="#9Slide03 SFU Futura_12" panose="020B0604020202020204" charset="0"/>
                <a:ea typeface="Cambria" panose="02040503050406030204" pitchFamily="18" charset="0"/>
              </a:rPr>
              <a:t>-bon</a:t>
            </a:r>
            <a:endParaRPr lang="en-US" sz="2400" b="1" dirty="0"/>
          </a:p>
        </p:txBody>
      </p:sp>
    </p:spTree>
    <p:extLst>
      <p:ext uri="{BB962C8B-B14F-4D97-AF65-F5344CB8AC3E}">
        <p14:creationId xmlns:p14="http://schemas.microsoft.com/office/powerpoint/2010/main" val="37198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fade">
                                      <p:cBhvr>
                                        <p:cTn id="20" dur="500"/>
                                        <p:tgtEl>
                                          <p:spTgt spid="5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5128"/>
                                        </p:tgtEl>
                                        <p:attrNameLst>
                                          <p:attrName>style.visibility</p:attrName>
                                        </p:attrNameLst>
                                      </p:cBhvr>
                                      <p:to>
                                        <p:strVal val="visible"/>
                                      </p:to>
                                    </p:set>
                                    <p:animEffect transition="in" filter="fade">
                                      <p:cBhvr>
                                        <p:cTn id="44" dur="500"/>
                                        <p:tgtEl>
                                          <p:spTgt spid="51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5130"/>
                                        </p:tgtEl>
                                        <p:attrNameLst>
                                          <p:attrName>style.visibility</p:attrName>
                                        </p:attrNameLst>
                                      </p:cBhvr>
                                      <p:to>
                                        <p:strVal val="visible"/>
                                      </p:to>
                                    </p:set>
                                    <p:animEffect transition="in" filter="fade">
                                      <p:cBhvr>
                                        <p:cTn id="52" dur="500"/>
                                        <p:tgtEl>
                                          <p:spTgt spid="51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5132"/>
                                        </p:tgtEl>
                                        <p:attrNameLst>
                                          <p:attrName>style.visibility</p:attrName>
                                        </p:attrNameLst>
                                      </p:cBhvr>
                                      <p:to>
                                        <p:strVal val="visible"/>
                                      </p:to>
                                    </p:set>
                                    <p:animEffect transition="in" filter="fade">
                                      <p:cBhvr>
                                        <p:cTn id="60" dur="500"/>
                                        <p:tgtEl>
                                          <p:spTgt spid="51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6" grpId="0"/>
      <p:bldP spid="23" grpId="0"/>
      <p:bldP spid="29" grpId="0"/>
      <p:bldP spid="31" grpId="0"/>
      <p:bldP spid="33" grpId="0"/>
      <p:bldP spid="22" grpId="0" animBg="1"/>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50552" y="1879854"/>
            <a:ext cx="2881313"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Nguyên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nhân</a:t>
            </a:r>
            <a:r>
              <a:rPr lang="en-US" sz="3200" b="1" dirty="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vệ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đa</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dạng</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sinh</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học</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756916" y="3760371"/>
            <a:ext cx="2452688"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Giải</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261477" y="2452646"/>
            <a:ext cx="3813299" cy="2049920"/>
          </a:xfrm>
          <a:prstGeom prst="rect">
            <a:avLst/>
          </a:prstGeom>
        </p:spPr>
        <p:txBody>
          <a:bodyPr wrap="square">
            <a:spAutoFit/>
          </a:bodyPr>
          <a:lstStyle/>
          <a:p>
            <a:pPr algn="just">
              <a:lnSpc>
                <a:spcPct val="106000"/>
              </a:lnSpc>
              <a:spcAft>
                <a:spcPts val="600"/>
              </a:spcAft>
            </a:pPr>
            <a:r>
              <a:rPr lang="en-US" sz="2400" b="1" dirty="0">
                <a:latin typeface="#9Slide03 SFU Futura_12" panose="020B0604020202020204" charset="0"/>
                <a:ea typeface="Tahoma" panose="020B0604030504040204" pitchFamily="34" charset="0"/>
              </a:rPr>
              <a:t>K</a:t>
            </a:r>
            <a:r>
              <a:rPr lang="vi-VN" sz="2400" b="1" dirty="0">
                <a:latin typeface="#9Slide03 SFU Futura_12" panose="020B0604020202020204" charset="0"/>
                <a:ea typeface="Tahoma" panose="020B0604030504040204" pitchFamily="34" charset="0"/>
              </a:rPr>
              <a:t>hai thác quá mức tài nguyên, ô nhiễm không khí, nước, biến đổi khí hậu,… đã làm suy giảm đa dạng sinh học ở châu Âu</a:t>
            </a:r>
            <a:endParaRPr lang="en-US" sz="2400" b="1" dirty="0">
              <a:latin typeface="#9Slide03 SFU Futura_12" panose="020B0604020202020204" charset="0"/>
              <a:ea typeface="Tahoma" panose="020B0604030504040204" pitchFamily="3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2705147" y="3993674"/>
            <a:ext cx="1056640" cy="1056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0593" y="3529532"/>
            <a:ext cx="3028161" cy="830997"/>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Thành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lập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khu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bảo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tồn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thiên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nhiên</a:t>
            </a:r>
            <a:endParaRPr lang="en-US" sz="2400" b="1" dirty="0">
              <a:latin typeface="#9Slide03 SFU Futura_12" panose="020B0604020202020204" charset="0"/>
            </a:endParaRPr>
          </a:p>
        </p:txBody>
      </p:sp>
      <p:sp>
        <p:nvSpPr>
          <p:cNvPr id="6" name="Rectangle 5"/>
          <p:cNvSpPr/>
          <p:nvPr/>
        </p:nvSpPr>
        <p:spPr>
          <a:xfrm>
            <a:off x="5248673" y="5489538"/>
            <a:ext cx="3310570"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Áp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dụng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quy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định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nghiêm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ngặt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trong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bắt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thủy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sản</a:t>
            </a:r>
            <a:endParaRPr lang="en-US" sz="2400" b="1" dirty="0">
              <a:latin typeface="#9Slide03 SFU Futura_12" panose="020B0604020202020204" charset="0"/>
            </a:endParaRPr>
          </a:p>
        </p:txBody>
      </p:sp>
      <p:sp>
        <p:nvSpPr>
          <p:cNvPr id="7" name="Rectangle 6"/>
          <p:cNvSpPr/>
          <p:nvPr/>
        </p:nvSpPr>
        <p:spPr>
          <a:xfrm>
            <a:off x="8135212" y="2775331"/>
            <a:ext cx="1917873" cy="461665"/>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Trồng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rừng</a:t>
            </a:r>
            <a:r>
              <a:rPr lang="en-US" sz="2400" b="1" dirty="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8194"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9630353" y="2373583"/>
            <a:ext cx="2659480" cy="23118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oat fishing black glyph icon 2061922 Vector Art at Vecteezy"/>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64184" y1="38367" x2="64184" y2="38367"/>
                        <a14:foregroundMark x1="61939" y1="22449" x2="61939" y2="22449"/>
                        <a14:foregroundMark x1="56939" y1="20612" x2="56939" y2="20612"/>
                        <a14:foregroundMark x1="56224" y1="23571" x2="56224" y2="23571"/>
                        <a14:foregroundMark x1="55408" y1="26224" x2="55408" y2="26224"/>
                        <a14:foregroundMark x1="41020" y1="42551" x2="41020" y2="42551"/>
                        <a14:foregroundMark x1="22857" y1="55510" x2="22857" y2="55510"/>
                        <a14:foregroundMark x1="24286" y1="50204" x2="24694" y2="63878"/>
                        <a14:foregroundMark x1="41020" y1="60000" x2="86531" y2="58878"/>
                        <a14:foregroundMark x1="47143" y1="47857" x2="56224" y2="65408"/>
                        <a14:foregroundMark x1="50102" y1="51735" x2="50102" y2="51735"/>
                        <a14:foregroundMark x1="49796" y1="51735" x2="49796" y2="51735"/>
                        <a14:foregroundMark x1="56224" y1="36122" x2="56224" y2="57041"/>
                        <a14:foregroundMark x1="22857" y1="26224" x2="23980" y2="45612"/>
                        <a14:foregroundMark x1="28878" y1="58571" x2="28878" y2="58571"/>
                        <a14:foregroundMark x1="28878" y1="58571" x2="28878" y2="58571"/>
                        <a14:foregroundMark x1="28878" y1="58571" x2="28878" y2="58571"/>
                        <a14:foregroundMark x1="18673" y1="56633" x2="18673" y2="56633"/>
                        <a14:foregroundMark x1="18673" y1="56224" x2="18673" y2="56224"/>
                      </a14:backgroundRemoval>
                    </a14:imgEffect>
                  </a14:imgLayer>
                </a14:imgProps>
              </a:ext>
              <a:ext uri="{28A0092B-C50C-407E-A947-70E740481C1C}">
                <a14:useLocalDpi xmlns:a14="http://schemas.microsoft.com/office/drawing/2010/main" val="0"/>
              </a:ext>
            </a:extLst>
          </a:blip>
          <a:srcRect/>
          <a:stretch>
            <a:fillRect/>
          </a:stretch>
        </p:blipFill>
        <p:spPr bwMode="auto">
          <a:xfrm>
            <a:off x="5741617" y="4102703"/>
            <a:ext cx="1789423" cy="178942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Bảo Vệ Môi Trường Minh Họa Thân Thiện Với Môi Trường Thực Vật Cây  Minh Họa PNG , Nhà Xanh, Minh Họa Thân Thiện Với Môi Trường, Cây Minh Họa"/>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5467" b="92733" l="10000" r="90000">
                        <a14:foregroundMark x1="22000" y1="16200" x2="18333" y2="42200"/>
                        <a14:foregroundMark x1="83000" y1="14467" x2="86250" y2="43400"/>
                        <a14:foregroundMark x1="80833" y1="48000" x2="60250" y2="66800"/>
                        <a14:foregroundMark x1="22333" y1="45667" x2="49750" y2="73133"/>
                        <a14:foregroundMark x1="56667" y1="5533" x2="56667" y2="5533"/>
                        <a14:foregroundMark x1="45833" y1="72533" x2="53000" y2="84667"/>
                        <a14:foregroundMark x1="64917" y1="69667" x2="61667" y2="84667"/>
                        <a14:foregroundMark x1="43667" y1="92733" x2="64917"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5114924" y="1844939"/>
            <a:ext cx="1458577" cy="18232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에코 도시 디자인 벡터 일러스트 레이 션 Eps10 그래픽 클립 아트 이미지"/>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5042" y="4981575"/>
            <a:ext cx="2562225"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8913705" y="4856706"/>
            <a:ext cx="3045957" cy="830997"/>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Xây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dựng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quanh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đô</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thị</a:t>
            </a:r>
            <a:endParaRPr lang="en-US" sz="2400" b="1" dirty="0">
              <a:latin typeface="#9Slide03 SFU Futura_12" panose="020B0604020202020204" charset="0"/>
            </a:endParaRPr>
          </a:p>
        </p:txBody>
      </p:sp>
      <p:sp>
        <p:nvSpPr>
          <p:cNvPr id="17" name="Rectangle 16"/>
          <p:cNvSpPr/>
          <p:nvPr/>
        </p:nvSpPr>
        <p:spPr>
          <a:xfrm>
            <a:off x="306748" y="5169157"/>
            <a:ext cx="3703187" cy="1462516"/>
          </a:xfrm>
          <a:prstGeom prst="rect">
            <a:avLst/>
          </a:prstGeom>
        </p:spPr>
        <p:txBody>
          <a:bodyPr wrap="square">
            <a:spAutoFit/>
          </a:bodyPr>
          <a:lstStyle/>
          <a:p>
            <a:pPr algn="just">
              <a:lnSpc>
                <a:spcPct val="106000"/>
              </a:lnSpc>
              <a:spcAft>
                <a:spcPts val="600"/>
              </a:spcAft>
            </a:pPr>
            <a:r>
              <a:rPr lang="vi-VN" sz="2800" b="1" dirty="0">
                <a:solidFill>
                  <a:srgbClr val="0033CC"/>
                </a:solidFill>
                <a:latin typeface="#9Slide03 SFU Futura_12" panose="020B0604020202020204" charset="0"/>
                <a:ea typeface="Cambria" panose="02040503050406030204" pitchFamily="18" charset="0"/>
              </a:rPr>
              <a:t>Các hệ sinh thái trên cạn và dưới nước được bảo tồn tương đối tốt</a:t>
            </a:r>
            <a:endParaRPr lang="en-US" sz="2800" b="1" dirty="0">
              <a:solidFill>
                <a:srgbClr val="0033CC"/>
              </a:solidFill>
              <a:latin typeface="#9Slide03 SFU Futura_12" panose="020B0604020202020204" charset="0"/>
              <a:ea typeface="Cambria" panose="02040503050406030204" pitchFamily="18" charset="0"/>
            </a:endParaRPr>
          </a:p>
        </p:txBody>
      </p:sp>
    </p:spTree>
    <p:extLst>
      <p:ext uri="{BB962C8B-B14F-4D97-AF65-F5344CB8AC3E}">
        <p14:creationId xmlns:p14="http://schemas.microsoft.com/office/powerpoint/2010/main" val="939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fade">
                                      <p:cBhvr>
                                        <p:cTn id="20" dur="500"/>
                                        <p:tgtEl>
                                          <p:spTgt spid="5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fade">
                                      <p:cBhvr>
                                        <p:cTn id="33" dur="500"/>
                                        <p:tgtEl>
                                          <p:spTgt spid="819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fade">
                                      <p:cBhvr>
                                        <p:cTn id="41" dur="500"/>
                                        <p:tgtEl>
                                          <p:spTgt spid="819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196"/>
                                        </p:tgtEl>
                                        <p:attrNameLst>
                                          <p:attrName>style.visibility</p:attrName>
                                        </p:attrNameLst>
                                      </p:cBhvr>
                                      <p:to>
                                        <p:strVal val="visible"/>
                                      </p:to>
                                    </p:set>
                                    <p:animEffect transition="in" filter="fade">
                                      <p:cBhvr>
                                        <p:cTn id="49" dur="500"/>
                                        <p:tgtEl>
                                          <p:spTgt spid="81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fade">
                                      <p:cBhvr>
                                        <p:cTn id="6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6" grpId="0"/>
      <p:bldP spid="22" grpId="0" animBg="1"/>
      <p:bldP spid="3" grpId="0"/>
      <p:bldP spid="6" grpId="0"/>
      <p:bldP spid="7"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50552" y="1879854"/>
            <a:ext cx="2881313" cy="576568"/>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Biểu</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hiện</a:t>
            </a:r>
            <a:r>
              <a:rPr lang="en-US" sz="3200" b="1" dirty="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Biến</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đổi</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khí</a:t>
            </a: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hậu</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8197003" y="4162766"/>
            <a:ext cx="2452688" cy="614335"/>
          </a:xfrm>
          <a:prstGeom prst="rect">
            <a:avLst/>
          </a:prstGeom>
        </p:spPr>
        <p:txBody>
          <a:bodyPr wrap="square">
            <a:spAutoFit/>
          </a:bodyPr>
          <a:lstStyle/>
          <a:p>
            <a:pPr algn="just">
              <a:lnSpc>
                <a:spcPct val="106000"/>
              </a:lnSpc>
              <a:spcAft>
                <a:spcPts val="600"/>
              </a:spcAft>
            </a:pPr>
            <a:r>
              <a:rPr lang="en-US" sz="3200" b="1" dirty="0" err="1">
                <a:solidFill>
                  <a:srgbClr val="0033CC"/>
                </a:solidFill>
                <a:latin typeface="#9Slide03 SFU Futura_12" panose="020B0604020202020204" charset="0"/>
                <a:ea typeface="Cambria" panose="02040503050406030204" pitchFamily="18" charset="0"/>
              </a:rPr>
              <a:t>Giải</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0977" y="2049642"/>
            <a:ext cx="3326810" cy="461665"/>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Trồng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bảo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vệ</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rừng</a:t>
            </a:r>
            <a:r>
              <a:rPr lang="en-US" sz="2400" b="1" dirty="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8194"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9705717" y="2404573"/>
            <a:ext cx="2197331" cy="19101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Bảo Vệ Môi Trường Minh Họa Thân Thiện Với Môi Trường Thực Vật Cây  Minh Họa PNG , Nhà Xanh, Minh Họa Thân Thiện Với Môi Trường, Cây Minh Họa"/>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5467" b="92733" l="10000" r="90000">
                        <a14:foregroundMark x1="22000" y1="16200" x2="18333" y2="42200"/>
                        <a14:foregroundMark x1="83000" y1="14467" x2="86250" y2="43400"/>
                        <a14:foregroundMark x1="80833" y1="48000" x2="60250" y2="66800"/>
                        <a14:foregroundMark x1="22333" y1="45667" x2="49750" y2="73133"/>
                        <a14:foregroundMark x1="56667" y1="5533" x2="56667" y2="5533"/>
                        <a14:foregroundMark x1="45833" y1="72533" x2="53000" y2="84667"/>
                        <a14:foregroundMark x1="64917" y1="69667" x2="61667" y2="84667"/>
                        <a14:foregroundMark x1="43667" y1="92733" x2="64917"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5444713" y="4521994"/>
            <a:ext cx="1770475" cy="221309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857645" y="4930281"/>
            <a:ext cx="2639450" cy="1200329"/>
          </a:xfrm>
          <a:prstGeom prst="rect">
            <a:avLst/>
          </a:prstGeom>
        </p:spPr>
        <p:txBody>
          <a:bodyPr wrap="square">
            <a:spAutoFit/>
          </a:bodyPr>
          <a:lstStyle/>
          <a:p>
            <a:pPr algn="just"/>
            <a:r>
              <a:rPr lang="en-US" sz="2400" b="1" dirty="0" err="1">
                <a:latin typeface="#9Slide03 SFU Futura_12" panose="020B0604020202020204" charset="0"/>
              </a:rPr>
              <a:t>Hạn</a:t>
            </a:r>
            <a:r>
              <a:rPr lang="en-US" sz="2400" b="1" dirty="0">
                <a:latin typeface="#9Slide03 SFU Futura_12" panose="020B0604020202020204" charset="0"/>
              </a:rPr>
              <a:t> </a:t>
            </a:r>
            <a:r>
              <a:rPr lang="en-US" sz="2400" b="1" dirty="0" err="1">
                <a:latin typeface="#9Slide03 SFU Futura_12" panose="020B0604020202020204" charset="0"/>
              </a:rPr>
              <a:t>chế</a:t>
            </a:r>
            <a:r>
              <a:rPr lang="en-US" sz="2400" b="1" dirty="0">
                <a:latin typeface="#9Slide03 SFU Futura_12" panose="020B0604020202020204" charset="0"/>
              </a:rPr>
              <a:t> </a:t>
            </a:r>
            <a:r>
              <a:rPr lang="en-US" sz="2400" b="1" dirty="0" err="1">
                <a:latin typeface="#9Slide03 SFU Futura_12" panose="020B0604020202020204" charset="0"/>
              </a:rPr>
              <a:t>tối</a:t>
            </a:r>
            <a:r>
              <a:rPr lang="en-US" sz="2400" b="1" dirty="0">
                <a:latin typeface="#9Slide03 SFU Futura_12" panose="020B0604020202020204" charset="0"/>
              </a:rPr>
              <a:t> </a:t>
            </a:r>
            <a:r>
              <a:rPr lang="en-US" sz="2400" b="1" dirty="0" err="1">
                <a:latin typeface="#9Slide03 SFU Futura_12" panose="020B0604020202020204" charset="0"/>
              </a:rPr>
              <a:t>đa</a:t>
            </a:r>
            <a:r>
              <a:rPr lang="en-US" sz="2400" b="1" dirty="0">
                <a:latin typeface="#9Slide03 SFU Futura_12" panose="020B0604020202020204" charset="0"/>
              </a:rPr>
              <a:t> </a:t>
            </a:r>
            <a:r>
              <a:rPr lang="en-US" sz="2400" b="1" dirty="0" err="1">
                <a:latin typeface="#9Slide03 SFU Futura_12" panose="020B0604020202020204" charset="0"/>
              </a:rPr>
              <a:t>việc</a:t>
            </a:r>
            <a:r>
              <a:rPr lang="en-US" sz="2400" b="1" dirty="0">
                <a:latin typeface="#9Slide03 SFU Futura_12" panose="020B0604020202020204" charset="0"/>
              </a:rPr>
              <a:t> </a:t>
            </a:r>
            <a:r>
              <a:rPr lang="en-US" sz="2400" b="1" dirty="0" err="1">
                <a:latin typeface="#9Slide03 SFU Futura_12" panose="020B0604020202020204" charset="0"/>
              </a:rPr>
              <a:t>sử</a:t>
            </a:r>
            <a:r>
              <a:rPr lang="en-US" sz="2400" b="1" dirty="0">
                <a:latin typeface="#9Slide03 SFU Futura_12" panose="020B0604020202020204" charset="0"/>
              </a:rPr>
              <a:t> </a:t>
            </a:r>
            <a:r>
              <a:rPr lang="en-US" sz="2400" b="1" dirty="0" err="1">
                <a:latin typeface="#9Slide03 SFU Futura_12" panose="020B0604020202020204" charset="0"/>
              </a:rPr>
              <a:t>dụng</a:t>
            </a:r>
            <a:r>
              <a:rPr lang="en-US" sz="2400" b="1" dirty="0">
                <a:latin typeface="#9Slide03 SFU Futura_12" panose="020B0604020202020204" charset="0"/>
              </a:rPr>
              <a:t> </a:t>
            </a:r>
            <a:r>
              <a:rPr lang="en-US" sz="2400" b="1" dirty="0" err="1">
                <a:latin typeface="#9Slide03 SFU Futura_12" panose="020B0604020202020204" charset="0"/>
              </a:rPr>
              <a:t>nhiên</a:t>
            </a:r>
            <a:r>
              <a:rPr lang="en-US" sz="2400" b="1" dirty="0">
                <a:latin typeface="#9Slide03 SFU Futura_12" panose="020B0604020202020204" charset="0"/>
              </a:rPr>
              <a:t> </a:t>
            </a:r>
            <a:r>
              <a:rPr lang="en-US" sz="2400" b="1" dirty="0" err="1">
                <a:latin typeface="#9Slide03 SFU Futura_12" panose="020B0604020202020204" charset="0"/>
              </a:rPr>
              <a:t>liệu</a:t>
            </a:r>
            <a:r>
              <a:rPr lang="en-US" sz="2400" b="1" dirty="0">
                <a:latin typeface="#9Slide03 SFU Futura_12" panose="020B0604020202020204" charset="0"/>
              </a:rPr>
              <a:t> </a:t>
            </a:r>
            <a:r>
              <a:rPr lang="en-US" sz="2400" b="1" dirty="0" err="1">
                <a:latin typeface="#9Slide03 SFU Futura_12" panose="020B0604020202020204" charset="0"/>
              </a:rPr>
              <a:t>hóa</a:t>
            </a:r>
            <a:r>
              <a:rPr lang="en-US" sz="2400" b="1" dirty="0">
                <a:latin typeface="#9Slide03 SFU Futura_12" panose="020B0604020202020204" charset="0"/>
              </a:rPr>
              <a:t> </a:t>
            </a:r>
            <a:r>
              <a:rPr lang="en-US" sz="2400" b="1" dirty="0" err="1">
                <a:latin typeface="#9Slide03 SFU Futura_12" panose="020B0604020202020204" charset="0"/>
              </a:rPr>
              <a:t>thạch</a:t>
            </a:r>
            <a:endParaRPr lang="en-US" sz="2400" b="1" dirty="0">
              <a:latin typeface="#9Slide03 SFU Futura_12" panose="020B0604020202020204" charset="0"/>
            </a:endParaRPr>
          </a:p>
        </p:txBody>
      </p:sp>
      <p:sp>
        <p:nvSpPr>
          <p:cNvPr id="8" name="Rectangle 7"/>
          <p:cNvSpPr/>
          <p:nvPr/>
        </p:nvSpPr>
        <p:spPr>
          <a:xfrm>
            <a:off x="124701" y="2468777"/>
            <a:ext cx="4156984" cy="1938992"/>
          </a:xfrm>
          <a:prstGeom prst="rect">
            <a:avLst/>
          </a:prstGeom>
        </p:spPr>
        <p:txBody>
          <a:bodyPr wrap="square">
            <a:spAutoFit/>
          </a:bodyPr>
          <a:lstStyle/>
          <a:p>
            <a:pPr algn="just"/>
            <a:r>
              <a:rPr lang="en-US" sz="2400" b="1" dirty="0">
                <a:latin typeface="#9Slide03 SFU Futura_12" panose="020B0604020202020204" charset="0"/>
                <a:cs typeface="#9Slide03 SFU Futura_03" panose="020B0604020202020204" charset="0"/>
              </a:rPr>
              <a:t>Ả</a:t>
            </a:r>
            <a:r>
              <a:rPr lang="vi-VN" sz="2400" b="1" dirty="0">
                <a:latin typeface="#9Slide03 SFU Futura_12" panose="020B0604020202020204" charset="0"/>
                <a:cs typeface="#9Slide03 SFU Futura_03" panose="020B0604020202020204" charset="0"/>
              </a:rPr>
              <a:t>nh hưởng liên tiếp của các hiện tượng thời tiết cực đoan (nắng nóng bất thường ở Bắc Âu, cháy rừng ở Nam Âu, mưa lũ ở Tây và Trung Âu).</a:t>
            </a:r>
            <a:endParaRPr lang="en-US" sz="2400" b="1" dirty="0">
              <a:latin typeface="#9Slide03 SFU Futura_12" panose="020B0604020202020204" charset="0"/>
              <a:cs typeface="#9Slide03 SFU Futura_03" panose="020B0604020202020204" charset="0"/>
            </a:endParaRPr>
          </a:p>
        </p:txBody>
      </p:sp>
      <p:sp>
        <p:nvSpPr>
          <p:cNvPr id="9" name="Rectangle 8"/>
          <p:cNvSpPr/>
          <p:nvPr/>
        </p:nvSpPr>
        <p:spPr>
          <a:xfrm>
            <a:off x="4846424" y="2569499"/>
            <a:ext cx="3133618" cy="1938992"/>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cs typeface="#9Slide03 SFU Futura_03" panose="020B0604020202020204" charset="0"/>
              </a:rPr>
              <a:t>Phát</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triển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các</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nguồn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năng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lượng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tái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tạo</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thân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thiện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với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môi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trường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mặt</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trời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gió</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sóng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biển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thủy</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triều</a:t>
            </a:r>
            <a:r>
              <a:rPr lang="en-US" sz="2400" b="1" dirty="0">
                <a:latin typeface="#9Slide03 SFU Futura_12" panose="020B0604020202020204" charset="0"/>
                <a:ea typeface="Cambria" panose="02040503050406030204" pitchFamily="18" charset="0"/>
                <a:cs typeface="#9Slide03 SFU Futura_03" panose="020B0604020202020204" charset="0"/>
              </a:rPr>
              <a:t>).</a:t>
            </a:r>
            <a:endParaRPr lang="en-US" sz="2400" b="1" dirty="0">
              <a:latin typeface="#9Slide03 SFU Futura_12" panose="020B0604020202020204" charset="0"/>
              <a:cs typeface="#9Slide03 SFU Futura_03" panose="020B0604020202020204" charset="0"/>
            </a:endParaRPr>
          </a:p>
        </p:txBody>
      </p:sp>
      <p:sp>
        <p:nvSpPr>
          <p:cNvPr id="10" name="AutoShape 2" descr="Thông tin cần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7"/>
          <a:stretch>
            <a:fillRect/>
          </a:stretch>
        </p:blipFill>
        <p:spPr>
          <a:xfrm>
            <a:off x="10837646" y="5729372"/>
            <a:ext cx="1354353" cy="1128628"/>
          </a:xfrm>
          <a:prstGeom prst="rect">
            <a:avLst/>
          </a:prstGeom>
        </p:spPr>
      </p:pic>
      <p:pic>
        <p:nvPicPr>
          <p:cNvPr id="1028" name="Picture 4" descr="Forest Fire PNG Image and PSD File For Free Download - Lovepik | 401154826"/>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1775" y1="31406" x2="41775" y2="31406"/>
                        <a14:foregroundMark x1="63809" y1="37687" x2="63809" y2="37687"/>
                        <a14:foregroundMark x1="63809" y1="37388" x2="63809" y2="37388"/>
                      </a14:backgroundRemoval>
                    </a14:imgEffect>
                  </a14:imgLayer>
                </a14:imgProps>
              </a:ext>
              <a:ext uri="{28A0092B-C50C-407E-A947-70E740481C1C}">
                <a14:useLocalDpi xmlns:a14="http://schemas.microsoft.com/office/drawing/2010/main" val="0"/>
              </a:ext>
            </a:extLst>
          </a:blip>
          <a:srcRect l="33263" t="22235" r="28636" b="22030"/>
          <a:stretch/>
        </p:blipFill>
        <p:spPr bwMode="auto">
          <a:xfrm>
            <a:off x="1223966" y="4314724"/>
            <a:ext cx="1728788" cy="25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fade">
                                      <p:cBhvr>
                                        <p:cTn id="33" dur="500"/>
                                        <p:tgtEl>
                                          <p:spTgt spid="819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22" grpId="0" animBg="1"/>
      <p:bldP spid="7" grpId="0"/>
      <p:bldP spid="25"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08488" y="4881420"/>
            <a:ext cx="2641952"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8" name="TextBox 57">
            <a:extLst>
              <a:ext uri="{FF2B5EF4-FFF2-40B4-BE49-F238E27FC236}">
                <a16:creationId xmlns:a16="http://schemas.microsoft.com/office/drawing/2014/main" id="{BA2E5F0E-1153-40B2-ACF3-FE6BBFFFA6CF}"/>
              </a:ext>
            </a:extLst>
          </p:cNvPr>
          <p:cNvSpPr txBox="1"/>
          <p:nvPr/>
        </p:nvSpPr>
        <p:spPr>
          <a:xfrm>
            <a:off x="0" y="5302678"/>
            <a:ext cx="1818391" cy="1040285"/>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err="1">
                <a:latin typeface="#9Slide03 SFU Futura_12" panose="020B0604020202020204" charset="0"/>
              </a:rPr>
              <a:t>Làm</a:t>
            </a:r>
            <a:r>
              <a:rPr lang="en-US" altLang="en-US" sz="2800" b="1" dirty="0">
                <a:latin typeface="#9Slide03 SFU Futura_12" panose="020B0604020202020204" charset="0"/>
              </a:rPr>
              <a:t> </a:t>
            </a:r>
            <a:r>
              <a:rPr lang="en-US" altLang="en-US" sz="2800" b="1" dirty="0" err="1">
                <a:latin typeface="#9Slide03 SFU Futura_12" panose="020B0604020202020204" charset="0"/>
              </a:rPr>
              <a:t>việc</a:t>
            </a:r>
            <a:r>
              <a:rPr lang="en-US" altLang="en-US" sz="2800" b="1" dirty="0">
                <a:latin typeface="#9Slide03 SFU Futura_12" panose="020B0604020202020204" charset="0"/>
              </a:rPr>
              <a:t> </a:t>
            </a:r>
            <a:r>
              <a:rPr lang="en-US" altLang="en-US" sz="2800" b="1" dirty="0" err="1">
                <a:solidFill>
                  <a:srgbClr val="C00000"/>
                </a:solidFill>
                <a:latin typeface="#9Slide03 SFU Futura_12" panose="020B0604020202020204" charset="0"/>
              </a:rPr>
              <a:t>cá</a:t>
            </a:r>
            <a:r>
              <a:rPr lang="en-US" altLang="en-US" sz="2800" b="1" dirty="0">
                <a:solidFill>
                  <a:srgbClr val="C00000"/>
                </a:solidFill>
                <a:latin typeface="#9Slide03 SFU Futura_12" panose="020B0604020202020204" charset="0"/>
              </a:rPr>
              <a:t> </a:t>
            </a:r>
            <a:r>
              <a:rPr lang="en-US" altLang="en-US" sz="2800" b="1" dirty="0" err="1">
                <a:solidFill>
                  <a:srgbClr val="C00000"/>
                </a:solidFill>
                <a:latin typeface="#9Slide03 SFU Futura_12" panose="020B0604020202020204" charset="0"/>
              </a:rPr>
              <a:t>nhân</a:t>
            </a:r>
            <a:endParaRPr lang="en-US" altLang="en-US" sz="1600" b="1" dirty="0">
              <a:solidFill>
                <a:srgbClr val="C00000"/>
              </a:solidFill>
              <a:latin typeface="#9Slide03 SFU Futura_12" panose="020B0604020202020204" charset="0"/>
            </a:endParaRPr>
          </a:p>
        </p:txBody>
      </p:sp>
      <p:sp>
        <p:nvSpPr>
          <p:cNvPr id="60" name="Rectangle: Single Corner Snipped 59">
            <a:extLst>
              <a:ext uri="{FF2B5EF4-FFF2-40B4-BE49-F238E27FC236}">
                <a16:creationId xmlns:a16="http://schemas.microsoft.com/office/drawing/2014/main" id="{D503BDE7-1BD8-45B2-B2B8-E947562511E9}"/>
              </a:ext>
            </a:extLst>
          </p:cNvPr>
          <p:cNvSpPr/>
          <p:nvPr/>
        </p:nvSpPr>
        <p:spPr>
          <a:xfrm>
            <a:off x="5964233" y="4881420"/>
            <a:ext cx="3012830"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5" name="Rectangle: Single Corner Snipped 64">
            <a:extLst>
              <a:ext uri="{FF2B5EF4-FFF2-40B4-BE49-F238E27FC236}">
                <a16:creationId xmlns:a16="http://schemas.microsoft.com/office/drawing/2014/main" id="{C4F495BD-ABDF-449F-B666-7EF54C3E02A4}"/>
              </a:ext>
            </a:extLst>
          </p:cNvPr>
          <p:cNvSpPr/>
          <p:nvPr/>
        </p:nvSpPr>
        <p:spPr>
          <a:xfrm>
            <a:off x="2909690" y="4881420"/>
            <a:ext cx="2867655"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5918287" y="4895053"/>
            <a:ext cx="1986195" cy="1988237"/>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a:latin typeface="#9Slide03 SFU Futura_12" panose="020B0604020202020204" charset="0"/>
              </a:rPr>
              <a:t>GV </a:t>
            </a:r>
            <a:r>
              <a:rPr lang="en-US" altLang="en-US" sz="2800" b="1" dirty="0" err="1">
                <a:latin typeface="#9Slide03 SFU Futura_12" panose="020B0604020202020204" charset="0"/>
              </a:rPr>
              <a:t>đọc</a:t>
            </a:r>
            <a:r>
              <a:rPr lang="en-US" altLang="en-US" sz="2800" b="1" dirty="0">
                <a:latin typeface="#9Slide03 SFU Futura_12" panose="020B0604020202020204" charset="0"/>
              </a:rPr>
              <a:t> </a:t>
            </a:r>
            <a:r>
              <a:rPr lang="en-US" altLang="en-US" sz="2800" b="1" dirty="0" err="1">
                <a:latin typeface="#9Slide03 SFU Futura_12" panose="020B0604020202020204" charset="0"/>
              </a:rPr>
              <a:t>câu</a:t>
            </a:r>
            <a:r>
              <a:rPr lang="en-US" altLang="en-US" sz="2800" b="1" dirty="0">
                <a:latin typeface="#9Slide03 SFU Futura_12" panose="020B0604020202020204" charset="0"/>
              </a:rPr>
              <a:t> </a:t>
            </a:r>
            <a:r>
              <a:rPr lang="en-US" altLang="en-US" sz="2800" b="1" dirty="0" err="1">
                <a:latin typeface="#9Slide03 SFU Futura_12" panose="020B0604020202020204" charset="0"/>
              </a:rPr>
              <a:t>hỏi</a:t>
            </a:r>
            <a:r>
              <a:rPr lang="en-US" altLang="en-US" sz="2800" b="1" dirty="0">
                <a:latin typeface="#9Slide03 SFU Futura_12" panose="020B0604020202020204" charset="0"/>
              </a:rPr>
              <a:t> </a:t>
            </a:r>
            <a:r>
              <a:rPr lang="en-US" altLang="en-US" sz="2800" b="1" dirty="0">
                <a:latin typeface="#9Slide03 SFU Futura_12" panose="020B0604020202020204" charset="0"/>
                <a:sym typeface="Wingdings" panose="05000000000000000000" pitchFamily="2" charset="2"/>
              </a:rPr>
              <a:t> HS </a:t>
            </a:r>
            <a:r>
              <a:rPr lang="en-US" altLang="en-US" sz="2800" b="1" dirty="0" err="1">
                <a:latin typeface="#9Slide03 SFU Futura_12" panose="020B0604020202020204" charset="0"/>
                <a:sym typeface="Wingdings" panose="05000000000000000000" pitchFamily="2" charset="2"/>
              </a:rPr>
              <a:t>giơ</a:t>
            </a:r>
            <a:r>
              <a:rPr lang="en-US" altLang="en-US" sz="2800" b="1" dirty="0">
                <a:latin typeface="#9Slide03 SFU Futura_12" panose="020B0604020202020204" charset="0"/>
                <a:sym typeface="Wingdings" panose="05000000000000000000" pitchFamily="2" charset="2"/>
              </a:rPr>
              <a:t> </a:t>
            </a:r>
            <a:r>
              <a:rPr lang="en-US" altLang="en-US" sz="2800" b="1" dirty="0" err="1">
                <a:latin typeface="#9Slide03 SFU Futura_12" panose="020B0604020202020204" charset="0"/>
                <a:sym typeface="Wingdings" panose="05000000000000000000" pitchFamily="2" charset="2"/>
              </a:rPr>
              <a:t>tay</a:t>
            </a:r>
            <a:r>
              <a:rPr lang="en-US" altLang="en-US" sz="2800" b="1" dirty="0">
                <a:latin typeface="#9Slide03 SFU Futura_12" panose="020B0604020202020204" charset="0"/>
                <a:sym typeface="Wingdings" panose="05000000000000000000" pitchFamily="2" charset="2"/>
              </a:rPr>
              <a:t> </a:t>
            </a:r>
            <a:r>
              <a:rPr lang="en-US" altLang="en-US" sz="2800" b="1" dirty="0" err="1">
                <a:latin typeface="#9Slide03 SFU Futura_12" panose="020B0604020202020204" charset="0"/>
                <a:sym typeface="Wingdings" panose="05000000000000000000" pitchFamily="2" charset="2"/>
              </a:rPr>
              <a:t>trả</a:t>
            </a:r>
            <a:r>
              <a:rPr lang="en-US" altLang="en-US" sz="2800" b="1" dirty="0">
                <a:latin typeface="#9Slide03 SFU Futura_12" panose="020B0604020202020204" charset="0"/>
                <a:sym typeface="Wingdings" panose="05000000000000000000" pitchFamily="2" charset="2"/>
              </a:rPr>
              <a:t> </a:t>
            </a:r>
            <a:r>
              <a:rPr lang="en-US" altLang="en-US" sz="2800" b="1" dirty="0" err="1">
                <a:latin typeface="#9Slide03 SFU Futura_12" panose="020B0604020202020204" charset="0"/>
                <a:sym typeface="Wingdings" panose="05000000000000000000" pitchFamily="2" charset="2"/>
              </a:rPr>
              <a:t>lời</a:t>
            </a:r>
            <a:endParaRPr lang="en-US" altLang="en-US" sz="2800" b="1" dirty="0">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76" b="83901" l="3833" r="43000">
                        <a14:foregroundMark x1="8667" y1="30341" x2="8667" y2="30341"/>
                        <a14:foregroundMark x1="20667" y1="43034" x2="20667" y2="43034"/>
                        <a14:foregroundMark x1="19000" y1="50155" x2="19000" y2="50155"/>
                        <a14:foregroundMark x1="29833" y1="39938" x2="29833" y2="39938"/>
                        <a14:foregroundMark x1="23833" y1="30341" x2="23833" y2="30341"/>
                        <a14:foregroundMark x1="29000" y1="26316" x2="29000" y2="26316"/>
                        <a14:foregroundMark x1="33833" y1="27245" x2="33833" y2="27245"/>
                        <a14:foregroundMark x1="19000" y1="26316" x2="19000" y2="26316"/>
                        <a14:foregroundMark x1="12667" y1="80805" x2="12667" y2="80805"/>
                        <a14:foregroundMark x1="37000" y1="78328" x2="37000" y2="78328"/>
                        <a14:foregroundMark x1="43000" y1="61920" x2="43000" y2="61920"/>
                        <a14:foregroundMark x1="40667" y1="38080" x2="40667" y2="38080"/>
                        <a14:foregroundMark x1="34333" y1="24149" x2="34333" y2="24149"/>
                        <a14:foregroundMark x1="3833" y1="56347" x2="3833" y2="56347"/>
                        <a14:foregroundMark x1="25500" y1="42105" x2="25500" y2="42105"/>
                        <a14:foregroundMark x1="23833" y1="39009" x2="23833" y2="39009"/>
                      </a14:backgroundRemoval>
                    </a14:imgEffect>
                  </a14:imgLayer>
                </a14:imgProps>
              </a:ext>
              <a:ext uri="{28A0092B-C50C-407E-A947-70E740481C1C}">
                <a14:useLocalDpi xmlns:a14="http://schemas.microsoft.com/office/drawing/2010/main" val="0"/>
              </a:ext>
            </a:extLst>
          </a:blip>
          <a:srcRect l="6398" t="16574" r="58718" b="11829"/>
          <a:stretch/>
        </p:blipFill>
        <p:spPr bwMode="auto">
          <a:xfrm>
            <a:off x="7853149" y="5353469"/>
            <a:ext cx="1071113" cy="11203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179609-C3EA-4AD0-B77D-882DA841FB3A}"/>
              </a:ext>
            </a:extLst>
          </p:cNvPr>
          <p:cNvSpPr txBox="1"/>
          <p:nvPr/>
        </p:nvSpPr>
        <p:spPr>
          <a:xfrm>
            <a:off x="2770656" y="4907147"/>
            <a:ext cx="1895634" cy="1815882"/>
          </a:xfrm>
          <a:prstGeom prst="rect">
            <a:avLst/>
          </a:prstGeom>
          <a:noFill/>
        </p:spPr>
        <p:txBody>
          <a:bodyPr wrap="square">
            <a:spAutoFit/>
          </a:bodyPr>
          <a:lstStyle/>
          <a:p>
            <a:pPr algn="ctr"/>
            <a:r>
              <a:rPr lang="en-US" sz="2800" b="1" dirty="0" err="1">
                <a:latin typeface="#9Slide03 SFU Futura_12" panose="020B0604020202020204" charset="0"/>
              </a:rPr>
              <a:t>Chơi</a:t>
            </a:r>
            <a:r>
              <a:rPr lang="en-US" sz="2800" b="1" dirty="0">
                <a:latin typeface="#9Slide03 SFU Futura_12" panose="020B0604020202020204" charset="0"/>
              </a:rPr>
              <a:t> </a:t>
            </a:r>
            <a:r>
              <a:rPr lang="en-US" sz="2800" b="1" dirty="0" err="1">
                <a:latin typeface="#9Slide03 SFU Futura_12" panose="020B0604020202020204" charset="0"/>
              </a:rPr>
              <a:t>trò</a:t>
            </a:r>
            <a:r>
              <a:rPr lang="en-US" sz="2800" b="1" dirty="0">
                <a:latin typeface="#9Slide03 SFU Futura_12" panose="020B0604020202020204" charset="0"/>
              </a:rPr>
              <a:t> </a:t>
            </a:r>
            <a:r>
              <a:rPr lang="en-US" sz="2800" b="1" dirty="0" err="1">
                <a:latin typeface="#9Slide03 SFU Futura_12" panose="020B0604020202020204" charset="0"/>
              </a:rPr>
              <a:t>chơi</a:t>
            </a:r>
            <a:r>
              <a:rPr lang="en-US" sz="2800" b="1" dirty="0">
                <a:latin typeface="#9Slide03 SFU Futura_12" panose="020B0604020202020204" charset="0"/>
              </a:rPr>
              <a:t>: </a:t>
            </a:r>
            <a:r>
              <a:rPr lang="en-US" sz="2800" b="1" dirty="0">
                <a:solidFill>
                  <a:srgbClr val="C00000"/>
                </a:solidFill>
                <a:latin typeface="#9Slide03 SFU Futura_12" panose="020B0604020202020204" charset="0"/>
              </a:rPr>
              <a:t>AI NHANH HƠN</a:t>
            </a:r>
          </a:p>
        </p:txBody>
      </p:sp>
      <p:pic>
        <p:nvPicPr>
          <p:cNvPr id="14" name="Picture 2" descr="Lộ diện 42 gương mặt xuất sắc Quý I năm 2019">
            <a:extLst>
              <a:ext uri="{FF2B5EF4-FFF2-40B4-BE49-F238E27FC236}">
                <a16:creationId xmlns:a16="http://schemas.microsoft.com/office/drawing/2014/main" id="{35B8A4DB-022A-4881-9D9F-2AAE8FC487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51050" y="1008786"/>
            <a:ext cx="4779669" cy="3584750"/>
          </a:xfrm>
          <a:prstGeom prst="rect">
            <a:avLst/>
          </a:prstGeom>
          <a:noFill/>
          <a:effectLst>
            <a:outerShdw blurRad="50800" dist="76200" dir="17640000" sx="101000" sy="101000"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
        <p:nvSpPr>
          <p:cNvPr id="15" name="Rectangle: Single Corner Snipped 2">
            <a:extLst>
              <a:ext uri="{FF2B5EF4-FFF2-40B4-BE49-F238E27FC236}">
                <a16:creationId xmlns:a16="http://schemas.microsoft.com/office/drawing/2014/main" id="{9EB7D442-D440-4991-B0A1-953ACB3D7983}"/>
              </a:ext>
            </a:extLst>
          </p:cNvPr>
          <p:cNvSpPr/>
          <p:nvPr/>
        </p:nvSpPr>
        <p:spPr>
          <a:xfrm>
            <a:off x="9148092" y="4881420"/>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TextBox 15">
            <a:extLst>
              <a:ext uri="{FF2B5EF4-FFF2-40B4-BE49-F238E27FC236}">
                <a16:creationId xmlns:a16="http://schemas.microsoft.com/office/drawing/2014/main" id="{BA2E5F0E-1153-40B2-ACF3-FE6BBFFFA6CF}"/>
              </a:ext>
            </a:extLst>
          </p:cNvPr>
          <p:cNvSpPr txBox="1"/>
          <p:nvPr/>
        </p:nvSpPr>
        <p:spPr>
          <a:xfrm>
            <a:off x="9156479" y="4809037"/>
            <a:ext cx="2033829" cy="1988237"/>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latin typeface="#9Slide03 SFU Futura_12" panose="020B0604020202020204" charset="0"/>
              </a:rPr>
              <a:t>HS </a:t>
            </a:r>
            <a:r>
              <a:rPr lang="en-US" altLang="en-US" sz="2800" b="1" dirty="0" err="1">
                <a:solidFill>
                  <a:srgbClr val="C00000"/>
                </a:solidFill>
                <a:latin typeface="#9Slide03 SFU Futura_12" panose="020B0604020202020204" charset="0"/>
              </a:rPr>
              <a:t>giơ</a:t>
            </a:r>
            <a:r>
              <a:rPr lang="en-US" altLang="en-US" sz="2800" b="1" dirty="0">
                <a:solidFill>
                  <a:srgbClr val="C00000"/>
                </a:solidFill>
                <a:latin typeface="#9Slide03 SFU Futura_12" panose="020B0604020202020204" charset="0"/>
              </a:rPr>
              <a:t> </a:t>
            </a:r>
            <a:r>
              <a:rPr lang="en-US" altLang="en-US" sz="2800" b="1" dirty="0" err="1">
                <a:solidFill>
                  <a:srgbClr val="C00000"/>
                </a:solidFill>
                <a:latin typeface="#9Slide03 SFU Futura_12" panose="020B0604020202020204" charset="0"/>
              </a:rPr>
              <a:t>tay</a:t>
            </a:r>
            <a:r>
              <a:rPr lang="en-US" altLang="en-US" sz="2800" b="1" dirty="0">
                <a:solidFill>
                  <a:srgbClr val="C00000"/>
                </a:solidFill>
                <a:latin typeface="#9Slide03 SFU Futura_12" panose="020B0604020202020204" charset="0"/>
              </a:rPr>
              <a:t> </a:t>
            </a:r>
            <a:r>
              <a:rPr lang="en-US" altLang="en-US" sz="2800" b="1" dirty="0" err="1">
                <a:latin typeface="#9Slide03 SFU Futura_12" panose="020B0604020202020204" charset="0"/>
              </a:rPr>
              <a:t>nhanh</a:t>
            </a:r>
            <a:r>
              <a:rPr lang="en-US" altLang="en-US" sz="2800" b="1" dirty="0">
                <a:latin typeface="#9Slide03 SFU Futura_12" panose="020B0604020202020204" charset="0"/>
              </a:rPr>
              <a:t> </a:t>
            </a:r>
            <a:r>
              <a:rPr lang="en-US" altLang="en-US" sz="2800" b="1" dirty="0" err="1">
                <a:latin typeface="#9Slide03 SFU Futura_12" panose="020B0604020202020204" charset="0"/>
              </a:rPr>
              <a:t>nhất</a:t>
            </a:r>
            <a:r>
              <a:rPr lang="en-US" altLang="en-US" sz="2800" b="1" dirty="0">
                <a:latin typeface="#9Slide03 SFU Futura_12" panose="020B0604020202020204" charset="0"/>
              </a:rPr>
              <a:t> </a:t>
            </a:r>
            <a:r>
              <a:rPr lang="en-US" altLang="en-US" sz="2800" b="1" dirty="0">
                <a:latin typeface="#9Slide03 SFU Futura_12" panose="020B0604020202020204" charset="0"/>
                <a:sym typeface="Wingdings" panose="05000000000000000000" pitchFamily="2" charset="2"/>
              </a:rPr>
              <a:t> </a:t>
            </a:r>
            <a:r>
              <a:rPr lang="en-US" altLang="en-US" sz="2800" b="1" dirty="0" err="1">
                <a:latin typeface="#9Slide03 SFU Futura_12" panose="020B0604020202020204" charset="0"/>
                <a:sym typeface="Wingdings" panose="05000000000000000000" pitchFamily="2" charset="2"/>
              </a:rPr>
              <a:t>trả</a:t>
            </a:r>
            <a:r>
              <a:rPr lang="en-US" altLang="en-US" sz="2800" b="1" dirty="0">
                <a:latin typeface="#9Slide03 SFU Futura_12" panose="020B0604020202020204" charset="0"/>
                <a:sym typeface="Wingdings" panose="05000000000000000000" pitchFamily="2" charset="2"/>
              </a:rPr>
              <a:t> </a:t>
            </a:r>
            <a:r>
              <a:rPr lang="en-US" altLang="en-US" sz="2800" b="1" dirty="0" err="1">
                <a:latin typeface="#9Slide03 SFU Futura_12" panose="020B0604020202020204" charset="0"/>
                <a:sym typeface="Wingdings" panose="05000000000000000000" pitchFamily="2" charset="2"/>
              </a:rPr>
              <a:t>lời</a:t>
            </a:r>
            <a:r>
              <a:rPr lang="en-US" altLang="en-US" sz="2800" b="1" dirty="0">
                <a:latin typeface="#9Slide03 SFU Futura_12" panose="020B0604020202020204" charset="0"/>
                <a:sym typeface="Wingdings" panose="05000000000000000000" pitchFamily="2" charset="2"/>
              </a:rPr>
              <a:t> </a:t>
            </a:r>
          </a:p>
          <a:p>
            <a:pPr marL="0" indent="0" algn="just">
              <a:lnSpc>
                <a:spcPct val="110000"/>
              </a:lnSpc>
              <a:spcBef>
                <a:spcPts val="0"/>
              </a:spcBef>
              <a:buFont typeface="Times New Roman" panose="02020603050405020304" pitchFamily="18" charset="0"/>
              <a:buNone/>
            </a:pPr>
            <a:r>
              <a:rPr lang="en-US" altLang="en-US" sz="2800" b="1" dirty="0">
                <a:latin typeface="#9Slide03 SFU Futura_12" panose="020B0604020202020204" charset="0"/>
                <a:sym typeface="Wingdings" panose="05000000000000000000" pitchFamily="2" charset="2"/>
              </a:rPr>
              <a:t> </a:t>
            </a:r>
            <a:r>
              <a:rPr lang="en-US" altLang="en-US" sz="2800" b="1" dirty="0" err="1">
                <a:latin typeface="#9Slide03 SFU Futura_12" panose="020B0604020202020204" charset="0"/>
                <a:sym typeface="Wingdings" panose="05000000000000000000" pitchFamily="2" charset="2"/>
              </a:rPr>
              <a:t>điểm</a:t>
            </a:r>
            <a:r>
              <a:rPr lang="en-US" altLang="en-US" sz="2800" b="1" dirty="0">
                <a:latin typeface="#9Slide03 SFU Futura_12" panose="020B0604020202020204" charset="0"/>
                <a:sym typeface="Wingdings" panose="05000000000000000000" pitchFamily="2" charset="2"/>
              </a:rPr>
              <a:t> </a:t>
            </a:r>
            <a:r>
              <a:rPr lang="en-US" altLang="en-US" sz="2800" b="1" dirty="0">
                <a:solidFill>
                  <a:srgbClr val="C00000"/>
                </a:solidFill>
                <a:latin typeface="#9Slide03 SFU Futura_12" panose="020B0604020202020204" charset="0"/>
                <a:sym typeface="Wingdings" panose="05000000000000000000" pitchFamily="2" charset="2"/>
              </a:rPr>
              <a:t>+</a:t>
            </a:r>
            <a:endParaRPr lang="en-US" altLang="en-US" sz="1600" b="1" dirty="0">
              <a:solidFill>
                <a:srgbClr val="C00000"/>
              </a:solidFill>
              <a:latin typeface="#9Slide03 SFU Futura_12" panose="020B0604020202020204" charset="0"/>
            </a:endParaRPr>
          </a:p>
        </p:txBody>
      </p:sp>
      <p:pic>
        <p:nvPicPr>
          <p:cNvPr id="1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54060" y="5387868"/>
            <a:ext cx="1080069" cy="116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giơ tay xung phong lên bảng nhận xét gì về bạn"/>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71321" y="5784092"/>
            <a:ext cx="1178373" cy="8526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inking Person PNG Image &amp;amp; PSD File Free Download - Lovepik | 401333021"/>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5020" t="4831" r="16684" b="10969"/>
          <a:stretch/>
        </p:blipFill>
        <p:spPr bwMode="auto">
          <a:xfrm>
            <a:off x="1504397" y="5159553"/>
            <a:ext cx="1223312" cy="15081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A2E5F0E-1153-40B2-ACF3-FE6BBFFFA6CF}"/>
              </a:ext>
            </a:extLst>
          </p:cNvPr>
          <p:cNvSpPr txBox="1"/>
          <p:nvPr/>
        </p:nvSpPr>
        <p:spPr>
          <a:xfrm>
            <a:off x="602544" y="1196519"/>
            <a:ext cx="2801202" cy="83715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400" b="1" dirty="0">
                <a:latin typeface="#9Slide03 SFU Futura_12" panose="020B0604020202020204" charset="0"/>
              </a:rPr>
              <a:t>TRÒ CHƠI</a:t>
            </a:r>
            <a:endParaRPr lang="en-US" altLang="en-US" sz="5400" b="1" dirty="0">
              <a:solidFill>
                <a:srgbClr val="008000"/>
              </a:solidFill>
              <a:latin typeface="#9Slide03 SFU Futura_12" panose="020B0604020202020204" charset="0"/>
            </a:endParaRPr>
          </a:p>
        </p:txBody>
      </p:sp>
      <p:sp>
        <p:nvSpPr>
          <p:cNvPr id="21" name="TextBox 20">
            <a:extLst>
              <a:ext uri="{FF2B5EF4-FFF2-40B4-BE49-F238E27FC236}">
                <a16:creationId xmlns:a16="http://schemas.microsoft.com/office/drawing/2014/main" id="{BA2E5F0E-1153-40B2-ACF3-FE6BBFFFA6CF}"/>
              </a:ext>
            </a:extLst>
          </p:cNvPr>
          <p:cNvSpPr txBox="1"/>
          <p:nvPr/>
        </p:nvSpPr>
        <p:spPr>
          <a:xfrm>
            <a:off x="-645820" y="1706158"/>
            <a:ext cx="3745711" cy="224433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13800" b="1" dirty="0">
                <a:solidFill>
                  <a:srgbClr val="FF0000"/>
                </a:solidFill>
                <a:latin typeface="#9Slide03 SFU Futura_12" panose="020B0604020202020204" charset="0"/>
              </a:rPr>
              <a:t>AI</a:t>
            </a:r>
            <a:endParaRPr lang="en-US" altLang="en-US" sz="8000" b="1" dirty="0">
              <a:solidFill>
                <a:srgbClr val="FF0000"/>
              </a:solidFill>
              <a:latin typeface="#9Slide03 SFU Futura_12" panose="020B0604020202020204" charset="0"/>
            </a:endParaRPr>
          </a:p>
        </p:txBody>
      </p:sp>
      <p:sp>
        <p:nvSpPr>
          <p:cNvPr id="22" name="TextBox 21">
            <a:extLst>
              <a:ext uri="{FF2B5EF4-FFF2-40B4-BE49-F238E27FC236}">
                <a16:creationId xmlns:a16="http://schemas.microsoft.com/office/drawing/2014/main" id="{BA2E5F0E-1153-40B2-ACF3-FE6BBFFFA6CF}"/>
              </a:ext>
            </a:extLst>
          </p:cNvPr>
          <p:cNvSpPr txBox="1"/>
          <p:nvPr/>
        </p:nvSpPr>
        <p:spPr>
          <a:xfrm>
            <a:off x="1749601" y="3411240"/>
            <a:ext cx="4801757"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a:solidFill>
                  <a:srgbClr val="FF0000"/>
                </a:solidFill>
                <a:latin typeface="#9Slide03 SFU Futura_12" panose="020B0604020202020204" charset="0"/>
              </a:rPr>
              <a:t>NHANH</a:t>
            </a:r>
            <a:endParaRPr lang="en-US" altLang="en-US" sz="5400" b="1" dirty="0">
              <a:solidFill>
                <a:srgbClr val="FF0000"/>
              </a:solidFill>
              <a:latin typeface="#9Slide03 SFU Futura_12" panose="020B0604020202020204" charset="0"/>
            </a:endParaRPr>
          </a:p>
        </p:txBody>
      </p:sp>
      <p:sp>
        <p:nvSpPr>
          <p:cNvPr id="25" name="TextBox 24">
            <a:extLst>
              <a:ext uri="{FF2B5EF4-FFF2-40B4-BE49-F238E27FC236}">
                <a16:creationId xmlns:a16="http://schemas.microsoft.com/office/drawing/2014/main" id="{BA2E5F0E-1153-40B2-ACF3-FE6BBFFFA6CF}"/>
              </a:ext>
            </a:extLst>
          </p:cNvPr>
          <p:cNvSpPr txBox="1"/>
          <p:nvPr/>
        </p:nvSpPr>
        <p:spPr>
          <a:xfrm>
            <a:off x="9044467" y="1728882"/>
            <a:ext cx="3325350"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a:solidFill>
                  <a:srgbClr val="FF0000"/>
                </a:solidFill>
                <a:latin typeface="#9Slide03 SFU Futura_12" panose="020B0604020202020204" charset="0"/>
              </a:rPr>
              <a:t>HƠN</a:t>
            </a:r>
            <a:endParaRPr lang="en-US" altLang="en-US" sz="5400" b="1" dirty="0">
              <a:solidFill>
                <a:srgbClr val="FF0000"/>
              </a:solidFill>
              <a:latin typeface="#9Slide03 SFU Futura_12" panose="020B060402020202020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408859" y="-134418"/>
            <a:ext cx="5695665" cy="1342230"/>
            <a:chOff x="3100837" y="-29460"/>
            <a:chExt cx="5695665" cy="1342230"/>
          </a:xfrm>
        </p:grpSpPr>
        <p:sp>
          <p:nvSpPr>
            <p:cNvPr id="28" name="Rectangle 27">
              <a:extLst>
                <a:ext uri="{FF2B5EF4-FFF2-40B4-BE49-F238E27FC236}">
                  <a16:creationId xmlns:a16="http://schemas.microsoft.com/office/drawing/2014/main" id="{81F2071E-DF8C-495C-8676-8F839E06F04F}"/>
                </a:ext>
              </a:extLst>
            </p:cNvPr>
            <p:cNvSpPr/>
            <p:nvPr/>
          </p:nvSpPr>
          <p:spPr>
            <a:xfrm>
              <a:off x="3457665" y="106002"/>
              <a:ext cx="5338837"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85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animEffect transition="in" filter="fade">
                                      <p:cBhvr>
                                        <p:cTn id="48" dur="500"/>
                                        <p:tgtEl>
                                          <p:spTgt spid="7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53"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 calcmode="lin" valueType="num">
                                      <p:cBhvr>
                                        <p:cTn id="76" dur="500" fill="hold"/>
                                        <p:tgtEl>
                                          <p:spTgt spid="1026"/>
                                        </p:tgtEl>
                                        <p:attrNameLst>
                                          <p:attrName>ppt_w</p:attrName>
                                        </p:attrNameLst>
                                      </p:cBhvr>
                                      <p:tavLst>
                                        <p:tav tm="0">
                                          <p:val>
                                            <p:fltVal val="0"/>
                                          </p:val>
                                        </p:tav>
                                        <p:tav tm="100000">
                                          <p:val>
                                            <p:strVal val="#ppt_w"/>
                                          </p:val>
                                        </p:tav>
                                      </p:tavLst>
                                    </p:anim>
                                    <p:anim calcmode="lin" valueType="num">
                                      <p:cBhvr>
                                        <p:cTn id="77" dur="500" fill="hold"/>
                                        <p:tgtEl>
                                          <p:spTgt spid="1026"/>
                                        </p:tgtEl>
                                        <p:attrNameLst>
                                          <p:attrName>ppt_h</p:attrName>
                                        </p:attrNameLst>
                                      </p:cBhvr>
                                      <p:tavLst>
                                        <p:tav tm="0">
                                          <p:val>
                                            <p:fltVal val="0"/>
                                          </p:val>
                                        </p:tav>
                                        <p:tav tm="100000">
                                          <p:val>
                                            <p:strVal val="#ppt_h"/>
                                          </p:val>
                                        </p:tav>
                                      </p:tavLst>
                                    </p:anim>
                                    <p:animEffect transition="in" filter="fade">
                                      <p:cBhvr>
                                        <p:cTn id="78" dur="500"/>
                                        <p:tgtEl>
                                          <p:spTgt spid="102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60" grpId="0" animBg="1"/>
      <p:bldP spid="65" grpId="0" animBg="1"/>
      <p:bldP spid="67" grpId="0"/>
      <p:bldP spid="26" grpId="0"/>
      <p:bldP spid="15" grpId="0" animBg="1"/>
      <p:bldP spid="16" grpId="0"/>
      <p:bldP spid="20" grpId="0"/>
      <p:bldP spid="21" grpId="0"/>
      <p:bldP spid="2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a:solidFill>
                  <a:prstClr val="white"/>
                </a:solidFill>
                <a:latin typeface="#9Slide03 SFU Futura_12" panose="020B0604020202020204" charset="0"/>
              </a:rPr>
              <a:t>Nguyên nhân gây ô nhiễm không khí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7741451"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385723"/>
                </a:solidFill>
                <a:latin typeface="#9Slide03 SFU Futura_12" panose="020B0604020202020204" charset="0"/>
              </a:rPr>
              <a:t>Hoạt động sản xuất công nghiệp, tiêu thụ năng lượng, vận tải đường bộ.</a:t>
            </a:r>
            <a:endParaRPr lang="en-US" sz="2800" b="1" dirty="0">
              <a:solidFill>
                <a:srgbClr val="385723"/>
              </a:solidFill>
              <a:latin typeface="#9Slide03 SFU Futura_12" panose="020B0604020202020204" charset="0"/>
            </a:endParaRPr>
          </a:p>
        </p:txBody>
      </p:sp>
      <p:pic>
        <p:nvPicPr>
          <p:cNvPr id="28"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2788437" y="4480688"/>
            <a:ext cx="2469886" cy="24698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Xe Hơi Co2 Biểu Tượng Mây Khói Biểu Tượng Yếu Tố Khí Độc Hại Của Ô Tô Cho  Khái Niệm Di Động Và Ứng Dụng Web Biểu Tượng Xe Chi Tiết Co2"/>
          <p:cNvPicPr>
            <a:picLocks noChangeAspect="1" noChangeArrowheads="1"/>
          </p:cNvPicPr>
          <p:nvPr/>
        </p:nvPicPr>
        <p:blipFill rotWithShape="1">
          <a:blip r:embed="rId4">
            <a:extLst>
              <a:ext uri="{28A0092B-C50C-407E-A947-70E740481C1C}">
                <a14:useLocalDpi xmlns:a14="http://schemas.microsoft.com/office/drawing/2010/main" val="0"/>
              </a:ext>
            </a:extLst>
          </a:blip>
          <a:srcRect l="21485" t="36836" r="24069" b="36121"/>
          <a:stretch/>
        </p:blipFill>
        <p:spPr bwMode="auto">
          <a:xfrm>
            <a:off x="5957887" y="4644068"/>
            <a:ext cx="4457384" cy="22139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281" y="2544072"/>
            <a:ext cx="1279156" cy="114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2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6621</TotalTime>
  <Words>942</Words>
  <Application>Microsoft Office PowerPoint</Application>
  <PresentationFormat>Widescreen</PresentationFormat>
  <Paragraphs>236</Paragraphs>
  <Slides>17</Slides>
  <Notes>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17</vt:i4>
      </vt:variant>
    </vt:vector>
  </HeadingPairs>
  <TitlesOfParts>
    <vt:vector size="35" baseType="lpstr">
      <vt:lpstr>#9Slide03 Arima Madurai Black</vt:lpstr>
      <vt:lpstr>Wingdings</vt:lpstr>
      <vt:lpstr>Arial</vt:lpstr>
      <vt:lpstr>#9Slide03 SFU Futura_12</vt:lpstr>
      <vt:lpstr>#9Slide07 IcielKoni</vt:lpstr>
      <vt:lpstr>Cambria</vt:lpstr>
      <vt:lpstr>Times New Roman</vt:lpstr>
      <vt:lpstr>Lato Regular</vt:lpstr>
      <vt:lpstr>Tahoma</vt:lpstr>
      <vt:lpstr>#9Slide04 Pridi SemiBold</vt:lpstr>
      <vt:lpstr>#9Slide03 Oswald Medium</vt:lpstr>
      <vt:lpstr>#9Slide03 BoosterNextFYBlack</vt:lpstr>
      <vt:lpstr>#9Slide05 SVNClementine</vt:lpstr>
      <vt:lpstr>#9Slide03 SFU Futura_03</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254</cp:revision>
  <dcterms:created xsi:type="dcterms:W3CDTF">2021-07-21T02:55:04Z</dcterms:created>
  <dcterms:modified xsi:type="dcterms:W3CDTF">2026-01-11T15:02:32Z</dcterms:modified>
</cp:coreProperties>
</file>