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5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9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63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9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6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8CABF-B02C-4F2A-A29E-5D188047C0F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C7680-498F-4397-8BDC-38D197A8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7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7.tif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7">
            <a:extLst>
              <a:ext uri="{FF2B5EF4-FFF2-40B4-BE49-F238E27FC236}">
                <a16:creationId xmlns:a16="http://schemas.microsoft.com/office/drawing/2014/main" id="{B887B7B0-EFC1-4546-92D9-ED407B81A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-40640" y="3983802"/>
            <a:ext cx="2221928" cy="2567943"/>
          </a:xfrm>
          <a:prstGeom prst="rect">
            <a:avLst/>
          </a:prstGeom>
        </p:spPr>
      </p:pic>
      <p:grpSp>
        <p:nvGrpSpPr>
          <p:cNvPr id="5" name="组合 48">
            <a:extLst>
              <a:ext uri="{FF2B5EF4-FFF2-40B4-BE49-F238E27FC236}">
                <a16:creationId xmlns:a16="http://schemas.microsoft.com/office/drawing/2014/main" id="{FFDA27A2-9DC1-48E8-AC85-DFFA59C91F5D}"/>
              </a:ext>
            </a:extLst>
          </p:cNvPr>
          <p:cNvGrpSpPr/>
          <p:nvPr/>
        </p:nvGrpSpPr>
        <p:grpSpPr>
          <a:xfrm>
            <a:off x="2181288" y="692696"/>
            <a:ext cx="8053795" cy="5170083"/>
            <a:chOff x="2900496" y="1028113"/>
            <a:chExt cx="6336001" cy="3420001"/>
          </a:xfrm>
        </p:grpSpPr>
        <p:sp>
          <p:nvSpPr>
            <p:cNvPr id="6" name="任意多边形: 形状 45">
              <a:extLst>
                <a:ext uri="{FF2B5EF4-FFF2-40B4-BE49-F238E27FC236}">
                  <a16:creationId xmlns:a16="http://schemas.microsoft.com/office/drawing/2014/main" id="{9B7E52B7-5E8B-4E07-AABF-3A9448AB8930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44">
              <a:extLst>
                <a:ext uri="{FF2B5EF4-FFF2-40B4-BE49-F238E27FC236}">
                  <a16:creationId xmlns:a16="http://schemas.microsoft.com/office/drawing/2014/main" id="{50BEFB58-20CF-410D-B1D4-96B5F9C4BAAF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53">
            <a:extLst>
              <a:ext uri="{FF2B5EF4-FFF2-40B4-BE49-F238E27FC236}">
                <a16:creationId xmlns:a16="http://schemas.microsoft.com/office/drawing/2014/main" id="{9E1B3AE1-5FAB-4D1A-9797-A3718C990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0777" r="68063" b="7558"/>
          <a:stretch/>
        </p:blipFill>
        <p:spPr>
          <a:xfrm>
            <a:off x="10127045" y="4555817"/>
            <a:ext cx="1781505" cy="2171590"/>
          </a:xfrm>
          <a:prstGeom prst="rect">
            <a:avLst/>
          </a:prstGeom>
        </p:spPr>
      </p:pic>
      <p:pic>
        <p:nvPicPr>
          <p:cNvPr id="9" name="图片 59">
            <a:extLst>
              <a:ext uri="{FF2B5EF4-FFF2-40B4-BE49-F238E27FC236}">
                <a16:creationId xmlns:a16="http://schemas.microsoft.com/office/drawing/2014/main" id="{9D4AA503-81DA-42C6-93E7-383EBC1B7D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7476630" y="-62911"/>
            <a:ext cx="1597248" cy="2039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3560840" y="2362039"/>
            <a:ext cx="592644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215968"/>
                </a:solidFill>
                <a:latin typeface="#9Slide07 IcielCadena" panose="02000503000000020004" pitchFamily="2" charset="0"/>
              </a:rPr>
              <a:t>CHÀO MỪNG CÁC EM ĐẾN VỚI TIẾT HỌC ĐỊA LÍ 8</a:t>
            </a:r>
            <a:endParaRPr lang="en-US" sz="4800" dirty="0">
              <a:solidFill>
                <a:srgbClr val="215968"/>
              </a:solidFill>
              <a:latin typeface="#9Slide07 Iciel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40F56A2B-2FC1-443A-8524-E740EA7EE5E5}"/>
              </a:ext>
            </a:extLst>
          </p:cNvPr>
          <p:cNvGrpSpPr/>
          <p:nvPr/>
        </p:nvGrpSpPr>
        <p:grpSpPr>
          <a:xfrm>
            <a:off x="4007768" y="2008470"/>
            <a:ext cx="3495799" cy="3833136"/>
            <a:chOff x="267460" y="1844824"/>
            <a:chExt cx="3234820" cy="4104456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3D9EF974-C07F-4D58-AAD9-06272F627F57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DDE69AF-F8A0-4714-BBCF-FFEC1F027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0" y="4162125"/>
              <a:ext cx="1700808" cy="1700808"/>
            </a:xfrm>
            <a:prstGeom prst="rect">
              <a:avLst/>
            </a:pr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4CC8EF36-EFA2-4689-B828-18F4B5D9857F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B4755034-D6BE-40FB-986D-5CF97F769262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BEC4719F-5E83-4819-A711-8BDC85F9D3BA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A4A96EE4-D465-4BEE-AEE4-B687B4274162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53" name="组合 29">
            <a:extLst>
              <a:ext uri="{FF2B5EF4-FFF2-40B4-BE49-F238E27FC236}">
                <a16:creationId xmlns:a16="http://schemas.microsoft.com/office/drawing/2014/main" id="{94445EF0-33A2-4A5A-9C02-6EC95AF56B49}"/>
              </a:ext>
            </a:extLst>
          </p:cNvPr>
          <p:cNvGrpSpPr/>
          <p:nvPr/>
        </p:nvGrpSpPr>
        <p:grpSpPr>
          <a:xfrm>
            <a:off x="120429" y="1908717"/>
            <a:ext cx="3426709" cy="3939196"/>
            <a:chOff x="267460" y="1844824"/>
            <a:chExt cx="3234820" cy="4104456"/>
          </a:xfrm>
        </p:grpSpPr>
        <p:sp>
          <p:nvSpPr>
            <p:cNvPr id="58" name="矩形: 圆角 22">
              <a:extLst>
                <a:ext uri="{FF2B5EF4-FFF2-40B4-BE49-F238E27FC236}">
                  <a16:creationId xmlns:a16="http://schemas.microsoft.com/office/drawing/2014/main" id="{E209067C-0EDD-4C90-9602-5B45BDFDDE6B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20">
              <a:extLst>
                <a:ext uri="{FF2B5EF4-FFF2-40B4-BE49-F238E27FC236}">
                  <a16:creationId xmlns:a16="http://schemas.microsoft.com/office/drawing/2014/main" id="{4F7E9685-05E4-4623-939D-FA674A324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0" y="4162125"/>
              <a:ext cx="1700808" cy="1700808"/>
            </a:xfrm>
            <a:prstGeom prst="rect">
              <a:avLst/>
            </a:prstGeom>
          </p:spPr>
        </p:pic>
        <p:grpSp>
          <p:nvGrpSpPr>
            <p:cNvPr id="60" name="组合 26">
              <a:extLst>
                <a:ext uri="{FF2B5EF4-FFF2-40B4-BE49-F238E27FC236}">
                  <a16:creationId xmlns:a16="http://schemas.microsoft.com/office/drawing/2014/main" id="{AAD62131-1941-4AE6-BCCA-AACD241DB49E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61" name="椭圆 23">
                <a:extLst>
                  <a:ext uri="{FF2B5EF4-FFF2-40B4-BE49-F238E27FC236}">
                    <a16:creationId xmlns:a16="http://schemas.microsoft.com/office/drawing/2014/main" id="{2325BE33-F20E-49DC-9D91-ABDD67EACDFC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2" name="椭圆 24">
                <a:extLst>
                  <a:ext uri="{FF2B5EF4-FFF2-40B4-BE49-F238E27FC236}">
                    <a16:creationId xmlns:a16="http://schemas.microsoft.com/office/drawing/2014/main" id="{25FBC0CB-A2FC-49AF-BEF2-278CFA13C075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3" name="椭圆 25">
                <a:extLst>
                  <a:ext uri="{FF2B5EF4-FFF2-40B4-BE49-F238E27FC236}">
                    <a16:creationId xmlns:a16="http://schemas.microsoft.com/office/drawing/2014/main" id="{249E8FA9-D71E-4BB7-B246-560DBE7447EE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64" name="组合 29">
            <a:extLst>
              <a:ext uri="{FF2B5EF4-FFF2-40B4-BE49-F238E27FC236}">
                <a16:creationId xmlns:a16="http://schemas.microsoft.com/office/drawing/2014/main" id="{21B671B2-FEA4-4435-8D6B-638FBA4F9A59}"/>
              </a:ext>
            </a:extLst>
          </p:cNvPr>
          <p:cNvGrpSpPr/>
          <p:nvPr/>
        </p:nvGrpSpPr>
        <p:grpSpPr>
          <a:xfrm>
            <a:off x="7881124" y="2036045"/>
            <a:ext cx="3306827" cy="3888432"/>
            <a:chOff x="267460" y="1844824"/>
            <a:chExt cx="3234820" cy="4104456"/>
          </a:xfrm>
        </p:grpSpPr>
        <p:sp>
          <p:nvSpPr>
            <p:cNvPr id="65" name="矩形: 圆角 22">
              <a:extLst>
                <a:ext uri="{FF2B5EF4-FFF2-40B4-BE49-F238E27FC236}">
                  <a16:creationId xmlns:a16="http://schemas.microsoft.com/office/drawing/2014/main" id="{2629F477-45BB-4A5A-BEBF-D80055660DA3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20">
              <a:extLst>
                <a:ext uri="{FF2B5EF4-FFF2-40B4-BE49-F238E27FC236}">
                  <a16:creationId xmlns:a16="http://schemas.microsoft.com/office/drawing/2014/main" id="{5E45BF15-4EF5-4FE1-8B1B-238E21F63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0" y="4162125"/>
              <a:ext cx="1700808" cy="1700808"/>
            </a:xfrm>
            <a:prstGeom prst="rect">
              <a:avLst/>
            </a:prstGeom>
          </p:spPr>
        </p:pic>
        <p:grpSp>
          <p:nvGrpSpPr>
            <p:cNvPr id="67" name="组合 26">
              <a:extLst>
                <a:ext uri="{FF2B5EF4-FFF2-40B4-BE49-F238E27FC236}">
                  <a16:creationId xmlns:a16="http://schemas.microsoft.com/office/drawing/2014/main" id="{66D856A4-B7EE-42C5-8F43-6C36292C96AB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68" name="椭圆 23">
                <a:extLst>
                  <a:ext uri="{FF2B5EF4-FFF2-40B4-BE49-F238E27FC236}">
                    <a16:creationId xmlns:a16="http://schemas.microsoft.com/office/drawing/2014/main" id="{78967720-A990-4310-8A14-57020F435FD7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9" name="椭圆 24">
                <a:extLst>
                  <a:ext uri="{FF2B5EF4-FFF2-40B4-BE49-F238E27FC236}">
                    <a16:creationId xmlns:a16="http://schemas.microsoft.com/office/drawing/2014/main" id="{4BC336BD-D5D6-4C31-9220-F1F49E68CF81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0" name="椭圆 25">
                <a:extLst>
                  <a:ext uri="{FF2B5EF4-FFF2-40B4-BE49-F238E27FC236}">
                    <a16:creationId xmlns:a16="http://schemas.microsoft.com/office/drawing/2014/main" id="{F4D997CC-372C-41E6-98F9-B71F28A0DAC8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1325173" y="2484026"/>
            <a:ext cx="1849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Cơ cấu </a:t>
            </a:r>
            <a:r>
              <a:rPr lang="en-US" sz="24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Khá phong phú và đa dạng</a:t>
            </a:r>
            <a:endParaRPr lang="en-US" sz="2800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87E9902-E61F-4317-97FD-90237B84EAF8}"/>
              </a:ext>
            </a:extLst>
          </p:cNvPr>
          <p:cNvSpPr txBox="1"/>
          <p:nvPr/>
        </p:nvSpPr>
        <p:spPr>
          <a:xfrm>
            <a:off x="5287776" y="2428798"/>
            <a:ext cx="18494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Trữ lượng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Các mỏ có quy mô trung bình và nhỏ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A30711F-40BC-42ED-B8A6-A7A8A0F60E57}"/>
              </a:ext>
            </a:extLst>
          </p:cNvPr>
          <p:cNvSpPr txBox="1"/>
          <p:nvPr/>
        </p:nvSpPr>
        <p:spPr>
          <a:xfrm>
            <a:off x="9095265" y="2290989"/>
            <a:ext cx="184948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Phân bố </a:t>
            </a:r>
            <a:endParaRPr lang="vi-VN" sz="2400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pPr algn="ctr"/>
            <a:r>
              <a:rPr lang="vi-VN" sz="24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Ở nhiều nơi, nhưng tập trung ở miền Trung, miền Bắc và Tây Nguyên</a:t>
            </a:r>
            <a:endParaRPr lang="en-US" sz="2800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2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ình chữ nhật: Góc Tròn 1">
            <a:extLst>
              <a:ext uri="{FF2B5EF4-FFF2-40B4-BE49-F238E27FC236}">
                <a16:creationId xmlns:a16="http://schemas.microsoft.com/office/drawing/2014/main" id="{CFBD5E41-1317-47B3-AD55-114DD2184574}"/>
              </a:ext>
            </a:extLst>
          </p:cNvPr>
          <p:cNvSpPr/>
          <p:nvPr/>
        </p:nvSpPr>
        <p:spPr>
          <a:xfrm>
            <a:off x="983432" y="2315469"/>
            <a:ext cx="9677400" cy="1093871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Chứng minh </a:t>
            </a:r>
            <a:r>
              <a:rPr lang="en-US" sz="360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 Nam là quốc gia </a:t>
            </a:r>
            <a:r>
              <a:rPr lang="en-US" sz="4800">
                <a:solidFill>
                  <a:srgbClr val="FFFF00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giàu</a:t>
            </a:r>
            <a:r>
              <a:rPr lang="en-US" sz="360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tài nguyên khoáng sản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</a:p>
        </p:txBody>
      </p:sp>
      <p:sp>
        <p:nvSpPr>
          <p:cNvPr id="32" name="Hình chữ nhật 5">
            <a:extLst>
              <a:ext uri="{FF2B5EF4-FFF2-40B4-BE49-F238E27FC236}">
                <a16:creationId xmlns:a16="http://schemas.microsoft.com/office/drawing/2014/main" id="{C1B534DD-4B61-487C-9A22-4F8BB2A51821}"/>
              </a:ext>
            </a:extLst>
          </p:cNvPr>
          <p:cNvSpPr/>
          <p:nvPr/>
        </p:nvSpPr>
        <p:spPr>
          <a:xfrm>
            <a:off x="8688288" y="2889963"/>
            <a:ext cx="2171700" cy="1600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 lượng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61B302-91E0-4140-931C-7102D4C515FA}"/>
              </a:ext>
            </a:extLst>
          </p:cNvPr>
          <p:cNvCxnSpPr/>
          <p:nvPr/>
        </p:nvCxnSpPr>
        <p:spPr>
          <a:xfrm>
            <a:off x="8967886" y="2996952"/>
            <a:ext cx="161250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7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1489860" y="1861786"/>
            <a:ext cx="18494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Tài nguyên khoáng sản n</a:t>
            </a:r>
            <a:r>
              <a:rPr lang="vi-VN" sz="26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ư</a:t>
            </a:r>
            <a:r>
              <a:rPr lang="en-US" sz="26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ớc ta khá phong phú và đa dạng</a:t>
            </a:r>
          </a:p>
        </p:txBody>
      </p:sp>
      <p:pic>
        <p:nvPicPr>
          <p:cNvPr id="28" name="Picture 2" descr="Entrada de la mina de dibujos animados con minero de oro con pala | Vector  Premium">
            <a:extLst>
              <a:ext uri="{FF2B5EF4-FFF2-40B4-BE49-F238E27FC236}">
                <a16:creationId xmlns:a16="http://schemas.microsoft.com/office/drawing/2014/main" id="{D1420E6C-AAF4-475A-83B5-0B177F4D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0" b="92611" l="8871" r="91129">
                        <a14:foregroundMark x1="30645" y1="38916" x2="30645" y2="38916"/>
                        <a14:foregroundMark x1="13306" y1="62069" x2="13306" y2="62069"/>
                        <a14:foregroundMark x1="13306" y1="62069" x2="13306" y2="62069"/>
                        <a14:foregroundMark x1="36694" y1="93103" x2="36694" y2="93103"/>
                        <a14:foregroundMark x1="36694" y1="93103" x2="36694" y2="93103"/>
                        <a14:foregroundMark x1="36694" y1="93103" x2="36694" y2="93103"/>
                        <a14:foregroundMark x1="68952" y1="15271" x2="68952" y2="15271"/>
                        <a14:foregroundMark x1="36290" y1="74877" x2="36290" y2="74877"/>
                        <a14:foregroundMark x1="36290" y1="74877" x2="36290" y2="74877"/>
                        <a14:foregroundMark x1="91129" y1="28571" x2="91129" y2="28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88" y="2788884"/>
            <a:ext cx="1620419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ình ảnh 2">
            <a:extLst>
              <a:ext uri="{FF2B5EF4-FFF2-40B4-BE49-F238E27FC236}">
                <a16:creationId xmlns:a16="http://schemas.microsoft.com/office/drawing/2014/main" id="{C55AC4EA-D108-40D3-8539-EFC608D4A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6615" r="90000">
                        <a14:foregroundMark x1="6615" y1="42857" x2="6615" y2="42857"/>
                        <a14:foregroundMark x1="20769" y1="72965" x2="25692" y2="74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1078" y="920475"/>
            <a:ext cx="1459145" cy="1461390"/>
          </a:xfrm>
          <a:prstGeom prst="rect">
            <a:avLst/>
          </a:prstGeom>
        </p:spPr>
      </p:pic>
      <p:sp>
        <p:nvSpPr>
          <p:cNvPr id="32" name="Hình chữ nhật: Góc Tròn 5">
            <a:extLst>
              <a:ext uri="{FF2B5EF4-FFF2-40B4-BE49-F238E27FC236}">
                <a16:creationId xmlns:a16="http://schemas.microsoft.com/office/drawing/2014/main" id="{0EF1B40C-4D7B-422E-9B52-4E182422EE12}"/>
              </a:ext>
            </a:extLst>
          </p:cNvPr>
          <p:cNvSpPr/>
          <p:nvPr/>
        </p:nvSpPr>
        <p:spPr>
          <a:xfrm>
            <a:off x="5452504" y="3074745"/>
            <a:ext cx="6000488" cy="78004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 5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000 mỏ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và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điểm quặng</a:t>
            </a:r>
          </a:p>
        </p:txBody>
      </p:sp>
      <p:sp>
        <p:nvSpPr>
          <p:cNvPr id="33" name="Hình chữ nhật: Góc Tròn 6">
            <a:extLst>
              <a:ext uri="{FF2B5EF4-FFF2-40B4-BE49-F238E27FC236}">
                <a16:creationId xmlns:a16="http://schemas.microsoft.com/office/drawing/2014/main" id="{AA8D9DF0-61BA-49C9-A6D5-22DB92A2C860}"/>
              </a:ext>
            </a:extLst>
          </p:cNvPr>
          <p:cNvSpPr/>
          <p:nvPr/>
        </p:nvSpPr>
        <p:spPr>
          <a:xfrm>
            <a:off x="5434039" y="1305248"/>
            <a:ext cx="5241892" cy="78004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Hơn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60 loại khoáng sản</a:t>
            </a:r>
          </a:p>
        </p:txBody>
      </p:sp>
      <p:sp>
        <p:nvSpPr>
          <p:cNvPr id="34" name="Hình chữ nhật: Góc Tròn 7">
            <a:extLst>
              <a:ext uri="{FF2B5EF4-FFF2-40B4-BE49-F238E27FC236}">
                <a16:creationId xmlns:a16="http://schemas.microsoft.com/office/drawing/2014/main" id="{63A6E07C-C3D0-4A09-B0FF-B2F55DB4AE16}"/>
              </a:ext>
            </a:extLst>
          </p:cNvPr>
          <p:cNvSpPr/>
          <p:nvPr/>
        </p:nvSpPr>
        <p:spPr>
          <a:xfrm>
            <a:off x="5174588" y="4797152"/>
            <a:ext cx="7017412" cy="78004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Có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đủ các nhóm khoáng sản chính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F78E91-CE88-4542-A1DF-9349F16BD31A}"/>
              </a:ext>
            </a:extLst>
          </p:cNvPr>
          <p:cNvSpPr/>
          <p:nvPr/>
        </p:nvSpPr>
        <p:spPr>
          <a:xfrm>
            <a:off x="1199457" y="1525385"/>
            <a:ext cx="2376264" cy="3271767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0EF13-8A1F-4119-ABF6-3F8DFF9A9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923" y1="31786" x2="26923" y2="31786"/>
                        <a14:foregroundMark x1="38077" y1="41429" x2="38077" y2="41429"/>
                        <a14:foregroundMark x1="24231" y1="44286" x2="24231" y2="4428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4361" y="4299500"/>
            <a:ext cx="1714600" cy="18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Hình chữ nhật 2">
            <a:extLst>
              <a:ext uri="{FF2B5EF4-FFF2-40B4-BE49-F238E27FC236}">
                <a16:creationId xmlns:a16="http://schemas.microsoft.com/office/drawing/2014/main" id="{307F358C-13BC-43D4-A7FA-33742A69CD6A}"/>
              </a:ext>
            </a:extLst>
          </p:cNvPr>
          <p:cNvSpPr/>
          <p:nvPr/>
        </p:nvSpPr>
        <p:spPr>
          <a:xfrm>
            <a:off x="4497547" y="4419594"/>
            <a:ext cx="3820718" cy="195316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Hình chữ nhật 29">
            <a:extLst>
              <a:ext uri="{FF2B5EF4-FFF2-40B4-BE49-F238E27FC236}">
                <a16:creationId xmlns:a16="http://schemas.microsoft.com/office/drawing/2014/main" id="{9E8A137E-25DA-4610-A2EC-2BA8C9675FBA}"/>
              </a:ext>
            </a:extLst>
          </p:cNvPr>
          <p:cNvSpPr/>
          <p:nvPr/>
        </p:nvSpPr>
        <p:spPr>
          <a:xfrm>
            <a:off x="9293324" y="4471842"/>
            <a:ext cx="2178424" cy="194319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2" descr="Green House Icon Royalty Free Cliparts, Vectors, And Stock Illustration.  Image 11660653.">
            <a:extLst>
              <a:ext uri="{FF2B5EF4-FFF2-40B4-BE49-F238E27FC236}">
                <a16:creationId xmlns:a16="http://schemas.microsoft.com/office/drawing/2014/main" id="{5E671A04-CA06-4836-A74D-A2E12C5F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9" y="2243193"/>
            <a:ext cx="2435369" cy="243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F4B3225-8BEB-4893-B0CB-0DE90A6C5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351" y="2184885"/>
            <a:ext cx="2437263" cy="24299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BE89C59-0410-4092-95D1-D82FA1992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27" y="2294478"/>
            <a:ext cx="2437263" cy="2429922"/>
          </a:xfrm>
          <a:prstGeom prst="rect">
            <a:avLst/>
          </a:prstGeom>
        </p:spPr>
      </p:pic>
      <p:sp>
        <p:nvSpPr>
          <p:cNvPr id="60" name="Hình chữ nhật 1">
            <a:extLst>
              <a:ext uri="{FF2B5EF4-FFF2-40B4-BE49-F238E27FC236}">
                <a16:creationId xmlns:a16="http://schemas.microsoft.com/office/drawing/2014/main" id="{6E09D447-F12A-42D8-A9CE-16E7127C3C27}"/>
              </a:ext>
            </a:extLst>
          </p:cNvPr>
          <p:cNvSpPr/>
          <p:nvPr/>
        </p:nvSpPr>
        <p:spPr>
          <a:xfrm>
            <a:off x="1151905" y="4154917"/>
            <a:ext cx="1881972" cy="3823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 lượng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Hình chữ nhật 26">
            <a:extLst>
              <a:ext uri="{FF2B5EF4-FFF2-40B4-BE49-F238E27FC236}">
                <a16:creationId xmlns:a16="http://schemas.microsoft.com/office/drawing/2014/main" id="{D44923AB-3371-447A-8FCB-605AD7128901}"/>
              </a:ext>
            </a:extLst>
          </p:cNvPr>
          <p:cNvSpPr/>
          <p:nvPr/>
        </p:nvSpPr>
        <p:spPr>
          <a:xfrm>
            <a:off x="9397972" y="4077391"/>
            <a:ext cx="1881972" cy="3823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Phi kim loại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Hình chữ nhật 27">
            <a:extLst>
              <a:ext uri="{FF2B5EF4-FFF2-40B4-BE49-F238E27FC236}">
                <a16:creationId xmlns:a16="http://schemas.microsoft.com/office/drawing/2014/main" id="{7A1C6265-A941-4D59-A110-38FB240845FA}"/>
              </a:ext>
            </a:extLst>
          </p:cNvPr>
          <p:cNvSpPr/>
          <p:nvPr/>
        </p:nvSpPr>
        <p:spPr>
          <a:xfrm>
            <a:off x="5476513" y="4074973"/>
            <a:ext cx="1610087" cy="3810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Kim loại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Hình chữ nhật 32">
            <a:extLst>
              <a:ext uri="{FF2B5EF4-FFF2-40B4-BE49-F238E27FC236}">
                <a16:creationId xmlns:a16="http://schemas.microsoft.com/office/drawing/2014/main" id="{12A6632B-69A2-431E-A753-E0823A327278}"/>
              </a:ext>
            </a:extLst>
          </p:cNvPr>
          <p:cNvSpPr/>
          <p:nvPr/>
        </p:nvSpPr>
        <p:spPr>
          <a:xfrm>
            <a:off x="1060391" y="4561898"/>
            <a:ext cx="2104691" cy="175795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4" name="Đường nối Thẳng 6">
            <a:extLst>
              <a:ext uri="{FF2B5EF4-FFF2-40B4-BE49-F238E27FC236}">
                <a16:creationId xmlns:a16="http://schemas.microsoft.com/office/drawing/2014/main" id="{85213606-D9B1-4E42-84B1-97F765978601}"/>
              </a:ext>
            </a:extLst>
          </p:cNvPr>
          <p:cNvCxnSpPr>
            <a:cxnSpLocks/>
          </p:cNvCxnSpPr>
          <p:nvPr/>
        </p:nvCxnSpPr>
        <p:spPr>
          <a:xfrm>
            <a:off x="6387975" y="4471842"/>
            <a:ext cx="22489" cy="190092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sp>
        <p:nvSpPr>
          <p:cNvPr id="65" name="Hình chữ nhật 34">
            <a:extLst>
              <a:ext uri="{FF2B5EF4-FFF2-40B4-BE49-F238E27FC236}">
                <a16:creationId xmlns:a16="http://schemas.microsoft.com/office/drawing/2014/main" id="{5D9418A9-DFAB-42F6-A699-A6FB83085DF5}"/>
              </a:ext>
            </a:extLst>
          </p:cNvPr>
          <p:cNvSpPr/>
          <p:nvPr/>
        </p:nvSpPr>
        <p:spPr>
          <a:xfrm>
            <a:off x="6496306" y="4565508"/>
            <a:ext cx="1779845" cy="3810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Kim loại màu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Hình chữ nhật 35">
            <a:extLst>
              <a:ext uri="{FF2B5EF4-FFF2-40B4-BE49-F238E27FC236}">
                <a16:creationId xmlns:a16="http://schemas.microsoft.com/office/drawing/2014/main" id="{D89635DE-1AE9-4BC0-BDAD-89CA7010C7CD}"/>
              </a:ext>
            </a:extLst>
          </p:cNvPr>
          <p:cNvSpPr/>
          <p:nvPr/>
        </p:nvSpPr>
        <p:spPr>
          <a:xfrm>
            <a:off x="4542747" y="4565508"/>
            <a:ext cx="1786064" cy="37022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Kim loại đen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89206281-A83F-4796-BBB2-DB4EF68032B9}"/>
              </a:ext>
            </a:extLst>
          </p:cNvPr>
          <p:cNvSpPr txBox="1"/>
          <p:nvPr/>
        </p:nvSpPr>
        <p:spPr>
          <a:xfrm>
            <a:off x="3398905" y="413411"/>
            <a:ext cx="59337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NHÀ CHO TỚ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Picture 9">
            <a:extLst>
              <a:ext uri="{FF2B5EF4-FFF2-40B4-BE49-F238E27FC236}">
                <a16:creationId xmlns:a16="http://schemas.microsoft.com/office/drawing/2014/main" id="{977288B2-C16B-4B73-BADB-685B99989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265" y="48182"/>
            <a:ext cx="1180932" cy="1025546"/>
          </a:xfrm>
          <a:prstGeom prst="rect">
            <a:avLst/>
          </a:prstGeom>
        </p:spPr>
      </p:pic>
      <p:sp>
        <p:nvSpPr>
          <p:cNvPr id="69" name="Rounded Rectangle 14">
            <a:extLst>
              <a:ext uri="{FF2B5EF4-FFF2-40B4-BE49-F238E27FC236}">
                <a16:creationId xmlns:a16="http://schemas.microsoft.com/office/drawing/2014/main" id="{10EFECF2-2863-4937-9939-8D8FD9A6FA8A}"/>
              </a:ext>
            </a:extLst>
          </p:cNvPr>
          <p:cNvSpPr/>
          <p:nvPr/>
        </p:nvSpPr>
        <p:spPr>
          <a:xfrm>
            <a:off x="2488095" y="1881780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Rounded Rectangle 15">
            <a:extLst>
              <a:ext uri="{FF2B5EF4-FFF2-40B4-BE49-F238E27FC236}">
                <a16:creationId xmlns:a16="http://schemas.microsoft.com/office/drawing/2014/main" id="{ABD49C79-ECD2-440F-8A75-AF21542962E0}"/>
              </a:ext>
            </a:extLst>
          </p:cNvPr>
          <p:cNvSpPr/>
          <p:nvPr/>
        </p:nvSpPr>
        <p:spPr>
          <a:xfrm>
            <a:off x="782102" y="1849613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Sắt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ounded Rectangle 16">
            <a:extLst>
              <a:ext uri="{FF2B5EF4-FFF2-40B4-BE49-F238E27FC236}">
                <a16:creationId xmlns:a16="http://schemas.microsoft.com/office/drawing/2014/main" id="{E80D8A31-046B-4ACC-B567-20846EF51553}"/>
              </a:ext>
            </a:extLst>
          </p:cNvPr>
          <p:cNvSpPr/>
          <p:nvPr/>
        </p:nvSpPr>
        <p:spPr>
          <a:xfrm>
            <a:off x="6629400" y="1022053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Rounded Rectangle 17">
            <a:extLst>
              <a:ext uri="{FF2B5EF4-FFF2-40B4-BE49-F238E27FC236}">
                <a16:creationId xmlns:a16="http://schemas.microsoft.com/office/drawing/2014/main" id="{2DDF74C3-48FC-4594-A3EC-64D697A1846C}"/>
              </a:ext>
            </a:extLst>
          </p:cNvPr>
          <p:cNvSpPr/>
          <p:nvPr/>
        </p:nvSpPr>
        <p:spPr>
          <a:xfrm>
            <a:off x="4497547" y="1038002"/>
            <a:ext cx="1346976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Chì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Rounded Rectangle 18">
            <a:extLst>
              <a:ext uri="{FF2B5EF4-FFF2-40B4-BE49-F238E27FC236}">
                <a16:creationId xmlns:a16="http://schemas.microsoft.com/office/drawing/2014/main" id="{32DA3E34-44B5-4B30-974B-3B4D7FD09B37}"/>
              </a:ext>
            </a:extLst>
          </p:cNvPr>
          <p:cNvSpPr/>
          <p:nvPr/>
        </p:nvSpPr>
        <p:spPr>
          <a:xfrm>
            <a:off x="765761" y="1044648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Than đá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ounded Rectangle 19">
            <a:extLst>
              <a:ext uri="{FF2B5EF4-FFF2-40B4-BE49-F238E27FC236}">
                <a16:creationId xmlns:a16="http://schemas.microsoft.com/office/drawing/2014/main" id="{2F1003AF-F839-47CB-B1AE-C2D697EC6E87}"/>
              </a:ext>
            </a:extLst>
          </p:cNvPr>
          <p:cNvSpPr/>
          <p:nvPr/>
        </p:nvSpPr>
        <p:spPr>
          <a:xfrm>
            <a:off x="2427015" y="1044649"/>
            <a:ext cx="1846819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Kim cương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7D05DE26-1C28-4A2C-BD73-D1EDE97DA5A4}"/>
              </a:ext>
            </a:extLst>
          </p:cNvPr>
          <p:cNvSpPr/>
          <p:nvPr/>
        </p:nvSpPr>
        <p:spPr>
          <a:xfrm>
            <a:off x="4447558" y="1888611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Cát, sỏi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21370856-94F0-4369-AD77-1D6353F23C4F}"/>
              </a:ext>
            </a:extLst>
          </p:cNvPr>
          <p:cNvSpPr/>
          <p:nvPr/>
        </p:nvSpPr>
        <p:spPr>
          <a:xfrm>
            <a:off x="6629400" y="1804362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Apatit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" name="Rounded Rectangle 16">
            <a:extLst>
              <a:ext uri="{FF2B5EF4-FFF2-40B4-BE49-F238E27FC236}">
                <a16:creationId xmlns:a16="http://schemas.microsoft.com/office/drawing/2014/main" id="{B2850BF4-4BFD-4474-98B2-B2BFA23FBC04}"/>
              </a:ext>
            </a:extLst>
          </p:cNvPr>
          <p:cNvSpPr/>
          <p:nvPr/>
        </p:nvSpPr>
        <p:spPr>
          <a:xfrm>
            <a:off x="8418010" y="1038002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Dầu mỏ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Rounded Rectangle 16">
            <a:extLst>
              <a:ext uri="{FF2B5EF4-FFF2-40B4-BE49-F238E27FC236}">
                <a16:creationId xmlns:a16="http://schemas.microsoft.com/office/drawing/2014/main" id="{9558547F-33D9-4130-8F58-4A7627BE8D3A}"/>
              </a:ext>
            </a:extLst>
          </p:cNvPr>
          <p:cNvSpPr/>
          <p:nvPr/>
        </p:nvSpPr>
        <p:spPr>
          <a:xfrm>
            <a:off x="8428669" y="1804362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Ti tan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Rounded Rectangle 16">
            <a:extLst>
              <a:ext uri="{FF2B5EF4-FFF2-40B4-BE49-F238E27FC236}">
                <a16:creationId xmlns:a16="http://schemas.microsoft.com/office/drawing/2014/main" id="{0716970D-F0DC-417A-A7B1-1A8E90898F11}"/>
              </a:ext>
            </a:extLst>
          </p:cNvPr>
          <p:cNvSpPr/>
          <p:nvPr/>
        </p:nvSpPr>
        <p:spPr>
          <a:xfrm>
            <a:off x="9912425" y="1022053"/>
            <a:ext cx="1822376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Thạch anh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Rounded Rectangle 16">
            <a:extLst>
              <a:ext uri="{FF2B5EF4-FFF2-40B4-BE49-F238E27FC236}">
                <a16:creationId xmlns:a16="http://schemas.microsoft.com/office/drawing/2014/main" id="{13A8B348-6342-4FA2-A08F-1CC35906ACCC}"/>
              </a:ext>
            </a:extLst>
          </p:cNvPr>
          <p:cNvSpPr/>
          <p:nvPr/>
        </p:nvSpPr>
        <p:spPr>
          <a:xfrm>
            <a:off x="10124773" y="1802074"/>
            <a:ext cx="1346975" cy="425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Khí đốt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6" name="Hình ảnh 39">
            <a:extLst>
              <a:ext uri="{FF2B5EF4-FFF2-40B4-BE49-F238E27FC236}">
                <a16:creationId xmlns:a16="http://schemas.microsoft.com/office/drawing/2014/main" id="{49196D8F-30D3-40BA-BB3C-CB99DD0A5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00" l="10000" r="90000">
                        <a14:foregroundMark x1="45625" y1="10781" x2="45625" y2="10781"/>
                        <a14:foregroundMark x1="50156" y1="9688" x2="50156" y2="9688"/>
                        <a14:foregroundMark x1="53594" y1="75938" x2="53594" y2="75938"/>
                        <a14:foregroundMark x1="54375" y1="75938" x2="54375" y2="75938"/>
                        <a14:foregroundMark x1="36094" y1="75156" x2="36094" y2="75156"/>
                        <a14:foregroundMark x1="44531" y1="71250" x2="44531" y2="71250"/>
                        <a14:foregroundMark x1="54063" y1="68594" x2="54063" y2="68594"/>
                        <a14:foregroundMark x1="57188" y1="68594" x2="57188" y2="68594"/>
                        <a14:foregroundMark x1="57188" y1="68594" x2="57188" y2="68594"/>
                        <a14:foregroundMark x1="44844" y1="72031" x2="44844" y2="72031"/>
                        <a14:foregroundMark x1="50625" y1="72813" x2="51719" y2="72813"/>
                        <a14:foregroundMark x1="37969" y1="72031" x2="37969" y2="72031"/>
                        <a14:foregroundMark x1="56406" y1="69063" x2="56406" y2="69063"/>
                        <a14:foregroundMark x1="35625" y1="72500" x2="35625" y2="72500"/>
                        <a14:foregroundMark x1="38750" y1="72500" x2="38750" y2="72500"/>
                        <a14:foregroundMark x1="62031" y1="83906" x2="62031" y2="83906"/>
                        <a14:foregroundMark x1="65469" y1="83906" x2="65469" y2="83906"/>
                        <a14:foregroundMark x1="44063" y1="62813" x2="44063" y2="62813"/>
                        <a14:foregroundMark x1="48281" y1="70156" x2="48281" y2="70156"/>
                        <a14:foregroundMark x1="45938" y1="72031" x2="45938" y2="72031"/>
                        <a14:foregroundMark x1="65156" y1="86563" x2="65156" y2="86563"/>
                        <a14:foregroundMark x1="65469" y1="82344" x2="65469" y2="82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808" y="2940808"/>
            <a:ext cx="1134165" cy="1134165"/>
          </a:xfrm>
          <a:prstGeom prst="rect">
            <a:avLst/>
          </a:prstGeom>
        </p:spPr>
      </p:pic>
      <p:pic>
        <p:nvPicPr>
          <p:cNvPr id="87" name="Hình ảnh 46">
            <a:extLst>
              <a:ext uri="{FF2B5EF4-FFF2-40B4-BE49-F238E27FC236}">
                <a16:creationId xmlns:a16="http://schemas.microsoft.com/office/drawing/2014/main" id="{838361BD-9BB9-41BB-A289-E456EEFE0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00" l="10000" r="90000">
                        <a14:foregroundMark x1="45625" y1="10781" x2="45625" y2="10781"/>
                        <a14:foregroundMark x1="50156" y1="9688" x2="50156" y2="9688"/>
                        <a14:foregroundMark x1="53594" y1="75938" x2="53594" y2="75938"/>
                        <a14:foregroundMark x1="54375" y1="75938" x2="54375" y2="75938"/>
                        <a14:foregroundMark x1="36094" y1="75156" x2="36094" y2="75156"/>
                        <a14:foregroundMark x1="44531" y1="71250" x2="44531" y2="71250"/>
                        <a14:foregroundMark x1="54063" y1="68594" x2="54063" y2="68594"/>
                        <a14:foregroundMark x1="57188" y1="68594" x2="57188" y2="68594"/>
                        <a14:foregroundMark x1="57188" y1="68594" x2="57188" y2="68594"/>
                        <a14:foregroundMark x1="44844" y1="72031" x2="44844" y2="72031"/>
                        <a14:foregroundMark x1="50625" y1="72813" x2="51719" y2="72813"/>
                        <a14:foregroundMark x1="37969" y1="72031" x2="37969" y2="72031"/>
                        <a14:foregroundMark x1="56406" y1="69063" x2="56406" y2="69063"/>
                        <a14:foregroundMark x1="35625" y1="72500" x2="35625" y2="72500"/>
                        <a14:foregroundMark x1="38750" y1="72500" x2="38750" y2="72500"/>
                        <a14:foregroundMark x1="62031" y1="83906" x2="62031" y2="83906"/>
                        <a14:foregroundMark x1="65469" y1="83906" x2="65469" y2="83906"/>
                        <a14:foregroundMark x1="44063" y1="62813" x2="44063" y2="62813"/>
                        <a14:foregroundMark x1="48281" y1="70156" x2="48281" y2="70156"/>
                        <a14:foregroundMark x1="45938" y1="72031" x2="45938" y2="72031"/>
                        <a14:foregroundMark x1="65156" y1="86563" x2="65156" y2="86563"/>
                        <a14:foregroundMark x1="65469" y1="82344" x2="65469" y2="82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5113" y="2782390"/>
            <a:ext cx="1340867" cy="1340867"/>
          </a:xfrm>
          <a:prstGeom prst="rect">
            <a:avLst/>
          </a:prstGeom>
        </p:spPr>
      </p:pic>
      <p:pic>
        <p:nvPicPr>
          <p:cNvPr id="88" name="Hình ảnh 47">
            <a:extLst>
              <a:ext uri="{FF2B5EF4-FFF2-40B4-BE49-F238E27FC236}">
                <a16:creationId xmlns:a16="http://schemas.microsoft.com/office/drawing/2014/main" id="{BAC11504-3830-4DCA-A86D-4EB0EEEB0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00" l="10000" r="90000">
                        <a14:foregroundMark x1="45625" y1="10781" x2="45625" y2="10781"/>
                        <a14:foregroundMark x1="50156" y1="9688" x2="50156" y2="9688"/>
                        <a14:foregroundMark x1="53594" y1="75938" x2="53594" y2="75938"/>
                        <a14:foregroundMark x1="54375" y1="75938" x2="54375" y2="75938"/>
                        <a14:foregroundMark x1="36094" y1="75156" x2="36094" y2="75156"/>
                        <a14:foregroundMark x1="44531" y1="71250" x2="44531" y2="71250"/>
                        <a14:foregroundMark x1="54063" y1="68594" x2="54063" y2="68594"/>
                        <a14:foregroundMark x1="57188" y1="68594" x2="57188" y2="68594"/>
                        <a14:foregroundMark x1="57188" y1="68594" x2="57188" y2="68594"/>
                        <a14:foregroundMark x1="44844" y1="72031" x2="44844" y2="72031"/>
                        <a14:foregroundMark x1="50625" y1="72813" x2="51719" y2="72813"/>
                        <a14:foregroundMark x1="37969" y1="72031" x2="37969" y2="72031"/>
                        <a14:foregroundMark x1="56406" y1="69063" x2="56406" y2="69063"/>
                        <a14:foregroundMark x1="35625" y1="72500" x2="35625" y2="72500"/>
                        <a14:foregroundMark x1="38750" y1="72500" x2="38750" y2="72500"/>
                        <a14:foregroundMark x1="62031" y1="83906" x2="62031" y2="83906"/>
                        <a14:foregroundMark x1="65469" y1="83906" x2="65469" y2="83906"/>
                        <a14:foregroundMark x1="44063" y1="62813" x2="44063" y2="62813"/>
                        <a14:foregroundMark x1="48281" y1="70156" x2="48281" y2="70156"/>
                        <a14:foregroundMark x1="45938" y1="72031" x2="45938" y2="72031"/>
                        <a14:foregroundMark x1="65156" y1="86563" x2="65156" y2="86563"/>
                        <a14:foregroundMark x1="65469" y1="82344" x2="65469" y2="82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1122" y="2790443"/>
            <a:ext cx="1340867" cy="13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3216 0.5465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5957 0.6175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73568 0.594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31849 0.4671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30169 0.5567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17096 0.5738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794 0.653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32917 0.5946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58776 0.5363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4237 0.4835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24948 0.554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04493 0.7310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3655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4">
            <a:extLst>
              <a:ext uri="{FF2B5EF4-FFF2-40B4-BE49-F238E27FC236}">
                <a16:creationId xmlns:a16="http://schemas.microsoft.com/office/drawing/2014/main" id="{C947E1C3-A26C-4876-8D96-B1D016649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6" r="-3" b="8521"/>
          <a:stretch/>
        </p:blipFill>
        <p:spPr>
          <a:xfrm>
            <a:off x="8967212" y="3698068"/>
            <a:ext cx="2467242" cy="1828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3">
            <a:extLst>
              <a:ext uri="{FF2B5EF4-FFF2-40B4-BE49-F238E27FC236}">
                <a16:creationId xmlns:a16="http://schemas.microsoft.com/office/drawing/2014/main" id="{0DBACD69-E66E-4F49-B10C-FCA57A8A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876"/>
          <a:stretch/>
        </p:blipFill>
        <p:spPr>
          <a:xfrm>
            <a:off x="5983465" y="2456650"/>
            <a:ext cx="2255472" cy="2244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8ABF065A-A54A-48BA-B2B4-DDED84B74EC2}"/>
              </a:ext>
            </a:extLst>
          </p:cNvPr>
          <p:cNvSpPr txBox="1"/>
          <p:nvPr/>
        </p:nvSpPr>
        <p:spPr>
          <a:xfrm>
            <a:off x="733625" y="588230"/>
            <a:ext cx="199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37B450F8-A3B7-4FA5-8068-B9F9A025547A}"/>
              </a:ext>
            </a:extLst>
          </p:cNvPr>
          <p:cNvSpPr txBox="1"/>
          <p:nvPr/>
        </p:nvSpPr>
        <p:spPr>
          <a:xfrm>
            <a:off x="837836" y="3593641"/>
            <a:ext cx="24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Đất hiếm</a:t>
            </a: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38F6C2AE-6073-43EE-9669-367AFD64195E}"/>
              </a:ext>
            </a:extLst>
          </p:cNvPr>
          <p:cNvSpPr txBox="1"/>
          <p:nvPr/>
        </p:nvSpPr>
        <p:spPr>
          <a:xfrm>
            <a:off x="3301086" y="1113758"/>
            <a:ext cx="199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17" name="Hộp Văn bản 12">
            <a:extLst>
              <a:ext uri="{FF2B5EF4-FFF2-40B4-BE49-F238E27FC236}">
                <a16:creationId xmlns:a16="http://schemas.microsoft.com/office/drawing/2014/main" id="{52CB2D89-F75F-4BB8-8F53-9467E146BA9B}"/>
              </a:ext>
            </a:extLst>
          </p:cNvPr>
          <p:cNvSpPr txBox="1"/>
          <p:nvPr/>
        </p:nvSpPr>
        <p:spPr>
          <a:xfrm>
            <a:off x="3678661" y="4231857"/>
            <a:ext cx="272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Bô xít</a:t>
            </a:r>
          </a:p>
        </p:txBody>
      </p:sp>
      <p:sp>
        <p:nvSpPr>
          <p:cNvPr id="18" name="Hộp Văn bản 13">
            <a:extLst>
              <a:ext uri="{FF2B5EF4-FFF2-40B4-BE49-F238E27FC236}">
                <a16:creationId xmlns:a16="http://schemas.microsoft.com/office/drawing/2014/main" id="{6F40B1C1-04CB-42EB-B5C1-FD56BAACFABE}"/>
              </a:ext>
            </a:extLst>
          </p:cNvPr>
          <p:cNvSpPr txBox="1"/>
          <p:nvPr/>
        </p:nvSpPr>
        <p:spPr>
          <a:xfrm>
            <a:off x="6398413" y="1654417"/>
            <a:ext cx="348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</a:t>
            </a:r>
            <a:r>
              <a:rPr lang="en-US" sz="3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ĐNA</a:t>
            </a:r>
          </a:p>
        </p:txBody>
      </p:sp>
      <p:sp>
        <p:nvSpPr>
          <p:cNvPr id="19" name="Hộp Văn bản 14">
            <a:extLst>
              <a:ext uri="{FF2B5EF4-FFF2-40B4-BE49-F238E27FC236}">
                <a16:creationId xmlns:a16="http://schemas.microsoft.com/office/drawing/2014/main" id="{DDF5E9F4-7EDC-49AA-8DFA-A10106B390A6}"/>
              </a:ext>
            </a:extLst>
          </p:cNvPr>
          <p:cNvSpPr txBox="1"/>
          <p:nvPr/>
        </p:nvSpPr>
        <p:spPr>
          <a:xfrm>
            <a:off x="6711740" y="4680025"/>
            <a:ext cx="24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Sắt</a:t>
            </a: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FCD2FF0B-085F-4454-A1BA-502482550AC5}"/>
              </a:ext>
            </a:extLst>
          </p:cNvPr>
          <p:cNvSpPr txBox="1"/>
          <p:nvPr/>
        </p:nvSpPr>
        <p:spPr>
          <a:xfrm>
            <a:off x="9021370" y="1867060"/>
            <a:ext cx="348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2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Đông Nam Á</a:t>
            </a:r>
          </a:p>
          <a:p>
            <a:r>
              <a:rPr lang="en-US" sz="36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</a:t>
            </a:r>
            <a:r>
              <a:rPr lang="en-US" sz="2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Châu Á</a:t>
            </a:r>
          </a:p>
          <a:p>
            <a:r>
              <a:rPr lang="en-US" sz="36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28</a:t>
            </a:r>
            <a:r>
              <a:rPr lang="en-US" sz="2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21" name="Hộp Văn bản 16">
            <a:extLst>
              <a:ext uri="{FF2B5EF4-FFF2-40B4-BE49-F238E27FC236}">
                <a16:creationId xmlns:a16="http://schemas.microsoft.com/office/drawing/2014/main" id="{9E269A81-C5DD-4245-B3A4-4DD829365AAB}"/>
              </a:ext>
            </a:extLst>
          </p:cNvPr>
          <p:cNvSpPr txBox="1"/>
          <p:nvPr/>
        </p:nvSpPr>
        <p:spPr>
          <a:xfrm>
            <a:off x="9438998" y="5649728"/>
            <a:ext cx="24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Dầu khí</a:t>
            </a:r>
          </a:p>
        </p:txBody>
      </p:sp>
      <p:sp>
        <p:nvSpPr>
          <p:cNvPr id="22" name="Hình chữ nhật: Góc Tròn 17">
            <a:extLst>
              <a:ext uri="{FF2B5EF4-FFF2-40B4-BE49-F238E27FC236}">
                <a16:creationId xmlns:a16="http://schemas.microsoft.com/office/drawing/2014/main" id="{9ACFE425-85CC-4472-8488-A450FC89C4F8}"/>
              </a:ext>
            </a:extLst>
          </p:cNvPr>
          <p:cNvSpPr/>
          <p:nvPr/>
        </p:nvSpPr>
        <p:spPr>
          <a:xfrm>
            <a:off x="646790" y="5493950"/>
            <a:ext cx="7690104" cy="718431"/>
          </a:xfrm>
          <a:prstGeom prst="roundRect">
            <a:avLst/>
          </a:prstGeom>
          <a:noFill/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kern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 c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ó một số loại khoáng sản có trữ lượng lớn trên thế giới và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khu vực.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3" name="Hình ảnh 1">
            <a:extLst>
              <a:ext uri="{FF2B5EF4-FFF2-40B4-BE49-F238E27FC236}">
                <a16:creationId xmlns:a16="http://schemas.microsoft.com/office/drawing/2014/main" id="{1A0380F7-04A8-431C-9E4D-55D96F22C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3" b="8015"/>
          <a:stretch/>
        </p:blipFill>
        <p:spPr>
          <a:xfrm>
            <a:off x="598876" y="1529256"/>
            <a:ext cx="2086652" cy="2066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Việt Nam sở hữu trữ lượng quặng bôxít lớn thứ hai thế giới">
            <a:extLst>
              <a:ext uri="{FF2B5EF4-FFF2-40B4-BE49-F238E27FC236}">
                <a16:creationId xmlns:a16="http://schemas.microsoft.com/office/drawing/2014/main" id="{94997C9A-C33F-4597-B183-29D9E691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86" y="2096918"/>
            <a:ext cx="2066821" cy="2066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983432" y="1274386"/>
            <a:ext cx="4844634" cy="2123658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FF00"/>
                </a:solidFill>
                <a:latin typeface="#9Slide07 IcielCadena" panose="02000503000000020004" pitchFamily="2" charset="0"/>
              </a:rPr>
              <a:t>Hoạt động </a:t>
            </a:r>
          </a:p>
          <a:p>
            <a:pPr algn="ctr"/>
            <a:r>
              <a:rPr lang="en-US" sz="6600">
                <a:solidFill>
                  <a:srgbClr val="FFFF00"/>
                </a:solidFill>
                <a:latin typeface="#9Slide07 IcielCadena" panose="02000503000000020004" pitchFamily="2" charset="0"/>
              </a:rPr>
              <a:t>cặp đôi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11095-39E8-440F-991E-863A1D68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4000" r="93333">
                        <a14:foregroundMark x1="29333" y1="74667" x2="29333" y2="74667"/>
                        <a14:foregroundMark x1="25778" y1="84889" x2="25778" y2="84889"/>
                        <a14:foregroundMark x1="4444" y1="65333" x2="4444" y2="65333"/>
                        <a14:foregroundMark x1="80444" y1="77778" x2="80444" y2="77778"/>
                        <a14:foregroundMark x1="80444" y1="77778" x2="80444" y2="77778"/>
                        <a14:foregroundMark x1="65778" y1="84889" x2="65778" y2="84889"/>
                        <a14:foregroundMark x1="70222" y1="56000" x2="70222" y2="56000"/>
                        <a14:foregroundMark x1="70222" y1="56000" x2="70222" y2="56000"/>
                        <a14:foregroundMark x1="93333" y1="56889" x2="93333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348880"/>
            <a:ext cx="2791137" cy="2791137"/>
          </a:xfrm>
          <a:prstGeom prst="rect">
            <a:avLst/>
          </a:prstGeom>
        </p:spPr>
      </p:pic>
      <p:sp>
        <p:nvSpPr>
          <p:cNvPr id="11" name="Đám mây 2">
            <a:extLst>
              <a:ext uri="{FF2B5EF4-FFF2-40B4-BE49-F238E27FC236}">
                <a16:creationId xmlns:a16="http://schemas.microsoft.com/office/drawing/2014/main" id="{A12A254E-8412-48AB-8414-F222E6D105D2}"/>
              </a:ext>
            </a:extLst>
          </p:cNvPr>
          <p:cNvSpPr/>
          <p:nvPr/>
        </p:nvSpPr>
        <p:spPr bwMode="auto">
          <a:xfrm>
            <a:off x="6391568" y="1274386"/>
            <a:ext cx="4680520" cy="352621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800" kern="0">
              <a:solidFill>
                <a:srgbClr val="006699"/>
              </a:solidFill>
              <a:latin typeface="#9Slide05 Lobster" panose="02000506000000020003" pitchFamily="2" charset="0"/>
              <a:cs typeface="Lucida Sans Unicode" charset="0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vi-VN" sz="28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28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 vào thông tin SGK và kiến thức đã học, em hãy trao đổi và giải thích tại sao tài nguyên khoáng sản nước ta có những đặc điểm đó? </a:t>
            </a:r>
          </a:p>
        </p:txBody>
      </p:sp>
      <p:pic>
        <p:nvPicPr>
          <p:cNvPr id="12" name="3P">
            <a:hlinkClick r:id="" action="ppaction://media"/>
            <a:extLst>
              <a:ext uri="{FF2B5EF4-FFF2-40B4-BE49-F238E27FC236}">
                <a16:creationId xmlns:a16="http://schemas.microsoft.com/office/drawing/2014/main" id="{FD702552-0EBF-460B-91BE-FF23C1835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9563" y="3650245"/>
            <a:ext cx="2016224" cy="12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A4DE1FC-B082-4339-8282-F3EA699C0F49}"/>
              </a:ext>
            </a:extLst>
          </p:cNvPr>
          <p:cNvSpPr txBox="1"/>
          <p:nvPr/>
        </p:nvSpPr>
        <p:spPr>
          <a:xfrm>
            <a:off x="1081807" y="870641"/>
            <a:ext cx="9890993" cy="755952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200">
                <a:solidFill>
                  <a:srgbClr val="006666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Nguyên nhân</a:t>
            </a:r>
          </a:p>
        </p:txBody>
      </p:sp>
      <p:sp>
        <p:nvSpPr>
          <p:cNvPr id="13" name="Hộp Văn bản 13">
            <a:extLst>
              <a:ext uri="{FF2B5EF4-FFF2-40B4-BE49-F238E27FC236}">
                <a16:creationId xmlns:a16="http://schemas.microsoft.com/office/drawing/2014/main" id="{3E0D370F-793F-400F-9D4A-E4255C9565F8}"/>
              </a:ext>
            </a:extLst>
          </p:cNvPr>
          <p:cNvSpPr txBox="1"/>
          <p:nvPr/>
        </p:nvSpPr>
        <p:spPr>
          <a:xfrm>
            <a:off x="2014200" y="2077052"/>
            <a:ext cx="895860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2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Lịch sử phát triển lãnh thổ lâu đời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078CA2E9-0B06-43B0-B856-13B8E82532DA}"/>
              </a:ext>
            </a:extLst>
          </p:cNvPr>
          <p:cNvSpPr txBox="1"/>
          <p:nvPr/>
        </p:nvSpPr>
        <p:spPr>
          <a:xfrm>
            <a:off x="2014200" y="3100556"/>
            <a:ext cx="10285898" cy="132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2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Nằm ở vị trí tiếp giáp của 2 vành đai sinh khoáng lớn trên </a:t>
            </a:r>
          </a:p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2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thế giới: Địa Trung Hải và Thái bình Dương</a:t>
            </a:r>
          </a:p>
        </p:txBody>
      </p:sp>
      <p:sp>
        <p:nvSpPr>
          <p:cNvPr id="15" name="Hộp Văn bản 21">
            <a:extLst>
              <a:ext uri="{FF2B5EF4-FFF2-40B4-BE49-F238E27FC236}">
                <a16:creationId xmlns:a16="http://schemas.microsoft.com/office/drawing/2014/main" id="{5A39208F-80ED-4B70-81B4-95C4B9B2A950}"/>
              </a:ext>
            </a:extLst>
          </p:cNvPr>
          <p:cNvSpPr txBox="1"/>
          <p:nvPr/>
        </p:nvSpPr>
        <p:spPr>
          <a:xfrm>
            <a:off x="2014200" y="4795281"/>
            <a:ext cx="89586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2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Quá trình phát hiện, thăm dò ngày càng hiệu quả</a:t>
            </a:r>
          </a:p>
        </p:txBody>
      </p:sp>
      <p:pic>
        <p:nvPicPr>
          <p:cNvPr id="16" name="Hình ảnh 1">
            <a:extLst>
              <a:ext uri="{FF2B5EF4-FFF2-40B4-BE49-F238E27FC236}">
                <a16:creationId xmlns:a16="http://schemas.microsoft.com/office/drawing/2014/main" id="{1FD7C89B-BA5B-4A4C-AFD9-69A9A195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072" y="1982613"/>
            <a:ext cx="872142" cy="872142"/>
          </a:xfrm>
          <a:prstGeom prst="rect">
            <a:avLst/>
          </a:prstGeom>
        </p:spPr>
      </p:pic>
      <p:pic>
        <p:nvPicPr>
          <p:cNvPr id="17" name="Hình ảnh 23">
            <a:extLst>
              <a:ext uri="{FF2B5EF4-FFF2-40B4-BE49-F238E27FC236}">
                <a16:creationId xmlns:a16="http://schemas.microsoft.com/office/drawing/2014/main" id="{8BC36A02-A7FC-40F1-897D-95814646D15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807" y="4688531"/>
            <a:ext cx="872142" cy="872142"/>
          </a:xfrm>
          <a:prstGeom prst="rect">
            <a:avLst/>
          </a:prstGeom>
        </p:spPr>
      </p:pic>
      <p:pic>
        <p:nvPicPr>
          <p:cNvPr id="18" name="Hình ảnh 24">
            <a:extLst>
              <a:ext uri="{FF2B5EF4-FFF2-40B4-BE49-F238E27FC236}">
                <a16:creationId xmlns:a16="http://schemas.microsoft.com/office/drawing/2014/main" id="{D7090E66-DA3F-4C37-99D1-1608E3DC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807" y="3331095"/>
            <a:ext cx="872142" cy="8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57">
            <a:extLst>
              <a:ext uri="{FF2B5EF4-FFF2-40B4-BE49-F238E27FC236}">
                <a16:creationId xmlns:a16="http://schemas.microsoft.com/office/drawing/2014/main" id="{AB294ABF-1775-4B97-AC0A-1D583062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369753" y="380296"/>
            <a:ext cx="1696736" cy="160593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00C4998-D7EB-485E-A79E-67C61F50209F}"/>
              </a:ext>
            </a:extLst>
          </p:cNvPr>
          <p:cNvSpPr txBox="1"/>
          <p:nvPr/>
        </p:nvSpPr>
        <p:spPr>
          <a:xfrm>
            <a:off x="1847528" y="836712"/>
            <a:ext cx="4852906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200">
                <a:solidFill>
                  <a:schemeClr val="bg1"/>
                </a:solidFill>
                <a:latin typeface="#9Slide07 IcielCadena" panose="02000503000000020004" pitchFamily="2" charset="0"/>
              </a:rPr>
              <a:t>KHỞI ĐỘNG</a:t>
            </a:r>
            <a:endParaRPr lang="en-US" sz="62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AEFD0-10F8-4737-BADE-2505CFD8BE99}"/>
              </a:ext>
            </a:extLst>
          </p:cNvPr>
          <p:cNvSpPr/>
          <p:nvPr/>
        </p:nvSpPr>
        <p:spPr>
          <a:xfrm>
            <a:off x="1078552" y="2996952"/>
            <a:ext cx="1584176" cy="15121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X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BB0D0F-A6DE-46D3-BED4-CCF401D109D1}"/>
              </a:ext>
            </a:extLst>
          </p:cNvPr>
          <p:cNvSpPr/>
          <p:nvPr/>
        </p:nvSpPr>
        <p:spPr>
          <a:xfrm>
            <a:off x="2734736" y="3021464"/>
            <a:ext cx="1584176" cy="14452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Ế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83E589-A232-40CB-950F-2B2836168BB4}"/>
              </a:ext>
            </a:extLst>
          </p:cNvPr>
          <p:cNvSpPr/>
          <p:nvPr/>
        </p:nvSpPr>
        <p:spPr>
          <a:xfrm>
            <a:off x="4403144" y="3021464"/>
            <a:ext cx="1584176" cy="14452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P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1898EB-9B41-4F4D-987C-5388B94F2B88}"/>
              </a:ext>
            </a:extLst>
          </p:cNvPr>
          <p:cNvSpPr/>
          <p:nvPr/>
        </p:nvSpPr>
        <p:spPr>
          <a:xfrm>
            <a:off x="6071552" y="3021464"/>
            <a:ext cx="1584176" cy="14452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C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30A7B-3D10-4152-BABF-44F1301765A6}"/>
              </a:ext>
            </a:extLst>
          </p:cNvPr>
          <p:cNvSpPr/>
          <p:nvPr/>
        </p:nvSpPr>
        <p:spPr>
          <a:xfrm>
            <a:off x="7739960" y="3021464"/>
            <a:ext cx="1584176" cy="1445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H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EFADE3-02E6-40EF-A1FA-5498A1705D98}"/>
              </a:ext>
            </a:extLst>
          </p:cNvPr>
          <p:cNvSpPr/>
          <p:nvPr/>
        </p:nvSpPr>
        <p:spPr>
          <a:xfrm>
            <a:off x="9408368" y="3021464"/>
            <a:ext cx="1584176" cy="1445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Ữ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AE074F0A-AB2E-4D1D-8A84-5AD48746C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653136"/>
            <a:ext cx="2058349" cy="20583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0279EF1-2CFE-49E4-B3F8-0ECFC007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7014" y="1757922"/>
            <a:ext cx="1440160" cy="10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57">
            <a:extLst>
              <a:ext uri="{FF2B5EF4-FFF2-40B4-BE49-F238E27FC236}">
                <a16:creationId xmlns:a16="http://schemas.microsoft.com/office/drawing/2014/main" id="{AB294ABF-1775-4B97-AC0A-1D583062E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369753" y="380296"/>
            <a:ext cx="1696736" cy="16059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AEFD0-10F8-4737-BADE-2505CFD8BE99}"/>
              </a:ext>
            </a:extLst>
          </p:cNvPr>
          <p:cNvSpPr/>
          <p:nvPr/>
        </p:nvSpPr>
        <p:spPr>
          <a:xfrm>
            <a:off x="2491266" y="4071319"/>
            <a:ext cx="1436020" cy="13313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N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BB0D0F-A6DE-46D3-BED4-CCF401D109D1}"/>
              </a:ext>
            </a:extLst>
          </p:cNvPr>
          <p:cNvSpPr/>
          <p:nvPr/>
        </p:nvSpPr>
        <p:spPr>
          <a:xfrm>
            <a:off x="727070" y="4067985"/>
            <a:ext cx="1436020" cy="13012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A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83E589-A232-40CB-950F-2B2836168BB4}"/>
              </a:ext>
            </a:extLst>
          </p:cNvPr>
          <p:cNvSpPr/>
          <p:nvPr/>
        </p:nvSpPr>
        <p:spPr>
          <a:xfrm>
            <a:off x="4331610" y="4101449"/>
            <a:ext cx="1436020" cy="13012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H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1898EB-9B41-4F4D-987C-5388B94F2B88}"/>
              </a:ext>
            </a:extLst>
          </p:cNvPr>
          <p:cNvSpPr/>
          <p:nvPr/>
        </p:nvSpPr>
        <p:spPr>
          <a:xfrm>
            <a:off x="6177778" y="4127841"/>
            <a:ext cx="1436020" cy="13012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Á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30A7B-3D10-4152-BABF-44F1301765A6}"/>
              </a:ext>
            </a:extLst>
          </p:cNvPr>
          <p:cNvSpPr/>
          <p:nvPr/>
        </p:nvSpPr>
        <p:spPr>
          <a:xfrm>
            <a:off x="10020242" y="4063897"/>
            <a:ext cx="1436020" cy="13012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Đ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EFADE3-02E6-40EF-A1FA-5498A1705D98}"/>
              </a:ext>
            </a:extLst>
          </p:cNvPr>
          <p:cNvSpPr/>
          <p:nvPr/>
        </p:nvSpPr>
        <p:spPr>
          <a:xfrm>
            <a:off x="8179898" y="4084717"/>
            <a:ext cx="1436020" cy="1301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T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335605C3-7899-4B4F-B6DF-D78313A11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52" y="5298587"/>
            <a:ext cx="1626301" cy="1626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F05F3-030C-4288-AC82-19E0E6B48265}"/>
              </a:ext>
            </a:extLst>
          </p:cNvPr>
          <p:cNvSpPr txBox="1"/>
          <p:nvPr/>
        </p:nvSpPr>
        <p:spPr>
          <a:xfrm>
            <a:off x="911424" y="908720"/>
            <a:ext cx="48529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#9Slide07 IcielCadena" panose="02000503000000020004" pitchFamily="2" charset="0"/>
              </a:rPr>
              <a:t>XẾP CHỮ</a:t>
            </a:r>
            <a:endParaRPr lang="en-US" sz="54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FD955-9A2F-4997-8CA7-83746C5E2869}"/>
              </a:ext>
            </a:extLst>
          </p:cNvPr>
          <p:cNvSpPr/>
          <p:nvPr/>
        </p:nvSpPr>
        <p:spPr>
          <a:xfrm>
            <a:off x="727070" y="2768239"/>
            <a:ext cx="10729192" cy="79173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2928C2-9A7D-45DE-B4FF-42204E96D1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6102" y="1492879"/>
            <a:ext cx="1440160" cy="1070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5BA6A6-01DF-4989-8D35-05AB016F98D0}"/>
              </a:ext>
            </a:extLst>
          </p:cNvPr>
          <p:cNvSpPr txBox="1"/>
          <p:nvPr/>
        </p:nvSpPr>
        <p:spPr>
          <a:xfrm rot="708437">
            <a:off x="6591095" y="1230209"/>
            <a:ext cx="49274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FFFF00"/>
                </a:solidFill>
                <a:latin typeface="#9Slide03 Oswald SemiBold" panose="00000700000000000000" pitchFamily="2" charset="0"/>
              </a:rPr>
              <a:t>Hết giờ</a:t>
            </a:r>
            <a:endParaRPr lang="en-US" sz="4800">
              <a:solidFill>
                <a:srgbClr val="FFFF00"/>
              </a:solidFill>
              <a:latin typeface="#9Slide03 Oswald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5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57">
            <a:extLst>
              <a:ext uri="{FF2B5EF4-FFF2-40B4-BE49-F238E27FC236}">
                <a16:creationId xmlns:a16="http://schemas.microsoft.com/office/drawing/2014/main" id="{AB294ABF-1775-4B97-AC0A-1D583062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369753" y="380296"/>
            <a:ext cx="1696736" cy="16059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AEFD0-10F8-4737-BADE-2505CFD8BE99}"/>
              </a:ext>
            </a:extLst>
          </p:cNvPr>
          <p:cNvSpPr/>
          <p:nvPr/>
        </p:nvSpPr>
        <p:spPr>
          <a:xfrm>
            <a:off x="6118515" y="2829273"/>
            <a:ext cx="1436020" cy="13313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N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BB0D0F-A6DE-46D3-BED4-CCF401D109D1}"/>
              </a:ext>
            </a:extLst>
          </p:cNvPr>
          <p:cNvSpPr/>
          <p:nvPr/>
        </p:nvSpPr>
        <p:spPr>
          <a:xfrm>
            <a:off x="4328310" y="2859402"/>
            <a:ext cx="1436020" cy="13012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A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83E589-A232-40CB-950F-2B2836168BB4}"/>
              </a:ext>
            </a:extLst>
          </p:cNvPr>
          <p:cNvSpPr/>
          <p:nvPr/>
        </p:nvSpPr>
        <p:spPr>
          <a:xfrm>
            <a:off x="2639616" y="2859564"/>
            <a:ext cx="1436020" cy="13012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H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1898EB-9B41-4F4D-987C-5388B94F2B88}"/>
              </a:ext>
            </a:extLst>
          </p:cNvPr>
          <p:cNvSpPr/>
          <p:nvPr/>
        </p:nvSpPr>
        <p:spPr>
          <a:xfrm>
            <a:off x="9711861" y="2752492"/>
            <a:ext cx="1436020" cy="13012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Á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30A7B-3D10-4152-BABF-44F1301765A6}"/>
              </a:ext>
            </a:extLst>
          </p:cNvPr>
          <p:cNvSpPr/>
          <p:nvPr/>
        </p:nvSpPr>
        <p:spPr>
          <a:xfrm>
            <a:off x="7915188" y="2778388"/>
            <a:ext cx="1436020" cy="13012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Đ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EFADE3-02E6-40EF-A1FA-5498A1705D98}"/>
              </a:ext>
            </a:extLst>
          </p:cNvPr>
          <p:cNvSpPr/>
          <p:nvPr/>
        </p:nvSpPr>
        <p:spPr>
          <a:xfrm>
            <a:off x="911424" y="2878766"/>
            <a:ext cx="1436020" cy="1301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T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335605C3-7899-4B4F-B6DF-D78313A11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52" y="5298587"/>
            <a:ext cx="1626301" cy="1626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F05F3-030C-4288-AC82-19E0E6B48265}"/>
              </a:ext>
            </a:extLst>
          </p:cNvPr>
          <p:cNvSpPr txBox="1"/>
          <p:nvPr/>
        </p:nvSpPr>
        <p:spPr>
          <a:xfrm>
            <a:off x="911424" y="908720"/>
            <a:ext cx="48529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#9Slide07 IcielCadena" panose="02000503000000020004" pitchFamily="2" charset="0"/>
              </a:rPr>
              <a:t>XẾP CHỮ</a:t>
            </a:r>
            <a:endParaRPr lang="en-US" sz="54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57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57">
            <a:extLst>
              <a:ext uri="{FF2B5EF4-FFF2-40B4-BE49-F238E27FC236}">
                <a16:creationId xmlns:a16="http://schemas.microsoft.com/office/drawing/2014/main" id="{AB294ABF-1775-4B97-AC0A-1D583062E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369753" y="380296"/>
            <a:ext cx="1696736" cy="16059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AEFD0-10F8-4737-BADE-2505CFD8BE99}"/>
              </a:ext>
            </a:extLst>
          </p:cNvPr>
          <p:cNvSpPr/>
          <p:nvPr/>
        </p:nvSpPr>
        <p:spPr>
          <a:xfrm>
            <a:off x="2051731" y="4112852"/>
            <a:ext cx="1436020" cy="13313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Ấ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BB0D0F-A6DE-46D3-BED4-CCF401D109D1}"/>
              </a:ext>
            </a:extLst>
          </p:cNvPr>
          <p:cNvSpPr/>
          <p:nvPr/>
        </p:nvSpPr>
        <p:spPr>
          <a:xfrm>
            <a:off x="492094" y="4109518"/>
            <a:ext cx="1436020" cy="13012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T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83E589-A232-40CB-950F-2B2836168BB4}"/>
              </a:ext>
            </a:extLst>
          </p:cNvPr>
          <p:cNvSpPr/>
          <p:nvPr/>
        </p:nvSpPr>
        <p:spPr>
          <a:xfrm>
            <a:off x="3672832" y="4142981"/>
            <a:ext cx="1436020" cy="13012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H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1898EB-9B41-4F4D-987C-5388B94F2B88}"/>
              </a:ext>
            </a:extLst>
          </p:cNvPr>
          <p:cNvSpPr/>
          <p:nvPr/>
        </p:nvSpPr>
        <p:spPr>
          <a:xfrm>
            <a:off x="5332616" y="4151185"/>
            <a:ext cx="1436020" cy="13012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Ế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30A7B-3D10-4152-BABF-44F1301765A6}"/>
              </a:ext>
            </a:extLst>
          </p:cNvPr>
          <p:cNvSpPr/>
          <p:nvPr/>
        </p:nvSpPr>
        <p:spPr>
          <a:xfrm>
            <a:off x="10106661" y="4109652"/>
            <a:ext cx="1436020" cy="13012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I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EFADE3-02E6-40EF-A1FA-5498A1705D98}"/>
              </a:ext>
            </a:extLst>
          </p:cNvPr>
          <p:cNvSpPr/>
          <p:nvPr/>
        </p:nvSpPr>
        <p:spPr>
          <a:xfrm>
            <a:off x="6921804" y="4151185"/>
            <a:ext cx="1436020" cy="1301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Đ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335605C3-7899-4B4F-B6DF-D78313A11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52" y="5298587"/>
            <a:ext cx="1626301" cy="1626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F05F3-030C-4288-AC82-19E0E6B48265}"/>
              </a:ext>
            </a:extLst>
          </p:cNvPr>
          <p:cNvSpPr txBox="1"/>
          <p:nvPr/>
        </p:nvSpPr>
        <p:spPr>
          <a:xfrm>
            <a:off x="911424" y="908720"/>
            <a:ext cx="48529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#9Slide07 IcielCadena" panose="02000503000000020004" pitchFamily="2" charset="0"/>
              </a:rPr>
              <a:t>XẾP CHỮ</a:t>
            </a:r>
            <a:endParaRPr lang="en-US" sz="54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FD955-9A2F-4997-8CA7-83746C5E2869}"/>
              </a:ext>
            </a:extLst>
          </p:cNvPr>
          <p:cNvSpPr/>
          <p:nvPr/>
        </p:nvSpPr>
        <p:spPr>
          <a:xfrm>
            <a:off x="727070" y="2768239"/>
            <a:ext cx="10729192" cy="79173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2928C2-9A7D-45DE-B4FF-42204E96D1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6102" y="1492879"/>
            <a:ext cx="1440160" cy="1070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5BA6A6-01DF-4989-8D35-05AB016F98D0}"/>
              </a:ext>
            </a:extLst>
          </p:cNvPr>
          <p:cNvSpPr txBox="1"/>
          <p:nvPr/>
        </p:nvSpPr>
        <p:spPr>
          <a:xfrm rot="708437">
            <a:off x="6591095" y="1230209"/>
            <a:ext cx="49274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FFFF00"/>
                </a:solidFill>
                <a:latin typeface="#9Slide03 Oswald SemiBold" panose="00000700000000000000" pitchFamily="2" charset="0"/>
              </a:rPr>
              <a:t>Hết giờ</a:t>
            </a:r>
            <a:endParaRPr lang="en-US" sz="4800">
              <a:solidFill>
                <a:srgbClr val="FFFF00"/>
              </a:solidFill>
              <a:latin typeface="#9Slide03 Oswald SemiBold" panose="000007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2B4242-4475-4FF0-BB4D-8397734DF7ED}"/>
              </a:ext>
            </a:extLst>
          </p:cNvPr>
          <p:cNvSpPr/>
          <p:nvPr/>
        </p:nvSpPr>
        <p:spPr>
          <a:xfrm>
            <a:off x="8547024" y="4142108"/>
            <a:ext cx="1436020" cy="1301224"/>
          </a:xfrm>
          <a:prstGeom prst="roundRect">
            <a:avLst/>
          </a:prstGeom>
          <a:solidFill>
            <a:srgbClr val="FEA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M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02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57">
            <a:extLst>
              <a:ext uri="{FF2B5EF4-FFF2-40B4-BE49-F238E27FC236}">
                <a16:creationId xmlns:a16="http://schemas.microsoft.com/office/drawing/2014/main" id="{AB294ABF-1775-4B97-AC0A-1D583062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369753" y="380296"/>
            <a:ext cx="1696736" cy="16059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2AEFD0-10F8-4737-BADE-2505CFD8BE99}"/>
              </a:ext>
            </a:extLst>
          </p:cNvPr>
          <p:cNvSpPr/>
          <p:nvPr/>
        </p:nvSpPr>
        <p:spPr>
          <a:xfrm>
            <a:off x="2200111" y="2928605"/>
            <a:ext cx="1436020" cy="13313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Ấ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BB0D0F-A6DE-46D3-BED4-CCF401D109D1}"/>
              </a:ext>
            </a:extLst>
          </p:cNvPr>
          <p:cNvSpPr/>
          <p:nvPr/>
        </p:nvSpPr>
        <p:spPr>
          <a:xfrm>
            <a:off x="3740237" y="2958734"/>
            <a:ext cx="1436020" cy="13012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T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83E589-A232-40CB-950F-2B2836168BB4}"/>
              </a:ext>
            </a:extLst>
          </p:cNvPr>
          <p:cNvSpPr/>
          <p:nvPr/>
        </p:nvSpPr>
        <p:spPr>
          <a:xfrm>
            <a:off x="5495572" y="2951576"/>
            <a:ext cx="1436020" cy="13012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H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1898EB-9B41-4F4D-987C-5388B94F2B88}"/>
              </a:ext>
            </a:extLst>
          </p:cNvPr>
          <p:cNvSpPr/>
          <p:nvPr/>
        </p:nvSpPr>
        <p:spPr>
          <a:xfrm>
            <a:off x="8510323" y="2958734"/>
            <a:ext cx="1436020" cy="13012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Ế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30A7B-3D10-4152-BABF-44F1301765A6}"/>
              </a:ext>
            </a:extLst>
          </p:cNvPr>
          <p:cNvSpPr/>
          <p:nvPr/>
        </p:nvSpPr>
        <p:spPr>
          <a:xfrm>
            <a:off x="7003515" y="2958734"/>
            <a:ext cx="1436020" cy="13012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I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EFADE3-02E6-40EF-A1FA-5498A1705D98}"/>
              </a:ext>
            </a:extLst>
          </p:cNvPr>
          <p:cNvSpPr/>
          <p:nvPr/>
        </p:nvSpPr>
        <p:spPr>
          <a:xfrm>
            <a:off x="613223" y="2900537"/>
            <a:ext cx="1436020" cy="1301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Đ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335605C3-7899-4B4F-B6DF-D78313A11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52" y="5298587"/>
            <a:ext cx="1626301" cy="1626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F05F3-030C-4288-AC82-19E0E6B48265}"/>
              </a:ext>
            </a:extLst>
          </p:cNvPr>
          <p:cNvSpPr txBox="1"/>
          <p:nvPr/>
        </p:nvSpPr>
        <p:spPr>
          <a:xfrm>
            <a:off x="911424" y="908720"/>
            <a:ext cx="48529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#9Slide07 IcielCadena" panose="02000503000000020004" pitchFamily="2" charset="0"/>
              </a:rPr>
              <a:t>XẾP CHỮ</a:t>
            </a:r>
            <a:endParaRPr lang="en-US" sz="54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2B4242-4475-4FF0-BB4D-8397734DF7ED}"/>
              </a:ext>
            </a:extLst>
          </p:cNvPr>
          <p:cNvSpPr/>
          <p:nvPr/>
        </p:nvSpPr>
        <p:spPr>
          <a:xfrm>
            <a:off x="10020242" y="2928605"/>
            <a:ext cx="1436020" cy="1301224"/>
          </a:xfrm>
          <a:prstGeom prst="roundRect">
            <a:avLst/>
          </a:prstGeom>
          <a:solidFill>
            <a:srgbClr val="FEA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Cadena" panose="02000503000000020004" pitchFamily="2" charset="0"/>
              </a:rPr>
              <a:t>M</a:t>
            </a:r>
            <a:endParaRPr lang="en-US" sz="6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13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8192" y="2132856"/>
            <a:ext cx="5112568" cy="511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3647728" y="1268760"/>
            <a:ext cx="7704856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FF00"/>
                </a:solidFill>
                <a:latin typeface="#9Slide07 IcielCadena" panose="02000503000000020004" pitchFamily="2" charset="0"/>
              </a:rPr>
              <a:t>BÀI 3: </a:t>
            </a:r>
          </a:p>
          <a:p>
            <a:pPr algn="ctr"/>
            <a:r>
              <a:rPr lang="vi-VN" sz="80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KHOÁNG SẢN VIỆT NAM </a:t>
            </a:r>
            <a:endParaRPr lang="en-US" sz="8000" b="1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792" y="2132856"/>
            <a:ext cx="5112568" cy="511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609476" y="631708"/>
            <a:ext cx="77048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FF00"/>
                </a:solidFill>
                <a:latin typeface="#9Slide07 IcielCadena" panose="02000503000000020004" pitchFamily="2" charset="0"/>
              </a:rPr>
              <a:t>NỘI DUNG CHÍNH</a:t>
            </a:r>
          </a:p>
        </p:txBody>
      </p:sp>
      <p:grpSp>
        <p:nvGrpSpPr>
          <p:cNvPr id="4" name="组合 23">
            <a:extLst>
              <a:ext uri="{FF2B5EF4-FFF2-40B4-BE49-F238E27FC236}">
                <a16:creationId xmlns:a16="http://schemas.microsoft.com/office/drawing/2014/main" id="{FB2ADDBC-E4C7-4618-B439-14DE82DEFA18}"/>
              </a:ext>
            </a:extLst>
          </p:cNvPr>
          <p:cNvGrpSpPr/>
          <p:nvPr/>
        </p:nvGrpSpPr>
        <p:grpSpPr>
          <a:xfrm>
            <a:off x="2734727" y="1768078"/>
            <a:ext cx="959762" cy="783002"/>
            <a:chOff x="5493105" y="1228234"/>
            <a:chExt cx="959762" cy="783002"/>
          </a:xfrm>
        </p:grpSpPr>
        <p:grpSp>
          <p:nvGrpSpPr>
            <p:cNvPr id="5" name="组合 54">
              <a:extLst>
                <a:ext uri="{FF2B5EF4-FFF2-40B4-BE49-F238E27FC236}">
                  <a16:creationId xmlns:a16="http://schemas.microsoft.com/office/drawing/2014/main" id="{57FB0277-22BD-4EE9-9F74-F6C775BA0F60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7" name="任意多边形: 形状 55">
                <a:extLst>
                  <a:ext uri="{FF2B5EF4-FFF2-40B4-BE49-F238E27FC236}">
                    <a16:creationId xmlns:a16="http://schemas.microsoft.com/office/drawing/2014/main" id="{B8ACBA2A-87C3-4262-8FA0-05CC7DF6B94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  <p:sp>
            <p:nvSpPr>
              <p:cNvPr id="8" name="任意多边形: 形状 56">
                <a:extLst>
                  <a:ext uri="{FF2B5EF4-FFF2-40B4-BE49-F238E27FC236}">
                    <a16:creationId xmlns:a16="http://schemas.microsoft.com/office/drawing/2014/main" id="{B64E3FA4-FA9F-43A8-81BD-5413403C328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6" name="文本框 58">
              <a:extLst>
                <a:ext uri="{FF2B5EF4-FFF2-40B4-BE49-F238E27FC236}">
                  <a16:creationId xmlns:a16="http://schemas.microsoft.com/office/drawing/2014/main" id="{346AB054-4676-4D40-B1C5-1F4E52035F9C}"/>
                </a:ext>
              </a:extLst>
            </p:cNvPr>
            <p:cNvSpPr txBox="1"/>
            <p:nvPr/>
          </p:nvSpPr>
          <p:spPr>
            <a:xfrm>
              <a:off x="5750734" y="1353164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1AAFFF08-0F3B-4388-9586-D611DBEE3003}"/>
              </a:ext>
            </a:extLst>
          </p:cNvPr>
          <p:cNvGrpSpPr/>
          <p:nvPr/>
        </p:nvGrpSpPr>
        <p:grpSpPr>
          <a:xfrm>
            <a:off x="3901537" y="1696056"/>
            <a:ext cx="5932094" cy="1172688"/>
            <a:chOff x="6545712" y="1239444"/>
            <a:chExt cx="4372210" cy="643859"/>
          </a:xfrm>
        </p:grpSpPr>
        <p:grpSp>
          <p:nvGrpSpPr>
            <p:cNvPr id="11" name="组合 48">
              <a:extLst>
                <a:ext uri="{FF2B5EF4-FFF2-40B4-BE49-F238E27FC236}">
                  <a16:creationId xmlns:a16="http://schemas.microsoft.com/office/drawing/2014/main" id="{9DA38D91-C11A-4604-8F6A-200762FA4194}"/>
                </a:ext>
              </a:extLst>
            </p:cNvPr>
            <p:cNvGrpSpPr/>
            <p:nvPr/>
          </p:nvGrpSpPr>
          <p:grpSpPr>
            <a:xfrm>
              <a:off x="6545712" y="1239444"/>
              <a:ext cx="4372210" cy="643859"/>
              <a:chOff x="2828495" y="594737"/>
              <a:chExt cx="6336001" cy="3170744"/>
            </a:xfrm>
          </p:grpSpPr>
          <p:sp>
            <p:nvSpPr>
              <p:cNvPr id="13" name="任意多边形: 形状 45">
                <a:extLst>
                  <a:ext uri="{FF2B5EF4-FFF2-40B4-BE49-F238E27FC236}">
                    <a16:creationId xmlns:a16="http://schemas.microsoft.com/office/drawing/2014/main" id="{DC628EC7-09F8-4D1D-9AB4-7CBC0FC8D001}"/>
                  </a:ext>
                </a:extLst>
              </p:cNvPr>
              <p:cNvSpPr/>
              <p:nvPr/>
            </p:nvSpPr>
            <p:spPr>
              <a:xfrm>
                <a:off x="2828495" y="594737"/>
                <a:ext cx="6336001" cy="3170744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14" name="任意多边形: 形状 44">
                <a:extLst>
                  <a:ext uri="{FF2B5EF4-FFF2-40B4-BE49-F238E27FC236}">
                    <a16:creationId xmlns:a16="http://schemas.microsoft.com/office/drawing/2014/main" id="{8221F227-0C4F-4018-A99A-B1FAD9960996}"/>
                  </a:ext>
                </a:extLst>
              </p:cNvPr>
              <p:cNvSpPr/>
              <p:nvPr/>
            </p:nvSpPr>
            <p:spPr>
              <a:xfrm>
                <a:off x="2900495" y="783337"/>
                <a:ext cx="6192000" cy="2833485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12" name="文本框 69">
              <a:extLst>
                <a:ext uri="{FF2B5EF4-FFF2-40B4-BE49-F238E27FC236}">
                  <a16:creationId xmlns:a16="http://schemas.microsoft.com/office/drawing/2014/main" id="{2892F265-AF08-4596-B864-3000F27085BE}"/>
                </a:ext>
              </a:extLst>
            </p:cNvPr>
            <p:cNvSpPr txBox="1"/>
            <p:nvPr/>
          </p:nvSpPr>
          <p:spPr>
            <a:xfrm>
              <a:off x="6740283" y="1337817"/>
              <a:ext cx="3830464" cy="52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>
                  <a:solidFill>
                    <a:srgbClr val="215968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Đặc điểm chung của khoáng sản Việt Nam</a:t>
              </a:r>
              <a:endParaRPr lang="zh-CN" altLang="en-US" sz="28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grpSp>
        <p:nvGrpSpPr>
          <p:cNvPr id="15" name="组合 70">
            <a:extLst>
              <a:ext uri="{FF2B5EF4-FFF2-40B4-BE49-F238E27FC236}">
                <a16:creationId xmlns:a16="http://schemas.microsoft.com/office/drawing/2014/main" id="{3F85F94C-1EEF-4198-ABEF-73B30336FA4C}"/>
              </a:ext>
            </a:extLst>
          </p:cNvPr>
          <p:cNvGrpSpPr/>
          <p:nvPr/>
        </p:nvGrpSpPr>
        <p:grpSpPr>
          <a:xfrm>
            <a:off x="3622084" y="3483175"/>
            <a:ext cx="1771589" cy="2596311"/>
            <a:chOff x="5495216" y="1173022"/>
            <a:chExt cx="1771589" cy="2596311"/>
          </a:xfrm>
        </p:grpSpPr>
        <p:grpSp>
          <p:nvGrpSpPr>
            <p:cNvPr id="16" name="组合 71">
              <a:extLst>
                <a:ext uri="{FF2B5EF4-FFF2-40B4-BE49-F238E27FC236}">
                  <a16:creationId xmlns:a16="http://schemas.microsoft.com/office/drawing/2014/main" id="{8F964D21-9691-444B-987B-B34CE9D26FB1}"/>
                </a:ext>
              </a:extLst>
            </p:cNvPr>
            <p:cNvGrpSpPr/>
            <p:nvPr/>
          </p:nvGrpSpPr>
          <p:grpSpPr>
            <a:xfrm>
              <a:off x="5495216" y="1173022"/>
              <a:ext cx="1771589" cy="2596311"/>
              <a:chOff x="2914762" y="786958"/>
              <a:chExt cx="11972661" cy="11340183"/>
            </a:xfrm>
          </p:grpSpPr>
          <p:sp>
            <p:nvSpPr>
              <p:cNvPr id="18" name="任意多边形: 形状 73">
                <a:extLst>
                  <a:ext uri="{FF2B5EF4-FFF2-40B4-BE49-F238E27FC236}">
                    <a16:creationId xmlns:a16="http://schemas.microsoft.com/office/drawing/2014/main" id="{1CE634F3-BCA8-4688-BEDB-8EA48AB864C1}"/>
                  </a:ext>
                </a:extLst>
              </p:cNvPr>
              <p:cNvSpPr/>
              <p:nvPr/>
            </p:nvSpPr>
            <p:spPr>
              <a:xfrm>
                <a:off x="2914762" y="786958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  <p:sp>
            <p:nvSpPr>
              <p:cNvPr id="19" name="任意多边形: 形状 82">
                <a:extLst>
                  <a:ext uri="{FF2B5EF4-FFF2-40B4-BE49-F238E27FC236}">
                    <a16:creationId xmlns:a16="http://schemas.microsoft.com/office/drawing/2014/main" id="{3CBD4016-F16D-43BD-BB0B-1F1932B62A91}"/>
                  </a:ext>
                </a:extLst>
              </p:cNvPr>
              <p:cNvSpPr/>
              <p:nvPr/>
            </p:nvSpPr>
            <p:spPr>
              <a:xfrm>
                <a:off x="2935983" y="1117928"/>
                <a:ext cx="6191998" cy="288325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  <p:sp>
            <p:nvSpPr>
              <p:cNvPr id="31" name="任意多边形: 形状 82">
                <a:extLst>
                  <a:ext uri="{FF2B5EF4-FFF2-40B4-BE49-F238E27FC236}">
                    <a16:creationId xmlns:a16="http://schemas.microsoft.com/office/drawing/2014/main" id="{13141F51-7AD4-40ED-919A-12F2B2F5915B}"/>
                  </a:ext>
                </a:extLst>
              </p:cNvPr>
              <p:cNvSpPr/>
              <p:nvPr/>
            </p:nvSpPr>
            <p:spPr>
              <a:xfrm>
                <a:off x="8695425" y="9243891"/>
                <a:ext cx="6191998" cy="288325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17" name="文本框 72">
              <a:extLst>
                <a:ext uri="{FF2B5EF4-FFF2-40B4-BE49-F238E27FC236}">
                  <a16:creationId xmlns:a16="http://schemas.microsoft.com/office/drawing/2014/main" id="{398F7707-3C0E-4FCA-889D-FE60415F7093}"/>
                </a:ext>
              </a:extLst>
            </p:cNvPr>
            <p:cNvSpPr txBox="1"/>
            <p:nvPr/>
          </p:nvSpPr>
          <p:spPr>
            <a:xfrm>
              <a:off x="5702149" y="1271929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83">
            <a:extLst>
              <a:ext uri="{FF2B5EF4-FFF2-40B4-BE49-F238E27FC236}">
                <a16:creationId xmlns:a16="http://schemas.microsoft.com/office/drawing/2014/main" id="{D78A1755-2C1A-48F9-8E91-D6CB6292986A}"/>
              </a:ext>
            </a:extLst>
          </p:cNvPr>
          <p:cNvGrpSpPr/>
          <p:nvPr/>
        </p:nvGrpSpPr>
        <p:grpSpPr>
          <a:xfrm>
            <a:off x="4969480" y="3338695"/>
            <a:ext cx="5663024" cy="1194592"/>
            <a:chOff x="6595396" y="1327445"/>
            <a:chExt cx="4372210" cy="643859"/>
          </a:xfrm>
        </p:grpSpPr>
        <p:grpSp>
          <p:nvGrpSpPr>
            <p:cNvPr id="21" name="组合 85">
              <a:extLst>
                <a:ext uri="{FF2B5EF4-FFF2-40B4-BE49-F238E27FC236}">
                  <a16:creationId xmlns:a16="http://schemas.microsoft.com/office/drawing/2014/main" id="{9484E96A-93C9-4CAE-B4F2-716B9388125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3" name="任意多边形: 形状 45">
                <a:extLst>
                  <a:ext uri="{FF2B5EF4-FFF2-40B4-BE49-F238E27FC236}">
                    <a16:creationId xmlns:a16="http://schemas.microsoft.com/office/drawing/2014/main" id="{AC1F9B0E-C133-484E-8C3C-FAEE5C3E499D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24" name="任意多边形: 形状 44">
                <a:extLst>
                  <a:ext uri="{FF2B5EF4-FFF2-40B4-BE49-F238E27FC236}">
                    <a16:creationId xmlns:a16="http://schemas.microsoft.com/office/drawing/2014/main" id="{41661AAA-A696-4C4C-8FAB-53AE9F46F423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22" name="文本框 86">
              <a:extLst>
                <a:ext uri="{FF2B5EF4-FFF2-40B4-BE49-F238E27FC236}">
                  <a16:creationId xmlns:a16="http://schemas.microsoft.com/office/drawing/2014/main" id="{6840AFD3-64EB-4670-9FAD-E3B5D11A7105}"/>
                </a:ext>
              </a:extLst>
            </p:cNvPr>
            <p:cNvSpPr txBox="1"/>
            <p:nvPr/>
          </p:nvSpPr>
          <p:spPr>
            <a:xfrm>
              <a:off x="6845150" y="1401999"/>
              <a:ext cx="3830464" cy="51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>
                  <a:solidFill>
                    <a:srgbClr val="215968"/>
                  </a:solidFill>
                  <a:latin typeface="#9Slide02 Noi dung dai" panose="02000000000000000000" pitchFamily="2" charset="0"/>
                  <a:ea typeface="字体视界-熊孩子体" panose="02000500000000000000" pitchFamily="2" charset="-122"/>
                </a:rPr>
                <a:t>Đặc điểm phân bố các loại khoáng sản chủ yếu</a:t>
              </a:r>
              <a:endParaRPr lang="zh-CN" altLang="en-US" sz="28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grpSp>
        <p:nvGrpSpPr>
          <p:cNvPr id="25" name="组合 83">
            <a:extLst>
              <a:ext uri="{FF2B5EF4-FFF2-40B4-BE49-F238E27FC236}">
                <a16:creationId xmlns:a16="http://schemas.microsoft.com/office/drawing/2014/main" id="{CC056FD6-DD89-4A8C-A135-C7ABC88BC06E}"/>
              </a:ext>
            </a:extLst>
          </p:cNvPr>
          <p:cNvGrpSpPr/>
          <p:nvPr/>
        </p:nvGrpSpPr>
        <p:grpSpPr>
          <a:xfrm>
            <a:off x="5729010" y="4942130"/>
            <a:ext cx="5767590" cy="1194592"/>
            <a:chOff x="6595396" y="1327445"/>
            <a:chExt cx="4372210" cy="643859"/>
          </a:xfrm>
        </p:grpSpPr>
        <p:grpSp>
          <p:nvGrpSpPr>
            <p:cNvPr id="26" name="组合 85">
              <a:extLst>
                <a:ext uri="{FF2B5EF4-FFF2-40B4-BE49-F238E27FC236}">
                  <a16:creationId xmlns:a16="http://schemas.microsoft.com/office/drawing/2014/main" id="{2AF53E77-3951-4BEC-811F-33385D00267B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8" name="任意多边形: 形状 45">
                <a:extLst>
                  <a:ext uri="{FF2B5EF4-FFF2-40B4-BE49-F238E27FC236}">
                    <a16:creationId xmlns:a16="http://schemas.microsoft.com/office/drawing/2014/main" id="{C1042996-5C85-49A7-B1FA-58A591ADBC3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29" name="任意多边形: 形状 44">
                <a:extLst>
                  <a:ext uri="{FF2B5EF4-FFF2-40B4-BE49-F238E27FC236}">
                    <a16:creationId xmlns:a16="http://schemas.microsoft.com/office/drawing/2014/main" id="{72E091B6-0797-411F-8878-7754E7F4E98D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27" name="文本框 86">
              <a:extLst>
                <a:ext uri="{FF2B5EF4-FFF2-40B4-BE49-F238E27FC236}">
                  <a16:creationId xmlns:a16="http://schemas.microsoft.com/office/drawing/2014/main" id="{21DD73FC-860C-4A69-AF3D-36A477C88CD7}"/>
                </a:ext>
              </a:extLst>
            </p:cNvPr>
            <p:cNvSpPr txBox="1"/>
            <p:nvPr/>
          </p:nvSpPr>
          <p:spPr>
            <a:xfrm>
              <a:off x="6845150" y="1401999"/>
              <a:ext cx="3830464" cy="51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>
                  <a:solidFill>
                    <a:srgbClr val="215968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Vấn đề sử dụng hợp lí tài nguyên khoáng sản</a:t>
              </a:r>
              <a:endParaRPr lang="zh-CN" altLang="en-US" sz="28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id="{26902832-A0F2-4F92-BB6E-BA73B9EFA266}"/>
              </a:ext>
            </a:extLst>
          </p:cNvPr>
          <p:cNvGrpSpPr/>
          <p:nvPr/>
        </p:nvGrpSpPr>
        <p:grpSpPr>
          <a:xfrm>
            <a:off x="4500713" y="5061625"/>
            <a:ext cx="959762" cy="783002"/>
            <a:chOff x="5493105" y="1228234"/>
            <a:chExt cx="959762" cy="783002"/>
          </a:xfrm>
        </p:grpSpPr>
        <p:grpSp>
          <p:nvGrpSpPr>
            <p:cNvPr id="33" name="组合 54">
              <a:extLst>
                <a:ext uri="{FF2B5EF4-FFF2-40B4-BE49-F238E27FC236}">
                  <a16:creationId xmlns:a16="http://schemas.microsoft.com/office/drawing/2014/main" id="{AA4AAB31-1006-435B-8B15-1CB0CC562F2F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35" name="任意多边形: 形状 55">
                <a:extLst>
                  <a:ext uri="{FF2B5EF4-FFF2-40B4-BE49-F238E27FC236}">
                    <a16:creationId xmlns:a16="http://schemas.microsoft.com/office/drawing/2014/main" id="{4DE20910-2DB4-4D3E-A337-FEADE22DA9E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  <p:sp>
            <p:nvSpPr>
              <p:cNvPr id="36" name="任意多边形: 形状 56">
                <a:extLst>
                  <a:ext uri="{FF2B5EF4-FFF2-40B4-BE49-F238E27FC236}">
                    <a16:creationId xmlns:a16="http://schemas.microsoft.com/office/drawing/2014/main" id="{003A136A-3897-4135-8068-BD9419A65E0B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34" name="文本框 58">
              <a:extLst>
                <a:ext uri="{FF2B5EF4-FFF2-40B4-BE49-F238E27FC236}">
                  <a16:creationId xmlns:a16="http://schemas.microsoft.com/office/drawing/2014/main" id="{12915CC7-311C-48CB-81BB-1500845AE0F0}"/>
                </a:ext>
              </a:extLst>
            </p:cNvPr>
            <p:cNvSpPr txBox="1"/>
            <p:nvPr/>
          </p:nvSpPr>
          <p:spPr>
            <a:xfrm>
              <a:off x="5750734" y="1353164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5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0704" y="5085184"/>
            <a:ext cx="1584176" cy="1584176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1AAFFF08-0F3B-4388-9586-D611DBEE3003}"/>
              </a:ext>
            </a:extLst>
          </p:cNvPr>
          <p:cNvGrpSpPr/>
          <p:nvPr/>
        </p:nvGrpSpPr>
        <p:grpSpPr>
          <a:xfrm>
            <a:off x="1" y="476671"/>
            <a:ext cx="10920536" cy="500350"/>
            <a:chOff x="6539493" y="1367805"/>
            <a:chExt cx="4378428" cy="575375"/>
          </a:xfrm>
        </p:grpSpPr>
        <p:sp>
          <p:nvSpPr>
            <p:cNvPr id="14" name="任意多边形: 形状 44">
              <a:extLst>
                <a:ext uri="{FF2B5EF4-FFF2-40B4-BE49-F238E27FC236}">
                  <a16:creationId xmlns:a16="http://schemas.microsoft.com/office/drawing/2014/main" id="{8221F227-0C4F-4018-A99A-B1FAD9960996}"/>
                </a:ext>
              </a:extLst>
            </p:cNvPr>
            <p:cNvSpPr/>
            <p:nvPr/>
          </p:nvSpPr>
          <p:spPr>
            <a:xfrm>
              <a:off x="6645080" y="1367805"/>
              <a:ext cx="4272841" cy="575374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215968"/>
                </a:solidFill>
                <a:latin typeface="#9Slide02 Noi dung dai" panose="02000000000000000000" pitchFamily="2" charset="0"/>
              </a:endParaRPr>
            </a:p>
          </p:txBody>
        </p:sp>
        <p:sp>
          <p:nvSpPr>
            <p:cNvPr id="12" name="文本框 69">
              <a:extLst>
                <a:ext uri="{FF2B5EF4-FFF2-40B4-BE49-F238E27FC236}">
                  <a16:creationId xmlns:a16="http://schemas.microsoft.com/office/drawing/2014/main" id="{2892F265-AF08-4596-B864-3000F27085BE}"/>
                </a:ext>
              </a:extLst>
            </p:cNvPr>
            <p:cNvSpPr txBox="1"/>
            <p:nvPr/>
          </p:nvSpPr>
          <p:spPr>
            <a:xfrm>
              <a:off x="6539493" y="1412291"/>
              <a:ext cx="2953894" cy="530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 b="1">
                  <a:solidFill>
                    <a:schemeClr val="bg1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1. Đặc điểm chung của khoáng sản Việt Nam</a:t>
              </a:r>
              <a:endParaRPr lang="zh-CN" altLang="en-US" sz="2400" b="1" dirty="0">
                <a:solidFill>
                  <a:schemeClr val="bg1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sp>
        <p:nvSpPr>
          <p:cNvPr id="35" name="Đám mây 2">
            <a:extLst>
              <a:ext uri="{FF2B5EF4-FFF2-40B4-BE49-F238E27FC236}">
                <a16:creationId xmlns:a16="http://schemas.microsoft.com/office/drawing/2014/main" id="{4EB852E2-DB49-4672-A9D2-882D8409E691}"/>
              </a:ext>
            </a:extLst>
          </p:cNvPr>
          <p:cNvSpPr/>
          <p:nvPr/>
        </p:nvSpPr>
        <p:spPr bwMode="auto">
          <a:xfrm>
            <a:off x="983432" y="2276665"/>
            <a:ext cx="5112568" cy="2832998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vi-VN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 vào H</a:t>
            </a:r>
            <a:r>
              <a:rPr lang="vi-VN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3</a:t>
            </a:r>
            <a:r>
              <a:rPr lang="en-US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.</a:t>
            </a:r>
            <a:r>
              <a:rPr lang="vi-VN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3</a:t>
            </a:r>
            <a:r>
              <a:rPr lang="en-US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thông tin SGK, em hãy nêu các đặc điểm chung của tài nguyên khoáng sản </a:t>
            </a:r>
            <a:r>
              <a:rPr lang="vi-VN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Việt Nam</a:t>
            </a:r>
            <a:r>
              <a:rPr lang="en-US" sz="24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D8B3C-28A8-4D4D-9436-AC8043080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200" y="444660"/>
            <a:ext cx="3837977" cy="59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388</Words>
  <Application>Microsoft Office PowerPoint</Application>
  <PresentationFormat>Widescreen</PresentationFormat>
  <Paragraphs>101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微软雅黑</vt:lpstr>
      <vt:lpstr>#9Slide01 Tieu de ngan</vt:lpstr>
      <vt:lpstr>#9Slide02 Noi dung dai</vt:lpstr>
      <vt:lpstr>#9Slide02 Noi dung rat dai</vt:lpstr>
      <vt:lpstr>#9Slide03 Arima Madurai</vt:lpstr>
      <vt:lpstr>#9Slide03 Arima Madurai Black</vt:lpstr>
      <vt:lpstr>#9Slide03 Oswald SemiBold</vt:lpstr>
      <vt:lpstr>#9Slide05 Fourth Light</vt:lpstr>
      <vt:lpstr>#9Slide05 Fourth Medium</vt:lpstr>
      <vt:lpstr>#9Slide05 Lobster</vt:lpstr>
      <vt:lpstr>#9Slide05 Pattaya</vt:lpstr>
      <vt:lpstr>#9Slide07 IcielCadena</vt:lpstr>
      <vt:lpstr>Arial</vt:lpstr>
      <vt:lpstr>Calibri</vt:lpstr>
      <vt:lpstr>Calibri Light</vt:lpstr>
      <vt:lpstr>等线</vt:lpstr>
      <vt:lpstr>Lucida Sans Unicode</vt:lpstr>
      <vt:lpstr>Times New Roman</vt:lpstr>
      <vt:lpstr>字体视界-熊孩子体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2026-01-11T13:59:59Z</dcterms:created>
  <dcterms:modified xsi:type="dcterms:W3CDTF">2026-01-11T14:22:05Z</dcterms:modified>
</cp:coreProperties>
</file>