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 id="2147483742" r:id="rId2"/>
  </p:sldMasterIdLst>
  <p:notesMasterIdLst>
    <p:notesMasterId r:id="rId26"/>
  </p:notesMasterIdLst>
  <p:sldIdLst>
    <p:sldId id="774" r:id="rId3"/>
    <p:sldId id="775" r:id="rId4"/>
    <p:sldId id="785" r:id="rId5"/>
    <p:sldId id="748" r:id="rId6"/>
    <p:sldId id="790" r:id="rId7"/>
    <p:sldId id="783" r:id="rId8"/>
    <p:sldId id="792" r:id="rId9"/>
    <p:sldId id="793" r:id="rId10"/>
    <p:sldId id="794" r:id="rId11"/>
    <p:sldId id="806" r:id="rId12"/>
    <p:sldId id="795" r:id="rId13"/>
    <p:sldId id="796" r:id="rId14"/>
    <p:sldId id="798" r:id="rId15"/>
    <p:sldId id="799" r:id="rId16"/>
    <p:sldId id="800" r:id="rId17"/>
    <p:sldId id="779" r:id="rId18"/>
    <p:sldId id="780" r:id="rId19"/>
    <p:sldId id="759" r:id="rId20"/>
    <p:sldId id="757" r:id="rId21"/>
    <p:sldId id="784" r:id="rId22"/>
    <p:sldId id="801" r:id="rId23"/>
    <p:sldId id="807" r:id="rId24"/>
    <p:sldId id="777" r:id="rId25"/>
  </p:sldIdLst>
  <p:sldSz cx="12192000" cy="6858000"/>
  <p:notesSz cx="6858000" cy="9144000"/>
  <p:embeddedFontLst>
    <p:embeddedFont>
      <p:font typeface="#9Slide03 BoosterNextFYBlack" panose="020B0604020202020204" charset="0"/>
      <p:regular r:id="rId27"/>
    </p:embeddedFont>
    <p:embeddedFont>
      <p:font typeface="Calibri Light" panose="020F0302020204030204" pitchFamily="34" charset="0"/>
      <p:regular r:id="rId28"/>
      <p:italic r:id="rId29"/>
    </p:embeddedFont>
    <p:embeddedFont>
      <p:font typeface="#9Slide05 SVNClementine" panose="020F0502020204030203" charset="0"/>
      <p:regular r:id="rId30"/>
    </p:embeddedFont>
    <p:embeddedFont>
      <p:font typeface="#9Slide03 SFU Futura_12" panose="020B0604020202020204" charset="0"/>
      <p:regular r:id="rId31"/>
    </p:embeddedFont>
    <p:embeddedFont>
      <p:font typeface="Tahoma" panose="020B0604030504040204" pitchFamily="34" charset="0"/>
      <p:regular r:id="rId32"/>
      <p:bold r:id="rId33"/>
    </p:embeddedFont>
    <p:embeddedFont>
      <p:font typeface="Calibri" panose="020F0502020204030204" pitchFamily="34" charset="0"/>
      <p:regular r:id="rId34"/>
      <p:bold r:id="rId35"/>
      <p:italic r:id="rId36"/>
      <p:boldItalic r:id="rId37"/>
    </p:embeddedFont>
    <p:embeddedFont>
      <p:font typeface="#9Slide03 SFU Futura_09" panose="020B0604020202020204" charset="0"/>
      <p:regular r:id="rId38"/>
    </p:embeddedFont>
    <p:embeddedFont>
      <p:font typeface="#9Slide03 Oswald Medium"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 id="2" name="Phạm Trang" initials="PT" lastIdx="1" clrIdx="1">
    <p:extLst>
      <p:ext uri="{19B8F6BF-5375-455C-9EA6-DF929625EA0E}">
        <p15:presenceInfo xmlns:p15="http://schemas.microsoft.com/office/powerpoint/2012/main" userId="Phạm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B93"/>
    <a:srgbClr val="50A5DC"/>
    <a:srgbClr val="E87E40"/>
    <a:srgbClr val="1CB57C"/>
    <a:srgbClr val="009933"/>
    <a:srgbClr val="D8397D"/>
    <a:srgbClr val="0033CC"/>
    <a:srgbClr val="CD3301"/>
    <a:srgbClr val="019245"/>
    <a:srgbClr val="40A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4182" autoAdjust="0"/>
  </p:normalViewPr>
  <p:slideViewPr>
    <p:cSldViewPr snapToGrid="0">
      <p:cViewPr varScale="1">
        <p:scale>
          <a:sx n="69" d="100"/>
          <a:sy n="69" d="100"/>
        </p:scale>
        <p:origin x="666" y="72"/>
      </p:cViewPr>
      <p:guideLst/>
    </p:cSldViewPr>
  </p:slideViewPr>
  <p:notesTextViewPr>
    <p:cViewPr>
      <p:scale>
        <a:sx n="3" d="2"/>
        <a:sy n="3" d="2"/>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1328-CA34-4B5B-9DD3-17BA092B3235}" type="datetimeFigureOut">
              <a:rPr lang="en-US" smtClean="0"/>
              <a:t>7/30/2022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89A12-CFDC-4BA7-B24C-ADE30BA1B34C}" type="slidenum">
              <a:rPr lang="en-US" smtClean="0"/>
              <a:t>‹#›</a:t>
            </a:fld>
            <a:endParaRPr lang="en-US"/>
          </a:p>
        </p:txBody>
      </p:sp>
    </p:spTree>
    <p:extLst>
      <p:ext uri="{BB962C8B-B14F-4D97-AF65-F5344CB8AC3E}">
        <p14:creationId xmlns:p14="http://schemas.microsoft.com/office/powerpoint/2010/main" val="208540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ews.zing.vn/dich-vu-xuat-khau-nguoi-gia-o-duc-bi-len-an-post357227.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ggp.org.vn/van-de-nguoi-cao-tuoi-o-chau-au-220120.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Như</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vậy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bức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tranh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trên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thể</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thấy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nhiều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hơn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trẻ</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chỉ</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ít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trẻ</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nhưng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phải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gồng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gánh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khá</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nhiều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một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bức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tranh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họa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về</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hóa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dân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số</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tình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thường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xảy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ở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nước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phát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triển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đặc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Để</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rõ</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hơn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về</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dân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cư-xã</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hội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thì</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sẽ</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tìm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bài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học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hôm</a:t>
            </a:r>
            <a:r>
              <a:rPr lang="en-US" sz="1200" i="1" kern="1200" dirty="0" smtClean="0">
                <a:solidFill>
                  <a:schemeClr val="tx1"/>
                </a:solidFill>
                <a:effectLst/>
                <a:latin typeface="+mn-lt"/>
                <a:ea typeface="+mn-ea"/>
                <a:cs typeface="+mn-cs"/>
              </a:rPr>
              <a:t> nay.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a:t>
            </a:fld>
            <a:endParaRPr lang="en-US"/>
          </a:p>
        </p:txBody>
      </p:sp>
    </p:spTree>
    <p:extLst>
      <p:ext uri="{BB962C8B-B14F-4D97-AF65-F5344CB8AC3E}">
        <p14:creationId xmlns:p14="http://schemas.microsoft.com/office/powerpoint/2010/main" val="313120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330846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18</a:t>
            </a:fld>
            <a:endParaRPr lang="en-US"/>
          </a:p>
        </p:txBody>
      </p:sp>
    </p:spTree>
    <p:extLst>
      <p:ext uri="{BB962C8B-B14F-4D97-AF65-F5344CB8AC3E}">
        <p14:creationId xmlns:p14="http://schemas.microsoft.com/office/powerpoint/2010/main" val="380378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19</a:t>
            </a:fld>
            <a:endParaRPr lang="en-US"/>
          </a:p>
        </p:txBody>
      </p:sp>
    </p:spTree>
    <p:extLst>
      <p:ext uri="{BB962C8B-B14F-4D97-AF65-F5344CB8AC3E}">
        <p14:creationId xmlns:p14="http://schemas.microsoft.com/office/powerpoint/2010/main" val="1358252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20</a:t>
            </a:fld>
            <a:endParaRPr lang="en-US"/>
          </a:p>
        </p:txBody>
      </p:sp>
    </p:spTree>
    <p:extLst>
      <p:ext uri="{BB962C8B-B14F-4D97-AF65-F5344CB8AC3E}">
        <p14:creationId xmlns:p14="http://schemas.microsoft.com/office/powerpoint/2010/main" val="3392436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21</a:t>
            </a:fld>
            <a:endParaRPr lang="en-US"/>
          </a:p>
        </p:txBody>
      </p:sp>
    </p:spTree>
    <p:extLst>
      <p:ext uri="{BB962C8B-B14F-4D97-AF65-F5344CB8AC3E}">
        <p14:creationId xmlns:p14="http://schemas.microsoft.com/office/powerpoint/2010/main" val="137248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22</a:t>
            </a:fld>
            <a:endParaRPr lang="en-US"/>
          </a:p>
        </p:txBody>
      </p:sp>
    </p:spTree>
    <p:extLst>
      <p:ext uri="{BB962C8B-B14F-4D97-AF65-F5344CB8AC3E}">
        <p14:creationId xmlns:p14="http://schemas.microsoft.com/office/powerpoint/2010/main" val="317283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https://news.zing.vn/dich-vu-xuat-khau-nguoi-gia-o-duc-bi-len-an-post357227.html</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a:rPr>
              <a:t>https://www.sggp.org.vn/van-de-nguoi-cao-tuoi-o-chau-au-220120.html</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51236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95498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2493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10</a:t>
            </a:fld>
            <a:endParaRPr lang="en-US"/>
          </a:p>
        </p:txBody>
      </p:sp>
    </p:spTree>
    <p:extLst>
      <p:ext uri="{BB962C8B-B14F-4D97-AF65-F5344CB8AC3E}">
        <p14:creationId xmlns:p14="http://schemas.microsoft.com/office/powerpoint/2010/main" val="398171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397003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907910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371635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169404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2901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35710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7428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216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787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969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76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646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903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099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1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44067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808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87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52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1260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014652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118800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7/30/2022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007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7/30/2022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66773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394135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2229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7/30/2022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6147179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4076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28.png"/><Relationship Id="rId12" Type="http://schemas.microsoft.com/office/2007/relationships/hdphoto" Target="../media/hdphoto1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9.png"/><Relationship Id="rId5" Type="http://schemas.openxmlformats.org/officeDocument/2006/relationships/image" Target="../media/image31.jpeg"/><Relationship Id="rId10" Type="http://schemas.openxmlformats.org/officeDocument/2006/relationships/image" Target="../media/image35.png"/><Relationship Id="rId4" Type="http://schemas.microsoft.com/office/2007/relationships/hdphoto" Target="../media/hdphoto12.wdp"/><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19.wdp"/></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3.png"/><Relationship Id="rId7" Type="http://schemas.microsoft.com/office/2007/relationships/hdphoto" Target="../media/hdphoto20.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9.wdp"/><Relationship Id="rId10" Type="http://schemas.openxmlformats.org/officeDocument/2006/relationships/image" Target="../media/image41.png"/><Relationship Id="rId4" Type="http://schemas.openxmlformats.org/officeDocument/2006/relationships/image" Target="../media/image36.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24.wdp"/><Relationship Id="rId3" Type="http://schemas.microsoft.com/office/2007/relationships/hdphoto" Target="../media/hdphoto1.wdp"/><Relationship Id="rId7" Type="http://schemas.microsoft.com/office/2007/relationships/hdphoto" Target="../media/hdphoto21.wdp"/><Relationship Id="rId12"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4.png"/><Relationship Id="rId11" Type="http://schemas.microsoft.com/office/2007/relationships/hdphoto" Target="../media/hdphoto23.wdp"/><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22.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0.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6.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microsoft.com/office/2007/relationships/hdphoto" Target="../media/hdphoto26.wdp"/><Relationship Id="rId4" Type="http://schemas.microsoft.com/office/2007/relationships/hdphoto" Target="../media/hdphoto25.wdp"/><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6.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8.wdp"/><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20.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6.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7.wdp"/><Relationship Id="rId11" Type="http://schemas.openxmlformats.org/officeDocument/2006/relationships/image" Target="../media/image59.jpeg"/><Relationship Id="rId5" Type="http://schemas.openxmlformats.org/officeDocument/2006/relationships/image" Target="../media/image56.png"/><Relationship Id="rId10" Type="http://schemas.openxmlformats.org/officeDocument/2006/relationships/image" Target="../media/image58.jpeg"/><Relationship Id="rId4" Type="http://schemas.microsoft.com/office/2007/relationships/hdphoto" Target="../media/hdphoto26.wdp"/><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jpeg"/><Relationship Id="rId11" Type="http://schemas.microsoft.com/office/2007/relationships/hdphoto" Target="../media/hdphoto29.wdp"/><Relationship Id="rId5" Type="http://schemas.openxmlformats.org/officeDocument/2006/relationships/image" Target="../media/image46.png"/><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28.wdp"/></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13.xml"/><Relationship Id="rId5" Type="http://schemas.microsoft.com/office/2007/relationships/hdphoto" Target="../media/hdphoto1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2.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1.png"/><Relationship Id="rId10" Type="http://schemas.microsoft.com/office/2007/relationships/hdphoto" Target="../media/hdphoto12.wdp"/><Relationship Id="rId4" Type="http://schemas.microsoft.com/office/2007/relationships/hdphoto" Target="../media/hdphoto14.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png"/><Relationship Id="rId7" Type="http://schemas.openxmlformats.org/officeDocument/2006/relationships/image" Target="../media/image25.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8.png"/><Relationship Id="rId5" Type="http://schemas.microsoft.com/office/2007/relationships/hdphoto" Target="../media/hdphoto17.wdp"/><Relationship Id="rId10" Type="http://schemas.microsoft.com/office/2007/relationships/hdphoto" Target="../media/hdphoto12.wdp"/><Relationship Id="rId4" Type="http://schemas.openxmlformats.org/officeDocument/2006/relationships/image" Target="../media/image23.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png"/><Relationship Id="rId4" Type="http://schemas.microsoft.com/office/2007/relationships/hdphoto" Target="../media/hdphoto12.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29.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7">
            <a:extLst>
              <a:ext uri="{FF2B5EF4-FFF2-40B4-BE49-F238E27FC236}">
                <a16:creationId xmlns:a16="http://schemas.microsoft.com/office/drawing/2014/main" id="{D6CE6303-3C40-4361-9869-64BB994762E1}"/>
              </a:ext>
            </a:extLst>
          </p:cNvPr>
          <p:cNvSpPr/>
          <p:nvPr/>
        </p:nvSpPr>
        <p:spPr>
          <a:xfrm>
            <a:off x="1082283" y="1509844"/>
            <a:ext cx="10288542"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002060"/>
                </a:solidFill>
                <a:latin typeface="#9Slide03 SFU Futura_12" panose="020B0604020202020204" charset="0"/>
                <a:cs typeface="Arial" panose="020B0604020202020204" pitchFamily="34" charset="0"/>
              </a:rPr>
              <a:t>THỬ TÀI ĐẶT TÊN</a:t>
            </a:r>
            <a:endParaRPr lang="en-US" sz="8800" b="1" dirty="0">
              <a:solidFill>
                <a:srgbClr val="002060"/>
              </a:solidFill>
              <a:latin typeface="#9Slide03 SFU Futura_12" panose="020B060402020202020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108400" y="3568427"/>
            <a:ext cx="1983779" cy="1401957"/>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53C967EF-6321-45EB-B34B-D99D778ACFBD}"/>
              </a:ext>
            </a:extLst>
          </p:cNvPr>
          <p:cNvSpPr/>
          <p:nvPr/>
        </p:nvSpPr>
        <p:spPr>
          <a:xfrm>
            <a:off x="2285254" y="3563774"/>
            <a:ext cx="2077756" cy="140195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bảng</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nhóm</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lông</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4489250" y="3563773"/>
            <a:ext cx="2968346" cy="1401955"/>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ĐẶT</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TÊN HÌNH </a:t>
            </a:r>
            <a:r>
              <a:rPr lang="en-US" sz="2600" b="1" dirty="0" err="1"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smtClean="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D5397E9F-57CE-4CBC-BF7D-C7F3ACC44961}"/>
              </a:ext>
            </a:extLst>
          </p:cNvPr>
          <p:cNvSpPr/>
          <p:nvPr/>
        </p:nvSpPr>
        <p:spPr>
          <a:xfrm>
            <a:off x="7597691" y="3563772"/>
            <a:ext cx="2093874" cy="140195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smtClean="0">
                <a:solidFill>
                  <a:srgbClr val="002060"/>
                </a:solidFill>
                <a:latin typeface="#9Slide03 SFU Futura_12" panose="00000400000000000000" pitchFamily="2" charset="0"/>
                <a:cs typeface="Arial" panose="020B0604020202020204" pitchFamily="34" charset="0"/>
              </a:rPr>
              <a:t>: 1’30’’</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9844164" y="3563771"/>
            <a:ext cx="2247820" cy="1401957"/>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Trình</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bày</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và</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giải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thích</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tên</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vừa</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đặt</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1"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625" y="4965728"/>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7373" y="5265154"/>
            <a:ext cx="2239313" cy="1207473"/>
          </a:xfrm>
          <a:prstGeom prst="rect">
            <a:avLst/>
          </a:prstGeom>
        </p:spPr>
      </p:pic>
      <p:pic>
        <p:nvPicPr>
          <p:cNvPr id="33"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22868" y="5126107"/>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56280" y="5036263"/>
            <a:ext cx="1432381" cy="140195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ACF3748-F078-40CC-BB38-8E4BEA5907EE}"/>
              </a:ext>
            </a:extLst>
          </p:cNvPr>
          <p:cNvGrpSpPr/>
          <p:nvPr/>
        </p:nvGrpSpPr>
        <p:grpSpPr>
          <a:xfrm>
            <a:off x="2682074" y="-39689"/>
            <a:ext cx="6816091" cy="1509204"/>
            <a:chOff x="3182943" y="131370"/>
            <a:chExt cx="6834048" cy="1509204"/>
          </a:xfrm>
          <a:solidFill>
            <a:srgbClr val="D0F5FE"/>
          </a:solidFill>
        </p:grpSpPr>
        <p:sp>
          <p:nvSpPr>
            <p:cNvPr id="19"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F6250F2-351E-44CA-A071-9F67D77DF914}"/>
                </a:ext>
              </a:extLst>
            </p:cNvPr>
            <p:cNvSpPr/>
            <p:nvPr/>
          </p:nvSpPr>
          <p:spPr>
            <a:xfrm>
              <a:off x="3223844" y="154165"/>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rgbClr val="00206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22" name="Picture 2" descr="Space rocket icon Royalty Free Vector Image - VectorStock"/>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371727" y="-192604"/>
            <a:ext cx="661488" cy="20767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10291263" y="5164946"/>
            <a:ext cx="1415828" cy="139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107257"/>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42"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8" grpId="0" animBg="1"/>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loud 27">
            <a:extLst>
              <a:ext uri="{FF2B5EF4-FFF2-40B4-BE49-F238E27FC236}">
                <a16:creationId xmlns:a16="http://schemas.microsoft.com/office/drawing/2014/main" id="{90A0D09F-1CF0-4A16-83AA-2F217797D253}"/>
              </a:ext>
            </a:extLst>
          </p:cNvPr>
          <p:cNvSpPr/>
          <p:nvPr/>
        </p:nvSpPr>
        <p:spPr>
          <a:xfrm>
            <a:off x="116739" y="1201706"/>
            <a:ext cx="11464646" cy="2439152"/>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9" name="Rectangle 28"/>
          <p:cNvSpPr/>
          <p:nvPr/>
        </p:nvSpPr>
        <p:spPr>
          <a:xfrm>
            <a:off x="1228570" y="1598219"/>
            <a:ext cx="9087003" cy="1569660"/>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Đọc</a:t>
            </a:r>
            <a:r>
              <a:rPr lang="en-US" sz="3200" b="1" dirty="0" smtClean="0">
                <a:latin typeface="#9Slide03 SFU Futura_12" panose="020B0604020202020204" charset="0"/>
                <a:cs typeface="Arial" panose="020B0604020202020204" pitchFamily="34" charset="0"/>
              </a:rPr>
              <a:t> SGK, </a:t>
            </a:r>
            <a:r>
              <a:rPr lang="en-US" sz="3200" b="1" dirty="0" err="1" smtClean="0">
                <a:latin typeface="#9Slide03 SFU Futura_12" panose="020B0604020202020204" charset="0"/>
                <a:cs typeface="Arial" panose="020B0604020202020204" pitchFamily="34" charset="0"/>
              </a:rPr>
              <a:t>chọn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từ</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thích</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hợp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điền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khuyết</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vào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chỗ</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trống</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để</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có</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thông</a:t>
            </a:r>
            <a:r>
              <a:rPr lang="en-US" sz="3200" b="1" dirty="0" smtClean="0">
                <a:latin typeface="#9Slide03 SFU Futura_12" panose="020B0604020202020204" charset="0"/>
                <a:cs typeface="Arial" panose="020B0604020202020204" pitchFamily="34" charset="0"/>
              </a:rPr>
              <a:t> tin </a:t>
            </a:r>
            <a:r>
              <a:rPr lang="en-US" sz="3200" b="1" dirty="0" err="1" smtClean="0">
                <a:latin typeface="#9Slide03 SFU Futura_12" panose="020B0604020202020204" charset="0"/>
                <a:cs typeface="Arial" panose="020B0604020202020204" pitchFamily="34" charset="0"/>
              </a:rPr>
              <a:t>đúng</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về</a:t>
            </a:r>
            <a:r>
              <a:rPr lang="en-US" sz="3200" b="1" dirty="0" smtClean="0">
                <a:latin typeface="#9Slide03 SFU Futura_12" panose="020B0604020202020204" charset="0"/>
                <a:cs typeface="Arial" panose="020B0604020202020204" pitchFamily="34" charset="0"/>
              </a:rPr>
              <a:t> </a:t>
            </a:r>
            <a:r>
              <a:rPr lang="vi-VN" sz="3200" b="1" dirty="0" smtClean="0">
                <a:latin typeface="#9Slide03 SFU Futura_12" panose="020B0604020202020204" charset="0"/>
                <a:cs typeface="Arial" panose="020B0604020202020204" pitchFamily="34" charset="0"/>
              </a:rPr>
              <a:t>cơ </a:t>
            </a:r>
            <a:r>
              <a:rPr lang="vi-VN" sz="3200" b="1" dirty="0">
                <a:latin typeface="#9Slide03 SFU Futura_12" panose="020B0604020202020204" charset="0"/>
                <a:cs typeface="Arial" panose="020B0604020202020204" pitchFamily="34" charset="0"/>
              </a:rPr>
              <a:t>cấu dân số theo </a:t>
            </a:r>
            <a:r>
              <a:rPr lang="en-US" sz="3200" b="1" dirty="0" err="1" smtClean="0">
                <a:latin typeface="#9Slide03 SFU Futura_12" panose="020B0604020202020204" charset="0"/>
                <a:cs typeface="Arial" panose="020B0604020202020204" pitchFamily="34" charset="0"/>
              </a:rPr>
              <a:t>trình</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độ</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học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vấn</a:t>
            </a:r>
            <a:r>
              <a:rPr lang="en-US" sz="3200" b="1" dirty="0" smtClean="0">
                <a:latin typeface="#9Slide03 SFU Futura_12" panose="020B0604020202020204" charset="0"/>
                <a:cs typeface="Arial" panose="020B0604020202020204" pitchFamily="34" charset="0"/>
              </a:rPr>
              <a:t> ở </a:t>
            </a:r>
            <a:r>
              <a:rPr lang="en-US" sz="3200" b="1" dirty="0" err="1" smtClean="0">
                <a:latin typeface="#9Slide03 SFU Futura_12" panose="020B0604020202020204" charset="0"/>
                <a:cs typeface="Arial" panose="020B0604020202020204" pitchFamily="34" charset="0"/>
              </a:rPr>
              <a:t>châu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Âu</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32" name="Picture 4" descr="Thinking Person PNG Image &amp;amp; PSD File Free Download - Lovepik | 401333021"/>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5020" t="4831" r="16684" b="10969"/>
          <a:stretch/>
        </p:blipFill>
        <p:spPr bwMode="auto">
          <a:xfrm>
            <a:off x="10037706" y="1602015"/>
            <a:ext cx="979221" cy="120725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16739" y="3962230"/>
            <a:ext cx="11797291" cy="2381544"/>
            <a:chOff x="734584" y="85390"/>
            <a:chExt cx="11624390" cy="6959348"/>
          </a:xfrm>
        </p:grpSpPr>
        <p:sp>
          <p:nvSpPr>
            <p:cNvPr id="15" name="Rectangle 14"/>
            <p:cNvSpPr/>
            <p:nvPr/>
          </p:nvSpPr>
          <p:spPr>
            <a:xfrm>
              <a:off x="734584" y="85390"/>
              <a:ext cx="11202590" cy="5895093"/>
            </a:xfrm>
            <a:prstGeom prst="rect">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845985" y="474529"/>
              <a:ext cx="11308798" cy="638324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925769" y="929149"/>
              <a:ext cx="11433205" cy="611558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1" name="Rectangle 20"/>
          <p:cNvSpPr/>
          <p:nvPr/>
        </p:nvSpPr>
        <p:spPr>
          <a:xfrm>
            <a:off x="211736" y="4356074"/>
            <a:ext cx="9689050" cy="523220"/>
          </a:xfrm>
          <a:prstGeom prst="rect">
            <a:avLst/>
          </a:prstGeom>
        </p:spPr>
        <p:txBody>
          <a:bodyPr wrap="square">
            <a:spAutoFit/>
          </a:bodyPr>
          <a:lstStyle/>
          <a:p>
            <a:pPr algn="ctr"/>
            <a:r>
              <a:rPr lang="en-US" sz="2800" b="1" dirty="0" err="1" smtClean="0">
                <a:solidFill>
                  <a:srgbClr val="009933"/>
                </a:solidFill>
                <a:latin typeface="#9Slide03 SFU Futura_12" panose="020B0604020202020204" charset="0"/>
                <a:cs typeface="Arial" panose="020B0604020202020204" pitchFamily="34" charset="0"/>
              </a:rPr>
              <a:t>Dân</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cư</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châu</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Âu</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có</a:t>
            </a:r>
            <a:r>
              <a:rPr lang="en-US" sz="2800" b="1" dirty="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trình</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độ</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học</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vấn</a:t>
            </a:r>
            <a:r>
              <a:rPr lang="en-US" sz="2800" b="1" dirty="0" smtClean="0">
                <a:solidFill>
                  <a:srgbClr val="009933"/>
                </a:solidFill>
                <a:latin typeface="#9Slide03 SFU Futura_12" panose="020B0604020202020204" charset="0"/>
                <a:cs typeface="Arial" panose="020B0604020202020204" pitchFamily="34" charset="0"/>
              </a:rPr>
              <a:t> ……………  </a:t>
            </a:r>
            <a:r>
              <a:rPr lang="en-US" sz="2800" b="1" dirty="0" smtClean="0">
                <a:solidFill>
                  <a:srgbClr val="002060"/>
                </a:solidFill>
                <a:latin typeface="#9Slide03 SFU Futura_12" panose="020B0604020202020204" charset="0"/>
                <a:cs typeface="Arial" panose="020B0604020202020204" pitchFamily="34" charset="0"/>
              </a:rPr>
              <a:t>(</a:t>
            </a:r>
            <a:r>
              <a:rPr lang="en-US" sz="2800" b="1" dirty="0" err="1" smtClean="0">
                <a:solidFill>
                  <a:srgbClr val="002060"/>
                </a:solidFill>
                <a:latin typeface="#9Slide03 SFU Futura_12" panose="020B0604020202020204" charset="0"/>
                <a:cs typeface="Arial" panose="020B0604020202020204" pitchFamily="34" charset="0"/>
              </a:rPr>
              <a:t>cao</a:t>
            </a:r>
            <a:r>
              <a:rPr lang="en-US" sz="2800" b="1" dirty="0" smtClean="0">
                <a:solidFill>
                  <a:srgbClr val="002060"/>
                </a:solidFill>
                <a:latin typeface="#9Slide03 SFU Futura_12" panose="020B0604020202020204" charset="0"/>
                <a:cs typeface="Arial" panose="020B0604020202020204" pitchFamily="34" charset="0"/>
              </a:rPr>
              <a:t>/</a:t>
            </a:r>
            <a:r>
              <a:rPr lang="en-US" sz="2800" b="1" dirty="0" err="1" smtClean="0">
                <a:solidFill>
                  <a:srgbClr val="002060"/>
                </a:solidFill>
                <a:latin typeface="#9Slide03 SFU Futura_12" panose="020B0604020202020204" charset="0"/>
                <a:cs typeface="Arial" panose="020B0604020202020204" pitchFamily="34" charset="0"/>
              </a:rPr>
              <a:t>thấp</a:t>
            </a:r>
            <a:r>
              <a:rPr lang="en-US" sz="2800" b="1" dirty="0" smtClean="0">
                <a:solidFill>
                  <a:srgbClr val="002060"/>
                </a:solidFill>
                <a:latin typeface="#9Slide03 SFU Futura_12" panose="020B0604020202020204" charset="0"/>
                <a:cs typeface="Arial" panose="020B0604020202020204" pitchFamily="34" charset="0"/>
              </a:rPr>
              <a:t>)</a:t>
            </a:r>
            <a:endParaRPr lang="en-US" sz="2800" b="1" dirty="0">
              <a:solidFill>
                <a:srgbClr val="002060"/>
              </a:solidFill>
              <a:latin typeface="#9Slide03 SFU Futura_12" panose="020B0604020202020204" charset="0"/>
              <a:cs typeface="Arial" panose="020B0604020202020204" pitchFamily="34" charset="0"/>
            </a:endParaRPr>
          </a:p>
        </p:txBody>
      </p:sp>
      <p:sp>
        <p:nvSpPr>
          <p:cNvPr id="25" name="Rectangle 24"/>
          <p:cNvSpPr/>
          <p:nvPr/>
        </p:nvSpPr>
        <p:spPr>
          <a:xfrm>
            <a:off x="310768" y="5098559"/>
            <a:ext cx="11396034" cy="954107"/>
          </a:xfrm>
          <a:prstGeom prst="rect">
            <a:avLst/>
          </a:prstGeom>
        </p:spPr>
        <p:txBody>
          <a:bodyPr wrap="square">
            <a:spAutoFit/>
          </a:bodyPr>
          <a:lstStyle/>
          <a:p>
            <a:pPr algn="just"/>
            <a:r>
              <a:rPr lang="en-US" sz="2800" b="1" dirty="0" err="1" smtClean="0">
                <a:solidFill>
                  <a:srgbClr val="009933"/>
                </a:solidFill>
                <a:latin typeface="#9Slide03 SFU Futura_12" panose="020B0604020202020204" charset="0"/>
                <a:cs typeface="Arial" panose="020B0604020202020204" pitchFamily="34" charset="0"/>
              </a:rPr>
              <a:t>Năm</a:t>
            </a:r>
            <a:r>
              <a:rPr lang="en-US" sz="2800" b="1" dirty="0" smtClean="0">
                <a:solidFill>
                  <a:srgbClr val="009933"/>
                </a:solidFill>
                <a:latin typeface="#9Slide03 SFU Futura_12" panose="020B0604020202020204" charset="0"/>
                <a:cs typeface="Arial" panose="020B0604020202020204" pitchFamily="34" charset="0"/>
              </a:rPr>
              <a:t> 2020, </a:t>
            </a:r>
            <a:r>
              <a:rPr lang="en-US" sz="2800" b="1" dirty="0" err="1" smtClean="0">
                <a:solidFill>
                  <a:srgbClr val="009933"/>
                </a:solidFill>
                <a:latin typeface="#9Slide03 SFU Futura_12" panose="020B0604020202020204" charset="0"/>
                <a:cs typeface="Arial" panose="020B0604020202020204" pitchFamily="34" charset="0"/>
              </a:rPr>
              <a:t>số</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năm</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đi</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học</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trung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bình</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từ</a:t>
            </a:r>
            <a:r>
              <a:rPr lang="en-US" sz="2800" b="1" dirty="0" smtClean="0">
                <a:solidFill>
                  <a:srgbClr val="009933"/>
                </a:solidFill>
                <a:latin typeface="#9Slide03 SFU Futura_12" panose="020B0604020202020204" charset="0"/>
                <a:cs typeface="Arial" panose="020B0604020202020204" pitchFamily="34" charset="0"/>
              </a:rPr>
              <a:t> 25 </a:t>
            </a:r>
            <a:r>
              <a:rPr lang="en-US" sz="2800" b="1" dirty="0" err="1" smtClean="0">
                <a:solidFill>
                  <a:srgbClr val="009933"/>
                </a:solidFill>
                <a:latin typeface="#9Slide03 SFU Futura_12" panose="020B0604020202020204" charset="0"/>
                <a:cs typeface="Arial" panose="020B0604020202020204" pitchFamily="34" charset="0"/>
              </a:rPr>
              <a:t>tuổi</a:t>
            </a:r>
            <a:r>
              <a:rPr lang="en-US" sz="2800" b="1" dirty="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trở</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lên</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là</a:t>
            </a:r>
            <a:r>
              <a:rPr lang="en-US" sz="2800" b="1" dirty="0" smtClean="0">
                <a:solidFill>
                  <a:srgbClr val="009933"/>
                </a:solidFill>
                <a:latin typeface="#9Slide03 SFU Futura_12" panose="020B0604020202020204" charset="0"/>
                <a:cs typeface="Arial" panose="020B0604020202020204" pitchFamily="34" charset="0"/>
              </a:rPr>
              <a:t> ……………  </a:t>
            </a:r>
            <a:r>
              <a:rPr lang="en-US" sz="2800" b="1" dirty="0" smtClean="0">
                <a:solidFill>
                  <a:srgbClr val="002060"/>
                </a:solidFill>
                <a:latin typeface="#9Slide03 SFU Futura_12" panose="020B0604020202020204" charset="0"/>
                <a:cs typeface="Arial" panose="020B0604020202020204" pitchFamily="34" charset="0"/>
              </a:rPr>
              <a:t>(8,5 </a:t>
            </a:r>
            <a:r>
              <a:rPr lang="en-US" sz="2800" b="1" dirty="0" err="1" smtClean="0">
                <a:solidFill>
                  <a:srgbClr val="002060"/>
                </a:solidFill>
                <a:latin typeface="#9Slide03 SFU Futura_12" panose="020B0604020202020204" charset="0"/>
                <a:cs typeface="Arial" panose="020B0604020202020204" pitchFamily="34" charset="0"/>
              </a:rPr>
              <a:t>năm</a:t>
            </a:r>
            <a:r>
              <a:rPr lang="en-US" sz="2800" b="1" dirty="0" smtClean="0">
                <a:solidFill>
                  <a:srgbClr val="002060"/>
                </a:solidFill>
                <a:latin typeface="#9Slide03 SFU Futura_12" panose="020B0604020202020204" charset="0"/>
                <a:cs typeface="Arial" panose="020B0604020202020204" pitchFamily="34" charset="0"/>
              </a:rPr>
              <a:t>/11,8 </a:t>
            </a:r>
            <a:r>
              <a:rPr lang="en-US" sz="2800" b="1" dirty="0" err="1" smtClean="0">
                <a:solidFill>
                  <a:srgbClr val="002060"/>
                </a:solidFill>
                <a:latin typeface="#9Slide03 SFU Futura_12" panose="020B0604020202020204" charset="0"/>
                <a:cs typeface="Arial" panose="020B0604020202020204" pitchFamily="34" charset="0"/>
              </a:rPr>
              <a:t>năm</a:t>
            </a:r>
            <a:r>
              <a:rPr lang="en-US" sz="2800" b="1" dirty="0" smtClean="0">
                <a:solidFill>
                  <a:srgbClr val="002060"/>
                </a:solidFill>
                <a:latin typeface="#9Slide03 SFU Futura_12" panose="020B0604020202020204" charset="0"/>
                <a:cs typeface="Arial" panose="020B0604020202020204" pitchFamily="34" charset="0"/>
              </a:rPr>
              <a:t>)</a:t>
            </a:r>
            <a:endParaRPr lang="en-US" sz="2800" b="1" dirty="0">
              <a:solidFill>
                <a:srgbClr val="002060"/>
              </a:solidFill>
              <a:latin typeface="#9Slide03 SFU Futura_12" panose="020B0604020202020204" charset="0"/>
              <a:cs typeface="Arial" panose="020B0604020202020204" pitchFamily="34" charset="0"/>
            </a:endParaRPr>
          </a:p>
        </p:txBody>
      </p:sp>
      <p:sp>
        <p:nvSpPr>
          <p:cNvPr id="3" name="Rectangle 2"/>
          <p:cNvSpPr/>
          <p:nvPr/>
        </p:nvSpPr>
        <p:spPr>
          <a:xfrm>
            <a:off x="8023407" y="4834888"/>
            <a:ext cx="706582" cy="7308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flipV="1">
            <a:off x="1955127" y="6052665"/>
            <a:ext cx="1482426" cy="7232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0" y="-66367"/>
            <a:ext cx="5434083" cy="1087081"/>
            <a:chOff x="0" y="-104155"/>
            <a:chExt cx="5434083" cy="1087081"/>
          </a:xfrm>
        </p:grpSpPr>
        <p:grpSp>
          <p:nvGrpSpPr>
            <p:cNvPr id="31" name="Group 30"/>
            <p:cNvGrpSpPr/>
            <p:nvPr/>
          </p:nvGrpSpPr>
          <p:grpSpPr>
            <a:xfrm>
              <a:off x="149690" y="93185"/>
              <a:ext cx="5284393" cy="798185"/>
              <a:chOff x="1" y="23613"/>
              <a:chExt cx="5284393" cy="798185"/>
            </a:xfrm>
          </p:grpSpPr>
          <p:sp>
            <p:nvSpPr>
              <p:cNvPr id="38"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9" name="TextBox 38">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6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1" grpId="0"/>
      <p:bldP spid="25" grpId="0"/>
      <p:bldP spid="3"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66367"/>
            <a:ext cx="5434083" cy="1087081"/>
            <a:chOff x="0" y="-104155"/>
            <a:chExt cx="5434083" cy="1087081"/>
          </a:xfrm>
        </p:grpSpPr>
        <p:grpSp>
          <p:nvGrpSpPr>
            <p:cNvPr id="31" name="Group 30"/>
            <p:cNvGrpSpPr/>
            <p:nvPr/>
          </p:nvGrpSpPr>
          <p:grpSpPr>
            <a:xfrm>
              <a:off x="149690" y="93185"/>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3"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994310" y="4183248"/>
            <a:ext cx="3684304" cy="461665"/>
          </a:xfrm>
          <a:prstGeom prst="rect">
            <a:avLst/>
          </a:prstGeom>
        </p:spPr>
        <p:txBody>
          <a:bodyPr wrap="square">
            <a:spAutoFit/>
          </a:bodyPr>
          <a:lstStyle/>
          <a:p>
            <a:r>
              <a:rPr lang="en-US" sz="2400" b="1" dirty="0" err="1" smtClean="0">
                <a:solidFill>
                  <a:srgbClr val="019245"/>
                </a:solidFill>
                <a:latin typeface="#9Slide03 SFU Futura_12" panose="020B0604020202020204" charset="0"/>
                <a:cs typeface="Arial" panose="020B0604020202020204" pitchFamily="34" charset="0"/>
              </a:rPr>
              <a:t>Khuyến</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khích</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sinh</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đẻ</a:t>
            </a:r>
            <a:endParaRPr lang="en-US" sz="2400" dirty="0">
              <a:solidFill>
                <a:srgbClr val="019245"/>
              </a:solidFill>
            </a:endParaRPr>
          </a:p>
        </p:txBody>
      </p:sp>
      <p:sp>
        <p:nvSpPr>
          <p:cNvPr id="40" name="Rectangle 39"/>
          <p:cNvSpPr/>
          <p:nvPr/>
        </p:nvSpPr>
        <p:spPr>
          <a:xfrm>
            <a:off x="1994310" y="4895161"/>
            <a:ext cx="2488165" cy="830997"/>
          </a:xfrm>
          <a:prstGeom prst="rect">
            <a:avLst/>
          </a:prstGeom>
        </p:spPr>
        <p:txBody>
          <a:bodyPr wrap="square">
            <a:spAutoFit/>
          </a:bodyPr>
          <a:lstStyle/>
          <a:p>
            <a:r>
              <a:rPr lang="en-US" sz="2400" b="1" dirty="0" smtClean="0">
                <a:solidFill>
                  <a:srgbClr val="009933"/>
                </a:solidFill>
                <a:latin typeface="#9Slide03 SFU Futura_12" panose="020B0604020202020204" charset="0"/>
                <a:cs typeface="Arial" panose="020B0604020202020204" pitchFamily="34" charset="0"/>
              </a:rPr>
              <a:t>Thu </a:t>
            </a:r>
            <a:r>
              <a:rPr lang="en-US" sz="2400" b="1" dirty="0" err="1" smtClean="0">
                <a:solidFill>
                  <a:srgbClr val="009933"/>
                </a:solidFill>
                <a:latin typeface="#9Slide03 SFU Futura_12" panose="020B0604020202020204" charset="0"/>
                <a:cs typeface="Arial" panose="020B0604020202020204" pitchFamily="34" charset="0"/>
              </a:rPr>
              <a:t>hút</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lao</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động</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từ</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bên</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ngoài</a:t>
            </a:r>
            <a:endParaRPr lang="en-US" sz="2400" dirty="0">
              <a:solidFill>
                <a:srgbClr val="009933"/>
              </a:solidFill>
            </a:endParaRPr>
          </a:p>
        </p:txBody>
      </p:sp>
      <p:sp>
        <p:nvSpPr>
          <p:cNvPr id="44" name="Rectangle 43"/>
          <p:cNvSpPr/>
          <p:nvPr/>
        </p:nvSpPr>
        <p:spPr>
          <a:xfrm>
            <a:off x="2030767" y="5996212"/>
            <a:ext cx="2415249" cy="830997"/>
          </a:xfrm>
          <a:prstGeom prst="rect">
            <a:avLst/>
          </a:prstGeom>
        </p:spPr>
        <p:txBody>
          <a:bodyPr wrap="square">
            <a:spAutoFit/>
          </a:bodyPr>
          <a:lstStyle/>
          <a:p>
            <a:r>
              <a:rPr lang="en-US" sz="2400" b="1" dirty="0" err="1" smtClean="0">
                <a:solidFill>
                  <a:srgbClr val="009933"/>
                </a:solidFill>
                <a:latin typeface="#9Slide03 SFU Futura_12" panose="020B0604020202020204" charset="0"/>
                <a:cs typeface="Arial" panose="020B0604020202020204" pitchFamily="34" charset="0"/>
              </a:rPr>
              <a:t>Kéo</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dài</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độ</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tuổi</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lao</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động</a:t>
            </a:r>
            <a:endParaRPr lang="en-US" sz="2400" dirty="0">
              <a:solidFill>
                <a:srgbClr val="009933"/>
              </a:solidFill>
            </a:endParaRPr>
          </a:p>
        </p:txBody>
      </p:sp>
      <p:pic>
        <p:nvPicPr>
          <p:cNvPr id="3" name="Picture 2" descr="Tổng hợp 56 điểm mới tại Bộ luật lao động 2019 (có hiệu lực từ 01/01/2021)  ⋆ CÔNG TY LUẬT TNHH MTV HỒNG PHÁ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2624" r="14628"/>
          <a:stretch/>
        </p:blipFill>
        <p:spPr bwMode="auto">
          <a:xfrm>
            <a:off x="4355095" y="4971131"/>
            <a:ext cx="1140217" cy="7836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ắp tới, phải bãi bỏ quy định cấm sinh con thứ 3"/>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06586" y="4056716"/>
            <a:ext cx="879739" cy="658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4355094" y="5830784"/>
            <a:ext cx="1708157" cy="996425"/>
          </a:xfrm>
          <a:prstGeom prst="rect">
            <a:avLst/>
          </a:prstGeom>
        </p:spPr>
      </p:pic>
      <p:grpSp>
        <p:nvGrpSpPr>
          <p:cNvPr id="16" name="Group 15"/>
          <p:cNvGrpSpPr/>
          <p:nvPr/>
        </p:nvGrpSpPr>
        <p:grpSpPr>
          <a:xfrm>
            <a:off x="5639191" y="-126568"/>
            <a:ext cx="5986466" cy="1207481"/>
            <a:chOff x="-632751" y="-5892"/>
            <a:chExt cx="3770614" cy="1207481"/>
          </a:xfrm>
        </p:grpSpPr>
        <p:sp>
          <p:nvSpPr>
            <p:cNvPr id="17" name="Flowchart: Terminator 16">
              <a:extLst>
                <a:ext uri="{FF2B5EF4-FFF2-40B4-BE49-F238E27FC236}">
                  <a16:creationId xmlns:a16="http://schemas.microsoft.com/office/drawing/2014/main" id="{454EC65F-9461-4D3A-AD62-5A0132ABA328}"/>
                </a:ext>
              </a:extLst>
            </p:cNvPr>
            <p:cNvSpPr/>
            <p:nvPr/>
          </p:nvSpPr>
          <p:spPr>
            <a:xfrm>
              <a:off x="-326782" y="192923"/>
              <a:ext cx="3464645"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18" name="Picture 17">
              <a:extLst>
                <a:ext uri="{FF2B5EF4-FFF2-40B4-BE49-F238E27FC236}">
                  <a16:creationId xmlns:a16="http://schemas.microsoft.com/office/drawing/2014/main" id="{DC0502AE-5658-4CEE-96B3-BC6EFE8B1D42}"/>
                </a:ext>
              </a:extLst>
            </p:cNvPr>
            <p:cNvPicPr>
              <a:picLocks noChangeAspect="1"/>
            </p:cNvPicPr>
            <p:nvPr/>
          </p:nvPicPr>
          <p:blipFill>
            <a:blip r:embed="rId8"/>
            <a:stretch>
              <a:fillRect/>
            </a:stretch>
          </p:blipFill>
          <p:spPr>
            <a:xfrm>
              <a:off x="-632751" y="-5892"/>
              <a:ext cx="917905" cy="1207481"/>
            </a:xfrm>
            <a:prstGeom prst="rect">
              <a:avLst/>
            </a:prstGeom>
          </p:spPr>
        </p:pic>
      </p:grpSp>
      <p:sp>
        <p:nvSpPr>
          <p:cNvPr id="22" name="Rectangle 21"/>
          <p:cNvSpPr/>
          <p:nvPr/>
        </p:nvSpPr>
        <p:spPr>
          <a:xfrm>
            <a:off x="0" y="850428"/>
            <a:ext cx="5284393" cy="1415772"/>
          </a:xfrm>
          <a:prstGeom prst="rect">
            <a:avLst/>
          </a:prstGeom>
        </p:spPr>
        <p:txBody>
          <a:bodyPr wrap="square">
            <a:spAutoFit/>
          </a:bodyPr>
          <a:lstStyle/>
          <a:p>
            <a:pPr algn="ctr"/>
            <a:r>
              <a:rPr lang="en-US" sz="3200" b="1" dirty="0" err="1" smtClean="0">
                <a:solidFill>
                  <a:srgbClr val="0033CC"/>
                </a:solidFill>
                <a:latin typeface="#9Slide03 SFU Futura_12" panose="020B0604020202020204" charset="0"/>
                <a:cs typeface="Arial" panose="020B0604020202020204" pitchFamily="34" charset="0"/>
              </a:rPr>
              <a:t>Dân</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số</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đứng</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thứ</a:t>
            </a:r>
            <a:r>
              <a:rPr lang="en-US" sz="3200" b="1" dirty="0" smtClean="0">
                <a:solidFill>
                  <a:srgbClr val="0033CC"/>
                </a:solidFill>
                <a:latin typeface="#9Slide03 SFU Futura_12" panose="020B0604020202020204" charset="0"/>
                <a:cs typeface="Arial" panose="020B0604020202020204" pitchFamily="34" charset="0"/>
              </a:rPr>
              <a:t> </a:t>
            </a:r>
            <a:r>
              <a:rPr lang="en-US" sz="5400" b="1" dirty="0" smtClean="0">
                <a:solidFill>
                  <a:srgbClr val="FF0000"/>
                </a:solidFill>
                <a:latin typeface="#9Slide03 SFU Futura_12" panose="020B0604020202020204" charset="0"/>
                <a:cs typeface="Arial" panose="020B0604020202020204" pitchFamily="34" charset="0"/>
              </a:rPr>
              <a:t>4</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trên</a:t>
            </a:r>
            <a:r>
              <a:rPr lang="en-US" sz="3200" b="1" dirty="0" smtClean="0">
                <a:solidFill>
                  <a:srgbClr val="0033CC"/>
                </a:solidFill>
                <a:latin typeface="#9Slide03 SFU Futura_12" panose="020B0604020202020204" charset="0"/>
                <a:cs typeface="Arial" panose="020B0604020202020204" pitchFamily="34" charset="0"/>
              </a:rPr>
              <a:t> TG (</a:t>
            </a:r>
            <a:r>
              <a:rPr lang="en-US" sz="3200" b="1" dirty="0" err="1" smtClean="0">
                <a:solidFill>
                  <a:srgbClr val="0033CC"/>
                </a:solidFill>
                <a:latin typeface="#9Slide03 SFU Futura_12" panose="020B0604020202020204" charset="0"/>
                <a:cs typeface="Arial" panose="020B0604020202020204" pitchFamily="34" charset="0"/>
              </a:rPr>
              <a:t>sau</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châu</a:t>
            </a:r>
            <a:r>
              <a:rPr lang="en-US" sz="3200" b="1" dirty="0" smtClean="0">
                <a:solidFill>
                  <a:srgbClr val="0033CC"/>
                </a:solidFill>
                <a:latin typeface="#9Slide03 SFU Futura_12" panose="020B0604020202020204" charset="0"/>
                <a:cs typeface="Arial" panose="020B0604020202020204" pitchFamily="34" charset="0"/>
              </a:rPr>
              <a:t> Á, Phi, </a:t>
            </a:r>
            <a:r>
              <a:rPr lang="en-US" sz="3200" b="1" dirty="0" err="1" smtClean="0">
                <a:solidFill>
                  <a:srgbClr val="0033CC"/>
                </a:solidFill>
                <a:latin typeface="#9Slide03 SFU Futura_12" panose="020B0604020202020204" charset="0"/>
                <a:cs typeface="Arial" panose="020B0604020202020204" pitchFamily="34" charset="0"/>
              </a:rPr>
              <a:t>Mỹ</a:t>
            </a:r>
            <a:r>
              <a:rPr lang="en-US" sz="3200" b="1" dirty="0" smtClean="0">
                <a:solidFill>
                  <a:srgbClr val="0033CC"/>
                </a:solidFill>
                <a:latin typeface="#9Slide03 SFU Futura_12" panose="020B0604020202020204" charset="0"/>
                <a:cs typeface="Arial" panose="020B0604020202020204" pitchFamily="34" charset="0"/>
              </a:rPr>
              <a:t>)</a:t>
            </a:r>
            <a:endParaRPr lang="en-US" sz="3200" b="1" dirty="0">
              <a:solidFill>
                <a:srgbClr val="0033CC"/>
              </a:solidFill>
              <a:latin typeface="#9Slide03 SFU Futura_12" panose="020B0604020202020204" charset="0"/>
              <a:cs typeface="Arial" panose="020B0604020202020204" pitchFamily="34" charset="0"/>
            </a:endParaRPr>
          </a:p>
        </p:txBody>
      </p:sp>
      <p:sp>
        <p:nvSpPr>
          <p:cNvPr id="24" name="Rectangle 23"/>
          <p:cNvSpPr/>
          <p:nvPr/>
        </p:nvSpPr>
        <p:spPr>
          <a:xfrm>
            <a:off x="471373" y="2393337"/>
            <a:ext cx="5167818" cy="769441"/>
          </a:xfrm>
          <a:prstGeom prst="rect">
            <a:avLst/>
          </a:prstGeom>
        </p:spPr>
        <p:txBody>
          <a:bodyPr wrap="square">
            <a:spAutoFit/>
          </a:bodyPr>
          <a:lstStyle/>
          <a:p>
            <a:pPr algn="ctr"/>
            <a:r>
              <a:rPr lang="en-US" sz="3200" b="1" dirty="0" err="1" smtClean="0">
                <a:solidFill>
                  <a:srgbClr val="0033CC"/>
                </a:solidFill>
                <a:latin typeface="#9Slide03 SFU Futura_12" panose="020B0604020202020204" charset="0"/>
                <a:cs typeface="Arial" panose="020B0604020202020204" pitchFamily="34" charset="0"/>
              </a:rPr>
              <a:t>Cơ</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cấu</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dân</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số</a:t>
            </a:r>
            <a:r>
              <a:rPr lang="en-US" sz="3200" b="1" dirty="0" smtClean="0">
                <a:solidFill>
                  <a:srgbClr val="0033CC"/>
                </a:solidFill>
                <a:latin typeface="#9Slide03 SFU Futura_12" panose="020B0604020202020204" charset="0"/>
                <a:cs typeface="Arial" panose="020B0604020202020204" pitchFamily="34" charset="0"/>
              </a:rPr>
              <a:t> </a:t>
            </a:r>
            <a:r>
              <a:rPr lang="en-US" sz="4400" b="1" dirty="0" smtClean="0">
                <a:solidFill>
                  <a:srgbClr val="FF0000"/>
                </a:solidFill>
                <a:latin typeface="#9Slide03 SFU Futura_12" panose="020B0604020202020204" charset="0"/>
                <a:cs typeface="Arial" panose="020B0604020202020204" pitchFamily="34" charset="0"/>
              </a:rPr>
              <a:t>GIÀ</a:t>
            </a:r>
            <a:endParaRPr lang="en-US" sz="4400" b="1" dirty="0">
              <a:solidFill>
                <a:srgbClr val="FF0000"/>
              </a:solidFill>
              <a:latin typeface="#9Slide03 SFU Futura_12" panose="020B0604020202020204" charset="0"/>
              <a:cs typeface="Arial" panose="020B0604020202020204" pitchFamily="34" charset="0"/>
            </a:endParaRPr>
          </a:p>
        </p:txBody>
      </p:sp>
      <p:sp>
        <p:nvSpPr>
          <p:cNvPr id="25" name="Rectangle 24"/>
          <p:cNvSpPr/>
          <p:nvPr/>
        </p:nvSpPr>
        <p:spPr>
          <a:xfrm>
            <a:off x="-252745" y="3313030"/>
            <a:ext cx="5128877" cy="646331"/>
          </a:xfrm>
          <a:prstGeom prst="rect">
            <a:avLst/>
          </a:prstGeom>
        </p:spPr>
        <p:txBody>
          <a:bodyPr wrap="square">
            <a:spAutoFit/>
          </a:bodyPr>
          <a:lstStyle/>
          <a:p>
            <a:pPr algn="ctr"/>
            <a:r>
              <a:rPr lang="en-US" sz="3600" b="1" dirty="0" err="1" smtClean="0">
                <a:solidFill>
                  <a:srgbClr val="FF0000"/>
                </a:solidFill>
                <a:latin typeface="#9Slide03 SFU Futura_12" panose="020B0604020202020204" charset="0"/>
                <a:cs typeface="Arial" panose="020B0604020202020204" pitchFamily="34" charset="0"/>
              </a:rPr>
              <a:t>Thiếu</a:t>
            </a:r>
            <a:r>
              <a:rPr lang="en-US" sz="3600" b="1" dirty="0" smtClean="0">
                <a:solidFill>
                  <a:srgbClr val="FF0000"/>
                </a:solidFill>
                <a:latin typeface="#9Slide03 SFU Futura_12" panose="020B0604020202020204" charset="0"/>
                <a:cs typeface="Arial" panose="020B0604020202020204" pitchFamily="34" charset="0"/>
              </a:rPr>
              <a:t> </a:t>
            </a:r>
            <a:r>
              <a:rPr lang="en-US" sz="3600" b="1" dirty="0" err="1" smtClean="0">
                <a:solidFill>
                  <a:srgbClr val="FF0000"/>
                </a:solidFill>
                <a:latin typeface="#9Slide03 SFU Futura_12" panose="020B0604020202020204" charset="0"/>
                <a:cs typeface="Arial" panose="020B0604020202020204" pitchFamily="34" charset="0"/>
              </a:rPr>
              <a:t>hụt</a:t>
            </a:r>
            <a:r>
              <a:rPr lang="en-US" sz="36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lao</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động</a:t>
            </a:r>
            <a:endParaRPr lang="en-US" sz="3200" b="1" dirty="0">
              <a:solidFill>
                <a:srgbClr val="0033CC"/>
              </a:solidFill>
              <a:latin typeface="#9Slide03 SFU Futura_12" panose="020B0604020202020204" charset="0"/>
              <a:cs typeface="Arial" panose="020B0604020202020204" pitchFamily="34" charset="0"/>
            </a:endParaRPr>
          </a:p>
        </p:txBody>
      </p:sp>
      <p:sp>
        <p:nvSpPr>
          <p:cNvPr id="26" name="Rectangle 25"/>
          <p:cNvSpPr/>
          <p:nvPr/>
        </p:nvSpPr>
        <p:spPr>
          <a:xfrm>
            <a:off x="53391" y="4824363"/>
            <a:ext cx="1191165" cy="1077218"/>
          </a:xfrm>
          <a:prstGeom prst="rect">
            <a:avLst/>
          </a:prstGeom>
        </p:spPr>
        <p:txBody>
          <a:bodyPr wrap="square">
            <a:spAutoFit/>
          </a:bodyPr>
          <a:lstStyle/>
          <a:p>
            <a:pPr algn="ctr"/>
            <a:r>
              <a:rPr lang="en-US" sz="3200" b="1" dirty="0" err="1" smtClean="0">
                <a:solidFill>
                  <a:srgbClr val="FF0000"/>
                </a:solidFill>
                <a:latin typeface="#9Slide03 SFU Futura_12" panose="020B0604020202020204" charset="0"/>
                <a:cs typeface="Arial" panose="020B0604020202020204" pitchFamily="34" charset="0"/>
              </a:rPr>
              <a:t>Giải</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pháp</a:t>
            </a:r>
            <a:endParaRPr lang="en-US" sz="3200" b="1" dirty="0">
              <a:solidFill>
                <a:srgbClr val="FF0000"/>
              </a:solidFill>
              <a:latin typeface="#9Slide03 SFU Futura_12" panose="020B0604020202020204" charset="0"/>
              <a:cs typeface="Arial" panose="020B0604020202020204" pitchFamily="34" charset="0"/>
            </a:endParaRPr>
          </a:p>
        </p:txBody>
      </p:sp>
      <p:sp>
        <p:nvSpPr>
          <p:cNvPr id="29" name="Rectangle 28"/>
          <p:cNvSpPr/>
          <p:nvPr/>
        </p:nvSpPr>
        <p:spPr>
          <a:xfrm>
            <a:off x="7678407" y="1313480"/>
            <a:ext cx="4293246" cy="1015663"/>
          </a:xfrm>
          <a:prstGeom prst="rect">
            <a:avLst/>
          </a:prstGeom>
        </p:spPr>
        <p:txBody>
          <a:bodyPr wrap="square">
            <a:spAutoFit/>
          </a:bodyPr>
          <a:lstStyle/>
          <a:p>
            <a:pPr algn="ctr"/>
            <a:r>
              <a:rPr lang="en-US" sz="3200" b="1" dirty="0" err="1" smtClean="0">
                <a:solidFill>
                  <a:srgbClr val="0033CC"/>
                </a:solidFill>
                <a:latin typeface="#9Slide03 SFU Futura_12" panose="020B0604020202020204" charset="0"/>
                <a:cs typeface="Arial" panose="020B0604020202020204" pitchFamily="34" charset="0"/>
              </a:rPr>
              <a:t>Mất</a:t>
            </a:r>
            <a:r>
              <a:rPr lang="en-US" sz="3200" b="1" dirty="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cân</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bằng</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giới</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tính</a:t>
            </a:r>
            <a:r>
              <a:rPr lang="en-US" sz="3200" b="1" dirty="0" smtClean="0">
                <a:solidFill>
                  <a:srgbClr val="0033CC"/>
                </a:solidFill>
                <a:latin typeface="#9Slide03 SFU Futura_12" panose="020B0604020202020204" charset="0"/>
                <a:cs typeface="Arial" panose="020B0604020202020204" pitchFamily="34" charset="0"/>
              </a:rPr>
              <a:t> </a:t>
            </a:r>
            <a:r>
              <a:rPr lang="en-US" sz="2800" b="1" dirty="0" smtClean="0">
                <a:solidFill>
                  <a:srgbClr val="009933"/>
                </a:solidFill>
                <a:latin typeface="#9Slide03 SFU Futura_12" panose="020B0604020202020204" charset="0"/>
                <a:cs typeface="Arial" panose="020B0604020202020204" pitchFamily="34" charset="0"/>
              </a:rPr>
              <a:t>(</a:t>
            </a:r>
            <a:r>
              <a:rPr lang="en-US" sz="2800" b="1" dirty="0" err="1" smtClean="0">
                <a:solidFill>
                  <a:srgbClr val="009933"/>
                </a:solidFill>
                <a:latin typeface="#9Slide03 SFU Futura_12" panose="020B0604020202020204" charset="0"/>
                <a:cs typeface="Arial" panose="020B0604020202020204" pitchFamily="34" charset="0"/>
              </a:rPr>
              <a:t>nữ</a:t>
            </a:r>
            <a:r>
              <a:rPr lang="en-US" sz="2800" b="1" dirty="0" smtClean="0">
                <a:solidFill>
                  <a:srgbClr val="009933"/>
                </a:solidFill>
                <a:latin typeface="#9Slide03 SFU Futura_12" panose="020B0604020202020204" charset="0"/>
                <a:cs typeface="Arial" panose="020B0604020202020204" pitchFamily="34" charset="0"/>
              </a:rPr>
              <a:t> &gt; </a:t>
            </a:r>
            <a:r>
              <a:rPr lang="en-US" sz="2800" b="1" dirty="0" err="1" smtClean="0">
                <a:solidFill>
                  <a:srgbClr val="009933"/>
                </a:solidFill>
                <a:latin typeface="#9Slide03 SFU Futura_12" panose="020B0604020202020204" charset="0"/>
                <a:cs typeface="Arial" panose="020B0604020202020204" pitchFamily="34" charset="0"/>
              </a:rPr>
              <a:t>nam</a:t>
            </a:r>
            <a:r>
              <a:rPr lang="en-US" sz="2800" b="1" dirty="0" smtClean="0">
                <a:solidFill>
                  <a:srgbClr val="009933"/>
                </a:solidFill>
                <a:latin typeface="#9Slide03 SFU Futura_12" panose="020B0604020202020204" charset="0"/>
                <a:cs typeface="Arial" panose="020B0604020202020204" pitchFamily="34" charset="0"/>
              </a:rPr>
              <a:t>)  </a:t>
            </a:r>
            <a:endParaRPr lang="en-US" sz="3200" dirty="0">
              <a:solidFill>
                <a:srgbClr val="009933"/>
              </a:solidFill>
            </a:endParaRPr>
          </a:p>
        </p:txBody>
      </p:sp>
      <p:sp>
        <p:nvSpPr>
          <p:cNvPr id="30" name="Rectangle 29"/>
          <p:cNvSpPr/>
          <p:nvPr/>
        </p:nvSpPr>
        <p:spPr>
          <a:xfrm>
            <a:off x="7962425" y="4007168"/>
            <a:ext cx="4293246" cy="707886"/>
          </a:xfrm>
          <a:prstGeom prst="rect">
            <a:avLst/>
          </a:prstGeom>
        </p:spPr>
        <p:txBody>
          <a:bodyPr wrap="square">
            <a:spAutoFit/>
          </a:bodyPr>
          <a:lstStyle/>
          <a:p>
            <a:r>
              <a:rPr lang="en-US" sz="3200" b="1" dirty="0" err="1" smtClean="0">
                <a:solidFill>
                  <a:srgbClr val="0033CC"/>
                </a:solidFill>
                <a:latin typeface="#9Slide03 SFU Futura_12" panose="020B0604020202020204" charset="0"/>
                <a:cs typeface="Arial" panose="020B0604020202020204" pitchFamily="34" charset="0"/>
              </a:rPr>
              <a:t>Trình</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độ</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học</a:t>
            </a:r>
            <a:r>
              <a:rPr lang="en-US" sz="3200" b="1" dirty="0" smtClean="0">
                <a:solidFill>
                  <a:srgbClr val="0033CC"/>
                </a:solidFill>
                <a:latin typeface="#9Slide03 SFU Futura_12" panose="020B0604020202020204" charset="0"/>
                <a:cs typeface="Arial" panose="020B0604020202020204" pitchFamily="34" charset="0"/>
              </a:rPr>
              <a:t> </a:t>
            </a:r>
            <a:r>
              <a:rPr lang="en-US" sz="3200" b="1" dirty="0" err="1" smtClean="0">
                <a:solidFill>
                  <a:srgbClr val="0033CC"/>
                </a:solidFill>
                <a:latin typeface="#9Slide03 SFU Futura_12" panose="020B0604020202020204" charset="0"/>
                <a:cs typeface="Arial" panose="020B0604020202020204" pitchFamily="34" charset="0"/>
              </a:rPr>
              <a:t>vấn</a:t>
            </a:r>
            <a:r>
              <a:rPr lang="en-US" sz="3200" b="1" dirty="0" smtClean="0">
                <a:solidFill>
                  <a:srgbClr val="0033CC"/>
                </a:solidFill>
                <a:latin typeface="#9Slide03 SFU Futura_12" panose="020B0604020202020204" charset="0"/>
                <a:cs typeface="Arial" panose="020B0604020202020204" pitchFamily="34" charset="0"/>
              </a:rPr>
              <a:t> </a:t>
            </a:r>
            <a:r>
              <a:rPr lang="en-US" sz="4000" b="1" dirty="0" err="1" smtClean="0">
                <a:solidFill>
                  <a:srgbClr val="FF0000"/>
                </a:solidFill>
                <a:latin typeface="#9Slide03 SFU Futura_12" panose="020B0604020202020204" charset="0"/>
                <a:cs typeface="Arial" panose="020B0604020202020204" pitchFamily="34" charset="0"/>
              </a:rPr>
              <a:t>cao</a:t>
            </a:r>
            <a:endParaRPr lang="en-US" sz="4000" dirty="0">
              <a:solidFill>
                <a:srgbClr val="FF0000"/>
              </a:solidFill>
            </a:endParaRPr>
          </a:p>
        </p:txBody>
      </p:sp>
      <p:cxnSp>
        <p:nvCxnSpPr>
          <p:cNvPr id="6" name="Straight Arrow Connector 5"/>
          <p:cNvCxnSpPr>
            <a:stCxn id="26" idx="3"/>
            <a:endCxn id="2" idx="1"/>
          </p:cNvCxnSpPr>
          <p:nvPr/>
        </p:nvCxnSpPr>
        <p:spPr>
          <a:xfrm flipV="1">
            <a:off x="1244556" y="4414081"/>
            <a:ext cx="749754" cy="948891"/>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6" idx="3"/>
            <a:endCxn id="40" idx="1"/>
          </p:cNvCxnSpPr>
          <p:nvPr/>
        </p:nvCxnSpPr>
        <p:spPr>
          <a:xfrm flipV="1">
            <a:off x="1244556" y="5310660"/>
            <a:ext cx="749754" cy="52312"/>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6" idx="3"/>
            <a:endCxn id="44" idx="1"/>
          </p:cNvCxnSpPr>
          <p:nvPr/>
        </p:nvCxnSpPr>
        <p:spPr>
          <a:xfrm>
            <a:off x="1244556" y="5362972"/>
            <a:ext cx="786211" cy="1048739"/>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Kỳ 2: Hậu quả khôn lườ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5661" y="2390698"/>
            <a:ext cx="3198737" cy="15105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HÚC BẢO THÀNH ĐẠT NÂNG CAO | fubonlife.com.vn - Công ty bảo hiểm nhân thọ  Fubon Việt N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5416" y="4860820"/>
            <a:ext cx="2032978" cy="203297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Véc tơ đồ họa tuổi Già Ảnh minh Họa - cao tuổi png tải về - Miễn phí trong  suốt Hành Vi Con Người png Tải về."/>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6667" b="100000" l="10000" r="90000">
                        <a14:foregroundMark x1="27556" y1="6232" x2="35889" y2="24783"/>
                        <a14:foregroundMark x1="69000" y1="13043" x2="77333" y2="20797"/>
                        <a14:foregroundMark x1="64333" y1="14203" x2="61778" y2="23333"/>
                        <a14:foregroundMark x1="61778" y1="25217" x2="78778" y2="26449"/>
                        <a14:foregroundMark x1="75556" y1="13261" x2="84556" y2="25725"/>
                        <a14:foregroundMark x1="65778" y1="12536" x2="52778" y2="22681"/>
                        <a14:foregroundMark x1="38778" y1="8551" x2="38778" y2="8551"/>
                        <a14:foregroundMark x1="38778" y1="8551" x2="38778" y2="8551"/>
                        <a14:foregroundMark x1="11778" y1="36087" x2="16111" y2="47319"/>
                        <a14:foregroundMark x1="64000" y1="81449" x2="68333" y2="89855"/>
                        <a14:foregroundMark x1="79889" y1="79783" x2="75111" y2="91522"/>
                        <a14:foregroundMark x1="26556" y1="92464" x2="82778" y2="90797"/>
                        <a14:foregroundMark x1="82000" y1="89855" x2="86667" y2="92464"/>
                        <a14:foregroundMark x1="85667" y1="90797" x2="64667" y2="92464"/>
                        <a14:foregroundMark x1="79889" y1="89203" x2="87778" y2="90145"/>
                        <a14:foregroundMark x1="87778" y1="89638" x2="87778" y2="89638"/>
                        <a14:foregroundMark x1="18889" y1="89855" x2="52444" y2="89638"/>
                        <a14:foregroundMark x1="18556" y1="91087" x2="27556" y2="92464"/>
                        <a14:foregroundMark x1="69000" y1="11594" x2="69000" y2="11594"/>
                        <a14:foregroundMark x1="69000" y1="11594" x2="69000" y2="11594"/>
                        <a14:foregroundMark x1="28667" y1="6667" x2="39111" y2="11812"/>
                        <a14:foregroundMark x1="77333" y1="34420" x2="75111" y2="75072"/>
                        <a14:foregroundMark x1="56444" y1="34855" x2="63667" y2="74348"/>
                        <a14:foregroundMark x1="59000" y1="34420" x2="62889" y2="40072"/>
                        <a14:foregroundMark x1="75889" y1="32754" x2="86000" y2="41449"/>
                        <a14:foregroundMark x1="80889" y1="44058" x2="80556" y2="55797"/>
                        <a14:foregroundMark x1="60778" y1="33696" x2="68333" y2="37464"/>
                        <a14:foregroundMark x1="68000" y1="34855" x2="68000" y2="34855"/>
                      </a14:backgroundRemoval>
                    </a14:imgEffect>
                  </a14:imgLayer>
                </a14:imgProps>
              </a:ext>
              <a:ext uri="{28A0092B-C50C-407E-A947-70E740481C1C}">
                <a14:useLocalDpi xmlns:a14="http://schemas.microsoft.com/office/drawing/2010/main" val="0"/>
              </a:ext>
            </a:extLst>
          </a:blip>
          <a:srcRect/>
          <a:stretch>
            <a:fillRect/>
          </a:stretch>
        </p:blipFill>
        <p:spPr bwMode="auto">
          <a:xfrm>
            <a:off x="5317508" y="832254"/>
            <a:ext cx="2025401" cy="310561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7966465" y="4629987"/>
            <a:ext cx="4157824" cy="461665"/>
          </a:xfrm>
          <a:prstGeom prst="rect">
            <a:avLst/>
          </a:prstGeom>
        </p:spPr>
        <p:txBody>
          <a:bodyPr wrap="square">
            <a:spAutoFit/>
          </a:bodyPr>
          <a:lstStyle/>
          <a:p>
            <a:r>
              <a:rPr lang="en-US" sz="2400" b="1" dirty="0" err="1" smtClean="0">
                <a:solidFill>
                  <a:srgbClr val="019245"/>
                </a:solidFill>
                <a:latin typeface="#9Slide03 SFU Futura_12" panose="020B0604020202020204" charset="0"/>
                <a:cs typeface="Arial" panose="020B0604020202020204" pitchFamily="34" charset="0"/>
              </a:rPr>
              <a:t>Thuộc</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hàng</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cao</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nhất</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thế</a:t>
            </a:r>
            <a:r>
              <a:rPr lang="en-US" sz="2400" b="1" dirty="0" smtClean="0">
                <a:solidFill>
                  <a:srgbClr val="019245"/>
                </a:solidFill>
                <a:latin typeface="#9Slide03 SFU Futura_12" panose="020B0604020202020204" charset="0"/>
                <a:cs typeface="Arial" panose="020B0604020202020204" pitchFamily="34" charset="0"/>
              </a:rPr>
              <a:t> </a:t>
            </a:r>
            <a:r>
              <a:rPr lang="en-US" sz="2400" b="1" dirty="0" err="1" smtClean="0">
                <a:solidFill>
                  <a:srgbClr val="019245"/>
                </a:solidFill>
                <a:latin typeface="#9Slide03 SFU Futura_12" panose="020B0604020202020204" charset="0"/>
                <a:cs typeface="Arial" panose="020B0604020202020204" pitchFamily="34" charset="0"/>
              </a:rPr>
              <a:t>giới</a:t>
            </a:r>
            <a:endParaRPr lang="en-US" sz="2400" dirty="0">
              <a:solidFill>
                <a:srgbClr val="019245"/>
              </a:solidFill>
            </a:endParaRPr>
          </a:p>
        </p:txBody>
      </p:sp>
    </p:spTree>
    <p:extLst>
      <p:ext uri="{BB962C8B-B14F-4D97-AF65-F5344CB8AC3E}">
        <p14:creationId xmlns:p14="http://schemas.microsoft.com/office/powerpoint/2010/main" val="2058102268"/>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nodeType="withEffect">
                                  <p:stCondLst>
                                    <p:cond delay="0"/>
                                  </p:stCondLst>
                                  <p:childTnLst>
                                    <p:set>
                                      <p:cBhvr>
                                        <p:cTn id="51" dur="1" fill="hold">
                                          <p:stCondLst>
                                            <p:cond delay="0"/>
                                          </p:stCondLst>
                                        </p:cTn>
                                        <p:tgtEl>
                                          <p:spTgt spid="5124"/>
                                        </p:tgtEl>
                                        <p:attrNameLst>
                                          <p:attrName>style.visibility</p:attrName>
                                        </p:attrNameLst>
                                      </p:cBhvr>
                                      <p:to>
                                        <p:strVal val="visible"/>
                                      </p:to>
                                    </p:set>
                                    <p:animEffect transition="in" filter="fade">
                                      <p:cBhvr>
                                        <p:cTn id="52" dur="500"/>
                                        <p:tgtEl>
                                          <p:spTgt spid="5124"/>
                                        </p:tgtEl>
                                      </p:cBhvr>
                                    </p:animEffect>
                                  </p:childTnLst>
                                </p:cTn>
                              </p:par>
                              <p:par>
                                <p:cTn id="53" presetID="1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170"/>
                                        </p:tgtEl>
                                        <p:attrNameLst>
                                          <p:attrName>style.visibility</p:attrName>
                                        </p:attrNameLst>
                                      </p:cBhvr>
                                      <p:to>
                                        <p:strVal val="visible"/>
                                      </p:to>
                                    </p:set>
                                    <p:animEffect transition="in" filter="fade">
                                      <p:cBhvr>
                                        <p:cTn id="60" dur="500"/>
                                        <p:tgtEl>
                                          <p:spTgt spid="71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nodeType="withEffect">
                                  <p:stCondLst>
                                    <p:cond delay="0"/>
                                  </p:stCondLst>
                                  <p:childTnLst>
                                    <p:set>
                                      <p:cBhvr>
                                        <p:cTn id="70" dur="1" fill="hold">
                                          <p:stCondLst>
                                            <p:cond delay="0"/>
                                          </p:stCondLst>
                                        </p:cTn>
                                        <p:tgtEl>
                                          <p:spTgt spid="7172"/>
                                        </p:tgtEl>
                                        <p:attrNameLst>
                                          <p:attrName>style.visibility</p:attrName>
                                        </p:attrNameLst>
                                      </p:cBhvr>
                                      <p:to>
                                        <p:strVal val="visible"/>
                                      </p:to>
                                    </p:set>
                                    <p:animEffect transition="in" filter="fade">
                                      <p:cBhvr>
                                        <p:cTn id="71" dur="500"/>
                                        <p:tgtEl>
                                          <p:spTgt spid="717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4" grpId="0"/>
      <p:bldP spid="22" grpId="0"/>
      <p:bldP spid="24" grpId="0"/>
      <p:bldP spid="25" grpId="0"/>
      <p:bldP spid="26" grpId="0"/>
      <p:bldP spid="29" grpId="0"/>
      <p:bldP spid="30"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6508" y="1822016"/>
            <a:ext cx="8336147" cy="1077218"/>
          </a:xfrm>
          <a:prstGeom prst="rect">
            <a:avLst/>
          </a:prstGeom>
        </p:spPr>
        <p:txBody>
          <a:bodyPr wrap="square">
            <a:spAutoFit/>
          </a:bodyPr>
          <a:lstStyle/>
          <a:p>
            <a:pPr algn="just"/>
            <a:r>
              <a:rPr lang="en-US" sz="3200" b="1" dirty="0" err="1">
                <a:solidFill>
                  <a:srgbClr val="019245"/>
                </a:solidFill>
                <a:latin typeface="#9Slide03 SFU Futura_12" panose="020B0604020202020204" charset="0"/>
                <a:cs typeface="Arial" panose="020B0604020202020204" pitchFamily="34" charset="0"/>
              </a:rPr>
              <a:t>Q</a:t>
            </a:r>
            <a:r>
              <a:rPr lang="en-US" sz="3200" b="1" dirty="0" err="1" smtClean="0">
                <a:solidFill>
                  <a:srgbClr val="019245"/>
                </a:solidFill>
                <a:latin typeface="#9Slide03 SFU Futura_12" panose="020B0604020202020204" charset="0"/>
                <a:cs typeface="Arial" panose="020B0604020202020204" pitchFamily="34" charset="0"/>
              </a:rPr>
              <a:t>uá</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trình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công</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nghiệp</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hóa</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khiến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số</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dân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của</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tăng</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nhanh</a:t>
            </a:r>
            <a:r>
              <a:rPr lang="en-US" sz="3200" b="1" dirty="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vào</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thời</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gian</a:t>
            </a:r>
            <a:r>
              <a:rPr lang="en-US" sz="3200" b="1" dirty="0">
                <a:solidFill>
                  <a:srgbClr val="019245"/>
                </a:solidFill>
                <a:latin typeface="#9Slide03 SFU Futura_12" panose="020B0604020202020204" charset="0"/>
                <a:cs typeface="Arial" panose="020B0604020202020204" pitchFamily="34" charset="0"/>
              </a:rPr>
              <a:t> </a:t>
            </a:r>
            <a:r>
              <a:rPr lang="en-US" sz="3200" b="1" dirty="0" err="1">
                <a:solidFill>
                  <a:srgbClr val="019245"/>
                </a:solidFill>
                <a:latin typeface="#9Slide03 SFU Futura_12" panose="020B0604020202020204" charset="0"/>
                <a:cs typeface="Arial" panose="020B0604020202020204" pitchFamily="34" charset="0"/>
              </a:rPr>
              <a:t>nào</a:t>
            </a:r>
            <a:r>
              <a:rPr lang="en-US" sz="3200" b="1" dirty="0">
                <a:solidFill>
                  <a:srgbClr val="019245"/>
                </a:solidFill>
                <a:latin typeface="#9Slide03 SFU Futura_12" panose="020B0604020202020204" charset="0"/>
                <a:cs typeface="Arial" panose="020B0604020202020204" pitchFamily="34" charset="0"/>
              </a:rPr>
              <a:t> ?</a:t>
            </a:r>
            <a:endParaRPr lang="en-US" sz="3200" dirty="0">
              <a:solidFill>
                <a:srgbClr val="019245"/>
              </a:solidFill>
            </a:endParaRPr>
          </a:p>
        </p:txBody>
      </p:sp>
      <p:grpSp>
        <p:nvGrpSpPr>
          <p:cNvPr id="6" name="Group 5"/>
          <p:cNvGrpSpPr/>
          <p:nvPr/>
        </p:nvGrpSpPr>
        <p:grpSpPr>
          <a:xfrm>
            <a:off x="6103000" y="14864"/>
            <a:ext cx="6135403" cy="1905625"/>
            <a:chOff x="3236019" y="1837028"/>
            <a:chExt cx="6135403" cy="2098737"/>
          </a:xfrm>
        </p:grpSpPr>
        <p:sp>
          <p:nvSpPr>
            <p:cNvPr id="41" name="Cloud 40">
              <a:extLst>
                <a:ext uri="{FF2B5EF4-FFF2-40B4-BE49-F238E27FC236}">
                  <a16:creationId xmlns:a16="http://schemas.microsoft.com/office/drawing/2014/main" id="{90A0D09F-1CF0-4A16-83AA-2F217797D253}"/>
                </a:ext>
              </a:extLst>
            </p:cNvPr>
            <p:cNvSpPr/>
            <p:nvPr/>
          </p:nvSpPr>
          <p:spPr>
            <a:xfrm>
              <a:off x="3236019" y="1837028"/>
              <a:ext cx="6135403" cy="2098737"/>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2" name="Rectangle 41"/>
            <p:cNvSpPr/>
            <p:nvPr/>
          </p:nvSpPr>
          <p:spPr>
            <a:xfrm>
              <a:off x="3901286" y="1942211"/>
              <a:ext cx="4458047" cy="1728726"/>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Làm</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việc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theo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cặp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đọc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nhanh</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mục</a:t>
              </a:r>
              <a:r>
                <a:rPr lang="en-US" sz="3200" b="1" dirty="0" smtClean="0">
                  <a:latin typeface="#9Slide03 SFU Futura_12" panose="020B0604020202020204" charset="0"/>
                  <a:cs typeface="Arial" panose="020B0604020202020204" pitchFamily="34" charset="0"/>
                </a:rPr>
                <a:t> 2  SGK, </a:t>
              </a:r>
              <a:r>
                <a:rPr lang="en-US" sz="3200" b="1" dirty="0" err="1" smtClean="0">
                  <a:latin typeface="#9Slide03 SFU Futura_12" panose="020B0604020202020204" charset="0"/>
                  <a:cs typeface="Arial" panose="020B0604020202020204" pitchFamily="34" charset="0"/>
                </a:rPr>
                <a:t>trả</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lời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các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hỏi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sau</a:t>
              </a:r>
              <a:r>
                <a:rPr lang="en-US" sz="3200" b="1" dirty="0">
                  <a:latin typeface="#9Slide03 SFU Futura_12" panose="020B0604020202020204" charset="0"/>
                  <a:cs typeface="Arial" panose="020B0604020202020204" pitchFamily="34" charset="0"/>
                </a:rPr>
                <a:t>:</a:t>
              </a:r>
            </a:p>
          </p:txBody>
        </p:sp>
        <p:pic>
          <p:nvPicPr>
            <p:cNvPr id="43" name="Picture 4" descr="Thinking Person PNG Image &amp;amp; PSD File Free Download - Lovepik | 40133302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017844" y="1837029"/>
              <a:ext cx="1055619" cy="1523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7719" y="-49859"/>
            <a:ext cx="5396364" cy="979017"/>
            <a:chOff x="37719" y="-49859"/>
            <a:chExt cx="5396364" cy="979017"/>
          </a:xfrm>
        </p:grpSpPr>
        <p:grpSp>
          <p:nvGrpSpPr>
            <p:cNvPr id="31" name="Group 30"/>
            <p:cNvGrpSpPr/>
            <p:nvPr/>
          </p:nvGrpSpPr>
          <p:grpSpPr>
            <a:xfrm>
              <a:off x="149690" y="130973"/>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pic>
        <p:nvPicPr>
          <p:cNvPr id="1026" name="Picture 2"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20622" t="11455" r="66174" b="59336"/>
          <a:stretch/>
        </p:blipFill>
        <p:spPr bwMode="auto">
          <a:xfrm>
            <a:off x="67232" y="1678505"/>
            <a:ext cx="989441" cy="16325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126508" y="3431288"/>
            <a:ext cx="10743970" cy="584775"/>
          </a:xfrm>
          <a:prstGeom prst="rect">
            <a:avLst/>
          </a:prstGeom>
        </p:spPr>
        <p:txBody>
          <a:bodyPr wrap="square">
            <a:spAutoFit/>
          </a:bodyPr>
          <a:lstStyle/>
          <a:p>
            <a:pPr algn="just"/>
            <a:r>
              <a:rPr lang="en-US" sz="3200" b="1" dirty="0" err="1" smtClean="0">
                <a:solidFill>
                  <a:srgbClr val="019245"/>
                </a:solidFill>
                <a:latin typeface="#9Slide03 SFU Futura_12" panose="020B0604020202020204" charset="0"/>
                <a:cs typeface="Arial" panose="020B0604020202020204" pitchFamily="34" charset="0"/>
              </a:rPr>
              <a:t>Các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vệ</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tinh</a:t>
            </a:r>
            <a:r>
              <a:rPr lang="en-US" sz="3200" b="1" dirty="0" smtClean="0">
                <a:solidFill>
                  <a:srgbClr val="019245"/>
                </a:solidFill>
                <a:latin typeface="#9Slide03 SFU Futura_12" panose="020B0604020202020204" charset="0"/>
                <a:cs typeface="Arial" panose="020B0604020202020204" pitchFamily="34" charset="0"/>
              </a:rPr>
              <a:t> ở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được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hình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thành</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như</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thế</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nào</a:t>
            </a:r>
            <a:r>
              <a:rPr lang="en-US" sz="3200" b="1" dirty="0" smtClean="0">
                <a:solidFill>
                  <a:srgbClr val="019245"/>
                </a:solidFill>
                <a:latin typeface="#9Slide03 SFU Futura_12" panose="020B0604020202020204" charset="0"/>
                <a:cs typeface="Arial" panose="020B0604020202020204" pitchFamily="34" charset="0"/>
              </a:rPr>
              <a:t>?</a:t>
            </a:r>
            <a:endParaRPr lang="en-US" sz="3200" dirty="0">
              <a:solidFill>
                <a:srgbClr val="019245"/>
              </a:solidFill>
            </a:endParaRPr>
          </a:p>
        </p:txBody>
      </p:sp>
      <p:sp>
        <p:nvSpPr>
          <p:cNvPr id="19" name="Rectangle 18"/>
          <p:cNvSpPr/>
          <p:nvPr/>
        </p:nvSpPr>
        <p:spPr>
          <a:xfrm>
            <a:off x="1221025" y="5541726"/>
            <a:ext cx="7810313" cy="584775"/>
          </a:xfrm>
          <a:prstGeom prst="rect">
            <a:avLst/>
          </a:prstGeom>
        </p:spPr>
        <p:txBody>
          <a:bodyPr wrap="square">
            <a:spAutoFit/>
          </a:bodyPr>
          <a:lstStyle/>
          <a:p>
            <a:pPr algn="just"/>
            <a:r>
              <a:rPr lang="en-US" sz="3200" b="1" dirty="0" err="1" smtClean="0">
                <a:solidFill>
                  <a:srgbClr val="019245"/>
                </a:solidFill>
                <a:latin typeface="#9Slide03 SFU Futura_12" panose="020B0604020202020204" charset="0"/>
                <a:cs typeface="Arial" panose="020B0604020202020204" pitchFamily="34" charset="0"/>
              </a:rPr>
              <a:t>Nhận</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xét</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về</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mức</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độ</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đô</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thị</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hóa</a:t>
            </a:r>
            <a:r>
              <a:rPr lang="en-US" sz="3200" b="1" dirty="0" smtClean="0">
                <a:solidFill>
                  <a:srgbClr val="019245"/>
                </a:solidFill>
                <a:latin typeface="#9Slide03 SFU Futura_12" panose="020B0604020202020204" charset="0"/>
                <a:cs typeface="Arial" panose="020B0604020202020204" pitchFamily="34" charset="0"/>
              </a:rPr>
              <a:t> ở </a:t>
            </a:r>
            <a:r>
              <a:rPr lang="en-US" sz="3200" b="1" dirty="0" err="1" smtClean="0">
                <a:solidFill>
                  <a:srgbClr val="019245"/>
                </a:solidFill>
                <a:latin typeface="#9Slide03 SFU Futura_12" panose="020B0604020202020204" charset="0"/>
                <a:cs typeface="Arial" panose="020B0604020202020204" pitchFamily="34" charset="0"/>
              </a:rPr>
              <a:t>Châu</a:t>
            </a:r>
            <a:r>
              <a:rPr lang="en-US" sz="3200" b="1" dirty="0" smtClean="0">
                <a:solidFill>
                  <a:srgbClr val="019245"/>
                </a:solidFill>
                <a:latin typeface="#9Slide03 SFU Futura_12" panose="020B0604020202020204" charset="0"/>
                <a:cs typeface="Arial" panose="020B0604020202020204" pitchFamily="34" charset="0"/>
              </a:rPr>
              <a:t> </a:t>
            </a:r>
            <a:r>
              <a:rPr lang="en-US" sz="3200" b="1" dirty="0" err="1" smtClean="0">
                <a:solidFill>
                  <a:srgbClr val="019245"/>
                </a:solidFill>
                <a:latin typeface="#9Slide03 SFU Futura_12" panose="020B0604020202020204" charset="0"/>
                <a:cs typeface="Arial" panose="020B0604020202020204" pitchFamily="34" charset="0"/>
              </a:rPr>
              <a:t>Âu</a:t>
            </a:r>
            <a:r>
              <a:rPr lang="en-US" sz="3200" b="1" dirty="0" smtClean="0">
                <a:solidFill>
                  <a:srgbClr val="019245"/>
                </a:solidFill>
                <a:latin typeface="#9Slide03 SFU Futura_12" panose="020B0604020202020204" charset="0"/>
                <a:cs typeface="Arial" panose="020B0604020202020204" pitchFamily="34" charset="0"/>
              </a:rPr>
              <a:t>?</a:t>
            </a:r>
            <a:endParaRPr lang="en-US" sz="3200" dirty="0">
              <a:solidFill>
                <a:srgbClr val="019245"/>
              </a:solidFill>
            </a:endParaRPr>
          </a:p>
        </p:txBody>
      </p:sp>
      <p:pic>
        <p:nvPicPr>
          <p:cNvPr id="1028" name="Picture 4"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37799" t="9810" r="46578" b="60686"/>
          <a:stretch/>
        </p:blipFill>
        <p:spPr bwMode="auto">
          <a:xfrm>
            <a:off x="0" y="3478420"/>
            <a:ext cx="1106036" cy="15577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iLieu.VN: Biểu tượng powerpoint các số thứ tự từ 0 đến 9 - download miễn  phí"/>
          <p:cNvPicPr>
            <a:picLocks noChangeAspect="1" noChangeArrowheads="1"/>
          </p:cNvPicPr>
          <p:nvPr/>
        </p:nvPicPr>
        <p:blipFill rotWithShape="1">
          <a:blip r:embed="rId7">
            <a:extLst>
              <a:ext uri="{28A0092B-C50C-407E-A947-70E740481C1C}">
                <a14:useLocalDpi xmlns:a14="http://schemas.microsoft.com/office/drawing/2010/main" val="0"/>
              </a:ext>
            </a:extLst>
          </a:blip>
          <a:srcRect l="58456" t="10928" r="24600" b="59568"/>
          <a:stretch/>
        </p:blipFill>
        <p:spPr bwMode="auto">
          <a:xfrm>
            <a:off x="26968" y="5395002"/>
            <a:ext cx="1126508" cy="14629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209256" y="2835482"/>
            <a:ext cx="1834177" cy="461665"/>
          </a:xfrm>
          <a:prstGeom prst="rect">
            <a:avLst/>
          </a:prstGeom>
        </p:spPr>
        <p:txBody>
          <a:bodyPr wrap="square">
            <a:spAutoFit/>
          </a:bodyPr>
          <a:lstStyle/>
          <a:p>
            <a:pPr algn="just"/>
            <a:r>
              <a:rPr lang="en-US" sz="2400" b="1" dirty="0" err="1" smtClean="0">
                <a:latin typeface="#9Slide03 SFU Futura_12" panose="020B0604020202020204" charset="0"/>
                <a:cs typeface="Arial" panose="020B0604020202020204" pitchFamily="34" charset="0"/>
              </a:rPr>
              <a:t>Thế</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kỉ</a:t>
            </a:r>
            <a:r>
              <a:rPr lang="en-US" sz="2400" b="1" dirty="0" smtClean="0">
                <a:latin typeface="#9Slide03 SFU Futura_12" panose="020B0604020202020204" charset="0"/>
                <a:cs typeface="Arial" panose="020B0604020202020204" pitchFamily="34" charset="0"/>
              </a:rPr>
              <a:t> 19</a:t>
            </a:r>
            <a:endParaRPr lang="en-US" sz="2400" dirty="0"/>
          </a:p>
        </p:txBody>
      </p:sp>
      <p:sp>
        <p:nvSpPr>
          <p:cNvPr id="23" name="Rectangle 22"/>
          <p:cNvSpPr/>
          <p:nvPr/>
        </p:nvSpPr>
        <p:spPr>
          <a:xfrm>
            <a:off x="2209256" y="4026926"/>
            <a:ext cx="9033509" cy="1200329"/>
          </a:xfrm>
          <a:prstGeom prst="rect">
            <a:avLst/>
          </a:prstGeom>
        </p:spPr>
        <p:txBody>
          <a:bodyPr wrap="square">
            <a:spAutoFit/>
          </a:bodyPr>
          <a:lstStyle/>
          <a:p>
            <a:pPr algn="just"/>
            <a:r>
              <a:rPr lang="en-US" sz="2400" b="1" dirty="0" err="1" smtClean="0">
                <a:latin typeface="#9Slide03 SFU Futura_12" panose="020B0604020202020204" charset="0"/>
                <a:cs typeface="Arial" panose="020B0604020202020204" pitchFamily="34" charset="0"/>
              </a:rPr>
              <a:t>Việc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phát</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triển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sản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xuất</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công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nghiệp</a:t>
            </a:r>
            <a:r>
              <a:rPr lang="en-US" sz="2400" b="1" dirty="0" smtClean="0">
                <a:latin typeface="#9Slide03 SFU Futura_12" panose="020B0604020202020204" charset="0"/>
                <a:cs typeface="Arial" panose="020B0604020202020204" pitchFamily="34" charset="0"/>
              </a:rPr>
              <a:t> ở </a:t>
            </a:r>
            <a:r>
              <a:rPr lang="en-US" sz="2400" b="1" dirty="0" err="1" smtClean="0">
                <a:latin typeface="#9Slide03 SFU Futura_12" panose="020B0604020202020204" charset="0"/>
                <a:cs typeface="Arial" panose="020B0604020202020204" pitchFamily="34" charset="0"/>
              </a:rPr>
              <a:t>vùng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nông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thôn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cùng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với</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việc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mở</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rộng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ngoại</a:t>
            </a:r>
            <a:r>
              <a:rPr lang="en-US" sz="2400" b="1" dirty="0" smtClean="0">
                <a:latin typeface="#9Slide03 SFU Futura_12" panose="020B0604020202020204" charset="0"/>
                <a:cs typeface="Arial" panose="020B0604020202020204" pitchFamily="34" charset="0"/>
              </a:rPr>
              <a:t> ô </a:t>
            </a:r>
            <a:r>
              <a:rPr lang="en-US" sz="2400" b="1" dirty="0" err="1" smtClean="0">
                <a:latin typeface="#9Slide03 SFU Futura_12" panose="020B0604020202020204" charset="0"/>
                <a:cs typeface="Arial" panose="020B0604020202020204" pitchFamily="34" charset="0"/>
              </a:rPr>
              <a:t>của</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các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đã</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thúc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đẩy</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nhanh</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quá</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trình</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hóa</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nông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thôn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tạo</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nên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các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vệ</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tinh</a:t>
            </a:r>
            <a:r>
              <a:rPr lang="en-US" sz="2400" b="1" dirty="0" smtClean="0">
                <a:latin typeface="#9Slide03 SFU Futura_12" panose="020B0604020202020204" charset="0"/>
                <a:cs typeface="Arial" panose="020B0604020202020204" pitchFamily="34" charset="0"/>
              </a:rPr>
              <a:t>.</a:t>
            </a:r>
            <a:endParaRPr lang="en-US" sz="2400" dirty="0"/>
          </a:p>
        </p:txBody>
      </p:sp>
      <p:sp>
        <p:nvSpPr>
          <p:cNvPr id="24" name="Rectangle 23"/>
          <p:cNvSpPr/>
          <p:nvPr/>
        </p:nvSpPr>
        <p:spPr>
          <a:xfrm>
            <a:off x="2248639" y="6022383"/>
            <a:ext cx="7831920" cy="461665"/>
          </a:xfrm>
          <a:prstGeom prst="rect">
            <a:avLst/>
          </a:prstGeom>
        </p:spPr>
        <p:txBody>
          <a:bodyPr wrap="square">
            <a:spAutoFit/>
          </a:bodyPr>
          <a:lstStyle/>
          <a:p>
            <a:pPr algn="just"/>
            <a:r>
              <a:rPr lang="en-US" sz="2400" b="1" dirty="0" err="1" smtClean="0">
                <a:latin typeface="#9Slide03 SFU Futura_12" panose="020B0604020202020204" charset="0"/>
                <a:cs typeface="Arial" panose="020B0604020202020204" pitchFamily="34" charset="0"/>
              </a:rPr>
              <a:t>Mức</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độ</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hóa</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cao</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tỉ</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lệ</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dân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chiếm</a:t>
            </a:r>
            <a:r>
              <a:rPr lang="en-US" sz="2400" b="1" dirty="0" smtClean="0">
                <a:latin typeface="#9Slide03 SFU Futura_12" panose="020B0604020202020204" charset="0"/>
                <a:cs typeface="Arial" panose="020B0604020202020204" pitchFamily="34" charset="0"/>
              </a:rPr>
              <a:t> 75% (2020)</a:t>
            </a:r>
            <a:endParaRPr lang="en-US" sz="2400" dirty="0"/>
          </a:p>
        </p:txBody>
      </p:sp>
      <p:pic>
        <p:nvPicPr>
          <p:cNvPr id="25" name="Picture 2" descr="VỀ CHÚNG TÔI - GIẤP CÁ EXTRA"/>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594" t="28347" r="7452" b="29607"/>
          <a:stretch/>
        </p:blipFill>
        <p:spPr bwMode="auto">
          <a:xfrm>
            <a:off x="1306900" y="2839572"/>
            <a:ext cx="855864" cy="4337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Ề CHÚNG TÔI - GIẤP CÁ EXTRA"/>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594" t="28347" r="7452" b="29607"/>
          <a:stretch/>
        </p:blipFill>
        <p:spPr bwMode="auto">
          <a:xfrm>
            <a:off x="1306900" y="4113636"/>
            <a:ext cx="855864" cy="4337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Ề CHÚNG TÔI - GIẤP CÁ EXTRA"/>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594" t="28347" r="7452" b="29607"/>
          <a:stretch/>
        </p:blipFill>
        <p:spPr bwMode="auto">
          <a:xfrm>
            <a:off x="1306900" y="6007177"/>
            <a:ext cx="855864" cy="43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085177"/>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500"/>
                                        <p:tgtEl>
                                          <p:spTgt spid="10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01668" y="941513"/>
            <a:ext cx="4342998" cy="2538599"/>
            <a:chOff x="3344190" y="1472712"/>
            <a:chExt cx="6135403" cy="2786225"/>
          </a:xfrm>
        </p:grpSpPr>
        <p:sp>
          <p:nvSpPr>
            <p:cNvPr id="41" name="Cloud 40">
              <a:extLst>
                <a:ext uri="{FF2B5EF4-FFF2-40B4-BE49-F238E27FC236}">
                  <a16:creationId xmlns:a16="http://schemas.microsoft.com/office/drawing/2014/main" id="{90A0D09F-1CF0-4A16-83AA-2F217797D253}"/>
                </a:ext>
              </a:extLst>
            </p:cNvPr>
            <p:cNvSpPr/>
            <p:nvPr/>
          </p:nvSpPr>
          <p:spPr>
            <a:xfrm>
              <a:off x="3344190" y="1472712"/>
              <a:ext cx="6135403" cy="2786225"/>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2" name="Rectangle 41"/>
            <p:cNvSpPr/>
            <p:nvPr/>
          </p:nvSpPr>
          <p:spPr>
            <a:xfrm>
              <a:off x="3715188" y="1934278"/>
              <a:ext cx="4458047" cy="2271072"/>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Kể</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tên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các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đô</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thị</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từ</a:t>
              </a:r>
              <a:r>
                <a:rPr lang="en-US" sz="3200" b="1" dirty="0" smtClean="0">
                  <a:latin typeface="#9Slide03 SFU Futura_12" panose="020B0604020202020204" charset="0"/>
                  <a:cs typeface="Arial" panose="020B0604020202020204" pitchFamily="34" charset="0"/>
                </a:rPr>
                <a:t> 5 </a:t>
              </a:r>
              <a:r>
                <a:rPr lang="en-US" sz="3200" b="1" dirty="0" err="1" smtClean="0">
                  <a:latin typeface="#9Slide03 SFU Futura_12" panose="020B0604020202020204" charset="0"/>
                  <a:cs typeface="Arial" panose="020B0604020202020204" pitchFamily="34" charset="0"/>
                </a:rPr>
                <a:t>triệu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người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trở</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lên</a:t>
              </a:r>
              <a:r>
                <a:rPr lang="en-US" sz="3200" b="1" dirty="0" smtClean="0">
                  <a:latin typeface="#9Slide03 SFU Futura_12" panose="020B0604020202020204" charset="0"/>
                  <a:cs typeface="Arial" panose="020B0604020202020204" pitchFamily="34" charset="0"/>
                </a:rPr>
                <a:t> ở </a:t>
              </a:r>
              <a:r>
                <a:rPr lang="en-US" sz="3200" b="1" dirty="0" err="1" smtClean="0">
                  <a:latin typeface="#9Slide03 SFU Futura_12" panose="020B0604020202020204" charset="0"/>
                  <a:cs typeface="Arial" panose="020B0604020202020204" pitchFamily="34" charset="0"/>
                </a:rPr>
                <a:t>châu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Âu</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43" name="Picture 4" descr="Thinking Person PNG Image &amp;amp; PSD File Free Download - Lovepik | 401333021"/>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021755" y="1867131"/>
              <a:ext cx="1420597" cy="1523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7719" y="-49859"/>
            <a:ext cx="5396364" cy="979017"/>
            <a:chOff x="37719" y="-49859"/>
            <a:chExt cx="5396364" cy="979017"/>
          </a:xfrm>
        </p:grpSpPr>
        <p:grpSp>
          <p:nvGrpSpPr>
            <p:cNvPr id="31" name="Group 30"/>
            <p:cNvGrpSpPr/>
            <p:nvPr/>
          </p:nvGrpSpPr>
          <p:grpSpPr>
            <a:xfrm>
              <a:off x="149690" y="130973"/>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pic>
        <p:nvPicPr>
          <p:cNvPr id="3" name="Picture 2"/>
          <p:cNvPicPr>
            <a:picLocks noChangeAspect="1"/>
          </p:cNvPicPr>
          <p:nvPr/>
        </p:nvPicPr>
        <p:blipFill>
          <a:blip r:embed="rId7"/>
          <a:stretch>
            <a:fillRect/>
          </a:stretch>
        </p:blipFill>
        <p:spPr>
          <a:xfrm>
            <a:off x="5669383" y="0"/>
            <a:ext cx="6522617" cy="6858000"/>
          </a:xfrm>
          <a:prstGeom prst="rect">
            <a:avLst/>
          </a:prstGeom>
        </p:spPr>
      </p:pic>
      <p:sp>
        <p:nvSpPr>
          <p:cNvPr id="21" name="Rectangle 20"/>
          <p:cNvSpPr/>
          <p:nvPr/>
        </p:nvSpPr>
        <p:spPr>
          <a:xfrm>
            <a:off x="5716823" y="6126501"/>
            <a:ext cx="4919468" cy="707886"/>
          </a:xfrm>
          <a:prstGeom prst="rect">
            <a:avLst/>
          </a:prstGeom>
        </p:spPr>
        <p:txBody>
          <a:bodyPr wrap="square">
            <a:spAutoFit/>
          </a:bodyPr>
          <a:lstStyle/>
          <a:p>
            <a:pPr algn="ctr"/>
            <a:r>
              <a:rPr lang="en-US" sz="2000" b="1" dirty="0" err="1" smtClean="0">
                <a:latin typeface="#9Slide03 SFU Futura_12" panose="020B0604020202020204" charset="0"/>
                <a:cs typeface="Arial" panose="020B0604020202020204" pitchFamily="34" charset="0"/>
              </a:rPr>
              <a:t>Bản</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đồ</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tỉ</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lệ</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dân</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đô</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thị</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và</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một</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số</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đô</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thị</a:t>
            </a:r>
            <a:r>
              <a:rPr lang="en-US" sz="2000" b="1" dirty="0" smtClean="0">
                <a:latin typeface="#9Slide03 SFU Futura_12" panose="020B0604020202020204" charset="0"/>
                <a:cs typeface="Arial" panose="020B0604020202020204" pitchFamily="34" charset="0"/>
              </a:rPr>
              <a:t> ở </a:t>
            </a:r>
            <a:r>
              <a:rPr lang="en-US" sz="2000" b="1" dirty="0" err="1" smtClean="0">
                <a:latin typeface="#9Slide03 SFU Futura_12" panose="020B0604020202020204" charset="0"/>
                <a:cs typeface="Arial" panose="020B0604020202020204" pitchFamily="34" charset="0"/>
              </a:rPr>
              <a:t>châu</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Âu</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năm</a:t>
            </a:r>
            <a:r>
              <a:rPr lang="en-US" sz="2000" b="1" dirty="0" smtClean="0">
                <a:latin typeface="#9Slide03 SFU Futura_12" panose="020B0604020202020204" charset="0"/>
                <a:cs typeface="Arial" panose="020B0604020202020204" pitchFamily="34" charset="0"/>
              </a:rPr>
              <a:t> 2020</a:t>
            </a:r>
            <a:endParaRPr lang="en-US" sz="2000" dirty="0"/>
          </a:p>
        </p:txBody>
      </p:sp>
      <p:pic>
        <p:nvPicPr>
          <p:cNvPr id="17" name="Picture 2" descr="Biểu tượng - Thời trang thành phố hoạ png tải về - Miễn phí trong suốt Máy  Tính Nền png Tải về."/>
          <p:cNvPicPr>
            <a:picLocks noChangeAspect="1" noChangeArrowheads="1"/>
          </p:cNvPicPr>
          <p:nvPr/>
        </p:nvPicPr>
        <p:blipFill rotWithShape="1">
          <a:blip r:embed="rId8">
            <a:extLst>
              <a:ext uri="{28A0092B-C50C-407E-A947-70E740481C1C}">
                <a14:useLocalDpi xmlns:a14="http://schemas.microsoft.com/office/drawing/2010/main" val="0"/>
              </a:ext>
            </a:extLst>
          </a:blip>
          <a:srcRect l="5698" r="5469" b="24003"/>
          <a:stretch/>
        </p:blipFill>
        <p:spPr bwMode="auto">
          <a:xfrm>
            <a:off x="37719" y="4711670"/>
            <a:ext cx="5605320" cy="213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40302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719" y="-49859"/>
            <a:ext cx="5396364" cy="979017"/>
            <a:chOff x="37719" y="-49859"/>
            <a:chExt cx="5396364" cy="979017"/>
          </a:xfrm>
        </p:grpSpPr>
        <p:grpSp>
          <p:nvGrpSpPr>
            <p:cNvPr id="31" name="Group 30"/>
            <p:cNvGrpSpPr/>
            <p:nvPr/>
          </p:nvGrpSpPr>
          <p:grpSpPr>
            <a:xfrm>
              <a:off x="149690" y="130973"/>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pic>
        <p:nvPicPr>
          <p:cNvPr id="3" name="Picture 2"/>
          <p:cNvPicPr>
            <a:picLocks noChangeAspect="1"/>
          </p:cNvPicPr>
          <p:nvPr/>
        </p:nvPicPr>
        <p:blipFill>
          <a:blip r:embed="rId5"/>
          <a:stretch>
            <a:fillRect/>
          </a:stretch>
        </p:blipFill>
        <p:spPr>
          <a:xfrm>
            <a:off x="5669383" y="0"/>
            <a:ext cx="6522617" cy="6858000"/>
          </a:xfrm>
          <a:prstGeom prst="rect">
            <a:avLst/>
          </a:prstGeom>
        </p:spPr>
      </p:pic>
      <p:sp>
        <p:nvSpPr>
          <p:cNvPr id="21" name="Rectangle 20"/>
          <p:cNvSpPr/>
          <p:nvPr/>
        </p:nvSpPr>
        <p:spPr>
          <a:xfrm>
            <a:off x="5716823" y="6126501"/>
            <a:ext cx="4919468" cy="707886"/>
          </a:xfrm>
          <a:prstGeom prst="rect">
            <a:avLst/>
          </a:prstGeom>
        </p:spPr>
        <p:txBody>
          <a:bodyPr wrap="square">
            <a:spAutoFit/>
          </a:bodyPr>
          <a:lstStyle/>
          <a:p>
            <a:pPr algn="ctr"/>
            <a:r>
              <a:rPr lang="en-US" sz="2000" b="1" dirty="0" err="1" smtClean="0">
                <a:latin typeface="#9Slide03 SFU Futura_12" panose="020B0604020202020204" charset="0"/>
                <a:cs typeface="Arial" panose="020B0604020202020204" pitchFamily="34" charset="0"/>
              </a:rPr>
              <a:t>Bản</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đồ</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tỉ</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lệ</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dân</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đô</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thị</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và</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một</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số</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đô</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thị</a:t>
            </a:r>
            <a:r>
              <a:rPr lang="en-US" sz="2000" b="1" dirty="0" smtClean="0">
                <a:latin typeface="#9Slide03 SFU Futura_12" panose="020B0604020202020204" charset="0"/>
                <a:cs typeface="Arial" panose="020B0604020202020204" pitchFamily="34" charset="0"/>
              </a:rPr>
              <a:t> ở </a:t>
            </a:r>
            <a:r>
              <a:rPr lang="en-US" sz="2000" b="1" dirty="0" err="1" smtClean="0">
                <a:latin typeface="#9Slide03 SFU Futura_12" panose="020B0604020202020204" charset="0"/>
                <a:cs typeface="Arial" panose="020B0604020202020204" pitchFamily="34" charset="0"/>
              </a:rPr>
              <a:t>châu</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Âu</a:t>
            </a:r>
            <a:r>
              <a:rPr lang="en-US" sz="2000" b="1" dirty="0" smtClean="0">
                <a:latin typeface="#9Slide03 SFU Futura_12" panose="020B0604020202020204" charset="0"/>
                <a:cs typeface="Arial" panose="020B0604020202020204" pitchFamily="34" charset="0"/>
              </a:rPr>
              <a:t>, </a:t>
            </a:r>
            <a:r>
              <a:rPr lang="en-US" sz="2000" b="1" dirty="0" err="1" smtClean="0">
                <a:latin typeface="#9Slide03 SFU Futura_12" panose="020B0604020202020204" charset="0"/>
                <a:cs typeface="Arial" panose="020B0604020202020204" pitchFamily="34" charset="0"/>
              </a:rPr>
              <a:t>năm</a:t>
            </a:r>
            <a:r>
              <a:rPr lang="en-US" sz="2000" b="1" dirty="0" smtClean="0">
                <a:latin typeface="#9Slide03 SFU Futura_12" panose="020B0604020202020204" charset="0"/>
                <a:cs typeface="Arial" panose="020B0604020202020204" pitchFamily="34" charset="0"/>
              </a:rPr>
              <a:t> 2020</a:t>
            </a:r>
            <a:endParaRPr lang="en-US" sz="2000" dirty="0"/>
          </a:p>
        </p:txBody>
      </p:sp>
      <p:sp>
        <p:nvSpPr>
          <p:cNvPr id="17" name="Rectangle 16"/>
          <p:cNvSpPr/>
          <p:nvPr/>
        </p:nvSpPr>
        <p:spPr>
          <a:xfrm>
            <a:off x="356381" y="1061166"/>
            <a:ext cx="4769801" cy="1077218"/>
          </a:xfrm>
          <a:prstGeom prst="rect">
            <a:avLst/>
          </a:prstGeom>
        </p:spPr>
        <p:txBody>
          <a:bodyPr wrap="square">
            <a:spAutoFit/>
          </a:bodyPr>
          <a:lstStyle/>
          <a:p>
            <a:pPr algn="ctr"/>
            <a:r>
              <a:rPr lang="en-US" sz="3200" b="1" dirty="0" err="1">
                <a:solidFill>
                  <a:srgbClr val="FF0000"/>
                </a:solidFill>
                <a:latin typeface="#9Slide03 SFU Futura_12" panose="020B0604020202020204" charset="0"/>
                <a:cs typeface="Arial" panose="020B0604020202020204" pitchFamily="34" charset="0"/>
              </a:rPr>
              <a:t>C</a:t>
            </a:r>
            <a:r>
              <a:rPr lang="en-US" sz="3200" b="1" dirty="0" err="1" smtClean="0">
                <a:solidFill>
                  <a:srgbClr val="FF0000"/>
                </a:solidFill>
                <a:latin typeface="#9Slide03 SFU Futura_12" panose="020B0604020202020204" charset="0"/>
                <a:cs typeface="Arial" panose="020B0604020202020204" pitchFamily="34" charset="0"/>
              </a:rPr>
              <a:t>ác</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đô</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thị</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từ</a:t>
            </a:r>
            <a:r>
              <a:rPr lang="en-US" sz="3200" b="1" dirty="0" smtClean="0">
                <a:solidFill>
                  <a:srgbClr val="FF0000"/>
                </a:solidFill>
                <a:latin typeface="#9Slide03 SFU Futura_12" panose="020B0604020202020204" charset="0"/>
                <a:cs typeface="Arial" panose="020B0604020202020204" pitchFamily="34" charset="0"/>
              </a:rPr>
              <a:t> 5 </a:t>
            </a:r>
            <a:r>
              <a:rPr lang="en-US" sz="3200" b="1" dirty="0" err="1" smtClean="0">
                <a:solidFill>
                  <a:srgbClr val="FF0000"/>
                </a:solidFill>
                <a:latin typeface="#9Slide03 SFU Futura_12" panose="020B0604020202020204" charset="0"/>
                <a:cs typeface="Arial" panose="020B0604020202020204" pitchFamily="34" charset="0"/>
              </a:rPr>
              <a:t>triệu</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người</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trở</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lên</a:t>
            </a:r>
            <a:r>
              <a:rPr lang="en-US" sz="3200" b="1" dirty="0" smtClean="0">
                <a:solidFill>
                  <a:srgbClr val="FF0000"/>
                </a:solidFill>
                <a:latin typeface="#9Slide03 SFU Futura_12" panose="020B0604020202020204" charset="0"/>
                <a:cs typeface="Arial" panose="020B0604020202020204" pitchFamily="34" charset="0"/>
              </a:rPr>
              <a:t> ở </a:t>
            </a:r>
            <a:r>
              <a:rPr lang="en-US" sz="3200" b="1" dirty="0" err="1" smtClean="0">
                <a:solidFill>
                  <a:srgbClr val="FF0000"/>
                </a:solidFill>
                <a:latin typeface="#9Slide03 SFU Futura_12" panose="020B0604020202020204" charset="0"/>
                <a:cs typeface="Arial" panose="020B0604020202020204" pitchFamily="34" charset="0"/>
              </a:rPr>
              <a:t>châu</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Âu</a:t>
            </a:r>
            <a:r>
              <a:rPr lang="en-US" sz="3200" b="1" dirty="0">
                <a:solidFill>
                  <a:srgbClr val="FF0000"/>
                </a:solidFill>
                <a:latin typeface="#9Slide03 SFU Futura_12" panose="020B0604020202020204" charset="0"/>
                <a:cs typeface="Arial" panose="020B0604020202020204" pitchFamily="34" charset="0"/>
              </a:rPr>
              <a:t>:</a:t>
            </a:r>
          </a:p>
        </p:txBody>
      </p:sp>
      <p:sp>
        <p:nvSpPr>
          <p:cNvPr id="2" name="Oval 1"/>
          <p:cNvSpPr/>
          <p:nvPr/>
        </p:nvSpPr>
        <p:spPr>
          <a:xfrm>
            <a:off x="9379528" y="2800016"/>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17836" y="2510468"/>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7778" y="2378092"/>
            <a:ext cx="3148619" cy="523220"/>
          </a:xfrm>
          <a:prstGeom prst="rect">
            <a:avLst/>
          </a:prstGeom>
        </p:spPr>
        <p:txBody>
          <a:bodyPr wrap="none">
            <a:spAutoFit/>
          </a:bodyPr>
          <a:lstStyle/>
          <a:p>
            <a:pPr algn="ctr"/>
            <a:r>
              <a:rPr lang="en-US" sz="2800" b="1" dirty="0" err="1" smtClean="0">
                <a:latin typeface="#9Slide03 SFU Futura_12" panose="00000400000000000000" pitchFamily="2" charset="0"/>
                <a:cs typeface="Arial" panose="020B0604020202020204" pitchFamily="34" charset="0"/>
              </a:rPr>
              <a:t>Xanh</a:t>
            </a:r>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Pê</a:t>
            </a:r>
            <a:r>
              <a:rPr lang="en-US" sz="2800" b="1" dirty="0">
                <a:latin typeface="#9Slide03 SFU Futura_12" panose="00000400000000000000" pitchFamily="2" charset="0"/>
                <a:cs typeface="Arial" panose="020B0604020202020204" pitchFamily="34" charset="0"/>
              </a:rPr>
              <a:t> </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téc</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bua</a:t>
            </a:r>
            <a:endParaRPr lang="en-US" sz="2800" b="1" dirty="0">
              <a:latin typeface="#9Slide03 SFU Futura_12" panose="00000400000000000000" pitchFamily="2" charset="0"/>
              <a:cs typeface="Arial" panose="020B0604020202020204" pitchFamily="34" charset="0"/>
            </a:endParaRPr>
          </a:p>
        </p:txBody>
      </p:sp>
      <p:sp>
        <p:nvSpPr>
          <p:cNvPr id="20" name="Oval 19"/>
          <p:cNvSpPr/>
          <p:nvPr/>
        </p:nvSpPr>
        <p:spPr>
          <a:xfrm>
            <a:off x="209124" y="3028949"/>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24954" y="2901312"/>
            <a:ext cx="1584088" cy="523220"/>
          </a:xfrm>
          <a:prstGeom prst="rect">
            <a:avLst/>
          </a:prstGeom>
        </p:spPr>
        <p:txBody>
          <a:bodyPr wrap="none">
            <a:spAutoFit/>
          </a:bodyPr>
          <a:lstStyle/>
          <a:p>
            <a:pPr algn="ctr"/>
            <a:r>
              <a:rPr lang="en-US" sz="2800" b="1" dirty="0" smtClean="0">
                <a:latin typeface="#9Slide03 SFU Futura_12" panose="00000400000000000000" pitchFamily="2" charset="0"/>
                <a:cs typeface="Arial" panose="020B0604020202020204" pitchFamily="34" charset="0"/>
              </a:rPr>
              <a:t>Ma – </a:t>
            </a:r>
            <a:r>
              <a:rPr lang="en-US" sz="2800" b="1" dirty="0" err="1" smtClean="0">
                <a:latin typeface="#9Slide03 SFU Futura_12" panose="00000400000000000000" pitchFamily="2" charset="0"/>
                <a:cs typeface="Arial" panose="020B0604020202020204" pitchFamily="34" charset="0"/>
              </a:rPr>
              <a:t>đrit</a:t>
            </a:r>
            <a:endParaRPr lang="en-US" sz="2800" b="1" dirty="0">
              <a:latin typeface="#9Slide03 SFU Futura_12" panose="00000400000000000000" pitchFamily="2" charset="0"/>
              <a:cs typeface="Arial" panose="020B0604020202020204" pitchFamily="34" charset="0"/>
            </a:endParaRPr>
          </a:p>
        </p:txBody>
      </p:sp>
      <p:sp>
        <p:nvSpPr>
          <p:cNvPr id="23" name="Oval 22"/>
          <p:cNvSpPr/>
          <p:nvPr/>
        </p:nvSpPr>
        <p:spPr>
          <a:xfrm>
            <a:off x="191700" y="3597202"/>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26474" y="3473087"/>
            <a:ext cx="2855269" cy="523220"/>
          </a:xfrm>
          <a:prstGeom prst="rect">
            <a:avLst/>
          </a:prstGeom>
        </p:spPr>
        <p:txBody>
          <a:bodyPr wrap="none">
            <a:spAutoFit/>
          </a:bodyPr>
          <a:lstStyle/>
          <a:p>
            <a:pPr algn="ctr"/>
            <a:r>
              <a:rPr lang="en-US" sz="2800" b="1" dirty="0" err="1" smtClean="0">
                <a:latin typeface="#9Slide03 SFU Futura_12" panose="00000400000000000000" pitchFamily="2" charset="0"/>
                <a:cs typeface="Arial" panose="020B0604020202020204" pitchFamily="34" charset="0"/>
              </a:rPr>
              <a:t>Bác</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xê</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lô</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na</a:t>
            </a:r>
            <a:endParaRPr lang="en-US" sz="2800" b="1" dirty="0">
              <a:latin typeface="#9Slide03 SFU Futura_12" panose="00000400000000000000" pitchFamily="2" charset="0"/>
              <a:cs typeface="Arial" panose="020B0604020202020204" pitchFamily="34" charset="0"/>
            </a:endParaRPr>
          </a:p>
        </p:txBody>
      </p:sp>
      <p:sp>
        <p:nvSpPr>
          <p:cNvPr id="27" name="Oval 26"/>
          <p:cNvSpPr/>
          <p:nvPr/>
        </p:nvSpPr>
        <p:spPr>
          <a:xfrm>
            <a:off x="209124" y="4211746"/>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47778" y="4084109"/>
            <a:ext cx="1619354" cy="523220"/>
          </a:xfrm>
          <a:prstGeom prst="rect">
            <a:avLst/>
          </a:prstGeom>
        </p:spPr>
        <p:txBody>
          <a:bodyPr wrap="none">
            <a:spAutoFit/>
          </a:bodyPr>
          <a:lstStyle/>
          <a:p>
            <a:pPr algn="ctr"/>
            <a:r>
              <a:rPr lang="en-US" sz="2800" b="1" dirty="0" err="1" smtClean="0">
                <a:latin typeface="#9Slide03 SFU Futura_12" panose="00000400000000000000" pitchFamily="2" charset="0"/>
                <a:cs typeface="Arial" panose="020B0604020202020204" pitchFamily="34" charset="0"/>
              </a:rPr>
              <a:t>Luân</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Đôn</a:t>
            </a:r>
            <a:endParaRPr lang="en-US" sz="2800" b="1" dirty="0">
              <a:latin typeface="#9Slide03 SFU Futura_12" panose="00000400000000000000" pitchFamily="2" charset="0"/>
              <a:cs typeface="Arial" panose="020B0604020202020204" pitchFamily="34" charset="0"/>
            </a:endParaRPr>
          </a:p>
        </p:txBody>
      </p:sp>
      <p:sp>
        <p:nvSpPr>
          <p:cNvPr id="29" name="Oval 28"/>
          <p:cNvSpPr/>
          <p:nvPr/>
        </p:nvSpPr>
        <p:spPr>
          <a:xfrm>
            <a:off x="6220692" y="5086016"/>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910546" y="5004288"/>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124680" y="3843907"/>
            <a:ext cx="277090" cy="304800"/>
          </a:xfrm>
          <a:prstGeom prst="ellipse">
            <a:avLst/>
          </a:prstGeom>
          <a:solidFill>
            <a:srgbClr val="D8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124680" y="4186875"/>
            <a:ext cx="277090" cy="304800"/>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09124" y="4811483"/>
            <a:ext cx="277090" cy="304800"/>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17778" y="4695131"/>
            <a:ext cx="1109599" cy="523220"/>
          </a:xfrm>
          <a:prstGeom prst="rect">
            <a:avLst/>
          </a:prstGeom>
        </p:spPr>
        <p:txBody>
          <a:bodyPr wrap="none">
            <a:spAutoFit/>
          </a:bodyPr>
          <a:lstStyle/>
          <a:p>
            <a:pPr algn="ctr"/>
            <a:r>
              <a:rPr lang="en-US" sz="2800" b="1" dirty="0" smtClean="0">
                <a:latin typeface="#9Slide03 SFU Futura_12" panose="00000400000000000000" pitchFamily="2" charset="0"/>
                <a:cs typeface="Arial" panose="020B0604020202020204" pitchFamily="34" charset="0"/>
              </a:rPr>
              <a:t>Pa - </a:t>
            </a:r>
            <a:r>
              <a:rPr lang="en-US" sz="2800" b="1" dirty="0" err="1" smtClean="0">
                <a:latin typeface="#9Slide03 SFU Futura_12" panose="00000400000000000000" pitchFamily="2" charset="0"/>
                <a:cs typeface="Arial" panose="020B0604020202020204" pitchFamily="34" charset="0"/>
              </a:rPr>
              <a:t>ri</a:t>
            </a:r>
            <a:endParaRPr lang="en-US" sz="2800" b="1" dirty="0">
              <a:latin typeface="#9Slide03 SFU Futura_12" panose="00000400000000000000" pitchFamily="2" charset="0"/>
              <a:cs typeface="Arial" panose="020B0604020202020204" pitchFamily="34" charset="0"/>
            </a:endParaRPr>
          </a:p>
        </p:txBody>
      </p:sp>
      <p:sp>
        <p:nvSpPr>
          <p:cNvPr id="38" name="Oval 37"/>
          <p:cNvSpPr/>
          <p:nvPr/>
        </p:nvSpPr>
        <p:spPr>
          <a:xfrm>
            <a:off x="209124" y="5364798"/>
            <a:ext cx="277090" cy="304800"/>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35082" y="5268191"/>
            <a:ext cx="2383987" cy="523220"/>
          </a:xfrm>
          <a:prstGeom prst="rect">
            <a:avLst/>
          </a:prstGeom>
        </p:spPr>
        <p:txBody>
          <a:bodyPr wrap="none">
            <a:spAutoFit/>
          </a:bodyPr>
          <a:lstStyle/>
          <a:p>
            <a:pPr algn="ctr"/>
            <a:r>
              <a:rPr lang="en-US" sz="2800" b="1" dirty="0" smtClean="0">
                <a:latin typeface="#9Slide03 SFU Futura_12" panose="00000400000000000000" pitchFamily="2" charset="0"/>
                <a:cs typeface="Arial" panose="020B0604020202020204" pitchFamily="34" charset="0"/>
              </a:rPr>
              <a:t>Mat – </a:t>
            </a:r>
            <a:r>
              <a:rPr lang="en-US" sz="2800" b="1" dirty="0" err="1" smtClean="0">
                <a:latin typeface="#9Slide03 SFU Futura_12" panose="00000400000000000000" pitchFamily="2" charset="0"/>
                <a:cs typeface="Arial" panose="020B0604020202020204" pitchFamily="34" charset="0"/>
              </a:rPr>
              <a:t>xcơ</a:t>
            </a:r>
            <a:r>
              <a:rPr lang="en-US" sz="2800" b="1" dirty="0" smtClean="0">
                <a:latin typeface="#9Slide03 SFU Futura_12" panose="00000400000000000000" pitchFamily="2" charset="0"/>
                <a:cs typeface="Arial" panose="020B0604020202020204" pitchFamily="34" charset="0"/>
              </a:rPr>
              <a:t> - </a:t>
            </a:r>
            <a:r>
              <a:rPr lang="en-US" sz="2800" b="1" dirty="0" err="1" smtClean="0">
                <a:latin typeface="#9Slide03 SFU Futura_12" panose="00000400000000000000" pitchFamily="2" charset="0"/>
                <a:cs typeface="Arial" panose="020B0604020202020204" pitchFamily="34" charset="0"/>
              </a:rPr>
              <a:t>va</a:t>
            </a:r>
            <a:endParaRPr lang="en-US" sz="2800" b="1" dirty="0">
              <a:latin typeface="#9Slide03 SFU Futura_12" panose="00000400000000000000" pitchFamily="2" charset="0"/>
              <a:cs typeface="Arial" panose="020B0604020202020204" pitchFamily="34" charset="0"/>
            </a:endParaRPr>
          </a:p>
        </p:txBody>
      </p:sp>
      <p:sp>
        <p:nvSpPr>
          <p:cNvPr id="40" name="Oval 39"/>
          <p:cNvSpPr/>
          <p:nvPr/>
        </p:nvSpPr>
        <p:spPr>
          <a:xfrm>
            <a:off x="10061843" y="3333749"/>
            <a:ext cx="277090" cy="304800"/>
          </a:xfrm>
          <a:prstGeom prst="ellipse">
            <a:avLst/>
          </a:prstGeom>
          <a:solidFill>
            <a:srgbClr val="00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53349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18" grpId="0" animBg="1"/>
      <p:bldP spid="4" grpId="0"/>
      <p:bldP spid="20" grpId="0" animBg="1"/>
      <p:bldP spid="22" grpId="0"/>
      <p:bldP spid="23" grpId="0" animBg="1"/>
      <p:bldP spid="24" grpId="0"/>
      <p:bldP spid="27" grpId="0" animBg="1"/>
      <p:bldP spid="28" grpId="0"/>
      <p:bldP spid="29" grpId="0" animBg="1"/>
      <p:bldP spid="30" grpId="0" animBg="1"/>
      <p:bldP spid="32" grpId="0" animBg="1"/>
      <p:bldP spid="33" grpId="0" animBg="1"/>
      <p:bldP spid="36" grpId="0" animBg="1"/>
      <p:bldP spid="37" grpId="0"/>
      <p:bldP spid="38" grpId="0" animBg="1"/>
      <p:bldP spid="39" grpId="0"/>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639191" y="-126568"/>
            <a:ext cx="5986466" cy="1207481"/>
            <a:chOff x="-632751" y="-5892"/>
            <a:chExt cx="3770614" cy="1207481"/>
          </a:xfrm>
        </p:grpSpPr>
        <p:sp>
          <p:nvSpPr>
            <p:cNvPr id="17" name="Flowchart: Terminator 16">
              <a:extLst>
                <a:ext uri="{FF2B5EF4-FFF2-40B4-BE49-F238E27FC236}">
                  <a16:creationId xmlns:a16="http://schemas.microsoft.com/office/drawing/2014/main" id="{454EC65F-9461-4D3A-AD62-5A0132ABA328}"/>
                </a:ext>
              </a:extLst>
            </p:cNvPr>
            <p:cNvSpPr/>
            <p:nvPr/>
          </p:nvSpPr>
          <p:spPr>
            <a:xfrm>
              <a:off x="-326782" y="192923"/>
              <a:ext cx="3464645" cy="809853"/>
            </a:xfrm>
            <a:prstGeom prst="flowChartTerminator">
              <a:avLst/>
            </a:prstGeom>
            <a:solidFill>
              <a:srgbClr val="006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9Slide03 SFU Futura_12" panose="020B0604020202020204" charset="0"/>
                  <a:cs typeface="Arial" panose="020B0604020202020204" pitchFamily="34" charset="0"/>
                </a:rPr>
                <a:t>NỘI DUNG CHÍNH</a:t>
              </a:r>
              <a:endParaRPr lang="en-US" sz="3600" b="1" dirty="0">
                <a:solidFill>
                  <a:schemeClr val="bg1"/>
                </a:solidFill>
                <a:latin typeface="#9Slide03 SFU Futura_12" panose="020B0604020202020204" charset="0"/>
                <a:cs typeface="Arial" panose="020B0604020202020204" pitchFamily="34" charset="0"/>
              </a:endParaRPr>
            </a:p>
          </p:txBody>
        </p:sp>
        <p:pic>
          <p:nvPicPr>
            <p:cNvPr id="18" name="Picture 17">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632751" y="-5892"/>
              <a:ext cx="917905" cy="1207481"/>
            </a:xfrm>
            <a:prstGeom prst="rect">
              <a:avLst/>
            </a:prstGeom>
          </p:spPr>
        </p:pic>
      </p:grpSp>
      <p:grpSp>
        <p:nvGrpSpPr>
          <p:cNvPr id="32" name="Group 31"/>
          <p:cNvGrpSpPr/>
          <p:nvPr/>
        </p:nvGrpSpPr>
        <p:grpSpPr>
          <a:xfrm>
            <a:off x="37719" y="-49859"/>
            <a:ext cx="5396364" cy="979017"/>
            <a:chOff x="37719" y="-49859"/>
            <a:chExt cx="5396364" cy="979017"/>
          </a:xfrm>
        </p:grpSpPr>
        <p:grpSp>
          <p:nvGrpSpPr>
            <p:cNvPr id="36" name="Group 35"/>
            <p:cNvGrpSpPr/>
            <p:nvPr/>
          </p:nvGrpSpPr>
          <p:grpSpPr>
            <a:xfrm>
              <a:off x="149690" y="130973"/>
              <a:ext cx="5284393" cy="798185"/>
              <a:chOff x="1" y="23613"/>
              <a:chExt cx="5284393" cy="798185"/>
            </a:xfrm>
          </p:grpSpPr>
          <p:sp>
            <p:nvSpPr>
              <p:cNvPr id="39"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1" name="TextBox 40">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2. </a:t>
                </a:r>
                <a:r>
                  <a:rPr lang="en-US" sz="4000" b="1" dirty="0" smtClean="0">
                    <a:solidFill>
                      <a:srgbClr val="002060"/>
                    </a:solidFill>
                    <a:latin typeface="#9Slide03 Oswald Medium" panose="00000600000000000000" pitchFamily="2" charset="0"/>
                  </a:rPr>
                  <a:t>ĐÔ THỊ HÓA</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7" name="Picture 3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500" r="91500">
                          <a14:foregroundMark x1="19200" y1="68426" x2="85600" y2="70370"/>
                          <a14:foregroundMark x1="91500" y1="64352" x2="91500" y2="64352"/>
                          <a14:foregroundMark x1="8500" y1="64722" x2="8500" y2="64722"/>
                        </a14:backgroundRemoval>
                      </a14:imgEffect>
                    </a14:imgLayer>
                  </a14:imgProps>
                </a:ext>
              </a:extLst>
            </a:blip>
            <a:srcRect l="4764" t="21700" r="4764" b="27845"/>
            <a:stretch/>
          </p:blipFill>
          <p:spPr>
            <a:xfrm>
              <a:off x="37719" y="-49859"/>
              <a:ext cx="1478870" cy="890716"/>
            </a:xfrm>
            <a:prstGeom prst="rect">
              <a:avLst/>
            </a:prstGeom>
          </p:spPr>
        </p:pic>
      </p:grpSp>
      <p:sp>
        <p:nvSpPr>
          <p:cNvPr id="49" name="Rectangle 48"/>
          <p:cNvSpPr/>
          <p:nvPr/>
        </p:nvSpPr>
        <p:spPr>
          <a:xfrm>
            <a:off x="310315" y="4291291"/>
            <a:ext cx="2955373" cy="1938992"/>
          </a:xfrm>
          <a:prstGeom prst="rect">
            <a:avLst/>
          </a:prstGeom>
        </p:spPr>
        <p:txBody>
          <a:bodyPr wrap="square">
            <a:spAutoFit/>
          </a:bodyPr>
          <a:lstStyle/>
          <a:p>
            <a:pPr algn="just"/>
            <a:r>
              <a:rPr lang="en-US" sz="2400" b="1" dirty="0" err="1" smtClean="0">
                <a:latin typeface="#9Slide03 SFU Futura_12" panose="020B0604020202020204" charset="0"/>
                <a:cs typeface="Arial" panose="020B0604020202020204" pitchFamily="34" charset="0"/>
              </a:rPr>
              <a:t>Đô</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thị</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hóa</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đang</a:t>
            </a:r>
            <a:r>
              <a:rPr lang="en-US" sz="2400" b="1" dirty="0" smtClean="0">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mở</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rộng</a:t>
            </a:r>
            <a:r>
              <a:rPr lang="en-US" sz="2400" b="1" dirty="0" smtClean="0">
                <a:latin typeface="#9Slide03 SFU Futura_12" panose="020B0604020202020204" charset="0"/>
                <a:cs typeface="Arial" panose="020B0604020202020204" pitchFamily="34" charset="0"/>
              </a:rPr>
              <a:t>, </a:t>
            </a:r>
            <a:r>
              <a:rPr lang="en-US" sz="2400" b="1" dirty="0" err="1">
                <a:latin typeface="#9Slide03 SFU Futura_12" panose="020B0604020202020204" charset="0"/>
                <a:cs typeface="Arial" panose="020B0604020202020204" pitchFamily="34" charset="0"/>
              </a:rPr>
              <a:t>c</a:t>
            </a:r>
            <a:r>
              <a:rPr lang="en-US" sz="2400" b="1" dirty="0" err="1" smtClean="0">
                <a:latin typeface="#9Slide03 SFU Futura_12" panose="020B0604020202020204" charset="0"/>
                <a:cs typeface="Arial" panose="020B0604020202020204" pitchFamily="34" charset="0"/>
              </a:rPr>
              <a:t>ác</a:t>
            </a:r>
            <a:r>
              <a:rPr lang="en-US" sz="2400" b="1" dirty="0" smtClean="0">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đô</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thị</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vệ</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tinh</a:t>
            </a:r>
            <a:r>
              <a:rPr lang="en-US" sz="2400" b="1" dirty="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xuất</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hiện</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ngày</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càng</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nhiều</a:t>
            </a:r>
            <a:r>
              <a:rPr lang="en-US" sz="2400" b="1" dirty="0">
                <a:latin typeface="#9Slide03 SFU Futura_12" panose="020B0604020202020204" charset="0"/>
                <a:cs typeface="Arial" panose="020B0604020202020204" pitchFamily="34" charset="0"/>
              </a:rPr>
              <a:t>.</a:t>
            </a:r>
            <a:endParaRPr lang="en-US" sz="2400" dirty="0"/>
          </a:p>
        </p:txBody>
      </p:sp>
      <p:sp>
        <p:nvSpPr>
          <p:cNvPr id="50" name="Rectangle 49"/>
          <p:cNvSpPr/>
          <p:nvPr/>
        </p:nvSpPr>
        <p:spPr>
          <a:xfrm>
            <a:off x="7096515" y="1272871"/>
            <a:ext cx="4347340" cy="1015663"/>
          </a:xfrm>
          <a:prstGeom prst="rect">
            <a:avLst/>
          </a:prstGeom>
        </p:spPr>
        <p:txBody>
          <a:bodyPr wrap="square">
            <a:spAutoFit/>
          </a:bodyPr>
          <a:lstStyle/>
          <a:p>
            <a:pPr algn="just"/>
            <a:r>
              <a:rPr lang="en-US" sz="2400" b="1" dirty="0" err="1" smtClean="0">
                <a:solidFill>
                  <a:srgbClr val="685B93"/>
                </a:solidFill>
                <a:latin typeface="#9Slide03 SFU Futura_12" panose="020B0604020202020204" charset="0"/>
                <a:cs typeface="Arial" panose="020B0604020202020204" pitchFamily="34" charset="0"/>
              </a:rPr>
              <a:t>Mức</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độ</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đô</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thị</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hóa</a:t>
            </a:r>
            <a:r>
              <a:rPr lang="en-US" sz="2400" b="1" dirty="0" smtClean="0">
                <a:solidFill>
                  <a:srgbClr val="685B93"/>
                </a:solidFill>
                <a:latin typeface="#9Slide03 SFU Futura_12" panose="020B0604020202020204" charset="0"/>
                <a:cs typeface="Arial" panose="020B0604020202020204" pitchFamily="34" charset="0"/>
              </a:rPr>
              <a:t> </a:t>
            </a:r>
            <a:r>
              <a:rPr lang="en-US" sz="3600" b="1" dirty="0" err="1" smtClean="0">
                <a:solidFill>
                  <a:srgbClr val="FF0000"/>
                </a:solidFill>
                <a:latin typeface="#9Slide03 SFU Futura_12" panose="020B0604020202020204" charset="0"/>
                <a:cs typeface="Arial" panose="020B0604020202020204" pitchFamily="34" charset="0"/>
              </a:rPr>
              <a:t>cao</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tỉ</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lệ</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dân</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đô</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thị</a:t>
            </a:r>
            <a:r>
              <a:rPr lang="en-US" sz="2400" b="1" dirty="0" smtClean="0">
                <a:solidFill>
                  <a:srgbClr val="685B93"/>
                </a:solidFill>
                <a:latin typeface="#9Slide03 SFU Futura_12" panose="020B0604020202020204" charset="0"/>
                <a:cs typeface="Arial" panose="020B0604020202020204" pitchFamily="34" charset="0"/>
              </a:rPr>
              <a:t> </a:t>
            </a:r>
            <a:r>
              <a:rPr lang="en-US" sz="2400" b="1" dirty="0" err="1" smtClean="0">
                <a:solidFill>
                  <a:srgbClr val="685B93"/>
                </a:solidFill>
                <a:latin typeface="#9Slide03 SFU Futura_12" panose="020B0604020202020204" charset="0"/>
                <a:cs typeface="Arial" panose="020B0604020202020204" pitchFamily="34" charset="0"/>
              </a:rPr>
              <a:t>chiếm</a:t>
            </a:r>
            <a:r>
              <a:rPr lang="en-US" sz="2400" b="1" dirty="0" smtClean="0">
                <a:solidFill>
                  <a:srgbClr val="685B93"/>
                </a:solidFill>
                <a:latin typeface="#9Slide03 SFU Futura_12" panose="020B0604020202020204" charset="0"/>
                <a:cs typeface="Arial" panose="020B0604020202020204" pitchFamily="34" charset="0"/>
              </a:rPr>
              <a:t> 75% (2020).</a:t>
            </a:r>
            <a:endParaRPr lang="en-US" sz="2400" dirty="0">
              <a:solidFill>
                <a:srgbClr val="685B93"/>
              </a:solidFill>
            </a:endParaRPr>
          </a:p>
        </p:txBody>
      </p:sp>
      <p:sp>
        <p:nvSpPr>
          <p:cNvPr id="51" name="Rectangle 50"/>
          <p:cNvSpPr/>
          <p:nvPr/>
        </p:nvSpPr>
        <p:spPr>
          <a:xfrm>
            <a:off x="8917556" y="4339276"/>
            <a:ext cx="3033512" cy="1815882"/>
          </a:xfrm>
          <a:prstGeom prst="rect">
            <a:avLst/>
          </a:prstGeom>
        </p:spPr>
        <p:txBody>
          <a:bodyPr wrap="square">
            <a:spAutoFit/>
          </a:bodyPr>
          <a:lstStyle/>
          <a:p>
            <a:pPr algn="just"/>
            <a:r>
              <a:rPr lang="en-US" sz="2400" b="1" dirty="0" err="1" smtClean="0">
                <a:solidFill>
                  <a:srgbClr val="E87E40"/>
                </a:solidFill>
                <a:latin typeface="#9Slide03 SFU Futura_12" panose="020B0604020202020204" charset="0"/>
                <a:cs typeface="Arial" panose="020B0604020202020204" pitchFamily="34" charset="0"/>
              </a:rPr>
              <a:t>Các</a:t>
            </a:r>
            <a:r>
              <a:rPr lang="en-US" sz="2400" b="1" dirty="0" smtClean="0">
                <a:solidFill>
                  <a:srgbClr val="E87E40"/>
                </a:solidFill>
                <a:latin typeface="#9Slide03 SFU Futura_12" panose="020B0604020202020204" charset="0"/>
                <a:cs typeface="Arial" panose="020B0604020202020204" pitchFamily="34" charset="0"/>
              </a:rPr>
              <a:t> </a:t>
            </a:r>
            <a:r>
              <a:rPr lang="en-US" sz="2400" b="1" dirty="0" err="1" smtClean="0">
                <a:solidFill>
                  <a:srgbClr val="E87E40"/>
                </a:solidFill>
                <a:latin typeface="#9Slide03 SFU Futura_12" panose="020B0604020202020204" charset="0"/>
                <a:cs typeface="Arial" panose="020B0604020202020204" pitchFamily="34" charset="0"/>
              </a:rPr>
              <a:t>đô</a:t>
            </a:r>
            <a:r>
              <a:rPr lang="en-US" sz="2400" b="1" dirty="0" smtClean="0">
                <a:solidFill>
                  <a:srgbClr val="E87E40"/>
                </a:solidFill>
                <a:latin typeface="#9Slide03 SFU Futura_12" panose="020B0604020202020204" charset="0"/>
                <a:cs typeface="Arial" panose="020B0604020202020204" pitchFamily="34" charset="0"/>
              </a:rPr>
              <a:t> </a:t>
            </a:r>
            <a:r>
              <a:rPr lang="en-US" sz="2400" b="1" dirty="0" err="1" smtClean="0">
                <a:solidFill>
                  <a:srgbClr val="E87E40"/>
                </a:solidFill>
                <a:latin typeface="#9Slide03 SFU Futura_12" panose="020B0604020202020204" charset="0"/>
                <a:cs typeface="Arial" panose="020B0604020202020204" pitchFamily="34" charset="0"/>
              </a:rPr>
              <a:t>thị</a:t>
            </a:r>
            <a:r>
              <a:rPr lang="en-US" sz="2400" b="1" dirty="0" smtClean="0">
                <a:solidFill>
                  <a:srgbClr val="E87E40"/>
                </a:solidFill>
                <a:latin typeface="#9Slide03 SFU Futura_12" panose="020B0604020202020204" charset="0"/>
                <a:cs typeface="Arial" panose="020B0604020202020204" pitchFamily="34" charset="0"/>
              </a:rPr>
              <a:t> </a:t>
            </a:r>
            <a:r>
              <a:rPr lang="en-US" sz="2400" b="1" dirty="0" err="1" smtClean="0">
                <a:solidFill>
                  <a:srgbClr val="E87E40"/>
                </a:solidFill>
                <a:latin typeface="#9Slide03 SFU Futura_12" panose="020B0604020202020204" charset="0"/>
                <a:cs typeface="Arial" panose="020B0604020202020204" pitchFamily="34" charset="0"/>
              </a:rPr>
              <a:t>lớn</a:t>
            </a:r>
            <a:r>
              <a:rPr lang="en-US" sz="2400" b="1" dirty="0" smtClean="0">
                <a:solidFill>
                  <a:srgbClr val="E87E40"/>
                </a:solidFill>
                <a:latin typeface="#9Slide03 SFU Futura_12" panose="020B0604020202020204" charset="0"/>
                <a:cs typeface="Arial" panose="020B0604020202020204" pitchFamily="34" charset="0"/>
              </a:rPr>
              <a:t>: </a:t>
            </a:r>
          </a:p>
          <a:p>
            <a:pPr algn="just"/>
            <a:r>
              <a:rPr lang="en-US" sz="3200" b="1" dirty="0" smtClean="0">
                <a:solidFill>
                  <a:srgbClr val="FF0000"/>
                </a:solidFill>
                <a:latin typeface="#9Slide03 SFU Futura_12" panose="00000400000000000000" pitchFamily="2" charset="0"/>
                <a:cs typeface="Arial" panose="020B0604020202020204" pitchFamily="34" charset="0"/>
              </a:rPr>
              <a:t>Pa – </a:t>
            </a:r>
            <a:r>
              <a:rPr lang="en-US" sz="3200" b="1" dirty="0" err="1" smtClean="0">
                <a:solidFill>
                  <a:srgbClr val="FF0000"/>
                </a:solidFill>
                <a:latin typeface="#9Slide03 SFU Futura_12" panose="00000400000000000000" pitchFamily="2" charset="0"/>
                <a:cs typeface="Arial" panose="020B0604020202020204" pitchFamily="34" charset="0"/>
              </a:rPr>
              <a:t>ri</a:t>
            </a:r>
            <a:r>
              <a:rPr lang="en-US" sz="3200" b="1" dirty="0" smtClean="0">
                <a:solidFill>
                  <a:srgbClr val="FF0000"/>
                </a:solidFill>
                <a:latin typeface="#9Slide03 SFU Futura_12" panose="00000400000000000000" pitchFamily="2" charset="0"/>
                <a:cs typeface="Arial" panose="020B0604020202020204" pitchFamily="34" charset="0"/>
              </a:rPr>
              <a:t>, </a:t>
            </a:r>
          </a:p>
          <a:p>
            <a:pPr algn="just"/>
            <a:r>
              <a:rPr lang="en-US" sz="3200" b="1" dirty="0" smtClean="0">
                <a:solidFill>
                  <a:srgbClr val="FF0000"/>
                </a:solidFill>
                <a:latin typeface="#9Slide03 SFU Futura_12" panose="00000400000000000000" pitchFamily="2" charset="0"/>
                <a:cs typeface="Arial" panose="020B0604020202020204" pitchFamily="34" charset="0"/>
              </a:rPr>
              <a:t>Mat </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err="1">
                <a:solidFill>
                  <a:srgbClr val="FF0000"/>
                </a:solidFill>
                <a:latin typeface="#9Slide03 SFU Futura_12" panose="00000400000000000000" pitchFamily="2" charset="0"/>
                <a:cs typeface="Arial" panose="020B0604020202020204" pitchFamily="34" charset="0"/>
              </a:rPr>
              <a:t>xcơ</a:t>
            </a:r>
            <a:r>
              <a:rPr lang="en-US" sz="3200" b="1" dirty="0">
                <a:solidFill>
                  <a:srgbClr val="FF0000"/>
                </a:solidFill>
                <a:latin typeface="#9Slide03 SFU Futura_12" panose="00000400000000000000" pitchFamily="2" charset="0"/>
                <a:cs typeface="Arial" panose="020B0604020202020204" pitchFamily="34" charset="0"/>
              </a:rPr>
              <a:t> </a:t>
            </a:r>
            <a:r>
              <a:rPr lang="en-US" sz="3200" b="1" dirty="0" smtClean="0">
                <a:solidFill>
                  <a:srgbClr val="FF0000"/>
                </a:solidFill>
                <a:latin typeface="#9Slide03 SFU Futura_12" panose="00000400000000000000" pitchFamily="2" charset="0"/>
                <a:cs typeface="Arial" panose="020B0604020202020204" pitchFamily="34" charset="0"/>
              </a:rPr>
              <a:t>– </a:t>
            </a:r>
            <a:r>
              <a:rPr lang="en-US" sz="3200" b="1" dirty="0" err="1" smtClean="0">
                <a:solidFill>
                  <a:srgbClr val="FF0000"/>
                </a:solidFill>
                <a:latin typeface="#9Slide03 SFU Futura_12" panose="00000400000000000000" pitchFamily="2" charset="0"/>
                <a:cs typeface="Arial" panose="020B0604020202020204" pitchFamily="34" charset="0"/>
              </a:rPr>
              <a:t>va</a:t>
            </a:r>
            <a:r>
              <a:rPr lang="en-US" sz="3200" b="1" dirty="0" smtClean="0">
                <a:solidFill>
                  <a:srgbClr val="E87E40"/>
                </a:solidFill>
                <a:latin typeface="#9Slide03 SFU Futura_12" panose="00000400000000000000" pitchFamily="2" charset="0"/>
                <a:cs typeface="Arial" panose="020B0604020202020204" pitchFamily="34" charset="0"/>
              </a:rPr>
              <a:t>, </a:t>
            </a:r>
            <a:r>
              <a:rPr lang="en-US" sz="2400" b="1" dirty="0" smtClean="0">
                <a:solidFill>
                  <a:srgbClr val="E87E40"/>
                </a:solidFill>
                <a:latin typeface="#9Slide03 SFU Futura_12" panose="00000400000000000000" pitchFamily="2" charset="0"/>
                <a:cs typeface="Arial" panose="020B0604020202020204" pitchFamily="34" charset="0"/>
              </a:rPr>
              <a:t>…</a:t>
            </a:r>
            <a:endParaRPr lang="en-US" sz="2400" b="1" dirty="0">
              <a:solidFill>
                <a:srgbClr val="E87E40"/>
              </a:solidFill>
              <a:latin typeface="#9Slide03 SFU Futura_12" panose="00000400000000000000" pitchFamily="2" charset="0"/>
              <a:cs typeface="Arial" panose="020B0604020202020204" pitchFamily="34" charset="0"/>
            </a:endParaRPr>
          </a:p>
        </p:txBody>
      </p:sp>
      <p:sp>
        <p:nvSpPr>
          <p:cNvPr id="52" name="Rectangle 51"/>
          <p:cNvSpPr/>
          <p:nvPr/>
        </p:nvSpPr>
        <p:spPr>
          <a:xfrm>
            <a:off x="219658" y="1613548"/>
            <a:ext cx="5214425" cy="584775"/>
          </a:xfrm>
          <a:prstGeom prst="rect">
            <a:avLst/>
          </a:prstGeom>
        </p:spPr>
        <p:txBody>
          <a:bodyPr wrap="square">
            <a:spAutoFit/>
          </a:bodyPr>
          <a:lstStyle/>
          <a:p>
            <a:pPr algn="just"/>
            <a:r>
              <a:rPr lang="en-US" sz="2400" b="1" dirty="0" err="1" smtClean="0">
                <a:solidFill>
                  <a:srgbClr val="50A5DC"/>
                </a:solidFill>
                <a:latin typeface="#9Slide03 SFU Futura_12" panose="020B0604020202020204" charset="0"/>
                <a:cs typeface="Arial" panose="020B0604020202020204" pitchFamily="34" charset="0"/>
              </a:rPr>
              <a:t>Quá</a:t>
            </a:r>
            <a:r>
              <a:rPr lang="en-US"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trình</a:t>
            </a:r>
            <a:r>
              <a:rPr lang="en-US"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đô</a:t>
            </a:r>
            <a:r>
              <a:rPr lang="en-US"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thị</a:t>
            </a:r>
            <a:r>
              <a:rPr lang="en-US" sz="2400" b="1" dirty="0" smtClean="0">
                <a:solidFill>
                  <a:srgbClr val="50A5DC"/>
                </a:solidFill>
                <a:latin typeface="#9Slide03 SFU Futura_12" panose="020B0604020202020204" charset="0"/>
                <a:cs typeface="Arial" panose="020B0604020202020204" pitchFamily="34" charset="0"/>
              </a:rPr>
              <a:t> </a:t>
            </a:r>
            <a:r>
              <a:rPr lang="en-US" sz="2400" b="1" dirty="0" err="1" smtClean="0">
                <a:solidFill>
                  <a:srgbClr val="50A5DC"/>
                </a:solidFill>
                <a:latin typeface="#9Slide03 SFU Futura_12" panose="020B0604020202020204" charset="0"/>
                <a:cs typeface="Arial" panose="020B0604020202020204" pitchFamily="34" charset="0"/>
              </a:rPr>
              <a:t>hóa</a:t>
            </a:r>
            <a:r>
              <a:rPr lang="en-US" sz="2400" b="1" dirty="0" smtClean="0">
                <a:solidFill>
                  <a:srgbClr val="50A5DC"/>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diễn</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ra</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sớm</a:t>
            </a:r>
            <a:r>
              <a:rPr lang="en-US" sz="2400" b="1" dirty="0" smtClean="0">
                <a:solidFill>
                  <a:srgbClr val="50A5DC"/>
                </a:solidFill>
                <a:latin typeface="#9Slide03 SFU Futura_12" panose="020B0604020202020204" charset="0"/>
                <a:cs typeface="Arial" panose="020B0604020202020204" pitchFamily="34" charset="0"/>
              </a:rPr>
              <a:t>.</a:t>
            </a:r>
            <a:endParaRPr lang="en-US" sz="2400" dirty="0">
              <a:solidFill>
                <a:srgbClr val="50A5DC"/>
              </a:solidFill>
            </a:endParaRPr>
          </a:p>
        </p:txBody>
      </p:sp>
      <p:pic>
        <p:nvPicPr>
          <p:cNvPr id="55" name="Picture 2" descr="Skyline Cit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556" r="97778">
                        <a14:foregroundMark x1="4778" y1="72361" x2="4778" y2="72361"/>
                        <a14:foregroundMark x1="2889" y1="76250" x2="2889" y2="76250"/>
                        <a14:foregroundMark x1="1556" y1="70139" x2="1556" y2="70139"/>
                        <a14:foregroundMark x1="2222" y1="74028" x2="2222" y2="74028"/>
                        <a14:foregroundMark x1="2111" y1="72361" x2="2111" y2="72361"/>
                        <a14:foregroundMark x1="1889" y1="72222" x2="1889" y2="72222"/>
                        <a14:foregroundMark x1="14222" y1="52222" x2="14222" y2="52222"/>
                        <a14:foregroundMark x1="14667" y1="43889" x2="16667" y2="70972"/>
                        <a14:foregroundMark x1="13222" y1="74861" x2="13222" y2="74861"/>
                        <a14:foregroundMark x1="15444" y1="76250" x2="15444" y2="76250"/>
                        <a14:foregroundMark x1="15778" y1="76111" x2="15778" y2="75417"/>
                        <a14:foregroundMark x1="16000" y1="74861" x2="16333" y2="73611"/>
                        <a14:foregroundMark x1="15667" y1="71389" x2="15667" y2="71389"/>
                        <a14:foregroundMark x1="13889" y1="74028" x2="16889" y2="50000"/>
                        <a14:foregroundMark x1="14889" y1="41111" x2="14889" y2="41111"/>
                        <a14:foregroundMark x1="17444" y1="44583" x2="17444" y2="44583"/>
                        <a14:foregroundMark x1="17444" y1="44722" x2="17444" y2="44722"/>
                        <a14:foregroundMark x1="18222" y1="48194" x2="18444" y2="51389"/>
                        <a14:foregroundMark x1="17222" y1="46806" x2="15667" y2="41667"/>
                        <a14:foregroundMark x1="12889" y1="42778" x2="11778" y2="57639"/>
                        <a14:foregroundMark x1="16667" y1="42083" x2="19556" y2="48750"/>
                        <a14:foregroundMark x1="17222" y1="41389" x2="16778" y2="41111"/>
                        <a14:foregroundMark x1="36778" y1="63750" x2="36667" y2="63194"/>
                        <a14:foregroundMark x1="35333" y1="59444" x2="35333" y2="59444"/>
                        <a14:foregroundMark x1="35333" y1="59444" x2="35333" y2="59444"/>
                        <a14:foregroundMark x1="34444" y1="64583" x2="34444" y2="64583"/>
                        <a14:foregroundMark x1="38222" y1="67639" x2="38778" y2="67778"/>
                        <a14:foregroundMark x1="38778" y1="67778" x2="38778" y2="67778"/>
                        <a14:foregroundMark x1="39222" y1="67917" x2="39222" y2="67917"/>
                        <a14:foregroundMark x1="40333" y1="70833" x2="40333" y2="70833"/>
                        <a14:foregroundMark x1="43778" y1="63194" x2="43778" y2="63194"/>
                        <a14:foregroundMark x1="43778" y1="62917" x2="43778" y2="62917"/>
                        <a14:foregroundMark x1="74444" y1="57500" x2="74444" y2="57500"/>
                        <a14:foregroundMark x1="74667" y1="57222" x2="74667" y2="57222"/>
                        <a14:foregroundMark x1="83889" y1="56667" x2="83889" y2="56667"/>
                        <a14:foregroundMark x1="83889" y1="56528" x2="83889" y2="56528"/>
                        <a14:foregroundMark x1="80889" y1="68333" x2="80889" y2="68333"/>
                        <a14:foregroundMark x1="80889" y1="69028" x2="80889" y2="70000"/>
                        <a14:foregroundMark x1="78889" y1="69583" x2="78889" y2="69583"/>
                        <a14:foregroundMark x1="77111" y1="65417" x2="80000" y2="71389"/>
                        <a14:foregroundMark x1="78222" y1="64722" x2="80667" y2="65417"/>
                        <a14:foregroundMark x1="80667" y1="65000" x2="82222" y2="73194"/>
                        <a14:foregroundMark x1="94222" y1="60278" x2="94222" y2="60278"/>
                        <a14:foregroundMark x1="94222" y1="60278" x2="94222" y2="60278"/>
                        <a14:foregroundMark x1="97778" y1="60694" x2="97778" y2="60694"/>
                        <a14:foregroundMark x1="92222" y1="63472" x2="92222" y2="63472"/>
                        <a14:foregroundMark x1="92222" y1="63472" x2="92222" y2="63472"/>
                        <a14:foregroundMark x1="81556" y1="64306" x2="81556" y2="64306"/>
                        <a14:foregroundMark x1="82667" y1="66389" x2="82667" y2="71667"/>
                        <a14:foregroundMark x1="79111" y1="69028" x2="79111" y2="69028"/>
                        <a14:foregroundMark x1="79000" y1="70972" x2="79444" y2="72222"/>
                        <a14:foregroundMark x1="79111" y1="73194" x2="78222" y2="72778"/>
                        <a14:foregroundMark x1="78222" y1="72639" x2="76889" y2="67361"/>
                        <a14:foregroundMark x1="78222" y1="72639" x2="78222" y2="72639"/>
                        <a14:foregroundMark x1="79778" y1="73611" x2="79778" y2="73611"/>
                        <a14:foregroundMark x1="13111" y1="57917" x2="12444" y2="65139"/>
                        <a14:foregroundMark x1="15667" y1="57222" x2="17556" y2="63889"/>
                        <a14:foregroundMark x1="16778" y1="53889" x2="16333" y2="73472"/>
                        <a14:foregroundMark x1="17444" y1="64583" x2="17444" y2="75833"/>
                        <a14:foregroundMark x1="12444" y1="67361" x2="13333" y2="73889"/>
                      </a14:backgroundRemoval>
                    </a14:imgEffect>
                  </a14:imgLayer>
                </a14:imgProps>
              </a:ext>
              <a:ext uri="{28A0092B-C50C-407E-A947-70E740481C1C}">
                <a14:useLocalDpi xmlns:a14="http://schemas.microsoft.com/office/drawing/2010/main" val="0"/>
              </a:ext>
            </a:extLst>
          </a:blip>
          <a:srcRect t="33147" b="18785"/>
          <a:stretch/>
        </p:blipFill>
        <p:spPr bwMode="auto">
          <a:xfrm>
            <a:off x="3247470" y="4644957"/>
            <a:ext cx="5754993" cy="221304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8469661" y="2089721"/>
            <a:ext cx="1964651" cy="189588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History Vector SVG Icon (6) - SVG Re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10"/>
          <a:stretch>
            <a:fillRect/>
          </a:stretch>
        </p:blipFill>
        <p:spPr>
          <a:xfrm>
            <a:off x="1637303" y="2266717"/>
            <a:ext cx="1537728" cy="1537728"/>
          </a:xfrm>
          <a:prstGeom prst="rect">
            <a:avLst/>
          </a:prstGeom>
        </p:spPr>
      </p:pic>
    </p:spTree>
    <p:extLst>
      <p:ext uri="{BB962C8B-B14F-4D97-AF65-F5344CB8AC3E}">
        <p14:creationId xmlns:p14="http://schemas.microsoft.com/office/powerpoint/2010/main" val="623754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BE55959A-1F2C-46C2-9FCD-F989F5DD87B7}"/>
              </a:ext>
            </a:extLst>
          </p:cNvPr>
          <p:cNvSpPr/>
          <p:nvPr/>
        </p:nvSpPr>
        <p:spPr>
          <a:xfrm>
            <a:off x="108401" y="3568427"/>
            <a:ext cx="1439757" cy="2141273"/>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53C967EF-6321-45EB-B34B-D99D778ACFBD}"/>
              </a:ext>
            </a:extLst>
          </p:cNvPr>
          <p:cNvSpPr/>
          <p:nvPr/>
        </p:nvSpPr>
        <p:spPr>
          <a:xfrm>
            <a:off x="3619644" y="3568427"/>
            <a:ext cx="1660825" cy="2141273"/>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đóng</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hết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sách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vở</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a16="http://schemas.microsoft.com/office/drawing/2014/main" id="{D5397E9F-57CE-4CBC-BF7D-C7F3ACC44961}"/>
              </a:ext>
            </a:extLst>
          </p:cNvPr>
          <p:cNvSpPr/>
          <p:nvPr/>
        </p:nvSpPr>
        <p:spPr>
          <a:xfrm>
            <a:off x="5418529" y="3585943"/>
            <a:ext cx="1959016" cy="214127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latin typeface="#9Slide03 SFU Futura_12" panose="00000400000000000000" pitchFamily="2" charset="0"/>
                <a:cs typeface="Arial" panose="020B0604020202020204" pitchFamily="34" charset="0"/>
              </a:rPr>
              <a:t>GV </a:t>
            </a:r>
            <a:r>
              <a:rPr lang="en-US" sz="2400" b="1" dirty="0" err="1" smtClean="0">
                <a:solidFill>
                  <a:schemeClr val="tx1"/>
                </a:solidFill>
                <a:latin typeface="#9Slide03 SFU Futura_12" panose="00000400000000000000" pitchFamily="2" charset="0"/>
                <a:cs typeface="Arial" panose="020B0604020202020204" pitchFamily="34" charset="0"/>
              </a:rPr>
              <a:t>cho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sẵn</a:t>
            </a:r>
            <a:r>
              <a:rPr lang="en-US" sz="2400" b="1" dirty="0" smtClean="0">
                <a:solidFill>
                  <a:schemeClr val="tx1"/>
                </a:solidFill>
                <a:latin typeface="#9Slide03 SFU Futura_12" panose="00000400000000000000" pitchFamily="2" charset="0"/>
                <a:cs typeface="Arial" panose="020B0604020202020204" pitchFamily="34" charset="0"/>
              </a:rPr>
              <a:t> </a:t>
            </a:r>
            <a:r>
              <a:rPr lang="vi-VN" sz="2400" b="1" dirty="0" smtClean="0">
                <a:solidFill>
                  <a:schemeClr val="tx1"/>
                </a:solidFill>
                <a:latin typeface="#9Slide03 SFU Futura_12" panose="00000400000000000000" pitchFamily="2" charset="0"/>
                <a:cs typeface="Arial" panose="020B0604020202020204" pitchFamily="34" charset="0"/>
              </a:rPr>
              <a:t>từ </a:t>
            </a:r>
            <a:r>
              <a:rPr lang="vi-VN" sz="2400" b="1" dirty="0">
                <a:solidFill>
                  <a:schemeClr val="tx1"/>
                </a:solidFill>
                <a:latin typeface="#9Slide03 SFU Futura_12" panose="00000400000000000000" pitchFamily="2" charset="0"/>
                <a:cs typeface="Arial" panose="020B0604020202020204" pitchFamily="34" charset="0"/>
              </a:rPr>
              <a:t>khóa về </a:t>
            </a:r>
            <a:r>
              <a:rPr lang="en-US" sz="2400" b="1" dirty="0" err="1" smtClean="0">
                <a:solidFill>
                  <a:schemeClr val="tx1"/>
                </a:solidFill>
                <a:latin typeface="#9Slide03 SFU Futura_12" panose="00000400000000000000" pitchFamily="2" charset="0"/>
                <a:cs typeface="Arial" panose="020B0604020202020204" pitchFamily="34" charset="0"/>
              </a:rPr>
              <a:t>liên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quan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đến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mục</a:t>
            </a:r>
            <a:r>
              <a:rPr lang="en-US" sz="2400" b="1" dirty="0" smtClean="0">
                <a:solidFill>
                  <a:schemeClr val="tx1"/>
                </a:solidFill>
                <a:latin typeface="#9Slide03 SFU Futura_12" panose="00000400000000000000" pitchFamily="2" charset="0"/>
                <a:cs typeface="Arial" panose="020B0604020202020204" pitchFamily="34" charset="0"/>
              </a:rPr>
              <a:t> 3/SGK</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4" name="Rectangle: Rounded Corners 7">
            <a:extLst>
              <a:ext uri="{FF2B5EF4-FFF2-40B4-BE49-F238E27FC236}">
                <a16:creationId xmlns:a16="http://schemas.microsoft.com/office/drawing/2014/main" id="{C22CBC91-7E69-41A0-A1C7-59D20020A212}"/>
              </a:ext>
            </a:extLst>
          </p:cNvPr>
          <p:cNvSpPr/>
          <p:nvPr/>
        </p:nvSpPr>
        <p:spPr>
          <a:xfrm>
            <a:off x="7538275" y="3568427"/>
            <a:ext cx="1990503" cy="2141273"/>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Diễn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tả</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từ</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khóa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vào</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A3 </a:t>
            </a:r>
            <a:r>
              <a:rPr lang="en-US" sz="2400" b="1" dirty="0" err="1" smtClean="0">
                <a:solidFill>
                  <a:schemeClr val="tx1"/>
                </a:solidFill>
                <a:latin typeface="#9Slide03 SFU Futura_12" panose="00000400000000000000" pitchFamily="2" charset="0"/>
                <a:cs typeface="Arial" panose="020B0604020202020204" pitchFamily="34" charset="0"/>
              </a:rPr>
              <a:t>trong</a:t>
            </a:r>
            <a:r>
              <a:rPr lang="en-US" sz="2400" b="1" dirty="0" smtClean="0">
                <a:solidFill>
                  <a:schemeClr val="tx1"/>
                </a:solidFill>
                <a:latin typeface="#9Slide03 SFU Futura_12" panose="00000400000000000000" pitchFamily="2" charset="0"/>
                <a:cs typeface="Arial" panose="020B0604020202020204" pitchFamily="34" charset="0"/>
              </a:rPr>
              <a:t> 3 </a:t>
            </a:r>
            <a:r>
              <a:rPr lang="en-US" sz="2400" b="1" dirty="0" err="1" smtClean="0">
                <a:solidFill>
                  <a:schemeClr val="tx1"/>
                </a:solidFill>
                <a:latin typeface="#9Slide03 SFU Futura_12" panose="00000400000000000000" pitchFamily="2" charset="0"/>
                <a:cs typeface="Arial" panose="020B0604020202020204" pitchFamily="34" charset="0"/>
              </a:rPr>
              <a:t>phút</a:t>
            </a:r>
            <a:r>
              <a:rPr lang="en-US" sz="2400" b="1" dirty="0" smtClean="0">
                <a:solidFill>
                  <a:schemeClr val="tx1"/>
                </a:solidFill>
                <a:latin typeface="#9Slide03 SFU Futura_12" panose="00000400000000000000" pitchFamily="2" charset="0"/>
                <a:cs typeface="Arial" panose="020B0604020202020204" pitchFamily="34" charset="0"/>
              </a:rPr>
              <a:t> </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5" name="Picture 14">
            <a:extLst>
              <a:ext uri="{FF2B5EF4-FFF2-40B4-BE49-F238E27FC236}">
                <a16:creationId xmlns:a16="http://schemas.microsoft.com/office/drawing/2014/main" id="{5D6E7CB2-DECE-4A7D-A15B-85B6D0E3F4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02849" y="5758524"/>
            <a:ext cx="1766397" cy="952469"/>
          </a:xfrm>
          <a:prstGeom prst="rect">
            <a:avLst/>
          </a:prstGeom>
        </p:spPr>
      </p:pic>
      <p:sp>
        <p:nvSpPr>
          <p:cNvPr id="18" name="Rectangle: Rounded Corners 7">
            <a:extLst>
              <a:ext uri="{FF2B5EF4-FFF2-40B4-BE49-F238E27FC236}">
                <a16:creationId xmlns:a16="http://schemas.microsoft.com/office/drawing/2014/main" id="{C22CBC91-7E69-41A0-A1C7-59D20020A212}"/>
              </a:ext>
            </a:extLst>
          </p:cNvPr>
          <p:cNvSpPr/>
          <p:nvPr/>
        </p:nvSpPr>
        <p:spPr>
          <a:xfrm>
            <a:off x="1663548" y="3585943"/>
            <a:ext cx="1818036" cy="214127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Đọc</a:t>
            </a:r>
            <a:endParaRPr lang="en-US" sz="2400" b="1" dirty="0" smtClean="0">
              <a:solidFill>
                <a:schemeClr val="tx1"/>
              </a:solidFill>
              <a:latin typeface="#9Slide03 SFU Futura_12" panose="00000400000000000000" pitchFamily="2" charset="0"/>
              <a:cs typeface="Arial" panose="020B0604020202020204" pitchFamily="34" charset="0"/>
            </a:endParaRPr>
          </a:p>
          <a:p>
            <a:pPr algn="ctr"/>
            <a:r>
              <a:rPr lang="en-US" sz="2400" b="1" dirty="0" err="1" smtClean="0">
                <a:solidFill>
                  <a:schemeClr val="tx1"/>
                </a:solidFill>
                <a:latin typeface="#9Slide03 SFU Futura_12" panose="00000400000000000000" pitchFamily="2" charset="0"/>
                <a:cs typeface="Arial" panose="020B0604020202020204" pitchFamily="34" charset="0"/>
              </a:rPr>
              <a:t>nhanh</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mục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3 </a:t>
            </a:r>
            <a:r>
              <a:rPr lang="en-US" sz="2400" b="1" dirty="0">
                <a:solidFill>
                  <a:schemeClr val="tx1"/>
                </a:solidFill>
                <a:latin typeface="#9Slide03 SFU Futura_12" panose="00000400000000000000" pitchFamily="2" charset="0"/>
                <a:cs typeface="Arial" panose="020B0604020202020204" pitchFamily="34" charset="0"/>
              </a:rPr>
              <a:t>SGK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3P</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9" name="Picture 4" descr="ĐỀ CƯƠNG ÔN TẬP MÔN CÔNG NGHỆ 8-HK2"/>
          <p:cNvPicPr>
            <a:picLocks noChangeAspect="1" noChangeArrowheads="1"/>
          </p:cNvPicPr>
          <p:nvPr/>
        </p:nvPicPr>
        <p:blipFill rotWithShape="1">
          <a:blip r:embed="rId4">
            <a:extLst>
              <a:ext uri="{28A0092B-C50C-407E-A947-70E740481C1C}">
                <a14:useLocalDpi xmlns:a14="http://schemas.microsoft.com/office/drawing/2010/main" val="0"/>
              </a:ext>
            </a:extLst>
          </a:blip>
          <a:srcRect t="13671" r="8666" b="17070"/>
          <a:stretch/>
        </p:blipFill>
        <p:spPr bwMode="auto">
          <a:xfrm>
            <a:off x="1789285" y="5709700"/>
            <a:ext cx="1406579" cy="106661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37719" y="3389500"/>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D6CE6303-3C40-4361-9869-64BB994762E1}"/>
              </a:ext>
            </a:extLst>
          </p:cNvPr>
          <p:cNvSpPr/>
          <p:nvPr/>
        </p:nvSpPr>
        <p:spPr>
          <a:xfrm>
            <a:off x="1719208" y="851785"/>
            <a:ext cx="3162941" cy="100898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24" name="Rectangle: Rounded Corners 7">
            <a:extLst>
              <a:ext uri="{FF2B5EF4-FFF2-40B4-BE49-F238E27FC236}">
                <a16:creationId xmlns:a16="http://schemas.microsoft.com/office/drawing/2014/main" id="{D6CE6303-3C40-4361-9869-64BB994762E1}"/>
              </a:ext>
            </a:extLst>
          </p:cNvPr>
          <p:cNvSpPr/>
          <p:nvPr/>
        </p:nvSpPr>
        <p:spPr>
          <a:xfrm>
            <a:off x="37719" y="1848602"/>
            <a:ext cx="6525921" cy="131245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solidFill>
                  <a:srgbClr val="1DB920"/>
                </a:solidFill>
                <a:latin typeface="#9Slide03 SFU Futura_12" panose="020B0604020202020204" charset="0"/>
                <a:cs typeface="Arial" panose="020B0604020202020204" pitchFamily="34" charset="0"/>
              </a:rPr>
              <a:t>DIỄN TẢ TỪ</a:t>
            </a:r>
            <a:endParaRPr lang="en-US" sz="8800" b="1" dirty="0">
              <a:solidFill>
                <a:srgbClr val="1DB920"/>
              </a:solidFill>
              <a:latin typeface="#9Slide03 SFU Futura_12" panose="020B0604020202020204" charset="0"/>
              <a:cs typeface="Arial" panose="020B0604020202020204" pitchFamily="34" charset="0"/>
            </a:endParaRPr>
          </a:p>
        </p:txBody>
      </p:sp>
      <p:pic>
        <p:nvPicPr>
          <p:cNvPr id="4098" name="Picture 2" descr="Những câu hỏi nên trả lời trước khi bắt đầu dự án – AP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8722" y="840857"/>
            <a:ext cx="4695954" cy="23837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ình icon sách vở - Hình I_con sách vở - Ngô Trọng Nghĩa - Website của  Trường Tiểu Học An Thạnh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996287" y="5565528"/>
            <a:ext cx="1150112" cy="1213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arch keyword icon Royalty Free Vector Image - VectorStock"/>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5946822" y="5469956"/>
            <a:ext cx="1208382" cy="130636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7">
            <a:extLst>
              <a:ext uri="{FF2B5EF4-FFF2-40B4-BE49-F238E27FC236}">
                <a16:creationId xmlns:a16="http://schemas.microsoft.com/office/drawing/2014/main" id="{D5397E9F-57CE-4CBC-BF7D-C7F3ACC44961}"/>
              </a:ext>
            </a:extLst>
          </p:cNvPr>
          <p:cNvSpPr/>
          <p:nvPr/>
        </p:nvSpPr>
        <p:spPr>
          <a:xfrm>
            <a:off x="9705952" y="3568426"/>
            <a:ext cx="2377699" cy="214127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tx1"/>
                </a:solidFill>
                <a:latin typeface="#9Slide03 SFU Futura_12" panose="00000400000000000000" pitchFamily="2" charset="0"/>
                <a:cs typeface="Arial" panose="020B0604020202020204" pitchFamily="34" charset="0"/>
              </a:rPr>
              <a:t>C</a:t>
            </a:r>
            <a:r>
              <a:rPr lang="vi-VN" sz="2400" b="1" dirty="0" smtClean="0">
                <a:solidFill>
                  <a:schemeClr val="tx1"/>
                </a:solidFill>
                <a:latin typeface="#9Slide03 SFU Futura_12" panose="00000400000000000000" pitchFamily="2" charset="0"/>
                <a:cs typeface="Arial" panose="020B0604020202020204" pitchFamily="34" charset="0"/>
              </a:rPr>
              <a:t>âu </a:t>
            </a:r>
            <a:r>
              <a:rPr lang="vi-VN" sz="2400" b="1" dirty="0">
                <a:solidFill>
                  <a:schemeClr val="tx1"/>
                </a:solidFill>
                <a:latin typeface="#9Slide03 SFU Futura_12" panose="00000400000000000000" pitchFamily="2" charset="0"/>
                <a:cs typeface="Arial" panose="020B0604020202020204" pitchFamily="34" charset="0"/>
              </a:rPr>
              <a:t>diễn </a:t>
            </a:r>
            <a:r>
              <a:rPr lang="en-US" sz="2400" b="1" dirty="0" err="1" smtClean="0">
                <a:solidFill>
                  <a:schemeClr val="tx1"/>
                </a:solidFill>
                <a:latin typeface="#9Slide03 SFU Futura_12" panose="00000400000000000000" pitchFamily="2" charset="0"/>
                <a:cs typeface="Arial" panose="020B0604020202020204" pitchFamily="34" charset="0"/>
              </a:rPr>
              <a:t>đạt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phải</a:t>
            </a:r>
            <a:r>
              <a:rPr lang="en-US" sz="2400" b="1" dirty="0" smtClean="0">
                <a:solidFill>
                  <a:schemeClr val="tx1"/>
                </a:solidFill>
                <a:latin typeface="#9Slide03 SFU Futura_12" panose="00000400000000000000" pitchFamily="2" charset="0"/>
                <a:cs typeface="Arial" panose="020B0604020202020204" pitchFamily="34" charset="0"/>
              </a:rPr>
              <a:t>: </a:t>
            </a:r>
            <a:r>
              <a:rPr lang="vi-VN" sz="2400" b="1" dirty="0" smtClean="0">
                <a:solidFill>
                  <a:schemeClr val="tx1"/>
                </a:solidFill>
                <a:latin typeface="#9Slide03 SFU Futura_12" panose="00000400000000000000" pitchFamily="2" charset="0"/>
                <a:cs typeface="Arial" panose="020B0604020202020204" pitchFamily="34" charset="0"/>
              </a:rPr>
              <a:t>chứa </a:t>
            </a:r>
            <a:r>
              <a:rPr lang="vi-VN" sz="2400" b="1" dirty="0">
                <a:solidFill>
                  <a:schemeClr val="tx1"/>
                </a:solidFill>
                <a:latin typeface="#9Slide03 SFU Futura_12" panose="00000400000000000000" pitchFamily="2" charset="0"/>
                <a:cs typeface="Arial" panose="020B0604020202020204" pitchFamily="34" charset="0"/>
              </a:rPr>
              <a:t>từ khóa </a:t>
            </a:r>
            <a:r>
              <a:rPr lang="en-US" sz="2400" b="1" dirty="0" err="1" smtClean="0">
                <a:solidFill>
                  <a:schemeClr val="tx1"/>
                </a:solidFill>
                <a:latin typeface="#9Slide03 SFU Futura_12" panose="00000400000000000000" pitchFamily="2" charset="0"/>
                <a:cs typeface="Arial" panose="020B0604020202020204" pitchFamily="34" charset="0"/>
              </a:rPr>
              <a:t>và</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nội</a:t>
            </a:r>
            <a:r>
              <a:rPr lang="en-US" sz="2400" b="1" dirty="0" smtClean="0">
                <a:solidFill>
                  <a:schemeClr val="tx1"/>
                </a:solidFill>
                <a:latin typeface="#9Slide03 SFU Futura_12" panose="00000400000000000000" pitchFamily="2" charset="0"/>
                <a:cs typeface="Arial" panose="020B0604020202020204" pitchFamily="34" charset="0"/>
              </a:rPr>
              <a:t> dung </a:t>
            </a:r>
            <a:r>
              <a:rPr lang="vi-VN" sz="2400" b="1" dirty="0" smtClean="0">
                <a:solidFill>
                  <a:schemeClr val="tx1"/>
                </a:solidFill>
                <a:latin typeface="#9Slide03 SFU Futura_12" panose="00000400000000000000" pitchFamily="2" charset="0"/>
                <a:cs typeface="Arial" panose="020B0604020202020204" pitchFamily="34" charset="0"/>
              </a:rPr>
              <a:t>liên </a:t>
            </a:r>
            <a:r>
              <a:rPr lang="vi-VN" sz="2400" b="1" dirty="0">
                <a:solidFill>
                  <a:schemeClr val="tx1"/>
                </a:solidFill>
                <a:latin typeface="#9Slide03 SFU Futura_12" panose="00000400000000000000" pitchFamily="2" charset="0"/>
                <a:cs typeface="Arial" panose="020B0604020202020204" pitchFamily="34" charset="0"/>
              </a:rPr>
              <a:t>quan đến </a:t>
            </a:r>
            <a:r>
              <a:rPr lang="en-US" sz="2400" b="1" dirty="0" err="1" smtClean="0">
                <a:solidFill>
                  <a:schemeClr val="tx1"/>
                </a:solidFill>
                <a:latin typeface="#9Slide03 SFU Futura_12" panose="00000400000000000000" pitchFamily="2" charset="0"/>
                <a:cs typeface="Arial" panose="020B0604020202020204" pitchFamily="34" charset="0"/>
              </a:rPr>
              <a:t>mục</a:t>
            </a:r>
            <a:r>
              <a:rPr lang="en-US" sz="2400" b="1" dirty="0" smtClean="0">
                <a:solidFill>
                  <a:schemeClr val="tx1"/>
                </a:solidFill>
                <a:latin typeface="#9Slide03 SFU Futura_12" panose="00000400000000000000" pitchFamily="2" charset="0"/>
                <a:cs typeface="Arial" panose="020B0604020202020204" pitchFamily="34" charset="0"/>
              </a:rPr>
              <a:t> 3 SGK</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9" name="Picture 4" descr="Pencil Clipart Black And White Images | Clipart black and white, Pencil  clipart, Clip art"/>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3750" b="90000" l="6957" r="91522">
                        <a14:foregroundMark x1="8478" y1="79167" x2="8478" y2="79167"/>
                        <a14:foregroundMark x1="26087" y1="5938" x2="26087" y2="5938"/>
                        <a14:foregroundMark x1="59457" y1="3750" x2="59457" y2="3750"/>
                        <a14:foregroundMark x1="91522" y1="18542" x2="91522" y2="18542"/>
                        <a14:foregroundMark x1="72935" y1="81250" x2="72935" y2="81250"/>
                        <a14:foregroundMark x1="64130" y1="86042" x2="63261" y2="86042"/>
                        <a14:foregroundMark x1="39022" y1="81250" x2="39022" y2="81250"/>
                        <a14:foregroundMark x1="6957" y1="71042" x2="6957" y2="71042"/>
                      </a14:backgroundRemoval>
                    </a14:imgEffect>
                  </a14:imgLayer>
                </a14:imgProps>
              </a:ext>
              <a:ext uri="{28A0092B-C50C-407E-A947-70E740481C1C}">
                <a14:useLocalDpi xmlns:a14="http://schemas.microsoft.com/office/drawing/2010/main" val="0"/>
              </a:ext>
            </a:extLst>
          </a:blip>
          <a:srcRect l="5382" t="2012" r="5017" b="11088"/>
          <a:stretch/>
        </p:blipFill>
        <p:spPr bwMode="auto">
          <a:xfrm>
            <a:off x="8177968" y="5640667"/>
            <a:ext cx="1081338" cy="11881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earch keyword icon Royalty Free Vector Image - VectorStock"/>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0618207" y="5594312"/>
            <a:ext cx="1184821" cy="12808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593556" y="22152"/>
            <a:ext cx="3783990" cy="838533"/>
            <a:chOff x="3593556" y="22152"/>
            <a:chExt cx="3783990" cy="838533"/>
          </a:xfrm>
        </p:grpSpPr>
        <p:grpSp>
          <p:nvGrpSpPr>
            <p:cNvPr id="26" name="Group 25"/>
            <p:cNvGrpSpPr/>
            <p:nvPr/>
          </p:nvGrpSpPr>
          <p:grpSpPr>
            <a:xfrm>
              <a:off x="3593556" y="62500"/>
              <a:ext cx="3783990" cy="798185"/>
              <a:chOff x="2" y="23613"/>
              <a:chExt cx="3783990" cy="798185"/>
            </a:xfrm>
          </p:grpSpPr>
          <p:sp>
            <p:nvSpPr>
              <p:cNvPr id="31" name="Rectangle: Rounded Corners 17">
                <a:extLst>
                  <a:ext uri="{FF2B5EF4-FFF2-40B4-BE49-F238E27FC236}">
                    <a16:creationId xmlns:a16="http://schemas.microsoft.com/office/drawing/2014/main" id="{FAD1B7D5-53C9-4DD5-8454-63D6FF634185}"/>
                  </a:ext>
                </a:extLst>
              </p:cNvPr>
              <p:cNvSpPr/>
              <p:nvPr/>
            </p:nvSpPr>
            <p:spPr>
              <a:xfrm>
                <a:off x="2" y="23613"/>
                <a:ext cx="3783990"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2" name="TextBox 31">
                <a:extLst>
                  <a:ext uri="{FF2B5EF4-FFF2-40B4-BE49-F238E27FC236}">
                    <a16:creationId xmlns:a16="http://schemas.microsoft.com/office/drawing/2014/main" id="{4EC68D7C-3C39-4B6F-8758-427A97DB07ED}"/>
                  </a:ext>
                </a:extLst>
              </p:cNvPr>
              <p:cNvSpPr txBox="1"/>
              <p:nvPr/>
            </p:nvSpPr>
            <p:spPr>
              <a:xfrm>
                <a:off x="976818" y="113912"/>
                <a:ext cx="28071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3. </a:t>
                </a:r>
                <a:r>
                  <a:rPr lang="en-US" sz="4000" b="1" dirty="0" smtClean="0">
                    <a:solidFill>
                      <a:srgbClr val="002060"/>
                    </a:solidFill>
                    <a:latin typeface="#9Slide03 Oswald Medium" panose="00000600000000000000" pitchFamily="2" charset="0"/>
                  </a:rPr>
                  <a:t>DI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8194" name="Picture 2" descr="ícone Da Rota Em Estilo De Moda Fundo Isolado PNG , Círculo, Design,  Destino Imagem PNG e Vetor Para Download Gratuito"/>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00" b="90000" l="10000" r="90000">
                          <a14:foregroundMark x1="18594" y1="44063" x2="18594" y2="44063"/>
                        </a14:backgroundRemoval>
                      </a14:imgEffect>
                    </a14:imgLayer>
                  </a14:imgProps>
                </a:ext>
                <a:ext uri="{28A0092B-C50C-407E-A947-70E740481C1C}">
                  <a14:useLocalDpi xmlns:a14="http://schemas.microsoft.com/office/drawing/2010/main" val="0"/>
                </a:ext>
              </a:extLst>
            </a:blip>
            <a:srcRect l="10402" t="25040" r="11188" b="26096"/>
            <a:stretch/>
          </p:blipFill>
          <p:spPr bwMode="auto">
            <a:xfrm>
              <a:off x="3656527" y="22152"/>
              <a:ext cx="1267208" cy="7897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29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4100"/>
                                        </p:tgtEl>
                                        <p:attrNameLst>
                                          <p:attrName>style.visibility</p:attrName>
                                        </p:attrNameLst>
                                      </p:cBhvr>
                                      <p:to>
                                        <p:strVal val="visible"/>
                                      </p:to>
                                    </p:set>
                                    <p:animEffect transition="in" filter="fade">
                                      <p:cBhvr>
                                        <p:cTn id="41" dur="500"/>
                                        <p:tgtEl>
                                          <p:spTgt spid="410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4102"/>
                                        </p:tgtEl>
                                        <p:attrNameLst>
                                          <p:attrName>style.visibility</p:attrName>
                                        </p:attrNameLst>
                                      </p:cBhvr>
                                      <p:to>
                                        <p:strVal val="visible"/>
                                      </p:to>
                                    </p:set>
                                    <p:animEffect transition="in" filter="fade">
                                      <p:cBhvr>
                                        <p:cTn id="47" dur="500"/>
                                        <p:tgtEl>
                                          <p:spTgt spid="410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23" grpId="0"/>
      <p:bldP spid="24"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eting, Find, Explore, research, network, keyword, optimization, seo,  internet, keyword research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5635">
            <a:off x="-120792" y="-131073"/>
            <a:ext cx="2207724" cy="22077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365688" y="85178"/>
            <a:ext cx="1877437" cy="646331"/>
          </a:xfrm>
          <a:prstGeom prst="rect">
            <a:avLst/>
          </a:prstGeom>
        </p:spPr>
        <p:txBody>
          <a:bodyPr wrap="none">
            <a:spAutoFit/>
          </a:bodyPr>
          <a:lstStyle/>
          <a:p>
            <a:r>
              <a:rPr lang="en-US" sz="3600" b="1" dirty="0" err="1" smtClean="0">
                <a:solidFill>
                  <a:srgbClr val="009933"/>
                </a:solidFill>
                <a:latin typeface="#9Slide03 SFU Futura_12" panose="020B0604020202020204" charset="0"/>
                <a:ea typeface="Tahoma" panose="020B0604030504040204" pitchFamily="34" charset="0"/>
              </a:rPr>
              <a:t>Nhập</a:t>
            </a:r>
            <a:r>
              <a:rPr lang="en-US" sz="3600" b="1" dirty="0" smtClean="0">
                <a:solidFill>
                  <a:srgbClr val="009933"/>
                </a:solidFill>
                <a:latin typeface="#9Slide03 SFU Futura_12" panose="020B0604020202020204" charset="0"/>
                <a:ea typeface="Tahoma" panose="020B0604030504040204" pitchFamily="34" charset="0"/>
              </a:rPr>
              <a:t> </a:t>
            </a:r>
            <a:r>
              <a:rPr lang="en-US" sz="3600" b="1" dirty="0" err="1" smtClean="0">
                <a:solidFill>
                  <a:srgbClr val="009933"/>
                </a:solidFill>
                <a:latin typeface="#9Slide03 SFU Futura_12" panose="020B0604020202020204" charset="0"/>
                <a:ea typeface="Tahoma" panose="020B0604030504040204" pitchFamily="34" charset="0"/>
              </a:rPr>
              <a:t>cư</a:t>
            </a:r>
            <a:endParaRPr lang="en-US" sz="3600" b="1" dirty="0">
              <a:solidFill>
                <a:srgbClr val="009933"/>
              </a:solidFill>
              <a:latin typeface="#9Slide03 SFU Futura_12" panose="020B0604020202020204" charset="0"/>
            </a:endParaRPr>
          </a:p>
        </p:txBody>
      </p:sp>
      <p:sp>
        <p:nvSpPr>
          <p:cNvPr id="14" name="Rectangle 13"/>
          <p:cNvSpPr/>
          <p:nvPr/>
        </p:nvSpPr>
        <p:spPr>
          <a:xfrm>
            <a:off x="2115279" y="82240"/>
            <a:ext cx="4047903" cy="646331"/>
          </a:xfrm>
          <a:prstGeom prst="rect">
            <a:avLst/>
          </a:prstGeom>
        </p:spPr>
        <p:txBody>
          <a:bodyPr wrap="none">
            <a:spAutoFit/>
          </a:bodyPr>
          <a:lstStyle/>
          <a:p>
            <a:r>
              <a:rPr lang="en-US" sz="3600" b="1" dirty="0" err="1" smtClean="0">
                <a:solidFill>
                  <a:srgbClr val="2E4B89"/>
                </a:solidFill>
                <a:latin typeface="#9Slide03 SFU Futura_12" panose="020B0604020202020204" charset="0"/>
                <a:ea typeface="Tahoma" panose="020B0604030504040204" pitchFamily="34" charset="0"/>
              </a:rPr>
              <a:t>Người</a:t>
            </a:r>
            <a:r>
              <a:rPr lang="en-US" sz="3600" b="1" dirty="0" smtClean="0">
                <a:solidFill>
                  <a:srgbClr val="2E4B89"/>
                </a:solidFill>
                <a:latin typeface="#9Slide03 SFU Futura_12" panose="020B0604020202020204" charset="0"/>
                <a:ea typeface="Tahoma" panose="020B0604030504040204" pitchFamily="34" charset="0"/>
              </a:rPr>
              <a:t>  Ơ-</a:t>
            </a:r>
            <a:r>
              <a:rPr lang="en-US" sz="3600" b="1" dirty="0" err="1" smtClean="0">
                <a:solidFill>
                  <a:srgbClr val="2E4B89"/>
                </a:solidFill>
                <a:latin typeface="#9Slide03 SFU Futura_12" panose="020B0604020202020204" charset="0"/>
                <a:ea typeface="Tahoma" panose="020B0604030504040204" pitchFamily="34" charset="0"/>
              </a:rPr>
              <a:t>rô</a:t>
            </a:r>
            <a:r>
              <a:rPr lang="en-US" sz="3600" b="1" dirty="0" smtClean="0">
                <a:solidFill>
                  <a:srgbClr val="2E4B89"/>
                </a:solidFill>
                <a:latin typeface="#9Slide03 SFU Futura_12" panose="020B0604020202020204" charset="0"/>
                <a:ea typeface="Tahoma" panose="020B0604030504040204" pitchFamily="34" charset="0"/>
              </a:rPr>
              <a:t>-</a:t>
            </a:r>
            <a:r>
              <a:rPr lang="en-US" sz="3600" b="1" dirty="0" err="1" smtClean="0">
                <a:solidFill>
                  <a:srgbClr val="2E4B89"/>
                </a:solidFill>
                <a:latin typeface="#9Slide03 SFU Futura_12" panose="020B0604020202020204" charset="0"/>
                <a:ea typeface="Tahoma" panose="020B0604030504040204" pitchFamily="34" charset="0"/>
              </a:rPr>
              <a:t>pê</a:t>
            </a:r>
            <a:r>
              <a:rPr lang="en-US" sz="3600" b="1" dirty="0" smtClean="0">
                <a:solidFill>
                  <a:srgbClr val="2E4B89"/>
                </a:solidFill>
                <a:latin typeface="#9Slide03 SFU Futura_12" panose="020B0604020202020204" charset="0"/>
                <a:ea typeface="Tahoma" panose="020B0604030504040204" pitchFamily="34" charset="0"/>
              </a:rPr>
              <a:t>-ô-it</a:t>
            </a:r>
            <a:endParaRPr lang="en-US" sz="3600" b="1" dirty="0">
              <a:solidFill>
                <a:srgbClr val="2E4B89"/>
              </a:solidFill>
              <a:latin typeface="#9Slide03 SFU Futura_12" panose="020B0604020202020204" charset="0"/>
            </a:endParaRPr>
          </a:p>
        </p:txBody>
      </p:sp>
      <p:sp>
        <p:nvSpPr>
          <p:cNvPr id="16" name="Rectangle 15"/>
          <p:cNvSpPr/>
          <p:nvPr/>
        </p:nvSpPr>
        <p:spPr>
          <a:xfrm>
            <a:off x="2490117" y="842470"/>
            <a:ext cx="2945037" cy="646331"/>
          </a:xfrm>
          <a:prstGeom prst="rect">
            <a:avLst/>
          </a:prstGeom>
        </p:spPr>
        <p:txBody>
          <a:bodyPr wrap="none">
            <a:spAutoFit/>
          </a:bodyPr>
          <a:lstStyle/>
          <a:p>
            <a:r>
              <a:rPr lang="en-US" sz="3600" b="1" dirty="0" smtClean="0">
                <a:solidFill>
                  <a:srgbClr val="006C00"/>
                </a:solidFill>
                <a:latin typeface="#9Slide03 SFU Futura_12" panose="020B0604020202020204" charset="0"/>
                <a:ea typeface="Tahoma" panose="020B0604030504040204" pitchFamily="34" charset="0"/>
              </a:rPr>
              <a:t>82 </a:t>
            </a:r>
            <a:r>
              <a:rPr lang="en-US" sz="3600" b="1" dirty="0" err="1" smtClean="0">
                <a:solidFill>
                  <a:srgbClr val="006C00"/>
                </a:solidFill>
                <a:latin typeface="#9Slide03 SFU Futura_12" panose="020B0604020202020204" charset="0"/>
                <a:ea typeface="Tahoma" panose="020B0604030504040204" pitchFamily="34" charset="0"/>
              </a:rPr>
              <a:t>triệu</a:t>
            </a:r>
            <a:r>
              <a:rPr lang="en-US" sz="3600" b="1" dirty="0" smtClean="0">
                <a:solidFill>
                  <a:srgbClr val="006C00"/>
                </a:solidFill>
                <a:latin typeface="#9Slide03 SFU Futura_12" panose="020B0604020202020204" charset="0"/>
                <a:ea typeface="Tahoma" panose="020B0604030504040204" pitchFamily="34" charset="0"/>
              </a:rPr>
              <a:t> </a:t>
            </a:r>
            <a:r>
              <a:rPr lang="en-US" sz="3600" b="1" dirty="0" err="1" smtClean="0">
                <a:solidFill>
                  <a:srgbClr val="006C00"/>
                </a:solidFill>
                <a:latin typeface="#9Slide03 SFU Futura_12" panose="020B0604020202020204" charset="0"/>
                <a:ea typeface="Tahoma" panose="020B0604030504040204" pitchFamily="34" charset="0"/>
              </a:rPr>
              <a:t>người</a:t>
            </a:r>
            <a:endParaRPr lang="en-US" sz="3600" b="1" dirty="0">
              <a:solidFill>
                <a:srgbClr val="006C00"/>
              </a:solidFill>
              <a:latin typeface="#9Slide03 SFU Futura_12" panose="020B0604020202020204" charset="0"/>
            </a:endParaRPr>
          </a:p>
        </p:txBody>
      </p:sp>
      <p:sp>
        <p:nvSpPr>
          <p:cNvPr id="17" name="Rectangle 16"/>
          <p:cNvSpPr/>
          <p:nvPr/>
        </p:nvSpPr>
        <p:spPr>
          <a:xfrm>
            <a:off x="5711625" y="865714"/>
            <a:ext cx="2569934" cy="646331"/>
          </a:xfrm>
          <a:prstGeom prst="rect">
            <a:avLst/>
          </a:prstGeom>
        </p:spPr>
        <p:txBody>
          <a:bodyPr wrap="none">
            <a:spAutoFit/>
          </a:bodyPr>
          <a:lstStyle/>
          <a:p>
            <a:r>
              <a:rPr lang="en-US" sz="3600" b="1" dirty="0" smtClean="0">
                <a:solidFill>
                  <a:srgbClr val="2E4B89"/>
                </a:solidFill>
                <a:latin typeface="#9Slide03 SFU Futura_12" panose="020B0604020202020204" charset="0"/>
                <a:ea typeface="Tahoma" panose="020B0604030504040204" pitchFamily="34" charset="0"/>
              </a:rPr>
              <a:t>Di </a:t>
            </a:r>
            <a:r>
              <a:rPr lang="en-US" sz="3600" b="1" dirty="0" err="1" smtClean="0">
                <a:solidFill>
                  <a:srgbClr val="2E4B89"/>
                </a:solidFill>
                <a:latin typeface="#9Slide03 SFU Futura_12" panose="020B0604020202020204" charset="0"/>
                <a:ea typeface="Tahoma" panose="020B0604030504040204" pitchFamily="34" charset="0"/>
              </a:rPr>
              <a:t>cư</a:t>
            </a:r>
            <a:r>
              <a:rPr lang="en-US" sz="3600" b="1" dirty="0" smtClean="0">
                <a:solidFill>
                  <a:srgbClr val="2E4B89"/>
                </a:solidFill>
                <a:latin typeface="#9Slide03 SFU Futura_12" panose="020B0604020202020204" charset="0"/>
                <a:ea typeface="Tahoma" panose="020B0604030504040204" pitchFamily="34" charset="0"/>
              </a:rPr>
              <a:t> </a:t>
            </a:r>
            <a:r>
              <a:rPr lang="en-US" sz="3600" b="1" dirty="0" err="1" smtClean="0">
                <a:solidFill>
                  <a:srgbClr val="2E4B89"/>
                </a:solidFill>
                <a:latin typeface="#9Slide03 SFU Futura_12" panose="020B0604020202020204" charset="0"/>
                <a:ea typeface="Tahoma" panose="020B0604030504040204" pitchFamily="34" charset="0"/>
              </a:rPr>
              <a:t>nội</a:t>
            </a:r>
            <a:r>
              <a:rPr lang="en-US" sz="3600" b="1" dirty="0" smtClean="0">
                <a:solidFill>
                  <a:srgbClr val="2E4B89"/>
                </a:solidFill>
                <a:latin typeface="#9Slide03 SFU Futura_12" panose="020B0604020202020204" charset="0"/>
                <a:ea typeface="Tahoma" panose="020B0604030504040204" pitchFamily="34" charset="0"/>
              </a:rPr>
              <a:t> </a:t>
            </a:r>
            <a:r>
              <a:rPr lang="en-US" sz="3600" b="1" dirty="0" err="1" smtClean="0">
                <a:solidFill>
                  <a:srgbClr val="2E4B89"/>
                </a:solidFill>
                <a:latin typeface="#9Slide03 SFU Futura_12" panose="020B0604020202020204" charset="0"/>
                <a:ea typeface="Tahoma" panose="020B0604030504040204" pitchFamily="34" charset="0"/>
              </a:rPr>
              <a:t>bộ</a:t>
            </a:r>
            <a:endParaRPr lang="en-US" sz="3600" b="1" dirty="0">
              <a:solidFill>
                <a:srgbClr val="2E4B89"/>
              </a:solidFill>
              <a:latin typeface="#9Slide03 SFU Futura_12" panose="020B0604020202020204" charset="0"/>
            </a:endParaRPr>
          </a:p>
        </p:txBody>
      </p:sp>
      <p:pic>
        <p:nvPicPr>
          <p:cNvPr id="19" name="Picture 1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8" t="8932" r="15052" b="9818"/>
          <a:stretch/>
        </p:blipFill>
        <p:spPr bwMode="auto">
          <a:xfrm>
            <a:off x="8497551" y="74686"/>
            <a:ext cx="1106573" cy="130776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0" y="1674971"/>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48562" y="1749663"/>
            <a:ext cx="11562108" cy="2246769"/>
          </a:xfrm>
          <a:prstGeom prst="rect">
            <a:avLst/>
          </a:prstGeom>
        </p:spPr>
        <p:txBody>
          <a:bodyPr wrap="square">
            <a:spAutoFit/>
          </a:bodyPr>
          <a:lstStyle/>
          <a:p>
            <a:pPr algn="just"/>
            <a:r>
              <a:rPr lang="vi-VN" sz="2800" b="1" dirty="0">
                <a:latin typeface="#9Slide03 SFU Futura_12" panose="020B0604020202020204" charset="0"/>
              </a:rPr>
              <a:t>+ </a:t>
            </a:r>
            <a:r>
              <a:rPr lang="en-US" sz="2800" b="1" dirty="0" err="1" smtClean="0">
                <a:latin typeface="#9Slide03 SFU Futura_12" panose="020B0604020202020204" charset="0"/>
              </a:rPr>
              <a:t>Dân</a:t>
            </a:r>
            <a:r>
              <a:rPr lang="en-US" sz="2800" b="1" dirty="0" smtClean="0">
                <a:latin typeface="#9Slide03 SFU Futura_12" panose="020B0604020202020204" charset="0"/>
              </a:rPr>
              <a:t> </a:t>
            </a:r>
            <a:r>
              <a:rPr lang="en-US" sz="2800" b="1" dirty="0" err="1" smtClean="0">
                <a:latin typeface="#9Slide03 SFU Futura_12" panose="020B0604020202020204" charset="0"/>
              </a:rPr>
              <a:t>cư</a:t>
            </a:r>
            <a:r>
              <a:rPr lang="en-US" sz="2800" b="1" dirty="0" smtClean="0">
                <a:latin typeface="#9Slide03 SFU Futura_12" panose="020B0604020202020204" charset="0"/>
              </a:rPr>
              <a:t> </a:t>
            </a:r>
            <a:r>
              <a:rPr lang="en-US" sz="2800" b="1" dirty="0" err="1" smtClean="0">
                <a:latin typeface="#9Slide03 SFU Futura_12" panose="020B0604020202020204" charset="0"/>
              </a:rPr>
              <a:t>chủ</a:t>
            </a:r>
            <a:r>
              <a:rPr lang="en-US" sz="2800" b="1" dirty="0" smtClean="0">
                <a:latin typeface="#9Slide03 SFU Futura_12" panose="020B0604020202020204" charset="0"/>
              </a:rPr>
              <a:t> </a:t>
            </a:r>
            <a:r>
              <a:rPr lang="en-US" sz="2800" b="1" dirty="0" err="1" smtClean="0">
                <a:latin typeface="#9Slide03 SFU Futura_12" panose="020B0604020202020204" charset="0"/>
              </a:rPr>
              <a:t>yếu</a:t>
            </a:r>
            <a:r>
              <a:rPr lang="en-US" sz="2800" b="1" dirty="0" smtClean="0">
                <a:latin typeface="#9Slide03 SFU Futura_12" panose="020B0604020202020204" charset="0"/>
              </a:rPr>
              <a:t> </a:t>
            </a:r>
            <a:r>
              <a:rPr lang="en-US" sz="2800" b="1" dirty="0" err="1" smtClean="0">
                <a:latin typeface="#9Slide03 SFU Futura_12" panose="020B0604020202020204" charset="0"/>
              </a:rPr>
              <a:t>là</a:t>
            </a:r>
            <a:r>
              <a:rPr lang="en-US" sz="2800" b="1" dirty="0" smtClean="0">
                <a:latin typeface="#9Slide03 SFU Futura_12" panose="020B0604020202020204" charset="0"/>
              </a:rPr>
              <a:t> </a:t>
            </a:r>
            <a:r>
              <a:rPr lang="en-US" sz="2800" b="1" dirty="0" err="1" smtClean="0">
                <a:solidFill>
                  <a:srgbClr val="C00000"/>
                </a:solidFill>
                <a:latin typeface="#9Slide03 SFU Futura_12" panose="020B0604020202020204" charset="0"/>
              </a:rPr>
              <a:t>người</a:t>
            </a:r>
            <a:r>
              <a:rPr lang="en-US" sz="2800" b="1" dirty="0" smtClean="0">
                <a:solidFill>
                  <a:srgbClr val="C00000"/>
                </a:solidFill>
                <a:latin typeface="#9Slide03 SFU Futura_12" panose="020B0604020202020204" charset="0"/>
              </a:rPr>
              <a:t> Ơ-</a:t>
            </a:r>
            <a:r>
              <a:rPr lang="en-US" sz="2800" b="1" dirty="0" err="1" smtClean="0">
                <a:solidFill>
                  <a:srgbClr val="C00000"/>
                </a:solidFill>
                <a:latin typeface="#9Slide03 SFU Futura_12" panose="020B0604020202020204" charset="0"/>
              </a:rPr>
              <a:t>rô</a:t>
            </a:r>
            <a:r>
              <a:rPr lang="en-US" sz="2800" b="1" dirty="0" smtClean="0">
                <a:solidFill>
                  <a:srgbClr val="C00000"/>
                </a:solidFill>
                <a:latin typeface="#9Slide03 SFU Futura_12" panose="020B0604020202020204" charset="0"/>
              </a:rPr>
              <a:t>-</a:t>
            </a:r>
            <a:r>
              <a:rPr lang="en-US" sz="2800" b="1" dirty="0" err="1" smtClean="0">
                <a:solidFill>
                  <a:srgbClr val="C00000"/>
                </a:solidFill>
                <a:latin typeface="#9Slide03 SFU Futura_12" panose="020B0604020202020204" charset="0"/>
              </a:rPr>
              <a:t>pê</a:t>
            </a:r>
            <a:r>
              <a:rPr lang="en-US" sz="2800" b="1" dirty="0" smtClean="0">
                <a:solidFill>
                  <a:srgbClr val="C00000"/>
                </a:solidFill>
                <a:latin typeface="#9Slide03 SFU Futura_12" panose="020B0604020202020204" charset="0"/>
              </a:rPr>
              <a:t>-ô-it.</a:t>
            </a:r>
          </a:p>
          <a:p>
            <a:pPr algn="just"/>
            <a:r>
              <a:rPr lang="vi-VN" sz="2800" b="1" dirty="0" smtClean="0">
                <a:latin typeface="#9Slide03 SFU Futura_12" panose="020B0604020202020204" charset="0"/>
              </a:rPr>
              <a:t>+ </a:t>
            </a:r>
            <a:r>
              <a:rPr lang="vi-VN" sz="2800" b="1" dirty="0">
                <a:latin typeface="#9Slide03 SFU Futura_12" panose="020B0604020202020204" charset="0"/>
              </a:rPr>
              <a:t>Dân số tăng ở một số nước chủ yếu do </a:t>
            </a:r>
            <a:r>
              <a:rPr lang="vi-VN" sz="2800" b="1" dirty="0">
                <a:solidFill>
                  <a:srgbClr val="C00000"/>
                </a:solidFill>
                <a:latin typeface="#9Slide03 SFU Futura_12" panose="020B0604020202020204" charset="0"/>
              </a:rPr>
              <a:t>nhập cư</a:t>
            </a:r>
            <a:r>
              <a:rPr lang="vi-VN" sz="2800" b="1" dirty="0" smtClean="0">
                <a:latin typeface="#9Slide03 SFU Futura_12" panose="020B0604020202020204" charset="0"/>
              </a:rPr>
              <a:t>.</a:t>
            </a:r>
            <a:endParaRPr lang="en-US" sz="2800" b="1" dirty="0" smtClean="0">
              <a:latin typeface="#9Slide03 SFU Futura_12" panose="020B0604020202020204" charset="0"/>
            </a:endParaRPr>
          </a:p>
          <a:p>
            <a:pPr algn="just"/>
            <a:r>
              <a:rPr lang="en-US" sz="2800" b="1" dirty="0" smtClean="0">
                <a:latin typeface="#9Slide03 SFU Futura_12" panose="020B0604020202020204" charset="0"/>
              </a:rPr>
              <a:t>+ </a:t>
            </a:r>
            <a:r>
              <a:rPr lang="en-US" sz="2800" b="1" dirty="0" err="1" smtClean="0">
                <a:latin typeface="#9Slide03 SFU Futura_12" panose="020B0604020202020204" charset="0"/>
              </a:rPr>
              <a:t>Châu</a:t>
            </a:r>
            <a:r>
              <a:rPr lang="en-US" sz="2800" b="1" dirty="0" smtClean="0">
                <a:latin typeface="#9Slide03 SFU Futura_12" panose="020B0604020202020204" charset="0"/>
              </a:rPr>
              <a:t> </a:t>
            </a:r>
            <a:r>
              <a:rPr lang="en-US" sz="2800" b="1" dirty="0" err="1" smtClean="0">
                <a:latin typeface="#9Slide03 SFU Futura_12" panose="020B0604020202020204" charset="0"/>
              </a:rPr>
              <a:t>Âu</a:t>
            </a:r>
            <a:r>
              <a:rPr lang="en-US" sz="2800" b="1" dirty="0" smtClean="0">
                <a:latin typeface="#9Slide03 SFU Futura_12" panose="020B0604020202020204" charset="0"/>
              </a:rPr>
              <a:t> </a:t>
            </a:r>
            <a:r>
              <a:rPr lang="en-US" sz="2800" b="1" dirty="0" err="1" smtClean="0">
                <a:latin typeface="#9Slide03 SFU Futura_12" panose="020B0604020202020204" charset="0"/>
              </a:rPr>
              <a:t>đã</a:t>
            </a:r>
            <a:r>
              <a:rPr lang="en-US" sz="2800" b="1" dirty="0" smtClean="0">
                <a:latin typeface="#9Slide03 SFU Futura_12" panose="020B0604020202020204" charset="0"/>
              </a:rPr>
              <a:t> </a:t>
            </a:r>
            <a:r>
              <a:rPr lang="en-US" sz="2800" b="1" dirty="0" err="1" smtClean="0">
                <a:latin typeface="#9Slide03 SFU Futura_12" panose="020B0604020202020204" charset="0"/>
              </a:rPr>
              <a:t>tiếp</a:t>
            </a:r>
            <a:r>
              <a:rPr lang="en-US" sz="2800" b="1" dirty="0" smtClean="0">
                <a:latin typeface="#9Slide03 SFU Futura_12" panose="020B0604020202020204" charset="0"/>
              </a:rPr>
              <a:t> </a:t>
            </a:r>
            <a:r>
              <a:rPr lang="en-US" sz="2800" b="1" dirty="0" err="1" smtClean="0">
                <a:latin typeface="#9Slide03 SFU Futura_12" panose="020B0604020202020204" charset="0"/>
              </a:rPr>
              <a:t>nhận</a:t>
            </a:r>
            <a:r>
              <a:rPr lang="en-US" sz="2800" b="1" dirty="0" smtClean="0">
                <a:latin typeface="#9Slide03 SFU Futura_12" panose="020B0604020202020204" charset="0"/>
              </a:rPr>
              <a:t> </a:t>
            </a:r>
            <a:r>
              <a:rPr lang="en-US" sz="2800" b="1" dirty="0" err="1" smtClean="0">
                <a:latin typeface="#9Slide03 SFU Futura_12" panose="020B0604020202020204" charset="0"/>
              </a:rPr>
              <a:t>khoảng</a:t>
            </a:r>
            <a:r>
              <a:rPr lang="en-US" sz="2800" b="1" dirty="0" smtClean="0">
                <a:latin typeface="#9Slide03 SFU Futura_12" panose="020B0604020202020204" charset="0"/>
              </a:rPr>
              <a:t> </a:t>
            </a:r>
            <a:r>
              <a:rPr lang="en-US" sz="2800" b="1" dirty="0" smtClean="0">
                <a:solidFill>
                  <a:srgbClr val="C00000"/>
                </a:solidFill>
                <a:latin typeface="#9Slide03 SFU Futura_12" panose="020B0604020202020204" charset="0"/>
              </a:rPr>
              <a:t>82 </a:t>
            </a:r>
            <a:r>
              <a:rPr lang="en-US" sz="2800" b="1" dirty="0" err="1" smtClean="0">
                <a:solidFill>
                  <a:srgbClr val="C00000"/>
                </a:solidFill>
                <a:latin typeface="#9Slide03 SFU Futura_12" panose="020B0604020202020204" charset="0"/>
              </a:rPr>
              <a:t>triệu</a:t>
            </a:r>
            <a:r>
              <a:rPr lang="en-US" sz="2800" b="1" dirty="0" smtClean="0">
                <a:solidFill>
                  <a:srgbClr val="C00000"/>
                </a:solidFill>
                <a:latin typeface="#9Slide03 SFU Futura_12" panose="020B0604020202020204" charset="0"/>
              </a:rPr>
              <a:t> </a:t>
            </a:r>
            <a:r>
              <a:rPr lang="en-US" sz="2800" b="1" dirty="0" err="1" smtClean="0">
                <a:solidFill>
                  <a:srgbClr val="C00000"/>
                </a:solidFill>
                <a:latin typeface="#9Slide03 SFU Futura_12" panose="020B0604020202020204" charset="0"/>
              </a:rPr>
              <a:t>người</a:t>
            </a:r>
            <a:r>
              <a:rPr lang="en-US" sz="2800" b="1" dirty="0" smtClean="0">
                <a:solidFill>
                  <a:srgbClr val="C00000"/>
                </a:solidFill>
                <a:latin typeface="#9Slide03 SFU Futura_12" panose="020B0604020202020204" charset="0"/>
              </a:rPr>
              <a:t> </a:t>
            </a:r>
            <a:r>
              <a:rPr lang="en-US" sz="2800" b="1" dirty="0" smtClean="0">
                <a:latin typeface="#9Slide03 SFU Futura_12" panose="020B0604020202020204" charset="0"/>
              </a:rPr>
              <a:t>di </a:t>
            </a:r>
            <a:r>
              <a:rPr lang="en-US" sz="2800" b="1" dirty="0" err="1" smtClean="0">
                <a:latin typeface="#9Slide03 SFU Futura_12" panose="020B0604020202020204" charset="0"/>
              </a:rPr>
              <a:t>cư</a:t>
            </a:r>
            <a:r>
              <a:rPr lang="en-US" sz="2800" b="1" dirty="0" smtClean="0">
                <a:latin typeface="#9Slide03 SFU Futura_12" panose="020B0604020202020204" charset="0"/>
              </a:rPr>
              <a:t> </a:t>
            </a:r>
            <a:r>
              <a:rPr lang="en-US" sz="2800" b="1" dirty="0" err="1" smtClean="0">
                <a:latin typeface="#9Slide03 SFU Futura_12" panose="020B0604020202020204" charset="0"/>
              </a:rPr>
              <a:t>quốc</a:t>
            </a:r>
            <a:r>
              <a:rPr lang="en-US" sz="2800" b="1" dirty="0" smtClean="0">
                <a:latin typeface="#9Slide03 SFU Futura_12" panose="020B0604020202020204" charset="0"/>
              </a:rPr>
              <a:t> </a:t>
            </a:r>
            <a:r>
              <a:rPr lang="en-US" sz="2800" b="1" dirty="0" err="1" smtClean="0">
                <a:latin typeface="#9Slide03 SFU Futura_12" panose="020B0604020202020204" charset="0"/>
              </a:rPr>
              <a:t>tế</a:t>
            </a:r>
            <a:r>
              <a:rPr lang="en-US" sz="2800" b="1" dirty="0" smtClean="0">
                <a:latin typeface="#9Slide03 SFU Futura_12" panose="020B0604020202020204" charset="0"/>
              </a:rPr>
              <a:t> (2019)</a:t>
            </a:r>
            <a:endParaRPr lang="vi-VN" sz="2800" b="1" dirty="0">
              <a:solidFill>
                <a:srgbClr val="C00000"/>
              </a:solidFill>
              <a:latin typeface="#9Slide03 SFU Futura_12" panose="020B0604020202020204" charset="0"/>
            </a:endParaRPr>
          </a:p>
          <a:p>
            <a:pPr algn="just"/>
            <a:r>
              <a:rPr lang="vi-VN" sz="2800" b="1" dirty="0">
                <a:latin typeface="#9Slide03 SFU Futura_12" panose="020B0604020202020204" charset="0"/>
              </a:rPr>
              <a:t>+ </a:t>
            </a:r>
            <a:r>
              <a:rPr lang="en-US" sz="2800" b="1" dirty="0" smtClean="0">
                <a:solidFill>
                  <a:srgbClr val="C00000"/>
                </a:solidFill>
                <a:latin typeface="#9Slide03 SFU Futura_12" panose="020B0604020202020204" charset="0"/>
              </a:rPr>
              <a:t>Di </a:t>
            </a:r>
            <a:r>
              <a:rPr lang="en-US" sz="2800" b="1" dirty="0" err="1" smtClean="0">
                <a:solidFill>
                  <a:srgbClr val="C00000"/>
                </a:solidFill>
                <a:latin typeface="#9Slide03 SFU Futura_12" panose="020B0604020202020204" charset="0"/>
              </a:rPr>
              <a:t>cư</a:t>
            </a:r>
            <a:r>
              <a:rPr lang="en-US" sz="2800" b="1" dirty="0" smtClean="0">
                <a:solidFill>
                  <a:srgbClr val="C00000"/>
                </a:solidFill>
                <a:latin typeface="#9Slide03 SFU Futura_12" panose="020B0604020202020204" charset="0"/>
              </a:rPr>
              <a:t> </a:t>
            </a:r>
            <a:r>
              <a:rPr lang="en-US" sz="2800" b="1" dirty="0" err="1" smtClean="0">
                <a:solidFill>
                  <a:srgbClr val="C00000"/>
                </a:solidFill>
                <a:latin typeface="#9Slide03 SFU Futura_12" panose="020B0604020202020204" charset="0"/>
              </a:rPr>
              <a:t>nội</a:t>
            </a:r>
            <a:r>
              <a:rPr lang="en-US" sz="2800" b="1" dirty="0" smtClean="0">
                <a:solidFill>
                  <a:srgbClr val="C00000"/>
                </a:solidFill>
                <a:latin typeface="#9Slide03 SFU Futura_12" panose="020B0604020202020204" charset="0"/>
              </a:rPr>
              <a:t> </a:t>
            </a:r>
            <a:r>
              <a:rPr lang="en-US" sz="2800" b="1" dirty="0" err="1" smtClean="0">
                <a:solidFill>
                  <a:srgbClr val="C00000"/>
                </a:solidFill>
                <a:latin typeface="#9Slide03 SFU Futura_12" panose="020B0604020202020204" charset="0"/>
              </a:rPr>
              <a:t>bộ</a:t>
            </a:r>
            <a:r>
              <a:rPr lang="en-US" sz="2800" b="1" dirty="0" smtClean="0">
                <a:solidFill>
                  <a:srgbClr val="C00000"/>
                </a:solidFill>
                <a:latin typeface="#9Slide03 SFU Futura_12" panose="020B0604020202020204" charset="0"/>
              </a:rPr>
              <a:t> </a:t>
            </a:r>
            <a:r>
              <a:rPr lang="en-US" sz="2800" b="1" dirty="0" err="1" smtClean="0">
                <a:latin typeface="#9Slide03 SFU Futura_12" panose="020B0604020202020204" charset="0"/>
              </a:rPr>
              <a:t>châu</a:t>
            </a:r>
            <a:r>
              <a:rPr lang="en-US" sz="2800" b="1" dirty="0" smtClean="0">
                <a:latin typeface="#9Slide03 SFU Futura_12" panose="020B0604020202020204" charset="0"/>
              </a:rPr>
              <a:t> </a:t>
            </a:r>
            <a:r>
              <a:rPr lang="en-US" sz="2800" b="1" dirty="0" err="1" smtClean="0">
                <a:latin typeface="#9Slide03 SFU Futura_12" panose="020B0604020202020204" charset="0"/>
              </a:rPr>
              <a:t>Âu</a:t>
            </a:r>
            <a:r>
              <a:rPr lang="en-US" sz="2800" b="1" dirty="0" smtClean="0">
                <a:latin typeface="#9Slide03 SFU Futura_12" panose="020B0604020202020204" charset="0"/>
              </a:rPr>
              <a:t> </a:t>
            </a:r>
            <a:r>
              <a:rPr lang="en-US" sz="2800" b="1" dirty="0" err="1" smtClean="0">
                <a:latin typeface="#9Slide03 SFU Futura_12" panose="020B0604020202020204" charset="0"/>
              </a:rPr>
              <a:t>ngày</a:t>
            </a:r>
            <a:r>
              <a:rPr lang="en-US" sz="2800" b="1" dirty="0" smtClean="0">
                <a:latin typeface="#9Slide03 SFU Futura_12" panose="020B0604020202020204" charset="0"/>
              </a:rPr>
              <a:t> </a:t>
            </a:r>
            <a:r>
              <a:rPr lang="en-US" sz="2800" b="1" dirty="0" err="1" smtClean="0">
                <a:latin typeface="#9Slide03 SFU Futura_12" panose="020B0604020202020204" charset="0"/>
              </a:rPr>
              <a:t>càng</a:t>
            </a:r>
            <a:r>
              <a:rPr lang="en-US" sz="2800" b="1" dirty="0" smtClean="0">
                <a:latin typeface="#9Slide03 SFU Futura_12" panose="020B0604020202020204" charset="0"/>
              </a:rPr>
              <a:t> </a:t>
            </a:r>
            <a:r>
              <a:rPr lang="en-US" sz="2800" b="1" dirty="0" err="1" smtClean="0">
                <a:latin typeface="#9Slide03 SFU Futura_12" panose="020B0604020202020204" charset="0"/>
              </a:rPr>
              <a:t>gia</a:t>
            </a:r>
            <a:r>
              <a:rPr lang="en-US" sz="2800" b="1" dirty="0" smtClean="0">
                <a:latin typeface="#9Slide03 SFU Futura_12" panose="020B0604020202020204" charset="0"/>
              </a:rPr>
              <a:t> </a:t>
            </a:r>
            <a:r>
              <a:rPr lang="en-US" sz="2800" b="1" dirty="0" err="1" smtClean="0">
                <a:latin typeface="#9Slide03 SFU Futura_12" panose="020B0604020202020204" charset="0"/>
              </a:rPr>
              <a:t>tăng</a:t>
            </a:r>
            <a:r>
              <a:rPr lang="en-US" sz="2800" b="1" dirty="0" smtClean="0">
                <a:latin typeface="#9Slide03 SFU Futura_12" panose="020B0604020202020204" charset="0"/>
              </a:rPr>
              <a:t> do </a:t>
            </a:r>
            <a:r>
              <a:rPr lang="en-US" sz="2800" b="1" dirty="0" err="1" smtClean="0">
                <a:latin typeface="#9Slide03 SFU Futura_12" panose="020B0604020202020204" charset="0"/>
              </a:rPr>
              <a:t>nhu</a:t>
            </a:r>
            <a:r>
              <a:rPr lang="en-US" sz="2800" b="1" dirty="0" smtClean="0">
                <a:latin typeface="#9Slide03 SFU Futura_12" panose="020B0604020202020204" charset="0"/>
              </a:rPr>
              <a:t> </a:t>
            </a:r>
            <a:r>
              <a:rPr lang="en-US" sz="2800" b="1" dirty="0" err="1" smtClean="0">
                <a:latin typeface="#9Slide03 SFU Futura_12" panose="020B0604020202020204" charset="0"/>
              </a:rPr>
              <a:t>cầu</a:t>
            </a:r>
            <a:r>
              <a:rPr lang="en-US" sz="2800" b="1" dirty="0" smtClean="0">
                <a:latin typeface="#9Slide03 SFU Futura_12" panose="020B0604020202020204" charset="0"/>
              </a:rPr>
              <a:t> </a:t>
            </a:r>
            <a:r>
              <a:rPr lang="en-US" sz="2800" b="1" dirty="0" err="1" smtClean="0">
                <a:latin typeface="#9Slide03 SFU Futura_12" panose="020B0604020202020204" charset="0"/>
              </a:rPr>
              <a:t>về</a:t>
            </a:r>
            <a:r>
              <a:rPr lang="en-US" sz="2800" b="1" dirty="0" smtClean="0">
                <a:latin typeface="#9Slide03 SFU Futura_12" panose="020B0604020202020204" charset="0"/>
              </a:rPr>
              <a:t> </a:t>
            </a:r>
            <a:r>
              <a:rPr lang="en-US" sz="2800" b="1" dirty="0" err="1" smtClean="0">
                <a:latin typeface="#9Slide03 SFU Futura_12" panose="020B0604020202020204" charset="0"/>
              </a:rPr>
              <a:t>nguồn</a:t>
            </a:r>
            <a:r>
              <a:rPr lang="en-US" sz="2800" b="1" dirty="0" smtClean="0">
                <a:latin typeface="#9Slide03 SFU Futura_12" panose="020B0604020202020204" charset="0"/>
              </a:rPr>
              <a:t> </a:t>
            </a:r>
            <a:r>
              <a:rPr lang="en-US" sz="2800" b="1" dirty="0" err="1" smtClean="0">
                <a:latin typeface="#9Slide03 SFU Futura_12" panose="020B0604020202020204" charset="0"/>
              </a:rPr>
              <a:t>lao</a:t>
            </a:r>
            <a:r>
              <a:rPr lang="en-US" sz="2800" b="1" dirty="0" smtClean="0">
                <a:latin typeface="#9Slide03 SFU Futura_12" panose="020B0604020202020204" charset="0"/>
              </a:rPr>
              <a:t> </a:t>
            </a:r>
            <a:r>
              <a:rPr lang="en-US" sz="2800" b="1" dirty="0" err="1" smtClean="0">
                <a:latin typeface="#9Slide03 SFU Futura_12" panose="020B0604020202020204" charset="0"/>
              </a:rPr>
              <a:t>động</a:t>
            </a:r>
            <a:r>
              <a:rPr lang="en-US" sz="2800" b="1" dirty="0" smtClean="0">
                <a:latin typeface="#9Slide03 SFU Futura_12" panose="020B0604020202020204" charset="0"/>
              </a:rPr>
              <a:t> </a:t>
            </a:r>
            <a:r>
              <a:rPr lang="en-US" sz="2800" b="1" dirty="0" err="1" smtClean="0">
                <a:latin typeface="#9Slide03 SFU Futura_12" panose="020B0604020202020204" charset="0"/>
              </a:rPr>
              <a:t>và</a:t>
            </a:r>
            <a:r>
              <a:rPr lang="en-US" sz="2800" b="1" dirty="0" smtClean="0">
                <a:latin typeface="#9Slide03 SFU Futura_12" panose="020B0604020202020204" charset="0"/>
              </a:rPr>
              <a:t> </a:t>
            </a:r>
            <a:r>
              <a:rPr lang="en-US" sz="2800" b="1" dirty="0" err="1" smtClean="0">
                <a:latin typeface="#9Slide03 SFU Futura_12" panose="020B0604020202020204" charset="0"/>
              </a:rPr>
              <a:t>tìm</a:t>
            </a:r>
            <a:r>
              <a:rPr lang="en-US" sz="2800" b="1" dirty="0" smtClean="0">
                <a:latin typeface="#9Slide03 SFU Futura_12" panose="020B0604020202020204" charset="0"/>
              </a:rPr>
              <a:t> </a:t>
            </a:r>
            <a:r>
              <a:rPr lang="en-US" sz="2800" b="1" dirty="0" err="1" smtClean="0">
                <a:latin typeface="#9Slide03 SFU Futura_12" panose="020B0604020202020204" charset="0"/>
              </a:rPr>
              <a:t>kiếm</a:t>
            </a:r>
            <a:r>
              <a:rPr lang="en-US" sz="2800" b="1" dirty="0" smtClean="0">
                <a:latin typeface="#9Slide03 SFU Futura_12" panose="020B0604020202020204" charset="0"/>
              </a:rPr>
              <a:t> </a:t>
            </a:r>
            <a:r>
              <a:rPr lang="en-US" sz="2800" b="1" dirty="0" err="1" smtClean="0">
                <a:latin typeface="#9Slide03 SFU Futura_12" panose="020B0604020202020204" charset="0"/>
              </a:rPr>
              <a:t>việc</a:t>
            </a:r>
            <a:r>
              <a:rPr lang="en-US" sz="2800" b="1" dirty="0" smtClean="0">
                <a:latin typeface="#9Slide03 SFU Futura_12" panose="020B0604020202020204" charset="0"/>
              </a:rPr>
              <a:t> </a:t>
            </a:r>
            <a:r>
              <a:rPr lang="en-US" sz="2800" b="1" dirty="0" err="1" smtClean="0">
                <a:latin typeface="#9Slide03 SFU Futura_12" panose="020B0604020202020204" charset="0"/>
              </a:rPr>
              <a:t>làm</a:t>
            </a:r>
            <a:r>
              <a:rPr lang="en-US" sz="2800" b="1" dirty="0" smtClean="0">
                <a:latin typeface="#9Slide03 SFU Futura_12" panose="020B0604020202020204" charset="0"/>
              </a:rPr>
              <a:t>.</a:t>
            </a:r>
            <a:endParaRPr lang="vi-VN" sz="2800" b="1" baseline="30000" dirty="0">
              <a:solidFill>
                <a:srgbClr val="C00000"/>
              </a:solidFill>
              <a:latin typeface="#9Slide03 SFU Futura_12" panose="020B0604020202020204" charset="0"/>
            </a:endParaRPr>
          </a:p>
        </p:txBody>
      </p:sp>
      <p:pic>
        <p:nvPicPr>
          <p:cNvPr id="24" name="Picture 2" descr="Tập thể dục Biểu tượng - Những người già, và trẻ em png tải về - Miễn phí  trong suốt Quan Hệ Công Chúng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500" b="50781" l="64222" r="85667">
                        <a14:foregroundMark x1="71667" y1="40000" x2="71667" y2="40000"/>
                        <a14:foregroundMark x1="71667" y1="37969" x2="71667" y2="37969"/>
                        <a14:foregroundMark x1="75778" y1="35000" x2="75778" y2="35000"/>
                        <a14:foregroundMark x1="71222" y1="12812" x2="71222" y2="12812"/>
                        <a14:foregroundMark x1="80444" y1="16250" x2="80444" y2="16250"/>
                        <a14:foregroundMark x1="79000" y1="17813" x2="79000" y2="17813"/>
                        <a14:foregroundMark x1="74444" y1="16875" x2="74444" y2="16875"/>
                        <a14:foregroundMark x1="75889" y1="16563" x2="75889" y2="16563"/>
                        <a14:foregroundMark x1="68000" y1="18281" x2="68000" y2="18281"/>
                        <a14:foregroundMark x1="68000" y1="17813" x2="68000" y2="17813"/>
                        <a14:foregroundMark x1="85667" y1="20781" x2="85667" y2="20781"/>
                        <a14:foregroundMark x1="85667" y1="20469" x2="85667" y2="20469"/>
                        <a14:foregroundMark x1="64333" y1="39844" x2="64333" y2="39844"/>
                        <a14:foregroundMark x1="65222" y1="40469" x2="65222" y2="40469"/>
                        <a14:foregroundMark x1="65222" y1="40781" x2="65222" y2="40781"/>
                        <a14:foregroundMark x1="65889" y1="42031" x2="65889" y2="42031"/>
                        <a14:foregroundMark x1="76889" y1="50781" x2="76889" y2="50781"/>
                        <a14:foregroundMark x1="79333" y1="49844" x2="79333" y2="49844"/>
                      </a14:backgroundRemoval>
                    </a14:imgEffect>
                  </a14:imgLayer>
                </a14:imgProps>
              </a:ext>
              <a:ext uri="{28A0092B-C50C-407E-A947-70E740481C1C}">
                <a14:useLocalDpi xmlns:a14="http://schemas.microsoft.com/office/drawing/2010/main" val="0"/>
              </a:ext>
            </a:extLst>
          </a:blip>
          <a:srcRect l="64286" t="11177" r="12603" b="46096"/>
          <a:stretch/>
        </p:blipFill>
        <p:spPr bwMode="auto">
          <a:xfrm>
            <a:off x="907628" y="4176897"/>
            <a:ext cx="2278917" cy="26263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kyline Cit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556" r="97778">
                        <a14:foregroundMark x1="4778" y1="72361" x2="4778" y2="72361"/>
                        <a14:foregroundMark x1="2889" y1="76250" x2="2889" y2="76250"/>
                        <a14:foregroundMark x1="1556" y1="70139" x2="1556" y2="70139"/>
                        <a14:foregroundMark x1="2222" y1="74028" x2="2222" y2="74028"/>
                        <a14:foregroundMark x1="2111" y1="72361" x2="2111" y2="72361"/>
                        <a14:foregroundMark x1="1889" y1="72222" x2="1889" y2="72222"/>
                        <a14:foregroundMark x1="14222" y1="52222" x2="14222" y2="52222"/>
                        <a14:foregroundMark x1="14667" y1="43889" x2="16667" y2="70972"/>
                        <a14:foregroundMark x1="13222" y1="74861" x2="13222" y2="74861"/>
                        <a14:foregroundMark x1="15444" y1="76250" x2="15444" y2="76250"/>
                        <a14:foregroundMark x1="15778" y1="76111" x2="15778" y2="75417"/>
                        <a14:foregroundMark x1="16000" y1="74861" x2="16333" y2="73611"/>
                        <a14:foregroundMark x1="15667" y1="71389" x2="15667" y2="71389"/>
                        <a14:foregroundMark x1="13889" y1="74028" x2="16889" y2="50000"/>
                        <a14:foregroundMark x1="14889" y1="41111" x2="14889" y2="41111"/>
                        <a14:foregroundMark x1="17444" y1="44583" x2="17444" y2="44583"/>
                        <a14:foregroundMark x1="17444" y1="44722" x2="17444" y2="44722"/>
                        <a14:foregroundMark x1="18222" y1="48194" x2="18444" y2="51389"/>
                        <a14:foregroundMark x1="17222" y1="46806" x2="15667" y2="41667"/>
                        <a14:foregroundMark x1="12889" y1="42778" x2="11778" y2="57639"/>
                        <a14:foregroundMark x1="16667" y1="42083" x2="19556" y2="48750"/>
                        <a14:foregroundMark x1="17222" y1="41389" x2="16778" y2="41111"/>
                        <a14:foregroundMark x1="36778" y1="63750" x2="36667" y2="63194"/>
                        <a14:foregroundMark x1="35333" y1="59444" x2="35333" y2="59444"/>
                        <a14:foregroundMark x1="35333" y1="59444" x2="35333" y2="59444"/>
                        <a14:foregroundMark x1="34444" y1="64583" x2="34444" y2="64583"/>
                        <a14:foregroundMark x1="38222" y1="67639" x2="38778" y2="67778"/>
                        <a14:foregroundMark x1="38778" y1="67778" x2="38778" y2="67778"/>
                        <a14:foregroundMark x1="39222" y1="67917" x2="39222" y2="67917"/>
                        <a14:foregroundMark x1="40333" y1="70833" x2="40333" y2="70833"/>
                        <a14:foregroundMark x1="43778" y1="63194" x2="43778" y2="63194"/>
                        <a14:foregroundMark x1="43778" y1="62917" x2="43778" y2="62917"/>
                        <a14:foregroundMark x1="74444" y1="57500" x2="74444" y2="57500"/>
                        <a14:foregroundMark x1="74667" y1="57222" x2="74667" y2="57222"/>
                        <a14:foregroundMark x1="83889" y1="56667" x2="83889" y2="56667"/>
                        <a14:foregroundMark x1="83889" y1="56528" x2="83889" y2="56528"/>
                        <a14:foregroundMark x1="80889" y1="68333" x2="80889" y2="68333"/>
                        <a14:foregroundMark x1="80889" y1="69028" x2="80889" y2="70000"/>
                        <a14:foregroundMark x1="78889" y1="69583" x2="78889" y2="69583"/>
                        <a14:foregroundMark x1="77111" y1="65417" x2="80000" y2="71389"/>
                        <a14:foregroundMark x1="78222" y1="64722" x2="80667" y2="65417"/>
                        <a14:foregroundMark x1="80667" y1="65000" x2="82222" y2="73194"/>
                        <a14:foregroundMark x1="94222" y1="60278" x2="94222" y2="60278"/>
                        <a14:foregroundMark x1="94222" y1="60278" x2="94222" y2="60278"/>
                        <a14:foregroundMark x1="97778" y1="60694" x2="97778" y2="60694"/>
                        <a14:foregroundMark x1="92222" y1="63472" x2="92222" y2="63472"/>
                        <a14:foregroundMark x1="92222" y1="63472" x2="92222" y2="63472"/>
                        <a14:foregroundMark x1="81556" y1="64306" x2="81556" y2="64306"/>
                        <a14:foregroundMark x1="82667" y1="66389" x2="82667" y2="71667"/>
                        <a14:foregroundMark x1="79111" y1="69028" x2="79111" y2="69028"/>
                        <a14:foregroundMark x1="79000" y1="70972" x2="79444" y2="72222"/>
                        <a14:foregroundMark x1="79111" y1="73194" x2="78222" y2="72778"/>
                        <a14:foregroundMark x1="78222" y1="72639" x2="76889" y2="67361"/>
                        <a14:foregroundMark x1="78222" y1="72639" x2="78222" y2="72639"/>
                        <a14:foregroundMark x1="79778" y1="73611" x2="79778" y2="73611"/>
                        <a14:foregroundMark x1="13111" y1="57917" x2="12444" y2="65139"/>
                        <a14:foregroundMark x1="15667" y1="57222" x2="17556" y2="63889"/>
                        <a14:foregroundMark x1="16778" y1="53889" x2="16333" y2="73472"/>
                        <a14:foregroundMark x1="17444" y1="64583" x2="17444" y2="75833"/>
                        <a14:foregroundMark x1="12444" y1="67361" x2="13333" y2="73889"/>
                      </a14:backgroundRemoval>
                    </a14:imgEffect>
                  </a14:imgLayer>
                </a14:imgProps>
              </a:ext>
              <a:ext uri="{28A0092B-C50C-407E-A947-70E740481C1C}">
                <a14:useLocalDpi xmlns:a14="http://schemas.microsoft.com/office/drawing/2010/main" val="0"/>
              </a:ext>
            </a:extLst>
          </a:blip>
          <a:srcRect t="33147" b="18785"/>
          <a:stretch/>
        </p:blipFill>
        <p:spPr bwMode="auto">
          <a:xfrm>
            <a:off x="5641699" y="4392530"/>
            <a:ext cx="6268971" cy="241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9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9EB7D442-D440-4991-B0A1-953ACB3D7983}"/>
              </a:ext>
            </a:extLst>
          </p:cNvPr>
          <p:cNvSpPr/>
          <p:nvPr/>
        </p:nvSpPr>
        <p:spPr>
          <a:xfrm>
            <a:off x="108488" y="4881420"/>
            <a:ext cx="2641952"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58" name="TextBox 57">
            <a:extLst>
              <a:ext uri="{FF2B5EF4-FFF2-40B4-BE49-F238E27FC236}">
                <a16:creationId xmlns:a16="http://schemas.microsoft.com/office/drawing/2014/main" id="{BA2E5F0E-1153-40B2-ACF3-FE6BBFFFA6CF}"/>
              </a:ext>
            </a:extLst>
          </p:cNvPr>
          <p:cNvSpPr txBox="1"/>
          <p:nvPr/>
        </p:nvSpPr>
        <p:spPr>
          <a:xfrm>
            <a:off x="0" y="5302678"/>
            <a:ext cx="1818391" cy="1040285"/>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err="1">
                <a:latin typeface="#9Slide03 SFU Futura_12" panose="020B0604020202020204" charset="0"/>
              </a:rPr>
              <a:t>L</a:t>
            </a:r>
            <a:r>
              <a:rPr lang="en-US" altLang="en-US" sz="2800" b="1" dirty="0" err="1" smtClean="0">
                <a:latin typeface="#9Slide03 SFU Futura_12" panose="020B0604020202020204" charset="0"/>
              </a:rPr>
              <a:t>àm</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việc</a:t>
            </a:r>
            <a:r>
              <a:rPr lang="en-US" altLang="en-US" sz="2800" b="1" dirty="0" smtClean="0">
                <a:latin typeface="#9Slide03 SFU Futura_12" panose="020B0604020202020204" charset="0"/>
              </a:rPr>
              <a:t> </a:t>
            </a:r>
            <a:r>
              <a:rPr lang="en-US" altLang="en-US" sz="2800" b="1" dirty="0" err="1" smtClean="0">
                <a:solidFill>
                  <a:srgbClr val="C00000"/>
                </a:solidFill>
                <a:latin typeface="#9Slide03 SFU Futura_12" panose="020B0604020202020204" charset="0"/>
              </a:rPr>
              <a:t>cá</a:t>
            </a:r>
            <a:r>
              <a:rPr lang="en-US" altLang="en-US" sz="2800" b="1" dirty="0" smtClean="0">
                <a:solidFill>
                  <a:srgbClr val="C00000"/>
                </a:solidFill>
                <a:latin typeface="#9Slide03 SFU Futura_12" panose="020B0604020202020204" charset="0"/>
              </a:rPr>
              <a:t> </a:t>
            </a:r>
            <a:r>
              <a:rPr lang="en-US" altLang="en-US" sz="2800" b="1" dirty="0" err="1" smtClean="0">
                <a:solidFill>
                  <a:srgbClr val="C00000"/>
                </a:solidFill>
                <a:latin typeface="#9Slide03 SFU Futura_12" panose="020B0604020202020204" charset="0"/>
              </a:rPr>
              <a:t>nhân</a:t>
            </a:r>
            <a:endParaRPr lang="en-US" altLang="en-US" sz="1600" b="1" dirty="0">
              <a:solidFill>
                <a:srgbClr val="C00000"/>
              </a:solidFill>
              <a:latin typeface="#9Slide03 SFU Futura_12" panose="020B0604020202020204" charset="0"/>
            </a:endParaRPr>
          </a:p>
        </p:txBody>
      </p:sp>
      <p:sp>
        <p:nvSpPr>
          <p:cNvPr id="60" name="Rectangle: Single Corner Snipped 59">
            <a:extLst>
              <a:ext uri="{FF2B5EF4-FFF2-40B4-BE49-F238E27FC236}">
                <a16:creationId xmlns:a16="http://schemas.microsoft.com/office/drawing/2014/main" id="{D503BDE7-1BD8-45B2-B2B8-E947562511E9}"/>
              </a:ext>
            </a:extLst>
          </p:cNvPr>
          <p:cNvSpPr/>
          <p:nvPr/>
        </p:nvSpPr>
        <p:spPr>
          <a:xfrm>
            <a:off x="5964233" y="4881420"/>
            <a:ext cx="3012830"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5" name="Rectangle: Single Corner Snipped 64">
            <a:extLst>
              <a:ext uri="{FF2B5EF4-FFF2-40B4-BE49-F238E27FC236}">
                <a16:creationId xmlns:a16="http://schemas.microsoft.com/office/drawing/2014/main" id="{C4F495BD-ABDF-449F-B666-7EF54C3E02A4}"/>
              </a:ext>
            </a:extLst>
          </p:cNvPr>
          <p:cNvSpPr/>
          <p:nvPr/>
        </p:nvSpPr>
        <p:spPr>
          <a:xfrm>
            <a:off x="2909690" y="4881420"/>
            <a:ext cx="2867655"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7" name="TextBox 66">
            <a:extLst>
              <a:ext uri="{FF2B5EF4-FFF2-40B4-BE49-F238E27FC236}">
                <a16:creationId xmlns:a16="http://schemas.microsoft.com/office/drawing/2014/main" id="{4A0A7125-CA07-4D7F-9DC7-019B6727C080}"/>
              </a:ext>
            </a:extLst>
          </p:cNvPr>
          <p:cNvSpPr txBox="1"/>
          <p:nvPr/>
        </p:nvSpPr>
        <p:spPr>
          <a:xfrm>
            <a:off x="5918287" y="4895053"/>
            <a:ext cx="1986195" cy="1988237"/>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rPr>
              <a:t>GV </a:t>
            </a:r>
            <a:r>
              <a:rPr lang="en-US" altLang="en-US" sz="2800" b="1" dirty="0" err="1" smtClean="0">
                <a:latin typeface="#9Slide03 SFU Futura_12" panose="020B0604020202020204" charset="0"/>
              </a:rPr>
              <a:t>đọc</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câu</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hỏi</a:t>
            </a:r>
            <a:r>
              <a:rPr lang="en-US" altLang="en-US" sz="2800" b="1" dirty="0" smtClean="0">
                <a:latin typeface="#9Slide03 SFU Futura_12" panose="020B0604020202020204" charset="0"/>
              </a:rPr>
              <a:t> </a:t>
            </a:r>
            <a:r>
              <a:rPr lang="en-US" altLang="en-US" sz="2800" b="1" dirty="0" smtClean="0">
                <a:latin typeface="#9Slide03 SFU Futura_12" panose="020B0604020202020204" charset="0"/>
                <a:sym typeface="Wingdings" panose="05000000000000000000" pitchFamily="2" charset="2"/>
              </a:rPr>
              <a:t> HS </a:t>
            </a:r>
            <a:r>
              <a:rPr lang="en-US" altLang="en-US" sz="2800" b="1" dirty="0" err="1" smtClean="0">
                <a:latin typeface="#9Slide03 SFU Futura_12" panose="020B0604020202020204" charset="0"/>
                <a:sym typeface="Wingdings" panose="05000000000000000000" pitchFamily="2" charset="2"/>
              </a:rPr>
              <a:t>giơ</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tay</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trả</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lời</a:t>
            </a:r>
            <a:endParaRPr lang="en-US" altLang="en-US" sz="2800" b="1" dirty="0">
              <a:latin typeface="#9Slide03 SFU Futura_12" panose="020B0604020202020204" charset="0"/>
            </a:endParaRPr>
          </a:p>
        </p:txBody>
      </p:sp>
      <p:pic>
        <p:nvPicPr>
          <p:cNvPr id="76" name="Picture 4" descr="Đề Thi Vào 10 Môn Toán Tỉnh Gia Lai 2019-2020 | Học Toàn Tập">
            <a:extLst>
              <a:ext uri="{FF2B5EF4-FFF2-40B4-BE49-F238E27FC236}">
                <a16:creationId xmlns:a16="http://schemas.microsoft.com/office/drawing/2014/main" id="{2CE21253-5C37-45AB-ADB0-58725894B8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76" b="83901" l="3833" r="43000">
                        <a14:foregroundMark x1="8667" y1="30341" x2="8667" y2="30341"/>
                        <a14:foregroundMark x1="20667" y1="43034" x2="20667" y2="43034"/>
                        <a14:foregroundMark x1="19000" y1="50155" x2="19000" y2="50155"/>
                        <a14:foregroundMark x1="29833" y1="39938" x2="29833" y2="39938"/>
                        <a14:foregroundMark x1="23833" y1="30341" x2="23833" y2="30341"/>
                        <a14:foregroundMark x1="29000" y1="26316" x2="29000" y2="26316"/>
                        <a14:foregroundMark x1="33833" y1="27245" x2="33833" y2="27245"/>
                        <a14:foregroundMark x1="19000" y1="26316" x2="19000" y2="26316"/>
                        <a14:foregroundMark x1="12667" y1="80805" x2="12667" y2="80805"/>
                        <a14:foregroundMark x1="37000" y1="78328" x2="37000" y2="78328"/>
                        <a14:foregroundMark x1="43000" y1="61920" x2="43000" y2="61920"/>
                        <a14:foregroundMark x1="40667" y1="38080" x2="40667" y2="38080"/>
                        <a14:foregroundMark x1="34333" y1="24149" x2="34333" y2="24149"/>
                        <a14:foregroundMark x1="3833" y1="56347" x2="3833" y2="56347"/>
                        <a14:foregroundMark x1="25500" y1="42105" x2="25500" y2="42105"/>
                        <a14:foregroundMark x1="23833" y1="39009" x2="23833" y2="39009"/>
                      </a14:backgroundRemoval>
                    </a14:imgEffect>
                  </a14:imgLayer>
                </a14:imgProps>
              </a:ext>
              <a:ext uri="{28A0092B-C50C-407E-A947-70E740481C1C}">
                <a14:useLocalDpi xmlns:a14="http://schemas.microsoft.com/office/drawing/2010/main" val="0"/>
              </a:ext>
            </a:extLst>
          </a:blip>
          <a:srcRect l="6398" t="16574" r="58718" b="11829"/>
          <a:stretch/>
        </p:blipFill>
        <p:spPr bwMode="auto">
          <a:xfrm>
            <a:off x="7853149" y="5353469"/>
            <a:ext cx="1071113" cy="11203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8179609-C3EA-4AD0-B77D-882DA841FB3A}"/>
              </a:ext>
            </a:extLst>
          </p:cNvPr>
          <p:cNvSpPr txBox="1"/>
          <p:nvPr/>
        </p:nvSpPr>
        <p:spPr>
          <a:xfrm>
            <a:off x="2770656" y="4907147"/>
            <a:ext cx="1895634" cy="1815882"/>
          </a:xfrm>
          <a:prstGeom prst="rect">
            <a:avLst/>
          </a:prstGeom>
          <a:noFill/>
        </p:spPr>
        <p:txBody>
          <a:bodyPr wrap="square">
            <a:spAutoFit/>
          </a:bodyPr>
          <a:lstStyle/>
          <a:p>
            <a:pPr algn="ctr"/>
            <a:r>
              <a:rPr lang="en-US" sz="2800" b="1" dirty="0" err="1" smtClean="0">
                <a:latin typeface="#9Slide03 SFU Futura_12" panose="020B0604020202020204" charset="0"/>
              </a:rPr>
              <a:t>Chơi</a:t>
            </a:r>
            <a:r>
              <a:rPr lang="en-US" sz="2800" b="1" dirty="0" smtClean="0">
                <a:latin typeface="#9Slide03 SFU Futura_12" panose="020B0604020202020204" charset="0"/>
              </a:rPr>
              <a:t> </a:t>
            </a:r>
            <a:r>
              <a:rPr lang="en-US" sz="2800" b="1" dirty="0" err="1" smtClean="0">
                <a:latin typeface="#9Slide03 SFU Futura_12" panose="020B0604020202020204" charset="0"/>
              </a:rPr>
              <a:t>trò</a:t>
            </a:r>
            <a:r>
              <a:rPr lang="en-US" sz="2800" b="1" dirty="0" smtClean="0">
                <a:latin typeface="#9Slide03 SFU Futura_12" panose="020B0604020202020204" charset="0"/>
              </a:rPr>
              <a:t> </a:t>
            </a:r>
            <a:r>
              <a:rPr lang="en-US" sz="2800" b="1" dirty="0" err="1" smtClean="0">
                <a:latin typeface="#9Slide03 SFU Futura_12" panose="020B0604020202020204" charset="0"/>
              </a:rPr>
              <a:t>chơi</a:t>
            </a:r>
            <a:r>
              <a:rPr lang="en-US" sz="2800" b="1" dirty="0" smtClean="0">
                <a:latin typeface="#9Slide03 SFU Futura_12" panose="020B0604020202020204" charset="0"/>
              </a:rPr>
              <a:t>: </a:t>
            </a:r>
            <a:r>
              <a:rPr lang="en-US" sz="2800" b="1" dirty="0" smtClean="0">
                <a:solidFill>
                  <a:srgbClr val="C00000"/>
                </a:solidFill>
                <a:latin typeface="#9Slide03 SFU Futura_12" panose="020B0604020202020204" charset="0"/>
              </a:rPr>
              <a:t>AI NHANH HƠN</a:t>
            </a:r>
            <a:endParaRPr lang="en-US" sz="2800" b="1" dirty="0">
              <a:solidFill>
                <a:srgbClr val="C00000"/>
              </a:solidFill>
              <a:latin typeface="#9Slide03 SFU Futura_12" panose="020B0604020202020204" charset="0"/>
            </a:endParaRPr>
          </a:p>
        </p:txBody>
      </p:sp>
      <p:pic>
        <p:nvPicPr>
          <p:cNvPr id="14" name="Picture 2" descr="Lộ diện 42 gương mặt xuất sắc Quý I năm 2019">
            <a:extLst>
              <a:ext uri="{FF2B5EF4-FFF2-40B4-BE49-F238E27FC236}">
                <a16:creationId xmlns:a16="http://schemas.microsoft.com/office/drawing/2014/main" id="{35B8A4DB-022A-4881-9D9F-2AAE8FC487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51050" y="1008786"/>
            <a:ext cx="4779669" cy="3584750"/>
          </a:xfrm>
          <a:prstGeom prst="rect">
            <a:avLst/>
          </a:prstGeom>
          <a:noFill/>
          <a:effectLst>
            <a:outerShdw blurRad="50800" dist="76200" dir="17640000" sx="101000" sy="101000"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
        <p:nvSpPr>
          <p:cNvPr id="15" name="Rectangle: Single Corner Snipped 2">
            <a:extLst>
              <a:ext uri="{FF2B5EF4-FFF2-40B4-BE49-F238E27FC236}">
                <a16:creationId xmlns:a16="http://schemas.microsoft.com/office/drawing/2014/main" id="{9EB7D442-D440-4991-B0A1-953ACB3D7983}"/>
              </a:ext>
            </a:extLst>
          </p:cNvPr>
          <p:cNvSpPr/>
          <p:nvPr/>
        </p:nvSpPr>
        <p:spPr>
          <a:xfrm>
            <a:off x="9148092" y="4881420"/>
            <a:ext cx="2835853"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6" name="TextBox 15">
            <a:extLst>
              <a:ext uri="{FF2B5EF4-FFF2-40B4-BE49-F238E27FC236}">
                <a16:creationId xmlns:a16="http://schemas.microsoft.com/office/drawing/2014/main" id="{BA2E5F0E-1153-40B2-ACF3-FE6BBFFFA6CF}"/>
              </a:ext>
            </a:extLst>
          </p:cNvPr>
          <p:cNvSpPr txBox="1"/>
          <p:nvPr/>
        </p:nvSpPr>
        <p:spPr>
          <a:xfrm>
            <a:off x="9156479" y="4809037"/>
            <a:ext cx="2033829" cy="1988237"/>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rPr>
              <a:t>HS </a:t>
            </a:r>
            <a:r>
              <a:rPr lang="en-US" altLang="en-US" sz="2800" b="1" dirty="0" err="1" smtClean="0">
                <a:solidFill>
                  <a:srgbClr val="C00000"/>
                </a:solidFill>
                <a:latin typeface="#9Slide03 SFU Futura_12" panose="020B0604020202020204" charset="0"/>
              </a:rPr>
              <a:t>giơ</a:t>
            </a:r>
            <a:r>
              <a:rPr lang="en-US" altLang="en-US" sz="2800" b="1" dirty="0" smtClean="0">
                <a:solidFill>
                  <a:srgbClr val="C00000"/>
                </a:solidFill>
                <a:latin typeface="#9Slide03 SFU Futura_12" panose="020B0604020202020204" charset="0"/>
              </a:rPr>
              <a:t> </a:t>
            </a:r>
            <a:r>
              <a:rPr lang="en-US" altLang="en-US" sz="2800" b="1" dirty="0" err="1" smtClean="0">
                <a:solidFill>
                  <a:srgbClr val="C00000"/>
                </a:solidFill>
                <a:latin typeface="#9Slide03 SFU Futura_12" panose="020B0604020202020204" charset="0"/>
              </a:rPr>
              <a:t>tay</a:t>
            </a:r>
            <a:r>
              <a:rPr lang="en-US" altLang="en-US" sz="2800" b="1" dirty="0" smtClean="0">
                <a:solidFill>
                  <a:srgbClr val="C00000"/>
                </a:solidFill>
                <a:latin typeface="#9Slide03 SFU Futura_12" panose="020B0604020202020204" charset="0"/>
              </a:rPr>
              <a:t> </a:t>
            </a:r>
            <a:r>
              <a:rPr lang="en-US" altLang="en-US" sz="2800" b="1" dirty="0" err="1" smtClean="0">
                <a:latin typeface="#9Slide03 SFU Futura_12" panose="020B0604020202020204" charset="0"/>
              </a:rPr>
              <a:t>nhanh</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nhất</a:t>
            </a:r>
            <a:r>
              <a:rPr lang="en-US" altLang="en-US" sz="2800" b="1" dirty="0" smtClean="0">
                <a:latin typeface="#9Slide03 SFU Futura_12" panose="020B0604020202020204" charset="0"/>
              </a:rPr>
              <a:t> </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trả</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lời</a:t>
            </a:r>
            <a:r>
              <a:rPr lang="en-US" altLang="en-US" sz="2800" b="1" dirty="0" smtClean="0">
                <a:latin typeface="#9Slide03 SFU Futura_12" panose="020B0604020202020204" charset="0"/>
                <a:sym typeface="Wingdings" panose="05000000000000000000" pitchFamily="2" charset="2"/>
              </a:rPr>
              <a:t> </a:t>
            </a:r>
          </a:p>
          <a:p>
            <a:pPr marL="0" indent="0" algn="just">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điểm</a:t>
            </a:r>
            <a:r>
              <a:rPr lang="en-US" altLang="en-US" sz="2800" b="1" dirty="0" smtClean="0">
                <a:latin typeface="#9Slide03 SFU Futura_12" panose="020B0604020202020204" charset="0"/>
                <a:sym typeface="Wingdings" panose="05000000000000000000" pitchFamily="2" charset="2"/>
              </a:rPr>
              <a:t> </a:t>
            </a:r>
            <a:r>
              <a:rPr lang="en-US" altLang="en-US" sz="2800" b="1" dirty="0" smtClean="0">
                <a:solidFill>
                  <a:srgbClr val="C00000"/>
                </a:solidFill>
                <a:latin typeface="#9Slide03 SFU Futura_12" panose="020B0604020202020204" charset="0"/>
                <a:sym typeface="Wingdings" panose="05000000000000000000" pitchFamily="2" charset="2"/>
              </a:rPr>
              <a:t>+</a:t>
            </a:r>
            <a:endParaRPr lang="en-US" altLang="en-US" sz="1600" b="1" dirty="0">
              <a:solidFill>
                <a:srgbClr val="C00000"/>
              </a:solidFill>
              <a:latin typeface="#9Slide03 SFU Futura_12" panose="020B0604020202020204" charset="0"/>
            </a:endParaRPr>
          </a:p>
        </p:txBody>
      </p:sp>
      <p:pic>
        <p:nvPicPr>
          <p:cNvPr id="1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54060" y="5387868"/>
            <a:ext cx="1080069" cy="116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giơ tay xung phong lên bảng nhận xét gì về bạn"/>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771321" y="5784092"/>
            <a:ext cx="1178373" cy="8526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inking Person PNG Image &amp;amp; PSD File Free Download - Lovepik | 401333021"/>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5020" t="4831" r="16684" b="10969"/>
          <a:stretch/>
        </p:blipFill>
        <p:spPr bwMode="auto">
          <a:xfrm>
            <a:off x="1504397" y="5159553"/>
            <a:ext cx="1223312" cy="150819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A2E5F0E-1153-40B2-ACF3-FE6BBFFFA6CF}"/>
              </a:ext>
            </a:extLst>
          </p:cNvPr>
          <p:cNvSpPr txBox="1"/>
          <p:nvPr/>
        </p:nvSpPr>
        <p:spPr>
          <a:xfrm>
            <a:off x="602544" y="1196519"/>
            <a:ext cx="2801202" cy="83715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400" b="1" dirty="0" smtClean="0">
                <a:latin typeface="#9Slide03 SFU Futura_12" panose="020B0604020202020204" charset="0"/>
              </a:rPr>
              <a:t>TRÒ CHƠI</a:t>
            </a:r>
            <a:endParaRPr lang="en-US" altLang="en-US" sz="5400" b="1" dirty="0">
              <a:solidFill>
                <a:srgbClr val="008000"/>
              </a:solidFill>
              <a:latin typeface="#9Slide03 SFU Futura_12" panose="020B0604020202020204" charset="0"/>
            </a:endParaRPr>
          </a:p>
        </p:txBody>
      </p:sp>
      <p:sp>
        <p:nvSpPr>
          <p:cNvPr id="21" name="TextBox 20">
            <a:extLst>
              <a:ext uri="{FF2B5EF4-FFF2-40B4-BE49-F238E27FC236}">
                <a16:creationId xmlns:a16="http://schemas.microsoft.com/office/drawing/2014/main" id="{BA2E5F0E-1153-40B2-ACF3-FE6BBFFFA6CF}"/>
              </a:ext>
            </a:extLst>
          </p:cNvPr>
          <p:cNvSpPr txBox="1"/>
          <p:nvPr/>
        </p:nvSpPr>
        <p:spPr>
          <a:xfrm>
            <a:off x="-645820" y="1706158"/>
            <a:ext cx="3745711" cy="224433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13800" b="1" dirty="0" smtClean="0">
                <a:solidFill>
                  <a:srgbClr val="FF0000"/>
                </a:solidFill>
                <a:latin typeface="#9Slide03 SFU Futura_12" panose="020B0604020202020204" charset="0"/>
              </a:rPr>
              <a:t>AI</a:t>
            </a:r>
            <a:endParaRPr lang="en-US" altLang="en-US" sz="8000" b="1" dirty="0">
              <a:solidFill>
                <a:srgbClr val="FF0000"/>
              </a:solidFill>
              <a:latin typeface="#9Slide03 SFU Futura_12" panose="020B0604020202020204" charset="0"/>
            </a:endParaRPr>
          </a:p>
        </p:txBody>
      </p:sp>
      <p:sp>
        <p:nvSpPr>
          <p:cNvPr id="22" name="TextBox 21">
            <a:extLst>
              <a:ext uri="{FF2B5EF4-FFF2-40B4-BE49-F238E27FC236}">
                <a16:creationId xmlns:a16="http://schemas.microsoft.com/office/drawing/2014/main" id="{BA2E5F0E-1153-40B2-ACF3-FE6BBFFFA6CF}"/>
              </a:ext>
            </a:extLst>
          </p:cNvPr>
          <p:cNvSpPr txBox="1"/>
          <p:nvPr/>
        </p:nvSpPr>
        <p:spPr>
          <a:xfrm>
            <a:off x="1749601" y="3411240"/>
            <a:ext cx="4801757"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smtClean="0">
                <a:solidFill>
                  <a:srgbClr val="FF0000"/>
                </a:solidFill>
                <a:latin typeface="#9Slide03 SFU Futura_12" panose="020B0604020202020204" charset="0"/>
              </a:rPr>
              <a:t>NHANH</a:t>
            </a:r>
            <a:endParaRPr lang="en-US" altLang="en-US" sz="5400" b="1" dirty="0">
              <a:solidFill>
                <a:srgbClr val="FF0000"/>
              </a:solidFill>
              <a:latin typeface="#9Slide03 SFU Futura_12" panose="020B0604020202020204" charset="0"/>
            </a:endParaRPr>
          </a:p>
        </p:txBody>
      </p:sp>
      <p:sp>
        <p:nvSpPr>
          <p:cNvPr id="25" name="TextBox 24">
            <a:extLst>
              <a:ext uri="{FF2B5EF4-FFF2-40B4-BE49-F238E27FC236}">
                <a16:creationId xmlns:a16="http://schemas.microsoft.com/office/drawing/2014/main" id="{BA2E5F0E-1153-40B2-ACF3-FE6BBFFFA6CF}"/>
              </a:ext>
            </a:extLst>
          </p:cNvPr>
          <p:cNvSpPr txBox="1"/>
          <p:nvPr/>
        </p:nvSpPr>
        <p:spPr>
          <a:xfrm>
            <a:off x="9044467" y="1728882"/>
            <a:ext cx="3325350"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smtClean="0">
                <a:solidFill>
                  <a:srgbClr val="FF0000"/>
                </a:solidFill>
                <a:latin typeface="#9Slide03 SFU Futura_12" panose="020B0604020202020204" charset="0"/>
              </a:rPr>
              <a:t>HƠN</a:t>
            </a:r>
            <a:endParaRPr lang="en-US" altLang="en-US" sz="5400" b="1" dirty="0">
              <a:solidFill>
                <a:srgbClr val="FF0000"/>
              </a:solidFill>
              <a:latin typeface="#9Slide03 SFU Futura_12" panose="020B0604020202020204" charset="0"/>
            </a:endParaRPr>
          </a:p>
        </p:txBody>
      </p:sp>
      <p:grpSp>
        <p:nvGrpSpPr>
          <p:cNvPr id="2" name="Group 1"/>
          <p:cNvGrpSpPr/>
          <p:nvPr/>
        </p:nvGrpSpPr>
        <p:grpSpPr>
          <a:xfrm>
            <a:off x="2467949" y="-7603"/>
            <a:ext cx="7048923" cy="1146208"/>
            <a:chOff x="2939651" y="-35109"/>
            <a:chExt cx="7048923" cy="1146208"/>
          </a:xfrm>
        </p:grpSpPr>
        <p:sp>
          <p:nvSpPr>
            <p:cNvPr id="23"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4" name="TextBox 23">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LUYỆN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TẬP</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32" name="Picture 31"/>
            <p:cNvPicPr>
              <a:picLocks noChangeAspect="1"/>
            </p:cNvPicPr>
            <p:nvPr/>
          </p:nvPicPr>
          <p:blipFill>
            <a:blip r:embed="rId9">
              <a:extLst>
                <a:ext uri="{BEBA8EAE-BF5A-486C-A8C5-ECC9F3942E4B}">
                  <a14:imgProps xmlns:a14="http://schemas.microsoft.com/office/drawing/2010/main">
                    <a14:imgLayer r:embed="rId10">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2939651" y="-35109"/>
              <a:ext cx="1146208" cy="1146208"/>
            </a:xfrm>
            <a:prstGeom prst="rect">
              <a:avLst/>
            </a:prstGeom>
          </p:spPr>
        </p:pic>
      </p:grpSp>
    </p:spTree>
    <p:extLst>
      <p:ext uri="{BB962C8B-B14F-4D97-AF65-F5344CB8AC3E}">
        <p14:creationId xmlns:p14="http://schemas.microsoft.com/office/powerpoint/2010/main" val="17633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animEffect transition="in" filter="fade">
                                      <p:cBhvr>
                                        <p:cTn id="33" dur="500"/>
                                        <p:tgtEl>
                                          <p:spTgt spid="5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p:cTn id="46" dur="500" fill="hold"/>
                                        <p:tgtEl>
                                          <p:spTgt spid="76"/>
                                        </p:tgtEl>
                                        <p:attrNameLst>
                                          <p:attrName>ppt_w</p:attrName>
                                        </p:attrNameLst>
                                      </p:cBhvr>
                                      <p:tavLst>
                                        <p:tav tm="0">
                                          <p:val>
                                            <p:fltVal val="0"/>
                                          </p:val>
                                        </p:tav>
                                        <p:tav tm="100000">
                                          <p:val>
                                            <p:strVal val="#ppt_w"/>
                                          </p:val>
                                        </p:tav>
                                      </p:tavLst>
                                    </p:anim>
                                    <p:anim calcmode="lin" valueType="num">
                                      <p:cBhvr>
                                        <p:cTn id="47" dur="500" fill="hold"/>
                                        <p:tgtEl>
                                          <p:spTgt spid="76"/>
                                        </p:tgtEl>
                                        <p:attrNameLst>
                                          <p:attrName>ppt_h</p:attrName>
                                        </p:attrNameLst>
                                      </p:cBhvr>
                                      <p:tavLst>
                                        <p:tav tm="0">
                                          <p:val>
                                            <p:fltVal val="0"/>
                                          </p:val>
                                        </p:tav>
                                        <p:tav tm="100000">
                                          <p:val>
                                            <p:strVal val="#ppt_h"/>
                                          </p:val>
                                        </p:tav>
                                      </p:tavLst>
                                    </p:anim>
                                    <p:animEffect transition="in" filter="fade">
                                      <p:cBhvr>
                                        <p:cTn id="48" dur="500"/>
                                        <p:tgtEl>
                                          <p:spTgt spid="7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fltVal val="0"/>
                                          </p:val>
                                        </p:tav>
                                        <p:tav tm="100000">
                                          <p:val>
                                            <p:strVal val="#ppt_w"/>
                                          </p:val>
                                        </p:tav>
                                      </p:tavLst>
                                    </p:anim>
                                    <p:anim calcmode="lin" valueType="num">
                                      <p:cBhvr>
                                        <p:cTn id="52" dur="500" fill="hold"/>
                                        <p:tgtEl>
                                          <p:spTgt spid="65"/>
                                        </p:tgtEl>
                                        <p:attrNameLst>
                                          <p:attrName>ppt_h</p:attrName>
                                        </p:attrNameLst>
                                      </p:cBhvr>
                                      <p:tavLst>
                                        <p:tav tm="0">
                                          <p:val>
                                            <p:fltVal val="0"/>
                                          </p:val>
                                        </p:tav>
                                        <p:tav tm="100000">
                                          <p:val>
                                            <p:strVal val="#ppt_h"/>
                                          </p:val>
                                        </p:tav>
                                      </p:tavLst>
                                    </p:anim>
                                    <p:animEffect transition="in" filter="fade">
                                      <p:cBhvr>
                                        <p:cTn id="53" dur="500"/>
                                        <p:tgtEl>
                                          <p:spTgt spid="6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par>
                                <p:cTn id="59" presetID="53" presetClass="entr" presetSubtype="16"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nodeType="withEffect">
                                  <p:stCondLst>
                                    <p:cond delay="0"/>
                                  </p:stCondLst>
                                  <p:childTnLst>
                                    <p:set>
                                      <p:cBhvr>
                                        <p:cTn id="75" dur="1" fill="hold">
                                          <p:stCondLst>
                                            <p:cond delay="0"/>
                                          </p:stCondLst>
                                        </p:cTn>
                                        <p:tgtEl>
                                          <p:spTgt spid="1026"/>
                                        </p:tgtEl>
                                        <p:attrNameLst>
                                          <p:attrName>style.visibility</p:attrName>
                                        </p:attrNameLst>
                                      </p:cBhvr>
                                      <p:to>
                                        <p:strVal val="visible"/>
                                      </p:to>
                                    </p:set>
                                    <p:anim calcmode="lin" valueType="num">
                                      <p:cBhvr>
                                        <p:cTn id="76" dur="500" fill="hold"/>
                                        <p:tgtEl>
                                          <p:spTgt spid="1026"/>
                                        </p:tgtEl>
                                        <p:attrNameLst>
                                          <p:attrName>ppt_w</p:attrName>
                                        </p:attrNameLst>
                                      </p:cBhvr>
                                      <p:tavLst>
                                        <p:tav tm="0">
                                          <p:val>
                                            <p:fltVal val="0"/>
                                          </p:val>
                                        </p:tav>
                                        <p:tav tm="100000">
                                          <p:val>
                                            <p:strVal val="#ppt_w"/>
                                          </p:val>
                                        </p:tav>
                                      </p:tavLst>
                                    </p:anim>
                                    <p:anim calcmode="lin" valueType="num">
                                      <p:cBhvr>
                                        <p:cTn id="77" dur="500" fill="hold"/>
                                        <p:tgtEl>
                                          <p:spTgt spid="1026"/>
                                        </p:tgtEl>
                                        <p:attrNameLst>
                                          <p:attrName>ppt_h</p:attrName>
                                        </p:attrNameLst>
                                      </p:cBhvr>
                                      <p:tavLst>
                                        <p:tav tm="0">
                                          <p:val>
                                            <p:fltVal val="0"/>
                                          </p:val>
                                        </p:tav>
                                        <p:tav tm="100000">
                                          <p:val>
                                            <p:strVal val="#ppt_h"/>
                                          </p:val>
                                        </p:tav>
                                      </p:tavLst>
                                    </p:anim>
                                    <p:animEffect transition="in" filter="fade">
                                      <p:cBhvr>
                                        <p:cTn id="78" dur="500"/>
                                        <p:tgtEl>
                                          <p:spTgt spid="1026"/>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p:bldP spid="60" grpId="0" animBg="1"/>
      <p:bldP spid="65" grpId="0" animBg="1"/>
      <p:bldP spid="67" grpId="0"/>
      <p:bldP spid="26" grpId="0"/>
      <p:bldP spid="15" grpId="0" animBg="1"/>
      <p:bldP spid="16" grpId="0"/>
      <p:bldP spid="20" grpId="0"/>
      <p:bldP spid="21" grpId="0"/>
      <p:bldP spid="22"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mily Tree Silhouette png download - 834*480 - Free Transparent Pine png  Download.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Rounded Corners 7">
            <a:extLst>
              <a:ext uri="{FF2B5EF4-FFF2-40B4-BE49-F238E27FC236}">
                <a16:creationId xmlns:a16="http://schemas.microsoft.com/office/drawing/2014/main" id="{A3BA8D6A-4D01-49E4-8C32-23CAA2363653}"/>
              </a:ext>
            </a:extLst>
          </p:cNvPr>
          <p:cNvSpPr/>
          <p:nvPr/>
        </p:nvSpPr>
        <p:spPr>
          <a:xfrm>
            <a:off x="975268" y="1396018"/>
            <a:ext cx="4822237" cy="889982"/>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chemeClr val="tx1"/>
              </a:solidFill>
              <a:latin typeface="#9Slide03 SFU Futura_12" panose="020B0604020202020204" charset="0"/>
              <a:cs typeface="Arial" panose="020B0604020202020204" pitchFamily="34" charset="0"/>
            </a:endParaRPr>
          </a:p>
        </p:txBody>
      </p:sp>
      <p:pic>
        <p:nvPicPr>
          <p:cNvPr id="21"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82008" y="1573234"/>
            <a:ext cx="923613" cy="556758"/>
          </a:xfrm>
          <a:prstGeom prst="rect">
            <a:avLst/>
          </a:prstGeom>
          <a:noFill/>
          <a:ln>
            <a:noFill/>
          </a:ln>
          <a:extLst/>
        </p:spPr>
      </p:pic>
      <p:sp>
        <p:nvSpPr>
          <p:cNvPr id="23" name="Diamond 22"/>
          <p:cNvSpPr/>
          <p:nvPr/>
        </p:nvSpPr>
        <p:spPr>
          <a:xfrm>
            <a:off x="258305" y="1529362"/>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1</a:t>
            </a:r>
            <a:endParaRPr lang="en-US" sz="3200" b="1" dirty="0">
              <a:latin typeface="#9Slide03 SFU Futura_12" panose="020B0604020202020204" charset="0"/>
            </a:endParaRPr>
          </a:p>
        </p:txBody>
      </p:sp>
      <p:sp>
        <p:nvSpPr>
          <p:cNvPr id="25" name="Diamond 24"/>
          <p:cNvSpPr/>
          <p:nvPr/>
        </p:nvSpPr>
        <p:spPr>
          <a:xfrm>
            <a:off x="244280" y="2595383"/>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2</a:t>
            </a:r>
            <a:endParaRPr lang="en-US" sz="3200" b="1" dirty="0">
              <a:latin typeface="#9Slide03 SFU Futura_12" panose="020B0604020202020204" charset="0"/>
            </a:endParaRPr>
          </a:p>
        </p:txBody>
      </p:sp>
      <p:sp>
        <p:nvSpPr>
          <p:cNvPr id="36" name="Diamond 35"/>
          <p:cNvSpPr/>
          <p:nvPr/>
        </p:nvSpPr>
        <p:spPr>
          <a:xfrm>
            <a:off x="232824" y="3550625"/>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n w="0"/>
                <a:solidFill>
                  <a:schemeClr val="bg1"/>
                </a:solidFill>
                <a:effectLst>
                  <a:outerShdw blurRad="38100" dist="19050" dir="2700000" algn="tl" rotWithShape="0">
                    <a:schemeClr val="dk1">
                      <a:alpha val="40000"/>
                    </a:schemeClr>
                  </a:outerShdw>
                </a:effectLst>
                <a:latin typeface="#9Slide03 SFU Futura_12" panose="020B0604020202020204" charset="0"/>
              </a:rPr>
              <a:t>3</a:t>
            </a:r>
            <a:endParaRPr lang="en-US" sz="3200" b="1" dirty="0">
              <a:ln w="0"/>
              <a:solidFill>
                <a:schemeClr val="bg1"/>
              </a:solidFill>
              <a:effectLst>
                <a:outerShdw blurRad="38100" dist="19050" dir="2700000" algn="tl" rotWithShape="0">
                  <a:schemeClr val="dk1">
                    <a:alpha val="40000"/>
                  </a:schemeClr>
                </a:outerShdw>
              </a:effectLst>
              <a:latin typeface="#9Slide03 SFU Futura_12" panose="020B0604020202020204" charset="0"/>
            </a:endParaRPr>
          </a:p>
        </p:txBody>
      </p:sp>
      <p:sp>
        <p:nvSpPr>
          <p:cNvPr id="37" name="Diamond 36"/>
          <p:cNvSpPr/>
          <p:nvPr/>
        </p:nvSpPr>
        <p:spPr>
          <a:xfrm>
            <a:off x="244280" y="4667089"/>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4</a:t>
            </a:r>
            <a:endParaRPr lang="en-US" sz="3200" b="1" dirty="0">
              <a:latin typeface="#9Slide03 SFU Futura_12" panose="020B0604020202020204" charset="0"/>
            </a:endParaRPr>
          </a:p>
        </p:txBody>
      </p:sp>
      <p:sp>
        <p:nvSpPr>
          <p:cNvPr id="38" name="Diamond 37"/>
          <p:cNvSpPr/>
          <p:nvPr/>
        </p:nvSpPr>
        <p:spPr>
          <a:xfrm>
            <a:off x="244280" y="5785157"/>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5</a:t>
            </a:r>
            <a:endParaRPr lang="en-US" sz="3200" b="1" dirty="0">
              <a:latin typeface="#9Slide03 SFU Futura_12" panose="020B0604020202020204" charset="0"/>
            </a:endParaRPr>
          </a:p>
        </p:txBody>
      </p:sp>
      <p:pic>
        <p:nvPicPr>
          <p:cNvPr id="39"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53580" y="2580684"/>
            <a:ext cx="923613" cy="556758"/>
          </a:xfrm>
          <a:prstGeom prst="rect">
            <a:avLst/>
          </a:prstGeom>
          <a:noFill/>
          <a:ln>
            <a:noFill/>
          </a:ln>
          <a:extLst/>
        </p:spPr>
      </p:pic>
      <p:pic>
        <p:nvPicPr>
          <p:cNvPr id="41"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53579" y="3605118"/>
            <a:ext cx="923613" cy="556758"/>
          </a:xfrm>
          <a:prstGeom prst="rect">
            <a:avLst/>
          </a:prstGeom>
          <a:noFill/>
          <a:ln>
            <a:noFill/>
          </a:ln>
          <a:extLst/>
        </p:spPr>
      </p:pic>
      <p:pic>
        <p:nvPicPr>
          <p:cNvPr id="43"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53580" y="4604905"/>
            <a:ext cx="923613" cy="556758"/>
          </a:xfrm>
          <a:prstGeom prst="rect">
            <a:avLst/>
          </a:prstGeom>
          <a:noFill/>
          <a:ln>
            <a:noFill/>
          </a:ln>
          <a:extLst/>
        </p:spPr>
      </p:pic>
      <p:pic>
        <p:nvPicPr>
          <p:cNvPr id="45"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053580" y="5743964"/>
            <a:ext cx="923613" cy="556758"/>
          </a:xfrm>
          <a:prstGeom prst="rect">
            <a:avLst/>
          </a:prstGeom>
          <a:noFill/>
          <a:ln>
            <a:noFill/>
          </a:ln>
          <a:extLst/>
        </p:spPr>
      </p:pic>
      <p:grpSp>
        <p:nvGrpSpPr>
          <p:cNvPr id="28" name="Group 27"/>
          <p:cNvGrpSpPr/>
          <p:nvPr/>
        </p:nvGrpSpPr>
        <p:grpSpPr>
          <a:xfrm>
            <a:off x="2467949" y="-7603"/>
            <a:ext cx="7048923" cy="1146208"/>
            <a:chOff x="2939651" y="-35109"/>
            <a:chExt cx="7048923" cy="1146208"/>
          </a:xfrm>
        </p:grpSpPr>
        <p:sp>
          <p:nvSpPr>
            <p:cNvPr id="29"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0" name="TextBox 29">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LUYỆN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TẬP</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2939651" y="-35109"/>
              <a:ext cx="1146208" cy="1146208"/>
            </a:xfrm>
            <a:prstGeom prst="rect">
              <a:avLst/>
            </a:prstGeom>
          </p:spPr>
        </p:pic>
      </p:grpSp>
      <p:sp>
        <p:nvSpPr>
          <p:cNvPr id="2" name="Rectangle 1"/>
          <p:cNvSpPr/>
          <p:nvPr/>
        </p:nvSpPr>
        <p:spPr>
          <a:xfrm>
            <a:off x="1018398" y="1556045"/>
            <a:ext cx="5805007" cy="523220"/>
          </a:xfrm>
          <a:prstGeom prst="rect">
            <a:avLst/>
          </a:prstGeom>
        </p:spPr>
        <p:txBody>
          <a:bodyPr wrap="square">
            <a:spAutoFit/>
          </a:bodyPr>
          <a:lstStyle/>
          <a:p>
            <a:r>
              <a:rPr lang="en-US" sz="2800" b="1" dirty="0" err="1">
                <a:latin typeface="#9Slide03 SFU Futura_12" panose="020B0604020202020204" charset="0"/>
              </a:rPr>
              <a:t>Vùng</a:t>
            </a:r>
            <a:r>
              <a:rPr lang="en-US" sz="2800" b="1" dirty="0">
                <a:latin typeface="#9Slide03 SFU Futura_12" panose="020B0604020202020204" charset="0"/>
              </a:rPr>
              <a:t> </a:t>
            </a:r>
            <a:r>
              <a:rPr lang="en-US" sz="2800" b="1" dirty="0" err="1">
                <a:latin typeface="#9Slide03 SFU Futura_12" panose="020B0604020202020204" charset="0"/>
              </a:rPr>
              <a:t>phân</a:t>
            </a:r>
            <a:r>
              <a:rPr lang="en-US" sz="2800" b="1" dirty="0">
                <a:latin typeface="#9Slide03 SFU Futura_12" panose="020B0604020202020204" charset="0"/>
              </a:rPr>
              <a:t> </a:t>
            </a:r>
            <a:r>
              <a:rPr lang="en-US" sz="2800" b="1" dirty="0" err="1">
                <a:latin typeface="#9Slide03 SFU Futura_12" panose="020B0604020202020204" charset="0"/>
              </a:rPr>
              <a:t>bố</a:t>
            </a:r>
            <a:r>
              <a:rPr lang="en-US" sz="2800" b="1" dirty="0">
                <a:latin typeface="#9Slide03 SFU Futura_12" panose="020B0604020202020204" charset="0"/>
              </a:rPr>
              <a:t> </a:t>
            </a:r>
            <a:r>
              <a:rPr lang="en-US" sz="2800" b="1" dirty="0" err="1">
                <a:latin typeface="#9Slide03 SFU Futura_12" panose="020B0604020202020204" charset="0"/>
              </a:rPr>
              <a:t>đông</a:t>
            </a:r>
            <a:r>
              <a:rPr lang="en-US" sz="2800" b="1" dirty="0">
                <a:latin typeface="#9Slide03 SFU Futura_12" panose="020B0604020202020204" charset="0"/>
              </a:rPr>
              <a:t> </a:t>
            </a:r>
            <a:r>
              <a:rPr lang="en-US" sz="2800" b="1" dirty="0" err="1">
                <a:latin typeface="#9Slide03 SFU Futura_12" panose="020B0604020202020204" charset="0"/>
              </a:rPr>
              <a:t>dân</a:t>
            </a:r>
            <a:r>
              <a:rPr lang="en-US" sz="2800" b="1" dirty="0">
                <a:latin typeface="#9Slide03 SFU Futura_12" panose="020B0604020202020204" charset="0"/>
              </a:rPr>
              <a:t> ở </a:t>
            </a:r>
            <a:r>
              <a:rPr lang="en-US" sz="2800" b="1" dirty="0" err="1">
                <a:latin typeface="#9Slide03 SFU Futura_12" panose="020B0604020202020204" charset="0"/>
              </a:rPr>
              <a:t>châu</a:t>
            </a:r>
            <a:r>
              <a:rPr lang="en-US" sz="2800" b="1" dirty="0">
                <a:latin typeface="#9Slide03 SFU Futura_12" panose="020B0604020202020204" charset="0"/>
              </a:rPr>
              <a:t> </a:t>
            </a:r>
            <a:r>
              <a:rPr lang="en-US" sz="2800" b="1" dirty="0" err="1">
                <a:latin typeface="#9Slide03 SFU Futura_12" panose="020B0604020202020204" charset="0"/>
              </a:rPr>
              <a:t>Âu</a:t>
            </a:r>
            <a:r>
              <a:rPr lang="en-US" sz="2800" b="1" dirty="0">
                <a:latin typeface="#9Slide03 SFU Futura_12" panose="020B0604020202020204" charset="0"/>
              </a:rPr>
              <a:t>?</a:t>
            </a:r>
          </a:p>
        </p:txBody>
      </p:sp>
      <p:sp>
        <p:nvSpPr>
          <p:cNvPr id="3" name="Rectangle 2"/>
          <p:cNvSpPr/>
          <p:nvPr/>
        </p:nvSpPr>
        <p:spPr>
          <a:xfrm>
            <a:off x="7953892" y="1424867"/>
            <a:ext cx="3804574" cy="954107"/>
          </a:xfrm>
          <a:prstGeom prst="rect">
            <a:avLst/>
          </a:prstGeom>
        </p:spPr>
        <p:txBody>
          <a:bodyPr wrap="square">
            <a:spAutoFit/>
          </a:bodyPr>
          <a:lstStyle/>
          <a:p>
            <a:r>
              <a:rPr lang="it-IT" sz="2800" b="1" dirty="0">
                <a:solidFill>
                  <a:schemeClr val="accent2">
                    <a:lumMod val="50000"/>
                  </a:schemeClr>
                </a:solidFill>
                <a:latin typeface="#9Slide03 SFU Futura_12" panose="020B0604020202020204" charset="0"/>
                <a:ea typeface="Tahoma" panose="020B0604030504040204" pitchFamily="34" charset="0"/>
              </a:rPr>
              <a:t>Đồng bằng, duyên hải, thung lũng </a:t>
            </a:r>
            <a:r>
              <a:rPr lang="it-IT" sz="2800" b="1" dirty="0" smtClean="0">
                <a:solidFill>
                  <a:schemeClr val="accent2">
                    <a:lumMod val="50000"/>
                  </a:schemeClr>
                </a:solidFill>
                <a:latin typeface="#9Slide03 SFU Futura_12" panose="020B0604020202020204" charset="0"/>
                <a:ea typeface="Tahoma" panose="020B0604030504040204" pitchFamily="34" charset="0"/>
              </a:rPr>
              <a:t>lớn</a:t>
            </a:r>
            <a:endParaRPr lang="en-US" sz="2800" b="1" dirty="0">
              <a:solidFill>
                <a:schemeClr val="accent2">
                  <a:lumMod val="50000"/>
                </a:schemeClr>
              </a:solidFill>
              <a:latin typeface="#9Slide03 SFU Futura_12" panose="020B0604020202020204" charset="0"/>
            </a:endParaRPr>
          </a:p>
        </p:txBody>
      </p:sp>
      <p:sp>
        <p:nvSpPr>
          <p:cNvPr id="10" name="Rectangle 9"/>
          <p:cNvSpPr/>
          <p:nvPr/>
        </p:nvSpPr>
        <p:spPr>
          <a:xfrm>
            <a:off x="1115262" y="2455924"/>
            <a:ext cx="5461174" cy="954107"/>
          </a:xfrm>
          <a:prstGeom prst="rect">
            <a:avLst/>
          </a:prstGeom>
        </p:spPr>
        <p:txBody>
          <a:bodyPr wrap="square">
            <a:spAutoFit/>
          </a:bodyPr>
          <a:lstStyle/>
          <a:p>
            <a:r>
              <a:rPr lang="it-IT" sz="2800" b="1" dirty="0">
                <a:latin typeface="#9Slide03 SFU Futura_12" panose="020B0604020202020204" charset="0"/>
                <a:ea typeface="Tahoma" panose="020B0604030504040204" pitchFamily="34" charset="0"/>
              </a:rPr>
              <a:t>Dân số tăng ở một số nước châu Âu chủ yếu do </a:t>
            </a:r>
            <a:r>
              <a:rPr lang="it-IT" sz="2800" b="1" dirty="0" smtClean="0">
                <a:latin typeface="#9Slide03 SFU Futura_12" panose="020B0604020202020204" charset="0"/>
                <a:ea typeface="Tahoma" panose="020B0604030504040204" pitchFamily="34" charset="0"/>
              </a:rPr>
              <a:t>.........</a:t>
            </a:r>
            <a:endParaRPr lang="en-US" sz="2800" b="1" dirty="0">
              <a:latin typeface="#9Slide03 SFU Futura_12" panose="020B0604020202020204" charset="0"/>
            </a:endParaRPr>
          </a:p>
        </p:txBody>
      </p:sp>
      <p:sp>
        <p:nvSpPr>
          <p:cNvPr id="11" name="Rectangle 10"/>
          <p:cNvSpPr/>
          <p:nvPr/>
        </p:nvSpPr>
        <p:spPr>
          <a:xfrm>
            <a:off x="8204852" y="2604804"/>
            <a:ext cx="1703473" cy="523220"/>
          </a:xfrm>
          <a:prstGeom prst="rect">
            <a:avLst/>
          </a:prstGeom>
        </p:spPr>
        <p:txBody>
          <a:bodyPr wrap="square">
            <a:spAutoFit/>
          </a:bodyPr>
          <a:lstStyle/>
          <a:p>
            <a:r>
              <a:rPr lang="it-IT" sz="2800" b="1" dirty="0">
                <a:solidFill>
                  <a:schemeClr val="accent2">
                    <a:lumMod val="50000"/>
                  </a:schemeClr>
                </a:solidFill>
                <a:latin typeface="#9Slide03 SFU Futura_12" panose="020B0604020202020204" charset="0"/>
                <a:ea typeface="Tahoma" panose="020B0604030504040204" pitchFamily="34" charset="0"/>
              </a:rPr>
              <a:t>n</a:t>
            </a:r>
            <a:r>
              <a:rPr lang="it-IT" sz="2800" b="1" dirty="0" smtClean="0">
                <a:solidFill>
                  <a:schemeClr val="accent2">
                    <a:lumMod val="50000"/>
                  </a:schemeClr>
                </a:solidFill>
                <a:latin typeface="#9Slide03 SFU Futura_12" panose="020B0604020202020204" charset="0"/>
                <a:ea typeface="Tahoma" panose="020B0604030504040204" pitchFamily="34" charset="0"/>
              </a:rPr>
              <a:t>hập </a:t>
            </a:r>
            <a:r>
              <a:rPr lang="it-IT" sz="2800" b="1" dirty="0">
                <a:solidFill>
                  <a:schemeClr val="accent2">
                    <a:lumMod val="50000"/>
                  </a:schemeClr>
                </a:solidFill>
                <a:latin typeface="#9Slide03 SFU Futura_12" panose="020B0604020202020204" charset="0"/>
                <a:ea typeface="Tahoma" panose="020B0604030504040204" pitchFamily="34" charset="0"/>
              </a:rPr>
              <a:t>cư</a:t>
            </a:r>
            <a:endParaRPr lang="en-US" sz="2800" b="1" dirty="0">
              <a:solidFill>
                <a:schemeClr val="accent2">
                  <a:lumMod val="50000"/>
                </a:schemeClr>
              </a:solidFill>
              <a:latin typeface="#9Slide03 SFU Futura_12" panose="020B0604020202020204" charset="0"/>
            </a:endParaRPr>
          </a:p>
        </p:txBody>
      </p:sp>
      <p:sp>
        <p:nvSpPr>
          <p:cNvPr id="12" name="Rectangle 11"/>
          <p:cNvSpPr/>
          <p:nvPr/>
        </p:nvSpPr>
        <p:spPr>
          <a:xfrm>
            <a:off x="1115262" y="3653071"/>
            <a:ext cx="5708143" cy="523220"/>
          </a:xfrm>
          <a:prstGeom prst="rect">
            <a:avLst/>
          </a:prstGeom>
        </p:spPr>
        <p:txBody>
          <a:bodyPr wrap="square">
            <a:spAutoFit/>
          </a:bodyPr>
          <a:lstStyle/>
          <a:p>
            <a:r>
              <a:rPr lang="it-IT" sz="2800" b="1" dirty="0">
                <a:latin typeface="#9Slide03 SFU Futura_12" panose="020B0604020202020204" charset="0"/>
                <a:ea typeface="Tahoma" panose="020B0604030504040204" pitchFamily="34" charset="0"/>
              </a:rPr>
              <a:t>Dân số châu Âu có </a:t>
            </a:r>
            <a:r>
              <a:rPr lang="it-IT" sz="2800" b="1" dirty="0" smtClean="0">
                <a:latin typeface="#9Slide03 SFU Futura_12" panose="020B0604020202020204" charset="0"/>
                <a:ea typeface="Tahoma" panose="020B0604030504040204" pitchFamily="34" charset="0"/>
              </a:rPr>
              <a:t>xu hướng........ </a:t>
            </a:r>
            <a:endParaRPr lang="en-US" sz="2800" b="1" dirty="0">
              <a:latin typeface="#9Slide03 SFU Futura_12" panose="020B0604020202020204" charset="0"/>
            </a:endParaRPr>
          </a:p>
        </p:txBody>
      </p:sp>
      <p:sp>
        <p:nvSpPr>
          <p:cNvPr id="13" name="Rectangle 12"/>
          <p:cNvSpPr/>
          <p:nvPr/>
        </p:nvSpPr>
        <p:spPr>
          <a:xfrm>
            <a:off x="8296254" y="3636302"/>
            <a:ext cx="1307233" cy="523220"/>
          </a:xfrm>
          <a:prstGeom prst="rect">
            <a:avLst/>
          </a:prstGeom>
        </p:spPr>
        <p:txBody>
          <a:bodyPr wrap="square">
            <a:spAutoFit/>
          </a:bodyPr>
          <a:lstStyle/>
          <a:p>
            <a:r>
              <a:rPr lang="it-IT" sz="2800" b="1" dirty="0" smtClean="0">
                <a:solidFill>
                  <a:schemeClr val="accent2">
                    <a:lumMod val="50000"/>
                  </a:schemeClr>
                </a:solidFill>
                <a:latin typeface="#9Slide03 SFU Futura_12" panose="020B0604020202020204" charset="0"/>
                <a:ea typeface="Tahoma" panose="020B0604030504040204" pitchFamily="34" charset="0"/>
              </a:rPr>
              <a:t>già </a:t>
            </a:r>
            <a:r>
              <a:rPr lang="it-IT" sz="2800" b="1" dirty="0">
                <a:solidFill>
                  <a:schemeClr val="accent2">
                    <a:lumMod val="50000"/>
                  </a:schemeClr>
                </a:solidFill>
                <a:latin typeface="#9Slide03 SFU Futura_12" panose="020B0604020202020204" charset="0"/>
                <a:ea typeface="Tahoma" panose="020B0604030504040204" pitchFamily="34" charset="0"/>
              </a:rPr>
              <a:t>đi</a:t>
            </a:r>
            <a:endParaRPr lang="en-US" sz="2800" b="1" dirty="0">
              <a:solidFill>
                <a:schemeClr val="accent2">
                  <a:lumMod val="50000"/>
                </a:schemeClr>
              </a:solidFill>
              <a:latin typeface="#9Slide03 SFU Futura_12" panose="020B0604020202020204" charset="0"/>
            </a:endParaRPr>
          </a:p>
        </p:txBody>
      </p:sp>
      <p:sp>
        <p:nvSpPr>
          <p:cNvPr id="14" name="Rectangle 13"/>
          <p:cNvSpPr/>
          <p:nvPr/>
        </p:nvSpPr>
        <p:spPr>
          <a:xfrm>
            <a:off x="1025788" y="4513121"/>
            <a:ext cx="6335581" cy="954107"/>
          </a:xfrm>
          <a:prstGeom prst="rect">
            <a:avLst/>
          </a:prstGeom>
        </p:spPr>
        <p:txBody>
          <a:bodyPr wrap="square">
            <a:spAutoFit/>
          </a:bodyPr>
          <a:lstStyle/>
          <a:p>
            <a:r>
              <a:rPr lang="it-IT" sz="2800" b="1" dirty="0">
                <a:latin typeface="#9Slide03 SFU Futura_12" panose="020B0604020202020204" charset="0"/>
                <a:ea typeface="Tahoma" panose="020B0604030504040204" pitchFamily="34" charset="0"/>
              </a:rPr>
              <a:t>Mức độ đô thị hóa ở châu Âu ............ Dân đô thị chiếm .....................</a:t>
            </a:r>
            <a:endParaRPr lang="en-US" sz="2800" b="1" dirty="0">
              <a:latin typeface="#9Slide03 SFU Futura_12" panose="020B0604020202020204" charset="0"/>
            </a:endParaRPr>
          </a:p>
        </p:txBody>
      </p:sp>
      <p:sp>
        <p:nvSpPr>
          <p:cNvPr id="16" name="Rectangle 15"/>
          <p:cNvSpPr/>
          <p:nvPr/>
        </p:nvSpPr>
        <p:spPr>
          <a:xfrm>
            <a:off x="1018398" y="5852092"/>
            <a:ext cx="5805007" cy="523220"/>
          </a:xfrm>
          <a:prstGeom prst="rect">
            <a:avLst/>
          </a:prstGeom>
        </p:spPr>
        <p:txBody>
          <a:bodyPr wrap="square">
            <a:spAutoFit/>
          </a:bodyPr>
          <a:lstStyle/>
          <a:p>
            <a:r>
              <a:rPr lang="it-IT" sz="2800" b="1" dirty="0">
                <a:latin typeface="#9Slide03 SFU Futura_12" panose="020B0604020202020204" charset="0"/>
                <a:ea typeface="Tahoma" panose="020B0604030504040204" pitchFamily="34" charset="0"/>
              </a:rPr>
              <a:t>Vùng phân bố thưa dân ở châu Âu?</a:t>
            </a:r>
            <a:endParaRPr lang="en-US" sz="2800" b="1" dirty="0">
              <a:latin typeface="#9Slide03 SFU Futura_12" panose="020B0604020202020204" charset="0"/>
            </a:endParaRPr>
          </a:p>
        </p:txBody>
      </p:sp>
      <p:sp>
        <p:nvSpPr>
          <p:cNvPr id="17" name="Rectangle 16"/>
          <p:cNvSpPr/>
          <p:nvPr/>
        </p:nvSpPr>
        <p:spPr>
          <a:xfrm>
            <a:off x="8053908" y="5825875"/>
            <a:ext cx="4085877" cy="523220"/>
          </a:xfrm>
          <a:prstGeom prst="rect">
            <a:avLst/>
          </a:prstGeom>
        </p:spPr>
        <p:txBody>
          <a:bodyPr wrap="square">
            <a:spAutoFit/>
          </a:bodyPr>
          <a:lstStyle/>
          <a:p>
            <a:r>
              <a:rPr lang="it-IT" sz="2800" b="1" dirty="0">
                <a:solidFill>
                  <a:schemeClr val="accent2">
                    <a:lumMod val="50000"/>
                  </a:schemeClr>
                </a:solidFill>
                <a:latin typeface="#9Slide03 SFU Futura_12" panose="020B0604020202020204" charset="0"/>
                <a:ea typeface="Tahoma" panose="020B0604030504040204" pitchFamily="34" charset="0"/>
              </a:rPr>
              <a:t>Phía bắc và vùng núi cao</a:t>
            </a:r>
            <a:endParaRPr lang="en-US" sz="2800" b="1" dirty="0">
              <a:solidFill>
                <a:schemeClr val="accent2">
                  <a:lumMod val="50000"/>
                </a:schemeClr>
              </a:solidFill>
              <a:latin typeface="#9Slide03 SFU Futura_12" panose="020B0604020202020204" charset="0"/>
            </a:endParaRPr>
          </a:p>
        </p:txBody>
      </p:sp>
      <p:sp>
        <p:nvSpPr>
          <p:cNvPr id="18" name="Rectangle 17"/>
          <p:cNvSpPr/>
          <p:nvPr/>
        </p:nvSpPr>
        <p:spPr>
          <a:xfrm>
            <a:off x="8321430" y="4652858"/>
            <a:ext cx="1923406" cy="523220"/>
          </a:xfrm>
          <a:prstGeom prst="rect">
            <a:avLst/>
          </a:prstGeom>
        </p:spPr>
        <p:txBody>
          <a:bodyPr wrap="square">
            <a:spAutoFit/>
          </a:bodyPr>
          <a:lstStyle/>
          <a:p>
            <a:r>
              <a:rPr lang="it-IT" sz="2800" b="1" dirty="0">
                <a:solidFill>
                  <a:schemeClr val="accent2">
                    <a:lumMod val="50000"/>
                  </a:schemeClr>
                </a:solidFill>
                <a:latin typeface="#9Slide03 SFU Futura_12" panose="020B0604020202020204" charset="0"/>
                <a:ea typeface="Tahoma" panose="020B0604030504040204" pitchFamily="34" charset="0"/>
              </a:rPr>
              <a:t>c</a:t>
            </a:r>
            <a:r>
              <a:rPr lang="it-IT" sz="2800" b="1" dirty="0" smtClean="0">
                <a:solidFill>
                  <a:schemeClr val="accent2">
                    <a:lumMod val="50000"/>
                  </a:schemeClr>
                </a:solidFill>
                <a:latin typeface="#9Slide03 SFU Futura_12" panose="020B0604020202020204" charset="0"/>
                <a:ea typeface="Tahoma" panose="020B0604030504040204" pitchFamily="34" charset="0"/>
              </a:rPr>
              <a:t>ao</a:t>
            </a:r>
            <a:r>
              <a:rPr lang="it-IT" sz="2800" b="1" dirty="0">
                <a:solidFill>
                  <a:schemeClr val="accent2">
                    <a:lumMod val="50000"/>
                  </a:schemeClr>
                </a:solidFill>
                <a:latin typeface="#9Slide03 SFU Futura_12" panose="020B0604020202020204" charset="0"/>
                <a:ea typeface="Tahoma" panose="020B0604030504040204" pitchFamily="34" charset="0"/>
              </a:rPr>
              <a:t>, 75%</a:t>
            </a:r>
            <a:endParaRPr lang="en-US" sz="2800" b="1" dirty="0">
              <a:solidFill>
                <a:schemeClr val="accent2">
                  <a:lumMod val="50000"/>
                </a:schemeClr>
              </a:solidFill>
              <a:latin typeface="#9Slide03 SFU Futura_12" panose="020B0604020202020204" charset="0"/>
            </a:endParaRPr>
          </a:p>
        </p:txBody>
      </p:sp>
    </p:spTree>
    <p:extLst>
      <p:ext uri="{BB962C8B-B14F-4D97-AF65-F5344CB8AC3E}">
        <p14:creationId xmlns:p14="http://schemas.microsoft.com/office/powerpoint/2010/main" val="36088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barn(inVertical)">
                                      <p:cBhvr>
                                        <p:cTn id="71" dur="500"/>
                                        <p:tgtEl>
                                          <p:spTgt spid="3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arn(inVertical)">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6" grpId="0" animBg="1"/>
      <p:bldP spid="37" grpId="0" animBg="1"/>
      <p:bldP spid="38" grpId="0" animBg="1"/>
      <p:bldP spid="2" grpId="0"/>
      <p:bldP spid="3" grpId="0"/>
      <p:bldP spid="10" grpId="0"/>
      <p:bldP spid="11" grpId="0"/>
      <p:bldP spid="12" grpId="0"/>
      <p:bldP spid="13" grpId="0"/>
      <p:bldP spid="14"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pt Note Cartoon Illustration, Ppt Notes, Cartoon Illustrations, Ppt  Illustrations PNG Transparent Clipart Image and PSD File for Free Download"/>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167">
                        <a14:foregroundMark x1="14167" y1="32000" x2="86583" y2="32417"/>
                        <a14:foregroundMark x1="88000" y1="30167" x2="81500" y2="39833"/>
                        <a14:foregroundMark x1="83333" y1="40167" x2="90167" y2="38750"/>
                        <a14:foregroundMark x1="82583" y1="73500" x2="90000" y2="63667"/>
                        <a14:foregroundMark x1="86750" y1="64083" x2="85333" y2="67667"/>
                        <a14:foregroundMark x1="81333" y1="74750" x2="89833" y2="74417"/>
                        <a14:foregroundMark x1="13250" y1="17750" x2="14333" y2="28417"/>
                        <a14:foregroundMark x1="15417" y1="16583" x2="85500" y2="17917"/>
                        <a14:foregroundMark x1="86750" y1="17500" x2="84917" y2="28417"/>
                        <a14:foregroundMark x1="88167" y1="29833" x2="84583" y2="33500"/>
                        <a14:foregroundMark x1="86750" y1="30167" x2="86750" y2="30167"/>
                        <a14:foregroundMark x1="86583" y1="29333" x2="86583" y2="29333"/>
                        <a14:foregroundMark x1="87667" y1="29083" x2="87667" y2="29083"/>
                        <a14:foregroundMark x1="87667" y1="29667" x2="87667" y2="29667"/>
                        <a14:foregroundMark x1="87833" y1="28583" x2="86000" y2="30583"/>
                        <a14:foregroundMark x1="85083" y1="28750" x2="85083" y2="28750"/>
                        <a14:foregroundMark x1="85083" y1="28583" x2="85083" y2="29083"/>
                        <a14:foregroundMark x1="84917" y1="31083" x2="84917" y2="31083"/>
                        <a14:foregroundMark x1="17917" y1="16417" x2="86750" y2="16417"/>
                      </a14:backgroundRemoval>
                    </a14:imgEffect>
                  </a14:imgLayer>
                </a14:imgProps>
              </a:ext>
              <a:ext uri="{28A0092B-C50C-407E-A947-70E740481C1C}">
                <a14:useLocalDpi xmlns:a14="http://schemas.microsoft.com/office/drawing/2010/main" val="0"/>
              </a:ext>
            </a:extLst>
          </a:blip>
          <a:srcRect l="10668" t="49569" r="10582" b="25462"/>
          <a:stretch/>
        </p:blipFill>
        <p:spPr bwMode="auto">
          <a:xfrm>
            <a:off x="8397250" y="3474996"/>
            <a:ext cx="3576544" cy="21962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48D752-BF5C-4466-86C9-578981A27C92}"/>
              </a:ext>
            </a:extLst>
          </p:cNvPr>
          <p:cNvSpPr txBox="1"/>
          <p:nvPr/>
        </p:nvSpPr>
        <p:spPr>
          <a:xfrm>
            <a:off x="8397250" y="3674977"/>
            <a:ext cx="3431842" cy="1446550"/>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smtClean="0">
                <a:solidFill>
                  <a:srgbClr val="C00000"/>
                </a:solidFill>
                <a:latin typeface="#9Slide03 SFU Futura_12" panose="00000400000000000000" pitchFamily="2" charset="0"/>
              </a:rPr>
              <a:t>GIÀ HÓA DÂN SỐ</a:t>
            </a:r>
          </a:p>
        </p:txBody>
      </p:sp>
      <p:pic>
        <p:nvPicPr>
          <p:cNvPr id="1028" name="Picture 4" descr="Thinking Person PNG Image &amp;amp; PSD File Free Download - Lovepik | 401333021"/>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8601076" y="-16134"/>
            <a:ext cx="2500312" cy="308257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5"/>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7500" b="68409" l="3100" r="99200">
                        <a14:foregroundMark x1="7300" y1="48636" x2="3100" y2="35227"/>
                        <a14:foregroundMark x1="38300" y1="66818" x2="62300" y2="68636"/>
                        <a14:foregroundMark x1="92000" y1="48636" x2="99200" y2="37500"/>
                        <a14:foregroundMark x1="18700" y1="18182" x2="18700" y2="18182"/>
                        <a14:foregroundMark x1="12900" y1="27500" x2="12900" y2="27500"/>
                        <a14:foregroundMark x1="90400" y1="27727" x2="90400" y2="27727"/>
                        <a14:foregroundMark x1="89900" y1="24318" x2="89900" y2="24318"/>
                        <a14:foregroundMark x1="91400" y1="21364" x2="91400" y2="21364"/>
                        <a14:foregroundMark x1="79800" y1="22045" x2="79800" y2="22045"/>
                        <a14:foregroundMark x1="81600" y1="20000" x2="81600" y2="20000"/>
                        <a14:foregroundMark x1="73800" y1="24545" x2="73800" y2="24545"/>
                        <a14:foregroundMark x1="76800" y1="40000" x2="76800" y2="40000"/>
                        <a14:foregroundMark x1="82200" y1="42500" x2="82200" y2="42500"/>
                        <a14:foregroundMark x1="83700" y1="44545" x2="83700" y2="44545"/>
                        <a14:foregroundMark x1="84400" y1="44545" x2="84400" y2="44545"/>
                        <a14:foregroundMark x1="70800" y1="38182" x2="70800" y2="38182"/>
                        <a14:foregroundMark x1="57600" y1="47500" x2="57600" y2="47500"/>
                      </a14:backgroundRemoval>
                    </a14:imgEffect>
                  </a14:imgLayer>
                </a14:imgProps>
              </a:ext>
              <a:ext uri="{28A0092B-C50C-407E-A947-70E740481C1C}">
                <a14:useLocalDpi xmlns:a14="http://schemas.microsoft.com/office/drawing/2010/main" val="0"/>
              </a:ext>
            </a:extLst>
          </a:blip>
          <a:srcRect b="23900"/>
          <a:stretch/>
        </p:blipFill>
        <p:spPr>
          <a:xfrm>
            <a:off x="7717034" y="2391288"/>
            <a:ext cx="4516041" cy="1323118"/>
          </a:xfrm>
          <a:prstGeom prst="rect">
            <a:avLst/>
          </a:prstGeom>
        </p:spPr>
      </p:pic>
      <p:pic>
        <p:nvPicPr>
          <p:cNvPr id="2" name="Picture 1"/>
          <p:cNvPicPr>
            <a:picLocks noChangeAspect="1"/>
          </p:cNvPicPr>
          <p:nvPr/>
        </p:nvPicPr>
        <p:blipFill>
          <a:blip r:embed="rId11"/>
          <a:stretch>
            <a:fillRect/>
          </a:stretch>
        </p:blipFill>
        <p:spPr>
          <a:xfrm>
            <a:off x="46977" y="1080655"/>
            <a:ext cx="7573017" cy="5648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Cartoon Cute Yellow Rectangle White Border Bubble Box Element, Cartoon,  Lovely,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2282337" y="-169468"/>
            <a:ext cx="3289112" cy="230810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648D752-BF5C-4466-86C9-578981A27C92}"/>
              </a:ext>
            </a:extLst>
          </p:cNvPr>
          <p:cNvSpPr txBox="1"/>
          <p:nvPr/>
        </p:nvSpPr>
        <p:spPr>
          <a:xfrm>
            <a:off x="2559117" y="396733"/>
            <a:ext cx="2772752" cy="1175706"/>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3200" b="1" dirty="0" err="1" smtClean="0">
                <a:solidFill>
                  <a:srgbClr val="002060"/>
                </a:solidFill>
                <a:latin typeface="#9Slide03 SFU Futura_12" panose="00000400000000000000" pitchFamily="2" charset="0"/>
              </a:rPr>
              <a:t>Đặt</a:t>
            </a:r>
            <a:r>
              <a:rPr lang="en-US" altLang="en-US" sz="3200" b="1" dirty="0" smtClean="0">
                <a:solidFill>
                  <a:srgbClr val="002060"/>
                </a:solidFill>
                <a:latin typeface="#9Slide03 SFU Futura_12" panose="00000400000000000000" pitchFamily="2" charset="0"/>
              </a:rPr>
              <a:t> </a:t>
            </a:r>
            <a:r>
              <a:rPr lang="en-US" altLang="en-US" sz="3200" b="1" dirty="0" err="1" smtClean="0">
                <a:solidFill>
                  <a:srgbClr val="002060"/>
                </a:solidFill>
                <a:latin typeface="#9Slide03 SFU Futura_12" panose="00000400000000000000" pitchFamily="2" charset="0"/>
              </a:rPr>
              <a:t>tên</a:t>
            </a:r>
            <a:r>
              <a:rPr lang="en-US" altLang="en-US" sz="3200" b="1" dirty="0" smtClean="0">
                <a:solidFill>
                  <a:srgbClr val="002060"/>
                </a:solidFill>
                <a:latin typeface="#9Slide03 SFU Futura_12" panose="00000400000000000000" pitchFamily="2" charset="0"/>
              </a:rPr>
              <a:t> </a:t>
            </a:r>
            <a:r>
              <a:rPr lang="en-US" altLang="en-US" sz="3200" b="1" dirty="0" err="1" smtClean="0">
                <a:solidFill>
                  <a:srgbClr val="002060"/>
                </a:solidFill>
                <a:latin typeface="#9Slide03 SFU Futura_12" panose="00000400000000000000" pitchFamily="2" charset="0"/>
              </a:rPr>
              <a:t>cho</a:t>
            </a:r>
            <a:r>
              <a:rPr lang="en-US" altLang="en-US" sz="3200" b="1" dirty="0" smtClean="0">
                <a:solidFill>
                  <a:srgbClr val="002060"/>
                </a:solidFill>
                <a:latin typeface="#9Slide03 SFU Futura_12" panose="00000400000000000000" pitchFamily="2" charset="0"/>
              </a:rPr>
              <a:t> </a:t>
            </a:r>
            <a:r>
              <a:rPr lang="en-US" altLang="en-US" sz="3200" b="1" dirty="0" err="1" smtClean="0">
                <a:solidFill>
                  <a:srgbClr val="002060"/>
                </a:solidFill>
                <a:latin typeface="#9Slide03 SFU Futura_12" panose="00000400000000000000" pitchFamily="2" charset="0"/>
              </a:rPr>
              <a:t>hình</a:t>
            </a:r>
            <a:r>
              <a:rPr lang="en-US" altLang="en-US" sz="3200" b="1" dirty="0" smtClean="0">
                <a:solidFill>
                  <a:srgbClr val="002060"/>
                </a:solidFill>
                <a:latin typeface="#9Slide03 SFU Futura_12" panose="00000400000000000000" pitchFamily="2" charset="0"/>
              </a:rPr>
              <a:t> </a:t>
            </a:r>
            <a:r>
              <a:rPr lang="en-US" altLang="en-US" sz="3200" b="1" dirty="0" err="1" smtClean="0">
                <a:solidFill>
                  <a:srgbClr val="002060"/>
                </a:solidFill>
                <a:latin typeface="#9Slide03 SFU Futura_12" panose="00000400000000000000" pitchFamily="2" charset="0"/>
              </a:rPr>
              <a:t>sau</a:t>
            </a:r>
            <a:endParaRPr lang="en-US" altLang="en-US" sz="3200" b="1" dirty="0">
              <a:solidFill>
                <a:srgbClr val="002060"/>
              </a:solidFill>
              <a:latin typeface="#9Slide03 SFU Futura_12" panose="00000400000000000000" pitchFamily="2" charset="0"/>
            </a:endParaRPr>
          </a:p>
        </p:txBody>
      </p:sp>
      <p:pic>
        <p:nvPicPr>
          <p:cNvPr id="9" name="Đồng hồ đếm ngược 5 phút - 5 Minutes">
            <a:hlinkClick r:id="" action="ppaction://media"/>
            <a:extLst>
              <a:ext uri="{FF2B5EF4-FFF2-40B4-BE49-F238E27FC236}">
                <a16:creationId xmlns:a16="http://schemas.microsoft.com/office/drawing/2014/main" id="{E3BFCD8C-4512-4A8A-8943-843F988F4010}"/>
              </a:ext>
            </a:extLst>
          </p:cNvPr>
          <p:cNvPicPr>
            <a:picLocks noChangeAspect="1"/>
          </p:cNvPicPr>
          <p:nvPr>
            <a:videoFile r:link="rId1"/>
            <p:extLst>
              <p:ext uri="{DAA4B4D4-6D71-4841-9C94-3DE7FCFB9230}">
                <p14:media xmlns:p14="http://schemas.microsoft.com/office/powerpoint/2010/main" r:embed="rId2">
                  <p14:trim st="210554"/>
                </p14:media>
              </p:ext>
            </p:extLst>
          </p:nvPr>
        </p:nvPicPr>
        <p:blipFill>
          <a:blip r:embed="rId14"/>
          <a:stretch>
            <a:fillRect/>
          </a:stretch>
        </p:blipFill>
        <p:spPr>
          <a:xfrm>
            <a:off x="8902076" y="5321508"/>
            <a:ext cx="2199312" cy="1403492"/>
          </a:xfrm>
          <a:prstGeom prst="rect">
            <a:avLst/>
          </a:prstGeom>
        </p:spPr>
      </p:pic>
    </p:spTree>
    <p:extLst>
      <p:ext uri="{BB962C8B-B14F-4D97-AF65-F5344CB8AC3E}">
        <p14:creationId xmlns:p14="http://schemas.microsoft.com/office/powerpoint/2010/main" val="232139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mily Tree Silhouette png download - 834*480 - Free Transparent Pine png  Download.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403477" y="1464636"/>
            <a:ext cx="923613" cy="556758"/>
          </a:xfrm>
          <a:prstGeom prst="rect">
            <a:avLst/>
          </a:prstGeom>
          <a:noFill/>
          <a:ln>
            <a:noFill/>
          </a:ln>
          <a:extLst/>
        </p:spPr>
      </p:pic>
      <p:sp>
        <p:nvSpPr>
          <p:cNvPr id="23" name="Diamond 22"/>
          <p:cNvSpPr/>
          <p:nvPr/>
        </p:nvSpPr>
        <p:spPr>
          <a:xfrm>
            <a:off x="258305" y="1529362"/>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6</a:t>
            </a:r>
            <a:endParaRPr lang="en-US" sz="3200" b="1" dirty="0">
              <a:latin typeface="#9Slide03 SFU Futura_12" panose="020B0604020202020204" charset="0"/>
            </a:endParaRPr>
          </a:p>
        </p:txBody>
      </p:sp>
      <p:sp>
        <p:nvSpPr>
          <p:cNvPr id="25" name="Diamond 24"/>
          <p:cNvSpPr/>
          <p:nvPr/>
        </p:nvSpPr>
        <p:spPr>
          <a:xfrm>
            <a:off x="244280" y="2595383"/>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9Slide03 SFU Futura_12" panose="020B0604020202020204" charset="0"/>
              </a:rPr>
              <a:t>7</a:t>
            </a:r>
            <a:endParaRPr lang="en-US" sz="3200" b="1" dirty="0">
              <a:latin typeface="#9Slide03 SFU Futura_12" panose="020B0604020202020204" charset="0"/>
            </a:endParaRPr>
          </a:p>
        </p:txBody>
      </p:sp>
      <p:sp>
        <p:nvSpPr>
          <p:cNvPr id="36" name="Diamond 35"/>
          <p:cNvSpPr/>
          <p:nvPr/>
        </p:nvSpPr>
        <p:spPr>
          <a:xfrm>
            <a:off x="244280" y="3810358"/>
            <a:ext cx="728420" cy="604656"/>
          </a:xfrm>
          <a:prstGeom prst="diamond">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n w="0"/>
                <a:solidFill>
                  <a:schemeClr val="bg1"/>
                </a:solidFill>
                <a:effectLst>
                  <a:outerShdw blurRad="38100" dist="19050" dir="2700000" algn="tl" rotWithShape="0">
                    <a:schemeClr val="dk1">
                      <a:alpha val="40000"/>
                    </a:schemeClr>
                  </a:outerShdw>
                </a:effectLst>
                <a:latin typeface="#9Slide03 SFU Futura_12" panose="020B0604020202020204" charset="0"/>
              </a:rPr>
              <a:t>8</a:t>
            </a:r>
            <a:endParaRPr lang="en-US" sz="3200" b="1" dirty="0">
              <a:ln w="0"/>
              <a:solidFill>
                <a:schemeClr val="bg1"/>
              </a:solidFill>
              <a:effectLst>
                <a:outerShdw blurRad="38100" dist="19050" dir="2700000" algn="tl" rotWithShape="0">
                  <a:schemeClr val="dk1">
                    <a:alpha val="40000"/>
                  </a:schemeClr>
                </a:outerShdw>
              </a:effectLst>
              <a:latin typeface="#9Slide03 SFU Futura_12" panose="020B0604020202020204" charset="0"/>
            </a:endParaRPr>
          </a:p>
        </p:txBody>
      </p:sp>
      <p:pic>
        <p:nvPicPr>
          <p:cNvPr id="39"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403477" y="2543271"/>
            <a:ext cx="923613" cy="556758"/>
          </a:xfrm>
          <a:prstGeom prst="rect">
            <a:avLst/>
          </a:prstGeom>
          <a:noFill/>
          <a:ln>
            <a:noFill/>
          </a:ln>
          <a:extLst/>
        </p:spPr>
      </p:pic>
      <p:pic>
        <p:nvPicPr>
          <p:cNvPr id="41" name="Picture 4" descr="Thêm 31 bệnh nhân có xét nghiệm âm tính từ lần 2 trở lên | ĐÀI PHÁT THANH  VÀ TRUYỀN HÌNH BÌNH DƯƠ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641" t="25124" r="6895" b="22755"/>
          <a:stretch/>
        </p:blipFill>
        <p:spPr bwMode="auto">
          <a:xfrm>
            <a:off x="7403477" y="3695964"/>
            <a:ext cx="923613" cy="556758"/>
          </a:xfrm>
          <a:prstGeom prst="rect">
            <a:avLst/>
          </a:prstGeom>
          <a:noFill/>
          <a:ln>
            <a:noFill/>
          </a:ln>
          <a:extLst/>
        </p:spPr>
      </p:pic>
      <p:grpSp>
        <p:nvGrpSpPr>
          <p:cNvPr id="28" name="Group 27"/>
          <p:cNvGrpSpPr/>
          <p:nvPr/>
        </p:nvGrpSpPr>
        <p:grpSpPr>
          <a:xfrm>
            <a:off x="2467949" y="-7603"/>
            <a:ext cx="7048923" cy="1146208"/>
            <a:chOff x="2939651" y="-35109"/>
            <a:chExt cx="7048923" cy="1146208"/>
          </a:xfrm>
        </p:grpSpPr>
        <p:sp>
          <p:nvSpPr>
            <p:cNvPr id="29"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0" name="TextBox 29">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LUYỆN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TẬP</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2939651" y="-35109"/>
              <a:ext cx="1146208" cy="1146208"/>
            </a:xfrm>
            <a:prstGeom prst="rect">
              <a:avLst/>
            </a:prstGeom>
          </p:spPr>
        </p:pic>
      </p:grpSp>
      <p:sp>
        <p:nvSpPr>
          <p:cNvPr id="4" name="Rectangle 3"/>
          <p:cNvSpPr/>
          <p:nvPr/>
        </p:nvSpPr>
        <p:spPr>
          <a:xfrm>
            <a:off x="1181953" y="1386804"/>
            <a:ext cx="5620629" cy="954107"/>
          </a:xfrm>
          <a:prstGeom prst="rect">
            <a:avLst/>
          </a:prstGeom>
        </p:spPr>
        <p:txBody>
          <a:bodyPr wrap="square">
            <a:spAutoFit/>
          </a:bodyPr>
          <a:lstStyle/>
          <a:p>
            <a:r>
              <a:rPr lang="vi-VN" sz="2800" b="1" dirty="0">
                <a:latin typeface="#9Slide03 SFU Futura_12" panose="020B0604020202020204" charset="0"/>
              </a:rPr>
              <a:t>Dân cư Châu Âu chủ yếu thuộc chủng tộc </a:t>
            </a:r>
            <a:r>
              <a:rPr lang="en-US" sz="2800" b="1" dirty="0" smtClean="0">
                <a:latin typeface="#9Slide03 SFU Futura_12" panose="020B0604020202020204" charset="0"/>
              </a:rPr>
              <a:t>………….</a:t>
            </a:r>
            <a:endParaRPr lang="en-US" sz="2800" b="1" dirty="0">
              <a:latin typeface="#9Slide03 SFU Futura_12" panose="020B0604020202020204" charset="0"/>
            </a:endParaRPr>
          </a:p>
        </p:txBody>
      </p:sp>
      <p:sp>
        <p:nvSpPr>
          <p:cNvPr id="5" name="Rectangle 4"/>
          <p:cNvSpPr/>
          <p:nvPr/>
        </p:nvSpPr>
        <p:spPr>
          <a:xfrm>
            <a:off x="8539222" y="1442341"/>
            <a:ext cx="1552028" cy="523220"/>
          </a:xfrm>
          <a:prstGeom prst="rect">
            <a:avLst/>
          </a:prstGeom>
        </p:spPr>
        <p:txBody>
          <a:bodyPr wrap="none">
            <a:spAutoFit/>
          </a:bodyPr>
          <a:lstStyle/>
          <a:p>
            <a:r>
              <a:rPr lang="vi-VN" sz="2800" b="1" dirty="0">
                <a:solidFill>
                  <a:schemeClr val="accent2">
                    <a:lumMod val="50000"/>
                  </a:schemeClr>
                </a:solidFill>
                <a:latin typeface="#9Slide03 SFU Futura_12" panose="020B0604020202020204" charset="0"/>
              </a:rPr>
              <a:t>Ơrôpêôit</a:t>
            </a:r>
            <a:endParaRPr lang="en-US" sz="2800" b="1" dirty="0">
              <a:solidFill>
                <a:schemeClr val="accent2">
                  <a:lumMod val="50000"/>
                </a:schemeClr>
              </a:solidFill>
              <a:latin typeface="#9Slide03 SFU Futura_12" panose="020B0604020202020204" charset="0"/>
            </a:endParaRPr>
          </a:p>
        </p:txBody>
      </p:sp>
      <p:sp>
        <p:nvSpPr>
          <p:cNvPr id="6" name="Rectangle 5"/>
          <p:cNvSpPr/>
          <p:nvPr/>
        </p:nvSpPr>
        <p:spPr>
          <a:xfrm>
            <a:off x="1222069" y="2589111"/>
            <a:ext cx="5580514" cy="954107"/>
          </a:xfrm>
          <a:prstGeom prst="rect">
            <a:avLst/>
          </a:prstGeom>
        </p:spPr>
        <p:txBody>
          <a:bodyPr wrap="square">
            <a:spAutoFit/>
          </a:bodyPr>
          <a:lstStyle/>
          <a:p>
            <a:r>
              <a:rPr lang="en-US" sz="2800" b="1" dirty="0" err="1" smtClean="0">
                <a:latin typeface="#9Slide03 SFU Futura_12" panose="020B0604020202020204" charset="0"/>
              </a:rPr>
              <a:t>Đô</a:t>
            </a:r>
            <a:r>
              <a:rPr lang="en-US" sz="2800" b="1" dirty="0" smtClean="0">
                <a:latin typeface="#9Slide03 SFU Futura_12" panose="020B0604020202020204" charset="0"/>
              </a:rPr>
              <a:t> </a:t>
            </a:r>
            <a:r>
              <a:rPr lang="en-US" sz="2800" b="1" dirty="0" err="1" smtClean="0">
                <a:latin typeface="#9Slide03 SFU Futura_12" panose="020B0604020202020204" charset="0"/>
              </a:rPr>
              <a:t>thị</a:t>
            </a:r>
            <a:r>
              <a:rPr lang="en-US" sz="2800" b="1" dirty="0" smtClean="0">
                <a:latin typeface="#9Slide03 SFU Futura_12" panose="020B0604020202020204" charset="0"/>
              </a:rPr>
              <a:t> </a:t>
            </a:r>
            <a:r>
              <a:rPr lang="en-US" sz="2800" b="1" dirty="0" err="1" smtClean="0">
                <a:latin typeface="#9Slide03 SFU Futura_12" panose="020B0604020202020204" charset="0"/>
              </a:rPr>
              <a:t>có</a:t>
            </a:r>
            <a:r>
              <a:rPr lang="en-US" sz="2800" b="1" dirty="0" smtClean="0">
                <a:latin typeface="#9Slide03 SFU Futura_12" panose="020B0604020202020204" charset="0"/>
              </a:rPr>
              <a:t> </a:t>
            </a:r>
            <a:r>
              <a:rPr lang="en-US" sz="2800" b="1" dirty="0" err="1" smtClean="0">
                <a:latin typeface="#9Slide03 SFU Futura_12" panose="020B0604020202020204" charset="0"/>
              </a:rPr>
              <a:t>dân</a:t>
            </a:r>
            <a:r>
              <a:rPr lang="en-US" sz="2800" b="1" dirty="0" smtClean="0">
                <a:latin typeface="#9Slide03 SFU Futura_12" panose="020B0604020202020204" charset="0"/>
              </a:rPr>
              <a:t> </a:t>
            </a:r>
            <a:r>
              <a:rPr lang="en-US" sz="2800" b="1" dirty="0" err="1" smtClean="0">
                <a:latin typeface="#9Slide03 SFU Futura_12" panose="020B0604020202020204" charset="0"/>
              </a:rPr>
              <a:t>số</a:t>
            </a:r>
            <a:r>
              <a:rPr lang="en-US" sz="2800" b="1" dirty="0" smtClean="0">
                <a:latin typeface="#9Slide03 SFU Futura_12" panose="020B0604020202020204" charset="0"/>
              </a:rPr>
              <a:t> </a:t>
            </a:r>
            <a:r>
              <a:rPr lang="en-US" sz="2800" b="1" dirty="0" err="1" smtClean="0">
                <a:latin typeface="#9Slide03 SFU Futura_12" panose="020B0604020202020204" charset="0"/>
              </a:rPr>
              <a:t>trên</a:t>
            </a:r>
            <a:r>
              <a:rPr lang="en-US" sz="2800" b="1" dirty="0" smtClean="0">
                <a:latin typeface="#9Slide03 SFU Futura_12" panose="020B0604020202020204" charset="0"/>
              </a:rPr>
              <a:t> 10 </a:t>
            </a:r>
            <a:r>
              <a:rPr lang="en-US" sz="2800" b="1" dirty="0" err="1" smtClean="0">
                <a:latin typeface="#9Slide03 SFU Futura_12" panose="020B0604020202020204" charset="0"/>
              </a:rPr>
              <a:t>triệu</a:t>
            </a:r>
            <a:r>
              <a:rPr lang="en-US" sz="2800" b="1" dirty="0" smtClean="0">
                <a:latin typeface="#9Slide03 SFU Futura_12" panose="020B0604020202020204" charset="0"/>
              </a:rPr>
              <a:t> </a:t>
            </a:r>
            <a:r>
              <a:rPr lang="en-US" sz="2800" b="1" dirty="0" err="1" smtClean="0">
                <a:latin typeface="#9Slide03 SFU Futura_12" panose="020B0604020202020204" charset="0"/>
              </a:rPr>
              <a:t>người</a:t>
            </a:r>
            <a:r>
              <a:rPr lang="en-US" sz="2800" b="1" dirty="0" smtClean="0">
                <a:latin typeface="#9Slide03 SFU Futura_12" panose="020B0604020202020204" charset="0"/>
              </a:rPr>
              <a:t> </a:t>
            </a:r>
            <a:r>
              <a:rPr lang="en-US" sz="2800" b="1" dirty="0">
                <a:latin typeface="#9Slide03 SFU Futura_12" panose="020B0604020202020204" charset="0"/>
              </a:rPr>
              <a:t>ở </a:t>
            </a:r>
            <a:r>
              <a:rPr lang="en-US" sz="2800" b="1" dirty="0" err="1">
                <a:latin typeface="#9Slide03 SFU Futura_12" panose="020B0604020202020204" charset="0"/>
              </a:rPr>
              <a:t>châu</a:t>
            </a:r>
            <a:r>
              <a:rPr lang="en-US" sz="2800" b="1" dirty="0">
                <a:latin typeface="#9Slide03 SFU Futura_12" panose="020B0604020202020204" charset="0"/>
              </a:rPr>
              <a:t> </a:t>
            </a:r>
            <a:r>
              <a:rPr lang="en-US" sz="2800" b="1" dirty="0" err="1" smtClean="0">
                <a:latin typeface="#9Slide03 SFU Futura_12" panose="020B0604020202020204" charset="0"/>
              </a:rPr>
              <a:t>Âu</a:t>
            </a:r>
            <a:r>
              <a:rPr lang="en-US" sz="2800" b="1" dirty="0">
                <a:latin typeface="#9Slide03 SFU Futura_12" panose="020B0604020202020204" charset="0"/>
              </a:rPr>
              <a:t> </a:t>
            </a:r>
            <a:r>
              <a:rPr lang="en-US" sz="2800" b="1" dirty="0" err="1" smtClean="0">
                <a:latin typeface="#9Slide03 SFU Futura_12" panose="020B0604020202020204" charset="0"/>
              </a:rPr>
              <a:t>là</a:t>
            </a:r>
            <a:r>
              <a:rPr lang="en-US" sz="2800" b="1" dirty="0" smtClean="0">
                <a:latin typeface="#9Slide03 SFU Futura_12" panose="020B0604020202020204" charset="0"/>
              </a:rPr>
              <a:t> ……… </a:t>
            </a:r>
            <a:endParaRPr lang="en-US" sz="2800" b="1" dirty="0">
              <a:latin typeface="#9Slide03 SFU Futura_12" panose="020B0604020202020204" charset="0"/>
            </a:endParaRPr>
          </a:p>
        </p:txBody>
      </p:sp>
      <p:sp>
        <p:nvSpPr>
          <p:cNvPr id="7" name="Rectangle 6"/>
          <p:cNvSpPr/>
          <p:nvPr/>
        </p:nvSpPr>
        <p:spPr>
          <a:xfrm>
            <a:off x="8485179" y="2530465"/>
            <a:ext cx="3635932" cy="523220"/>
          </a:xfrm>
          <a:prstGeom prst="rect">
            <a:avLst/>
          </a:prstGeom>
        </p:spPr>
        <p:txBody>
          <a:bodyPr wrap="none">
            <a:spAutoFit/>
          </a:bodyPr>
          <a:lstStyle/>
          <a:p>
            <a:r>
              <a:rPr lang="it-IT" sz="2800" b="1" dirty="0" smtClean="0">
                <a:solidFill>
                  <a:schemeClr val="accent2">
                    <a:lumMod val="50000"/>
                  </a:schemeClr>
                </a:solidFill>
                <a:latin typeface="#9Slide03 SFU Futura_12" panose="020B0604020202020204" charset="0"/>
              </a:rPr>
              <a:t>Pa </a:t>
            </a:r>
            <a:r>
              <a:rPr lang="it-IT" sz="2800" b="1" dirty="0">
                <a:solidFill>
                  <a:schemeClr val="accent2">
                    <a:lumMod val="50000"/>
                  </a:schemeClr>
                </a:solidFill>
                <a:latin typeface="#9Slide03 SFU Futura_12" panose="020B0604020202020204" charset="0"/>
              </a:rPr>
              <a:t>– ri, </a:t>
            </a:r>
            <a:r>
              <a:rPr lang="it-IT" sz="2800" b="1" dirty="0" smtClean="0">
                <a:solidFill>
                  <a:schemeClr val="accent2">
                    <a:lumMod val="50000"/>
                  </a:schemeClr>
                </a:solidFill>
                <a:latin typeface="#9Slide03 SFU Futura_12" panose="020B0604020202020204" charset="0"/>
              </a:rPr>
              <a:t>Mat </a:t>
            </a:r>
            <a:r>
              <a:rPr lang="it-IT" sz="2800" b="1" dirty="0">
                <a:solidFill>
                  <a:schemeClr val="accent2">
                    <a:lumMod val="50000"/>
                  </a:schemeClr>
                </a:solidFill>
                <a:latin typeface="#9Slide03 SFU Futura_12" panose="020B0604020202020204" charset="0"/>
              </a:rPr>
              <a:t>– xcơ – va</a:t>
            </a:r>
            <a:endParaRPr lang="en-US" sz="2800" b="1" dirty="0">
              <a:solidFill>
                <a:schemeClr val="accent2">
                  <a:lumMod val="50000"/>
                </a:schemeClr>
              </a:solidFill>
              <a:latin typeface="#9Slide03 SFU Futura_12" panose="020B0604020202020204" charset="0"/>
            </a:endParaRPr>
          </a:p>
        </p:txBody>
      </p:sp>
      <p:sp>
        <p:nvSpPr>
          <p:cNvPr id="9" name="Rectangle 8"/>
          <p:cNvSpPr/>
          <p:nvPr/>
        </p:nvSpPr>
        <p:spPr>
          <a:xfrm>
            <a:off x="1222068" y="3635633"/>
            <a:ext cx="4824292" cy="954107"/>
          </a:xfrm>
          <a:prstGeom prst="rect">
            <a:avLst/>
          </a:prstGeom>
        </p:spPr>
        <p:txBody>
          <a:bodyPr wrap="square">
            <a:spAutoFit/>
          </a:bodyPr>
          <a:lstStyle/>
          <a:p>
            <a:r>
              <a:rPr lang="it-IT" sz="2800" b="1" dirty="0" smtClean="0">
                <a:latin typeface="#9Slide03 SFU Futura_12" panose="020B0604020202020204" charset="0"/>
                <a:ea typeface="Tahoma" panose="020B0604030504040204" pitchFamily="34" charset="0"/>
              </a:rPr>
              <a:t>Vì sao di cư nội bộ châu Âu ngày càng gia tăng?</a:t>
            </a:r>
            <a:endParaRPr lang="en-US" sz="2800" b="1" dirty="0">
              <a:latin typeface="#9Slide03 SFU Futura_12" panose="020B0604020202020204" charset="0"/>
            </a:endParaRPr>
          </a:p>
        </p:txBody>
      </p:sp>
      <p:sp>
        <p:nvSpPr>
          <p:cNvPr id="15" name="Rectangle 14"/>
          <p:cNvSpPr/>
          <p:nvPr/>
        </p:nvSpPr>
        <p:spPr>
          <a:xfrm>
            <a:off x="8485179" y="3414602"/>
            <a:ext cx="3360457" cy="1384995"/>
          </a:xfrm>
          <a:prstGeom prst="rect">
            <a:avLst/>
          </a:prstGeom>
        </p:spPr>
        <p:txBody>
          <a:bodyPr wrap="square">
            <a:spAutoFit/>
          </a:bodyPr>
          <a:lstStyle/>
          <a:p>
            <a:r>
              <a:rPr lang="en-US" sz="2800" b="1" dirty="0" err="1">
                <a:solidFill>
                  <a:schemeClr val="accent2">
                    <a:lumMod val="50000"/>
                  </a:schemeClr>
                </a:solidFill>
                <a:latin typeface="#9Slide03 SFU Futura_12" panose="020B0604020202020204" charset="0"/>
              </a:rPr>
              <a:t>N</a:t>
            </a:r>
            <a:r>
              <a:rPr lang="en-US" sz="2800" b="1" dirty="0" err="1" smtClean="0">
                <a:solidFill>
                  <a:schemeClr val="accent2">
                    <a:lumMod val="50000"/>
                  </a:schemeClr>
                </a:solidFill>
                <a:latin typeface="#9Slide03 SFU Futura_12" panose="020B0604020202020204" charset="0"/>
              </a:rPr>
              <a:t>hu</a:t>
            </a:r>
            <a:r>
              <a:rPr lang="en-US" sz="2800" b="1" dirty="0" smtClean="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cầu</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về</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nguồn</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lao</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động</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và</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tìm</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kiếm</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việc</a:t>
            </a:r>
            <a:r>
              <a:rPr lang="en-US" sz="2800" b="1" dirty="0">
                <a:solidFill>
                  <a:schemeClr val="accent2">
                    <a:lumMod val="50000"/>
                  </a:schemeClr>
                </a:solidFill>
                <a:latin typeface="#9Slide03 SFU Futura_12" panose="020B0604020202020204" charset="0"/>
              </a:rPr>
              <a:t> </a:t>
            </a:r>
            <a:r>
              <a:rPr lang="en-US" sz="2800" b="1" dirty="0" err="1">
                <a:solidFill>
                  <a:schemeClr val="accent2">
                    <a:lumMod val="50000"/>
                  </a:schemeClr>
                </a:solidFill>
                <a:latin typeface="#9Slide03 SFU Futura_12" panose="020B0604020202020204" charset="0"/>
              </a:rPr>
              <a:t>làm</a:t>
            </a:r>
            <a:r>
              <a:rPr lang="en-US" sz="2800" b="1" dirty="0" smtClean="0">
                <a:solidFill>
                  <a:schemeClr val="accent2">
                    <a:lumMod val="50000"/>
                  </a:schemeClr>
                </a:solidFill>
                <a:latin typeface="#9Slide03 SFU Futura_12" panose="020B0604020202020204" charset="0"/>
              </a:rPr>
              <a:t>.</a:t>
            </a:r>
            <a:endParaRPr lang="en-US" sz="2800" b="1" dirty="0">
              <a:solidFill>
                <a:schemeClr val="accent2">
                  <a:lumMod val="50000"/>
                </a:schemeClr>
              </a:solidFill>
              <a:latin typeface="#9Slide03 SFU Futura_12" panose="020B0604020202020204" charset="0"/>
            </a:endParaRPr>
          </a:p>
        </p:txBody>
      </p:sp>
      <p:pic>
        <p:nvPicPr>
          <p:cNvPr id="24" name="Picture 2" descr="Skyline City"/>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556" r="97778">
                        <a14:foregroundMark x1="4778" y1="72361" x2="4778" y2="72361"/>
                        <a14:foregroundMark x1="2889" y1="76250" x2="2889" y2="76250"/>
                        <a14:foregroundMark x1="1556" y1="70139" x2="1556" y2="70139"/>
                        <a14:foregroundMark x1="2222" y1="74028" x2="2222" y2="74028"/>
                        <a14:foregroundMark x1="2111" y1="72361" x2="2111" y2="72361"/>
                        <a14:foregroundMark x1="1889" y1="72222" x2="1889" y2="72222"/>
                        <a14:foregroundMark x1="14222" y1="52222" x2="14222" y2="52222"/>
                        <a14:foregroundMark x1="14667" y1="43889" x2="16667" y2="70972"/>
                        <a14:foregroundMark x1="13222" y1="74861" x2="13222" y2="74861"/>
                        <a14:foregroundMark x1="15444" y1="76250" x2="15444" y2="76250"/>
                        <a14:foregroundMark x1="15778" y1="76111" x2="15778" y2="75417"/>
                        <a14:foregroundMark x1="16000" y1="74861" x2="16333" y2="73611"/>
                        <a14:foregroundMark x1="15667" y1="71389" x2="15667" y2="71389"/>
                        <a14:foregroundMark x1="13889" y1="74028" x2="16889" y2="50000"/>
                        <a14:foregroundMark x1="14889" y1="41111" x2="14889" y2="41111"/>
                        <a14:foregroundMark x1="17444" y1="44583" x2="17444" y2="44583"/>
                        <a14:foregroundMark x1="17444" y1="44722" x2="17444" y2="44722"/>
                        <a14:foregroundMark x1="18222" y1="48194" x2="18444" y2="51389"/>
                        <a14:foregroundMark x1="17222" y1="46806" x2="15667" y2="41667"/>
                        <a14:foregroundMark x1="12889" y1="42778" x2="11778" y2="57639"/>
                        <a14:foregroundMark x1="16667" y1="42083" x2="19556" y2="48750"/>
                        <a14:foregroundMark x1="17222" y1="41389" x2="16778" y2="41111"/>
                        <a14:foregroundMark x1="36778" y1="63750" x2="36667" y2="63194"/>
                        <a14:foregroundMark x1="35333" y1="59444" x2="35333" y2="59444"/>
                        <a14:foregroundMark x1="35333" y1="59444" x2="35333" y2="59444"/>
                        <a14:foregroundMark x1="34444" y1="64583" x2="34444" y2="64583"/>
                        <a14:foregroundMark x1="38222" y1="67639" x2="38778" y2="67778"/>
                        <a14:foregroundMark x1="38778" y1="67778" x2="38778" y2="67778"/>
                        <a14:foregroundMark x1="39222" y1="67917" x2="39222" y2="67917"/>
                        <a14:foregroundMark x1="40333" y1="70833" x2="40333" y2="70833"/>
                        <a14:foregroundMark x1="43778" y1="63194" x2="43778" y2="63194"/>
                        <a14:foregroundMark x1="43778" y1="62917" x2="43778" y2="62917"/>
                        <a14:foregroundMark x1="74444" y1="57500" x2="74444" y2="57500"/>
                        <a14:foregroundMark x1="74667" y1="57222" x2="74667" y2="57222"/>
                        <a14:foregroundMark x1="83889" y1="56667" x2="83889" y2="56667"/>
                        <a14:foregroundMark x1="83889" y1="56528" x2="83889" y2="56528"/>
                        <a14:foregroundMark x1="80889" y1="68333" x2="80889" y2="68333"/>
                        <a14:foregroundMark x1="80889" y1="69028" x2="80889" y2="70000"/>
                        <a14:foregroundMark x1="78889" y1="69583" x2="78889" y2="69583"/>
                        <a14:foregroundMark x1="77111" y1="65417" x2="80000" y2="71389"/>
                        <a14:foregroundMark x1="78222" y1="64722" x2="80667" y2="65417"/>
                        <a14:foregroundMark x1="80667" y1="65000" x2="82222" y2="73194"/>
                        <a14:foregroundMark x1="94222" y1="60278" x2="94222" y2="60278"/>
                        <a14:foregroundMark x1="94222" y1="60278" x2="94222" y2="60278"/>
                        <a14:foregroundMark x1="97778" y1="60694" x2="97778" y2="60694"/>
                        <a14:foregroundMark x1="92222" y1="63472" x2="92222" y2="63472"/>
                        <a14:foregroundMark x1="92222" y1="63472" x2="92222" y2="63472"/>
                        <a14:foregroundMark x1="81556" y1="64306" x2="81556" y2="64306"/>
                        <a14:foregroundMark x1="82667" y1="66389" x2="82667" y2="71667"/>
                        <a14:foregroundMark x1="79111" y1="69028" x2="79111" y2="69028"/>
                        <a14:foregroundMark x1="79000" y1="70972" x2="79444" y2="72222"/>
                        <a14:foregroundMark x1="79111" y1="73194" x2="78222" y2="72778"/>
                        <a14:foregroundMark x1="78222" y1="72639" x2="76889" y2="67361"/>
                        <a14:foregroundMark x1="78222" y1="72639" x2="78222" y2="72639"/>
                        <a14:foregroundMark x1="79778" y1="73611" x2="79778" y2="73611"/>
                        <a14:foregroundMark x1="13111" y1="57917" x2="12444" y2="65139"/>
                        <a14:foregroundMark x1="15667" y1="57222" x2="17556" y2="63889"/>
                        <a14:foregroundMark x1="16778" y1="53889" x2="16333" y2="73472"/>
                        <a14:foregroundMark x1="17444" y1="64583" x2="17444" y2="75833"/>
                        <a14:foregroundMark x1="12444" y1="67361" x2="13333" y2="73889"/>
                      </a14:backgroundRemoval>
                    </a14:imgEffect>
                  </a14:imgLayer>
                </a14:imgProps>
              </a:ext>
              <a:ext uri="{28A0092B-C50C-407E-A947-70E740481C1C}">
                <a14:useLocalDpi xmlns:a14="http://schemas.microsoft.com/office/drawing/2010/main" val="0"/>
              </a:ext>
            </a:extLst>
          </a:blip>
          <a:srcRect t="33147" b="18785"/>
          <a:stretch/>
        </p:blipFill>
        <p:spPr bwMode="auto">
          <a:xfrm>
            <a:off x="2800906" y="4578565"/>
            <a:ext cx="6268971" cy="241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6" grpId="0" animBg="1"/>
      <p:bldP spid="4" grpId="0"/>
      <p:bldP spid="5" grpId="0"/>
      <p:bldP spid="6" grpId="0"/>
      <p:bldP spid="7" grpId="0"/>
      <p:bldP spid="9"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mily Tree Silhouette png download - 834*480 - Free Transparent Pine png  Download.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8" name="Group 27"/>
          <p:cNvGrpSpPr/>
          <p:nvPr/>
        </p:nvGrpSpPr>
        <p:grpSpPr>
          <a:xfrm>
            <a:off x="2467949" y="-7603"/>
            <a:ext cx="7048923" cy="1146208"/>
            <a:chOff x="2939651" y="-35109"/>
            <a:chExt cx="7048923" cy="1146208"/>
          </a:xfrm>
        </p:grpSpPr>
        <p:sp>
          <p:nvSpPr>
            <p:cNvPr id="29"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0" name="TextBox 29">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VẬN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DỤNG</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2939651" y="-35109"/>
              <a:ext cx="1146208" cy="1146208"/>
            </a:xfrm>
            <a:prstGeom prst="rect">
              <a:avLst/>
            </a:prstGeom>
          </p:spPr>
        </p:pic>
      </p:grpSp>
      <p:pic>
        <p:nvPicPr>
          <p:cNvPr id="1026" name="Picture 2" descr="Châu âu cuộc khủng hoảng di cư dân Tị nạn xin Tị nạn nhập Cư Idomeni - đám  đông png tải về - Miễn phí trong suốt Hành Vi Con Người 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484" l="4111" r="90000">
                        <a14:foregroundMark x1="8444" y1="60806" x2="8444" y2="60806"/>
                        <a14:foregroundMark x1="88444" y1="63065" x2="88000" y2="72097"/>
                        <a14:foregroundMark x1="9222" y1="83710" x2="83444" y2="84516"/>
                        <a14:foregroundMark x1="40333" y1="62258" x2="39778" y2="70806"/>
                        <a14:foregroundMark x1="83111" y1="63710" x2="82667" y2="69032"/>
                        <a14:foregroundMark x1="74222" y1="62581" x2="74222" y2="71613"/>
                        <a14:foregroundMark x1="64222" y1="59194" x2="62333" y2="69032"/>
                        <a14:foregroundMark x1="55333" y1="61613" x2="55222" y2="71129"/>
                        <a14:foregroundMark x1="50333" y1="59677" x2="50111" y2="73065"/>
                        <a14:foregroundMark x1="46778" y1="64194" x2="47111" y2="75000"/>
                        <a14:foregroundMark x1="44000" y1="62097" x2="44000" y2="71613"/>
                        <a14:foregroundMark x1="31556" y1="62258" x2="31444" y2="75000"/>
                        <a14:foregroundMark x1="35111" y1="65968" x2="35111" y2="75645"/>
                        <a14:foregroundMark x1="26778" y1="64194" x2="27000" y2="73548"/>
                        <a14:foregroundMark x1="21222" y1="61774" x2="21222" y2="72419"/>
                        <a14:foregroundMark x1="15222" y1="62258" x2="15222" y2="75000"/>
                        <a14:foregroundMark x1="7333" y1="62258" x2="4222" y2="74677"/>
                        <a14:foregroundMark x1="7222" y1="64355" x2="6333" y2="78065"/>
                        <a14:foregroundMark x1="8000" y1="65968" x2="8111" y2="78710"/>
                        <a14:foregroundMark x1="8778" y1="66452" x2="12000" y2="85968"/>
                        <a14:foregroundMark x1="21667" y1="58548" x2="21667" y2="58548"/>
                        <a14:foregroundMark x1="21667" y1="58548" x2="21667" y2="58548"/>
                        <a14:foregroundMark x1="30111" y1="72903" x2="28667" y2="77097"/>
                        <a14:foregroundMark x1="42222" y1="74032" x2="43333" y2="85323"/>
                        <a14:foregroundMark x1="61111" y1="71935" x2="63556" y2="81290"/>
                        <a14:foregroundMark x1="69444" y1="63710" x2="69556" y2="77258"/>
                        <a14:foregroundMark x1="78000" y1="64677" x2="80333" y2="79677"/>
                        <a14:foregroundMark x1="86556" y1="78226" x2="88000" y2="90484"/>
                        <a14:foregroundMark x1="82444" y1="78226" x2="83667" y2="87097"/>
                        <a14:foregroundMark x1="87444" y1="77742" x2="88333" y2="84032"/>
                        <a14:backgroundMark x1="21667" y1="46290" x2="82444" y2="46613"/>
                        <a14:backgroundMark x1="18333" y1="60484" x2="18333" y2="70323"/>
                        <a14:backgroundMark x1="12667" y1="68871" x2="13333" y2="72097"/>
                        <a14:backgroundMark x1="6333" y1="66774" x2="4778" y2="70484"/>
                        <a14:backgroundMark x1="6222" y1="67258" x2="6222" y2="70484"/>
                        <a14:backgroundMark x1="6889" y1="66935" x2="6889" y2="66935"/>
                        <a14:backgroundMark x1="6333" y1="65645" x2="5444" y2="71452"/>
                        <a14:backgroundMark x1="7000" y1="64355" x2="5667" y2="68226"/>
                        <a14:backgroundMark x1="6222" y1="65161" x2="4222" y2="71935"/>
                        <a14:backgroundMark x1="26778" y1="72581" x2="26778" y2="72581"/>
                        <a14:backgroundMark x1="26778" y1="72581" x2="26778" y2="72581"/>
                        <a14:backgroundMark x1="31778" y1="72581" x2="31778" y2="72581"/>
                        <a14:backgroundMark x1="31556" y1="72581" x2="31556" y2="72581"/>
                        <a14:backgroundMark x1="31111" y1="73548" x2="31111" y2="73548"/>
                        <a14:backgroundMark x1="38889" y1="72581" x2="38889" y2="72581"/>
                        <a14:backgroundMark x1="38889" y1="72581" x2="38889" y2="72581"/>
                        <a14:backgroundMark x1="55778" y1="70968" x2="55778" y2="70968"/>
                        <a14:backgroundMark x1="55778" y1="70968" x2="55778" y2="70968"/>
                        <a14:backgroundMark x1="80667" y1="68871" x2="80667" y2="68871"/>
                        <a14:backgroundMark x1="80667" y1="68871" x2="80667" y2="68871"/>
                        <a14:backgroundMark x1="74111" y1="72581" x2="74111" y2="72581"/>
                        <a14:backgroundMark x1="74111" y1="72581" x2="74111" y2="72581"/>
                        <a14:backgroundMark x1="83000" y1="72419" x2="83000" y2="72419"/>
                        <a14:backgroundMark x1="83000" y1="72419" x2="83000" y2="72419"/>
                        <a14:backgroundMark x1="48889" y1="68871" x2="48889" y2="68871"/>
                        <a14:backgroundMark x1="47444" y1="72903" x2="47444" y2="72903"/>
                        <a14:backgroundMark x1="43667" y1="73387" x2="43667" y2="73387"/>
                        <a14:backgroundMark x1="47444" y1="71129" x2="47444" y2="71129"/>
                        <a14:backgroundMark x1="33556" y1="73065" x2="33556" y2="73065"/>
                        <a14:backgroundMark x1="8444" y1="70806" x2="8444" y2="70806"/>
                      </a14:backgroundRemoval>
                    </a14:imgEffect>
                  </a14:imgLayer>
                </a14:imgProps>
              </a:ext>
              <a:ext uri="{28A0092B-C50C-407E-A947-70E740481C1C}">
                <a14:useLocalDpi xmlns:a14="http://schemas.microsoft.com/office/drawing/2010/main" val="0"/>
              </a:ext>
            </a:extLst>
          </a:blip>
          <a:srcRect l="6689" t="51034" r="9271" b="17615"/>
          <a:stretch/>
        </p:blipFill>
        <p:spPr bwMode="auto">
          <a:xfrm>
            <a:off x="36669" y="5313821"/>
            <a:ext cx="6008767" cy="15441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5613" y="3080095"/>
            <a:ext cx="5810715" cy="2183157"/>
            <a:chOff x="155575" y="2054821"/>
            <a:chExt cx="5810715" cy="2183157"/>
          </a:xfrm>
        </p:grpSpPr>
        <p:sp>
          <p:nvSpPr>
            <p:cNvPr id="16" name="Cloud 15">
              <a:extLst>
                <a:ext uri="{FF2B5EF4-FFF2-40B4-BE49-F238E27FC236}">
                  <a16:creationId xmlns:a16="http://schemas.microsoft.com/office/drawing/2014/main" id="{90A0D09F-1CF0-4A16-83AA-2F217797D253}"/>
                </a:ext>
              </a:extLst>
            </p:cNvPr>
            <p:cNvSpPr/>
            <p:nvPr/>
          </p:nvSpPr>
          <p:spPr>
            <a:xfrm>
              <a:off x="155575" y="2054821"/>
              <a:ext cx="5810715" cy="2183157"/>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pic>
          <p:nvPicPr>
            <p:cNvPr id="18" name="Picture 4" descr="Thinking Person PNG Image &amp;amp; PSD File Free Download - Lovepik | 401333021"/>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4355075" y="2117134"/>
              <a:ext cx="1235335" cy="1523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734877" y="2459400"/>
              <a:ext cx="3884565" cy="1384995"/>
            </a:xfrm>
            <a:prstGeom prst="rect">
              <a:avLst/>
            </a:prstGeom>
          </p:spPr>
          <p:txBody>
            <a:bodyPr wrap="square">
              <a:spAutoFit/>
            </a:bodyPr>
            <a:lstStyle/>
            <a:p>
              <a:pPr algn="just"/>
              <a:r>
                <a:rPr lang="en-US" sz="2800" b="1" dirty="0" err="1" smtClean="0">
                  <a:latin typeface="#9Slide03 SFU Futura_12" panose="020B0604020202020204" charset="0"/>
                </a:rPr>
                <a:t>Phân</a:t>
              </a:r>
              <a:r>
                <a:rPr lang="en-US" sz="2800" b="1" dirty="0" smtClean="0">
                  <a:latin typeface="#9Slide03 SFU Futura_12" panose="020B0604020202020204" charset="0"/>
                </a:rPr>
                <a:t> </a:t>
              </a:r>
              <a:r>
                <a:rPr lang="en-US" sz="2800" b="1" dirty="0" err="1" smtClean="0">
                  <a:latin typeface="#9Slide03 SFU Futura_12" panose="020B0604020202020204" charset="0"/>
                </a:rPr>
                <a:t>tích</a:t>
              </a:r>
              <a:r>
                <a:rPr lang="en-US" sz="2800" b="1" dirty="0" smtClean="0">
                  <a:latin typeface="#9Slide03 SFU Futura_12" panose="020B0604020202020204" charset="0"/>
                </a:rPr>
                <a:t> </a:t>
              </a:r>
              <a:r>
                <a:rPr lang="en-US" sz="2800" b="1" dirty="0" err="1" smtClean="0">
                  <a:latin typeface="#9Slide03 SFU Futura_12" panose="020B0604020202020204" charset="0"/>
                </a:rPr>
                <a:t>những</a:t>
              </a:r>
              <a:r>
                <a:rPr lang="en-US" sz="2800" b="1" dirty="0" smtClean="0">
                  <a:latin typeface="#9Slide03 SFU Futura_12" panose="020B0604020202020204" charset="0"/>
                </a:rPr>
                <a:t> </a:t>
              </a:r>
              <a:r>
                <a:rPr lang="en-US" sz="2800" b="1" dirty="0" err="1" smtClean="0">
                  <a:latin typeface="#9Slide03 SFU Futura_12" panose="020B0604020202020204" charset="0"/>
                </a:rPr>
                <a:t>thuận</a:t>
              </a:r>
              <a:r>
                <a:rPr lang="en-US" sz="2800" b="1" dirty="0" smtClean="0">
                  <a:latin typeface="#9Slide03 SFU Futura_12" panose="020B0604020202020204" charset="0"/>
                </a:rPr>
                <a:t> </a:t>
              </a:r>
              <a:r>
                <a:rPr lang="en-US" sz="2800" b="1" dirty="0" err="1" smtClean="0">
                  <a:latin typeface="#9Slide03 SFU Futura_12" panose="020B0604020202020204" charset="0"/>
                </a:rPr>
                <a:t>lợi</a:t>
              </a:r>
              <a:r>
                <a:rPr lang="en-US" sz="2800" b="1" dirty="0" smtClean="0">
                  <a:latin typeface="#9Slide03 SFU Futura_12" panose="020B0604020202020204" charset="0"/>
                </a:rPr>
                <a:t> </a:t>
              </a:r>
              <a:r>
                <a:rPr lang="en-US" sz="2800" b="1" dirty="0" err="1" smtClean="0">
                  <a:latin typeface="#9Slide03 SFU Futura_12" panose="020B0604020202020204" charset="0"/>
                </a:rPr>
                <a:t>và</a:t>
              </a:r>
              <a:r>
                <a:rPr lang="en-US" sz="2800" b="1" dirty="0" smtClean="0">
                  <a:latin typeface="#9Slide03 SFU Futura_12" panose="020B0604020202020204" charset="0"/>
                </a:rPr>
                <a:t> </a:t>
              </a:r>
              <a:r>
                <a:rPr lang="en-US" sz="2800" b="1" dirty="0" err="1" smtClean="0">
                  <a:latin typeface="#9Slide03 SFU Futura_12" panose="020B0604020202020204" charset="0"/>
                </a:rPr>
                <a:t>khó</a:t>
              </a:r>
              <a:r>
                <a:rPr lang="en-US" sz="2800" b="1" dirty="0" smtClean="0">
                  <a:latin typeface="#9Slide03 SFU Futura_12" panose="020B0604020202020204" charset="0"/>
                </a:rPr>
                <a:t> </a:t>
              </a:r>
              <a:r>
                <a:rPr lang="en-US" sz="2800" b="1" dirty="0" err="1" smtClean="0">
                  <a:latin typeface="#9Slide03 SFU Futura_12" panose="020B0604020202020204" charset="0"/>
                </a:rPr>
                <a:t>khăn</a:t>
              </a:r>
              <a:r>
                <a:rPr lang="en-US" sz="2800" b="1" dirty="0" smtClean="0">
                  <a:latin typeface="#9Slide03 SFU Futura_12" panose="020B0604020202020204" charset="0"/>
                </a:rPr>
                <a:t> </a:t>
              </a:r>
              <a:r>
                <a:rPr lang="en-US" sz="2800" b="1" dirty="0" err="1" smtClean="0">
                  <a:latin typeface="#9Slide03 SFU Futura_12" panose="020B0604020202020204" charset="0"/>
                </a:rPr>
                <a:t>của</a:t>
              </a:r>
              <a:r>
                <a:rPr lang="en-US" sz="2800" b="1" dirty="0" smtClean="0">
                  <a:latin typeface="#9Slide03 SFU Futura_12" panose="020B0604020202020204" charset="0"/>
                </a:rPr>
                <a:t> </a:t>
              </a:r>
              <a:r>
                <a:rPr lang="en-US" sz="2800" b="1" dirty="0" err="1" smtClean="0">
                  <a:latin typeface="#9Slide03 SFU Futura_12" panose="020B0604020202020204" charset="0"/>
                </a:rPr>
                <a:t>dân</a:t>
              </a:r>
              <a:r>
                <a:rPr lang="en-US" sz="2800" b="1" dirty="0" smtClean="0">
                  <a:latin typeface="#9Slide03 SFU Futura_12" panose="020B0604020202020204" charset="0"/>
                </a:rPr>
                <a:t> </a:t>
              </a:r>
              <a:r>
                <a:rPr lang="en-US" sz="2800" b="1" dirty="0" err="1" smtClean="0">
                  <a:latin typeface="#9Slide03 SFU Futura_12" panose="020B0604020202020204" charset="0"/>
                </a:rPr>
                <a:t>nhập</a:t>
              </a:r>
              <a:r>
                <a:rPr lang="en-US" sz="2800" b="1" dirty="0" smtClean="0">
                  <a:latin typeface="#9Slide03 SFU Futura_12" panose="020B0604020202020204" charset="0"/>
                </a:rPr>
                <a:t> </a:t>
              </a:r>
              <a:r>
                <a:rPr lang="en-US" sz="2800" b="1" dirty="0" err="1" smtClean="0">
                  <a:latin typeface="#9Slide03 SFU Futura_12" panose="020B0604020202020204" charset="0"/>
                </a:rPr>
                <a:t>cư</a:t>
              </a:r>
              <a:r>
                <a:rPr lang="en-US" sz="2800" b="1" dirty="0" smtClean="0">
                  <a:latin typeface="#9Slide03 SFU Futura_12" panose="020B0604020202020204" charset="0"/>
                </a:rPr>
                <a:t> </a:t>
              </a:r>
              <a:r>
                <a:rPr lang="en-US" sz="2800" b="1" dirty="0" err="1" smtClean="0">
                  <a:latin typeface="#9Slide03 SFU Futura_12" panose="020B0604020202020204" charset="0"/>
                </a:rPr>
                <a:t>vào</a:t>
              </a:r>
              <a:r>
                <a:rPr lang="en-US" sz="2800" b="1" dirty="0" smtClean="0">
                  <a:latin typeface="#9Slide03 SFU Futura_12" panose="020B0604020202020204" charset="0"/>
                </a:rPr>
                <a:t> </a:t>
              </a:r>
              <a:r>
                <a:rPr lang="en-US" sz="2800" b="1" dirty="0" err="1" smtClean="0">
                  <a:latin typeface="#9Slide03 SFU Futura_12" panose="020B0604020202020204" charset="0"/>
                </a:rPr>
                <a:t>châu</a:t>
              </a:r>
              <a:r>
                <a:rPr lang="en-US" sz="2800" b="1" dirty="0" smtClean="0">
                  <a:latin typeface="#9Slide03 SFU Futura_12" panose="020B0604020202020204" charset="0"/>
                </a:rPr>
                <a:t> </a:t>
              </a:r>
              <a:r>
                <a:rPr lang="en-US" sz="2800" b="1" dirty="0" err="1" smtClean="0">
                  <a:latin typeface="#9Slide03 SFU Futura_12" panose="020B0604020202020204" charset="0"/>
                </a:rPr>
                <a:t>Âu</a:t>
              </a:r>
              <a:r>
                <a:rPr lang="en-US" sz="2800" b="1" dirty="0" smtClean="0">
                  <a:latin typeface="#9Slide03 SFU Futura_12" panose="020B0604020202020204" charset="0"/>
                </a:rPr>
                <a:t>?</a:t>
              </a:r>
              <a:endParaRPr lang="en-US" sz="2800" b="1" dirty="0">
                <a:latin typeface="#9Slide03 SFU Futura_12" panose="020B0604020202020204" charset="0"/>
              </a:endParaRPr>
            </a:p>
          </p:txBody>
        </p:sp>
      </p:grpSp>
      <p:cxnSp>
        <p:nvCxnSpPr>
          <p:cNvPr id="21" name="Straight Connector 20">
            <a:extLst>
              <a:ext uri="{FF2B5EF4-FFF2-40B4-BE49-F238E27FC236}">
                <a16:creationId xmlns:a16="http://schemas.microsoft.com/office/drawing/2014/main" id="{9DFE21BC-8AE5-4330-9371-E5BCFAFC8E02}"/>
              </a:ext>
            </a:extLst>
          </p:cNvPr>
          <p:cNvCxnSpPr>
            <a:cxnSpLocks/>
          </p:cNvCxnSpPr>
          <p:nvPr/>
        </p:nvCxnSpPr>
        <p:spPr>
          <a:xfrm>
            <a:off x="5966290" y="1352084"/>
            <a:ext cx="42477" cy="55059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28"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825" y="1438997"/>
            <a:ext cx="813874" cy="7266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58699" y="1579889"/>
            <a:ext cx="4229043" cy="461665"/>
          </a:xfrm>
          <a:prstGeom prst="rect">
            <a:avLst/>
          </a:prstGeom>
        </p:spPr>
        <p:txBody>
          <a:bodyPr wrap="none">
            <a:spAutoFit/>
          </a:bodyPr>
          <a:lstStyle/>
          <a:p>
            <a:r>
              <a:rPr lang="en-US" sz="2400" b="1" dirty="0" err="1" smtClean="0">
                <a:solidFill>
                  <a:srgbClr val="00B050"/>
                </a:solidFill>
                <a:latin typeface="#9Slide03 SFU Futura_12" panose="020B0604020202020204" charset="0"/>
              </a:rPr>
              <a:t>Bổ</a:t>
            </a:r>
            <a:r>
              <a:rPr lang="en-US" sz="2400" b="1" dirty="0" smtClean="0">
                <a:solidFill>
                  <a:srgbClr val="00B050"/>
                </a:solidFill>
                <a:latin typeface="#9Slide03 SFU Futura_12" panose="020B0604020202020204" charset="0"/>
              </a:rPr>
              <a:t> sung </a:t>
            </a:r>
            <a:r>
              <a:rPr lang="en-US" sz="2400" b="1" dirty="0" err="1" smtClean="0">
                <a:solidFill>
                  <a:srgbClr val="00B050"/>
                </a:solidFill>
                <a:latin typeface="#9Slide03 SFU Futura_12" panose="020B0604020202020204" charset="0"/>
              </a:rPr>
              <a:t>lực</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lượng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lao</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động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lớn</a:t>
            </a:r>
            <a:endParaRPr lang="en-US" sz="2400" dirty="0">
              <a:solidFill>
                <a:srgbClr val="00B050"/>
              </a:solidFill>
            </a:endParaRPr>
          </a:p>
        </p:txBody>
      </p:sp>
      <p:pic>
        <p:nvPicPr>
          <p:cNvPr id="24"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825" y="2232784"/>
            <a:ext cx="813874" cy="72667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6958699" y="2373676"/>
            <a:ext cx="4719562" cy="461665"/>
          </a:xfrm>
          <a:prstGeom prst="rect">
            <a:avLst/>
          </a:prstGeom>
        </p:spPr>
        <p:txBody>
          <a:bodyPr wrap="none">
            <a:spAutoFit/>
          </a:bodyPr>
          <a:lstStyle/>
          <a:p>
            <a:r>
              <a:rPr lang="en-US" sz="2400" b="1" dirty="0" err="1" smtClean="0">
                <a:solidFill>
                  <a:srgbClr val="00B050"/>
                </a:solidFill>
                <a:latin typeface="#9Slide03 SFU Futura_12" panose="020B0604020202020204" charset="0"/>
              </a:rPr>
              <a:t>Đáp</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ứng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nhu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cầu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phát</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triển</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kinh</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tế</a:t>
            </a:r>
            <a:endParaRPr lang="en-US" sz="2400" dirty="0">
              <a:solidFill>
                <a:srgbClr val="00B050"/>
              </a:solidFill>
            </a:endParaRPr>
          </a:p>
        </p:txBody>
      </p:sp>
      <p:pic>
        <p:nvPicPr>
          <p:cNvPr id="33"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825" y="3019670"/>
            <a:ext cx="813874" cy="7266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958699" y="3160562"/>
            <a:ext cx="5341527" cy="461665"/>
          </a:xfrm>
          <a:prstGeom prst="rect">
            <a:avLst/>
          </a:prstGeom>
        </p:spPr>
        <p:txBody>
          <a:bodyPr wrap="none">
            <a:spAutoFit/>
          </a:bodyPr>
          <a:lstStyle/>
          <a:p>
            <a:r>
              <a:rPr lang="en-US" sz="2400" b="1" dirty="0" err="1" smtClean="0">
                <a:solidFill>
                  <a:srgbClr val="00B050"/>
                </a:solidFill>
                <a:latin typeface="#9Slide03 SFU Futura_12" panose="020B0604020202020204" charset="0"/>
              </a:rPr>
              <a:t>Giải</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quyết</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tình</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trạng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thiếu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hụt</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lao</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động</a:t>
            </a:r>
            <a:endParaRPr lang="en-US" sz="2400" dirty="0">
              <a:solidFill>
                <a:srgbClr val="00B050"/>
              </a:solidFill>
            </a:endParaRPr>
          </a:p>
        </p:txBody>
      </p:sp>
      <p:pic>
        <p:nvPicPr>
          <p:cNvPr id="36"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4825" y="3823248"/>
            <a:ext cx="813874" cy="72667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958699" y="3964140"/>
            <a:ext cx="5283819" cy="461665"/>
          </a:xfrm>
          <a:prstGeom prst="rect">
            <a:avLst/>
          </a:prstGeom>
        </p:spPr>
        <p:txBody>
          <a:bodyPr wrap="none">
            <a:spAutoFit/>
          </a:bodyPr>
          <a:lstStyle/>
          <a:p>
            <a:r>
              <a:rPr lang="en-US" sz="2400" b="1" dirty="0" err="1" smtClean="0">
                <a:solidFill>
                  <a:srgbClr val="00B050"/>
                </a:solidFill>
                <a:latin typeface="#9Slide03 SFU Futura_12" panose="020B0604020202020204" charset="0"/>
              </a:rPr>
              <a:t>Tăng</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nhu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cầu</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các</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sản</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phẩm</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và</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dịch</a:t>
            </a:r>
            <a:r>
              <a:rPr lang="en-US" sz="2400" b="1" dirty="0" smtClean="0">
                <a:solidFill>
                  <a:srgbClr val="00B050"/>
                </a:solidFill>
                <a:latin typeface="#9Slide03 SFU Futura_12" panose="020B0604020202020204" charset="0"/>
              </a:rPr>
              <a:t> </a:t>
            </a:r>
            <a:r>
              <a:rPr lang="en-US" sz="2400" b="1" dirty="0" err="1" smtClean="0">
                <a:solidFill>
                  <a:srgbClr val="00B050"/>
                </a:solidFill>
                <a:latin typeface="#9Slide03 SFU Futura_12" panose="020B0604020202020204" charset="0"/>
              </a:rPr>
              <a:t>vụ</a:t>
            </a:r>
            <a:endParaRPr lang="en-US" sz="2400" dirty="0">
              <a:solidFill>
                <a:srgbClr val="00B050"/>
              </a:solidFill>
            </a:endParaRPr>
          </a:p>
        </p:txBody>
      </p:sp>
      <p:pic>
        <p:nvPicPr>
          <p:cNvPr id="1030" name="Picture 6" descr="Tick và chéo biểu tượng. Dấu: Vector có sẵn (miễn phí bản quyền) 696784837  | Shutterstock"/>
          <p:cNvPicPr>
            <a:picLocks noChangeAspect="1" noChangeArrowheads="1"/>
          </p:cNvPicPr>
          <p:nvPr/>
        </p:nvPicPr>
        <p:blipFill rotWithShape="1">
          <a:blip r:embed="rId10">
            <a:extLst>
              <a:ext uri="{28A0092B-C50C-407E-A947-70E740481C1C}">
                <a14:useLocalDpi xmlns:a14="http://schemas.microsoft.com/office/drawing/2010/main" val="0"/>
              </a:ext>
            </a:extLst>
          </a:blip>
          <a:srcRect l="52717" t="18105" r="8335" b="27869"/>
          <a:stretch/>
        </p:blipFill>
        <p:spPr bwMode="auto">
          <a:xfrm>
            <a:off x="6065359" y="4802330"/>
            <a:ext cx="656399" cy="60411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721758" y="4921511"/>
            <a:ext cx="5431295" cy="461665"/>
          </a:xfrm>
          <a:prstGeom prst="rect">
            <a:avLst/>
          </a:prstGeom>
        </p:spPr>
        <p:txBody>
          <a:bodyPr wrap="none">
            <a:spAutoFit/>
          </a:bodyPr>
          <a:lstStyle/>
          <a:p>
            <a:r>
              <a:rPr lang="en-US" sz="2400" b="1" dirty="0" err="1">
                <a:solidFill>
                  <a:srgbClr val="C00000"/>
                </a:solidFill>
                <a:latin typeface="#9Slide03 SFU Futura_12" panose="020B0604020202020204" charset="0"/>
              </a:rPr>
              <a:t>G</a:t>
            </a:r>
            <a:r>
              <a:rPr lang="en-US" sz="2400" b="1" dirty="0" err="1" smtClean="0">
                <a:solidFill>
                  <a:srgbClr val="C00000"/>
                </a:solidFill>
                <a:latin typeface="#9Slide03 SFU Futura_12" panose="020B0604020202020204" charset="0"/>
              </a:rPr>
              <a:t>iải</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quyết</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vấn</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đề</a:t>
            </a:r>
            <a:r>
              <a:rPr lang="en-US" sz="2400" b="1" dirty="0" smtClean="0">
                <a:solidFill>
                  <a:srgbClr val="C00000"/>
                </a:solidFill>
                <a:latin typeface="#9Slide03 SFU Futura_12" panose="020B0604020202020204" charset="0"/>
              </a:rPr>
              <a:t> XH, </a:t>
            </a:r>
            <a:r>
              <a:rPr lang="en-US" sz="2400" b="1" dirty="0" err="1" smtClean="0">
                <a:solidFill>
                  <a:srgbClr val="C00000"/>
                </a:solidFill>
                <a:latin typeface="#9Slide03 SFU Futura_12" panose="020B0604020202020204" charset="0"/>
              </a:rPr>
              <a:t>hệ</a:t>
            </a:r>
            <a:r>
              <a:rPr lang="en-US" sz="2400" b="1" dirty="0" smtClean="0">
                <a:solidFill>
                  <a:srgbClr val="C00000"/>
                </a:solidFill>
                <a:latin typeface="#9Slide03 SFU Futura_12" panose="020B0604020202020204" charset="0"/>
              </a:rPr>
              <a:t> </a:t>
            </a:r>
            <a:r>
              <a:rPr lang="en-US" sz="2400" b="1" dirty="0" err="1">
                <a:solidFill>
                  <a:srgbClr val="C00000"/>
                </a:solidFill>
                <a:latin typeface="#9Slide03 SFU Futura_12" panose="020B0604020202020204" charset="0"/>
              </a:rPr>
              <a:t>thống</a:t>
            </a:r>
            <a:r>
              <a:rPr lang="en-US" sz="2400" b="1" dirty="0">
                <a:solidFill>
                  <a:srgbClr val="C00000"/>
                </a:solidFill>
                <a:latin typeface="#9Slide03 SFU Futura_12" panose="020B0604020202020204" charset="0"/>
              </a:rPr>
              <a:t> </a:t>
            </a:r>
            <a:r>
              <a:rPr lang="en-US" sz="2400" b="1" dirty="0" err="1">
                <a:solidFill>
                  <a:srgbClr val="C00000"/>
                </a:solidFill>
                <a:latin typeface="#9Slide03 SFU Futura_12" panose="020B0604020202020204" charset="0"/>
              </a:rPr>
              <a:t>phúc</a:t>
            </a:r>
            <a:r>
              <a:rPr lang="en-US" sz="2400" b="1" dirty="0">
                <a:solidFill>
                  <a:srgbClr val="C00000"/>
                </a:solidFill>
                <a:latin typeface="#9Slide03 SFU Futura_12" panose="020B0604020202020204" charset="0"/>
              </a:rPr>
              <a:t> </a:t>
            </a:r>
            <a:r>
              <a:rPr lang="en-US" sz="2400" b="1" dirty="0" err="1">
                <a:solidFill>
                  <a:srgbClr val="C00000"/>
                </a:solidFill>
                <a:latin typeface="#9Slide03 SFU Futura_12" panose="020B0604020202020204" charset="0"/>
              </a:rPr>
              <a:t>lợi</a:t>
            </a:r>
            <a:endParaRPr lang="en-US" sz="2400" dirty="0">
              <a:solidFill>
                <a:srgbClr val="C00000"/>
              </a:solidFill>
            </a:endParaRPr>
          </a:p>
        </p:txBody>
      </p:sp>
      <p:pic>
        <p:nvPicPr>
          <p:cNvPr id="40" name="Picture 6" descr="Tick và chéo biểu tượng. Dấu: Vector có sẵn (miễn phí bản quyền) 696784837  | Shutterstock"/>
          <p:cNvPicPr>
            <a:picLocks noChangeAspect="1" noChangeArrowheads="1"/>
          </p:cNvPicPr>
          <p:nvPr/>
        </p:nvPicPr>
        <p:blipFill rotWithShape="1">
          <a:blip r:embed="rId10">
            <a:extLst>
              <a:ext uri="{28A0092B-C50C-407E-A947-70E740481C1C}">
                <a14:useLocalDpi xmlns:a14="http://schemas.microsoft.com/office/drawing/2010/main" val="0"/>
              </a:ext>
            </a:extLst>
          </a:blip>
          <a:srcRect l="52717" t="18105" r="8335" b="27869"/>
          <a:stretch/>
        </p:blipFill>
        <p:spPr bwMode="auto">
          <a:xfrm>
            <a:off x="6124901" y="5639594"/>
            <a:ext cx="656399" cy="60411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781300" y="5710820"/>
            <a:ext cx="4698722" cy="461665"/>
          </a:xfrm>
          <a:prstGeom prst="rect">
            <a:avLst/>
          </a:prstGeom>
        </p:spPr>
        <p:txBody>
          <a:bodyPr wrap="none">
            <a:spAutoFit/>
          </a:bodyPr>
          <a:lstStyle/>
          <a:p>
            <a:r>
              <a:rPr lang="en-US" sz="2400" b="1" dirty="0" err="1" smtClean="0">
                <a:solidFill>
                  <a:srgbClr val="C00000"/>
                </a:solidFill>
                <a:latin typeface="#9Slide03 SFU Futura_12" panose="020B0604020202020204" charset="0"/>
              </a:rPr>
              <a:t>Quản</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lí</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đất</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nước</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ổn</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định</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chính</a:t>
            </a:r>
            <a:r>
              <a:rPr lang="en-US" sz="2400" b="1" dirty="0" smtClean="0">
                <a:solidFill>
                  <a:srgbClr val="C00000"/>
                </a:solidFill>
                <a:latin typeface="#9Slide03 SFU Futura_12" panose="020B0604020202020204" charset="0"/>
              </a:rPr>
              <a:t> </a:t>
            </a:r>
            <a:r>
              <a:rPr lang="en-US" sz="2400" b="1" dirty="0" err="1" smtClean="0">
                <a:solidFill>
                  <a:srgbClr val="C00000"/>
                </a:solidFill>
                <a:latin typeface="#9Slide03 SFU Futura_12" panose="020B0604020202020204" charset="0"/>
              </a:rPr>
              <a:t>trị</a:t>
            </a:r>
            <a:endParaRPr lang="en-US" sz="2400" dirty="0">
              <a:solidFill>
                <a:srgbClr val="C00000"/>
              </a:solidFill>
            </a:endParaRPr>
          </a:p>
        </p:txBody>
      </p:sp>
      <p:pic>
        <p:nvPicPr>
          <p:cNvPr id="42"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48" t="30881" r="66153" b="35448"/>
          <a:stretch/>
        </p:blipFill>
        <p:spPr bwMode="auto">
          <a:xfrm>
            <a:off x="381726" y="1193010"/>
            <a:ext cx="1092683" cy="9229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3"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5875" t="37741" r="36159" b="28205"/>
          <a:stretch/>
        </p:blipFill>
        <p:spPr bwMode="auto">
          <a:xfrm>
            <a:off x="2385702" y="1177356"/>
            <a:ext cx="1092684" cy="9979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4"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5706" t="27119" r="2769" b="32655"/>
          <a:stretch/>
        </p:blipFill>
        <p:spPr bwMode="auto">
          <a:xfrm>
            <a:off x="4360887" y="1193295"/>
            <a:ext cx="1092683" cy="10082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45" name="Rectangle: Rounded Corners 7">
            <a:extLst>
              <a:ext uri="{FF2B5EF4-FFF2-40B4-BE49-F238E27FC236}">
                <a16:creationId xmlns:a16="http://schemas.microsoft.com/office/drawing/2014/main" id="{A3BA8D6A-4D01-49E4-8C32-23CAA2363653}"/>
              </a:ext>
            </a:extLst>
          </p:cNvPr>
          <p:cNvSpPr/>
          <p:nvPr/>
        </p:nvSpPr>
        <p:spPr>
          <a:xfrm>
            <a:off x="-141730" y="2306045"/>
            <a:ext cx="2095473" cy="484683"/>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1P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smtClean="0">
                <a:solidFill>
                  <a:srgbClr val="C00000"/>
                </a:solidFill>
                <a:latin typeface="#9Slide03 SFU Futura_12" panose="020B0604020202020204" charset="0"/>
                <a:cs typeface="Arial" panose="020B0604020202020204" pitchFamily="34" charset="0"/>
              </a:rPr>
              <a:t>CÁ NHÂN</a:t>
            </a:r>
            <a:endParaRPr lang="en-US" sz="2400" b="1" dirty="0">
              <a:solidFill>
                <a:srgbClr val="C00000"/>
              </a:solidFill>
              <a:latin typeface="#9Slide03 SFU Futura_12" panose="020B0604020202020204" charset="0"/>
              <a:cs typeface="Arial" panose="020B0604020202020204" pitchFamily="34" charset="0"/>
            </a:endParaRPr>
          </a:p>
        </p:txBody>
      </p:sp>
      <p:sp>
        <p:nvSpPr>
          <p:cNvPr id="46" name="Rectangle: Rounded Corners 7">
            <a:extLst>
              <a:ext uri="{FF2B5EF4-FFF2-40B4-BE49-F238E27FC236}">
                <a16:creationId xmlns:a16="http://schemas.microsoft.com/office/drawing/2014/main" id="{A3BA8D6A-4D01-49E4-8C32-23CAA2363653}"/>
              </a:ext>
            </a:extLst>
          </p:cNvPr>
          <p:cNvSpPr/>
          <p:nvPr/>
        </p:nvSpPr>
        <p:spPr>
          <a:xfrm>
            <a:off x="1687066" y="2175359"/>
            <a:ext cx="2161102" cy="887991"/>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1P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smtClean="0">
                <a:solidFill>
                  <a:srgbClr val="C00000"/>
                </a:solidFill>
                <a:latin typeface="#9Slide03 SFU Futura_12" panose="020B0604020202020204" charset="0"/>
                <a:cs typeface="Arial" panose="020B0604020202020204" pitchFamily="34" charset="0"/>
              </a:rPr>
              <a:t>THEO CẶP</a:t>
            </a:r>
            <a:endParaRPr lang="en-US" sz="2400" b="1" dirty="0">
              <a:solidFill>
                <a:srgbClr val="C00000"/>
              </a:solidFill>
              <a:latin typeface="#9Slide03 SFU Futura_12" panose="020B0604020202020204" charset="0"/>
              <a:cs typeface="Arial" panose="020B0604020202020204" pitchFamily="34" charset="0"/>
            </a:endParaRPr>
          </a:p>
        </p:txBody>
      </p:sp>
      <p:sp>
        <p:nvSpPr>
          <p:cNvPr id="47" name="Rectangle: Rounded Corners 7">
            <a:extLst>
              <a:ext uri="{FF2B5EF4-FFF2-40B4-BE49-F238E27FC236}">
                <a16:creationId xmlns:a16="http://schemas.microsoft.com/office/drawing/2014/main" id="{A3BA8D6A-4D01-49E4-8C32-23CAA2363653}"/>
              </a:ext>
            </a:extLst>
          </p:cNvPr>
          <p:cNvSpPr/>
          <p:nvPr/>
        </p:nvSpPr>
        <p:spPr>
          <a:xfrm>
            <a:off x="3628137" y="2274938"/>
            <a:ext cx="2432980" cy="725988"/>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30s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smtClean="0">
                <a:solidFill>
                  <a:srgbClr val="C00000"/>
                </a:solidFill>
                <a:latin typeface="#9Slide03 SFU Futura_12" panose="020B0604020202020204" charset="0"/>
                <a:cs typeface="Arial" panose="020B0604020202020204" pitchFamily="34" charset="0"/>
              </a:rPr>
              <a:t>TRƯỚC LỚP</a:t>
            </a:r>
            <a:endParaRPr lang="en-US" sz="2400" b="1" dirty="0">
              <a:solidFill>
                <a:srgbClr val="C00000"/>
              </a:solidFill>
              <a:latin typeface="#9Slide03 SFU Futura_12" panose="020B0604020202020204" charset="0"/>
              <a:cs typeface="Arial" panose="020B0604020202020204" pitchFamily="34" charset="0"/>
            </a:endParaRPr>
          </a:p>
        </p:txBody>
      </p:sp>
    </p:spTree>
    <p:extLst>
      <p:ext uri="{BB962C8B-B14F-4D97-AF65-F5344CB8AC3E}">
        <p14:creationId xmlns:p14="http://schemas.microsoft.com/office/powerpoint/2010/main" val="925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0"/>
                                        </p:tgtEl>
                                        <p:attrNameLst>
                                          <p:attrName>style.visibility</p:attrName>
                                        </p:attrNameLst>
                                      </p:cBhvr>
                                      <p:to>
                                        <p:strVal val="visible"/>
                                      </p:to>
                                    </p:set>
                                    <p:animEffect transition="in" filter="fade">
                                      <p:cBhvr>
                                        <p:cTn id="68" dur="500"/>
                                        <p:tgtEl>
                                          <p:spTgt spid="103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35" grpId="0"/>
      <p:bldP spid="37" grpId="0"/>
      <p:bldP spid="38" grpId="0"/>
      <p:bldP spid="41" grpId="0"/>
      <p:bldP spid="45"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Family Tree Silhouette png download - 834*480 - Free Transparent Pine png  Download.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7796931" y="3322736"/>
            <a:ext cx="4225094" cy="3108543"/>
          </a:xfrm>
          <a:prstGeom prst="rect">
            <a:avLst/>
          </a:prstGeom>
        </p:spPr>
        <p:txBody>
          <a:bodyPr wrap="square">
            <a:spAutoFit/>
          </a:bodyPr>
          <a:lstStyle/>
          <a:p>
            <a:pPr algn="just"/>
            <a:r>
              <a:rPr lang="en-US" sz="2800" b="1" dirty="0" err="1" smtClean="0">
                <a:latin typeface="#9Slide03 SFU Futura_12" panose="020B0604020202020204" charset="0"/>
              </a:rPr>
              <a:t>Thiết</a:t>
            </a:r>
            <a:r>
              <a:rPr lang="en-US" sz="2800" b="1" dirty="0" smtClean="0">
                <a:latin typeface="#9Slide03 SFU Futura_12" panose="020B0604020202020204" charset="0"/>
              </a:rPr>
              <a:t> </a:t>
            </a:r>
            <a:r>
              <a:rPr lang="en-US" sz="2800" b="1" dirty="0" err="1" smtClean="0">
                <a:latin typeface="#9Slide03 SFU Futura_12" panose="020B0604020202020204" charset="0"/>
              </a:rPr>
              <a:t>kế</a:t>
            </a:r>
            <a:r>
              <a:rPr lang="en-US" sz="2800" b="1" dirty="0" smtClean="0">
                <a:latin typeface="#9Slide03 SFU Futura_12" panose="020B0604020202020204" charset="0"/>
              </a:rPr>
              <a:t> </a:t>
            </a:r>
            <a:r>
              <a:rPr lang="en-US" sz="2800" b="1" dirty="0" smtClean="0">
                <a:solidFill>
                  <a:srgbClr val="FF0000"/>
                </a:solidFill>
                <a:latin typeface="#9Slide03 SFU Futura_12" panose="020B0604020202020204" charset="0"/>
              </a:rPr>
              <a:t>poster</a:t>
            </a:r>
            <a:r>
              <a:rPr lang="en-US" sz="2800" b="1" dirty="0" smtClean="0">
                <a:latin typeface="#9Slide03 SFU Futura_12" panose="020B0604020202020204" charset="0"/>
              </a:rPr>
              <a:t> </a:t>
            </a:r>
            <a:r>
              <a:rPr lang="en-US" sz="2800" b="1" dirty="0" err="1" smtClean="0">
                <a:latin typeface="#9Slide03 SFU Futura_12" panose="020B0604020202020204" charset="0"/>
              </a:rPr>
              <a:t>về</a:t>
            </a:r>
            <a:r>
              <a:rPr lang="en-US" sz="2800" b="1" dirty="0" smtClean="0">
                <a:latin typeface="#9Slide03 SFU Futura_12" panose="020B0604020202020204" charset="0"/>
              </a:rPr>
              <a:t> </a:t>
            </a:r>
            <a:r>
              <a:rPr lang="en-US" sz="2800" b="1" dirty="0" err="1" smtClean="0">
                <a:latin typeface="#9Slide03 SFU Futura_12" panose="020B0604020202020204" charset="0"/>
              </a:rPr>
              <a:t>tình</a:t>
            </a:r>
            <a:r>
              <a:rPr lang="en-US" sz="2800" b="1" dirty="0" smtClean="0">
                <a:latin typeface="#9Slide03 SFU Futura_12" panose="020B0604020202020204" charset="0"/>
              </a:rPr>
              <a:t> </a:t>
            </a:r>
            <a:r>
              <a:rPr lang="en-US" sz="2800" b="1" dirty="0" err="1" smtClean="0">
                <a:latin typeface="#9Slide03 SFU Futura_12" panose="020B0604020202020204" charset="0"/>
              </a:rPr>
              <a:t>trạng</a:t>
            </a:r>
            <a:r>
              <a:rPr lang="en-US" sz="2800" b="1" dirty="0" smtClean="0">
                <a:latin typeface="#9Slide03 SFU Futura_12" panose="020B0604020202020204" charset="0"/>
              </a:rPr>
              <a:t> </a:t>
            </a:r>
            <a:r>
              <a:rPr lang="en-US" sz="2800" b="1" dirty="0" err="1" smtClean="0">
                <a:solidFill>
                  <a:srgbClr val="FF0000"/>
                </a:solidFill>
                <a:latin typeface="#9Slide03 SFU Futura_12" panose="020B0604020202020204" charset="0"/>
              </a:rPr>
              <a:t>già</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hóa</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dân</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số</a:t>
            </a:r>
            <a:r>
              <a:rPr lang="en-US" sz="2800" b="1" dirty="0" smtClean="0">
                <a:solidFill>
                  <a:srgbClr val="FF0000"/>
                </a:solidFill>
                <a:latin typeface="#9Slide03 SFU Futura_12" panose="020B0604020202020204" charset="0"/>
              </a:rPr>
              <a:t> </a:t>
            </a:r>
            <a:r>
              <a:rPr lang="en-US" sz="2800" b="1" dirty="0" smtClean="0">
                <a:latin typeface="#9Slide03 SFU Futura_12" panose="020B0604020202020204" charset="0"/>
              </a:rPr>
              <a:t>ở </a:t>
            </a:r>
            <a:r>
              <a:rPr lang="en-US" sz="2800" b="1" dirty="0" err="1" smtClean="0">
                <a:latin typeface="#9Slide03 SFU Futura_12" panose="020B0604020202020204" charset="0"/>
              </a:rPr>
              <a:t>các</a:t>
            </a:r>
            <a:r>
              <a:rPr lang="en-US" sz="2800" b="1" dirty="0" smtClean="0">
                <a:latin typeface="#9Slide03 SFU Futura_12" panose="020B0604020202020204" charset="0"/>
              </a:rPr>
              <a:t> </a:t>
            </a:r>
            <a:r>
              <a:rPr lang="en-US" sz="2800" b="1" dirty="0" err="1" smtClean="0">
                <a:latin typeface="#9Slide03 SFU Futura_12" panose="020B0604020202020204" charset="0"/>
              </a:rPr>
              <a:t>nước</a:t>
            </a:r>
            <a:r>
              <a:rPr lang="en-US" sz="2800" b="1" dirty="0" smtClean="0">
                <a:latin typeface="#9Slide03 SFU Futura_12" panose="020B0604020202020204" charset="0"/>
              </a:rPr>
              <a:t> </a:t>
            </a:r>
            <a:r>
              <a:rPr lang="en-US" sz="2800" b="1" dirty="0" err="1" smtClean="0">
                <a:latin typeface="#9Slide03 SFU Futura_12" panose="020B0604020202020204" charset="0"/>
              </a:rPr>
              <a:t>châu</a:t>
            </a:r>
            <a:r>
              <a:rPr lang="en-US" sz="2800" b="1" dirty="0" smtClean="0">
                <a:latin typeface="#9Slide03 SFU Futura_12" panose="020B0604020202020204" charset="0"/>
              </a:rPr>
              <a:t> </a:t>
            </a:r>
            <a:r>
              <a:rPr lang="en-US" sz="2800" b="1" dirty="0" err="1" smtClean="0">
                <a:latin typeface="#9Slide03 SFU Futura_12" panose="020B0604020202020204" charset="0"/>
              </a:rPr>
              <a:t>Âu</a:t>
            </a:r>
            <a:r>
              <a:rPr lang="en-US" sz="2800" b="1" dirty="0">
                <a:latin typeface="#9Slide03 SFU Futura_12" panose="020B0604020202020204" charset="0"/>
              </a:rPr>
              <a:t> </a:t>
            </a:r>
            <a:r>
              <a:rPr lang="en-US" sz="2400" b="1" dirty="0" smtClean="0">
                <a:solidFill>
                  <a:srgbClr val="FF0000"/>
                </a:solidFill>
                <a:latin typeface="#9Slide03 SFU Futura_12" panose="020B0604020202020204" charset="0"/>
              </a:rPr>
              <a:t>(</a:t>
            </a:r>
            <a:r>
              <a:rPr lang="en-US" sz="2400" b="1" dirty="0" err="1" smtClean="0">
                <a:solidFill>
                  <a:srgbClr val="FF0000"/>
                </a:solidFill>
                <a:latin typeface="#9Slide03 SFU Futura_12" panose="020B0604020202020204" charset="0"/>
              </a:rPr>
              <a:t>thực</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trạng</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nguyên</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nhân</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hậu</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quả</a:t>
            </a:r>
            <a:r>
              <a:rPr lang="en-US" sz="2400" b="1" dirty="0" smtClean="0">
                <a:solidFill>
                  <a:srgbClr val="FF0000"/>
                </a:solidFill>
                <a:latin typeface="#9Slide03 SFU Futura_12" panose="020B0604020202020204" charset="0"/>
              </a:rPr>
              <a:t>)</a:t>
            </a:r>
            <a:r>
              <a:rPr lang="en-US" sz="2800" b="1" dirty="0" smtClean="0">
                <a:solidFill>
                  <a:srgbClr val="FF0000"/>
                </a:solidFill>
                <a:latin typeface="#9Slide03 SFU Futura_12" panose="020B0604020202020204" charset="0"/>
              </a:rPr>
              <a:t> </a:t>
            </a:r>
            <a:r>
              <a:rPr lang="en-US" sz="2800" b="1" dirty="0" err="1" smtClean="0">
                <a:latin typeface="#9Slide03 SFU Futura_12" panose="020B0604020202020204" charset="0"/>
              </a:rPr>
              <a:t>Đề</a:t>
            </a:r>
            <a:r>
              <a:rPr lang="en-US" sz="2800" b="1" dirty="0" smtClean="0">
                <a:latin typeface="#9Slide03 SFU Futura_12" panose="020B0604020202020204" charset="0"/>
              </a:rPr>
              <a:t> </a:t>
            </a:r>
            <a:r>
              <a:rPr lang="en-US" sz="2800" b="1" dirty="0" err="1" smtClean="0">
                <a:latin typeface="#9Slide03 SFU Futura_12" panose="020B0604020202020204" charset="0"/>
              </a:rPr>
              <a:t>xuất</a:t>
            </a:r>
            <a:r>
              <a:rPr lang="en-US" sz="2800" b="1" dirty="0" smtClean="0">
                <a:latin typeface="#9Slide03 SFU Futura_12" panose="020B0604020202020204" charset="0"/>
              </a:rPr>
              <a:t> </a:t>
            </a:r>
            <a:r>
              <a:rPr lang="en-US" sz="2800" b="1" dirty="0" err="1" smtClean="0">
                <a:latin typeface="#9Slide03 SFU Futura_12" panose="020B0604020202020204" charset="0"/>
              </a:rPr>
              <a:t>các</a:t>
            </a:r>
            <a:r>
              <a:rPr lang="en-US" sz="2800" b="1" dirty="0" smtClean="0">
                <a:latin typeface="#9Slide03 SFU Futura_12" panose="020B0604020202020204" charset="0"/>
              </a:rPr>
              <a:t> </a:t>
            </a:r>
            <a:r>
              <a:rPr lang="en-US" sz="2800" b="1" dirty="0" err="1" smtClean="0">
                <a:solidFill>
                  <a:srgbClr val="FF0000"/>
                </a:solidFill>
                <a:latin typeface="#9Slide03 SFU Futura_12" panose="020B0604020202020204" charset="0"/>
              </a:rPr>
              <a:t>biện</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pháp</a:t>
            </a:r>
            <a:r>
              <a:rPr lang="en-US" sz="2800" b="1" dirty="0" smtClean="0">
                <a:solidFill>
                  <a:srgbClr val="FF0000"/>
                </a:solidFill>
                <a:latin typeface="#9Slide03 SFU Futura_12" panose="020B0604020202020204" charset="0"/>
              </a:rPr>
              <a:t> </a:t>
            </a:r>
            <a:r>
              <a:rPr lang="en-US" sz="2800" b="1" dirty="0" err="1" smtClean="0">
                <a:latin typeface="#9Slide03 SFU Futura_12" panose="020B0604020202020204" charset="0"/>
              </a:rPr>
              <a:t>hạn</a:t>
            </a:r>
            <a:r>
              <a:rPr lang="en-US" sz="2800" b="1" dirty="0" smtClean="0">
                <a:latin typeface="#9Slide03 SFU Futura_12" panose="020B0604020202020204" charset="0"/>
              </a:rPr>
              <a:t> </a:t>
            </a:r>
            <a:r>
              <a:rPr lang="en-US" sz="2800" b="1" dirty="0" err="1" smtClean="0">
                <a:latin typeface="#9Slide03 SFU Futura_12" panose="020B0604020202020204" charset="0"/>
              </a:rPr>
              <a:t>chế</a:t>
            </a:r>
            <a:r>
              <a:rPr lang="en-US" sz="2800" b="1" dirty="0" smtClean="0">
                <a:latin typeface="#9Slide03 SFU Futura_12" panose="020B0604020202020204" charset="0"/>
              </a:rPr>
              <a:t> </a:t>
            </a:r>
            <a:r>
              <a:rPr lang="en-US" sz="2800" b="1" dirty="0" err="1" smtClean="0">
                <a:latin typeface="#9Slide03 SFU Futura_12" panose="020B0604020202020204" charset="0"/>
              </a:rPr>
              <a:t>già</a:t>
            </a:r>
            <a:r>
              <a:rPr lang="en-US" sz="2800" b="1" dirty="0" smtClean="0">
                <a:latin typeface="#9Slide03 SFU Futura_12" panose="020B0604020202020204" charset="0"/>
              </a:rPr>
              <a:t> </a:t>
            </a:r>
            <a:r>
              <a:rPr lang="en-US" sz="2800" b="1" dirty="0" err="1" smtClean="0">
                <a:latin typeface="#9Slide03 SFU Futura_12" panose="020B0604020202020204" charset="0"/>
              </a:rPr>
              <a:t>hóa</a:t>
            </a:r>
            <a:r>
              <a:rPr lang="en-US" sz="2800" b="1" dirty="0" smtClean="0">
                <a:latin typeface="#9Slide03 SFU Futura_12" panose="020B0604020202020204" charset="0"/>
              </a:rPr>
              <a:t> </a:t>
            </a:r>
            <a:r>
              <a:rPr lang="en-US" sz="2800" b="1" dirty="0" err="1" smtClean="0">
                <a:latin typeface="#9Slide03 SFU Futura_12" panose="020B0604020202020204" charset="0"/>
              </a:rPr>
              <a:t>dân</a:t>
            </a:r>
            <a:r>
              <a:rPr lang="en-US" sz="2800" b="1" dirty="0" smtClean="0">
                <a:latin typeface="#9Slide03 SFU Futura_12" panose="020B0604020202020204" charset="0"/>
              </a:rPr>
              <a:t> </a:t>
            </a:r>
            <a:r>
              <a:rPr lang="en-US" sz="2800" b="1" dirty="0" err="1" smtClean="0">
                <a:latin typeface="#9Slide03 SFU Futura_12" panose="020B0604020202020204" charset="0"/>
              </a:rPr>
              <a:t>số</a:t>
            </a:r>
            <a:r>
              <a:rPr lang="en-US" sz="2800" b="1" dirty="0" smtClean="0">
                <a:latin typeface="#9Slide03 SFU Futura_12" panose="020B0604020202020204" charset="0"/>
              </a:rPr>
              <a:t> </a:t>
            </a:r>
            <a:r>
              <a:rPr lang="en-US" sz="2800" b="1" dirty="0" err="1" smtClean="0">
                <a:latin typeface="#9Slide03 SFU Futura_12" panose="020B0604020202020204" charset="0"/>
              </a:rPr>
              <a:t>nhanh</a:t>
            </a:r>
            <a:r>
              <a:rPr lang="en-US" sz="2800" b="1" dirty="0" smtClean="0">
                <a:latin typeface="#9Slide03 SFU Futura_12" panose="020B0604020202020204" charset="0"/>
              </a:rPr>
              <a:t> </a:t>
            </a:r>
            <a:r>
              <a:rPr lang="en-US" sz="2800" b="1" dirty="0" err="1" smtClean="0">
                <a:latin typeface="#9Slide03 SFU Futura_12" panose="020B0604020202020204" charset="0"/>
              </a:rPr>
              <a:t>chóng</a:t>
            </a:r>
            <a:r>
              <a:rPr lang="en-US" sz="2800" b="1" dirty="0">
                <a:latin typeface="#9Slide03 SFU Futura_12" panose="020B0604020202020204" charset="0"/>
              </a:rPr>
              <a:t>.</a:t>
            </a:r>
          </a:p>
        </p:txBody>
      </p:sp>
      <p:pic>
        <p:nvPicPr>
          <p:cNvPr id="20" name="Picture 19"/>
          <p:cNvPicPr>
            <a:picLocks noChangeAspect="1"/>
          </p:cNvPicPr>
          <p:nvPr/>
        </p:nvPicPr>
        <p:blipFill rotWithShape="1">
          <a:blip r:embed="rId3"/>
          <a:srcRect l="25858" t="6872" r="26473" b="7006"/>
          <a:stretch/>
        </p:blipFill>
        <p:spPr>
          <a:xfrm>
            <a:off x="225341" y="1244133"/>
            <a:ext cx="3160337" cy="5709675"/>
          </a:xfrm>
          <a:prstGeom prst="rect">
            <a:avLst/>
          </a:prstGeom>
        </p:spPr>
      </p:pic>
      <p:pic>
        <p:nvPicPr>
          <p:cNvPr id="26" name="Picture 2" descr="Icon Wifi Đẹp Nhất ❤️ 1001 Biểu Tượng Wifi Độc Đ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617" y="4065088"/>
            <a:ext cx="1623840" cy="1623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Pencil Clipart Black And White Images | Clipart black and white, Pencil  clipart, Clip art"/>
          <p:cNvPicPr>
            <a:picLocks noChangeAspect="1" noChangeArrowheads="1"/>
          </p:cNvPicPr>
          <p:nvPr/>
        </p:nvPicPr>
        <p:blipFill rotWithShape="1">
          <a:blip r:embed="rId5">
            <a:extLst>
              <a:ext uri="{28A0092B-C50C-407E-A947-70E740481C1C}">
                <a14:useLocalDpi xmlns:a14="http://schemas.microsoft.com/office/drawing/2010/main" val="0"/>
              </a:ext>
            </a:extLst>
          </a:blip>
          <a:srcRect l="5382" t="2012" r="5017" b="11088"/>
          <a:stretch/>
        </p:blipFill>
        <p:spPr bwMode="auto">
          <a:xfrm>
            <a:off x="3337276" y="3668410"/>
            <a:ext cx="2984052" cy="322524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8179609-C3EA-4AD0-B77D-882DA841FB3A}"/>
              </a:ext>
            </a:extLst>
          </p:cNvPr>
          <p:cNvSpPr txBox="1"/>
          <p:nvPr/>
        </p:nvSpPr>
        <p:spPr>
          <a:xfrm>
            <a:off x="3123689" y="4194091"/>
            <a:ext cx="2385964" cy="1077218"/>
          </a:xfrm>
          <a:prstGeom prst="rect">
            <a:avLst/>
          </a:prstGeom>
          <a:noFill/>
        </p:spPr>
        <p:txBody>
          <a:bodyPr wrap="square">
            <a:spAutoFit/>
          </a:bodyPr>
          <a:lstStyle/>
          <a:p>
            <a:pPr algn="ctr"/>
            <a:r>
              <a:rPr lang="en-US" sz="3200" b="1" dirty="0" err="1" smtClean="0">
                <a:latin typeface="#9Slide03 SFU Futura_12" panose="020B0604020202020204" charset="0"/>
              </a:rPr>
              <a:t>Giấy</a:t>
            </a:r>
            <a:r>
              <a:rPr lang="en-US" sz="3200" b="1" dirty="0" smtClean="0">
                <a:latin typeface="#9Slide03 SFU Futura_12" panose="020B0604020202020204" charset="0"/>
              </a:rPr>
              <a:t> A4, </a:t>
            </a:r>
            <a:r>
              <a:rPr lang="en-US" sz="3200" b="1" dirty="0" err="1" smtClean="0">
                <a:latin typeface="#9Slide03 SFU Futura_12" panose="020B0604020202020204" charset="0"/>
              </a:rPr>
              <a:t>bút</a:t>
            </a:r>
            <a:r>
              <a:rPr lang="en-US" sz="3200" b="1" dirty="0" smtClean="0">
                <a:latin typeface="#9Slide03 SFU Futura_12" panose="020B0604020202020204" charset="0"/>
              </a:rPr>
              <a:t>, </a:t>
            </a:r>
            <a:r>
              <a:rPr lang="en-US" sz="3200" b="1" dirty="0" err="1" smtClean="0">
                <a:latin typeface="#9Slide03 SFU Futura_12" panose="020B0604020202020204" charset="0"/>
              </a:rPr>
              <a:t>màu</a:t>
            </a:r>
            <a:endParaRPr lang="en-US" sz="3200" b="1" dirty="0">
              <a:latin typeface="#9Slide03 SFU Futura_12" panose="020B0604020202020204" charset="0"/>
            </a:endParaRPr>
          </a:p>
        </p:txBody>
      </p:sp>
      <p:sp>
        <p:nvSpPr>
          <p:cNvPr id="34" name="TextBox 33">
            <a:extLst>
              <a:ext uri="{FF2B5EF4-FFF2-40B4-BE49-F238E27FC236}">
                <a16:creationId xmlns:a16="http://schemas.microsoft.com/office/drawing/2014/main" id="{E8179609-C3EA-4AD0-B77D-882DA841FB3A}"/>
              </a:ext>
            </a:extLst>
          </p:cNvPr>
          <p:cNvSpPr txBox="1"/>
          <p:nvPr/>
        </p:nvSpPr>
        <p:spPr>
          <a:xfrm>
            <a:off x="784184" y="2450457"/>
            <a:ext cx="2147860" cy="1384995"/>
          </a:xfrm>
          <a:prstGeom prst="rect">
            <a:avLst/>
          </a:prstGeom>
          <a:noFill/>
        </p:spPr>
        <p:txBody>
          <a:bodyPr wrap="square">
            <a:spAutoFit/>
          </a:bodyPr>
          <a:lstStyle/>
          <a:p>
            <a:pPr algn="ctr"/>
            <a:r>
              <a:rPr lang="en-US" sz="2800" b="1" dirty="0" err="1" smtClean="0">
                <a:solidFill>
                  <a:srgbClr val="000000"/>
                </a:solidFill>
                <a:latin typeface="#9Slide03 SFU Futura_12" panose="020B0604020202020204" charset="0"/>
              </a:rPr>
              <a:t>Chuẩn</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bị</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thiết</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bị</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kết</a:t>
            </a:r>
            <a:r>
              <a:rPr lang="en-US" sz="2800" b="1" dirty="0" smtClean="0">
                <a:solidFill>
                  <a:srgbClr val="000000"/>
                </a:solidFill>
                <a:latin typeface="#9Slide03 SFU Futura_12" panose="020B0604020202020204" charset="0"/>
              </a:rPr>
              <a:t> </a:t>
            </a:r>
            <a:r>
              <a:rPr lang="en-US" sz="2800" b="1" dirty="0" err="1" smtClean="0">
                <a:solidFill>
                  <a:srgbClr val="000000"/>
                </a:solidFill>
                <a:latin typeface="#9Slide03 SFU Futura_12" panose="020B0604020202020204" charset="0"/>
              </a:rPr>
              <a:t>nối</a:t>
            </a:r>
            <a:r>
              <a:rPr lang="en-US" sz="2800" b="1" dirty="0" smtClean="0">
                <a:solidFill>
                  <a:srgbClr val="000000"/>
                </a:solidFill>
                <a:latin typeface="#9Slide03 SFU Futura_12" panose="020B0604020202020204" charset="0"/>
              </a:rPr>
              <a:t> internet</a:t>
            </a:r>
            <a:endParaRPr lang="en-US" sz="2800" b="1" dirty="0">
              <a:solidFill>
                <a:srgbClr val="000000"/>
              </a:solidFill>
              <a:latin typeface="#9Slide03 SFU Futura_12" panose="020B0604020202020204" charset="0"/>
            </a:endParaRPr>
          </a:p>
        </p:txBody>
      </p:sp>
      <p:pic>
        <p:nvPicPr>
          <p:cNvPr id="1026"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6">
            <a:extLst>
              <a:ext uri="{28A0092B-C50C-407E-A947-70E740481C1C}">
                <a14:useLocalDpi xmlns:a14="http://schemas.microsoft.com/office/drawing/2010/main" val="0"/>
              </a:ext>
            </a:extLst>
          </a:blip>
          <a:srcRect l="27902" t="34358" r="28689" b="26323"/>
          <a:stretch/>
        </p:blipFill>
        <p:spPr bwMode="auto">
          <a:xfrm>
            <a:off x="8938638" y="912407"/>
            <a:ext cx="2661113" cy="241032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467949" y="-7603"/>
            <a:ext cx="7048923" cy="1146208"/>
            <a:chOff x="2939651" y="-35109"/>
            <a:chExt cx="7048923" cy="1146208"/>
          </a:xfrm>
        </p:grpSpPr>
        <p:sp>
          <p:nvSpPr>
            <p:cNvPr id="17" name="Rectangle: Rounded Corners 7">
              <a:extLst>
                <a:ext uri="{FF2B5EF4-FFF2-40B4-BE49-F238E27FC236}">
                  <a16:creationId xmlns:a16="http://schemas.microsoft.com/office/drawing/2014/main" id="{F5133B7E-650E-4D41-B1B2-EA1350352A56}"/>
                </a:ext>
              </a:extLst>
            </p:cNvPr>
            <p:cNvSpPr/>
            <p:nvPr/>
          </p:nvSpPr>
          <p:spPr>
            <a:xfrm>
              <a:off x="3027250" y="31672"/>
              <a:ext cx="6759688" cy="1051397"/>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8" name="TextBox 17">
              <a:extLst>
                <a:ext uri="{FF2B5EF4-FFF2-40B4-BE49-F238E27FC236}">
                  <a16:creationId xmlns:a16="http://schemas.microsoft.com/office/drawing/2014/main" id="{260011C7-355A-4EFC-8CE4-488016026DC1}"/>
                </a:ext>
              </a:extLst>
            </p:cNvPr>
            <p:cNvSpPr txBox="1"/>
            <p:nvPr/>
          </p:nvSpPr>
          <p:spPr>
            <a:xfrm>
              <a:off x="3403746" y="137200"/>
              <a:ext cx="6584828" cy="923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Futura_09" panose="00000400000000000000" pitchFamily="2" charset="0"/>
                </a:rPr>
                <a:t>   </a:t>
              </a:r>
              <a:r>
                <a:rPr kumimoji="0" lang="en-US" sz="40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a:t>
              </a:r>
              <a:r>
                <a:rPr kumimoji="0" lang="en-US" sz="5400" b="1" i="0" u="none" strike="noStrike" kern="1200" cap="none" spc="0" normalizeH="0" baseline="0" noProof="0" dirty="0" smtClean="0">
                  <a:ln>
                    <a:noFill/>
                  </a:ln>
                  <a:solidFill>
                    <a:srgbClr val="002060"/>
                  </a:solidFill>
                  <a:effectLst/>
                  <a:uLnTx/>
                  <a:uFillTx/>
                  <a:latin typeface="#9Slide03 Oswald Medium" panose="00000600000000000000" pitchFamily="2" charset="0"/>
                </a:rPr>
                <a:t>VẬN</a:t>
              </a:r>
              <a:r>
                <a:rPr kumimoji="0" lang="en-US" sz="5400" b="1" i="0" u="none" strike="noStrike" kern="1200" cap="none" spc="0" normalizeH="0" noProof="0" dirty="0" smtClean="0">
                  <a:ln>
                    <a:noFill/>
                  </a:ln>
                  <a:solidFill>
                    <a:srgbClr val="002060"/>
                  </a:solidFill>
                  <a:effectLst/>
                  <a:uLnTx/>
                  <a:uFillTx/>
                  <a:latin typeface="#9Slide03 Oswald Medium" panose="00000600000000000000" pitchFamily="2" charset="0"/>
                </a:rPr>
                <a:t> DỤNG</a:t>
              </a:r>
              <a:endParaRPr kumimoji="0" lang="vi-VN" sz="54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19" name="Picture 18"/>
            <p:cNvPicPr>
              <a:picLocks noChangeAspect="1"/>
            </p:cNvPicPr>
            <p:nvPr/>
          </p:nvPicPr>
          <p:blipFill>
            <a:blip r:embed="rId7">
              <a:extLst/>
            </a:blip>
            <a:stretch>
              <a:fillRect/>
            </a:stretch>
          </p:blipFill>
          <p:spPr>
            <a:xfrm>
              <a:off x="2939651" y="-35109"/>
              <a:ext cx="1146208" cy="1146208"/>
            </a:xfrm>
            <a:prstGeom prst="rect">
              <a:avLst/>
            </a:prstGeom>
          </p:spPr>
        </p:pic>
      </p:grpSp>
      <p:pic>
        <p:nvPicPr>
          <p:cNvPr id="1030" name="Picture 6" descr="Poster Khung Hình ảnh PNG | Vector và các tập tin PSD | Tải về miễn phí  trên Pngtre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194060" y="110266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442617" y="2645089"/>
            <a:ext cx="3241593" cy="461665"/>
          </a:xfrm>
          <a:prstGeom prst="rect">
            <a:avLst/>
          </a:prstGeom>
        </p:spPr>
        <p:txBody>
          <a:bodyPr wrap="none">
            <a:spAutoFit/>
          </a:bodyPr>
          <a:lstStyle/>
          <a:p>
            <a:r>
              <a:rPr lang="en-US" sz="2400" b="1" dirty="0" smtClean="0">
                <a:solidFill>
                  <a:schemeClr val="bg1"/>
                </a:solidFill>
                <a:latin typeface="#9Slide03 SFU Futura_12" panose="020B0604020202020204" charset="0"/>
              </a:rPr>
              <a:t>HOẠT ĐỘNG VỀ NHÀ</a:t>
            </a:r>
            <a:endParaRPr lang="en-US" sz="2400" dirty="0">
              <a:solidFill>
                <a:schemeClr val="bg1"/>
              </a:solidFill>
            </a:endParaRPr>
          </a:p>
        </p:txBody>
      </p:sp>
      <p:pic>
        <p:nvPicPr>
          <p:cNvPr id="21" name="Picture 2" descr="Poster template color icon Royalty Free Vector Image"/>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76700" y1="74722" x2="74000" y2="58241"/>
                        <a14:foregroundMark x1="22400" y1="17778" x2="22400" y2="17778"/>
                      </a14:backgroundRemoval>
                    </a14:imgEffect>
                  </a14:imgLayer>
                </a14:imgProps>
              </a:ext>
              <a:ext uri="{28A0092B-C50C-407E-A947-70E740481C1C}">
                <a14:useLocalDpi xmlns:a14="http://schemas.microsoft.com/office/drawing/2010/main" val="0"/>
              </a:ext>
            </a:extLst>
          </a:blip>
          <a:srcRect l="17219" t="10815" r="18914" b="18299"/>
          <a:stretch/>
        </p:blipFill>
        <p:spPr bwMode="auto">
          <a:xfrm>
            <a:off x="5958902" y="4852000"/>
            <a:ext cx="1535316" cy="184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35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34"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 y="1"/>
            <a:ext cx="12192000" cy="4572000"/>
          </a:xfrm>
          <a:prstGeom prst="rect">
            <a:avLst/>
          </a:prstGeom>
        </p:spPr>
      </p:pic>
      <p:sp>
        <p:nvSpPr>
          <p:cNvPr id="4" name="Rectangle 3"/>
          <p:cNvSpPr/>
          <p:nvPr/>
        </p:nvSpPr>
        <p:spPr>
          <a:xfrm>
            <a:off x="0" y="4572000"/>
            <a:ext cx="12190476" cy="2285999"/>
          </a:xfrm>
          <a:prstGeom prst="rect">
            <a:avLst/>
          </a:prstGeom>
          <a:solidFill>
            <a:srgbClr val="FFD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788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59EFB0B-FC5A-44DF-AAF1-5ABF717AA915}"/>
              </a:ext>
            </a:extLst>
          </p:cNvPr>
          <p:cNvSpPr txBox="1"/>
          <p:nvPr/>
        </p:nvSpPr>
        <p:spPr>
          <a:xfrm>
            <a:off x="394999" y="592120"/>
            <a:ext cx="7328155" cy="2551854"/>
          </a:xfrm>
          <a:prstGeom prst="rect">
            <a:avLst/>
          </a:prstGeom>
        </p:spPr>
        <p:txBody>
          <a:bodyPr vert="horz" lIns="91440" tIns="45720" rIns="91440" bIns="45720" rtlCol="0" anchor="b">
            <a:normAutofit fontScale="925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9Slide05 SVNClementine" panose="020F0502020204030203" pitchFamily="34" charset="0"/>
                <a:ea typeface="+mn-ea"/>
                <a:cs typeface="+mn-cs"/>
              </a:rPr>
              <a:t>Bài</a:t>
            </a:r>
            <a:r>
              <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rPr>
              <a:t> </a:t>
            </a:r>
            <a:r>
              <a:rPr kumimoji="0" lang="en-US" sz="6000" b="0" i="0" u="none" strike="noStrike" kern="1200" cap="none" spc="0" normalizeH="0" baseline="0" noProof="0" dirty="0" smtClean="0">
                <a:ln>
                  <a:noFill/>
                </a:ln>
                <a:solidFill>
                  <a:srgbClr val="FFFF00"/>
                </a:solidFill>
                <a:effectLst/>
                <a:uLnTx/>
                <a:uFillTx/>
                <a:latin typeface="#9Slide05 SVNClementine" panose="020F0502020204030203" pitchFamily="34" charset="0"/>
                <a:ea typeface="+mn-ea"/>
                <a:cs typeface="+mn-cs"/>
              </a:rPr>
              <a:t>2: </a:t>
            </a:r>
            <a:endPar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8800" dirty="0" smtClean="0">
                <a:solidFill>
                  <a:srgbClr val="FFFF00"/>
                </a:solidFill>
                <a:latin typeface="#9Slide05 SVNClementine" panose="020F0502020204030203" pitchFamily="34" charset="0"/>
              </a:rPr>
              <a:t>ĐẶC ĐIỂM </a:t>
            </a:r>
            <a:r>
              <a:rPr kumimoji="0" lang="en-US" sz="8800" b="0" i="0" u="none" strike="noStrike" kern="1200" cap="none" spc="0" normalizeH="0" baseline="0" noProof="0" dirty="0" smtClean="0">
                <a:ln>
                  <a:noFill/>
                </a:ln>
                <a:solidFill>
                  <a:srgbClr val="FFFF00"/>
                </a:solidFill>
                <a:effectLst/>
                <a:uLnTx/>
                <a:uFillTx/>
                <a:latin typeface="#9Slide05 SVNClementine" panose="020F0502020204030203" pitchFamily="34" charset="0"/>
                <a:ea typeface="+mn-ea"/>
                <a:cs typeface="+mn-cs"/>
              </a:rPr>
              <a:t>DÂN </a:t>
            </a:r>
            <a:r>
              <a:rPr kumimoji="0" lang="en-US" sz="88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rPr>
              <a:t>CƯ, XÃ HỘI CHÂU ÂU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167" b="96333" l="7306" r="92580">
                        <a14:foregroundMark x1="54338" y1="24167" x2="54338" y2="24167"/>
                        <a14:foregroundMark x1="75913" y1="5333" x2="75913" y2="5333"/>
                        <a14:foregroundMark x1="92808" y1="27500" x2="92808" y2="27500"/>
                        <a14:foregroundMark x1="84475" y1="41167" x2="85502" y2="46500"/>
                        <a14:foregroundMark x1="76941" y1="39167" x2="80822" y2="46833"/>
                        <a14:foregroundMark x1="79909" y1="37167" x2="80251" y2="39167"/>
                        <a14:foregroundMark x1="18607" y1="44000" x2="21575" y2="53167"/>
                        <a14:foregroundMark x1="24201" y1="44000" x2="26256" y2="48833"/>
                        <a14:foregroundMark x1="28539" y1="41667" x2="29566" y2="48333"/>
                        <a14:foregroundMark x1="28196" y1="45000" x2="28196" y2="45000"/>
                        <a14:foregroundMark x1="15982" y1="46000" x2="16324" y2="51833"/>
                        <a14:foregroundMark x1="16553" y1="46000" x2="17922" y2="47333"/>
                        <a14:foregroundMark x1="47374" y1="50833" x2="47374" y2="50833"/>
                        <a14:foregroundMark x1="47717" y1="50333" x2="47717" y2="50333"/>
                        <a14:foregroundMark x1="48402" y1="94333" x2="48402" y2="94333"/>
                        <a14:foregroundMark x1="47374" y1="93333" x2="47374" y2="93333"/>
                        <a14:foregroundMark x1="7306" y1="60500" x2="7306" y2="60500"/>
                        <a14:foregroundMark x1="12671" y1="46833" x2="12671" y2="46833"/>
                        <a14:foregroundMark x1="13242" y1="43000" x2="13927" y2="49333"/>
                        <a14:foregroundMark x1="53995" y1="96333" x2="53995" y2="96333"/>
                      </a14:backgroundRemoval>
                    </a14:imgEffect>
                  </a14:imgLayer>
                </a14:imgProps>
              </a:ext>
            </a:extLst>
          </a:blip>
          <a:stretch>
            <a:fillRect/>
          </a:stretch>
        </p:blipFill>
        <p:spPr>
          <a:xfrm>
            <a:off x="7578436" y="369685"/>
            <a:ext cx="4375058" cy="2996615"/>
          </a:xfrm>
          <a:prstGeom prst="rect">
            <a:avLst/>
          </a:prstGeom>
        </p:spPr>
      </p:pic>
      <p:pic>
        <p:nvPicPr>
          <p:cNvPr id="1026" name="Picture 2" descr="Biểu tượng - Thời trang thành phố hoạ png tải về - Miễn phí trong suốt Máy  Tính Nền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7556" r="92444">
                        <a14:foregroundMark x1="7556" y1="74250" x2="7556" y2="74250"/>
                        <a14:foregroundMark x1="92444" y1="68750" x2="92444" y2="68750"/>
                        <a14:foregroundMark x1="85111" y1="41500" x2="85111" y2="41500"/>
                        <a14:foregroundMark x1="85111" y1="41500" x2="85111" y2="41500"/>
                        <a14:foregroundMark x1="39889" y1="71000" x2="39889" y2="71000"/>
                      </a14:backgroundRemoval>
                    </a14:imgEffect>
                  </a14:imgLayer>
                </a14:imgProps>
              </a:ext>
              <a:ext uri="{28A0092B-C50C-407E-A947-70E740481C1C}">
                <a14:useLocalDpi xmlns:a14="http://schemas.microsoft.com/office/drawing/2010/main" val="0"/>
              </a:ext>
            </a:extLst>
          </a:blip>
          <a:srcRect b="25011"/>
          <a:stretch/>
        </p:blipFill>
        <p:spPr bwMode="auto">
          <a:xfrm>
            <a:off x="-243144" y="2316878"/>
            <a:ext cx="12278651" cy="409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583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6367"/>
            <a:ext cx="5434083" cy="1087081"/>
            <a:chOff x="0" y="-104155"/>
            <a:chExt cx="5434083" cy="1087081"/>
          </a:xfrm>
        </p:grpSpPr>
        <p:grpSp>
          <p:nvGrpSpPr>
            <p:cNvPr id="4" name="Group 3"/>
            <p:cNvGrpSpPr/>
            <p:nvPr/>
          </p:nvGrpSpPr>
          <p:grpSpPr>
            <a:xfrm>
              <a:off x="149690" y="93185"/>
              <a:ext cx="5284393" cy="798185"/>
              <a:chOff x="1" y="23613"/>
              <a:chExt cx="5284393" cy="798185"/>
            </a:xfrm>
          </p:grpSpPr>
          <p:sp>
            <p:nvSpPr>
              <p:cNvPr id="5"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 name="TextBox 5">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2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Cloud 27">
            <a:extLst>
              <a:ext uri="{FF2B5EF4-FFF2-40B4-BE49-F238E27FC236}">
                <a16:creationId xmlns:a16="http://schemas.microsoft.com/office/drawing/2014/main" id="{90A0D09F-1CF0-4A16-83AA-2F217797D253}"/>
              </a:ext>
            </a:extLst>
          </p:cNvPr>
          <p:cNvSpPr/>
          <p:nvPr/>
        </p:nvSpPr>
        <p:spPr>
          <a:xfrm>
            <a:off x="429828" y="1077674"/>
            <a:ext cx="3993716" cy="3290222"/>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9" name="Rectangle 28"/>
          <p:cNvSpPr/>
          <p:nvPr/>
        </p:nvSpPr>
        <p:spPr>
          <a:xfrm>
            <a:off x="919170" y="1402694"/>
            <a:ext cx="3375252" cy="1754326"/>
          </a:xfrm>
          <a:prstGeom prst="rect">
            <a:avLst/>
          </a:prstGeom>
        </p:spPr>
        <p:txBody>
          <a:bodyPr wrap="square">
            <a:spAutoFit/>
          </a:bodyPr>
          <a:lstStyle/>
          <a:p>
            <a:pPr algn="ctr"/>
            <a:r>
              <a:rPr lang="en-US" sz="3600" b="1" dirty="0" err="1" smtClean="0">
                <a:latin typeface="#9Slide03 SFU Futura_12" panose="020B0604020202020204" charset="0"/>
                <a:cs typeface="Arial" panose="020B0604020202020204" pitchFamily="34" charset="0"/>
              </a:rPr>
              <a:t>Dựa</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vào</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bảng</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nhận</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xét</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dân</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số</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của</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châu</a:t>
            </a:r>
            <a:r>
              <a:rPr lang="en-US" sz="3600" b="1" dirty="0" smtClean="0">
                <a:latin typeface="#9Slide03 SFU Futura_12" panose="020B0604020202020204" charset="0"/>
                <a:cs typeface="Arial" panose="020B0604020202020204" pitchFamily="34" charset="0"/>
              </a:rPr>
              <a:t> </a:t>
            </a:r>
            <a:r>
              <a:rPr lang="en-US" sz="3600" b="1" dirty="0" err="1" smtClean="0">
                <a:latin typeface="#9Slide03 SFU Futura_12" panose="020B0604020202020204" charset="0"/>
                <a:cs typeface="Arial" panose="020B0604020202020204" pitchFamily="34" charset="0"/>
              </a:rPr>
              <a:t>Âu</a:t>
            </a:r>
            <a:r>
              <a:rPr lang="en-US" sz="3600" b="1" dirty="0" smtClean="0">
                <a:latin typeface="#9Slide03 SFU Futura_12" panose="020B0604020202020204" charset="0"/>
                <a:cs typeface="Arial" panose="020B0604020202020204" pitchFamily="34" charset="0"/>
              </a:rPr>
              <a:t>?</a:t>
            </a:r>
            <a:endParaRPr lang="en-US" sz="3600" b="1" dirty="0">
              <a:latin typeface="#9Slide03 SFU Futura_12" panose="020B0604020202020204" charset="0"/>
              <a:cs typeface="Arial" panose="020B0604020202020204" pitchFamily="34" charset="0"/>
            </a:endParaRPr>
          </a:p>
        </p:txBody>
      </p:sp>
      <p:pic>
        <p:nvPicPr>
          <p:cNvPr id="32"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960704" y="3109756"/>
            <a:ext cx="841116" cy="103699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103000" y="554454"/>
            <a:ext cx="5666118" cy="523220"/>
          </a:xfrm>
          <a:prstGeom prst="rect">
            <a:avLst/>
          </a:prstGeom>
        </p:spPr>
        <p:txBody>
          <a:bodyPr wrap="square">
            <a:spAutoFit/>
          </a:bodyPr>
          <a:lstStyle/>
          <a:p>
            <a:pPr algn="ctr"/>
            <a:r>
              <a:rPr lang="en-US" sz="2800" b="1" dirty="0" err="1" smtClean="0">
                <a:solidFill>
                  <a:srgbClr val="0033CC"/>
                </a:solidFill>
                <a:latin typeface="#9Slide03 SFU Futura_12" panose="020B0604020202020204" charset="0"/>
                <a:cs typeface="Arial" panose="020B0604020202020204" pitchFamily="34" charset="0"/>
              </a:rPr>
              <a:t>Dân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số</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các</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châu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lục</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trên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thế</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giới</a:t>
            </a:r>
            <a:endParaRPr lang="en-US" sz="2800" b="1" dirty="0">
              <a:solidFill>
                <a:srgbClr val="0033CC"/>
              </a:solidFill>
              <a:latin typeface="#9Slide03 SFU Futura_12" panose="020B0604020202020204" charset="0"/>
              <a:cs typeface="Arial" panose="020B0604020202020204" pitchFamily="34" charset="0"/>
            </a:endParaRPr>
          </a:p>
        </p:txBody>
      </p:sp>
      <p:pic>
        <p:nvPicPr>
          <p:cNvPr id="38" name="Picture 2" descr="Bản đồ Châu Âu (Europe Map) khổ lớn phóng to năm 202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864975" y="5513641"/>
            <a:ext cx="1626370" cy="124526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18130" y="4479549"/>
            <a:ext cx="4977331" cy="1569660"/>
          </a:xfrm>
          <a:prstGeom prst="rect">
            <a:avLst/>
          </a:prstGeom>
        </p:spPr>
        <p:txBody>
          <a:bodyPr wrap="square">
            <a:spAutoFit/>
          </a:bodyPr>
          <a:lstStyle/>
          <a:p>
            <a:pPr algn="ctr"/>
            <a:r>
              <a:rPr lang="en-US" sz="3600" b="1" dirty="0" err="1" smtClean="0">
                <a:solidFill>
                  <a:srgbClr val="0033CC"/>
                </a:solidFill>
                <a:latin typeface="#9Slide03 SFU Futura_12" panose="020B0604020202020204" charset="0"/>
                <a:cs typeface="Arial" panose="020B0604020202020204" pitchFamily="34" charset="0"/>
              </a:rPr>
              <a:t>Đứng</a:t>
            </a:r>
            <a:r>
              <a:rPr lang="en-US" sz="3600" b="1" dirty="0" smtClean="0">
                <a:solidFill>
                  <a:srgbClr val="0033CC"/>
                </a:solidFill>
                <a:latin typeface="#9Slide03 SFU Futura_12" panose="020B0604020202020204" charset="0"/>
                <a:cs typeface="Arial" panose="020B0604020202020204" pitchFamily="34" charset="0"/>
              </a:rPr>
              <a:t> </a:t>
            </a:r>
            <a:r>
              <a:rPr lang="en-US" sz="3600" b="1" dirty="0" err="1" smtClean="0">
                <a:solidFill>
                  <a:srgbClr val="0033CC"/>
                </a:solidFill>
                <a:latin typeface="#9Slide03 SFU Futura_12" panose="020B0604020202020204" charset="0"/>
                <a:cs typeface="Arial" panose="020B0604020202020204" pitchFamily="34" charset="0"/>
              </a:rPr>
              <a:t>thứ</a:t>
            </a:r>
            <a:r>
              <a:rPr lang="en-US" sz="3600" b="1" dirty="0" smtClean="0">
                <a:solidFill>
                  <a:srgbClr val="0033CC"/>
                </a:solidFill>
                <a:latin typeface="#9Slide03 SFU Futura_12" panose="020B0604020202020204" charset="0"/>
                <a:cs typeface="Arial" panose="020B0604020202020204" pitchFamily="34" charset="0"/>
              </a:rPr>
              <a:t> </a:t>
            </a:r>
            <a:r>
              <a:rPr lang="en-US" sz="6000" b="1" dirty="0" smtClean="0">
                <a:solidFill>
                  <a:srgbClr val="FF0000"/>
                </a:solidFill>
                <a:latin typeface="#9Slide03 SFU Futura_12" panose="020B0604020202020204" charset="0"/>
                <a:cs typeface="Arial" panose="020B0604020202020204" pitchFamily="34" charset="0"/>
              </a:rPr>
              <a:t>4</a:t>
            </a:r>
            <a:r>
              <a:rPr lang="en-US" sz="3600" b="1" dirty="0" smtClean="0">
                <a:solidFill>
                  <a:srgbClr val="0033CC"/>
                </a:solidFill>
                <a:latin typeface="#9Slide03 SFU Futura_12" panose="020B0604020202020204" charset="0"/>
                <a:cs typeface="Arial" panose="020B0604020202020204" pitchFamily="34" charset="0"/>
              </a:rPr>
              <a:t> </a:t>
            </a:r>
            <a:r>
              <a:rPr lang="en-US" sz="3600" b="1" dirty="0" err="1" smtClean="0">
                <a:solidFill>
                  <a:srgbClr val="0033CC"/>
                </a:solidFill>
                <a:latin typeface="#9Slide03 SFU Futura_12" panose="020B0604020202020204" charset="0"/>
                <a:cs typeface="Arial" panose="020B0604020202020204" pitchFamily="34" charset="0"/>
              </a:rPr>
              <a:t>trên</a:t>
            </a:r>
            <a:r>
              <a:rPr lang="en-US" sz="3600" b="1" dirty="0" smtClean="0">
                <a:solidFill>
                  <a:srgbClr val="0033CC"/>
                </a:solidFill>
                <a:latin typeface="#9Slide03 SFU Futura_12" panose="020B0604020202020204" charset="0"/>
                <a:cs typeface="Arial" panose="020B0604020202020204" pitchFamily="34" charset="0"/>
              </a:rPr>
              <a:t> TG (</a:t>
            </a:r>
            <a:r>
              <a:rPr lang="en-US" sz="3600" b="1" dirty="0" err="1" smtClean="0">
                <a:solidFill>
                  <a:srgbClr val="0033CC"/>
                </a:solidFill>
                <a:latin typeface="#9Slide03 SFU Futura_12" panose="020B0604020202020204" charset="0"/>
                <a:cs typeface="Arial" panose="020B0604020202020204" pitchFamily="34" charset="0"/>
              </a:rPr>
              <a:t>sau</a:t>
            </a:r>
            <a:r>
              <a:rPr lang="en-US" sz="3600" b="1" dirty="0" smtClean="0">
                <a:solidFill>
                  <a:srgbClr val="0033CC"/>
                </a:solidFill>
                <a:latin typeface="#9Slide03 SFU Futura_12" panose="020B0604020202020204" charset="0"/>
                <a:cs typeface="Arial" panose="020B0604020202020204" pitchFamily="34" charset="0"/>
              </a:rPr>
              <a:t> </a:t>
            </a:r>
            <a:r>
              <a:rPr lang="en-US" sz="3600" b="1" dirty="0" err="1" smtClean="0">
                <a:solidFill>
                  <a:srgbClr val="0033CC"/>
                </a:solidFill>
                <a:latin typeface="#9Slide03 SFU Futura_12" panose="020B0604020202020204" charset="0"/>
                <a:cs typeface="Arial" panose="020B0604020202020204" pitchFamily="34" charset="0"/>
              </a:rPr>
              <a:t>châu</a:t>
            </a:r>
            <a:r>
              <a:rPr lang="en-US" sz="3600" b="1" dirty="0" smtClean="0">
                <a:solidFill>
                  <a:srgbClr val="0033CC"/>
                </a:solidFill>
                <a:latin typeface="#9Slide03 SFU Futura_12" panose="020B0604020202020204" charset="0"/>
                <a:cs typeface="Arial" panose="020B0604020202020204" pitchFamily="34" charset="0"/>
              </a:rPr>
              <a:t> Á, Phi, </a:t>
            </a:r>
            <a:r>
              <a:rPr lang="en-US" sz="3600" b="1" dirty="0" err="1" smtClean="0">
                <a:solidFill>
                  <a:srgbClr val="0033CC"/>
                </a:solidFill>
                <a:latin typeface="#9Slide03 SFU Futura_12" panose="020B0604020202020204" charset="0"/>
                <a:cs typeface="Arial" panose="020B0604020202020204" pitchFamily="34" charset="0"/>
              </a:rPr>
              <a:t>Mỹ</a:t>
            </a:r>
            <a:r>
              <a:rPr lang="en-US" sz="3600" b="1" dirty="0" smtClean="0">
                <a:solidFill>
                  <a:srgbClr val="0033CC"/>
                </a:solidFill>
                <a:latin typeface="#9Slide03 SFU Futura_12" panose="020B0604020202020204" charset="0"/>
                <a:cs typeface="Arial" panose="020B0604020202020204" pitchFamily="34" charset="0"/>
              </a:rPr>
              <a:t>)</a:t>
            </a:r>
            <a:endParaRPr lang="en-US" sz="3600" b="1" dirty="0">
              <a:solidFill>
                <a:srgbClr val="0033CC"/>
              </a:solidFill>
              <a:latin typeface="#9Slide03 SFU Futura_12" panose="020B0604020202020204" charset="0"/>
              <a:cs typeface="Arial" panose="020B0604020202020204" pitchFamily="34" charset="0"/>
            </a:endParaRPr>
          </a:p>
        </p:txBody>
      </p:sp>
      <p:pic>
        <p:nvPicPr>
          <p:cNvPr id="3076" name="Picture 4" descr="World Map Icon Vector Art, Icons, and Graphics for Free Downl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0389" y="2194638"/>
            <a:ext cx="5530181" cy="36867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0" name="Table 39"/>
          <p:cNvGraphicFramePr>
            <a:graphicFrameLocks noGrp="1"/>
          </p:cNvGraphicFramePr>
          <p:nvPr>
            <p:extLst>
              <p:ext uri="{D42A27DB-BD31-4B8C-83A1-F6EECF244321}">
                <p14:modId xmlns:p14="http://schemas.microsoft.com/office/powerpoint/2010/main" val="1635961507"/>
              </p:ext>
            </p:extLst>
          </p:nvPr>
        </p:nvGraphicFramePr>
        <p:xfrm>
          <a:off x="5770271" y="1094928"/>
          <a:ext cx="6096001" cy="4786497"/>
        </p:xfrm>
        <a:graphic>
          <a:graphicData uri="http://schemas.openxmlformats.org/drawingml/2006/table">
            <a:tbl>
              <a:tblPr firstRow="1" bandRow="1">
                <a:tableStyleId>{616DA210-FB5B-4158-B5E0-FEB733F419BA}</a:tableStyleId>
              </a:tblPr>
              <a:tblGrid>
                <a:gridCol w="2819938">
                  <a:extLst>
                    <a:ext uri="{9D8B030D-6E8A-4147-A177-3AD203B41FA5}">
                      <a16:colId xmlns:a16="http://schemas.microsoft.com/office/drawing/2014/main" val="3129231735"/>
                    </a:ext>
                  </a:extLst>
                </a:gridCol>
                <a:gridCol w="3276063">
                  <a:extLst>
                    <a:ext uri="{9D8B030D-6E8A-4147-A177-3AD203B41FA5}">
                      <a16:colId xmlns:a16="http://schemas.microsoft.com/office/drawing/2014/main" val="4104020059"/>
                    </a:ext>
                  </a:extLst>
                </a:gridCol>
              </a:tblGrid>
              <a:tr h="1107866">
                <a:tc>
                  <a:txBody>
                    <a:bodyPr/>
                    <a:lstStyle/>
                    <a:p>
                      <a:pPr algn="ctr"/>
                      <a:r>
                        <a:rPr lang="en-US" sz="2800" dirty="0" err="1" smtClean="0">
                          <a:latin typeface="#9Slide03 SFU Futura_12" panose="020B0604020202020204" charset="0"/>
                        </a:rPr>
                        <a:t>Châu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lục</a:t>
                      </a:r>
                      <a:endParaRPr lang="en-US" sz="2800" dirty="0">
                        <a:latin typeface="#9Slide03 SFU Futura_12" panose="020B0604020202020204" charset="0"/>
                      </a:endParaRPr>
                    </a:p>
                  </a:txBody>
                  <a:tcPr>
                    <a:solidFill>
                      <a:srgbClr val="D0F5FE"/>
                    </a:solidFill>
                  </a:tcPr>
                </a:tc>
                <a:tc>
                  <a:txBody>
                    <a:bodyPr/>
                    <a:lstStyle/>
                    <a:p>
                      <a:pPr algn="ctr"/>
                      <a:r>
                        <a:rPr lang="en-US" sz="2800" dirty="0" err="1" smtClean="0">
                          <a:latin typeface="#9Slide03 SFU Futura_12" panose="020B0604020202020204" charset="0"/>
                        </a:rPr>
                        <a:t>Dân</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số</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năm</a:t>
                      </a:r>
                      <a:r>
                        <a:rPr lang="en-US" sz="2800" baseline="0" dirty="0" smtClean="0">
                          <a:latin typeface="#9Slide03 SFU Futura_12" panose="020B0604020202020204" charset="0"/>
                        </a:rPr>
                        <a:t> 2020 </a:t>
                      </a:r>
                    </a:p>
                    <a:p>
                      <a:pPr algn="ctr"/>
                      <a:r>
                        <a:rPr lang="en-US" sz="2800" baseline="0" dirty="0" smtClean="0">
                          <a:latin typeface="#9Slide03 SFU Futura_12" panose="020B0604020202020204" charset="0"/>
                        </a:rPr>
                        <a:t>(</a:t>
                      </a:r>
                      <a:r>
                        <a:rPr lang="en-US" sz="2800" baseline="0" dirty="0" err="1" smtClean="0">
                          <a:latin typeface="#9Slide03 SFU Futura_12" panose="020B0604020202020204" charset="0"/>
                        </a:rPr>
                        <a:t>triệu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người</a:t>
                      </a:r>
                      <a:r>
                        <a:rPr lang="en-US" sz="2800" baseline="0" dirty="0" smtClean="0">
                          <a:latin typeface="#9Slide03 SFU Futura_12" panose="020B0604020202020204" charset="0"/>
                        </a:rPr>
                        <a:t>)</a:t>
                      </a:r>
                      <a:endParaRPr lang="en-US" sz="2800" dirty="0">
                        <a:latin typeface="#9Slide03 SFU Futura_12" panose="020B0604020202020204" charset="0"/>
                      </a:endParaRPr>
                    </a:p>
                  </a:txBody>
                  <a:tcPr>
                    <a:solidFill>
                      <a:srgbClr val="D0F5FE"/>
                    </a:solidFill>
                  </a:tcPr>
                </a:tc>
                <a:extLst>
                  <a:ext uri="{0D108BD9-81ED-4DB2-BD59-A6C34878D82A}">
                    <a16:rowId xmlns:a16="http://schemas.microsoft.com/office/drawing/2014/main" val="2971900551"/>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Âu</a:t>
                      </a:r>
                      <a:endParaRPr lang="en-US" sz="2800" dirty="0">
                        <a:latin typeface="#9Slide03 SFU Futura_12" panose="020B0604020202020204" charset="0"/>
                      </a:endParaRPr>
                    </a:p>
                  </a:txBody>
                  <a:tcPr>
                    <a:noFill/>
                  </a:tcPr>
                </a:tc>
                <a:tc>
                  <a:txBody>
                    <a:bodyPr/>
                    <a:lstStyle/>
                    <a:p>
                      <a:pPr algn="ctr"/>
                      <a:r>
                        <a:rPr lang="en-US" sz="2800" dirty="0" smtClean="0">
                          <a:latin typeface="#9Slide03 SFU Futura_12" panose="020B0604020202020204" charset="0"/>
                        </a:rPr>
                        <a:t>747,6</a:t>
                      </a:r>
                      <a:endParaRPr lang="en-US" sz="2800" dirty="0">
                        <a:latin typeface="#9Slide03 SFU Futura_12" panose="020B0604020202020204" charset="0"/>
                      </a:endParaRPr>
                    </a:p>
                  </a:txBody>
                  <a:tcPr>
                    <a:noFill/>
                  </a:tcPr>
                </a:tc>
                <a:extLst>
                  <a:ext uri="{0D108BD9-81ED-4DB2-BD59-A6C34878D82A}">
                    <a16:rowId xmlns:a16="http://schemas.microsoft.com/office/drawing/2014/main" val="2044590131"/>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Á</a:t>
                      </a:r>
                      <a:endParaRPr lang="en-US" sz="2800" dirty="0">
                        <a:latin typeface="#9Slide03 SFU Futura_12" panose="020B0604020202020204" charset="0"/>
                      </a:endParaRPr>
                    </a:p>
                  </a:txBody>
                  <a:tcPr/>
                </a:tc>
                <a:tc>
                  <a:txBody>
                    <a:bodyPr/>
                    <a:lstStyle/>
                    <a:p>
                      <a:pPr algn="ctr"/>
                      <a:r>
                        <a:rPr lang="en-US" sz="2800" dirty="0" smtClean="0">
                          <a:latin typeface="#9Slide03 SFU Futura_12" panose="020B0604020202020204" charset="0"/>
                        </a:rPr>
                        <a:t>4641</a:t>
                      </a:r>
                      <a:endParaRPr lang="en-US" sz="2800" dirty="0">
                        <a:latin typeface="#9Slide03 SFU Futura_12" panose="020B0604020202020204" charset="0"/>
                      </a:endParaRPr>
                    </a:p>
                  </a:txBody>
                  <a:tcPr/>
                </a:tc>
                <a:extLst>
                  <a:ext uri="{0D108BD9-81ED-4DB2-BD59-A6C34878D82A}">
                    <a16:rowId xmlns:a16="http://schemas.microsoft.com/office/drawing/2014/main" val="2116250665"/>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Đại</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Dương</a:t>
                      </a:r>
                      <a:endParaRPr lang="en-US" sz="2800" dirty="0">
                        <a:latin typeface="#9Slide03 SFU Futura_12" panose="020B0604020202020204" charset="0"/>
                      </a:endParaRPr>
                    </a:p>
                  </a:txBody>
                  <a:tcPr>
                    <a:noFill/>
                  </a:tcPr>
                </a:tc>
                <a:tc>
                  <a:txBody>
                    <a:bodyPr/>
                    <a:lstStyle/>
                    <a:p>
                      <a:pPr algn="ctr"/>
                      <a:r>
                        <a:rPr lang="en-US" sz="2800" dirty="0" smtClean="0">
                          <a:latin typeface="#9Slide03 SFU Futura_12" panose="020B0604020202020204" charset="0"/>
                        </a:rPr>
                        <a:t>42,7</a:t>
                      </a:r>
                      <a:endParaRPr lang="en-US" sz="2800" dirty="0">
                        <a:latin typeface="#9Slide03 SFU Futura_12" panose="020B0604020202020204" charset="0"/>
                      </a:endParaRPr>
                    </a:p>
                  </a:txBody>
                  <a:tcPr>
                    <a:noFill/>
                  </a:tcPr>
                </a:tc>
                <a:extLst>
                  <a:ext uri="{0D108BD9-81ED-4DB2-BD59-A6C34878D82A}">
                    <a16:rowId xmlns:a16="http://schemas.microsoft.com/office/drawing/2014/main" val="2691942651"/>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Phi</a:t>
                      </a:r>
                      <a:endParaRPr lang="en-US" sz="2800" dirty="0">
                        <a:latin typeface="#9Slide03 SFU Futura_12" panose="020B0604020202020204" charset="0"/>
                      </a:endParaRPr>
                    </a:p>
                  </a:txBody>
                  <a:tcPr/>
                </a:tc>
                <a:tc>
                  <a:txBody>
                    <a:bodyPr/>
                    <a:lstStyle/>
                    <a:p>
                      <a:pPr algn="ctr"/>
                      <a:r>
                        <a:rPr lang="en-US" sz="2800" dirty="0" smtClean="0">
                          <a:latin typeface="#9Slide03 SFU Futura_12" panose="020B0604020202020204" charset="0"/>
                        </a:rPr>
                        <a:t>1340,6</a:t>
                      </a:r>
                      <a:endParaRPr lang="en-US" sz="2800" dirty="0">
                        <a:latin typeface="#9Slide03 SFU Futura_12" panose="020B0604020202020204" charset="0"/>
                      </a:endParaRPr>
                    </a:p>
                  </a:txBody>
                  <a:tcPr/>
                </a:tc>
                <a:extLst>
                  <a:ext uri="{0D108BD9-81ED-4DB2-BD59-A6C34878D82A}">
                    <a16:rowId xmlns:a16="http://schemas.microsoft.com/office/drawing/2014/main" val="1130093811"/>
                  </a:ext>
                </a:extLst>
              </a:tr>
              <a:tr h="607540">
                <a:tc>
                  <a:txBody>
                    <a:bodyPr/>
                    <a:lstStyle/>
                    <a:p>
                      <a:pPr algn="l"/>
                      <a:r>
                        <a:rPr lang="en-US" sz="2800" dirty="0" err="1" smtClean="0">
                          <a:latin typeface="#9Slide03 SFU Futura_12" panose="020B0604020202020204" charset="0"/>
                        </a:rPr>
                        <a:t>Châu</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Mỹ</a:t>
                      </a:r>
                      <a:endParaRPr lang="en-US" sz="2800" dirty="0">
                        <a:latin typeface="#9Slide03 SFU Futura_12" panose="020B0604020202020204" charset="0"/>
                      </a:endParaRPr>
                    </a:p>
                  </a:txBody>
                  <a:tcPr>
                    <a:noFill/>
                  </a:tcPr>
                </a:tc>
                <a:tc>
                  <a:txBody>
                    <a:bodyPr/>
                    <a:lstStyle/>
                    <a:p>
                      <a:pPr algn="ctr"/>
                      <a:r>
                        <a:rPr lang="en-US" sz="2800" dirty="0" smtClean="0">
                          <a:latin typeface="#9Slide03 SFU Futura_12" panose="020B0604020202020204" charset="0"/>
                        </a:rPr>
                        <a:t>1022,8</a:t>
                      </a:r>
                      <a:endParaRPr lang="en-US" sz="2800" dirty="0">
                        <a:latin typeface="#9Slide03 SFU Futura_12" panose="020B0604020202020204" charset="0"/>
                      </a:endParaRPr>
                    </a:p>
                  </a:txBody>
                  <a:tcPr>
                    <a:noFill/>
                  </a:tcPr>
                </a:tc>
                <a:extLst>
                  <a:ext uri="{0D108BD9-81ED-4DB2-BD59-A6C34878D82A}">
                    <a16:rowId xmlns:a16="http://schemas.microsoft.com/office/drawing/2014/main" val="226139998"/>
                  </a:ext>
                </a:extLst>
              </a:tr>
              <a:tr h="640931">
                <a:tc>
                  <a:txBody>
                    <a:bodyPr/>
                    <a:lstStyle/>
                    <a:p>
                      <a:pPr algn="l"/>
                      <a:r>
                        <a:rPr lang="en-US" sz="2800" dirty="0" err="1" smtClean="0">
                          <a:latin typeface="#9Slide03 SFU Futura_12" panose="020B0604020202020204" charset="0"/>
                        </a:rPr>
                        <a:t>Toàn</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thế</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giới</a:t>
                      </a:r>
                      <a:endParaRPr lang="en-US" sz="2800" dirty="0">
                        <a:latin typeface="#9Slide03 SFU Futura_12" panose="020B0604020202020204" charset="0"/>
                      </a:endParaRPr>
                    </a:p>
                  </a:txBody>
                  <a:tcPr/>
                </a:tc>
                <a:tc>
                  <a:txBody>
                    <a:bodyPr/>
                    <a:lstStyle/>
                    <a:p>
                      <a:pPr algn="ctr"/>
                      <a:r>
                        <a:rPr lang="en-US" sz="2800" dirty="0" smtClean="0">
                          <a:latin typeface="#9Slide03 SFU Futura_12" panose="020B0604020202020204" charset="0"/>
                        </a:rPr>
                        <a:t>7794,7</a:t>
                      </a:r>
                      <a:endParaRPr lang="en-US" sz="2800" dirty="0">
                        <a:latin typeface="#9Slide03 SFU Futura_12" panose="020B0604020202020204" charset="0"/>
                      </a:endParaRPr>
                    </a:p>
                  </a:txBody>
                  <a:tcPr/>
                </a:tc>
                <a:extLst>
                  <a:ext uri="{0D108BD9-81ED-4DB2-BD59-A6C34878D82A}">
                    <a16:rowId xmlns:a16="http://schemas.microsoft.com/office/drawing/2014/main" val="4075440009"/>
                  </a:ext>
                </a:extLst>
              </a:tr>
            </a:tbl>
          </a:graphicData>
        </a:graphic>
      </p:graphicFrame>
    </p:spTree>
    <p:extLst>
      <p:ext uri="{BB962C8B-B14F-4D97-AF65-F5344CB8AC3E}">
        <p14:creationId xmlns:p14="http://schemas.microsoft.com/office/powerpoint/2010/main" val="34247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5"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6367"/>
            <a:ext cx="5434083" cy="1087081"/>
            <a:chOff x="0" y="-104155"/>
            <a:chExt cx="5434083" cy="1087081"/>
          </a:xfrm>
        </p:grpSpPr>
        <p:grpSp>
          <p:nvGrpSpPr>
            <p:cNvPr id="4" name="Group 3"/>
            <p:cNvGrpSpPr/>
            <p:nvPr/>
          </p:nvGrpSpPr>
          <p:grpSpPr>
            <a:xfrm>
              <a:off x="149690" y="93185"/>
              <a:ext cx="5284393" cy="798185"/>
              <a:chOff x="1" y="23613"/>
              <a:chExt cx="5284393" cy="798185"/>
            </a:xfrm>
          </p:grpSpPr>
          <p:sp>
            <p:nvSpPr>
              <p:cNvPr id="5"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 name="TextBox 5">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2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Cloud 27">
            <a:extLst>
              <a:ext uri="{FF2B5EF4-FFF2-40B4-BE49-F238E27FC236}">
                <a16:creationId xmlns:a16="http://schemas.microsoft.com/office/drawing/2014/main" id="{90A0D09F-1CF0-4A16-83AA-2F217797D253}"/>
              </a:ext>
            </a:extLst>
          </p:cNvPr>
          <p:cNvSpPr/>
          <p:nvPr/>
        </p:nvSpPr>
        <p:spPr>
          <a:xfrm>
            <a:off x="149690" y="1003417"/>
            <a:ext cx="4696354" cy="3220798"/>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9" name="Rectangle 28"/>
          <p:cNvSpPr/>
          <p:nvPr/>
        </p:nvSpPr>
        <p:spPr>
          <a:xfrm>
            <a:off x="529066" y="1422867"/>
            <a:ext cx="4078019" cy="1569660"/>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Dựa</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vào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bảng</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nhận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xét</a:t>
            </a:r>
            <a:r>
              <a:rPr lang="en-US" sz="3200" b="1" dirty="0" smtClean="0">
                <a:latin typeface="#9Slide03 SFU Futura_12" panose="020B0604020202020204" charset="0"/>
                <a:cs typeface="Arial" panose="020B0604020202020204" pitchFamily="34" charset="0"/>
              </a:rPr>
              <a:t> </a:t>
            </a:r>
            <a:r>
              <a:rPr lang="vi-VN" sz="3200" b="1" dirty="0" smtClean="0">
                <a:latin typeface="#9Slide03 SFU Futura_12" panose="020B0604020202020204" charset="0"/>
                <a:cs typeface="Arial" panose="020B0604020202020204" pitchFamily="34" charset="0"/>
              </a:rPr>
              <a:t>cơ </a:t>
            </a:r>
            <a:r>
              <a:rPr lang="vi-VN" sz="3200" b="1" dirty="0">
                <a:latin typeface="#9Slide03 SFU Futura_12" panose="020B0604020202020204" charset="0"/>
                <a:cs typeface="Arial" panose="020B0604020202020204" pitchFamily="34" charset="0"/>
              </a:rPr>
              <a:t>cấu dân số theo nhóm tuổi </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châu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Âu</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32"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960703" y="2896518"/>
            <a:ext cx="979221" cy="12072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730260" y="452104"/>
            <a:ext cx="5666118" cy="954107"/>
          </a:xfrm>
          <a:prstGeom prst="rect">
            <a:avLst/>
          </a:prstGeom>
        </p:spPr>
        <p:txBody>
          <a:bodyPr wrap="square">
            <a:spAutoFit/>
          </a:bodyPr>
          <a:lstStyle/>
          <a:p>
            <a:pPr algn="ctr"/>
            <a:r>
              <a:rPr lang="en-US" sz="2800" b="1" dirty="0" err="1" smtClean="0">
                <a:solidFill>
                  <a:srgbClr val="0033CC"/>
                </a:solidFill>
                <a:latin typeface="#9Slide03 SFU Futura_12" panose="020B0604020202020204" charset="0"/>
                <a:cs typeface="Arial" panose="020B0604020202020204" pitchFamily="34" charset="0"/>
              </a:rPr>
              <a:t>Bảng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cơ</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cấu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dân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số</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theo</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nhóm</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tuổi</a:t>
            </a:r>
            <a:r>
              <a:rPr lang="en-US" sz="2800" b="1" dirty="0" smtClean="0">
                <a:solidFill>
                  <a:srgbClr val="0033CC"/>
                </a:solidFill>
                <a:latin typeface="#9Slide03 SFU Futura_12" panose="020B0604020202020204" charset="0"/>
                <a:cs typeface="Arial" panose="020B0604020202020204" pitchFamily="34" charset="0"/>
              </a:rPr>
              <a:t> ở </a:t>
            </a:r>
            <a:r>
              <a:rPr lang="en-US" sz="2800" b="1" dirty="0" err="1" smtClean="0">
                <a:solidFill>
                  <a:srgbClr val="0033CC"/>
                </a:solidFill>
                <a:latin typeface="#9Slide03 SFU Futura_12" panose="020B0604020202020204" charset="0"/>
                <a:cs typeface="Arial" panose="020B0604020202020204" pitchFamily="34" charset="0"/>
              </a:rPr>
              <a:t>châu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Âu</a:t>
            </a:r>
            <a:r>
              <a:rPr lang="en-US" sz="2800" b="1" dirty="0" smtClean="0">
                <a:solidFill>
                  <a:srgbClr val="0033CC"/>
                </a:solidFill>
                <a:latin typeface="#9Slide03 SFU Futura_12" panose="020B0604020202020204" charset="0"/>
                <a:cs typeface="Arial" panose="020B0604020202020204" pitchFamily="34" charset="0"/>
              </a:rPr>
              <a:t> (%)</a:t>
            </a:r>
            <a:endParaRPr lang="en-US" sz="2800" b="1" dirty="0">
              <a:solidFill>
                <a:srgbClr val="0033CC"/>
              </a:solidFill>
              <a:latin typeface="#9Slide03 SFU Futura_12" panose="020B060402020202020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83784414"/>
              </p:ext>
            </p:extLst>
          </p:nvPr>
        </p:nvGraphicFramePr>
        <p:xfrm>
          <a:off x="5126182" y="1537225"/>
          <a:ext cx="6924768" cy="2407920"/>
        </p:xfrm>
        <a:graphic>
          <a:graphicData uri="http://schemas.openxmlformats.org/drawingml/2006/table">
            <a:tbl>
              <a:tblPr firstRow="1" bandRow="1">
                <a:tableStyleId>{616DA210-FB5B-4158-B5E0-FEB733F419BA}</a:tableStyleId>
              </a:tblPr>
              <a:tblGrid>
                <a:gridCol w="1731192">
                  <a:extLst>
                    <a:ext uri="{9D8B030D-6E8A-4147-A177-3AD203B41FA5}">
                      <a16:colId xmlns:a16="http://schemas.microsoft.com/office/drawing/2014/main" val="3622398061"/>
                    </a:ext>
                  </a:extLst>
                </a:gridCol>
                <a:gridCol w="1731192">
                  <a:extLst>
                    <a:ext uri="{9D8B030D-6E8A-4147-A177-3AD203B41FA5}">
                      <a16:colId xmlns:a16="http://schemas.microsoft.com/office/drawing/2014/main" val="3525688987"/>
                    </a:ext>
                  </a:extLst>
                </a:gridCol>
                <a:gridCol w="1731192">
                  <a:extLst>
                    <a:ext uri="{9D8B030D-6E8A-4147-A177-3AD203B41FA5}">
                      <a16:colId xmlns:a16="http://schemas.microsoft.com/office/drawing/2014/main" val="2409968661"/>
                    </a:ext>
                  </a:extLst>
                </a:gridCol>
                <a:gridCol w="1731192">
                  <a:extLst>
                    <a:ext uri="{9D8B030D-6E8A-4147-A177-3AD203B41FA5}">
                      <a16:colId xmlns:a16="http://schemas.microsoft.com/office/drawing/2014/main" val="1282834482"/>
                    </a:ext>
                  </a:extLst>
                </a:gridCol>
              </a:tblGrid>
              <a:tr h="370840">
                <a:tc>
                  <a:txBody>
                    <a:bodyPr/>
                    <a:lstStyle/>
                    <a:p>
                      <a:r>
                        <a:rPr lang="en-US" sz="2800" dirty="0" err="1" smtClean="0">
                          <a:latin typeface="#9Slide03 SFU Futura_12" panose="020B0604020202020204" charset="0"/>
                        </a:rPr>
                        <a:t>Nhóm</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tuổi</a:t>
                      </a:r>
                      <a:endParaRPr lang="en-US" sz="2800" dirty="0">
                        <a:latin typeface="#9Slide03 SFU Futura_12" panose="020B0604020202020204" charset="0"/>
                      </a:endParaRPr>
                    </a:p>
                  </a:txBody>
                  <a:tcPr>
                    <a:solidFill>
                      <a:srgbClr val="D0F5FE"/>
                    </a:solidFill>
                  </a:tcPr>
                </a:tc>
                <a:tc>
                  <a:txBody>
                    <a:bodyPr/>
                    <a:lstStyle/>
                    <a:p>
                      <a:r>
                        <a:rPr lang="en-US" sz="2800" dirty="0" smtClean="0">
                          <a:latin typeface="#9Slide03 SFU Futura_12" panose="020B0604020202020204" charset="0"/>
                        </a:rPr>
                        <a:t>0 –</a:t>
                      </a:r>
                      <a:r>
                        <a:rPr lang="en-US" sz="2800" baseline="0" dirty="0" smtClean="0">
                          <a:latin typeface="#9Slide03 SFU Futura_12" panose="020B0604020202020204" charset="0"/>
                        </a:rPr>
                        <a:t> 14 </a:t>
                      </a:r>
                      <a:r>
                        <a:rPr lang="en-US" sz="2800" baseline="0" dirty="0" err="1" smtClean="0">
                          <a:latin typeface="#9Slide03 SFU Futura_12" panose="020B0604020202020204" charset="0"/>
                        </a:rPr>
                        <a:t>tuổi</a:t>
                      </a:r>
                      <a:endParaRPr lang="en-US" sz="2800" dirty="0">
                        <a:latin typeface="#9Slide03 SFU Futura_12" panose="020B0604020202020204" charset="0"/>
                      </a:endParaRPr>
                    </a:p>
                  </a:txBody>
                  <a:tcPr>
                    <a:solidFill>
                      <a:srgbClr val="D0F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9Slide03 SFU Futura_12" panose="020B0604020202020204" charset="0"/>
                        </a:rPr>
                        <a:t>15 –</a:t>
                      </a:r>
                      <a:r>
                        <a:rPr lang="en-US" sz="2800" baseline="0" dirty="0" smtClean="0">
                          <a:latin typeface="#9Slide03 SFU Futura_12" panose="020B0604020202020204" charset="0"/>
                        </a:rPr>
                        <a:t> 64 </a:t>
                      </a:r>
                      <a:r>
                        <a:rPr lang="en-US" sz="2800" baseline="0" dirty="0" err="1" smtClean="0">
                          <a:latin typeface="#9Slide03 SFU Futura_12" panose="020B0604020202020204" charset="0"/>
                        </a:rPr>
                        <a:t>tuổi</a:t>
                      </a:r>
                      <a:endParaRPr lang="en-US" sz="2800" dirty="0" smtClean="0">
                        <a:latin typeface="#9Slide03 SFU Futura_12" panose="020B0604020202020204" charset="0"/>
                      </a:endParaRPr>
                    </a:p>
                    <a:p>
                      <a:endParaRPr lang="en-US" sz="2800" dirty="0">
                        <a:latin typeface="#9Slide03 SFU Futura_12" panose="020B0604020202020204" charset="0"/>
                      </a:endParaRPr>
                    </a:p>
                  </a:txBody>
                  <a:tcPr>
                    <a:solidFill>
                      <a:srgbClr val="D0F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smtClean="0">
                          <a:latin typeface="#9Slide03 SFU Futura_12" panose="020B0604020202020204" charset="0"/>
                        </a:rPr>
                        <a:t>Từ</a:t>
                      </a:r>
                      <a:r>
                        <a:rPr lang="en-US" sz="2800" baseline="0" dirty="0" smtClean="0">
                          <a:latin typeface="#9Slide03 SFU Futura_12" panose="020B0604020202020204" charset="0"/>
                        </a:rPr>
                        <a:t> 65 </a:t>
                      </a:r>
                      <a:r>
                        <a:rPr lang="en-US" sz="2800" baseline="0" dirty="0" err="1" smtClean="0">
                          <a:latin typeface="#9Slide03 SFU Futura_12" panose="020B0604020202020204" charset="0"/>
                        </a:rPr>
                        <a:t>tuổi</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trở</a:t>
                      </a:r>
                      <a:r>
                        <a:rPr lang="en-US" sz="2800" baseline="0" dirty="0" smtClean="0">
                          <a:latin typeface="#9Slide03 SFU Futura_12" panose="020B0604020202020204" charset="0"/>
                        </a:rPr>
                        <a:t> </a:t>
                      </a:r>
                      <a:r>
                        <a:rPr lang="en-US" sz="2800" baseline="0" dirty="0" err="1" smtClean="0">
                          <a:latin typeface="#9Slide03 SFU Futura_12" panose="020B0604020202020204" charset="0"/>
                        </a:rPr>
                        <a:t>lên</a:t>
                      </a:r>
                      <a:endParaRPr lang="en-US" sz="2800" dirty="0" smtClean="0">
                        <a:latin typeface="#9Slide03 SFU Futura_12" panose="020B0604020202020204" charset="0"/>
                      </a:endParaRPr>
                    </a:p>
                    <a:p>
                      <a:endParaRPr lang="en-US" sz="2800" dirty="0">
                        <a:latin typeface="#9Slide03 SFU Futura_12" panose="020B0604020202020204" charset="0"/>
                      </a:endParaRPr>
                    </a:p>
                  </a:txBody>
                  <a:tcPr>
                    <a:solidFill>
                      <a:srgbClr val="D0F5FE"/>
                    </a:solidFill>
                  </a:tcPr>
                </a:tc>
                <a:extLst>
                  <a:ext uri="{0D108BD9-81ED-4DB2-BD59-A6C34878D82A}">
                    <a16:rowId xmlns:a16="http://schemas.microsoft.com/office/drawing/2014/main" val="1529982961"/>
                  </a:ext>
                </a:extLst>
              </a:tr>
              <a:tr h="370840">
                <a:tc>
                  <a:txBody>
                    <a:bodyPr/>
                    <a:lstStyle/>
                    <a:p>
                      <a:r>
                        <a:rPr lang="en-US" sz="2800" dirty="0" smtClean="0">
                          <a:latin typeface="#9Slide03 SFU Futura_12" panose="020B0604020202020204" charset="0"/>
                        </a:rPr>
                        <a:t>1990</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20,5</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66,9</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12,6</a:t>
                      </a:r>
                      <a:endParaRPr lang="en-US" sz="2800" dirty="0">
                        <a:latin typeface="#9Slide03 SFU Futura_12" panose="020B0604020202020204" charset="0"/>
                      </a:endParaRPr>
                    </a:p>
                  </a:txBody>
                  <a:tcPr>
                    <a:solidFill>
                      <a:schemeClr val="bg1"/>
                    </a:solidFill>
                  </a:tcPr>
                </a:tc>
                <a:extLst>
                  <a:ext uri="{0D108BD9-81ED-4DB2-BD59-A6C34878D82A}">
                    <a16:rowId xmlns:a16="http://schemas.microsoft.com/office/drawing/2014/main" val="1608325627"/>
                  </a:ext>
                </a:extLst>
              </a:tr>
              <a:tr h="370840">
                <a:tc>
                  <a:txBody>
                    <a:bodyPr/>
                    <a:lstStyle/>
                    <a:p>
                      <a:r>
                        <a:rPr lang="en-US" sz="2800" dirty="0" smtClean="0">
                          <a:latin typeface="#9Slide03 SFU Futura_12" panose="020B0604020202020204" charset="0"/>
                        </a:rPr>
                        <a:t>2020</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16,1</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64,8</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19,1</a:t>
                      </a:r>
                      <a:endParaRPr lang="en-US" sz="2800" dirty="0">
                        <a:latin typeface="#9Slide03 SFU Futura_12" panose="020B0604020202020204" charset="0"/>
                      </a:endParaRPr>
                    </a:p>
                  </a:txBody>
                  <a:tcPr>
                    <a:solidFill>
                      <a:schemeClr val="bg1"/>
                    </a:solidFill>
                  </a:tcPr>
                </a:tc>
                <a:extLst>
                  <a:ext uri="{0D108BD9-81ED-4DB2-BD59-A6C34878D82A}">
                    <a16:rowId xmlns:a16="http://schemas.microsoft.com/office/drawing/2014/main" val="376457932"/>
                  </a:ext>
                </a:extLst>
              </a:tr>
            </a:tbl>
          </a:graphicData>
        </a:graphic>
      </p:graphicFrame>
      <p:grpSp>
        <p:nvGrpSpPr>
          <p:cNvPr id="14" name="Group 13"/>
          <p:cNvGrpSpPr/>
          <p:nvPr/>
        </p:nvGrpSpPr>
        <p:grpSpPr>
          <a:xfrm>
            <a:off x="253659" y="4347298"/>
            <a:ext cx="11797291" cy="2381544"/>
            <a:chOff x="734584" y="85390"/>
            <a:chExt cx="11624390" cy="6959348"/>
          </a:xfrm>
        </p:grpSpPr>
        <p:sp>
          <p:nvSpPr>
            <p:cNvPr id="15" name="Rectangle 14"/>
            <p:cNvSpPr/>
            <p:nvPr/>
          </p:nvSpPr>
          <p:spPr>
            <a:xfrm>
              <a:off x="734584" y="85390"/>
              <a:ext cx="11202590" cy="5895093"/>
            </a:xfrm>
            <a:prstGeom prst="rect">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845985" y="474529"/>
              <a:ext cx="11308798" cy="638324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925769" y="929149"/>
              <a:ext cx="11433205" cy="611558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9" name="Rectangle 18"/>
          <p:cNvSpPr/>
          <p:nvPr/>
        </p:nvSpPr>
        <p:spPr>
          <a:xfrm>
            <a:off x="387612" y="4947233"/>
            <a:ext cx="4287151" cy="461665"/>
          </a:xfrm>
          <a:prstGeom prst="rect">
            <a:avLst/>
          </a:prstGeom>
        </p:spPr>
        <p:txBody>
          <a:bodyPr wrap="square">
            <a:spAutoFit/>
          </a:bodyPr>
          <a:lstStyle/>
          <a:p>
            <a:pPr algn="ctr"/>
            <a:r>
              <a:rPr lang="en-US" sz="2400" b="1" dirty="0" err="1" smtClean="0">
                <a:latin typeface="#9Slide03 SFU Futura_12" panose="020B0604020202020204" charset="0"/>
                <a:cs typeface="Arial" panose="020B0604020202020204" pitchFamily="34" charset="0"/>
              </a:rPr>
              <a:t>Tỉ</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lệ</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dưới</a:t>
            </a:r>
            <a:r>
              <a:rPr lang="en-US" sz="2400" b="1" dirty="0" smtClean="0">
                <a:latin typeface="#9Slide03 SFU Futura_12" panose="020B0604020202020204" charset="0"/>
                <a:cs typeface="Arial" panose="020B0604020202020204" pitchFamily="34" charset="0"/>
              </a:rPr>
              <a:t> 15 </a:t>
            </a:r>
            <a:r>
              <a:rPr lang="en-US" sz="2400" b="1" dirty="0" err="1" smtClean="0">
                <a:latin typeface="#9Slide03 SFU Futura_12" panose="020B0604020202020204" charset="0"/>
                <a:cs typeface="Arial" panose="020B0604020202020204" pitchFamily="34" charset="0"/>
              </a:rPr>
              <a:t>tuổi</a:t>
            </a:r>
            <a:r>
              <a:rPr lang="en-US" sz="2400" b="1" dirty="0" smtClean="0">
                <a:latin typeface="#9Slide03 SFU Futura_12" panose="020B0604020202020204" charset="0"/>
                <a:cs typeface="Arial" panose="020B0604020202020204" pitchFamily="34" charset="0"/>
              </a:rPr>
              <a:t>: …………….</a:t>
            </a:r>
            <a:endParaRPr lang="en-US" sz="2400" b="1" dirty="0">
              <a:latin typeface="#9Slide03 SFU Futura_12" panose="020B0604020202020204" charset="0"/>
              <a:cs typeface="Arial" panose="020B0604020202020204" pitchFamily="34" charset="0"/>
            </a:endParaRPr>
          </a:p>
        </p:txBody>
      </p:sp>
      <p:sp>
        <p:nvSpPr>
          <p:cNvPr id="20" name="Rectangle 19"/>
          <p:cNvSpPr/>
          <p:nvPr/>
        </p:nvSpPr>
        <p:spPr>
          <a:xfrm>
            <a:off x="365084" y="5445191"/>
            <a:ext cx="4287151" cy="461665"/>
          </a:xfrm>
          <a:prstGeom prst="rect">
            <a:avLst/>
          </a:prstGeom>
        </p:spPr>
        <p:txBody>
          <a:bodyPr wrap="square">
            <a:spAutoFit/>
          </a:bodyPr>
          <a:lstStyle/>
          <a:p>
            <a:pPr algn="ctr"/>
            <a:r>
              <a:rPr lang="en-US" sz="2400" b="1" dirty="0" err="1" smtClean="0">
                <a:latin typeface="#9Slide03 SFU Futura_12" panose="020B0604020202020204" charset="0"/>
                <a:cs typeface="Arial" panose="020B0604020202020204" pitchFamily="34" charset="0"/>
              </a:rPr>
              <a:t>Tỉ</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lệ</a:t>
            </a:r>
            <a:r>
              <a:rPr lang="en-US" sz="2400" b="1" dirty="0" smtClean="0">
                <a:latin typeface="#9Slide03 SFU Futura_12" panose="020B0604020202020204" charset="0"/>
                <a:cs typeface="Arial" panose="020B0604020202020204" pitchFamily="34" charset="0"/>
              </a:rPr>
              <a:t> </a:t>
            </a:r>
            <a:r>
              <a:rPr lang="en-US" sz="2400" b="1" dirty="0" err="1" smtClean="0">
                <a:latin typeface="#9Slide03 SFU Futura_12" panose="020B0604020202020204" charset="0"/>
                <a:cs typeface="Arial" panose="020B0604020202020204" pitchFamily="34" charset="0"/>
              </a:rPr>
              <a:t>trên</a:t>
            </a:r>
            <a:r>
              <a:rPr lang="en-US" sz="2400" b="1" dirty="0" smtClean="0">
                <a:latin typeface="#9Slide03 SFU Futura_12" panose="020B0604020202020204" charset="0"/>
                <a:cs typeface="Arial" panose="020B0604020202020204" pitchFamily="34" charset="0"/>
              </a:rPr>
              <a:t> 65 </a:t>
            </a:r>
            <a:r>
              <a:rPr lang="en-US" sz="2400" b="1" dirty="0" err="1" smtClean="0">
                <a:latin typeface="#9Slide03 SFU Futura_12" panose="020B0604020202020204" charset="0"/>
                <a:cs typeface="Arial" panose="020B0604020202020204" pitchFamily="34" charset="0"/>
              </a:rPr>
              <a:t>tuổi</a:t>
            </a:r>
            <a:r>
              <a:rPr lang="en-US" sz="2400" b="1" dirty="0" smtClean="0">
                <a:latin typeface="#9Slide03 SFU Futura_12" panose="020B0604020202020204" charset="0"/>
                <a:cs typeface="Arial" panose="020B0604020202020204" pitchFamily="34" charset="0"/>
              </a:rPr>
              <a:t>: …………….</a:t>
            </a:r>
            <a:endParaRPr lang="en-US" sz="2400" b="1" dirty="0">
              <a:latin typeface="#9Slide03 SFU Futura_12" panose="020B0604020202020204" charset="0"/>
              <a:cs typeface="Arial" panose="020B0604020202020204" pitchFamily="34" charset="0"/>
            </a:endParaRPr>
          </a:p>
        </p:txBody>
      </p:sp>
      <p:sp>
        <p:nvSpPr>
          <p:cNvPr id="21" name="Rectangle 20"/>
          <p:cNvSpPr/>
          <p:nvPr/>
        </p:nvSpPr>
        <p:spPr>
          <a:xfrm>
            <a:off x="2497867" y="4792879"/>
            <a:ext cx="4287151" cy="461665"/>
          </a:xfrm>
          <a:prstGeom prst="rect">
            <a:avLst/>
          </a:prstGeom>
        </p:spPr>
        <p:txBody>
          <a:bodyPr wrap="square">
            <a:spAutoFit/>
          </a:bodyPr>
          <a:lstStyle/>
          <a:p>
            <a:pPr algn="ctr"/>
            <a:r>
              <a:rPr lang="en-US" sz="2400" b="1" dirty="0" err="1" smtClean="0">
                <a:solidFill>
                  <a:srgbClr val="009933"/>
                </a:solidFill>
                <a:latin typeface="#9Slide03 SFU Futura_12" panose="020B0604020202020204" charset="0"/>
                <a:cs typeface="Arial" panose="020B0604020202020204" pitchFamily="34" charset="0"/>
              </a:rPr>
              <a:t>Thấp</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và</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có</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xu</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hướng</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giảm</a:t>
            </a:r>
            <a:endParaRPr lang="en-US" sz="2400" b="1" dirty="0">
              <a:solidFill>
                <a:srgbClr val="009933"/>
              </a:solidFill>
              <a:latin typeface="#9Slide03 SFU Futura_12" panose="020B0604020202020204" charset="0"/>
              <a:cs typeface="Arial" panose="020B0604020202020204" pitchFamily="34" charset="0"/>
            </a:endParaRPr>
          </a:p>
        </p:txBody>
      </p:sp>
      <p:sp>
        <p:nvSpPr>
          <p:cNvPr id="22" name="Rectangle 21"/>
          <p:cNvSpPr/>
          <p:nvPr/>
        </p:nvSpPr>
        <p:spPr>
          <a:xfrm>
            <a:off x="2568994" y="5316730"/>
            <a:ext cx="3895223" cy="461665"/>
          </a:xfrm>
          <a:prstGeom prst="rect">
            <a:avLst/>
          </a:prstGeom>
        </p:spPr>
        <p:txBody>
          <a:bodyPr wrap="square">
            <a:spAutoFit/>
          </a:bodyPr>
          <a:lstStyle/>
          <a:p>
            <a:pPr algn="ctr"/>
            <a:r>
              <a:rPr lang="en-US" sz="2400" b="1" dirty="0" smtClean="0">
                <a:solidFill>
                  <a:srgbClr val="009933"/>
                </a:solidFill>
                <a:latin typeface="#9Slide03 SFU Futura_12" panose="020B0604020202020204" charset="0"/>
                <a:cs typeface="Arial" panose="020B0604020202020204" pitchFamily="34" charset="0"/>
              </a:rPr>
              <a:t>Cao </a:t>
            </a:r>
            <a:r>
              <a:rPr lang="en-US" sz="2400" b="1" dirty="0" err="1" smtClean="0">
                <a:solidFill>
                  <a:srgbClr val="009933"/>
                </a:solidFill>
                <a:latin typeface="#9Slide03 SFU Futura_12" panose="020B0604020202020204" charset="0"/>
                <a:cs typeface="Arial" panose="020B0604020202020204" pitchFamily="34" charset="0"/>
              </a:rPr>
              <a:t>và</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có</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xu</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hướng</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tăng</a:t>
            </a:r>
            <a:endParaRPr lang="en-US" sz="2400" b="1" dirty="0">
              <a:solidFill>
                <a:srgbClr val="009933"/>
              </a:solidFill>
              <a:latin typeface="#9Slide03 SFU Futura_12" panose="020B0604020202020204" charset="0"/>
              <a:cs typeface="Arial" panose="020B0604020202020204" pitchFamily="34" charset="0"/>
            </a:endParaRPr>
          </a:p>
        </p:txBody>
      </p:sp>
      <p:pic>
        <p:nvPicPr>
          <p:cNvPr id="2050" name="Picture 2" descr="VỀ CHÚNG TÔI - GIẤP CÁ EXTRA"/>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594" t="28347" r="7452" b="29607"/>
          <a:stretch/>
        </p:blipFill>
        <p:spPr bwMode="auto">
          <a:xfrm>
            <a:off x="1196546" y="6008380"/>
            <a:ext cx="855864" cy="43379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777837" y="5918955"/>
            <a:ext cx="3706333" cy="523220"/>
          </a:xfrm>
          <a:prstGeom prst="rect">
            <a:avLst/>
          </a:prstGeom>
        </p:spPr>
        <p:txBody>
          <a:bodyPr wrap="square">
            <a:spAutoFit/>
          </a:bodyPr>
          <a:lstStyle/>
          <a:p>
            <a:pPr algn="ctr"/>
            <a:r>
              <a:rPr lang="en-US" sz="2800" b="1" dirty="0" err="1" smtClean="0">
                <a:solidFill>
                  <a:srgbClr val="FF0000"/>
                </a:solidFill>
                <a:latin typeface="#9Slide03 SFU Futura_12" panose="020B0604020202020204" charset="0"/>
                <a:cs typeface="Arial" panose="020B0604020202020204" pitchFamily="34" charset="0"/>
              </a:rPr>
              <a:t>Cơ</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cấu</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dân</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số</a:t>
            </a:r>
            <a:r>
              <a:rPr lang="en-US" sz="2800" b="1" dirty="0" smtClean="0">
                <a:solidFill>
                  <a:srgbClr val="FF0000"/>
                </a:solidFill>
                <a:latin typeface="#9Slide03 SFU Futura_12" panose="020B0604020202020204" charset="0"/>
                <a:cs typeface="Arial" panose="020B0604020202020204" pitchFamily="34" charset="0"/>
              </a:rPr>
              <a:t> GIÀ</a:t>
            </a:r>
            <a:endParaRPr lang="en-US" sz="2800" b="1" dirty="0">
              <a:solidFill>
                <a:srgbClr val="FF0000"/>
              </a:solidFill>
              <a:latin typeface="#9Slide03 SFU Futura_12" panose="020B0604020202020204" charset="0"/>
              <a:cs typeface="Arial" panose="020B0604020202020204" pitchFamily="34" charset="0"/>
            </a:endParaRPr>
          </a:p>
        </p:txBody>
      </p:sp>
      <p:pic>
        <p:nvPicPr>
          <p:cNvPr id="2052" name="Picture 4" descr="Véc tơ đồ họa tuổi Già Ảnh minh Họa - cao tuổi png tải về - Miễn phí trong  suốt Hành Vi Con Người png Tải về."/>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6667" b="100000" l="10000" r="90000">
                        <a14:foregroundMark x1="27556" y1="6232" x2="35889" y2="24783"/>
                        <a14:foregroundMark x1="69000" y1="13043" x2="77333" y2="20797"/>
                        <a14:foregroundMark x1="64333" y1="14203" x2="61778" y2="23333"/>
                        <a14:foregroundMark x1="61778" y1="25217" x2="78778" y2="26449"/>
                        <a14:foregroundMark x1="75556" y1="13261" x2="84556" y2="25725"/>
                        <a14:foregroundMark x1="65778" y1="12536" x2="52778" y2="22681"/>
                        <a14:foregroundMark x1="38778" y1="8551" x2="38778" y2="8551"/>
                        <a14:foregroundMark x1="38778" y1="8551" x2="38778" y2="8551"/>
                        <a14:foregroundMark x1="11778" y1="36087" x2="16111" y2="47319"/>
                        <a14:foregroundMark x1="64000" y1="81449" x2="68333" y2="89855"/>
                        <a14:foregroundMark x1="79889" y1="79783" x2="75111" y2="91522"/>
                        <a14:foregroundMark x1="26556" y1="92464" x2="82778" y2="90797"/>
                        <a14:foregroundMark x1="82000" y1="89855" x2="86667" y2="92464"/>
                        <a14:foregroundMark x1="85667" y1="90797" x2="64667" y2="92464"/>
                        <a14:foregroundMark x1="79889" y1="89203" x2="87778" y2="90145"/>
                        <a14:foregroundMark x1="87778" y1="89638" x2="87778" y2="89638"/>
                        <a14:foregroundMark x1="18889" y1="89855" x2="52444" y2="89638"/>
                        <a14:foregroundMark x1="18556" y1="91087" x2="27556" y2="92464"/>
                        <a14:foregroundMark x1="69000" y1="11594" x2="69000" y2="11594"/>
                        <a14:foregroundMark x1="69000" y1="11594" x2="69000" y2="11594"/>
                        <a14:foregroundMark x1="28667" y1="6667" x2="39111" y2="11812"/>
                        <a14:foregroundMark x1="77333" y1="34420" x2="75111" y2="75072"/>
                        <a14:foregroundMark x1="56444" y1="34855" x2="63667" y2="74348"/>
                        <a14:foregroundMark x1="59000" y1="34420" x2="62889" y2="40072"/>
                        <a14:foregroundMark x1="75889" y1="32754" x2="86000" y2="41449"/>
                        <a14:foregroundMark x1="80889" y1="44058" x2="80556" y2="55797"/>
                        <a14:foregroundMark x1="60778" y1="33696" x2="68333" y2="37464"/>
                        <a14:foregroundMark x1="68000" y1="34855" x2="68000" y2="34855"/>
                      </a14:backgroundRemoval>
                    </a14:imgEffect>
                  </a14:imgLayer>
                </a14:imgProps>
              </a:ext>
              <a:ext uri="{28A0092B-C50C-407E-A947-70E740481C1C}">
                <a14:useLocalDpi xmlns:a14="http://schemas.microsoft.com/office/drawing/2010/main" val="0"/>
              </a:ext>
            </a:extLst>
          </a:blip>
          <a:srcRect/>
          <a:stretch>
            <a:fillRect/>
          </a:stretch>
        </p:blipFill>
        <p:spPr bwMode="auto">
          <a:xfrm>
            <a:off x="10582994" y="4576546"/>
            <a:ext cx="1404732" cy="2153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Ề CHÚNG TÔI - GIẤP CÁ EXTRA"/>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594" t="28347" r="7452" b="29607"/>
          <a:stretch/>
        </p:blipFill>
        <p:spPr bwMode="auto">
          <a:xfrm>
            <a:off x="5657901" y="5915915"/>
            <a:ext cx="855864" cy="43379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219823" y="5889043"/>
            <a:ext cx="2038385" cy="461665"/>
          </a:xfrm>
          <a:prstGeom prst="rect">
            <a:avLst/>
          </a:prstGeom>
        </p:spPr>
        <p:txBody>
          <a:bodyPr wrap="square">
            <a:spAutoFit/>
          </a:bodyPr>
          <a:lstStyle/>
          <a:p>
            <a:pPr algn="ctr"/>
            <a:r>
              <a:rPr lang="en-US" sz="2400" b="1" dirty="0" err="1" smtClean="0">
                <a:solidFill>
                  <a:srgbClr val="009933"/>
                </a:solidFill>
                <a:latin typeface="#9Slide03 SFU Futura_12" panose="020B0604020202020204" charset="0"/>
                <a:cs typeface="Arial" panose="020B0604020202020204" pitchFamily="34" charset="0"/>
              </a:rPr>
              <a:t>Hậu</a:t>
            </a:r>
            <a:r>
              <a:rPr lang="en-US" sz="2400" b="1" dirty="0" smtClean="0">
                <a:solidFill>
                  <a:srgbClr val="009933"/>
                </a:solidFill>
                <a:latin typeface="#9Slide03 SFU Futura_12" panose="020B0604020202020204" charset="0"/>
                <a:cs typeface="Arial" panose="020B0604020202020204" pitchFamily="34" charset="0"/>
              </a:rPr>
              <a:t> </a:t>
            </a:r>
            <a:r>
              <a:rPr lang="en-US" sz="2400" b="1" dirty="0" err="1" smtClean="0">
                <a:solidFill>
                  <a:srgbClr val="009933"/>
                </a:solidFill>
                <a:latin typeface="#9Slide03 SFU Futura_12" panose="020B0604020202020204" charset="0"/>
                <a:cs typeface="Arial" panose="020B0604020202020204" pitchFamily="34" charset="0"/>
              </a:rPr>
              <a:t>quả</a:t>
            </a:r>
            <a:r>
              <a:rPr lang="en-US" sz="2400" b="1" dirty="0" smtClean="0">
                <a:solidFill>
                  <a:srgbClr val="009933"/>
                </a:solidFill>
                <a:latin typeface="#9Slide03 SFU Futura_12" panose="020B0604020202020204" charset="0"/>
                <a:cs typeface="Arial" panose="020B0604020202020204" pitchFamily="34" charset="0"/>
              </a:rPr>
              <a:t>?</a:t>
            </a:r>
            <a:endParaRPr lang="en-US" sz="2400" b="1" dirty="0">
              <a:solidFill>
                <a:srgbClr val="009933"/>
              </a:solidFill>
              <a:latin typeface="#9Slide03 SFU Futura_12" panose="020B0604020202020204" charset="0"/>
              <a:cs typeface="Arial" panose="020B0604020202020204" pitchFamily="34" charset="0"/>
            </a:endParaRPr>
          </a:p>
        </p:txBody>
      </p:sp>
      <p:sp>
        <p:nvSpPr>
          <p:cNvPr id="30" name="Rectangle 29"/>
          <p:cNvSpPr/>
          <p:nvPr/>
        </p:nvSpPr>
        <p:spPr>
          <a:xfrm>
            <a:off x="7546558" y="4651388"/>
            <a:ext cx="3078267" cy="2062103"/>
          </a:xfrm>
          <a:prstGeom prst="rect">
            <a:avLst/>
          </a:prstGeom>
        </p:spPr>
        <p:txBody>
          <a:bodyPr wrap="square">
            <a:spAutoFit/>
          </a:bodyPr>
          <a:lstStyle/>
          <a:p>
            <a:r>
              <a:rPr lang="en-US" sz="3200" b="1" dirty="0" err="1" smtClean="0">
                <a:solidFill>
                  <a:srgbClr val="FF0000"/>
                </a:solidFill>
                <a:latin typeface="#9Slide03 SFU Futura_12" panose="020B0604020202020204" charset="0"/>
                <a:cs typeface="Arial" panose="020B0604020202020204" pitchFamily="34" charset="0"/>
              </a:rPr>
              <a:t>Thiếu</a:t>
            </a:r>
            <a:r>
              <a:rPr lang="en-US" sz="3200" b="1" dirty="0" smtClean="0">
                <a:solidFill>
                  <a:srgbClr val="FF0000"/>
                </a:solidFill>
                <a:latin typeface="#9Slide03 SFU Futura_12" panose="020B0604020202020204" charset="0"/>
                <a:cs typeface="Arial" panose="020B0604020202020204" pitchFamily="34" charset="0"/>
              </a:rPr>
              <a:t> </a:t>
            </a:r>
          </a:p>
          <a:p>
            <a:r>
              <a:rPr lang="en-US" sz="3200" b="1" dirty="0">
                <a:solidFill>
                  <a:srgbClr val="FF0000"/>
                </a:solidFill>
                <a:latin typeface="#9Slide03 SFU Futura_12" panose="020B0604020202020204" charset="0"/>
                <a:cs typeface="Arial" panose="020B0604020202020204" pitchFamily="34" charset="0"/>
              </a:rPr>
              <a:t> </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hụt</a:t>
            </a:r>
            <a:r>
              <a:rPr lang="en-US" sz="3200" b="1" dirty="0" smtClean="0">
                <a:solidFill>
                  <a:srgbClr val="FF0000"/>
                </a:solidFill>
                <a:latin typeface="#9Slide03 SFU Futura_12" panose="020B0604020202020204" charset="0"/>
                <a:cs typeface="Arial" panose="020B0604020202020204" pitchFamily="34" charset="0"/>
              </a:rPr>
              <a:t> </a:t>
            </a:r>
          </a:p>
          <a:p>
            <a:r>
              <a:rPr lang="en-US" sz="3200" b="1" dirty="0">
                <a:solidFill>
                  <a:srgbClr val="FF0000"/>
                </a:solidFill>
                <a:latin typeface="#9Slide03 SFU Futura_12" panose="020B0604020202020204" charset="0"/>
                <a:cs typeface="Arial" panose="020B0604020202020204" pitchFamily="34" charset="0"/>
              </a:rPr>
              <a:t> </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lao</a:t>
            </a:r>
            <a:r>
              <a:rPr lang="en-US" sz="3200" b="1" dirty="0" smtClean="0">
                <a:solidFill>
                  <a:srgbClr val="FF0000"/>
                </a:solidFill>
                <a:latin typeface="#9Slide03 SFU Futura_12" panose="020B0604020202020204" charset="0"/>
                <a:cs typeface="Arial" panose="020B0604020202020204" pitchFamily="34" charset="0"/>
              </a:rPr>
              <a:t> </a:t>
            </a:r>
          </a:p>
          <a:p>
            <a:r>
              <a:rPr lang="en-US" sz="3200" b="1" dirty="0">
                <a:solidFill>
                  <a:srgbClr val="FF0000"/>
                </a:solidFill>
                <a:latin typeface="#9Slide03 SFU Futura_12" panose="020B0604020202020204" charset="0"/>
                <a:cs typeface="Arial" panose="020B0604020202020204" pitchFamily="34" charset="0"/>
              </a:rPr>
              <a:t> </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động</a:t>
            </a:r>
            <a:r>
              <a:rPr lang="en-US" sz="3200" b="1" dirty="0" smtClean="0">
                <a:solidFill>
                  <a:srgbClr val="FF0000"/>
                </a:solidFill>
                <a:latin typeface="#9Slide03 SFU Futura_12" panose="020B0604020202020204" charset="0"/>
                <a:cs typeface="Arial" panose="020B0604020202020204" pitchFamily="34" charset="0"/>
              </a:rPr>
              <a:t>  </a:t>
            </a:r>
            <a:endParaRPr lang="en-US" sz="3200" dirty="0">
              <a:solidFill>
                <a:srgbClr val="FF0000"/>
              </a:solidFill>
            </a:endParaRPr>
          </a:p>
        </p:txBody>
      </p:sp>
    </p:spTree>
    <p:extLst>
      <p:ext uri="{BB962C8B-B14F-4D97-AF65-F5344CB8AC3E}">
        <p14:creationId xmlns:p14="http://schemas.microsoft.com/office/powerpoint/2010/main" val="257335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fade">
                                      <p:cBhvr>
                                        <p:cTn id="44" dur="500"/>
                                        <p:tgtEl>
                                          <p:spTgt spid="20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2052"/>
                                        </p:tgtEl>
                                        <p:attrNameLst>
                                          <p:attrName>style.visibility</p:attrName>
                                        </p:attrNameLst>
                                      </p:cBhvr>
                                      <p:to>
                                        <p:strVal val="visible"/>
                                      </p:to>
                                    </p:set>
                                    <p:animEffect transition="in" filter="fade">
                                      <p:cBhvr>
                                        <p:cTn id="50" dur="500"/>
                                        <p:tgtEl>
                                          <p:spTgt spid="205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5" grpId="0"/>
      <p:bldP spid="19" grpId="0"/>
      <p:bldP spid="20" grpId="0"/>
      <p:bldP spid="21" grpId="0"/>
      <p:bldP spid="22" grpId="0"/>
      <p:bldP spid="24" grpId="0"/>
      <p:bldP spid="2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77154" y="985418"/>
            <a:ext cx="4889615" cy="432358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0" name="Rectangle 9"/>
          <p:cNvSpPr/>
          <p:nvPr/>
        </p:nvSpPr>
        <p:spPr>
          <a:xfrm>
            <a:off x="777154" y="5416938"/>
            <a:ext cx="4516321" cy="1421928"/>
          </a:xfrm>
          <a:prstGeom prst="rect">
            <a:avLst/>
          </a:prstGeom>
        </p:spPr>
        <p:txBody>
          <a:bodyPr wrap="square">
            <a:spAutoFit/>
          </a:bodyPr>
          <a:lstStyle/>
          <a:p>
            <a:pPr algn="just">
              <a:lnSpc>
                <a:spcPct val="120000"/>
              </a:lnSpc>
            </a:pPr>
            <a:r>
              <a:rPr lang="en-US" sz="2400" b="1" dirty="0" err="1">
                <a:latin typeface="#9Slide03 SFU Futura_12" panose="020B0604020202020204" charset="0"/>
                <a:ea typeface="Tahoma" panose="020B0604030504040204" pitchFamily="34" charset="0"/>
                <a:cs typeface="Times New Roman" panose="02020603050405020304" pitchFamily="18" charset="0"/>
              </a:rPr>
              <a:t>Cô</a:t>
            </a:r>
            <a:r>
              <a:rPr lang="en-US" sz="2400" b="1" dirty="0">
                <a:latin typeface="#9Slide03 SFU Futura_12" panose="020B0604020202020204" charset="0"/>
                <a:ea typeface="Tahoma" panose="020B0604030504040204" pitchFamily="34" charset="0"/>
                <a:cs typeface="Times New Roman" panose="02020603050405020304" pitchFamily="18" charset="0"/>
              </a:rPr>
              <a:t> Ilona von </a:t>
            </a:r>
            <a:r>
              <a:rPr lang="en-US" sz="2400" b="1" dirty="0" err="1">
                <a:latin typeface="#9Slide03 SFU Futura_12" panose="020B0604020202020204" charset="0"/>
                <a:ea typeface="Tahoma" panose="020B0604030504040204" pitchFamily="34" charset="0"/>
                <a:cs typeface="Times New Roman" panose="02020603050405020304" pitchFamily="18" charset="0"/>
              </a:rPr>
              <a:t>Haldenwang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tổ</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chức</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sinh</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nhật</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lần</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thứ</a:t>
            </a:r>
            <a:r>
              <a:rPr lang="en-US" sz="2400" b="1" dirty="0">
                <a:latin typeface="#9Slide03 SFU Futura_12" panose="020B0604020202020204" charset="0"/>
                <a:ea typeface="Tahoma" panose="020B0604030504040204" pitchFamily="34" charset="0"/>
                <a:cs typeface="Times New Roman" panose="02020603050405020304" pitchFamily="18" charset="0"/>
              </a:rPr>
              <a:t> 94 </a:t>
            </a:r>
            <a:r>
              <a:rPr lang="en-US" sz="2400" b="1" dirty="0" err="1">
                <a:latin typeface="#9Slide03 SFU Futura_12" panose="020B0604020202020204" charset="0"/>
                <a:ea typeface="Tahoma" panose="020B0604030504040204" pitchFamily="34" charset="0"/>
                <a:cs typeface="Times New Roman" panose="02020603050405020304" pitchFamily="18" charset="0"/>
              </a:rPr>
              <a:t>cho</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mẹ</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trong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viện</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dưỡng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lão</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tại</a:t>
            </a:r>
            <a:r>
              <a:rPr lang="en-US" sz="2400" b="1" dirty="0">
                <a:latin typeface="#9Slide03 SFU Futura_12" panose="020B0604020202020204" charset="0"/>
                <a:ea typeface="Tahoma" panose="020B0604030504040204" pitchFamily="34" charset="0"/>
                <a:cs typeface="Times New Roman" panose="02020603050405020304" pitchFamily="18" charset="0"/>
              </a:rPr>
              <a:t> Ba Lan</a:t>
            </a:r>
            <a:endParaRPr lang="en-US" sz="2000" b="1" dirty="0">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1" name="Picture 10"/>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537423" y="948795"/>
            <a:ext cx="5180665" cy="436020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Rectangle 11"/>
          <p:cNvSpPr/>
          <p:nvPr/>
        </p:nvSpPr>
        <p:spPr>
          <a:xfrm>
            <a:off x="7499923" y="5416938"/>
            <a:ext cx="4075159" cy="1421928"/>
          </a:xfrm>
          <a:prstGeom prst="rect">
            <a:avLst/>
          </a:prstGeom>
        </p:spPr>
        <p:txBody>
          <a:bodyPr wrap="square">
            <a:spAutoFit/>
          </a:bodyPr>
          <a:lstStyle/>
          <a:p>
            <a:pPr algn="just">
              <a:lnSpc>
                <a:spcPct val="120000"/>
              </a:lnSpc>
            </a:pPr>
            <a:r>
              <a:rPr lang="en-US" sz="2400" b="1" dirty="0" err="1">
                <a:latin typeface="#9Slide03 SFU Futura_12" panose="020B0604020202020204" charset="0"/>
                <a:ea typeface="Tahoma" panose="020B0604030504040204" pitchFamily="34" charset="0"/>
                <a:cs typeface="Times New Roman" panose="02020603050405020304" pitchFamily="18" charset="0"/>
              </a:rPr>
              <a:t>Những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chú</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chó</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là</a:t>
            </a:r>
            <a:r>
              <a:rPr lang="en-US" sz="2400" b="1" dirty="0">
                <a:latin typeface="#9Slide03 SFU Futura_12" panose="020B0604020202020204" charset="0"/>
                <a:ea typeface="Tahoma" panose="020B0604030504040204" pitchFamily="34" charset="0"/>
                <a:cs typeface="Times New Roman" panose="02020603050405020304" pitchFamily="18" charset="0"/>
              </a:rPr>
              <a:t> con </a:t>
            </a:r>
            <a:r>
              <a:rPr lang="en-US" sz="2400" b="1" dirty="0" err="1">
                <a:latin typeface="#9Slide03 SFU Futura_12" panose="020B0604020202020204" charset="0"/>
                <a:ea typeface="Tahoma" panose="020B0604030504040204" pitchFamily="34" charset="0"/>
                <a:cs typeface="Times New Roman" panose="02020603050405020304" pitchFamily="18" charset="0"/>
              </a:rPr>
              <a:t>vật</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nuôi</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yêu</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quý</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luôn</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đồng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hành</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cùng</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người</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cao</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tuổi</a:t>
            </a:r>
            <a:r>
              <a:rPr lang="en-US" sz="2400" b="1" dirty="0">
                <a:latin typeface="#9Slide03 SFU Futura_12" panose="020B0604020202020204" charset="0"/>
                <a:ea typeface="Tahoma" panose="020B0604030504040204" pitchFamily="34" charset="0"/>
                <a:cs typeface="Times New Roman" panose="02020603050405020304" pitchFamily="18" charset="0"/>
              </a:rPr>
              <a:t> ở </a:t>
            </a:r>
            <a:r>
              <a:rPr lang="en-US" sz="2400" b="1" dirty="0" err="1">
                <a:latin typeface="#9Slide03 SFU Futura_12" panose="020B0604020202020204" charset="0"/>
                <a:ea typeface="Tahoma" panose="020B0604030504040204" pitchFamily="34" charset="0"/>
                <a:cs typeface="Times New Roman" panose="02020603050405020304" pitchFamily="18" charset="0"/>
              </a:rPr>
              <a:t>Pháp</a:t>
            </a:r>
            <a:endParaRPr lang="en-US" sz="2000" b="1" dirty="0">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8194" name="Picture 2" descr="Tập thể dục Biểu tượng - Những người già, và trẻ em png tải về - Miễn phí  trong suốt Quan Hệ Công Chúng png Tải về."/>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500" b="50781" l="64222" r="85667">
                        <a14:foregroundMark x1="71667" y1="40000" x2="71667" y2="40000"/>
                        <a14:foregroundMark x1="71667" y1="37969" x2="71667" y2="37969"/>
                        <a14:foregroundMark x1="75778" y1="35000" x2="75778" y2="35000"/>
                        <a14:foregroundMark x1="71222" y1="12812" x2="71222" y2="12812"/>
                        <a14:foregroundMark x1="80444" y1="16250" x2="80444" y2="16250"/>
                        <a14:foregroundMark x1="79000" y1="17813" x2="79000" y2="17813"/>
                        <a14:foregroundMark x1="74444" y1="16875" x2="74444" y2="16875"/>
                        <a14:foregroundMark x1="75889" y1="16563" x2="75889" y2="16563"/>
                        <a14:foregroundMark x1="68000" y1="18281" x2="68000" y2="18281"/>
                        <a14:foregroundMark x1="68000" y1="17813" x2="68000" y2="17813"/>
                        <a14:foregroundMark x1="85667" y1="20781" x2="85667" y2="20781"/>
                        <a14:foregroundMark x1="85667" y1="20469" x2="85667" y2="20469"/>
                        <a14:foregroundMark x1="64333" y1="39844" x2="64333" y2="39844"/>
                        <a14:foregroundMark x1="65222" y1="40469" x2="65222" y2="40469"/>
                        <a14:foregroundMark x1="65222" y1="40781" x2="65222" y2="40781"/>
                        <a14:foregroundMark x1="65889" y1="42031" x2="65889" y2="42031"/>
                        <a14:foregroundMark x1="76889" y1="50781" x2="76889" y2="50781"/>
                        <a14:foregroundMark x1="79333" y1="49844" x2="79333" y2="49844"/>
                      </a14:backgroundRemoval>
                    </a14:imgEffect>
                  </a14:imgLayer>
                </a14:imgProps>
              </a:ext>
              <a:ext uri="{28A0092B-C50C-407E-A947-70E740481C1C}">
                <a14:useLocalDpi xmlns:a14="http://schemas.microsoft.com/office/drawing/2010/main" val="0"/>
              </a:ext>
            </a:extLst>
          </a:blip>
          <a:srcRect l="64286" t="11177" r="12603" b="46096"/>
          <a:stretch/>
        </p:blipFill>
        <p:spPr bwMode="auto">
          <a:xfrm>
            <a:off x="5604319" y="4899232"/>
            <a:ext cx="1584760" cy="20834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242898" y="-155632"/>
            <a:ext cx="5434083" cy="1087081"/>
            <a:chOff x="0" y="-104155"/>
            <a:chExt cx="5434083" cy="1087081"/>
          </a:xfrm>
        </p:grpSpPr>
        <p:grpSp>
          <p:nvGrpSpPr>
            <p:cNvPr id="14" name="Group 13"/>
            <p:cNvGrpSpPr/>
            <p:nvPr/>
          </p:nvGrpSpPr>
          <p:grpSpPr>
            <a:xfrm>
              <a:off x="149690" y="93185"/>
              <a:ext cx="5284393" cy="798185"/>
              <a:chOff x="1" y="23613"/>
              <a:chExt cx="5284393" cy="798185"/>
            </a:xfrm>
          </p:grpSpPr>
          <p:sp>
            <p:nvSpPr>
              <p:cNvPr id="16"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7" name="TextBox 16">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141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id="{A3BA8D6A-4D01-49E4-8C32-23CAA2363653}"/>
              </a:ext>
            </a:extLst>
          </p:cNvPr>
          <p:cNvSpPr/>
          <p:nvPr/>
        </p:nvSpPr>
        <p:spPr>
          <a:xfrm>
            <a:off x="65808" y="1395692"/>
            <a:ext cx="3382503" cy="101159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40233" y="5261486"/>
            <a:ext cx="3382503" cy="131936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 Sau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35BCD24A-4913-44D7-94A9-74CC6DD1FCBC}"/>
              </a:ext>
            </a:extLst>
          </p:cNvPr>
          <p:cNvSpPr/>
          <p:nvPr/>
        </p:nvSpPr>
        <p:spPr>
          <a:xfrm>
            <a:off x="36313" y="3935868"/>
            <a:ext cx="3413634" cy="11724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Viết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smtClean="0">
                <a:solidFill>
                  <a:schemeClr val="tx1"/>
                </a:solidFill>
                <a:latin typeface="#9Slide03 SFU Futura_12" panose="00000400000000000000" pitchFamily="2" charset="0"/>
                <a:cs typeface="Arial" panose="020B0604020202020204" pitchFamily="34" charset="0"/>
              </a:rPr>
              <a:t>A0 </a:t>
            </a:r>
            <a:r>
              <a:rPr lang="en-US" sz="2400" b="1" dirty="0" err="1">
                <a:solidFill>
                  <a:schemeClr val="tx1"/>
                </a:solidFill>
                <a:latin typeface="#9Slide03 SFU Futura_12" panose="00000400000000000000" pitchFamily="2" charset="0"/>
                <a:cs typeface="Arial" panose="020B0604020202020204" pitchFamily="34" charset="0"/>
              </a:rPr>
              <a:t>theo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thuật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khăn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trải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bàn</a:t>
            </a:r>
            <a:r>
              <a:rPr lang="en-US" sz="2400" b="1" dirty="0">
                <a:solidFill>
                  <a:schemeClr val="tx1"/>
                </a:solidFill>
                <a:latin typeface="#9Slide03 SFU Futura_12" panose="00000400000000000000" pitchFamily="2" charset="0"/>
                <a:cs typeface="Arial" panose="020B0604020202020204" pitchFamily="34" charset="0"/>
              </a:rPr>
              <a:t>, </a:t>
            </a: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5578919" y="1282179"/>
            <a:ext cx="42477" cy="55059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EA01110-2EC2-4492-9CCA-753A1D76627A}"/>
              </a:ext>
            </a:extLst>
          </p:cNvPr>
          <p:cNvPicPr>
            <a:picLocks noChangeAspect="1"/>
          </p:cNvPicPr>
          <p:nvPr/>
        </p:nvPicPr>
        <p:blipFill rotWithShape="1">
          <a:blip r:embed="rId3"/>
          <a:srcRect l="10057" r="4605" b="13546"/>
          <a:stretch/>
        </p:blipFill>
        <p:spPr>
          <a:xfrm>
            <a:off x="3505833" y="1352950"/>
            <a:ext cx="1895207" cy="1011592"/>
          </a:xfrm>
          <a:prstGeom prst="rect">
            <a:avLst/>
          </a:prstGeom>
        </p:spPr>
      </p:pic>
      <p:sp>
        <p:nvSpPr>
          <p:cNvPr id="27" name="Rectangle: Rounded Corners 7">
            <a:extLst>
              <a:ext uri="{FF2B5EF4-FFF2-40B4-BE49-F238E27FC236}">
                <a16:creationId xmlns:a16="http://schemas.microsoft.com/office/drawing/2014/main" id="{BA82641E-3201-4492-91D4-87379E758E19}"/>
              </a:ext>
            </a:extLst>
          </p:cNvPr>
          <p:cNvSpPr/>
          <p:nvPr/>
        </p:nvSpPr>
        <p:spPr>
          <a:xfrm>
            <a:off x="65808" y="2585357"/>
            <a:ext cx="3382503" cy="11724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Vào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vai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các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chuyên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gia</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nghiên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cứu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về</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dân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số</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23" name="Picture 2" descr="Lãnh đạo Quản lý Clip nghệ thuật - Lãnh đạo png tải về - Miễn phí trong  suốt Quan Hệ Công Chúng png Tải về.">
            <a:extLst>
              <a:ext uri="{FF2B5EF4-FFF2-40B4-BE49-F238E27FC236}">
                <a16:creationId xmlns:a16="http://schemas.microsoft.com/office/drawing/2014/main" id="{4D96BFFF-597B-47CC-B74D-49166B68C45D}"/>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3505833" y="2585357"/>
            <a:ext cx="2004425" cy="11094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3C237F2-6D8A-478B-92D0-8A28FD97618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98" t="8932" r="15052" b="9818"/>
          <a:stretch/>
        </p:blipFill>
        <p:spPr bwMode="auto">
          <a:xfrm>
            <a:off x="3820879" y="5261486"/>
            <a:ext cx="1002769" cy="118509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633F0F77-D433-41C1-BCD7-879F149B19B1}"/>
              </a:ext>
            </a:extLst>
          </p:cNvPr>
          <p:cNvSpPr/>
          <p:nvPr/>
        </p:nvSpPr>
        <p:spPr>
          <a:xfrm>
            <a:off x="5891479" y="2933412"/>
            <a:ext cx="6019116" cy="3647440"/>
          </a:xfrm>
          <a:prstGeom prst="rect">
            <a:avLst/>
          </a:prstGeom>
          <a:solidFill>
            <a:srgbClr val="D0F5FE"/>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4C97DC0-A05C-46F1-86F9-8C710CB6345A}"/>
              </a:ext>
            </a:extLst>
          </p:cNvPr>
          <p:cNvSpPr/>
          <p:nvPr/>
        </p:nvSpPr>
        <p:spPr>
          <a:xfrm>
            <a:off x="7315889" y="3848673"/>
            <a:ext cx="3320654" cy="1816921"/>
          </a:xfrm>
          <a:prstGeom prst="rect">
            <a:avLst/>
          </a:prstGeom>
          <a:solidFill>
            <a:schemeClr val="bg1"/>
          </a:solid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C4AE10A2-6503-47BC-B3BE-67AE7CB2F4C9}"/>
              </a:ext>
            </a:extLst>
          </p:cNvPr>
          <p:cNvCxnSpPr/>
          <p:nvPr/>
        </p:nvCxnSpPr>
        <p:spPr>
          <a:xfrm>
            <a:off x="5891479" y="2933414"/>
            <a:ext cx="1424410" cy="9152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298452-8380-4E0A-A57D-E351F1EFB363}"/>
              </a:ext>
            </a:extLst>
          </p:cNvPr>
          <p:cNvCxnSpPr/>
          <p:nvPr/>
        </p:nvCxnSpPr>
        <p:spPr>
          <a:xfrm>
            <a:off x="10645132" y="5699586"/>
            <a:ext cx="1340642" cy="887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E5AF276-2821-4865-A25B-F2B4D04FB4A4}"/>
              </a:ext>
            </a:extLst>
          </p:cNvPr>
          <p:cNvCxnSpPr/>
          <p:nvPr/>
        </p:nvCxnSpPr>
        <p:spPr>
          <a:xfrm flipV="1">
            <a:off x="5891479" y="5699586"/>
            <a:ext cx="1424410" cy="8812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46270E7-C771-4E4A-A5BA-CB6B20A90B43}"/>
              </a:ext>
            </a:extLst>
          </p:cNvPr>
          <p:cNvCxnSpPr/>
          <p:nvPr/>
        </p:nvCxnSpPr>
        <p:spPr>
          <a:xfrm flipV="1">
            <a:off x="10636543" y="2950411"/>
            <a:ext cx="1292551" cy="8642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2EEF0A9-44A6-4832-A127-33369FE27637}"/>
              </a:ext>
            </a:extLst>
          </p:cNvPr>
          <p:cNvSpPr txBox="1"/>
          <p:nvPr/>
        </p:nvSpPr>
        <p:spPr>
          <a:xfrm>
            <a:off x="7572955" y="4184268"/>
            <a:ext cx="2806521" cy="1077218"/>
          </a:xfrm>
          <a:prstGeom prst="rect">
            <a:avLst/>
          </a:prstGeom>
          <a:noFill/>
        </p:spPr>
        <p:txBody>
          <a:bodyPr wrap="square" rtlCol="0">
            <a:spAutoFit/>
          </a:bodyPr>
          <a:lstStyle/>
          <a:p>
            <a:pPr algn="ctr"/>
            <a:r>
              <a:rPr lang="en-US" sz="3200" b="1" dirty="0">
                <a:solidFill>
                  <a:srgbClr val="FF0000"/>
                </a:solidFill>
                <a:latin typeface="#9Slide03 SFU Futura_12" panose="00000400000000000000" pitchFamily="2" charset="0"/>
              </a:rPr>
              <a:t>Ý </a:t>
            </a:r>
            <a:r>
              <a:rPr lang="en-US" sz="3200" b="1" dirty="0" err="1">
                <a:solidFill>
                  <a:srgbClr val="FF0000"/>
                </a:solidFill>
                <a:latin typeface="#9Slide03 SFU Futura_12" panose="00000400000000000000" pitchFamily="2" charset="0"/>
              </a:rPr>
              <a:t>kiến</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chung</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của</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cả</a:t>
            </a:r>
            <a:r>
              <a:rPr lang="en-US" sz="3200" b="1" dirty="0">
                <a:solidFill>
                  <a:srgbClr val="FF0000"/>
                </a:solidFill>
                <a:latin typeface="#9Slide03 SFU Futura_12" panose="00000400000000000000" pitchFamily="2" charset="0"/>
              </a:rPr>
              <a:t> </a:t>
            </a:r>
            <a:r>
              <a:rPr lang="en-US" sz="3200" b="1" dirty="0" err="1">
                <a:solidFill>
                  <a:srgbClr val="FF0000"/>
                </a:solidFill>
                <a:latin typeface="#9Slide03 SFU Futura_12" panose="00000400000000000000" pitchFamily="2" charset="0"/>
              </a:rPr>
              <a:t>nhóm</a:t>
            </a:r>
            <a:endParaRPr lang="en-US" sz="3200" b="1" dirty="0">
              <a:solidFill>
                <a:srgbClr val="FF0000"/>
              </a:solidFill>
              <a:latin typeface="#9Slide03 SFU Futura_12" panose="00000400000000000000" pitchFamily="2" charset="0"/>
            </a:endParaRPr>
          </a:p>
        </p:txBody>
      </p:sp>
      <p:sp>
        <p:nvSpPr>
          <p:cNvPr id="58" name="TextBox 57">
            <a:extLst>
              <a:ext uri="{FF2B5EF4-FFF2-40B4-BE49-F238E27FC236}">
                <a16:creationId xmlns:a16="http://schemas.microsoft.com/office/drawing/2014/main" id="{2C4A71FC-C704-45A2-80C6-C72E9DCC5DA0}"/>
              </a:ext>
            </a:extLst>
          </p:cNvPr>
          <p:cNvSpPr txBox="1"/>
          <p:nvPr/>
        </p:nvSpPr>
        <p:spPr>
          <a:xfrm>
            <a:off x="7437808" y="3061301"/>
            <a:ext cx="329456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59" name="TextBox 58">
            <a:extLst>
              <a:ext uri="{FF2B5EF4-FFF2-40B4-BE49-F238E27FC236}">
                <a16:creationId xmlns:a16="http://schemas.microsoft.com/office/drawing/2014/main" id="{DCA604B1-B159-4D78-964F-FB22A14DDEE3}"/>
              </a:ext>
            </a:extLst>
          </p:cNvPr>
          <p:cNvSpPr txBox="1"/>
          <p:nvPr/>
        </p:nvSpPr>
        <p:spPr>
          <a:xfrm rot="5400000">
            <a:off x="4588376" y="4512118"/>
            <a:ext cx="3345699"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0" name="TextBox 59">
            <a:extLst>
              <a:ext uri="{FF2B5EF4-FFF2-40B4-BE49-F238E27FC236}">
                <a16:creationId xmlns:a16="http://schemas.microsoft.com/office/drawing/2014/main" id="{8D1D600B-BDF6-4D80-BC0D-6E61729D201C}"/>
              </a:ext>
            </a:extLst>
          </p:cNvPr>
          <p:cNvSpPr txBox="1"/>
          <p:nvPr/>
        </p:nvSpPr>
        <p:spPr>
          <a:xfrm>
            <a:off x="7437808" y="5775038"/>
            <a:ext cx="3309216" cy="523220"/>
          </a:xfrm>
          <a:prstGeom prst="rect">
            <a:avLst/>
          </a:prstGeom>
          <a:solidFill>
            <a:srgbClr val="D0F5FE"/>
          </a:solid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sp>
        <p:nvSpPr>
          <p:cNvPr id="61" name="TextBox 60">
            <a:extLst>
              <a:ext uri="{FF2B5EF4-FFF2-40B4-BE49-F238E27FC236}">
                <a16:creationId xmlns:a16="http://schemas.microsoft.com/office/drawing/2014/main" id="{B10F8709-CEA3-4867-87A3-DA02D7C4584F}"/>
              </a:ext>
            </a:extLst>
          </p:cNvPr>
          <p:cNvSpPr txBox="1"/>
          <p:nvPr/>
        </p:nvSpPr>
        <p:spPr>
          <a:xfrm rot="16200000">
            <a:off x="9788051" y="4470242"/>
            <a:ext cx="3440120" cy="523220"/>
          </a:xfrm>
          <a:prstGeom prst="rect">
            <a:avLst/>
          </a:prstGeom>
          <a:noFill/>
        </p:spPr>
        <p:txBody>
          <a:bodyPr wrap="square" rtlCol="0">
            <a:spAutoFit/>
          </a:bodyPr>
          <a:lstStyle/>
          <a:p>
            <a:pPr algn="ctr"/>
            <a:r>
              <a:rPr lang="en-US" sz="2800" dirty="0" err="1">
                <a:latin typeface="#9Slide03 SFU Futura_12" panose="00000400000000000000" pitchFamily="2" charset="0"/>
              </a:rPr>
              <a:t>Viết</a:t>
            </a:r>
            <a:r>
              <a:rPr lang="en-US" sz="2800" dirty="0">
                <a:latin typeface="#9Slide03 SFU Futura_12" panose="00000400000000000000" pitchFamily="2" charset="0"/>
              </a:rPr>
              <a:t> ý </a:t>
            </a:r>
            <a:r>
              <a:rPr lang="en-US" sz="2800" dirty="0" err="1">
                <a:latin typeface="#9Slide03 SFU Futura_12" panose="00000400000000000000" pitchFamily="2" charset="0"/>
              </a:rPr>
              <a:t>kiến</a:t>
            </a:r>
            <a:r>
              <a:rPr lang="en-US" sz="2800" dirty="0">
                <a:latin typeface="#9Slide03 SFU Futura_12" panose="00000400000000000000" pitchFamily="2" charset="0"/>
              </a:rPr>
              <a:t> </a:t>
            </a:r>
            <a:r>
              <a:rPr lang="en-US" sz="2800" dirty="0" err="1">
                <a:latin typeface="#9Slide03 SFU Futura_12" panose="00000400000000000000" pitchFamily="2" charset="0"/>
              </a:rPr>
              <a:t>cá</a:t>
            </a:r>
            <a:r>
              <a:rPr lang="en-US" sz="2800" dirty="0">
                <a:latin typeface="#9Slide03 SFU Futura_12" panose="00000400000000000000" pitchFamily="2" charset="0"/>
              </a:rPr>
              <a:t> </a:t>
            </a:r>
            <a:r>
              <a:rPr lang="en-US" sz="2800" dirty="0" err="1">
                <a:latin typeface="#9Slide03 SFU Futura_12" panose="00000400000000000000" pitchFamily="2" charset="0"/>
              </a:rPr>
              <a:t>nhân</a:t>
            </a:r>
            <a:endParaRPr lang="en-US" sz="2800" dirty="0">
              <a:latin typeface="#9Slide03 SFU Futura_12" panose="00000400000000000000" pitchFamily="2" charset="0"/>
            </a:endParaRPr>
          </a:p>
        </p:txBody>
      </p:sp>
      <p:pic>
        <p:nvPicPr>
          <p:cNvPr id="5122" name="Picture 2" descr="アイコンのマナ €™ S ペンで手書き のイラスト素材・ベクタ - . Image 48595957.">
            <a:extLst>
              <a:ext uri="{FF2B5EF4-FFF2-40B4-BE49-F238E27FC236}">
                <a16:creationId xmlns:a16="http://schemas.microsoft.com/office/drawing/2014/main" id="{73CE4066-B9FD-4B48-8C90-E604F818396A}"/>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9231" y1="53308" x2="39231" y2="53308"/>
                        <a14:foregroundMark x1="54000" y1="34615" x2="54000" y2="34615"/>
                        <a14:foregroundMark x1="73000" y1="61692" x2="73000" y2="61692"/>
                        <a14:foregroundMark x1="32154" y1="75385" x2="32154" y2="75385"/>
                        <a14:foregroundMark x1="25308" y1="71846" x2="25308" y2="71846"/>
                        <a14:foregroundMark x1="27154" y1="57462" x2="27154" y2="57462"/>
                      </a14:backgroundRemoval>
                    </a14:imgEffect>
                  </a14:imgLayer>
                </a14:imgProps>
              </a:ext>
              <a:ext uri="{28A0092B-C50C-407E-A947-70E740481C1C}">
                <a14:useLocalDpi xmlns:a14="http://schemas.microsoft.com/office/drawing/2010/main" val="0"/>
              </a:ext>
            </a:extLst>
          </a:blip>
          <a:srcRect l="18183" t="21904" r="18557" b="21012"/>
          <a:stretch/>
        </p:blipFill>
        <p:spPr bwMode="auto">
          <a:xfrm>
            <a:off x="3626190" y="3791542"/>
            <a:ext cx="1452402" cy="13106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0" y="-66367"/>
            <a:ext cx="5434083" cy="1087081"/>
            <a:chOff x="0" y="-104155"/>
            <a:chExt cx="5434083" cy="1087081"/>
          </a:xfrm>
        </p:grpSpPr>
        <p:grpSp>
          <p:nvGrpSpPr>
            <p:cNvPr id="31" name="Group 30"/>
            <p:cNvGrpSpPr/>
            <p:nvPr/>
          </p:nvGrpSpPr>
          <p:grpSpPr>
            <a:xfrm>
              <a:off x="149690" y="93185"/>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3"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Cloud 36">
            <a:extLst>
              <a:ext uri="{FF2B5EF4-FFF2-40B4-BE49-F238E27FC236}">
                <a16:creationId xmlns:a16="http://schemas.microsoft.com/office/drawing/2014/main" id="{90A0D09F-1CF0-4A16-83AA-2F217797D253}"/>
              </a:ext>
            </a:extLst>
          </p:cNvPr>
          <p:cNvSpPr/>
          <p:nvPr/>
        </p:nvSpPr>
        <p:spPr>
          <a:xfrm>
            <a:off x="5934410" y="1"/>
            <a:ext cx="6051364" cy="2364542"/>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38" name="Rectangle 37"/>
          <p:cNvSpPr/>
          <p:nvPr/>
        </p:nvSpPr>
        <p:spPr>
          <a:xfrm>
            <a:off x="6376667" y="643663"/>
            <a:ext cx="4537756" cy="1077218"/>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Giải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pháp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khắc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phục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cơ</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cấu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dân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số</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già</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39" name="Picture 4" descr="Thinking Person PNG Image &amp;amp; PSD File Free Download - Lovepik | 401333021"/>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0600301" y="208257"/>
            <a:ext cx="1235335" cy="152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48701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10"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par>
                                <p:cTn id="67" presetID="10" presetClass="entr" presetSubtype="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par>
                                <p:cTn id="70" presetID="10" presetClass="entr" presetSubtype="0" fill="hold"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animBg="1"/>
      <p:bldP spid="20" grpId="0" animBg="1"/>
      <p:bldP spid="27" grpId="0" animBg="1"/>
      <p:bldP spid="51" grpId="0" animBg="1"/>
      <p:bldP spid="52" grpId="0" animBg="1"/>
      <p:bldP spid="57" grpId="0"/>
      <p:bldP spid="58" grpId="0"/>
      <p:bldP spid="59" grpId="0"/>
      <p:bldP spid="60" grpId="0" animBg="1"/>
      <p:bldP spid="61" grpId="0"/>
      <p:bldP spid="37"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66367"/>
            <a:ext cx="5434083" cy="1087081"/>
            <a:chOff x="0" y="-104155"/>
            <a:chExt cx="5434083" cy="1087081"/>
          </a:xfrm>
        </p:grpSpPr>
        <p:grpSp>
          <p:nvGrpSpPr>
            <p:cNvPr id="31" name="Group 30"/>
            <p:cNvGrpSpPr/>
            <p:nvPr/>
          </p:nvGrpSpPr>
          <p:grpSpPr>
            <a:xfrm>
              <a:off x="149690" y="93185"/>
              <a:ext cx="5284393" cy="798185"/>
              <a:chOff x="1" y="23613"/>
              <a:chExt cx="5284393" cy="798185"/>
            </a:xfrm>
          </p:grpSpPr>
          <p:sp>
            <p:nvSpPr>
              <p:cNvPr id="34"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35" name="TextBox 34">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33"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45200" y="2177753"/>
            <a:ext cx="2761437" cy="1200329"/>
          </a:xfrm>
          <a:prstGeom prst="rect">
            <a:avLst/>
          </a:prstGeom>
        </p:spPr>
        <p:txBody>
          <a:bodyPr wrap="square">
            <a:spAutoFit/>
          </a:bodyPr>
          <a:lstStyle/>
          <a:p>
            <a:pPr algn="ctr"/>
            <a:r>
              <a:rPr lang="en-US" sz="3600" b="1" dirty="0" err="1" smtClean="0">
                <a:solidFill>
                  <a:srgbClr val="019245"/>
                </a:solidFill>
                <a:latin typeface="#9Slide03 SFU Futura_12" panose="020B0604020202020204" charset="0"/>
                <a:cs typeface="Arial" panose="020B0604020202020204" pitchFamily="34" charset="0"/>
              </a:rPr>
              <a:t>Khuyến</a:t>
            </a:r>
            <a:r>
              <a:rPr lang="en-US" sz="3600" b="1" dirty="0" smtClean="0">
                <a:solidFill>
                  <a:srgbClr val="019245"/>
                </a:solidFill>
                <a:latin typeface="#9Slide03 SFU Futura_12" panose="020B0604020202020204" charset="0"/>
                <a:cs typeface="Arial" panose="020B0604020202020204" pitchFamily="34" charset="0"/>
              </a:rPr>
              <a:t> </a:t>
            </a:r>
            <a:r>
              <a:rPr lang="en-US" sz="3600" b="1" dirty="0" err="1" smtClean="0">
                <a:solidFill>
                  <a:srgbClr val="019245"/>
                </a:solidFill>
                <a:latin typeface="#9Slide03 SFU Futura_12" panose="020B0604020202020204" charset="0"/>
                <a:cs typeface="Arial" panose="020B0604020202020204" pitchFamily="34" charset="0"/>
              </a:rPr>
              <a:t>khích</a:t>
            </a:r>
            <a:r>
              <a:rPr lang="en-US" sz="3600" b="1" dirty="0" smtClean="0">
                <a:solidFill>
                  <a:srgbClr val="019245"/>
                </a:solidFill>
                <a:latin typeface="#9Slide03 SFU Futura_12" panose="020B0604020202020204" charset="0"/>
                <a:cs typeface="Arial" panose="020B0604020202020204" pitchFamily="34" charset="0"/>
              </a:rPr>
              <a:t> </a:t>
            </a:r>
            <a:r>
              <a:rPr lang="en-US" sz="3600" b="1" dirty="0" err="1" smtClean="0">
                <a:solidFill>
                  <a:srgbClr val="019245"/>
                </a:solidFill>
                <a:latin typeface="#9Slide03 SFU Futura_12" panose="020B0604020202020204" charset="0"/>
                <a:cs typeface="Arial" panose="020B0604020202020204" pitchFamily="34" charset="0"/>
              </a:rPr>
              <a:t>sinh</a:t>
            </a:r>
            <a:r>
              <a:rPr lang="en-US" sz="3600" b="1" dirty="0" smtClean="0">
                <a:solidFill>
                  <a:srgbClr val="019245"/>
                </a:solidFill>
                <a:latin typeface="#9Slide03 SFU Futura_12" panose="020B0604020202020204" charset="0"/>
                <a:cs typeface="Arial" panose="020B0604020202020204" pitchFamily="34" charset="0"/>
              </a:rPr>
              <a:t> </a:t>
            </a:r>
            <a:r>
              <a:rPr lang="en-US" sz="3600" b="1" dirty="0" err="1" smtClean="0">
                <a:solidFill>
                  <a:srgbClr val="019245"/>
                </a:solidFill>
                <a:latin typeface="#9Slide03 SFU Futura_12" panose="020B0604020202020204" charset="0"/>
                <a:cs typeface="Arial" panose="020B0604020202020204" pitchFamily="34" charset="0"/>
              </a:rPr>
              <a:t>đẻ</a:t>
            </a:r>
            <a:endParaRPr lang="en-US" sz="3600" dirty="0">
              <a:solidFill>
                <a:srgbClr val="019245"/>
              </a:solidFill>
            </a:endParaRPr>
          </a:p>
        </p:txBody>
      </p:sp>
      <p:sp>
        <p:nvSpPr>
          <p:cNvPr id="40" name="Rectangle 39"/>
          <p:cNvSpPr/>
          <p:nvPr/>
        </p:nvSpPr>
        <p:spPr>
          <a:xfrm>
            <a:off x="8411192" y="1863723"/>
            <a:ext cx="3606052" cy="1200329"/>
          </a:xfrm>
          <a:prstGeom prst="rect">
            <a:avLst/>
          </a:prstGeom>
        </p:spPr>
        <p:txBody>
          <a:bodyPr wrap="square">
            <a:spAutoFit/>
          </a:bodyPr>
          <a:lstStyle/>
          <a:p>
            <a:pPr algn="ctr"/>
            <a:r>
              <a:rPr lang="en-US" sz="3600" b="1" dirty="0" smtClean="0">
                <a:solidFill>
                  <a:srgbClr val="0070C0"/>
                </a:solidFill>
                <a:latin typeface="#9Slide03 SFU Futura_12" panose="020B0604020202020204" charset="0"/>
                <a:cs typeface="Arial" panose="020B0604020202020204" pitchFamily="34" charset="0"/>
              </a:rPr>
              <a:t>Thu </a:t>
            </a:r>
            <a:r>
              <a:rPr lang="en-US" sz="3600" b="1" dirty="0" err="1" smtClean="0">
                <a:solidFill>
                  <a:srgbClr val="0070C0"/>
                </a:solidFill>
                <a:latin typeface="#9Slide03 SFU Futura_12" panose="020B0604020202020204" charset="0"/>
                <a:cs typeface="Arial" panose="020B0604020202020204" pitchFamily="34" charset="0"/>
              </a:rPr>
              <a:t>hút</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lao</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động</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từ</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bên</a:t>
            </a:r>
            <a:r>
              <a:rPr lang="en-US" sz="3600" b="1" dirty="0" smtClean="0">
                <a:solidFill>
                  <a:srgbClr val="0070C0"/>
                </a:solidFill>
                <a:latin typeface="#9Slide03 SFU Futura_12" panose="020B0604020202020204" charset="0"/>
                <a:cs typeface="Arial" panose="020B0604020202020204" pitchFamily="34" charset="0"/>
              </a:rPr>
              <a:t> </a:t>
            </a:r>
            <a:r>
              <a:rPr lang="en-US" sz="3600" b="1" dirty="0" err="1" smtClean="0">
                <a:solidFill>
                  <a:srgbClr val="0070C0"/>
                </a:solidFill>
                <a:latin typeface="#9Slide03 SFU Futura_12" panose="020B0604020202020204" charset="0"/>
                <a:cs typeface="Arial" panose="020B0604020202020204" pitchFamily="34" charset="0"/>
              </a:rPr>
              <a:t>ngoài</a:t>
            </a:r>
            <a:endParaRPr lang="en-US" sz="3600" dirty="0">
              <a:solidFill>
                <a:srgbClr val="0070C0"/>
              </a:solidFill>
            </a:endParaRPr>
          </a:p>
        </p:txBody>
      </p:sp>
      <p:sp>
        <p:nvSpPr>
          <p:cNvPr id="41" name="Cloud 40">
            <a:extLst>
              <a:ext uri="{FF2B5EF4-FFF2-40B4-BE49-F238E27FC236}">
                <a16:creationId xmlns:a16="http://schemas.microsoft.com/office/drawing/2014/main" id="{90A0D09F-1CF0-4A16-83AA-2F217797D253}"/>
              </a:ext>
            </a:extLst>
          </p:cNvPr>
          <p:cNvSpPr/>
          <p:nvPr/>
        </p:nvSpPr>
        <p:spPr>
          <a:xfrm>
            <a:off x="3613886" y="1936374"/>
            <a:ext cx="4850684" cy="2364542"/>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2" name="Rectangle 41"/>
          <p:cNvSpPr/>
          <p:nvPr/>
        </p:nvSpPr>
        <p:spPr>
          <a:xfrm>
            <a:off x="4277498" y="2289812"/>
            <a:ext cx="2902933" cy="1569660"/>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Giải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pháp</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khắc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phục</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cơ</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cấu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dân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số</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già</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43" name="Picture 4" descr="Thinking Person PNG Image &amp;amp; PSD File Free Download - Lovepik | 401333021"/>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7166560" y="2186390"/>
            <a:ext cx="1235335" cy="152301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5299692" y="5071278"/>
            <a:ext cx="2810991" cy="1200329"/>
          </a:xfrm>
          <a:prstGeom prst="rect">
            <a:avLst/>
          </a:prstGeom>
        </p:spPr>
        <p:txBody>
          <a:bodyPr wrap="square">
            <a:spAutoFit/>
          </a:bodyPr>
          <a:lstStyle/>
          <a:p>
            <a:pPr algn="ctr"/>
            <a:r>
              <a:rPr lang="en-US" sz="3600" b="1" dirty="0" err="1" smtClean="0">
                <a:solidFill>
                  <a:srgbClr val="CD3301"/>
                </a:solidFill>
                <a:latin typeface="#9Slide03 SFU Futura_12" panose="020B0604020202020204" charset="0"/>
                <a:cs typeface="Arial" panose="020B0604020202020204" pitchFamily="34" charset="0"/>
              </a:rPr>
              <a:t>Kéo</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dài</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độ</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tuổi</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lao</a:t>
            </a:r>
            <a:r>
              <a:rPr lang="en-US" sz="3600" b="1" dirty="0" smtClean="0">
                <a:solidFill>
                  <a:srgbClr val="CD3301"/>
                </a:solidFill>
                <a:latin typeface="#9Slide03 SFU Futura_12" panose="020B0604020202020204" charset="0"/>
                <a:cs typeface="Arial" panose="020B0604020202020204" pitchFamily="34" charset="0"/>
              </a:rPr>
              <a:t> </a:t>
            </a:r>
            <a:r>
              <a:rPr lang="en-US" sz="3600" b="1" dirty="0" err="1" smtClean="0">
                <a:solidFill>
                  <a:srgbClr val="CD3301"/>
                </a:solidFill>
                <a:latin typeface="#9Slide03 SFU Futura_12" panose="020B0604020202020204" charset="0"/>
                <a:cs typeface="Arial" panose="020B0604020202020204" pitchFamily="34" charset="0"/>
              </a:rPr>
              <a:t>động</a:t>
            </a:r>
            <a:endParaRPr lang="en-US" sz="3600" dirty="0">
              <a:solidFill>
                <a:srgbClr val="CD3301"/>
              </a:solidFill>
            </a:endParaRPr>
          </a:p>
        </p:txBody>
      </p:sp>
      <p:pic>
        <p:nvPicPr>
          <p:cNvPr id="3" name="Picture 2" descr="Tổng hợp 56 điểm mới tại Bộ luật lao động 2019 (có hiệu lực từ 01/01/2021)  ⋆ CÔNG TY LUẬT TNHH MTV HỒNG PHÁ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9312" y="-1598"/>
            <a:ext cx="3625928" cy="18129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ắp tới, phải bãi bỏ quy định cấm sinh con thứ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154" y="3709406"/>
            <a:ext cx="3356322" cy="25116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8110683" y="4425924"/>
            <a:ext cx="4081317" cy="2380769"/>
          </a:xfrm>
          <a:prstGeom prst="rect">
            <a:avLst/>
          </a:prstGeom>
        </p:spPr>
      </p:pic>
    </p:spTree>
    <p:extLst>
      <p:ext uri="{BB962C8B-B14F-4D97-AF65-F5344CB8AC3E}">
        <p14:creationId xmlns:p14="http://schemas.microsoft.com/office/powerpoint/2010/main" val="293542400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1" grpId="0" animBg="1"/>
      <p:bldP spid="4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66367"/>
            <a:ext cx="5434083" cy="1087081"/>
            <a:chOff x="0" y="-104155"/>
            <a:chExt cx="5434083" cy="1087081"/>
          </a:xfrm>
        </p:grpSpPr>
        <p:grpSp>
          <p:nvGrpSpPr>
            <p:cNvPr id="4" name="Group 3"/>
            <p:cNvGrpSpPr/>
            <p:nvPr/>
          </p:nvGrpSpPr>
          <p:grpSpPr>
            <a:xfrm>
              <a:off x="149690" y="93185"/>
              <a:ext cx="5284393" cy="798185"/>
              <a:chOff x="1" y="23613"/>
              <a:chExt cx="5284393" cy="798185"/>
            </a:xfrm>
          </p:grpSpPr>
          <p:sp>
            <p:nvSpPr>
              <p:cNvPr id="5" name="Rectangle: Rounded Corners 17">
                <a:extLst>
                  <a:ext uri="{FF2B5EF4-FFF2-40B4-BE49-F238E27FC236}">
                    <a16:creationId xmlns:a16="http://schemas.microsoft.com/office/drawing/2014/main" id="{FAD1B7D5-53C9-4DD5-8454-63D6FF634185}"/>
                  </a:ext>
                </a:extLst>
              </p:cNvPr>
              <p:cNvSpPr/>
              <p:nvPr/>
            </p:nvSpPr>
            <p:spPr>
              <a:xfrm>
                <a:off x="1" y="23613"/>
                <a:ext cx="5284393" cy="749361"/>
              </a:xfrm>
              <a:prstGeom prst="roundRect">
                <a:avLst>
                  <a:gd name="adj" fmla="val 42559"/>
                </a:avLst>
              </a:prstGeom>
              <a:solidFill>
                <a:srgbClr val="D0F5FE"/>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6" name="TextBox 5">
                <a:extLst>
                  <a:ext uri="{FF2B5EF4-FFF2-40B4-BE49-F238E27FC236}">
                    <a16:creationId xmlns:a16="http://schemas.microsoft.com/office/drawing/2014/main" id="{4EC68D7C-3C39-4B6F-8758-427A97DB07ED}"/>
                  </a:ext>
                </a:extLst>
              </p:cNvPr>
              <p:cNvSpPr txBox="1"/>
              <p:nvPr/>
            </p:nvSpPr>
            <p:spPr>
              <a:xfrm>
                <a:off x="976819" y="113912"/>
                <a:ext cx="3999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Oswald Medium" panose="00000600000000000000" pitchFamily="2" charset="0"/>
                  </a:rPr>
                  <a:t>1. </a:t>
                </a:r>
                <a:r>
                  <a:rPr lang="en-US" sz="4000" b="1" noProof="0" dirty="0" smtClean="0">
                    <a:solidFill>
                      <a:srgbClr val="002060"/>
                    </a:solidFill>
                    <a:latin typeface="#9Slide03 Oswald Medium" panose="00000600000000000000" pitchFamily="2" charset="0"/>
                  </a:rPr>
                  <a:t>CƠ CẤU DÂN CƯ</a:t>
                </a:r>
                <a:endParaRPr kumimoji="0" lang="vi-VN" sz="40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25" name="Picture 2" descr="CỘNG ĐỒNG DÂN CƯ … LÀM CHỦ - Remaps">
              <a:extLst>
                <a:ext uri="{FF2B5EF4-FFF2-40B4-BE49-F238E27FC236}">
                  <a16:creationId xmlns:a16="http://schemas.microsoft.com/office/drawing/2014/main" id="{791E15B6-E54D-463D-B53D-287FE22BF5C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950" t="1" r="19669" b="13845"/>
            <a:stretch/>
          </p:blipFill>
          <p:spPr bwMode="auto">
            <a:xfrm>
              <a:off x="0" y="-104155"/>
              <a:ext cx="1126508" cy="108708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Cloud 27">
            <a:extLst>
              <a:ext uri="{FF2B5EF4-FFF2-40B4-BE49-F238E27FC236}">
                <a16:creationId xmlns:a16="http://schemas.microsoft.com/office/drawing/2014/main" id="{90A0D09F-1CF0-4A16-83AA-2F217797D253}"/>
              </a:ext>
            </a:extLst>
          </p:cNvPr>
          <p:cNvSpPr/>
          <p:nvPr/>
        </p:nvSpPr>
        <p:spPr>
          <a:xfrm>
            <a:off x="149690" y="1003417"/>
            <a:ext cx="4696354" cy="3220798"/>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9" name="Rectangle 28"/>
          <p:cNvSpPr/>
          <p:nvPr/>
        </p:nvSpPr>
        <p:spPr>
          <a:xfrm>
            <a:off x="529066" y="1465838"/>
            <a:ext cx="4078019" cy="1569660"/>
          </a:xfrm>
          <a:prstGeom prst="rect">
            <a:avLst/>
          </a:prstGeom>
        </p:spPr>
        <p:txBody>
          <a:bodyPr wrap="square">
            <a:spAutoFit/>
          </a:bodyPr>
          <a:lstStyle/>
          <a:p>
            <a:pPr algn="ctr"/>
            <a:r>
              <a:rPr lang="en-US" sz="3200" b="1" dirty="0" err="1" smtClean="0">
                <a:latin typeface="#9Slide03 SFU Futura_12" panose="020B0604020202020204" charset="0"/>
                <a:cs typeface="Arial" panose="020B0604020202020204" pitchFamily="34" charset="0"/>
              </a:rPr>
              <a:t>Dựa</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vào</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bảng</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nhận</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xét</a:t>
            </a:r>
            <a:r>
              <a:rPr lang="en-US" sz="3200" b="1" dirty="0" smtClean="0">
                <a:latin typeface="#9Slide03 SFU Futura_12" panose="020B0604020202020204" charset="0"/>
                <a:cs typeface="Arial" panose="020B0604020202020204" pitchFamily="34" charset="0"/>
              </a:rPr>
              <a:t> </a:t>
            </a:r>
            <a:r>
              <a:rPr lang="vi-VN" sz="3200" b="1" dirty="0" smtClean="0">
                <a:latin typeface="#9Slide03 SFU Futura_12" panose="020B0604020202020204" charset="0"/>
                <a:cs typeface="Arial" panose="020B0604020202020204" pitchFamily="34" charset="0"/>
              </a:rPr>
              <a:t>cơ </a:t>
            </a:r>
            <a:r>
              <a:rPr lang="vi-VN" sz="3200" b="1" dirty="0">
                <a:latin typeface="#9Slide03 SFU Futura_12" panose="020B0604020202020204" charset="0"/>
                <a:cs typeface="Arial" panose="020B0604020202020204" pitchFamily="34" charset="0"/>
              </a:rPr>
              <a:t>cấu dân số theo </a:t>
            </a:r>
            <a:r>
              <a:rPr lang="en-US" sz="3200" b="1" dirty="0" err="1" smtClean="0">
                <a:latin typeface="#9Slide03 SFU Futura_12" panose="020B0604020202020204" charset="0"/>
                <a:cs typeface="Arial" panose="020B0604020202020204" pitchFamily="34" charset="0"/>
              </a:rPr>
              <a:t>giới</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tính</a:t>
            </a:r>
            <a:r>
              <a:rPr lang="en-US" sz="3200" b="1" dirty="0" smtClean="0">
                <a:latin typeface="#9Slide03 SFU Futura_12" panose="020B0604020202020204" charset="0"/>
                <a:cs typeface="Arial" panose="020B0604020202020204" pitchFamily="34" charset="0"/>
              </a:rPr>
              <a:t> ở </a:t>
            </a:r>
            <a:r>
              <a:rPr lang="en-US" sz="3200" b="1" dirty="0" err="1" smtClean="0">
                <a:latin typeface="#9Slide03 SFU Futura_12" panose="020B0604020202020204" charset="0"/>
                <a:cs typeface="Arial" panose="020B0604020202020204" pitchFamily="34" charset="0"/>
              </a:rPr>
              <a:t>châu</a:t>
            </a:r>
            <a:r>
              <a:rPr lang="en-US" sz="3200" b="1" dirty="0" smtClean="0">
                <a:latin typeface="#9Slide03 SFU Futura_12" panose="020B0604020202020204" charset="0"/>
                <a:cs typeface="Arial" panose="020B0604020202020204" pitchFamily="34" charset="0"/>
              </a:rPr>
              <a:t> </a:t>
            </a:r>
            <a:r>
              <a:rPr lang="en-US" sz="3200" b="1" dirty="0" err="1" smtClean="0">
                <a:latin typeface="#9Slide03 SFU Futura_12" panose="020B0604020202020204" charset="0"/>
                <a:cs typeface="Arial" panose="020B0604020202020204" pitchFamily="34" charset="0"/>
              </a:rPr>
              <a:t>Âu</a:t>
            </a:r>
            <a:r>
              <a:rPr lang="en-US" sz="3200" b="1" dirty="0" smtClean="0">
                <a:latin typeface="#9Slide03 SFU Futura_12" panose="020B0604020202020204" charset="0"/>
                <a:cs typeface="Arial" panose="020B0604020202020204" pitchFamily="34" charset="0"/>
              </a:rPr>
              <a:t>?</a:t>
            </a:r>
            <a:endParaRPr lang="en-US" sz="3200" b="1" dirty="0">
              <a:latin typeface="#9Slide03 SFU Futura_12" panose="020B0604020202020204" charset="0"/>
              <a:cs typeface="Arial" panose="020B0604020202020204" pitchFamily="34" charset="0"/>
            </a:endParaRPr>
          </a:p>
        </p:txBody>
      </p:sp>
      <p:pic>
        <p:nvPicPr>
          <p:cNvPr id="32"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960703" y="2939489"/>
            <a:ext cx="979221" cy="12072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5730260" y="452104"/>
            <a:ext cx="6113462" cy="954107"/>
          </a:xfrm>
          <a:prstGeom prst="rect">
            <a:avLst/>
          </a:prstGeom>
        </p:spPr>
        <p:txBody>
          <a:bodyPr wrap="square">
            <a:spAutoFit/>
          </a:bodyPr>
          <a:lstStyle/>
          <a:p>
            <a:pPr algn="ctr"/>
            <a:r>
              <a:rPr lang="en-US" sz="2800" b="1" dirty="0" err="1" smtClean="0">
                <a:solidFill>
                  <a:srgbClr val="0033CC"/>
                </a:solidFill>
                <a:latin typeface="#9Slide03 SFU Futura_12" panose="020B0604020202020204" charset="0"/>
                <a:cs typeface="Arial" panose="020B0604020202020204" pitchFamily="34" charset="0"/>
              </a:rPr>
              <a:t>Bảng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cơ</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cấu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dân</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số</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theo</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giới</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tính</a:t>
            </a:r>
            <a:r>
              <a:rPr lang="en-US" sz="2800" b="1" dirty="0" smtClean="0">
                <a:solidFill>
                  <a:srgbClr val="0033CC"/>
                </a:solidFill>
                <a:latin typeface="#9Slide03 SFU Futura_12" panose="020B0604020202020204" charset="0"/>
                <a:cs typeface="Arial" panose="020B0604020202020204" pitchFamily="34" charset="0"/>
              </a:rPr>
              <a:t> ở </a:t>
            </a:r>
            <a:r>
              <a:rPr lang="en-US" sz="2800" b="1" dirty="0" err="1" smtClean="0">
                <a:solidFill>
                  <a:srgbClr val="0033CC"/>
                </a:solidFill>
                <a:latin typeface="#9Slide03 SFU Futura_12" panose="020B0604020202020204" charset="0"/>
                <a:cs typeface="Arial" panose="020B0604020202020204" pitchFamily="34" charset="0"/>
              </a:rPr>
              <a:t>châu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Âu</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giai</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đoạn</a:t>
            </a:r>
            <a:r>
              <a:rPr lang="en-US" sz="2800" b="1" dirty="0" smtClean="0">
                <a:solidFill>
                  <a:srgbClr val="0033CC"/>
                </a:solidFill>
                <a:latin typeface="#9Slide03 SFU Futura_12" panose="020B0604020202020204" charset="0"/>
                <a:cs typeface="Arial" panose="020B0604020202020204" pitchFamily="34" charset="0"/>
              </a:rPr>
              <a:t> 1990 – 2020 (%)</a:t>
            </a:r>
            <a:endParaRPr lang="en-US" sz="2800" b="1" dirty="0">
              <a:solidFill>
                <a:srgbClr val="0033CC"/>
              </a:solidFill>
              <a:latin typeface="#9Slide03 SFU Futura_12" panose="020B060402020202020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038325878"/>
              </p:ext>
            </p:extLst>
          </p:nvPr>
        </p:nvGraphicFramePr>
        <p:xfrm>
          <a:off x="5126182" y="1537225"/>
          <a:ext cx="6924770" cy="1981200"/>
        </p:xfrm>
        <a:graphic>
          <a:graphicData uri="http://schemas.openxmlformats.org/drawingml/2006/table">
            <a:tbl>
              <a:tblPr firstRow="1" bandRow="1">
                <a:tableStyleId>{616DA210-FB5B-4158-B5E0-FEB733F419BA}</a:tableStyleId>
              </a:tblPr>
              <a:tblGrid>
                <a:gridCol w="1384954">
                  <a:extLst>
                    <a:ext uri="{9D8B030D-6E8A-4147-A177-3AD203B41FA5}">
                      <a16:colId xmlns:a16="http://schemas.microsoft.com/office/drawing/2014/main" val="3622398061"/>
                    </a:ext>
                  </a:extLst>
                </a:gridCol>
                <a:gridCol w="1384954">
                  <a:extLst>
                    <a:ext uri="{9D8B030D-6E8A-4147-A177-3AD203B41FA5}">
                      <a16:colId xmlns:a16="http://schemas.microsoft.com/office/drawing/2014/main" val="3525688987"/>
                    </a:ext>
                  </a:extLst>
                </a:gridCol>
                <a:gridCol w="1384954">
                  <a:extLst>
                    <a:ext uri="{9D8B030D-6E8A-4147-A177-3AD203B41FA5}">
                      <a16:colId xmlns:a16="http://schemas.microsoft.com/office/drawing/2014/main" val="2409968661"/>
                    </a:ext>
                  </a:extLst>
                </a:gridCol>
                <a:gridCol w="1384954">
                  <a:extLst>
                    <a:ext uri="{9D8B030D-6E8A-4147-A177-3AD203B41FA5}">
                      <a16:colId xmlns:a16="http://schemas.microsoft.com/office/drawing/2014/main" val="1282834482"/>
                    </a:ext>
                  </a:extLst>
                </a:gridCol>
                <a:gridCol w="1384954">
                  <a:extLst>
                    <a:ext uri="{9D8B030D-6E8A-4147-A177-3AD203B41FA5}">
                      <a16:colId xmlns:a16="http://schemas.microsoft.com/office/drawing/2014/main" val="2867347433"/>
                    </a:ext>
                  </a:extLst>
                </a:gridCol>
              </a:tblGrid>
              <a:tr h="370840">
                <a:tc>
                  <a:txBody>
                    <a:bodyPr/>
                    <a:lstStyle/>
                    <a:p>
                      <a:r>
                        <a:rPr lang="en-US" sz="2800" dirty="0" err="1" smtClean="0">
                          <a:latin typeface="#9Slide03 SFU Futura_12" panose="020B0604020202020204" charset="0"/>
                        </a:rPr>
                        <a:t>Năm</a:t>
                      </a:r>
                      <a:endParaRPr lang="en-US" sz="2800" dirty="0">
                        <a:latin typeface="#9Slide03 SFU Futura_12" panose="020B0604020202020204" charset="0"/>
                      </a:endParaRPr>
                    </a:p>
                  </a:txBody>
                  <a:tcPr>
                    <a:solidFill>
                      <a:srgbClr val="D0F5FE"/>
                    </a:solidFill>
                  </a:tcPr>
                </a:tc>
                <a:tc>
                  <a:txBody>
                    <a:bodyPr/>
                    <a:lstStyle/>
                    <a:p>
                      <a:r>
                        <a:rPr lang="en-US" sz="2800" dirty="0" smtClean="0">
                          <a:latin typeface="#9Slide03 SFU Futura_12" panose="020B0604020202020204" charset="0"/>
                        </a:rPr>
                        <a:t>1990</a:t>
                      </a:r>
                      <a:endParaRPr lang="en-US" sz="2800" dirty="0">
                        <a:latin typeface="#9Slide03 SFU Futura_12" panose="020B0604020202020204" charset="0"/>
                      </a:endParaRPr>
                    </a:p>
                  </a:txBody>
                  <a:tcPr>
                    <a:solidFill>
                      <a:srgbClr val="D0F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9Slide03 SFU Futura_12" panose="020B0604020202020204" charset="0"/>
                        </a:rPr>
                        <a:t>2000</a:t>
                      </a:r>
                    </a:p>
                    <a:p>
                      <a:endParaRPr lang="en-US" sz="2800" dirty="0">
                        <a:latin typeface="#9Slide03 SFU Futura_12" panose="020B0604020202020204" charset="0"/>
                      </a:endParaRPr>
                    </a:p>
                  </a:txBody>
                  <a:tcPr>
                    <a:solidFill>
                      <a:srgbClr val="D0F5F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9Slide03 SFU Futura_12" panose="020B0604020202020204" charset="0"/>
                        </a:rPr>
                        <a:t>2010</a:t>
                      </a:r>
                    </a:p>
                    <a:p>
                      <a:endParaRPr lang="en-US" sz="2800" dirty="0">
                        <a:latin typeface="#9Slide03 SFU Futura_12" panose="020B0604020202020204" charset="0"/>
                      </a:endParaRPr>
                    </a:p>
                  </a:txBody>
                  <a:tcPr>
                    <a:solidFill>
                      <a:srgbClr val="D0F5FE"/>
                    </a:solidFill>
                  </a:tcPr>
                </a:tc>
                <a:tc>
                  <a:txBody>
                    <a:bodyPr/>
                    <a:lstStyle/>
                    <a:p>
                      <a:r>
                        <a:rPr lang="en-US" sz="2800" dirty="0" smtClean="0">
                          <a:latin typeface="#9Slide03 SFU Futura_12" panose="020B0604020202020204" charset="0"/>
                        </a:rPr>
                        <a:t>2020</a:t>
                      </a:r>
                      <a:endParaRPr lang="en-US" sz="2800" dirty="0">
                        <a:latin typeface="#9Slide03 SFU Futura_12" panose="020B0604020202020204" charset="0"/>
                      </a:endParaRPr>
                    </a:p>
                  </a:txBody>
                  <a:tcPr>
                    <a:solidFill>
                      <a:srgbClr val="D0F5FE"/>
                    </a:solidFill>
                  </a:tcPr>
                </a:tc>
                <a:extLst>
                  <a:ext uri="{0D108BD9-81ED-4DB2-BD59-A6C34878D82A}">
                    <a16:rowId xmlns:a16="http://schemas.microsoft.com/office/drawing/2014/main" val="1529982961"/>
                  </a:ext>
                </a:extLst>
              </a:tr>
              <a:tr h="370840">
                <a:tc>
                  <a:txBody>
                    <a:bodyPr/>
                    <a:lstStyle/>
                    <a:p>
                      <a:r>
                        <a:rPr lang="en-US" sz="2800" dirty="0" smtClean="0">
                          <a:latin typeface="#9Slide03 SFU Futura_12" panose="020B0604020202020204" charset="0"/>
                        </a:rPr>
                        <a:t>Nam</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48,1</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48,2</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48,2</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48,3</a:t>
                      </a:r>
                      <a:endParaRPr lang="en-US" sz="2800" dirty="0">
                        <a:latin typeface="#9Slide03 SFU Futura_12" panose="020B0604020202020204" charset="0"/>
                      </a:endParaRPr>
                    </a:p>
                  </a:txBody>
                  <a:tcPr>
                    <a:solidFill>
                      <a:schemeClr val="bg1"/>
                    </a:solidFill>
                  </a:tcPr>
                </a:tc>
                <a:extLst>
                  <a:ext uri="{0D108BD9-81ED-4DB2-BD59-A6C34878D82A}">
                    <a16:rowId xmlns:a16="http://schemas.microsoft.com/office/drawing/2014/main" val="1608325627"/>
                  </a:ext>
                </a:extLst>
              </a:tr>
              <a:tr h="370840">
                <a:tc>
                  <a:txBody>
                    <a:bodyPr/>
                    <a:lstStyle/>
                    <a:p>
                      <a:r>
                        <a:rPr lang="en-US" sz="2800" dirty="0" err="1" smtClean="0">
                          <a:latin typeface="#9Slide03 SFU Futura_12" panose="020B0604020202020204" charset="0"/>
                        </a:rPr>
                        <a:t>Nữ</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51,9</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51,8</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51,8</a:t>
                      </a:r>
                      <a:endParaRPr lang="en-US" sz="2800" dirty="0">
                        <a:latin typeface="#9Slide03 SFU Futura_12" panose="020B0604020202020204" charset="0"/>
                      </a:endParaRPr>
                    </a:p>
                  </a:txBody>
                  <a:tcPr>
                    <a:solidFill>
                      <a:schemeClr val="bg1"/>
                    </a:solidFill>
                  </a:tcPr>
                </a:tc>
                <a:tc>
                  <a:txBody>
                    <a:bodyPr/>
                    <a:lstStyle/>
                    <a:p>
                      <a:r>
                        <a:rPr lang="en-US" sz="2800" dirty="0" smtClean="0">
                          <a:latin typeface="#9Slide03 SFU Futura_12" panose="020B0604020202020204" charset="0"/>
                        </a:rPr>
                        <a:t>51,7</a:t>
                      </a:r>
                      <a:endParaRPr lang="en-US" sz="2800" dirty="0">
                        <a:latin typeface="#9Slide03 SFU Futura_12" panose="020B0604020202020204" charset="0"/>
                      </a:endParaRPr>
                    </a:p>
                  </a:txBody>
                  <a:tcPr>
                    <a:solidFill>
                      <a:schemeClr val="bg1"/>
                    </a:solidFill>
                  </a:tcPr>
                </a:tc>
                <a:extLst>
                  <a:ext uri="{0D108BD9-81ED-4DB2-BD59-A6C34878D82A}">
                    <a16:rowId xmlns:a16="http://schemas.microsoft.com/office/drawing/2014/main" val="376457932"/>
                  </a:ext>
                </a:extLst>
              </a:tr>
            </a:tbl>
          </a:graphicData>
        </a:graphic>
      </p:graphicFrame>
      <p:grpSp>
        <p:nvGrpSpPr>
          <p:cNvPr id="14" name="Group 13"/>
          <p:cNvGrpSpPr/>
          <p:nvPr/>
        </p:nvGrpSpPr>
        <p:grpSpPr>
          <a:xfrm>
            <a:off x="253659" y="4347298"/>
            <a:ext cx="11797291" cy="2381544"/>
            <a:chOff x="734584" y="85390"/>
            <a:chExt cx="11624390" cy="6959348"/>
          </a:xfrm>
        </p:grpSpPr>
        <p:sp>
          <p:nvSpPr>
            <p:cNvPr id="15" name="Rectangle 14"/>
            <p:cNvSpPr/>
            <p:nvPr/>
          </p:nvSpPr>
          <p:spPr>
            <a:xfrm>
              <a:off x="734584" y="85390"/>
              <a:ext cx="11202590" cy="5895093"/>
            </a:xfrm>
            <a:prstGeom prst="rect">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845985" y="474529"/>
              <a:ext cx="11308798" cy="638324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925769" y="929149"/>
              <a:ext cx="11433205" cy="611558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1" name="Rectangle 20"/>
          <p:cNvSpPr/>
          <p:nvPr/>
        </p:nvSpPr>
        <p:spPr>
          <a:xfrm>
            <a:off x="348656" y="4741142"/>
            <a:ext cx="8456396" cy="523220"/>
          </a:xfrm>
          <a:prstGeom prst="rect">
            <a:avLst/>
          </a:prstGeom>
        </p:spPr>
        <p:txBody>
          <a:bodyPr wrap="square">
            <a:spAutoFit/>
          </a:bodyPr>
          <a:lstStyle/>
          <a:p>
            <a:pPr algn="ctr"/>
            <a:r>
              <a:rPr lang="en-US" sz="2800" b="1" dirty="0" err="1" smtClean="0">
                <a:solidFill>
                  <a:srgbClr val="009933"/>
                </a:solidFill>
                <a:latin typeface="#9Slide03 SFU Futura_12" panose="020B0604020202020204" charset="0"/>
                <a:cs typeface="Arial" panose="020B0604020202020204" pitchFamily="34" charset="0"/>
              </a:rPr>
              <a:t>Tỉ</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lệ</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nam</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thấp</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hơn</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nữ</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nhưng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có</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xu</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hướng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tăng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nhẹ</a:t>
            </a:r>
            <a:endParaRPr lang="en-US" sz="2800" b="1" dirty="0">
              <a:solidFill>
                <a:srgbClr val="009933"/>
              </a:solidFill>
              <a:latin typeface="#9Slide03 SFU Futura_12" panose="020B0604020202020204" charset="0"/>
              <a:cs typeface="Arial" panose="020B0604020202020204" pitchFamily="34" charset="0"/>
            </a:endParaRPr>
          </a:p>
        </p:txBody>
      </p:sp>
      <p:pic>
        <p:nvPicPr>
          <p:cNvPr id="2050" name="Picture 2" descr="VỀ CHÚNG TÔI - GIẤP CÁ EXTRA"/>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594" t="28347" r="7452" b="29607"/>
          <a:stretch/>
        </p:blipFill>
        <p:spPr bwMode="auto">
          <a:xfrm>
            <a:off x="622962" y="6030851"/>
            <a:ext cx="855864" cy="43379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478826" y="5889113"/>
            <a:ext cx="4293246" cy="584775"/>
          </a:xfrm>
          <a:prstGeom prst="rect">
            <a:avLst/>
          </a:prstGeom>
        </p:spPr>
        <p:txBody>
          <a:bodyPr wrap="square">
            <a:spAutoFit/>
          </a:bodyPr>
          <a:lstStyle/>
          <a:p>
            <a:r>
              <a:rPr lang="en-US" sz="3200" b="1" dirty="0" err="1" smtClean="0">
                <a:solidFill>
                  <a:srgbClr val="FF0000"/>
                </a:solidFill>
                <a:latin typeface="#9Slide03 SFU Futura_12" panose="020B0604020202020204" charset="0"/>
                <a:cs typeface="Arial" panose="020B0604020202020204" pitchFamily="34" charset="0"/>
              </a:rPr>
              <a:t>Mất</a:t>
            </a:r>
            <a:r>
              <a:rPr lang="en-US" sz="3200" b="1" dirty="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cân</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bằng</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giới</a:t>
            </a:r>
            <a:r>
              <a:rPr lang="en-US" sz="3200" b="1" dirty="0" smtClean="0">
                <a:solidFill>
                  <a:srgbClr val="FF0000"/>
                </a:solidFill>
                <a:latin typeface="#9Slide03 SFU Futura_12" panose="020B0604020202020204" charset="0"/>
                <a:cs typeface="Arial" panose="020B0604020202020204" pitchFamily="34" charset="0"/>
              </a:rPr>
              <a:t> </a:t>
            </a:r>
            <a:r>
              <a:rPr lang="en-US" sz="3200" b="1" dirty="0" err="1" smtClean="0">
                <a:solidFill>
                  <a:srgbClr val="FF0000"/>
                </a:solidFill>
                <a:latin typeface="#9Slide03 SFU Futura_12" panose="020B0604020202020204" charset="0"/>
                <a:cs typeface="Arial" panose="020B0604020202020204" pitchFamily="34" charset="0"/>
              </a:rPr>
              <a:t>tính</a:t>
            </a:r>
            <a:r>
              <a:rPr lang="en-US" sz="3200" b="1" dirty="0" smtClean="0">
                <a:solidFill>
                  <a:srgbClr val="FF0000"/>
                </a:solidFill>
                <a:latin typeface="#9Slide03 SFU Futura_12" panose="020B0604020202020204" charset="0"/>
                <a:cs typeface="Arial" panose="020B0604020202020204" pitchFamily="34" charset="0"/>
              </a:rPr>
              <a:t>  </a:t>
            </a:r>
            <a:endParaRPr lang="en-US" sz="3200" dirty="0">
              <a:solidFill>
                <a:srgbClr val="FF0000"/>
              </a:solidFill>
            </a:endParaRPr>
          </a:p>
        </p:txBody>
      </p:sp>
      <p:pic>
        <p:nvPicPr>
          <p:cNvPr id="6146" name="Picture 2" descr="Nỗi lo thiếu con gá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4790" y="4725527"/>
            <a:ext cx="2705054" cy="191382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330595" y="5351665"/>
            <a:ext cx="8456396" cy="523220"/>
          </a:xfrm>
          <a:prstGeom prst="rect">
            <a:avLst/>
          </a:prstGeom>
        </p:spPr>
        <p:txBody>
          <a:bodyPr wrap="square">
            <a:spAutoFit/>
          </a:bodyPr>
          <a:lstStyle/>
          <a:p>
            <a:pPr algn="ctr"/>
            <a:r>
              <a:rPr lang="en-US" sz="2800" b="1" dirty="0" err="1" smtClean="0">
                <a:solidFill>
                  <a:srgbClr val="009933"/>
                </a:solidFill>
                <a:latin typeface="#9Slide03 SFU Futura_12" panose="020B0604020202020204" charset="0"/>
                <a:cs typeface="Arial" panose="020B0604020202020204" pitchFamily="34" charset="0"/>
              </a:rPr>
              <a:t>Tỉ</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lệ</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nữ</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cao</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hơn</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nam</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nhưng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có</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xu</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hướng</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giảm</a:t>
            </a:r>
            <a:r>
              <a:rPr lang="en-US" sz="2800" b="1" dirty="0" smtClean="0">
                <a:solidFill>
                  <a:srgbClr val="009933"/>
                </a:solidFill>
                <a:latin typeface="#9Slide03 SFU Futura_12" panose="020B0604020202020204" charset="0"/>
                <a:cs typeface="Arial" panose="020B0604020202020204" pitchFamily="34" charset="0"/>
              </a:rPr>
              <a:t> </a:t>
            </a:r>
            <a:r>
              <a:rPr lang="en-US" sz="2800" b="1" dirty="0" err="1" smtClean="0">
                <a:solidFill>
                  <a:srgbClr val="009933"/>
                </a:solidFill>
                <a:latin typeface="#9Slide03 SFU Futura_12" panose="020B0604020202020204" charset="0"/>
                <a:cs typeface="Arial" panose="020B0604020202020204" pitchFamily="34" charset="0"/>
              </a:rPr>
              <a:t>nhẹ</a:t>
            </a:r>
            <a:endParaRPr lang="en-US" sz="2800" b="1" dirty="0">
              <a:solidFill>
                <a:srgbClr val="009933"/>
              </a:solidFill>
              <a:latin typeface="#9Slide03 SFU Futura_12" panose="020B0604020202020204" charset="0"/>
              <a:cs typeface="Arial" panose="020B0604020202020204" pitchFamily="34" charset="0"/>
            </a:endParaRPr>
          </a:p>
        </p:txBody>
      </p:sp>
    </p:spTree>
    <p:extLst>
      <p:ext uri="{BB962C8B-B14F-4D97-AF65-F5344CB8AC3E}">
        <p14:creationId xmlns:p14="http://schemas.microsoft.com/office/powerpoint/2010/main" val="247194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fade">
                                      <p:cBhvr>
                                        <p:cTn id="39" dur="500"/>
                                        <p:tgtEl>
                                          <p:spTgt spid="20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6146"/>
                                        </p:tgtEl>
                                        <p:attrNameLst>
                                          <p:attrName>style.visibility</p:attrName>
                                        </p:attrNameLst>
                                      </p:cBhvr>
                                      <p:to>
                                        <p:strVal val="visible"/>
                                      </p:to>
                                    </p:set>
                                    <p:animEffect transition="in" filter="fade">
                                      <p:cBhvr>
                                        <p:cTn id="4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5" grpId="0"/>
      <p:bldP spid="21"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11567</TotalTime>
  <Words>1527</Words>
  <Application>Microsoft Office PowerPoint</Application>
  <PresentationFormat>Widescreen</PresentationFormat>
  <Paragraphs>227</Paragraphs>
  <Slides>23</Slides>
  <Notes>15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#9Slide03 BoosterNextFYBlack</vt:lpstr>
      <vt:lpstr>Calibri Light</vt:lpstr>
      <vt:lpstr>Times New Roman</vt:lpstr>
      <vt:lpstr>#9Slide05 SVNClementine</vt:lpstr>
      <vt:lpstr>#9Slide03 SFU Futura_12</vt:lpstr>
      <vt:lpstr>Wingdings</vt:lpstr>
      <vt:lpstr>Tahoma</vt:lpstr>
      <vt:lpstr>Calibri</vt:lpstr>
      <vt:lpstr>Arial</vt:lpstr>
      <vt:lpstr>#9Slide03 SFU Futura_09</vt:lpstr>
      <vt:lpstr>#9Slide03 Oswald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Pham Thi Huyen Trang</cp:lastModifiedBy>
  <cp:revision>979</cp:revision>
  <dcterms:created xsi:type="dcterms:W3CDTF">2019-05-02T08:19:04Z</dcterms:created>
  <dcterms:modified xsi:type="dcterms:W3CDTF">2022-07-30T16:34:18Z</dcterms:modified>
</cp:coreProperties>
</file>