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1" r:id="rId2"/>
    <p:sldId id="330" r:id="rId3"/>
    <p:sldId id="353" r:id="rId4"/>
    <p:sldId id="354" r:id="rId5"/>
    <p:sldId id="355" r:id="rId6"/>
    <p:sldId id="357" r:id="rId7"/>
    <p:sldId id="260" r:id="rId8"/>
    <p:sldId id="275" r:id="rId9"/>
    <p:sldId id="349" r:id="rId10"/>
    <p:sldId id="350" r:id="rId11"/>
    <p:sldId id="365" r:id="rId12"/>
    <p:sldId id="361" r:id="rId13"/>
    <p:sldId id="368" r:id="rId14"/>
    <p:sldId id="369" r:id="rId15"/>
    <p:sldId id="366" r:id="rId16"/>
    <p:sldId id="367" r:id="rId17"/>
    <p:sldId id="371" r:id="rId18"/>
    <p:sldId id="326" r:id="rId19"/>
    <p:sldId id="370" r:id="rId20"/>
    <p:sldId id="375" r:id="rId21"/>
    <p:sldId id="329" r:id="rId22"/>
    <p:sldId id="328" r:id="rId23"/>
    <p:sldId id="378" r:id="rId24"/>
    <p:sldId id="376" r:id="rId25"/>
    <p:sldId id="380" r:id="rId26"/>
    <p:sldId id="331" r:id="rId27"/>
    <p:sldId id="379" r:id="rId28"/>
    <p:sldId id="383" r:id="rId29"/>
    <p:sldId id="381" r:id="rId30"/>
    <p:sldId id="384" r:id="rId31"/>
    <p:sldId id="358" r:id="rId32"/>
    <p:sldId id="364" r:id="rId33"/>
    <p:sldId id="382" r:id="rId34"/>
    <p:sldId id="385" r:id="rId35"/>
    <p:sldId id="264" r:id="rId36"/>
    <p:sldId id="345" r:id="rId37"/>
    <p:sldId id="317" r:id="rId38"/>
    <p:sldId id="344" r:id="rId39"/>
    <p:sldId id="34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B0"/>
    <a:srgbClr val="172DF9"/>
    <a:srgbClr val="0CFC5C"/>
    <a:srgbClr val="E028C1"/>
    <a:srgbClr val="E9FA6A"/>
    <a:srgbClr val="A80886"/>
    <a:srgbClr val="A1FD0B"/>
    <a:srgbClr val="6A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FAF00-6014-4393-A14A-BBB01B8FCFEC}" type="doc">
      <dgm:prSet loTypeId="urn:microsoft.com/office/officeart/2005/8/layout/cycle8" loCatId="cycle" qsTypeId="urn:microsoft.com/office/officeart/2005/8/quickstyle/simple1" qsCatId="simple" csTypeId="urn:microsoft.com/office/officeart/2005/8/colors/accent1_2" csCatId="accent1" phldr="1"/>
      <dgm:spPr/>
    </dgm:pt>
    <dgm:pt modelId="{B4CFD1B6-EF67-4ADA-AA9C-5DBC36E3E0A3}">
      <dgm:prSet phldrT="[Text]"/>
      <dgm:spPr/>
      <dgm:t>
        <a:bodyPr/>
        <a:lstStyle/>
        <a:p>
          <a:pPr algn="ctr"/>
          <a:r>
            <a:rPr lang="en-US">
              <a:latin typeface="Arial" panose="020B0604020202020204" pitchFamily="34" charset="0"/>
              <a:cs typeface="Arial" panose="020B0604020202020204" pitchFamily="34" charset="0"/>
            </a:rPr>
            <a:t>Nước mưa</a:t>
          </a:r>
        </a:p>
      </dgm:t>
    </dgm:pt>
    <dgm:pt modelId="{36CEB5ED-23FD-4ECE-90D0-DCFF4BD6D8B1}" type="parTrans" cxnId="{5AD1291D-CF66-4964-9D8A-85BFF27F7174}">
      <dgm:prSet/>
      <dgm:spPr/>
      <dgm:t>
        <a:bodyPr/>
        <a:lstStyle/>
        <a:p>
          <a:endParaRPr lang="en-US"/>
        </a:p>
      </dgm:t>
    </dgm:pt>
    <dgm:pt modelId="{28ED54B0-A979-48C9-B3B0-98E3A1E30694}" type="sibTrans" cxnId="{5AD1291D-CF66-4964-9D8A-85BFF27F7174}">
      <dgm:prSet/>
      <dgm:spPr/>
      <dgm:t>
        <a:bodyPr/>
        <a:lstStyle/>
        <a:p>
          <a:endParaRPr lang="en-US"/>
        </a:p>
      </dgm:t>
    </dgm:pt>
    <dgm:pt modelId="{3ED442BC-CCAE-43BF-B913-7E218B32B65E}">
      <dgm:prSet phldrT="[Text]"/>
      <dgm:spPr/>
      <dgm:t>
        <a:bodyPr/>
        <a:lstStyle/>
        <a:p>
          <a:r>
            <a:rPr lang="en-US">
              <a:latin typeface="Arial" panose="020B0604020202020204" pitchFamily="34" charset="0"/>
              <a:cs typeface="Arial" panose="020B0604020202020204" pitchFamily="34" charset="0"/>
            </a:rPr>
            <a:t>Nước ngầm</a:t>
          </a:r>
        </a:p>
      </dgm:t>
    </dgm:pt>
    <dgm:pt modelId="{992D784B-ECE5-4681-B6BE-5C5694658E13}" type="parTrans" cxnId="{B5840A3F-073E-40FD-8968-855AF77583BD}">
      <dgm:prSet/>
      <dgm:spPr/>
      <dgm:t>
        <a:bodyPr/>
        <a:lstStyle/>
        <a:p>
          <a:endParaRPr lang="en-US"/>
        </a:p>
      </dgm:t>
    </dgm:pt>
    <dgm:pt modelId="{3315DA0B-B47F-437E-91B0-E94153F7B630}" type="sibTrans" cxnId="{B5840A3F-073E-40FD-8968-855AF77583BD}">
      <dgm:prSet/>
      <dgm:spPr/>
      <dgm:t>
        <a:bodyPr/>
        <a:lstStyle/>
        <a:p>
          <a:endParaRPr lang="en-US"/>
        </a:p>
      </dgm:t>
    </dgm:pt>
    <dgm:pt modelId="{3CB218A3-E4FF-43BB-AF3E-8D9693132799}">
      <dgm:prSet phldrT="[Text]"/>
      <dgm:spPr/>
      <dgm:t>
        <a:bodyPr/>
        <a:lstStyle/>
        <a:p>
          <a:r>
            <a:rPr lang="en-US">
              <a:latin typeface="Arial" panose="020B0604020202020204" pitchFamily="34" charset="0"/>
              <a:cs typeface="Arial" panose="020B0604020202020204" pitchFamily="34" charset="0"/>
            </a:rPr>
            <a:t>Băng tuyết tan</a:t>
          </a:r>
        </a:p>
      </dgm:t>
    </dgm:pt>
    <dgm:pt modelId="{F3EA2B71-6827-4C1B-BB1B-8E85BE1EB378}" type="parTrans" cxnId="{AE604C4D-5E8A-43BD-B78C-FCA9D399BAC8}">
      <dgm:prSet/>
      <dgm:spPr/>
      <dgm:t>
        <a:bodyPr/>
        <a:lstStyle/>
        <a:p>
          <a:endParaRPr lang="en-US"/>
        </a:p>
      </dgm:t>
    </dgm:pt>
    <dgm:pt modelId="{47FFEFBF-694E-4B6C-924C-442B54B8A209}" type="sibTrans" cxnId="{AE604C4D-5E8A-43BD-B78C-FCA9D399BAC8}">
      <dgm:prSet/>
      <dgm:spPr/>
      <dgm:t>
        <a:bodyPr/>
        <a:lstStyle/>
        <a:p>
          <a:endParaRPr lang="en-US"/>
        </a:p>
      </dgm:t>
    </dgm:pt>
    <dgm:pt modelId="{0341E9CA-1326-46B0-B3E1-3DBF13C6E593}" type="pres">
      <dgm:prSet presAssocID="{629FAF00-6014-4393-A14A-BBB01B8FCFEC}" presName="compositeShape" presStyleCnt="0">
        <dgm:presLayoutVars>
          <dgm:chMax val="7"/>
          <dgm:dir/>
          <dgm:resizeHandles val="exact"/>
        </dgm:presLayoutVars>
      </dgm:prSet>
      <dgm:spPr/>
    </dgm:pt>
    <dgm:pt modelId="{8A1A281C-8C31-47CC-BF3D-F9497EDDB896}" type="pres">
      <dgm:prSet presAssocID="{629FAF00-6014-4393-A14A-BBB01B8FCFEC}" presName="wedge1" presStyleLbl="node1" presStyleIdx="0" presStyleCnt="3"/>
      <dgm:spPr/>
      <dgm:t>
        <a:bodyPr/>
        <a:lstStyle/>
        <a:p>
          <a:endParaRPr lang="en-US"/>
        </a:p>
      </dgm:t>
    </dgm:pt>
    <dgm:pt modelId="{C45DE8FE-F175-47F0-88BD-DFDA3CE99A19}" type="pres">
      <dgm:prSet presAssocID="{629FAF00-6014-4393-A14A-BBB01B8FCFEC}" presName="dummy1a" presStyleCnt="0"/>
      <dgm:spPr/>
    </dgm:pt>
    <dgm:pt modelId="{1AB5C3B6-5990-452A-9091-880E98ABE1AC}" type="pres">
      <dgm:prSet presAssocID="{629FAF00-6014-4393-A14A-BBB01B8FCFEC}" presName="dummy1b" presStyleCnt="0"/>
      <dgm:spPr/>
    </dgm:pt>
    <dgm:pt modelId="{88B55DC9-D6D9-4197-B941-4F557086BC86}" type="pres">
      <dgm:prSet presAssocID="{629FAF00-6014-4393-A14A-BBB01B8FCFEC}" presName="wedge1Tx" presStyleLbl="node1" presStyleIdx="0" presStyleCnt="3">
        <dgm:presLayoutVars>
          <dgm:chMax val="0"/>
          <dgm:chPref val="0"/>
          <dgm:bulletEnabled val="1"/>
        </dgm:presLayoutVars>
      </dgm:prSet>
      <dgm:spPr/>
      <dgm:t>
        <a:bodyPr/>
        <a:lstStyle/>
        <a:p>
          <a:endParaRPr lang="en-US"/>
        </a:p>
      </dgm:t>
    </dgm:pt>
    <dgm:pt modelId="{65DEECBD-BEBF-4D4E-940B-85969AEAD1EB}" type="pres">
      <dgm:prSet presAssocID="{629FAF00-6014-4393-A14A-BBB01B8FCFEC}" presName="wedge2" presStyleLbl="node1" presStyleIdx="1" presStyleCnt="3"/>
      <dgm:spPr/>
      <dgm:t>
        <a:bodyPr/>
        <a:lstStyle/>
        <a:p>
          <a:endParaRPr lang="en-US"/>
        </a:p>
      </dgm:t>
    </dgm:pt>
    <dgm:pt modelId="{42F8B31C-35A0-4F92-BA82-57FF26D28495}" type="pres">
      <dgm:prSet presAssocID="{629FAF00-6014-4393-A14A-BBB01B8FCFEC}" presName="dummy2a" presStyleCnt="0"/>
      <dgm:spPr/>
    </dgm:pt>
    <dgm:pt modelId="{A97BA0EE-3F44-4624-8292-7887FA2107CF}" type="pres">
      <dgm:prSet presAssocID="{629FAF00-6014-4393-A14A-BBB01B8FCFEC}" presName="dummy2b" presStyleCnt="0"/>
      <dgm:spPr/>
    </dgm:pt>
    <dgm:pt modelId="{A21BD031-34C4-4318-A797-0426F47BC95F}" type="pres">
      <dgm:prSet presAssocID="{629FAF00-6014-4393-A14A-BBB01B8FCFEC}" presName="wedge2Tx" presStyleLbl="node1" presStyleIdx="1" presStyleCnt="3">
        <dgm:presLayoutVars>
          <dgm:chMax val="0"/>
          <dgm:chPref val="0"/>
          <dgm:bulletEnabled val="1"/>
        </dgm:presLayoutVars>
      </dgm:prSet>
      <dgm:spPr/>
      <dgm:t>
        <a:bodyPr/>
        <a:lstStyle/>
        <a:p>
          <a:endParaRPr lang="en-US"/>
        </a:p>
      </dgm:t>
    </dgm:pt>
    <dgm:pt modelId="{6BAE4190-8435-4415-A4A5-909052E0F84C}" type="pres">
      <dgm:prSet presAssocID="{629FAF00-6014-4393-A14A-BBB01B8FCFEC}" presName="wedge3" presStyleLbl="node1" presStyleIdx="2" presStyleCnt="3"/>
      <dgm:spPr/>
      <dgm:t>
        <a:bodyPr/>
        <a:lstStyle/>
        <a:p>
          <a:endParaRPr lang="en-US"/>
        </a:p>
      </dgm:t>
    </dgm:pt>
    <dgm:pt modelId="{B37724E2-B72D-43CF-A917-17543293DBA9}" type="pres">
      <dgm:prSet presAssocID="{629FAF00-6014-4393-A14A-BBB01B8FCFEC}" presName="dummy3a" presStyleCnt="0"/>
      <dgm:spPr/>
    </dgm:pt>
    <dgm:pt modelId="{D6B4F3EB-ACB0-431D-9753-D65517F9F042}" type="pres">
      <dgm:prSet presAssocID="{629FAF00-6014-4393-A14A-BBB01B8FCFEC}" presName="dummy3b" presStyleCnt="0"/>
      <dgm:spPr/>
    </dgm:pt>
    <dgm:pt modelId="{EE8BFFCF-0DC3-4BD0-B6DB-50E263B3759D}" type="pres">
      <dgm:prSet presAssocID="{629FAF00-6014-4393-A14A-BBB01B8FCFEC}" presName="wedge3Tx" presStyleLbl="node1" presStyleIdx="2" presStyleCnt="3">
        <dgm:presLayoutVars>
          <dgm:chMax val="0"/>
          <dgm:chPref val="0"/>
          <dgm:bulletEnabled val="1"/>
        </dgm:presLayoutVars>
      </dgm:prSet>
      <dgm:spPr/>
      <dgm:t>
        <a:bodyPr/>
        <a:lstStyle/>
        <a:p>
          <a:endParaRPr lang="en-US"/>
        </a:p>
      </dgm:t>
    </dgm:pt>
    <dgm:pt modelId="{77074D51-8CFF-4E65-A2C6-B158502893B8}" type="pres">
      <dgm:prSet presAssocID="{28ED54B0-A979-48C9-B3B0-98E3A1E30694}" presName="arrowWedge1" presStyleLbl="fgSibTrans2D1" presStyleIdx="0" presStyleCnt="3"/>
      <dgm:spPr/>
    </dgm:pt>
    <dgm:pt modelId="{A6D170D2-783A-472D-913B-152AE0453DB1}" type="pres">
      <dgm:prSet presAssocID="{3315DA0B-B47F-437E-91B0-E94153F7B630}" presName="arrowWedge2" presStyleLbl="fgSibTrans2D1" presStyleIdx="1" presStyleCnt="3"/>
      <dgm:spPr/>
    </dgm:pt>
    <dgm:pt modelId="{4075F91C-8C0F-4184-9E86-CA36F7AD8240}" type="pres">
      <dgm:prSet presAssocID="{47FFEFBF-694E-4B6C-924C-442B54B8A209}" presName="arrowWedge3" presStyleLbl="fgSibTrans2D1" presStyleIdx="2" presStyleCnt="3"/>
      <dgm:spPr/>
    </dgm:pt>
  </dgm:ptLst>
  <dgm:cxnLst>
    <dgm:cxn modelId="{5D0E13B8-E4AB-42C4-937C-227DFDCD2A68}" type="presOf" srcId="{629FAF00-6014-4393-A14A-BBB01B8FCFEC}" destId="{0341E9CA-1326-46B0-B3E1-3DBF13C6E593}" srcOrd="0" destOrd="0" presId="urn:microsoft.com/office/officeart/2005/8/layout/cycle8"/>
    <dgm:cxn modelId="{83333541-5CC9-48D8-9E17-6EFBB7AD33A8}" type="presOf" srcId="{3CB218A3-E4FF-43BB-AF3E-8D9693132799}" destId="{6BAE4190-8435-4415-A4A5-909052E0F84C}" srcOrd="0" destOrd="0" presId="urn:microsoft.com/office/officeart/2005/8/layout/cycle8"/>
    <dgm:cxn modelId="{5AD1291D-CF66-4964-9D8A-85BFF27F7174}" srcId="{629FAF00-6014-4393-A14A-BBB01B8FCFEC}" destId="{B4CFD1B6-EF67-4ADA-AA9C-5DBC36E3E0A3}" srcOrd="0" destOrd="0" parTransId="{36CEB5ED-23FD-4ECE-90D0-DCFF4BD6D8B1}" sibTransId="{28ED54B0-A979-48C9-B3B0-98E3A1E30694}"/>
    <dgm:cxn modelId="{B5840A3F-073E-40FD-8968-855AF77583BD}" srcId="{629FAF00-6014-4393-A14A-BBB01B8FCFEC}" destId="{3ED442BC-CCAE-43BF-B913-7E218B32B65E}" srcOrd="1" destOrd="0" parTransId="{992D784B-ECE5-4681-B6BE-5C5694658E13}" sibTransId="{3315DA0B-B47F-437E-91B0-E94153F7B630}"/>
    <dgm:cxn modelId="{0C7D51AE-7C22-46B5-BA02-EEC80615F19F}" type="presOf" srcId="{B4CFD1B6-EF67-4ADA-AA9C-5DBC36E3E0A3}" destId="{8A1A281C-8C31-47CC-BF3D-F9497EDDB896}" srcOrd="0" destOrd="0" presId="urn:microsoft.com/office/officeart/2005/8/layout/cycle8"/>
    <dgm:cxn modelId="{3799DFDF-5D01-486C-9CA8-22DD03CA82B7}" type="presOf" srcId="{3ED442BC-CCAE-43BF-B913-7E218B32B65E}" destId="{A21BD031-34C4-4318-A797-0426F47BC95F}" srcOrd="1" destOrd="0" presId="urn:microsoft.com/office/officeart/2005/8/layout/cycle8"/>
    <dgm:cxn modelId="{AE604C4D-5E8A-43BD-B78C-FCA9D399BAC8}" srcId="{629FAF00-6014-4393-A14A-BBB01B8FCFEC}" destId="{3CB218A3-E4FF-43BB-AF3E-8D9693132799}" srcOrd="2" destOrd="0" parTransId="{F3EA2B71-6827-4C1B-BB1B-8E85BE1EB378}" sibTransId="{47FFEFBF-694E-4B6C-924C-442B54B8A209}"/>
    <dgm:cxn modelId="{243AFBA8-AD0A-461E-B0C7-0CACA18779C5}" type="presOf" srcId="{3CB218A3-E4FF-43BB-AF3E-8D9693132799}" destId="{EE8BFFCF-0DC3-4BD0-B6DB-50E263B3759D}" srcOrd="1" destOrd="0" presId="urn:microsoft.com/office/officeart/2005/8/layout/cycle8"/>
    <dgm:cxn modelId="{40BAFFBF-F16E-43B3-985E-73BE9B840CA2}" type="presOf" srcId="{B4CFD1B6-EF67-4ADA-AA9C-5DBC36E3E0A3}" destId="{88B55DC9-D6D9-4197-B941-4F557086BC86}" srcOrd="1" destOrd="0" presId="urn:microsoft.com/office/officeart/2005/8/layout/cycle8"/>
    <dgm:cxn modelId="{AAB31074-BA41-4D0A-B56F-39FF261EE3AD}" type="presOf" srcId="{3ED442BC-CCAE-43BF-B913-7E218B32B65E}" destId="{65DEECBD-BEBF-4D4E-940B-85969AEAD1EB}" srcOrd="0" destOrd="0" presId="urn:microsoft.com/office/officeart/2005/8/layout/cycle8"/>
    <dgm:cxn modelId="{BB7A9B80-3252-4C0F-90F5-E41A8C1F456A}" type="presParOf" srcId="{0341E9CA-1326-46B0-B3E1-3DBF13C6E593}" destId="{8A1A281C-8C31-47CC-BF3D-F9497EDDB896}" srcOrd="0" destOrd="0" presId="urn:microsoft.com/office/officeart/2005/8/layout/cycle8"/>
    <dgm:cxn modelId="{E3C00CA7-97F4-446F-A05A-C3452434F37E}" type="presParOf" srcId="{0341E9CA-1326-46B0-B3E1-3DBF13C6E593}" destId="{C45DE8FE-F175-47F0-88BD-DFDA3CE99A19}" srcOrd="1" destOrd="0" presId="urn:microsoft.com/office/officeart/2005/8/layout/cycle8"/>
    <dgm:cxn modelId="{82BAA7C2-0D9C-4AC3-873A-D81D704F2B8F}" type="presParOf" srcId="{0341E9CA-1326-46B0-B3E1-3DBF13C6E593}" destId="{1AB5C3B6-5990-452A-9091-880E98ABE1AC}" srcOrd="2" destOrd="0" presId="urn:microsoft.com/office/officeart/2005/8/layout/cycle8"/>
    <dgm:cxn modelId="{F583AC0D-72BE-4614-8737-20C61563B6AD}" type="presParOf" srcId="{0341E9CA-1326-46B0-B3E1-3DBF13C6E593}" destId="{88B55DC9-D6D9-4197-B941-4F557086BC86}" srcOrd="3" destOrd="0" presId="urn:microsoft.com/office/officeart/2005/8/layout/cycle8"/>
    <dgm:cxn modelId="{8EBB915E-72E9-456C-AC5C-C0DF56881F7C}" type="presParOf" srcId="{0341E9CA-1326-46B0-B3E1-3DBF13C6E593}" destId="{65DEECBD-BEBF-4D4E-940B-85969AEAD1EB}" srcOrd="4" destOrd="0" presId="urn:microsoft.com/office/officeart/2005/8/layout/cycle8"/>
    <dgm:cxn modelId="{39ABA2DD-715A-4C87-8728-AE044395C54A}" type="presParOf" srcId="{0341E9CA-1326-46B0-B3E1-3DBF13C6E593}" destId="{42F8B31C-35A0-4F92-BA82-57FF26D28495}" srcOrd="5" destOrd="0" presId="urn:microsoft.com/office/officeart/2005/8/layout/cycle8"/>
    <dgm:cxn modelId="{10842244-0A43-4478-9953-BBD66F20818E}" type="presParOf" srcId="{0341E9CA-1326-46B0-B3E1-3DBF13C6E593}" destId="{A97BA0EE-3F44-4624-8292-7887FA2107CF}" srcOrd="6" destOrd="0" presId="urn:microsoft.com/office/officeart/2005/8/layout/cycle8"/>
    <dgm:cxn modelId="{050C0430-C6A0-4E60-AC84-60649D65FF97}" type="presParOf" srcId="{0341E9CA-1326-46B0-B3E1-3DBF13C6E593}" destId="{A21BD031-34C4-4318-A797-0426F47BC95F}" srcOrd="7" destOrd="0" presId="urn:microsoft.com/office/officeart/2005/8/layout/cycle8"/>
    <dgm:cxn modelId="{64F563D8-E813-4AE0-922A-A8EB4352BB10}" type="presParOf" srcId="{0341E9CA-1326-46B0-B3E1-3DBF13C6E593}" destId="{6BAE4190-8435-4415-A4A5-909052E0F84C}" srcOrd="8" destOrd="0" presId="urn:microsoft.com/office/officeart/2005/8/layout/cycle8"/>
    <dgm:cxn modelId="{63BB42C6-1457-4E64-B929-1CD65B1D5F77}" type="presParOf" srcId="{0341E9CA-1326-46B0-B3E1-3DBF13C6E593}" destId="{B37724E2-B72D-43CF-A917-17543293DBA9}" srcOrd="9" destOrd="0" presId="urn:microsoft.com/office/officeart/2005/8/layout/cycle8"/>
    <dgm:cxn modelId="{839279D5-B44A-48DE-99F0-E32E79F15864}" type="presParOf" srcId="{0341E9CA-1326-46B0-B3E1-3DBF13C6E593}" destId="{D6B4F3EB-ACB0-431D-9753-D65517F9F042}" srcOrd="10" destOrd="0" presId="urn:microsoft.com/office/officeart/2005/8/layout/cycle8"/>
    <dgm:cxn modelId="{60DF5B33-3279-487C-A079-3757AC659E7F}" type="presParOf" srcId="{0341E9CA-1326-46B0-B3E1-3DBF13C6E593}" destId="{EE8BFFCF-0DC3-4BD0-B6DB-50E263B3759D}" srcOrd="11" destOrd="0" presId="urn:microsoft.com/office/officeart/2005/8/layout/cycle8"/>
    <dgm:cxn modelId="{D98A49A9-BC01-414D-92D8-F793C0B58584}" type="presParOf" srcId="{0341E9CA-1326-46B0-B3E1-3DBF13C6E593}" destId="{77074D51-8CFF-4E65-A2C6-B158502893B8}" srcOrd="12" destOrd="0" presId="urn:microsoft.com/office/officeart/2005/8/layout/cycle8"/>
    <dgm:cxn modelId="{8C3C86AE-3497-4FFD-9596-A076786FE97C}" type="presParOf" srcId="{0341E9CA-1326-46B0-B3E1-3DBF13C6E593}" destId="{A6D170D2-783A-472D-913B-152AE0453DB1}" srcOrd="13" destOrd="0" presId="urn:microsoft.com/office/officeart/2005/8/layout/cycle8"/>
    <dgm:cxn modelId="{7EE91095-278F-449A-B17A-7265AB5E5551}" type="presParOf" srcId="{0341E9CA-1326-46B0-B3E1-3DBF13C6E593}" destId="{4075F91C-8C0F-4184-9E86-CA36F7AD824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A281C-8C31-47CC-BF3D-F9497EDDB896}">
      <dsp:nvSpPr>
        <dsp:cNvPr id="0" name=""/>
        <dsp:cNvSpPr/>
      </dsp:nvSpPr>
      <dsp:spPr>
        <a:xfrm>
          <a:off x="1428391" y="195004"/>
          <a:ext cx="2520060" cy="252006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latin typeface="Arial" panose="020B0604020202020204" pitchFamily="34" charset="0"/>
              <a:cs typeface="Arial" panose="020B0604020202020204" pitchFamily="34" charset="0"/>
            </a:rPr>
            <a:t>Nước mưa</a:t>
          </a:r>
        </a:p>
      </dsp:txBody>
      <dsp:txXfrm>
        <a:off x="2756522" y="729017"/>
        <a:ext cx="900021" cy="750018"/>
      </dsp:txXfrm>
    </dsp:sp>
    <dsp:sp modelId="{65DEECBD-BEBF-4D4E-940B-85969AEAD1EB}">
      <dsp:nvSpPr>
        <dsp:cNvPr id="0" name=""/>
        <dsp:cNvSpPr/>
      </dsp:nvSpPr>
      <dsp:spPr>
        <a:xfrm>
          <a:off x="1376489" y="285006"/>
          <a:ext cx="2520060" cy="252006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latin typeface="Arial" panose="020B0604020202020204" pitchFamily="34" charset="0"/>
              <a:cs typeface="Arial" panose="020B0604020202020204" pitchFamily="34" charset="0"/>
            </a:rPr>
            <a:t>Nước ngầm</a:t>
          </a:r>
        </a:p>
      </dsp:txBody>
      <dsp:txXfrm>
        <a:off x="1976504" y="1920046"/>
        <a:ext cx="1350032" cy="660015"/>
      </dsp:txXfrm>
    </dsp:sp>
    <dsp:sp modelId="{6BAE4190-8435-4415-A4A5-909052E0F84C}">
      <dsp:nvSpPr>
        <dsp:cNvPr id="0" name=""/>
        <dsp:cNvSpPr/>
      </dsp:nvSpPr>
      <dsp:spPr>
        <a:xfrm>
          <a:off x="1324588" y="195004"/>
          <a:ext cx="2520060" cy="252006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a:latin typeface="Arial" panose="020B0604020202020204" pitchFamily="34" charset="0"/>
              <a:cs typeface="Arial" panose="020B0604020202020204" pitchFamily="34" charset="0"/>
            </a:rPr>
            <a:t>Băng tuyết tan</a:t>
          </a:r>
        </a:p>
      </dsp:txBody>
      <dsp:txXfrm>
        <a:off x="1616495" y="729017"/>
        <a:ext cx="900021" cy="750018"/>
      </dsp:txXfrm>
    </dsp:sp>
    <dsp:sp modelId="{77074D51-8CFF-4E65-A2C6-B158502893B8}">
      <dsp:nvSpPr>
        <dsp:cNvPr id="0" name=""/>
        <dsp:cNvSpPr/>
      </dsp:nvSpPr>
      <dsp:spPr>
        <a:xfrm>
          <a:off x="1272595" y="39000"/>
          <a:ext cx="2832067" cy="283206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D170D2-783A-472D-913B-152AE0453DB1}">
      <dsp:nvSpPr>
        <dsp:cNvPr id="0" name=""/>
        <dsp:cNvSpPr/>
      </dsp:nvSpPr>
      <dsp:spPr>
        <a:xfrm>
          <a:off x="1220486" y="128843"/>
          <a:ext cx="2832067" cy="283206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75F91C-8C0F-4184-9E86-CA36F7AD8240}">
      <dsp:nvSpPr>
        <dsp:cNvPr id="0" name=""/>
        <dsp:cNvSpPr/>
      </dsp:nvSpPr>
      <dsp:spPr>
        <a:xfrm>
          <a:off x="1168376" y="39000"/>
          <a:ext cx="2832067" cy="283206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277A0-0AB8-47B2-9B86-1D960C492AE9}"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616D3-B114-4CF2-9396-C474E8FB6FD1}" type="slidenum">
              <a:rPr lang="en-US" smtClean="0"/>
              <a:t>‹#›</a:t>
            </a:fld>
            <a:endParaRPr lang="en-US"/>
          </a:p>
        </p:txBody>
      </p:sp>
    </p:spTree>
    <p:extLst>
      <p:ext uri="{BB962C8B-B14F-4D97-AF65-F5344CB8AC3E}">
        <p14:creationId xmlns:p14="http://schemas.microsoft.com/office/powerpoint/2010/main" val="278966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XEM VIDEO VÌ K CHÈN DC VIDEO</a:t>
            </a:r>
          </a:p>
        </p:txBody>
      </p:sp>
      <p:sp>
        <p:nvSpPr>
          <p:cNvPr id="4" name="Slide Number Placeholder 3"/>
          <p:cNvSpPr>
            <a:spLocks noGrp="1"/>
          </p:cNvSpPr>
          <p:nvPr>
            <p:ph type="sldNum" sz="quarter" idx="5"/>
          </p:nvPr>
        </p:nvSpPr>
        <p:spPr/>
        <p:txBody>
          <a:bodyPr/>
          <a:lstStyle/>
          <a:p>
            <a:fld id="{4FA616D3-B114-4CF2-9396-C474E8FB6FD1}" type="slidenum">
              <a:rPr lang="en-US" smtClean="0"/>
              <a:t>31</a:t>
            </a:fld>
            <a:endParaRPr lang="en-US"/>
          </a:p>
        </p:txBody>
      </p:sp>
    </p:spTree>
    <p:extLst>
      <p:ext uri="{BB962C8B-B14F-4D97-AF65-F5344CB8AC3E}">
        <p14:creationId xmlns:p14="http://schemas.microsoft.com/office/powerpoint/2010/main" val="240318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37</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1CDF-FCAB-4714-B384-30E002C483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D8DCB-5F4F-4197-B47A-66702870A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5DF6F-9434-45D3-9D66-7EDCC18EC80C}"/>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825AD593-8F82-4A0F-A923-346DE6AD6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9E201-D2E5-4D67-A1FD-26FBB75DE084}"/>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679965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0DA3-E254-4745-8DFC-052E0E3D4D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52FF5-A190-481D-A33F-2AD2CA818B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30FB-A50E-4E83-87EA-89178B247206}"/>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6BCECBB8-D7EC-4B6C-AA8F-E55452D39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C037B-03A8-4DBD-AC2A-692519800255}"/>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29624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2483BF-97C0-411A-82E2-99138563C5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66AB7-5EC3-4F0D-B894-BA1F5841B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F203-1201-4158-9819-0986389166A1}"/>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6F0468F7-69C8-49D1-B639-EA4F6A7A8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8E275-19BF-4B2B-8702-BD784B39139B}"/>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338843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4FFE-0D36-4A70-8909-96FBBECEC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9B3AF-6037-4F8D-B11B-DA0017F6A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37CF1-4A49-496B-B123-0E9795CD643B}"/>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C36A9D74-45FE-4A8F-A848-A7744109F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01DC9-6046-4581-A96E-AEDDB270C687}"/>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7926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4FB0-7A36-42D6-8FE9-45313374A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D84CF9-8747-4FF1-9842-B92268A095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78BD8-BDD3-44CC-AE75-C76C1D703872}"/>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A92CA257-8C14-4A59-89F5-13DCDBB4F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A2337-8F25-4E90-B167-0A67AE6A428C}"/>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09122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36A1-AB6E-4068-8FC4-9C7630F20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7186E-A900-46F3-9252-19A38A186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D624B-2D39-4E9F-80DC-B52611D4B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4850F5-0C6E-4B63-B5C7-09F78C546FA7}"/>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6" name="Footer Placeholder 5">
            <a:extLst>
              <a:ext uri="{FF2B5EF4-FFF2-40B4-BE49-F238E27FC236}">
                <a16:creationId xmlns:a16="http://schemas.microsoft.com/office/drawing/2014/main" id="{EB853415-8BF9-4260-84E0-89B614AC3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D821F-B9F9-4992-9644-E3C9C0F4B26E}"/>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407640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5BBB-605E-41F8-B59C-9F23DA5491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6C155-5127-43A3-B303-5AAA8A72E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F109D2-F361-4C91-A62A-A03C4403D4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56560-D63D-43AB-964E-E1C859722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F221B7-B99F-4016-841C-1A91E8D644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6EABAA-099F-41DA-B8A2-FDEE1712CD11}"/>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8" name="Footer Placeholder 7">
            <a:extLst>
              <a:ext uri="{FF2B5EF4-FFF2-40B4-BE49-F238E27FC236}">
                <a16:creationId xmlns:a16="http://schemas.microsoft.com/office/drawing/2014/main" id="{C082F847-8CE1-4023-ABCC-4F001A6F31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C9B516-9546-4B12-A956-A3EECE8900A6}"/>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248927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A588-0DBB-48C4-8A8E-8260671CFC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F3D973-6827-4003-A439-C70B74E00EE7}"/>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4" name="Footer Placeholder 3">
            <a:extLst>
              <a:ext uri="{FF2B5EF4-FFF2-40B4-BE49-F238E27FC236}">
                <a16:creationId xmlns:a16="http://schemas.microsoft.com/office/drawing/2014/main" id="{8BB1DDAA-AAE6-429C-9AD0-1EAD1CC965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CFA4A-18EF-4C14-ADFB-37203E6A7A3A}"/>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87981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CD7E3-1BF5-4767-B0CF-3FCC6DEC5D78}"/>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3" name="Footer Placeholder 2">
            <a:extLst>
              <a:ext uri="{FF2B5EF4-FFF2-40B4-BE49-F238E27FC236}">
                <a16:creationId xmlns:a16="http://schemas.microsoft.com/office/drawing/2014/main" id="{880B8907-DF6E-41CB-9969-EFBB61D3D2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B61D0-921F-4379-93B8-E64E0E2E8454}"/>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03957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F90-8DA4-4049-A2EA-4C1502263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57A5-B52A-4125-85B9-793608B65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C86349-387E-43B9-9C51-64329DB52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59475-E2AB-4C14-9FC1-84821900EA45}"/>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6" name="Footer Placeholder 5">
            <a:extLst>
              <a:ext uri="{FF2B5EF4-FFF2-40B4-BE49-F238E27FC236}">
                <a16:creationId xmlns:a16="http://schemas.microsoft.com/office/drawing/2014/main" id="{0396DE4C-8BDF-483D-A0EE-FC4136DF0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50FAE6-866F-4A56-8F23-4D41E34664E2}"/>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39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5778-B374-4209-998D-A5C9C43CC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2570C2-CB31-49F7-B407-1C36AC84E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EAEDD0-F956-477C-8238-70322A9F6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6C1F3-299D-4CD9-B5C5-B4214EF02E91}"/>
              </a:ext>
            </a:extLst>
          </p:cNvPr>
          <p:cNvSpPr>
            <a:spLocks noGrp="1"/>
          </p:cNvSpPr>
          <p:nvPr>
            <p:ph type="dt" sz="half" idx="10"/>
          </p:nvPr>
        </p:nvSpPr>
        <p:spPr/>
        <p:txBody>
          <a:bodyPr/>
          <a:lstStyle/>
          <a:p>
            <a:fld id="{3E357DFE-CAEF-403F-A2DC-C5ED726A47B1}" type="datetimeFigureOut">
              <a:rPr lang="en-US" smtClean="0"/>
              <a:t>11/1/2026</a:t>
            </a:fld>
            <a:endParaRPr lang="en-US"/>
          </a:p>
        </p:txBody>
      </p:sp>
      <p:sp>
        <p:nvSpPr>
          <p:cNvPr id="6" name="Footer Placeholder 5">
            <a:extLst>
              <a:ext uri="{FF2B5EF4-FFF2-40B4-BE49-F238E27FC236}">
                <a16:creationId xmlns:a16="http://schemas.microsoft.com/office/drawing/2014/main" id="{87ACB37D-479E-4BD9-8AA6-210F53B63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2D811-7C91-4005-AA17-0998AE85D69F}"/>
              </a:ext>
            </a:extLst>
          </p:cNvPr>
          <p:cNvSpPr>
            <a:spLocks noGrp="1"/>
          </p:cNvSpPr>
          <p:nvPr>
            <p:ph type="sldNum" sz="quarter" idx="12"/>
          </p:nvPr>
        </p:nvSpPr>
        <p:spPr/>
        <p:txBody>
          <a:bodyPr/>
          <a:lstStyle/>
          <a:p>
            <a:fld id="{877BB140-9D1B-4F52-9B68-7D779870C018}" type="slidenum">
              <a:rPr lang="en-US" smtClean="0"/>
              <a:t>‹#›</a:t>
            </a:fld>
            <a:endParaRPr lang="en-US"/>
          </a:p>
        </p:txBody>
      </p:sp>
    </p:spTree>
    <p:extLst>
      <p:ext uri="{BB962C8B-B14F-4D97-AF65-F5344CB8AC3E}">
        <p14:creationId xmlns:p14="http://schemas.microsoft.com/office/powerpoint/2010/main" val="121764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30000-BDD5-4433-8319-277B00CB0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4F6D0D-D16A-4135-ADD6-EF3656057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CE4C-B763-46CC-8063-E23D89573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57DFE-CAEF-403F-A2DC-C5ED726A47B1}" type="datetimeFigureOut">
              <a:rPr lang="en-US" smtClean="0"/>
              <a:t>11/1/2026</a:t>
            </a:fld>
            <a:endParaRPr lang="en-US"/>
          </a:p>
        </p:txBody>
      </p:sp>
      <p:sp>
        <p:nvSpPr>
          <p:cNvPr id="5" name="Footer Placeholder 4">
            <a:extLst>
              <a:ext uri="{FF2B5EF4-FFF2-40B4-BE49-F238E27FC236}">
                <a16:creationId xmlns:a16="http://schemas.microsoft.com/office/drawing/2014/main" id="{0CF951A0-D4B8-45BA-9F39-89B0DA17EF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A12774-9D51-40EC-A79D-93CB276C9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BB140-9D1B-4F52-9B68-7D779870C018}" type="slidenum">
              <a:rPr lang="en-US" smtClean="0"/>
              <a:t>‹#›</a:t>
            </a:fld>
            <a:endParaRPr lang="en-US"/>
          </a:p>
        </p:txBody>
      </p:sp>
    </p:spTree>
    <p:extLst>
      <p:ext uri="{BB962C8B-B14F-4D97-AF65-F5344CB8AC3E}">
        <p14:creationId xmlns:p14="http://schemas.microsoft.com/office/powerpoint/2010/main" val="342577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1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groups/gvthcsketnoi/"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0" y="339278"/>
            <a:ext cx="12161520" cy="1056640"/>
          </a:xfrm>
          <a:noFill/>
        </p:spPr>
        <p:txBody>
          <a:bodyPr/>
          <a:lstStyle/>
          <a:p>
            <a:r>
              <a:rPr lang="en-US" sz="5400" b="1">
                <a:solidFill>
                  <a:srgbClr val="00B050"/>
                </a:solidFill>
                <a:latin typeface="Tahoma" panose="020B0604030504040204" pitchFamily="34" charset="0"/>
                <a:ea typeface="Tahoma" panose="020B0604030504040204" pitchFamily="34" charset="0"/>
                <a:cs typeface="Tahoma" panose="020B0604030504040204" pitchFamily="34" charset="0"/>
              </a:rPr>
              <a:t>HỎI NHANH- ĐÁP GỌN</a:t>
            </a: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8912A548-997A-4019-AA4D-A4BFABFEFB34}"/>
              </a:ext>
            </a:extLst>
          </p:cNvPr>
          <p:cNvPicPr>
            <a:picLocks noChangeAspect="1"/>
          </p:cNvPicPr>
          <p:nvPr/>
        </p:nvPicPr>
        <p:blipFill rotWithShape="1">
          <a:blip r:embed="rId2"/>
          <a:srcRect l="13084" t="29185" r="46250" b="27259"/>
          <a:stretch/>
        </p:blipFill>
        <p:spPr>
          <a:xfrm>
            <a:off x="2839720" y="2595171"/>
            <a:ext cx="6512560" cy="3923551"/>
          </a:xfrm>
          <a:prstGeom prst="rect">
            <a:avLst/>
          </a:prstGeom>
        </p:spPr>
      </p:pic>
    </p:spTree>
    <p:extLst>
      <p:ext uri="{BB962C8B-B14F-4D97-AF65-F5344CB8AC3E}">
        <p14:creationId xmlns:p14="http://schemas.microsoft.com/office/powerpoint/2010/main" val="136139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70D463-8E4C-4A84-BA4B-964EFD45F4CC}"/>
              </a:ext>
            </a:extLst>
          </p:cNvPr>
          <p:cNvGrpSpPr/>
          <p:nvPr/>
        </p:nvGrpSpPr>
        <p:grpSpPr>
          <a:xfrm>
            <a:off x="2068106" y="202188"/>
            <a:ext cx="3606329" cy="872949"/>
            <a:chOff x="1133366" y="2220084"/>
            <a:chExt cx="5681780" cy="914400"/>
          </a:xfrm>
        </p:grpSpPr>
        <p:sp>
          <p:nvSpPr>
            <p:cNvPr id="4" name="Arrow: Pentagon 3">
              <a:extLst>
                <a:ext uri="{FF2B5EF4-FFF2-40B4-BE49-F238E27FC236}">
                  <a16:creationId xmlns:a16="http://schemas.microsoft.com/office/drawing/2014/main" id="{1E716C84-4118-4678-8E9B-E1151D02BF9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CF438160-507D-43C1-8C78-14C5CE2BB6F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ACEBCA19-2B30-4EFF-8385-45668427EEAA}"/>
              </a:ext>
            </a:extLst>
          </p:cNvPr>
          <p:cNvGrpSpPr/>
          <p:nvPr/>
        </p:nvGrpSpPr>
        <p:grpSpPr>
          <a:xfrm>
            <a:off x="1305877" y="202188"/>
            <a:ext cx="1301952" cy="872949"/>
            <a:chOff x="344605" y="154323"/>
            <a:chExt cx="1301952" cy="872949"/>
          </a:xfrm>
        </p:grpSpPr>
        <p:sp>
          <p:nvSpPr>
            <p:cNvPr id="7" name="Arrow: Pentagon 6">
              <a:extLst>
                <a:ext uri="{FF2B5EF4-FFF2-40B4-BE49-F238E27FC236}">
                  <a16:creationId xmlns:a16="http://schemas.microsoft.com/office/drawing/2014/main" id="{95EFE0A9-7838-4835-876B-746C1EFEEAA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6FC7901D-A841-4563-B88B-E8A2B7FEA12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Logo, company name&#10;&#10;Description automatically generated">
            <a:extLst>
              <a:ext uri="{FF2B5EF4-FFF2-40B4-BE49-F238E27FC236}">
                <a16:creationId xmlns:a16="http://schemas.microsoft.com/office/drawing/2014/main" id="{3D3C2DC0-BC28-4FF9-B77B-5454B42AAC4F}"/>
              </a:ext>
            </a:extLst>
          </p:cNvPr>
          <p:cNvPicPr>
            <a:picLocks noChangeAspect="1"/>
          </p:cNvPicPr>
          <p:nvPr/>
        </p:nvPicPr>
        <p:blipFill rotWithShape="1">
          <a:blip r:embed="rId2">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0" name="TextBox 9">
            <a:extLst>
              <a:ext uri="{FF2B5EF4-FFF2-40B4-BE49-F238E27FC236}">
                <a16:creationId xmlns:a16="http://schemas.microsoft.com/office/drawing/2014/main" id="{8D5D03F9-7E48-4227-99C8-EBB89D511DF2}"/>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grpSp>
        <p:nvGrpSpPr>
          <p:cNvPr id="19" name="Group 18">
            <a:extLst>
              <a:ext uri="{FF2B5EF4-FFF2-40B4-BE49-F238E27FC236}">
                <a16:creationId xmlns:a16="http://schemas.microsoft.com/office/drawing/2014/main" id="{701957B3-5A3F-448B-8775-C442E1EF3B77}"/>
              </a:ext>
            </a:extLst>
          </p:cNvPr>
          <p:cNvGrpSpPr/>
          <p:nvPr/>
        </p:nvGrpSpPr>
        <p:grpSpPr>
          <a:xfrm>
            <a:off x="5103628" y="1900591"/>
            <a:ext cx="7007092" cy="4787530"/>
            <a:chOff x="5103628" y="1900591"/>
            <a:chExt cx="7007092" cy="4787530"/>
          </a:xfrm>
        </p:grpSpPr>
        <p:grpSp>
          <p:nvGrpSpPr>
            <p:cNvPr id="15" name="Group 14">
              <a:extLst>
                <a:ext uri="{FF2B5EF4-FFF2-40B4-BE49-F238E27FC236}">
                  <a16:creationId xmlns:a16="http://schemas.microsoft.com/office/drawing/2014/main" id="{08A86487-9A63-4C28-B55F-D5FD213C3D09}"/>
                </a:ext>
              </a:extLst>
            </p:cNvPr>
            <p:cNvGrpSpPr/>
            <p:nvPr/>
          </p:nvGrpSpPr>
          <p:grpSpPr>
            <a:xfrm>
              <a:off x="5103628" y="1900591"/>
              <a:ext cx="7007092" cy="4357157"/>
              <a:chOff x="4043680" y="1452516"/>
              <a:chExt cx="8132300" cy="4805233"/>
            </a:xfrm>
          </p:grpSpPr>
          <p:pic>
            <p:nvPicPr>
              <p:cNvPr id="11" name="Picture 10">
                <a:extLst>
                  <a:ext uri="{FF2B5EF4-FFF2-40B4-BE49-F238E27FC236}">
                    <a16:creationId xmlns:a16="http://schemas.microsoft.com/office/drawing/2014/main" id="{4A183A18-F7A7-44DB-AA8A-4B467E5B7F24}"/>
                  </a:ext>
                </a:extLst>
              </p:cNvPr>
              <p:cNvPicPr>
                <a:picLocks noChangeAspect="1"/>
              </p:cNvPicPr>
              <p:nvPr/>
            </p:nvPicPr>
            <p:blipFill rotWithShape="1">
              <a:blip r:embed="rId3"/>
              <a:srcRect l="38250" t="19513" r="30083" b="45037"/>
              <a:stretch/>
            </p:blipFill>
            <p:spPr>
              <a:xfrm>
                <a:off x="4830300" y="1452516"/>
                <a:ext cx="7345680" cy="4625602"/>
              </a:xfrm>
              <a:prstGeom prst="rect">
                <a:avLst/>
              </a:prstGeom>
            </p:spPr>
          </p:pic>
          <p:sp>
            <p:nvSpPr>
              <p:cNvPr id="13" name="Rectangle: Rounded Corners 12">
                <a:extLst>
                  <a:ext uri="{FF2B5EF4-FFF2-40B4-BE49-F238E27FC236}">
                    <a16:creationId xmlns:a16="http://schemas.microsoft.com/office/drawing/2014/main" id="{57F3C13B-69CD-47B7-B535-20EEAA0E6813}"/>
                  </a:ext>
                </a:extLst>
              </p:cNvPr>
              <p:cNvSpPr/>
              <p:nvPr/>
            </p:nvSpPr>
            <p:spPr>
              <a:xfrm>
                <a:off x="4043680" y="5527040"/>
                <a:ext cx="2184400" cy="7307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AA62C13-A9F3-4550-AD5C-603AD31C9947}"/>
                </a:ext>
              </a:extLst>
            </p:cNvPr>
            <p:cNvSpPr txBox="1"/>
            <p:nvPr/>
          </p:nvSpPr>
          <p:spPr>
            <a:xfrm>
              <a:off x="6692841" y="6226456"/>
              <a:ext cx="4815840" cy="461665"/>
            </a:xfrm>
            <a:prstGeom prst="rect">
              <a:avLst/>
            </a:prstGeom>
            <a:no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1. Mô hình hệ thống sông</a:t>
              </a:r>
            </a:p>
          </p:txBody>
        </p:sp>
      </p:grpSp>
      <p:sp>
        <p:nvSpPr>
          <p:cNvPr id="20" name="Speech Bubble: Rectangle with Corners Rounded 19">
            <a:extLst>
              <a:ext uri="{FF2B5EF4-FFF2-40B4-BE49-F238E27FC236}">
                <a16:creationId xmlns:a16="http://schemas.microsoft.com/office/drawing/2014/main" id="{2BEF6909-12DB-484B-8967-E42B17672787}"/>
              </a:ext>
            </a:extLst>
          </p:cNvPr>
          <p:cNvSpPr/>
          <p:nvPr/>
        </p:nvSpPr>
        <p:spPr>
          <a:xfrm>
            <a:off x="239694" y="2764465"/>
            <a:ext cx="4450314" cy="2562447"/>
          </a:xfrm>
          <a:prstGeom prst="wedgeRoundRectCallout">
            <a:avLst>
              <a:gd name="adj1" fmla="val 73884"/>
              <a:gd name="adj2" fmla="val -1592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92D323-1013-451A-8897-9FD7B1E0F719}"/>
              </a:ext>
            </a:extLst>
          </p:cNvPr>
          <p:cNvSpPr txBox="1"/>
          <p:nvPr/>
        </p:nvSpPr>
        <p:spPr>
          <a:xfrm>
            <a:off x="165604" y="3076192"/>
            <a:ext cx="4524404" cy="1938992"/>
          </a:xfrm>
          <a:prstGeom prst="rect">
            <a:avLst/>
          </a:prstGeom>
          <a:noFill/>
        </p:spPr>
        <p:txBody>
          <a:bodyPr wrap="square" rtlCol="0">
            <a:spAutoFit/>
          </a:bodyPr>
          <a:lstStyle/>
          <a:p>
            <a:pPr algn="ctr"/>
            <a:r>
              <a:rPr lang="en-US" sz="4000">
                <a:solidFill>
                  <a:srgbClr val="FF0000"/>
                </a:solidFill>
                <a:latin typeface="Arial" panose="020B0604020202020204" pitchFamily="34" charset="0"/>
                <a:cs typeface="Arial" panose="020B0604020202020204" pitchFamily="34" charset="0"/>
              </a:rPr>
              <a:t>Sông là gì? Kể tên một số con sông mà em biết?</a:t>
            </a:r>
          </a:p>
        </p:txBody>
      </p:sp>
    </p:spTree>
    <p:extLst>
      <p:ext uri="{BB962C8B-B14F-4D97-AF65-F5344CB8AC3E}">
        <p14:creationId xmlns:p14="http://schemas.microsoft.com/office/powerpoint/2010/main" val="236450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9F4BC7-4FE1-4313-8DE7-E3957DD7E813}"/>
              </a:ext>
            </a:extLst>
          </p:cNvPr>
          <p:cNvPicPr>
            <a:picLocks noChangeAspect="1"/>
          </p:cNvPicPr>
          <p:nvPr/>
        </p:nvPicPr>
        <p:blipFill rotWithShape="1">
          <a:blip r:embed="rId2"/>
          <a:srcRect l="12820" t="24961" r="35204" b="23876"/>
          <a:stretch/>
        </p:blipFill>
        <p:spPr>
          <a:xfrm>
            <a:off x="539134" y="272364"/>
            <a:ext cx="5281265" cy="3060422"/>
          </a:xfrm>
          <a:prstGeom prst="rect">
            <a:avLst/>
          </a:prstGeom>
        </p:spPr>
      </p:pic>
      <p:pic>
        <p:nvPicPr>
          <p:cNvPr id="8" name="Picture 7">
            <a:extLst>
              <a:ext uri="{FF2B5EF4-FFF2-40B4-BE49-F238E27FC236}">
                <a16:creationId xmlns:a16="http://schemas.microsoft.com/office/drawing/2014/main" id="{2BECE6CA-732C-4DE1-B530-05DB0257303F}"/>
              </a:ext>
            </a:extLst>
          </p:cNvPr>
          <p:cNvPicPr>
            <a:picLocks noChangeAspect="1"/>
          </p:cNvPicPr>
          <p:nvPr/>
        </p:nvPicPr>
        <p:blipFill rotWithShape="1">
          <a:blip r:embed="rId3"/>
          <a:srcRect l="12732" t="18294" r="35378" b="32403"/>
          <a:stretch/>
        </p:blipFill>
        <p:spPr>
          <a:xfrm>
            <a:off x="6167120" y="3528747"/>
            <a:ext cx="5575282" cy="2894668"/>
          </a:xfrm>
          <a:prstGeom prst="rect">
            <a:avLst/>
          </a:prstGeom>
        </p:spPr>
      </p:pic>
      <p:pic>
        <p:nvPicPr>
          <p:cNvPr id="9" name="Picture 8">
            <a:extLst>
              <a:ext uri="{FF2B5EF4-FFF2-40B4-BE49-F238E27FC236}">
                <a16:creationId xmlns:a16="http://schemas.microsoft.com/office/drawing/2014/main" id="{2FB1684D-CDE7-4EC7-9AC7-264229A4DFA4}"/>
              </a:ext>
            </a:extLst>
          </p:cNvPr>
          <p:cNvPicPr>
            <a:picLocks noChangeAspect="1"/>
          </p:cNvPicPr>
          <p:nvPr/>
        </p:nvPicPr>
        <p:blipFill rotWithShape="1">
          <a:blip r:embed="rId4"/>
          <a:srcRect l="34736" t="11086" r="10140" b="22712"/>
          <a:stretch/>
        </p:blipFill>
        <p:spPr>
          <a:xfrm>
            <a:off x="6096000" y="318977"/>
            <a:ext cx="5646402" cy="3013809"/>
          </a:xfrm>
          <a:prstGeom prst="rect">
            <a:avLst/>
          </a:prstGeom>
        </p:spPr>
      </p:pic>
      <p:pic>
        <p:nvPicPr>
          <p:cNvPr id="10" name="Picture 9">
            <a:extLst>
              <a:ext uri="{FF2B5EF4-FFF2-40B4-BE49-F238E27FC236}">
                <a16:creationId xmlns:a16="http://schemas.microsoft.com/office/drawing/2014/main" id="{97922AF8-B694-42DC-AFCA-D8F3CC8E5A08}"/>
              </a:ext>
            </a:extLst>
          </p:cNvPr>
          <p:cNvPicPr>
            <a:picLocks noChangeAspect="1"/>
          </p:cNvPicPr>
          <p:nvPr/>
        </p:nvPicPr>
        <p:blipFill rotWithShape="1">
          <a:blip r:embed="rId5"/>
          <a:srcRect l="13113" t="29768" r="36055" b="28176"/>
          <a:stretch/>
        </p:blipFill>
        <p:spPr>
          <a:xfrm>
            <a:off x="497990" y="3455673"/>
            <a:ext cx="5322410" cy="2967742"/>
          </a:xfrm>
          <a:prstGeom prst="rect">
            <a:avLst/>
          </a:prstGeom>
        </p:spPr>
      </p:pic>
      <p:sp>
        <p:nvSpPr>
          <p:cNvPr id="11" name="TextBox 10">
            <a:extLst>
              <a:ext uri="{FF2B5EF4-FFF2-40B4-BE49-F238E27FC236}">
                <a16:creationId xmlns:a16="http://schemas.microsoft.com/office/drawing/2014/main" id="{2F81AD59-C9B2-4635-81C7-D59296B66270}"/>
              </a:ext>
            </a:extLst>
          </p:cNvPr>
          <p:cNvSpPr txBox="1"/>
          <p:nvPr/>
        </p:nvSpPr>
        <p:spPr>
          <a:xfrm>
            <a:off x="627793" y="318977"/>
            <a:ext cx="222068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Sông Ama-dôn</a:t>
            </a:r>
          </a:p>
        </p:txBody>
      </p:sp>
      <p:sp>
        <p:nvSpPr>
          <p:cNvPr id="12" name="TextBox 11">
            <a:extLst>
              <a:ext uri="{FF2B5EF4-FFF2-40B4-BE49-F238E27FC236}">
                <a16:creationId xmlns:a16="http://schemas.microsoft.com/office/drawing/2014/main" id="{36B174EA-8F9C-4740-88AF-5BEC6712EB2A}"/>
              </a:ext>
            </a:extLst>
          </p:cNvPr>
          <p:cNvSpPr txBox="1"/>
          <p:nvPr/>
        </p:nvSpPr>
        <p:spPr>
          <a:xfrm>
            <a:off x="6217724" y="5953165"/>
            <a:ext cx="2349998"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Sông Nin</a:t>
            </a:r>
          </a:p>
        </p:txBody>
      </p:sp>
      <p:sp>
        <p:nvSpPr>
          <p:cNvPr id="13" name="TextBox 12">
            <a:extLst>
              <a:ext uri="{FF2B5EF4-FFF2-40B4-BE49-F238E27FC236}">
                <a16:creationId xmlns:a16="http://schemas.microsoft.com/office/drawing/2014/main" id="{79C5FF86-494C-43CE-8C71-9C528DB0B7E5}"/>
              </a:ext>
            </a:extLst>
          </p:cNvPr>
          <p:cNvSpPr txBox="1"/>
          <p:nvPr/>
        </p:nvSpPr>
        <p:spPr>
          <a:xfrm>
            <a:off x="539134" y="5953165"/>
            <a:ext cx="2349998"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Sông Mê - công</a:t>
            </a:r>
          </a:p>
        </p:txBody>
      </p:sp>
      <p:sp>
        <p:nvSpPr>
          <p:cNvPr id="24" name="TextBox 23">
            <a:extLst>
              <a:ext uri="{FF2B5EF4-FFF2-40B4-BE49-F238E27FC236}">
                <a16:creationId xmlns:a16="http://schemas.microsoft.com/office/drawing/2014/main" id="{940B8585-BECD-4128-81FC-84FBE19629B9}"/>
              </a:ext>
            </a:extLst>
          </p:cNvPr>
          <p:cNvSpPr txBox="1"/>
          <p:nvPr/>
        </p:nvSpPr>
        <p:spPr>
          <a:xfrm>
            <a:off x="6456461" y="425173"/>
            <a:ext cx="2349998"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Sông Trường Giang</a:t>
            </a:r>
          </a:p>
        </p:txBody>
      </p:sp>
    </p:spTree>
    <p:extLst>
      <p:ext uri="{BB962C8B-B14F-4D97-AF65-F5344CB8AC3E}">
        <p14:creationId xmlns:p14="http://schemas.microsoft.com/office/powerpoint/2010/main" val="192435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70D463-8E4C-4A84-BA4B-964EFD45F4CC}"/>
              </a:ext>
            </a:extLst>
          </p:cNvPr>
          <p:cNvGrpSpPr/>
          <p:nvPr/>
        </p:nvGrpSpPr>
        <p:grpSpPr>
          <a:xfrm>
            <a:off x="2068106" y="202188"/>
            <a:ext cx="3606329" cy="872949"/>
            <a:chOff x="1133366" y="2220084"/>
            <a:chExt cx="5681780" cy="914400"/>
          </a:xfrm>
        </p:grpSpPr>
        <p:sp>
          <p:nvSpPr>
            <p:cNvPr id="4" name="Arrow: Pentagon 3">
              <a:extLst>
                <a:ext uri="{FF2B5EF4-FFF2-40B4-BE49-F238E27FC236}">
                  <a16:creationId xmlns:a16="http://schemas.microsoft.com/office/drawing/2014/main" id="{1E716C84-4118-4678-8E9B-E1151D02BF9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CF438160-507D-43C1-8C78-14C5CE2BB6F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ACEBCA19-2B30-4EFF-8385-45668427EEAA}"/>
              </a:ext>
            </a:extLst>
          </p:cNvPr>
          <p:cNvGrpSpPr/>
          <p:nvPr/>
        </p:nvGrpSpPr>
        <p:grpSpPr>
          <a:xfrm>
            <a:off x="1305877" y="202188"/>
            <a:ext cx="1301952" cy="872949"/>
            <a:chOff x="344605" y="154323"/>
            <a:chExt cx="1301952" cy="872949"/>
          </a:xfrm>
        </p:grpSpPr>
        <p:sp>
          <p:nvSpPr>
            <p:cNvPr id="7" name="Arrow: Pentagon 6">
              <a:extLst>
                <a:ext uri="{FF2B5EF4-FFF2-40B4-BE49-F238E27FC236}">
                  <a16:creationId xmlns:a16="http://schemas.microsoft.com/office/drawing/2014/main" id="{95EFE0A9-7838-4835-876B-746C1EFEEAA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6FC7901D-A841-4563-B88B-E8A2B7FEA12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Logo, company name&#10;&#10;Description automatically generated">
            <a:extLst>
              <a:ext uri="{FF2B5EF4-FFF2-40B4-BE49-F238E27FC236}">
                <a16:creationId xmlns:a16="http://schemas.microsoft.com/office/drawing/2014/main" id="{3D3C2DC0-BC28-4FF9-B77B-5454B42AAC4F}"/>
              </a:ext>
            </a:extLst>
          </p:cNvPr>
          <p:cNvPicPr>
            <a:picLocks noChangeAspect="1"/>
          </p:cNvPicPr>
          <p:nvPr/>
        </p:nvPicPr>
        <p:blipFill rotWithShape="1">
          <a:blip r:embed="rId2">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0" name="TextBox 9">
            <a:extLst>
              <a:ext uri="{FF2B5EF4-FFF2-40B4-BE49-F238E27FC236}">
                <a16:creationId xmlns:a16="http://schemas.microsoft.com/office/drawing/2014/main" id="{8D5D03F9-7E48-4227-99C8-EBB89D511DF2}"/>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pic>
        <p:nvPicPr>
          <p:cNvPr id="11" name="Picture 10" descr="book9">
            <a:extLst>
              <a:ext uri="{FF2B5EF4-FFF2-40B4-BE49-F238E27FC236}">
                <a16:creationId xmlns:a16="http://schemas.microsoft.com/office/drawing/2014/main" id="{68456ED4-97A5-4E89-B78B-D7B5C5B2F7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28" y="1394029"/>
            <a:ext cx="1606742" cy="8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147;p19">
            <a:extLst>
              <a:ext uri="{FF2B5EF4-FFF2-40B4-BE49-F238E27FC236}">
                <a16:creationId xmlns:a16="http://schemas.microsoft.com/office/drawing/2014/main" id="{65DDEC3B-1A7F-444E-BF8F-5B21EB7BA5D6}"/>
              </a:ext>
            </a:extLst>
          </p:cNvPr>
          <p:cNvSpPr txBox="1"/>
          <p:nvPr/>
        </p:nvSpPr>
        <p:spPr>
          <a:xfrm>
            <a:off x="526950" y="2384726"/>
            <a:ext cx="12306547" cy="830400"/>
          </a:xfrm>
          <a:prstGeom prst="rect">
            <a:avLst/>
          </a:prstGeom>
          <a:noFill/>
          <a:ln>
            <a:noFill/>
          </a:ln>
        </p:spPr>
        <p:txBody>
          <a:bodyPr spcFirstLastPara="1" wrap="square" lIns="91425" tIns="45700" rIns="91425" bIns="45700" anchor="t" anchorCtr="0">
            <a:noAutofit/>
          </a:bodyPr>
          <a:lstStyle/>
          <a:p>
            <a:r>
              <a:rPr lang="en-US" sz="4400">
                <a:solidFill>
                  <a:srgbClr val="0070C0"/>
                </a:solidFill>
                <a:latin typeface="Arial" panose="020B0604020202020204" pitchFamily="34" charset="0"/>
                <a:cs typeface="Arial" panose="020B0604020202020204" pitchFamily="34" charset="0"/>
              </a:rPr>
              <a:t>- Sông là dòng chảy thường xuyên, tương đối lớn trên bề mặt lục địa và đảo.</a:t>
            </a:r>
            <a:endParaRPr lang="en-US" sz="4400">
              <a:solidFill>
                <a:srgbClr val="0070C0"/>
              </a:solidFill>
              <a:latin typeface="Arial" panose="020B0604020202020204" pitchFamily="34" charset="0"/>
              <a:ea typeface="Calibri" panose="020F0502020204030204" pitchFamily="34" charset="0"/>
              <a:cs typeface="Arial" panose="020B0604020202020204" pitchFamily="34" charset="0"/>
            </a:endParaRPr>
          </a:p>
          <a:p>
            <a:endParaRPr lang="en-US" sz="440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6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D8E75B-0D27-44D2-A328-7558025DD1F6}"/>
              </a:ext>
            </a:extLst>
          </p:cNvPr>
          <p:cNvGrpSpPr/>
          <p:nvPr/>
        </p:nvGrpSpPr>
        <p:grpSpPr>
          <a:xfrm>
            <a:off x="24809" y="1972965"/>
            <a:ext cx="5979440" cy="4776278"/>
            <a:chOff x="-2560" y="1947235"/>
            <a:chExt cx="5979440" cy="4776278"/>
          </a:xfrm>
        </p:grpSpPr>
        <p:pic>
          <p:nvPicPr>
            <p:cNvPr id="4" name="Picture 3">
              <a:extLst>
                <a:ext uri="{FF2B5EF4-FFF2-40B4-BE49-F238E27FC236}">
                  <a16:creationId xmlns:a16="http://schemas.microsoft.com/office/drawing/2014/main" id="{C14AA3FB-BA23-4CC5-98DB-23AC1C98B455}"/>
                </a:ext>
              </a:extLst>
            </p:cNvPr>
            <p:cNvPicPr>
              <a:picLocks noChangeAspect="1"/>
            </p:cNvPicPr>
            <p:nvPr/>
          </p:nvPicPr>
          <p:blipFill rotWithShape="1">
            <a:blip r:embed="rId4"/>
            <a:srcRect l="40096" t="19513" r="30083" b="45037"/>
            <a:stretch/>
          </p:blipFill>
          <p:spPr>
            <a:xfrm>
              <a:off x="16623" y="1947235"/>
              <a:ext cx="5960257" cy="4194276"/>
            </a:xfrm>
            <a:prstGeom prst="rect">
              <a:avLst/>
            </a:prstGeom>
          </p:spPr>
        </p:pic>
        <p:sp>
          <p:nvSpPr>
            <p:cNvPr id="5" name="Rectangle: Rounded Corners 4">
              <a:extLst>
                <a:ext uri="{FF2B5EF4-FFF2-40B4-BE49-F238E27FC236}">
                  <a16:creationId xmlns:a16="http://schemas.microsoft.com/office/drawing/2014/main" id="{5912C26B-2D33-4196-85B3-F5978C0E810D}"/>
                </a:ext>
              </a:extLst>
            </p:cNvPr>
            <p:cNvSpPr/>
            <p:nvPr/>
          </p:nvSpPr>
          <p:spPr>
            <a:xfrm>
              <a:off x="-2560" y="5579687"/>
              <a:ext cx="1882160" cy="662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0B25CBD-6278-43FF-A1C6-D3486850FFE1}"/>
                </a:ext>
              </a:extLst>
            </p:cNvPr>
            <p:cNvSpPr txBox="1"/>
            <p:nvPr/>
          </p:nvSpPr>
          <p:spPr>
            <a:xfrm>
              <a:off x="121934" y="6261848"/>
              <a:ext cx="4815840" cy="461665"/>
            </a:xfrm>
            <a:prstGeom prst="rect">
              <a:avLst/>
            </a:prstGeom>
            <a:noFill/>
          </p:spPr>
          <p:txBody>
            <a:bodyPr wrap="square" rtlCol="0">
              <a:spAutoFit/>
            </a:bodyPr>
            <a:lstStyle/>
            <a:p>
              <a:r>
                <a:rPr lang="en-US" sz="2400" i="1">
                  <a:solidFill>
                    <a:srgbClr val="0070C0"/>
                  </a:solidFill>
                  <a:latin typeface="Arial" panose="020B0604020202020204" pitchFamily="34" charset="0"/>
                  <a:cs typeface="Arial" panose="020B0604020202020204" pitchFamily="34" charset="0"/>
                </a:rPr>
                <a:t>Hình 1. Mô hình hệ thống sông</a:t>
              </a:r>
            </a:p>
          </p:txBody>
        </p:sp>
      </p:grpSp>
      <p:sp>
        <p:nvSpPr>
          <p:cNvPr id="8" name="TextBox 7">
            <a:extLst>
              <a:ext uri="{FF2B5EF4-FFF2-40B4-BE49-F238E27FC236}">
                <a16:creationId xmlns:a16="http://schemas.microsoft.com/office/drawing/2014/main" id="{5395CA25-3E30-46E9-82BA-E03DECA0A94E}"/>
              </a:ext>
            </a:extLst>
          </p:cNvPr>
          <p:cNvSpPr txBox="1"/>
          <p:nvPr/>
        </p:nvSpPr>
        <p:spPr>
          <a:xfrm>
            <a:off x="1119768" y="202302"/>
            <a:ext cx="9037674" cy="954107"/>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Quan sát hình ảnh  và nội dung mục 1 SGK, hãy nối ý cột A và cột B sao cho đúng</a:t>
            </a:r>
          </a:p>
        </p:txBody>
      </p:sp>
      <p:graphicFrame>
        <p:nvGraphicFramePr>
          <p:cNvPr id="9" name="Table 9">
            <a:extLst>
              <a:ext uri="{FF2B5EF4-FFF2-40B4-BE49-F238E27FC236}">
                <a16:creationId xmlns:a16="http://schemas.microsoft.com/office/drawing/2014/main" id="{67EA82B0-8425-42AA-A1BC-83D3F4AF6DAD}"/>
              </a:ext>
            </a:extLst>
          </p:cNvPr>
          <p:cNvGraphicFramePr>
            <a:graphicFrameLocks noGrp="1"/>
          </p:cNvGraphicFramePr>
          <p:nvPr>
            <p:extLst>
              <p:ext uri="{D42A27DB-BD31-4B8C-83A1-F6EECF244321}">
                <p14:modId xmlns:p14="http://schemas.microsoft.com/office/powerpoint/2010/main" val="3530175530"/>
              </p:ext>
            </p:extLst>
          </p:nvPr>
        </p:nvGraphicFramePr>
        <p:xfrm>
          <a:off x="5739641" y="1342535"/>
          <a:ext cx="6353545" cy="5406708"/>
        </p:xfrm>
        <a:graphic>
          <a:graphicData uri="http://schemas.openxmlformats.org/drawingml/2006/table">
            <a:tbl>
              <a:tblPr firstRow="1" bandRow="1">
                <a:tableStyleId>{5C22544A-7EE6-4342-B048-85BDC9FD1C3A}</a:tableStyleId>
              </a:tblPr>
              <a:tblGrid>
                <a:gridCol w="2117848">
                  <a:extLst>
                    <a:ext uri="{9D8B030D-6E8A-4147-A177-3AD203B41FA5}">
                      <a16:colId xmlns:a16="http://schemas.microsoft.com/office/drawing/2014/main" val="3309884759"/>
                    </a:ext>
                  </a:extLst>
                </a:gridCol>
                <a:gridCol w="933698">
                  <a:extLst>
                    <a:ext uri="{9D8B030D-6E8A-4147-A177-3AD203B41FA5}">
                      <a16:colId xmlns:a16="http://schemas.microsoft.com/office/drawing/2014/main" val="2539849556"/>
                    </a:ext>
                  </a:extLst>
                </a:gridCol>
                <a:gridCol w="3301999">
                  <a:extLst>
                    <a:ext uri="{9D8B030D-6E8A-4147-A177-3AD203B41FA5}">
                      <a16:colId xmlns:a16="http://schemas.microsoft.com/office/drawing/2014/main" val="3520673986"/>
                    </a:ext>
                  </a:extLst>
                </a:gridCol>
              </a:tblGrid>
              <a:tr h="92027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641005198"/>
                  </a:ext>
                </a:extLst>
              </a:tr>
              <a:tr h="920274">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399296992"/>
                  </a:ext>
                </a:extLst>
              </a:tr>
              <a:tr h="920274">
                <a:tc>
                  <a:txBody>
                    <a:bodyPr/>
                    <a:lstStyle/>
                    <a:p>
                      <a:endParaRPr lang="en-US"/>
                    </a:p>
                  </a:txBody>
                  <a:tcPr>
                    <a:solidFill>
                      <a:schemeClr val="accent6">
                        <a:lumMod val="40000"/>
                        <a:lumOff val="60000"/>
                      </a:schemeClr>
                    </a:solidFill>
                  </a:tcPr>
                </a:tc>
                <a:tc>
                  <a:txBody>
                    <a:bodyPr/>
                    <a:lstStyle/>
                    <a:p>
                      <a:endParaRPr lang="en-US"/>
                    </a:p>
                    <a:p>
                      <a:endParaRPr lang="en-US"/>
                    </a:p>
                    <a:p>
                      <a:endParaRPr lang="en-US"/>
                    </a:p>
                    <a:p>
                      <a:endParaRPr lang="en-US"/>
                    </a:p>
                  </a:txBody>
                  <a:tcPr>
                    <a:solidFill>
                      <a:schemeClr val="accent6">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2805532093"/>
                  </a:ext>
                </a:extLst>
              </a:tr>
              <a:tr h="920274">
                <a:tc>
                  <a:txBody>
                    <a:bodyPr/>
                    <a:lstStyle/>
                    <a:p>
                      <a:endParaRPr lang="en-US"/>
                    </a:p>
                  </a:txBody>
                  <a:tcPr>
                    <a:solidFill>
                      <a:srgbClr val="E9FA6A"/>
                    </a:solidFill>
                  </a:tcPr>
                </a:tc>
                <a:tc>
                  <a:txBody>
                    <a:bodyPr/>
                    <a:lstStyle/>
                    <a:p>
                      <a:endParaRPr lang="en-US"/>
                    </a:p>
                    <a:p>
                      <a:endParaRPr lang="en-US"/>
                    </a:p>
                    <a:p>
                      <a:endParaRPr lang="en-US"/>
                    </a:p>
                    <a:p>
                      <a:endParaRPr lang="en-US"/>
                    </a:p>
                  </a:txBody>
                  <a:tcPr>
                    <a:solidFill>
                      <a:srgbClr val="E9FA6A"/>
                    </a:solidFill>
                  </a:tcPr>
                </a:tc>
                <a:tc>
                  <a:txBody>
                    <a:bodyPr/>
                    <a:lstStyle/>
                    <a:p>
                      <a:endParaRPr lang="en-US"/>
                    </a:p>
                  </a:txBody>
                  <a:tcPr>
                    <a:solidFill>
                      <a:srgbClr val="E9FA6A"/>
                    </a:solidFill>
                  </a:tcPr>
                </a:tc>
                <a:extLst>
                  <a:ext uri="{0D108BD9-81ED-4DB2-BD59-A6C34878D82A}">
                    <a16:rowId xmlns:a16="http://schemas.microsoft.com/office/drawing/2014/main" val="2106492737"/>
                  </a:ext>
                </a:extLst>
              </a:tr>
              <a:tr h="920274">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1796487676"/>
                  </a:ext>
                </a:extLst>
              </a:tr>
            </a:tbl>
          </a:graphicData>
        </a:graphic>
      </p:graphicFrame>
      <p:sp>
        <p:nvSpPr>
          <p:cNvPr id="11" name="TextBox 10">
            <a:extLst>
              <a:ext uri="{FF2B5EF4-FFF2-40B4-BE49-F238E27FC236}">
                <a16:creationId xmlns:a16="http://schemas.microsoft.com/office/drawing/2014/main" id="{2F3C603B-B2FE-4117-8DD6-87CD80B2F667}"/>
              </a:ext>
            </a:extLst>
          </p:cNvPr>
          <p:cNvSpPr txBox="1"/>
          <p:nvPr/>
        </p:nvSpPr>
        <p:spPr>
          <a:xfrm>
            <a:off x="5741344" y="1572855"/>
            <a:ext cx="1891178"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A.KHÁI NIỆM</a:t>
            </a:r>
          </a:p>
        </p:txBody>
      </p:sp>
      <p:sp>
        <p:nvSpPr>
          <p:cNvPr id="12" name="TextBox 11">
            <a:extLst>
              <a:ext uri="{FF2B5EF4-FFF2-40B4-BE49-F238E27FC236}">
                <a16:creationId xmlns:a16="http://schemas.microsoft.com/office/drawing/2014/main" id="{91DE98E1-9C56-4633-A7FA-310975B0E272}"/>
              </a:ext>
            </a:extLst>
          </p:cNvPr>
          <p:cNvSpPr txBox="1"/>
          <p:nvPr/>
        </p:nvSpPr>
        <p:spPr>
          <a:xfrm>
            <a:off x="7891602" y="1418967"/>
            <a:ext cx="951733"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ĐÁP </a:t>
            </a:r>
          </a:p>
          <a:p>
            <a:pPr algn="ctr"/>
            <a:r>
              <a:rPr lang="en-US" sz="2000" b="1">
                <a:solidFill>
                  <a:schemeClr val="bg1"/>
                </a:solidFill>
                <a:latin typeface="Arial" panose="020B0604020202020204" pitchFamily="34" charset="0"/>
                <a:cs typeface="Arial" panose="020B0604020202020204" pitchFamily="34" charset="0"/>
              </a:rPr>
              <a:t>ÁN</a:t>
            </a:r>
          </a:p>
        </p:txBody>
      </p:sp>
      <p:sp>
        <p:nvSpPr>
          <p:cNvPr id="13" name="TextBox 12">
            <a:extLst>
              <a:ext uri="{FF2B5EF4-FFF2-40B4-BE49-F238E27FC236}">
                <a16:creationId xmlns:a16="http://schemas.microsoft.com/office/drawing/2014/main" id="{59A2C1A3-CE50-477F-B5BA-A350D680C27A}"/>
              </a:ext>
            </a:extLst>
          </p:cNvPr>
          <p:cNvSpPr txBox="1"/>
          <p:nvPr/>
        </p:nvSpPr>
        <p:spPr>
          <a:xfrm>
            <a:off x="9331605" y="1572855"/>
            <a:ext cx="1891178"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B.GIẢI NGHĨA</a:t>
            </a:r>
          </a:p>
        </p:txBody>
      </p:sp>
      <p:sp>
        <p:nvSpPr>
          <p:cNvPr id="14" name="TextBox 13">
            <a:extLst>
              <a:ext uri="{FF2B5EF4-FFF2-40B4-BE49-F238E27FC236}">
                <a16:creationId xmlns:a16="http://schemas.microsoft.com/office/drawing/2014/main" id="{FACF34CE-48EF-4270-8F64-3A364294C479}"/>
              </a:ext>
            </a:extLst>
          </p:cNvPr>
          <p:cNvSpPr txBox="1"/>
          <p:nvPr/>
        </p:nvSpPr>
        <p:spPr>
          <a:xfrm>
            <a:off x="5716535" y="2510266"/>
            <a:ext cx="189117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1. Sông chính</a:t>
            </a:r>
          </a:p>
        </p:txBody>
      </p:sp>
      <p:sp>
        <p:nvSpPr>
          <p:cNvPr id="15" name="TextBox 14">
            <a:extLst>
              <a:ext uri="{FF2B5EF4-FFF2-40B4-BE49-F238E27FC236}">
                <a16:creationId xmlns:a16="http://schemas.microsoft.com/office/drawing/2014/main" id="{6996B7D4-662A-4647-A98A-806A918EB8B2}"/>
              </a:ext>
            </a:extLst>
          </p:cNvPr>
          <p:cNvSpPr txBox="1"/>
          <p:nvPr/>
        </p:nvSpPr>
        <p:spPr>
          <a:xfrm>
            <a:off x="5556961" y="3574522"/>
            <a:ext cx="189117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2. Phụ lưu</a:t>
            </a:r>
          </a:p>
        </p:txBody>
      </p:sp>
      <p:sp>
        <p:nvSpPr>
          <p:cNvPr id="16" name="TextBox 15">
            <a:extLst>
              <a:ext uri="{FF2B5EF4-FFF2-40B4-BE49-F238E27FC236}">
                <a16:creationId xmlns:a16="http://schemas.microsoft.com/office/drawing/2014/main" id="{BE5B3A3C-D4F2-4C2D-91CE-0AC45623DE94}"/>
              </a:ext>
            </a:extLst>
          </p:cNvPr>
          <p:cNvSpPr txBox="1"/>
          <p:nvPr/>
        </p:nvSpPr>
        <p:spPr>
          <a:xfrm>
            <a:off x="5473670" y="4844126"/>
            <a:ext cx="189117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3. Chi l</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u</a:t>
            </a:r>
          </a:p>
        </p:txBody>
      </p:sp>
      <p:sp>
        <p:nvSpPr>
          <p:cNvPr id="17" name="TextBox 16">
            <a:extLst>
              <a:ext uri="{FF2B5EF4-FFF2-40B4-BE49-F238E27FC236}">
                <a16:creationId xmlns:a16="http://schemas.microsoft.com/office/drawing/2014/main" id="{C42F9A75-390B-4E11-B030-8760BE1BC870}"/>
              </a:ext>
            </a:extLst>
          </p:cNvPr>
          <p:cNvSpPr txBox="1"/>
          <p:nvPr/>
        </p:nvSpPr>
        <p:spPr>
          <a:xfrm>
            <a:off x="5594613" y="5884979"/>
            <a:ext cx="1891178"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4. L</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u vực sông</a:t>
            </a:r>
          </a:p>
        </p:txBody>
      </p:sp>
      <p:sp>
        <p:nvSpPr>
          <p:cNvPr id="18" name="TextBox 17">
            <a:extLst>
              <a:ext uri="{FF2B5EF4-FFF2-40B4-BE49-F238E27FC236}">
                <a16:creationId xmlns:a16="http://schemas.microsoft.com/office/drawing/2014/main" id="{CD9AC69B-F9BA-4D40-8ADD-C608103EEF91}"/>
              </a:ext>
            </a:extLst>
          </p:cNvPr>
          <p:cNvSpPr txBox="1"/>
          <p:nvPr/>
        </p:nvSpPr>
        <p:spPr>
          <a:xfrm>
            <a:off x="8754769" y="2400277"/>
            <a:ext cx="3423117"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a. Là các sông nhỏ thoát n</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ớc cho sông chính</a:t>
            </a:r>
          </a:p>
        </p:txBody>
      </p:sp>
      <p:sp>
        <p:nvSpPr>
          <p:cNvPr id="19" name="TextBox 18">
            <a:extLst>
              <a:ext uri="{FF2B5EF4-FFF2-40B4-BE49-F238E27FC236}">
                <a16:creationId xmlns:a16="http://schemas.microsoft.com/office/drawing/2014/main" id="{BF078BF2-06FD-4924-90CA-83D474618FA3}"/>
              </a:ext>
            </a:extLst>
          </p:cNvPr>
          <p:cNvSpPr txBox="1"/>
          <p:nvPr/>
        </p:nvSpPr>
        <p:spPr>
          <a:xfrm>
            <a:off x="8650657" y="3431994"/>
            <a:ext cx="3484879"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b. Là các sông nhỏ đổ n</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ớc vào cho sông chính</a:t>
            </a:r>
          </a:p>
        </p:txBody>
      </p:sp>
      <p:sp>
        <p:nvSpPr>
          <p:cNvPr id="20" name="TextBox 19">
            <a:extLst>
              <a:ext uri="{FF2B5EF4-FFF2-40B4-BE49-F238E27FC236}">
                <a16:creationId xmlns:a16="http://schemas.microsoft.com/office/drawing/2014/main" id="{F6462252-2A61-4CEE-B8BE-F889117419AC}"/>
              </a:ext>
            </a:extLst>
          </p:cNvPr>
          <p:cNvSpPr txBox="1"/>
          <p:nvPr/>
        </p:nvSpPr>
        <p:spPr>
          <a:xfrm>
            <a:off x="8843335" y="4505947"/>
            <a:ext cx="3307748" cy="1015663"/>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c. Là khu vực cung cấp n</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ớc th</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ờng xuyên cho sông</a:t>
            </a:r>
          </a:p>
        </p:txBody>
      </p:sp>
      <p:sp>
        <p:nvSpPr>
          <p:cNvPr id="21" name="TextBox 20">
            <a:extLst>
              <a:ext uri="{FF2B5EF4-FFF2-40B4-BE49-F238E27FC236}">
                <a16:creationId xmlns:a16="http://schemas.microsoft.com/office/drawing/2014/main" id="{9D2EBBD1-FB6B-4877-8021-B3746827D419}"/>
              </a:ext>
            </a:extLst>
          </p:cNvPr>
          <p:cNvSpPr txBox="1"/>
          <p:nvPr/>
        </p:nvSpPr>
        <p:spPr>
          <a:xfrm>
            <a:off x="8716534" y="5661584"/>
            <a:ext cx="3307748" cy="1015663"/>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d. Là dòng sông lớn, chảy dài xuyên suốt hệ thống sông</a:t>
            </a:r>
          </a:p>
        </p:txBody>
      </p:sp>
      <p:sp>
        <p:nvSpPr>
          <p:cNvPr id="22" name="TextBox 21">
            <a:extLst>
              <a:ext uri="{FF2B5EF4-FFF2-40B4-BE49-F238E27FC236}">
                <a16:creationId xmlns:a16="http://schemas.microsoft.com/office/drawing/2014/main" id="{EBB66DF9-9AD2-434C-B801-8C0E0F0C9379}"/>
              </a:ext>
            </a:extLst>
          </p:cNvPr>
          <p:cNvSpPr txBox="1"/>
          <p:nvPr/>
        </p:nvSpPr>
        <p:spPr>
          <a:xfrm>
            <a:off x="7883871" y="2510266"/>
            <a:ext cx="759731"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1-D</a:t>
            </a:r>
          </a:p>
        </p:txBody>
      </p:sp>
      <p:sp>
        <p:nvSpPr>
          <p:cNvPr id="23" name="TextBox 22">
            <a:extLst>
              <a:ext uri="{FF2B5EF4-FFF2-40B4-BE49-F238E27FC236}">
                <a16:creationId xmlns:a16="http://schemas.microsoft.com/office/drawing/2014/main" id="{83FF5FFF-6F73-4F47-B41F-ECD3E2FDEB6F}"/>
              </a:ext>
            </a:extLst>
          </p:cNvPr>
          <p:cNvSpPr txBox="1"/>
          <p:nvPr/>
        </p:nvSpPr>
        <p:spPr>
          <a:xfrm>
            <a:off x="7903698" y="3508194"/>
            <a:ext cx="759731"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2-B</a:t>
            </a:r>
          </a:p>
        </p:txBody>
      </p:sp>
      <p:sp>
        <p:nvSpPr>
          <p:cNvPr id="24" name="TextBox 23">
            <a:extLst>
              <a:ext uri="{FF2B5EF4-FFF2-40B4-BE49-F238E27FC236}">
                <a16:creationId xmlns:a16="http://schemas.microsoft.com/office/drawing/2014/main" id="{E92E252B-5C04-478F-AB16-536D3E4E12D4}"/>
              </a:ext>
            </a:extLst>
          </p:cNvPr>
          <p:cNvSpPr txBox="1"/>
          <p:nvPr/>
        </p:nvSpPr>
        <p:spPr>
          <a:xfrm>
            <a:off x="7883870" y="4844126"/>
            <a:ext cx="759731"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3-A</a:t>
            </a:r>
          </a:p>
        </p:txBody>
      </p:sp>
      <p:sp>
        <p:nvSpPr>
          <p:cNvPr id="25" name="TextBox 24">
            <a:extLst>
              <a:ext uri="{FF2B5EF4-FFF2-40B4-BE49-F238E27FC236}">
                <a16:creationId xmlns:a16="http://schemas.microsoft.com/office/drawing/2014/main" id="{932486D5-86AE-4E85-83A2-EEDEDD0D85A7}"/>
              </a:ext>
            </a:extLst>
          </p:cNvPr>
          <p:cNvSpPr txBox="1"/>
          <p:nvPr/>
        </p:nvSpPr>
        <p:spPr>
          <a:xfrm>
            <a:off x="7909121" y="6011857"/>
            <a:ext cx="759731"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4-C</a:t>
            </a:r>
          </a:p>
        </p:txBody>
      </p:sp>
      <p:pic>
        <p:nvPicPr>
          <p:cNvPr id="26" name="2 Minute Timer (To)">
            <a:hlinkClick r:id="" action="ppaction://media"/>
            <a:extLst>
              <a:ext uri="{FF2B5EF4-FFF2-40B4-BE49-F238E27FC236}">
                <a16:creationId xmlns:a16="http://schemas.microsoft.com/office/drawing/2014/main" id="{252A2537-66CA-443E-AE4B-D9CE7172F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9387" y="195654"/>
            <a:ext cx="1741544" cy="986632"/>
          </a:xfrm>
          <a:prstGeom prst="rect">
            <a:avLst/>
          </a:prstGeom>
        </p:spPr>
      </p:pic>
      <p:pic>
        <p:nvPicPr>
          <p:cNvPr id="27" name="Picture 26">
            <a:extLst>
              <a:ext uri="{FF2B5EF4-FFF2-40B4-BE49-F238E27FC236}">
                <a16:creationId xmlns:a16="http://schemas.microsoft.com/office/drawing/2014/main" id="{3611F6C3-A5CB-450F-833D-CD5E55E5F14C}"/>
              </a:ext>
            </a:extLst>
          </p:cNvPr>
          <p:cNvPicPr>
            <a:picLocks noChangeAspect="1"/>
          </p:cNvPicPr>
          <p:nvPr/>
        </p:nvPicPr>
        <p:blipFill rotWithShape="1">
          <a:blip r:embed="rId6"/>
          <a:srcRect l="10000" t="28444" r="83037" b="58827"/>
          <a:stretch/>
        </p:blipFill>
        <p:spPr>
          <a:xfrm>
            <a:off x="43992" y="125266"/>
            <a:ext cx="1075776" cy="1106244"/>
          </a:xfrm>
          <a:prstGeom prst="rect">
            <a:avLst/>
          </a:prstGeom>
        </p:spPr>
      </p:pic>
    </p:spTree>
    <p:extLst>
      <p:ext uri="{BB962C8B-B14F-4D97-AF65-F5344CB8AC3E}">
        <p14:creationId xmlns:p14="http://schemas.microsoft.com/office/powerpoint/2010/main" val="41818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6"/>
                </p:tgtEl>
              </p:cMediaNode>
            </p:video>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2A6B3564-1B5F-45CD-A4FF-05FEE5F9522B}"/>
              </a:ext>
            </a:extLst>
          </p:cNvPr>
          <p:cNvPicPr>
            <a:picLocks noChangeAspect="1"/>
          </p:cNvPicPr>
          <p:nvPr/>
        </p:nvPicPr>
        <p:blipFill rotWithShape="1">
          <a:blip r:embed="rId4">
            <a:extLst>
              <a:ext uri="{28A0092B-C50C-407E-A947-70E740481C1C}">
                <a14:useLocalDpi xmlns:a14="http://schemas.microsoft.com/office/drawing/2010/main" val="0"/>
              </a:ext>
            </a:extLst>
          </a:blip>
          <a:srcRect r="9330"/>
          <a:stretch/>
        </p:blipFill>
        <p:spPr>
          <a:xfrm>
            <a:off x="5743311" y="1044454"/>
            <a:ext cx="6580770" cy="5702701"/>
          </a:xfrm>
          <a:prstGeom prst="rect">
            <a:avLst/>
          </a:prstGeom>
        </p:spPr>
      </p:pic>
      <p:sp>
        <p:nvSpPr>
          <p:cNvPr id="9" name="Speech Bubble: Rectangle with Corners Rounded 8">
            <a:extLst>
              <a:ext uri="{FF2B5EF4-FFF2-40B4-BE49-F238E27FC236}">
                <a16:creationId xmlns:a16="http://schemas.microsoft.com/office/drawing/2014/main" id="{1AF6BFBD-E9EF-45AB-96E1-1805BEA86801}"/>
              </a:ext>
            </a:extLst>
          </p:cNvPr>
          <p:cNvSpPr/>
          <p:nvPr/>
        </p:nvSpPr>
        <p:spPr>
          <a:xfrm>
            <a:off x="322506" y="2459920"/>
            <a:ext cx="4090005" cy="3034422"/>
          </a:xfrm>
          <a:prstGeom prst="wedgeRoundRectCallout">
            <a:avLst>
              <a:gd name="adj1" fmla="val 87347"/>
              <a:gd name="adj2" fmla="val -24662"/>
              <a:gd name="adj3" fmla="val 16667"/>
            </a:avLst>
          </a:prstGeom>
          <a:pattFill prst="pct25">
            <a:fgClr>
              <a:schemeClr val="accent6">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2AAD64-2CB5-41A0-A9A9-DC08C64328A3}"/>
              </a:ext>
            </a:extLst>
          </p:cNvPr>
          <p:cNvSpPr txBox="1"/>
          <p:nvPr/>
        </p:nvSpPr>
        <p:spPr>
          <a:xfrm>
            <a:off x="486184" y="2545970"/>
            <a:ext cx="3762647" cy="2862322"/>
          </a:xfrm>
          <a:prstGeom prst="rect">
            <a:avLst/>
          </a:prstGeom>
          <a:noFill/>
        </p:spPr>
        <p:txBody>
          <a:bodyPr wrap="square" rtlCol="0">
            <a:spAutoFit/>
          </a:bodyPr>
          <a:lstStyle/>
          <a:p>
            <a:pPr algn="ctr"/>
            <a:r>
              <a:rPr lang="en-US" sz="3600">
                <a:solidFill>
                  <a:srgbClr val="FF0000"/>
                </a:solidFill>
                <a:latin typeface="Arial" panose="020B0604020202020204" pitchFamily="34" charset="0"/>
                <a:cs typeface="Arial" panose="020B0604020202020204" pitchFamily="34" charset="0"/>
              </a:rPr>
              <a:t>Quan sát lược đồ, hãy xác định các phụ lưu,</a:t>
            </a:r>
          </a:p>
          <a:p>
            <a:pPr algn="ctr"/>
            <a:r>
              <a:rPr lang="en-US" sz="3600">
                <a:solidFill>
                  <a:srgbClr val="FF0000"/>
                </a:solidFill>
                <a:latin typeface="Arial" panose="020B0604020202020204" pitchFamily="34" charset="0"/>
                <a:cs typeface="Arial" panose="020B0604020202020204" pitchFamily="34" charset="0"/>
              </a:rPr>
              <a:t> chi lưu của </a:t>
            </a:r>
          </a:p>
          <a:p>
            <a:pPr algn="ctr"/>
            <a:r>
              <a:rPr lang="en-US" sz="3600">
                <a:solidFill>
                  <a:srgbClr val="FF0000"/>
                </a:solidFill>
                <a:latin typeface="Arial" panose="020B0604020202020204" pitchFamily="34" charset="0"/>
                <a:cs typeface="Arial" panose="020B0604020202020204" pitchFamily="34" charset="0"/>
              </a:rPr>
              <a:t>sông Hồng?</a:t>
            </a:r>
          </a:p>
        </p:txBody>
      </p:sp>
      <p:grpSp>
        <p:nvGrpSpPr>
          <p:cNvPr id="15" name="Group 14">
            <a:extLst>
              <a:ext uri="{FF2B5EF4-FFF2-40B4-BE49-F238E27FC236}">
                <a16:creationId xmlns:a16="http://schemas.microsoft.com/office/drawing/2014/main" id="{9E8DDE3B-DEF3-42CC-AF24-071451CFE927}"/>
              </a:ext>
            </a:extLst>
          </p:cNvPr>
          <p:cNvGrpSpPr/>
          <p:nvPr/>
        </p:nvGrpSpPr>
        <p:grpSpPr>
          <a:xfrm>
            <a:off x="486184" y="1530099"/>
            <a:ext cx="4819463" cy="2020186"/>
            <a:chOff x="486184" y="1530099"/>
            <a:chExt cx="4819463" cy="2020186"/>
          </a:xfrm>
        </p:grpSpPr>
        <p:sp>
          <p:nvSpPr>
            <p:cNvPr id="11" name="Arrow: Chevron 10">
              <a:extLst>
                <a:ext uri="{FF2B5EF4-FFF2-40B4-BE49-F238E27FC236}">
                  <a16:creationId xmlns:a16="http://schemas.microsoft.com/office/drawing/2014/main" id="{AD676773-8C8A-400B-BAA9-CE3FB51E130C}"/>
                </a:ext>
              </a:extLst>
            </p:cNvPr>
            <p:cNvSpPr/>
            <p:nvPr/>
          </p:nvSpPr>
          <p:spPr>
            <a:xfrm>
              <a:off x="486184" y="1530099"/>
              <a:ext cx="4819463" cy="2020186"/>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9F53A216-96E1-49E0-9BB2-4DB4B6C1C704}"/>
                </a:ext>
              </a:extLst>
            </p:cNvPr>
            <p:cNvSpPr txBox="1"/>
            <p:nvPr/>
          </p:nvSpPr>
          <p:spPr>
            <a:xfrm>
              <a:off x="1684904" y="1632251"/>
              <a:ext cx="2995185" cy="1815882"/>
            </a:xfrm>
            <a:prstGeom prst="rect">
              <a:avLst/>
            </a:prstGeom>
            <a:noFill/>
          </p:spPr>
          <p:txBody>
            <a:bodyPr wrap="square" rtlCol="0">
              <a:spAutoFit/>
            </a:bodyPr>
            <a:lstStyle/>
            <a:p>
              <a:pPr marL="285750" indent="-285750">
                <a:buFont typeface="Wingdings" panose="05000000000000000000" pitchFamily="2" charset="2"/>
                <a:buChar char="v"/>
              </a:pPr>
              <a:r>
                <a:rPr lang="en-US" sz="2800">
                  <a:solidFill>
                    <a:srgbClr val="172DF9"/>
                  </a:solidFill>
                  <a:latin typeface="Arial" panose="020B0604020202020204" pitchFamily="34" charset="0"/>
                  <a:cs typeface="Arial" panose="020B0604020202020204" pitchFamily="34" charset="0"/>
                </a:rPr>
                <a:t>Phụ l</a:t>
              </a:r>
              <a:r>
                <a:rPr lang="vi-VN" sz="2800">
                  <a:solidFill>
                    <a:srgbClr val="172DF9"/>
                  </a:solidFill>
                  <a:latin typeface="Arial" panose="020B0604020202020204" pitchFamily="34" charset="0"/>
                  <a:cs typeface="Arial" panose="020B0604020202020204" pitchFamily="34" charset="0"/>
                </a:rPr>
                <a:t>ư</a:t>
              </a:r>
              <a:r>
                <a:rPr lang="en-US" sz="2800">
                  <a:solidFill>
                    <a:srgbClr val="172DF9"/>
                  </a:solidFill>
                  <a:latin typeface="Arial" panose="020B0604020202020204" pitchFamily="34" charset="0"/>
                  <a:cs typeface="Arial" panose="020B0604020202020204" pitchFamily="34" charset="0"/>
                </a:rPr>
                <a:t>u:</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Gâm</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Lô</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Đà</a:t>
              </a:r>
            </a:p>
          </p:txBody>
        </p:sp>
      </p:grpSp>
      <p:grpSp>
        <p:nvGrpSpPr>
          <p:cNvPr id="16" name="Group 15">
            <a:extLst>
              <a:ext uri="{FF2B5EF4-FFF2-40B4-BE49-F238E27FC236}">
                <a16:creationId xmlns:a16="http://schemas.microsoft.com/office/drawing/2014/main" id="{0F535BA1-1CA2-4B13-BE35-BDCC9FE4E765}"/>
              </a:ext>
            </a:extLst>
          </p:cNvPr>
          <p:cNvGrpSpPr/>
          <p:nvPr/>
        </p:nvGrpSpPr>
        <p:grpSpPr>
          <a:xfrm>
            <a:off x="486184" y="3936601"/>
            <a:ext cx="4819463" cy="2020186"/>
            <a:chOff x="486184" y="3936601"/>
            <a:chExt cx="4819463" cy="2020186"/>
          </a:xfrm>
        </p:grpSpPr>
        <p:sp>
          <p:nvSpPr>
            <p:cNvPr id="13" name="Arrow: Chevron 12">
              <a:extLst>
                <a:ext uri="{FF2B5EF4-FFF2-40B4-BE49-F238E27FC236}">
                  <a16:creationId xmlns:a16="http://schemas.microsoft.com/office/drawing/2014/main" id="{4C5A65A2-2D94-418F-8405-EC2AE389CB08}"/>
                </a:ext>
              </a:extLst>
            </p:cNvPr>
            <p:cNvSpPr/>
            <p:nvPr/>
          </p:nvSpPr>
          <p:spPr>
            <a:xfrm>
              <a:off x="486184" y="3936601"/>
              <a:ext cx="4819463" cy="2020186"/>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537CEF81-27F5-4B50-96B5-4AE86F07E0DF}"/>
                </a:ext>
              </a:extLst>
            </p:cNvPr>
            <p:cNvSpPr txBox="1"/>
            <p:nvPr/>
          </p:nvSpPr>
          <p:spPr>
            <a:xfrm>
              <a:off x="1684903" y="4038753"/>
              <a:ext cx="2995185" cy="1815882"/>
            </a:xfrm>
            <a:prstGeom prst="rect">
              <a:avLst/>
            </a:prstGeom>
            <a:noFill/>
          </p:spPr>
          <p:txBody>
            <a:bodyPr wrap="square" rtlCol="0">
              <a:spAutoFit/>
            </a:bodyPr>
            <a:lstStyle/>
            <a:p>
              <a:pPr marL="285750" indent="-285750">
                <a:buFont typeface="Wingdings" panose="05000000000000000000" pitchFamily="2" charset="2"/>
                <a:buChar char="v"/>
              </a:pPr>
              <a:r>
                <a:rPr lang="en-US" sz="2800">
                  <a:solidFill>
                    <a:srgbClr val="172DF9"/>
                  </a:solidFill>
                  <a:latin typeface="Arial" panose="020B0604020202020204" pitchFamily="34" charset="0"/>
                  <a:cs typeface="Arial" panose="020B0604020202020204" pitchFamily="34" charset="0"/>
                </a:rPr>
                <a:t>Chi l</a:t>
              </a:r>
              <a:r>
                <a:rPr lang="vi-VN" sz="2800">
                  <a:solidFill>
                    <a:srgbClr val="172DF9"/>
                  </a:solidFill>
                  <a:latin typeface="Arial" panose="020B0604020202020204" pitchFamily="34" charset="0"/>
                  <a:cs typeface="Arial" panose="020B0604020202020204" pitchFamily="34" charset="0"/>
                </a:rPr>
                <a:t>ư</a:t>
              </a:r>
              <a:r>
                <a:rPr lang="en-US" sz="2800">
                  <a:solidFill>
                    <a:srgbClr val="172DF9"/>
                  </a:solidFill>
                  <a:latin typeface="Arial" panose="020B0604020202020204" pitchFamily="34" charset="0"/>
                  <a:cs typeface="Arial" panose="020B0604020202020204" pitchFamily="34" charset="0"/>
                </a:rPr>
                <a:t>u:</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Đáy</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Trà Lý</a:t>
              </a:r>
            </a:p>
            <a:p>
              <a:pPr marL="285750" indent="-285750">
                <a:buFont typeface="Wingdings" panose="05000000000000000000" pitchFamily="2" charset="2"/>
                <a:buChar char="ü"/>
              </a:pPr>
              <a:r>
                <a:rPr lang="en-US" sz="2800">
                  <a:solidFill>
                    <a:srgbClr val="172DF9"/>
                  </a:solidFill>
                  <a:latin typeface="Arial" panose="020B0604020202020204" pitchFamily="34" charset="0"/>
                  <a:cs typeface="Arial" panose="020B0604020202020204" pitchFamily="34" charset="0"/>
                </a:rPr>
                <a:t>Sông Ninh C</a:t>
              </a:r>
              <a:r>
                <a:rPr lang="vi-VN" sz="2800">
                  <a:solidFill>
                    <a:srgbClr val="172DF9"/>
                  </a:solidFill>
                  <a:latin typeface="Arial" panose="020B0604020202020204" pitchFamily="34" charset="0"/>
                  <a:cs typeface="Arial" panose="020B0604020202020204" pitchFamily="34" charset="0"/>
                </a:rPr>
                <a:t>ơ</a:t>
              </a:r>
              <a:endParaRPr lang="en-US" sz="2800">
                <a:solidFill>
                  <a:srgbClr val="172DF9"/>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C276CA21-3FD8-4CB8-9B9C-D93713791BC5}"/>
              </a:ext>
            </a:extLst>
          </p:cNvPr>
          <p:cNvSpPr txBox="1"/>
          <p:nvPr/>
        </p:nvSpPr>
        <p:spPr>
          <a:xfrm>
            <a:off x="3562572" y="159434"/>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19" name="1 Minute Timer- Nho">
            <a:hlinkClick r:id="" action="ppaction://media"/>
            <a:extLst>
              <a:ext uri="{FF2B5EF4-FFF2-40B4-BE49-F238E27FC236}">
                <a16:creationId xmlns:a16="http://schemas.microsoft.com/office/drawing/2014/main" id="{DEDE064B-D1C4-4EC4-8337-AF08976A26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82560" y="85046"/>
            <a:ext cx="1680048" cy="944290"/>
          </a:xfrm>
          <a:prstGeom prst="rect">
            <a:avLst/>
          </a:prstGeom>
        </p:spPr>
      </p:pic>
      <p:pic>
        <p:nvPicPr>
          <p:cNvPr id="20" name="Picture 19">
            <a:extLst>
              <a:ext uri="{FF2B5EF4-FFF2-40B4-BE49-F238E27FC236}">
                <a16:creationId xmlns:a16="http://schemas.microsoft.com/office/drawing/2014/main" id="{D8ED1B5B-A82E-4B71-AC36-F3423119DC1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6234" t="10634" r="14299" b="17523"/>
          <a:stretch/>
        </p:blipFill>
        <p:spPr>
          <a:xfrm flipH="1">
            <a:off x="89252" y="5980815"/>
            <a:ext cx="793864" cy="886695"/>
          </a:xfrm>
          <a:prstGeom prst="rect">
            <a:avLst/>
          </a:prstGeom>
        </p:spPr>
      </p:pic>
    </p:spTree>
    <p:extLst>
      <p:ext uri="{BB962C8B-B14F-4D97-AF65-F5344CB8AC3E}">
        <p14:creationId xmlns:p14="http://schemas.microsoft.com/office/powerpoint/2010/main" val="30042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75094" fill="hold"/>
                                        <p:tgtEl>
                                          <p:spTgt spid="19"/>
                                        </p:tgtEl>
                                      </p:cBhvr>
                                    </p:cmd>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75094"/>
                            </p:stCondLst>
                            <p:childTnLst>
                              <p:par>
                                <p:cTn id="45" presetID="10" presetClass="exit" presetSubtype="0" fill="hold" nodeType="after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9"/>
                                        </p:tgtEl>
                                      </p:cBhvr>
                                    </p:cmd>
                                  </p:childTnLst>
                                </p:cTn>
                              </p:par>
                            </p:childTnLst>
                          </p:cTn>
                        </p:par>
                      </p:childTnLst>
                    </p:cTn>
                  </p:par>
                </p:childTnLst>
              </p:cTn>
              <p:nextCondLst>
                <p:cond evt="onClick" delay="0">
                  <p:tgtEl>
                    <p:spTgt spid="19"/>
                  </p:tgtEl>
                </p:cond>
              </p:nextCondLst>
            </p:seq>
            <p:video>
              <p:cMediaNode vol="80000">
                <p:cTn id="53" fill="hold" display="0">
                  <p:stCondLst>
                    <p:cond delay="indefinite"/>
                  </p:stCondLst>
                </p:cTn>
                <p:tgtEl>
                  <p:spTgt spid="19"/>
                </p:tgtEl>
              </p:cMediaNode>
            </p:video>
          </p:childTnLst>
        </p:cTn>
      </p:par>
    </p:tnLst>
    <p:bldLst>
      <p:bldP spid="9" grpId="0" animBg="1"/>
      <p:bldP spid="9" grpId="1" animBg="1"/>
      <p:bldP spid="10" grpId="0"/>
      <p:bldP spid="10" grpId="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70D463-8E4C-4A84-BA4B-964EFD45F4CC}"/>
              </a:ext>
            </a:extLst>
          </p:cNvPr>
          <p:cNvGrpSpPr/>
          <p:nvPr/>
        </p:nvGrpSpPr>
        <p:grpSpPr>
          <a:xfrm>
            <a:off x="2068106" y="202188"/>
            <a:ext cx="3606329" cy="872949"/>
            <a:chOff x="1133366" y="2220084"/>
            <a:chExt cx="5681780" cy="914400"/>
          </a:xfrm>
        </p:grpSpPr>
        <p:sp>
          <p:nvSpPr>
            <p:cNvPr id="4" name="Arrow: Pentagon 3">
              <a:extLst>
                <a:ext uri="{FF2B5EF4-FFF2-40B4-BE49-F238E27FC236}">
                  <a16:creationId xmlns:a16="http://schemas.microsoft.com/office/drawing/2014/main" id="{1E716C84-4118-4678-8E9B-E1151D02BF9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CF438160-507D-43C1-8C78-14C5CE2BB6F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ACEBCA19-2B30-4EFF-8385-45668427EEAA}"/>
              </a:ext>
            </a:extLst>
          </p:cNvPr>
          <p:cNvGrpSpPr/>
          <p:nvPr/>
        </p:nvGrpSpPr>
        <p:grpSpPr>
          <a:xfrm>
            <a:off x="1305877" y="202188"/>
            <a:ext cx="1301952" cy="872949"/>
            <a:chOff x="344605" y="154323"/>
            <a:chExt cx="1301952" cy="872949"/>
          </a:xfrm>
        </p:grpSpPr>
        <p:sp>
          <p:nvSpPr>
            <p:cNvPr id="7" name="Arrow: Pentagon 6">
              <a:extLst>
                <a:ext uri="{FF2B5EF4-FFF2-40B4-BE49-F238E27FC236}">
                  <a16:creationId xmlns:a16="http://schemas.microsoft.com/office/drawing/2014/main" id="{95EFE0A9-7838-4835-876B-746C1EFEEAA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6FC7901D-A841-4563-B88B-E8A2B7FEA12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Logo, company name&#10;&#10;Description automatically generated">
            <a:extLst>
              <a:ext uri="{FF2B5EF4-FFF2-40B4-BE49-F238E27FC236}">
                <a16:creationId xmlns:a16="http://schemas.microsoft.com/office/drawing/2014/main" id="{3D3C2DC0-BC28-4FF9-B77B-5454B42AAC4F}"/>
              </a:ext>
            </a:extLst>
          </p:cNvPr>
          <p:cNvPicPr>
            <a:picLocks noChangeAspect="1"/>
          </p:cNvPicPr>
          <p:nvPr/>
        </p:nvPicPr>
        <p:blipFill rotWithShape="1">
          <a:blip r:embed="rId2">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0" name="TextBox 9">
            <a:extLst>
              <a:ext uri="{FF2B5EF4-FFF2-40B4-BE49-F238E27FC236}">
                <a16:creationId xmlns:a16="http://schemas.microsoft.com/office/drawing/2014/main" id="{8D5D03F9-7E48-4227-99C8-EBB89D511DF2}"/>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pic>
        <p:nvPicPr>
          <p:cNvPr id="11" name="Picture 10" descr="book9">
            <a:extLst>
              <a:ext uri="{FF2B5EF4-FFF2-40B4-BE49-F238E27FC236}">
                <a16:creationId xmlns:a16="http://schemas.microsoft.com/office/drawing/2014/main" id="{26897211-F066-4C9D-A76E-4253D61F7D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28" y="1394029"/>
            <a:ext cx="1606742" cy="8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647F7D8-53D2-41D3-B968-AF872AEC776A}"/>
              </a:ext>
            </a:extLst>
          </p:cNvPr>
          <p:cNvSpPr/>
          <p:nvPr/>
        </p:nvSpPr>
        <p:spPr>
          <a:xfrm>
            <a:off x="427074" y="2426617"/>
            <a:ext cx="11337852" cy="1361719"/>
          </a:xfrm>
          <a:prstGeom prst="rect">
            <a:avLst/>
          </a:prstGeom>
        </p:spPr>
        <p:txBody>
          <a:bodyPr wrap="square">
            <a:spAutoFit/>
          </a:bodyPr>
          <a:lstStyle/>
          <a:p>
            <a:pPr algn="just">
              <a:lnSpc>
                <a:spcPct val="107000"/>
              </a:lnSpc>
              <a:spcAft>
                <a:spcPts val="0"/>
              </a:spcAf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Hệ thống sông bao gồm sông chính, các phụ lưu và chi lưu</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và cửa sông</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812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5108142-BAE2-49FB-A5E9-D091AE8C9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887" y="2377440"/>
            <a:ext cx="8590123" cy="4187349"/>
          </a:xfrm>
          <a:prstGeom prst="rect">
            <a:avLst/>
          </a:prstGeom>
          <a:ln>
            <a:solidFill>
              <a:srgbClr val="00B0F0"/>
            </a:solidFill>
          </a:ln>
        </p:spPr>
      </p:pic>
      <p:sp>
        <p:nvSpPr>
          <p:cNvPr id="13" name="Cloud 12">
            <a:extLst>
              <a:ext uri="{FF2B5EF4-FFF2-40B4-BE49-F238E27FC236}">
                <a16:creationId xmlns:a16="http://schemas.microsoft.com/office/drawing/2014/main" id="{5DFDF26A-FD32-41F7-BDF7-B191E85CBB84}"/>
              </a:ext>
            </a:extLst>
          </p:cNvPr>
          <p:cNvSpPr/>
          <p:nvPr/>
        </p:nvSpPr>
        <p:spPr>
          <a:xfrm>
            <a:off x="182880" y="110331"/>
            <a:ext cx="5171440" cy="2267109"/>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20E1521-5A4E-4909-9254-879501E58A0C}"/>
              </a:ext>
            </a:extLst>
          </p:cNvPr>
          <p:cNvSpPr txBox="1"/>
          <p:nvPr/>
        </p:nvSpPr>
        <p:spPr>
          <a:xfrm>
            <a:off x="782320" y="700790"/>
            <a:ext cx="3738880" cy="954107"/>
          </a:xfrm>
          <a:prstGeom prst="rect">
            <a:avLst/>
          </a:prstGeom>
          <a:noFill/>
        </p:spPr>
        <p:txBody>
          <a:bodyPr wrap="square" rtlCol="0">
            <a:spAutoFit/>
          </a:bodyPr>
          <a:lstStyle/>
          <a:p>
            <a:pPr algn="ctr"/>
            <a:r>
              <a:rPr lang="en-US" sz="2800">
                <a:solidFill>
                  <a:srgbClr val="172DF9"/>
                </a:solidFill>
                <a:latin typeface="Arial" panose="020B0604020202020204" pitchFamily="34" charset="0"/>
                <a:cs typeface="Arial" panose="020B0604020202020204" pitchFamily="34" charset="0"/>
              </a:rPr>
              <a:t>Sông có những nguồn cung cấp n</a:t>
            </a:r>
            <a:r>
              <a:rPr lang="vi-VN" sz="2800">
                <a:solidFill>
                  <a:srgbClr val="172DF9"/>
                </a:solidFill>
                <a:latin typeface="Arial" panose="020B0604020202020204" pitchFamily="34" charset="0"/>
                <a:cs typeface="Arial" panose="020B0604020202020204" pitchFamily="34" charset="0"/>
              </a:rPr>
              <a:t>ư</a:t>
            </a:r>
            <a:r>
              <a:rPr lang="en-US" sz="2800">
                <a:solidFill>
                  <a:srgbClr val="172DF9"/>
                </a:solidFill>
                <a:latin typeface="Arial" panose="020B0604020202020204" pitchFamily="34" charset="0"/>
                <a:cs typeface="Arial" panose="020B0604020202020204" pitchFamily="34" charset="0"/>
              </a:rPr>
              <a:t>ớc nào?</a:t>
            </a:r>
          </a:p>
        </p:txBody>
      </p:sp>
      <p:graphicFrame>
        <p:nvGraphicFramePr>
          <p:cNvPr id="15" name="Diagram 14">
            <a:extLst>
              <a:ext uri="{FF2B5EF4-FFF2-40B4-BE49-F238E27FC236}">
                <a16:creationId xmlns:a16="http://schemas.microsoft.com/office/drawing/2014/main" id="{92CCA0DE-1A91-4CE3-BA14-F8E134F637F1}"/>
              </a:ext>
            </a:extLst>
          </p:cNvPr>
          <p:cNvGraphicFramePr/>
          <p:nvPr>
            <p:extLst>
              <p:ext uri="{D42A27DB-BD31-4B8C-83A1-F6EECF244321}">
                <p14:modId xmlns:p14="http://schemas.microsoft.com/office/powerpoint/2010/main" val="3860173664"/>
              </p:ext>
            </p:extLst>
          </p:nvPr>
        </p:nvGraphicFramePr>
        <p:xfrm>
          <a:off x="-904240" y="2804161"/>
          <a:ext cx="5273040" cy="3000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1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Graphic spid="1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70D463-8E4C-4A84-BA4B-964EFD45F4CC}"/>
              </a:ext>
            </a:extLst>
          </p:cNvPr>
          <p:cNvGrpSpPr/>
          <p:nvPr/>
        </p:nvGrpSpPr>
        <p:grpSpPr>
          <a:xfrm>
            <a:off x="2068106" y="202188"/>
            <a:ext cx="3606329" cy="872949"/>
            <a:chOff x="1133366" y="2220084"/>
            <a:chExt cx="5681780" cy="914400"/>
          </a:xfrm>
        </p:grpSpPr>
        <p:sp>
          <p:nvSpPr>
            <p:cNvPr id="4" name="Arrow: Pentagon 3">
              <a:extLst>
                <a:ext uri="{FF2B5EF4-FFF2-40B4-BE49-F238E27FC236}">
                  <a16:creationId xmlns:a16="http://schemas.microsoft.com/office/drawing/2014/main" id="{1E716C84-4118-4678-8E9B-E1151D02BF9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CF438160-507D-43C1-8C78-14C5CE2BB6F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ACEBCA19-2B30-4EFF-8385-45668427EEAA}"/>
              </a:ext>
            </a:extLst>
          </p:cNvPr>
          <p:cNvGrpSpPr/>
          <p:nvPr/>
        </p:nvGrpSpPr>
        <p:grpSpPr>
          <a:xfrm>
            <a:off x="1305877" y="202188"/>
            <a:ext cx="1301952" cy="872949"/>
            <a:chOff x="344605" y="154323"/>
            <a:chExt cx="1301952" cy="872949"/>
          </a:xfrm>
        </p:grpSpPr>
        <p:sp>
          <p:nvSpPr>
            <p:cNvPr id="7" name="Arrow: Pentagon 6">
              <a:extLst>
                <a:ext uri="{FF2B5EF4-FFF2-40B4-BE49-F238E27FC236}">
                  <a16:creationId xmlns:a16="http://schemas.microsoft.com/office/drawing/2014/main" id="{95EFE0A9-7838-4835-876B-746C1EFEEAA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6FC7901D-A841-4563-B88B-E8A2B7FEA12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Logo, company name&#10;&#10;Description automatically generated">
            <a:extLst>
              <a:ext uri="{FF2B5EF4-FFF2-40B4-BE49-F238E27FC236}">
                <a16:creationId xmlns:a16="http://schemas.microsoft.com/office/drawing/2014/main" id="{3D3C2DC0-BC28-4FF9-B77B-5454B42AAC4F}"/>
              </a:ext>
            </a:extLst>
          </p:cNvPr>
          <p:cNvPicPr>
            <a:picLocks noChangeAspect="1"/>
          </p:cNvPicPr>
          <p:nvPr/>
        </p:nvPicPr>
        <p:blipFill rotWithShape="1">
          <a:blip r:embed="rId2">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0" name="TextBox 9">
            <a:extLst>
              <a:ext uri="{FF2B5EF4-FFF2-40B4-BE49-F238E27FC236}">
                <a16:creationId xmlns:a16="http://schemas.microsoft.com/office/drawing/2014/main" id="{8D5D03F9-7E48-4227-99C8-EBB89D511DF2}"/>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pic>
        <p:nvPicPr>
          <p:cNvPr id="11" name="Picture 10" descr="A picture containing text&#10;&#10;Description automatically generated">
            <a:extLst>
              <a:ext uri="{FF2B5EF4-FFF2-40B4-BE49-F238E27FC236}">
                <a16:creationId xmlns:a16="http://schemas.microsoft.com/office/drawing/2014/main" id="{05108142-BAE2-49FB-A5E9-D091AE8C9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525" y="1947862"/>
            <a:ext cx="6076950" cy="2962275"/>
          </a:xfrm>
          <a:prstGeom prst="rect">
            <a:avLst/>
          </a:prstGeom>
        </p:spPr>
      </p:pic>
    </p:spTree>
    <p:extLst>
      <p:ext uri="{BB962C8B-B14F-4D97-AF65-F5344CB8AC3E}">
        <p14:creationId xmlns:p14="http://schemas.microsoft.com/office/powerpoint/2010/main" val="123523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2196EAD-E1E3-4B32-B96D-CE0F8D039ED2}"/>
              </a:ext>
            </a:extLst>
          </p:cNvPr>
          <p:cNvSpPr txBox="1"/>
          <p:nvPr/>
        </p:nvSpPr>
        <p:spPr>
          <a:xfrm>
            <a:off x="645160" y="826724"/>
            <a:ext cx="10607040" cy="1323439"/>
          </a:xfrm>
          <a:prstGeom prst="rect">
            <a:avLst/>
          </a:prstGeom>
          <a:noFill/>
        </p:spPr>
        <p:txBody>
          <a:bodyPr wrap="square" rtlCol="0">
            <a:spAutoFit/>
          </a:bodyPr>
          <a:lstStyle/>
          <a:p>
            <a:pPr algn="ctr"/>
            <a:r>
              <a:rPr lang="en-US" sz="4000">
                <a:solidFill>
                  <a:srgbClr val="FF0000"/>
                </a:solidFill>
                <a:latin typeface="Arial" panose="020B0604020202020204" pitchFamily="34" charset="0"/>
                <a:cs typeface="Arial" panose="020B0604020202020204" pitchFamily="34" charset="0"/>
              </a:rPr>
              <a:t>Nêu mối quan hệ giữa mùa lũ của sông với nguồn cung cấp nước sông</a:t>
            </a:r>
          </a:p>
        </p:txBody>
      </p:sp>
      <p:graphicFrame>
        <p:nvGraphicFramePr>
          <p:cNvPr id="9" name="Table 9">
            <a:extLst>
              <a:ext uri="{FF2B5EF4-FFF2-40B4-BE49-F238E27FC236}">
                <a16:creationId xmlns:a16="http://schemas.microsoft.com/office/drawing/2014/main" id="{D6D1FB16-86FB-462F-9C01-F5D46F12A716}"/>
              </a:ext>
            </a:extLst>
          </p:cNvPr>
          <p:cNvGraphicFramePr>
            <a:graphicFrameLocks noGrp="1"/>
          </p:cNvGraphicFramePr>
          <p:nvPr>
            <p:extLst>
              <p:ext uri="{D42A27DB-BD31-4B8C-83A1-F6EECF244321}">
                <p14:modId xmlns:p14="http://schemas.microsoft.com/office/powerpoint/2010/main" val="3095411042"/>
              </p:ext>
            </p:extLst>
          </p:nvPr>
        </p:nvGraphicFramePr>
        <p:xfrm>
          <a:off x="411480" y="2129247"/>
          <a:ext cx="11369040" cy="4698870"/>
        </p:xfrm>
        <a:graphic>
          <a:graphicData uri="http://schemas.openxmlformats.org/drawingml/2006/table">
            <a:tbl>
              <a:tblPr firstRow="1" bandRow="1">
                <a:tableStyleId>{5C22544A-7EE6-4342-B048-85BDC9FD1C3A}</a:tableStyleId>
              </a:tblPr>
              <a:tblGrid>
                <a:gridCol w="5097721">
                  <a:extLst>
                    <a:ext uri="{9D8B030D-6E8A-4147-A177-3AD203B41FA5}">
                      <a16:colId xmlns:a16="http://schemas.microsoft.com/office/drawing/2014/main" val="45900572"/>
                    </a:ext>
                  </a:extLst>
                </a:gridCol>
                <a:gridCol w="6271319">
                  <a:extLst>
                    <a:ext uri="{9D8B030D-6E8A-4147-A177-3AD203B41FA5}">
                      <a16:colId xmlns:a16="http://schemas.microsoft.com/office/drawing/2014/main" val="1664854989"/>
                    </a:ext>
                  </a:extLst>
                </a:gridCol>
              </a:tblGrid>
              <a:tr h="939774">
                <a:tc>
                  <a:txBody>
                    <a:bodyPr/>
                    <a:lstStyle/>
                    <a:p>
                      <a:endParaRPr lang="en-US"/>
                    </a:p>
                  </a:txBody>
                  <a:tcPr/>
                </a:tc>
                <a:tc>
                  <a:txBody>
                    <a:bodyPr/>
                    <a:lstStyle/>
                    <a:p>
                      <a:endParaRPr lang="en-US"/>
                    </a:p>
                  </a:txBody>
                  <a:tcPr/>
                </a:tc>
                <a:extLst>
                  <a:ext uri="{0D108BD9-81ED-4DB2-BD59-A6C34878D82A}">
                    <a16:rowId xmlns:a16="http://schemas.microsoft.com/office/drawing/2014/main" val="4260936370"/>
                  </a:ext>
                </a:extLst>
              </a:tr>
              <a:tr h="939774">
                <a:tc>
                  <a:txBody>
                    <a:bodyPr/>
                    <a:lstStyle/>
                    <a:p>
                      <a:endParaRPr lang="en-US"/>
                    </a:p>
                  </a:txBody>
                  <a:tcPr/>
                </a:tc>
                <a:tc>
                  <a:txBody>
                    <a:bodyPr/>
                    <a:lstStyle/>
                    <a:p>
                      <a:endParaRPr lang="en-US"/>
                    </a:p>
                  </a:txBody>
                  <a:tcPr/>
                </a:tc>
                <a:extLst>
                  <a:ext uri="{0D108BD9-81ED-4DB2-BD59-A6C34878D82A}">
                    <a16:rowId xmlns:a16="http://schemas.microsoft.com/office/drawing/2014/main" val="46919126"/>
                  </a:ext>
                </a:extLst>
              </a:tr>
              <a:tr h="939774">
                <a:tc>
                  <a:txBody>
                    <a:bodyPr/>
                    <a:lstStyle/>
                    <a:p>
                      <a:endParaRPr lang="en-US"/>
                    </a:p>
                  </a:txBody>
                  <a:tcPr/>
                </a:tc>
                <a:tc>
                  <a:txBody>
                    <a:bodyPr/>
                    <a:lstStyle/>
                    <a:p>
                      <a:endParaRPr lang="en-US"/>
                    </a:p>
                  </a:txBody>
                  <a:tcPr/>
                </a:tc>
                <a:extLst>
                  <a:ext uri="{0D108BD9-81ED-4DB2-BD59-A6C34878D82A}">
                    <a16:rowId xmlns:a16="http://schemas.microsoft.com/office/drawing/2014/main" val="3153335244"/>
                  </a:ext>
                </a:extLst>
              </a:tr>
              <a:tr h="939774">
                <a:tc>
                  <a:txBody>
                    <a:bodyPr/>
                    <a:lstStyle/>
                    <a:p>
                      <a:endParaRPr lang="en-US"/>
                    </a:p>
                  </a:txBody>
                  <a:tcPr/>
                </a:tc>
                <a:tc>
                  <a:txBody>
                    <a:bodyPr/>
                    <a:lstStyle/>
                    <a:p>
                      <a:endParaRPr lang="en-US"/>
                    </a:p>
                  </a:txBody>
                  <a:tcPr/>
                </a:tc>
                <a:extLst>
                  <a:ext uri="{0D108BD9-81ED-4DB2-BD59-A6C34878D82A}">
                    <a16:rowId xmlns:a16="http://schemas.microsoft.com/office/drawing/2014/main" val="3745216383"/>
                  </a:ext>
                </a:extLst>
              </a:tr>
              <a:tr h="939774">
                <a:tc>
                  <a:txBody>
                    <a:bodyPr/>
                    <a:lstStyle/>
                    <a:p>
                      <a:endParaRPr lang="en-US"/>
                    </a:p>
                  </a:txBody>
                  <a:tcPr/>
                </a:tc>
                <a:tc>
                  <a:txBody>
                    <a:bodyPr/>
                    <a:lstStyle/>
                    <a:p>
                      <a:endParaRPr lang="en-US"/>
                    </a:p>
                  </a:txBody>
                  <a:tcPr/>
                </a:tc>
                <a:extLst>
                  <a:ext uri="{0D108BD9-81ED-4DB2-BD59-A6C34878D82A}">
                    <a16:rowId xmlns:a16="http://schemas.microsoft.com/office/drawing/2014/main" val="3665532903"/>
                  </a:ext>
                </a:extLst>
              </a:tr>
            </a:tbl>
          </a:graphicData>
        </a:graphic>
      </p:graphicFrame>
      <p:sp>
        <p:nvSpPr>
          <p:cNvPr id="11" name="TextBox 10">
            <a:extLst>
              <a:ext uri="{FF2B5EF4-FFF2-40B4-BE49-F238E27FC236}">
                <a16:creationId xmlns:a16="http://schemas.microsoft.com/office/drawing/2014/main" id="{9C24837D-691C-4376-B8FA-79970AF5DC98}"/>
              </a:ext>
            </a:extLst>
          </p:cNvPr>
          <p:cNvSpPr txBox="1"/>
          <p:nvPr/>
        </p:nvSpPr>
        <p:spPr>
          <a:xfrm>
            <a:off x="645160" y="2367747"/>
            <a:ext cx="495808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Nguồn cung cấp n</a:t>
            </a:r>
            <a:r>
              <a:rPr lang="vi-VN" sz="3200" b="1">
                <a:solidFill>
                  <a:schemeClr val="bg1"/>
                </a:solidFill>
                <a:latin typeface="Arial" panose="020B0604020202020204" pitchFamily="34" charset="0"/>
                <a:cs typeface="Arial" panose="020B0604020202020204" pitchFamily="34" charset="0"/>
              </a:rPr>
              <a:t>ư</a:t>
            </a:r>
            <a:r>
              <a:rPr lang="en-US" sz="3200" b="1">
                <a:solidFill>
                  <a:schemeClr val="bg1"/>
                </a:solidFill>
                <a:latin typeface="Arial" panose="020B0604020202020204" pitchFamily="34" charset="0"/>
                <a:cs typeface="Arial" panose="020B0604020202020204" pitchFamily="34" charset="0"/>
              </a:rPr>
              <a:t>ớc</a:t>
            </a:r>
          </a:p>
        </p:txBody>
      </p:sp>
      <p:sp>
        <p:nvSpPr>
          <p:cNvPr id="16" name="TextBox 15">
            <a:extLst>
              <a:ext uri="{FF2B5EF4-FFF2-40B4-BE49-F238E27FC236}">
                <a16:creationId xmlns:a16="http://schemas.microsoft.com/office/drawing/2014/main" id="{ADC437B4-8308-49A1-B80B-2A0829B4DA6C}"/>
              </a:ext>
            </a:extLst>
          </p:cNvPr>
          <p:cNvSpPr txBox="1"/>
          <p:nvPr/>
        </p:nvSpPr>
        <p:spPr>
          <a:xfrm>
            <a:off x="6822440" y="2391574"/>
            <a:ext cx="4958080"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Đặc điểm mùa lũ</a:t>
            </a:r>
          </a:p>
        </p:txBody>
      </p:sp>
      <p:sp>
        <p:nvSpPr>
          <p:cNvPr id="17" name="TextBox 16">
            <a:extLst>
              <a:ext uri="{FF2B5EF4-FFF2-40B4-BE49-F238E27FC236}">
                <a16:creationId xmlns:a16="http://schemas.microsoft.com/office/drawing/2014/main" id="{619D3E7B-E171-4DD1-8827-733B70452ED7}"/>
              </a:ext>
            </a:extLst>
          </p:cNvPr>
          <p:cNvSpPr txBox="1"/>
          <p:nvPr/>
        </p:nvSpPr>
        <p:spPr>
          <a:xfrm>
            <a:off x="645160" y="3289480"/>
            <a:ext cx="49580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Chủ yếu từ n</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ớc mưa</a:t>
            </a:r>
          </a:p>
        </p:txBody>
      </p:sp>
      <p:sp>
        <p:nvSpPr>
          <p:cNvPr id="18" name="TextBox 17">
            <a:extLst>
              <a:ext uri="{FF2B5EF4-FFF2-40B4-BE49-F238E27FC236}">
                <a16:creationId xmlns:a16="http://schemas.microsoft.com/office/drawing/2014/main" id="{2E6C94F7-E270-4CD5-88F0-1DA6A2FB058D}"/>
              </a:ext>
            </a:extLst>
          </p:cNvPr>
          <p:cNvSpPr txBox="1"/>
          <p:nvPr/>
        </p:nvSpPr>
        <p:spPr>
          <a:xfrm>
            <a:off x="645160" y="4211212"/>
            <a:ext cx="49580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Chủ yếu từ tuyết tan</a:t>
            </a:r>
          </a:p>
        </p:txBody>
      </p:sp>
      <p:sp>
        <p:nvSpPr>
          <p:cNvPr id="19" name="TextBox 18">
            <a:extLst>
              <a:ext uri="{FF2B5EF4-FFF2-40B4-BE49-F238E27FC236}">
                <a16:creationId xmlns:a16="http://schemas.microsoft.com/office/drawing/2014/main" id="{4DAF8B8A-F267-487A-82D7-C10EE3064B33}"/>
              </a:ext>
            </a:extLst>
          </p:cNvPr>
          <p:cNvSpPr txBox="1"/>
          <p:nvPr/>
        </p:nvSpPr>
        <p:spPr>
          <a:xfrm>
            <a:off x="645160" y="5132944"/>
            <a:ext cx="49580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Chủ yếu từ băng tan</a:t>
            </a:r>
          </a:p>
        </p:txBody>
      </p:sp>
      <p:sp>
        <p:nvSpPr>
          <p:cNvPr id="20" name="TextBox 19">
            <a:extLst>
              <a:ext uri="{FF2B5EF4-FFF2-40B4-BE49-F238E27FC236}">
                <a16:creationId xmlns:a16="http://schemas.microsoft.com/office/drawing/2014/main" id="{31FB6FBB-B44E-4E2F-90B2-21FC99DC548F}"/>
              </a:ext>
            </a:extLst>
          </p:cNvPr>
          <p:cNvSpPr txBox="1"/>
          <p:nvPr/>
        </p:nvSpPr>
        <p:spPr>
          <a:xfrm>
            <a:off x="645160" y="6054676"/>
            <a:ext cx="49580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Nhiều nguồn cấp</a:t>
            </a:r>
          </a:p>
        </p:txBody>
      </p:sp>
      <p:sp>
        <p:nvSpPr>
          <p:cNvPr id="21" name="TextBox 20">
            <a:extLst>
              <a:ext uri="{FF2B5EF4-FFF2-40B4-BE49-F238E27FC236}">
                <a16:creationId xmlns:a16="http://schemas.microsoft.com/office/drawing/2014/main" id="{108E78BD-CC31-4CF0-824D-7C00E96BDEA5}"/>
              </a:ext>
            </a:extLst>
          </p:cNvPr>
          <p:cNvSpPr txBox="1"/>
          <p:nvPr/>
        </p:nvSpPr>
        <p:spPr>
          <a:xfrm>
            <a:off x="5753039" y="3259604"/>
            <a:ext cx="539496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Mùa lũ trùng với mùa mưa</a:t>
            </a:r>
          </a:p>
        </p:txBody>
      </p:sp>
      <p:sp>
        <p:nvSpPr>
          <p:cNvPr id="22" name="TextBox 21">
            <a:extLst>
              <a:ext uri="{FF2B5EF4-FFF2-40B4-BE49-F238E27FC236}">
                <a16:creationId xmlns:a16="http://schemas.microsoft.com/office/drawing/2014/main" id="{455BF9CC-82A0-4517-9F97-EE81BEC402C3}"/>
              </a:ext>
            </a:extLst>
          </p:cNvPr>
          <p:cNvSpPr txBox="1"/>
          <p:nvPr/>
        </p:nvSpPr>
        <p:spPr>
          <a:xfrm>
            <a:off x="5753039" y="4167954"/>
            <a:ext cx="539496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Mùa lũ trùng với mùa xuân</a:t>
            </a:r>
          </a:p>
        </p:txBody>
      </p:sp>
      <p:sp>
        <p:nvSpPr>
          <p:cNvPr id="23" name="TextBox 22">
            <a:extLst>
              <a:ext uri="{FF2B5EF4-FFF2-40B4-BE49-F238E27FC236}">
                <a16:creationId xmlns:a16="http://schemas.microsoft.com/office/drawing/2014/main" id="{81A0C980-C383-4C62-832A-CA2FB5C8ADEB}"/>
              </a:ext>
            </a:extLst>
          </p:cNvPr>
          <p:cNvSpPr txBox="1"/>
          <p:nvPr/>
        </p:nvSpPr>
        <p:spPr>
          <a:xfrm>
            <a:off x="5753039" y="5042946"/>
            <a:ext cx="6228078"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Mùa lũ vào đầu mùa hạ</a:t>
            </a:r>
          </a:p>
        </p:txBody>
      </p:sp>
      <p:sp>
        <p:nvSpPr>
          <p:cNvPr id="24" name="TextBox 23">
            <a:extLst>
              <a:ext uri="{FF2B5EF4-FFF2-40B4-BE49-F238E27FC236}">
                <a16:creationId xmlns:a16="http://schemas.microsoft.com/office/drawing/2014/main" id="{9EDC0665-2796-465A-BBCB-B6BC28C83C50}"/>
              </a:ext>
            </a:extLst>
          </p:cNvPr>
          <p:cNvSpPr txBox="1"/>
          <p:nvPr/>
        </p:nvSpPr>
        <p:spPr>
          <a:xfrm>
            <a:off x="5709920" y="5951296"/>
            <a:ext cx="6228078"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Phức tạp,có nhiều mùa lũ</a:t>
            </a:r>
          </a:p>
        </p:txBody>
      </p:sp>
      <p:sp>
        <p:nvSpPr>
          <p:cNvPr id="25" name="TextBox 24">
            <a:extLst>
              <a:ext uri="{FF2B5EF4-FFF2-40B4-BE49-F238E27FC236}">
                <a16:creationId xmlns:a16="http://schemas.microsoft.com/office/drawing/2014/main" id="{B6494941-179D-448A-8643-D003C5E50642}"/>
              </a:ext>
            </a:extLst>
          </p:cNvPr>
          <p:cNvSpPr txBox="1"/>
          <p:nvPr/>
        </p:nvSpPr>
        <p:spPr>
          <a:xfrm>
            <a:off x="3607056" y="113238"/>
            <a:ext cx="3813505" cy="707886"/>
          </a:xfrm>
          <a:prstGeom prst="rect">
            <a:avLst/>
          </a:prstGeom>
          <a:solidFill>
            <a:schemeClr val="accent4">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solidFill>
                  <a:srgbClr val="00B050"/>
                </a:solidFill>
                <a:latin typeface="#9Slide07 IcielBC Cubano Normal" panose="00000500000000000000" pitchFamily="2" charset="0"/>
              </a:rPr>
              <a:t>AI NHANH HƠN </a:t>
            </a:r>
          </a:p>
        </p:txBody>
      </p:sp>
      <p:pic>
        <p:nvPicPr>
          <p:cNvPr id="26" name="1 Minute Timer- Nho">
            <a:hlinkClick r:id="" action="ppaction://media"/>
            <a:extLst>
              <a:ext uri="{FF2B5EF4-FFF2-40B4-BE49-F238E27FC236}">
                <a16:creationId xmlns:a16="http://schemas.microsoft.com/office/drawing/2014/main" id="{B63221F7-069C-4B68-A0CD-8261DE6A94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87869" y="111455"/>
            <a:ext cx="1427401" cy="802287"/>
          </a:xfrm>
          <a:prstGeom prst="rect">
            <a:avLst/>
          </a:prstGeom>
        </p:spPr>
      </p:pic>
    </p:spTree>
    <p:extLst>
      <p:ext uri="{BB962C8B-B14F-4D97-AF65-F5344CB8AC3E}">
        <p14:creationId xmlns:p14="http://schemas.microsoft.com/office/powerpoint/2010/main" val="15885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26"/>
                </p:tgtEl>
              </p:cMediaNode>
            </p:video>
          </p:childTnLst>
        </p:cTn>
      </p:par>
    </p:tnLst>
    <p:bldLst>
      <p:bldP spid="15" grpId="0"/>
      <p:bldP spid="11" grpId="0"/>
      <p:bldP spid="16" grpId="0"/>
      <p:bldP spid="17" grpId="0"/>
      <p:bldP spid="18" grpId="0"/>
      <p:bldP spid="19" grpId="0"/>
      <p:bldP spid="20" grpId="0"/>
      <p:bldP spid="21" grpId="0"/>
      <p:bldP spid="22" grpId="0"/>
      <p:bldP spid="23" grpId="0"/>
      <p:bldP spid="24"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70D463-8E4C-4A84-BA4B-964EFD45F4CC}"/>
              </a:ext>
            </a:extLst>
          </p:cNvPr>
          <p:cNvGrpSpPr/>
          <p:nvPr/>
        </p:nvGrpSpPr>
        <p:grpSpPr>
          <a:xfrm>
            <a:off x="2068106" y="202188"/>
            <a:ext cx="3606329" cy="872949"/>
            <a:chOff x="1133366" y="2220084"/>
            <a:chExt cx="5681780" cy="914400"/>
          </a:xfrm>
        </p:grpSpPr>
        <p:sp>
          <p:nvSpPr>
            <p:cNvPr id="4" name="Arrow: Pentagon 3">
              <a:extLst>
                <a:ext uri="{FF2B5EF4-FFF2-40B4-BE49-F238E27FC236}">
                  <a16:creationId xmlns:a16="http://schemas.microsoft.com/office/drawing/2014/main" id="{1E716C84-4118-4678-8E9B-E1151D02BF9F}"/>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CF438160-507D-43C1-8C78-14C5CE2BB6F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ACEBCA19-2B30-4EFF-8385-45668427EEAA}"/>
              </a:ext>
            </a:extLst>
          </p:cNvPr>
          <p:cNvGrpSpPr/>
          <p:nvPr/>
        </p:nvGrpSpPr>
        <p:grpSpPr>
          <a:xfrm>
            <a:off x="1305877" y="202188"/>
            <a:ext cx="1301952" cy="872949"/>
            <a:chOff x="344605" y="154323"/>
            <a:chExt cx="1301952" cy="872949"/>
          </a:xfrm>
        </p:grpSpPr>
        <p:sp>
          <p:nvSpPr>
            <p:cNvPr id="7" name="Arrow: Pentagon 6">
              <a:extLst>
                <a:ext uri="{FF2B5EF4-FFF2-40B4-BE49-F238E27FC236}">
                  <a16:creationId xmlns:a16="http://schemas.microsoft.com/office/drawing/2014/main" id="{95EFE0A9-7838-4835-876B-746C1EFEEAA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6FC7901D-A841-4563-B88B-E8A2B7FEA12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Logo, company name&#10;&#10;Description automatically generated">
            <a:extLst>
              <a:ext uri="{FF2B5EF4-FFF2-40B4-BE49-F238E27FC236}">
                <a16:creationId xmlns:a16="http://schemas.microsoft.com/office/drawing/2014/main" id="{3D3C2DC0-BC28-4FF9-B77B-5454B42AAC4F}"/>
              </a:ext>
            </a:extLst>
          </p:cNvPr>
          <p:cNvPicPr>
            <a:picLocks noChangeAspect="1"/>
          </p:cNvPicPr>
          <p:nvPr/>
        </p:nvPicPr>
        <p:blipFill rotWithShape="1">
          <a:blip r:embed="rId2">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0" name="TextBox 9">
            <a:extLst>
              <a:ext uri="{FF2B5EF4-FFF2-40B4-BE49-F238E27FC236}">
                <a16:creationId xmlns:a16="http://schemas.microsoft.com/office/drawing/2014/main" id="{8D5D03F9-7E48-4227-99C8-EBB89D511DF2}"/>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sp>
        <p:nvSpPr>
          <p:cNvPr id="11" name="Speech Bubble: Rectangle with Corners Rounded 10">
            <a:extLst>
              <a:ext uri="{FF2B5EF4-FFF2-40B4-BE49-F238E27FC236}">
                <a16:creationId xmlns:a16="http://schemas.microsoft.com/office/drawing/2014/main" id="{33E92241-26B3-4376-8A0F-2F283F9B28BA}"/>
              </a:ext>
            </a:extLst>
          </p:cNvPr>
          <p:cNvSpPr/>
          <p:nvPr/>
        </p:nvSpPr>
        <p:spPr>
          <a:xfrm>
            <a:off x="991241" y="1607045"/>
            <a:ext cx="10642294" cy="2082188"/>
          </a:xfrm>
          <a:prstGeom prst="wedgeRoundRectCallout">
            <a:avLst>
              <a:gd name="adj1" fmla="val -40591"/>
              <a:gd name="adj2" fmla="val 10955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E7AB72-E068-48A3-A08F-9DB2A3781FAD}"/>
              </a:ext>
            </a:extLst>
          </p:cNvPr>
          <p:cNvSpPr/>
          <p:nvPr/>
        </p:nvSpPr>
        <p:spPr>
          <a:xfrm>
            <a:off x="1120101" y="1723749"/>
            <a:ext cx="10384574" cy="1569660"/>
          </a:xfrm>
          <a:prstGeom prst="rect">
            <a:avLst/>
          </a:prstGeom>
        </p:spPr>
        <p:txBody>
          <a:bodyPr wrap="none">
            <a:spAutoFit/>
          </a:bodyPr>
          <a:lstStyle/>
          <a:p>
            <a:pPr algn="ctr"/>
            <a:r>
              <a:rPr lang="en-US" sz="4800">
                <a:solidFill>
                  <a:srgbClr val="172DF9"/>
                </a:solidFill>
                <a:latin typeface="Arial" panose="020B0604020202020204" pitchFamily="34" charset="0"/>
                <a:ea typeface="Times New Roman" panose="02020603050405020304" pitchFamily="18" charset="0"/>
                <a:cs typeface="Arial" panose="020B0604020202020204" pitchFamily="34" charset="0"/>
              </a:rPr>
              <a:t>Ảnh hưởng của mưa lũ đến </a:t>
            </a:r>
          </a:p>
          <a:p>
            <a:pPr algn="ctr"/>
            <a:r>
              <a:rPr lang="en-US" sz="4800">
                <a:solidFill>
                  <a:srgbClr val="172DF9"/>
                </a:solidFill>
                <a:latin typeface="Arial" panose="020B0604020202020204" pitchFamily="34" charset="0"/>
                <a:ea typeface="Times New Roman" panose="02020603050405020304" pitchFamily="18" charset="0"/>
                <a:cs typeface="Arial" panose="020B0604020202020204" pitchFamily="34" charset="0"/>
              </a:rPr>
              <a:t>đời sống và sản xuất của con người?</a:t>
            </a:r>
            <a:endParaRPr lang="en-US" sz="4800">
              <a:solidFill>
                <a:srgbClr val="172DF9"/>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06D021C-4CB6-4766-99F9-AF890A5534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292847" y="5051212"/>
            <a:ext cx="1396789" cy="1735667"/>
          </a:xfrm>
          <a:prstGeom prst="rect">
            <a:avLst/>
          </a:prstGeom>
        </p:spPr>
      </p:pic>
    </p:spTree>
    <p:extLst>
      <p:ext uri="{BB962C8B-B14F-4D97-AF65-F5344CB8AC3E}">
        <p14:creationId xmlns:p14="http://schemas.microsoft.com/office/powerpoint/2010/main" val="5101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ED88A37-2D0F-452D-9B99-712F9C6D8F89}"/>
              </a:ext>
            </a:extLst>
          </p:cNvPr>
          <p:cNvSpPr txBox="1"/>
          <p:nvPr/>
        </p:nvSpPr>
        <p:spPr>
          <a:xfrm>
            <a:off x="1022855" y="774601"/>
            <a:ext cx="9702800" cy="1323439"/>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Sông gì tên một loài hoa</a:t>
            </a:r>
          </a:p>
          <a:p>
            <a:pPr algn="ctr"/>
            <a:r>
              <a:rPr lang="en-US" sz="4000" b="1">
                <a:solidFill>
                  <a:srgbClr val="0070C0"/>
                </a:solidFill>
                <a:latin typeface="Arial" panose="020B0604020202020204" pitchFamily="34" charset="0"/>
                <a:cs typeface="Arial" panose="020B0604020202020204" pitchFamily="34" charset="0"/>
              </a:rPr>
              <a:t>Ngàn năm đỏ sắc phù sa sớm chiều</a:t>
            </a:r>
          </a:p>
        </p:txBody>
      </p:sp>
      <p:pic>
        <p:nvPicPr>
          <p:cNvPr id="9" name="Picture 8">
            <a:extLst>
              <a:ext uri="{FF2B5EF4-FFF2-40B4-BE49-F238E27FC236}">
                <a16:creationId xmlns:a16="http://schemas.microsoft.com/office/drawing/2014/main" id="{D34B426E-B486-43AB-A538-4BEEE56CFC74}"/>
              </a:ext>
            </a:extLst>
          </p:cNvPr>
          <p:cNvPicPr>
            <a:picLocks noChangeAspect="1"/>
          </p:cNvPicPr>
          <p:nvPr/>
        </p:nvPicPr>
        <p:blipFill rotWithShape="1">
          <a:blip r:embed="rId2"/>
          <a:srcRect l="39084" t="50963" r="40583" b="31259"/>
          <a:stretch/>
        </p:blipFill>
        <p:spPr>
          <a:xfrm>
            <a:off x="7213599" y="3429000"/>
            <a:ext cx="4266015" cy="2098040"/>
          </a:xfrm>
          <a:prstGeom prst="rect">
            <a:avLst/>
          </a:prstGeom>
        </p:spPr>
      </p:pic>
      <p:sp>
        <p:nvSpPr>
          <p:cNvPr id="26" name="TextBox 25">
            <a:extLst>
              <a:ext uri="{FF2B5EF4-FFF2-40B4-BE49-F238E27FC236}">
                <a16:creationId xmlns:a16="http://schemas.microsoft.com/office/drawing/2014/main" id="{30F599C3-9F62-4159-86D2-AD8F9B6B04D7}"/>
              </a:ext>
            </a:extLst>
          </p:cNvPr>
          <p:cNvSpPr txBox="1"/>
          <p:nvPr/>
        </p:nvSpPr>
        <p:spPr>
          <a:xfrm>
            <a:off x="4394200" y="2755962"/>
            <a:ext cx="3403600" cy="707886"/>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Sông Hồng</a:t>
            </a:r>
          </a:p>
        </p:txBody>
      </p:sp>
      <p:pic>
        <p:nvPicPr>
          <p:cNvPr id="2052" name="Picture 4" descr="Điều kiện tự nhiên và xã hội của đồng bằng Sông Hồng - bacdau.vn">
            <a:extLst>
              <a:ext uri="{FF2B5EF4-FFF2-40B4-BE49-F238E27FC236}">
                <a16:creationId xmlns:a16="http://schemas.microsoft.com/office/drawing/2014/main" id="{EA412615-32D9-47B0-9A2E-E144FC4C4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96" y="3636924"/>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BA5F19-D5E1-4ECC-BEC2-DF7AEDFD7C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CC88A9-A661-4C48-866E-8734E511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pic>
        <p:nvPicPr>
          <p:cNvPr id="2" name="Picture 1" descr="Graphical user interface, text&#10;&#10;Description automatically generated">
            <a:extLst>
              <a:ext uri="{FF2B5EF4-FFF2-40B4-BE49-F238E27FC236}">
                <a16:creationId xmlns:a16="http://schemas.microsoft.com/office/drawing/2014/main" id="{4C3B7048-E8BC-43AD-A1AD-64662B406BF6}"/>
              </a:ext>
            </a:extLst>
          </p:cNvPr>
          <p:cNvPicPr>
            <a:picLocks noChangeAspect="1"/>
          </p:cNvPicPr>
          <p:nvPr/>
        </p:nvPicPr>
        <p:blipFill rotWithShape="1">
          <a:blip r:embed="rId2"/>
          <a:srcRect l="8332" t="24741" r="75358" b="51259"/>
          <a:stretch/>
        </p:blipFill>
        <p:spPr>
          <a:xfrm>
            <a:off x="1732931" y="2337520"/>
            <a:ext cx="4065648" cy="3365190"/>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9D6FA4C1-05F5-4B39-B33B-11DB7F5B592E}"/>
              </a:ext>
            </a:extLst>
          </p:cNvPr>
          <p:cNvPicPr>
            <a:picLocks noChangeAspect="1"/>
          </p:cNvPicPr>
          <p:nvPr/>
        </p:nvPicPr>
        <p:blipFill rotWithShape="1">
          <a:blip r:embed="rId2"/>
          <a:srcRect l="25118" t="24741" r="57084" b="51259"/>
          <a:stretch/>
        </p:blipFill>
        <p:spPr>
          <a:xfrm>
            <a:off x="6227630" y="2337520"/>
            <a:ext cx="4436562" cy="3365190"/>
          </a:xfrm>
          <a:prstGeom prst="rect">
            <a:avLst/>
          </a:prstGeom>
        </p:spPr>
      </p:pic>
      <p:sp>
        <p:nvSpPr>
          <p:cNvPr id="13" name="Freeform: Shape 12">
            <a:extLst>
              <a:ext uri="{FF2B5EF4-FFF2-40B4-BE49-F238E27FC236}">
                <a16:creationId xmlns:a16="http://schemas.microsoft.com/office/drawing/2014/main" id="{CFDF195F-784B-4D00-8C92-6FC1B0499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1E52BE-ADCD-4752-BED5-58A0F50B5D5D}"/>
              </a:ext>
            </a:extLst>
          </p:cNvPr>
          <p:cNvSpPr txBox="1"/>
          <p:nvPr/>
        </p:nvSpPr>
        <p:spPr>
          <a:xfrm>
            <a:off x="1585163" y="5620400"/>
            <a:ext cx="7655427" cy="739881"/>
          </a:xfrm>
          <a:prstGeom prst="rect">
            <a:avLst/>
          </a:prstGeom>
          <a:solidFill>
            <a:schemeClr val="bg1"/>
          </a:solidFill>
        </p:spPr>
        <p:txBody>
          <a:bodyPr vert="horz" lIns="91440" tIns="45720" rIns="91440" bIns="45720" rtlCol="0" anchor="b">
            <a:noAutofit/>
          </a:bodyPr>
          <a:lstStyle/>
          <a:p>
            <a:pPr algn="ctr">
              <a:lnSpc>
                <a:spcPct val="90000"/>
              </a:lnSpc>
              <a:spcBef>
                <a:spcPct val="0"/>
              </a:spcBef>
              <a:spcAft>
                <a:spcPts val="600"/>
              </a:spcAft>
            </a:pPr>
            <a:r>
              <a:rPr lang="en-US" sz="3600">
                <a:solidFill>
                  <a:srgbClr val="172DF9"/>
                </a:solidFill>
                <a:latin typeface="Arial" panose="020B0604020202020204" pitchFamily="34" charset="0"/>
                <a:ea typeface="+mj-ea"/>
                <a:cs typeface="Arial" panose="020B0604020202020204" pitchFamily="34" charset="0"/>
              </a:rPr>
              <a:t>Hồ là gì? Kể tên 3 hồ nổi tiếng trên thế giới?</a:t>
            </a:r>
          </a:p>
        </p:txBody>
      </p:sp>
      <p:pic>
        <p:nvPicPr>
          <p:cNvPr id="10" name="Picture 9">
            <a:extLst>
              <a:ext uri="{FF2B5EF4-FFF2-40B4-BE49-F238E27FC236}">
                <a16:creationId xmlns:a16="http://schemas.microsoft.com/office/drawing/2014/main" id="{E8648CED-B4DC-4E06-AD3E-FE7836246258}"/>
              </a:ext>
            </a:extLst>
          </p:cNvPr>
          <p:cNvPicPr>
            <a:picLocks noChangeAspect="1"/>
          </p:cNvPicPr>
          <p:nvPr/>
        </p:nvPicPr>
        <p:blipFill rotWithShape="1">
          <a:blip r:embed="rId3"/>
          <a:srcRect l="11083" t="56119" r="79167" b="30074"/>
          <a:stretch/>
        </p:blipFill>
        <p:spPr>
          <a:xfrm>
            <a:off x="0" y="5674435"/>
            <a:ext cx="1424248" cy="1134484"/>
          </a:xfrm>
          <a:prstGeom prst="rect">
            <a:avLst/>
          </a:prstGeom>
        </p:spPr>
      </p:pic>
    </p:spTree>
    <p:extLst>
      <p:ext uri="{BB962C8B-B14F-4D97-AF65-F5344CB8AC3E}">
        <p14:creationId xmlns:p14="http://schemas.microsoft.com/office/powerpoint/2010/main" val="41821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38D1B-6970-4C23-8C7A-EF75186CD5CF}"/>
              </a:ext>
            </a:extLst>
          </p:cNvPr>
          <p:cNvPicPr>
            <a:picLocks noChangeAspect="1"/>
          </p:cNvPicPr>
          <p:nvPr/>
        </p:nvPicPr>
        <p:blipFill rotWithShape="1">
          <a:blip r:embed="rId2"/>
          <a:srcRect l="26860" t="21395" r="49965" b="53098"/>
          <a:stretch/>
        </p:blipFill>
        <p:spPr>
          <a:xfrm>
            <a:off x="117500" y="1292171"/>
            <a:ext cx="6074197" cy="3760506"/>
          </a:xfrm>
          <a:prstGeom prst="rect">
            <a:avLst/>
          </a:prstGeom>
        </p:spPr>
      </p:pic>
      <p:sp>
        <p:nvSpPr>
          <p:cNvPr id="8" name="TextBox 7">
            <a:extLst>
              <a:ext uri="{FF2B5EF4-FFF2-40B4-BE49-F238E27FC236}">
                <a16:creationId xmlns:a16="http://schemas.microsoft.com/office/drawing/2014/main" id="{5639B44E-8890-48FE-83FF-5EDD9F4505F8}"/>
              </a:ext>
            </a:extLst>
          </p:cNvPr>
          <p:cNvSpPr txBox="1"/>
          <p:nvPr/>
        </p:nvSpPr>
        <p:spPr>
          <a:xfrm>
            <a:off x="117500" y="5052677"/>
            <a:ext cx="5904493" cy="830997"/>
          </a:xfrm>
          <a:prstGeom prst="rect">
            <a:avLst/>
          </a:prstGeom>
          <a:noFill/>
        </p:spPr>
        <p:txBody>
          <a:bodyPr wrap="square" rtlCol="0">
            <a:spAutoFit/>
          </a:bodyPr>
          <a:lstStyle/>
          <a:p>
            <a:pPr algn="ctr"/>
            <a:r>
              <a:rPr lang="en-US" sz="2400" i="1">
                <a:solidFill>
                  <a:srgbClr val="0070C0"/>
                </a:solidFill>
                <a:latin typeface="Arial" panose="020B0604020202020204" pitchFamily="34" charset="0"/>
                <a:cs typeface="Arial" panose="020B0604020202020204" pitchFamily="34" charset="0"/>
              </a:rPr>
              <a:t>Hồ Cra-tơ ở Hoa Kỳ là hồ hình thành từ miệng núi lửa đã tắt gần 7000 năm trước</a:t>
            </a:r>
          </a:p>
        </p:txBody>
      </p:sp>
      <p:sp>
        <p:nvSpPr>
          <p:cNvPr id="9" name="TextBox 8">
            <a:extLst>
              <a:ext uri="{FF2B5EF4-FFF2-40B4-BE49-F238E27FC236}">
                <a16:creationId xmlns:a16="http://schemas.microsoft.com/office/drawing/2014/main" id="{5FFCA586-8995-4880-87A2-B0A6C9BB4095}"/>
              </a:ext>
            </a:extLst>
          </p:cNvPr>
          <p:cNvSpPr txBox="1"/>
          <p:nvPr/>
        </p:nvSpPr>
        <p:spPr>
          <a:xfrm>
            <a:off x="6021993" y="5081889"/>
            <a:ext cx="6322653" cy="830997"/>
          </a:xfrm>
          <a:prstGeom prst="rect">
            <a:avLst/>
          </a:prstGeom>
          <a:noFill/>
        </p:spPr>
        <p:txBody>
          <a:bodyPr wrap="square" rtlCol="0">
            <a:spAutoFit/>
          </a:bodyPr>
          <a:lstStyle/>
          <a:p>
            <a:pPr algn="ctr"/>
            <a:r>
              <a:rPr lang="en-US" sz="2400" i="1">
                <a:solidFill>
                  <a:srgbClr val="0070C0"/>
                </a:solidFill>
                <a:latin typeface="Arial" panose="020B0604020202020204" pitchFamily="34" charset="0"/>
                <a:cs typeface="Arial" panose="020B0604020202020204" pitchFamily="34" charset="0"/>
              </a:rPr>
              <a:t>Hồ Tây ở Hà Nội là hồ móng ngựa được</a:t>
            </a:r>
          </a:p>
          <a:p>
            <a:pPr algn="ctr"/>
            <a:r>
              <a:rPr lang="en-US" sz="2400" i="1">
                <a:solidFill>
                  <a:srgbClr val="0070C0"/>
                </a:solidFill>
                <a:latin typeface="Arial" panose="020B0604020202020204" pitchFamily="34" charset="0"/>
                <a:cs typeface="Arial" panose="020B0604020202020204" pitchFamily="34" charset="0"/>
              </a:rPr>
              <a:t> hình thành từ một khúc uốn của sông Hồng</a:t>
            </a:r>
          </a:p>
        </p:txBody>
      </p:sp>
      <p:pic>
        <p:nvPicPr>
          <p:cNvPr id="10" name="Picture 9">
            <a:extLst>
              <a:ext uri="{FF2B5EF4-FFF2-40B4-BE49-F238E27FC236}">
                <a16:creationId xmlns:a16="http://schemas.microsoft.com/office/drawing/2014/main" id="{26104EB2-945B-4B40-AEC9-1EACD5F7918E}"/>
              </a:ext>
            </a:extLst>
          </p:cNvPr>
          <p:cNvPicPr>
            <a:picLocks noChangeAspect="1"/>
          </p:cNvPicPr>
          <p:nvPr/>
        </p:nvPicPr>
        <p:blipFill rotWithShape="1">
          <a:blip r:embed="rId2"/>
          <a:srcRect l="49636" t="21395" r="26492" b="53098"/>
          <a:stretch/>
        </p:blipFill>
        <p:spPr>
          <a:xfrm>
            <a:off x="6009233" y="1365871"/>
            <a:ext cx="6182767" cy="3716018"/>
          </a:xfrm>
          <a:prstGeom prst="rect">
            <a:avLst/>
          </a:prstGeom>
        </p:spPr>
      </p:pic>
      <p:grpSp>
        <p:nvGrpSpPr>
          <p:cNvPr id="13" name="Group 12">
            <a:extLst>
              <a:ext uri="{FF2B5EF4-FFF2-40B4-BE49-F238E27FC236}">
                <a16:creationId xmlns:a16="http://schemas.microsoft.com/office/drawing/2014/main" id="{DF53D474-F12E-4884-AA78-D51A6EDFCB26}"/>
              </a:ext>
            </a:extLst>
          </p:cNvPr>
          <p:cNvGrpSpPr/>
          <p:nvPr/>
        </p:nvGrpSpPr>
        <p:grpSpPr>
          <a:xfrm>
            <a:off x="2068106" y="202188"/>
            <a:ext cx="3606329" cy="872949"/>
            <a:chOff x="1133366" y="2220084"/>
            <a:chExt cx="5681780" cy="914400"/>
          </a:xfrm>
        </p:grpSpPr>
        <p:sp>
          <p:nvSpPr>
            <p:cNvPr id="14" name="Arrow: Pentagon 13">
              <a:extLst>
                <a:ext uri="{FF2B5EF4-FFF2-40B4-BE49-F238E27FC236}">
                  <a16:creationId xmlns:a16="http://schemas.microsoft.com/office/drawing/2014/main" id="{C157730E-2322-4D77-A87B-3CC22C52E2F4}"/>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6EF4BAE1-99E8-4D02-9540-AC222E098B17}"/>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6" name="Group 15">
            <a:extLst>
              <a:ext uri="{FF2B5EF4-FFF2-40B4-BE49-F238E27FC236}">
                <a16:creationId xmlns:a16="http://schemas.microsoft.com/office/drawing/2014/main" id="{AA4A871A-CB43-43B5-8225-13B5CF6BC5DA}"/>
              </a:ext>
            </a:extLst>
          </p:cNvPr>
          <p:cNvGrpSpPr/>
          <p:nvPr/>
        </p:nvGrpSpPr>
        <p:grpSpPr>
          <a:xfrm>
            <a:off x="1305877" y="202188"/>
            <a:ext cx="1301952" cy="872949"/>
            <a:chOff x="344605" y="154323"/>
            <a:chExt cx="1301952" cy="872949"/>
          </a:xfrm>
        </p:grpSpPr>
        <p:sp>
          <p:nvSpPr>
            <p:cNvPr id="17" name="Arrow: Pentagon 16">
              <a:extLst>
                <a:ext uri="{FF2B5EF4-FFF2-40B4-BE49-F238E27FC236}">
                  <a16:creationId xmlns:a16="http://schemas.microsoft.com/office/drawing/2014/main" id="{AB2E420A-1ECB-4CCE-A320-ADADA9C0A69A}"/>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8" name="Isosceles Triangle 17">
              <a:extLst>
                <a:ext uri="{FF2B5EF4-FFF2-40B4-BE49-F238E27FC236}">
                  <a16:creationId xmlns:a16="http://schemas.microsoft.com/office/drawing/2014/main" id="{FD01B70F-8FD1-48FA-8621-9BE1280A432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Logo, company name&#10;&#10;Description automatically generated">
            <a:extLst>
              <a:ext uri="{FF2B5EF4-FFF2-40B4-BE49-F238E27FC236}">
                <a16:creationId xmlns:a16="http://schemas.microsoft.com/office/drawing/2014/main" id="{12F7E39E-5C6F-47D2-AED1-2D1AB8C253C4}"/>
              </a:ext>
            </a:extLst>
          </p:cNvPr>
          <p:cNvPicPr>
            <a:picLocks noChangeAspect="1"/>
          </p:cNvPicPr>
          <p:nvPr/>
        </p:nvPicPr>
        <p:blipFill rotWithShape="1">
          <a:blip r:embed="rId3">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20" name="TextBox 19">
            <a:extLst>
              <a:ext uri="{FF2B5EF4-FFF2-40B4-BE49-F238E27FC236}">
                <a16:creationId xmlns:a16="http://schemas.microsoft.com/office/drawing/2014/main" id="{289A5747-56B3-4192-8342-BEFA87BE63AA}"/>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spTree>
    <p:extLst>
      <p:ext uri="{BB962C8B-B14F-4D97-AF65-F5344CB8AC3E}">
        <p14:creationId xmlns:p14="http://schemas.microsoft.com/office/powerpoint/2010/main" val="30959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C5D5E5-B44B-4F20-9FAC-A74D55E6101F}"/>
              </a:ext>
            </a:extLst>
          </p:cNvPr>
          <p:cNvPicPr>
            <a:picLocks noChangeAspect="1"/>
          </p:cNvPicPr>
          <p:nvPr/>
        </p:nvPicPr>
        <p:blipFill rotWithShape="1">
          <a:blip r:embed="rId2"/>
          <a:srcRect l="27941" t="47475" r="54734" b="32865"/>
          <a:stretch/>
        </p:blipFill>
        <p:spPr>
          <a:xfrm>
            <a:off x="108212" y="1234431"/>
            <a:ext cx="6262577" cy="3997417"/>
          </a:xfrm>
          <a:prstGeom prst="rect">
            <a:avLst/>
          </a:prstGeom>
        </p:spPr>
      </p:pic>
      <p:sp>
        <p:nvSpPr>
          <p:cNvPr id="3" name="TextBox 2">
            <a:extLst>
              <a:ext uri="{FF2B5EF4-FFF2-40B4-BE49-F238E27FC236}">
                <a16:creationId xmlns:a16="http://schemas.microsoft.com/office/drawing/2014/main" id="{56A1340B-F939-4CB6-9C8F-1E31A2BAB276}"/>
              </a:ext>
            </a:extLst>
          </p:cNvPr>
          <p:cNvSpPr txBox="1"/>
          <p:nvPr/>
        </p:nvSpPr>
        <p:spPr>
          <a:xfrm>
            <a:off x="466296" y="5284381"/>
            <a:ext cx="5307183" cy="1200329"/>
          </a:xfrm>
          <a:prstGeom prst="rect">
            <a:avLst/>
          </a:prstGeom>
          <a:noFill/>
        </p:spPr>
        <p:txBody>
          <a:bodyPr wrap="square" rtlCol="0">
            <a:spAutoFit/>
          </a:bodyPr>
          <a:lstStyle/>
          <a:p>
            <a:pPr algn="ctr"/>
            <a:r>
              <a:rPr lang="en-US" sz="2400" i="1">
                <a:solidFill>
                  <a:srgbClr val="0070C0"/>
                </a:solidFill>
                <a:latin typeface="Arial" panose="020B0604020202020204" pitchFamily="34" charset="0"/>
                <a:cs typeface="Arial" panose="020B0604020202020204" pitchFamily="34" charset="0"/>
              </a:rPr>
              <a:t>Hồ Xuân H</a:t>
            </a:r>
            <a:r>
              <a:rPr lang="vi-VN" sz="2400" i="1">
                <a:solidFill>
                  <a:srgbClr val="0070C0"/>
                </a:solidFill>
                <a:latin typeface="Arial" panose="020B0604020202020204" pitchFamily="34" charset="0"/>
                <a:cs typeface="Arial" panose="020B0604020202020204" pitchFamily="34" charset="0"/>
              </a:rPr>
              <a:t>ư</a:t>
            </a:r>
            <a:r>
              <a:rPr lang="en-US" sz="2400" i="1">
                <a:solidFill>
                  <a:srgbClr val="0070C0"/>
                </a:solidFill>
                <a:latin typeface="Arial" panose="020B0604020202020204" pitchFamily="34" charset="0"/>
                <a:cs typeface="Arial" panose="020B0604020202020204" pitchFamily="34" charset="0"/>
              </a:rPr>
              <a:t>ơng ở TP Đà Lạt, Lâm Đồng đ</a:t>
            </a:r>
            <a:r>
              <a:rPr lang="vi-VN" sz="2400" i="1">
                <a:solidFill>
                  <a:srgbClr val="0070C0"/>
                </a:solidFill>
                <a:latin typeface="Arial" panose="020B0604020202020204" pitchFamily="34" charset="0"/>
                <a:cs typeface="Arial" panose="020B0604020202020204" pitchFamily="34" charset="0"/>
              </a:rPr>
              <a:t>ư</a:t>
            </a:r>
            <a:r>
              <a:rPr lang="en-US" sz="2400" i="1">
                <a:solidFill>
                  <a:srgbClr val="0070C0"/>
                </a:solidFill>
                <a:latin typeface="Arial" panose="020B0604020202020204" pitchFamily="34" charset="0"/>
                <a:cs typeface="Arial" panose="020B0604020202020204" pitchFamily="34" charset="0"/>
              </a:rPr>
              <a:t>ợc hình thành bởi việc </a:t>
            </a:r>
          </a:p>
          <a:p>
            <a:pPr algn="ctr"/>
            <a:r>
              <a:rPr lang="en-US" sz="2400" i="1">
                <a:solidFill>
                  <a:srgbClr val="0070C0"/>
                </a:solidFill>
                <a:latin typeface="Arial" panose="020B0604020202020204" pitchFamily="34" charset="0"/>
                <a:cs typeface="Arial" panose="020B0604020202020204" pitchFamily="34" charset="0"/>
              </a:rPr>
              <a:t>ngăn đập trên suối Cam Ly</a:t>
            </a:r>
          </a:p>
        </p:txBody>
      </p:sp>
      <p:sp>
        <p:nvSpPr>
          <p:cNvPr id="7" name="TextBox 6">
            <a:extLst>
              <a:ext uri="{FF2B5EF4-FFF2-40B4-BE49-F238E27FC236}">
                <a16:creationId xmlns:a16="http://schemas.microsoft.com/office/drawing/2014/main" id="{386EF4EA-12D7-48FE-A07B-ABADC8A5C0B8}"/>
              </a:ext>
            </a:extLst>
          </p:cNvPr>
          <p:cNvSpPr txBox="1"/>
          <p:nvPr/>
        </p:nvSpPr>
        <p:spPr>
          <a:xfrm>
            <a:off x="6627803" y="5213316"/>
            <a:ext cx="5307183" cy="1200329"/>
          </a:xfrm>
          <a:prstGeom prst="rect">
            <a:avLst/>
          </a:prstGeom>
          <a:noFill/>
        </p:spPr>
        <p:txBody>
          <a:bodyPr wrap="square" rtlCol="0">
            <a:spAutoFit/>
          </a:bodyPr>
          <a:lstStyle/>
          <a:p>
            <a:pPr algn="ctr"/>
            <a:r>
              <a:rPr lang="en-US" sz="2400" i="1">
                <a:solidFill>
                  <a:srgbClr val="0070C0"/>
                </a:solidFill>
                <a:latin typeface="Arial" panose="020B0604020202020204" pitchFamily="34" charset="0"/>
                <a:cs typeface="Arial" panose="020B0604020202020204" pitchFamily="34" charset="0"/>
              </a:rPr>
              <a:t>Hồ T</a:t>
            </a:r>
            <a:r>
              <a:rPr lang="vi-VN" sz="2400" i="1">
                <a:solidFill>
                  <a:srgbClr val="0070C0"/>
                </a:solidFill>
                <a:latin typeface="Arial" panose="020B0604020202020204" pitchFamily="34" charset="0"/>
                <a:cs typeface="Arial" panose="020B0604020202020204" pitchFamily="34" charset="0"/>
              </a:rPr>
              <a:t>ơ</a:t>
            </a:r>
            <a:r>
              <a:rPr lang="en-US" sz="2400" i="1">
                <a:solidFill>
                  <a:srgbClr val="0070C0"/>
                </a:solidFill>
                <a:latin typeface="Arial" panose="020B0604020202020204" pitchFamily="34" charset="0"/>
                <a:cs typeface="Arial" panose="020B0604020202020204" pitchFamily="34" charset="0"/>
              </a:rPr>
              <a:t> N</a:t>
            </a:r>
            <a:r>
              <a:rPr lang="vi-VN" sz="2400" i="1">
                <a:solidFill>
                  <a:srgbClr val="0070C0"/>
                </a:solidFill>
                <a:latin typeface="Arial" panose="020B0604020202020204" pitchFamily="34" charset="0"/>
                <a:cs typeface="Arial" panose="020B0604020202020204" pitchFamily="34" charset="0"/>
              </a:rPr>
              <a:t>ư</a:t>
            </a:r>
            <a:r>
              <a:rPr lang="en-US" sz="2400" i="1">
                <a:solidFill>
                  <a:srgbClr val="0070C0"/>
                </a:solidFill>
                <a:latin typeface="Arial" panose="020B0604020202020204" pitchFamily="34" charset="0"/>
                <a:cs typeface="Arial" panose="020B0604020202020204" pitchFamily="34" charset="0"/>
              </a:rPr>
              <a:t>ng ở thành phố Plây-ku, Gia Lai đ</a:t>
            </a:r>
            <a:r>
              <a:rPr lang="vi-VN" sz="2400" i="1">
                <a:solidFill>
                  <a:srgbClr val="0070C0"/>
                </a:solidFill>
                <a:latin typeface="Arial" panose="020B0604020202020204" pitchFamily="34" charset="0"/>
                <a:cs typeface="Arial" panose="020B0604020202020204" pitchFamily="34" charset="0"/>
              </a:rPr>
              <a:t>ư</a:t>
            </a:r>
            <a:r>
              <a:rPr lang="en-US" sz="2400" i="1">
                <a:solidFill>
                  <a:srgbClr val="0070C0"/>
                </a:solidFill>
                <a:latin typeface="Arial" panose="020B0604020202020204" pitchFamily="34" charset="0"/>
                <a:cs typeface="Arial" panose="020B0604020202020204" pitchFamily="34" charset="0"/>
              </a:rPr>
              <a:t>ợc hình thành từ miệng </a:t>
            </a:r>
          </a:p>
          <a:p>
            <a:pPr algn="ctr"/>
            <a:r>
              <a:rPr lang="en-US" sz="2400" i="1">
                <a:solidFill>
                  <a:srgbClr val="0070C0"/>
                </a:solidFill>
                <a:latin typeface="Arial" panose="020B0604020202020204" pitchFamily="34" charset="0"/>
                <a:cs typeface="Arial" panose="020B0604020202020204" pitchFamily="34" charset="0"/>
              </a:rPr>
              <a:t>núi lửa đã tắt</a:t>
            </a:r>
          </a:p>
        </p:txBody>
      </p:sp>
      <p:pic>
        <p:nvPicPr>
          <p:cNvPr id="8" name="Picture 7">
            <a:extLst>
              <a:ext uri="{FF2B5EF4-FFF2-40B4-BE49-F238E27FC236}">
                <a16:creationId xmlns:a16="http://schemas.microsoft.com/office/drawing/2014/main" id="{0A976D5C-928C-4AA9-A46D-8839C898C820}"/>
              </a:ext>
            </a:extLst>
          </p:cNvPr>
          <p:cNvPicPr>
            <a:picLocks noChangeAspect="1"/>
          </p:cNvPicPr>
          <p:nvPr/>
        </p:nvPicPr>
        <p:blipFill rotWithShape="1">
          <a:blip r:embed="rId2"/>
          <a:srcRect l="51773" t="47597" r="31043" b="32743"/>
          <a:stretch/>
        </p:blipFill>
        <p:spPr>
          <a:xfrm>
            <a:off x="6028903" y="1265467"/>
            <a:ext cx="6163097" cy="3966381"/>
          </a:xfrm>
          <a:prstGeom prst="rect">
            <a:avLst/>
          </a:prstGeom>
        </p:spPr>
      </p:pic>
      <p:grpSp>
        <p:nvGrpSpPr>
          <p:cNvPr id="9" name="Group 8">
            <a:extLst>
              <a:ext uri="{FF2B5EF4-FFF2-40B4-BE49-F238E27FC236}">
                <a16:creationId xmlns:a16="http://schemas.microsoft.com/office/drawing/2014/main" id="{42181973-8856-401C-A5E2-CB83AA15EE40}"/>
              </a:ext>
            </a:extLst>
          </p:cNvPr>
          <p:cNvGrpSpPr/>
          <p:nvPr/>
        </p:nvGrpSpPr>
        <p:grpSpPr>
          <a:xfrm>
            <a:off x="2068106" y="202188"/>
            <a:ext cx="3606329" cy="872949"/>
            <a:chOff x="1133366" y="2220084"/>
            <a:chExt cx="5681780" cy="914400"/>
          </a:xfrm>
        </p:grpSpPr>
        <p:sp>
          <p:nvSpPr>
            <p:cNvPr id="10" name="Arrow: Pentagon 9">
              <a:extLst>
                <a:ext uri="{FF2B5EF4-FFF2-40B4-BE49-F238E27FC236}">
                  <a16:creationId xmlns:a16="http://schemas.microsoft.com/office/drawing/2014/main" id="{D5393010-F7BC-42C5-90A3-1DA32499A4CE}"/>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740272F1-0577-4CF8-B100-B5302B5EAC8C}"/>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2" name="Group 11">
            <a:extLst>
              <a:ext uri="{FF2B5EF4-FFF2-40B4-BE49-F238E27FC236}">
                <a16:creationId xmlns:a16="http://schemas.microsoft.com/office/drawing/2014/main" id="{C84B472F-A030-4099-857B-8070F84BF9EF}"/>
              </a:ext>
            </a:extLst>
          </p:cNvPr>
          <p:cNvGrpSpPr/>
          <p:nvPr/>
        </p:nvGrpSpPr>
        <p:grpSpPr>
          <a:xfrm>
            <a:off x="1305877" y="202188"/>
            <a:ext cx="1301952" cy="872949"/>
            <a:chOff x="344605" y="154323"/>
            <a:chExt cx="1301952" cy="872949"/>
          </a:xfrm>
        </p:grpSpPr>
        <p:sp>
          <p:nvSpPr>
            <p:cNvPr id="13" name="Arrow: Pentagon 12">
              <a:extLst>
                <a:ext uri="{FF2B5EF4-FFF2-40B4-BE49-F238E27FC236}">
                  <a16:creationId xmlns:a16="http://schemas.microsoft.com/office/drawing/2014/main" id="{F9DC042D-8DDD-412B-9666-9F51677CA9E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4" name="Isosceles Triangle 13">
              <a:extLst>
                <a:ext uri="{FF2B5EF4-FFF2-40B4-BE49-F238E27FC236}">
                  <a16:creationId xmlns:a16="http://schemas.microsoft.com/office/drawing/2014/main" id="{5CE985E3-3829-446D-9BF7-8905ECF952D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Logo, company name&#10;&#10;Description automatically generated">
            <a:extLst>
              <a:ext uri="{FF2B5EF4-FFF2-40B4-BE49-F238E27FC236}">
                <a16:creationId xmlns:a16="http://schemas.microsoft.com/office/drawing/2014/main" id="{03DDAAC6-9DC9-4058-95ED-02A8FAB50A4F}"/>
              </a:ext>
            </a:extLst>
          </p:cNvPr>
          <p:cNvPicPr>
            <a:picLocks noChangeAspect="1"/>
          </p:cNvPicPr>
          <p:nvPr/>
        </p:nvPicPr>
        <p:blipFill rotWithShape="1">
          <a:blip r:embed="rId3">
            <a:extLst>
              <a:ext uri="{28A0092B-C50C-407E-A947-70E740481C1C}">
                <a14:useLocalDpi xmlns:a14="http://schemas.microsoft.com/office/drawing/2010/main" val="0"/>
              </a:ext>
            </a:extLst>
          </a:blip>
          <a:srcRect l="37051" t="34011" r="35752" b="42936"/>
          <a:stretch/>
        </p:blipFill>
        <p:spPr>
          <a:xfrm>
            <a:off x="0" y="0"/>
            <a:ext cx="1301952" cy="1191841"/>
          </a:xfrm>
          <a:prstGeom prst="rect">
            <a:avLst/>
          </a:prstGeom>
        </p:spPr>
      </p:pic>
      <p:sp>
        <p:nvSpPr>
          <p:cNvPr id="16" name="TextBox 15">
            <a:extLst>
              <a:ext uri="{FF2B5EF4-FFF2-40B4-BE49-F238E27FC236}">
                <a16:creationId xmlns:a16="http://schemas.microsoft.com/office/drawing/2014/main" id="{0B4E8D89-1800-448A-BDEC-0A2BAC8F903D}"/>
              </a:ext>
            </a:extLst>
          </p:cNvPr>
          <p:cNvSpPr txBox="1"/>
          <p:nvPr/>
        </p:nvSpPr>
        <p:spPr>
          <a:xfrm>
            <a:off x="2995108" y="374951"/>
            <a:ext cx="2594267"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spTree>
    <p:extLst>
      <p:ext uri="{BB962C8B-B14F-4D97-AF65-F5344CB8AC3E}">
        <p14:creationId xmlns:p14="http://schemas.microsoft.com/office/powerpoint/2010/main" val="26860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DA28468-20A3-449A-9EAE-895B40EB8D58}"/>
              </a:ext>
            </a:extLst>
          </p:cNvPr>
          <p:cNvSpPr/>
          <p:nvPr/>
        </p:nvSpPr>
        <p:spPr>
          <a:xfrm>
            <a:off x="111760" y="115146"/>
            <a:ext cx="3688080" cy="819574"/>
          </a:xfrm>
          <a:prstGeom prst="roundRect">
            <a:avLst/>
          </a:prstGeom>
          <a:solidFill>
            <a:srgbClr val="E9FA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Arial" panose="020B0604020202020204" pitchFamily="34" charset="0"/>
                <a:cs typeface="Arial" panose="020B0604020202020204" pitchFamily="34" charset="0"/>
              </a:rPr>
              <a:t>PHÂN LOẠI HỒ</a:t>
            </a:r>
          </a:p>
        </p:txBody>
      </p:sp>
      <p:sp>
        <p:nvSpPr>
          <p:cNvPr id="6" name="Rectangle: Rounded Corners 5">
            <a:extLst>
              <a:ext uri="{FF2B5EF4-FFF2-40B4-BE49-F238E27FC236}">
                <a16:creationId xmlns:a16="http://schemas.microsoft.com/office/drawing/2014/main" id="{A949F3A1-AF3F-41BE-8B41-00135E776967}"/>
              </a:ext>
            </a:extLst>
          </p:cNvPr>
          <p:cNvSpPr/>
          <p:nvPr/>
        </p:nvSpPr>
        <p:spPr>
          <a:xfrm>
            <a:off x="894080" y="1792384"/>
            <a:ext cx="2519680" cy="1053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Tính chất n</a:t>
            </a:r>
            <a:r>
              <a:rPr lang="vi-VN" sz="3200" b="1">
                <a:latin typeface="Arial" panose="020B0604020202020204" pitchFamily="34" charset="0"/>
                <a:cs typeface="Arial" panose="020B0604020202020204" pitchFamily="34" charset="0"/>
              </a:rPr>
              <a:t>ư</a:t>
            </a:r>
            <a:r>
              <a:rPr lang="en-US" sz="3200" b="1">
                <a:latin typeface="Arial" panose="020B0604020202020204" pitchFamily="34" charset="0"/>
                <a:cs typeface="Arial" panose="020B0604020202020204" pitchFamily="34" charset="0"/>
              </a:rPr>
              <a:t>ớc</a:t>
            </a:r>
          </a:p>
        </p:txBody>
      </p:sp>
      <p:sp>
        <p:nvSpPr>
          <p:cNvPr id="7" name="Rectangle: Rounded Corners 6">
            <a:extLst>
              <a:ext uri="{FF2B5EF4-FFF2-40B4-BE49-F238E27FC236}">
                <a16:creationId xmlns:a16="http://schemas.microsoft.com/office/drawing/2014/main" id="{1F1733B3-307E-468F-8DAC-E0012194FE91}"/>
              </a:ext>
            </a:extLst>
          </p:cNvPr>
          <p:cNvSpPr/>
          <p:nvPr/>
        </p:nvSpPr>
        <p:spPr>
          <a:xfrm>
            <a:off x="843280" y="4530109"/>
            <a:ext cx="2621280" cy="1215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Nguồn gốc </a:t>
            </a:r>
          </a:p>
          <a:p>
            <a:pPr algn="ctr"/>
            <a:r>
              <a:rPr lang="en-US" sz="3200" b="1">
                <a:latin typeface="Arial" panose="020B0604020202020204" pitchFamily="34" charset="0"/>
                <a:cs typeface="Arial" panose="020B0604020202020204" pitchFamily="34" charset="0"/>
              </a:rPr>
              <a:t>hình thành</a:t>
            </a:r>
          </a:p>
        </p:txBody>
      </p:sp>
      <p:sp>
        <p:nvSpPr>
          <p:cNvPr id="13" name="Rectangle: Rounded Corners 12">
            <a:extLst>
              <a:ext uri="{FF2B5EF4-FFF2-40B4-BE49-F238E27FC236}">
                <a16:creationId xmlns:a16="http://schemas.microsoft.com/office/drawing/2014/main" id="{9FFF0663-B5C2-48B4-A391-8CAF1E76E319}"/>
              </a:ext>
            </a:extLst>
          </p:cNvPr>
          <p:cNvSpPr/>
          <p:nvPr/>
        </p:nvSpPr>
        <p:spPr>
          <a:xfrm>
            <a:off x="6425049" y="1222575"/>
            <a:ext cx="3322318" cy="7602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172DF9"/>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CF287347-B0DF-43EC-9BED-EC070BFC8D7D}"/>
              </a:ext>
            </a:extLst>
          </p:cNvPr>
          <p:cNvSpPr/>
          <p:nvPr/>
        </p:nvSpPr>
        <p:spPr>
          <a:xfrm>
            <a:off x="6138025" y="1000924"/>
            <a:ext cx="3677918" cy="1021069"/>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latin typeface="Arial" panose="020B0604020202020204" pitchFamily="34" charset="0"/>
                <a:cs typeface="Arial" panose="020B0604020202020204" pitchFamily="34" charset="0"/>
              </a:rPr>
              <a:t>Hồ n</a:t>
            </a:r>
            <a:r>
              <a:rPr lang="vi-VN" sz="3200" b="1">
                <a:solidFill>
                  <a:srgbClr val="00B050"/>
                </a:solidFill>
                <a:latin typeface="Arial" panose="020B0604020202020204" pitchFamily="34" charset="0"/>
                <a:cs typeface="Arial" panose="020B0604020202020204" pitchFamily="34" charset="0"/>
              </a:rPr>
              <a:t>ư</a:t>
            </a:r>
            <a:r>
              <a:rPr lang="en-US" sz="3200" b="1">
                <a:solidFill>
                  <a:srgbClr val="00B050"/>
                </a:solidFill>
                <a:latin typeface="Arial" panose="020B0604020202020204" pitchFamily="34" charset="0"/>
                <a:cs typeface="Arial" panose="020B0604020202020204" pitchFamily="34" charset="0"/>
              </a:rPr>
              <a:t>ớc mặn</a:t>
            </a:r>
            <a:endParaRPr lang="en-US" sz="3200" b="1">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FFE5583-4942-4F0C-8BE4-45E75F7F0420}"/>
              </a:ext>
            </a:extLst>
          </p:cNvPr>
          <p:cNvSpPr/>
          <p:nvPr/>
        </p:nvSpPr>
        <p:spPr>
          <a:xfrm>
            <a:off x="6425049" y="2313944"/>
            <a:ext cx="3322318" cy="6506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172DF9"/>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48B7EFAA-CFEF-4642-A737-4A176C68953F}"/>
              </a:ext>
            </a:extLst>
          </p:cNvPr>
          <p:cNvSpPr/>
          <p:nvPr/>
        </p:nvSpPr>
        <p:spPr>
          <a:xfrm>
            <a:off x="6425049" y="2357676"/>
            <a:ext cx="3322318" cy="636694"/>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latin typeface="Arial" panose="020B0604020202020204" pitchFamily="34" charset="0"/>
                <a:cs typeface="Arial" panose="020B0604020202020204" pitchFamily="34" charset="0"/>
              </a:rPr>
              <a:t>Hồ n</a:t>
            </a:r>
            <a:r>
              <a:rPr lang="vi-VN" sz="3200" b="1">
                <a:solidFill>
                  <a:srgbClr val="00B050"/>
                </a:solidFill>
                <a:latin typeface="Arial" panose="020B0604020202020204" pitchFamily="34" charset="0"/>
                <a:cs typeface="Arial" panose="020B0604020202020204" pitchFamily="34" charset="0"/>
              </a:rPr>
              <a:t>ư</a:t>
            </a:r>
            <a:r>
              <a:rPr lang="en-US" sz="3200" b="1">
                <a:solidFill>
                  <a:srgbClr val="00B050"/>
                </a:solidFill>
                <a:latin typeface="Arial" panose="020B0604020202020204" pitchFamily="34" charset="0"/>
                <a:cs typeface="Arial" panose="020B0604020202020204" pitchFamily="34" charset="0"/>
              </a:rPr>
              <a:t>ớc ngọt</a:t>
            </a:r>
            <a:endParaRPr lang="en-US" sz="3200" b="1">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8634AEBB-B2C7-414F-94E4-3731AAB7B430}"/>
              </a:ext>
            </a:extLst>
          </p:cNvPr>
          <p:cNvSpPr/>
          <p:nvPr/>
        </p:nvSpPr>
        <p:spPr>
          <a:xfrm>
            <a:off x="6373084" y="3653149"/>
            <a:ext cx="3557378" cy="68410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172DF9"/>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A3067EC5-E5B6-4D74-A125-D44E1C73199C}"/>
              </a:ext>
            </a:extLst>
          </p:cNvPr>
          <p:cNvSpPr/>
          <p:nvPr/>
        </p:nvSpPr>
        <p:spPr>
          <a:xfrm>
            <a:off x="6367063" y="4574145"/>
            <a:ext cx="3563399" cy="68410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172DF9"/>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858EF8DE-5620-4953-BD57-D12382653F81}"/>
              </a:ext>
            </a:extLst>
          </p:cNvPr>
          <p:cNvSpPr/>
          <p:nvPr/>
        </p:nvSpPr>
        <p:spPr>
          <a:xfrm>
            <a:off x="6367062" y="5455749"/>
            <a:ext cx="3563399" cy="10872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172DF9"/>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8FAEFACF-EABC-42A8-8243-C300C2420EBD}"/>
              </a:ext>
            </a:extLst>
          </p:cNvPr>
          <p:cNvSpPr/>
          <p:nvPr/>
        </p:nvSpPr>
        <p:spPr>
          <a:xfrm>
            <a:off x="6252543" y="3604469"/>
            <a:ext cx="3563400" cy="83989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latin typeface="Arial" panose="020B0604020202020204" pitchFamily="34" charset="0"/>
                <a:cs typeface="Arial" panose="020B0604020202020204" pitchFamily="34" charset="0"/>
              </a:rPr>
              <a:t>Hồ nhân tạo</a:t>
            </a:r>
            <a:endParaRPr lang="en-US" sz="3200" b="1">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6D8B3A83-58EC-4618-8BD6-D4736D01D92E}"/>
              </a:ext>
            </a:extLst>
          </p:cNvPr>
          <p:cNvSpPr/>
          <p:nvPr/>
        </p:nvSpPr>
        <p:spPr>
          <a:xfrm>
            <a:off x="6252543" y="4530109"/>
            <a:ext cx="3891277" cy="83989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50"/>
                </a:solidFill>
                <a:latin typeface="Arial" panose="020B0604020202020204" pitchFamily="34" charset="0"/>
                <a:cs typeface="Arial" panose="020B0604020202020204" pitchFamily="34" charset="0"/>
              </a:rPr>
              <a:t>Hồ miệng núi lửa</a:t>
            </a:r>
            <a:endParaRPr lang="en-US" sz="3200" b="1">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3899102C-CC77-40CA-828D-24BF58EBF2D6}"/>
              </a:ext>
            </a:extLst>
          </p:cNvPr>
          <p:cNvSpPr/>
          <p:nvPr/>
        </p:nvSpPr>
        <p:spPr>
          <a:xfrm>
            <a:off x="6359222" y="5317766"/>
            <a:ext cx="3677918" cy="999070"/>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00B050"/>
              </a:solidFill>
              <a:latin typeface="Arial" panose="020B0604020202020204" pitchFamily="34" charset="0"/>
              <a:cs typeface="Arial" panose="020B0604020202020204" pitchFamily="34" charset="0"/>
            </a:endParaRPr>
          </a:p>
          <a:p>
            <a:pPr algn="ctr"/>
            <a:r>
              <a:rPr lang="en-US" sz="3200" b="1">
                <a:solidFill>
                  <a:srgbClr val="00B050"/>
                </a:solidFill>
                <a:latin typeface="Arial" panose="020B0604020202020204" pitchFamily="34" charset="0"/>
                <a:cs typeface="Arial" panose="020B0604020202020204" pitchFamily="34" charset="0"/>
              </a:rPr>
              <a:t>Hồ vết tích khúc sông</a:t>
            </a:r>
            <a:endParaRPr lang="en-US" sz="3200" b="1">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022D0894-146A-413C-AAFC-6C4559031BBC}"/>
              </a:ext>
            </a:extLst>
          </p:cNvPr>
          <p:cNvCxnSpPr>
            <a:cxnSpLocks/>
            <a:stCxn id="6" idx="3"/>
          </p:cNvCxnSpPr>
          <p:nvPr/>
        </p:nvCxnSpPr>
        <p:spPr>
          <a:xfrm flipV="1">
            <a:off x="3413760" y="1540857"/>
            <a:ext cx="2925036" cy="778154"/>
          </a:xfrm>
          <a:prstGeom prst="straightConnector1">
            <a:avLst/>
          </a:prstGeom>
          <a:ln w="28575">
            <a:solidFill>
              <a:srgbClr val="E028C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45113C-0376-4713-BB9D-613ADFFD15F5}"/>
              </a:ext>
            </a:extLst>
          </p:cNvPr>
          <p:cNvCxnSpPr>
            <a:cxnSpLocks/>
            <a:stCxn id="6" idx="3"/>
            <a:endCxn id="16" idx="1"/>
          </p:cNvCxnSpPr>
          <p:nvPr/>
        </p:nvCxnSpPr>
        <p:spPr>
          <a:xfrm>
            <a:off x="3413760" y="2319011"/>
            <a:ext cx="3011289" cy="357012"/>
          </a:xfrm>
          <a:prstGeom prst="straightConnector1">
            <a:avLst/>
          </a:prstGeom>
          <a:ln w="28575">
            <a:solidFill>
              <a:srgbClr val="E028C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DD10BB9-710D-448A-9A0C-3D56EA0D018D}"/>
              </a:ext>
            </a:extLst>
          </p:cNvPr>
          <p:cNvCxnSpPr>
            <a:cxnSpLocks/>
            <a:endCxn id="17" idx="1"/>
          </p:cNvCxnSpPr>
          <p:nvPr/>
        </p:nvCxnSpPr>
        <p:spPr>
          <a:xfrm flipV="1">
            <a:off x="3477408" y="3995202"/>
            <a:ext cx="2895676" cy="898553"/>
          </a:xfrm>
          <a:prstGeom prst="straightConnector1">
            <a:avLst/>
          </a:prstGeom>
          <a:ln w="28575">
            <a:solidFill>
              <a:srgbClr val="E028C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A9E267-B571-4F82-9048-A994A757E4AD}"/>
              </a:ext>
            </a:extLst>
          </p:cNvPr>
          <p:cNvCxnSpPr>
            <a:cxnSpLocks/>
            <a:endCxn id="18" idx="1"/>
          </p:cNvCxnSpPr>
          <p:nvPr/>
        </p:nvCxnSpPr>
        <p:spPr>
          <a:xfrm>
            <a:off x="3433717" y="4886131"/>
            <a:ext cx="2933346" cy="30067"/>
          </a:xfrm>
          <a:prstGeom prst="straightConnector1">
            <a:avLst/>
          </a:prstGeom>
          <a:ln w="28575">
            <a:solidFill>
              <a:srgbClr val="E028C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659C87-4F6E-4B7E-A778-7B07851A3955}"/>
              </a:ext>
            </a:extLst>
          </p:cNvPr>
          <p:cNvCxnSpPr>
            <a:cxnSpLocks/>
            <a:endCxn id="19" idx="1"/>
          </p:cNvCxnSpPr>
          <p:nvPr/>
        </p:nvCxnSpPr>
        <p:spPr>
          <a:xfrm>
            <a:off x="3464560" y="4901164"/>
            <a:ext cx="2902502" cy="1098231"/>
          </a:xfrm>
          <a:prstGeom prst="straightConnector1">
            <a:avLst/>
          </a:prstGeom>
          <a:ln w="28575">
            <a:solidFill>
              <a:srgbClr val="E028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 calcmode="lin" valueType="num">
                                      <p:cBhvr>
                                        <p:cTn id="21"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 calcmode="lin" valueType="num">
                                      <p:cBhvr>
                                        <p:cTn id="2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p:cTn id="35"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79B53396-0505-49A3-BCEE-1CAE0822023C}"/>
              </a:ext>
            </a:extLst>
          </p:cNvPr>
          <p:cNvSpPr txBox="1"/>
          <p:nvPr/>
        </p:nvSpPr>
        <p:spPr>
          <a:xfrm>
            <a:off x="3848396" y="663821"/>
            <a:ext cx="5282019" cy="646331"/>
          </a:xfrm>
          <a:prstGeom prst="rect">
            <a:avLst/>
          </a:prstGeom>
          <a:noFill/>
        </p:spPr>
        <p:txBody>
          <a:bodyPr wrap="square" rtlCol="0">
            <a:spAutoFit/>
          </a:bodyPr>
          <a:lstStyle/>
          <a:p>
            <a:r>
              <a:rPr lang="en-US" sz="3600" b="1">
                <a:solidFill>
                  <a:srgbClr val="E028C1"/>
                </a:solidFill>
                <a:latin typeface="Arial" panose="020B0604020202020204" pitchFamily="34" charset="0"/>
                <a:cs typeface="Arial" panose="020B0604020202020204" pitchFamily="34" charset="0"/>
              </a:rPr>
              <a:t>NHÌN HÌNH ĐOÁN TỪ</a:t>
            </a:r>
          </a:p>
        </p:txBody>
      </p:sp>
      <p:sp>
        <p:nvSpPr>
          <p:cNvPr id="4" name="TextBox 3">
            <a:extLst>
              <a:ext uri="{FF2B5EF4-FFF2-40B4-BE49-F238E27FC236}">
                <a16:creationId xmlns:a16="http://schemas.microsoft.com/office/drawing/2014/main" id="{772ABF39-4C1C-4253-ACA5-3CC864D802F9}"/>
              </a:ext>
            </a:extLst>
          </p:cNvPr>
          <p:cNvSpPr txBox="1"/>
          <p:nvPr/>
        </p:nvSpPr>
        <p:spPr>
          <a:xfrm>
            <a:off x="279636" y="2711118"/>
            <a:ext cx="1871566" cy="2862322"/>
          </a:xfrm>
          <a:prstGeom prst="rect">
            <a:avLst/>
          </a:prstGeom>
          <a:solidFill>
            <a:schemeClr val="accent5">
              <a:lumMod val="20000"/>
              <a:lumOff val="80000"/>
            </a:schemeClr>
          </a:solidFill>
          <a:ln>
            <a:solidFill>
              <a:srgbClr val="0070C0"/>
            </a:solidFill>
            <a:prstDash val="dash"/>
          </a:ln>
        </p:spPr>
        <p:txBody>
          <a:bodyPr wrap="square" rtlCol="0">
            <a:spAutoFit/>
          </a:bodyPr>
          <a:lstStyle/>
          <a:p>
            <a:r>
              <a:rPr lang="en-US" sz="3600">
                <a:solidFill>
                  <a:srgbClr val="00B050"/>
                </a:solidFill>
                <a:latin typeface="Arial" panose="020B0604020202020204" pitchFamily="34" charset="0"/>
                <a:cs typeface="Arial" panose="020B0604020202020204" pitchFamily="34" charset="0"/>
              </a:rPr>
              <a:t>GIÁ </a:t>
            </a:r>
          </a:p>
          <a:p>
            <a:r>
              <a:rPr lang="en-US" sz="3600">
                <a:solidFill>
                  <a:srgbClr val="00B050"/>
                </a:solidFill>
                <a:latin typeface="Arial" panose="020B0604020202020204" pitchFamily="34" charset="0"/>
                <a:cs typeface="Arial" panose="020B0604020202020204" pitchFamily="34" charset="0"/>
              </a:rPr>
              <a:t>TRỊ </a:t>
            </a:r>
          </a:p>
          <a:p>
            <a:r>
              <a:rPr lang="en-US" sz="3600">
                <a:solidFill>
                  <a:srgbClr val="00B050"/>
                </a:solidFill>
                <a:latin typeface="Arial" panose="020B0604020202020204" pitchFamily="34" charset="0"/>
                <a:cs typeface="Arial" panose="020B0604020202020204" pitchFamily="34" charset="0"/>
              </a:rPr>
              <a:t>CỦA </a:t>
            </a:r>
          </a:p>
          <a:p>
            <a:r>
              <a:rPr lang="en-US" sz="3600">
                <a:solidFill>
                  <a:srgbClr val="00B050"/>
                </a:solidFill>
                <a:latin typeface="Arial" panose="020B0604020202020204" pitchFamily="34" charset="0"/>
                <a:cs typeface="Arial" panose="020B0604020202020204" pitchFamily="34" charset="0"/>
              </a:rPr>
              <a:t>SÔNG</a:t>
            </a:r>
          </a:p>
          <a:p>
            <a:r>
              <a:rPr lang="en-US" sz="3600">
                <a:solidFill>
                  <a:srgbClr val="00B050"/>
                </a:solidFill>
                <a:latin typeface="Arial" panose="020B0604020202020204" pitchFamily="34" charset="0"/>
                <a:cs typeface="Arial" panose="020B0604020202020204" pitchFamily="34" charset="0"/>
              </a:rPr>
              <a:t> HỒ</a:t>
            </a:r>
          </a:p>
        </p:txBody>
      </p:sp>
      <p:grpSp>
        <p:nvGrpSpPr>
          <p:cNvPr id="3" name="Group 2">
            <a:extLst>
              <a:ext uri="{FF2B5EF4-FFF2-40B4-BE49-F238E27FC236}">
                <a16:creationId xmlns:a16="http://schemas.microsoft.com/office/drawing/2014/main" id="{19AE0251-F8A1-422C-9908-B7B5E1BC6FB1}"/>
              </a:ext>
            </a:extLst>
          </p:cNvPr>
          <p:cNvGrpSpPr/>
          <p:nvPr/>
        </p:nvGrpSpPr>
        <p:grpSpPr>
          <a:xfrm>
            <a:off x="802285" y="1322268"/>
            <a:ext cx="10587429" cy="1095103"/>
            <a:chOff x="890297" y="670563"/>
            <a:chExt cx="10587429" cy="1095103"/>
          </a:xfrm>
        </p:grpSpPr>
        <p:sp>
          <p:nvSpPr>
            <p:cNvPr id="9" name="Rectangle 9">
              <a:extLst>
                <a:ext uri="{FF2B5EF4-FFF2-40B4-BE49-F238E27FC236}">
                  <a16:creationId xmlns:a16="http://schemas.microsoft.com/office/drawing/2014/main" id="{15390A8B-0A53-4577-A150-C1AC1FB3EF94}"/>
                </a:ext>
              </a:extLst>
            </p:cNvPr>
            <p:cNvSpPr/>
            <p:nvPr/>
          </p:nvSpPr>
          <p:spPr>
            <a:xfrm>
              <a:off x="890297" y="670563"/>
              <a:ext cx="10587429" cy="1095103"/>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chemeClr val="accent4">
                <a:lumMod val="40000"/>
                <a:lumOff val="60000"/>
              </a:schemeClr>
            </a:solidFill>
            <a:ln w="22225">
              <a:solidFill>
                <a:srgbClr val="0000FF"/>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3F8E548-2BEB-4A32-AD9D-53BE3F49CEF4}"/>
                </a:ext>
              </a:extLst>
            </p:cNvPr>
            <p:cNvSpPr txBox="1"/>
            <p:nvPr/>
          </p:nvSpPr>
          <p:spPr>
            <a:xfrm>
              <a:off x="1300479" y="670563"/>
              <a:ext cx="10001224" cy="1077218"/>
            </a:xfrm>
            <a:prstGeom prst="rect">
              <a:avLst/>
            </a:prstGeom>
            <a:noFill/>
            <a:ln>
              <a:noFill/>
              <a:prstDash val="dash"/>
            </a:ln>
          </p:spPr>
          <p:txBody>
            <a:bodyPr wrap="square" rtlCol="0">
              <a:spAutoFit/>
            </a:bodyPr>
            <a:lstStyle/>
            <a:p>
              <a:pPr marL="457200" indent="-457200">
                <a:buFont typeface="Wingdings" panose="05000000000000000000" pitchFamily="2" charset="2"/>
                <a:buChar char="ü"/>
              </a:pPr>
              <a:r>
                <a:rPr lang="en-US" sz="3200">
                  <a:solidFill>
                    <a:srgbClr val="172DF9"/>
                  </a:solidFill>
                  <a:latin typeface="Arial" panose="020B0604020202020204" pitchFamily="34" charset="0"/>
                  <a:cs typeface="Arial" panose="020B0604020202020204" pitchFamily="34" charset="0"/>
                </a:rPr>
                <a:t>Nhìn hình ảnh và gọi tên đúng giá trị của sông hồ</a:t>
              </a:r>
            </a:p>
            <a:p>
              <a:pPr marL="457200" indent="-457200">
                <a:buFont typeface="Wingdings" panose="05000000000000000000" pitchFamily="2" charset="2"/>
                <a:buChar char="ü"/>
              </a:pPr>
              <a:r>
                <a:rPr lang="en-US" sz="3200">
                  <a:solidFill>
                    <a:srgbClr val="172DF9"/>
                  </a:solidFill>
                  <a:latin typeface="Arial" panose="020B0604020202020204" pitchFamily="34" charset="0"/>
                  <a:cs typeface="Arial" panose="020B0604020202020204" pitchFamily="34" charset="0"/>
                </a:rPr>
                <a:t>Tham gia trả lời bằng cách gi</a:t>
              </a:r>
              <a:r>
                <a:rPr lang="vi-VN" sz="3200">
                  <a:solidFill>
                    <a:srgbClr val="172DF9"/>
                  </a:solidFill>
                  <a:latin typeface="Arial" panose="020B0604020202020204" pitchFamily="34" charset="0"/>
                  <a:cs typeface="Arial" panose="020B0604020202020204" pitchFamily="34" charset="0"/>
                </a:rPr>
                <a:t>ơ</a:t>
              </a:r>
              <a:r>
                <a:rPr lang="en-US" sz="3200">
                  <a:solidFill>
                    <a:srgbClr val="172DF9"/>
                  </a:solidFill>
                  <a:latin typeface="Arial" panose="020B0604020202020204" pitchFamily="34" charset="0"/>
                  <a:cs typeface="Arial" panose="020B0604020202020204" pitchFamily="34" charset="0"/>
                </a:rPr>
                <a:t> tay nhanh nhất</a:t>
              </a:r>
            </a:p>
          </p:txBody>
        </p:sp>
      </p:grpSp>
      <p:pic>
        <p:nvPicPr>
          <p:cNvPr id="1028" name="Picture 4" descr="Người dân đồng bằng sông Cửu Long lao đao chờ lũ | baotintuc.vn">
            <a:extLst>
              <a:ext uri="{FF2B5EF4-FFF2-40B4-BE49-F238E27FC236}">
                <a16:creationId xmlns:a16="http://schemas.microsoft.com/office/drawing/2014/main" id="{CF540643-D549-4590-B0E3-32FD179EB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030" y="2711118"/>
            <a:ext cx="5492350" cy="3381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ông Hồng bồi đắp văn hoá người Hà Nội">
            <a:extLst>
              <a:ext uri="{FF2B5EF4-FFF2-40B4-BE49-F238E27FC236}">
                <a16:creationId xmlns:a16="http://schemas.microsoft.com/office/drawing/2014/main" id="{711F5AF3-D75F-489A-865E-992156D3D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021" y="2711118"/>
            <a:ext cx="5498120" cy="338106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619B973-6D7A-44D8-B63F-CF6AE2EC671E}"/>
              </a:ext>
            </a:extLst>
          </p:cNvPr>
          <p:cNvCxnSpPr>
            <a:cxnSpLocks/>
            <a:stCxn id="4" idx="3"/>
          </p:cNvCxnSpPr>
          <p:nvPr/>
        </p:nvCxnSpPr>
        <p:spPr>
          <a:xfrm flipV="1">
            <a:off x="2151202" y="2983822"/>
            <a:ext cx="740853" cy="115845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EB713B-F8FA-4C9E-A0E5-9D065220F664}"/>
              </a:ext>
            </a:extLst>
          </p:cNvPr>
          <p:cNvSpPr txBox="1"/>
          <p:nvPr/>
        </p:nvSpPr>
        <p:spPr>
          <a:xfrm>
            <a:off x="2892055" y="2583712"/>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Bồi đắp phù sa cho đồng bằng</a:t>
            </a:r>
          </a:p>
        </p:txBody>
      </p:sp>
      <p:cxnSp>
        <p:nvCxnSpPr>
          <p:cNvPr id="15" name="Straight Arrow Connector 14">
            <a:extLst>
              <a:ext uri="{FF2B5EF4-FFF2-40B4-BE49-F238E27FC236}">
                <a16:creationId xmlns:a16="http://schemas.microsoft.com/office/drawing/2014/main" id="{3D1951C6-1112-45AB-885E-CC806A31A00C}"/>
              </a:ext>
            </a:extLst>
          </p:cNvPr>
          <p:cNvCxnSpPr>
            <a:cxnSpLocks/>
          </p:cNvCxnSpPr>
          <p:nvPr/>
        </p:nvCxnSpPr>
        <p:spPr>
          <a:xfrm flipV="1">
            <a:off x="2151202" y="3682868"/>
            <a:ext cx="960593" cy="49281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7" name="Picture 2" descr="Nước sinh hoạt là gì? – Nước sinh hoạt gia đình">
            <a:extLst>
              <a:ext uri="{FF2B5EF4-FFF2-40B4-BE49-F238E27FC236}">
                <a16:creationId xmlns:a16="http://schemas.microsoft.com/office/drawing/2014/main" id="{1108101B-3FE2-4A4D-AC1B-536EFF72C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2734" y="2707035"/>
            <a:ext cx="5477646" cy="34908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2D0C157-28B6-4503-B318-2B7A0983EBE6}"/>
              </a:ext>
            </a:extLst>
          </p:cNvPr>
          <p:cNvSpPr txBox="1"/>
          <p:nvPr/>
        </p:nvSpPr>
        <p:spPr>
          <a:xfrm>
            <a:off x="3068548" y="3374045"/>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Cung cấp nước cho sinh hoạt</a:t>
            </a:r>
          </a:p>
        </p:txBody>
      </p:sp>
      <p:pic>
        <p:nvPicPr>
          <p:cNvPr id="19" name="Picture 5">
            <a:extLst>
              <a:ext uri="{FF2B5EF4-FFF2-40B4-BE49-F238E27FC236}">
                <a16:creationId xmlns:a16="http://schemas.microsoft.com/office/drawing/2014/main" id="{DBA37DA8-40B2-4581-9053-30FB6AE2D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021" y="2715137"/>
            <a:ext cx="5459359" cy="3472300"/>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4">
            <a:extLst>
              <a:ext uri="{FF2B5EF4-FFF2-40B4-BE49-F238E27FC236}">
                <a16:creationId xmlns:a16="http://schemas.microsoft.com/office/drawing/2014/main" id="{A665AF75-4E8C-4664-AF4E-37F2EA828E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8030" y="2700713"/>
            <a:ext cx="5586837" cy="348672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6DDBFA4C-EAA7-448D-914C-589DCD77C50B}"/>
              </a:ext>
            </a:extLst>
          </p:cNvPr>
          <p:cNvCxnSpPr>
            <a:cxnSpLocks/>
          </p:cNvCxnSpPr>
          <p:nvPr/>
        </p:nvCxnSpPr>
        <p:spPr>
          <a:xfrm>
            <a:off x="2151202" y="4175680"/>
            <a:ext cx="96059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36AEF4-C11D-4EAE-B3F7-A139B53E3490}"/>
              </a:ext>
            </a:extLst>
          </p:cNvPr>
          <p:cNvSpPr txBox="1"/>
          <p:nvPr/>
        </p:nvSpPr>
        <p:spPr>
          <a:xfrm>
            <a:off x="3237378" y="3964313"/>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Giao thông vận tải</a:t>
            </a:r>
          </a:p>
        </p:txBody>
      </p:sp>
      <p:cxnSp>
        <p:nvCxnSpPr>
          <p:cNvPr id="28" name="Straight Arrow Connector 27">
            <a:extLst>
              <a:ext uri="{FF2B5EF4-FFF2-40B4-BE49-F238E27FC236}">
                <a16:creationId xmlns:a16="http://schemas.microsoft.com/office/drawing/2014/main" id="{462832B1-4E03-4145-8186-C77B6FBCA12D}"/>
              </a:ext>
            </a:extLst>
          </p:cNvPr>
          <p:cNvCxnSpPr>
            <a:cxnSpLocks/>
          </p:cNvCxnSpPr>
          <p:nvPr/>
        </p:nvCxnSpPr>
        <p:spPr>
          <a:xfrm>
            <a:off x="2151201" y="4209081"/>
            <a:ext cx="960593" cy="40011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F934A16-65CD-463D-9C48-19C5E2B4131B}"/>
              </a:ext>
            </a:extLst>
          </p:cNvPr>
          <p:cNvSpPr txBox="1"/>
          <p:nvPr/>
        </p:nvSpPr>
        <p:spPr>
          <a:xfrm>
            <a:off x="3266651" y="4375736"/>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Thủy điện-thủy lợi</a:t>
            </a:r>
          </a:p>
        </p:txBody>
      </p:sp>
      <p:pic>
        <p:nvPicPr>
          <p:cNvPr id="32" name="Picture 14" descr="images[8]">
            <a:extLst>
              <a:ext uri="{FF2B5EF4-FFF2-40B4-BE49-F238E27FC236}">
                <a16:creationId xmlns:a16="http://schemas.microsoft.com/office/drawing/2014/main" id="{49F73205-DA41-4B58-82AB-442E65184E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5412" y="2700713"/>
            <a:ext cx="5559455" cy="34723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AB9431D-7B81-4ACF-A61F-B56DF2F2776D}"/>
              </a:ext>
            </a:extLst>
          </p:cNvPr>
          <p:cNvPicPr>
            <a:picLocks noChangeAspect="1"/>
          </p:cNvPicPr>
          <p:nvPr/>
        </p:nvPicPr>
        <p:blipFill rotWithShape="1">
          <a:blip r:embed="rId8"/>
          <a:srcRect l="27018" t="37912" r="50000" b="37509"/>
          <a:stretch/>
        </p:blipFill>
        <p:spPr>
          <a:xfrm>
            <a:off x="6575686" y="2632474"/>
            <a:ext cx="5616313" cy="3565359"/>
          </a:xfrm>
          <a:prstGeom prst="rect">
            <a:avLst/>
          </a:prstGeom>
        </p:spPr>
      </p:pic>
      <p:pic>
        <p:nvPicPr>
          <p:cNvPr id="34" name="Picture 17" descr="ANd9GcR0xk2uZOxvL-tAgeP1ZIedKfqMQzURIExlSIS4ipKwofijI_As">
            <a:extLst>
              <a:ext uri="{FF2B5EF4-FFF2-40B4-BE49-F238E27FC236}">
                <a16:creationId xmlns:a16="http://schemas.microsoft.com/office/drawing/2014/main" id="{DE6D6801-8F6A-4727-8BBE-AB9E839530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279" t="4762" r="3279" b="4762"/>
          <a:stretch>
            <a:fillRect/>
          </a:stretch>
        </p:blipFill>
        <p:spPr bwMode="auto">
          <a:xfrm>
            <a:off x="6761941" y="2675573"/>
            <a:ext cx="5367961" cy="34671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descr="07-Thuy-san-19509-300">
            <a:extLst>
              <a:ext uri="{FF2B5EF4-FFF2-40B4-BE49-F238E27FC236}">
                <a16:creationId xmlns:a16="http://schemas.microsoft.com/office/drawing/2014/main" id="{210F3F92-410C-4685-8385-04097F9126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3858" y="2686289"/>
            <a:ext cx="5417202" cy="347413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E2892FA6-B527-4252-B213-353DEE61838A}"/>
              </a:ext>
            </a:extLst>
          </p:cNvPr>
          <p:cNvCxnSpPr>
            <a:cxnSpLocks/>
          </p:cNvCxnSpPr>
          <p:nvPr/>
        </p:nvCxnSpPr>
        <p:spPr>
          <a:xfrm>
            <a:off x="2145592" y="4255169"/>
            <a:ext cx="790553" cy="9281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1A05005-8BD0-4ADA-8285-9C1ED2786777}"/>
              </a:ext>
            </a:extLst>
          </p:cNvPr>
          <p:cNvSpPr txBox="1"/>
          <p:nvPr/>
        </p:nvSpPr>
        <p:spPr>
          <a:xfrm>
            <a:off x="3003974" y="4953124"/>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Đánh bắt, nuôi trồng thủy sản</a:t>
            </a:r>
          </a:p>
        </p:txBody>
      </p:sp>
      <p:pic>
        <p:nvPicPr>
          <p:cNvPr id="1030" name="Picture 6" descr="Giá Vé Tham Quan Tràng An, Ninh Bình Cập Nhật 2021 - Cinvestra Travel">
            <a:extLst>
              <a:ext uri="{FF2B5EF4-FFF2-40B4-BE49-F238E27FC236}">
                <a16:creationId xmlns:a16="http://schemas.microsoft.com/office/drawing/2014/main" id="{6CFC941C-81FB-4A00-864A-4527F3DB95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1941" y="2668034"/>
            <a:ext cx="5467106" cy="34923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nh nghiệm du lịch Hồ Ba Bể - &amp;#39;viên ngọc xanh&amp;#39; của Bắc Kạn">
            <a:extLst>
              <a:ext uri="{FF2B5EF4-FFF2-40B4-BE49-F238E27FC236}">
                <a16:creationId xmlns:a16="http://schemas.microsoft.com/office/drawing/2014/main" id="{74B5C6BC-80C5-45D6-B18F-A4A6F2B01A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0418" y="2678860"/>
            <a:ext cx="5497887" cy="3470737"/>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4F8BB1FE-5681-4F74-9017-64DBCAA42FF8}"/>
              </a:ext>
            </a:extLst>
          </p:cNvPr>
          <p:cNvCxnSpPr>
            <a:cxnSpLocks/>
          </p:cNvCxnSpPr>
          <p:nvPr/>
        </p:nvCxnSpPr>
        <p:spPr>
          <a:xfrm>
            <a:off x="2160681" y="4242482"/>
            <a:ext cx="797808" cy="162674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486C73-706E-4731-A064-CFF8E856CDE6}"/>
              </a:ext>
            </a:extLst>
          </p:cNvPr>
          <p:cNvSpPr txBox="1"/>
          <p:nvPr/>
        </p:nvSpPr>
        <p:spPr>
          <a:xfrm>
            <a:off x="3017161" y="5627686"/>
            <a:ext cx="3763926" cy="400110"/>
          </a:xfrm>
          <a:prstGeom prst="rect">
            <a:avLst/>
          </a:prstGeom>
          <a:noFill/>
        </p:spPr>
        <p:txBody>
          <a:bodyPr wrap="square" rtlCol="0">
            <a:spAutoFit/>
          </a:bodyPr>
          <a:lstStyle/>
          <a:p>
            <a:r>
              <a:rPr lang="en-US" sz="2000">
                <a:solidFill>
                  <a:srgbClr val="172DF9"/>
                </a:solidFill>
                <a:latin typeface="Arial" panose="020B0604020202020204" pitchFamily="34" charset="0"/>
                <a:cs typeface="Arial" panose="020B0604020202020204" pitchFamily="34" charset="0"/>
              </a:rPr>
              <a:t>Du lịch</a:t>
            </a:r>
          </a:p>
        </p:txBody>
      </p:sp>
      <p:grpSp>
        <p:nvGrpSpPr>
          <p:cNvPr id="46" name="Group 45">
            <a:extLst>
              <a:ext uri="{FF2B5EF4-FFF2-40B4-BE49-F238E27FC236}">
                <a16:creationId xmlns:a16="http://schemas.microsoft.com/office/drawing/2014/main" id="{79DE451B-8D6E-42EC-8902-1D6B0AFDCAE0}"/>
              </a:ext>
            </a:extLst>
          </p:cNvPr>
          <p:cNvGrpSpPr/>
          <p:nvPr/>
        </p:nvGrpSpPr>
        <p:grpSpPr>
          <a:xfrm>
            <a:off x="114463" y="16677"/>
            <a:ext cx="8734292" cy="677368"/>
            <a:chOff x="114463" y="16677"/>
            <a:chExt cx="8734292" cy="677368"/>
          </a:xfrm>
        </p:grpSpPr>
        <p:sp>
          <p:nvSpPr>
            <p:cNvPr id="47" name="Rectangle 46">
              <a:extLst>
                <a:ext uri="{FF2B5EF4-FFF2-40B4-BE49-F238E27FC236}">
                  <a16:creationId xmlns:a16="http://schemas.microsoft.com/office/drawing/2014/main" id="{C1E61D92-6FE5-42AC-82FB-825BFCE97E8F}"/>
                </a:ext>
              </a:extLst>
            </p:cNvPr>
            <p:cNvSpPr/>
            <p:nvPr/>
          </p:nvSpPr>
          <p:spPr>
            <a:xfrm>
              <a:off x="114463" y="47713"/>
              <a:ext cx="8489743" cy="6463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2D04FB-4FB0-42F6-A77C-C6557C6637F5}"/>
                </a:ext>
              </a:extLst>
            </p:cNvPr>
            <p:cNvSpPr txBox="1"/>
            <p:nvPr/>
          </p:nvSpPr>
          <p:spPr>
            <a:xfrm>
              <a:off x="272414" y="16677"/>
              <a:ext cx="8576341" cy="646331"/>
            </a:xfrm>
            <a:prstGeom prst="rect">
              <a:avLst/>
            </a:prstGeom>
            <a:noFill/>
          </p:spPr>
          <p:txBody>
            <a:bodyPr wrap="square" rtlCol="0">
              <a:spAutoFit/>
            </a:bodyPr>
            <a:lstStyle/>
            <a:p>
              <a:r>
                <a:rPr lang="en-US" sz="3600" b="1">
                  <a:solidFill>
                    <a:srgbClr val="0070C0"/>
                  </a:solidFill>
                  <a:latin typeface="Arial" panose="020B0604020202020204" pitchFamily="34" charset="0"/>
                  <a:cs typeface="Arial" panose="020B0604020202020204" pitchFamily="34" charset="0"/>
                </a:rPr>
                <a:t>b. Sử dụng tổng hợp n</a:t>
              </a:r>
              <a:r>
                <a:rPr lang="vi-VN" sz="3600" b="1">
                  <a:solidFill>
                    <a:srgbClr val="0070C0"/>
                  </a:solidFill>
                  <a:latin typeface="Arial" panose="020B0604020202020204" pitchFamily="34" charset="0"/>
                  <a:cs typeface="Arial" panose="020B0604020202020204" pitchFamily="34" charset="0"/>
                </a:rPr>
                <a:t>ư</a:t>
              </a:r>
              <a:r>
                <a:rPr lang="en-US" sz="3600" b="1">
                  <a:solidFill>
                    <a:srgbClr val="0070C0"/>
                  </a:solidFill>
                  <a:latin typeface="Arial" panose="020B0604020202020204" pitchFamily="34" charset="0"/>
                  <a:cs typeface="Arial" panose="020B0604020202020204" pitchFamily="34" charset="0"/>
                </a:rPr>
                <a:t>ớc sông, hồ</a:t>
              </a:r>
            </a:p>
          </p:txBody>
        </p:sp>
      </p:grpSp>
    </p:spTree>
    <p:extLst>
      <p:ext uri="{BB962C8B-B14F-4D97-AF65-F5344CB8AC3E}">
        <p14:creationId xmlns:p14="http://schemas.microsoft.com/office/powerpoint/2010/main" val="25578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6" presetClass="entr" presetSubtype="21"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par>
                          <p:cTn id="73" fill="hold">
                            <p:stCondLst>
                              <p:cond delay="500"/>
                            </p:stCondLst>
                            <p:childTnLst>
                              <p:par>
                                <p:cTn id="74" presetID="16" presetClass="entr" presetSubtype="21"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down)">
                                      <p:cBhvr>
                                        <p:cTn id="81" dur="500"/>
                                        <p:tgtEl>
                                          <p:spTgt spid="2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p:cTn id="94" dur="500" fill="hold"/>
                                        <p:tgtEl>
                                          <p:spTgt spid="32"/>
                                        </p:tgtEl>
                                        <p:attrNameLst>
                                          <p:attrName>ppt_w</p:attrName>
                                        </p:attrNameLst>
                                      </p:cBhvr>
                                      <p:tavLst>
                                        <p:tav tm="0">
                                          <p:val>
                                            <p:fltVal val="0"/>
                                          </p:val>
                                        </p:tav>
                                        <p:tav tm="100000">
                                          <p:val>
                                            <p:strVal val="#ppt_w"/>
                                          </p:val>
                                        </p:tav>
                                      </p:tavLst>
                                    </p:anim>
                                    <p:anim calcmode="lin" valueType="num">
                                      <p:cBhvr>
                                        <p:cTn id="95" dur="500" fill="hold"/>
                                        <p:tgtEl>
                                          <p:spTgt spid="32"/>
                                        </p:tgtEl>
                                        <p:attrNameLst>
                                          <p:attrName>ppt_h</p:attrName>
                                        </p:attrNameLst>
                                      </p:cBhvr>
                                      <p:tavLst>
                                        <p:tav tm="0">
                                          <p:val>
                                            <p:fltVal val="0"/>
                                          </p:val>
                                        </p:tav>
                                        <p:tav tm="100000">
                                          <p:val>
                                            <p:strVal val="#ppt_h"/>
                                          </p:val>
                                        </p:tav>
                                      </p:tavLst>
                                    </p:anim>
                                    <p:animEffect transition="in" filter="fade">
                                      <p:cBhvr>
                                        <p:cTn id="96" dur="5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500" fill="hold"/>
                                        <p:tgtEl>
                                          <p:spTgt spid="33"/>
                                        </p:tgtEl>
                                        <p:attrNameLst>
                                          <p:attrName>ppt_w</p:attrName>
                                        </p:attrNameLst>
                                      </p:cBhvr>
                                      <p:tavLst>
                                        <p:tav tm="0">
                                          <p:val>
                                            <p:fltVal val="0"/>
                                          </p:val>
                                        </p:tav>
                                        <p:tav tm="100000">
                                          <p:val>
                                            <p:strVal val="#ppt_w"/>
                                          </p:val>
                                        </p:tav>
                                      </p:tavLst>
                                    </p:anim>
                                    <p:anim calcmode="lin" valueType="num">
                                      <p:cBhvr>
                                        <p:cTn id="102" dur="500" fill="hold"/>
                                        <p:tgtEl>
                                          <p:spTgt spid="33"/>
                                        </p:tgtEl>
                                        <p:attrNameLst>
                                          <p:attrName>ppt_h</p:attrName>
                                        </p:attrNameLst>
                                      </p:cBhvr>
                                      <p:tavLst>
                                        <p:tav tm="0">
                                          <p:val>
                                            <p:fltVal val="0"/>
                                          </p:val>
                                        </p:tav>
                                        <p:tav tm="100000">
                                          <p:val>
                                            <p:strVal val="#ppt_h"/>
                                          </p:val>
                                        </p:tav>
                                      </p:tavLst>
                                    </p:anim>
                                    <p:animEffect transition="in" filter="fade">
                                      <p:cBhvr>
                                        <p:cTn id="103" dur="500"/>
                                        <p:tgtEl>
                                          <p:spTgt spid="3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left)">
                                      <p:cBhvr>
                                        <p:cTn id="108" dur="500"/>
                                        <p:tgtEl>
                                          <p:spTgt spid="28"/>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barn(inVertical)">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32"/>
                                        </p:tgtEl>
                                      </p:cBhvr>
                                    </p:animEffect>
                                    <p:set>
                                      <p:cBhvr>
                                        <p:cTn id="118" dur="1" fill="hold">
                                          <p:stCondLst>
                                            <p:cond delay="499"/>
                                          </p:stCondLst>
                                        </p:cTn>
                                        <p:tgtEl>
                                          <p:spTgt spid="3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barn(inVertical)">
                                      <p:cBhvr>
                                        <p:cTn id="128" dur="500"/>
                                        <p:tgtEl>
                                          <p:spTgt spid="34"/>
                                        </p:tgtEl>
                                      </p:cBhvr>
                                    </p:animEffect>
                                  </p:childTnLst>
                                </p:cTn>
                              </p:par>
                              <p:par>
                                <p:cTn id="129" presetID="10" presetClass="exit" presetSubtype="0" fill="hold" nodeType="withEffect">
                                  <p:stCondLst>
                                    <p:cond delay="0"/>
                                  </p:stCondLst>
                                  <p:childTnLst>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childTnLst>
                          </p:cTn>
                        </p:par>
                        <p:par>
                          <p:cTn id="132" fill="hold">
                            <p:stCondLst>
                              <p:cond delay="500"/>
                            </p:stCondLst>
                            <p:childTnLst>
                              <p:par>
                                <p:cTn id="133" presetID="16" presetClass="entr" presetSubtype="21" fill="hold" nodeType="afterEffect">
                                  <p:stCondLst>
                                    <p:cond delay="0"/>
                                  </p:stCondLst>
                                  <p:childTnLst>
                                    <p:set>
                                      <p:cBhvr>
                                        <p:cTn id="134" dur="1" fill="hold">
                                          <p:stCondLst>
                                            <p:cond delay="0"/>
                                          </p:stCondLst>
                                        </p:cTn>
                                        <p:tgtEl>
                                          <p:spTgt spid="35"/>
                                        </p:tgtEl>
                                        <p:attrNameLst>
                                          <p:attrName>style.visibility</p:attrName>
                                        </p:attrNameLst>
                                      </p:cBhvr>
                                      <p:to>
                                        <p:strVal val="visible"/>
                                      </p:to>
                                    </p:set>
                                    <p:animEffect transition="in" filter="barn(inVertical)">
                                      <p:cBhvr>
                                        <p:cTn id="135" dur="500"/>
                                        <p:tgtEl>
                                          <p:spTgt spid="3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35"/>
                                        </p:tgtEl>
                                      </p:cBhvr>
                                    </p:animEffect>
                                    <p:set>
                                      <p:cBhvr>
                                        <p:cTn id="140" dur="1" fill="hold">
                                          <p:stCondLst>
                                            <p:cond delay="499"/>
                                          </p:stCondLst>
                                        </p:cTn>
                                        <p:tgtEl>
                                          <p:spTgt spid="3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wipe(left)">
                                      <p:cBhvr>
                                        <p:cTn id="145" dur="500"/>
                                        <p:tgtEl>
                                          <p:spTgt spid="36"/>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barn(inVertical)">
                                      <p:cBhvr>
                                        <p:cTn id="150" dur="500"/>
                                        <p:tgtEl>
                                          <p:spTgt spid="37"/>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1030"/>
                                        </p:tgtEl>
                                        <p:attrNameLst>
                                          <p:attrName>style.visibility</p:attrName>
                                        </p:attrNameLst>
                                      </p:cBhvr>
                                      <p:to>
                                        <p:strVal val="visible"/>
                                      </p:to>
                                    </p:set>
                                    <p:animEffect transition="in" filter="barn(inVertical)">
                                      <p:cBhvr>
                                        <p:cTn id="155" dur="500"/>
                                        <p:tgtEl>
                                          <p:spTgt spid="1030"/>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1032"/>
                                        </p:tgtEl>
                                        <p:attrNameLst>
                                          <p:attrName>style.visibility</p:attrName>
                                        </p:attrNameLst>
                                      </p:cBhvr>
                                      <p:to>
                                        <p:strVal val="visible"/>
                                      </p:to>
                                    </p:set>
                                    <p:animEffect transition="in" filter="barn(inVertical)">
                                      <p:cBhvr>
                                        <p:cTn id="160" dur="500"/>
                                        <p:tgtEl>
                                          <p:spTgt spid="1032"/>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42"/>
                                        </p:tgtEl>
                                        <p:attrNameLst>
                                          <p:attrName>style.visibility</p:attrName>
                                        </p:attrNameLst>
                                      </p:cBhvr>
                                      <p:to>
                                        <p:strVal val="visible"/>
                                      </p:to>
                                    </p:set>
                                    <p:animEffect transition="in" filter="wipe(left)">
                                      <p:cBhvr>
                                        <p:cTn id="165" dur="500"/>
                                        <p:tgtEl>
                                          <p:spTgt spid="42"/>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barn(inVertical)">
                                      <p:cBhvr>
                                        <p:cTn id="1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8" grpId="0"/>
      <p:bldP spid="24" grpId="0"/>
      <p:bldP spid="31" grpId="0"/>
      <p:bldP spid="37"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52CA7A-70BA-4163-BED9-AD24F3DA024D}"/>
              </a:ext>
            </a:extLst>
          </p:cNvPr>
          <p:cNvPicPr>
            <a:picLocks noChangeAspect="1"/>
          </p:cNvPicPr>
          <p:nvPr/>
        </p:nvPicPr>
        <p:blipFill rotWithShape="1">
          <a:blip r:embed="rId2"/>
          <a:srcRect l="26657" t="27310" r="50000" b="40657"/>
          <a:stretch/>
        </p:blipFill>
        <p:spPr>
          <a:xfrm>
            <a:off x="2280212" y="2786497"/>
            <a:ext cx="4378112" cy="2894743"/>
          </a:xfrm>
          <a:prstGeom prst="rect">
            <a:avLst/>
          </a:prstGeom>
        </p:spPr>
      </p:pic>
      <p:pic>
        <p:nvPicPr>
          <p:cNvPr id="10" name="Picture 9">
            <a:extLst>
              <a:ext uri="{FF2B5EF4-FFF2-40B4-BE49-F238E27FC236}">
                <a16:creationId xmlns:a16="http://schemas.microsoft.com/office/drawing/2014/main" id="{4AC5366C-4D08-419A-9E4E-F2C26A8C3AD1}"/>
              </a:ext>
            </a:extLst>
          </p:cNvPr>
          <p:cNvPicPr>
            <a:picLocks noChangeAspect="1"/>
          </p:cNvPicPr>
          <p:nvPr/>
        </p:nvPicPr>
        <p:blipFill rotWithShape="1">
          <a:blip r:embed="rId2"/>
          <a:srcRect l="50259" t="43411" r="27241" b="26228"/>
          <a:stretch/>
        </p:blipFill>
        <p:spPr>
          <a:xfrm>
            <a:off x="7451077" y="667417"/>
            <a:ext cx="4452294" cy="2894742"/>
          </a:xfrm>
          <a:prstGeom prst="rect">
            <a:avLst/>
          </a:prstGeom>
        </p:spPr>
      </p:pic>
      <p:sp>
        <p:nvSpPr>
          <p:cNvPr id="11" name="TextBox 10">
            <a:extLst>
              <a:ext uri="{FF2B5EF4-FFF2-40B4-BE49-F238E27FC236}">
                <a16:creationId xmlns:a16="http://schemas.microsoft.com/office/drawing/2014/main" id="{42DEE93C-7465-474F-B39D-6584FC091E91}"/>
              </a:ext>
            </a:extLst>
          </p:cNvPr>
          <p:cNvSpPr txBox="1"/>
          <p:nvPr/>
        </p:nvSpPr>
        <p:spPr>
          <a:xfrm>
            <a:off x="3287912" y="5623690"/>
            <a:ext cx="3904180" cy="461665"/>
          </a:xfrm>
          <a:prstGeom prst="rect">
            <a:avLst/>
          </a:prstGeom>
          <a:noFill/>
        </p:spPr>
        <p:txBody>
          <a:bodyPr wrap="square" rtlCol="0">
            <a:spAutoFit/>
          </a:bodyPr>
          <a:lstStyle/>
          <a:p>
            <a:r>
              <a:rPr lang="vi-VN" sz="2400">
                <a:solidFill>
                  <a:srgbClr val="0070C0"/>
                </a:solidFill>
              </a:rPr>
              <a:t>Đập thủy điện</a:t>
            </a:r>
            <a:endParaRPr lang="en-US" sz="2400">
              <a:solidFill>
                <a:srgbClr val="0070C0"/>
              </a:solidFill>
            </a:endParaRPr>
          </a:p>
        </p:txBody>
      </p:sp>
      <p:sp>
        <p:nvSpPr>
          <p:cNvPr id="12" name="TextBox 11">
            <a:extLst>
              <a:ext uri="{FF2B5EF4-FFF2-40B4-BE49-F238E27FC236}">
                <a16:creationId xmlns:a16="http://schemas.microsoft.com/office/drawing/2014/main" id="{5FACF3B0-660A-43A1-971C-88DEF210F69C}"/>
              </a:ext>
            </a:extLst>
          </p:cNvPr>
          <p:cNvSpPr txBox="1"/>
          <p:nvPr/>
        </p:nvSpPr>
        <p:spPr>
          <a:xfrm>
            <a:off x="8556438" y="3585993"/>
            <a:ext cx="4241494" cy="461665"/>
          </a:xfrm>
          <a:prstGeom prst="rect">
            <a:avLst/>
          </a:prstGeom>
          <a:noFill/>
        </p:spPr>
        <p:txBody>
          <a:bodyPr wrap="square" rtlCol="0">
            <a:spAutoFit/>
          </a:bodyPr>
          <a:lstStyle/>
          <a:p>
            <a:r>
              <a:rPr lang="vi-VN" sz="2400">
                <a:solidFill>
                  <a:srgbClr val="0070C0"/>
                </a:solidFill>
              </a:rPr>
              <a:t>Điểm du lịch ven hồ</a:t>
            </a:r>
            <a:endParaRPr lang="en-US" sz="2400">
              <a:solidFill>
                <a:srgbClr val="0070C0"/>
              </a:solidFill>
            </a:endParaRPr>
          </a:p>
        </p:txBody>
      </p:sp>
      <p:pic>
        <p:nvPicPr>
          <p:cNvPr id="8" name="Picture 7">
            <a:extLst>
              <a:ext uri="{FF2B5EF4-FFF2-40B4-BE49-F238E27FC236}">
                <a16:creationId xmlns:a16="http://schemas.microsoft.com/office/drawing/2014/main" id="{34DE0A09-E850-4B27-97E9-7FFC83510ED8}"/>
              </a:ext>
            </a:extLst>
          </p:cNvPr>
          <p:cNvPicPr>
            <a:picLocks noChangeAspect="1"/>
          </p:cNvPicPr>
          <p:nvPr/>
        </p:nvPicPr>
        <p:blipFill rotWithShape="1">
          <a:blip r:embed="rId3"/>
          <a:srcRect l="33253" t="42249" r="37741" b="26586"/>
          <a:stretch/>
        </p:blipFill>
        <p:spPr>
          <a:xfrm>
            <a:off x="7550174" y="4034416"/>
            <a:ext cx="4455005" cy="2306238"/>
          </a:xfrm>
          <a:prstGeom prst="rect">
            <a:avLst/>
          </a:prstGeom>
          <a:ln>
            <a:solidFill>
              <a:schemeClr val="accent1">
                <a:shade val="50000"/>
              </a:schemeClr>
            </a:solidFill>
          </a:ln>
        </p:spPr>
      </p:pic>
      <p:sp>
        <p:nvSpPr>
          <p:cNvPr id="13" name="TextBox 12">
            <a:extLst>
              <a:ext uri="{FF2B5EF4-FFF2-40B4-BE49-F238E27FC236}">
                <a16:creationId xmlns:a16="http://schemas.microsoft.com/office/drawing/2014/main" id="{CA4F6A0C-21A1-4EA8-91EC-B2C01015021A}"/>
              </a:ext>
            </a:extLst>
          </p:cNvPr>
          <p:cNvSpPr txBox="1"/>
          <p:nvPr/>
        </p:nvSpPr>
        <p:spPr>
          <a:xfrm>
            <a:off x="9677224" y="5888480"/>
            <a:ext cx="4241494" cy="461665"/>
          </a:xfrm>
          <a:prstGeom prst="rect">
            <a:avLst/>
          </a:prstGeom>
          <a:noFill/>
        </p:spPr>
        <p:txBody>
          <a:bodyPr wrap="square" rtlCol="0">
            <a:spAutoFit/>
          </a:bodyPr>
          <a:lstStyle/>
          <a:p>
            <a:r>
              <a:rPr lang="vi-VN" sz="2400">
                <a:solidFill>
                  <a:schemeClr val="bg1"/>
                </a:solidFill>
              </a:rPr>
              <a:t>Nuôi cá trên hồ</a:t>
            </a:r>
            <a:endParaRPr lang="en-US" sz="2400">
              <a:solidFill>
                <a:schemeClr val="bg1"/>
              </a:solidFill>
            </a:endParaRPr>
          </a:p>
        </p:txBody>
      </p:sp>
      <p:sp>
        <p:nvSpPr>
          <p:cNvPr id="14" name="TextBox 13">
            <a:extLst>
              <a:ext uri="{FF2B5EF4-FFF2-40B4-BE49-F238E27FC236}">
                <a16:creationId xmlns:a16="http://schemas.microsoft.com/office/drawing/2014/main" id="{3E731003-8B4A-4BBF-8FFF-F2CBFB570A8D}"/>
              </a:ext>
            </a:extLst>
          </p:cNvPr>
          <p:cNvSpPr txBox="1"/>
          <p:nvPr/>
        </p:nvSpPr>
        <p:spPr>
          <a:xfrm>
            <a:off x="2508544" y="6371691"/>
            <a:ext cx="9577837" cy="523220"/>
          </a:xfrm>
          <a:prstGeom prst="rect">
            <a:avLst/>
          </a:prstGeom>
          <a:noFill/>
        </p:spPr>
        <p:txBody>
          <a:bodyPr wrap="square" rtlCol="0">
            <a:spAutoFit/>
          </a:bodyPr>
          <a:lstStyle/>
          <a:p>
            <a:r>
              <a:rPr lang="vi-VN" sz="2800" i="1">
                <a:solidFill>
                  <a:srgbClr val="0070C0"/>
                </a:solidFill>
              </a:rPr>
              <a:t>Hình 2. Sử dụng tổng hợp nước hồ thủy điện Hòa Bình</a:t>
            </a:r>
            <a:endParaRPr lang="en-US" sz="2800" i="1">
              <a:solidFill>
                <a:srgbClr val="0070C0"/>
              </a:solidFill>
            </a:endParaRPr>
          </a:p>
        </p:txBody>
      </p:sp>
      <p:sp>
        <p:nvSpPr>
          <p:cNvPr id="2" name="TextBox 1">
            <a:extLst>
              <a:ext uri="{FF2B5EF4-FFF2-40B4-BE49-F238E27FC236}">
                <a16:creationId xmlns:a16="http://schemas.microsoft.com/office/drawing/2014/main" id="{4CAB0CA7-F49A-43AE-81F8-9C50DE9A3601}"/>
              </a:ext>
            </a:extLst>
          </p:cNvPr>
          <p:cNvSpPr txBox="1"/>
          <p:nvPr/>
        </p:nvSpPr>
        <p:spPr>
          <a:xfrm>
            <a:off x="221760" y="735667"/>
            <a:ext cx="7075702" cy="1938992"/>
          </a:xfrm>
          <a:prstGeom prst="rect">
            <a:avLst/>
          </a:prstGeom>
          <a:solidFill>
            <a:schemeClr val="accent4">
              <a:lumMod val="20000"/>
              <a:lumOff val="80000"/>
            </a:schemeClr>
          </a:solidFill>
          <a:ln>
            <a:solidFill>
              <a:schemeClr val="accent6">
                <a:lumMod val="40000"/>
                <a:lumOff val="60000"/>
              </a:schemeClr>
            </a:solidFill>
          </a:ln>
        </p:spPr>
        <p:txBody>
          <a:bodyPr wrap="square" rtlCol="0">
            <a:spAutoFit/>
          </a:bodyPr>
          <a:lstStyle/>
          <a:p>
            <a:r>
              <a:rPr lang="en-US" sz="4000">
                <a:solidFill>
                  <a:srgbClr val="0CFC5C"/>
                </a:solidFill>
                <a:latin typeface="Arial" panose="020B0604020202020204" pitchFamily="34" charset="0"/>
                <a:cs typeface="Arial" panose="020B0604020202020204" pitchFamily="34" charset="0"/>
              </a:rPr>
              <a:t>Việc sử dụng tổng hợp n</a:t>
            </a:r>
            <a:r>
              <a:rPr lang="vi-VN" sz="4000">
                <a:solidFill>
                  <a:srgbClr val="0CFC5C"/>
                </a:solidFill>
                <a:latin typeface="Arial" panose="020B0604020202020204" pitchFamily="34" charset="0"/>
                <a:cs typeface="Arial" panose="020B0604020202020204" pitchFamily="34" charset="0"/>
              </a:rPr>
              <a:t>ư</a:t>
            </a:r>
            <a:r>
              <a:rPr lang="en-US" sz="4000">
                <a:solidFill>
                  <a:srgbClr val="0CFC5C"/>
                </a:solidFill>
                <a:latin typeface="Arial" panose="020B0604020202020204" pitchFamily="34" charset="0"/>
                <a:cs typeface="Arial" panose="020B0604020202020204" pitchFamily="34" charset="0"/>
              </a:rPr>
              <a:t>ớc sông hồ có thể mang lại lợi ích gì. Nêu ví dụ?</a:t>
            </a:r>
          </a:p>
        </p:txBody>
      </p:sp>
    </p:spTree>
    <p:extLst>
      <p:ext uri="{BB962C8B-B14F-4D97-AF65-F5344CB8AC3E}">
        <p14:creationId xmlns:p14="http://schemas.microsoft.com/office/powerpoint/2010/main" val="33252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ook9">
            <a:extLst>
              <a:ext uri="{FF2B5EF4-FFF2-40B4-BE49-F238E27FC236}">
                <a16:creationId xmlns:a16="http://schemas.microsoft.com/office/drawing/2014/main" id="{3762F984-99C9-4286-A5C3-FF88BBCC9D6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6821" y="708404"/>
            <a:ext cx="914400" cy="52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47;p19">
            <a:extLst>
              <a:ext uri="{FF2B5EF4-FFF2-40B4-BE49-F238E27FC236}">
                <a16:creationId xmlns:a16="http://schemas.microsoft.com/office/drawing/2014/main" id="{B80CDD98-7A73-4699-88E9-6AF2E8B2DB06}"/>
              </a:ext>
            </a:extLst>
          </p:cNvPr>
          <p:cNvSpPr txBox="1"/>
          <p:nvPr/>
        </p:nvSpPr>
        <p:spPr>
          <a:xfrm>
            <a:off x="545144" y="1265500"/>
            <a:ext cx="11646856" cy="830400"/>
          </a:xfrm>
          <a:prstGeom prst="rect">
            <a:avLst/>
          </a:prstGeom>
          <a:noFill/>
          <a:ln>
            <a:noFill/>
          </a:ln>
        </p:spPr>
        <p:txBody>
          <a:bodyPr spcFirstLastPara="1" wrap="square" lIns="91425" tIns="45700" rIns="91425" bIns="45700" anchor="t" anchorCtr="0">
            <a:noAutofit/>
          </a:bodyPr>
          <a:lstStyle/>
          <a:p>
            <a:r>
              <a:rPr lang="en-US">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Việc sử dụng tổng hợp nước sông, hồ góp phần khai thác tốt nhất giá trị của sông, hồ đồng thời góp phần bảo vệ môi trường nước và phát triển bền vững.</a:t>
            </a:r>
            <a:endParaRPr lang="en-US" sz="4000">
              <a:solidFill>
                <a:srgbClr val="0070C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F3C4038-5CC1-487D-B339-A9AA7B322479}"/>
              </a:ext>
            </a:extLst>
          </p:cNvPr>
          <p:cNvSpPr/>
          <p:nvPr/>
        </p:nvSpPr>
        <p:spPr>
          <a:xfrm>
            <a:off x="28870" y="31036"/>
            <a:ext cx="8489743" cy="6463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46BD536-258D-43F3-9E5D-D7F52AF6ED79}"/>
              </a:ext>
            </a:extLst>
          </p:cNvPr>
          <p:cNvSpPr txBox="1"/>
          <p:nvPr/>
        </p:nvSpPr>
        <p:spPr>
          <a:xfrm>
            <a:off x="186821" y="0"/>
            <a:ext cx="8576341" cy="646331"/>
          </a:xfrm>
          <a:prstGeom prst="rect">
            <a:avLst/>
          </a:prstGeom>
          <a:noFill/>
        </p:spPr>
        <p:txBody>
          <a:bodyPr wrap="square" rtlCol="0">
            <a:spAutoFit/>
          </a:bodyPr>
          <a:lstStyle/>
          <a:p>
            <a:r>
              <a:rPr lang="en-US" sz="3600" b="1">
                <a:solidFill>
                  <a:srgbClr val="0070C0"/>
                </a:solidFill>
                <a:latin typeface="Arial" panose="020B0604020202020204" pitchFamily="34" charset="0"/>
                <a:cs typeface="Arial" panose="020B0604020202020204" pitchFamily="34" charset="0"/>
              </a:rPr>
              <a:t>b. Sử dụng tổng hợp n</a:t>
            </a:r>
            <a:r>
              <a:rPr lang="vi-VN" sz="3600" b="1">
                <a:solidFill>
                  <a:srgbClr val="0070C0"/>
                </a:solidFill>
                <a:latin typeface="Arial" panose="020B0604020202020204" pitchFamily="34" charset="0"/>
                <a:cs typeface="Arial" panose="020B0604020202020204" pitchFamily="34" charset="0"/>
              </a:rPr>
              <a:t>ư</a:t>
            </a:r>
            <a:r>
              <a:rPr lang="en-US" sz="3600" b="1">
                <a:solidFill>
                  <a:srgbClr val="0070C0"/>
                </a:solidFill>
                <a:latin typeface="Arial" panose="020B0604020202020204" pitchFamily="34" charset="0"/>
                <a:cs typeface="Arial" panose="020B0604020202020204" pitchFamily="34" charset="0"/>
              </a:rPr>
              <a:t>ớc sông, hồ</a:t>
            </a:r>
          </a:p>
        </p:txBody>
      </p:sp>
    </p:spTree>
    <p:extLst>
      <p:ext uri="{BB962C8B-B14F-4D97-AF65-F5344CB8AC3E}">
        <p14:creationId xmlns:p14="http://schemas.microsoft.com/office/powerpoint/2010/main" val="9951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3">
            <a:extLst>
              <a:ext uri="{FF2B5EF4-FFF2-40B4-BE49-F238E27FC236}">
                <a16:creationId xmlns:a16="http://schemas.microsoft.com/office/drawing/2014/main" id="{3349CB3D-F29D-42BB-8751-F29C7CBAD49A}"/>
              </a:ext>
            </a:extLst>
          </p:cNvPr>
          <p:cNvPicPr/>
          <p:nvPr/>
        </p:nvPicPr>
        <p:blipFill rotWithShape="1">
          <a:blip r:embed="rId2"/>
          <a:srcRect l="4418" t="1146" r="2811" b="2751"/>
          <a:stretch/>
        </p:blipFill>
        <p:spPr>
          <a:xfrm>
            <a:off x="5012675" y="1002535"/>
            <a:ext cx="6940626" cy="5133860"/>
          </a:xfrm>
          <a:prstGeom prst="rect">
            <a:avLst/>
          </a:prstGeom>
        </p:spPr>
      </p:pic>
      <p:sp>
        <p:nvSpPr>
          <p:cNvPr id="5" name="Speech Bubble: Rectangle with Corners Rounded 4">
            <a:extLst>
              <a:ext uri="{FF2B5EF4-FFF2-40B4-BE49-F238E27FC236}">
                <a16:creationId xmlns:a16="http://schemas.microsoft.com/office/drawing/2014/main" id="{2D054491-FB64-4DF5-8AF1-3CEF89F3BB0C}"/>
              </a:ext>
            </a:extLst>
          </p:cNvPr>
          <p:cNvSpPr/>
          <p:nvPr/>
        </p:nvSpPr>
        <p:spPr>
          <a:xfrm>
            <a:off x="84400" y="1781978"/>
            <a:ext cx="4363781" cy="3294043"/>
          </a:xfrm>
          <a:prstGeom prst="wedgeRoundRectCallout">
            <a:avLst>
              <a:gd name="adj1" fmla="val 66469"/>
              <a:gd name="adj2" fmla="val -13419"/>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DFBE0A-1038-4CFB-8A31-DF9FAC3280F5}"/>
              </a:ext>
            </a:extLst>
          </p:cNvPr>
          <p:cNvSpPr/>
          <p:nvPr/>
        </p:nvSpPr>
        <p:spPr>
          <a:xfrm>
            <a:off x="84401" y="1935898"/>
            <a:ext cx="4363781" cy="2986202"/>
          </a:xfrm>
          <a:prstGeom prst="rect">
            <a:avLst/>
          </a:prstGeom>
        </p:spPr>
        <p:txBody>
          <a:bodyPr wrap="square">
            <a:spAutoFit/>
          </a:bodyPr>
          <a:lstStyle/>
          <a:p>
            <a:pPr>
              <a:lnSpc>
                <a:spcPct val="107000"/>
              </a:lnSpc>
              <a:spcAft>
                <a:spcPts val="800"/>
              </a:spcAft>
            </a:pPr>
            <a:r>
              <a:rPr lang="en-US" sz="2400">
                <a:solidFill>
                  <a:srgbClr val="172DF9"/>
                </a:solidFill>
                <a:latin typeface="Arial" panose="020B0604020202020204" pitchFamily="34" charset="0"/>
                <a:ea typeface="Times New Roman" panose="02020603050405020304" pitchFamily="18" charset="0"/>
                <a:cs typeface="Arial" panose="020B0604020202020204" pitchFamily="34" charset="0"/>
              </a:rPr>
              <a:t>- Chúng ta thường thấy hình ảnh này vào ngày nào trong năm?</a:t>
            </a:r>
          </a:p>
          <a:p>
            <a:pPr>
              <a:lnSpc>
                <a:spcPct val="107000"/>
              </a:lnSpc>
              <a:spcAft>
                <a:spcPts val="800"/>
              </a:spcAft>
            </a:pPr>
            <a:r>
              <a:rPr lang="en-US" sz="2400">
                <a:solidFill>
                  <a:srgbClr val="172DF9"/>
                </a:solidFill>
                <a:latin typeface="Arial" panose="020B0604020202020204" pitchFamily="34" charset="0"/>
                <a:ea typeface="Times New Roman" panose="02020603050405020304" pitchFamily="18" charset="0"/>
                <a:cs typeface="Arial" panose="020B0604020202020204" pitchFamily="34" charset="0"/>
              </a:rPr>
              <a:t>- Vì sao lại có lời kêu gọi này?</a:t>
            </a:r>
          </a:p>
          <a:p>
            <a:r>
              <a:rPr lang="en-US" sz="2400">
                <a:solidFill>
                  <a:srgbClr val="172DF9"/>
                </a:solidFill>
                <a:latin typeface="Arial" panose="020B0604020202020204" pitchFamily="34" charset="0"/>
                <a:ea typeface="Times New Roman" panose="02020603050405020304" pitchFamily="18" charset="0"/>
                <a:cs typeface="Arial" panose="020B0604020202020204" pitchFamily="34" charset="0"/>
              </a:rPr>
              <a:t>- Tại sao chúng ta cần phải sử dụng tiết kiệm và bảo vệ chất lượng nước sông, hồ?</a:t>
            </a:r>
            <a:endParaRPr lang="en-US" sz="2400">
              <a:solidFill>
                <a:srgbClr val="172DF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885283-8E78-41C3-B136-3C67EA5F3641}"/>
              </a:ext>
            </a:extLst>
          </p:cNvPr>
          <p:cNvGrpSpPr/>
          <p:nvPr/>
        </p:nvGrpSpPr>
        <p:grpSpPr>
          <a:xfrm>
            <a:off x="1495074" y="107417"/>
            <a:ext cx="6797614"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BE04C3D1-8C5E-4F52-88A1-A980900DDFB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B92CCBD-085F-454D-9A8D-80E67293F22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Arrow: Pentagon 6">
            <a:extLst>
              <a:ext uri="{FF2B5EF4-FFF2-40B4-BE49-F238E27FC236}">
                <a16:creationId xmlns:a16="http://schemas.microsoft.com/office/drawing/2014/main" id="{4827DA8E-F2A1-4A03-AFC0-47D0C5FD1BC6}"/>
              </a:ext>
            </a:extLst>
          </p:cNvPr>
          <p:cNvSpPr/>
          <p:nvPr/>
        </p:nvSpPr>
        <p:spPr>
          <a:xfrm>
            <a:off x="1385253" y="10449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8" name="Isosceles Triangle 7">
            <a:extLst>
              <a:ext uri="{FF2B5EF4-FFF2-40B4-BE49-F238E27FC236}">
                <a16:creationId xmlns:a16="http://schemas.microsoft.com/office/drawing/2014/main" id="{7D2BCC96-200E-4A29-8921-09C133A173CA}"/>
              </a:ext>
            </a:extLst>
          </p:cNvPr>
          <p:cNvSpPr/>
          <p:nvPr/>
        </p:nvSpPr>
        <p:spPr>
          <a:xfrm rot="5400000">
            <a:off x="2375985" y="41186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ackground pattern&#10;&#10;Description automatically generated">
            <a:extLst>
              <a:ext uri="{FF2B5EF4-FFF2-40B4-BE49-F238E27FC236}">
                <a16:creationId xmlns:a16="http://schemas.microsoft.com/office/drawing/2014/main" id="{A78A1C62-95CC-4DF4-AB48-E3B1F37661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0737"/>
          <a:stretch/>
        </p:blipFill>
        <p:spPr>
          <a:xfrm>
            <a:off x="194758" y="37879"/>
            <a:ext cx="1039346" cy="1001973"/>
          </a:xfrm>
          <a:prstGeom prst="flowChartConnector">
            <a:avLst/>
          </a:prstGeom>
        </p:spPr>
      </p:pic>
      <p:sp>
        <p:nvSpPr>
          <p:cNvPr id="10" name="TextBox 9">
            <a:extLst>
              <a:ext uri="{FF2B5EF4-FFF2-40B4-BE49-F238E27FC236}">
                <a16:creationId xmlns:a16="http://schemas.microsoft.com/office/drawing/2014/main" id="{4948FE2C-C041-45E4-B5E4-44ADC92911A2}"/>
              </a:ext>
            </a:extLst>
          </p:cNvPr>
          <p:cNvSpPr txBox="1"/>
          <p:nvPr/>
        </p:nvSpPr>
        <p:spPr>
          <a:xfrm>
            <a:off x="1703592" y="302705"/>
            <a:ext cx="736973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Nước ngầm (nước dưới đất)</a:t>
            </a:r>
          </a:p>
        </p:txBody>
      </p:sp>
      <p:pic>
        <p:nvPicPr>
          <p:cNvPr id="12" name="Picture 11">
            <a:extLst>
              <a:ext uri="{FF2B5EF4-FFF2-40B4-BE49-F238E27FC236}">
                <a16:creationId xmlns:a16="http://schemas.microsoft.com/office/drawing/2014/main" id="{6742A69A-E3CA-4FDA-837E-9ADCA31E90AE}"/>
              </a:ext>
            </a:extLst>
          </p:cNvPr>
          <p:cNvPicPr>
            <a:picLocks noChangeAspect="1"/>
          </p:cNvPicPr>
          <p:nvPr/>
        </p:nvPicPr>
        <p:blipFill rotWithShape="1">
          <a:blip r:embed="rId3"/>
          <a:srcRect l="25701" t="16767" r="26628" b="18875"/>
          <a:stretch/>
        </p:blipFill>
        <p:spPr>
          <a:xfrm>
            <a:off x="6434909" y="2104147"/>
            <a:ext cx="5276844" cy="4007247"/>
          </a:xfrm>
          <a:prstGeom prst="rect">
            <a:avLst/>
          </a:prstGeom>
        </p:spPr>
      </p:pic>
      <p:sp>
        <p:nvSpPr>
          <p:cNvPr id="13" name="TextBox 12">
            <a:extLst>
              <a:ext uri="{FF2B5EF4-FFF2-40B4-BE49-F238E27FC236}">
                <a16:creationId xmlns:a16="http://schemas.microsoft.com/office/drawing/2014/main" id="{0D2D9D6E-97A0-4414-B4AA-B1E0112ED564}"/>
              </a:ext>
            </a:extLst>
          </p:cNvPr>
          <p:cNvSpPr txBox="1"/>
          <p:nvPr/>
        </p:nvSpPr>
        <p:spPr>
          <a:xfrm>
            <a:off x="6024158" y="6227363"/>
            <a:ext cx="6391637" cy="523220"/>
          </a:xfrm>
          <a:prstGeom prst="rect">
            <a:avLst/>
          </a:prstGeom>
          <a:noFill/>
        </p:spPr>
        <p:txBody>
          <a:bodyPr wrap="square" rtlCol="0">
            <a:spAutoFit/>
          </a:bodyPr>
          <a:lstStyle/>
          <a:p>
            <a:r>
              <a:rPr lang="vi-VN" sz="2800" i="1">
                <a:solidFill>
                  <a:srgbClr val="0070C0"/>
                </a:solidFill>
              </a:rPr>
              <a:t>Hình 3. </a:t>
            </a:r>
            <a:r>
              <a:rPr lang="en-US" sz="2800" i="1">
                <a:solidFill>
                  <a:srgbClr val="0070C0"/>
                </a:solidFill>
              </a:rPr>
              <a:t>Sơ đồ sự hình thành nước ngầm</a:t>
            </a:r>
          </a:p>
        </p:txBody>
      </p:sp>
      <p:grpSp>
        <p:nvGrpSpPr>
          <p:cNvPr id="3" name="Group 2">
            <a:extLst>
              <a:ext uri="{FF2B5EF4-FFF2-40B4-BE49-F238E27FC236}">
                <a16:creationId xmlns:a16="http://schemas.microsoft.com/office/drawing/2014/main" id="{E9E548EA-BA58-4554-A3A7-4B799B7CDEB5}"/>
              </a:ext>
            </a:extLst>
          </p:cNvPr>
          <p:cNvGrpSpPr/>
          <p:nvPr/>
        </p:nvGrpSpPr>
        <p:grpSpPr>
          <a:xfrm>
            <a:off x="406400" y="2924268"/>
            <a:ext cx="5689600" cy="2054132"/>
            <a:chOff x="406400" y="2924268"/>
            <a:chExt cx="5689600" cy="2054132"/>
          </a:xfrm>
        </p:grpSpPr>
        <p:sp>
          <p:nvSpPr>
            <p:cNvPr id="2" name="Speech Bubble: Rectangle with Corners Rounded 1">
              <a:extLst>
                <a:ext uri="{FF2B5EF4-FFF2-40B4-BE49-F238E27FC236}">
                  <a16:creationId xmlns:a16="http://schemas.microsoft.com/office/drawing/2014/main" id="{04DEF0A4-AF83-4E47-8B02-072507AC019D}"/>
                </a:ext>
              </a:extLst>
            </p:cNvPr>
            <p:cNvSpPr/>
            <p:nvPr/>
          </p:nvSpPr>
          <p:spPr>
            <a:xfrm>
              <a:off x="406400" y="2924268"/>
              <a:ext cx="4947920" cy="2054132"/>
            </a:xfrm>
            <a:prstGeom prst="wedgeRoundRectCallout">
              <a:avLst>
                <a:gd name="adj1" fmla="val 71159"/>
                <a:gd name="adj2" fmla="val 24070"/>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2944BA-E129-46AA-BE91-A66A118505CF}"/>
                </a:ext>
              </a:extLst>
            </p:cNvPr>
            <p:cNvSpPr txBox="1"/>
            <p:nvPr/>
          </p:nvSpPr>
          <p:spPr>
            <a:xfrm>
              <a:off x="519540" y="3354268"/>
              <a:ext cx="5576460" cy="1200329"/>
            </a:xfrm>
            <a:prstGeom prst="rect">
              <a:avLst/>
            </a:prstGeom>
            <a:noFill/>
            <a:ln>
              <a:noFill/>
              <a:prstDash val="dash"/>
            </a:ln>
          </p:spPr>
          <p:txBody>
            <a:bodyPr wrap="square" rtlCol="0">
              <a:spAutoFit/>
            </a:bodyPr>
            <a:lstStyle/>
            <a:p>
              <a:r>
                <a:rPr lang="en-US" sz="3600">
                  <a:solidFill>
                    <a:srgbClr val="172DF9"/>
                  </a:solidFill>
                  <a:latin typeface="Arial" panose="020B0604020202020204" pitchFamily="34" charset="0"/>
                  <a:cs typeface="Arial" panose="020B0604020202020204" pitchFamily="34" charset="0"/>
                </a:rPr>
                <a:t>N</a:t>
              </a:r>
              <a:r>
                <a:rPr lang="vi-VN" sz="3600">
                  <a:solidFill>
                    <a:srgbClr val="172DF9"/>
                  </a:solidFill>
                  <a:latin typeface="Arial" panose="020B0604020202020204" pitchFamily="34" charset="0"/>
                  <a:cs typeface="Arial" panose="020B0604020202020204" pitchFamily="34" charset="0"/>
                </a:rPr>
                <a:t>ư</a:t>
              </a:r>
              <a:r>
                <a:rPr lang="en-US" sz="3600">
                  <a:solidFill>
                    <a:srgbClr val="172DF9"/>
                  </a:solidFill>
                  <a:latin typeface="Arial" panose="020B0604020202020204" pitchFamily="34" charset="0"/>
                  <a:cs typeface="Arial" panose="020B0604020202020204" pitchFamily="34" charset="0"/>
                </a:rPr>
                <a:t>ớc ngầm đ</a:t>
              </a:r>
              <a:r>
                <a:rPr lang="vi-VN" sz="3600">
                  <a:solidFill>
                    <a:srgbClr val="172DF9"/>
                  </a:solidFill>
                  <a:latin typeface="Arial" panose="020B0604020202020204" pitchFamily="34" charset="0"/>
                  <a:cs typeface="Arial" panose="020B0604020202020204" pitchFamily="34" charset="0"/>
                </a:rPr>
                <a:t>ư</a:t>
              </a:r>
              <a:r>
                <a:rPr lang="en-US" sz="3600">
                  <a:solidFill>
                    <a:srgbClr val="172DF9"/>
                  </a:solidFill>
                  <a:latin typeface="Arial" panose="020B0604020202020204" pitchFamily="34" charset="0"/>
                  <a:cs typeface="Arial" panose="020B0604020202020204" pitchFamily="34" charset="0"/>
                </a:rPr>
                <a:t>ợc hình thành nh</a:t>
              </a:r>
              <a:r>
                <a:rPr lang="vi-VN" sz="3600">
                  <a:solidFill>
                    <a:srgbClr val="172DF9"/>
                  </a:solidFill>
                  <a:latin typeface="Arial" panose="020B0604020202020204" pitchFamily="34" charset="0"/>
                  <a:cs typeface="Arial" panose="020B0604020202020204" pitchFamily="34" charset="0"/>
                </a:rPr>
                <a:t>ư</a:t>
              </a:r>
              <a:r>
                <a:rPr lang="en-US" sz="3600">
                  <a:solidFill>
                    <a:srgbClr val="172DF9"/>
                  </a:solidFill>
                  <a:latin typeface="Arial" panose="020B0604020202020204" pitchFamily="34" charset="0"/>
                  <a:cs typeface="Arial" panose="020B0604020202020204" pitchFamily="34" charset="0"/>
                </a:rPr>
                <a:t> thế nào?</a:t>
              </a:r>
            </a:p>
          </p:txBody>
        </p:sp>
      </p:grpSp>
    </p:spTree>
    <p:extLst>
      <p:ext uri="{BB962C8B-B14F-4D97-AF65-F5344CB8AC3E}">
        <p14:creationId xmlns:p14="http://schemas.microsoft.com/office/powerpoint/2010/main" val="66230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iagram&#10;&#10;Description automatically generated">
            <a:extLst>
              <a:ext uri="{FF2B5EF4-FFF2-40B4-BE49-F238E27FC236}">
                <a16:creationId xmlns:a16="http://schemas.microsoft.com/office/drawing/2014/main" id="{C6BB496E-2756-40BB-8095-EF00CE1F8100}"/>
              </a:ext>
            </a:extLst>
          </p:cNvPr>
          <p:cNvPicPr>
            <a:picLocks noChangeAspect="1"/>
          </p:cNvPicPr>
          <p:nvPr/>
        </p:nvPicPr>
        <p:blipFill rotWithShape="1">
          <a:blip r:embed="rId4">
            <a:extLst>
              <a:ext uri="{28A0092B-C50C-407E-A947-70E740481C1C}">
                <a14:useLocalDpi xmlns:a14="http://schemas.microsoft.com/office/drawing/2010/main" val="0"/>
              </a:ext>
            </a:extLst>
          </a:blip>
          <a:srcRect l="1597" t="36889" r="58834" b="15852"/>
          <a:stretch/>
        </p:blipFill>
        <p:spPr>
          <a:xfrm>
            <a:off x="6416985" y="2930915"/>
            <a:ext cx="5168044" cy="3471986"/>
          </a:xfrm>
          <a:prstGeom prst="rect">
            <a:avLst/>
          </a:prstGeom>
        </p:spPr>
      </p:pic>
      <p:pic>
        <p:nvPicPr>
          <p:cNvPr id="12" name="Picture 11">
            <a:extLst>
              <a:ext uri="{FF2B5EF4-FFF2-40B4-BE49-F238E27FC236}">
                <a16:creationId xmlns:a16="http://schemas.microsoft.com/office/drawing/2014/main" id="{6742A69A-E3CA-4FDA-837E-9ADCA31E90AE}"/>
              </a:ext>
            </a:extLst>
          </p:cNvPr>
          <p:cNvPicPr>
            <a:picLocks noChangeAspect="1"/>
          </p:cNvPicPr>
          <p:nvPr/>
        </p:nvPicPr>
        <p:blipFill rotWithShape="1">
          <a:blip r:embed="rId5"/>
          <a:srcRect l="25701" t="16767" r="26628" b="18875"/>
          <a:stretch/>
        </p:blipFill>
        <p:spPr>
          <a:xfrm>
            <a:off x="1575862" y="2826115"/>
            <a:ext cx="4400553" cy="3341790"/>
          </a:xfrm>
          <a:prstGeom prst="rect">
            <a:avLst/>
          </a:prstGeom>
        </p:spPr>
      </p:pic>
      <p:sp>
        <p:nvSpPr>
          <p:cNvPr id="13" name="TextBox 12">
            <a:extLst>
              <a:ext uri="{FF2B5EF4-FFF2-40B4-BE49-F238E27FC236}">
                <a16:creationId xmlns:a16="http://schemas.microsoft.com/office/drawing/2014/main" id="{0D2D9D6E-97A0-4414-B4AA-B1E0112ED564}"/>
              </a:ext>
            </a:extLst>
          </p:cNvPr>
          <p:cNvSpPr txBox="1"/>
          <p:nvPr/>
        </p:nvSpPr>
        <p:spPr>
          <a:xfrm>
            <a:off x="2878323" y="6217191"/>
            <a:ext cx="6497939" cy="523220"/>
          </a:xfrm>
          <a:prstGeom prst="rect">
            <a:avLst/>
          </a:prstGeom>
          <a:noFill/>
        </p:spPr>
        <p:txBody>
          <a:bodyPr wrap="square" rtlCol="0">
            <a:spAutoFit/>
          </a:bodyPr>
          <a:lstStyle/>
          <a:p>
            <a:r>
              <a:rPr lang="vi-VN" sz="2800" i="1">
                <a:solidFill>
                  <a:srgbClr val="0070C0"/>
                </a:solidFill>
              </a:rPr>
              <a:t>Hình 3. </a:t>
            </a:r>
            <a:r>
              <a:rPr lang="en-US" sz="2800" i="1">
                <a:solidFill>
                  <a:srgbClr val="0070C0"/>
                </a:solidFill>
              </a:rPr>
              <a:t>Sơ đồ sự hình thành nước ngầm</a:t>
            </a:r>
          </a:p>
        </p:txBody>
      </p:sp>
      <p:sp>
        <p:nvSpPr>
          <p:cNvPr id="14" name="Rectangle 9">
            <a:extLst>
              <a:ext uri="{FF2B5EF4-FFF2-40B4-BE49-F238E27FC236}">
                <a16:creationId xmlns:a16="http://schemas.microsoft.com/office/drawing/2014/main" id="{E808DE08-1F34-447E-BDA0-162CAA1658E3}"/>
              </a:ext>
            </a:extLst>
          </p:cNvPr>
          <p:cNvSpPr/>
          <p:nvPr/>
        </p:nvSpPr>
        <p:spPr>
          <a:xfrm>
            <a:off x="138341" y="1099826"/>
            <a:ext cx="11915317"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00FF"/>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B49E311-2DF1-4F48-8588-2C224A4CB71B}"/>
              </a:ext>
            </a:extLst>
          </p:cNvPr>
          <p:cNvSpPr txBox="1"/>
          <p:nvPr/>
        </p:nvSpPr>
        <p:spPr>
          <a:xfrm>
            <a:off x="210878" y="1285342"/>
            <a:ext cx="11770241" cy="1384995"/>
          </a:xfrm>
          <a:prstGeom prst="rect">
            <a:avLst/>
          </a:prstGeom>
          <a:noFill/>
          <a:ln>
            <a:noFill/>
            <a:prstDash val="dash"/>
          </a:ln>
        </p:spPr>
        <p:txBody>
          <a:bodyPr wrap="square" rtlCol="0">
            <a:spAutoFit/>
          </a:bodyPr>
          <a:lstStyle/>
          <a:p>
            <a:r>
              <a:rPr lang="vi-VN" b="1">
                <a:solidFill>
                  <a:srgbClr val="0070C0"/>
                </a:solidFill>
              </a:rPr>
              <a:t>- </a:t>
            </a:r>
            <a:r>
              <a:rPr lang="vi-VN" sz="2800">
                <a:solidFill>
                  <a:srgbClr val="0070C0"/>
                </a:solidFill>
              </a:rPr>
              <a:t>Nước ngầm chủ yếu được sử dụng vào mục đích gì?</a:t>
            </a:r>
            <a:endParaRPr lang="en-US" sz="2800">
              <a:solidFill>
                <a:srgbClr val="0070C0"/>
              </a:solidFill>
            </a:endParaRPr>
          </a:p>
          <a:p>
            <a:r>
              <a:rPr lang="vi-VN" sz="2800">
                <a:solidFill>
                  <a:srgbClr val="0070C0"/>
                </a:solidFill>
              </a:rPr>
              <a:t>- Tại sao cần sử dụng tiết kiệm và tránh làm ô nhiễm nguồn nước ngầm?</a:t>
            </a:r>
            <a:endParaRPr lang="en-US" sz="2800">
              <a:solidFill>
                <a:srgbClr val="0070C0"/>
              </a:solidFill>
            </a:endParaRPr>
          </a:p>
          <a:p>
            <a:r>
              <a:rPr lang="vi-VN" sz="2800">
                <a:solidFill>
                  <a:srgbClr val="0070C0"/>
                </a:solidFill>
              </a:rPr>
              <a:t>- Nêu một số biện pháp sử dụng hợp lí và bảo vệ nước ngầm?</a:t>
            </a:r>
            <a:endParaRPr lang="en-US" sz="2800">
              <a:solidFill>
                <a:srgbClr val="172DF9"/>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AD28F9-2C1F-4151-AC54-87D76405F642}"/>
              </a:ext>
            </a:extLst>
          </p:cNvPr>
          <p:cNvSpPr txBox="1"/>
          <p:nvPr/>
        </p:nvSpPr>
        <p:spPr>
          <a:xfrm>
            <a:off x="3511979" y="235792"/>
            <a:ext cx="5124022" cy="707886"/>
          </a:xfrm>
          <a:prstGeom prst="rect">
            <a:avLst/>
          </a:prstGeom>
          <a:noFill/>
          <a:ln>
            <a:noFill/>
          </a:ln>
        </p:spPr>
        <p:txBody>
          <a:bodyPr wrap="square" rtlCol="0">
            <a:spAutoFit/>
          </a:bodyPr>
          <a:lstStyle/>
          <a:p>
            <a:r>
              <a:rPr lang="en-US" sz="4000" b="1">
                <a:solidFill>
                  <a:srgbClr val="00B0F0"/>
                </a:solidFill>
                <a:latin typeface="Arial" panose="020B0604020202020204" pitchFamily="34" charset="0"/>
                <a:cs typeface="Arial" panose="020B0604020202020204" pitchFamily="34" charset="0"/>
              </a:rPr>
              <a:t>TỚ LÀ CHUYÊN GIA</a:t>
            </a:r>
          </a:p>
        </p:txBody>
      </p:sp>
      <p:pic>
        <p:nvPicPr>
          <p:cNvPr id="17" name="3 Minute Timer (Nho)">
            <a:hlinkClick r:id="" action="ppaction://media"/>
            <a:extLst>
              <a:ext uri="{FF2B5EF4-FFF2-40B4-BE49-F238E27FC236}">
                <a16:creationId xmlns:a16="http://schemas.microsoft.com/office/drawing/2014/main" id="{21F99413-2630-4E05-8400-6AAD60C685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07164" y="193914"/>
            <a:ext cx="1431026" cy="791642"/>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5D092EE6-8141-47C5-8628-57B651AB1ABC}"/>
              </a:ext>
            </a:extLst>
          </p:cNvPr>
          <p:cNvPicPr>
            <a:picLocks noChangeAspect="1"/>
          </p:cNvPicPr>
          <p:nvPr/>
        </p:nvPicPr>
        <p:blipFill rotWithShape="1">
          <a:blip r:embed="rId7">
            <a:extLst>
              <a:ext uri="{28A0092B-C50C-407E-A947-70E740481C1C}">
                <a14:useLocalDpi xmlns:a14="http://schemas.microsoft.com/office/drawing/2010/main" val="0"/>
              </a:ext>
            </a:extLst>
          </a:blip>
          <a:srcRect b="7990"/>
          <a:stretch/>
        </p:blipFill>
        <p:spPr>
          <a:xfrm>
            <a:off x="1447297" y="117590"/>
            <a:ext cx="1431026" cy="957594"/>
          </a:xfrm>
          <a:prstGeom prst="rect">
            <a:avLst/>
          </a:prstGeom>
        </p:spPr>
      </p:pic>
    </p:spTree>
    <p:extLst>
      <p:ext uri="{BB962C8B-B14F-4D97-AF65-F5344CB8AC3E}">
        <p14:creationId xmlns:p14="http://schemas.microsoft.com/office/powerpoint/2010/main" val="22252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7"/>
                </p:tgtEl>
              </p:cMediaNode>
            </p:video>
          </p:childTnLst>
        </p:cTn>
      </p:par>
    </p:tnLst>
    <p:bldLst>
      <p:bldP spid="13"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ED88A37-2D0F-452D-9B99-712F9C6D8F89}"/>
              </a:ext>
            </a:extLst>
          </p:cNvPr>
          <p:cNvSpPr txBox="1"/>
          <p:nvPr/>
        </p:nvSpPr>
        <p:spPr>
          <a:xfrm>
            <a:off x="1244600" y="590073"/>
            <a:ext cx="9702800" cy="1323439"/>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Sông nào danh tiếng lẫy lừng</a:t>
            </a:r>
          </a:p>
          <a:p>
            <a:pPr algn="ctr"/>
            <a:r>
              <a:rPr lang="en-US" sz="4000" b="1">
                <a:solidFill>
                  <a:srgbClr val="0070C0"/>
                </a:solidFill>
                <a:latin typeface="Arial" panose="020B0604020202020204" pitchFamily="34" charset="0"/>
                <a:cs typeface="Arial" panose="020B0604020202020204" pitchFamily="34" charset="0"/>
              </a:rPr>
              <a:t>Ba lần cọc gỗ đâm tàu giặc tan</a:t>
            </a:r>
          </a:p>
        </p:txBody>
      </p:sp>
      <p:sp>
        <p:nvSpPr>
          <p:cNvPr id="6" name="TextBox 5">
            <a:extLst>
              <a:ext uri="{FF2B5EF4-FFF2-40B4-BE49-F238E27FC236}">
                <a16:creationId xmlns:a16="http://schemas.microsoft.com/office/drawing/2014/main" id="{8153C211-52AD-4D2E-9385-A9F5524B94D2}"/>
              </a:ext>
            </a:extLst>
          </p:cNvPr>
          <p:cNvSpPr txBox="1"/>
          <p:nvPr/>
        </p:nvSpPr>
        <p:spPr>
          <a:xfrm>
            <a:off x="3261911" y="2332551"/>
            <a:ext cx="5029200" cy="707886"/>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Sông Bạch Đằng</a:t>
            </a:r>
          </a:p>
        </p:txBody>
      </p:sp>
      <p:pic>
        <p:nvPicPr>
          <p:cNvPr id="7" name="Picture 6">
            <a:extLst>
              <a:ext uri="{FF2B5EF4-FFF2-40B4-BE49-F238E27FC236}">
                <a16:creationId xmlns:a16="http://schemas.microsoft.com/office/drawing/2014/main" id="{0231BEF8-AC36-4F51-B6E5-3FDE9E34280E}"/>
              </a:ext>
            </a:extLst>
          </p:cNvPr>
          <p:cNvPicPr>
            <a:picLocks noChangeAspect="1"/>
          </p:cNvPicPr>
          <p:nvPr/>
        </p:nvPicPr>
        <p:blipFill rotWithShape="1">
          <a:blip r:embed="rId2"/>
          <a:srcRect l="7833" t="47778" r="74833" b="26815"/>
          <a:stretch/>
        </p:blipFill>
        <p:spPr>
          <a:xfrm>
            <a:off x="416560" y="4343632"/>
            <a:ext cx="2550160" cy="2102656"/>
          </a:xfrm>
          <a:prstGeom prst="rect">
            <a:avLst/>
          </a:prstGeom>
        </p:spPr>
      </p:pic>
      <p:pic>
        <p:nvPicPr>
          <p:cNvPr id="5122" name="Picture 2" descr="Về thăm chiến địa Bạch Đằng - Hànộimới">
            <a:extLst>
              <a:ext uri="{FF2B5EF4-FFF2-40B4-BE49-F238E27FC236}">
                <a16:creationId xmlns:a16="http://schemas.microsoft.com/office/drawing/2014/main" id="{846469C8-A6EA-45D0-AEC6-12FF00B72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598" y="3135253"/>
            <a:ext cx="5586928" cy="351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arn(inVertic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403A44-6D54-44EA-8EA9-E8EB9D92B84D}"/>
              </a:ext>
            </a:extLst>
          </p:cNvPr>
          <p:cNvSpPr txBox="1"/>
          <p:nvPr/>
        </p:nvSpPr>
        <p:spPr>
          <a:xfrm>
            <a:off x="1292717" y="71813"/>
            <a:ext cx="9058459"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N</a:t>
            </a:r>
            <a:r>
              <a:rPr lang="vi-VN" sz="4800" b="1">
                <a:solidFill>
                  <a:schemeClr val="bg1"/>
                </a:solidFill>
                <a:latin typeface="Arial" panose="020B0604020202020204" pitchFamily="34" charset="0"/>
                <a:cs typeface="Arial" panose="020B0604020202020204" pitchFamily="34" charset="0"/>
              </a:rPr>
              <a:t>ư</a:t>
            </a:r>
            <a:r>
              <a:rPr lang="en-US" sz="4800" b="1">
                <a:solidFill>
                  <a:schemeClr val="bg1"/>
                </a:solidFill>
                <a:latin typeface="Arial" panose="020B0604020202020204" pitchFamily="34" charset="0"/>
                <a:cs typeface="Arial" panose="020B0604020202020204" pitchFamily="34" charset="0"/>
              </a:rPr>
              <a:t>ớc ngầm</a:t>
            </a:r>
          </a:p>
        </p:txBody>
      </p:sp>
      <p:pic>
        <p:nvPicPr>
          <p:cNvPr id="5" name="Picture 4" descr="book9">
            <a:extLst>
              <a:ext uri="{FF2B5EF4-FFF2-40B4-BE49-F238E27FC236}">
                <a16:creationId xmlns:a16="http://schemas.microsoft.com/office/drawing/2014/main" id="{57A42236-5F2F-4FAF-9EED-7A71BFF31A9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912" y="1099338"/>
            <a:ext cx="914400" cy="65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47;p19">
            <a:extLst>
              <a:ext uri="{FF2B5EF4-FFF2-40B4-BE49-F238E27FC236}">
                <a16:creationId xmlns:a16="http://schemas.microsoft.com/office/drawing/2014/main" id="{315BF31D-6A11-458B-830D-CFFF5C1D7260}"/>
              </a:ext>
            </a:extLst>
          </p:cNvPr>
          <p:cNvSpPr txBox="1"/>
          <p:nvPr/>
        </p:nvSpPr>
        <p:spPr>
          <a:xfrm>
            <a:off x="714431" y="1690478"/>
            <a:ext cx="11646856" cy="830400"/>
          </a:xfrm>
          <a:prstGeom prst="rect">
            <a:avLst/>
          </a:prstGeom>
          <a:noFill/>
          <a:ln>
            <a:noFill/>
          </a:ln>
        </p:spPr>
        <p:txBody>
          <a:bodyPr spcFirstLastPara="1" wrap="square" lIns="91425" tIns="45700" rIns="91425" bIns="45700" anchor="t" anchorCtr="0">
            <a:noAutofit/>
          </a:bodyPr>
          <a:lstStyle/>
          <a:p>
            <a:r>
              <a:rPr lang="vi-VN" sz="3600">
                <a:solidFill>
                  <a:srgbClr val="0070C0"/>
                </a:solidFill>
              </a:rPr>
              <a:t>- Nước ngầm là nước nằm trong tầng chứa nước thường xuyên dưới bề mặt đất.</a:t>
            </a:r>
            <a:endParaRPr lang="en-US" sz="3600">
              <a:solidFill>
                <a:srgbClr val="0070C0"/>
              </a:solidFill>
            </a:endParaRPr>
          </a:p>
          <a:p>
            <a:r>
              <a:rPr lang="vi-VN" sz="3600">
                <a:solidFill>
                  <a:srgbClr val="0070C0"/>
                </a:solidFill>
              </a:rPr>
              <a:t>+ Vai trò: Là nguồn cung cấp nước sinh hoạt và nước tưới quan trọng trên thế giới. Nước ngẩm góp phần ổn định dòng chảy của sông ngòi; đồng thời, cố định các lớp đất đá bên trên, ngăn chặn sự sụt lún.</a:t>
            </a:r>
            <a:endParaRPr lang="en-US" sz="3600">
              <a:solidFill>
                <a:srgbClr val="0070C0"/>
              </a:solidFill>
            </a:endParaRPr>
          </a:p>
          <a:p>
            <a:r>
              <a:rPr lang="vi-VN" sz="3600">
                <a:solidFill>
                  <a:srgbClr val="0070C0"/>
                </a:solidFill>
              </a:rPr>
              <a:t>=&gt; Khai thác khoa học, sử dụng tiết kiệm và tránh làm ô nhiễm tài nguyên này.</a:t>
            </a:r>
            <a:endParaRPr lang="en-US" sz="36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040F78E-559C-44C8-BB30-E035E6F83E27}"/>
              </a:ext>
            </a:extLst>
          </p:cNvPr>
          <p:cNvGrpSpPr/>
          <p:nvPr/>
        </p:nvGrpSpPr>
        <p:grpSpPr>
          <a:xfrm>
            <a:off x="1495074" y="107417"/>
            <a:ext cx="6797614" cy="872949"/>
            <a:chOff x="1133366" y="2220084"/>
            <a:chExt cx="5681780" cy="914400"/>
          </a:xfrm>
          <a:solidFill>
            <a:schemeClr val="accent6">
              <a:lumMod val="40000"/>
              <a:lumOff val="60000"/>
            </a:schemeClr>
          </a:solidFill>
        </p:grpSpPr>
        <p:sp>
          <p:nvSpPr>
            <p:cNvPr id="8" name="Arrow: Pentagon 7">
              <a:extLst>
                <a:ext uri="{FF2B5EF4-FFF2-40B4-BE49-F238E27FC236}">
                  <a16:creationId xmlns:a16="http://schemas.microsoft.com/office/drawing/2014/main" id="{2E31D2AD-4518-4898-91D9-74A43CF7C0D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9417732E-4894-445A-B2F7-F70D5AF2E28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Arrow: Pentagon 9">
            <a:extLst>
              <a:ext uri="{FF2B5EF4-FFF2-40B4-BE49-F238E27FC236}">
                <a16:creationId xmlns:a16="http://schemas.microsoft.com/office/drawing/2014/main" id="{4648690E-4A98-492C-AEC0-2D202BFCC328}"/>
              </a:ext>
            </a:extLst>
          </p:cNvPr>
          <p:cNvSpPr/>
          <p:nvPr/>
        </p:nvSpPr>
        <p:spPr>
          <a:xfrm>
            <a:off x="1385253" y="10449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59F8B46B-C322-4ADE-84DA-FCBD368D3EFF}"/>
              </a:ext>
            </a:extLst>
          </p:cNvPr>
          <p:cNvSpPr/>
          <p:nvPr/>
        </p:nvSpPr>
        <p:spPr>
          <a:xfrm rot="5400000">
            <a:off x="2375985" y="41186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56D64BEA-91AE-4FAB-90CA-E98FEB8712E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0737"/>
          <a:stretch/>
        </p:blipFill>
        <p:spPr>
          <a:xfrm>
            <a:off x="194758" y="37879"/>
            <a:ext cx="1039346" cy="1001973"/>
          </a:xfrm>
          <a:prstGeom prst="flowChartConnector">
            <a:avLst/>
          </a:prstGeom>
        </p:spPr>
      </p:pic>
      <p:sp>
        <p:nvSpPr>
          <p:cNvPr id="13" name="TextBox 12">
            <a:extLst>
              <a:ext uri="{FF2B5EF4-FFF2-40B4-BE49-F238E27FC236}">
                <a16:creationId xmlns:a16="http://schemas.microsoft.com/office/drawing/2014/main" id="{A7DF7F73-E72D-41AE-9833-9D397AA43DF0}"/>
              </a:ext>
            </a:extLst>
          </p:cNvPr>
          <p:cNvSpPr txBox="1"/>
          <p:nvPr/>
        </p:nvSpPr>
        <p:spPr>
          <a:xfrm>
            <a:off x="1607321" y="277255"/>
            <a:ext cx="736973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Nước ngầm (nước dưới đất)</a:t>
            </a:r>
          </a:p>
        </p:txBody>
      </p:sp>
    </p:spTree>
    <p:extLst>
      <p:ext uri="{BB962C8B-B14F-4D97-AF65-F5344CB8AC3E}">
        <p14:creationId xmlns:p14="http://schemas.microsoft.com/office/powerpoint/2010/main" val="35130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126C170-07C4-489B-BB56-D4E29A286BFB}"/>
              </a:ext>
            </a:extLst>
          </p:cNvPr>
          <p:cNvSpPr txBox="1"/>
          <p:nvPr/>
        </p:nvSpPr>
        <p:spPr>
          <a:xfrm>
            <a:off x="397174" y="104810"/>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20</a:t>
            </a:r>
          </a:p>
        </p:txBody>
      </p:sp>
      <p:grpSp>
        <p:nvGrpSpPr>
          <p:cNvPr id="10" name="Group 9">
            <a:extLst>
              <a:ext uri="{FF2B5EF4-FFF2-40B4-BE49-F238E27FC236}">
                <a16:creationId xmlns:a16="http://schemas.microsoft.com/office/drawing/2014/main" id="{7ADDB874-137D-4BFF-AF66-D4E91D121FE8}"/>
              </a:ext>
            </a:extLst>
          </p:cNvPr>
          <p:cNvGrpSpPr/>
          <p:nvPr/>
        </p:nvGrpSpPr>
        <p:grpSpPr>
          <a:xfrm>
            <a:off x="1947209" y="104810"/>
            <a:ext cx="5330279" cy="872949"/>
            <a:chOff x="1133366" y="2220084"/>
            <a:chExt cx="5681780" cy="914400"/>
          </a:xfrm>
          <a:solidFill>
            <a:schemeClr val="accent2">
              <a:lumMod val="60000"/>
              <a:lumOff val="40000"/>
            </a:schemeClr>
          </a:solidFill>
        </p:grpSpPr>
        <p:sp>
          <p:nvSpPr>
            <p:cNvPr id="11" name="Arrow: Pentagon 10">
              <a:extLst>
                <a:ext uri="{FF2B5EF4-FFF2-40B4-BE49-F238E27FC236}">
                  <a16:creationId xmlns:a16="http://schemas.microsoft.com/office/drawing/2014/main" id="{AE98E9A2-6632-4C22-B94F-38457FBAE8C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F17D6515-9842-4681-8979-D75939FC051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CCFC19F2-EB7E-4E8F-8BD1-C95272E6183B}"/>
              </a:ext>
            </a:extLst>
          </p:cNvPr>
          <p:cNvSpPr txBox="1"/>
          <p:nvPr/>
        </p:nvSpPr>
        <p:spPr>
          <a:xfrm>
            <a:off x="1757980" y="270043"/>
            <a:ext cx="580549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Băng hà (sông băng)</a:t>
            </a:r>
          </a:p>
        </p:txBody>
      </p:sp>
      <p:sp>
        <p:nvSpPr>
          <p:cNvPr id="15" name="Arrow: Pentagon 14">
            <a:extLst>
              <a:ext uri="{FF2B5EF4-FFF2-40B4-BE49-F238E27FC236}">
                <a16:creationId xmlns:a16="http://schemas.microsoft.com/office/drawing/2014/main" id="{FAB27B28-4225-4337-BA5A-34069EE41C7A}"/>
              </a:ext>
            </a:extLst>
          </p:cNvPr>
          <p:cNvSpPr/>
          <p:nvPr/>
        </p:nvSpPr>
        <p:spPr>
          <a:xfrm>
            <a:off x="1307623" y="110086"/>
            <a:ext cx="1301952" cy="872949"/>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BDB03C45-1440-4883-BF67-DF231D601FF4}"/>
              </a:ext>
            </a:extLst>
          </p:cNvPr>
          <p:cNvSpPr/>
          <p:nvPr/>
        </p:nvSpPr>
        <p:spPr>
          <a:xfrm rot="5400000">
            <a:off x="2175713" y="41218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8">
            <a:extLst>
              <a:ext uri="{FF2B5EF4-FFF2-40B4-BE49-F238E27FC236}">
                <a16:creationId xmlns:a16="http://schemas.microsoft.com/office/drawing/2014/main" id="{14776F4C-1F6E-41BA-AE17-91854961E01B}"/>
              </a:ext>
            </a:extLst>
          </p:cNvPr>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087" y="-124408"/>
            <a:ext cx="1550035" cy="1473200"/>
          </a:xfrm>
          <a:prstGeom prst="flowChartConnector">
            <a:avLst/>
          </a:prstGeom>
        </p:spPr>
      </p:pic>
      <p:sp>
        <p:nvSpPr>
          <p:cNvPr id="2" name="Rectangle 1">
            <a:extLst>
              <a:ext uri="{FF2B5EF4-FFF2-40B4-BE49-F238E27FC236}">
                <a16:creationId xmlns:a16="http://schemas.microsoft.com/office/drawing/2014/main" id="{D8ADB688-3241-4DBD-90A7-52B04A8B4296}"/>
              </a:ext>
            </a:extLst>
          </p:cNvPr>
          <p:cNvSpPr/>
          <p:nvPr/>
        </p:nvSpPr>
        <p:spPr>
          <a:xfrm>
            <a:off x="73360" y="1787608"/>
            <a:ext cx="11780875" cy="1119665"/>
          </a:xfrm>
          <a:prstGeom prst="rect">
            <a:avLst/>
          </a:prstGeom>
        </p:spPr>
        <p:txBody>
          <a:bodyPr wrap="square">
            <a:spAutoFit/>
          </a:bodyPr>
          <a:lstStyle/>
          <a:p>
            <a:pPr marL="457200">
              <a:lnSpc>
                <a:spcPct val="107000"/>
              </a:lnSpc>
              <a:spcAft>
                <a:spcPts val="0"/>
              </a:spcAft>
            </a:pPr>
            <a:r>
              <a:rPr lang="vi-VN" sz="3200">
                <a:solidFill>
                  <a:srgbClr val="00B0F0"/>
                </a:solidFill>
                <a:ea typeface="Times New Roman" panose="02020603050405020304" pitchFamily="18" charset="0"/>
                <a:cs typeface="Times New Roman" panose="02020603050405020304" pitchFamily="18" charset="0"/>
              </a:rPr>
              <a:t>Dựa vào thông tin SGK, hình 8 và thông tin trong đoạn video</a:t>
            </a:r>
            <a:r>
              <a:rPr lang="en-US" sz="3200">
                <a:solidFill>
                  <a:srgbClr val="00B0F0"/>
                </a:solidFill>
                <a:ea typeface="Times New Roman" panose="02020603050405020304" pitchFamily="18" charset="0"/>
                <a:cs typeface="Times New Roman" panose="02020603050405020304" pitchFamily="18" charset="0"/>
              </a:rPr>
              <a:t>, </a:t>
            </a:r>
            <a:r>
              <a:rPr lang="vi-VN" sz="3200">
                <a:solidFill>
                  <a:srgbClr val="00B0F0"/>
                </a:solidFill>
                <a:ea typeface="Times New Roman" panose="02020603050405020304" pitchFamily="18" charset="0"/>
                <a:cs typeface="Times New Roman" panose="02020603050405020304" pitchFamily="18" charset="0"/>
              </a:rPr>
              <a:t>các em hãy trao đổi theo cặp và trả lời các câu hỏi sau:</a:t>
            </a:r>
            <a:endParaRPr lang="en-US" sz="3200">
              <a:solidFill>
                <a:srgbClr val="00B0F0"/>
              </a:solidFill>
              <a:effectLst/>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6E3CC8E-75CF-4B3A-80D8-5C854CE75426}"/>
              </a:ext>
            </a:extLst>
          </p:cNvPr>
          <p:cNvSpPr/>
          <p:nvPr/>
        </p:nvSpPr>
        <p:spPr>
          <a:xfrm>
            <a:off x="198587" y="2902970"/>
            <a:ext cx="11794826" cy="2118400"/>
          </a:xfrm>
          <a:prstGeom prst="rect">
            <a:avLst/>
          </a:prstGeom>
          <a:ln>
            <a:solidFill>
              <a:schemeClr val="accent5">
                <a:lumMod val="75000"/>
              </a:schemeClr>
            </a:solidFill>
            <a:prstDash val="sysDash"/>
          </a:ln>
        </p:spPr>
        <p:txBody>
          <a:bodyPr wrap="square">
            <a:spAutoFit/>
          </a:bodyPr>
          <a:lstStyle/>
          <a:p>
            <a:pPr>
              <a:lnSpc>
                <a:spcPct val="107000"/>
              </a:lnSpc>
              <a:spcAft>
                <a:spcPts val="800"/>
              </a:spcAft>
            </a:pPr>
            <a:r>
              <a:rPr lang="vi-VN"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B050"/>
                </a:solidFill>
                <a:ea typeface="Times New Roman" panose="02020603050405020304" pitchFamily="18" charset="0"/>
                <a:cs typeface="Times New Roman" panose="02020603050405020304" pitchFamily="18" charset="0"/>
              </a:rPr>
              <a:t>Băng hà là gì?</a:t>
            </a:r>
            <a:endParaRPr lang="en-US" sz="2800">
              <a:solidFill>
                <a:srgbClr val="00B050"/>
              </a:solidFill>
              <a:ea typeface="Times New Roman" panose="02020603050405020304" pitchFamily="18" charset="0"/>
              <a:cs typeface="Times New Roman" panose="02020603050405020304" pitchFamily="18" charset="0"/>
            </a:endParaRPr>
          </a:p>
          <a:p>
            <a:pPr>
              <a:lnSpc>
                <a:spcPct val="107000"/>
              </a:lnSpc>
              <a:spcAft>
                <a:spcPts val="800"/>
              </a:spcAft>
            </a:pPr>
            <a:r>
              <a:rPr lang="vi-VN" sz="2800">
                <a:solidFill>
                  <a:srgbClr val="00B050"/>
                </a:solidFill>
                <a:ea typeface="Times New Roman" panose="02020603050405020304" pitchFamily="18" charset="0"/>
                <a:cs typeface="Times New Roman" panose="02020603050405020304" pitchFamily="18" charset="0"/>
              </a:rPr>
              <a:t>- Nêu</a:t>
            </a:r>
            <a:r>
              <a:rPr lang="en-US" sz="2800">
                <a:solidFill>
                  <a:srgbClr val="00B050"/>
                </a:solidFill>
                <a:ea typeface="Times New Roman" panose="02020603050405020304" pitchFamily="18" charset="0"/>
                <a:cs typeface="Times New Roman" panose="02020603050405020304" pitchFamily="18" charset="0"/>
              </a:rPr>
              <a:t> vai trò của </a:t>
            </a:r>
            <a:r>
              <a:rPr lang="vi-VN" sz="2800">
                <a:solidFill>
                  <a:srgbClr val="00B050"/>
                </a:solidFill>
                <a:ea typeface="Times New Roman" panose="02020603050405020304" pitchFamily="18" charset="0"/>
                <a:cs typeface="Times New Roman" panose="02020603050405020304" pitchFamily="18" charset="0"/>
              </a:rPr>
              <a:t>băng hà đối với tự nhiên và đời sống con người.</a:t>
            </a:r>
            <a:endParaRPr lang="en-US" sz="2800">
              <a:solidFill>
                <a:srgbClr val="00B050"/>
              </a:solidFill>
              <a:ea typeface="Times New Roman" panose="02020603050405020304" pitchFamily="18" charset="0"/>
              <a:cs typeface="Times New Roman" panose="02020603050405020304" pitchFamily="18" charset="0"/>
            </a:endParaRPr>
          </a:p>
          <a:p>
            <a:pPr>
              <a:lnSpc>
                <a:spcPct val="107000"/>
              </a:lnSpc>
              <a:spcAft>
                <a:spcPts val="800"/>
              </a:spcAft>
            </a:pPr>
            <a:r>
              <a:rPr lang="vi-VN" sz="2800">
                <a:solidFill>
                  <a:srgbClr val="00B050"/>
                </a:solidFill>
                <a:ea typeface="Times New Roman" panose="02020603050405020304" pitchFamily="18" charset="0"/>
                <a:cs typeface="Times New Roman" panose="02020603050405020304" pitchFamily="18" charset="0"/>
              </a:rPr>
              <a:t>- Tại sao diện tích phủ băng ở 2 cực đang dần thu hẹp lại? Điều này sẽ gây ra những hậu quả gì đối với sự sống trên Trái Đất và môi trường?</a:t>
            </a:r>
            <a:endParaRPr lang="en-US" sz="2800">
              <a:solidFill>
                <a:srgbClr val="00B050"/>
              </a:solidFill>
              <a:effectLst/>
              <a:ea typeface="Times New Roman" panose="02020603050405020304" pitchFamily="18" charset="0"/>
              <a:cs typeface="Times New Roman" panose="02020603050405020304" pitchFamily="18" charset="0"/>
            </a:endParaRPr>
          </a:p>
        </p:txBody>
      </p:sp>
      <p:pic>
        <p:nvPicPr>
          <p:cNvPr id="14" name="3 Minute Timer (Nho)">
            <a:hlinkClick r:id="" action="ppaction://media"/>
            <a:extLst>
              <a:ext uri="{FF2B5EF4-FFF2-40B4-BE49-F238E27FC236}">
                <a16:creationId xmlns:a16="http://schemas.microsoft.com/office/drawing/2014/main" id="{36B91B45-7B75-4828-AF98-E96676EB296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50774" y="1057771"/>
            <a:ext cx="1431026" cy="791642"/>
          </a:xfrm>
          <a:prstGeom prst="rect">
            <a:avLst/>
          </a:prstGeom>
        </p:spPr>
      </p:pic>
      <p:sp>
        <p:nvSpPr>
          <p:cNvPr id="16" name="TextBox 15">
            <a:extLst>
              <a:ext uri="{FF2B5EF4-FFF2-40B4-BE49-F238E27FC236}">
                <a16:creationId xmlns:a16="http://schemas.microsoft.com/office/drawing/2014/main" id="{4B0392F6-94B6-49E5-AAE3-095595F9F82B}"/>
              </a:ext>
            </a:extLst>
          </p:cNvPr>
          <p:cNvSpPr txBox="1"/>
          <p:nvPr/>
        </p:nvSpPr>
        <p:spPr>
          <a:xfrm>
            <a:off x="2806995" y="1232079"/>
            <a:ext cx="7689703" cy="646331"/>
          </a:xfrm>
          <a:prstGeom prst="rect">
            <a:avLst/>
          </a:prstGeom>
          <a:noFill/>
          <a:ln>
            <a:noFill/>
          </a:ln>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TỚ TÀI NĂNG-BẠN CŨNG THẾ</a:t>
            </a:r>
          </a:p>
        </p:txBody>
      </p:sp>
    </p:spTree>
    <p:extLst>
      <p:ext uri="{BB962C8B-B14F-4D97-AF65-F5344CB8AC3E}">
        <p14:creationId xmlns:p14="http://schemas.microsoft.com/office/powerpoint/2010/main" val="12794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4"/>
                </p:tgtEl>
              </p:cMediaNode>
            </p:video>
          </p:childTnLst>
        </p:cTn>
      </p:par>
    </p:tnLst>
    <p:bldLst>
      <p:bldP spid="9" grpId="0"/>
      <p:bldP spid="13" grpId="0"/>
      <p:bldP spid="15" grpId="0" animBg="1"/>
      <p:bldP spid="17"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126C170-07C4-489B-BB56-D4E29A286BFB}"/>
              </a:ext>
            </a:extLst>
          </p:cNvPr>
          <p:cNvSpPr txBox="1"/>
          <p:nvPr/>
        </p:nvSpPr>
        <p:spPr>
          <a:xfrm>
            <a:off x="442068" y="1520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20</a:t>
            </a:r>
          </a:p>
        </p:txBody>
      </p:sp>
      <p:grpSp>
        <p:nvGrpSpPr>
          <p:cNvPr id="10" name="Group 9">
            <a:extLst>
              <a:ext uri="{FF2B5EF4-FFF2-40B4-BE49-F238E27FC236}">
                <a16:creationId xmlns:a16="http://schemas.microsoft.com/office/drawing/2014/main" id="{7ADDB874-137D-4BFF-AF66-D4E91D121FE8}"/>
              </a:ext>
            </a:extLst>
          </p:cNvPr>
          <p:cNvGrpSpPr/>
          <p:nvPr/>
        </p:nvGrpSpPr>
        <p:grpSpPr>
          <a:xfrm>
            <a:off x="2086521" y="150206"/>
            <a:ext cx="5330279" cy="872949"/>
            <a:chOff x="1133366" y="2220084"/>
            <a:chExt cx="5681780" cy="914400"/>
          </a:xfrm>
          <a:solidFill>
            <a:schemeClr val="accent2">
              <a:lumMod val="60000"/>
              <a:lumOff val="40000"/>
            </a:schemeClr>
          </a:solidFill>
        </p:grpSpPr>
        <p:sp>
          <p:nvSpPr>
            <p:cNvPr id="11" name="Arrow: Pentagon 10">
              <a:extLst>
                <a:ext uri="{FF2B5EF4-FFF2-40B4-BE49-F238E27FC236}">
                  <a16:creationId xmlns:a16="http://schemas.microsoft.com/office/drawing/2014/main" id="{AE98E9A2-6632-4C22-B94F-38457FBAE8C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F17D6515-9842-4681-8979-D75939FC051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CCFC19F2-EB7E-4E8F-8BD1-C95272E6183B}"/>
              </a:ext>
            </a:extLst>
          </p:cNvPr>
          <p:cNvSpPr txBox="1"/>
          <p:nvPr/>
        </p:nvSpPr>
        <p:spPr>
          <a:xfrm>
            <a:off x="1897292" y="315439"/>
            <a:ext cx="580549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Băng hà (sông băng)</a:t>
            </a:r>
          </a:p>
        </p:txBody>
      </p:sp>
      <p:sp>
        <p:nvSpPr>
          <p:cNvPr id="15" name="Arrow: Pentagon 14">
            <a:extLst>
              <a:ext uri="{FF2B5EF4-FFF2-40B4-BE49-F238E27FC236}">
                <a16:creationId xmlns:a16="http://schemas.microsoft.com/office/drawing/2014/main" id="{FAB27B28-4225-4337-BA5A-34069EE41C7A}"/>
              </a:ext>
            </a:extLst>
          </p:cNvPr>
          <p:cNvSpPr/>
          <p:nvPr/>
        </p:nvSpPr>
        <p:spPr>
          <a:xfrm>
            <a:off x="1446935" y="155482"/>
            <a:ext cx="1301952" cy="872949"/>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BDB03C45-1440-4883-BF67-DF231D601FF4}"/>
              </a:ext>
            </a:extLst>
          </p:cNvPr>
          <p:cNvSpPr/>
          <p:nvPr/>
        </p:nvSpPr>
        <p:spPr>
          <a:xfrm rot="5400000">
            <a:off x="2315025" y="45757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8">
            <a:extLst>
              <a:ext uri="{FF2B5EF4-FFF2-40B4-BE49-F238E27FC236}">
                <a16:creationId xmlns:a16="http://schemas.microsoft.com/office/drawing/2014/main" id="{14776F4C-1F6E-41BA-AE17-91854961E01B}"/>
              </a:ext>
            </a:extLst>
          </p:cNvPr>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7886" y="-101600"/>
            <a:ext cx="1550035" cy="1473200"/>
          </a:xfrm>
          <a:prstGeom prst="flowChartConnector">
            <a:avLst/>
          </a:prstGeom>
        </p:spPr>
      </p:pic>
      <p:pic>
        <p:nvPicPr>
          <p:cNvPr id="14" name="Picture 13">
            <a:extLst>
              <a:ext uri="{FF2B5EF4-FFF2-40B4-BE49-F238E27FC236}">
                <a16:creationId xmlns:a16="http://schemas.microsoft.com/office/drawing/2014/main" id="{1C404090-BC29-430E-AEBA-BAB2109112DF}"/>
              </a:ext>
            </a:extLst>
          </p:cNvPr>
          <p:cNvPicPr>
            <a:picLocks noChangeAspect="1"/>
          </p:cNvPicPr>
          <p:nvPr/>
        </p:nvPicPr>
        <p:blipFill rotWithShape="1">
          <a:blip r:embed="rId4"/>
          <a:srcRect l="29006" t="21847" r="28524" b="40723"/>
          <a:stretch/>
        </p:blipFill>
        <p:spPr>
          <a:xfrm>
            <a:off x="5397919" y="1371600"/>
            <a:ext cx="6613328" cy="3977939"/>
          </a:xfrm>
          <a:prstGeom prst="rect">
            <a:avLst/>
          </a:prstGeom>
        </p:spPr>
      </p:pic>
      <p:sp>
        <p:nvSpPr>
          <p:cNvPr id="16" name="TextBox 15">
            <a:extLst>
              <a:ext uri="{FF2B5EF4-FFF2-40B4-BE49-F238E27FC236}">
                <a16:creationId xmlns:a16="http://schemas.microsoft.com/office/drawing/2014/main" id="{BB7F7502-6204-4CA0-A0F1-9095CBF85BB7}"/>
              </a:ext>
            </a:extLst>
          </p:cNvPr>
          <p:cNvSpPr txBox="1"/>
          <p:nvPr/>
        </p:nvSpPr>
        <p:spPr>
          <a:xfrm>
            <a:off x="5946376" y="5367069"/>
            <a:ext cx="6011939" cy="523220"/>
          </a:xfrm>
          <a:prstGeom prst="rect">
            <a:avLst/>
          </a:prstGeom>
          <a:noFill/>
        </p:spPr>
        <p:txBody>
          <a:bodyPr wrap="square" rtlCol="0">
            <a:spAutoFit/>
          </a:bodyPr>
          <a:lstStyle/>
          <a:p>
            <a:r>
              <a:rPr lang="vi-VN" sz="2800" i="1">
                <a:solidFill>
                  <a:srgbClr val="0070C0"/>
                </a:solidFill>
              </a:rPr>
              <a:t>Hình </a:t>
            </a:r>
            <a:r>
              <a:rPr lang="en-US" sz="2800" i="1">
                <a:solidFill>
                  <a:srgbClr val="0070C0"/>
                </a:solidFill>
              </a:rPr>
              <a:t>4</a:t>
            </a:r>
            <a:r>
              <a:rPr lang="vi-VN" sz="2800" i="1">
                <a:solidFill>
                  <a:srgbClr val="0070C0"/>
                </a:solidFill>
              </a:rPr>
              <a:t>. </a:t>
            </a:r>
            <a:r>
              <a:rPr lang="en-US" sz="2800" i="1">
                <a:solidFill>
                  <a:srgbClr val="0070C0"/>
                </a:solidFill>
              </a:rPr>
              <a:t>Sông bang trên dãy núi An-pơ</a:t>
            </a:r>
          </a:p>
        </p:txBody>
      </p:sp>
    </p:spTree>
    <p:extLst>
      <p:ext uri="{BB962C8B-B14F-4D97-AF65-F5344CB8AC3E}">
        <p14:creationId xmlns:p14="http://schemas.microsoft.com/office/powerpoint/2010/main" val="3168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6D9B38A-DEDE-4A50-869D-0E2A8D873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3787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126C170-07C4-489B-BB56-D4E29A286BFB}"/>
              </a:ext>
            </a:extLst>
          </p:cNvPr>
          <p:cNvSpPr txBox="1"/>
          <p:nvPr/>
        </p:nvSpPr>
        <p:spPr>
          <a:xfrm>
            <a:off x="442068" y="152066"/>
            <a:ext cx="3217741" cy="1014765"/>
          </a:xfrm>
          <a:prstGeom prst="rect">
            <a:avLst/>
          </a:prstGeom>
          <a:noFill/>
        </p:spPr>
        <p:txBody>
          <a:bodyPr wrap="square" rtlCol="0">
            <a:spAutoFit/>
          </a:bodyPr>
          <a:lstStyle/>
          <a:p>
            <a:r>
              <a:rPr lang="en-US" sz="5994" b="1">
                <a:solidFill>
                  <a:schemeClr val="bg1"/>
                </a:solidFill>
                <a:latin typeface="Arial" panose="020B0604020202020204" pitchFamily="34" charset="0"/>
                <a:cs typeface="Arial" panose="020B0604020202020204" pitchFamily="34" charset="0"/>
              </a:rPr>
              <a:t>BÀI 20</a:t>
            </a:r>
          </a:p>
        </p:txBody>
      </p:sp>
      <p:grpSp>
        <p:nvGrpSpPr>
          <p:cNvPr id="10" name="Group 9">
            <a:extLst>
              <a:ext uri="{FF2B5EF4-FFF2-40B4-BE49-F238E27FC236}">
                <a16:creationId xmlns:a16="http://schemas.microsoft.com/office/drawing/2014/main" id="{7ADDB874-137D-4BFF-AF66-D4E91D121FE8}"/>
              </a:ext>
            </a:extLst>
          </p:cNvPr>
          <p:cNvGrpSpPr/>
          <p:nvPr/>
        </p:nvGrpSpPr>
        <p:grpSpPr>
          <a:xfrm>
            <a:off x="2086521" y="150206"/>
            <a:ext cx="5330279" cy="872949"/>
            <a:chOff x="1133366" y="2220084"/>
            <a:chExt cx="5681780" cy="914400"/>
          </a:xfrm>
          <a:solidFill>
            <a:schemeClr val="accent2">
              <a:lumMod val="60000"/>
              <a:lumOff val="40000"/>
            </a:schemeClr>
          </a:solidFill>
        </p:grpSpPr>
        <p:sp>
          <p:nvSpPr>
            <p:cNvPr id="11" name="Arrow: Pentagon 10">
              <a:extLst>
                <a:ext uri="{FF2B5EF4-FFF2-40B4-BE49-F238E27FC236}">
                  <a16:creationId xmlns:a16="http://schemas.microsoft.com/office/drawing/2014/main" id="{AE98E9A2-6632-4C22-B94F-38457FBAE8C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F17D6515-9842-4681-8979-D75939FC051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CCFC19F2-EB7E-4E8F-8BD1-C95272E6183B}"/>
              </a:ext>
            </a:extLst>
          </p:cNvPr>
          <p:cNvSpPr txBox="1"/>
          <p:nvPr/>
        </p:nvSpPr>
        <p:spPr>
          <a:xfrm>
            <a:off x="1897292" y="315439"/>
            <a:ext cx="5805497"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Băng hà (sông băng)</a:t>
            </a:r>
          </a:p>
        </p:txBody>
      </p:sp>
      <p:sp>
        <p:nvSpPr>
          <p:cNvPr id="15" name="Arrow: Pentagon 14">
            <a:extLst>
              <a:ext uri="{FF2B5EF4-FFF2-40B4-BE49-F238E27FC236}">
                <a16:creationId xmlns:a16="http://schemas.microsoft.com/office/drawing/2014/main" id="{FAB27B28-4225-4337-BA5A-34069EE41C7A}"/>
              </a:ext>
            </a:extLst>
          </p:cNvPr>
          <p:cNvSpPr/>
          <p:nvPr/>
        </p:nvSpPr>
        <p:spPr>
          <a:xfrm>
            <a:off x="1446935" y="155482"/>
            <a:ext cx="1301952" cy="872949"/>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BDB03C45-1440-4883-BF67-DF231D601FF4}"/>
              </a:ext>
            </a:extLst>
          </p:cNvPr>
          <p:cNvSpPr/>
          <p:nvPr/>
        </p:nvSpPr>
        <p:spPr>
          <a:xfrm rot="5400000">
            <a:off x="2315025" y="45757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8">
            <a:extLst>
              <a:ext uri="{FF2B5EF4-FFF2-40B4-BE49-F238E27FC236}">
                <a16:creationId xmlns:a16="http://schemas.microsoft.com/office/drawing/2014/main" id="{14776F4C-1F6E-41BA-AE17-91854961E01B}"/>
              </a:ext>
            </a:extLst>
          </p:cNvPr>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7886" y="-101600"/>
            <a:ext cx="1550035" cy="1473200"/>
          </a:xfrm>
          <a:prstGeom prst="flowChartConnector">
            <a:avLst/>
          </a:prstGeom>
        </p:spPr>
      </p:pic>
      <p:sp>
        <p:nvSpPr>
          <p:cNvPr id="16" name="TextBox 15">
            <a:extLst>
              <a:ext uri="{FF2B5EF4-FFF2-40B4-BE49-F238E27FC236}">
                <a16:creationId xmlns:a16="http://schemas.microsoft.com/office/drawing/2014/main" id="{BB7F7502-6204-4CA0-A0F1-9095CBF85BB7}"/>
              </a:ext>
            </a:extLst>
          </p:cNvPr>
          <p:cNvSpPr txBox="1"/>
          <p:nvPr/>
        </p:nvSpPr>
        <p:spPr>
          <a:xfrm>
            <a:off x="617131" y="1854458"/>
            <a:ext cx="10847281" cy="3416320"/>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 Băng hà là những khối băng khổng lồ dịch chuyển chậm trên đất liền, đặc biệt là trên các sườn núi, thường cuốn theo các tảng đá lớn và làm thay đổi địa hình.</a:t>
            </a:r>
            <a:endParaRPr lang="en-US" sz="3600">
              <a:solidFill>
                <a:srgbClr val="0070C0"/>
              </a:solidFill>
              <a:latin typeface="Arial" panose="020B0604020202020204" pitchFamily="34" charset="0"/>
              <a:cs typeface="Arial" panose="020B0604020202020204" pitchFamily="34" charset="0"/>
            </a:endParaRPr>
          </a:p>
          <a:p>
            <a:r>
              <a:rPr lang="vi-VN" sz="3600">
                <a:solidFill>
                  <a:srgbClr val="0070C0"/>
                </a:solidFill>
                <a:latin typeface="Arial" panose="020B0604020202020204" pitchFamily="34" charset="0"/>
                <a:cs typeface="Arial" panose="020B0604020202020204" pitchFamily="34" charset="0"/>
              </a:rPr>
              <a:t>+ Vai trò: Điều hòa khí hậu trên Trái Đất, là nguồn dự trữ nước ngọt, cung cấp nước cho sông ngòi….</a:t>
            </a:r>
            <a:endParaRPr lang="en-US" sz="3600" i="1">
              <a:solidFill>
                <a:srgbClr val="0070C0"/>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a16="http://schemas.microsoft.com/office/drawing/2014/main" id="{CAEFFC53-5733-4AB7-AAB1-E71760129A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912" y="1099338"/>
            <a:ext cx="914400" cy="65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9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21">
            <a:extLst>
              <a:ext uri="{FF2B5EF4-FFF2-40B4-BE49-F238E27FC236}">
                <a16:creationId xmlns:a16="http://schemas.microsoft.com/office/drawing/2014/main" id="{B98FAA38-BA78-4B7B-AB6A-1491823A9170}"/>
              </a:ext>
            </a:extLst>
          </p:cNvPr>
          <p:cNvPicPr/>
          <p:nvPr/>
        </p:nvPicPr>
        <p:blipFill rotWithShape="1">
          <a:blip r:embed="rId2"/>
          <a:srcRect l="19906" r="1632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1">
            <a:extLst>
              <a:ext uri="{FF2B5EF4-FFF2-40B4-BE49-F238E27FC236}">
                <a16:creationId xmlns:a16="http://schemas.microsoft.com/office/drawing/2014/main" id="{00508201-1AD5-4621-B818-CFF6999D37E4}"/>
              </a:ext>
            </a:extLst>
          </p:cNvPr>
          <p:cNvSpPr/>
          <p:nvPr/>
        </p:nvSpPr>
        <p:spPr>
          <a:xfrm>
            <a:off x="5916339" y="1589017"/>
            <a:ext cx="6205870" cy="3843666"/>
          </a:xfrm>
          <a:prstGeom prst="rect">
            <a:avLst/>
          </a:prstGeom>
          <a:ln>
            <a:solidFill>
              <a:schemeClr val="accent1">
                <a:shade val="50000"/>
              </a:schemeClr>
            </a:solidFill>
            <a:prstDash val="dash"/>
          </a:ln>
        </p:spPr>
        <p:txBody>
          <a:bodyPr vert="horz" lIns="91440" tIns="45720" rIns="91440" bIns="45720" rtlCol="0">
            <a:noAutofit/>
          </a:bodyPr>
          <a:lstStyle/>
          <a:p>
            <a:pPr indent="-228600">
              <a:lnSpc>
                <a:spcPct val="90000"/>
              </a:lnSpc>
              <a:spcAft>
                <a:spcPts val="800"/>
              </a:spcAft>
              <a:buFont typeface="Arial" panose="020B0604020202020204" pitchFamily="34" charset="0"/>
              <a:buChar char="•"/>
            </a:pPr>
            <a:r>
              <a:rPr lang="en-US" sz="3200">
                <a:solidFill>
                  <a:srgbClr val="7030A0"/>
                </a:solidFill>
                <a:latin typeface="Arial" panose="020B0604020202020204" pitchFamily="34" charset="0"/>
                <a:cs typeface="Arial" panose="020B0604020202020204" pitchFamily="34" charset="0"/>
              </a:rPr>
              <a:t> Nguồn nước ngọt hiện nay đang bị ô nhiễm nghiêm trọng, em hãy cho biết một số nguyên nhân chính làm ô nhiễm nguồn nước ngọt ở địa phương em?</a:t>
            </a:r>
          </a:p>
          <a:p>
            <a:pPr indent="-228600">
              <a:lnSpc>
                <a:spcPct val="90000"/>
              </a:lnSpc>
              <a:spcAft>
                <a:spcPts val="800"/>
              </a:spcAft>
              <a:buFont typeface="Arial" panose="020B0604020202020204" pitchFamily="34" charset="0"/>
              <a:buChar char="•"/>
            </a:pPr>
            <a:r>
              <a:rPr lang="en-US" sz="3200">
                <a:solidFill>
                  <a:srgbClr val="7030A0"/>
                </a:solidFill>
                <a:latin typeface="Arial" panose="020B0604020202020204" pitchFamily="34" charset="0"/>
                <a:cs typeface="Arial" panose="020B0604020202020204" pitchFamily="34" charset="0"/>
              </a:rPr>
              <a:t> Em hãy đề xuất một số giải pháp góp phần bảo vệ tài nguyên nước?</a:t>
            </a:r>
            <a:endParaRPr lang="en-US" sz="3200">
              <a:solidFill>
                <a:srgbClr val="7030A0"/>
              </a:solidFill>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14A5382-4774-4B3E-8FB8-6F4216FFA707}"/>
              </a:ext>
            </a:extLst>
          </p:cNvPr>
          <p:cNvSpPr/>
          <p:nvPr/>
        </p:nvSpPr>
        <p:spPr>
          <a:xfrm>
            <a:off x="4821310" y="0"/>
            <a:ext cx="3384955" cy="874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4400" b="1">
                <a:solidFill>
                  <a:schemeClr val="bg1"/>
                </a:solidFill>
                <a:latin typeface="Arial" panose="020B0604020202020204" pitchFamily="34" charset="0"/>
                <a:ea typeface="+mj-ea"/>
                <a:cs typeface="Arial" panose="020B0604020202020204" pitchFamily="34" charset="0"/>
              </a:rPr>
              <a:t>VẬN DỤNG</a:t>
            </a:r>
          </a:p>
        </p:txBody>
      </p:sp>
    </p:spTree>
    <p:extLst>
      <p:ext uri="{BB962C8B-B14F-4D97-AF65-F5344CB8AC3E}">
        <p14:creationId xmlns:p14="http://schemas.microsoft.com/office/powerpoint/2010/main" val="1644852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SGK</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3399FF"/>
                </a:solidFill>
                <a:latin typeface="Arial" pitchFamily="34" charset="0"/>
                <a:cs typeface="Arial" pitchFamily="34" charset="0"/>
              </a:rPr>
              <a:t>Chuẩn bị bài 21: Biển và đại dương.</a:t>
            </a: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554545"/>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r>
              <a:rPr lang="en-US" sz="2000">
                <a:hlinkClick r:id="rId3"/>
              </a:rPr>
              <a:t>https://www.facebook.com/groups/gvthcsketnoi/</a:t>
            </a:r>
            <a:endParaRPr lang="en-US" sz="2000"/>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E44E7B-E7C4-453D-A519-71111945DD4E}"/>
              </a:ext>
            </a:extLst>
          </p:cNvPr>
          <p:cNvSpPr txBox="1"/>
          <p:nvPr/>
        </p:nvSpPr>
        <p:spPr>
          <a:xfrm>
            <a:off x="957695" y="2670449"/>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ED88A37-2D0F-452D-9B99-712F9C6D8F89}"/>
              </a:ext>
            </a:extLst>
          </p:cNvPr>
          <p:cNvSpPr txBox="1"/>
          <p:nvPr/>
        </p:nvSpPr>
        <p:spPr>
          <a:xfrm>
            <a:off x="1107440" y="1052781"/>
            <a:ext cx="9702800" cy="707886"/>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Sông gì lại đ</a:t>
            </a:r>
            <a:r>
              <a:rPr lang="vi-VN" sz="4000" b="1">
                <a:solidFill>
                  <a:srgbClr val="0070C0"/>
                </a:solidFill>
                <a:latin typeface="Arial" panose="020B0604020202020204" pitchFamily="34" charset="0"/>
                <a:cs typeface="Arial" panose="020B0604020202020204" pitchFamily="34" charset="0"/>
              </a:rPr>
              <a:t>ư</a:t>
            </a:r>
            <a:r>
              <a:rPr lang="en-US" sz="4000" b="1">
                <a:solidFill>
                  <a:srgbClr val="0070C0"/>
                </a:solidFill>
                <a:latin typeface="Arial" panose="020B0604020202020204" pitchFamily="34" charset="0"/>
                <a:cs typeface="Arial" panose="020B0604020202020204" pitchFamily="34" charset="0"/>
              </a:rPr>
              <a:t>ợc hóa ra chín rồng</a:t>
            </a:r>
          </a:p>
        </p:txBody>
      </p:sp>
      <p:sp>
        <p:nvSpPr>
          <p:cNvPr id="6" name="TextBox 5">
            <a:extLst>
              <a:ext uri="{FF2B5EF4-FFF2-40B4-BE49-F238E27FC236}">
                <a16:creationId xmlns:a16="http://schemas.microsoft.com/office/drawing/2014/main" id="{8153C211-52AD-4D2E-9385-A9F5524B94D2}"/>
              </a:ext>
            </a:extLst>
          </p:cNvPr>
          <p:cNvSpPr txBox="1"/>
          <p:nvPr/>
        </p:nvSpPr>
        <p:spPr>
          <a:xfrm>
            <a:off x="3416147" y="2068182"/>
            <a:ext cx="5029200" cy="707886"/>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Sông Cửu Long</a:t>
            </a:r>
          </a:p>
        </p:txBody>
      </p:sp>
      <p:pic>
        <p:nvPicPr>
          <p:cNvPr id="2" name="Picture 1">
            <a:extLst>
              <a:ext uri="{FF2B5EF4-FFF2-40B4-BE49-F238E27FC236}">
                <a16:creationId xmlns:a16="http://schemas.microsoft.com/office/drawing/2014/main" id="{55A790DF-8764-4B02-87AD-98B2BBC79001}"/>
              </a:ext>
            </a:extLst>
          </p:cNvPr>
          <p:cNvPicPr>
            <a:picLocks noChangeAspect="1"/>
          </p:cNvPicPr>
          <p:nvPr/>
        </p:nvPicPr>
        <p:blipFill rotWithShape="1">
          <a:blip r:embed="rId2"/>
          <a:srcRect l="41750" t="47778" r="48667" b="30667"/>
          <a:stretch/>
        </p:blipFill>
        <p:spPr>
          <a:xfrm>
            <a:off x="802639" y="4191000"/>
            <a:ext cx="1666275" cy="2108200"/>
          </a:xfrm>
          <a:prstGeom prst="rect">
            <a:avLst/>
          </a:prstGeom>
        </p:spPr>
      </p:pic>
      <p:pic>
        <p:nvPicPr>
          <p:cNvPr id="6146" name="Picture 2" descr="Báo Ấp Bắc điện tử">
            <a:extLst>
              <a:ext uri="{FF2B5EF4-FFF2-40B4-BE49-F238E27FC236}">
                <a16:creationId xmlns:a16="http://schemas.microsoft.com/office/drawing/2014/main" id="{E05C4FC5-A39D-49DD-8E34-468E0D19A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601" y="3316077"/>
            <a:ext cx="7184387" cy="307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ED88A37-2D0F-452D-9B99-712F9C6D8F89}"/>
              </a:ext>
            </a:extLst>
          </p:cNvPr>
          <p:cNvSpPr txBox="1"/>
          <p:nvPr/>
        </p:nvSpPr>
        <p:spPr>
          <a:xfrm>
            <a:off x="1244600" y="380752"/>
            <a:ext cx="9702800" cy="1323439"/>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Hồ nào có n</a:t>
            </a:r>
            <a:r>
              <a:rPr lang="vi-VN" sz="4000" b="1">
                <a:solidFill>
                  <a:srgbClr val="0070C0"/>
                </a:solidFill>
                <a:latin typeface="Arial" panose="020B0604020202020204" pitchFamily="34" charset="0"/>
                <a:cs typeface="Arial" panose="020B0604020202020204" pitchFamily="34" charset="0"/>
              </a:rPr>
              <a:t>ư</a:t>
            </a:r>
            <a:r>
              <a:rPr lang="en-US" sz="4000" b="1">
                <a:solidFill>
                  <a:srgbClr val="0070C0"/>
                </a:solidFill>
                <a:latin typeface="Arial" panose="020B0604020202020204" pitchFamily="34" charset="0"/>
                <a:cs typeface="Arial" panose="020B0604020202020204" pitchFamily="34" charset="0"/>
              </a:rPr>
              <a:t>ớc xanh xanh</a:t>
            </a:r>
          </a:p>
          <a:p>
            <a:pPr algn="ctr"/>
            <a:r>
              <a:rPr lang="en-US" sz="4000" b="1">
                <a:solidFill>
                  <a:srgbClr val="0070C0"/>
                </a:solidFill>
                <a:latin typeface="Arial" panose="020B0604020202020204" pitchFamily="34" charset="0"/>
                <a:cs typeface="Arial" panose="020B0604020202020204" pitchFamily="34" charset="0"/>
              </a:rPr>
              <a:t>Rùa thiêng ẩn hiện với cây gư</a:t>
            </a:r>
            <a:r>
              <a:rPr lang="vi-VN" sz="4000" b="1">
                <a:solidFill>
                  <a:srgbClr val="0070C0"/>
                </a:solidFill>
                <a:latin typeface="Arial" panose="020B0604020202020204" pitchFamily="34" charset="0"/>
                <a:cs typeface="Arial" panose="020B0604020202020204" pitchFamily="34" charset="0"/>
              </a:rPr>
              <a:t>ơ</a:t>
            </a:r>
            <a:r>
              <a:rPr lang="en-US" sz="4000" b="1">
                <a:solidFill>
                  <a:srgbClr val="0070C0"/>
                </a:solidFill>
                <a:latin typeface="Arial" panose="020B0604020202020204" pitchFamily="34" charset="0"/>
                <a:cs typeface="Arial" panose="020B0604020202020204" pitchFamily="34" charset="0"/>
              </a:rPr>
              <a:t>m thần</a:t>
            </a:r>
          </a:p>
        </p:txBody>
      </p:sp>
      <p:sp>
        <p:nvSpPr>
          <p:cNvPr id="6" name="TextBox 5">
            <a:extLst>
              <a:ext uri="{FF2B5EF4-FFF2-40B4-BE49-F238E27FC236}">
                <a16:creationId xmlns:a16="http://schemas.microsoft.com/office/drawing/2014/main" id="{8153C211-52AD-4D2E-9385-A9F5524B94D2}"/>
              </a:ext>
            </a:extLst>
          </p:cNvPr>
          <p:cNvSpPr txBox="1"/>
          <p:nvPr/>
        </p:nvSpPr>
        <p:spPr>
          <a:xfrm>
            <a:off x="2909372" y="1905784"/>
            <a:ext cx="5029200"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Hồ Hoàn Kiếm </a:t>
            </a:r>
          </a:p>
          <a:p>
            <a:pPr algn="ctr"/>
            <a:r>
              <a:rPr lang="en-US" sz="4000" b="1">
                <a:solidFill>
                  <a:srgbClr val="00B050"/>
                </a:solidFill>
                <a:latin typeface="Arial" panose="020B0604020202020204" pitchFamily="34" charset="0"/>
                <a:cs typeface="Arial" panose="020B0604020202020204" pitchFamily="34" charset="0"/>
              </a:rPr>
              <a:t>(Hồ G</a:t>
            </a:r>
            <a:r>
              <a:rPr lang="vi-VN" sz="4000" b="1">
                <a:solidFill>
                  <a:srgbClr val="00B050"/>
                </a:solidFill>
                <a:latin typeface="Arial" panose="020B0604020202020204" pitchFamily="34" charset="0"/>
                <a:cs typeface="Arial" panose="020B0604020202020204" pitchFamily="34" charset="0"/>
              </a:rPr>
              <a:t>ư</a:t>
            </a:r>
            <a:r>
              <a:rPr lang="en-US" sz="4000" b="1">
                <a:solidFill>
                  <a:srgbClr val="00B050"/>
                </a:solidFill>
                <a:latin typeface="Arial" panose="020B0604020202020204" pitchFamily="34" charset="0"/>
                <a:cs typeface="Arial" panose="020B0604020202020204" pitchFamily="34" charset="0"/>
              </a:rPr>
              <a:t>ơm)</a:t>
            </a:r>
          </a:p>
        </p:txBody>
      </p:sp>
      <p:pic>
        <p:nvPicPr>
          <p:cNvPr id="2" name="Picture 1">
            <a:extLst>
              <a:ext uri="{FF2B5EF4-FFF2-40B4-BE49-F238E27FC236}">
                <a16:creationId xmlns:a16="http://schemas.microsoft.com/office/drawing/2014/main" id="{3E3E6F00-CA0C-43F0-881B-6919387ABAC6}"/>
              </a:ext>
            </a:extLst>
          </p:cNvPr>
          <p:cNvPicPr>
            <a:picLocks noChangeAspect="1"/>
          </p:cNvPicPr>
          <p:nvPr/>
        </p:nvPicPr>
        <p:blipFill rotWithShape="1">
          <a:blip r:embed="rId2"/>
          <a:srcRect l="39749" t="43556" r="43417" b="27111"/>
          <a:stretch/>
        </p:blipFill>
        <p:spPr>
          <a:xfrm>
            <a:off x="670560" y="3901440"/>
            <a:ext cx="2052320" cy="2011680"/>
          </a:xfrm>
          <a:prstGeom prst="rect">
            <a:avLst/>
          </a:prstGeom>
        </p:spPr>
      </p:pic>
      <p:pic>
        <p:nvPicPr>
          <p:cNvPr id="7170" name="Picture 2" descr="Du lịch Hà Nội ghé thăm các địa điểm thăm quan nổi tiếng này | Bangkok -  Blog Du lịch Bangkok">
            <a:extLst>
              <a:ext uri="{FF2B5EF4-FFF2-40B4-BE49-F238E27FC236}">
                <a16:creationId xmlns:a16="http://schemas.microsoft.com/office/drawing/2014/main" id="{E0342E0F-2A2C-43A5-A5C9-BF1399A0A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593" y="3229223"/>
            <a:ext cx="4876800"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2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barn(inVertical)">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ED88A37-2D0F-452D-9B99-712F9C6D8F89}"/>
              </a:ext>
            </a:extLst>
          </p:cNvPr>
          <p:cNvSpPr txBox="1"/>
          <p:nvPr/>
        </p:nvSpPr>
        <p:spPr>
          <a:xfrm>
            <a:off x="1140490" y="470812"/>
            <a:ext cx="10342880" cy="1323439"/>
          </a:xfrm>
          <a:prstGeom prst="rect">
            <a:avLst/>
          </a:prstGeom>
          <a:noFill/>
        </p:spPr>
        <p:txBody>
          <a:bodyPr wrap="square" rtlCol="0">
            <a:spAutoFit/>
          </a:bodyPr>
          <a:lstStyle/>
          <a:p>
            <a:pPr algn="ctr"/>
            <a:r>
              <a:rPr lang="en-US" sz="4000" b="1">
                <a:solidFill>
                  <a:srgbClr val="0070C0"/>
                </a:solidFill>
                <a:latin typeface="Arial" panose="020B0604020202020204" pitchFamily="34" charset="0"/>
                <a:cs typeface="Arial" panose="020B0604020202020204" pitchFamily="34" charset="0"/>
              </a:rPr>
              <a:t>Sông gì đậm ngát mùi h</a:t>
            </a:r>
            <a:r>
              <a:rPr lang="vi-VN" sz="4000" b="1">
                <a:solidFill>
                  <a:srgbClr val="0070C0"/>
                </a:solidFill>
                <a:latin typeface="Arial" panose="020B0604020202020204" pitchFamily="34" charset="0"/>
                <a:cs typeface="Arial" panose="020B0604020202020204" pitchFamily="34" charset="0"/>
              </a:rPr>
              <a:t>ư</a:t>
            </a:r>
            <a:r>
              <a:rPr lang="en-US" sz="4000" b="1">
                <a:solidFill>
                  <a:srgbClr val="0070C0"/>
                </a:solidFill>
                <a:latin typeface="Arial" panose="020B0604020202020204" pitchFamily="34" charset="0"/>
                <a:cs typeface="Arial" panose="020B0604020202020204" pitchFamily="34" charset="0"/>
              </a:rPr>
              <a:t>ơng</a:t>
            </a:r>
          </a:p>
          <a:p>
            <a:pPr algn="ctr"/>
            <a:r>
              <a:rPr lang="en-US" sz="4000" b="1">
                <a:solidFill>
                  <a:srgbClr val="0070C0"/>
                </a:solidFill>
                <a:latin typeface="Arial" panose="020B0604020202020204" pitchFamily="34" charset="0"/>
                <a:cs typeface="Arial" panose="020B0604020202020204" pitchFamily="34" charset="0"/>
              </a:rPr>
              <a:t>Quanh năm in bóng kinh thành Huế x</a:t>
            </a:r>
            <a:r>
              <a:rPr lang="vi-VN" sz="4000" b="1">
                <a:solidFill>
                  <a:srgbClr val="0070C0"/>
                </a:solidFill>
                <a:latin typeface="Arial" panose="020B0604020202020204" pitchFamily="34" charset="0"/>
                <a:cs typeface="Arial" panose="020B0604020202020204" pitchFamily="34" charset="0"/>
              </a:rPr>
              <a:t>ư</a:t>
            </a:r>
            <a:r>
              <a:rPr lang="en-US" sz="4000" b="1">
                <a:solidFill>
                  <a:srgbClr val="0070C0"/>
                </a:solidFill>
                <a:latin typeface="Arial" panose="020B0604020202020204" pitchFamily="34" charset="0"/>
                <a:cs typeface="Arial" panose="020B0604020202020204" pitchFamily="34" charset="0"/>
              </a:rPr>
              <a:t>a</a:t>
            </a:r>
          </a:p>
        </p:txBody>
      </p:sp>
      <p:sp>
        <p:nvSpPr>
          <p:cNvPr id="6" name="TextBox 5">
            <a:extLst>
              <a:ext uri="{FF2B5EF4-FFF2-40B4-BE49-F238E27FC236}">
                <a16:creationId xmlns:a16="http://schemas.microsoft.com/office/drawing/2014/main" id="{8153C211-52AD-4D2E-9385-A9F5524B94D2}"/>
              </a:ext>
            </a:extLst>
          </p:cNvPr>
          <p:cNvSpPr txBox="1"/>
          <p:nvPr/>
        </p:nvSpPr>
        <p:spPr>
          <a:xfrm>
            <a:off x="3581400" y="2013682"/>
            <a:ext cx="5029200" cy="707886"/>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Sông H</a:t>
            </a:r>
            <a:r>
              <a:rPr lang="vi-VN" sz="4000" b="1">
                <a:solidFill>
                  <a:srgbClr val="00B050"/>
                </a:solidFill>
                <a:latin typeface="Arial" panose="020B0604020202020204" pitchFamily="34" charset="0"/>
                <a:cs typeface="Arial" panose="020B0604020202020204" pitchFamily="34" charset="0"/>
              </a:rPr>
              <a:t>ư</a:t>
            </a:r>
            <a:r>
              <a:rPr lang="en-US" sz="4000" b="1">
                <a:solidFill>
                  <a:srgbClr val="00B050"/>
                </a:solidFill>
                <a:latin typeface="Arial" panose="020B0604020202020204" pitchFamily="34" charset="0"/>
                <a:cs typeface="Arial" panose="020B0604020202020204" pitchFamily="34" charset="0"/>
              </a:rPr>
              <a:t>ơng</a:t>
            </a:r>
          </a:p>
        </p:txBody>
      </p:sp>
      <p:pic>
        <p:nvPicPr>
          <p:cNvPr id="2" name="Picture 1">
            <a:extLst>
              <a:ext uri="{FF2B5EF4-FFF2-40B4-BE49-F238E27FC236}">
                <a16:creationId xmlns:a16="http://schemas.microsoft.com/office/drawing/2014/main" id="{3BB810B8-C99D-4745-9A63-9E61D2B5FF64}"/>
              </a:ext>
            </a:extLst>
          </p:cNvPr>
          <p:cNvPicPr>
            <a:picLocks noChangeAspect="1"/>
          </p:cNvPicPr>
          <p:nvPr/>
        </p:nvPicPr>
        <p:blipFill rotWithShape="1">
          <a:blip r:embed="rId2"/>
          <a:srcRect l="9000" t="35851" r="71917" b="32445"/>
          <a:stretch/>
        </p:blipFill>
        <p:spPr>
          <a:xfrm>
            <a:off x="627380" y="3225016"/>
            <a:ext cx="2326640" cy="2174240"/>
          </a:xfrm>
          <a:prstGeom prst="rect">
            <a:avLst/>
          </a:prstGeom>
        </p:spPr>
      </p:pic>
      <p:pic>
        <p:nvPicPr>
          <p:cNvPr id="8194" name="Picture 2" descr="Phượng khoe sắc đỏ bên dòng sông Hương - VnExpress Du lịch">
            <a:extLst>
              <a:ext uri="{FF2B5EF4-FFF2-40B4-BE49-F238E27FC236}">
                <a16:creationId xmlns:a16="http://schemas.microsoft.com/office/drawing/2014/main" id="{E69CCFDF-9BFB-4A61-8992-D8461DAA9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484" y="3316077"/>
            <a:ext cx="5922516" cy="322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arn(inVertical)">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26C170-07C4-489B-BB56-D4E29A286BFB}"/>
              </a:ext>
            </a:extLst>
          </p:cNvPr>
          <p:cNvSpPr txBox="1"/>
          <p:nvPr/>
        </p:nvSpPr>
        <p:spPr>
          <a:xfrm>
            <a:off x="6836386" y="1408201"/>
            <a:ext cx="4840010" cy="18073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a:solidFill>
                  <a:srgbClr val="0070C0"/>
                </a:solidFill>
                <a:latin typeface="Arial" panose="020B0604020202020204" pitchFamily="34" charset="0"/>
                <a:ea typeface="+mj-ea"/>
                <a:cs typeface="Arial" panose="020B0604020202020204" pitchFamily="34" charset="0"/>
              </a:rPr>
              <a:t>BÀI 20</a:t>
            </a:r>
          </a:p>
        </p:txBody>
      </p:sp>
      <p:pic>
        <p:nvPicPr>
          <p:cNvPr id="13" name="Picture 12" descr="A picture containing graphical user interface&#10;&#10;Description automatically generated">
            <a:extLst>
              <a:ext uri="{FF2B5EF4-FFF2-40B4-BE49-F238E27FC236}">
                <a16:creationId xmlns:a16="http://schemas.microsoft.com/office/drawing/2014/main" id="{BCE86505-8EE1-437F-8FA4-0B9D13D59E2C}"/>
              </a:ext>
            </a:extLst>
          </p:cNvPr>
          <p:cNvPicPr>
            <a:picLocks noChangeAspect="1"/>
          </p:cNvPicPr>
          <p:nvPr/>
        </p:nvPicPr>
        <p:blipFill rotWithShape="1">
          <a:blip r:embed="rId2">
            <a:extLst>
              <a:ext uri="{28A0092B-C50C-407E-A947-70E740481C1C}">
                <a14:useLocalDpi xmlns:a14="http://schemas.microsoft.com/office/drawing/2010/main" val="0"/>
              </a:ext>
            </a:extLst>
          </a:blip>
          <a:srcRect l="12095" r="12097" b="9483"/>
          <a:stretch/>
        </p:blipFill>
        <p:spPr>
          <a:xfrm>
            <a:off x="0" y="0"/>
            <a:ext cx="7193280"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0164A216-015B-4F31-AEE7-37EDBE12E830}"/>
              </a:ext>
            </a:extLst>
          </p:cNvPr>
          <p:cNvSpPr txBox="1"/>
          <p:nvPr/>
        </p:nvSpPr>
        <p:spPr>
          <a:xfrm>
            <a:off x="6096000" y="3014334"/>
            <a:ext cx="6725920" cy="3843666"/>
          </a:xfrm>
          <a:prstGeom prst="rect">
            <a:avLst/>
          </a:prstGeom>
        </p:spPr>
        <p:txBody>
          <a:bodyPr vert="horz" lIns="91440" tIns="45720" rIns="91440" bIns="45720" rtlCol="0">
            <a:normAutofit/>
          </a:bodyPr>
          <a:lstStyle/>
          <a:p>
            <a:pPr algn="ctr">
              <a:lnSpc>
                <a:spcPct val="90000"/>
              </a:lnSpc>
              <a:spcAft>
                <a:spcPts val="600"/>
              </a:spcAft>
            </a:pPr>
            <a:r>
              <a:rPr lang="en-US" sz="4800" b="1">
                <a:solidFill>
                  <a:srgbClr val="0070C0"/>
                </a:solidFill>
                <a:latin typeface="Arial" panose="020B0604020202020204" pitchFamily="34" charset="0"/>
                <a:cs typeface="Arial" panose="020B0604020202020204" pitchFamily="34" charset="0"/>
              </a:rPr>
              <a:t>SÔNG VÀ HỒ.</a:t>
            </a:r>
          </a:p>
          <a:p>
            <a:pPr algn="ctr">
              <a:lnSpc>
                <a:spcPct val="90000"/>
              </a:lnSpc>
              <a:spcAft>
                <a:spcPts val="600"/>
              </a:spcAft>
            </a:pPr>
            <a:r>
              <a:rPr lang="en-US" sz="4800" b="1">
                <a:solidFill>
                  <a:srgbClr val="0070C0"/>
                </a:solidFill>
                <a:latin typeface="Arial" panose="020B0604020202020204" pitchFamily="34" charset="0"/>
                <a:cs typeface="Arial" panose="020B0604020202020204" pitchFamily="34" charset="0"/>
              </a:rPr>
              <a:t>NƯỚC NGẦM VÀ BĂNG HÀ</a:t>
            </a:r>
          </a:p>
        </p:txBody>
      </p: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3285695" y="2000821"/>
            <a:ext cx="4997335"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3955389" y="2132944"/>
            <a:ext cx="6564832"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Sông, hồ</a:t>
            </a: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2523466" y="2000821"/>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2622834" y="3277337"/>
            <a:ext cx="6797614" cy="872949"/>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658186" y="3447176"/>
            <a:ext cx="7369739"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Nước ngầm (nước dưới đất)</a:t>
            </a:r>
          </a:p>
        </p:txBody>
      </p:sp>
      <p:sp>
        <p:nvSpPr>
          <p:cNvPr id="30" name="Arrow: Pentagon 29">
            <a:extLst>
              <a:ext uri="{FF2B5EF4-FFF2-40B4-BE49-F238E27FC236}">
                <a16:creationId xmlns:a16="http://schemas.microsoft.com/office/drawing/2014/main" id="{5842362C-C37A-4057-BCCB-B6B9E2ED8C94}"/>
              </a:ext>
            </a:extLst>
          </p:cNvPr>
          <p:cNvSpPr/>
          <p:nvPr/>
        </p:nvSpPr>
        <p:spPr>
          <a:xfrm>
            <a:off x="2513013" y="32744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3503745" y="35817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30817BE-CE8D-4800-ADB5-0C7F29E7D19D}"/>
              </a:ext>
            </a:extLst>
          </p:cNvPr>
          <p:cNvGrpSpPr/>
          <p:nvPr/>
        </p:nvGrpSpPr>
        <p:grpSpPr>
          <a:xfrm>
            <a:off x="3275241" y="4557595"/>
            <a:ext cx="6878852" cy="872949"/>
            <a:chOff x="1133366" y="2220084"/>
            <a:chExt cx="5681780" cy="914400"/>
          </a:xfrm>
          <a:solidFill>
            <a:schemeClr val="accent2">
              <a:lumMod val="60000"/>
              <a:lumOff val="40000"/>
            </a:schemeClr>
          </a:solidFill>
        </p:grpSpPr>
        <p:sp>
          <p:nvSpPr>
            <p:cNvPr id="19" name="Arrow: Pentagon 18">
              <a:extLst>
                <a:ext uri="{FF2B5EF4-FFF2-40B4-BE49-F238E27FC236}">
                  <a16:creationId xmlns:a16="http://schemas.microsoft.com/office/drawing/2014/main" id="{2A5E8A9C-E2E2-4B8D-BFFE-0E5A649D3D4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883A3E1B-245C-4671-A436-69745AF40D9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DC59E277-10D5-40E5-84C9-3AE7985CC1CD}"/>
              </a:ext>
            </a:extLst>
          </p:cNvPr>
          <p:cNvSpPr txBox="1"/>
          <p:nvPr/>
        </p:nvSpPr>
        <p:spPr>
          <a:xfrm>
            <a:off x="1428422" y="4714411"/>
            <a:ext cx="944628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Băng hà (sông băng)</a:t>
            </a:r>
          </a:p>
        </p:txBody>
      </p:sp>
      <p:sp>
        <p:nvSpPr>
          <p:cNvPr id="22" name="Arrow: Pentagon 21">
            <a:extLst>
              <a:ext uri="{FF2B5EF4-FFF2-40B4-BE49-F238E27FC236}">
                <a16:creationId xmlns:a16="http://schemas.microsoft.com/office/drawing/2014/main" id="{92D10A5F-38EC-49B4-A39F-CDF772C64D23}"/>
              </a:ext>
            </a:extLst>
          </p:cNvPr>
          <p:cNvSpPr/>
          <p:nvPr/>
        </p:nvSpPr>
        <p:spPr>
          <a:xfrm>
            <a:off x="2635655" y="4562871"/>
            <a:ext cx="1301952" cy="872949"/>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785E2A25-32CF-46A6-BD13-63557ACE40F5}"/>
              </a:ext>
            </a:extLst>
          </p:cNvPr>
          <p:cNvSpPr/>
          <p:nvPr/>
        </p:nvSpPr>
        <p:spPr>
          <a:xfrm rot="5400000">
            <a:off x="3503745" y="486496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Background pattern&#10;&#10;Description automatically generated">
            <a:extLst>
              <a:ext uri="{FF2B5EF4-FFF2-40B4-BE49-F238E27FC236}">
                <a16:creationId xmlns:a16="http://schemas.microsoft.com/office/drawing/2014/main" id="{EDC5A687-4CE6-4FDA-8A6A-9ABDBCFAED5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0737"/>
          <a:stretch/>
        </p:blipFill>
        <p:spPr>
          <a:xfrm>
            <a:off x="1253601" y="3296523"/>
            <a:ext cx="1039346" cy="1001973"/>
          </a:xfrm>
          <a:prstGeom prst="flowChartConnector">
            <a:avLst/>
          </a:prstGeom>
        </p:spPr>
      </p:pic>
      <p:pic>
        <p:nvPicPr>
          <p:cNvPr id="37" name="Hình ảnh 8">
            <a:extLst>
              <a:ext uri="{FF2B5EF4-FFF2-40B4-BE49-F238E27FC236}">
                <a16:creationId xmlns:a16="http://schemas.microsoft.com/office/drawing/2014/main" id="{B35A37B1-7542-4904-94A9-C089908D4CE4}"/>
              </a:ext>
            </a:extLst>
          </p:cNvPr>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0834" y="4305789"/>
            <a:ext cx="1550035" cy="1473200"/>
          </a:xfrm>
          <a:prstGeom prst="flowChartConnector">
            <a:avLst/>
          </a:prstGeom>
        </p:spPr>
      </p:pic>
      <p:pic>
        <p:nvPicPr>
          <p:cNvPr id="3" name="Picture 2" descr="Logo, company name&#10;&#10;Description automatically generated">
            <a:extLst>
              <a:ext uri="{FF2B5EF4-FFF2-40B4-BE49-F238E27FC236}">
                <a16:creationId xmlns:a16="http://schemas.microsoft.com/office/drawing/2014/main" id="{D34A60A5-5511-4F9A-94FD-1497E8B54C26}"/>
              </a:ext>
            </a:extLst>
          </p:cNvPr>
          <p:cNvPicPr>
            <a:picLocks noChangeAspect="1"/>
          </p:cNvPicPr>
          <p:nvPr/>
        </p:nvPicPr>
        <p:blipFill rotWithShape="1">
          <a:blip r:embed="rId6">
            <a:extLst>
              <a:ext uri="{28A0092B-C50C-407E-A947-70E740481C1C}">
                <a14:useLocalDpi xmlns:a14="http://schemas.microsoft.com/office/drawing/2010/main" val="0"/>
              </a:ext>
            </a:extLst>
          </a:blip>
          <a:srcRect l="37051" t="34011" r="35752" b="42936"/>
          <a:stretch/>
        </p:blipFill>
        <p:spPr>
          <a:xfrm>
            <a:off x="1217589" y="1798633"/>
            <a:ext cx="1301952" cy="1191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28" grpId="0"/>
      <p:bldP spid="30" grpId="0" animBg="1"/>
      <p:bldP spid="31" grpId="0" animBg="1"/>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2" descr="Logo, company name&#10;&#10;Description automatically generated">
            <a:extLst>
              <a:ext uri="{FF2B5EF4-FFF2-40B4-BE49-F238E27FC236}">
                <a16:creationId xmlns:a16="http://schemas.microsoft.com/office/drawing/2014/main" id="{505656A8-855C-4159-8E42-780727E4B483}"/>
              </a:ext>
            </a:extLst>
          </p:cNvPr>
          <p:cNvPicPr/>
          <p:nvPr/>
        </p:nvPicPr>
        <p:blipFill rotWithShape="1">
          <a:blip r:embed="rId4"/>
          <a:srcRect l="3323" r="35838"/>
          <a:stretch/>
        </p:blipFill>
        <p:spPr>
          <a:xfrm>
            <a:off x="721359" y="689103"/>
            <a:ext cx="6634480" cy="5479794"/>
          </a:xfrm>
          <a:prstGeom prst="rect">
            <a:avLst/>
          </a:prstGeom>
        </p:spPr>
      </p:pic>
      <p:pic>
        <p:nvPicPr>
          <p:cNvPr id="7" name="1 Minute Timer- Nho">
            <a:hlinkClick r:id="" action="ppaction://media"/>
            <a:extLst>
              <a:ext uri="{FF2B5EF4-FFF2-40B4-BE49-F238E27FC236}">
                <a16:creationId xmlns:a16="http://schemas.microsoft.com/office/drawing/2014/main" id="{9C014BE8-7D23-4A45-BD34-9B435CAAE3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6373" y="4809788"/>
            <a:ext cx="2418081" cy="1359109"/>
          </a:xfrm>
          <a:prstGeom prst="rect">
            <a:avLst/>
          </a:prstGeom>
        </p:spPr>
      </p:pic>
      <p:sp>
        <p:nvSpPr>
          <p:cNvPr id="5" name="Cloud 4">
            <a:extLst>
              <a:ext uri="{FF2B5EF4-FFF2-40B4-BE49-F238E27FC236}">
                <a16:creationId xmlns:a16="http://schemas.microsoft.com/office/drawing/2014/main" id="{9075DBFD-A3EB-4390-9A31-4CD5C19691F2}"/>
              </a:ext>
            </a:extLst>
          </p:cNvPr>
          <p:cNvSpPr/>
          <p:nvPr/>
        </p:nvSpPr>
        <p:spPr>
          <a:xfrm>
            <a:off x="6583680" y="807720"/>
            <a:ext cx="4765040" cy="3398520"/>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913FCB-1C5B-4447-82C2-CD476D5EB109}"/>
              </a:ext>
            </a:extLst>
          </p:cNvPr>
          <p:cNvSpPr txBox="1"/>
          <p:nvPr/>
        </p:nvSpPr>
        <p:spPr>
          <a:xfrm>
            <a:off x="6964680" y="1635760"/>
            <a:ext cx="4003040" cy="1384995"/>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Hãy phác họa hình ảnh một con sông theo trí t</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ởng t</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ợng của em?</a:t>
            </a:r>
          </a:p>
        </p:txBody>
      </p:sp>
    </p:spTree>
    <p:extLst>
      <p:ext uri="{BB962C8B-B14F-4D97-AF65-F5344CB8AC3E}">
        <p14:creationId xmlns:p14="http://schemas.microsoft.com/office/powerpoint/2010/main" val="37953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80000">
                <p:cTn id="24" fill="hold" display="0">
                  <p:stCondLst>
                    <p:cond delay="indefinite"/>
                  </p:stCondLst>
                </p:cTn>
                <p:tgtEl>
                  <p:spTgt spid="7"/>
                </p:tgtEl>
              </p:cMediaNode>
            </p:video>
          </p:childTnLst>
        </p:cTn>
      </p:par>
    </p:tnLst>
    <p:bldLst>
      <p:bldP spid="5"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1467</Words>
  <Application>Microsoft Office PowerPoint</Application>
  <PresentationFormat>Widescreen</PresentationFormat>
  <Paragraphs>209</Paragraphs>
  <Slides>39</Slides>
  <Notes>3</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#9Slide07 IcielBC Cubano Normal</vt:lpstr>
      <vt:lpstr>Arial</vt:lpstr>
      <vt:lpstr>Calibri</vt:lpstr>
      <vt:lpstr>Calibri Light</vt:lpstr>
      <vt:lpstr>等线</vt:lpstr>
      <vt:lpstr>Kids</vt:lpstr>
      <vt:lpstr>Tahoma</vt:lpstr>
      <vt:lpstr>Times New Roman</vt:lpstr>
      <vt:lpstr>Wingdings</vt:lpstr>
      <vt:lpstr>Office Theme</vt:lpstr>
      <vt:lpstr>HỎI NHANH- ĐÁP GỌN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cp:revision>
  <dcterms:created xsi:type="dcterms:W3CDTF">2021-10-11T10:12:42Z</dcterms:created>
  <dcterms:modified xsi:type="dcterms:W3CDTF">2026-01-11T15:29:19Z</dcterms:modified>
</cp:coreProperties>
</file>