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B472B-7B24-4727-B568-455770E50616}"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2739879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B472B-7B24-4727-B568-455770E50616}"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3196178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B472B-7B24-4727-B568-455770E50616}"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321786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B472B-7B24-4727-B568-455770E50616}"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228435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F3B472B-7B24-4727-B568-455770E50616}"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1812311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3B472B-7B24-4727-B568-455770E50616}"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2143950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3B472B-7B24-4727-B568-455770E50616}" type="datetimeFigureOut">
              <a:rPr lang="en-US" smtClean="0"/>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184811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3B472B-7B24-4727-B568-455770E50616}" type="datetimeFigureOut">
              <a:rPr lang="en-US" smtClean="0"/>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1962503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B472B-7B24-4727-B568-455770E50616}" type="datetimeFigureOut">
              <a:rPr lang="en-US" smtClean="0"/>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449581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3B472B-7B24-4727-B568-455770E50616}"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2984300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F3B472B-7B24-4727-B568-455770E50616}"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EFED26-4DE5-4CE0-89B1-111581010359}" type="slidenum">
              <a:rPr lang="en-US" smtClean="0"/>
              <a:t>‹#›</a:t>
            </a:fld>
            <a:endParaRPr lang="en-US"/>
          </a:p>
        </p:txBody>
      </p:sp>
    </p:spTree>
    <p:extLst>
      <p:ext uri="{BB962C8B-B14F-4D97-AF65-F5344CB8AC3E}">
        <p14:creationId xmlns:p14="http://schemas.microsoft.com/office/powerpoint/2010/main" val="3530515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B472B-7B24-4727-B568-455770E50616}" type="datetimeFigureOut">
              <a:rPr lang="en-US" smtClean="0"/>
              <a:t>11/1/2026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EFED26-4DE5-4CE0-89B1-111581010359}" type="slidenum">
              <a:rPr lang="en-US" smtClean="0"/>
              <a:t>‹#›</a:t>
            </a:fld>
            <a:endParaRPr lang="en-US"/>
          </a:p>
        </p:txBody>
      </p:sp>
    </p:spTree>
    <p:extLst>
      <p:ext uri="{BB962C8B-B14F-4D97-AF65-F5344CB8AC3E}">
        <p14:creationId xmlns:p14="http://schemas.microsoft.com/office/powerpoint/2010/main" val="1867872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C761AE-CFD1-4034-8F5A-321553E6D67D}"/>
              </a:ext>
            </a:extLst>
          </p:cNvPr>
          <p:cNvSpPr/>
          <p:nvPr/>
        </p:nvSpPr>
        <p:spPr>
          <a:xfrm>
            <a:off x="0" y="3530600"/>
            <a:ext cx="12192000" cy="33274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endParaRPr lang="en-US" sz="2400">
              <a:solidFill>
                <a:prstClr val="white"/>
              </a:solidFill>
              <a:latin typeface="Calibri" panose="020F0502020204030204"/>
            </a:endParaRPr>
          </a:p>
        </p:txBody>
      </p:sp>
      <p:sp>
        <p:nvSpPr>
          <p:cNvPr id="26" name="Freeform 6">
            <a:extLst>
              <a:ext uri="{FF2B5EF4-FFF2-40B4-BE49-F238E27FC236}">
                <a16:creationId xmlns:a16="http://schemas.microsoft.com/office/drawing/2014/main" id="{507F1320-A2B0-4F14-A7C9-F86F3EC82262}"/>
              </a:ext>
            </a:extLst>
          </p:cNvPr>
          <p:cNvSpPr>
            <a:spLocks noChangeArrowheads="1"/>
          </p:cNvSpPr>
          <p:nvPr/>
        </p:nvSpPr>
        <p:spPr bwMode="auto">
          <a:xfrm>
            <a:off x="828653" y="1930802"/>
            <a:ext cx="2597484" cy="2437444"/>
          </a:xfrm>
          <a:custGeom>
            <a:avLst/>
            <a:gdLst>
              <a:gd name="T0" fmla="*/ 2956 w 2957"/>
              <a:gd name="T1" fmla="*/ 1477 h 2956"/>
              <a:gd name="T2" fmla="*/ 1478 w 2957"/>
              <a:gd name="T3" fmla="*/ 2955 h 2956"/>
              <a:gd name="T4" fmla="*/ 0 w 2957"/>
              <a:gd name="T5" fmla="*/ 1477 h 2956"/>
              <a:gd name="T6" fmla="*/ 1478 w 2957"/>
              <a:gd name="T7" fmla="*/ 0 h 2956"/>
              <a:gd name="T8" fmla="*/ 2956 w 2957"/>
              <a:gd name="T9" fmla="*/ 1477 h 2956"/>
            </a:gdLst>
            <a:ahLst/>
            <a:cxnLst>
              <a:cxn ang="0">
                <a:pos x="T0" y="T1"/>
              </a:cxn>
              <a:cxn ang="0">
                <a:pos x="T2" y="T3"/>
              </a:cxn>
              <a:cxn ang="0">
                <a:pos x="T4" y="T5"/>
              </a:cxn>
              <a:cxn ang="0">
                <a:pos x="T6" y="T7"/>
              </a:cxn>
              <a:cxn ang="0">
                <a:pos x="T8" y="T9"/>
              </a:cxn>
            </a:cxnLst>
            <a:rect l="0" t="0" r="r" b="b"/>
            <a:pathLst>
              <a:path w="2957" h="2956">
                <a:moveTo>
                  <a:pt x="2956" y="1477"/>
                </a:moveTo>
                <a:cubicBezTo>
                  <a:pt x="2956" y="2294"/>
                  <a:pt x="2294" y="2955"/>
                  <a:pt x="1478" y="2955"/>
                </a:cubicBezTo>
                <a:cubicBezTo>
                  <a:pt x="662" y="2955"/>
                  <a:pt x="0" y="2294"/>
                  <a:pt x="0" y="1477"/>
                </a:cubicBezTo>
                <a:cubicBezTo>
                  <a:pt x="0" y="662"/>
                  <a:pt x="662" y="0"/>
                  <a:pt x="1478" y="0"/>
                </a:cubicBezTo>
                <a:cubicBezTo>
                  <a:pt x="2294" y="0"/>
                  <a:pt x="2956" y="662"/>
                  <a:pt x="2956" y="1477"/>
                </a:cubicBezTo>
              </a:path>
            </a:pathLst>
          </a:custGeom>
          <a:solidFill>
            <a:schemeClr val="bg1"/>
          </a:solidFill>
          <a:ln w="38100">
            <a:solidFill>
              <a:srgbClr val="00B050"/>
            </a:solidFill>
            <a:prstDash val="sysDot"/>
          </a:ln>
          <a:effectLst/>
        </p:spPr>
        <p:txBody>
          <a:bodyPr wrap="none" anchor="ctr"/>
          <a:lstStyle/>
          <a:p>
            <a:pPr algn="ctr" defTabSz="914263">
              <a:defRPr/>
            </a:pPr>
            <a:endParaRPr lang="en-US" sz="3200" kern="0">
              <a:solidFill>
                <a:srgbClr val="008000"/>
              </a:solidFill>
              <a:latin typeface="#9Slide07 IcielBaliho Script" pitchFamily="2" charset="0"/>
            </a:endParaRPr>
          </a:p>
        </p:txBody>
      </p:sp>
      <p:sp>
        <p:nvSpPr>
          <p:cNvPr id="28" name="Freeform 6">
            <a:extLst>
              <a:ext uri="{FF2B5EF4-FFF2-40B4-BE49-F238E27FC236}">
                <a16:creationId xmlns:a16="http://schemas.microsoft.com/office/drawing/2014/main" id="{9CD50F39-252F-43CC-861F-109DD3C41BB6}"/>
              </a:ext>
            </a:extLst>
          </p:cNvPr>
          <p:cNvSpPr>
            <a:spLocks noChangeArrowheads="1"/>
          </p:cNvSpPr>
          <p:nvPr/>
        </p:nvSpPr>
        <p:spPr bwMode="auto">
          <a:xfrm>
            <a:off x="4936826" y="2028680"/>
            <a:ext cx="2567381" cy="2464597"/>
          </a:xfrm>
          <a:custGeom>
            <a:avLst/>
            <a:gdLst>
              <a:gd name="T0" fmla="*/ 2956 w 2957"/>
              <a:gd name="T1" fmla="*/ 1477 h 2956"/>
              <a:gd name="T2" fmla="*/ 1478 w 2957"/>
              <a:gd name="T3" fmla="*/ 2955 h 2956"/>
              <a:gd name="T4" fmla="*/ 0 w 2957"/>
              <a:gd name="T5" fmla="*/ 1477 h 2956"/>
              <a:gd name="T6" fmla="*/ 1478 w 2957"/>
              <a:gd name="T7" fmla="*/ 0 h 2956"/>
              <a:gd name="T8" fmla="*/ 2956 w 2957"/>
              <a:gd name="T9" fmla="*/ 1477 h 2956"/>
            </a:gdLst>
            <a:ahLst/>
            <a:cxnLst>
              <a:cxn ang="0">
                <a:pos x="T0" y="T1"/>
              </a:cxn>
              <a:cxn ang="0">
                <a:pos x="T2" y="T3"/>
              </a:cxn>
              <a:cxn ang="0">
                <a:pos x="T4" y="T5"/>
              </a:cxn>
              <a:cxn ang="0">
                <a:pos x="T6" y="T7"/>
              </a:cxn>
              <a:cxn ang="0">
                <a:pos x="T8" y="T9"/>
              </a:cxn>
            </a:cxnLst>
            <a:rect l="0" t="0" r="r" b="b"/>
            <a:pathLst>
              <a:path w="2957" h="2956">
                <a:moveTo>
                  <a:pt x="2956" y="1477"/>
                </a:moveTo>
                <a:cubicBezTo>
                  <a:pt x="2956" y="2294"/>
                  <a:pt x="2294" y="2955"/>
                  <a:pt x="1478" y="2955"/>
                </a:cubicBezTo>
                <a:cubicBezTo>
                  <a:pt x="662" y="2955"/>
                  <a:pt x="0" y="2294"/>
                  <a:pt x="0" y="1477"/>
                </a:cubicBezTo>
                <a:cubicBezTo>
                  <a:pt x="0" y="662"/>
                  <a:pt x="662" y="0"/>
                  <a:pt x="1478" y="0"/>
                </a:cubicBezTo>
                <a:cubicBezTo>
                  <a:pt x="2294" y="0"/>
                  <a:pt x="2956" y="662"/>
                  <a:pt x="2956" y="1477"/>
                </a:cubicBezTo>
              </a:path>
            </a:pathLst>
          </a:custGeom>
          <a:solidFill>
            <a:schemeClr val="bg1"/>
          </a:solidFill>
          <a:ln w="38100">
            <a:solidFill>
              <a:srgbClr val="00B050"/>
            </a:solidFill>
            <a:prstDash val="sysDot"/>
          </a:ln>
          <a:effectLst/>
        </p:spPr>
        <p:txBody>
          <a:bodyPr wrap="none" anchor="ctr"/>
          <a:lstStyle/>
          <a:p>
            <a:pPr algn="ctr" defTabSz="914263">
              <a:defRPr/>
            </a:pPr>
            <a:endParaRPr lang="en-US" sz="3200" kern="0">
              <a:solidFill>
                <a:srgbClr val="008000"/>
              </a:solidFill>
              <a:latin typeface="#9Slide07 IcielBaliho Script" pitchFamily="2" charset="0"/>
            </a:endParaRPr>
          </a:p>
        </p:txBody>
      </p:sp>
      <p:sp>
        <p:nvSpPr>
          <p:cNvPr id="29" name="Freeform 6">
            <a:extLst>
              <a:ext uri="{FF2B5EF4-FFF2-40B4-BE49-F238E27FC236}">
                <a16:creationId xmlns:a16="http://schemas.microsoft.com/office/drawing/2014/main" id="{1BC1CC43-B8B8-424F-8202-E88CC852F483}"/>
              </a:ext>
            </a:extLst>
          </p:cNvPr>
          <p:cNvSpPr>
            <a:spLocks noChangeArrowheads="1"/>
          </p:cNvSpPr>
          <p:nvPr/>
        </p:nvSpPr>
        <p:spPr bwMode="auto">
          <a:xfrm>
            <a:off x="8737600" y="2048874"/>
            <a:ext cx="2462581" cy="2352105"/>
          </a:xfrm>
          <a:custGeom>
            <a:avLst/>
            <a:gdLst>
              <a:gd name="T0" fmla="*/ 2956 w 2957"/>
              <a:gd name="T1" fmla="*/ 1477 h 2956"/>
              <a:gd name="T2" fmla="*/ 1478 w 2957"/>
              <a:gd name="T3" fmla="*/ 2955 h 2956"/>
              <a:gd name="T4" fmla="*/ 0 w 2957"/>
              <a:gd name="T5" fmla="*/ 1477 h 2956"/>
              <a:gd name="T6" fmla="*/ 1478 w 2957"/>
              <a:gd name="T7" fmla="*/ 0 h 2956"/>
              <a:gd name="T8" fmla="*/ 2956 w 2957"/>
              <a:gd name="T9" fmla="*/ 1477 h 2956"/>
            </a:gdLst>
            <a:ahLst/>
            <a:cxnLst>
              <a:cxn ang="0">
                <a:pos x="T0" y="T1"/>
              </a:cxn>
              <a:cxn ang="0">
                <a:pos x="T2" y="T3"/>
              </a:cxn>
              <a:cxn ang="0">
                <a:pos x="T4" y="T5"/>
              </a:cxn>
              <a:cxn ang="0">
                <a:pos x="T6" y="T7"/>
              </a:cxn>
              <a:cxn ang="0">
                <a:pos x="T8" y="T9"/>
              </a:cxn>
            </a:cxnLst>
            <a:rect l="0" t="0" r="r" b="b"/>
            <a:pathLst>
              <a:path w="2957" h="2956">
                <a:moveTo>
                  <a:pt x="2956" y="1477"/>
                </a:moveTo>
                <a:cubicBezTo>
                  <a:pt x="2956" y="2294"/>
                  <a:pt x="2294" y="2955"/>
                  <a:pt x="1478" y="2955"/>
                </a:cubicBezTo>
                <a:cubicBezTo>
                  <a:pt x="662" y="2955"/>
                  <a:pt x="0" y="2294"/>
                  <a:pt x="0" y="1477"/>
                </a:cubicBezTo>
                <a:cubicBezTo>
                  <a:pt x="0" y="662"/>
                  <a:pt x="662" y="0"/>
                  <a:pt x="1478" y="0"/>
                </a:cubicBezTo>
                <a:cubicBezTo>
                  <a:pt x="2294" y="0"/>
                  <a:pt x="2956" y="662"/>
                  <a:pt x="2956" y="1477"/>
                </a:cubicBezTo>
              </a:path>
            </a:pathLst>
          </a:custGeom>
          <a:solidFill>
            <a:schemeClr val="bg1"/>
          </a:solidFill>
          <a:ln w="38100">
            <a:solidFill>
              <a:srgbClr val="00B050"/>
            </a:solidFill>
            <a:prstDash val="sysDot"/>
          </a:ln>
          <a:effectLst/>
        </p:spPr>
        <p:txBody>
          <a:bodyPr wrap="none" anchor="ctr"/>
          <a:lstStyle/>
          <a:p>
            <a:pPr algn="ctr" defTabSz="914263">
              <a:defRPr/>
            </a:pPr>
            <a:endParaRPr lang="en-US" sz="3200" kern="0">
              <a:solidFill>
                <a:srgbClr val="008000"/>
              </a:solidFill>
              <a:latin typeface="#9Slide07 IcielBaliho Script" pitchFamily="2" charset="0"/>
            </a:endParaRPr>
          </a:p>
        </p:txBody>
      </p:sp>
      <p:sp>
        <p:nvSpPr>
          <p:cNvPr id="6" name="Rectangle: Rounded Corners 5">
            <a:extLst>
              <a:ext uri="{FF2B5EF4-FFF2-40B4-BE49-F238E27FC236}">
                <a16:creationId xmlns:a16="http://schemas.microsoft.com/office/drawing/2014/main" id="{2E4A3FFA-F357-44E5-B0DB-BE15E6335548}"/>
              </a:ext>
            </a:extLst>
          </p:cNvPr>
          <p:cNvSpPr/>
          <p:nvPr/>
        </p:nvSpPr>
        <p:spPr>
          <a:xfrm>
            <a:off x="1778000" y="131375"/>
            <a:ext cx="8331200" cy="1117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61"/>
            <a:r>
              <a:rPr lang="en-US" sz="5867">
                <a:solidFill>
                  <a:srgbClr val="00B050"/>
                </a:solidFill>
                <a:latin typeface="#9Slide07 IcielCadena" panose="02000503000000020004" pitchFamily="2" charset="0"/>
              </a:rPr>
              <a:t>2. Các khu vực địa hình</a:t>
            </a:r>
          </a:p>
        </p:txBody>
      </p:sp>
      <p:pic>
        <p:nvPicPr>
          <p:cNvPr id="8" name="Picture 7">
            <a:extLst>
              <a:ext uri="{FF2B5EF4-FFF2-40B4-BE49-F238E27FC236}">
                <a16:creationId xmlns:a16="http://schemas.microsoft.com/office/drawing/2014/main" id="{8D491A0E-2562-451C-AA95-5966EEB10BEC}"/>
              </a:ext>
            </a:extLst>
          </p:cNvPr>
          <p:cNvPicPr>
            <a:picLocks noChangeAspect="1"/>
          </p:cNvPicPr>
          <p:nvPr/>
        </p:nvPicPr>
        <p:blipFill>
          <a:blip r:embed="rId2"/>
          <a:stretch>
            <a:fillRect/>
          </a:stretch>
        </p:blipFill>
        <p:spPr>
          <a:xfrm>
            <a:off x="846795" y="1930802"/>
            <a:ext cx="2579341" cy="2415961"/>
          </a:xfrm>
          <a:prstGeom prst="ellipse">
            <a:avLst/>
          </a:prstGeom>
        </p:spPr>
      </p:pic>
      <p:pic>
        <p:nvPicPr>
          <p:cNvPr id="3074" name="Picture 2" descr="TOP 25 bài tả cánh đồng lúa chín quê em - Tập làm văn lớp 5">
            <a:extLst>
              <a:ext uri="{FF2B5EF4-FFF2-40B4-BE49-F238E27FC236}">
                <a16:creationId xmlns:a16="http://schemas.microsoft.com/office/drawing/2014/main" id="{7CF36CB1-8C64-40FE-9E31-CA1CAAA01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226" y="2066814"/>
            <a:ext cx="2462581" cy="2426461"/>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C064CB2-EEDF-4676-9371-98A8207F136C}"/>
              </a:ext>
            </a:extLst>
          </p:cNvPr>
          <p:cNvPicPr>
            <a:picLocks noChangeAspect="1"/>
          </p:cNvPicPr>
          <p:nvPr/>
        </p:nvPicPr>
        <p:blipFill>
          <a:blip r:embed="rId4"/>
          <a:stretch>
            <a:fillRect/>
          </a:stretch>
        </p:blipFill>
        <p:spPr>
          <a:xfrm>
            <a:off x="8784162" y="2066814"/>
            <a:ext cx="2369457" cy="2279949"/>
          </a:xfrm>
          <a:prstGeom prst="ellipse">
            <a:avLst/>
          </a:prstGeom>
        </p:spPr>
      </p:pic>
      <p:sp>
        <p:nvSpPr>
          <p:cNvPr id="10" name="Rectangle 9">
            <a:extLst>
              <a:ext uri="{FF2B5EF4-FFF2-40B4-BE49-F238E27FC236}">
                <a16:creationId xmlns:a16="http://schemas.microsoft.com/office/drawing/2014/main" id="{2571237A-FA97-4723-8855-54D3C9BC9FE4}"/>
              </a:ext>
            </a:extLst>
          </p:cNvPr>
          <p:cNvSpPr/>
          <p:nvPr/>
        </p:nvSpPr>
        <p:spPr>
          <a:xfrm>
            <a:off x="-1060212" y="4548730"/>
            <a:ext cx="6096000" cy="1405641"/>
          </a:xfrm>
          <a:prstGeom prst="rect">
            <a:avLst/>
          </a:prstGeom>
        </p:spPr>
        <p:txBody>
          <a:bodyPr>
            <a:spAutoFit/>
          </a:bodyPr>
          <a:lstStyle/>
          <a:p>
            <a:pPr algn="ctr" defTabSz="914263">
              <a:defRPr/>
            </a:pPr>
            <a:r>
              <a:rPr lang="en-US" sz="4267" kern="0">
                <a:solidFill>
                  <a:prstClr val="white"/>
                </a:solidFill>
                <a:latin typeface="#9Slide07 IcielBaliho Script" pitchFamily="2" charset="0"/>
              </a:rPr>
              <a:t>a</a:t>
            </a:r>
            <a:r>
              <a:rPr lang="vi-VN" sz="4267" kern="0">
                <a:solidFill>
                  <a:prstClr val="white"/>
                </a:solidFill>
                <a:latin typeface="#9Slide07 IcielBaliho Script" pitchFamily="2" charset="0"/>
              </a:rPr>
              <a:t>.</a:t>
            </a:r>
            <a:r>
              <a:rPr lang="en-US" sz="4267" kern="0">
                <a:solidFill>
                  <a:prstClr val="white"/>
                </a:solidFill>
                <a:latin typeface="#9Slide07 IcielBaliho Script" pitchFamily="2" charset="0"/>
              </a:rPr>
              <a:t> Địa hình</a:t>
            </a:r>
            <a:endParaRPr lang="vi-VN" sz="4267" kern="0">
              <a:solidFill>
                <a:prstClr val="white"/>
              </a:solidFill>
              <a:latin typeface="#9Slide07 IcielBaliho Script" pitchFamily="2" charset="0"/>
            </a:endParaRPr>
          </a:p>
          <a:p>
            <a:pPr algn="ctr" defTabSz="914263">
              <a:defRPr/>
            </a:pPr>
            <a:r>
              <a:rPr lang="vi-VN" sz="4267" kern="0">
                <a:solidFill>
                  <a:prstClr val="white"/>
                </a:solidFill>
                <a:latin typeface="#9Slide07 IcielBaliho Script" pitchFamily="2" charset="0"/>
              </a:rPr>
              <a:t>đồi núi</a:t>
            </a:r>
            <a:endParaRPr lang="en-US" sz="4267" kern="0">
              <a:solidFill>
                <a:prstClr val="white"/>
              </a:solidFill>
              <a:latin typeface="#9Slide07 IcielBaliho Script" pitchFamily="2" charset="0"/>
            </a:endParaRPr>
          </a:p>
        </p:txBody>
      </p:sp>
      <p:sp>
        <p:nvSpPr>
          <p:cNvPr id="11" name="Rectangle 10">
            <a:extLst>
              <a:ext uri="{FF2B5EF4-FFF2-40B4-BE49-F238E27FC236}">
                <a16:creationId xmlns:a16="http://schemas.microsoft.com/office/drawing/2014/main" id="{8143FE50-12E3-4516-A134-357A2B819F86}"/>
              </a:ext>
            </a:extLst>
          </p:cNvPr>
          <p:cNvSpPr/>
          <p:nvPr/>
        </p:nvSpPr>
        <p:spPr>
          <a:xfrm>
            <a:off x="3251200" y="4604180"/>
            <a:ext cx="6096000" cy="1405641"/>
          </a:xfrm>
          <a:prstGeom prst="rect">
            <a:avLst/>
          </a:prstGeom>
        </p:spPr>
        <p:txBody>
          <a:bodyPr>
            <a:spAutoFit/>
          </a:bodyPr>
          <a:lstStyle/>
          <a:p>
            <a:pPr algn="ctr" defTabSz="914263">
              <a:defRPr/>
            </a:pPr>
            <a:r>
              <a:rPr lang="en-US" sz="4267" kern="0">
                <a:solidFill>
                  <a:prstClr val="white"/>
                </a:solidFill>
                <a:latin typeface="#9Slide07 IcielBaliho Script" pitchFamily="2" charset="0"/>
              </a:rPr>
              <a:t>b</a:t>
            </a:r>
            <a:r>
              <a:rPr lang="vi-VN" sz="4267" kern="0">
                <a:solidFill>
                  <a:prstClr val="white"/>
                </a:solidFill>
                <a:latin typeface="#9Slide07 IcielBaliho Script" pitchFamily="2" charset="0"/>
              </a:rPr>
              <a:t>. </a:t>
            </a:r>
            <a:r>
              <a:rPr lang="en-US" sz="4267" kern="0">
                <a:solidFill>
                  <a:prstClr val="white"/>
                </a:solidFill>
                <a:latin typeface="#9Slide07 IcielBaliho Script" pitchFamily="2" charset="0"/>
              </a:rPr>
              <a:t>Địa hình</a:t>
            </a:r>
            <a:endParaRPr lang="vi-VN" sz="4267" kern="0">
              <a:solidFill>
                <a:prstClr val="white"/>
              </a:solidFill>
              <a:latin typeface="#9Slide07 IcielBaliho Script" pitchFamily="2" charset="0"/>
            </a:endParaRPr>
          </a:p>
          <a:p>
            <a:pPr algn="ctr" defTabSz="914263">
              <a:defRPr/>
            </a:pPr>
            <a:r>
              <a:rPr lang="vi-VN" sz="4267" kern="0">
                <a:solidFill>
                  <a:prstClr val="white"/>
                </a:solidFill>
                <a:latin typeface="#9Slide07 IcielBaliho Script" pitchFamily="2" charset="0"/>
              </a:rPr>
              <a:t>đồng bằng</a:t>
            </a:r>
            <a:endParaRPr lang="en-US" sz="4267" kern="0">
              <a:solidFill>
                <a:prstClr val="white"/>
              </a:solidFill>
              <a:latin typeface="#9Slide07 IcielBaliho Script" pitchFamily="2" charset="0"/>
            </a:endParaRPr>
          </a:p>
        </p:txBody>
      </p:sp>
      <p:sp>
        <p:nvSpPr>
          <p:cNvPr id="12" name="Rectangle 11">
            <a:extLst>
              <a:ext uri="{FF2B5EF4-FFF2-40B4-BE49-F238E27FC236}">
                <a16:creationId xmlns:a16="http://schemas.microsoft.com/office/drawing/2014/main" id="{5ADCD239-AB21-472F-878C-20D64E780BD4}"/>
              </a:ext>
            </a:extLst>
          </p:cNvPr>
          <p:cNvSpPr/>
          <p:nvPr/>
        </p:nvSpPr>
        <p:spPr>
          <a:xfrm>
            <a:off x="6938761" y="4402212"/>
            <a:ext cx="6096000" cy="2062296"/>
          </a:xfrm>
          <a:prstGeom prst="rect">
            <a:avLst/>
          </a:prstGeom>
        </p:spPr>
        <p:txBody>
          <a:bodyPr>
            <a:spAutoFit/>
          </a:bodyPr>
          <a:lstStyle/>
          <a:p>
            <a:pPr algn="ctr" defTabSz="914263">
              <a:defRPr/>
            </a:pPr>
            <a:r>
              <a:rPr lang="en-US" sz="4267" kern="0">
                <a:solidFill>
                  <a:prstClr val="white"/>
                </a:solidFill>
                <a:latin typeface="#9Slide07 IcielBaliho Script" pitchFamily="2" charset="0"/>
              </a:rPr>
              <a:t>c</a:t>
            </a:r>
            <a:r>
              <a:rPr lang="vi-VN" sz="4267" kern="0">
                <a:solidFill>
                  <a:prstClr val="white"/>
                </a:solidFill>
                <a:latin typeface="#9Slide07 IcielBaliho Script" pitchFamily="2" charset="0"/>
              </a:rPr>
              <a:t>. Địa hình bờ </a:t>
            </a:r>
          </a:p>
          <a:p>
            <a:pPr algn="ctr" defTabSz="914263">
              <a:defRPr/>
            </a:pPr>
            <a:r>
              <a:rPr lang="vi-VN" sz="4267" kern="0">
                <a:solidFill>
                  <a:prstClr val="white"/>
                </a:solidFill>
                <a:latin typeface="#9Slide07 IcielBaliho Script" pitchFamily="2" charset="0"/>
              </a:rPr>
              <a:t>biển và thềm </a:t>
            </a:r>
          </a:p>
          <a:p>
            <a:pPr algn="ctr" defTabSz="914263">
              <a:defRPr/>
            </a:pPr>
            <a:r>
              <a:rPr lang="vi-VN" sz="4267" kern="0">
                <a:solidFill>
                  <a:prstClr val="white"/>
                </a:solidFill>
                <a:latin typeface="#9Slide07 IcielBaliho Script" pitchFamily="2" charset="0"/>
              </a:rPr>
              <a:t>lục địa </a:t>
            </a:r>
            <a:endParaRPr lang="en-US" sz="4267">
              <a:solidFill>
                <a:prstClr val="white"/>
              </a:solidFill>
              <a:latin typeface="Calibri" panose="020F0502020204030204"/>
            </a:endParaRPr>
          </a:p>
        </p:txBody>
      </p:sp>
    </p:spTree>
    <p:extLst>
      <p:ext uri="{BB962C8B-B14F-4D97-AF65-F5344CB8AC3E}">
        <p14:creationId xmlns:p14="http://schemas.microsoft.com/office/powerpoint/2010/main" val="3078934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p:cTn id="16" dur="1000" fill="hold"/>
                                        <p:tgtEl>
                                          <p:spTgt spid="3074"/>
                                        </p:tgtEl>
                                        <p:attrNameLst>
                                          <p:attrName>ppt_w</p:attrName>
                                        </p:attrNameLst>
                                      </p:cBhvr>
                                      <p:tavLst>
                                        <p:tav tm="0">
                                          <p:val>
                                            <p:fltVal val="0"/>
                                          </p:val>
                                        </p:tav>
                                        <p:tav tm="100000">
                                          <p:val>
                                            <p:strVal val="#ppt_w"/>
                                          </p:val>
                                        </p:tav>
                                      </p:tavLst>
                                    </p:anim>
                                    <p:anim calcmode="lin" valueType="num">
                                      <p:cBhvr>
                                        <p:cTn id="17" dur="1000" fill="hold"/>
                                        <p:tgtEl>
                                          <p:spTgt spid="3074"/>
                                        </p:tgtEl>
                                        <p:attrNameLst>
                                          <p:attrName>ppt_h</p:attrName>
                                        </p:attrNameLst>
                                      </p:cBhvr>
                                      <p:tavLst>
                                        <p:tav tm="0">
                                          <p:val>
                                            <p:fltVal val="0"/>
                                          </p:val>
                                        </p:tav>
                                        <p:tav tm="100000">
                                          <p:val>
                                            <p:strVal val="#ppt_h"/>
                                          </p:val>
                                        </p:tav>
                                      </p:tavLst>
                                    </p:anim>
                                    <p:animEffect transition="in" filter="fade">
                                      <p:cBhvr>
                                        <p:cTn id="18" dur="1000"/>
                                        <p:tgtEl>
                                          <p:spTgt spid="3074"/>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Effect transition="in" filter="fade">
                                      <p:cBhvr>
                                        <p:cTn id="27" dur="1000"/>
                                        <p:tgtEl>
                                          <p:spTgt spid="9"/>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Đèo Ngang con đèo đậm chất thơ và lãng mạn nhất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5942480" cy="307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7257" y="2436455"/>
            <a:ext cx="2641600" cy="666977"/>
          </a:xfrm>
          <a:prstGeom prst="rect">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1219261" eaLnBrk="1" hangingPunct="1">
              <a:spcBef>
                <a:spcPct val="50000"/>
              </a:spcBef>
            </a:pPr>
            <a:r>
              <a:rPr lang="en-US" sz="3734">
                <a:solidFill>
                  <a:srgbClr val="0033CC"/>
                </a:solidFill>
                <a:latin typeface="#9Slide07 IcielBaliho Script" pitchFamily="2" charset="0"/>
              </a:rPr>
              <a:t>Đèo Ngang</a:t>
            </a:r>
          </a:p>
        </p:txBody>
      </p:sp>
      <p:pic>
        <p:nvPicPr>
          <p:cNvPr id="5" name="Picture 4" descr="Lao Bao diem du lich day tiem nang - Hội Đồng Hương Quảng Trị -  DongHuongQuangTri.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7585"/>
            <a:ext cx="6012331" cy="380041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31881" y="6160374"/>
            <a:ext cx="2641600" cy="1241622"/>
          </a:xfrm>
          <a:prstGeom prst="rect">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1219261" eaLnBrk="1" hangingPunct="1">
              <a:spcBef>
                <a:spcPct val="50000"/>
              </a:spcBef>
            </a:pPr>
            <a:r>
              <a:rPr lang="en-US" sz="3734">
                <a:solidFill>
                  <a:srgbClr val="0033CC"/>
                </a:solidFill>
                <a:latin typeface="#9Slide07 IcielBaliho Script" pitchFamily="2" charset="0"/>
              </a:rPr>
              <a:t>Đèo Lao Bảo</a:t>
            </a:r>
          </a:p>
        </p:txBody>
      </p:sp>
      <p:pic>
        <p:nvPicPr>
          <p:cNvPr id="7" name="Picture 8" descr="Báo Đà Nẵng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481" y="-1"/>
            <a:ext cx="6249520" cy="33782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ải Vân trong ánh bình minh 'hầm xuyên nú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480" y="3072525"/>
            <a:ext cx="6249520" cy="37854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a:extLst>
              <a:ext uri="{FF2B5EF4-FFF2-40B4-BE49-F238E27FC236}">
                <a16:creationId xmlns:a16="http://schemas.microsoft.com/office/drawing/2014/main" id="{1153CD6D-30D9-4A33-9B8F-A6B466FEEE12}"/>
              </a:ext>
            </a:extLst>
          </p:cNvPr>
          <p:cNvSpPr txBox="1">
            <a:spLocks noChangeArrowheads="1"/>
          </p:cNvSpPr>
          <p:nvPr/>
        </p:nvSpPr>
        <p:spPr bwMode="auto">
          <a:xfrm>
            <a:off x="5968606" y="2428277"/>
            <a:ext cx="2641600" cy="1241622"/>
          </a:xfrm>
          <a:prstGeom prst="rect">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1219261" eaLnBrk="1" hangingPunct="1">
              <a:spcBef>
                <a:spcPct val="50000"/>
              </a:spcBef>
            </a:pPr>
            <a:r>
              <a:rPr lang="en-US" sz="3734">
                <a:solidFill>
                  <a:srgbClr val="0033CC"/>
                </a:solidFill>
                <a:latin typeface="#9Slide07 IcielBaliho Script" pitchFamily="2" charset="0"/>
              </a:rPr>
              <a:t>Đèo Hải Vân</a:t>
            </a:r>
          </a:p>
        </p:txBody>
      </p:sp>
    </p:spTree>
    <p:extLst>
      <p:ext uri="{BB962C8B-B14F-4D97-AF65-F5344CB8AC3E}">
        <p14:creationId xmlns:p14="http://schemas.microsoft.com/office/powerpoint/2010/main" val="550095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9" name="Freeform 3"/>
          <p:cNvSpPr>
            <a:spLocks/>
          </p:cNvSpPr>
          <p:nvPr/>
        </p:nvSpPr>
        <p:spPr bwMode="auto">
          <a:xfrm>
            <a:off x="1016001" y="109498"/>
            <a:ext cx="1625600" cy="1035092"/>
          </a:xfrm>
          <a:custGeom>
            <a:avLst/>
            <a:gdLst>
              <a:gd name="T0" fmla="*/ 2147483647 w 1134"/>
              <a:gd name="T1" fmla="*/ 2147483647 h 625"/>
              <a:gd name="T2" fmla="*/ 2147483647 w 1134"/>
              <a:gd name="T3" fmla="*/ 2147483647 h 625"/>
              <a:gd name="T4" fmla="*/ 2147483647 w 1134"/>
              <a:gd name="T5" fmla="*/ 2147483647 h 625"/>
              <a:gd name="T6" fmla="*/ 2147483647 w 1134"/>
              <a:gd name="T7" fmla="*/ 2147483647 h 625"/>
              <a:gd name="T8" fmla="*/ 2147483647 w 1134"/>
              <a:gd name="T9" fmla="*/ 2147483647 h 625"/>
              <a:gd name="T10" fmla="*/ 2147483647 w 1134"/>
              <a:gd name="T11" fmla="*/ 2147483647 h 625"/>
              <a:gd name="T12" fmla="*/ 2147483647 w 1134"/>
              <a:gd name="T13" fmla="*/ 2147483647 h 625"/>
              <a:gd name="T14" fmla="*/ 2147483647 w 1134"/>
              <a:gd name="T15" fmla="*/ 2147483647 h 625"/>
              <a:gd name="T16" fmla="*/ 2147483647 w 1134"/>
              <a:gd name="T17" fmla="*/ 2147483647 h 625"/>
              <a:gd name="T18" fmla="*/ 2147483647 w 1134"/>
              <a:gd name="T19" fmla="*/ 2147483647 h 625"/>
              <a:gd name="T20" fmla="*/ 2147483647 w 1134"/>
              <a:gd name="T21" fmla="*/ 2147483647 h 625"/>
              <a:gd name="T22" fmla="*/ 2147483647 w 1134"/>
              <a:gd name="T23" fmla="*/ 2147483647 h 625"/>
              <a:gd name="T24" fmla="*/ 2147483647 w 1134"/>
              <a:gd name="T25" fmla="*/ 2147483647 h 625"/>
              <a:gd name="T26" fmla="*/ 2147483647 w 1134"/>
              <a:gd name="T27" fmla="*/ 2147483647 h 625"/>
              <a:gd name="T28" fmla="*/ 2147483647 w 1134"/>
              <a:gd name="T29" fmla="*/ 2147483647 h 625"/>
              <a:gd name="T30" fmla="*/ 2147483647 w 1134"/>
              <a:gd name="T31" fmla="*/ 2147483647 h 625"/>
              <a:gd name="T32" fmla="*/ 2147483647 w 1134"/>
              <a:gd name="T33" fmla="*/ 0 h 625"/>
              <a:gd name="T34" fmla="*/ 2147483647 w 1134"/>
              <a:gd name="T35" fmla="*/ 2147483647 h 625"/>
              <a:gd name="T36" fmla="*/ 2147483647 w 1134"/>
              <a:gd name="T37" fmla="*/ 2147483647 h 625"/>
              <a:gd name="T38" fmla="*/ 2147483647 w 1134"/>
              <a:gd name="T39" fmla="*/ 2147483647 h 625"/>
              <a:gd name="T40" fmla="*/ 2147483647 w 1134"/>
              <a:gd name="T41" fmla="*/ 2147483647 h 625"/>
              <a:gd name="T42" fmla="*/ 2147483647 w 1134"/>
              <a:gd name="T43" fmla="*/ 2147483647 h 625"/>
              <a:gd name="T44" fmla="*/ 0 w 1134"/>
              <a:gd name="T45" fmla="*/ 2147483647 h 625"/>
              <a:gd name="T46" fmla="*/ 2147483647 w 1134"/>
              <a:gd name="T47" fmla="*/ 2147483647 h 625"/>
              <a:gd name="T48" fmla="*/ 2147483647 w 1134"/>
              <a:gd name="T49" fmla="*/ 2147483647 h 625"/>
              <a:gd name="T50" fmla="*/ 2147483647 w 1134"/>
              <a:gd name="T51" fmla="*/ 2147483647 h 625"/>
              <a:gd name="T52" fmla="*/ 2147483647 w 1134"/>
              <a:gd name="T53" fmla="*/ 2147483647 h 625"/>
              <a:gd name="T54" fmla="*/ 2147483647 w 1134"/>
              <a:gd name="T55" fmla="*/ 2147483647 h 625"/>
              <a:gd name="T56" fmla="*/ 2147483647 w 1134"/>
              <a:gd name="T57" fmla="*/ 2147483647 h 625"/>
              <a:gd name="T58" fmla="*/ 2147483647 w 1134"/>
              <a:gd name="T59" fmla="*/ 2147483647 h 625"/>
              <a:gd name="T60" fmla="*/ 2147483647 w 1134"/>
              <a:gd name="T61" fmla="*/ 2147483647 h 625"/>
              <a:gd name="T62" fmla="*/ 2147483647 w 1134"/>
              <a:gd name="T63" fmla="*/ 2147483647 h 625"/>
              <a:gd name="T64" fmla="*/ 2147483647 w 1134"/>
              <a:gd name="T65" fmla="*/ 2147483647 h 625"/>
              <a:gd name="T66" fmla="*/ 2147483647 w 1134"/>
              <a:gd name="T67" fmla="*/ 2147483647 h 625"/>
              <a:gd name="T68" fmla="*/ 2147483647 w 1134"/>
              <a:gd name="T69" fmla="*/ 2147483647 h 625"/>
              <a:gd name="T70" fmla="*/ 2147483647 w 1134"/>
              <a:gd name="T71" fmla="*/ 2147483647 h 625"/>
              <a:gd name="T72" fmla="*/ 2147483647 w 1134"/>
              <a:gd name="T73" fmla="*/ 2147483647 h 625"/>
              <a:gd name="T74" fmla="*/ 2147483647 w 1134"/>
              <a:gd name="T75" fmla="*/ 2147483647 h 625"/>
              <a:gd name="T76" fmla="*/ 2147483647 w 1134"/>
              <a:gd name="T77" fmla="*/ 2147483647 h 625"/>
              <a:gd name="T78" fmla="*/ 2147483647 w 1134"/>
              <a:gd name="T79" fmla="*/ 2147483647 h 625"/>
              <a:gd name="T80" fmla="*/ 2147483647 w 1134"/>
              <a:gd name="T81" fmla="*/ 2147483647 h 625"/>
              <a:gd name="T82" fmla="*/ 2147483647 w 1134"/>
              <a:gd name="T83" fmla="*/ 2147483647 h 625"/>
              <a:gd name="T84" fmla="*/ 2147483647 w 1134"/>
              <a:gd name="T85" fmla="*/ 2147483647 h 625"/>
              <a:gd name="T86" fmla="*/ 2147483647 w 1134"/>
              <a:gd name="T87" fmla="*/ 2147483647 h 625"/>
              <a:gd name="T88" fmla="*/ 2147483647 w 1134"/>
              <a:gd name="T89" fmla="*/ 2147483647 h 625"/>
              <a:gd name="T90" fmla="*/ 2147483647 w 1134"/>
              <a:gd name="T91" fmla="*/ 2147483647 h 625"/>
              <a:gd name="T92" fmla="*/ 2147483647 w 1134"/>
              <a:gd name="T93" fmla="*/ 2147483647 h 6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34" h="625">
                <a:moveTo>
                  <a:pt x="1134" y="450"/>
                </a:moveTo>
                <a:cubicBezTo>
                  <a:pt x="1056" y="398"/>
                  <a:pt x="1063" y="419"/>
                  <a:pt x="924" y="414"/>
                </a:cubicBezTo>
                <a:cubicBezTo>
                  <a:pt x="918" y="410"/>
                  <a:pt x="911" y="407"/>
                  <a:pt x="906" y="402"/>
                </a:cubicBezTo>
                <a:cubicBezTo>
                  <a:pt x="901" y="397"/>
                  <a:pt x="899" y="389"/>
                  <a:pt x="894" y="384"/>
                </a:cubicBezTo>
                <a:cubicBezTo>
                  <a:pt x="870" y="363"/>
                  <a:pt x="847" y="359"/>
                  <a:pt x="822" y="342"/>
                </a:cubicBezTo>
                <a:cubicBezTo>
                  <a:pt x="818" y="336"/>
                  <a:pt x="816" y="329"/>
                  <a:pt x="810" y="324"/>
                </a:cubicBezTo>
                <a:cubicBezTo>
                  <a:pt x="805" y="320"/>
                  <a:pt x="796" y="322"/>
                  <a:pt x="792" y="318"/>
                </a:cubicBezTo>
                <a:cubicBezTo>
                  <a:pt x="788" y="314"/>
                  <a:pt x="790" y="305"/>
                  <a:pt x="786" y="300"/>
                </a:cubicBezTo>
                <a:cubicBezTo>
                  <a:pt x="781" y="294"/>
                  <a:pt x="774" y="292"/>
                  <a:pt x="768" y="288"/>
                </a:cubicBezTo>
                <a:cubicBezTo>
                  <a:pt x="753" y="243"/>
                  <a:pt x="775" y="297"/>
                  <a:pt x="744" y="258"/>
                </a:cubicBezTo>
                <a:cubicBezTo>
                  <a:pt x="736" y="248"/>
                  <a:pt x="733" y="233"/>
                  <a:pt x="726" y="222"/>
                </a:cubicBezTo>
                <a:cubicBezTo>
                  <a:pt x="758" y="211"/>
                  <a:pt x="784" y="191"/>
                  <a:pt x="816" y="180"/>
                </a:cubicBezTo>
                <a:cubicBezTo>
                  <a:pt x="753" y="86"/>
                  <a:pt x="692" y="101"/>
                  <a:pt x="576" y="96"/>
                </a:cubicBezTo>
                <a:cubicBezTo>
                  <a:pt x="558" y="84"/>
                  <a:pt x="543" y="67"/>
                  <a:pt x="522" y="60"/>
                </a:cubicBezTo>
                <a:cubicBezTo>
                  <a:pt x="510" y="56"/>
                  <a:pt x="486" y="48"/>
                  <a:pt x="486" y="48"/>
                </a:cubicBezTo>
                <a:cubicBezTo>
                  <a:pt x="469" y="23"/>
                  <a:pt x="448" y="21"/>
                  <a:pt x="420" y="12"/>
                </a:cubicBezTo>
                <a:cubicBezTo>
                  <a:pt x="408" y="8"/>
                  <a:pt x="384" y="0"/>
                  <a:pt x="384" y="0"/>
                </a:cubicBezTo>
                <a:cubicBezTo>
                  <a:pt x="352" y="2"/>
                  <a:pt x="320" y="3"/>
                  <a:pt x="288" y="6"/>
                </a:cubicBezTo>
                <a:cubicBezTo>
                  <a:pt x="282" y="7"/>
                  <a:pt x="274" y="7"/>
                  <a:pt x="270" y="12"/>
                </a:cubicBezTo>
                <a:cubicBezTo>
                  <a:pt x="259" y="27"/>
                  <a:pt x="258" y="48"/>
                  <a:pt x="252" y="66"/>
                </a:cubicBezTo>
                <a:cubicBezTo>
                  <a:pt x="250" y="72"/>
                  <a:pt x="252" y="82"/>
                  <a:pt x="246" y="84"/>
                </a:cubicBezTo>
                <a:cubicBezTo>
                  <a:pt x="194" y="101"/>
                  <a:pt x="143" y="125"/>
                  <a:pt x="90" y="132"/>
                </a:cubicBezTo>
                <a:cubicBezTo>
                  <a:pt x="57" y="143"/>
                  <a:pt x="36" y="156"/>
                  <a:pt x="0" y="162"/>
                </a:cubicBezTo>
                <a:cubicBezTo>
                  <a:pt x="6" y="164"/>
                  <a:pt x="14" y="164"/>
                  <a:pt x="18" y="168"/>
                </a:cubicBezTo>
                <a:cubicBezTo>
                  <a:pt x="22" y="172"/>
                  <a:pt x="19" y="182"/>
                  <a:pt x="24" y="186"/>
                </a:cubicBezTo>
                <a:cubicBezTo>
                  <a:pt x="34" y="193"/>
                  <a:pt x="60" y="198"/>
                  <a:pt x="60" y="198"/>
                </a:cubicBezTo>
                <a:cubicBezTo>
                  <a:pt x="70" y="229"/>
                  <a:pt x="87" y="246"/>
                  <a:pt x="114" y="264"/>
                </a:cubicBezTo>
                <a:cubicBezTo>
                  <a:pt x="131" y="289"/>
                  <a:pt x="155" y="306"/>
                  <a:pt x="174" y="330"/>
                </a:cubicBezTo>
                <a:cubicBezTo>
                  <a:pt x="183" y="341"/>
                  <a:pt x="185" y="360"/>
                  <a:pt x="198" y="366"/>
                </a:cubicBezTo>
                <a:cubicBezTo>
                  <a:pt x="235" y="384"/>
                  <a:pt x="215" y="373"/>
                  <a:pt x="258" y="402"/>
                </a:cubicBezTo>
                <a:cubicBezTo>
                  <a:pt x="264" y="406"/>
                  <a:pt x="276" y="414"/>
                  <a:pt x="276" y="414"/>
                </a:cubicBezTo>
                <a:cubicBezTo>
                  <a:pt x="294" y="442"/>
                  <a:pt x="308" y="438"/>
                  <a:pt x="342" y="444"/>
                </a:cubicBezTo>
                <a:cubicBezTo>
                  <a:pt x="344" y="450"/>
                  <a:pt x="345" y="456"/>
                  <a:pt x="348" y="462"/>
                </a:cubicBezTo>
                <a:cubicBezTo>
                  <a:pt x="351" y="468"/>
                  <a:pt x="357" y="473"/>
                  <a:pt x="360" y="480"/>
                </a:cubicBezTo>
                <a:cubicBezTo>
                  <a:pt x="381" y="527"/>
                  <a:pt x="358" y="506"/>
                  <a:pt x="390" y="528"/>
                </a:cubicBezTo>
                <a:cubicBezTo>
                  <a:pt x="404" y="550"/>
                  <a:pt x="418" y="548"/>
                  <a:pt x="432" y="570"/>
                </a:cubicBezTo>
                <a:cubicBezTo>
                  <a:pt x="653" y="562"/>
                  <a:pt x="547" y="591"/>
                  <a:pt x="642" y="528"/>
                </a:cubicBezTo>
                <a:cubicBezTo>
                  <a:pt x="646" y="534"/>
                  <a:pt x="652" y="539"/>
                  <a:pt x="654" y="546"/>
                </a:cubicBezTo>
                <a:cubicBezTo>
                  <a:pt x="658" y="558"/>
                  <a:pt x="654" y="571"/>
                  <a:pt x="660" y="582"/>
                </a:cubicBezTo>
                <a:cubicBezTo>
                  <a:pt x="663" y="587"/>
                  <a:pt x="672" y="585"/>
                  <a:pt x="678" y="588"/>
                </a:cubicBezTo>
                <a:cubicBezTo>
                  <a:pt x="740" y="622"/>
                  <a:pt x="691" y="604"/>
                  <a:pt x="732" y="618"/>
                </a:cubicBezTo>
                <a:cubicBezTo>
                  <a:pt x="792" y="616"/>
                  <a:pt x="853" y="625"/>
                  <a:pt x="912" y="612"/>
                </a:cubicBezTo>
                <a:cubicBezTo>
                  <a:pt x="933" y="608"/>
                  <a:pt x="920" y="540"/>
                  <a:pt x="936" y="534"/>
                </a:cubicBezTo>
                <a:cubicBezTo>
                  <a:pt x="958" y="525"/>
                  <a:pt x="984" y="530"/>
                  <a:pt x="1008" y="528"/>
                </a:cubicBezTo>
                <a:cubicBezTo>
                  <a:pt x="1014" y="524"/>
                  <a:pt x="1021" y="521"/>
                  <a:pt x="1026" y="516"/>
                </a:cubicBezTo>
                <a:cubicBezTo>
                  <a:pt x="1031" y="511"/>
                  <a:pt x="1032" y="503"/>
                  <a:pt x="1038" y="498"/>
                </a:cubicBezTo>
                <a:cubicBezTo>
                  <a:pt x="1058" y="482"/>
                  <a:pt x="1056" y="501"/>
                  <a:pt x="1056" y="486"/>
                </a:cubicBez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261"/>
            <a:endParaRPr lang="vi-VN">
              <a:solidFill>
                <a:prstClr val="black"/>
              </a:solidFill>
              <a:latin typeface="Arial" panose="020B0604020202020204" pitchFamily="34" charset="0"/>
            </a:endParaRPr>
          </a:p>
        </p:txBody>
      </p:sp>
      <p:graphicFrame>
        <p:nvGraphicFramePr>
          <p:cNvPr id="12" name="Table 11">
            <a:extLst>
              <a:ext uri="{FF2B5EF4-FFF2-40B4-BE49-F238E27FC236}">
                <a16:creationId xmlns:a16="http://schemas.microsoft.com/office/drawing/2014/main" id="{9745E13B-5AF9-4AA0-86D1-A59D14143B64}"/>
              </a:ext>
            </a:extLst>
          </p:cNvPr>
          <p:cNvGraphicFramePr>
            <a:graphicFrameLocks noGrp="1"/>
          </p:cNvGraphicFramePr>
          <p:nvPr>
            <p:extLst/>
          </p:nvPr>
        </p:nvGraphicFramePr>
        <p:xfrm>
          <a:off x="381000" y="431800"/>
          <a:ext cx="6553200" cy="6419158"/>
        </p:xfrm>
        <a:graphic>
          <a:graphicData uri="http://schemas.openxmlformats.org/drawingml/2006/table">
            <a:tbl>
              <a:tblPr>
                <a:effectLst>
                  <a:outerShdw blurRad="63500" sx="102000" sy="102000" algn="ctr" rotWithShape="0">
                    <a:prstClr val="black">
                      <a:alpha val="40000"/>
                    </a:prstClr>
                  </a:outerShdw>
                </a:effectLst>
                <a:tableStyleId>{284E427A-3D55-4303-BF80-6455036E1DE7}</a:tableStyleId>
              </a:tblPr>
              <a:tblGrid>
                <a:gridCol w="1320800">
                  <a:extLst>
                    <a:ext uri="{9D8B030D-6E8A-4147-A177-3AD203B41FA5}">
                      <a16:colId xmlns:a16="http://schemas.microsoft.com/office/drawing/2014/main" val="20000"/>
                    </a:ext>
                  </a:extLst>
                </a:gridCol>
                <a:gridCol w="5232400">
                  <a:extLst>
                    <a:ext uri="{9D8B030D-6E8A-4147-A177-3AD203B41FA5}">
                      <a16:colId xmlns:a16="http://schemas.microsoft.com/office/drawing/2014/main" val="20001"/>
                    </a:ext>
                  </a:extLst>
                </a:gridCol>
              </a:tblGrid>
              <a:tr h="1153738">
                <a:tc>
                  <a:txBody>
                    <a:bodyPr/>
                    <a:lstStyle/>
                    <a:p>
                      <a:pPr marL="180340"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Yếu tố</a:t>
                      </a:r>
                      <a:endParaRPr lang="en-US" sz="2700" b="1">
                        <a:solidFill>
                          <a:srgbClr val="0033CC"/>
                        </a:solidFill>
                        <a:effectLst/>
                        <a:latin typeface="Times New Roman" pitchFamily="18" charset="0"/>
                        <a:ea typeface="Calibri"/>
                        <a:cs typeface="Times New Roman" pitchFamily="18" charset="0"/>
                      </a:endParaRP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Vùng núi Tr</a:t>
                      </a:r>
                      <a:r>
                        <a:rPr lang="vi-VN" sz="2700" b="1">
                          <a:solidFill>
                            <a:srgbClr val="0033CC"/>
                          </a:solidFill>
                          <a:effectLst/>
                          <a:latin typeface="Times New Roman" pitchFamily="18" charset="0"/>
                          <a:cs typeface="Times New Roman" pitchFamily="18" charset="0"/>
                        </a:rPr>
                        <a:t>ư</a:t>
                      </a:r>
                      <a:r>
                        <a:rPr lang="en-US" sz="2700" b="1">
                          <a:solidFill>
                            <a:srgbClr val="0033CC"/>
                          </a:solidFill>
                          <a:effectLst/>
                          <a:latin typeface="Times New Roman" pitchFamily="18" charset="0"/>
                          <a:cs typeface="Times New Roman" pitchFamily="18" charset="0"/>
                        </a:rPr>
                        <a:t>ờng S</a:t>
                      </a:r>
                      <a:r>
                        <a:rPr lang="vi-VN" sz="2700" b="1">
                          <a:solidFill>
                            <a:srgbClr val="0033CC"/>
                          </a:solidFill>
                          <a:effectLst/>
                          <a:latin typeface="Times New Roman" pitchFamily="18" charset="0"/>
                          <a:cs typeface="Times New Roman" pitchFamily="18" charset="0"/>
                        </a:rPr>
                        <a:t>ơ</a:t>
                      </a:r>
                      <a:r>
                        <a:rPr lang="en-US" sz="2700" b="1">
                          <a:solidFill>
                            <a:srgbClr val="0033CC"/>
                          </a:solidFill>
                          <a:effectLst/>
                          <a:latin typeface="Times New Roman" pitchFamily="18" charset="0"/>
                          <a:cs typeface="Times New Roman" pitchFamily="18" charset="0"/>
                        </a:rPr>
                        <a:t>n Nam</a:t>
                      </a:r>
                      <a:endParaRPr lang="vi-VN" sz="2700" b="1">
                        <a:solidFill>
                          <a:srgbClr val="0033CC"/>
                        </a:solidFill>
                        <a:effectLst/>
                        <a:latin typeface="Times New Roman" pitchFamily="18" charset="0"/>
                        <a:cs typeface="Times New Roman" pitchFamily="18" charset="0"/>
                      </a:endParaRPr>
                    </a:p>
                  </a:txBody>
                  <a:tcPr marT="0" marB="0" anchor="ctr">
                    <a:solidFill>
                      <a:srgbClr val="FFFF00"/>
                    </a:solidFill>
                  </a:tcPr>
                </a:tc>
                <a:extLst>
                  <a:ext uri="{0D108BD9-81ED-4DB2-BD59-A6C34878D82A}">
                    <a16:rowId xmlns:a16="http://schemas.microsoft.com/office/drawing/2014/main" val="10000"/>
                  </a:ext>
                </a:extLst>
              </a:tr>
              <a:tr h="934720">
                <a:tc>
                  <a:txBody>
                    <a:bodyPr/>
                    <a:lstStyle/>
                    <a:p>
                      <a:pPr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Giới hạn</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2"/>
                  </a:ext>
                </a:extLst>
              </a:tr>
              <a:tr h="4094480">
                <a:tc>
                  <a:txBody>
                    <a:bodyPr/>
                    <a:lstStyle/>
                    <a:p>
                      <a:pPr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Đặc điểm</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5"/>
                  </a:ext>
                </a:extLst>
              </a:tr>
            </a:tbl>
          </a:graphicData>
        </a:graphic>
      </p:graphicFrame>
      <p:sp>
        <p:nvSpPr>
          <p:cNvPr id="10" name="Rectangle 9">
            <a:extLst>
              <a:ext uri="{FF2B5EF4-FFF2-40B4-BE49-F238E27FC236}">
                <a16:creationId xmlns:a16="http://schemas.microsoft.com/office/drawing/2014/main" id="{8E9A7973-314A-4B4B-9CEC-ED9CB7931951}"/>
              </a:ext>
            </a:extLst>
          </p:cNvPr>
          <p:cNvSpPr/>
          <p:nvPr/>
        </p:nvSpPr>
        <p:spPr>
          <a:xfrm>
            <a:off x="1825899" y="2565400"/>
            <a:ext cx="4825999" cy="4260141"/>
          </a:xfrm>
          <a:prstGeom prst="rect">
            <a:avLst/>
          </a:prstGeom>
          <a:ln>
            <a:noFill/>
          </a:ln>
        </p:spPr>
        <p:txBody>
          <a:bodyPr wrap="square">
            <a:spAutoFit/>
          </a:bodyPr>
          <a:lstStyle/>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a:t>
            </a:r>
            <a:r>
              <a:rPr lang="en-US" sz="1867">
                <a:solidFill>
                  <a:srgbClr val="002060"/>
                </a:solidFill>
                <a:latin typeface="#9Slide02 Noi dung dai" panose="02000000000000000000" pitchFamily="2" charset="0"/>
                <a:ea typeface="#9Slide02 Noi dung dai" panose="02000000000000000000" pitchFamily="2" charset="0"/>
              </a:rPr>
              <a:t>C</a:t>
            </a:r>
            <a:r>
              <a:rPr lang="vi-VN" sz="1867">
                <a:solidFill>
                  <a:srgbClr val="002060"/>
                </a:solidFill>
                <a:latin typeface="#9Slide02 Noi dung dai" panose="02000000000000000000" pitchFamily="2" charset="0"/>
                <a:ea typeface="#9Slide02 Noi dung dai" panose="02000000000000000000" pitchFamily="2" charset="0"/>
              </a:rPr>
              <a:t>hủ yếu là núi và cao nguyên, có độ cao lớn hơn vùng Trường Sơn Bắc.</a:t>
            </a:r>
          </a:p>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Địa hình có hướng vòng cung, hai sườn đông và tây Trường Sơn Nam không đối xứng.</a:t>
            </a:r>
          </a:p>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Dạng địa hình nổi bật là các cao nguyên rộng lớn, xếp tầng, bề mặt phủ đất đỏ badan.</a:t>
            </a:r>
          </a:p>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Các khối núi cao nằm ở phía bắc và nam của vùng có nhiều đỉnh cao trên 2.000 m</a:t>
            </a:r>
            <a:r>
              <a:rPr lang="en-US" sz="1867">
                <a:solidFill>
                  <a:srgbClr val="002060"/>
                </a:solidFill>
                <a:latin typeface="#9Slide02 Noi dung dai" panose="02000000000000000000" pitchFamily="2" charset="0"/>
                <a:ea typeface="#9Slide02 Noi dung dai" panose="02000000000000000000" pitchFamily="2" charset="0"/>
              </a:rPr>
              <a:t>.</a:t>
            </a:r>
          </a:p>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Chuyển tiếp giữa miền núi, cao nguyên với miền đồng bằng là địa hình bán bình nguyê</a:t>
            </a:r>
            <a:r>
              <a:rPr lang="en-US" sz="1867">
                <a:solidFill>
                  <a:srgbClr val="002060"/>
                </a:solidFill>
                <a:latin typeface="#9Slide02 Noi dung dai" panose="02000000000000000000" pitchFamily="2" charset="0"/>
                <a:ea typeface="#9Slide02 Noi dung dai" panose="02000000000000000000" pitchFamily="2" charset="0"/>
              </a:rPr>
              <a:t>n.</a:t>
            </a:r>
          </a:p>
        </p:txBody>
      </p:sp>
      <p:sp>
        <p:nvSpPr>
          <p:cNvPr id="17" name="Rectangle 16">
            <a:extLst>
              <a:ext uri="{FF2B5EF4-FFF2-40B4-BE49-F238E27FC236}">
                <a16:creationId xmlns:a16="http://schemas.microsoft.com/office/drawing/2014/main" id="{72153511-3CD7-4367-8E54-41E495C57C78}"/>
              </a:ext>
            </a:extLst>
          </p:cNvPr>
          <p:cNvSpPr/>
          <p:nvPr/>
        </p:nvSpPr>
        <p:spPr>
          <a:xfrm>
            <a:off x="1828801" y="1667570"/>
            <a:ext cx="4825999" cy="733534"/>
          </a:xfrm>
          <a:prstGeom prst="rect">
            <a:avLst/>
          </a:prstGeom>
          <a:ln>
            <a:noFill/>
          </a:ln>
        </p:spPr>
        <p:txBody>
          <a:bodyPr wrap="square">
            <a:spAutoFit/>
          </a:bodyPr>
          <a:lstStyle/>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a:t>
            </a:r>
            <a:r>
              <a:rPr lang="en-US" sz="1867">
                <a:solidFill>
                  <a:srgbClr val="002060"/>
                </a:solidFill>
                <a:latin typeface="#9Slide02 Noi dung dai" panose="02000000000000000000" pitchFamily="2" charset="0"/>
                <a:ea typeface="#9Slide02 Noi dung dai" panose="02000000000000000000" pitchFamily="2" charset="0"/>
              </a:rPr>
              <a:t> Phía nam dãy Bạch Mã đến Đông Nam Bộ.</a:t>
            </a:r>
          </a:p>
        </p:txBody>
      </p:sp>
      <p:pic>
        <p:nvPicPr>
          <p:cNvPr id="3" name="Picture 2">
            <a:extLst>
              <a:ext uri="{FF2B5EF4-FFF2-40B4-BE49-F238E27FC236}">
                <a16:creationId xmlns:a16="http://schemas.microsoft.com/office/drawing/2014/main" id="{577F5304-F0AE-4B3F-BE8F-F7A01100677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366000" y="370841"/>
            <a:ext cx="4343852" cy="6158808"/>
          </a:xfrm>
          <a:prstGeom prst="rect">
            <a:avLst/>
          </a:prstGeom>
        </p:spPr>
      </p:pic>
    </p:spTree>
    <p:extLst>
      <p:ext uri="{BB962C8B-B14F-4D97-AF65-F5344CB8AC3E}">
        <p14:creationId xmlns:p14="http://schemas.microsoft.com/office/powerpoint/2010/main" val="2839984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wedge">
                                      <p:cBhvr>
                                        <p:cTn id="7" dur="2000"/>
                                        <p:tgtEl>
                                          <p:spTgt spid="911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E597EA-5536-4397-ADD6-91C3518F7959}"/>
              </a:ext>
            </a:extLst>
          </p:cNvPr>
          <p:cNvPicPr>
            <a:picLocks noChangeAspect="1"/>
          </p:cNvPicPr>
          <p:nvPr/>
        </p:nvPicPr>
        <p:blipFill rotWithShape="1">
          <a:blip r:embed="rId2"/>
          <a:srcRect l="18139" r="9118" b="3"/>
          <a:stretch/>
        </p:blipFill>
        <p:spPr>
          <a:xfrm>
            <a:off x="5950674" y="329547"/>
            <a:ext cx="5781408" cy="3159084"/>
          </a:xfrm>
          <a:prstGeom prst="rect">
            <a:avLst/>
          </a:prstGeom>
        </p:spPr>
      </p:pic>
      <p:pic>
        <p:nvPicPr>
          <p:cNvPr id="6" name="Picture 5">
            <a:extLst>
              <a:ext uri="{FF2B5EF4-FFF2-40B4-BE49-F238E27FC236}">
                <a16:creationId xmlns:a16="http://schemas.microsoft.com/office/drawing/2014/main" id="{E10458D4-0951-4085-8FE6-D105F31B5451}"/>
              </a:ext>
            </a:extLst>
          </p:cNvPr>
          <p:cNvPicPr>
            <a:picLocks noChangeAspect="1"/>
          </p:cNvPicPr>
          <p:nvPr/>
        </p:nvPicPr>
        <p:blipFill rotWithShape="1">
          <a:blip r:embed="rId3"/>
          <a:srcRect t="22966" r="-4" b="-4"/>
          <a:stretch/>
        </p:blipFill>
        <p:spPr>
          <a:xfrm>
            <a:off x="5943600" y="3514864"/>
            <a:ext cx="5786387" cy="2785949"/>
          </a:xfrm>
          <a:prstGeom prst="rect">
            <a:avLst/>
          </a:prstGeom>
        </p:spPr>
      </p:pic>
      <p:pic>
        <p:nvPicPr>
          <p:cNvPr id="7" name="Picture 6">
            <a:extLst>
              <a:ext uri="{FF2B5EF4-FFF2-40B4-BE49-F238E27FC236}">
                <a16:creationId xmlns:a16="http://schemas.microsoft.com/office/drawing/2014/main" id="{FDDDDC34-D254-411C-A8C3-70E39C026C7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04800" y="329547"/>
            <a:ext cx="5134315" cy="60458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287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426721" y="330200"/>
            <a:ext cx="5498695" cy="872034"/>
          </a:xfrm>
          <a:prstGeom prst="rect">
            <a:avLst/>
          </a:prstGeom>
        </p:spPr>
        <p:txBody>
          <a:bodyPr wrap="square" lIns="0" tIns="0" rIns="0" bIns="0" rtlCol="0" anchor="t">
            <a:spAutoFit/>
          </a:bodyPr>
          <a:lstStyle/>
          <a:p>
            <a:pPr>
              <a:lnSpc>
                <a:spcPts val="6800"/>
              </a:lnSpc>
              <a:spcBef>
                <a:spcPct val="0"/>
              </a:spcBef>
            </a:pPr>
            <a:r>
              <a:rPr lang="en-US" sz="2933" b="1">
                <a:solidFill>
                  <a:srgbClr val="468C48"/>
                </a:solidFill>
                <a:latin typeface="#9Slide02 Noi dung dai" panose="02000000000000000000" pitchFamily="2" charset="0"/>
                <a:ea typeface="#9Slide02 Noi dung dai" panose="02000000000000000000" pitchFamily="2" charset="0"/>
              </a:rPr>
              <a:t>a. Địa hình đồi núi</a:t>
            </a:r>
          </a:p>
        </p:txBody>
      </p:sp>
      <p:pic>
        <p:nvPicPr>
          <p:cNvPr id="18" name="Picture 17">
            <a:extLst>
              <a:ext uri="{FF2B5EF4-FFF2-40B4-BE49-F238E27FC236}">
                <a16:creationId xmlns:a16="http://schemas.microsoft.com/office/drawing/2014/main" id="{E1F7B3AD-74F0-4BFF-8B9A-36D2F886BBFC}"/>
              </a:ext>
            </a:extLst>
          </p:cNvPr>
          <p:cNvPicPr>
            <a:picLocks noChangeAspect="1"/>
          </p:cNvPicPr>
          <p:nvPr/>
        </p:nvPicPr>
        <p:blipFill>
          <a:blip r:embed="rId2"/>
          <a:stretch>
            <a:fillRect/>
          </a:stretch>
        </p:blipFill>
        <p:spPr>
          <a:xfrm>
            <a:off x="5905095" y="407128"/>
            <a:ext cx="5283200" cy="6043745"/>
          </a:xfrm>
          <a:prstGeom prst="rect">
            <a:avLst/>
          </a:prstGeom>
        </p:spPr>
      </p:pic>
    </p:spTree>
    <p:extLst>
      <p:ext uri="{BB962C8B-B14F-4D97-AF65-F5344CB8AC3E}">
        <p14:creationId xmlns:p14="http://schemas.microsoft.com/office/powerpoint/2010/main" val="4163570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D0E3C5-3AF8-4A2B-BF4F-87C6B55B2C8D}"/>
              </a:ext>
            </a:extLst>
          </p:cNvPr>
          <p:cNvPicPr>
            <a:picLocks noChangeAspect="1"/>
          </p:cNvPicPr>
          <p:nvPr/>
        </p:nvPicPr>
        <p:blipFill>
          <a:blip r:embed="rId2"/>
          <a:stretch>
            <a:fillRect/>
          </a:stretch>
        </p:blipFill>
        <p:spPr>
          <a:xfrm>
            <a:off x="6972294" y="132811"/>
            <a:ext cx="5056054" cy="6592379"/>
          </a:xfrm>
          <a:prstGeom prst="rect">
            <a:avLst/>
          </a:prstGeom>
        </p:spPr>
      </p:pic>
      <p:sp>
        <p:nvSpPr>
          <p:cNvPr id="8215" name="AutoShape 23"/>
          <p:cNvSpPr>
            <a:spLocks noChangeArrowheads="1"/>
          </p:cNvSpPr>
          <p:nvPr/>
        </p:nvSpPr>
        <p:spPr bwMode="auto">
          <a:xfrm>
            <a:off x="9005998" y="148050"/>
            <a:ext cx="2046287" cy="990917"/>
          </a:xfrm>
          <a:prstGeom prst="wedgeRoundRectCallout">
            <a:avLst>
              <a:gd name="adj1" fmla="val -86322"/>
              <a:gd name="adj2" fmla="val -1306"/>
              <a:gd name="adj3" fmla="val 16667"/>
            </a:avLst>
          </a:prstGeom>
          <a:solidFill>
            <a:schemeClr val="accent5">
              <a:lumMod val="50000"/>
            </a:schemeClr>
          </a:solidFill>
          <a:ln>
            <a:noFill/>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914446"/>
            <a:r>
              <a:rPr lang="en-US" altLang="en-US" sz="2667" dirty="0" err="1">
                <a:solidFill>
                  <a:prstClr val="white"/>
                </a:solidFill>
                <a:latin typeface="iCiel Baliho Script" pitchFamily="50" charset="0"/>
                <a:cs typeface="Arial" panose="020B0604020202020204" pitchFamily="34" charset="0"/>
              </a:rPr>
              <a:t>Vùng</a:t>
            </a:r>
            <a:r>
              <a:rPr lang="en-US" altLang="en-US" sz="2667" dirty="0">
                <a:solidFill>
                  <a:prstClr val="white"/>
                </a:solidFill>
                <a:latin typeface="iCiel Baliho Script" pitchFamily="50" charset="0"/>
                <a:cs typeface="Arial" panose="020B0604020202020204" pitchFamily="34" charset="0"/>
              </a:rPr>
              <a:t> </a:t>
            </a:r>
            <a:r>
              <a:rPr lang="en-US" altLang="en-US" sz="2667" dirty="0" err="1">
                <a:solidFill>
                  <a:prstClr val="white"/>
                </a:solidFill>
                <a:latin typeface="iCiel Baliho Script" pitchFamily="50" charset="0"/>
                <a:cs typeface="Arial" panose="020B0604020202020204" pitchFamily="34" charset="0"/>
              </a:rPr>
              <a:t>núi</a:t>
            </a:r>
            <a:r>
              <a:rPr lang="en-US" altLang="en-US" sz="2667" dirty="0">
                <a:solidFill>
                  <a:prstClr val="white"/>
                </a:solidFill>
                <a:latin typeface="iCiel Baliho Script" pitchFamily="50" charset="0"/>
                <a:cs typeface="Arial" panose="020B0604020202020204" pitchFamily="34" charset="0"/>
              </a:rPr>
              <a:t> </a:t>
            </a:r>
            <a:r>
              <a:rPr lang="en-US" altLang="en-US" sz="2667" dirty="0" err="1">
                <a:solidFill>
                  <a:prstClr val="white"/>
                </a:solidFill>
                <a:latin typeface="iCiel Baliho Script" pitchFamily="50" charset="0"/>
                <a:cs typeface="Arial" panose="020B0604020202020204" pitchFamily="34" charset="0"/>
              </a:rPr>
              <a:t>Đông</a:t>
            </a:r>
            <a:r>
              <a:rPr lang="en-US" altLang="en-US" sz="2667" dirty="0">
                <a:solidFill>
                  <a:prstClr val="white"/>
                </a:solidFill>
                <a:latin typeface="iCiel Baliho Script" pitchFamily="50" charset="0"/>
                <a:cs typeface="Arial" panose="020B0604020202020204" pitchFamily="34" charset="0"/>
              </a:rPr>
              <a:t> </a:t>
            </a:r>
            <a:r>
              <a:rPr lang="en-US" altLang="en-US" sz="2667" dirty="0" err="1">
                <a:solidFill>
                  <a:prstClr val="white"/>
                </a:solidFill>
                <a:latin typeface="iCiel Baliho Script" pitchFamily="50" charset="0"/>
                <a:cs typeface="Arial" panose="020B0604020202020204" pitchFamily="34" charset="0"/>
              </a:rPr>
              <a:t>Bắc</a:t>
            </a:r>
            <a:endParaRPr lang="en-US" altLang="en-US" sz="2667" dirty="0">
              <a:solidFill>
                <a:prstClr val="white"/>
              </a:solidFill>
              <a:latin typeface="iCiel Baliho Script" pitchFamily="50" charset="0"/>
              <a:cs typeface="Arial" panose="020B0604020202020204" pitchFamily="34" charset="0"/>
            </a:endParaRPr>
          </a:p>
        </p:txBody>
      </p:sp>
      <p:sp>
        <p:nvSpPr>
          <p:cNvPr id="8216" name="AutoShape 24"/>
          <p:cNvSpPr>
            <a:spLocks noChangeArrowheads="1"/>
          </p:cNvSpPr>
          <p:nvPr/>
        </p:nvSpPr>
        <p:spPr bwMode="auto">
          <a:xfrm>
            <a:off x="5505621" y="1765301"/>
            <a:ext cx="2079788" cy="959864"/>
          </a:xfrm>
          <a:prstGeom prst="wedgeRoundRectCallout">
            <a:avLst>
              <a:gd name="adj1" fmla="val 83735"/>
              <a:gd name="adj2" fmla="val 3461"/>
              <a:gd name="adj3" fmla="val 16667"/>
            </a:avLst>
          </a:prstGeom>
          <a:solidFill>
            <a:srgbClr val="FF0000"/>
          </a:solidFill>
          <a:ln>
            <a:noFill/>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914446"/>
            <a:r>
              <a:rPr lang="en-US" altLang="en-US" sz="2667" dirty="0" err="1">
                <a:solidFill>
                  <a:prstClr val="white"/>
                </a:solidFill>
                <a:latin typeface="iCiel Baliho Script" pitchFamily="50" charset="0"/>
                <a:cs typeface="Arial" panose="020B0604020202020204" pitchFamily="34" charset="0"/>
              </a:rPr>
              <a:t>Trường</a:t>
            </a:r>
            <a:r>
              <a:rPr lang="en-US" altLang="en-US" sz="2667" dirty="0">
                <a:solidFill>
                  <a:prstClr val="white"/>
                </a:solidFill>
                <a:latin typeface="iCiel Baliho Script" pitchFamily="50" charset="0"/>
                <a:cs typeface="Arial" panose="020B0604020202020204" pitchFamily="34" charset="0"/>
              </a:rPr>
              <a:t> </a:t>
            </a:r>
            <a:r>
              <a:rPr lang="en-US" altLang="en-US" sz="2667" dirty="0" err="1">
                <a:solidFill>
                  <a:prstClr val="white"/>
                </a:solidFill>
                <a:latin typeface="iCiel Baliho Script" pitchFamily="50" charset="0"/>
                <a:cs typeface="Arial" panose="020B0604020202020204" pitchFamily="34" charset="0"/>
              </a:rPr>
              <a:t>Sơn</a:t>
            </a:r>
            <a:r>
              <a:rPr lang="en-US" altLang="en-US" sz="2667" dirty="0">
                <a:solidFill>
                  <a:prstClr val="white"/>
                </a:solidFill>
                <a:latin typeface="iCiel Baliho Script" pitchFamily="50" charset="0"/>
                <a:cs typeface="Arial" panose="020B0604020202020204" pitchFamily="34" charset="0"/>
              </a:rPr>
              <a:t> </a:t>
            </a:r>
            <a:r>
              <a:rPr lang="en-US" altLang="en-US" sz="2667" dirty="0" err="1">
                <a:solidFill>
                  <a:prstClr val="white"/>
                </a:solidFill>
                <a:latin typeface="iCiel Baliho Script" pitchFamily="50" charset="0"/>
                <a:cs typeface="Arial" panose="020B0604020202020204" pitchFamily="34" charset="0"/>
              </a:rPr>
              <a:t>Bắc</a:t>
            </a:r>
            <a:endParaRPr lang="en-US" altLang="en-US" sz="2667" dirty="0">
              <a:solidFill>
                <a:prstClr val="white"/>
              </a:solidFill>
              <a:latin typeface="iCiel Baliho Script" pitchFamily="50" charset="0"/>
              <a:cs typeface="Arial" panose="020B0604020202020204" pitchFamily="34" charset="0"/>
            </a:endParaRPr>
          </a:p>
        </p:txBody>
      </p:sp>
      <p:sp>
        <p:nvSpPr>
          <p:cNvPr id="8217" name="AutoShape 25"/>
          <p:cNvSpPr>
            <a:spLocks noChangeArrowheads="1"/>
          </p:cNvSpPr>
          <p:nvPr/>
        </p:nvSpPr>
        <p:spPr bwMode="auto">
          <a:xfrm>
            <a:off x="9335227" y="2565400"/>
            <a:ext cx="2122487" cy="1028717"/>
          </a:xfrm>
          <a:prstGeom prst="wedgeRoundRectCallout">
            <a:avLst>
              <a:gd name="adj1" fmla="val -85641"/>
              <a:gd name="adj2" fmla="val 5527"/>
              <a:gd name="adj3" fmla="val 16667"/>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914446"/>
            <a:r>
              <a:rPr lang="en-US" altLang="en-US" sz="2667" dirty="0" err="1">
                <a:solidFill>
                  <a:prstClr val="white"/>
                </a:solidFill>
                <a:latin typeface="iCiel Baliho Script" pitchFamily="50" charset="0"/>
                <a:cs typeface="Arial" panose="020B0604020202020204" pitchFamily="34" charset="0"/>
              </a:rPr>
              <a:t>Trường</a:t>
            </a:r>
            <a:r>
              <a:rPr lang="en-US" altLang="en-US" sz="2667" dirty="0">
                <a:solidFill>
                  <a:prstClr val="white"/>
                </a:solidFill>
                <a:latin typeface="iCiel Baliho Script" pitchFamily="50" charset="0"/>
                <a:cs typeface="Arial" panose="020B0604020202020204" pitchFamily="34" charset="0"/>
              </a:rPr>
              <a:t> </a:t>
            </a:r>
            <a:r>
              <a:rPr lang="en-US" altLang="en-US" sz="2667" dirty="0" err="1">
                <a:solidFill>
                  <a:prstClr val="white"/>
                </a:solidFill>
                <a:latin typeface="iCiel Baliho Script" pitchFamily="50" charset="0"/>
                <a:cs typeface="Arial" panose="020B0604020202020204" pitchFamily="34" charset="0"/>
              </a:rPr>
              <a:t>Sơn</a:t>
            </a:r>
            <a:r>
              <a:rPr lang="en-US" altLang="en-US" sz="2667" dirty="0">
                <a:solidFill>
                  <a:prstClr val="white"/>
                </a:solidFill>
                <a:latin typeface="iCiel Baliho Script" pitchFamily="50" charset="0"/>
                <a:cs typeface="Arial" panose="020B0604020202020204" pitchFamily="34" charset="0"/>
              </a:rPr>
              <a:t> Nam</a:t>
            </a:r>
          </a:p>
        </p:txBody>
      </p:sp>
      <p:sp>
        <p:nvSpPr>
          <p:cNvPr id="8218" name="AutoShape 26"/>
          <p:cNvSpPr>
            <a:spLocks noChangeArrowheads="1"/>
          </p:cNvSpPr>
          <p:nvPr/>
        </p:nvSpPr>
        <p:spPr bwMode="auto">
          <a:xfrm>
            <a:off x="4988273" y="392564"/>
            <a:ext cx="2013384" cy="993617"/>
          </a:xfrm>
          <a:prstGeom prst="wedgeRoundRectCallout">
            <a:avLst>
              <a:gd name="adj1" fmla="val 71446"/>
              <a:gd name="adj2" fmla="val -21688"/>
              <a:gd name="adj3" fmla="val 16667"/>
            </a:avLst>
          </a:prstGeom>
          <a:solidFill>
            <a:srgbClr val="00B050"/>
          </a:solidFill>
          <a:ln>
            <a:noFill/>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914446"/>
            <a:r>
              <a:rPr lang="en-US" altLang="en-US" sz="2667" dirty="0" err="1">
                <a:solidFill>
                  <a:prstClr val="white"/>
                </a:solidFill>
                <a:latin typeface="iCiel Baliho Script" pitchFamily="50" charset="0"/>
                <a:cs typeface="Arial" panose="020B0604020202020204" pitchFamily="34" charset="0"/>
              </a:rPr>
              <a:t>Vùng</a:t>
            </a:r>
            <a:r>
              <a:rPr lang="en-US" altLang="en-US" sz="2667" dirty="0">
                <a:solidFill>
                  <a:prstClr val="white"/>
                </a:solidFill>
                <a:latin typeface="iCiel Baliho Script" pitchFamily="50" charset="0"/>
                <a:cs typeface="Arial" panose="020B0604020202020204" pitchFamily="34" charset="0"/>
              </a:rPr>
              <a:t> </a:t>
            </a:r>
            <a:r>
              <a:rPr lang="en-US" altLang="en-US" sz="2667" dirty="0" err="1">
                <a:solidFill>
                  <a:prstClr val="white"/>
                </a:solidFill>
                <a:latin typeface="iCiel Baliho Script" pitchFamily="50" charset="0"/>
                <a:cs typeface="Arial" panose="020B0604020202020204" pitchFamily="34" charset="0"/>
              </a:rPr>
              <a:t>núi</a:t>
            </a:r>
            <a:r>
              <a:rPr lang="en-US" altLang="en-US" sz="2667" dirty="0">
                <a:solidFill>
                  <a:prstClr val="white"/>
                </a:solidFill>
                <a:latin typeface="iCiel Baliho Script" pitchFamily="50" charset="0"/>
                <a:cs typeface="Arial" panose="020B0604020202020204" pitchFamily="34" charset="0"/>
              </a:rPr>
              <a:t> </a:t>
            </a:r>
            <a:r>
              <a:rPr lang="en-US" altLang="en-US" sz="2667" dirty="0" err="1">
                <a:solidFill>
                  <a:prstClr val="white"/>
                </a:solidFill>
                <a:latin typeface="iCiel Baliho Script" pitchFamily="50" charset="0"/>
                <a:cs typeface="Arial" panose="020B0604020202020204" pitchFamily="34" charset="0"/>
              </a:rPr>
              <a:t>Tây</a:t>
            </a:r>
            <a:r>
              <a:rPr lang="en-US" altLang="en-US" sz="2667" dirty="0">
                <a:solidFill>
                  <a:prstClr val="white"/>
                </a:solidFill>
                <a:latin typeface="iCiel Baliho Script" pitchFamily="50" charset="0"/>
                <a:cs typeface="Arial" panose="020B0604020202020204" pitchFamily="34" charset="0"/>
              </a:rPr>
              <a:t> </a:t>
            </a:r>
            <a:r>
              <a:rPr lang="en-US" altLang="en-US" sz="2667" dirty="0" err="1">
                <a:solidFill>
                  <a:prstClr val="white"/>
                </a:solidFill>
                <a:latin typeface="iCiel Baliho Script" pitchFamily="50" charset="0"/>
                <a:cs typeface="Arial" panose="020B0604020202020204" pitchFamily="34" charset="0"/>
              </a:rPr>
              <a:t>Bắc</a:t>
            </a:r>
            <a:endParaRPr lang="en-US" altLang="en-US" sz="2667" dirty="0">
              <a:solidFill>
                <a:prstClr val="white"/>
              </a:solidFill>
              <a:latin typeface="iCiel Baliho Script" pitchFamily="50"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08000" y="2921000"/>
            <a:ext cx="4349631" cy="3706952"/>
          </a:xfrm>
          <a:prstGeom prst="rect">
            <a:avLst/>
          </a:prstGeom>
        </p:spPr>
      </p:pic>
      <p:sp>
        <p:nvSpPr>
          <p:cNvPr id="16" name="Text Box 21"/>
          <p:cNvSpPr txBox="1">
            <a:spLocks noChangeArrowheads="1"/>
          </p:cNvSpPr>
          <p:nvPr/>
        </p:nvSpPr>
        <p:spPr bwMode="auto">
          <a:xfrm>
            <a:off x="674229" y="317105"/>
            <a:ext cx="3580707" cy="144635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defTabSz="914446">
              <a:spcBef>
                <a:spcPct val="50000"/>
              </a:spcBef>
            </a:pPr>
            <a:r>
              <a:rPr lang="en-US" altLang="en-US" sz="2933" b="0">
                <a:solidFill>
                  <a:srgbClr val="006600"/>
                </a:solidFill>
                <a:latin typeface="#9Slide02 Noi dung dai" panose="02000000000000000000" pitchFamily="2" charset="0"/>
                <a:ea typeface="#9Slide02 Noi dung dai" panose="02000000000000000000" pitchFamily="2" charset="0"/>
              </a:rPr>
              <a:t>Các khu vực địa hình đồi núi ở n</a:t>
            </a:r>
            <a:r>
              <a:rPr lang="vi-VN" altLang="en-US" sz="2933" b="0">
                <a:solidFill>
                  <a:srgbClr val="006600"/>
                </a:solidFill>
                <a:latin typeface="#9Slide02 Noi dung dai" panose="02000000000000000000" pitchFamily="2" charset="0"/>
                <a:ea typeface="#9Slide02 Noi dung dai" panose="02000000000000000000" pitchFamily="2" charset="0"/>
              </a:rPr>
              <a:t>ư</a:t>
            </a:r>
            <a:r>
              <a:rPr lang="en-US" altLang="en-US" sz="2933" b="0">
                <a:solidFill>
                  <a:srgbClr val="006600"/>
                </a:solidFill>
                <a:latin typeface="#9Slide02 Noi dung dai" panose="02000000000000000000" pitchFamily="2" charset="0"/>
                <a:ea typeface="#9Slide02 Noi dung dai" panose="02000000000000000000" pitchFamily="2" charset="0"/>
              </a:rPr>
              <a:t>ớc ta?</a:t>
            </a:r>
            <a:endParaRPr lang="en-US" altLang="en-US" sz="2933" b="0" dirty="0">
              <a:solidFill>
                <a:srgbClr val="006600"/>
              </a:solidFill>
              <a:latin typeface="#9Slide02 Noi dung dai" panose="02000000000000000000" pitchFamily="2" charset="0"/>
              <a:ea typeface="#9Slide02 Noi dung dai" panose="02000000000000000000" pitchFamily="2" charset="0"/>
            </a:endParaRPr>
          </a:p>
        </p:txBody>
      </p:sp>
      <p:pic>
        <p:nvPicPr>
          <p:cNvPr id="5" name="Picture 4">
            <a:extLst>
              <a:ext uri="{FF2B5EF4-FFF2-40B4-BE49-F238E27FC236}">
                <a16:creationId xmlns:a16="http://schemas.microsoft.com/office/drawing/2014/main" id="{9F3C108D-78F7-454E-8BE2-2A986B056770}"/>
              </a:ext>
            </a:extLst>
          </p:cNvPr>
          <p:cNvPicPr>
            <a:picLocks noChangeAspect="1"/>
          </p:cNvPicPr>
          <p:nvPr/>
        </p:nvPicPr>
        <p:blipFill>
          <a:blip r:embed="rId5"/>
          <a:stretch>
            <a:fillRect/>
          </a:stretch>
        </p:blipFill>
        <p:spPr>
          <a:xfrm>
            <a:off x="2146182" y="1822956"/>
            <a:ext cx="1280751" cy="844553"/>
          </a:xfrm>
          <a:prstGeom prst="rect">
            <a:avLst/>
          </a:prstGeom>
        </p:spPr>
      </p:pic>
    </p:spTree>
    <p:extLst>
      <p:ext uri="{BB962C8B-B14F-4D97-AF65-F5344CB8AC3E}">
        <p14:creationId xmlns:p14="http://schemas.microsoft.com/office/powerpoint/2010/main" val="585931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218"/>
                                        </p:tgtEl>
                                        <p:attrNameLst>
                                          <p:attrName>style.visibility</p:attrName>
                                        </p:attrNameLst>
                                      </p:cBhvr>
                                      <p:to>
                                        <p:strVal val="visible"/>
                                      </p:to>
                                    </p:set>
                                    <p:anim calcmode="lin" valueType="num">
                                      <p:cBhvr>
                                        <p:cTn id="12" dur="500" fill="hold"/>
                                        <p:tgtEl>
                                          <p:spTgt spid="8218"/>
                                        </p:tgtEl>
                                        <p:attrNameLst>
                                          <p:attrName>ppt_w</p:attrName>
                                        </p:attrNameLst>
                                      </p:cBhvr>
                                      <p:tavLst>
                                        <p:tav tm="0">
                                          <p:val>
                                            <p:fltVal val="0"/>
                                          </p:val>
                                        </p:tav>
                                        <p:tav tm="100000">
                                          <p:val>
                                            <p:strVal val="#ppt_w"/>
                                          </p:val>
                                        </p:tav>
                                      </p:tavLst>
                                    </p:anim>
                                    <p:anim calcmode="lin" valueType="num">
                                      <p:cBhvr>
                                        <p:cTn id="13" dur="500" fill="hold"/>
                                        <p:tgtEl>
                                          <p:spTgt spid="8218"/>
                                        </p:tgtEl>
                                        <p:attrNameLst>
                                          <p:attrName>ppt_h</p:attrName>
                                        </p:attrNameLst>
                                      </p:cBhvr>
                                      <p:tavLst>
                                        <p:tav tm="0">
                                          <p:val>
                                            <p:fltVal val="0"/>
                                          </p:val>
                                        </p:tav>
                                        <p:tav tm="100000">
                                          <p:val>
                                            <p:strVal val="#ppt_h"/>
                                          </p:val>
                                        </p:tav>
                                      </p:tavLst>
                                    </p:anim>
                                    <p:animEffect transition="in" filter="fade">
                                      <p:cBhvr>
                                        <p:cTn id="14" dur="500"/>
                                        <p:tgtEl>
                                          <p:spTgt spid="82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215"/>
                                        </p:tgtEl>
                                        <p:attrNameLst>
                                          <p:attrName>style.visibility</p:attrName>
                                        </p:attrNameLst>
                                      </p:cBhvr>
                                      <p:to>
                                        <p:strVal val="visible"/>
                                      </p:to>
                                    </p:set>
                                    <p:anim calcmode="lin" valueType="num">
                                      <p:cBhvr>
                                        <p:cTn id="19" dur="500" fill="hold"/>
                                        <p:tgtEl>
                                          <p:spTgt spid="8215"/>
                                        </p:tgtEl>
                                        <p:attrNameLst>
                                          <p:attrName>ppt_w</p:attrName>
                                        </p:attrNameLst>
                                      </p:cBhvr>
                                      <p:tavLst>
                                        <p:tav tm="0">
                                          <p:val>
                                            <p:fltVal val="0"/>
                                          </p:val>
                                        </p:tav>
                                        <p:tav tm="100000">
                                          <p:val>
                                            <p:strVal val="#ppt_w"/>
                                          </p:val>
                                        </p:tav>
                                      </p:tavLst>
                                    </p:anim>
                                    <p:anim calcmode="lin" valueType="num">
                                      <p:cBhvr>
                                        <p:cTn id="20" dur="500" fill="hold"/>
                                        <p:tgtEl>
                                          <p:spTgt spid="8215"/>
                                        </p:tgtEl>
                                        <p:attrNameLst>
                                          <p:attrName>ppt_h</p:attrName>
                                        </p:attrNameLst>
                                      </p:cBhvr>
                                      <p:tavLst>
                                        <p:tav tm="0">
                                          <p:val>
                                            <p:fltVal val="0"/>
                                          </p:val>
                                        </p:tav>
                                        <p:tav tm="100000">
                                          <p:val>
                                            <p:strVal val="#ppt_h"/>
                                          </p:val>
                                        </p:tav>
                                      </p:tavLst>
                                    </p:anim>
                                    <p:animEffect transition="in" filter="fade">
                                      <p:cBhvr>
                                        <p:cTn id="21" dur="500"/>
                                        <p:tgtEl>
                                          <p:spTgt spid="82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216"/>
                                        </p:tgtEl>
                                        <p:attrNameLst>
                                          <p:attrName>style.visibility</p:attrName>
                                        </p:attrNameLst>
                                      </p:cBhvr>
                                      <p:to>
                                        <p:strVal val="visible"/>
                                      </p:to>
                                    </p:set>
                                    <p:anim calcmode="lin" valueType="num">
                                      <p:cBhvr>
                                        <p:cTn id="26" dur="500" fill="hold"/>
                                        <p:tgtEl>
                                          <p:spTgt spid="8216"/>
                                        </p:tgtEl>
                                        <p:attrNameLst>
                                          <p:attrName>ppt_w</p:attrName>
                                        </p:attrNameLst>
                                      </p:cBhvr>
                                      <p:tavLst>
                                        <p:tav tm="0">
                                          <p:val>
                                            <p:fltVal val="0"/>
                                          </p:val>
                                        </p:tav>
                                        <p:tav tm="100000">
                                          <p:val>
                                            <p:strVal val="#ppt_w"/>
                                          </p:val>
                                        </p:tav>
                                      </p:tavLst>
                                    </p:anim>
                                    <p:anim calcmode="lin" valueType="num">
                                      <p:cBhvr>
                                        <p:cTn id="27" dur="500" fill="hold"/>
                                        <p:tgtEl>
                                          <p:spTgt spid="8216"/>
                                        </p:tgtEl>
                                        <p:attrNameLst>
                                          <p:attrName>ppt_h</p:attrName>
                                        </p:attrNameLst>
                                      </p:cBhvr>
                                      <p:tavLst>
                                        <p:tav tm="0">
                                          <p:val>
                                            <p:fltVal val="0"/>
                                          </p:val>
                                        </p:tav>
                                        <p:tav tm="100000">
                                          <p:val>
                                            <p:strVal val="#ppt_h"/>
                                          </p:val>
                                        </p:tav>
                                      </p:tavLst>
                                    </p:anim>
                                    <p:animEffect transition="in" filter="fade">
                                      <p:cBhvr>
                                        <p:cTn id="28" dur="500"/>
                                        <p:tgtEl>
                                          <p:spTgt spid="82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217"/>
                                        </p:tgtEl>
                                        <p:attrNameLst>
                                          <p:attrName>style.visibility</p:attrName>
                                        </p:attrNameLst>
                                      </p:cBhvr>
                                      <p:to>
                                        <p:strVal val="visible"/>
                                      </p:to>
                                    </p:set>
                                    <p:anim calcmode="lin" valueType="num">
                                      <p:cBhvr>
                                        <p:cTn id="33" dur="500" fill="hold"/>
                                        <p:tgtEl>
                                          <p:spTgt spid="8217"/>
                                        </p:tgtEl>
                                        <p:attrNameLst>
                                          <p:attrName>ppt_w</p:attrName>
                                        </p:attrNameLst>
                                      </p:cBhvr>
                                      <p:tavLst>
                                        <p:tav tm="0">
                                          <p:val>
                                            <p:fltVal val="0"/>
                                          </p:val>
                                        </p:tav>
                                        <p:tav tm="100000">
                                          <p:val>
                                            <p:strVal val="#ppt_w"/>
                                          </p:val>
                                        </p:tav>
                                      </p:tavLst>
                                    </p:anim>
                                    <p:anim calcmode="lin" valueType="num">
                                      <p:cBhvr>
                                        <p:cTn id="34" dur="500" fill="hold"/>
                                        <p:tgtEl>
                                          <p:spTgt spid="8217"/>
                                        </p:tgtEl>
                                        <p:attrNameLst>
                                          <p:attrName>ppt_h</p:attrName>
                                        </p:attrNameLst>
                                      </p:cBhvr>
                                      <p:tavLst>
                                        <p:tav tm="0">
                                          <p:val>
                                            <p:fltVal val="0"/>
                                          </p:val>
                                        </p:tav>
                                        <p:tav tm="100000">
                                          <p:val>
                                            <p:strVal val="#ppt_h"/>
                                          </p:val>
                                        </p:tav>
                                      </p:tavLst>
                                    </p:anim>
                                    <p:animEffect transition="in" filter="fade">
                                      <p:cBhvr>
                                        <p:cTn id="35" dur="500"/>
                                        <p:tgtEl>
                                          <p:spTgt spid="8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5" grpId="0" animBg="1"/>
      <p:bldP spid="8216" grpId="0" animBg="1"/>
      <p:bldP spid="8217" grpId="0" animBg="1"/>
      <p:bldP spid="82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254001" y="1662296"/>
          <a:ext cx="11683999" cy="4471825"/>
        </p:xfrm>
        <a:graphic>
          <a:graphicData uri="http://schemas.openxmlformats.org/drawingml/2006/table">
            <a:tbl>
              <a:tblPr>
                <a:effectLst>
                  <a:outerShdw blurRad="63500" sx="102000" sy="102000" algn="ctr" rotWithShape="0">
                    <a:prstClr val="black">
                      <a:alpha val="40000"/>
                    </a:prstClr>
                  </a:outerShdw>
                </a:effectLst>
                <a:tableStyleId>{284E427A-3D55-4303-BF80-6455036E1DE7}</a:tableStyleId>
              </a:tblPr>
              <a:tblGrid>
                <a:gridCol w="2692399">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2641600">
                  <a:extLst>
                    <a:ext uri="{9D8B030D-6E8A-4147-A177-3AD203B41FA5}">
                      <a16:colId xmlns:a16="http://schemas.microsoft.com/office/drawing/2014/main" val="20003"/>
                    </a:ext>
                  </a:extLst>
                </a:gridCol>
                <a:gridCol w="2895600">
                  <a:extLst>
                    <a:ext uri="{9D8B030D-6E8A-4147-A177-3AD203B41FA5}">
                      <a16:colId xmlns:a16="http://schemas.microsoft.com/office/drawing/2014/main" val="20004"/>
                    </a:ext>
                  </a:extLst>
                </a:gridCol>
              </a:tblGrid>
              <a:tr h="809381">
                <a:tc rowSpan="2">
                  <a:txBody>
                    <a:bodyPr/>
                    <a:lstStyle/>
                    <a:p>
                      <a:pPr marL="180340"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Yếu tố</a:t>
                      </a:r>
                      <a:endParaRPr lang="en-US" sz="2700" b="1">
                        <a:solidFill>
                          <a:srgbClr val="0033CC"/>
                        </a:solidFill>
                        <a:effectLst/>
                        <a:latin typeface="Times New Roman" pitchFamily="18" charset="0"/>
                        <a:ea typeface="Calibri"/>
                        <a:cs typeface="Times New Roman" pitchFamily="18" charset="0"/>
                      </a:endParaRPr>
                    </a:p>
                  </a:txBody>
                  <a:tcPr marT="0" marB="0" anchor="ctr">
                    <a:solidFill>
                      <a:srgbClr val="FFFF00"/>
                    </a:solidFill>
                  </a:tcPr>
                </a:tc>
                <a:tc gridSpan="4">
                  <a:txBody>
                    <a:bodyPr/>
                    <a:lstStyle/>
                    <a:p>
                      <a:pPr marL="180340"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ea typeface="Calibri"/>
                          <a:cs typeface="Times New Roman" pitchFamily="18" charset="0"/>
                        </a:rPr>
                        <a:t>Địa hình đồi núi</a:t>
                      </a:r>
                    </a:p>
                  </a:txBody>
                  <a:tcPr marT="0" marB="0" anchor="c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41191">
                <a:tc vMerge="1">
                  <a:txBody>
                    <a:bodyPr/>
                    <a:lstStyle/>
                    <a:p>
                      <a:endParaRPr lang="en-US"/>
                    </a:p>
                  </a:txBody>
                  <a:tcPr/>
                </a:tc>
                <a:tc>
                  <a:txBody>
                    <a:bodyPr/>
                    <a:lstStyle/>
                    <a:p>
                      <a:pPr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Đông Bắc</a:t>
                      </a:r>
                      <a:endParaRPr lang="vi-VN" sz="2700" b="1">
                        <a:solidFill>
                          <a:srgbClr val="0033CC"/>
                        </a:solidFill>
                        <a:effectLst/>
                        <a:latin typeface="Times New Roman" pitchFamily="18" charset="0"/>
                        <a:cs typeface="Times New Roman" pitchFamily="18" charset="0"/>
                      </a:endParaRPr>
                    </a:p>
                    <a:p>
                      <a:pPr algn="ctr">
                        <a:lnSpc>
                          <a:spcPct val="115000"/>
                        </a:lnSpc>
                        <a:spcBef>
                          <a:spcPts val="600"/>
                        </a:spcBef>
                        <a:spcAft>
                          <a:spcPts val="0"/>
                        </a:spcAft>
                        <a:tabLst>
                          <a:tab pos="180340" algn="l"/>
                          <a:tab pos="450215" algn="l"/>
                        </a:tabLst>
                      </a:pPr>
                      <a:r>
                        <a:rPr lang="vi-VN" sz="2700" b="1">
                          <a:solidFill>
                            <a:srgbClr val="0033CC"/>
                          </a:solidFill>
                          <a:effectLst/>
                          <a:latin typeface="Times New Roman" pitchFamily="18" charset="0"/>
                          <a:ea typeface="Calibri"/>
                          <a:cs typeface="Times New Roman" pitchFamily="18" charset="0"/>
                        </a:rPr>
                        <a:t>N1</a:t>
                      </a:r>
                      <a:r>
                        <a:rPr lang="en-US" sz="2700" b="1">
                          <a:solidFill>
                            <a:srgbClr val="0033CC"/>
                          </a:solidFill>
                          <a:effectLst/>
                          <a:latin typeface="Times New Roman" pitchFamily="18" charset="0"/>
                          <a:ea typeface="Calibri"/>
                          <a:cs typeface="Times New Roman" pitchFamily="18" charset="0"/>
                        </a:rPr>
                        <a:t>,3</a:t>
                      </a: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Tây Bắc</a:t>
                      </a:r>
                      <a:endParaRPr lang="vi-VN" sz="2700" b="1">
                        <a:solidFill>
                          <a:srgbClr val="0033CC"/>
                        </a:solidFill>
                        <a:effectLst/>
                        <a:latin typeface="Times New Roman" pitchFamily="18" charset="0"/>
                        <a:cs typeface="Times New Roman" pitchFamily="18" charset="0"/>
                      </a:endParaRPr>
                    </a:p>
                    <a:p>
                      <a:pPr algn="ctr">
                        <a:lnSpc>
                          <a:spcPct val="115000"/>
                        </a:lnSpc>
                        <a:spcBef>
                          <a:spcPts val="600"/>
                        </a:spcBef>
                        <a:spcAft>
                          <a:spcPts val="0"/>
                        </a:spcAft>
                        <a:tabLst>
                          <a:tab pos="180340" algn="l"/>
                          <a:tab pos="450215" algn="l"/>
                        </a:tabLst>
                      </a:pPr>
                      <a:r>
                        <a:rPr lang="vi-VN" sz="2700" b="1">
                          <a:solidFill>
                            <a:srgbClr val="0033CC"/>
                          </a:solidFill>
                          <a:effectLst/>
                          <a:latin typeface="Times New Roman" pitchFamily="18" charset="0"/>
                          <a:ea typeface="Calibri"/>
                          <a:cs typeface="Times New Roman" pitchFamily="18" charset="0"/>
                        </a:rPr>
                        <a:t>N</a:t>
                      </a:r>
                      <a:r>
                        <a:rPr lang="en-US" sz="2700" b="1">
                          <a:solidFill>
                            <a:srgbClr val="0033CC"/>
                          </a:solidFill>
                          <a:effectLst/>
                          <a:latin typeface="Times New Roman" pitchFamily="18" charset="0"/>
                          <a:ea typeface="Calibri"/>
                          <a:cs typeface="Times New Roman" pitchFamily="18" charset="0"/>
                        </a:rPr>
                        <a:t>5,7</a:t>
                      </a: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Trường Sơn Bắc</a:t>
                      </a:r>
                      <a:endParaRPr lang="vi-VN" sz="2700" b="1">
                        <a:solidFill>
                          <a:srgbClr val="0033CC"/>
                        </a:solidFill>
                        <a:effectLst/>
                        <a:latin typeface="Times New Roman" pitchFamily="18" charset="0"/>
                        <a:cs typeface="Times New Roman" pitchFamily="18" charset="0"/>
                      </a:endParaRPr>
                    </a:p>
                    <a:p>
                      <a:pPr algn="ctr">
                        <a:lnSpc>
                          <a:spcPct val="115000"/>
                        </a:lnSpc>
                        <a:spcBef>
                          <a:spcPts val="600"/>
                        </a:spcBef>
                        <a:spcAft>
                          <a:spcPts val="0"/>
                        </a:spcAft>
                        <a:tabLst>
                          <a:tab pos="180340" algn="l"/>
                          <a:tab pos="450215" algn="l"/>
                        </a:tabLst>
                      </a:pPr>
                      <a:r>
                        <a:rPr lang="vi-VN" sz="2700" b="1">
                          <a:solidFill>
                            <a:srgbClr val="0033CC"/>
                          </a:solidFill>
                          <a:effectLst/>
                          <a:latin typeface="Times New Roman" pitchFamily="18" charset="0"/>
                          <a:ea typeface="Calibri"/>
                          <a:cs typeface="Times New Roman" pitchFamily="18" charset="0"/>
                        </a:rPr>
                        <a:t>N</a:t>
                      </a:r>
                      <a:r>
                        <a:rPr lang="en-US" sz="2700" b="1">
                          <a:solidFill>
                            <a:srgbClr val="0033CC"/>
                          </a:solidFill>
                          <a:effectLst/>
                          <a:latin typeface="Times New Roman" pitchFamily="18" charset="0"/>
                          <a:ea typeface="Calibri"/>
                          <a:cs typeface="Times New Roman" pitchFamily="18" charset="0"/>
                        </a:rPr>
                        <a:t>2,4</a:t>
                      </a: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Trường Sơn Nam</a:t>
                      </a:r>
                      <a:endParaRPr lang="vi-VN" sz="2700" b="1">
                        <a:solidFill>
                          <a:srgbClr val="0033CC"/>
                        </a:solidFill>
                        <a:effectLst/>
                        <a:latin typeface="Times New Roman" pitchFamily="18" charset="0"/>
                        <a:cs typeface="Times New Roman" pitchFamily="18" charset="0"/>
                      </a:endParaRPr>
                    </a:p>
                    <a:p>
                      <a:pPr algn="ctr">
                        <a:lnSpc>
                          <a:spcPct val="115000"/>
                        </a:lnSpc>
                        <a:spcBef>
                          <a:spcPts val="600"/>
                        </a:spcBef>
                        <a:spcAft>
                          <a:spcPts val="0"/>
                        </a:spcAft>
                        <a:tabLst>
                          <a:tab pos="180340" algn="l"/>
                          <a:tab pos="450215" algn="l"/>
                        </a:tabLst>
                      </a:pPr>
                      <a:r>
                        <a:rPr lang="vi-VN" sz="2700" b="1">
                          <a:solidFill>
                            <a:srgbClr val="0033CC"/>
                          </a:solidFill>
                          <a:effectLst/>
                          <a:latin typeface="Times New Roman" pitchFamily="18" charset="0"/>
                          <a:ea typeface="Calibri"/>
                          <a:cs typeface="Times New Roman" pitchFamily="18" charset="0"/>
                        </a:rPr>
                        <a:t>N</a:t>
                      </a:r>
                      <a:r>
                        <a:rPr lang="en-US" sz="2700" b="1">
                          <a:solidFill>
                            <a:srgbClr val="0033CC"/>
                          </a:solidFill>
                          <a:effectLst/>
                          <a:latin typeface="Times New Roman" pitchFamily="18" charset="0"/>
                          <a:ea typeface="Calibri"/>
                          <a:cs typeface="Times New Roman" pitchFamily="18" charset="0"/>
                        </a:rPr>
                        <a:t>6,8</a:t>
                      </a:r>
                    </a:p>
                  </a:txBody>
                  <a:tcPr marT="0" marB="0" anchor="ctr">
                    <a:solidFill>
                      <a:srgbClr val="FFFF00"/>
                    </a:solidFill>
                  </a:tcPr>
                </a:tc>
                <a:extLst>
                  <a:ext uri="{0D108BD9-81ED-4DB2-BD59-A6C34878D82A}">
                    <a16:rowId xmlns:a16="http://schemas.microsoft.com/office/drawing/2014/main" val="10001"/>
                  </a:ext>
                </a:extLst>
              </a:tr>
              <a:tr h="1040133">
                <a:tc>
                  <a:txBody>
                    <a:bodyPr/>
                    <a:lstStyle/>
                    <a:p>
                      <a:pPr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Giới hạn</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2"/>
                  </a:ext>
                </a:extLst>
              </a:tr>
              <a:tr h="1181120">
                <a:tc>
                  <a:txBody>
                    <a:bodyPr/>
                    <a:lstStyle/>
                    <a:p>
                      <a:pPr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Đặc điểm</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5"/>
                  </a:ext>
                </a:extLst>
              </a:tr>
            </a:tbl>
          </a:graphicData>
        </a:graphic>
      </p:graphicFrame>
      <p:sp>
        <p:nvSpPr>
          <p:cNvPr id="4" name="Rectangle 3"/>
          <p:cNvSpPr/>
          <p:nvPr/>
        </p:nvSpPr>
        <p:spPr>
          <a:xfrm>
            <a:off x="3991643" y="217305"/>
            <a:ext cx="4670995" cy="1405641"/>
          </a:xfrm>
          <a:prstGeom prst="rect">
            <a:avLst/>
          </a:prstGeom>
        </p:spPr>
        <p:txBody>
          <a:bodyPr wrap="square">
            <a:spAutoFit/>
          </a:bodyPr>
          <a:lstStyle/>
          <a:p>
            <a:pPr algn="ctr" defTabSz="1219261"/>
            <a:r>
              <a:rPr lang="en-US" sz="4267" b="1">
                <a:solidFill>
                  <a:srgbClr val="00A40F"/>
                </a:solidFill>
                <a:latin typeface="#9Slide07 IcielCadena" panose="02000503000000020004" pitchFamily="2" charset="0"/>
                <a:cs typeface="Times New Roman" pitchFamily="18" charset="0"/>
              </a:rPr>
              <a:t>HOẠT ĐỘNG NHÓM</a:t>
            </a:r>
          </a:p>
        </p:txBody>
      </p:sp>
      <p:pic>
        <p:nvPicPr>
          <p:cNvPr id="2" name="3 Minute Countdown Timer Alarm Clock! Timer for Kids 3 Minutes!">
            <a:hlinkClick r:id="" action="ppaction://media"/>
            <a:extLst>
              <a:ext uri="{FF2B5EF4-FFF2-40B4-BE49-F238E27FC236}">
                <a16:creationId xmlns:a16="http://schemas.microsoft.com/office/drawing/2014/main" id="{8EB55D15-3152-473A-A100-5A42104047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56800" y="100464"/>
            <a:ext cx="1844595" cy="1127587"/>
          </a:xfrm>
          <a:prstGeom prst="rect">
            <a:avLst/>
          </a:prstGeom>
        </p:spPr>
      </p:pic>
      <p:pic>
        <p:nvPicPr>
          <p:cNvPr id="5" name="Picture 4">
            <a:extLst>
              <a:ext uri="{FF2B5EF4-FFF2-40B4-BE49-F238E27FC236}">
                <a16:creationId xmlns:a16="http://schemas.microsoft.com/office/drawing/2014/main" id="{82916357-EA30-4D17-AB39-6EC82DF95C9A}"/>
              </a:ext>
            </a:extLst>
          </p:cNvPr>
          <p:cNvPicPr>
            <a:picLocks noChangeAspect="1"/>
          </p:cNvPicPr>
          <p:nvPr/>
        </p:nvPicPr>
        <p:blipFill>
          <a:blip r:embed="rId5"/>
          <a:stretch>
            <a:fillRect/>
          </a:stretch>
        </p:blipFill>
        <p:spPr>
          <a:xfrm>
            <a:off x="609601" y="100464"/>
            <a:ext cx="2324100" cy="1162051"/>
          </a:xfrm>
          <a:prstGeom prst="rect">
            <a:avLst/>
          </a:prstGeom>
        </p:spPr>
      </p:pic>
      <p:sp>
        <p:nvSpPr>
          <p:cNvPr id="6" name="Rectangle 5">
            <a:extLst>
              <a:ext uri="{FF2B5EF4-FFF2-40B4-BE49-F238E27FC236}">
                <a16:creationId xmlns:a16="http://schemas.microsoft.com/office/drawing/2014/main" id="{34927527-E325-4192-9006-95BA3FA98821}"/>
              </a:ext>
            </a:extLst>
          </p:cNvPr>
          <p:cNvSpPr/>
          <p:nvPr/>
        </p:nvSpPr>
        <p:spPr>
          <a:xfrm>
            <a:off x="2922875" y="935451"/>
            <a:ext cx="6576725" cy="954300"/>
          </a:xfrm>
          <a:prstGeom prst="rect">
            <a:avLst/>
          </a:prstGeom>
        </p:spPr>
        <p:txBody>
          <a:bodyPr wrap="square">
            <a:spAutoFit/>
          </a:bodyPr>
          <a:lstStyle/>
          <a:p>
            <a:pPr algn="ctr"/>
            <a:r>
              <a:rPr lang="vi-VN" sz="1867">
                <a:latin typeface="#9Slide02 Noi dung rat dai" panose="02000000000000000000" pitchFamily="2" charset="0"/>
                <a:ea typeface="#9Slide02 Noi dung rat dai" panose="02000000000000000000" pitchFamily="2" charset="0"/>
              </a:rPr>
              <a:t>Nhiệm vụ: Dựa vào hình 2.1, 2.2, 2.3, 2.4, 2.5, 2.6, thông tin SGK trao đổi nhóm để tìm hiểu đặc điểm các khu vực địa hình ở nước ta</a:t>
            </a:r>
            <a:endParaRPr lang="en-US" sz="1867">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396224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9" name="Freeform 3"/>
          <p:cNvSpPr>
            <a:spLocks/>
          </p:cNvSpPr>
          <p:nvPr/>
        </p:nvSpPr>
        <p:spPr bwMode="auto">
          <a:xfrm>
            <a:off x="1016001" y="109498"/>
            <a:ext cx="1625600" cy="1035092"/>
          </a:xfrm>
          <a:custGeom>
            <a:avLst/>
            <a:gdLst>
              <a:gd name="T0" fmla="*/ 2147483647 w 1134"/>
              <a:gd name="T1" fmla="*/ 2147483647 h 625"/>
              <a:gd name="T2" fmla="*/ 2147483647 w 1134"/>
              <a:gd name="T3" fmla="*/ 2147483647 h 625"/>
              <a:gd name="T4" fmla="*/ 2147483647 w 1134"/>
              <a:gd name="T5" fmla="*/ 2147483647 h 625"/>
              <a:gd name="T6" fmla="*/ 2147483647 w 1134"/>
              <a:gd name="T7" fmla="*/ 2147483647 h 625"/>
              <a:gd name="T8" fmla="*/ 2147483647 w 1134"/>
              <a:gd name="T9" fmla="*/ 2147483647 h 625"/>
              <a:gd name="T10" fmla="*/ 2147483647 w 1134"/>
              <a:gd name="T11" fmla="*/ 2147483647 h 625"/>
              <a:gd name="T12" fmla="*/ 2147483647 w 1134"/>
              <a:gd name="T13" fmla="*/ 2147483647 h 625"/>
              <a:gd name="T14" fmla="*/ 2147483647 w 1134"/>
              <a:gd name="T15" fmla="*/ 2147483647 h 625"/>
              <a:gd name="T16" fmla="*/ 2147483647 w 1134"/>
              <a:gd name="T17" fmla="*/ 2147483647 h 625"/>
              <a:gd name="T18" fmla="*/ 2147483647 w 1134"/>
              <a:gd name="T19" fmla="*/ 2147483647 h 625"/>
              <a:gd name="T20" fmla="*/ 2147483647 w 1134"/>
              <a:gd name="T21" fmla="*/ 2147483647 h 625"/>
              <a:gd name="T22" fmla="*/ 2147483647 w 1134"/>
              <a:gd name="T23" fmla="*/ 2147483647 h 625"/>
              <a:gd name="T24" fmla="*/ 2147483647 w 1134"/>
              <a:gd name="T25" fmla="*/ 2147483647 h 625"/>
              <a:gd name="T26" fmla="*/ 2147483647 w 1134"/>
              <a:gd name="T27" fmla="*/ 2147483647 h 625"/>
              <a:gd name="T28" fmla="*/ 2147483647 w 1134"/>
              <a:gd name="T29" fmla="*/ 2147483647 h 625"/>
              <a:gd name="T30" fmla="*/ 2147483647 w 1134"/>
              <a:gd name="T31" fmla="*/ 2147483647 h 625"/>
              <a:gd name="T32" fmla="*/ 2147483647 w 1134"/>
              <a:gd name="T33" fmla="*/ 0 h 625"/>
              <a:gd name="T34" fmla="*/ 2147483647 w 1134"/>
              <a:gd name="T35" fmla="*/ 2147483647 h 625"/>
              <a:gd name="T36" fmla="*/ 2147483647 w 1134"/>
              <a:gd name="T37" fmla="*/ 2147483647 h 625"/>
              <a:gd name="T38" fmla="*/ 2147483647 w 1134"/>
              <a:gd name="T39" fmla="*/ 2147483647 h 625"/>
              <a:gd name="T40" fmla="*/ 2147483647 w 1134"/>
              <a:gd name="T41" fmla="*/ 2147483647 h 625"/>
              <a:gd name="T42" fmla="*/ 2147483647 w 1134"/>
              <a:gd name="T43" fmla="*/ 2147483647 h 625"/>
              <a:gd name="T44" fmla="*/ 0 w 1134"/>
              <a:gd name="T45" fmla="*/ 2147483647 h 625"/>
              <a:gd name="T46" fmla="*/ 2147483647 w 1134"/>
              <a:gd name="T47" fmla="*/ 2147483647 h 625"/>
              <a:gd name="T48" fmla="*/ 2147483647 w 1134"/>
              <a:gd name="T49" fmla="*/ 2147483647 h 625"/>
              <a:gd name="T50" fmla="*/ 2147483647 w 1134"/>
              <a:gd name="T51" fmla="*/ 2147483647 h 625"/>
              <a:gd name="T52" fmla="*/ 2147483647 w 1134"/>
              <a:gd name="T53" fmla="*/ 2147483647 h 625"/>
              <a:gd name="T54" fmla="*/ 2147483647 w 1134"/>
              <a:gd name="T55" fmla="*/ 2147483647 h 625"/>
              <a:gd name="T56" fmla="*/ 2147483647 w 1134"/>
              <a:gd name="T57" fmla="*/ 2147483647 h 625"/>
              <a:gd name="T58" fmla="*/ 2147483647 w 1134"/>
              <a:gd name="T59" fmla="*/ 2147483647 h 625"/>
              <a:gd name="T60" fmla="*/ 2147483647 w 1134"/>
              <a:gd name="T61" fmla="*/ 2147483647 h 625"/>
              <a:gd name="T62" fmla="*/ 2147483647 w 1134"/>
              <a:gd name="T63" fmla="*/ 2147483647 h 625"/>
              <a:gd name="T64" fmla="*/ 2147483647 w 1134"/>
              <a:gd name="T65" fmla="*/ 2147483647 h 625"/>
              <a:gd name="T66" fmla="*/ 2147483647 w 1134"/>
              <a:gd name="T67" fmla="*/ 2147483647 h 625"/>
              <a:gd name="T68" fmla="*/ 2147483647 w 1134"/>
              <a:gd name="T69" fmla="*/ 2147483647 h 625"/>
              <a:gd name="T70" fmla="*/ 2147483647 w 1134"/>
              <a:gd name="T71" fmla="*/ 2147483647 h 625"/>
              <a:gd name="T72" fmla="*/ 2147483647 w 1134"/>
              <a:gd name="T73" fmla="*/ 2147483647 h 625"/>
              <a:gd name="T74" fmla="*/ 2147483647 w 1134"/>
              <a:gd name="T75" fmla="*/ 2147483647 h 625"/>
              <a:gd name="T76" fmla="*/ 2147483647 w 1134"/>
              <a:gd name="T77" fmla="*/ 2147483647 h 625"/>
              <a:gd name="T78" fmla="*/ 2147483647 w 1134"/>
              <a:gd name="T79" fmla="*/ 2147483647 h 625"/>
              <a:gd name="T80" fmla="*/ 2147483647 w 1134"/>
              <a:gd name="T81" fmla="*/ 2147483647 h 625"/>
              <a:gd name="T82" fmla="*/ 2147483647 w 1134"/>
              <a:gd name="T83" fmla="*/ 2147483647 h 625"/>
              <a:gd name="T84" fmla="*/ 2147483647 w 1134"/>
              <a:gd name="T85" fmla="*/ 2147483647 h 625"/>
              <a:gd name="T86" fmla="*/ 2147483647 w 1134"/>
              <a:gd name="T87" fmla="*/ 2147483647 h 625"/>
              <a:gd name="T88" fmla="*/ 2147483647 w 1134"/>
              <a:gd name="T89" fmla="*/ 2147483647 h 625"/>
              <a:gd name="T90" fmla="*/ 2147483647 w 1134"/>
              <a:gd name="T91" fmla="*/ 2147483647 h 625"/>
              <a:gd name="T92" fmla="*/ 2147483647 w 1134"/>
              <a:gd name="T93" fmla="*/ 2147483647 h 6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34" h="625">
                <a:moveTo>
                  <a:pt x="1134" y="450"/>
                </a:moveTo>
                <a:cubicBezTo>
                  <a:pt x="1056" y="398"/>
                  <a:pt x="1063" y="419"/>
                  <a:pt x="924" y="414"/>
                </a:cubicBezTo>
                <a:cubicBezTo>
                  <a:pt x="918" y="410"/>
                  <a:pt x="911" y="407"/>
                  <a:pt x="906" y="402"/>
                </a:cubicBezTo>
                <a:cubicBezTo>
                  <a:pt x="901" y="397"/>
                  <a:pt x="899" y="389"/>
                  <a:pt x="894" y="384"/>
                </a:cubicBezTo>
                <a:cubicBezTo>
                  <a:pt x="870" y="363"/>
                  <a:pt x="847" y="359"/>
                  <a:pt x="822" y="342"/>
                </a:cubicBezTo>
                <a:cubicBezTo>
                  <a:pt x="818" y="336"/>
                  <a:pt x="816" y="329"/>
                  <a:pt x="810" y="324"/>
                </a:cubicBezTo>
                <a:cubicBezTo>
                  <a:pt x="805" y="320"/>
                  <a:pt x="796" y="322"/>
                  <a:pt x="792" y="318"/>
                </a:cubicBezTo>
                <a:cubicBezTo>
                  <a:pt x="788" y="314"/>
                  <a:pt x="790" y="305"/>
                  <a:pt x="786" y="300"/>
                </a:cubicBezTo>
                <a:cubicBezTo>
                  <a:pt x="781" y="294"/>
                  <a:pt x="774" y="292"/>
                  <a:pt x="768" y="288"/>
                </a:cubicBezTo>
                <a:cubicBezTo>
                  <a:pt x="753" y="243"/>
                  <a:pt x="775" y="297"/>
                  <a:pt x="744" y="258"/>
                </a:cubicBezTo>
                <a:cubicBezTo>
                  <a:pt x="736" y="248"/>
                  <a:pt x="733" y="233"/>
                  <a:pt x="726" y="222"/>
                </a:cubicBezTo>
                <a:cubicBezTo>
                  <a:pt x="758" y="211"/>
                  <a:pt x="784" y="191"/>
                  <a:pt x="816" y="180"/>
                </a:cubicBezTo>
                <a:cubicBezTo>
                  <a:pt x="753" y="86"/>
                  <a:pt x="692" y="101"/>
                  <a:pt x="576" y="96"/>
                </a:cubicBezTo>
                <a:cubicBezTo>
                  <a:pt x="558" y="84"/>
                  <a:pt x="543" y="67"/>
                  <a:pt x="522" y="60"/>
                </a:cubicBezTo>
                <a:cubicBezTo>
                  <a:pt x="510" y="56"/>
                  <a:pt x="486" y="48"/>
                  <a:pt x="486" y="48"/>
                </a:cubicBezTo>
                <a:cubicBezTo>
                  <a:pt x="469" y="23"/>
                  <a:pt x="448" y="21"/>
                  <a:pt x="420" y="12"/>
                </a:cubicBezTo>
                <a:cubicBezTo>
                  <a:pt x="408" y="8"/>
                  <a:pt x="384" y="0"/>
                  <a:pt x="384" y="0"/>
                </a:cubicBezTo>
                <a:cubicBezTo>
                  <a:pt x="352" y="2"/>
                  <a:pt x="320" y="3"/>
                  <a:pt x="288" y="6"/>
                </a:cubicBezTo>
                <a:cubicBezTo>
                  <a:pt x="282" y="7"/>
                  <a:pt x="274" y="7"/>
                  <a:pt x="270" y="12"/>
                </a:cubicBezTo>
                <a:cubicBezTo>
                  <a:pt x="259" y="27"/>
                  <a:pt x="258" y="48"/>
                  <a:pt x="252" y="66"/>
                </a:cubicBezTo>
                <a:cubicBezTo>
                  <a:pt x="250" y="72"/>
                  <a:pt x="252" y="82"/>
                  <a:pt x="246" y="84"/>
                </a:cubicBezTo>
                <a:cubicBezTo>
                  <a:pt x="194" y="101"/>
                  <a:pt x="143" y="125"/>
                  <a:pt x="90" y="132"/>
                </a:cubicBezTo>
                <a:cubicBezTo>
                  <a:pt x="57" y="143"/>
                  <a:pt x="36" y="156"/>
                  <a:pt x="0" y="162"/>
                </a:cubicBezTo>
                <a:cubicBezTo>
                  <a:pt x="6" y="164"/>
                  <a:pt x="14" y="164"/>
                  <a:pt x="18" y="168"/>
                </a:cubicBezTo>
                <a:cubicBezTo>
                  <a:pt x="22" y="172"/>
                  <a:pt x="19" y="182"/>
                  <a:pt x="24" y="186"/>
                </a:cubicBezTo>
                <a:cubicBezTo>
                  <a:pt x="34" y="193"/>
                  <a:pt x="60" y="198"/>
                  <a:pt x="60" y="198"/>
                </a:cubicBezTo>
                <a:cubicBezTo>
                  <a:pt x="70" y="229"/>
                  <a:pt x="87" y="246"/>
                  <a:pt x="114" y="264"/>
                </a:cubicBezTo>
                <a:cubicBezTo>
                  <a:pt x="131" y="289"/>
                  <a:pt x="155" y="306"/>
                  <a:pt x="174" y="330"/>
                </a:cubicBezTo>
                <a:cubicBezTo>
                  <a:pt x="183" y="341"/>
                  <a:pt x="185" y="360"/>
                  <a:pt x="198" y="366"/>
                </a:cubicBezTo>
                <a:cubicBezTo>
                  <a:pt x="235" y="384"/>
                  <a:pt x="215" y="373"/>
                  <a:pt x="258" y="402"/>
                </a:cubicBezTo>
                <a:cubicBezTo>
                  <a:pt x="264" y="406"/>
                  <a:pt x="276" y="414"/>
                  <a:pt x="276" y="414"/>
                </a:cubicBezTo>
                <a:cubicBezTo>
                  <a:pt x="294" y="442"/>
                  <a:pt x="308" y="438"/>
                  <a:pt x="342" y="444"/>
                </a:cubicBezTo>
                <a:cubicBezTo>
                  <a:pt x="344" y="450"/>
                  <a:pt x="345" y="456"/>
                  <a:pt x="348" y="462"/>
                </a:cubicBezTo>
                <a:cubicBezTo>
                  <a:pt x="351" y="468"/>
                  <a:pt x="357" y="473"/>
                  <a:pt x="360" y="480"/>
                </a:cubicBezTo>
                <a:cubicBezTo>
                  <a:pt x="381" y="527"/>
                  <a:pt x="358" y="506"/>
                  <a:pt x="390" y="528"/>
                </a:cubicBezTo>
                <a:cubicBezTo>
                  <a:pt x="404" y="550"/>
                  <a:pt x="418" y="548"/>
                  <a:pt x="432" y="570"/>
                </a:cubicBezTo>
                <a:cubicBezTo>
                  <a:pt x="653" y="562"/>
                  <a:pt x="547" y="591"/>
                  <a:pt x="642" y="528"/>
                </a:cubicBezTo>
                <a:cubicBezTo>
                  <a:pt x="646" y="534"/>
                  <a:pt x="652" y="539"/>
                  <a:pt x="654" y="546"/>
                </a:cubicBezTo>
                <a:cubicBezTo>
                  <a:pt x="658" y="558"/>
                  <a:pt x="654" y="571"/>
                  <a:pt x="660" y="582"/>
                </a:cubicBezTo>
                <a:cubicBezTo>
                  <a:pt x="663" y="587"/>
                  <a:pt x="672" y="585"/>
                  <a:pt x="678" y="588"/>
                </a:cubicBezTo>
                <a:cubicBezTo>
                  <a:pt x="740" y="622"/>
                  <a:pt x="691" y="604"/>
                  <a:pt x="732" y="618"/>
                </a:cubicBezTo>
                <a:cubicBezTo>
                  <a:pt x="792" y="616"/>
                  <a:pt x="853" y="625"/>
                  <a:pt x="912" y="612"/>
                </a:cubicBezTo>
                <a:cubicBezTo>
                  <a:pt x="933" y="608"/>
                  <a:pt x="920" y="540"/>
                  <a:pt x="936" y="534"/>
                </a:cubicBezTo>
                <a:cubicBezTo>
                  <a:pt x="958" y="525"/>
                  <a:pt x="984" y="530"/>
                  <a:pt x="1008" y="528"/>
                </a:cubicBezTo>
                <a:cubicBezTo>
                  <a:pt x="1014" y="524"/>
                  <a:pt x="1021" y="521"/>
                  <a:pt x="1026" y="516"/>
                </a:cubicBezTo>
                <a:cubicBezTo>
                  <a:pt x="1031" y="511"/>
                  <a:pt x="1032" y="503"/>
                  <a:pt x="1038" y="498"/>
                </a:cubicBezTo>
                <a:cubicBezTo>
                  <a:pt x="1058" y="482"/>
                  <a:pt x="1056" y="501"/>
                  <a:pt x="1056" y="486"/>
                </a:cubicBez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261"/>
            <a:endParaRPr lang="vi-VN">
              <a:solidFill>
                <a:prstClr val="black"/>
              </a:solidFill>
              <a:latin typeface="Arial" panose="020B0604020202020204" pitchFamily="34" charset="0"/>
            </a:endParaRPr>
          </a:p>
        </p:txBody>
      </p:sp>
      <p:graphicFrame>
        <p:nvGraphicFramePr>
          <p:cNvPr id="12" name="Table 11">
            <a:extLst>
              <a:ext uri="{FF2B5EF4-FFF2-40B4-BE49-F238E27FC236}">
                <a16:creationId xmlns:a16="http://schemas.microsoft.com/office/drawing/2014/main" id="{9745E13B-5AF9-4AA0-86D1-A59D14143B64}"/>
              </a:ext>
            </a:extLst>
          </p:cNvPr>
          <p:cNvGraphicFramePr>
            <a:graphicFrameLocks noGrp="1"/>
          </p:cNvGraphicFramePr>
          <p:nvPr>
            <p:extLst/>
          </p:nvPr>
        </p:nvGraphicFramePr>
        <p:xfrm>
          <a:off x="457200" y="330200"/>
          <a:ext cx="6553200" cy="6495358"/>
        </p:xfrm>
        <a:graphic>
          <a:graphicData uri="http://schemas.openxmlformats.org/drawingml/2006/table">
            <a:tbl>
              <a:tblPr>
                <a:effectLst>
                  <a:outerShdw blurRad="63500" sx="102000" sy="102000" algn="ctr" rotWithShape="0">
                    <a:prstClr val="black">
                      <a:alpha val="40000"/>
                    </a:prstClr>
                  </a:outerShdw>
                </a:effectLst>
                <a:tableStyleId>{284E427A-3D55-4303-BF80-6455036E1DE7}</a:tableStyleId>
              </a:tblPr>
              <a:tblGrid>
                <a:gridCol w="1320800">
                  <a:extLst>
                    <a:ext uri="{9D8B030D-6E8A-4147-A177-3AD203B41FA5}">
                      <a16:colId xmlns:a16="http://schemas.microsoft.com/office/drawing/2014/main" val="20000"/>
                    </a:ext>
                  </a:extLst>
                </a:gridCol>
                <a:gridCol w="5232400">
                  <a:extLst>
                    <a:ext uri="{9D8B030D-6E8A-4147-A177-3AD203B41FA5}">
                      <a16:colId xmlns:a16="http://schemas.microsoft.com/office/drawing/2014/main" val="20001"/>
                    </a:ext>
                  </a:extLst>
                </a:gridCol>
              </a:tblGrid>
              <a:tr h="1153738">
                <a:tc>
                  <a:txBody>
                    <a:bodyPr/>
                    <a:lstStyle/>
                    <a:p>
                      <a:pPr marL="180340"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Yếu tố</a:t>
                      </a:r>
                      <a:endParaRPr lang="en-US" sz="2700" b="1">
                        <a:solidFill>
                          <a:srgbClr val="0033CC"/>
                        </a:solidFill>
                        <a:effectLst/>
                        <a:latin typeface="Times New Roman" pitchFamily="18" charset="0"/>
                        <a:ea typeface="Calibri"/>
                        <a:cs typeface="Times New Roman" pitchFamily="18" charset="0"/>
                      </a:endParaRP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Vùng núi Đông Bắc</a:t>
                      </a:r>
                      <a:endParaRPr lang="vi-VN" sz="2700" b="1">
                        <a:solidFill>
                          <a:srgbClr val="0033CC"/>
                        </a:solidFill>
                        <a:effectLst/>
                        <a:latin typeface="Times New Roman" pitchFamily="18" charset="0"/>
                        <a:cs typeface="Times New Roman" pitchFamily="18" charset="0"/>
                      </a:endParaRPr>
                    </a:p>
                  </a:txBody>
                  <a:tcPr marT="0" marB="0" anchor="ctr">
                    <a:solidFill>
                      <a:srgbClr val="FFFF00"/>
                    </a:solidFill>
                  </a:tcPr>
                </a:tc>
                <a:extLst>
                  <a:ext uri="{0D108BD9-81ED-4DB2-BD59-A6C34878D82A}">
                    <a16:rowId xmlns:a16="http://schemas.microsoft.com/office/drawing/2014/main" val="10000"/>
                  </a:ext>
                </a:extLst>
              </a:tr>
              <a:tr h="1503680">
                <a:tc>
                  <a:txBody>
                    <a:bodyPr/>
                    <a:lstStyle/>
                    <a:p>
                      <a:pPr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Giới hạn</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2"/>
                  </a:ext>
                </a:extLst>
              </a:tr>
              <a:tr h="3576320">
                <a:tc>
                  <a:txBody>
                    <a:bodyPr/>
                    <a:lstStyle/>
                    <a:p>
                      <a:pPr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Đặc điểm</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endParaRPr lang="en-US" sz="2700" dirty="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dirty="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dirty="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dirty="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dirty="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dirty="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r>
                        <a:rPr lang="en-US" sz="2700" dirty="0">
                          <a:solidFill>
                            <a:srgbClr val="0033CC"/>
                          </a:solidFill>
                          <a:effectLst/>
                          <a:latin typeface="Times New Roman" pitchFamily="18" charset="0"/>
                          <a:cs typeface="Times New Roman" pitchFamily="18" charset="0"/>
                        </a:rPr>
                        <a:t> </a:t>
                      </a:r>
                      <a:endParaRPr lang="en-US" sz="2700" dirty="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5"/>
                  </a:ext>
                </a:extLst>
              </a:tr>
            </a:tbl>
          </a:graphicData>
        </a:graphic>
      </p:graphicFrame>
      <p:sp>
        <p:nvSpPr>
          <p:cNvPr id="10" name="Rectangle 9">
            <a:extLst>
              <a:ext uri="{FF2B5EF4-FFF2-40B4-BE49-F238E27FC236}">
                <a16:creationId xmlns:a16="http://schemas.microsoft.com/office/drawing/2014/main" id="{8E9A7973-314A-4B4B-9CEC-ED9CB7931951}"/>
              </a:ext>
            </a:extLst>
          </p:cNvPr>
          <p:cNvSpPr/>
          <p:nvPr/>
        </p:nvSpPr>
        <p:spPr>
          <a:xfrm>
            <a:off x="1778000" y="3175000"/>
            <a:ext cx="4825999" cy="2977738"/>
          </a:xfrm>
          <a:prstGeom prst="rect">
            <a:avLst/>
          </a:prstGeom>
          <a:ln>
            <a:noFill/>
          </a:ln>
        </p:spPr>
        <p:txBody>
          <a:bodyPr wrap="square">
            <a:spAutoFit/>
          </a:bodyPr>
          <a:lstStyle/>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Địa hình thấp dần theo hướng Tây Bắc xuống Đông Nam.</a:t>
            </a:r>
          </a:p>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Độ cao trung bình phổ biến dưới 1.000 m.</a:t>
            </a:r>
          </a:p>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Đặc trưng của vùng núi này là những cánh cung núi lớn và vùng đồi (trung du) phát triển mở rộng.</a:t>
            </a:r>
          </a:p>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Địa hình các-xtơ khá phổ biến, tạo nên những cảnh quan đẹp như vùng hồ Ba Bể, vịnh Hạ Long.</a:t>
            </a:r>
            <a:endParaRPr lang="en-US" sz="1867">
              <a:solidFill>
                <a:srgbClr val="002060"/>
              </a:solidFill>
              <a:latin typeface="#9Slide02 Noi dung dai" panose="02000000000000000000" pitchFamily="2" charset="0"/>
              <a:ea typeface="#9Slide02 Noi dung dai" panose="02000000000000000000" pitchFamily="2" charset="0"/>
            </a:endParaRPr>
          </a:p>
        </p:txBody>
      </p:sp>
      <p:pic>
        <p:nvPicPr>
          <p:cNvPr id="11" name="Picture 10">
            <a:extLst>
              <a:ext uri="{FF2B5EF4-FFF2-40B4-BE49-F238E27FC236}">
                <a16:creationId xmlns:a16="http://schemas.microsoft.com/office/drawing/2014/main" id="{161FC11E-9A4F-4233-B97F-2F08C56FCE02}"/>
              </a:ext>
            </a:extLst>
          </p:cNvPr>
          <p:cNvPicPr>
            <a:picLocks noChangeAspect="1"/>
          </p:cNvPicPr>
          <p:nvPr/>
        </p:nvPicPr>
        <p:blipFill>
          <a:blip r:embed="rId2"/>
          <a:stretch>
            <a:fillRect/>
          </a:stretch>
        </p:blipFill>
        <p:spPr>
          <a:xfrm>
            <a:off x="7721600" y="325120"/>
            <a:ext cx="4185919" cy="3908508"/>
          </a:xfrm>
          <a:prstGeom prst="rect">
            <a:avLst/>
          </a:prstGeom>
        </p:spPr>
      </p:pic>
      <p:pic>
        <p:nvPicPr>
          <p:cNvPr id="13" name="Picture 12">
            <a:extLst>
              <a:ext uri="{FF2B5EF4-FFF2-40B4-BE49-F238E27FC236}">
                <a16:creationId xmlns:a16="http://schemas.microsoft.com/office/drawing/2014/main" id="{752966DB-29DC-48AE-B7D6-EC129EDDCA80}"/>
              </a:ext>
            </a:extLst>
          </p:cNvPr>
          <p:cNvPicPr>
            <a:picLocks noChangeAspect="1"/>
          </p:cNvPicPr>
          <p:nvPr/>
        </p:nvPicPr>
        <p:blipFill>
          <a:blip r:embed="rId3"/>
          <a:stretch>
            <a:fillRect/>
          </a:stretch>
        </p:blipFill>
        <p:spPr>
          <a:xfrm>
            <a:off x="7874000" y="3987800"/>
            <a:ext cx="3962399" cy="2696982"/>
          </a:xfrm>
          <a:prstGeom prst="rect">
            <a:avLst/>
          </a:prstGeom>
        </p:spPr>
      </p:pic>
      <p:sp>
        <p:nvSpPr>
          <p:cNvPr id="17" name="Rectangle 16">
            <a:extLst>
              <a:ext uri="{FF2B5EF4-FFF2-40B4-BE49-F238E27FC236}">
                <a16:creationId xmlns:a16="http://schemas.microsoft.com/office/drawing/2014/main" id="{72153511-3CD7-4367-8E54-41E495C57C78}"/>
              </a:ext>
            </a:extLst>
          </p:cNvPr>
          <p:cNvSpPr/>
          <p:nvPr/>
        </p:nvSpPr>
        <p:spPr>
          <a:xfrm>
            <a:off x="1778000" y="1667570"/>
            <a:ext cx="4825999" cy="733534"/>
          </a:xfrm>
          <a:prstGeom prst="rect">
            <a:avLst/>
          </a:prstGeom>
          <a:ln>
            <a:noFill/>
          </a:ln>
        </p:spPr>
        <p:txBody>
          <a:bodyPr wrap="square">
            <a:spAutoFit/>
          </a:bodyPr>
          <a:lstStyle/>
          <a:p>
            <a:pPr>
              <a:lnSpc>
                <a:spcPts val="2533"/>
              </a:lnSpc>
            </a:pPr>
            <a:r>
              <a:rPr lang="vi-VN" sz="1867" dirty="0">
                <a:solidFill>
                  <a:srgbClr val="002060"/>
                </a:solidFill>
                <a:latin typeface="#9Slide02 Noi dung dai" panose="02000000000000000000" pitchFamily="2" charset="0"/>
                <a:ea typeface="#9Slide02 Noi dung dai" panose="02000000000000000000" pitchFamily="2" charset="0"/>
              </a:rPr>
              <a:t>+</a:t>
            </a:r>
            <a:r>
              <a:rPr lang="en-US" sz="1867" dirty="0">
                <a:solidFill>
                  <a:srgbClr val="002060"/>
                </a:solidFill>
                <a:latin typeface="#9Slide02 Noi dung dai" panose="02000000000000000000" pitchFamily="2" charset="0"/>
                <a:ea typeface="#9Slide02 Noi dung dai" panose="02000000000000000000" pitchFamily="2" charset="0"/>
              </a:rPr>
              <a:t> N</a:t>
            </a:r>
            <a:r>
              <a:rPr lang="vi-VN" sz="1867" dirty="0">
                <a:solidFill>
                  <a:srgbClr val="002060"/>
                </a:solidFill>
                <a:latin typeface="#9Slide02 Noi dung dai" panose="02000000000000000000" pitchFamily="2" charset="0"/>
                <a:ea typeface="#9Slide02 Noi dung dai" panose="02000000000000000000" pitchFamily="2" charset="0"/>
              </a:rPr>
              <a:t>ằm ở tả ngạn sông Hồng </a:t>
            </a:r>
            <a:r>
              <a:rPr lang="en-US" sz="1867" dirty="0">
                <a:solidFill>
                  <a:srgbClr val="002060"/>
                </a:solidFill>
                <a:latin typeface="#9Slide02 Noi dung dai" panose="02000000000000000000" pitchFamily="2" charset="0"/>
                <a:ea typeface="#9Slide02 Noi dung dai" panose="02000000000000000000" pitchFamily="2" charset="0"/>
              </a:rPr>
              <a:t>(</a:t>
            </a:r>
            <a:r>
              <a:rPr lang="en-US" sz="1867" dirty="0" err="1">
                <a:solidFill>
                  <a:srgbClr val="002060"/>
                </a:solidFill>
                <a:latin typeface="#9Slide02 Noi dung dai" panose="02000000000000000000" pitchFamily="2" charset="0"/>
                <a:ea typeface="#9Slide02 Noi dung dai" panose="02000000000000000000" pitchFamily="2" charset="0"/>
              </a:rPr>
              <a:t>từ</a:t>
            </a:r>
            <a:r>
              <a:rPr lang="en-US" sz="1867" dirty="0">
                <a:solidFill>
                  <a:srgbClr val="002060"/>
                </a:solidFill>
                <a:latin typeface="#9Slide02 Noi dung dai" panose="02000000000000000000" pitchFamily="2" charset="0"/>
                <a:ea typeface="#9Slide02 Noi dung dai" panose="02000000000000000000" pitchFamily="2" charset="0"/>
              </a:rPr>
              <a:t> </a:t>
            </a:r>
            <a:r>
              <a:rPr lang="en-US" sz="1867" dirty="0" err="1">
                <a:solidFill>
                  <a:srgbClr val="002060"/>
                </a:solidFill>
                <a:latin typeface="#9Slide02 Noi dung dai" panose="02000000000000000000" pitchFamily="2" charset="0"/>
                <a:ea typeface="#9Slide02 Noi dung dai" panose="02000000000000000000" pitchFamily="2" charset="0"/>
              </a:rPr>
              <a:t>dãy</a:t>
            </a:r>
            <a:r>
              <a:rPr lang="en-US" sz="1867" dirty="0">
                <a:solidFill>
                  <a:srgbClr val="002060"/>
                </a:solidFill>
                <a:latin typeface="#9Slide02 Noi dung dai" panose="02000000000000000000" pitchFamily="2" charset="0"/>
                <a:ea typeface="#9Slide02 Noi dung dai" panose="02000000000000000000" pitchFamily="2" charset="0"/>
              </a:rPr>
              <a:t> Con Voi </a:t>
            </a:r>
            <a:r>
              <a:rPr lang="en-US" sz="1867" dirty="0" err="1">
                <a:solidFill>
                  <a:srgbClr val="002060"/>
                </a:solidFill>
                <a:latin typeface="#9Slide02 Noi dung dai" panose="02000000000000000000" pitchFamily="2" charset="0"/>
                <a:ea typeface="#9Slide02 Noi dung dai" panose="02000000000000000000" pitchFamily="2" charset="0"/>
              </a:rPr>
              <a:t>đến</a:t>
            </a:r>
            <a:r>
              <a:rPr lang="en-US" sz="1867" dirty="0">
                <a:solidFill>
                  <a:srgbClr val="002060"/>
                </a:solidFill>
                <a:latin typeface="#9Slide02 Noi dung dai" panose="02000000000000000000" pitchFamily="2" charset="0"/>
                <a:ea typeface="#9Slide02 Noi dung dai" panose="02000000000000000000" pitchFamily="2" charset="0"/>
              </a:rPr>
              <a:t> </a:t>
            </a:r>
            <a:r>
              <a:rPr lang="en-US" sz="1867" dirty="0" err="1">
                <a:solidFill>
                  <a:srgbClr val="002060"/>
                </a:solidFill>
                <a:latin typeface="#9Slide02 Noi dung dai" panose="02000000000000000000" pitchFamily="2" charset="0"/>
                <a:ea typeface="#9Slide02 Noi dung dai" panose="02000000000000000000" pitchFamily="2" charset="0"/>
              </a:rPr>
              <a:t>vùng</a:t>
            </a:r>
            <a:r>
              <a:rPr lang="en-US" sz="1867" dirty="0">
                <a:solidFill>
                  <a:srgbClr val="002060"/>
                </a:solidFill>
                <a:latin typeface="#9Slide02 Noi dung dai" panose="02000000000000000000" pitchFamily="2" charset="0"/>
                <a:ea typeface="#9Slide02 Noi dung dai" panose="02000000000000000000" pitchFamily="2" charset="0"/>
              </a:rPr>
              <a:t> </a:t>
            </a:r>
            <a:r>
              <a:rPr lang="en-US" sz="1867" dirty="0" err="1">
                <a:solidFill>
                  <a:srgbClr val="002060"/>
                </a:solidFill>
                <a:latin typeface="#9Slide02 Noi dung dai" panose="02000000000000000000" pitchFamily="2" charset="0"/>
                <a:ea typeface="#9Slide02 Noi dung dai" panose="02000000000000000000" pitchFamily="2" charset="0"/>
              </a:rPr>
              <a:t>núi</a:t>
            </a:r>
            <a:r>
              <a:rPr lang="en-US" sz="1867" dirty="0">
                <a:solidFill>
                  <a:srgbClr val="002060"/>
                </a:solidFill>
                <a:latin typeface="#9Slide02 Noi dung dai" panose="02000000000000000000" pitchFamily="2" charset="0"/>
                <a:ea typeface="#9Slide02 Noi dung dai" panose="02000000000000000000" pitchFamily="2" charset="0"/>
              </a:rPr>
              <a:t> </a:t>
            </a:r>
            <a:r>
              <a:rPr lang="en-US" sz="1867" dirty="0" err="1">
                <a:solidFill>
                  <a:srgbClr val="002060"/>
                </a:solidFill>
                <a:latin typeface="#9Slide02 Noi dung dai" panose="02000000000000000000" pitchFamily="2" charset="0"/>
                <a:ea typeface="#9Slide02 Noi dung dai" panose="02000000000000000000" pitchFamily="2" charset="0"/>
              </a:rPr>
              <a:t>ven</a:t>
            </a:r>
            <a:r>
              <a:rPr lang="en-US" sz="1867" dirty="0">
                <a:solidFill>
                  <a:srgbClr val="002060"/>
                </a:solidFill>
                <a:latin typeface="#9Slide02 Noi dung dai" panose="02000000000000000000" pitchFamily="2" charset="0"/>
                <a:ea typeface="#9Slide02 Noi dung dai" panose="02000000000000000000" pitchFamily="2" charset="0"/>
              </a:rPr>
              <a:t> </a:t>
            </a:r>
            <a:r>
              <a:rPr lang="en-US" sz="1867" dirty="0" err="1">
                <a:solidFill>
                  <a:srgbClr val="002060"/>
                </a:solidFill>
                <a:latin typeface="#9Slide02 Noi dung dai" panose="02000000000000000000" pitchFamily="2" charset="0"/>
                <a:ea typeface="#9Slide02 Noi dung dai" panose="02000000000000000000" pitchFamily="2" charset="0"/>
              </a:rPr>
              <a:t>biển</a:t>
            </a:r>
            <a:r>
              <a:rPr lang="en-US" sz="1867" dirty="0">
                <a:solidFill>
                  <a:srgbClr val="002060"/>
                </a:solidFill>
                <a:latin typeface="#9Slide02 Noi dung dai" panose="02000000000000000000" pitchFamily="2" charset="0"/>
                <a:ea typeface="#9Slide02 Noi dung dai" panose="02000000000000000000" pitchFamily="2" charset="0"/>
              </a:rPr>
              <a:t> </a:t>
            </a:r>
            <a:r>
              <a:rPr lang="en-US" sz="1867" dirty="0" err="1">
                <a:solidFill>
                  <a:srgbClr val="002060"/>
                </a:solidFill>
                <a:latin typeface="#9Slide02 Noi dung dai" panose="02000000000000000000" pitchFamily="2" charset="0"/>
                <a:ea typeface="#9Slide02 Noi dung dai" panose="02000000000000000000" pitchFamily="2" charset="0"/>
              </a:rPr>
              <a:t>tỉnh</a:t>
            </a:r>
            <a:r>
              <a:rPr lang="en-US" sz="1867" dirty="0">
                <a:solidFill>
                  <a:srgbClr val="002060"/>
                </a:solidFill>
                <a:latin typeface="#9Slide02 Noi dung dai" panose="02000000000000000000" pitchFamily="2" charset="0"/>
                <a:ea typeface="#9Slide02 Noi dung dai" panose="02000000000000000000" pitchFamily="2" charset="0"/>
              </a:rPr>
              <a:t> </a:t>
            </a:r>
            <a:r>
              <a:rPr lang="en-US" sz="1867" dirty="0" err="1">
                <a:solidFill>
                  <a:srgbClr val="002060"/>
                </a:solidFill>
                <a:latin typeface="#9Slide02 Noi dung dai" panose="02000000000000000000" pitchFamily="2" charset="0"/>
                <a:ea typeface="#9Slide02 Noi dung dai" panose="02000000000000000000" pitchFamily="2" charset="0"/>
              </a:rPr>
              <a:t>Quảng</a:t>
            </a:r>
            <a:r>
              <a:rPr lang="en-US" sz="1867">
                <a:solidFill>
                  <a:srgbClr val="002060"/>
                </a:solidFill>
                <a:latin typeface="#9Slide02 Noi dung dai" panose="02000000000000000000" pitchFamily="2" charset="0"/>
                <a:ea typeface="#9Slide02 Noi dung dai" panose="02000000000000000000" pitchFamily="2" charset="0"/>
              </a:rPr>
              <a:t> Ninh)</a:t>
            </a:r>
            <a:endParaRPr lang="en-US" sz="1867" dirty="0">
              <a:solidFill>
                <a:srgbClr val="002060"/>
              </a:solidFill>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1627583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9644E9-0FE7-46D8-9869-32A59B144082}"/>
              </a:ext>
            </a:extLst>
          </p:cNvPr>
          <p:cNvPicPr>
            <a:picLocks noChangeAspect="1"/>
          </p:cNvPicPr>
          <p:nvPr/>
        </p:nvPicPr>
        <p:blipFill>
          <a:blip r:embed="rId2"/>
          <a:stretch>
            <a:fillRect/>
          </a:stretch>
        </p:blipFill>
        <p:spPr>
          <a:xfrm>
            <a:off x="2721233" y="548346"/>
            <a:ext cx="6779833" cy="6332232"/>
          </a:xfrm>
          <a:prstGeom prst="rect">
            <a:avLst/>
          </a:prstGeom>
        </p:spPr>
      </p:pic>
      <p:pic>
        <p:nvPicPr>
          <p:cNvPr id="30" name="Picture 4" descr="ANd9GcRsDNEqSe0QhasNM8TF4oBZyIvmFO2GOO6jhajaqeoVzvTqTxlV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38" y="661863"/>
            <a:ext cx="2458302" cy="1798759"/>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1" name="Text Box 5"/>
          <p:cNvSpPr txBox="1">
            <a:spLocks noChangeArrowheads="1"/>
          </p:cNvSpPr>
          <p:nvPr/>
        </p:nvSpPr>
        <p:spPr bwMode="auto">
          <a:xfrm>
            <a:off x="-455704" y="2464633"/>
            <a:ext cx="35838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1219261" eaLnBrk="1" hangingPunct="1">
              <a:spcBef>
                <a:spcPct val="50000"/>
              </a:spcBef>
            </a:pPr>
            <a:r>
              <a:rPr lang="en-US" sz="2400">
                <a:solidFill>
                  <a:srgbClr val="006600"/>
                </a:solidFill>
                <a:latin typeface="#9Slide07 IcielBaliho Script" pitchFamily="2" charset="0"/>
              </a:rPr>
              <a:t>Cánh cung sông Gâm</a:t>
            </a:r>
          </a:p>
        </p:txBody>
      </p:sp>
      <p:sp>
        <p:nvSpPr>
          <p:cNvPr id="33" name="Text Box 28"/>
          <p:cNvSpPr txBox="1">
            <a:spLocks noChangeArrowheads="1"/>
          </p:cNvSpPr>
          <p:nvPr/>
        </p:nvSpPr>
        <p:spPr bwMode="auto">
          <a:xfrm>
            <a:off x="7975600" y="2488636"/>
            <a:ext cx="508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1219261" eaLnBrk="1" hangingPunct="1">
              <a:spcBef>
                <a:spcPct val="50000"/>
              </a:spcBef>
            </a:pPr>
            <a:r>
              <a:rPr lang="en-US" sz="2400">
                <a:solidFill>
                  <a:srgbClr val="006600"/>
                </a:solidFill>
                <a:latin typeface="#9Slide07 IcielBaliho Script" pitchFamily="2" charset="0"/>
              </a:rPr>
              <a:t>Cánh cung Bắc Sơn</a:t>
            </a:r>
          </a:p>
        </p:txBody>
      </p:sp>
      <p:pic>
        <p:nvPicPr>
          <p:cNvPr id="2050" name="Picture 2" descr="Khai thác tiềm năng du lịch Ngân Sơn - Báo Bắc Kạn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837" y="3822848"/>
            <a:ext cx="2499681" cy="1817018"/>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28"/>
          <p:cNvSpPr txBox="1">
            <a:spLocks noChangeArrowheads="1"/>
          </p:cNvSpPr>
          <p:nvPr/>
        </p:nvSpPr>
        <p:spPr bwMode="auto">
          <a:xfrm>
            <a:off x="-1087323" y="5761046"/>
            <a:ext cx="508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1219261" eaLnBrk="1" hangingPunct="1">
              <a:spcBef>
                <a:spcPct val="50000"/>
              </a:spcBef>
            </a:pPr>
            <a:r>
              <a:rPr lang="en-US" sz="2400">
                <a:solidFill>
                  <a:srgbClr val="006600"/>
                </a:solidFill>
                <a:latin typeface="#9Slide07 IcielBaliho Script" pitchFamily="2" charset="0"/>
              </a:rPr>
              <a:t>Cánh cung Ngân Sơn</a:t>
            </a:r>
          </a:p>
        </p:txBody>
      </p:sp>
      <p:sp>
        <p:nvSpPr>
          <p:cNvPr id="37" name="Text Box 28"/>
          <p:cNvSpPr txBox="1">
            <a:spLocks noChangeArrowheads="1"/>
          </p:cNvSpPr>
          <p:nvPr/>
        </p:nvSpPr>
        <p:spPr bwMode="auto">
          <a:xfrm>
            <a:off x="8093683" y="5750693"/>
            <a:ext cx="508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1219261" eaLnBrk="1" hangingPunct="1">
              <a:spcBef>
                <a:spcPct val="50000"/>
              </a:spcBef>
            </a:pPr>
            <a:r>
              <a:rPr lang="en-US" sz="2400">
                <a:solidFill>
                  <a:srgbClr val="006600"/>
                </a:solidFill>
                <a:latin typeface="#9Slide07 IcielBaliho Script" pitchFamily="2" charset="0"/>
              </a:rPr>
              <a:t>Cánh cung Đông Triều</a:t>
            </a:r>
          </a:p>
        </p:txBody>
      </p:sp>
      <p:pic>
        <p:nvPicPr>
          <p:cNvPr id="32" name="Picture 27" descr="Kết quả hình ảnh cho cánh cung nú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57149" y="3750456"/>
            <a:ext cx="2753069" cy="188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Dãy núi Đông Triều,day nui dong trieu,du lich quan lan"/>
          <p:cNvPicPr>
            <a:picLocks noChangeAspect="1" noChangeArrowheads="1"/>
          </p:cNvPicPr>
          <p:nvPr/>
        </p:nvPicPr>
        <p:blipFill rotWithShape="1">
          <a:blip r:embed="rId6">
            <a:extLst>
              <a:ext uri="{28A0092B-C50C-407E-A947-70E740481C1C}">
                <a14:useLocalDpi xmlns:a14="http://schemas.microsoft.com/office/drawing/2010/main" val="0"/>
              </a:ext>
            </a:extLst>
          </a:blip>
          <a:srcRect b="26787"/>
          <a:stretch/>
        </p:blipFill>
        <p:spPr bwMode="auto">
          <a:xfrm>
            <a:off x="9337331" y="577988"/>
            <a:ext cx="2592705" cy="188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026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fade">
                                      <p:cBhvr>
                                        <p:cTn id="37" dur="1000"/>
                                        <p:tgtEl>
                                          <p:spTgt spid="2052"/>
                                        </p:tgtEl>
                                      </p:cBhvr>
                                    </p:animEffect>
                                    <p:anim calcmode="lin" valueType="num">
                                      <p:cBhvr>
                                        <p:cTn id="38" dur="1000" fill="hold"/>
                                        <p:tgtEl>
                                          <p:spTgt spid="2052"/>
                                        </p:tgtEl>
                                        <p:attrNameLst>
                                          <p:attrName>ppt_x</p:attrName>
                                        </p:attrNameLst>
                                      </p:cBhvr>
                                      <p:tavLst>
                                        <p:tav tm="0">
                                          <p:val>
                                            <p:strVal val="#ppt_x"/>
                                          </p:val>
                                        </p:tav>
                                        <p:tav tm="100000">
                                          <p:val>
                                            <p:strVal val="#ppt_x"/>
                                          </p:val>
                                        </p:tav>
                                      </p:tavLst>
                                    </p:anim>
                                    <p:anim calcmode="lin" valueType="num">
                                      <p:cBhvr>
                                        <p:cTn id="39" dur="1000" fill="hold"/>
                                        <p:tgtEl>
                                          <p:spTgt spid="205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2235200" y="6324601"/>
            <a:ext cx="721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1219261" eaLnBrk="1" hangingPunct="1">
              <a:spcBef>
                <a:spcPct val="50000"/>
              </a:spcBef>
            </a:pPr>
            <a:endParaRPr lang="vi-VN" sz="2400" b="1">
              <a:solidFill>
                <a:prstClr val="black"/>
              </a:solidFill>
              <a:latin typeface="Arial" charset="0"/>
            </a:endParaRPr>
          </a:p>
        </p:txBody>
      </p:sp>
      <p:pic>
        <p:nvPicPr>
          <p:cNvPr id="13315" name="Picture 3" descr="Tập tin:Puong C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251"/>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17417" y="0"/>
            <a:ext cx="3657600" cy="379656"/>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defRPr sz="2400" b="1">
                <a:solidFill>
                  <a:schemeClr val="tx1"/>
                </a:solidFill>
                <a:latin typeface="VNI-Times" pitchFamily="2" charset="0"/>
              </a:defRPr>
            </a:lvl1pPr>
            <a:lvl2pPr marL="742950" indent="-285750">
              <a:defRPr sz="2400" b="1">
                <a:solidFill>
                  <a:schemeClr val="tx1"/>
                </a:solidFill>
                <a:latin typeface="VNI-Times" pitchFamily="2" charset="0"/>
              </a:defRPr>
            </a:lvl2pPr>
            <a:lvl3pPr marL="1143000" indent="-228600">
              <a:defRPr sz="2400" b="1">
                <a:solidFill>
                  <a:schemeClr val="tx1"/>
                </a:solidFill>
                <a:latin typeface="VNI-Times" pitchFamily="2" charset="0"/>
              </a:defRPr>
            </a:lvl3pPr>
            <a:lvl4pPr marL="1600200" indent="-228600">
              <a:defRPr sz="2400" b="1">
                <a:solidFill>
                  <a:schemeClr val="tx1"/>
                </a:solidFill>
                <a:latin typeface="VNI-Times" pitchFamily="2" charset="0"/>
              </a:defRPr>
            </a:lvl4pPr>
            <a:lvl5pPr marL="2057400" indent="-228600">
              <a:defRPr sz="2400" b="1">
                <a:solidFill>
                  <a:schemeClr val="tx1"/>
                </a:solidFill>
                <a:latin typeface="VNI-Times" pitchFamily="2" charset="0"/>
              </a:defRPr>
            </a:lvl5pPr>
            <a:lvl6pPr marL="2514600" indent="-228600" eaLnBrk="0" fontAlgn="base" hangingPunct="0">
              <a:spcBef>
                <a:spcPct val="0"/>
              </a:spcBef>
              <a:spcAft>
                <a:spcPct val="0"/>
              </a:spcAft>
              <a:defRPr sz="2400" b="1">
                <a:solidFill>
                  <a:schemeClr val="tx1"/>
                </a:solidFill>
                <a:latin typeface="VNI-Times" pitchFamily="2" charset="0"/>
              </a:defRPr>
            </a:lvl6pPr>
            <a:lvl7pPr marL="2971800" indent="-228600" eaLnBrk="0" fontAlgn="base" hangingPunct="0">
              <a:spcBef>
                <a:spcPct val="0"/>
              </a:spcBef>
              <a:spcAft>
                <a:spcPct val="0"/>
              </a:spcAft>
              <a:defRPr sz="2400" b="1">
                <a:solidFill>
                  <a:schemeClr val="tx1"/>
                </a:solidFill>
                <a:latin typeface="VNI-Times" pitchFamily="2" charset="0"/>
              </a:defRPr>
            </a:lvl7pPr>
            <a:lvl8pPr marL="3429000" indent="-228600" eaLnBrk="0" fontAlgn="base" hangingPunct="0">
              <a:spcBef>
                <a:spcPct val="0"/>
              </a:spcBef>
              <a:spcAft>
                <a:spcPct val="0"/>
              </a:spcAft>
              <a:defRPr sz="2400" b="1">
                <a:solidFill>
                  <a:schemeClr val="tx1"/>
                </a:solidFill>
                <a:latin typeface="VNI-Times" pitchFamily="2" charset="0"/>
              </a:defRPr>
            </a:lvl8pPr>
            <a:lvl9pPr marL="3886200" indent="-228600" eaLnBrk="0" fontAlgn="base" hangingPunct="0">
              <a:spcBef>
                <a:spcPct val="0"/>
              </a:spcBef>
              <a:spcAft>
                <a:spcPct val="0"/>
              </a:spcAft>
              <a:defRPr sz="2400" b="1">
                <a:solidFill>
                  <a:schemeClr val="tx1"/>
                </a:solidFill>
                <a:latin typeface="VNI-Times" pitchFamily="2" charset="0"/>
              </a:defRPr>
            </a:lvl9pPr>
          </a:lstStyle>
          <a:p>
            <a:pPr algn="ctr" defTabSz="1219261">
              <a:spcBef>
                <a:spcPct val="50000"/>
              </a:spcBef>
              <a:defRPr/>
            </a:pPr>
            <a:r>
              <a:rPr lang="en-US" sz="1867" dirty="0">
                <a:solidFill>
                  <a:srgbClr val="0000CC"/>
                </a:solidFill>
                <a:latin typeface="Times New Roman" pitchFamily="18" charset="0"/>
                <a:cs typeface="Times New Roman" pitchFamily="18" charset="0"/>
              </a:rPr>
              <a:t>ĐỘNG PUÔNG (BẮC </a:t>
            </a:r>
            <a:r>
              <a:rPr lang="en-US" sz="1867" dirty="0">
                <a:solidFill>
                  <a:srgbClr val="000099"/>
                </a:solidFill>
                <a:latin typeface="Times New Roman" pitchFamily="18" charset="0"/>
                <a:cs typeface="Times New Roman" pitchFamily="18" charset="0"/>
              </a:rPr>
              <a:t>KẠN</a:t>
            </a:r>
            <a:r>
              <a:rPr lang="en-US" sz="1867" b="0" dirty="0">
                <a:solidFill>
                  <a:srgbClr val="000099"/>
                </a:solidFill>
                <a:latin typeface="Times New Roman" pitchFamily="18" charset="0"/>
                <a:cs typeface="Times New Roman" pitchFamily="18" charset="0"/>
              </a:rPr>
              <a:t>)</a:t>
            </a:r>
          </a:p>
        </p:txBody>
      </p:sp>
      <p:pic>
        <p:nvPicPr>
          <p:cNvPr id="13317" name="Picture 5" descr="Tập tin:Thien C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583" y="-57332"/>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p:cNvSpPr txBox="1">
            <a:spLocks noChangeArrowheads="1"/>
          </p:cNvSpPr>
          <p:nvPr/>
        </p:nvSpPr>
        <p:spPr bwMode="auto">
          <a:xfrm>
            <a:off x="8212183" y="0"/>
            <a:ext cx="3962400" cy="379656"/>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defRPr sz="2400" b="1">
                <a:solidFill>
                  <a:schemeClr val="tx1"/>
                </a:solidFill>
                <a:latin typeface="VNI-Times" pitchFamily="2" charset="0"/>
              </a:defRPr>
            </a:lvl1pPr>
            <a:lvl2pPr marL="742950" indent="-285750">
              <a:defRPr sz="2400" b="1">
                <a:solidFill>
                  <a:schemeClr val="tx1"/>
                </a:solidFill>
                <a:latin typeface="VNI-Times" pitchFamily="2" charset="0"/>
              </a:defRPr>
            </a:lvl2pPr>
            <a:lvl3pPr marL="1143000" indent="-228600">
              <a:defRPr sz="2400" b="1">
                <a:solidFill>
                  <a:schemeClr val="tx1"/>
                </a:solidFill>
                <a:latin typeface="VNI-Times" pitchFamily="2" charset="0"/>
              </a:defRPr>
            </a:lvl3pPr>
            <a:lvl4pPr marL="1600200" indent="-228600">
              <a:defRPr sz="2400" b="1">
                <a:solidFill>
                  <a:schemeClr val="tx1"/>
                </a:solidFill>
                <a:latin typeface="VNI-Times" pitchFamily="2" charset="0"/>
              </a:defRPr>
            </a:lvl4pPr>
            <a:lvl5pPr marL="2057400" indent="-228600">
              <a:defRPr sz="2400" b="1">
                <a:solidFill>
                  <a:schemeClr val="tx1"/>
                </a:solidFill>
                <a:latin typeface="VNI-Times" pitchFamily="2" charset="0"/>
              </a:defRPr>
            </a:lvl5pPr>
            <a:lvl6pPr marL="2514600" indent="-228600" eaLnBrk="0" fontAlgn="base" hangingPunct="0">
              <a:spcBef>
                <a:spcPct val="0"/>
              </a:spcBef>
              <a:spcAft>
                <a:spcPct val="0"/>
              </a:spcAft>
              <a:defRPr sz="2400" b="1">
                <a:solidFill>
                  <a:schemeClr val="tx1"/>
                </a:solidFill>
                <a:latin typeface="VNI-Times" pitchFamily="2" charset="0"/>
              </a:defRPr>
            </a:lvl6pPr>
            <a:lvl7pPr marL="2971800" indent="-228600" eaLnBrk="0" fontAlgn="base" hangingPunct="0">
              <a:spcBef>
                <a:spcPct val="0"/>
              </a:spcBef>
              <a:spcAft>
                <a:spcPct val="0"/>
              </a:spcAft>
              <a:defRPr sz="2400" b="1">
                <a:solidFill>
                  <a:schemeClr val="tx1"/>
                </a:solidFill>
                <a:latin typeface="VNI-Times" pitchFamily="2" charset="0"/>
              </a:defRPr>
            </a:lvl7pPr>
            <a:lvl8pPr marL="3429000" indent="-228600" eaLnBrk="0" fontAlgn="base" hangingPunct="0">
              <a:spcBef>
                <a:spcPct val="0"/>
              </a:spcBef>
              <a:spcAft>
                <a:spcPct val="0"/>
              </a:spcAft>
              <a:defRPr sz="2400" b="1">
                <a:solidFill>
                  <a:schemeClr val="tx1"/>
                </a:solidFill>
                <a:latin typeface="VNI-Times" pitchFamily="2" charset="0"/>
              </a:defRPr>
            </a:lvl8pPr>
            <a:lvl9pPr marL="3886200" indent="-228600" eaLnBrk="0" fontAlgn="base" hangingPunct="0">
              <a:spcBef>
                <a:spcPct val="0"/>
              </a:spcBef>
              <a:spcAft>
                <a:spcPct val="0"/>
              </a:spcAft>
              <a:defRPr sz="2400" b="1">
                <a:solidFill>
                  <a:schemeClr val="tx1"/>
                </a:solidFill>
                <a:latin typeface="VNI-Times" pitchFamily="2" charset="0"/>
              </a:defRPr>
            </a:lvl9pPr>
          </a:lstStyle>
          <a:p>
            <a:pPr algn="ctr" defTabSz="1219261">
              <a:spcBef>
                <a:spcPct val="50000"/>
              </a:spcBef>
              <a:defRPr/>
            </a:pPr>
            <a:r>
              <a:rPr lang="en-US" sz="1867" dirty="0">
                <a:solidFill>
                  <a:srgbClr val="0000CC"/>
                </a:solidFill>
                <a:latin typeface="Times New Roman" pitchFamily="18" charset="0"/>
                <a:cs typeface="Times New Roman" pitchFamily="18" charset="0"/>
              </a:rPr>
              <a:t>ĐỘNG THIÊN CUNG (HẠ LONG)</a:t>
            </a:r>
          </a:p>
        </p:txBody>
      </p:sp>
      <p:pic>
        <p:nvPicPr>
          <p:cNvPr id="13319" name="Picture 7" descr="hangkhomy1-ww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354" y="3407185"/>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8"/>
          <p:cNvSpPr txBox="1">
            <a:spLocks noChangeArrowheads="1"/>
          </p:cNvSpPr>
          <p:nvPr/>
        </p:nvSpPr>
        <p:spPr bwMode="auto">
          <a:xfrm>
            <a:off x="7805783" y="6418515"/>
            <a:ext cx="4368800" cy="379656"/>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defRPr sz="2400" b="1">
                <a:solidFill>
                  <a:schemeClr val="tx1"/>
                </a:solidFill>
                <a:latin typeface="VNI-Times" pitchFamily="2" charset="0"/>
              </a:defRPr>
            </a:lvl1pPr>
            <a:lvl2pPr marL="742950" indent="-285750">
              <a:defRPr sz="2400" b="1">
                <a:solidFill>
                  <a:schemeClr val="tx1"/>
                </a:solidFill>
                <a:latin typeface="VNI-Times" pitchFamily="2" charset="0"/>
              </a:defRPr>
            </a:lvl2pPr>
            <a:lvl3pPr marL="1143000" indent="-228600">
              <a:defRPr sz="2400" b="1">
                <a:solidFill>
                  <a:schemeClr val="tx1"/>
                </a:solidFill>
                <a:latin typeface="VNI-Times" pitchFamily="2" charset="0"/>
              </a:defRPr>
            </a:lvl3pPr>
            <a:lvl4pPr marL="1600200" indent="-228600">
              <a:defRPr sz="2400" b="1">
                <a:solidFill>
                  <a:schemeClr val="tx1"/>
                </a:solidFill>
                <a:latin typeface="VNI-Times" pitchFamily="2" charset="0"/>
              </a:defRPr>
            </a:lvl4pPr>
            <a:lvl5pPr marL="2057400" indent="-228600">
              <a:defRPr sz="2400" b="1">
                <a:solidFill>
                  <a:schemeClr val="tx1"/>
                </a:solidFill>
                <a:latin typeface="VNI-Times" pitchFamily="2" charset="0"/>
              </a:defRPr>
            </a:lvl5pPr>
            <a:lvl6pPr marL="2514600" indent="-228600" eaLnBrk="0" fontAlgn="base" hangingPunct="0">
              <a:spcBef>
                <a:spcPct val="0"/>
              </a:spcBef>
              <a:spcAft>
                <a:spcPct val="0"/>
              </a:spcAft>
              <a:defRPr sz="2400" b="1">
                <a:solidFill>
                  <a:schemeClr val="tx1"/>
                </a:solidFill>
                <a:latin typeface="VNI-Times" pitchFamily="2" charset="0"/>
              </a:defRPr>
            </a:lvl6pPr>
            <a:lvl7pPr marL="2971800" indent="-228600" eaLnBrk="0" fontAlgn="base" hangingPunct="0">
              <a:spcBef>
                <a:spcPct val="0"/>
              </a:spcBef>
              <a:spcAft>
                <a:spcPct val="0"/>
              </a:spcAft>
              <a:defRPr sz="2400" b="1">
                <a:solidFill>
                  <a:schemeClr val="tx1"/>
                </a:solidFill>
                <a:latin typeface="VNI-Times" pitchFamily="2" charset="0"/>
              </a:defRPr>
            </a:lvl7pPr>
            <a:lvl8pPr marL="3429000" indent="-228600" eaLnBrk="0" fontAlgn="base" hangingPunct="0">
              <a:spcBef>
                <a:spcPct val="0"/>
              </a:spcBef>
              <a:spcAft>
                <a:spcPct val="0"/>
              </a:spcAft>
              <a:defRPr sz="2400" b="1">
                <a:solidFill>
                  <a:schemeClr val="tx1"/>
                </a:solidFill>
                <a:latin typeface="VNI-Times" pitchFamily="2" charset="0"/>
              </a:defRPr>
            </a:lvl8pPr>
            <a:lvl9pPr marL="3886200" indent="-228600" eaLnBrk="0" fontAlgn="base" hangingPunct="0">
              <a:spcBef>
                <a:spcPct val="0"/>
              </a:spcBef>
              <a:spcAft>
                <a:spcPct val="0"/>
              </a:spcAft>
              <a:defRPr sz="2400" b="1">
                <a:solidFill>
                  <a:schemeClr val="tx1"/>
                </a:solidFill>
                <a:latin typeface="VNI-Times" pitchFamily="2" charset="0"/>
              </a:defRPr>
            </a:lvl9pPr>
          </a:lstStyle>
          <a:p>
            <a:pPr algn="ctr" defTabSz="1219261">
              <a:spcBef>
                <a:spcPct val="50000"/>
              </a:spcBef>
              <a:defRPr/>
            </a:pPr>
            <a:r>
              <a:rPr lang="en-US" sz="1867">
                <a:solidFill>
                  <a:srgbClr val="0000CC"/>
                </a:solidFill>
                <a:latin typeface="Times New Roman" pitchFamily="18" charset="0"/>
                <a:cs typeface="Times New Roman" pitchFamily="18" charset="0"/>
              </a:rPr>
              <a:t>HANG KHỐ MỶ (HÀ GIANG)</a:t>
            </a:r>
          </a:p>
        </p:txBody>
      </p:sp>
      <p:pic>
        <p:nvPicPr>
          <p:cNvPr id="13321" name="Picture 9" descr="Non nước Cao Bằng -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07185"/>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10"/>
          <p:cNvSpPr txBox="1">
            <a:spLocks noChangeArrowheads="1"/>
          </p:cNvSpPr>
          <p:nvPr/>
        </p:nvSpPr>
        <p:spPr bwMode="auto">
          <a:xfrm>
            <a:off x="4049256" y="3336151"/>
            <a:ext cx="3869267" cy="584775"/>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defRPr sz="2400" b="1">
                <a:solidFill>
                  <a:schemeClr val="tx1"/>
                </a:solidFill>
                <a:latin typeface="VNI-Times" pitchFamily="2" charset="0"/>
              </a:defRPr>
            </a:lvl1pPr>
            <a:lvl2pPr marL="742950" indent="-285750">
              <a:defRPr sz="2400" b="1">
                <a:solidFill>
                  <a:schemeClr val="tx1"/>
                </a:solidFill>
                <a:latin typeface="VNI-Times" pitchFamily="2" charset="0"/>
              </a:defRPr>
            </a:lvl2pPr>
            <a:lvl3pPr marL="1143000" indent="-228600">
              <a:defRPr sz="2400" b="1">
                <a:solidFill>
                  <a:schemeClr val="tx1"/>
                </a:solidFill>
                <a:latin typeface="VNI-Times" pitchFamily="2" charset="0"/>
              </a:defRPr>
            </a:lvl3pPr>
            <a:lvl4pPr marL="1600200" indent="-228600">
              <a:defRPr sz="2400" b="1">
                <a:solidFill>
                  <a:schemeClr val="tx1"/>
                </a:solidFill>
                <a:latin typeface="VNI-Times" pitchFamily="2" charset="0"/>
              </a:defRPr>
            </a:lvl4pPr>
            <a:lvl5pPr marL="2057400" indent="-228600">
              <a:defRPr sz="2400" b="1">
                <a:solidFill>
                  <a:schemeClr val="tx1"/>
                </a:solidFill>
                <a:latin typeface="VNI-Times" pitchFamily="2" charset="0"/>
              </a:defRPr>
            </a:lvl5pPr>
            <a:lvl6pPr marL="2514600" indent="-228600" eaLnBrk="0" fontAlgn="base" hangingPunct="0">
              <a:spcBef>
                <a:spcPct val="0"/>
              </a:spcBef>
              <a:spcAft>
                <a:spcPct val="0"/>
              </a:spcAft>
              <a:defRPr sz="2400" b="1">
                <a:solidFill>
                  <a:schemeClr val="tx1"/>
                </a:solidFill>
                <a:latin typeface="VNI-Times" pitchFamily="2" charset="0"/>
              </a:defRPr>
            </a:lvl6pPr>
            <a:lvl7pPr marL="2971800" indent="-228600" eaLnBrk="0" fontAlgn="base" hangingPunct="0">
              <a:spcBef>
                <a:spcPct val="0"/>
              </a:spcBef>
              <a:spcAft>
                <a:spcPct val="0"/>
              </a:spcAft>
              <a:defRPr sz="2400" b="1">
                <a:solidFill>
                  <a:schemeClr val="tx1"/>
                </a:solidFill>
                <a:latin typeface="VNI-Times" pitchFamily="2" charset="0"/>
              </a:defRPr>
            </a:lvl7pPr>
            <a:lvl8pPr marL="3429000" indent="-228600" eaLnBrk="0" fontAlgn="base" hangingPunct="0">
              <a:spcBef>
                <a:spcPct val="0"/>
              </a:spcBef>
              <a:spcAft>
                <a:spcPct val="0"/>
              </a:spcAft>
              <a:defRPr sz="2400" b="1">
                <a:solidFill>
                  <a:schemeClr val="tx1"/>
                </a:solidFill>
                <a:latin typeface="VNI-Times" pitchFamily="2" charset="0"/>
              </a:defRPr>
            </a:lvl8pPr>
            <a:lvl9pPr marL="3886200" indent="-228600" eaLnBrk="0" fontAlgn="base" hangingPunct="0">
              <a:spcBef>
                <a:spcPct val="0"/>
              </a:spcBef>
              <a:spcAft>
                <a:spcPct val="0"/>
              </a:spcAft>
              <a:defRPr sz="2400" b="1">
                <a:solidFill>
                  <a:schemeClr val="tx1"/>
                </a:solidFill>
                <a:latin typeface="VNI-Times" pitchFamily="2" charset="0"/>
              </a:defRPr>
            </a:lvl9pPr>
          </a:lstStyle>
          <a:p>
            <a:pPr algn="ctr" defTabSz="1219261">
              <a:spcBef>
                <a:spcPct val="50000"/>
              </a:spcBef>
              <a:defRPr/>
            </a:pPr>
            <a:r>
              <a:rPr lang="en-US" b="0" dirty="0">
                <a:solidFill>
                  <a:srgbClr val="FF0000"/>
                </a:solidFill>
              </a:rPr>
              <a:t> </a:t>
            </a:r>
            <a:r>
              <a:rPr lang="en-US" sz="3200" dirty="0" err="1">
                <a:solidFill>
                  <a:srgbClr val="0000CC"/>
                </a:solidFill>
                <a:latin typeface="Times New Roman" pitchFamily="18" charset="0"/>
                <a:cs typeface="Times New Roman" pitchFamily="18" charset="0"/>
              </a:rPr>
              <a:t>Địa</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hình</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Cac</a:t>
            </a:r>
            <a:r>
              <a:rPr lang="en-US" sz="3200" dirty="0">
                <a:solidFill>
                  <a:srgbClr val="0000CC"/>
                </a:solidFill>
                <a:latin typeface="Times New Roman" pitchFamily="18" charset="0"/>
                <a:cs typeface="Times New Roman" pitchFamily="18" charset="0"/>
              </a:rPr>
              <a:t>- </a:t>
            </a:r>
            <a:r>
              <a:rPr lang="en-US" sz="3200" dirty="0" err="1">
                <a:solidFill>
                  <a:srgbClr val="0000CC"/>
                </a:solidFill>
                <a:latin typeface="Times New Roman" pitchFamily="18" charset="0"/>
                <a:cs typeface="Times New Roman" pitchFamily="18" charset="0"/>
              </a:rPr>
              <a:t>xtơ</a:t>
            </a:r>
            <a:endParaRPr lang="en-US" sz="3200" dirty="0">
              <a:solidFill>
                <a:srgbClr val="0000CC"/>
              </a:solidFill>
            </a:endParaRPr>
          </a:p>
        </p:txBody>
      </p:sp>
      <p:sp>
        <p:nvSpPr>
          <p:cNvPr id="13323" name="Text Box 11"/>
          <p:cNvSpPr txBox="1">
            <a:spLocks noChangeArrowheads="1"/>
          </p:cNvSpPr>
          <p:nvPr/>
        </p:nvSpPr>
        <p:spPr bwMode="auto">
          <a:xfrm>
            <a:off x="17417" y="6436936"/>
            <a:ext cx="4267200" cy="379656"/>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defRPr sz="2400" b="1">
                <a:solidFill>
                  <a:schemeClr val="tx1"/>
                </a:solidFill>
                <a:latin typeface="VNI-Times" pitchFamily="2" charset="0"/>
              </a:defRPr>
            </a:lvl1pPr>
            <a:lvl2pPr marL="742950" indent="-285750">
              <a:defRPr sz="2400" b="1">
                <a:solidFill>
                  <a:schemeClr val="tx1"/>
                </a:solidFill>
                <a:latin typeface="VNI-Times" pitchFamily="2" charset="0"/>
              </a:defRPr>
            </a:lvl2pPr>
            <a:lvl3pPr marL="1143000" indent="-228600">
              <a:defRPr sz="2400" b="1">
                <a:solidFill>
                  <a:schemeClr val="tx1"/>
                </a:solidFill>
                <a:latin typeface="VNI-Times" pitchFamily="2" charset="0"/>
              </a:defRPr>
            </a:lvl3pPr>
            <a:lvl4pPr marL="1600200" indent="-228600">
              <a:defRPr sz="2400" b="1">
                <a:solidFill>
                  <a:schemeClr val="tx1"/>
                </a:solidFill>
                <a:latin typeface="VNI-Times" pitchFamily="2" charset="0"/>
              </a:defRPr>
            </a:lvl4pPr>
            <a:lvl5pPr marL="2057400" indent="-228600">
              <a:defRPr sz="2400" b="1">
                <a:solidFill>
                  <a:schemeClr val="tx1"/>
                </a:solidFill>
                <a:latin typeface="VNI-Times" pitchFamily="2" charset="0"/>
              </a:defRPr>
            </a:lvl5pPr>
            <a:lvl6pPr marL="2514600" indent="-228600" eaLnBrk="0" fontAlgn="base" hangingPunct="0">
              <a:spcBef>
                <a:spcPct val="0"/>
              </a:spcBef>
              <a:spcAft>
                <a:spcPct val="0"/>
              </a:spcAft>
              <a:defRPr sz="2400" b="1">
                <a:solidFill>
                  <a:schemeClr val="tx1"/>
                </a:solidFill>
                <a:latin typeface="VNI-Times" pitchFamily="2" charset="0"/>
              </a:defRPr>
            </a:lvl6pPr>
            <a:lvl7pPr marL="2971800" indent="-228600" eaLnBrk="0" fontAlgn="base" hangingPunct="0">
              <a:spcBef>
                <a:spcPct val="0"/>
              </a:spcBef>
              <a:spcAft>
                <a:spcPct val="0"/>
              </a:spcAft>
              <a:defRPr sz="2400" b="1">
                <a:solidFill>
                  <a:schemeClr val="tx1"/>
                </a:solidFill>
                <a:latin typeface="VNI-Times" pitchFamily="2" charset="0"/>
              </a:defRPr>
            </a:lvl7pPr>
            <a:lvl8pPr marL="3429000" indent="-228600" eaLnBrk="0" fontAlgn="base" hangingPunct="0">
              <a:spcBef>
                <a:spcPct val="0"/>
              </a:spcBef>
              <a:spcAft>
                <a:spcPct val="0"/>
              </a:spcAft>
              <a:defRPr sz="2400" b="1">
                <a:solidFill>
                  <a:schemeClr val="tx1"/>
                </a:solidFill>
                <a:latin typeface="VNI-Times" pitchFamily="2" charset="0"/>
              </a:defRPr>
            </a:lvl8pPr>
            <a:lvl9pPr marL="3886200" indent="-228600" eaLnBrk="0" fontAlgn="base" hangingPunct="0">
              <a:spcBef>
                <a:spcPct val="0"/>
              </a:spcBef>
              <a:spcAft>
                <a:spcPct val="0"/>
              </a:spcAft>
              <a:defRPr sz="2400" b="1">
                <a:solidFill>
                  <a:schemeClr val="tx1"/>
                </a:solidFill>
                <a:latin typeface="VNI-Times" pitchFamily="2" charset="0"/>
              </a:defRPr>
            </a:lvl9pPr>
          </a:lstStyle>
          <a:p>
            <a:pPr algn="ctr" defTabSz="1219261">
              <a:spcBef>
                <a:spcPct val="50000"/>
              </a:spcBef>
              <a:defRPr/>
            </a:pPr>
            <a:r>
              <a:rPr lang="en-US" sz="1867" dirty="0">
                <a:solidFill>
                  <a:srgbClr val="0000CC"/>
                </a:solidFill>
                <a:latin typeface="Times New Roman" pitchFamily="18" charset="0"/>
                <a:cs typeface="Times New Roman" pitchFamily="18" charset="0"/>
              </a:rPr>
              <a:t>ĐỘNG NGƯỜM NGAO (CAO BẰNG)</a:t>
            </a:r>
          </a:p>
        </p:txBody>
      </p:sp>
    </p:spTree>
    <p:extLst>
      <p:ext uri="{BB962C8B-B14F-4D97-AF65-F5344CB8AC3E}">
        <p14:creationId xmlns:p14="http://schemas.microsoft.com/office/powerpoint/2010/main" val="395110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arn(inVertical)">
                                      <p:cBhvr>
                                        <p:cTn id="7" dur="500"/>
                                        <p:tgtEl>
                                          <p:spTgt spid="133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barn(inVertical)">
                                      <p:cBhvr>
                                        <p:cTn id="10" dur="500"/>
                                        <p:tgtEl>
                                          <p:spTgt spid="133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13317"/>
                                        </p:tgtEl>
                                        <p:attrNameLst>
                                          <p:attrName>style.visibility</p:attrName>
                                        </p:attrNameLst>
                                      </p:cBhvr>
                                      <p:to>
                                        <p:strVal val="visible"/>
                                      </p:to>
                                    </p:set>
                                    <p:animEffect transition="in" filter="barn(inVertical)">
                                      <p:cBhvr>
                                        <p:cTn id="15" dur="500"/>
                                        <p:tgtEl>
                                          <p:spTgt spid="133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318"/>
                                        </p:tgtEl>
                                        <p:attrNameLst>
                                          <p:attrName>style.visibility</p:attrName>
                                        </p:attrNameLst>
                                      </p:cBhvr>
                                      <p:to>
                                        <p:strVal val="visible"/>
                                      </p:to>
                                    </p:set>
                                    <p:animEffect transition="in" filter="barn(inVertical)">
                                      <p:cBhvr>
                                        <p:cTn id="18" dur="500"/>
                                        <p:tgtEl>
                                          <p:spTgt spid="133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13321"/>
                                        </p:tgtEl>
                                        <p:attrNameLst>
                                          <p:attrName>style.visibility</p:attrName>
                                        </p:attrNameLst>
                                      </p:cBhvr>
                                      <p:to>
                                        <p:strVal val="visible"/>
                                      </p:to>
                                    </p:set>
                                    <p:animEffect transition="in" filter="barn(inVertical)">
                                      <p:cBhvr>
                                        <p:cTn id="23" dur="500"/>
                                        <p:tgtEl>
                                          <p:spTgt spid="133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323"/>
                                        </p:tgtEl>
                                        <p:attrNameLst>
                                          <p:attrName>style.visibility</p:attrName>
                                        </p:attrNameLst>
                                      </p:cBhvr>
                                      <p:to>
                                        <p:strVal val="visible"/>
                                      </p:to>
                                    </p:set>
                                    <p:animEffect transition="in" filter="barn(inVertical)">
                                      <p:cBhvr>
                                        <p:cTn id="26" dur="500"/>
                                        <p:tgtEl>
                                          <p:spTgt spid="13323"/>
                                        </p:tgtEl>
                                      </p:cBhvr>
                                    </p:animEffect>
                                  </p:childTnLst>
                                </p:cTn>
                              </p:par>
                              <p:par>
                                <p:cTn id="27" presetID="16" presetClass="entr" presetSubtype="21" fill="hold" nodeType="withEffect">
                                  <p:stCondLst>
                                    <p:cond delay="0"/>
                                  </p:stCondLst>
                                  <p:childTnLst>
                                    <p:set>
                                      <p:cBhvr>
                                        <p:cTn id="28" dur="1" fill="hold">
                                          <p:stCondLst>
                                            <p:cond delay="0"/>
                                          </p:stCondLst>
                                        </p:cTn>
                                        <p:tgtEl>
                                          <p:spTgt spid="13319"/>
                                        </p:tgtEl>
                                        <p:attrNameLst>
                                          <p:attrName>style.visibility</p:attrName>
                                        </p:attrNameLst>
                                      </p:cBhvr>
                                      <p:to>
                                        <p:strVal val="visible"/>
                                      </p:to>
                                    </p:set>
                                    <p:animEffect transition="in" filter="barn(inVertical)">
                                      <p:cBhvr>
                                        <p:cTn id="29" dur="500"/>
                                        <p:tgtEl>
                                          <p:spTgt spid="133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320"/>
                                        </p:tgtEl>
                                        <p:attrNameLst>
                                          <p:attrName>style.visibility</p:attrName>
                                        </p:attrNameLst>
                                      </p:cBhvr>
                                      <p:to>
                                        <p:strVal val="visible"/>
                                      </p:to>
                                    </p:set>
                                    <p:animEffect transition="in" filter="barn(inVertical)">
                                      <p:cBhvr>
                                        <p:cTn id="32" dur="500"/>
                                        <p:tgtEl>
                                          <p:spTgt spid="133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322"/>
                                        </p:tgtEl>
                                        <p:attrNameLst>
                                          <p:attrName>style.visibility</p:attrName>
                                        </p:attrNameLst>
                                      </p:cBhvr>
                                      <p:to>
                                        <p:strVal val="visible"/>
                                      </p:to>
                                    </p:set>
                                    <p:animEffect transition="in" filter="circle(in)">
                                      <p:cBhvr>
                                        <p:cTn id="37" dur="25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8" grpId="0" animBg="1"/>
      <p:bldP spid="13320" grpId="0" animBg="1"/>
      <p:bldP spid="13322" grpId="0" animBg="1"/>
      <p:bldP spid="1332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9" name="Freeform 3"/>
          <p:cNvSpPr>
            <a:spLocks/>
          </p:cNvSpPr>
          <p:nvPr/>
        </p:nvSpPr>
        <p:spPr bwMode="auto">
          <a:xfrm>
            <a:off x="1016001" y="109498"/>
            <a:ext cx="1625600" cy="1035092"/>
          </a:xfrm>
          <a:custGeom>
            <a:avLst/>
            <a:gdLst>
              <a:gd name="T0" fmla="*/ 2147483647 w 1134"/>
              <a:gd name="T1" fmla="*/ 2147483647 h 625"/>
              <a:gd name="T2" fmla="*/ 2147483647 w 1134"/>
              <a:gd name="T3" fmla="*/ 2147483647 h 625"/>
              <a:gd name="T4" fmla="*/ 2147483647 w 1134"/>
              <a:gd name="T5" fmla="*/ 2147483647 h 625"/>
              <a:gd name="T6" fmla="*/ 2147483647 w 1134"/>
              <a:gd name="T7" fmla="*/ 2147483647 h 625"/>
              <a:gd name="T8" fmla="*/ 2147483647 w 1134"/>
              <a:gd name="T9" fmla="*/ 2147483647 h 625"/>
              <a:gd name="T10" fmla="*/ 2147483647 w 1134"/>
              <a:gd name="T11" fmla="*/ 2147483647 h 625"/>
              <a:gd name="T12" fmla="*/ 2147483647 w 1134"/>
              <a:gd name="T13" fmla="*/ 2147483647 h 625"/>
              <a:gd name="T14" fmla="*/ 2147483647 w 1134"/>
              <a:gd name="T15" fmla="*/ 2147483647 h 625"/>
              <a:gd name="T16" fmla="*/ 2147483647 w 1134"/>
              <a:gd name="T17" fmla="*/ 2147483647 h 625"/>
              <a:gd name="T18" fmla="*/ 2147483647 w 1134"/>
              <a:gd name="T19" fmla="*/ 2147483647 h 625"/>
              <a:gd name="T20" fmla="*/ 2147483647 w 1134"/>
              <a:gd name="T21" fmla="*/ 2147483647 h 625"/>
              <a:gd name="T22" fmla="*/ 2147483647 w 1134"/>
              <a:gd name="T23" fmla="*/ 2147483647 h 625"/>
              <a:gd name="T24" fmla="*/ 2147483647 w 1134"/>
              <a:gd name="T25" fmla="*/ 2147483647 h 625"/>
              <a:gd name="T26" fmla="*/ 2147483647 w 1134"/>
              <a:gd name="T27" fmla="*/ 2147483647 h 625"/>
              <a:gd name="T28" fmla="*/ 2147483647 w 1134"/>
              <a:gd name="T29" fmla="*/ 2147483647 h 625"/>
              <a:gd name="T30" fmla="*/ 2147483647 w 1134"/>
              <a:gd name="T31" fmla="*/ 2147483647 h 625"/>
              <a:gd name="T32" fmla="*/ 2147483647 w 1134"/>
              <a:gd name="T33" fmla="*/ 0 h 625"/>
              <a:gd name="T34" fmla="*/ 2147483647 w 1134"/>
              <a:gd name="T35" fmla="*/ 2147483647 h 625"/>
              <a:gd name="T36" fmla="*/ 2147483647 w 1134"/>
              <a:gd name="T37" fmla="*/ 2147483647 h 625"/>
              <a:gd name="T38" fmla="*/ 2147483647 w 1134"/>
              <a:gd name="T39" fmla="*/ 2147483647 h 625"/>
              <a:gd name="T40" fmla="*/ 2147483647 w 1134"/>
              <a:gd name="T41" fmla="*/ 2147483647 h 625"/>
              <a:gd name="T42" fmla="*/ 2147483647 w 1134"/>
              <a:gd name="T43" fmla="*/ 2147483647 h 625"/>
              <a:gd name="T44" fmla="*/ 0 w 1134"/>
              <a:gd name="T45" fmla="*/ 2147483647 h 625"/>
              <a:gd name="T46" fmla="*/ 2147483647 w 1134"/>
              <a:gd name="T47" fmla="*/ 2147483647 h 625"/>
              <a:gd name="T48" fmla="*/ 2147483647 w 1134"/>
              <a:gd name="T49" fmla="*/ 2147483647 h 625"/>
              <a:gd name="T50" fmla="*/ 2147483647 w 1134"/>
              <a:gd name="T51" fmla="*/ 2147483647 h 625"/>
              <a:gd name="T52" fmla="*/ 2147483647 w 1134"/>
              <a:gd name="T53" fmla="*/ 2147483647 h 625"/>
              <a:gd name="T54" fmla="*/ 2147483647 w 1134"/>
              <a:gd name="T55" fmla="*/ 2147483647 h 625"/>
              <a:gd name="T56" fmla="*/ 2147483647 w 1134"/>
              <a:gd name="T57" fmla="*/ 2147483647 h 625"/>
              <a:gd name="T58" fmla="*/ 2147483647 w 1134"/>
              <a:gd name="T59" fmla="*/ 2147483647 h 625"/>
              <a:gd name="T60" fmla="*/ 2147483647 w 1134"/>
              <a:gd name="T61" fmla="*/ 2147483647 h 625"/>
              <a:gd name="T62" fmla="*/ 2147483647 w 1134"/>
              <a:gd name="T63" fmla="*/ 2147483647 h 625"/>
              <a:gd name="T64" fmla="*/ 2147483647 w 1134"/>
              <a:gd name="T65" fmla="*/ 2147483647 h 625"/>
              <a:gd name="T66" fmla="*/ 2147483647 w 1134"/>
              <a:gd name="T67" fmla="*/ 2147483647 h 625"/>
              <a:gd name="T68" fmla="*/ 2147483647 w 1134"/>
              <a:gd name="T69" fmla="*/ 2147483647 h 625"/>
              <a:gd name="T70" fmla="*/ 2147483647 w 1134"/>
              <a:gd name="T71" fmla="*/ 2147483647 h 625"/>
              <a:gd name="T72" fmla="*/ 2147483647 w 1134"/>
              <a:gd name="T73" fmla="*/ 2147483647 h 625"/>
              <a:gd name="T74" fmla="*/ 2147483647 w 1134"/>
              <a:gd name="T75" fmla="*/ 2147483647 h 625"/>
              <a:gd name="T76" fmla="*/ 2147483647 w 1134"/>
              <a:gd name="T77" fmla="*/ 2147483647 h 625"/>
              <a:gd name="T78" fmla="*/ 2147483647 w 1134"/>
              <a:gd name="T79" fmla="*/ 2147483647 h 625"/>
              <a:gd name="T80" fmla="*/ 2147483647 w 1134"/>
              <a:gd name="T81" fmla="*/ 2147483647 h 625"/>
              <a:gd name="T82" fmla="*/ 2147483647 w 1134"/>
              <a:gd name="T83" fmla="*/ 2147483647 h 625"/>
              <a:gd name="T84" fmla="*/ 2147483647 w 1134"/>
              <a:gd name="T85" fmla="*/ 2147483647 h 625"/>
              <a:gd name="T86" fmla="*/ 2147483647 w 1134"/>
              <a:gd name="T87" fmla="*/ 2147483647 h 625"/>
              <a:gd name="T88" fmla="*/ 2147483647 w 1134"/>
              <a:gd name="T89" fmla="*/ 2147483647 h 625"/>
              <a:gd name="T90" fmla="*/ 2147483647 w 1134"/>
              <a:gd name="T91" fmla="*/ 2147483647 h 625"/>
              <a:gd name="T92" fmla="*/ 2147483647 w 1134"/>
              <a:gd name="T93" fmla="*/ 2147483647 h 6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34" h="625">
                <a:moveTo>
                  <a:pt x="1134" y="450"/>
                </a:moveTo>
                <a:cubicBezTo>
                  <a:pt x="1056" y="398"/>
                  <a:pt x="1063" y="419"/>
                  <a:pt x="924" y="414"/>
                </a:cubicBezTo>
                <a:cubicBezTo>
                  <a:pt x="918" y="410"/>
                  <a:pt x="911" y="407"/>
                  <a:pt x="906" y="402"/>
                </a:cubicBezTo>
                <a:cubicBezTo>
                  <a:pt x="901" y="397"/>
                  <a:pt x="899" y="389"/>
                  <a:pt x="894" y="384"/>
                </a:cubicBezTo>
                <a:cubicBezTo>
                  <a:pt x="870" y="363"/>
                  <a:pt x="847" y="359"/>
                  <a:pt x="822" y="342"/>
                </a:cubicBezTo>
                <a:cubicBezTo>
                  <a:pt x="818" y="336"/>
                  <a:pt x="816" y="329"/>
                  <a:pt x="810" y="324"/>
                </a:cubicBezTo>
                <a:cubicBezTo>
                  <a:pt x="805" y="320"/>
                  <a:pt x="796" y="322"/>
                  <a:pt x="792" y="318"/>
                </a:cubicBezTo>
                <a:cubicBezTo>
                  <a:pt x="788" y="314"/>
                  <a:pt x="790" y="305"/>
                  <a:pt x="786" y="300"/>
                </a:cubicBezTo>
                <a:cubicBezTo>
                  <a:pt x="781" y="294"/>
                  <a:pt x="774" y="292"/>
                  <a:pt x="768" y="288"/>
                </a:cubicBezTo>
                <a:cubicBezTo>
                  <a:pt x="753" y="243"/>
                  <a:pt x="775" y="297"/>
                  <a:pt x="744" y="258"/>
                </a:cubicBezTo>
                <a:cubicBezTo>
                  <a:pt x="736" y="248"/>
                  <a:pt x="733" y="233"/>
                  <a:pt x="726" y="222"/>
                </a:cubicBezTo>
                <a:cubicBezTo>
                  <a:pt x="758" y="211"/>
                  <a:pt x="784" y="191"/>
                  <a:pt x="816" y="180"/>
                </a:cubicBezTo>
                <a:cubicBezTo>
                  <a:pt x="753" y="86"/>
                  <a:pt x="692" y="101"/>
                  <a:pt x="576" y="96"/>
                </a:cubicBezTo>
                <a:cubicBezTo>
                  <a:pt x="558" y="84"/>
                  <a:pt x="543" y="67"/>
                  <a:pt x="522" y="60"/>
                </a:cubicBezTo>
                <a:cubicBezTo>
                  <a:pt x="510" y="56"/>
                  <a:pt x="486" y="48"/>
                  <a:pt x="486" y="48"/>
                </a:cubicBezTo>
                <a:cubicBezTo>
                  <a:pt x="469" y="23"/>
                  <a:pt x="448" y="21"/>
                  <a:pt x="420" y="12"/>
                </a:cubicBezTo>
                <a:cubicBezTo>
                  <a:pt x="408" y="8"/>
                  <a:pt x="384" y="0"/>
                  <a:pt x="384" y="0"/>
                </a:cubicBezTo>
                <a:cubicBezTo>
                  <a:pt x="352" y="2"/>
                  <a:pt x="320" y="3"/>
                  <a:pt x="288" y="6"/>
                </a:cubicBezTo>
                <a:cubicBezTo>
                  <a:pt x="282" y="7"/>
                  <a:pt x="274" y="7"/>
                  <a:pt x="270" y="12"/>
                </a:cubicBezTo>
                <a:cubicBezTo>
                  <a:pt x="259" y="27"/>
                  <a:pt x="258" y="48"/>
                  <a:pt x="252" y="66"/>
                </a:cubicBezTo>
                <a:cubicBezTo>
                  <a:pt x="250" y="72"/>
                  <a:pt x="252" y="82"/>
                  <a:pt x="246" y="84"/>
                </a:cubicBezTo>
                <a:cubicBezTo>
                  <a:pt x="194" y="101"/>
                  <a:pt x="143" y="125"/>
                  <a:pt x="90" y="132"/>
                </a:cubicBezTo>
                <a:cubicBezTo>
                  <a:pt x="57" y="143"/>
                  <a:pt x="36" y="156"/>
                  <a:pt x="0" y="162"/>
                </a:cubicBezTo>
                <a:cubicBezTo>
                  <a:pt x="6" y="164"/>
                  <a:pt x="14" y="164"/>
                  <a:pt x="18" y="168"/>
                </a:cubicBezTo>
                <a:cubicBezTo>
                  <a:pt x="22" y="172"/>
                  <a:pt x="19" y="182"/>
                  <a:pt x="24" y="186"/>
                </a:cubicBezTo>
                <a:cubicBezTo>
                  <a:pt x="34" y="193"/>
                  <a:pt x="60" y="198"/>
                  <a:pt x="60" y="198"/>
                </a:cubicBezTo>
                <a:cubicBezTo>
                  <a:pt x="70" y="229"/>
                  <a:pt x="87" y="246"/>
                  <a:pt x="114" y="264"/>
                </a:cubicBezTo>
                <a:cubicBezTo>
                  <a:pt x="131" y="289"/>
                  <a:pt x="155" y="306"/>
                  <a:pt x="174" y="330"/>
                </a:cubicBezTo>
                <a:cubicBezTo>
                  <a:pt x="183" y="341"/>
                  <a:pt x="185" y="360"/>
                  <a:pt x="198" y="366"/>
                </a:cubicBezTo>
                <a:cubicBezTo>
                  <a:pt x="235" y="384"/>
                  <a:pt x="215" y="373"/>
                  <a:pt x="258" y="402"/>
                </a:cubicBezTo>
                <a:cubicBezTo>
                  <a:pt x="264" y="406"/>
                  <a:pt x="276" y="414"/>
                  <a:pt x="276" y="414"/>
                </a:cubicBezTo>
                <a:cubicBezTo>
                  <a:pt x="294" y="442"/>
                  <a:pt x="308" y="438"/>
                  <a:pt x="342" y="444"/>
                </a:cubicBezTo>
                <a:cubicBezTo>
                  <a:pt x="344" y="450"/>
                  <a:pt x="345" y="456"/>
                  <a:pt x="348" y="462"/>
                </a:cubicBezTo>
                <a:cubicBezTo>
                  <a:pt x="351" y="468"/>
                  <a:pt x="357" y="473"/>
                  <a:pt x="360" y="480"/>
                </a:cubicBezTo>
                <a:cubicBezTo>
                  <a:pt x="381" y="527"/>
                  <a:pt x="358" y="506"/>
                  <a:pt x="390" y="528"/>
                </a:cubicBezTo>
                <a:cubicBezTo>
                  <a:pt x="404" y="550"/>
                  <a:pt x="418" y="548"/>
                  <a:pt x="432" y="570"/>
                </a:cubicBezTo>
                <a:cubicBezTo>
                  <a:pt x="653" y="562"/>
                  <a:pt x="547" y="591"/>
                  <a:pt x="642" y="528"/>
                </a:cubicBezTo>
                <a:cubicBezTo>
                  <a:pt x="646" y="534"/>
                  <a:pt x="652" y="539"/>
                  <a:pt x="654" y="546"/>
                </a:cubicBezTo>
                <a:cubicBezTo>
                  <a:pt x="658" y="558"/>
                  <a:pt x="654" y="571"/>
                  <a:pt x="660" y="582"/>
                </a:cubicBezTo>
                <a:cubicBezTo>
                  <a:pt x="663" y="587"/>
                  <a:pt x="672" y="585"/>
                  <a:pt x="678" y="588"/>
                </a:cubicBezTo>
                <a:cubicBezTo>
                  <a:pt x="740" y="622"/>
                  <a:pt x="691" y="604"/>
                  <a:pt x="732" y="618"/>
                </a:cubicBezTo>
                <a:cubicBezTo>
                  <a:pt x="792" y="616"/>
                  <a:pt x="853" y="625"/>
                  <a:pt x="912" y="612"/>
                </a:cubicBezTo>
                <a:cubicBezTo>
                  <a:pt x="933" y="608"/>
                  <a:pt x="920" y="540"/>
                  <a:pt x="936" y="534"/>
                </a:cubicBezTo>
                <a:cubicBezTo>
                  <a:pt x="958" y="525"/>
                  <a:pt x="984" y="530"/>
                  <a:pt x="1008" y="528"/>
                </a:cubicBezTo>
                <a:cubicBezTo>
                  <a:pt x="1014" y="524"/>
                  <a:pt x="1021" y="521"/>
                  <a:pt x="1026" y="516"/>
                </a:cubicBezTo>
                <a:cubicBezTo>
                  <a:pt x="1031" y="511"/>
                  <a:pt x="1032" y="503"/>
                  <a:pt x="1038" y="498"/>
                </a:cubicBezTo>
                <a:cubicBezTo>
                  <a:pt x="1058" y="482"/>
                  <a:pt x="1056" y="501"/>
                  <a:pt x="1056" y="486"/>
                </a:cubicBez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261"/>
            <a:endParaRPr lang="vi-VN">
              <a:solidFill>
                <a:prstClr val="black"/>
              </a:solidFill>
              <a:latin typeface="Arial" panose="020B0604020202020204" pitchFamily="34" charset="0"/>
            </a:endParaRPr>
          </a:p>
        </p:txBody>
      </p:sp>
      <p:graphicFrame>
        <p:nvGraphicFramePr>
          <p:cNvPr id="12" name="Table 11">
            <a:extLst>
              <a:ext uri="{FF2B5EF4-FFF2-40B4-BE49-F238E27FC236}">
                <a16:creationId xmlns:a16="http://schemas.microsoft.com/office/drawing/2014/main" id="{9745E13B-5AF9-4AA0-86D1-A59D14143B64}"/>
              </a:ext>
            </a:extLst>
          </p:cNvPr>
          <p:cNvGraphicFramePr>
            <a:graphicFrameLocks noGrp="1"/>
          </p:cNvGraphicFramePr>
          <p:nvPr>
            <p:extLst/>
          </p:nvPr>
        </p:nvGraphicFramePr>
        <p:xfrm>
          <a:off x="381000" y="431800"/>
          <a:ext cx="6553200" cy="6495358"/>
        </p:xfrm>
        <a:graphic>
          <a:graphicData uri="http://schemas.openxmlformats.org/drawingml/2006/table">
            <a:tbl>
              <a:tblPr>
                <a:effectLst>
                  <a:outerShdw blurRad="63500" sx="102000" sy="102000" algn="ctr" rotWithShape="0">
                    <a:prstClr val="black">
                      <a:alpha val="40000"/>
                    </a:prstClr>
                  </a:outerShdw>
                </a:effectLst>
                <a:tableStyleId>{284E427A-3D55-4303-BF80-6455036E1DE7}</a:tableStyleId>
              </a:tblPr>
              <a:tblGrid>
                <a:gridCol w="1320800">
                  <a:extLst>
                    <a:ext uri="{9D8B030D-6E8A-4147-A177-3AD203B41FA5}">
                      <a16:colId xmlns:a16="http://schemas.microsoft.com/office/drawing/2014/main" val="20000"/>
                    </a:ext>
                  </a:extLst>
                </a:gridCol>
                <a:gridCol w="5232400">
                  <a:extLst>
                    <a:ext uri="{9D8B030D-6E8A-4147-A177-3AD203B41FA5}">
                      <a16:colId xmlns:a16="http://schemas.microsoft.com/office/drawing/2014/main" val="20001"/>
                    </a:ext>
                  </a:extLst>
                </a:gridCol>
              </a:tblGrid>
              <a:tr h="1153738">
                <a:tc>
                  <a:txBody>
                    <a:bodyPr/>
                    <a:lstStyle/>
                    <a:p>
                      <a:pPr marL="180340"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Yếu tố</a:t>
                      </a:r>
                      <a:endParaRPr lang="en-US" sz="2700" b="1">
                        <a:solidFill>
                          <a:srgbClr val="0033CC"/>
                        </a:solidFill>
                        <a:effectLst/>
                        <a:latin typeface="Times New Roman" pitchFamily="18" charset="0"/>
                        <a:ea typeface="Calibri"/>
                        <a:cs typeface="Times New Roman" pitchFamily="18" charset="0"/>
                      </a:endParaRP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Vùng núi Tây Bắc</a:t>
                      </a:r>
                      <a:endParaRPr lang="vi-VN" sz="2700" b="1">
                        <a:solidFill>
                          <a:srgbClr val="0033CC"/>
                        </a:solidFill>
                        <a:effectLst/>
                        <a:latin typeface="Times New Roman" pitchFamily="18" charset="0"/>
                        <a:cs typeface="Times New Roman" pitchFamily="18" charset="0"/>
                      </a:endParaRPr>
                    </a:p>
                  </a:txBody>
                  <a:tcPr marT="0" marB="0" anchor="ctr">
                    <a:solidFill>
                      <a:srgbClr val="FFFF00"/>
                    </a:solidFill>
                  </a:tcPr>
                </a:tc>
                <a:extLst>
                  <a:ext uri="{0D108BD9-81ED-4DB2-BD59-A6C34878D82A}">
                    <a16:rowId xmlns:a16="http://schemas.microsoft.com/office/drawing/2014/main" val="10000"/>
                  </a:ext>
                </a:extLst>
              </a:tr>
              <a:tr h="1503680">
                <a:tc>
                  <a:txBody>
                    <a:bodyPr/>
                    <a:lstStyle/>
                    <a:p>
                      <a:pPr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Giới hạn</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2"/>
                  </a:ext>
                </a:extLst>
              </a:tr>
              <a:tr h="3576320">
                <a:tc>
                  <a:txBody>
                    <a:bodyPr/>
                    <a:lstStyle/>
                    <a:p>
                      <a:pPr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Đặc điểm</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5"/>
                  </a:ext>
                </a:extLst>
              </a:tr>
            </a:tbl>
          </a:graphicData>
        </a:graphic>
      </p:graphicFrame>
      <p:sp>
        <p:nvSpPr>
          <p:cNvPr id="10" name="Rectangle 9">
            <a:extLst>
              <a:ext uri="{FF2B5EF4-FFF2-40B4-BE49-F238E27FC236}">
                <a16:creationId xmlns:a16="http://schemas.microsoft.com/office/drawing/2014/main" id="{8E9A7973-314A-4B4B-9CEC-ED9CB7931951}"/>
              </a:ext>
            </a:extLst>
          </p:cNvPr>
          <p:cNvSpPr/>
          <p:nvPr/>
        </p:nvSpPr>
        <p:spPr>
          <a:xfrm>
            <a:off x="1895569" y="3175000"/>
            <a:ext cx="4825999" cy="3298339"/>
          </a:xfrm>
          <a:prstGeom prst="rect">
            <a:avLst/>
          </a:prstGeom>
          <a:ln>
            <a:noFill/>
          </a:ln>
        </p:spPr>
        <p:txBody>
          <a:bodyPr wrap="square">
            <a:spAutoFit/>
          </a:bodyPr>
          <a:lstStyle/>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Địa hình cao nhất nước ta với độ cao trung bình 1 000 - 2 000 m, nhiều đỉnh cao trên 2 000 m. Trong vùng có nhiều dãy núi cao (dãy Hoàng Liên Sơn, dãy Pu Đen Đinh) và những cao nguyên hiểm trở chạy song song, kéo dài theo hướng tây bắc - đông nam.</a:t>
            </a:r>
          </a:p>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Đặc trưng của địa hình Tây Bắc là bị chia cắt mạnh. Xen giữa các vùng núi đá vôi là các cánh đồng, thung lũng các-xtơ,...</a:t>
            </a:r>
            <a:endParaRPr lang="en-US" sz="1867">
              <a:solidFill>
                <a:srgbClr val="002060"/>
              </a:solidFill>
              <a:latin typeface="#9Slide02 Noi dung dai" panose="02000000000000000000" pitchFamily="2" charset="0"/>
              <a:ea typeface="#9Slide02 Noi dung dai" panose="02000000000000000000" pitchFamily="2" charset="0"/>
            </a:endParaRPr>
          </a:p>
        </p:txBody>
      </p:sp>
      <p:pic>
        <p:nvPicPr>
          <p:cNvPr id="11" name="Picture 10">
            <a:extLst>
              <a:ext uri="{FF2B5EF4-FFF2-40B4-BE49-F238E27FC236}">
                <a16:creationId xmlns:a16="http://schemas.microsoft.com/office/drawing/2014/main" id="{161FC11E-9A4F-4233-B97F-2F08C56FCE02}"/>
              </a:ext>
            </a:extLst>
          </p:cNvPr>
          <p:cNvPicPr>
            <a:picLocks noChangeAspect="1"/>
          </p:cNvPicPr>
          <p:nvPr/>
        </p:nvPicPr>
        <p:blipFill>
          <a:blip r:embed="rId2"/>
          <a:stretch>
            <a:fillRect/>
          </a:stretch>
        </p:blipFill>
        <p:spPr>
          <a:xfrm>
            <a:off x="7518400" y="431800"/>
            <a:ext cx="4185919" cy="3908508"/>
          </a:xfrm>
          <a:prstGeom prst="rect">
            <a:avLst/>
          </a:prstGeom>
        </p:spPr>
      </p:pic>
      <p:sp>
        <p:nvSpPr>
          <p:cNvPr id="17" name="Rectangle 16">
            <a:extLst>
              <a:ext uri="{FF2B5EF4-FFF2-40B4-BE49-F238E27FC236}">
                <a16:creationId xmlns:a16="http://schemas.microsoft.com/office/drawing/2014/main" id="{72153511-3CD7-4367-8E54-41E495C57C78}"/>
              </a:ext>
            </a:extLst>
          </p:cNvPr>
          <p:cNvSpPr/>
          <p:nvPr/>
        </p:nvSpPr>
        <p:spPr>
          <a:xfrm>
            <a:off x="1895569" y="1667570"/>
            <a:ext cx="4825999" cy="412934"/>
          </a:xfrm>
          <a:prstGeom prst="rect">
            <a:avLst/>
          </a:prstGeom>
          <a:ln>
            <a:noFill/>
          </a:ln>
        </p:spPr>
        <p:txBody>
          <a:bodyPr wrap="square">
            <a:spAutoFit/>
          </a:bodyPr>
          <a:lstStyle/>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a:t>
            </a:r>
            <a:r>
              <a:rPr lang="en-US" sz="1867">
                <a:solidFill>
                  <a:srgbClr val="002060"/>
                </a:solidFill>
                <a:latin typeface="#9Slide02 Noi dung dai" panose="02000000000000000000" pitchFamily="2" charset="0"/>
                <a:ea typeface="#9Slide02 Noi dung dai" panose="02000000000000000000" pitchFamily="2" charset="0"/>
              </a:rPr>
              <a:t> N</a:t>
            </a:r>
            <a:r>
              <a:rPr lang="vi-VN" sz="1867">
                <a:solidFill>
                  <a:srgbClr val="002060"/>
                </a:solidFill>
                <a:latin typeface="#9Slide02 Noi dung dai" panose="02000000000000000000" pitchFamily="2" charset="0"/>
                <a:ea typeface="#9Slide02 Noi dung dai" panose="02000000000000000000" pitchFamily="2" charset="0"/>
              </a:rPr>
              <a:t>ằm giữa sông Hồng và sông Cả.</a:t>
            </a:r>
            <a:endParaRPr lang="en-US" sz="1867">
              <a:solidFill>
                <a:srgbClr val="002060"/>
              </a:solidFill>
              <a:latin typeface="#9Slide02 Noi dung dai" panose="02000000000000000000" pitchFamily="2" charset="0"/>
              <a:ea typeface="#9Slide02 Noi dung dai" panose="02000000000000000000" pitchFamily="2" charset="0"/>
            </a:endParaRPr>
          </a:p>
        </p:txBody>
      </p:sp>
      <p:pic>
        <p:nvPicPr>
          <p:cNvPr id="2" name="Picture 1">
            <a:extLst>
              <a:ext uri="{FF2B5EF4-FFF2-40B4-BE49-F238E27FC236}">
                <a16:creationId xmlns:a16="http://schemas.microsoft.com/office/drawing/2014/main" id="{D5C87AA9-2649-4AE7-8AD7-BEB1F570AE2B}"/>
              </a:ext>
            </a:extLst>
          </p:cNvPr>
          <p:cNvPicPr>
            <a:picLocks noChangeAspect="1"/>
          </p:cNvPicPr>
          <p:nvPr/>
        </p:nvPicPr>
        <p:blipFill rotWithShape="1">
          <a:blip r:embed="rId3"/>
          <a:srcRect r="12333"/>
          <a:stretch/>
        </p:blipFill>
        <p:spPr>
          <a:xfrm>
            <a:off x="7620000" y="4085451"/>
            <a:ext cx="3911599" cy="2505158"/>
          </a:xfrm>
          <a:prstGeom prst="rect">
            <a:avLst/>
          </a:prstGeom>
        </p:spPr>
      </p:pic>
    </p:spTree>
    <p:extLst>
      <p:ext uri="{BB962C8B-B14F-4D97-AF65-F5344CB8AC3E}">
        <p14:creationId xmlns:p14="http://schemas.microsoft.com/office/powerpoint/2010/main" val="1385447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wedge">
                                      <p:cBhvr>
                                        <p:cTn id="7" dur="2000"/>
                                        <p:tgtEl>
                                          <p:spTgt spid="911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9" name="Freeform 3"/>
          <p:cNvSpPr>
            <a:spLocks/>
          </p:cNvSpPr>
          <p:nvPr/>
        </p:nvSpPr>
        <p:spPr bwMode="auto">
          <a:xfrm>
            <a:off x="1016001" y="109498"/>
            <a:ext cx="1625600" cy="1035092"/>
          </a:xfrm>
          <a:custGeom>
            <a:avLst/>
            <a:gdLst>
              <a:gd name="T0" fmla="*/ 2147483647 w 1134"/>
              <a:gd name="T1" fmla="*/ 2147483647 h 625"/>
              <a:gd name="T2" fmla="*/ 2147483647 w 1134"/>
              <a:gd name="T3" fmla="*/ 2147483647 h 625"/>
              <a:gd name="T4" fmla="*/ 2147483647 w 1134"/>
              <a:gd name="T5" fmla="*/ 2147483647 h 625"/>
              <a:gd name="T6" fmla="*/ 2147483647 w 1134"/>
              <a:gd name="T7" fmla="*/ 2147483647 h 625"/>
              <a:gd name="T8" fmla="*/ 2147483647 w 1134"/>
              <a:gd name="T9" fmla="*/ 2147483647 h 625"/>
              <a:gd name="T10" fmla="*/ 2147483647 w 1134"/>
              <a:gd name="T11" fmla="*/ 2147483647 h 625"/>
              <a:gd name="T12" fmla="*/ 2147483647 w 1134"/>
              <a:gd name="T13" fmla="*/ 2147483647 h 625"/>
              <a:gd name="T14" fmla="*/ 2147483647 w 1134"/>
              <a:gd name="T15" fmla="*/ 2147483647 h 625"/>
              <a:gd name="T16" fmla="*/ 2147483647 w 1134"/>
              <a:gd name="T17" fmla="*/ 2147483647 h 625"/>
              <a:gd name="T18" fmla="*/ 2147483647 w 1134"/>
              <a:gd name="T19" fmla="*/ 2147483647 h 625"/>
              <a:gd name="T20" fmla="*/ 2147483647 w 1134"/>
              <a:gd name="T21" fmla="*/ 2147483647 h 625"/>
              <a:gd name="T22" fmla="*/ 2147483647 w 1134"/>
              <a:gd name="T23" fmla="*/ 2147483647 h 625"/>
              <a:gd name="T24" fmla="*/ 2147483647 w 1134"/>
              <a:gd name="T25" fmla="*/ 2147483647 h 625"/>
              <a:gd name="T26" fmla="*/ 2147483647 w 1134"/>
              <a:gd name="T27" fmla="*/ 2147483647 h 625"/>
              <a:gd name="T28" fmla="*/ 2147483647 w 1134"/>
              <a:gd name="T29" fmla="*/ 2147483647 h 625"/>
              <a:gd name="T30" fmla="*/ 2147483647 w 1134"/>
              <a:gd name="T31" fmla="*/ 2147483647 h 625"/>
              <a:gd name="T32" fmla="*/ 2147483647 w 1134"/>
              <a:gd name="T33" fmla="*/ 0 h 625"/>
              <a:gd name="T34" fmla="*/ 2147483647 w 1134"/>
              <a:gd name="T35" fmla="*/ 2147483647 h 625"/>
              <a:gd name="T36" fmla="*/ 2147483647 w 1134"/>
              <a:gd name="T37" fmla="*/ 2147483647 h 625"/>
              <a:gd name="T38" fmla="*/ 2147483647 w 1134"/>
              <a:gd name="T39" fmla="*/ 2147483647 h 625"/>
              <a:gd name="T40" fmla="*/ 2147483647 w 1134"/>
              <a:gd name="T41" fmla="*/ 2147483647 h 625"/>
              <a:gd name="T42" fmla="*/ 2147483647 w 1134"/>
              <a:gd name="T43" fmla="*/ 2147483647 h 625"/>
              <a:gd name="T44" fmla="*/ 0 w 1134"/>
              <a:gd name="T45" fmla="*/ 2147483647 h 625"/>
              <a:gd name="T46" fmla="*/ 2147483647 w 1134"/>
              <a:gd name="T47" fmla="*/ 2147483647 h 625"/>
              <a:gd name="T48" fmla="*/ 2147483647 w 1134"/>
              <a:gd name="T49" fmla="*/ 2147483647 h 625"/>
              <a:gd name="T50" fmla="*/ 2147483647 w 1134"/>
              <a:gd name="T51" fmla="*/ 2147483647 h 625"/>
              <a:gd name="T52" fmla="*/ 2147483647 w 1134"/>
              <a:gd name="T53" fmla="*/ 2147483647 h 625"/>
              <a:gd name="T54" fmla="*/ 2147483647 w 1134"/>
              <a:gd name="T55" fmla="*/ 2147483647 h 625"/>
              <a:gd name="T56" fmla="*/ 2147483647 w 1134"/>
              <a:gd name="T57" fmla="*/ 2147483647 h 625"/>
              <a:gd name="T58" fmla="*/ 2147483647 w 1134"/>
              <a:gd name="T59" fmla="*/ 2147483647 h 625"/>
              <a:gd name="T60" fmla="*/ 2147483647 w 1134"/>
              <a:gd name="T61" fmla="*/ 2147483647 h 625"/>
              <a:gd name="T62" fmla="*/ 2147483647 w 1134"/>
              <a:gd name="T63" fmla="*/ 2147483647 h 625"/>
              <a:gd name="T64" fmla="*/ 2147483647 w 1134"/>
              <a:gd name="T65" fmla="*/ 2147483647 h 625"/>
              <a:gd name="T66" fmla="*/ 2147483647 w 1134"/>
              <a:gd name="T67" fmla="*/ 2147483647 h 625"/>
              <a:gd name="T68" fmla="*/ 2147483647 w 1134"/>
              <a:gd name="T69" fmla="*/ 2147483647 h 625"/>
              <a:gd name="T70" fmla="*/ 2147483647 w 1134"/>
              <a:gd name="T71" fmla="*/ 2147483647 h 625"/>
              <a:gd name="T72" fmla="*/ 2147483647 w 1134"/>
              <a:gd name="T73" fmla="*/ 2147483647 h 625"/>
              <a:gd name="T74" fmla="*/ 2147483647 w 1134"/>
              <a:gd name="T75" fmla="*/ 2147483647 h 625"/>
              <a:gd name="T76" fmla="*/ 2147483647 w 1134"/>
              <a:gd name="T77" fmla="*/ 2147483647 h 625"/>
              <a:gd name="T78" fmla="*/ 2147483647 w 1134"/>
              <a:gd name="T79" fmla="*/ 2147483647 h 625"/>
              <a:gd name="T80" fmla="*/ 2147483647 w 1134"/>
              <a:gd name="T81" fmla="*/ 2147483647 h 625"/>
              <a:gd name="T82" fmla="*/ 2147483647 w 1134"/>
              <a:gd name="T83" fmla="*/ 2147483647 h 625"/>
              <a:gd name="T84" fmla="*/ 2147483647 w 1134"/>
              <a:gd name="T85" fmla="*/ 2147483647 h 625"/>
              <a:gd name="T86" fmla="*/ 2147483647 w 1134"/>
              <a:gd name="T87" fmla="*/ 2147483647 h 625"/>
              <a:gd name="T88" fmla="*/ 2147483647 w 1134"/>
              <a:gd name="T89" fmla="*/ 2147483647 h 625"/>
              <a:gd name="T90" fmla="*/ 2147483647 w 1134"/>
              <a:gd name="T91" fmla="*/ 2147483647 h 625"/>
              <a:gd name="T92" fmla="*/ 2147483647 w 1134"/>
              <a:gd name="T93" fmla="*/ 2147483647 h 6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34" h="625">
                <a:moveTo>
                  <a:pt x="1134" y="450"/>
                </a:moveTo>
                <a:cubicBezTo>
                  <a:pt x="1056" y="398"/>
                  <a:pt x="1063" y="419"/>
                  <a:pt x="924" y="414"/>
                </a:cubicBezTo>
                <a:cubicBezTo>
                  <a:pt x="918" y="410"/>
                  <a:pt x="911" y="407"/>
                  <a:pt x="906" y="402"/>
                </a:cubicBezTo>
                <a:cubicBezTo>
                  <a:pt x="901" y="397"/>
                  <a:pt x="899" y="389"/>
                  <a:pt x="894" y="384"/>
                </a:cubicBezTo>
                <a:cubicBezTo>
                  <a:pt x="870" y="363"/>
                  <a:pt x="847" y="359"/>
                  <a:pt x="822" y="342"/>
                </a:cubicBezTo>
                <a:cubicBezTo>
                  <a:pt x="818" y="336"/>
                  <a:pt x="816" y="329"/>
                  <a:pt x="810" y="324"/>
                </a:cubicBezTo>
                <a:cubicBezTo>
                  <a:pt x="805" y="320"/>
                  <a:pt x="796" y="322"/>
                  <a:pt x="792" y="318"/>
                </a:cubicBezTo>
                <a:cubicBezTo>
                  <a:pt x="788" y="314"/>
                  <a:pt x="790" y="305"/>
                  <a:pt x="786" y="300"/>
                </a:cubicBezTo>
                <a:cubicBezTo>
                  <a:pt x="781" y="294"/>
                  <a:pt x="774" y="292"/>
                  <a:pt x="768" y="288"/>
                </a:cubicBezTo>
                <a:cubicBezTo>
                  <a:pt x="753" y="243"/>
                  <a:pt x="775" y="297"/>
                  <a:pt x="744" y="258"/>
                </a:cubicBezTo>
                <a:cubicBezTo>
                  <a:pt x="736" y="248"/>
                  <a:pt x="733" y="233"/>
                  <a:pt x="726" y="222"/>
                </a:cubicBezTo>
                <a:cubicBezTo>
                  <a:pt x="758" y="211"/>
                  <a:pt x="784" y="191"/>
                  <a:pt x="816" y="180"/>
                </a:cubicBezTo>
                <a:cubicBezTo>
                  <a:pt x="753" y="86"/>
                  <a:pt x="692" y="101"/>
                  <a:pt x="576" y="96"/>
                </a:cubicBezTo>
                <a:cubicBezTo>
                  <a:pt x="558" y="84"/>
                  <a:pt x="543" y="67"/>
                  <a:pt x="522" y="60"/>
                </a:cubicBezTo>
                <a:cubicBezTo>
                  <a:pt x="510" y="56"/>
                  <a:pt x="486" y="48"/>
                  <a:pt x="486" y="48"/>
                </a:cubicBezTo>
                <a:cubicBezTo>
                  <a:pt x="469" y="23"/>
                  <a:pt x="448" y="21"/>
                  <a:pt x="420" y="12"/>
                </a:cubicBezTo>
                <a:cubicBezTo>
                  <a:pt x="408" y="8"/>
                  <a:pt x="384" y="0"/>
                  <a:pt x="384" y="0"/>
                </a:cubicBezTo>
                <a:cubicBezTo>
                  <a:pt x="352" y="2"/>
                  <a:pt x="320" y="3"/>
                  <a:pt x="288" y="6"/>
                </a:cubicBezTo>
                <a:cubicBezTo>
                  <a:pt x="282" y="7"/>
                  <a:pt x="274" y="7"/>
                  <a:pt x="270" y="12"/>
                </a:cubicBezTo>
                <a:cubicBezTo>
                  <a:pt x="259" y="27"/>
                  <a:pt x="258" y="48"/>
                  <a:pt x="252" y="66"/>
                </a:cubicBezTo>
                <a:cubicBezTo>
                  <a:pt x="250" y="72"/>
                  <a:pt x="252" y="82"/>
                  <a:pt x="246" y="84"/>
                </a:cubicBezTo>
                <a:cubicBezTo>
                  <a:pt x="194" y="101"/>
                  <a:pt x="143" y="125"/>
                  <a:pt x="90" y="132"/>
                </a:cubicBezTo>
                <a:cubicBezTo>
                  <a:pt x="57" y="143"/>
                  <a:pt x="36" y="156"/>
                  <a:pt x="0" y="162"/>
                </a:cubicBezTo>
                <a:cubicBezTo>
                  <a:pt x="6" y="164"/>
                  <a:pt x="14" y="164"/>
                  <a:pt x="18" y="168"/>
                </a:cubicBezTo>
                <a:cubicBezTo>
                  <a:pt x="22" y="172"/>
                  <a:pt x="19" y="182"/>
                  <a:pt x="24" y="186"/>
                </a:cubicBezTo>
                <a:cubicBezTo>
                  <a:pt x="34" y="193"/>
                  <a:pt x="60" y="198"/>
                  <a:pt x="60" y="198"/>
                </a:cubicBezTo>
                <a:cubicBezTo>
                  <a:pt x="70" y="229"/>
                  <a:pt x="87" y="246"/>
                  <a:pt x="114" y="264"/>
                </a:cubicBezTo>
                <a:cubicBezTo>
                  <a:pt x="131" y="289"/>
                  <a:pt x="155" y="306"/>
                  <a:pt x="174" y="330"/>
                </a:cubicBezTo>
                <a:cubicBezTo>
                  <a:pt x="183" y="341"/>
                  <a:pt x="185" y="360"/>
                  <a:pt x="198" y="366"/>
                </a:cubicBezTo>
                <a:cubicBezTo>
                  <a:pt x="235" y="384"/>
                  <a:pt x="215" y="373"/>
                  <a:pt x="258" y="402"/>
                </a:cubicBezTo>
                <a:cubicBezTo>
                  <a:pt x="264" y="406"/>
                  <a:pt x="276" y="414"/>
                  <a:pt x="276" y="414"/>
                </a:cubicBezTo>
                <a:cubicBezTo>
                  <a:pt x="294" y="442"/>
                  <a:pt x="308" y="438"/>
                  <a:pt x="342" y="444"/>
                </a:cubicBezTo>
                <a:cubicBezTo>
                  <a:pt x="344" y="450"/>
                  <a:pt x="345" y="456"/>
                  <a:pt x="348" y="462"/>
                </a:cubicBezTo>
                <a:cubicBezTo>
                  <a:pt x="351" y="468"/>
                  <a:pt x="357" y="473"/>
                  <a:pt x="360" y="480"/>
                </a:cubicBezTo>
                <a:cubicBezTo>
                  <a:pt x="381" y="527"/>
                  <a:pt x="358" y="506"/>
                  <a:pt x="390" y="528"/>
                </a:cubicBezTo>
                <a:cubicBezTo>
                  <a:pt x="404" y="550"/>
                  <a:pt x="418" y="548"/>
                  <a:pt x="432" y="570"/>
                </a:cubicBezTo>
                <a:cubicBezTo>
                  <a:pt x="653" y="562"/>
                  <a:pt x="547" y="591"/>
                  <a:pt x="642" y="528"/>
                </a:cubicBezTo>
                <a:cubicBezTo>
                  <a:pt x="646" y="534"/>
                  <a:pt x="652" y="539"/>
                  <a:pt x="654" y="546"/>
                </a:cubicBezTo>
                <a:cubicBezTo>
                  <a:pt x="658" y="558"/>
                  <a:pt x="654" y="571"/>
                  <a:pt x="660" y="582"/>
                </a:cubicBezTo>
                <a:cubicBezTo>
                  <a:pt x="663" y="587"/>
                  <a:pt x="672" y="585"/>
                  <a:pt x="678" y="588"/>
                </a:cubicBezTo>
                <a:cubicBezTo>
                  <a:pt x="740" y="622"/>
                  <a:pt x="691" y="604"/>
                  <a:pt x="732" y="618"/>
                </a:cubicBezTo>
                <a:cubicBezTo>
                  <a:pt x="792" y="616"/>
                  <a:pt x="853" y="625"/>
                  <a:pt x="912" y="612"/>
                </a:cubicBezTo>
                <a:cubicBezTo>
                  <a:pt x="933" y="608"/>
                  <a:pt x="920" y="540"/>
                  <a:pt x="936" y="534"/>
                </a:cubicBezTo>
                <a:cubicBezTo>
                  <a:pt x="958" y="525"/>
                  <a:pt x="984" y="530"/>
                  <a:pt x="1008" y="528"/>
                </a:cubicBezTo>
                <a:cubicBezTo>
                  <a:pt x="1014" y="524"/>
                  <a:pt x="1021" y="521"/>
                  <a:pt x="1026" y="516"/>
                </a:cubicBezTo>
                <a:cubicBezTo>
                  <a:pt x="1031" y="511"/>
                  <a:pt x="1032" y="503"/>
                  <a:pt x="1038" y="498"/>
                </a:cubicBezTo>
                <a:cubicBezTo>
                  <a:pt x="1058" y="482"/>
                  <a:pt x="1056" y="501"/>
                  <a:pt x="1056" y="486"/>
                </a:cubicBez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261"/>
            <a:endParaRPr lang="vi-VN">
              <a:solidFill>
                <a:prstClr val="black"/>
              </a:solidFill>
              <a:latin typeface="Arial" panose="020B0604020202020204" pitchFamily="34" charset="0"/>
            </a:endParaRPr>
          </a:p>
        </p:txBody>
      </p:sp>
      <p:graphicFrame>
        <p:nvGraphicFramePr>
          <p:cNvPr id="12" name="Table 11">
            <a:extLst>
              <a:ext uri="{FF2B5EF4-FFF2-40B4-BE49-F238E27FC236}">
                <a16:creationId xmlns:a16="http://schemas.microsoft.com/office/drawing/2014/main" id="{9745E13B-5AF9-4AA0-86D1-A59D14143B64}"/>
              </a:ext>
            </a:extLst>
          </p:cNvPr>
          <p:cNvGraphicFramePr>
            <a:graphicFrameLocks noGrp="1"/>
          </p:cNvGraphicFramePr>
          <p:nvPr>
            <p:extLst/>
          </p:nvPr>
        </p:nvGraphicFramePr>
        <p:xfrm>
          <a:off x="381000" y="431800"/>
          <a:ext cx="6553200" cy="6495358"/>
        </p:xfrm>
        <a:graphic>
          <a:graphicData uri="http://schemas.openxmlformats.org/drawingml/2006/table">
            <a:tbl>
              <a:tblPr>
                <a:effectLst>
                  <a:outerShdw blurRad="63500" sx="102000" sy="102000" algn="ctr" rotWithShape="0">
                    <a:prstClr val="black">
                      <a:alpha val="40000"/>
                    </a:prstClr>
                  </a:outerShdw>
                </a:effectLst>
                <a:tableStyleId>{284E427A-3D55-4303-BF80-6455036E1DE7}</a:tableStyleId>
              </a:tblPr>
              <a:tblGrid>
                <a:gridCol w="1320800">
                  <a:extLst>
                    <a:ext uri="{9D8B030D-6E8A-4147-A177-3AD203B41FA5}">
                      <a16:colId xmlns:a16="http://schemas.microsoft.com/office/drawing/2014/main" val="20000"/>
                    </a:ext>
                  </a:extLst>
                </a:gridCol>
                <a:gridCol w="5232400">
                  <a:extLst>
                    <a:ext uri="{9D8B030D-6E8A-4147-A177-3AD203B41FA5}">
                      <a16:colId xmlns:a16="http://schemas.microsoft.com/office/drawing/2014/main" val="20001"/>
                    </a:ext>
                  </a:extLst>
                </a:gridCol>
              </a:tblGrid>
              <a:tr h="1153738">
                <a:tc>
                  <a:txBody>
                    <a:bodyPr/>
                    <a:lstStyle/>
                    <a:p>
                      <a:pPr marL="180340"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Yếu tố</a:t>
                      </a:r>
                      <a:endParaRPr lang="en-US" sz="2700" b="1">
                        <a:solidFill>
                          <a:srgbClr val="0033CC"/>
                        </a:solidFill>
                        <a:effectLst/>
                        <a:latin typeface="Times New Roman" pitchFamily="18" charset="0"/>
                        <a:ea typeface="Calibri"/>
                        <a:cs typeface="Times New Roman" pitchFamily="18" charset="0"/>
                      </a:endParaRPr>
                    </a:p>
                  </a:txBody>
                  <a:tcPr marT="0" marB="0" anchor="ctr">
                    <a:solidFill>
                      <a:srgbClr val="FFFF00"/>
                    </a:solidFill>
                  </a:tcPr>
                </a:tc>
                <a:tc>
                  <a:txBody>
                    <a:bodyPr/>
                    <a:lstStyle/>
                    <a:p>
                      <a:pPr algn="ctr">
                        <a:lnSpc>
                          <a:spcPct val="115000"/>
                        </a:lnSpc>
                        <a:spcBef>
                          <a:spcPts val="600"/>
                        </a:spcBef>
                        <a:spcAft>
                          <a:spcPts val="0"/>
                        </a:spcAft>
                        <a:tabLst>
                          <a:tab pos="180340" algn="l"/>
                          <a:tab pos="450215" algn="l"/>
                        </a:tabLst>
                      </a:pPr>
                      <a:r>
                        <a:rPr lang="en-US" sz="2700" b="1">
                          <a:solidFill>
                            <a:srgbClr val="0033CC"/>
                          </a:solidFill>
                          <a:effectLst/>
                          <a:latin typeface="Times New Roman" pitchFamily="18" charset="0"/>
                          <a:cs typeface="Times New Roman" pitchFamily="18" charset="0"/>
                        </a:rPr>
                        <a:t>Vùng núi Tr</a:t>
                      </a:r>
                      <a:r>
                        <a:rPr lang="vi-VN" sz="2700" b="1">
                          <a:solidFill>
                            <a:srgbClr val="0033CC"/>
                          </a:solidFill>
                          <a:effectLst/>
                          <a:latin typeface="Times New Roman" pitchFamily="18" charset="0"/>
                          <a:cs typeface="Times New Roman" pitchFamily="18" charset="0"/>
                        </a:rPr>
                        <a:t>ư</a:t>
                      </a:r>
                      <a:r>
                        <a:rPr lang="en-US" sz="2700" b="1">
                          <a:solidFill>
                            <a:srgbClr val="0033CC"/>
                          </a:solidFill>
                          <a:effectLst/>
                          <a:latin typeface="Times New Roman" pitchFamily="18" charset="0"/>
                          <a:cs typeface="Times New Roman" pitchFamily="18" charset="0"/>
                        </a:rPr>
                        <a:t>ờng S</a:t>
                      </a:r>
                      <a:r>
                        <a:rPr lang="vi-VN" sz="2700" b="1">
                          <a:solidFill>
                            <a:srgbClr val="0033CC"/>
                          </a:solidFill>
                          <a:effectLst/>
                          <a:latin typeface="Times New Roman" pitchFamily="18" charset="0"/>
                          <a:cs typeface="Times New Roman" pitchFamily="18" charset="0"/>
                        </a:rPr>
                        <a:t>ơ</a:t>
                      </a:r>
                      <a:r>
                        <a:rPr lang="en-US" sz="2700" b="1">
                          <a:solidFill>
                            <a:srgbClr val="0033CC"/>
                          </a:solidFill>
                          <a:effectLst/>
                          <a:latin typeface="Times New Roman" pitchFamily="18" charset="0"/>
                          <a:cs typeface="Times New Roman" pitchFamily="18" charset="0"/>
                        </a:rPr>
                        <a:t>n Bắc</a:t>
                      </a:r>
                      <a:endParaRPr lang="vi-VN" sz="2700" b="1">
                        <a:solidFill>
                          <a:srgbClr val="0033CC"/>
                        </a:solidFill>
                        <a:effectLst/>
                        <a:latin typeface="Times New Roman" pitchFamily="18" charset="0"/>
                        <a:cs typeface="Times New Roman" pitchFamily="18" charset="0"/>
                      </a:endParaRPr>
                    </a:p>
                  </a:txBody>
                  <a:tcPr marT="0" marB="0" anchor="ctr">
                    <a:solidFill>
                      <a:srgbClr val="FFFF00"/>
                    </a:solidFill>
                  </a:tcPr>
                </a:tc>
                <a:extLst>
                  <a:ext uri="{0D108BD9-81ED-4DB2-BD59-A6C34878D82A}">
                    <a16:rowId xmlns:a16="http://schemas.microsoft.com/office/drawing/2014/main" val="10000"/>
                  </a:ext>
                </a:extLst>
              </a:tr>
              <a:tr h="1503680">
                <a:tc>
                  <a:txBody>
                    <a:bodyPr/>
                    <a:lstStyle/>
                    <a:p>
                      <a:pPr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Giới hạn</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2"/>
                  </a:ext>
                </a:extLst>
              </a:tr>
              <a:tr h="3576320">
                <a:tc>
                  <a:txBody>
                    <a:bodyPr/>
                    <a:lstStyle/>
                    <a:p>
                      <a:pPr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Đặc điểm</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tc>
                  <a:txBody>
                    <a:bodyPr/>
                    <a:lstStyle/>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en-US" sz="2700">
                        <a:solidFill>
                          <a:srgbClr val="0033CC"/>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r>
                        <a:rPr lang="en-US" sz="2700">
                          <a:solidFill>
                            <a:srgbClr val="0033CC"/>
                          </a:solidFill>
                          <a:effectLst/>
                          <a:latin typeface="Times New Roman" pitchFamily="18" charset="0"/>
                          <a:cs typeface="Times New Roman" pitchFamily="18" charset="0"/>
                        </a:rPr>
                        <a:t> </a:t>
                      </a:r>
                      <a:endParaRPr lang="en-US" sz="2700">
                        <a:solidFill>
                          <a:srgbClr val="0033CC"/>
                        </a:solidFill>
                        <a:effectLst/>
                        <a:latin typeface="Times New Roman" pitchFamily="18" charset="0"/>
                        <a:ea typeface="Calibri"/>
                        <a:cs typeface="Times New Roman" pitchFamily="18" charset="0"/>
                      </a:endParaRPr>
                    </a:p>
                  </a:txBody>
                  <a:tcPr marT="0" marB="0" anchor="ctr">
                    <a:solidFill>
                      <a:schemeClr val="bg1"/>
                    </a:solidFill>
                  </a:tcPr>
                </a:tc>
                <a:extLst>
                  <a:ext uri="{0D108BD9-81ED-4DB2-BD59-A6C34878D82A}">
                    <a16:rowId xmlns:a16="http://schemas.microsoft.com/office/drawing/2014/main" val="10005"/>
                  </a:ext>
                </a:extLst>
              </a:tr>
            </a:tbl>
          </a:graphicData>
        </a:graphic>
      </p:graphicFrame>
      <p:sp>
        <p:nvSpPr>
          <p:cNvPr id="10" name="Rectangle 9">
            <a:extLst>
              <a:ext uri="{FF2B5EF4-FFF2-40B4-BE49-F238E27FC236}">
                <a16:creationId xmlns:a16="http://schemas.microsoft.com/office/drawing/2014/main" id="{8E9A7973-314A-4B4B-9CEC-ED9CB7931951}"/>
              </a:ext>
            </a:extLst>
          </p:cNvPr>
          <p:cNvSpPr/>
          <p:nvPr/>
        </p:nvSpPr>
        <p:spPr>
          <a:xfrm>
            <a:off x="1828801" y="3175000"/>
            <a:ext cx="4825999" cy="2977738"/>
          </a:xfrm>
          <a:prstGeom prst="rect">
            <a:avLst/>
          </a:prstGeom>
          <a:ln>
            <a:noFill/>
          </a:ln>
        </p:spPr>
        <p:txBody>
          <a:bodyPr wrap="square">
            <a:spAutoFit/>
          </a:bodyPr>
          <a:lstStyle/>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Gồm các dãy núi song song và và so le theo hướng Tây Bắc - Đông Nam với địa thế thấp, hẹp và được nâng cao ở hai đầu.</a:t>
            </a:r>
          </a:p>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Là vùng có độ cao trung bình khoảng 1.000 m, một số ít đỉnh cao trên 2.000 m như: Pu Xai Lai Leng (2711 m), Rào Cỏ (2 235 m).</a:t>
            </a:r>
          </a:p>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 Có nhiều nhánh núi đâm ngang ra biển chia cắt đồng bằng duyên hải miền Trung.</a:t>
            </a:r>
            <a:endParaRPr lang="en-US" sz="1867">
              <a:solidFill>
                <a:srgbClr val="002060"/>
              </a:solidFill>
              <a:latin typeface="#9Slide02 Noi dung dai" panose="02000000000000000000" pitchFamily="2" charset="0"/>
              <a:ea typeface="#9Slide02 Noi dung dai" panose="02000000000000000000" pitchFamily="2" charset="0"/>
            </a:endParaRPr>
          </a:p>
        </p:txBody>
      </p:sp>
      <p:sp>
        <p:nvSpPr>
          <p:cNvPr id="17" name="Rectangle 16">
            <a:extLst>
              <a:ext uri="{FF2B5EF4-FFF2-40B4-BE49-F238E27FC236}">
                <a16:creationId xmlns:a16="http://schemas.microsoft.com/office/drawing/2014/main" id="{72153511-3CD7-4367-8E54-41E495C57C78}"/>
              </a:ext>
            </a:extLst>
          </p:cNvPr>
          <p:cNvSpPr/>
          <p:nvPr/>
        </p:nvSpPr>
        <p:spPr>
          <a:xfrm>
            <a:off x="1828801" y="1667570"/>
            <a:ext cx="4825999" cy="733534"/>
          </a:xfrm>
          <a:prstGeom prst="rect">
            <a:avLst/>
          </a:prstGeom>
          <a:ln>
            <a:noFill/>
          </a:ln>
        </p:spPr>
        <p:txBody>
          <a:bodyPr wrap="square">
            <a:spAutoFit/>
          </a:bodyPr>
          <a:lstStyle/>
          <a:p>
            <a:pPr>
              <a:lnSpc>
                <a:spcPts val="2533"/>
              </a:lnSpc>
            </a:pPr>
            <a:r>
              <a:rPr lang="vi-VN" sz="1867">
                <a:solidFill>
                  <a:srgbClr val="002060"/>
                </a:solidFill>
                <a:latin typeface="#9Slide02 Noi dung dai" panose="02000000000000000000" pitchFamily="2" charset="0"/>
                <a:ea typeface="#9Slide02 Noi dung dai" panose="02000000000000000000" pitchFamily="2" charset="0"/>
              </a:rPr>
              <a:t>+</a:t>
            </a:r>
            <a:r>
              <a:rPr lang="en-US" sz="1867">
                <a:solidFill>
                  <a:srgbClr val="002060"/>
                </a:solidFill>
                <a:latin typeface="#9Slide02 Noi dung dai" panose="02000000000000000000" pitchFamily="2" charset="0"/>
                <a:ea typeface="#9Slide02 Noi dung dai" panose="02000000000000000000" pitchFamily="2" charset="0"/>
              </a:rPr>
              <a:t> Kéo dài 600km từ phía nam sông Cả tới dãy Bạch Mã.</a:t>
            </a:r>
          </a:p>
        </p:txBody>
      </p:sp>
      <p:pic>
        <p:nvPicPr>
          <p:cNvPr id="3" name="Picture 2">
            <a:extLst>
              <a:ext uri="{FF2B5EF4-FFF2-40B4-BE49-F238E27FC236}">
                <a16:creationId xmlns:a16="http://schemas.microsoft.com/office/drawing/2014/main" id="{577F5304-F0AE-4B3F-BE8F-F7A01100677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366000" y="431801"/>
            <a:ext cx="4343852" cy="6158808"/>
          </a:xfrm>
          <a:prstGeom prst="rect">
            <a:avLst/>
          </a:prstGeom>
        </p:spPr>
      </p:pic>
    </p:spTree>
    <p:extLst>
      <p:ext uri="{BB962C8B-B14F-4D97-AF65-F5344CB8AC3E}">
        <p14:creationId xmlns:p14="http://schemas.microsoft.com/office/powerpoint/2010/main" val="191530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wedge">
                                      <p:cBhvr>
                                        <p:cTn id="7" dur="2000"/>
                                        <p:tgtEl>
                                          <p:spTgt spid="911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653</Words>
  <Application>Microsoft Office PowerPoint</Application>
  <PresentationFormat>Widescreen</PresentationFormat>
  <Paragraphs>121</Paragraphs>
  <Slides>12</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#9Slide02 Noi dung dai</vt:lpstr>
      <vt:lpstr>#9Slide02 Noi dung rat dai</vt:lpstr>
      <vt:lpstr>#9Slide07 IcielBaliho Script</vt:lpstr>
      <vt:lpstr>#9Slide07 IcielCadena</vt:lpstr>
      <vt:lpstr>Arial</vt:lpstr>
      <vt:lpstr>Calibri</vt:lpstr>
      <vt:lpstr>Calibri Light</vt:lpstr>
      <vt:lpstr>iCiel Baliho Script</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2026-01-11T12:14:43Z</dcterms:created>
  <dcterms:modified xsi:type="dcterms:W3CDTF">2026-01-11T12:17:27Z</dcterms:modified>
</cp:coreProperties>
</file>