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8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5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2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2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4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2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38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7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43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5322-D4C6-443C-8BD7-A3C556EB2624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A0DEE-F8C1-4F02-B2CF-A6B96DF50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4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3.sv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0C276-9ABF-4B11-8A94-EEA112552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12" name="Flowchart: Decision 11">
            <a:extLst>
              <a:ext uri="{FF2B5EF4-FFF2-40B4-BE49-F238E27FC236}">
                <a16:creationId xmlns:a16="http://schemas.microsoft.com/office/drawing/2014/main" id="{4F3CAC10-FEF9-4F36-A407-B81CEE2ADDAE}"/>
              </a:ext>
            </a:extLst>
          </p:cNvPr>
          <p:cNvSpPr/>
          <p:nvPr/>
        </p:nvSpPr>
        <p:spPr>
          <a:xfrm>
            <a:off x="586091" y="2311400"/>
            <a:ext cx="2346199" cy="2336800"/>
          </a:xfrm>
          <a:prstGeom prst="flowChartDecision">
            <a:avLst/>
          </a:prstGeom>
          <a:solidFill>
            <a:srgbClr val="33CC33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lowchart: Decision 8">
            <a:extLst>
              <a:ext uri="{FF2B5EF4-FFF2-40B4-BE49-F238E27FC236}">
                <a16:creationId xmlns:a16="http://schemas.microsoft.com/office/drawing/2014/main" id="{153C731C-3B7D-44BC-9540-AB216EBCC5B6}"/>
              </a:ext>
            </a:extLst>
          </p:cNvPr>
          <p:cNvSpPr/>
          <p:nvPr/>
        </p:nvSpPr>
        <p:spPr>
          <a:xfrm>
            <a:off x="9217862" y="2260600"/>
            <a:ext cx="2346199" cy="2336800"/>
          </a:xfrm>
          <a:prstGeom prst="flowChartDecision">
            <a:avLst/>
          </a:prstGeom>
          <a:solidFill>
            <a:srgbClr val="33CC33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5C0514CF-A106-46B0-A169-2EF5EE28CE65}"/>
              </a:ext>
            </a:extLst>
          </p:cNvPr>
          <p:cNvSpPr/>
          <p:nvPr/>
        </p:nvSpPr>
        <p:spPr>
          <a:xfrm>
            <a:off x="2475090" y="-330200"/>
            <a:ext cx="7241821" cy="7620000"/>
          </a:xfrm>
          <a:prstGeom prst="flowChartDecision">
            <a:avLst/>
          </a:prstGeom>
          <a:solidFill>
            <a:srgbClr val="33CC33">
              <a:alpha val="4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sz="293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AA848-D25E-4472-950D-EE21B567DE44}"/>
              </a:ext>
            </a:extLst>
          </p:cNvPr>
          <p:cNvSpPr txBox="1"/>
          <p:nvPr/>
        </p:nvSpPr>
        <p:spPr>
          <a:xfrm>
            <a:off x="3389490" y="1803401"/>
            <a:ext cx="54130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vi-VN" sz="4800" b="1">
                <a:solidFill>
                  <a:prstClr val="white"/>
                </a:solidFill>
                <a:latin typeface="#9Slide03 IcielPanton Black" panose="00000A00000000000000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BÀI 2</a:t>
            </a:r>
          </a:p>
          <a:p>
            <a:pPr algn="ctr" defTabSz="914446">
              <a:lnSpc>
                <a:spcPct val="150000"/>
              </a:lnSpc>
              <a:defRPr/>
            </a:pPr>
            <a:r>
              <a:rPr lang="vi-VN" sz="4800" b="1">
                <a:solidFill>
                  <a:prstClr val="white"/>
                </a:solidFill>
                <a:latin typeface="#9Slide03 IcielPanton Black" panose="00000A00000000000000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ĐỊA HÌNH </a:t>
            </a:r>
          </a:p>
          <a:p>
            <a:pPr algn="ctr" defTabSz="914446">
              <a:lnSpc>
                <a:spcPct val="150000"/>
              </a:lnSpc>
              <a:defRPr/>
            </a:pPr>
            <a:r>
              <a:rPr lang="vi-VN" sz="4800" b="1">
                <a:solidFill>
                  <a:prstClr val="white"/>
                </a:solidFill>
                <a:latin typeface="#9Slide03 IcielPanton Black" panose="00000A00000000000000" pitchFamily="2" charset="-93"/>
                <a:ea typeface="Cambria" panose="02040503050406030204" pitchFamily="18" charset="0"/>
                <a:cs typeface="Times New Roman" panose="02020603050405020304" pitchFamily="18" charset="0"/>
              </a:rPr>
              <a:t>VIỆT NAM</a:t>
            </a:r>
            <a:endParaRPr lang="en-US" sz="4800" b="1" dirty="0">
              <a:solidFill>
                <a:prstClr val="white"/>
              </a:solidFill>
              <a:latin typeface="#9Slide03 IcielPanton Black" panose="00000A00000000000000" pitchFamily="2" charset="-93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446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86539" y="365550"/>
            <a:ext cx="10795861" cy="543675"/>
          </a:xfrm>
          <a:prstGeom prst="rect">
            <a:avLst/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46">
              <a:spcBef>
                <a:spcPct val="50000"/>
              </a:spcBef>
            </a:pP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dạng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yếu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33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933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5" descr="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539" y="2706333"/>
            <a:ext cx="3048000" cy="2667000"/>
          </a:xfrm>
          <a:prstGeom prst="rect">
            <a:avLst/>
          </a:prstGeom>
          <a:noFill/>
        </p:spPr>
      </p:pic>
      <p:pic>
        <p:nvPicPr>
          <p:cNvPr id="9" name="Picture 6" descr="Picture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939" y="2695814"/>
            <a:ext cx="3175000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0439" y="5568727"/>
            <a:ext cx="1219200" cy="523220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6839" y="5609683"/>
            <a:ext cx="1219200" cy="523220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54339" y="5534158"/>
            <a:ext cx="1219200" cy="523220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446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2400" y="1903558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hậu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47200" y="1863706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Con người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0800" y="1863706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Dòng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65AFF-C326-42BE-95F6-53E5D562A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41" t="-125" b="125"/>
          <a:stretch/>
        </p:blipFill>
        <p:spPr>
          <a:xfrm>
            <a:off x="8636000" y="2819400"/>
            <a:ext cx="3175000" cy="25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Tròn 1">
            <a:extLst>
              <a:ext uri="{FF2B5EF4-FFF2-40B4-BE49-F238E27FC236}">
                <a16:creationId xmlns:a16="http://schemas.microsoft.com/office/drawing/2014/main" id="{4127B23E-79B8-492C-A7B8-2D651D1AA2DE}"/>
              </a:ext>
            </a:extLst>
          </p:cNvPr>
          <p:cNvSpPr/>
          <p:nvPr/>
        </p:nvSpPr>
        <p:spPr>
          <a:xfrm>
            <a:off x="565042" y="931785"/>
            <a:ext cx="11061916" cy="627828"/>
          </a:xfrm>
          <a:prstGeom prst="roundRect">
            <a:avLst/>
          </a:prstGeom>
          <a:solidFill>
            <a:srgbClr val="006600"/>
          </a:solidFill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defTabSz="914446">
              <a:defRPr/>
            </a:pPr>
            <a:r>
              <a:rPr lang="en-US" sz="2667" kern="0">
                <a:solidFill>
                  <a:schemeClr val="bg1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d</a:t>
            </a:r>
            <a:r>
              <a:rPr lang="vi-VN" sz="2667" kern="0">
                <a:solidFill>
                  <a:schemeClr val="bg1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. Địa hình</a:t>
            </a:r>
            <a:r>
              <a:rPr lang="en-US" sz="2667" kern="0">
                <a:solidFill>
                  <a:schemeClr val="bg1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 chịu tác động của khí hậu nhiệt đới ẩm gió mùa và con ng</a:t>
            </a:r>
            <a:r>
              <a:rPr lang="vi-VN" sz="2667" kern="0">
                <a:solidFill>
                  <a:schemeClr val="bg1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667" kern="0">
                <a:solidFill>
                  <a:schemeClr val="bg1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ời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288" y="0"/>
            <a:ext cx="10889712" cy="777250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Nhiệm 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vụ: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Dựa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SGK và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hiểu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bản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chọn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cụm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chô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31800" y="2255221"/>
          <a:ext cx="11328400" cy="4373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2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5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0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1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Yếu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́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itchFamily="18" charset="0"/>
                          <a:cs typeface="Times New Roman" pitchFamily="18" charset="0"/>
                        </a:rPr>
                        <a:t>Tác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động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đến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địa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hình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 rowSpan="4"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́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hậu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dòng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Nóng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ẩm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gio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mùa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166"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lớn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tập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mùa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166"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hòa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tan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vôi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4262"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Các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mạch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ngầm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khoét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sâu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vào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lòng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err="1">
                          <a:latin typeface="Times New Roman" pitchFamily="18" charset="0"/>
                          <a:cs typeface="Times New Roman" pitchFamily="18" charset="0"/>
                        </a:rPr>
                        <a:t>núi</a:t>
                      </a:r>
                      <a:r>
                        <a:rPr lang="en-US" sz="2000" baseline="0">
                          <a:latin typeface="Times New Roman" pitchFamily="18" charset="0"/>
                          <a:cs typeface="Times New Roman" pitchFamily="18" charset="0"/>
                        </a:rPr>
                        <a:t> đá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40"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Con </a:t>
                      </a:r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Tích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cực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cực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469685" y="900683"/>
            <a:ext cx="3391115" cy="646331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46"/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́ bị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hóa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mạnh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mẽ,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dày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vụn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̉.</a:t>
            </a:r>
          </a:p>
        </p:txBody>
      </p:sp>
      <p:sp>
        <p:nvSpPr>
          <p:cNvPr id="6" name="TextBox 5">
            <a:hlinkClick r:id="" action="ppaction://noaction"/>
          </p:cNvPr>
          <p:cNvSpPr txBox="1"/>
          <p:nvPr/>
        </p:nvSpPr>
        <p:spPr>
          <a:xfrm>
            <a:off x="469685" y="1755402"/>
            <a:ext cx="3391115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46"/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khối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núi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xói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mòn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cắt xẻ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4554780" y="938515"/>
            <a:ext cx="3471620" cy="646331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46"/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Đắp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lũ, trồng và bảo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rừng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4554780" y="1716452"/>
            <a:ext cx="3471620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46"/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cacxto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độc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đáo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8521917" y="1716452"/>
            <a:ext cx="3200399" cy="369332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46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rộng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kì vĩ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8483601" y="900682"/>
            <a:ext cx="3238715" cy="646331"/>
          </a:xfrm>
          <a:prstGeom prst="rect">
            <a:avLst/>
          </a:prstGeom>
          <a:solidFill>
            <a:srgbClr val="0066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46"/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hủy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mặt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địa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xói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mòn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rửa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7158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5679E-6 L 0.42657 0.279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139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23457E-7 L 0.42657 0.263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5.55112E-17 L 0.0882 0.33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-0.23021 0.425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2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9753E-6 L 0.09236 0.629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314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5679E-6 L -0.22865 0.738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36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41049D-77FE-41AD-9926-62B1F3FA6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772" y="812335"/>
            <a:ext cx="10766455" cy="487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657978" y="3651221"/>
            <a:ext cx="4969335" cy="3306867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 flipH="1">
            <a:off x="1745232" y="4847700"/>
            <a:ext cx="3948805" cy="201030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1552" y="5459822"/>
            <a:ext cx="1946253" cy="1498265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317999" y="861758"/>
            <a:ext cx="7458580" cy="4078100"/>
            <a:chOff x="-1930401" y="351916"/>
            <a:chExt cx="14917158" cy="8156195"/>
          </a:xfrm>
        </p:grpSpPr>
        <p:sp>
          <p:nvSpPr>
            <p:cNvPr id="6" name="TextBox 6"/>
            <p:cNvSpPr txBox="1"/>
            <p:nvPr/>
          </p:nvSpPr>
          <p:spPr>
            <a:xfrm>
              <a:off x="-1930399" y="351916"/>
              <a:ext cx="14909900" cy="115416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FCD5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1. Đặc điểm chung của địa hình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" y="1594137"/>
              <a:ext cx="9601973" cy="666850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37"/>
                </a:lnSpc>
              </a:pPr>
              <a:endParaRPr lang="en-US" sz="1883">
                <a:solidFill>
                  <a:srgbClr val="002060"/>
                </a:solidFill>
                <a:latin typeface="Muli Bold"/>
              </a:endParaRP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AB6A0CC-6B44-4C9A-BFB2-C052C2CB7246}"/>
                </a:ext>
              </a:extLst>
            </p:cNvPr>
            <p:cNvSpPr txBox="1"/>
            <p:nvPr/>
          </p:nvSpPr>
          <p:spPr>
            <a:xfrm>
              <a:off x="-1930401" y="2649001"/>
              <a:ext cx="14909900" cy="115416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FCD5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2. Các khu vực địa hình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8FE30717-D1D8-4358-ACBA-440636F07D89}"/>
                </a:ext>
              </a:extLst>
            </p:cNvPr>
            <p:cNvSpPr txBox="1"/>
            <p:nvPr/>
          </p:nvSpPr>
          <p:spPr>
            <a:xfrm>
              <a:off x="-1923141" y="5045627"/>
              <a:ext cx="14909898" cy="3462484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600" b="1">
                  <a:solidFill>
                    <a:srgbClr val="FFCD5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3.  Ảnh h</a:t>
              </a:r>
              <a:r>
                <a:rPr lang="vi-VN" sz="3600" b="1">
                  <a:solidFill>
                    <a:srgbClr val="FFCD5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ư</a:t>
              </a:r>
              <a:r>
                <a:rPr lang="en-US" sz="3600" b="1">
                  <a:solidFill>
                    <a:srgbClr val="FFCD50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rPr>
                <a:t>ởng của sự phân hóa địa hình đối với sự phân hóa tự nhiên và phát triển kinh tế.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81764" y="979319"/>
            <a:ext cx="2636085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  <a:spcBef>
                <a:spcPct val="0"/>
              </a:spcBef>
            </a:pPr>
            <a:r>
              <a:rPr lang="en-US" sz="5666">
                <a:solidFill>
                  <a:srgbClr val="F4F4F4"/>
                </a:solidFill>
                <a:latin typeface="Muli Black"/>
              </a:rPr>
              <a:t>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4184717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41552" y="5459822"/>
            <a:ext cx="1946253" cy="1498265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5062"/>
            </a:stretch>
          </a:blipFill>
        </p:spPr>
      </p:sp>
      <p:pic>
        <p:nvPicPr>
          <p:cNvPr id="11" name="Picture 2" descr="Mountains - Free nature icons">
            <a:extLst>
              <a:ext uri="{FF2B5EF4-FFF2-40B4-BE49-F238E27FC236}">
                <a16:creationId xmlns:a16="http://schemas.microsoft.com/office/drawing/2014/main" id="{0F2B3F2F-6272-460A-93DF-6F3D9EBEA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7401"/>
            <a:ext cx="8145467" cy="814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B42967-FE81-4610-BA64-392B7874F0FF}"/>
              </a:ext>
            </a:extLst>
          </p:cNvPr>
          <p:cNvSpPr/>
          <p:nvPr/>
        </p:nvSpPr>
        <p:spPr>
          <a:xfrm>
            <a:off x="0" y="1193801"/>
            <a:ext cx="12141200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63">
              <a:defRPr/>
            </a:pPr>
            <a:r>
              <a:rPr lang="en-US" sz="5334" kern="0">
                <a:solidFill>
                  <a:schemeClr val="bg1"/>
                </a:solidFill>
                <a:latin typeface="#9Slide07 IcielBaliho Script" pitchFamily="2" charset="0"/>
              </a:rPr>
              <a:t>1. Đặc điểm chung của địa hình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3E2D2840-A1FA-4508-B0D9-949C7FA3910B}"/>
              </a:ext>
            </a:extLst>
          </p:cNvPr>
          <p:cNvSpPr/>
          <p:nvPr/>
        </p:nvSpPr>
        <p:spPr>
          <a:xfrm flipH="1">
            <a:off x="7061200" y="5173666"/>
            <a:ext cx="3228360" cy="1784421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C59687D-5264-4183-8CE0-C18FF0225D8B}"/>
              </a:ext>
            </a:extLst>
          </p:cNvPr>
          <p:cNvSpPr/>
          <p:nvPr/>
        </p:nvSpPr>
        <p:spPr>
          <a:xfrm flipH="1">
            <a:off x="9804400" y="5773220"/>
            <a:ext cx="2565366" cy="1084780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37387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27EAFC-C24C-46EA-9566-619436607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32714"/>
            <a:ext cx="5055337" cy="6592572"/>
          </a:xfrm>
          <a:prstGeom prst="rect">
            <a:avLst/>
          </a:prstGeom>
        </p:spPr>
      </p:pic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0FFB1AC4-D144-46D3-83DF-9575A42467C2}"/>
              </a:ext>
            </a:extLst>
          </p:cNvPr>
          <p:cNvSpPr/>
          <p:nvPr/>
        </p:nvSpPr>
        <p:spPr>
          <a:xfrm>
            <a:off x="203200" y="261173"/>
            <a:ext cx="4289873" cy="1694627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algn="ctr" defTabSz="914446">
              <a:defRPr/>
            </a:pPr>
            <a:r>
              <a:rPr lang="en-US" sz="2400" kern="0">
                <a:solidFill>
                  <a:srgbClr val="FF0000"/>
                </a:solidFill>
                <a:latin typeface="#9Slide07 IcielCadena" panose="02000503000000020004" pitchFamily="2" charset="0"/>
                <a:cs typeface="#9Slide03 Arima Madurai Black" panose="00000A00000000000000" pitchFamily="2" charset="0"/>
              </a:rPr>
              <a:t>HOẠT ĐỘNG NHÓM</a:t>
            </a:r>
            <a:endParaRPr lang="vi-VN" sz="2400" kern="0">
              <a:solidFill>
                <a:srgbClr val="FF0000"/>
              </a:solidFill>
              <a:latin typeface="#9Slide07 IcielCadena" panose="02000503000000020004" pitchFamily="2" charset="0"/>
              <a:cs typeface="#9Slide03 Arima Madurai Black" panose="00000A00000000000000" pitchFamily="2" charset="0"/>
            </a:endParaRPr>
          </a:p>
          <a:p>
            <a:pPr algn="ctr" defTabSz="914446">
              <a:defRPr/>
            </a:pPr>
            <a:r>
              <a:rPr lang="vi-VN" sz="2400" kern="0">
                <a:solidFill>
                  <a:srgbClr val="0066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#9Slide03 Arima Madurai Black" panose="00000A00000000000000" pitchFamily="2" charset="0"/>
              </a:rPr>
              <a:t>Dựa vào hình 2.1, thông tim SGK, em hãy chứng minh địa hình nước ta có những đặc điểm sau:</a:t>
            </a:r>
            <a:endParaRPr lang="vi-VN" sz="2133" kern="0">
              <a:solidFill>
                <a:srgbClr val="0066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#9Slide03 Arima Madurai Black" panose="00000A00000000000000" pitchFamily="2" charset="0"/>
            </a:endParaRPr>
          </a:p>
          <a:p>
            <a:pPr algn="ctr" defTabSz="914446">
              <a:defRPr/>
            </a:pPr>
            <a:endParaRPr lang="en-US" sz="2400" kern="0">
              <a:solidFill>
                <a:srgbClr val="FF0000"/>
              </a:solidFill>
              <a:latin typeface="#9Slide07 IcielCadena" panose="02000503000000020004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3693E-3063-427A-BFF1-FCE1A758C912}"/>
              </a:ext>
            </a:extLst>
          </p:cNvPr>
          <p:cNvSpPr txBox="1"/>
          <p:nvPr/>
        </p:nvSpPr>
        <p:spPr>
          <a:xfrm>
            <a:off x="304439" y="2473860"/>
            <a:ext cx="3037659" cy="165186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667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NHÓM 1</a:t>
            </a:r>
            <a:r>
              <a:rPr lang="vi-VN" sz="2667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,3</a:t>
            </a:r>
          </a:p>
          <a:p>
            <a:pPr algn="ctr" defTabSz="914446"/>
            <a:r>
              <a:rPr lang="vi-VN" sz="24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Địa hình đồi núi chiếm ưu thế</a:t>
            </a:r>
          </a:p>
          <a:p>
            <a:pPr algn="ctr" defTabSz="914446"/>
            <a:endParaRPr lang="en-US" sz="2667" b="1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9" name="5P">
            <a:hlinkClick r:id="" action="ppaction://media"/>
            <a:extLst>
              <a:ext uri="{FF2B5EF4-FFF2-40B4-BE49-F238E27FC236}">
                <a16:creationId xmlns:a16="http://schemas.microsoft.com/office/drawing/2014/main" id="{6B51DA25-FA31-4914-A7C5-EF0DB9AC8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3297" y="261172"/>
            <a:ext cx="2002303" cy="13057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A5421-6528-412D-8E03-CB26EE826D0B}"/>
              </a:ext>
            </a:extLst>
          </p:cNvPr>
          <p:cNvSpPr txBox="1"/>
          <p:nvPr/>
        </p:nvSpPr>
        <p:spPr>
          <a:xfrm>
            <a:off x="3746507" y="2473860"/>
            <a:ext cx="2959093" cy="239052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667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NHÓM </a:t>
            </a:r>
            <a:r>
              <a:rPr lang="vi-VN" sz="2667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5,7</a:t>
            </a:r>
          </a:p>
          <a:p>
            <a:pPr algn="ctr" defTabSz="914446"/>
            <a:r>
              <a:rPr lang="vi-VN" sz="24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Địa hình có 2 hướng chính là TB-ĐN và hướng vòng cung</a:t>
            </a:r>
          </a:p>
          <a:p>
            <a:pPr algn="ctr" defTabSz="914446"/>
            <a:endParaRPr lang="en-US" sz="2667" b="1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27DF2-3421-47E7-A4AA-DD1ABDF9FE9A}"/>
              </a:ext>
            </a:extLst>
          </p:cNvPr>
          <p:cNvSpPr txBox="1"/>
          <p:nvPr/>
        </p:nvSpPr>
        <p:spPr>
          <a:xfrm>
            <a:off x="310467" y="4707856"/>
            <a:ext cx="2959092" cy="2021194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667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NHÓM </a:t>
            </a:r>
            <a:r>
              <a:rPr lang="vi-VN" sz="2667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2,4</a:t>
            </a:r>
          </a:p>
          <a:p>
            <a:pPr algn="ctr" defTabSz="914446"/>
            <a:r>
              <a:rPr lang="vi-VN" sz="24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Địa hình có tính chất phân bậc khá rõ rệt</a:t>
            </a:r>
          </a:p>
          <a:p>
            <a:pPr algn="ctr" defTabSz="914446"/>
            <a:endParaRPr lang="en-US" sz="2667" b="1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A7142-A261-4A06-8C96-C03B0D9854F1}"/>
              </a:ext>
            </a:extLst>
          </p:cNvPr>
          <p:cNvSpPr txBox="1"/>
          <p:nvPr/>
        </p:nvSpPr>
        <p:spPr>
          <a:xfrm>
            <a:off x="3746507" y="4699000"/>
            <a:ext cx="2959092" cy="1651862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667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NHÓM </a:t>
            </a:r>
            <a:r>
              <a:rPr lang="vi-VN" sz="2667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6,8</a:t>
            </a:r>
          </a:p>
          <a:p>
            <a:pPr algn="ctr" defTabSz="914446"/>
            <a:r>
              <a:rPr lang="vi-VN" sz="16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Địa hình chịu tác động của khí hậu nhiệt đới ẩm gió mùa và con người</a:t>
            </a:r>
          </a:p>
          <a:p>
            <a:pPr algn="ctr" defTabSz="914446"/>
            <a:endParaRPr lang="en-US" sz="2667" b="1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27EAFC-C24C-46EA-9566-619436607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32714"/>
            <a:ext cx="5055337" cy="6592572"/>
          </a:xfrm>
          <a:prstGeom prst="rect">
            <a:avLst/>
          </a:prstGeom>
        </p:spPr>
      </p:pic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0FFB1AC4-D144-46D3-83DF-9575A42467C2}"/>
              </a:ext>
            </a:extLst>
          </p:cNvPr>
          <p:cNvSpPr/>
          <p:nvPr/>
        </p:nvSpPr>
        <p:spPr>
          <a:xfrm>
            <a:off x="0" y="132714"/>
            <a:ext cx="5170897" cy="62782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algn="ctr" defTabSz="914446">
              <a:defRPr/>
            </a:pPr>
            <a:r>
              <a:rPr lang="vi-VN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a. Địa hình đồi núi chiếm ưu thế </a:t>
            </a:r>
            <a:endParaRPr lang="en-US" sz="2667" kern="0">
              <a:solidFill>
                <a:srgbClr val="006600"/>
              </a:solidFill>
              <a:latin typeface="#9Slide07 Cadena" panose="02000503000000020004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D2F40F-FCF8-455D-84B7-3B0DBFCF4F4C}"/>
              </a:ext>
            </a:extLst>
          </p:cNvPr>
          <p:cNvSpPr/>
          <p:nvPr/>
        </p:nvSpPr>
        <p:spPr>
          <a:xfrm>
            <a:off x="123987" y="940231"/>
            <a:ext cx="6480013" cy="4032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- Đồi núi chiếm tới </a:t>
            </a:r>
            <a:r>
              <a:rPr lang="vi-VN" sz="2667" b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3/4</a:t>
            </a: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diện tích, nhưng chủ yếu là đồi núi thấp. Địa hình núi cao trên 2.000 m chỉ chiếm </a:t>
            </a:r>
            <a:r>
              <a:rPr lang="vi-VN" sz="2667" b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1%</a:t>
            </a:r>
            <a:r>
              <a:rPr lang="vi-VN" sz="2133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diện tích cả nước.</a:t>
            </a:r>
          </a:p>
          <a:p>
            <a:pPr>
              <a:lnSpc>
                <a:spcPct val="150000"/>
              </a:lnSpc>
            </a:pP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- Đồi núi nước ta chạy dài </a:t>
            </a:r>
            <a:r>
              <a:rPr lang="vi-VN" sz="2667" b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1400 km</a:t>
            </a: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, từ Tây Bắc tới Đông Nam Bộ. </a:t>
            </a:r>
          </a:p>
          <a:p>
            <a:pPr>
              <a:lnSpc>
                <a:spcPct val="150000"/>
              </a:lnSpc>
            </a:pP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- Địa hình đồng bằng chỉ chiếm </a:t>
            </a:r>
            <a:r>
              <a:rPr lang="vi-VN" sz="2667" b="1">
                <a:solidFill>
                  <a:srgbClr val="FF00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1/4</a:t>
            </a: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diện tích phần đất liền và chia thành nhiều khu vực.</a:t>
            </a:r>
            <a:endParaRPr lang="en-US" sz="2133">
              <a:solidFill>
                <a:srgbClr val="006600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85986C-61EC-48EF-86D9-B81B4CB5F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38765"/>
            <a:ext cx="12194583" cy="81355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B7A218-69A9-41AD-B71E-3E52ED7EF9B6}"/>
              </a:ext>
            </a:extLst>
          </p:cNvPr>
          <p:cNvSpPr txBox="1">
            <a:spLocks/>
          </p:cNvSpPr>
          <p:nvPr/>
        </p:nvSpPr>
        <p:spPr>
          <a:xfrm>
            <a:off x="640080" y="640081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46">
              <a:lnSpc>
                <a:spcPct val="11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Phan – xi – </a:t>
            </a: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păng</a:t>
            </a: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914446">
              <a:lnSpc>
                <a:spcPct val="11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914446">
              <a:lnSpc>
                <a:spcPct val="11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lang="en-US" sz="2400" b="1" dirty="0">
              <a:solidFill>
                <a:srgbClr val="00206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0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ở Giáo Dục Và Đào Tạo Vĩnh Phúc">
            <a:extLst>
              <a:ext uri="{FF2B5EF4-FFF2-40B4-BE49-F238E27FC236}">
                <a16:creationId xmlns:a16="http://schemas.microsoft.com/office/drawing/2014/main" id="{301BBD6B-753C-40FA-88B9-F10859C98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" y="7"/>
            <a:ext cx="12191987" cy="68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BF962-7800-4F8B-B454-2F7F6394E58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Đồng bằng sông Cửu Long lớn nhất nước, gần 40.000 km</a:t>
            </a:r>
            <a:r>
              <a:rPr lang="en-US" sz="3600" b="1" baseline="30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</a:t>
            </a:r>
            <a:endParaRPr lang="en-US" sz="3600" baseline="300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825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5E229-4FF9-45E5-AC0B-73C4BD7B8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465" y="109897"/>
            <a:ext cx="4572000" cy="6576275"/>
          </a:xfrm>
          <a:prstGeom prst="rect">
            <a:avLst/>
          </a:prstGeom>
        </p:spPr>
      </p:pic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0FFB1AC4-D144-46D3-83DF-9575A42467C2}"/>
              </a:ext>
            </a:extLst>
          </p:cNvPr>
          <p:cNvSpPr/>
          <p:nvPr/>
        </p:nvSpPr>
        <p:spPr>
          <a:xfrm>
            <a:off x="126263" y="199179"/>
            <a:ext cx="6680937" cy="62782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defTabSz="914446">
              <a:defRPr/>
            </a:pPr>
            <a:r>
              <a:rPr lang="vi-VN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b. Địa hình có 2 hướng chính là TB</a:t>
            </a:r>
            <a:r>
              <a:rPr lang="en-US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-</a:t>
            </a:r>
            <a:r>
              <a:rPr lang="en-US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 </a:t>
            </a:r>
            <a:r>
              <a:rPr lang="vi-VN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ĐN và hướng vòng cung </a:t>
            </a:r>
            <a:endParaRPr lang="en-US" sz="2667" kern="0">
              <a:solidFill>
                <a:srgbClr val="006600"/>
              </a:solidFill>
              <a:latin typeface="#9Slide07 Cadena" panose="02000503000000020004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D2F40F-FCF8-455D-84B7-3B0DBFCF4F4C}"/>
              </a:ext>
            </a:extLst>
          </p:cNvPr>
          <p:cNvSpPr/>
          <p:nvPr/>
        </p:nvSpPr>
        <p:spPr>
          <a:xfrm>
            <a:off x="203200" y="932253"/>
            <a:ext cx="6476876" cy="3046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- Các dãy núi chạy theo hướng Tây Bắc - Đông Nam: Dãy Hoàng Liên Sơn, dãy Trường Sơn (Trường Sơn Bắc),…</a:t>
            </a:r>
          </a:p>
          <a:p>
            <a:pPr>
              <a:lnSpc>
                <a:spcPct val="150000"/>
              </a:lnSpc>
            </a:pP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- Các dãy núi chạy theo hướng vòng cung gồm các cánh cung lớn ở vùng núi phía Đông Bắc, như: Sông Gâm, Ngân Sơn, Bắc Sơn, Đông Triều,…</a:t>
            </a:r>
            <a:endParaRPr lang="en-US" sz="2133">
              <a:solidFill>
                <a:srgbClr val="006600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B8824-6AC0-41F2-8226-529E7E24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4445001"/>
            <a:ext cx="3031767" cy="1899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F4A3C-95B0-4E00-B4C0-D73BC5E7E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432516"/>
            <a:ext cx="2968031" cy="18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0FFB1AC4-D144-46D3-83DF-9575A42467C2}"/>
              </a:ext>
            </a:extLst>
          </p:cNvPr>
          <p:cNvSpPr/>
          <p:nvPr/>
        </p:nvSpPr>
        <p:spPr>
          <a:xfrm>
            <a:off x="126263" y="132714"/>
            <a:ext cx="6680937" cy="62782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defTabSz="914446">
              <a:defRPr/>
            </a:pPr>
            <a:r>
              <a:rPr lang="en-US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c</a:t>
            </a:r>
            <a:r>
              <a:rPr lang="vi-VN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. Địa hình</a:t>
            </a:r>
            <a:r>
              <a:rPr lang="en-US" sz="2667" kern="0">
                <a:solidFill>
                  <a:srgbClr val="006600"/>
                </a:solidFill>
                <a:latin typeface="#9Slide07 Cadena" panose="02000503000000020004" pitchFamily="2" charset="0"/>
                <a:cs typeface="#9Slide03 Arima Madurai Black" panose="00000A00000000000000" pitchFamily="2" charset="0"/>
              </a:rPr>
              <a:t> có tính chất phân bậc rất rõ rệt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D2F40F-FCF8-455D-84B7-3B0DBFCF4F4C}"/>
              </a:ext>
            </a:extLst>
          </p:cNvPr>
          <p:cNvSpPr/>
          <p:nvPr/>
        </p:nvSpPr>
        <p:spPr>
          <a:xfrm>
            <a:off x="431135" y="5257800"/>
            <a:ext cx="6476876" cy="1077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-</a:t>
            </a:r>
            <a:r>
              <a:rPr lang="en-US" sz="2133">
                <a:solidFill>
                  <a:srgbClr val="0066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Địa hình thấp dần từ Tây Bắc xuống Đông Nam: Núi đồi -&gt; đồng bằng -&gt; bờ biển -&gt; thềm lục địa.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E78A1-1B30-40B1-B476-18181E5A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822" y="150558"/>
            <a:ext cx="5056054" cy="6592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F8E988-0BBD-49A0-A4F1-08B92BA4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35" y="1305649"/>
            <a:ext cx="6197855" cy="354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539</Words>
  <Application>Microsoft Office PowerPoint</Application>
  <PresentationFormat>Widescreen</PresentationFormat>
  <Paragraphs>57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#9Slide02 Noi dung dai</vt:lpstr>
      <vt:lpstr>#9Slide02 Noi dung rat dai</vt:lpstr>
      <vt:lpstr>#9Slide03 Arima Madurai Black</vt:lpstr>
      <vt:lpstr>#9Slide03 IcielPanton Black</vt:lpstr>
      <vt:lpstr>#9Slide07 Cadena</vt:lpstr>
      <vt:lpstr>#9Slide07 IcielBaliho Script</vt:lpstr>
      <vt:lpstr>#9Slide07 IcielCadena</vt:lpstr>
      <vt:lpstr>Arial</vt:lpstr>
      <vt:lpstr>Calibri</vt:lpstr>
      <vt:lpstr>Calibri Light</vt:lpstr>
      <vt:lpstr>Cambria</vt:lpstr>
      <vt:lpstr>Muli Black</vt:lpstr>
      <vt:lpstr>Muli Bold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Nhiệm vụ: Dựa vào thông tin SGK và hiểu biết của bản thân, em hãy chọn cụm từ thích hợp điền vào chỗ trống: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2026-01-11T12:00:39Z</dcterms:created>
  <dcterms:modified xsi:type="dcterms:W3CDTF">2026-01-11T14:13:50Z</dcterms:modified>
</cp:coreProperties>
</file>