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519" r:id="rId3"/>
    <p:sldId id="703" r:id="rId4"/>
    <p:sldId id="723" r:id="rId5"/>
    <p:sldId id="722" r:id="rId6"/>
    <p:sldId id="707" r:id="rId7"/>
    <p:sldId id="708" r:id="rId8"/>
    <p:sldId id="711" r:id="rId9"/>
    <p:sldId id="712" r:id="rId10"/>
    <p:sldId id="709" r:id="rId11"/>
    <p:sldId id="710" r:id="rId12"/>
    <p:sldId id="713" r:id="rId13"/>
    <p:sldId id="714" r:id="rId14"/>
    <p:sldId id="715" r:id="rId15"/>
    <p:sldId id="716" r:id="rId16"/>
    <p:sldId id="717" r:id="rId17"/>
    <p:sldId id="718" r:id="rId18"/>
    <p:sldId id="728" r:id="rId19"/>
    <p:sldId id="730" r:id="rId20"/>
    <p:sldId id="729" r:id="rId21"/>
    <p:sldId id="719" r:id="rId22"/>
    <p:sldId id="731" r:id="rId23"/>
    <p:sldId id="69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9Slide03 Oswald Medium" panose="020B0604020202020204" charset="0"/>
      <p:regular r:id="rId32"/>
    </p:embeddedFont>
    <p:embeddedFont>
      <p:font typeface="#9Slide05 Great Vibes" panose="020B0604020202020204" charset="0"/>
      <p:regular r:id="rId33"/>
    </p:embeddedFont>
    <p:embeddedFont>
      <p:font typeface="#9Slide07 IcielKoni" panose="020B0604020202020204" charset="0"/>
      <p:bold r:id="rId34"/>
    </p:embeddedFont>
    <p:embeddedFont>
      <p:font typeface="#9Slide03 SFU Futura_12" panose="020B0604020202020204" charset="0"/>
      <p:regular r:id="rId35"/>
    </p:embeddedFont>
    <p:embeddedFont>
      <p:font typeface="Tahoma" panose="020B0604030504040204" pitchFamily="34" charset="0"/>
      <p:regular r:id="rId36"/>
      <p:bold r:id="rId37"/>
    </p:embeddedFont>
    <p:embeddedFont>
      <p:font typeface="#9Slide05 SVNClementine" panose="020F0502020204030203"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3D0"/>
    <a:srgbClr val="0070C0"/>
    <a:srgbClr val="D0F5FE"/>
    <a:srgbClr val="2B8D3A"/>
    <a:srgbClr val="0033CC"/>
    <a:srgbClr val="ED7D31"/>
    <a:srgbClr val="CEDE59"/>
    <a:srgbClr val="005396"/>
    <a:srgbClr val="14517D"/>
    <a:srgbClr val="2BA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67" d="100"/>
          <a:sy n="67"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32975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111445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61188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154453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4253670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199431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254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6912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09574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82866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46023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4137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79319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44331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61303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321442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microsoft.com/office/2007/relationships/hdphoto" Target="../media/hdphoto29.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43.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7.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12.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10.wdp"/><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12" Type="http://schemas.microsoft.com/office/2007/relationships/hdphoto" Target="../media/hdphoto15.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microsoft.com/office/2007/relationships/hdphoto" Target="../media/hdphoto6.wdp"/><Relationship Id="rId10" Type="http://schemas.microsoft.com/office/2007/relationships/hdphoto" Target="../media/hdphoto14.wdp"/><Relationship Id="rId4" Type="http://schemas.openxmlformats.org/officeDocument/2006/relationships/image" Target="../media/image12.png"/><Relationship Id="rId9" Type="http://schemas.openxmlformats.org/officeDocument/2006/relationships/image" Target="../media/image22.png"/><Relationship Id="rId14"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2.wdp"/><Relationship Id="rId18" Type="http://schemas.openxmlformats.org/officeDocument/2006/relationships/image" Target="../media/image35.png"/><Relationship Id="rId3" Type="http://schemas.openxmlformats.org/officeDocument/2006/relationships/image" Target="../media/image15.png"/><Relationship Id="rId21" Type="http://schemas.microsoft.com/office/2007/relationships/hdphoto" Target="../media/hdphoto26.wdp"/><Relationship Id="rId7" Type="http://schemas.microsoft.com/office/2007/relationships/hdphoto" Target="../media/hdphoto20.wdp"/><Relationship Id="rId12" Type="http://schemas.openxmlformats.org/officeDocument/2006/relationships/image" Target="../media/image32.png"/><Relationship Id="rId17" Type="http://schemas.microsoft.com/office/2007/relationships/hdphoto" Target="../media/hdphoto24.wdp"/><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21.wdp"/><Relationship Id="rId5" Type="http://schemas.microsoft.com/office/2007/relationships/hdphoto" Target="../media/hdphoto19.wdp"/><Relationship Id="rId15" Type="http://schemas.microsoft.com/office/2007/relationships/hdphoto" Target="../media/hdphoto23.wdp"/><Relationship Id="rId10" Type="http://schemas.openxmlformats.org/officeDocument/2006/relationships/image" Target="../media/image31.png"/><Relationship Id="rId19" Type="http://schemas.microsoft.com/office/2007/relationships/hdphoto" Target="../media/hdphoto25.wdp"/><Relationship Id="rId4" Type="http://schemas.openxmlformats.org/officeDocument/2006/relationships/image" Target="../media/image29.png"/><Relationship Id="rId9" Type="http://schemas.microsoft.com/office/2007/relationships/hdphoto" Target="../media/hdphoto14.wdp"/><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Nhanh</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mắt</a:t>
            </a:r>
            <a:r>
              <a:rPr lang="en-US" sz="11500" b="1" dirty="0" smtClean="0">
                <a:solidFill>
                  <a:srgbClr val="0033CC"/>
                </a:solidFill>
                <a:latin typeface="#9Slide05 Great Vibes" panose="02000507080000020002" pitchFamily="2" charset="0"/>
                <a:cs typeface="Arial" panose="020B0604020202020204" pitchFamily="34" charset="0"/>
              </a:rPr>
              <a:t>–</a:t>
            </a:r>
            <a:r>
              <a:rPr lang="en-US" sz="11500" b="1" dirty="0" err="1" smtClean="0">
                <a:solidFill>
                  <a:srgbClr val="0033CC"/>
                </a:solidFill>
                <a:latin typeface="#9Slide05 Great Vibes" panose="02000507080000020002" pitchFamily="2" charset="0"/>
                <a:cs typeface="Arial" panose="020B0604020202020204" pitchFamily="34" charset="0"/>
              </a:rPr>
              <a:t>Đoán</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hình</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08400" y="3282265"/>
            <a:ext cx="1983779" cy="1688119"/>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3C967EF-6321-45EB-B34B-D99D778ACFBD}"/>
              </a:ext>
            </a:extLst>
          </p:cNvPr>
          <p:cNvSpPr/>
          <p:nvPr/>
        </p:nvSpPr>
        <p:spPr>
          <a:xfrm>
            <a:off x="2285254" y="3277612"/>
            <a:ext cx="2077756" cy="1688119"/>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489250" y="3277611"/>
            <a:ext cx="2968346"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quốc</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gia</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7597691" y="3277610"/>
            <a:ext cx="2147214" cy="1688119"/>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15giây/</a:t>
            </a:r>
            <a:r>
              <a:rPr lang="en-US" sz="2600" b="1" dirty="0" err="1" smtClean="0">
                <a:solidFill>
                  <a:srgbClr val="002060"/>
                </a:solidFill>
                <a:latin typeface="#9Slide03 SFU Futura_12" panose="00000400000000000000" pitchFamily="2" charset="0"/>
                <a:cs typeface="Arial" panose="020B0604020202020204" pitchFamily="34" charset="0"/>
              </a:rPr>
              <a:t>hình</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844164" y="3277609"/>
            <a:ext cx="2247820" cy="1688119"/>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nhiều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nhất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625"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7373" y="5265154"/>
            <a:ext cx="2239313" cy="1207473"/>
          </a:xfrm>
          <a:prstGeom prst="rect">
            <a:avLst/>
          </a:prstGeom>
        </p:spPr>
      </p:pic>
      <p:pic>
        <p:nvPicPr>
          <p:cNvPr id="33"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22868"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56280"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380963" y="5036263"/>
            <a:ext cx="133797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13"/>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eting, Find, Explore, research, network, keyword, optimization, seo,  internet, keyword research icon"/>
          <p:cNvPicPr>
            <a:picLocks noChangeAspect="1" noChangeArrowheads="1"/>
          </p:cNvPicPr>
          <p:nvPr/>
        </p:nvPicPr>
        <p:blipFill rotWithShape="1">
          <a:blip r:embed="rId3">
            <a:extLst>
              <a:ext uri="{28A0092B-C50C-407E-A947-70E740481C1C}">
                <a14:useLocalDpi xmlns:a14="http://schemas.microsoft.com/office/drawing/2010/main" val="0"/>
              </a:ext>
            </a:extLst>
          </a:blip>
          <a:srcRect l="12519" r="10789"/>
          <a:stretch/>
        </p:blipFill>
        <p:spPr bwMode="auto">
          <a:xfrm>
            <a:off x="-2348" y="-91301"/>
            <a:ext cx="1848460" cy="2410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048897" y="1053090"/>
            <a:ext cx="1859805" cy="523220"/>
          </a:xfrm>
          <a:prstGeom prst="rect">
            <a:avLst/>
          </a:prstGeom>
        </p:spPr>
        <p:txBody>
          <a:bodyPr wrap="none">
            <a:spAutoFit/>
          </a:bodyPr>
          <a:lstStyle/>
          <a:p>
            <a:r>
              <a:rPr lang="en-US" sz="2800" b="1" dirty="0" err="1">
                <a:solidFill>
                  <a:srgbClr val="00B050"/>
                </a:solidFill>
                <a:latin typeface="#9Slide03 SFU Futura_12" panose="020B0604020202020204" charset="0"/>
                <a:ea typeface="Tahoma" panose="020B0604030504040204" pitchFamily="34" charset="0"/>
              </a:rPr>
              <a:t>đ</a:t>
            </a:r>
            <a:r>
              <a:rPr lang="en-US" sz="2800" b="1" dirty="0" err="1" smtClean="0">
                <a:solidFill>
                  <a:srgbClr val="00B050"/>
                </a:solidFill>
                <a:latin typeface="#9Slide03 SFU Futura_12" panose="020B0604020202020204" charset="0"/>
                <a:ea typeface="Tahoma" panose="020B0604030504040204" pitchFamily="34" charset="0"/>
              </a:rPr>
              <a:t>ồng</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bằng</a:t>
            </a:r>
            <a:endParaRPr lang="en-US" sz="2800" b="1" dirty="0">
              <a:solidFill>
                <a:srgbClr val="00B050"/>
              </a:solidFill>
              <a:latin typeface="#9Slide03 SFU Futura_12" panose="020B0604020202020204" charset="0"/>
            </a:endParaRPr>
          </a:p>
        </p:txBody>
      </p:sp>
      <p:sp>
        <p:nvSpPr>
          <p:cNvPr id="14" name="Rectangle 13"/>
          <p:cNvSpPr/>
          <p:nvPr/>
        </p:nvSpPr>
        <p:spPr>
          <a:xfrm>
            <a:off x="3979906" y="1572719"/>
            <a:ext cx="1156086" cy="523220"/>
          </a:xfrm>
          <a:prstGeom prst="rect">
            <a:avLst/>
          </a:prstGeom>
        </p:spPr>
        <p:txBody>
          <a:bodyPr wrap="none">
            <a:spAutoFit/>
          </a:bodyPr>
          <a:lstStyle/>
          <a:p>
            <a:r>
              <a:rPr lang="en-US" sz="2800" b="1" dirty="0" err="1">
                <a:solidFill>
                  <a:srgbClr val="00B050"/>
                </a:solidFill>
                <a:latin typeface="#9Slide03 SFU Futura_12" panose="020B0604020202020204" charset="0"/>
                <a:ea typeface="Tahoma" panose="020B0604030504040204" pitchFamily="34" charset="0"/>
              </a:rPr>
              <a:t>ô</a:t>
            </a:r>
            <a:r>
              <a:rPr lang="en-US" sz="2800" b="1" dirty="0" err="1" smtClean="0">
                <a:solidFill>
                  <a:srgbClr val="00B050"/>
                </a:solidFill>
                <a:latin typeface="#9Slide03 SFU Futura_12" panose="020B0604020202020204" charset="0"/>
                <a:ea typeface="Tahoma" panose="020B0604030504040204" pitchFamily="34" charset="0"/>
              </a:rPr>
              <a:t>n</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đới</a:t>
            </a:r>
            <a:endParaRPr lang="en-US" sz="2800" b="1" dirty="0">
              <a:solidFill>
                <a:srgbClr val="00B050"/>
              </a:solidFill>
              <a:latin typeface="#9Slide03 SFU Futura_12" panose="020B0604020202020204" charset="0"/>
            </a:endParaRPr>
          </a:p>
        </p:txBody>
      </p:sp>
      <p:sp>
        <p:nvSpPr>
          <p:cNvPr id="17" name="Rectangle 16"/>
          <p:cNvSpPr/>
          <p:nvPr/>
        </p:nvSpPr>
        <p:spPr>
          <a:xfrm>
            <a:off x="3923980" y="2074175"/>
            <a:ext cx="1407758"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dồi</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dào</a:t>
            </a:r>
            <a:endParaRPr lang="en-US" sz="2800" b="1" dirty="0">
              <a:solidFill>
                <a:srgbClr val="0070C0"/>
              </a:solidFill>
              <a:latin typeface="#9Slide03 SFU Futura_12" panose="020B0604020202020204" charset="0"/>
            </a:endParaRPr>
          </a:p>
        </p:txBody>
      </p:sp>
      <p:cxnSp>
        <p:nvCxnSpPr>
          <p:cNvPr id="3" name="Straight Connector 2"/>
          <p:cNvCxnSpPr/>
          <p:nvPr/>
        </p:nvCxnSpPr>
        <p:spPr>
          <a:xfrm flipH="1">
            <a:off x="2895289" y="5694"/>
            <a:ext cx="4185" cy="257510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7608" y="2708736"/>
            <a:ext cx="12184260" cy="2820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048897" y="2130097"/>
            <a:ext cx="4030270" cy="523220"/>
          </a:xfrm>
          <a:prstGeom prst="rect">
            <a:avLst/>
          </a:prstGeom>
        </p:spPr>
        <p:txBody>
          <a:bodyPr wrap="none">
            <a:spAutoFit/>
          </a:bodyPr>
          <a:lstStyle/>
          <a:p>
            <a:r>
              <a:rPr lang="en-US" sz="2800" b="1" dirty="0" smtClean="0">
                <a:solidFill>
                  <a:srgbClr val="00B050"/>
                </a:solidFill>
                <a:latin typeface="#9Slide03 SFU Futura_12" panose="020B0604020202020204" charset="0"/>
                <a:ea typeface="Tahoma" panose="020B0604030504040204" pitchFamily="34" charset="0"/>
              </a:rPr>
              <a:t>Von-</a:t>
            </a:r>
            <a:r>
              <a:rPr lang="en-US" sz="2800" b="1" dirty="0" err="1" smtClean="0">
                <a:solidFill>
                  <a:srgbClr val="00B050"/>
                </a:solidFill>
                <a:latin typeface="#9Slide03 SFU Futura_12" panose="020B0604020202020204" charset="0"/>
                <a:ea typeface="Tahoma" panose="020B0604030504040204" pitchFamily="34" charset="0"/>
              </a:rPr>
              <a:t>ga</a:t>
            </a:r>
            <a:r>
              <a:rPr lang="en-US" sz="2800" b="1" dirty="0" smtClean="0">
                <a:solidFill>
                  <a:srgbClr val="00B050"/>
                </a:solidFill>
                <a:latin typeface="#9Slide03 SFU Futura_12" panose="020B0604020202020204" charset="0"/>
                <a:ea typeface="Tahoma" panose="020B0604030504040204" pitchFamily="34" charset="0"/>
              </a:rPr>
              <a:t>, Rai-</a:t>
            </a:r>
            <a:r>
              <a:rPr lang="en-US" sz="2800" b="1" dirty="0" err="1" smtClean="0">
                <a:solidFill>
                  <a:srgbClr val="00B050"/>
                </a:solidFill>
                <a:latin typeface="#9Slide03 SFU Futura_12" panose="020B0604020202020204" charset="0"/>
                <a:ea typeface="Tahoma" panose="020B0604030504040204" pitchFamily="34" charset="0"/>
              </a:rPr>
              <a:t>nơ</a:t>
            </a:r>
            <a:r>
              <a:rPr lang="en-US" sz="2800" b="1" dirty="0">
                <a:solidFill>
                  <a:srgbClr val="00B050"/>
                </a:solidFill>
                <a:latin typeface="#9Slide03 SFU Futura_12" panose="020B0604020202020204" charset="0"/>
                <a:ea typeface="Tahoma" panose="020B0604030504040204" pitchFamily="34" charset="0"/>
              </a:rPr>
              <a:t>,</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Đa-nuýp</a:t>
            </a:r>
            <a:endParaRPr lang="en-US" sz="2800" b="1" dirty="0">
              <a:solidFill>
                <a:srgbClr val="00B050"/>
              </a:solidFill>
              <a:latin typeface="#9Slide03 SFU Futura_12" panose="020B0604020202020204" charset="0"/>
            </a:endParaRPr>
          </a:p>
        </p:txBody>
      </p:sp>
      <p:sp>
        <p:nvSpPr>
          <p:cNvPr id="41" name="Rectangle 40"/>
          <p:cNvSpPr/>
          <p:nvPr/>
        </p:nvSpPr>
        <p:spPr>
          <a:xfrm>
            <a:off x="8123412" y="5694"/>
            <a:ext cx="1651414" cy="523220"/>
          </a:xfrm>
          <a:prstGeom prst="rect">
            <a:avLst/>
          </a:prstGeom>
        </p:spPr>
        <p:txBody>
          <a:bodyPr wrap="none">
            <a:spAutoFit/>
          </a:bodyPr>
          <a:lstStyle/>
          <a:p>
            <a:r>
              <a:rPr lang="en-US" sz="2800" b="1" dirty="0" err="1" smtClean="0">
                <a:solidFill>
                  <a:srgbClr val="00B050"/>
                </a:solidFill>
                <a:latin typeface="#9Slide03 SFU Futura_12" panose="020B0604020202020204" charset="0"/>
                <a:ea typeface="Tahoma" panose="020B0604030504040204" pitchFamily="34" charset="0"/>
              </a:rPr>
              <a:t>kênh</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đào</a:t>
            </a:r>
            <a:endParaRPr lang="en-US" sz="2800" b="1" dirty="0">
              <a:solidFill>
                <a:srgbClr val="00B050"/>
              </a:solidFill>
              <a:latin typeface="#9Slide03 SFU Futura_12" panose="020B0604020202020204" charset="0"/>
            </a:endParaRPr>
          </a:p>
        </p:txBody>
      </p:sp>
      <p:sp>
        <p:nvSpPr>
          <p:cNvPr id="44" name="Rectangle 43"/>
          <p:cNvSpPr/>
          <p:nvPr/>
        </p:nvSpPr>
        <p:spPr>
          <a:xfrm>
            <a:off x="8048897" y="508712"/>
            <a:ext cx="1739579" cy="523220"/>
          </a:xfrm>
          <a:prstGeom prst="rect">
            <a:avLst/>
          </a:prstGeom>
        </p:spPr>
        <p:txBody>
          <a:bodyPr wrap="none">
            <a:spAutoFit/>
          </a:bodyPr>
          <a:lstStyle/>
          <a:p>
            <a:r>
              <a:rPr lang="en-US" sz="2800" b="1" dirty="0" err="1" smtClean="0">
                <a:solidFill>
                  <a:srgbClr val="3F93D0"/>
                </a:solidFill>
                <a:latin typeface="#9Slide03 SFU Futura_12" panose="020B0604020202020204" charset="0"/>
              </a:rPr>
              <a:t>dãy</a:t>
            </a:r>
            <a:r>
              <a:rPr lang="en-US" sz="2800" b="1" dirty="0" smtClean="0">
                <a:solidFill>
                  <a:srgbClr val="3F93D0"/>
                </a:solidFill>
                <a:latin typeface="#9Slide03 SFU Futura_12" panose="020B0604020202020204" charset="0"/>
              </a:rPr>
              <a:t> U-ran</a:t>
            </a:r>
            <a:endParaRPr lang="en-US" sz="2800" b="1" dirty="0">
              <a:solidFill>
                <a:srgbClr val="3F93D0"/>
              </a:solidFill>
              <a:latin typeface="#9Slide03 SFU Futura_12" panose="020B0604020202020204" charset="0"/>
            </a:endParaRPr>
          </a:p>
        </p:txBody>
      </p:sp>
      <p:sp>
        <p:nvSpPr>
          <p:cNvPr id="47" name="Rectangle 46"/>
          <p:cNvSpPr/>
          <p:nvPr/>
        </p:nvSpPr>
        <p:spPr>
          <a:xfrm>
            <a:off x="3959790" y="522120"/>
            <a:ext cx="2149948" cy="523220"/>
          </a:xfrm>
          <a:prstGeom prst="rect">
            <a:avLst/>
          </a:prstGeom>
        </p:spPr>
        <p:txBody>
          <a:bodyPr wrap="none">
            <a:spAutoFit/>
          </a:bodyPr>
          <a:lstStyle/>
          <a:p>
            <a:r>
              <a:rPr lang="en-US" sz="2800" b="1" dirty="0" err="1" smtClean="0">
                <a:solidFill>
                  <a:srgbClr val="00B050"/>
                </a:solidFill>
                <a:latin typeface="#9Slide03 SFU Futura_12" panose="020B0604020202020204" charset="0"/>
                <a:ea typeface="Tahoma" panose="020B0604030504040204" pitchFamily="34" charset="0"/>
              </a:rPr>
              <a:t>rừng</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lá</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rộng</a:t>
            </a:r>
            <a:endParaRPr lang="en-US" sz="2800" b="1" dirty="0">
              <a:solidFill>
                <a:srgbClr val="00B050"/>
              </a:solidFill>
              <a:latin typeface="#9Slide03 SFU Futura_12" panose="020B0604020202020204" charset="0"/>
            </a:endParaRPr>
          </a:p>
        </p:txBody>
      </p:sp>
      <p:sp>
        <p:nvSpPr>
          <p:cNvPr id="49" name="Rectangle 48"/>
          <p:cNvSpPr/>
          <p:nvPr/>
        </p:nvSpPr>
        <p:spPr>
          <a:xfrm>
            <a:off x="3959790" y="1090367"/>
            <a:ext cx="1975221"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rừng</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lá</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kim</a:t>
            </a:r>
            <a:endParaRPr lang="en-US" sz="2800" b="1" dirty="0">
              <a:solidFill>
                <a:srgbClr val="0070C0"/>
              </a:solidFill>
              <a:latin typeface="#9Slide03 SFU Futura_12" panose="020B0604020202020204" charset="0"/>
            </a:endParaRPr>
          </a:p>
        </p:txBody>
      </p:sp>
      <p:sp>
        <p:nvSpPr>
          <p:cNvPr id="50" name="Rectangle 49"/>
          <p:cNvSpPr/>
          <p:nvPr/>
        </p:nvSpPr>
        <p:spPr>
          <a:xfrm>
            <a:off x="147815" y="2856255"/>
            <a:ext cx="6039396"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- 1. </a:t>
            </a:r>
            <a:r>
              <a:rPr lang="en-US" sz="2800" b="1" dirty="0" err="1" smtClean="0">
                <a:latin typeface="#9Slide03 SFU Futura_12" panose="020B0604020202020204" charset="0"/>
                <a:ea typeface="Tahoma" panose="020B0604030504040204" pitchFamily="34" charset="0"/>
              </a:rPr>
              <a:t>Đại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bộ</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phận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khí</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hậu</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2" name="Rectangle 51"/>
          <p:cNvSpPr/>
          <p:nvPr/>
        </p:nvSpPr>
        <p:spPr>
          <a:xfrm>
            <a:off x="6080090" y="2915523"/>
            <a:ext cx="6029735"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- 6.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hình</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chủ</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yếu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là</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3" name="Rectangle 52"/>
          <p:cNvSpPr/>
          <p:nvPr/>
        </p:nvSpPr>
        <p:spPr>
          <a:xfrm>
            <a:off x="86584" y="4970785"/>
            <a:ext cx="6161857"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- 4. </a:t>
            </a:r>
            <a:r>
              <a:rPr lang="en-US" sz="2800" b="1" dirty="0" err="1" smtClean="0">
                <a:latin typeface="#9Slide03 SFU Futura_12" panose="020B0604020202020204" charset="0"/>
                <a:ea typeface="Tahoma" panose="020B0604030504040204" pitchFamily="34" charset="0"/>
              </a:rPr>
              <a:t>Các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lớn</a:t>
            </a:r>
            <a:r>
              <a:rPr lang="en-US"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sp>
        <p:nvSpPr>
          <p:cNvPr id="54" name="Rectangle 53"/>
          <p:cNvSpPr/>
          <p:nvPr/>
        </p:nvSpPr>
        <p:spPr>
          <a:xfrm>
            <a:off x="6061430" y="3600724"/>
            <a:ext cx="6029734"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- 7. </a:t>
            </a:r>
            <a:r>
              <a:rPr lang="en-US" sz="2800" b="1" dirty="0" err="1" smtClean="0">
                <a:latin typeface="#9Slide03 SFU Futura_12" panose="020B0604020202020204" charset="0"/>
                <a:ea typeface="Tahoma" panose="020B0604030504040204" pitchFamily="34" charset="0"/>
              </a:rPr>
              <a:t>Ven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biển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Tây</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Âu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5" name="Rectangle 54"/>
          <p:cNvSpPr/>
          <p:nvPr/>
        </p:nvSpPr>
        <p:spPr>
          <a:xfrm>
            <a:off x="6093434" y="4289854"/>
            <a:ext cx="6029734"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- 8. </a:t>
            </a:r>
            <a:r>
              <a:rPr lang="en-US" sz="2800" b="1" dirty="0" err="1" smtClean="0">
                <a:latin typeface="#9Slide03 SFU Futura_12" panose="020B0604020202020204" charset="0"/>
                <a:ea typeface="Tahoma" panose="020B0604030504040204" pitchFamily="34" charset="0"/>
              </a:rPr>
              <a:t>Sâu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trong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lục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6" name="Rectangle 55"/>
          <p:cNvSpPr/>
          <p:nvPr/>
        </p:nvSpPr>
        <p:spPr>
          <a:xfrm>
            <a:off x="579686" y="1234165"/>
            <a:ext cx="2386721" cy="1200329"/>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Tahoma" panose="020B0604030504040204" pitchFamily="34" charset="0"/>
              </a:rPr>
              <a:t>Tìm</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từ</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khóa</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đúng</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điền</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vào</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chỗ</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chấm</a:t>
            </a:r>
            <a:endParaRPr lang="en-US" sz="2400" b="1" dirty="0">
              <a:solidFill>
                <a:srgbClr val="FF0000"/>
              </a:solidFill>
              <a:latin typeface="#9Slide03 SFU Futura_12" panose="020B0604020202020204" charset="0"/>
            </a:endParaRPr>
          </a:p>
        </p:txBody>
      </p:sp>
      <p:sp>
        <p:nvSpPr>
          <p:cNvPr id="33" name="Rectangle 32"/>
          <p:cNvSpPr/>
          <p:nvPr/>
        </p:nvSpPr>
        <p:spPr>
          <a:xfrm>
            <a:off x="3974122" y="12091"/>
            <a:ext cx="2172390"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rừng</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lá</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cứng</a:t>
            </a:r>
            <a:endParaRPr lang="en-US" sz="2800" b="1" dirty="0">
              <a:solidFill>
                <a:srgbClr val="0070C0"/>
              </a:solidFill>
              <a:latin typeface="#9Slide03 SFU Futura_12" panose="020B0604020202020204" charset="0"/>
            </a:endParaRPr>
          </a:p>
        </p:txBody>
      </p:sp>
      <p:sp>
        <p:nvSpPr>
          <p:cNvPr id="34" name="Rectangle 33"/>
          <p:cNvSpPr/>
          <p:nvPr/>
        </p:nvSpPr>
        <p:spPr>
          <a:xfrm>
            <a:off x="6093434" y="4966760"/>
            <a:ext cx="6016391" cy="523220"/>
          </a:xfrm>
          <a:prstGeom prst="rect">
            <a:avLst/>
          </a:prstGeom>
        </p:spPr>
        <p:txBody>
          <a:bodyPr wrap="none">
            <a:spAutoFit/>
          </a:bodyPr>
          <a:lstStyle/>
          <a:p>
            <a:r>
              <a:rPr lang="en-US" sz="2800" b="1" dirty="0" smtClean="0">
                <a:latin typeface="#9Slide03 SFU Futura_12" panose="020B0604020202020204" charset="0"/>
                <a:ea typeface="Tahoma" panose="020B0604030504040204" pitchFamily="34" charset="0"/>
              </a:rPr>
              <a:t>- 9. </a:t>
            </a:r>
            <a:r>
              <a:rPr lang="en-US" sz="2800" b="1" dirty="0" err="1" smtClean="0">
                <a:latin typeface="#9Slide03 SFU Futura_12" panose="020B0604020202020204" charset="0"/>
                <a:ea typeface="Tahoma" panose="020B0604030504040204" pitchFamily="34" charset="0"/>
              </a:rPr>
              <a:t>Ven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Trung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Hải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37" name="Rectangle 36"/>
          <p:cNvSpPr/>
          <p:nvPr/>
        </p:nvSpPr>
        <p:spPr>
          <a:xfrm>
            <a:off x="116982" y="4275519"/>
            <a:ext cx="6026053"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- 3. </a:t>
            </a:r>
            <a:r>
              <a:rPr lang="en-US" sz="2800" b="1" dirty="0" err="1" smtClean="0">
                <a:latin typeface="#9Slide03 SFU Futura_12" panose="020B0604020202020204" charset="0"/>
                <a:ea typeface="Tahoma" panose="020B0604030504040204" pitchFamily="34" charset="0"/>
              </a:rPr>
              <a:t>Lượng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nước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38" name="Rectangle 37"/>
          <p:cNvSpPr/>
          <p:nvPr/>
        </p:nvSpPr>
        <p:spPr>
          <a:xfrm>
            <a:off x="116983" y="5692773"/>
            <a:ext cx="5818028" cy="954107"/>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- 5. </a:t>
            </a:r>
            <a:r>
              <a:rPr lang="en-US" sz="2800" b="1" dirty="0" err="1" smtClean="0">
                <a:latin typeface="#9Slide03 SFU Futura_12" panose="020B0604020202020204" charset="0"/>
                <a:ea typeface="Tahoma" panose="020B0604030504040204" pitchFamily="34" charset="0"/>
              </a:rPr>
              <a:t>Nhiều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được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nối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với</a:t>
            </a:r>
            <a:r>
              <a:rPr lang="en-US" sz="2800" b="1" dirty="0" smtClean="0">
                <a:latin typeface="#9Slide03 SFU Futura_12" panose="020B0604020202020204" charset="0"/>
                <a:ea typeface="Tahoma" panose="020B0604030504040204" pitchFamily="34" charset="0"/>
              </a:rPr>
              <a:t> </a:t>
            </a:r>
          </a:p>
          <a:p>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nhau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bởi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các</a:t>
            </a:r>
            <a:r>
              <a:rPr lang="en-US"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cxnSp>
        <p:nvCxnSpPr>
          <p:cNvPr id="48" name="Straight Connector 47"/>
          <p:cNvCxnSpPr/>
          <p:nvPr/>
        </p:nvCxnSpPr>
        <p:spPr>
          <a:xfrm flipH="1">
            <a:off x="147816" y="2736936"/>
            <a:ext cx="9660" cy="412106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25922" y="3564099"/>
            <a:ext cx="6513133" cy="609398"/>
          </a:xfrm>
          <a:prstGeom prst="rect">
            <a:avLst/>
          </a:prstGeom>
        </p:spPr>
        <p:txBody>
          <a:bodyPr wrap="square">
            <a:spAutoFit/>
          </a:bodyPr>
          <a:lstStyle/>
          <a:p>
            <a:pPr marL="408940" marR="0">
              <a:lnSpc>
                <a:spcPct val="120000"/>
              </a:lnSpc>
              <a:spcBef>
                <a:spcPts val="0"/>
              </a:spcBef>
              <a:spcAft>
                <a:spcPts val="0"/>
              </a:spcAft>
            </a:pPr>
            <a:r>
              <a:rPr lang="nl-NL" sz="2800" b="1" dirty="0" smtClean="0">
                <a:latin typeface="#9Slide03 SFU Futura_12" panose="020B0604020202020204" charset="0"/>
                <a:ea typeface="Tahoma" panose="020B0604030504040204" pitchFamily="34" charset="0"/>
              </a:rPr>
              <a:t>- 2. Ranh </a:t>
            </a:r>
            <a:r>
              <a:rPr lang="nl-NL" sz="2800" b="1" dirty="0">
                <a:latin typeface="#9Slide03 SFU Futura_12" panose="020B0604020202020204" charset="0"/>
                <a:ea typeface="Tahoma" panose="020B0604030504040204" pitchFamily="34" charset="0"/>
              </a:rPr>
              <a:t>giới với châu </a:t>
            </a:r>
            <a:r>
              <a:rPr lang="nl-NL" sz="2800" b="1" dirty="0" smtClean="0">
                <a:latin typeface="#9Slide03 SFU Futura_12" panose="020B0604020202020204" charset="0"/>
                <a:ea typeface="Tahoma" panose="020B0604030504040204" pitchFamily="34" charset="0"/>
              </a:rPr>
              <a:t>Á</a:t>
            </a:r>
            <a:r>
              <a:rPr lang="nl-NL" sz="2800" b="1" dirty="0">
                <a:latin typeface="#9Slide03 SFU Futura_12" panose="020B0604020202020204" charset="0"/>
                <a:ea typeface="Tahoma" panose="020B0604030504040204" pitchFamily="34" charset="0"/>
              </a:rPr>
              <a:t> </a:t>
            </a:r>
            <a:r>
              <a:rPr lang="nl-NL" sz="2800" b="1" dirty="0" smtClean="0">
                <a:latin typeface="#9Slide03 SFU Futura_12" panose="020B0604020202020204" charset="0"/>
                <a:ea typeface="Tahoma" panose="020B0604030504040204" pitchFamily="34" charset="0"/>
              </a:rPr>
              <a:t>là................</a:t>
            </a:r>
            <a:endParaRPr lang="en-US" sz="2800" b="1" dirty="0">
              <a:latin typeface="#9Slide03 SFU Futura_12" panose="020B0604020202020204" charset="0"/>
            </a:endParaRPr>
          </a:p>
        </p:txBody>
      </p:sp>
      <p:graphicFrame>
        <p:nvGraphicFramePr>
          <p:cNvPr id="58" name="Table 57"/>
          <p:cNvGraphicFramePr>
            <a:graphicFrameLocks noGrp="1"/>
          </p:cNvGraphicFramePr>
          <p:nvPr>
            <p:extLst>
              <p:ext uri="{D42A27DB-BD31-4B8C-83A1-F6EECF244321}">
                <p14:modId xmlns:p14="http://schemas.microsoft.com/office/powerpoint/2010/main" val="1105946169"/>
              </p:ext>
            </p:extLst>
          </p:nvPr>
        </p:nvGraphicFramePr>
        <p:xfrm>
          <a:off x="6072771" y="5708512"/>
          <a:ext cx="5693674" cy="981456"/>
        </p:xfrm>
        <a:graphic>
          <a:graphicData uri="http://schemas.openxmlformats.org/drawingml/2006/table">
            <a:tbl>
              <a:tblPr>
                <a:tableStyleId>{5C22544A-7EE6-4342-B048-85BDC9FD1C3A}</a:tableStyleId>
              </a:tblPr>
              <a:tblGrid>
                <a:gridCol w="5693674">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800" b="1" dirty="0" smtClean="0">
                          <a:solidFill>
                            <a:schemeClr val="tx1"/>
                          </a:solidFill>
                          <a:effectLst/>
                          <a:latin typeface="#9Slide03 SFU Futura_12" panose="020B0604020202020204" charset="0"/>
                          <a:sym typeface="Wingdings" panose="05000000000000000000" pitchFamily="2" charset="2"/>
                        </a:rPr>
                        <a:t>-</a:t>
                      </a:r>
                      <a:r>
                        <a:rPr lang="en-US" sz="2800" b="1" baseline="0" dirty="0" smtClean="0">
                          <a:solidFill>
                            <a:schemeClr val="tx1"/>
                          </a:solidFill>
                          <a:effectLst/>
                          <a:latin typeface="#9Slide03 SFU Futura_12" panose="020B0604020202020204" charset="0"/>
                          <a:sym typeface="Wingdings" panose="05000000000000000000" pitchFamily="2" charset="2"/>
                        </a:rPr>
                        <a:t> 10. </a:t>
                      </a:r>
                      <a:r>
                        <a:rPr lang="en-US" sz="2800" b="1" baseline="0" dirty="0" err="1" smtClean="0">
                          <a:solidFill>
                            <a:schemeClr val="tx1"/>
                          </a:solidFill>
                          <a:effectLst/>
                          <a:latin typeface="#9Slide03 SFU Futura_12" panose="020B0604020202020204" charset="0"/>
                          <a:sym typeface="Wingdings" panose="05000000000000000000" pitchFamily="2" charset="2"/>
                        </a:rPr>
                        <a:t>T</a:t>
                      </a:r>
                      <a:r>
                        <a:rPr lang="en-US" sz="2800" b="1" dirty="0" err="1" smtClean="0">
                          <a:solidFill>
                            <a:schemeClr val="tx1"/>
                          </a:solidFill>
                          <a:effectLst/>
                          <a:latin typeface="#9Slide03 SFU Futura_12" panose="020B0604020202020204" charset="0"/>
                          <a:sym typeface="Wingdings" panose="05000000000000000000" pitchFamily="2" charset="2"/>
                        </a:rPr>
                        <a:t>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nhiên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theo</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sự</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của</a:t>
                      </a:r>
                      <a:r>
                        <a:rPr lang="en-US" sz="2800" b="1" baseline="0" dirty="0" smtClean="0">
                          <a:solidFill>
                            <a:schemeClr val="tx1"/>
                          </a:solidFill>
                          <a:effectLst/>
                          <a:latin typeface="#9Slide03 SFU Futura_12" panose="020B0604020202020204" charset="0"/>
                          <a:sym typeface="Wingdings" panose="05000000000000000000" pitchFamily="2" charset="2"/>
                        </a:rPr>
                        <a:t>………………………….</a:t>
                      </a:r>
                      <a:endParaRPr lang="en-US" sz="2800" b="1" dirty="0" smtClean="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7" name="Rectangle 6"/>
          <p:cNvSpPr/>
          <p:nvPr/>
        </p:nvSpPr>
        <p:spPr>
          <a:xfrm>
            <a:off x="8052302" y="1540402"/>
            <a:ext cx="3592650" cy="587853"/>
          </a:xfrm>
          <a:prstGeom prst="rect">
            <a:avLst/>
          </a:prstGeom>
        </p:spPr>
        <p:txBody>
          <a:bodyPr wrap="none">
            <a:spAutoFit/>
          </a:bodyPr>
          <a:lstStyle/>
          <a:p>
            <a:pPr algn="just">
              <a:lnSpc>
                <a:spcPct val="115000"/>
              </a:lnSpc>
            </a:pPr>
            <a:r>
              <a:rPr lang="en-US" sz="2800" b="1" dirty="0" err="1">
                <a:solidFill>
                  <a:srgbClr val="0070C0"/>
                </a:solidFill>
                <a:latin typeface="#9Slide03 SFU Futura_12" panose="020B0604020202020204" charset="0"/>
                <a:sym typeface="Wingdings" panose="05000000000000000000" pitchFamily="2" charset="2"/>
              </a:rPr>
              <a:t>nhiệt</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độ</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và</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lượng</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smtClean="0">
                <a:solidFill>
                  <a:srgbClr val="0070C0"/>
                </a:solidFill>
                <a:latin typeface="#9Slide03 SFU Futura_12" panose="020B0604020202020204" charset="0"/>
                <a:sym typeface="Wingdings" panose="05000000000000000000" pitchFamily="2" charset="2"/>
              </a:rPr>
              <a:t>mưa</a:t>
            </a:r>
            <a:endParaRPr lang="en-US" sz="2800" b="1" dirty="0">
              <a:solidFill>
                <a:srgbClr val="0070C0"/>
              </a:solidFill>
              <a:latin typeface="#9Slide03 SFU Futura_12" panose="020B0604020202020204" charset="0"/>
              <a:ea typeface="Tahoma" panose="020B0604030504040204" pitchFamily="34" charset="0"/>
            </a:endParaRPr>
          </a:p>
        </p:txBody>
      </p:sp>
      <p:cxnSp>
        <p:nvCxnSpPr>
          <p:cNvPr id="59" name="Straight Connector 58"/>
          <p:cNvCxnSpPr/>
          <p:nvPr/>
        </p:nvCxnSpPr>
        <p:spPr>
          <a:xfrm flipH="1">
            <a:off x="6061429" y="2736936"/>
            <a:ext cx="18660" cy="408675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365279" y="40787"/>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363372" y="58693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3348635" y="1105062"/>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3348635" y="163286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3348634" y="213876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390405" y="3553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388498" y="58168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373761" y="1099811"/>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373761" y="1627614"/>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373760" y="213351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10743" y="1574286"/>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1</a:t>
            </a:r>
            <a:endParaRPr lang="en-US" sz="3200" dirty="0"/>
          </a:p>
        </p:txBody>
      </p:sp>
      <p:sp>
        <p:nvSpPr>
          <p:cNvPr id="70" name="Rectangle 69"/>
          <p:cNvSpPr/>
          <p:nvPr/>
        </p:nvSpPr>
        <p:spPr>
          <a:xfrm>
            <a:off x="7450607" y="537871"/>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2</a:t>
            </a:r>
            <a:endParaRPr lang="en-US" sz="3200" dirty="0"/>
          </a:p>
        </p:txBody>
      </p:sp>
      <p:sp>
        <p:nvSpPr>
          <p:cNvPr id="71" name="Rectangle 70"/>
          <p:cNvSpPr/>
          <p:nvPr/>
        </p:nvSpPr>
        <p:spPr>
          <a:xfrm>
            <a:off x="3424817" y="2067644"/>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3</a:t>
            </a:r>
            <a:endParaRPr lang="en-US" sz="3200" dirty="0"/>
          </a:p>
        </p:txBody>
      </p:sp>
      <p:sp>
        <p:nvSpPr>
          <p:cNvPr id="72" name="Rectangle 71"/>
          <p:cNvSpPr/>
          <p:nvPr/>
        </p:nvSpPr>
        <p:spPr>
          <a:xfrm>
            <a:off x="7449628" y="-30978"/>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5</a:t>
            </a:r>
            <a:endParaRPr lang="en-US" sz="3200" dirty="0"/>
          </a:p>
        </p:txBody>
      </p:sp>
      <p:sp>
        <p:nvSpPr>
          <p:cNvPr id="73" name="Rectangle 72"/>
          <p:cNvSpPr/>
          <p:nvPr/>
        </p:nvSpPr>
        <p:spPr>
          <a:xfrm>
            <a:off x="7416753" y="2067643"/>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4</a:t>
            </a:r>
            <a:endParaRPr lang="en-US" sz="3200" dirty="0"/>
          </a:p>
        </p:txBody>
      </p:sp>
      <p:sp>
        <p:nvSpPr>
          <p:cNvPr id="74" name="Rectangle 73"/>
          <p:cNvSpPr/>
          <p:nvPr/>
        </p:nvSpPr>
        <p:spPr>
          <a:xfrm>
            <a:off x="7435869" y="1055268"/>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6</a:t>
            </a:r>
            <a:endParaRPr lang="en-US" sz="3200" dirty="0"/>
          </a:p>
        </p:txBody>
      </p:sp>
      <p:sp>
        <p:nvSpPr>
          <p:cNvPr id="75" name="Rectangle 74"/>
          <p:cNvSpPr/>
          <p:nvPr/>
        </p:nvSpPr>
        <p:spPr>
          <a:xfrm>
            <a:off x="3432428" y="555644"/>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7</a:t>
            </a:r>
            <a:endParaRPr lang="en-US" sz="3200" dirty="0"/>
          </a:p>
        </p:txBody>
      </p:sp>
      <p:sp>
        <p:nvSpPr>
          <p:cNvPr id="76" name="Rectangle 75"/>
          <p:cNvSpPr/>
          <p:nvPr/>
        </p:nvSpPr>
        <p:spPr>
          <a:xfrm>
            <a:off x="3406264" y="1055267"/>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8</a:t>
            </a:r>
            <a:endParaRPr lang="en-US" sz="3200" dirty="0"/>
          </a:p>
        </p:txBody>
      </p:sp>
      <p:sp>
        <p:nvSpPr>
          <p:cNvPr id="77" name="Rectangle 76"/>
          <p:cNvSpPr/>
          <p:nvPr/>
        </p:nvSpPr>
        <p:spPr>
          <a:xfrm>
            <a:off x="3432519" y="-2250"/>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9</a:t>
            </a:r>
            <a:endParaRPr lang="en-US" sz="3200" dirty="0"/>
          </a:p>
        </p:txBody>
      </p:sp>
      <p:sp>
        <p:nvSpPr>
          <p:cNvPr id="78" name="Rectangle 77"/>
          <p:cNvSpPr/>
          <p:nvPr/>
        </p:nvSpPr>
        <p:spPr>
          <a:xfrm>
            <a:off x="7275472" y="1597388"/>
            <a:ext cx="659155"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10</a:t>
            </a:r>
            <a:endParaRPr lang="en-US" sz="3200" dirty="0"/>
          </a:p>
        </p:txBody>
      </p:sp>
    </p:spTree>
    <p:extLst>
      <p:ext uri="{BB962C8B-B14F-4D97-AF65-F5344CB8AC3E}">
        <p14:creationId xmlns:p14="http://schemas.microsoft.com/office/powerpoint/2010/main" val="10443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6">
                                            <p:txEl>
                                              <p:pRg st="0" end="0"/>
                                            </p:txEl>
                                          </p:spTgt>
                                        </p:tgtEl>
                                        <p:attrNameLst>
                                          <p:attrName>style.visibility</p:attrName>
                                        </p:attrNameLst>
                                      </p:cBhvr>
                                      <p:to>
                                        <p:strVal val="visible"/>
                                      </p:to>
                                    </p:set>
                                    <p:animEffect transition="in" filter="fade">
                                      <p:cBhvr>
                                        <p:cTn id="42" dur="500"/>
                                        <p:tgtEl>
                                          <p:spTgt spid="7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0" grpId="0"/>
      <p:bldP spid="71" grpId="0"/>
      <p:bldP spid="72" grpId="0"/>
      <p:bldP spid="73" grpId="0"/>
      <p:bldP spid="74" grpId="0"/>
      <p:bldP spid="75" grpId="0"/>
      <p:bldP spid="77" grpId="0"/>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5048" y="63912"/>
            <a:ext cx="5695665" cy="1342230"/>
            <a:chOff x="3100837" y="-29460"/>
            <a:chExt cx="5695665"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504" y="1657247"/>
            <a:ext cx="5572546" cy="1200329"/>
          </a:xfrm>
          <a:prstGeom prst="rect">
            <a:avLst/>
          </a:prstGeom>
          <a:ln>
            <a:solidFill>
              <a:schemeClr val="tx1"/>
            </a:solidFill>
            <a:prstDash val="sysDot"/>
          </a:ln>
        </p:spPr>
        <p:txBody>
          <a:bodyPr wrap="square">
            <a:spAutoFit/>
          </a:bodyPr>
          <a:lstStyle/>
          <a:p>
            <a:pPr algn="ctr"/>
            <a:r>
              <a:rPr lang="en-US" sz="3200" b="1" dirty="0" smtClean="0">
                <a:solidFill>
                  <a:srgbClr val="2B8D3A"/>
                </a:solidFill>
                <a:latin typeface="#9Slide03 SFU Futura_12" panose="020B0604020202020204" charset="0"/>
              </a:rPr>
              <a:t>TRÒ CHƠI: </a:t>
            </a:r>
          </a:p>
          <a:p>
            <a:pPr algn="ctr"/>
            <a:r>
              <a:rPr lang="en-US" sz="4000" b="1" dirty="0" smtClean="0">
                <a:solidFill>
                  <a:srgbClr val="2B8D3A"/>
                </a:solidFill>
                <a:latin typeface="#9Slide03 SFU Futura_12" panose="020B0604020202020204" charset="0"/>
              </a:rPr>
              <a:t>KHÁM PHÁ CHÂU ÂU</a:t>
            </a:r>
            <a:endParaRPr lang="en-US" sz="4000" b="1" dirty="0">
              <a:solidFill>
                <a:srgbClr val="2B8D3A"/>
              </a:solidFill>
              <a:latin typeface="#9Slide03 SFU Futura_12" panose="020B0604020202020204" charset="0"/>
            </a:endParaRPr>
          </a:p>
        </p:txBody>
      </p:sp>
      <p:sp>
        <p:nvSpPr>
          <p:cNvPr id="19" name="Rectangle: Rounded Corners 7">
            <a:extLst>
              <a:ext uri="{FF2B5EF4-FFF2-40B4-BE49-F238E27FC236}">
                <a16:creationId xmlns:a16="http://schemas.microsoft.com/office/drawing/2014/main" id="{9731B856-505B-4C12-AE96-B34567953D3E}"/>
              </a:ext>
            </a:extLst>
          </p:cNvPr>
          <p:cNvSpPr/>
          <p:nvPr/>
        </p:nvSpPr>
        <p:spPr>
          <a:xfrm>
            <a:off x="5568042" y="2823281"/>
            <a:ext cx="1853293" cy="235399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Trả</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các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câu</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hỏi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trắc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nghiệm</a:t>
            </a:r>
            <a:endParaRPr lang="en-US" sz="2800" b="1" dirty="0">
              <a:solidFill>
                <a:schemeClr val="tx1"/>
              </a:solidFill>
              <a:latin typeface="#9Slide03 SFU Futura_12" panose="020B0604020202020204" charset="0"/>
              <a:cs typeface="Arial" panose="020B0604020202020204" pitchFamily="34" charset="0"/>
            </a:endParaRPr>
          </a:p>
        </p:txBody>
      </p:sp>
      <p:sp>
        <p:nvSpPr>
          <p:cNvPr id="20" name="Rectangle: Rounded Corners 7">
            <a:extLst>
              <a:ext uri="{FF2B5EF4-FFF2-40B4-BE49-F238E27FC236}">
                <a16:creationId xmlns:a16="http://schemas.microsoft.com/office/drawing/2014/main" id="{A3BA8D6A-4D01-49E4-8C32-23CAA2363653}"/>
              </a:ext>
            </a:extLst>
          </p:cNvPr>
          <p:cNvSpPr/>
          <p:nvPr/>
        </p:nvSpPr>
        <p:spPr>
          <a:xfrm>
            <a:off x="6518690" y="400959"/>
            <a:ext cx="2040816" cy="185645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Hoạt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động</a:t>
            </a:r>
            <a:r>
              <a:rPr lang="en-US" sz="2800" b="1" dirty="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nhóm</a:t>
            </a:r>
            <a:endParaRPr lang="en-US" sz="2800" b="1" dirty="0">
              <a:solidFill>
                <a:schemeClr val="tx1"/>
              </a:solidFill>
              <a:latin typeface="#9Slide03 SFU Futura_12" panose="020B0604020202020204" charset="0"/>
              <a:cs typeface="Arial" panose="020B0604020202020204" pitchFamily="34" charset="0"/>
            </a:endParaRPr>
          </a:p>
        </p:txBody>
      </p:sp>
      <p:sp>
        <p:nvSpPr>
          <p:cNvPr id="21" name="Rectangle: Rounded Corners 7">
            <a:extLst>
              <a:ext uri="{FF2B5EF4-FFF2-40B4-BE49-F238E27FC236}">
                <a16:creationId xmlns:a16="http://schemas.microsoft.com/office/drawing/2014/main" id="{D6CE6303-3C40-4361-9869-64BB994762E1}"/>
              </a:ext>
            </a:extLst>
          </p:cNvPr>
          <p:cNvSpPr/>
          <p:nvPr/>
        </p:nvSpPr>
        <p:spPr>
          <a:xfrm>
            <a:off x="7539098" y="2823281"/>
            <a:ext cx="2519391" cy="235399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Viết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đáp</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án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vào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r>
              <a:rPr lang="en-US" sz="2800" b="1" dirty="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nhóm</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Hết</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giờ</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đồng</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loạt</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giơ</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bảng</a:t>
            </a:r>
            <a:endParaRPr lang="en-US" sz="2800" b="1" dirty="0">
              <a:solidFill>
                <a:schemeClr val="tx1"/>
              </a:solidFill>
              <a:latin typeface="#9Slide03 SFU Futura_12" panose="020B0604020202020204" charset="0"/>
              <a:cs typeface="Arial" panose="020B0604020202020204" pitchFamily="34" charset="0"/>
            </a:endParaRPr>
          </a:p>
        </p:txBody>
      </p:sp>
      <p:sp>
        <p:nvSpPr>
          <p:cNvPr id="23" name="Rectangle: Rounded Corners 7">
            <a:extLst>
              <a:ext uri="{FF2B5EF4-FFF2-40B4-BE49-F238E27FC236}">
                <a16:creationId xmlns:a16="http://schemas.microsoft.com/office/drawing/2014/main" id="{D2B680DB-E633-4DF1-9493-1C62B4D6F032}"/>
              </a:ext>
            </a:extLst>
          </p:cNvPr>
          <p:cNvSpPr/>
          <p:nvPr/>
        </p:nvSpPr>
        <p:spPr>
          <a:xfrm>
            <a:off x="10158413" y="2783043"/>
            <a:ext cx="1911699" cy="2364725"/>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Thời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gian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trả</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mỗi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câu</a:t>
            </a:r>
            <a:r>
              <a:rPr lang="en-US" sz="2800" b="1" dirty="0">
                <a:solidFill>
                  <a:schemeClr val="tx1"/>
                </a:solidFill>
                <a:latin typeface="#9Slide03 SFU Futura_12" panose="020B0604020202020204" charset="0"/>
                <a:cs typeface="Arial" panose="020B0604020202020204" pitchFamily="34" charset="0"/>
              </a:rPr>
              <a:t>: 5 </a:t>
            </a:r>
            <a:r>
              <a:rPr lang="en-US" sz="2800" b="1" dirty="0" err="1">
                <a:solidFill>
                  <a:schemeClr val="tx1"/>
                </a:solidFill>
                <a:latin typeface="#9Slide03 SFU Futura_12" panose="020B0604020202020204" charset="0"/>
                <a:cs typeface="Arial" panose="020B0604020202020204" pitchFamily="34" charset="0"/>
              </a:rPr>
              <a:t>tiếng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đếm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của</a:t>
            </a:r>
            <a:r>
              <a:rPr lang="en-US" sz="2800" b="1" dirty="0">
                <a:solidFill>
                  <a:schemeClr val="tx1"/>
                </a:solidFill>
                <a:latin typeface="#9Slide03 SFU Futura_12" panose="020B0604020202020204" charset="0"/>
                <a:cs typeface="Arial" panose="020B0604020202020204" pitchFamily="34" charset="0"/>
              </a:rPr>
              <a:t> GV </a:t>
            </a:r>
          </a:p>
        </p:txBody>
      </p:sp>
      <p:sp>
        <p:nvSpPr>
          <p:cNvPr id="30" name="Rectangle: Rounded Corners 7">
            <a:extLst>
              <a:ext uri="{FF2B5EF4-FFF2-40B4-BE49-F238E27FC236}">
                <a16:creationId xmlns:a16="http://schemas.microsoft.com/office/drawing/2014/main" id="{67EE3694-8414-4DFD-926A-EB30DD533E39}"/>
              </a:ext>
            </a:extLst>
          </p:cNvPr>
          <p:cNvSpPr/>
          <p:nvPr/>
        </p:nvSpPr>
        <p:spPr>
          <a:xfrm>
            <a:off x="9099734" y="400959"/>
            <a:ext cx="2087347" cy="185645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Chuẩn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bị</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nhóm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bút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xóa</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endParaRPr lang="en-US" sz="2800" b="1" dirty="0">
              <a:solidFill>
                <a:schemeClr val="tx1"/>
              </a:solidFill>
              <a:latin typeface="#9Slide03 SFU Futura_12" panose="020B0604020202020204" charset="0"/>
              <a:cs typeface="Arial" panose="020B0604020202020204" pitchFamily="34" charset="0"/>
            </a:endParaRPr>
          </a:p>
        </p:txBody>
      </p:sp>
      <p:pic>
        <p:nvPicPr>
          <p:cNvPr id="32"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10592284" y="5216824"/>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7" t="22995" r="18409" b="27923"/>
          <a:stretch/>
        </p:blipFill>
        <p:spPr bwMode="auto">
          <a:xfrm>
            <a:off x="8082975" y="5323435"/>
            <a:ext cx="1442686" cy="11560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merican Travel Background Material, America, Blue, Freedom Background  Imag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7989" y="3108681"/>
            <a:ext cx="5338844" cy="37493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082975" y="1451049"/>
            <a:ext cx="1345551" cy="129915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969234" y="5392493"/>
            <a:ext cx="1184639" cy="122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par>
                                <p:cTn id="20" presetID="22" presetClass="entr" presetSubtype="1"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2"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1.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 </a:t>
              </a:r>
              <a:r>
                <a:rPr lang="vi-VN"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 không tiếp giáp với biển hay đại dương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100138" cy="117145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91297" y="2394306"/>
            <a:ext cx="5514975"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Đại </a:t>
            </a:r>
            <a:r>
              <a:rPr lang="nl-NL" sz="4800" dirty="0">
                <a:latin typeface="#9Slide03 SFU Futura_12" panose="020B0604020202020204" charset="0"/>
                <a:ea typeface="Times New Roman" panose="02020603050405020304" pitchFamily="18" charset="0"/>
                <a:cs typeface="Times New Roman" panose="02020603050405020304" pitchFamily="18" charset="0"/>
              </a:rPr>
              <a:t>Tây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Địa </a:t>
            </a:r>
            <a:r>
              <a:rPr lang="nl-NL" sz="4800" dirty="0">
                <a:latin typeface="#9Slide03 SFU Futura_12" panose="020B0604020202020204" charset="0"/>
                <a:ea typeface="Times New Roman" panose="02020603050405020304" pitchFamily="18" charset="0"/>
                <a:cs typeface="Times New Roman" panose="02020603050405020304" pitchFamily="18" charset="0"/>
              </a:rPr>
              <a:t>Trung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Hải.</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Ban Tích.</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Ấn </a:t>
            </a:r>
            <a:r>
              <a:rPr lang="nl-NL" sz="4800" dirty="0">
                <a:latin typeface="#9Slide03 SFU Futura_12" panose="020B0604020202020204" charset="0"/>
                <a:ea typeface="Times New Roman" panose="02020603050405020304" pitchFamily="18" charset="0"/>
                <a:cs typeface="Times New Roman" panose="02020603050405020304" pitchFamily="18" charset="0"/>
              </a:rPr>
              <a:t>Độ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4800" dirty="0">
              <a:effectLst/>
              <a:latin typeface="#9Slide03 SFU Futura_12" panose="020B0604020202020204" charset="0"/>
              <a:ea typeface="Times New Roman" panose="02020603050405020304" pitchFamily="18" charset="0"/>
            </a:endParaRPr>
          </a:p>
        </p:txBody>
      </p:sp>
      <p:sp>
        <p:nvSpPr>
          <p:cNvPr id="17" name="Oval 16"/>
          <p:cNvSpPr/>
          <p:nvPr/>
        </p:nvSpPr>
        <p:spPr>
          <a:xfrm>
            <a:off x="6519857" y="4998163"/>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9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511" y="0"/>
            <a:ext cx="12003182" cy="1754326"/>
            <a:chOff x="3284607" y="106002"/>
            <a:chExt cx="12003182" cy="1754326"/>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11830124"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2</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Đặc</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điểm</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không</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đúng</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với</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địa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hình</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84607" y="106002"/>
              <a:ext cx="1543646" cy="164371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3386648" y="3932237"/>
            <a:ext cx="4166141" cy="292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3570" y="1929782"/>
            <a:ext cx="11830123" cy="2160591"/>
          </a:xfrm>
          <a:prstGeom prst="rect">
            <a:avLst/>
          </a:prstGeom>
        </p:spPr>
        <p:txBody>
          <a:bodyPr wrap="square">
            <a:spAutoFit/>
          </a:bodyPr>
          <a:lstStyle/>
          <a:p>
            <a:pPr marL="342900" marR="0" lvl="0" indent="-342900" algn="just">
              <a:lnSpc>
                <a:spcPct val="120000"/>
              </a:lnSpc>
              <a:spcBef>
                <a:spcPts val="0"/>
              </a:spcBef>
              <a:spcAft>
                <a:spcPts val="0"/>
              </a:spcAft>
              <a:buFont typeface="+mj-lt"/>
              <a:buAutoNum type="alphaUcPeriod"/>
            </a:pPr>
            <a:r>
              <a:rPr lang="nl-NL" sz="2800" b="1" dirty="0" smtClean="0">
                <a:solidFill>
                  <a:srgbClr val="000000"/>
                </a:solidFill>
                <a:latin typeface="#9Slide03 SFU Futura_12" panose="020B0604020202020204" charset="0"/>
                <a:ea typeface="Times New Roman" panose="02020603050405020304" pitchFamily="18" charset="0"/>
                <a:cs typeface="Times New Roman" panose="02020603050405020304" pitchFamily="18" charset="0"/>
              </a:rPr>
              <a:t> Đồng </a:t>
            </a:r>
            <a:r>
              <a:rPr lang="nl-NL" sz="2800" b="1" dirty="0">
                <a:solidFill>
                  <a:srgbClr val="000000"/>
                </a:solidFill>
                <a:latin typeface="#9Slide03 SFU Futura_12" panose="020B0604020202020204" charset="0"/>
                <a:ea typeface="Times New Roman" panose="02020603050405020304" pitchFamily="18" charset="0"/>
                <a:cs typeface="Times New Roman" panose="02020603050405020304" pitchFamily="18" charset="0"/>
              </a:rPr>
              <a:t>bằng kéo dài từ tây sang đông, chiếm 2/3 diện tích toàn châu lục.</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Châu </a:t>
            </a:r>
            <a:r>
              <a:rPr lang="nl-NL" sz="2800" b="1" dirty="0">
                <a:latin typeface="#9Slide03 SFU Futura_12" panose="020B0604020202020204" charset="0"/>
                <a:ea typeface="Times New Roman" panose="02020603050405020304" pitchFamily="18" charset="0"/>
                <a:cs typeface="Times New Roman" panose="02020603050405020304" pitchFamily="18" charset="0"/>
              </a:rPr>
              <a:t>Âu có ba dạng địa hình chính: đồng bằng núi già, núi trẻ.</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Núi </a:t>
            </a:r>
            <a:r>
              <a:rPr lang="nl-NL" sz="2800" b="1" dirty="0">
                <a:latin typeface="#9Slide03 SFU Futura_12" panose="020B0604020202020204" charset="0"/>
                <a:ea typeface="Times New Roman" panose="02020603050405020304" pitchFamily="18" charset="0"/>
                <a:cs typeface="Times New Roman" panose="02020603050405020304" pitchFamily="18" charset="0"/>
              </a:rPr>
              <a:t>trẻ nằm ở phía bắc, có đỉnh cao, nhọn cùng thung lũng sâu.</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Núi </a:t>
            </a:r>
            <a:r>
              <a:rPr lang="nl-NL" sz="2800" b="1" dirty="0">
                <a:latin typeface="#9Slide03 SFU Futura_12" panose="020B0604020202020204" charset="0"/>
                <a:ea typeface="Times New Roman" panose="02020603050405020304" pitchFamily="18" charset="0"/>
                <a:cs typeface="Times New Roman" panose="02020603050405020304" pitchFamily="18" charset="0"/>
              </a:rPr>
              <a:t>già nằm ở phía  bắc và vùng trung tâm có đỉnh </a:t>
            </a: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tròn, sườn thoải</a:t>
            </a:r>
            <a:r>
              <a:rPr lang="nl-NL" sz="2800" b="1" dirty="0">
                <a:latin typeface="#9Slide03 SFU Futura_12" panose="020B0604020202020204" charset="0"/>
                <a:ea typeface="Times New Roman" panose="02020603050405020304" pitchFamily="18" charset="0"/>
                <a:cs typeface="Times New Roman" panose="02020603050405020304" pitchFamily="18" charset="0"/>
              </a:rPr>
              <a:t>.</a:t>
            </a:r>
            <a:endParaRPr lang="en-US" sz="2800" b="1" dirty="0">
              <a:effectLst/>
              <a:latin typeface="#9Slide03 SFU Futura_12" panose="020B0604020202020204" charset="0"/>
              <a:ea typeface="Times New Roman" panose="02020603050405020304" pitchFamily="18" charset="0"/>
            </a:endParaRPr>
          </a:p>
        </p:txBody>
      </p:sp>
      <p:sp>
        <p:nvSpPr>
          <p:cNvPr id="9" name="Oval 8"/>
          <p:cNvSpPr/>
          <p:nvPr/>
        </p:nvSpPr>
        <p:spPr>
          <a:xfrm>
            <a:off x="115618" y="2891050"/>
            <a:ext cx="613852" cy="637059"/>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1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3</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Ranh</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giới</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tự</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nhiên</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giữa</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và</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Á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820948" cy="193899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43700" y="2578323"/>
            <a:ext cx="5448299" cy="3342453"/>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U-ran.</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An-pơ.</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Xcan-đi-na-vi.</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Hi-ma-lay-a.</a:t>
            </a:r>
            <a:endParaRPr lang="en-US" sz="4400" dirty="0">
              <a:effectLst/>
              <a:latin typeface="#9Slide03 SFU Futura_12" panose="020B0604020202020204" charset="0"/>
              <a:ea typeface="Times New Roman" panose="02020603050405020304" pitchFamily="18" charset="0"/>
            </a:endParaRPr>
          </a:p>
        </p:txBody>
      </p:sp>
      <p:sp>
        <p:nvSpPr>
          <p:cNvPr id="10" name="Oval 9"/>
          <p:cNvSpPr/>
          <p:nvPr/>
        </p:nvSpPr>
        <p:spPr>
          <a:xfrm>
            <a:off x="6613253" y="2578323"/>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05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4.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Sông</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thuộc</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820948" cy="193899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84678" y="2677585"/>
            <a:ext cx="5607322"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Mit-xi-si-pi.</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Von-ga.</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Nin.</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Mit-xu-ri.</a:t>
            </a:r>
            <a:endParaRPr lang="en-US" sz="4800" dirty="0">
              <a:effectLst/>
              <a:latin typeface="#9Slide03 SFU Futura_12" panose="020B0604020202020204" charset="0"/>
              <a:ea typeface="Times New Roman" panose="02020603050405020304" pitchFamily="18" charset="0"/>
            </a:endParaRPr>
          </a:p>
        </p:txBody>
      </p:sp>
      <p:sp>
        <p:nvSpPr>
          <p:cNvPr id="9" name="Oval 8"/>
          <p:cNvSpPr/>
          <p:nvPr/>
        </p:nvSpPr>
        <p:spPr>
          <a:xfrm>
            <a:off x="6356078" y="3652086"/>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8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114308"/>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5</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Nguyên</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nhân</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chính</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của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thực</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ở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có</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sự</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phân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hóa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do </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8288" y="2228850"/>
            <a:ext cx="4577556" cy="3214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86157" y="2550369"/>
            <a:ext cx="7872532" cy="2751522"/>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phân bố các hệ thống sông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ngòi.</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thay đổi các dạng địa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hình.</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thay đổi nhiệt độ và lượng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mưa.</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dòng </a:t>
            </a:r>
            <a:r>
              <a:rPr lang="nl-NL" sz="3600" dirty="0">
                <a:latin typeface="#9Slide03 SFU Futura_12" panose="020B0604020202020204" charset="0"/>
                <a:ea typeface="Times New Roman" panose="02020603050405020304" pitchFamily="18" charset="0"/>
                <a:cs typeface="Times New Roman" panose="02020603050405020304" pitchFamily="18" charset="0"/>
              </a:rPr>
              <a:t>biển nóng Bắc Đại Tây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3600" dirty="0">
              <a:effectLst/>
              <a:latin typeface="#9Slide03 SFU Futura_12" panose="020B0604020202020204" charset="0"/>
              <a:ea typeface="Times New Roman" panose="02020603050405020304" pitchFamily="18" charset="0"/>
            </a:endParaRPr>
          </a:p>
        </p:txBody>
      </p:sp>
      <p:sp>
        <p:nvSpPr>
          <p:cNvPr id="10" name="Oval 9"/>
          <p:cNvSpPr/>
          <p:nvPr/>
        </p:nvSpPr>
        <p:spPr>
          <a:xfrm>
            <a:off x="4486157" y="3917319"/>
            <a:ext cx="613852" cy="637059"/>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02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6.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ịa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hình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chiếm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diện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tích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lớn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nhất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phía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Nam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0" y="1961449"/>
            <a:ext cx="6768998" cy="47536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43632" y="2864694"/>
            <a:ext cx="4300656" cy="3342453"/>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núi trẻ.</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núi thấp.</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cao nguyên.</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đồng bằng.</a:t>
            </a:r>
            <a:endParaRPr lang="en-US" sz="4400" b="1" dirty="0">
              <a:effectLst/>
              <a:latin typeface="#9Slide03 SFU Futura_12" panose="020B0604020202020204" charset="0"/>
              <a:ea typeface="Times New Roman" panose="02020603050405020304" pitchFamily="18" charset="0"/>
            </a:endParaRPr>
          </a:p>
        </p:txBody>
      </p:sp>
      <p:sp>
        <p:nvSpPr>
          <p:cNvPr id="10" name="Oval 9"/>
          <p:cNvSpPr/>
          <p:nvPr/>
        </p:nvSpPr>
        <p:spPr>
          <a:xfrm>
            <a:off x="7143632" y="2864694"/>
            <a:ext cx="743068" cy="797557"/>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9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258925"/>
            <a:chOff x="3277297" y="-8306"/>
            <a:chExt cx="12010492" cy="1258925"/>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923330"/>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7.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Dãy</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núi</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núi</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0" y="2105893"/>
            <a:ext cx="5710589" cy="4010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3532" y="2275592"/>
            <a:ext cx="5372218"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An-pơ.</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Xcan-đi-na-vi.</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Ban - căng.</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Các-pát.</a:t>
            </a:r>
            <a:endParaRPr lang="en-US" sz="3600" b="1" dirty="0">
              <a:effectLst/>
              <a:latin typeface="#9Slide03 SFU Futura_12" panose="020B0604020202020204" charset="0"/>
              <a:ea typeface="Times New Roman" panose="02020603050405020304" pitchFamily="18" charset="0"/>
            </a:endParaRPr>
          </a:p>
        </p:txBody>
      </p:sp>
      <p:sp>
        <p:nvSpPr>
          <p:cNvPr id="10" name="Oval 9"/>
          <p:cNvSpPr/>
          <p:nvPr/>
        </p:nvSpPr>
        <p:spPr>
          <a:xfrm>
            <a:off x="6195894" y="3186114"/>
            <a:ext cx="842334" cy="768190"/>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8.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nằm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hoảng</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giữa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các</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vĩ</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tuyến</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191428" y="2376128"/>
            <a:ext cx="6076793" cy="4267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86550" y="2864694"/>
            <a:ext cx="4757738" cy="3342453"/>
          </a:xfrm>
          <a:prstGeom prst="rect">
            <a:avLst/>
          </a:prstGeom>
        </p:spPr>
        <p:txBody>
          <a:bodyPr wrap="square">
            <a:spAutoFit/>
          </a:bodyPr>
          <a:lstStyle/>
          <a:p>
            <a:pPr marL="342900" indent="-342900">
              <a:lnSpc>
                <a:spcPct val="120000"/>
              </a:lnSpc>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23</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36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 và 71</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23</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a:latin typeface="#9Slide03 SFU Futura_12" panose="020B0604020202020204" charset="0"/>
                <a:ea typeface="Times New Roman" panose="02020603050405020304" pitchFamily="18" charset="0"/>
                <a:cs typeface="Times New Roman" panose="02020603050405020304" pitchFamily="18" charset="0"/>
              </a:rPr>
              <a:t>N</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36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71</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a:t>
            </a:r>
            <a:endParaRPr lang="en-US" sz="4400" b="1" dirty="0">
              <a:latin typeface="#9Slide03 SFU Futura_12" panose="020B0604020202020204" charset="0"/>
              <a:ea typeface="Times New Roman" panose="02020603050405020304" pitchFamily="18" charset="0"/>
            </a:endParaRPr>
          </a:p>
        </p:txBody>
      </p:sp>
      <p:sp>
        <p:nvSpPr>
          <p:cNvPr id="10" name="Oval 9"/>
          <p:cNvSpPr/>
          <p:nvPr/>
        </p:nvSpPr>
        <p:spPr>
          <a:xfrm>
            <a:off x="6586418" y="3712351"/>
            <a:ext cx="743068" cy="797557"/>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5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3E1277-D22A-4A15-A2C6-D1C190556FD0}"/>
              </a:ext>
            </a:extLst>
          </p:cNvPr>
          <p:cNvSpPr txBox="1"/>
          <p:nvPr/>
        </p:nvSpPr>
        <p:spPr>
          <a:xfrm>
            <a:off x="633412" y="608647"/>
            <a:ext cx="11081576"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dirty="0" smtClean="0">
                <a:solidFill>
                  <a:srgbClr val="FFFF00"/>
                </a:solidFill>
                <a:latin typeface="#9Slide05 SVNClementine" panose="020F0502020204030203" pitchFamily="34" charset="0"/>
                <a:ea typeface="+mj-ea"/>
                <a:cs typeface="+mj-cs"/>
              </a:rPr>
              <a:t>CHƯƠNG 1: CHÂU ÂU</a:t>
            </a:r>
          </a:p>
          <a:p>
            <a:pPr algn="ctr">
              <a:lnSpc>
                <a:spcPct val="90000"/>
              </a:lnSpc>
              <a:spcBef>
                <a:spcPct val="0"/>
              </a:spcBef>
              <a:spcAft>
                <a:spcPts val="600"/>
              </a:spcAft>
            </a:pPr>
            <a:r>
              <a:rPr lang="en-US" sz="5400" dirty="0" err="1" smtClean="0">
                <a:latin typeface="#9Slide05 SVNClementine" panose="020F0502020204030203" pitchFamily="34" charset="0"/>
                <a:ea typeface="+mj-ea"/>
                <a:cs typeface="+mj-cs"/>
              </a:rPr>
              <a:t>Bài</a:t>
            </a:r>
            <a:r>
              <a:rPr lang="en-US" sz="5400" dirty="0" smtClean="0">
                <a:latin typeface="#9Slide05 SVNClementine" panose="020F0502020204030203" pitchFamily="34" charset="0"/>
                <a:ea typeface="+mj-ea"/>
                <a:cs typeface="+mj-cs"/>
              </a:rPr>
              <a:t> 1:</a:t>
            </a:r>
            <a:endParaRPr lang="en-US" sz="36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VỊ </a:t>
            </a:r>
            <a:r>
              <a:rPr lang="en-US" sz="7200" dirty="0">
                <a:solidFill>
                  <a:srgbClr val="FFFF00"/>
                </a:solidFill>
                <a:latin typeface="#9Slide05 SVNClementine" panose="020F0502020204030203" pitchFamily="34" charset="0"/>
                <a:ea typeface="+mj-ea"/>
                <a:cs typeface="+mj-cs"/>
              </a:rPr>
              <a:t>TRÍ ĐỊA LÍ, ĐẶC ĐIỂM </a:t>
            </a:r>
            <a:endParaRPr lang="en-US" sz="7200" dirty="0" smtClean="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TỰ </a:t>
            </a:r>
            <a:r>
              <a:rPr lang="en-US" sz="7200" dirty="0">
                <a:solidFill>
                  <a:srgbClr val="FFFF00"/>
                </a:solidFill>
                <a:latin typeface="#9Slide05 SVNClementine" panose="020F0502020204030203" pitchFamily="34" charset="0"/>
                <a:ea typeface="+mj-ea"/>
                <a:cs typeface="+mj-cs"/>
              </a:rPr>
              <a:t>NHIÊN CHÂU ÂU</a:t>
            </a:r>
          </a:p>
        </p:txBody>
      </p:sp>
      <p:pic>
        <p:nvPicPr>
          <p:cNvPr id="9" name="Picture 8"/>
          <p:cNvPicPr>
            <a:picLocks noChangeAspect="1"/>
          </p:cNvPicPr>
          <p:nvPr/>
        </p:nvPicPr>
        <p:blipFill>
          <a:blip r:embed="rId2"/>
          <a:stretch>
            <a:fillRect/>
          </a:stretch>
        </p:blipFill>
        <p:spPr>
          <a:xfrm>
            <a:off x="4599262" y="3429000"/>
            <a:ext cx="3049960" cy="2873661"/>
          </a:xfrm>
          <a:prstGeom prst="ellipse">
            <a:avLst/>
          </a:prstGeom>
          <a:ln>
            <a:noFill/>
          </a:ln>
          <a:effectLst>
            <a:softEdge rad="112500"/>
          </a:effectLst>
        </p:spPr>
      </p:pic>
      <p:pic>
        <p:nvPicPr>
          <p:cNvPr id="3" name="Picture 2"/>
          <p:cNvPicPr>
            <a:picLocks noChangeAspect="1"/>
          </p:cNvPicPr>
          <p:nvPr/>
        </p:nvPicPr>
        <p:blipFill>
          <a:blip r:embed="rId3"/>
          <a:stretch>
            <a:fillRect/>
          </a:stretch>
        </p:blipFill>
        <p:spPr>
          <a:xfrm>
            <a:off x="7706483" y="3529013"/>
            <a:ext cx="3923002" cy="2654232"/>
          </a:xfrm>
          <a:prstGeom prst="rect">
            <a:avLst/>
          </a:prstGeom>
          <a:ln>
            <a:noFill/>
          </a:ln>
          <a:effectLst>
            <a:softEdge rad="112500"/>
          </a:effectLst>
        </p:spPr>
      </p:pic>
      <p:pic>
        <p:nvPicPr>
          <p:cNvPr id="1026" name="Picture 2" descr="địa điểm thiên nhiên đẹp ở châu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99" y="3529013"/>
            <a:ext cx="3923002" cy="2654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89341" y="1285397"/>
            <a:ext cx="7263535" cy="1262325"/>
            <a:chOff x="227646" y="-20473"/>
            <a:chExt cx="6827254"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7646" y="-20473"/>
              <a:ext cx="1330138"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72828"/>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9635"/>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40526"/>
            <a:ext cx="2522773"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82755"/>
            <a:ext cx="2387850"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49195" y="1224061"/>
            <a:ext cx="5624284" cy="1384995"/>
          </a:xfrm>
          <a:prstGeom prst="rect">
            <a:avLst/>
          </a:prstGeom>
        </p:spPr>
        <p:txBody>
          <a:bodyPr wrap="square">
            <a:spAutoFit/>
          </a:bodyPr>
          <a:lstStyle/>
          <a:p>
            <a:r>
              <a:rPr lang="en-US" sz="2800" b="1" dirty="0" err="1" smtClean="0">
                <a:solidFill>
                  <a:srgbClr val="FFFF00"/>
                </a:solidFill>
                <a:latin typeface="#9Slide03 SFU Futura_12" panose="020B0604020202020204" charset="0"/>
              </a:rPr>
              <a:t>Nếu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được</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đi</a:t>
            </a:r>
            <a:r>
              <a:rPr lang="en-US" sz="2800" b="1" dirty="0" smtClean="0">
                <a:solidFill>
                  <a:srgbClr val="FFFF00"/>
                </a:solidFill>
                <a:latin typeface="#9Slide03 SFU Futura_12" panose="020B0604020202020204" charset="0"/>
              </a:rPr>
              <a:t> du </a:t>
            </a:r>
            <a:r>
              <a:rPr lang="en-US" sz="2800" b="1" dirty="0" err="1" smtClean="0">
                <a:solidFill>
                  <a:srgbClr val="FFFF00"/>
                </a:solidFill>
                <a:latin typeface="#9Slide03 SFU Futura_12" panose="020B0604020202020204" charset="0"/>
              </a:rPr>
              <a:t>lịch</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châu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Âu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em</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sẽ</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chọn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đi</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vào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mùa</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nào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Vì</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sao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Em</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cần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chuẩn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bị</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những</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gì</a:t>
            </a:r>
            <a:r>
              <a:rPr lang="en-US" sz="2800" b="1" dirty="0" smtClean="0">
                <a:solidFill>
                  <a:srgbClr val="FFFF00"/>
                </a:solidFill>
                <a:latin typeface="#9Slide03 SFU Futura_12" panose="020B0604020202020204" charset="0"/>
              </a:rPr>
              <a:t>? </a:t>
            </a:r>
            <a:endParaRPr lang="vi-VN" sz="2800" b="1" dirty="0">
              <a:solidFill>
                <a:srgbClr val="FFFF00"/>
              </a:solidFill>
              <a:latin typeface="#9Slide03 SFU Futura_12" panose="020B0604020202020204" charset="0"/>
            </a:endParaRPr>
          </a:p>
        </p:txBody>
      </p:sp>
      <p:pic>
        <p:nvPicPr>
          <p:cNvPr id="5122" name="Picture 2" descr="Du lịch Châu Â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4" y="2644678"/>
            <a:ext cx="7585947" cy="419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065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2071E-DF8C-495C-8676-8F839E06F04F}"/>
              </a:ext>
            </a:extLst>
          </p:cNvPr>
          <p:cNvSpPr/>
          <p:nvPr/>
        </p:nvSpPr>
        <p:spPr>
          <a:xfrm>
            <a:off x="291895" y="-219061"/>
            <a:ext cx="11372850" cy="132343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VẺ ĐẸP </a:t>
            </a: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4</a:t>
            </a:r>
            <a:r>
              <a:rPr lang="en-US" sz="54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MÙA Ở CHÂU ÂU</a:t>
            </a:r>
            <a:endParaRPr lang="en-US" sz="4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026" name="Picture 2" descr="Thời tiết mùa xuân ở Châu Âu vô cùng trong l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1"/>
            <a:ext cx="4400549" cy="29986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ự kiện đêm trắng ở St. Petersburg- 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474" y="812422"/>
            <a:ext cx="4699001" cy="31421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2346277" y="3616498"/>
            <a:ext cx="4676394" cy="3191055"/>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7306596" y="3616498"/>
            <a:ext cx="4786582" cy="3191055"/>
          </a:xfrm>
          <a:prstGeom prst="ellipse">
            <a:avLst/>
          </a:prstGeom>
          <a:ln>
            <a:noFill/>
          </a:ln>
          <a:effectLst>
            <a:softEdge rad="112500"/>
          </a:effectLst>
        </p:spPr>
      </p:pic>
      <p:sp>
        <p:nvSpPr>
          <p:cNvPr id="9" name="Rectangle 8">
            <a:extLst>
              <a:ext uri="{FF2B5EF4-FFF2-40B4-BE49-F238E27FC236}">
                <a16:creationId xmlns:a16="http://schemas.microsoft.com/office/drawing/2014/main" id="{81F2071E-DF8C-495C-8676-8F839E06F04F}"/>
              </a:ext>
            </a:extLst>
          </p:cNvPr>
          <p:cNvSpPr/>
          <p:nvPr/>
        </p:nvSpPr>
        <p:spPr>
          <a:xfrm>
            <a:off x="771965" y="1455229"/>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cap="none" spc="0" dirty="0" smtClean="0">
                <a:ln w="9525">
                  <a:solidFill>
                    <a:schemeClr val="bg1"/>
                  </a:solidFill>
                  <a:prstDash val="solid"/>
                </a:ln>
                <a:solidFill>
                  <a:srgbClr val="9D797A"/>
                </a:solidFill>
                <a:effectLst>
                  <a:outerShdw blurRad="12700" dist="38100" dir="2700000" algn="tl" rotWithShape="0">
                    <a:schemeClr val="bg1">
                      <a:lumMod val="50000"/>
                    </a:schemeClr>
                  </a:outerShdw>
                </a:effectLst>
                <a:latin typeface="#9Slide07 IcielKoni" pitchFamily="2" charset="0"/>
              </a:rPr>
              <a:t>XUÂN</a:t>
            </a:r>
            <a:endParaRPr lang="en-US" sz="4000" b="1" cap="none" spc="0" dirty="0">
              <a:ln w="9525">
                <a:solidFill>
                  <a:schemeClr val="bg1"/>
                </a:solidFill>
                <a:prstDash val="solid"/>
              </a:ln>
              <a:solidFill>
                <a:srgbClr val="9D797A"/>
              </a:solidFill>
              <a:effectLst>
                <a:outerShdw blurRad="12700" dist="38100" dir="2700000" algn="tl" rotWithShape="0">
                  <a:schemeClr val="bg1">
                    <a:lumMod val="50000"/>
                  </a:schemeClr>
                </a:outerShdw>
              </a:effectLst>
              <a:latin typeface="#9Slide07 IcielKoni" pitchFamily="2"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5946046" y="1211418"/>
            <a:ext cx="167907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cap="none" spc="0" dirty="0" smtClean="0">
                <a:ln w="9525">
                  <a:solidFill>
                    <a:schemeClr val="bg1"/>
                  </a:solidFill>
                  <a:prstDash val="solid"/>
                </a:ln>
                <a:solidFill>
                  <a:srgbClr val="E8761A"/>
                </a:solidFill>
                <a:effectLst>
                  <a:outerShdw blurRad="12700" dist="38100" dir="2700000" algn="tl" rotWithShape="0">
                    <a:schemeClr val="bg1">
                      <a:lumMod val="50000"/>
                    </a:schemeClr>
                  </a:outerShdw>
                </a:effectLst>
                <a:latin typeface="#9Slide07 IcielKoni" pitchFamily="2" charset="0"/>
              </a:rPr>
              <a:t>HẠ</a:t>
            </a:r>
            <a:endParaRPr lang="en-US" sz="4000" b="1" cap="none" spc="0" dirty="0">
              <a:ln w="9525">
                <a:solidFill>
                  <a:schemeClr val="bg1"/>
                </a:solidFill>
                <a:prstDash val="solid"/>
              </a:ln>
              <a:solidFill>
                <a:srgbClr val="E8761A"/>
              </a:solidFill>
              <a:effectLst>
                <a:outerShdw blurRad="12700" dist="38100" dir="2700000" algn="tl" rotWithShape="0">
                  <a:schemeClr val="bg1">
                    <a:lumMod val="50000"/>
                  </a:schemeClr>
                </a:outerShdw>
              </a:effectLst>
              <a:latin typeface="#9Slide07 IcielKoni" pitchFamily="2" charset="0"/>
            </a:endParaRPr>
          </a:p>
        </p:txBody>
      </p:sp>
      <p:sp>
        <p:nvSpPr>
          <p:cNvPr id="14" name="Rectangle 13">
            <a:extLst>
              <a:ext uri="{FF2B5EF4-FFF2-40B4-BE49-F238E27FC236}">
                <a16:creationId xmlns:a16="http://schemas.microsoft.com/office/drawing/2014/main" id="{81F2071E-DF8C-495C-8676-8F839E06F04F}"/>
              </a:ext>
            </a:extLst>
          </p:cNvPr>
          <p:cNvSpPr/>
          <p:nvPr/>
        </p:nvSpPr>
        <p:spPr>
          <a:xfrm>
            <a:off x="3320302" y="4502091"/>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B8521E"/>
                </a:solidFill>
                <a:effectLst>
                  <a:outerShdw blurRad="12700" dist="38100" dir="2700000" algn="tl" rotWithShape="0">
                    <a:schemeClr val="bg1">
                      <a:lumMod val="50000"/>
                    </a:schemeClr>
                  </a:outerShdw>
                </a:effectLst>
                <a:latin typeface="#9Slide07 IcielKoni" pitchFamily="2" charset="0"/>
              </a:rPr>
              <a:t>THU</a:t>
            </a:r>
            <a:endParaRPr lang="en-US" sz="4800" b="1" cap="none" spc="0" dirty="0">
              <a:ln w="9525">
                <a:solidFill>
                  <a:schemeClr val="bg1"/>
                </a:solidFill>
                <a:prstDash val="solid"/>
              </a:ln>
              <a:solidFill>
                <a:srgbClr val="B8521E"/>
              </a:solidFill>
              <a:effectLst>
                <a:outerShdw blurRad="12700" dist="38100" dir="2700000" algn="tl" rotWithShape="0">
                  <a:schemeClr val="bg1">
                    <a:lumMod val="50000"/>
                  </a:schemeClr>
                </a:outerShdw>
              </a:effectLst>
              <a:latin typeface="#9Slide07 IcielKoni" pitchFamily="2" charset="0"/>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8277749" y="3857565"/>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1C4445"/>
                </a:solidFill>
                <a:effectLst>
                  <a:outerShdw blurRad="12700" dist="38100" dir="2700000" algn="tl" rotWithShape="0">
                    <a:schemeClr val="bg1">
                      <a:lumMod val="50000"/>
                    </a:schemeClr>
                  </a:outerShdw>
                </a:effectLst>
                <a:latin typeface="#9Slide07 IcielKoni" pitchFamily="2" charset="0"/>
              </a:rPr>
              <a:t>ĐÔNG</a:t>
            </a:r>
            <a:endParaRPr lang="en-US" sz="4000" b="1" cap="none" spc="0" dirty="0">
              <a:ln w="9525">
                <a:solidFill>
                  <a:schemeClr val="bg1"/>
                </a:solidFill>
                <a:prstDash val="solid"/>
              </a:ln>
              <a:solidFill>
                <a:srgbClr val="1C4445"/>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309359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6428" y="116044"/>
            <a:ext cx="7155572" cy="6741956"/>
          </a:xfrm>
          <a:prstGeom prst="rect">
            <a:avLst/>
          </a:prstGeom>
        </p:spPr>
      </p:pic>
      <p:pic>
        <p:nvPicPr>
          <p:cNvPr id="5" name="Picture 2" descr="Thank You Images | Free Vectors, Stock Photos &amp;amp;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62" y="1474217"/>
            <a:ext cx="7002276" cy="4025609"/>
          </a:xfrm>
          <a:prstGeom prst="ellipse">
            <a:avLst/>
          </a:prstGeom>
          <a:ln>
            <a:noFill/>
          </a:ln>
          <a:effectLst>
            <a:softEdge rad="112500"/>
          </a:effectLst>
          <a:extLst/>
        </p:spPr>
      </p:pic>
    </p:spTree>
    <p:extLst>
      <p:ext uri="{BB962C8B-B14F-4D97-AF65-F5344CB8AC3E}">
        <p14:creationId xmlns:p14="http://schemas.microsoft.com/office/powerpoint/2010/main" val="1068931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80" y="848589"/>
            <a:ext cx="5495237" cy="6009411"/>
          </a:xfrm>
          <a:prstGeom prst="rect">
            <a:avLst/>
          </a:prstGeom>
        </p:spPr>
      </p:pic>
      <p:graphicFrame>
        <p:nvGraphicFramePr>
          <p:cNvPr id="23" name="Table 22"/>
          <p:cNvGraphicFramePr>
            <a:graphicFrameLocks noGrp="1"/>
          </p:cNvGraphicFramePr>
          <p:nvPr>
            <p:extLst/>
          </p:nvPr>
        </p:nvGraphicFramePr>
        <p:xfrm>
          <a:off x="7694505" y="6507480"/>
          <a:ext cx="3111437" cy="350520"/>
        </p:xfrm>
        <a:graphic>
          <a:graphicData uri="http://schemas.openxmlformats.org/drawingml/2006/table">
            <a:tbl>
              <a:tblPr>
                <a:tableStyleId>{5C22544A-7EE6-4342-B048-85BDC9FD1C3A}</a:tableStyleId>
              </a:tblPr>
              <a:tblGrid>
                <a:gridCol w="3111437">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pSp>
        <p:nvGrpSpPr>
          <p:cNvPr id="3" name="Group 2"/>
          <p:cNvGrpSpPr/>
          <p:nvPr/>
        </p:nvGrpSpPr>
        <p:grpSpPr>
          <a:xfrm>
            <a:off x="2561006" y="-74689"/>
            <a:ext cx="7073019" cy="906430"/>
            <a:chOff x="28383" y="-2947"/>
            <a:chExt cx="7073019" cy="906430"/>
          </a:xfrm>
        </p:grpSpPr>
        <p:grpSp>
          <p:nvGrpSpPr>
            <p:cNvPr id="52" name="Group 51"/>
            <p:cNvGrpSpPr/>
            <p:nvPr/>
          </p:nvGrpSpPr>
          <p:grpSpPr>
            <a:xfrm>
              <a:off x="246333" y="114300"/>
              <a:ext cx="6855069" cy="789183"/>
              <a:chOff x="-2491248" y="23612"/>
              <a:chExt cx="5198216" cy="877218"/>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2491248" y="23612"/>
                <a:ext cx="5111152"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2156636" y="45556"/>
                <a:ext cx="486360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lang="en-US" sz="4400" b="1" dirty="0" smtClean="0">
                    <a:solidFill>
                      <a:schemeClr val="bg1"/>
                    </a:solidFill>
                    <a:latin typeface="#9Slide03 SFU Futura_12" panose="020B0604020202020204" charset="0"/>
                  </a:rPr>
                  <a:t>ĐẶC ĐIỂM TỰ NHIÊN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1" name="Picture 2" descr="Thời Tiết Khí Hậu Khí Tượng Máy Tính Biểu Tượng Gió - mây png tải về - Miễn  phí trong suốt Khu Vực png Tải về."/>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26889" y1="30192" x2="26889" y2="30192"/>
                          <a14:foregroundMark x1="26889" y1="30192" x2="26889" y2="30192"/>
                          <a14:foregroundMark x1="25333" y1="38846" x2="25333" y2="38846"/>
                          <a14:foregroundMark x1="25000" y1="38846" x2="25000" y2="38846"/>
                          <a14:foregroundMark x1="27667" y1="20385" x2="27667" y2="20385"/>
                          <a14:foregroundMark x1="27667" y1="20385" x2="27667" y2="20385"/>
                          <a14:foregroundMark x1="33667" y1="15962" x2="33667" y2="15962"/>
                          <a14:foregroundMark x1="33667" y1="15962" x2="33667" y2="15962"/>
                          <a14:foregroundMark x1="39667" y1="13077" x2="39667" y2="13077"/>
                          <a14:foregroundMark x1="39667" y1="13077" x2="39667" y2="13077"/>
                          <a14:foregroundMark x1="45667" y1="16346" x2="45667" y2="16346"/>
                          <a14:foregroundMark x1="45667" y1="16346" x2="45667" y2="16346"/>
                          <a14:foregroundMark x1="50556" y1="19231" x2="50556" y2="19231"/>
                          <a14:foregroundMark x1="50556" y1="19231" x2="50556" y2="19231"/>
                        </a14:backgroundRemoval>
                      </a14:imgEffect>
                    </a14:imgLayer>
                  </a14:imgProps>
                </a:ext>
                <a:ext uri="{28A0092B-C50C-407E-A947-70E740481C1C}">
                  <a14:useLocalDpi xmlns:a14="http://schemas.microsoft.com/office/drawing/2010/main" val="0"/>
                </a:ext>
              </a:extLst>
            </a:blip>
            <a:srcRect l="20519" r="20481"/>
            <a:stretch/>
          </p:blipFill>
          <p:spPr bwMode="auto">
            <a:xfrm>
              <a:off x="28383" y="-2947"/>
              <a:ext cx="909336" cy="890498"/>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7">
            <a:extLst>
              <a:ext uri="{FF2B5EF4-FFF2-40B4-BE49-F238E27FC236}">
                <a16:creationId xmlns:a16="http://schemas.microsoft.com/office/drawing/2014/main" id="{BE55959A-1F2C-46C2-9FCD-F989F5DD87B7}"/>
              </a:ext>
            </a:extLst>
          </p:cNvPr>
          <p:cNvSpPr/>
          <p:nvPr/>
        </p:nvSpPr>
        <p:spPr>
          <a:xfrm>
            <a:off x="112897" y="1143538"/>
            <a:ext cx="4296335" cy="53141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4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112897" y="1844030"/>
            <a:ext cx="4279081" cy="577388"/>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A0, </a:t>
            </a:r>
            <a:r>
              <a:rPr lang="en-US" sz="2600" b="1" dirty="0" err="1" smtClean="0">
                <a:solidFill>
                  <a:srgbClr val="002060"/>
                </a:solidFill>
                <a:latin typeface="#9Slide03 SFU Futura_12" panose="00000400000000000000" pitchFamily="2" charset="0"/>
                <a:cs typeface="Arial" panose="020B0604020202020204" pitchFamily="34" charset="0"/>
              </a:rPr>
              <a:t>bút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02430" y="2619836"/>
            <a:ext cx="4289548" cy="79253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thông</a:t>
            </a:r>
            <a:r>
              <a:rPr lang="en-US" sz="2600" b="1" dirty="0" smtClean="0">
                <a:solidFill>
                  <a:schemeClr val="tx1"/>
                </a:solidFill>
                <a:latin typeface="#9Slide03 SFU Futura_12" panose="00000400000000000000" pitchFamily="2" charset="0"/>
                <a:cs typeface="Arial" panose="020B0604020202020204" pitchFamily="34" charset="0"/>
              </a:rPr>
              <a:t> tin SGK, </a:t>
            </a:r>
            <a:r>
              <a:rPr lang="en-US" sz="2600" b="1" dirty="0" err="1" smtClean="0">
                <a:solidFill>
                  <a:schemeClr val="tx1"/>
                </a:solidFill>
                <a:latin typeface="#9Slide03 SFU Futura_12" panose="00000400000000000000" pitchFamily="2" charset="0"/>
                <a:cs typeface="Arial" panose="020B0604020202020204" pitchFamily="34" charset="0"/>
              </a:rPr>
              <a:t>tìm</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hiểu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về</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tự</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nhiên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châu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Âu</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99037" y="3601151"/>
            <a:ext cx="4296334" cy="544987"/>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491710" y="1020047"/>
            <a:ext cx="2041353" cy="1100730"/>
          </a:xfrm>
          <a:prstGeom prst="rect">
            <a:avLst/>
          </a:prstGeom>
        </p:spPr>
      </p:pic>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163834" y="2120777"/>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013173" y="3302929"/>
            <a:ext cx="944716" cy="924650"/>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Rounded Corners 7">
            <a:extLst>
              <a:ext uri="{FF2B5EF4-FFF2-40B4-BE49-F238E27FC236}">
                <a16:creationId xmlns:a16="http://schemas.microsoft.com/office/drawing/2014/main" id="{A3BA8D6A-4D01-49E4-8C32-23CAA2363653}"/>
              </a:ext>
            </a:extLst>
          </p:cNvPr>
          <p:cNvSpPr/>
          <p:nvPr/>
        </p:nvSpPr>
        <p:spPr>
          <a:xfrm>
            <a:off x="119916" y="5135018"/>
            <a:ext cx="1134756" cy="1622484"/>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Đ</a:t>
            </a:r>
            <a:r>
              <a:rPr lang="en-US" sz="2800" b="1" dirty="0" err="1" smtClean="0">
                <a:solidFill>
                  <a:schemeClr val="tx1"/>
                </a:solidFill>
                <a:latin typeface="#9Slide03 SFU Futura_12" panose="020B0604020202020204" charset="0"/>
                <a:cs typeface="Arial" panose="020B0604020202020204" pitchFamily="34" charset="0"/>
              </a:rPr>
              <a:t>ịa</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hình</a:t>
            </a:r>
            <a:endParaRPr lang="en-US" sz="2800" b="1" dirty="0">
              <a:solidFill>
                <a:schemeClr val="tx1"/>
              </a:solidFill>
              <a:latin typeface="#9Slide03 SFU Futura_12" panose="020B0604020202020204" charset="0"/>
              <a:cs typeface="Arial" panose="020B0604020202020204" pitchFamily="34" charset="0"/>
            </a:endParaRPr>
          </a:p>
        </p:txBody>
      </p:sp>
      <p:sp>
        <p:nvSpPr>
          <p:cNvPr id="4" name="Oval 3"/>
          <p:cNvSpPr/>
          <p:nvPr/>
        </p:nvSpPr>
        <p:spPr>
          <a:xfrm>
            <a:off x="370341" y="4815741"/>
            <a:ext cx="633906" cy="58578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Oswald Medium" panose="020B0604020202020204" charset="0"/>
                <a:cs typeface="#9Slide03 Oswald Medium" panose="020B0604020202020204" charset="0"/>
              </a:rPr>
              <a:t>1</a:t>
            </a:r>
            <a:endParaRPr lang="en-US" sz="3200" b="1" dirty="0">
              <a:latin typeface="#9Slide03 Oswald Medium" panose="020B0604020202020204" charset="0"/>
              <a:cs typeface="#9Slide03 Oswald Medium" panose="020B0604020202020204" charset="0"/>
            </a:endParaRPr>
          </a:p>
        </p:txBody>
      </p:sp>
      <p:sp>
        <p:nvSpPr>
          <p:cNvPr id="63" name="Rectangle: Rounded Corners 7">
            <a:extLst>
              <a:ext uri="{FF2B5EF4-FFF2-40B4-BE49-F238E27FC236}">
                <a16:creationId xmlns:a16="http://schemas.microsoft.com/office/drawing/2014/main" id="{D6CE6303-3C40-4361-9869-64BB994762E1}"/>
              </a:ext>
            </a:extLst>
          </p:cNvPr>
          <p:cNvSpPr/>
          <p:nvPr/>
        </p:nvSpPr>
        <p:spPr>
          <a:xfrm>
            <a:off x="1093724" y="3976426"/>
            <a:ext cx="4117020"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Nhiệm</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vụ</a:t>
            </a:r>
            <a:r>
              <a:rPr lang="en-US" sz="4800" b="1" dirty="0" smtClean="0">
                <a:solidFill>
                  <a:srgbClr val="0033CC"/>
                </a:solidFill>
                <a:latin typeface="#9Slide05 Great Vibes" panose="02000507080000020002" pitchFamily="2" charset="0"/>
                <a:cs typeface="Arial" panose="020B0604020202020204" pitchFamily="34" charset="0"/>
              </a:rPr>
              <a:t>:</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68" name="Rectangle: Rounded Corners 7">
            <a:extLst>
              <a:ext uri="{FF2B5EF4-FFF2-40B4-BE49-F238E27FC236}">
                <a16:creationId xmlns:a16="http://schemas.microsoft.com/office/drawing/2014/main" id="{A3BA8D6A-4D01-49E4-8C32-23CAA2363653}"/>
              </a:ext>
            </a:extLst>
          </p:cNvPr>
          <p:cNvSpPr/>
          <p:nvPr/>
        </p:nvSpPr>
        <p:spPr>
          <a:xfrm>
            <a:off x="1746262" y="5144655"/>
            <a:ext cx="1134756" cy="1622484"/>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20B0604020202020204" charset="0"/>
                <a:cs typeface="Arial" panose="020B0604020202020204" pitchFamily="34" charset="0"/>
              </a:rPr>
              <a:t>Khí</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hậu</a:t>
            </a:r>
            <a:endParaRPr lang="en-US" sz="2800" b="1" dirty="0">
              <a:solidFill>
                <a:schemeClr val="tx1"/>
              </a:solidFill>
              <a:latin typeface="#9Slide03 SFU Futura_12" panose="020B0604020202020204" charset="0"/>
              <a:cs typeface="Arial" panose="020B0604020202020204" pitchFamily="34" charset="0"/>
            </a:endParaRPr>
          </a:p>
        </p:txBody>
      </p:sp>
      <p:sp>
        <p:nvSpPr>
          <p:cNvPr id="69" name="Oval 68"/>
          <p:cNvSpPr/>
          <p:nvPr/>
        </p:nvSpPr>
        <p:spPr>
          <a:xfrm>
            <a:off x="1996687" y="4825378"/>
            <a:ext cx="633906" cy="58578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Oswald Medium" panose="020B0604020202020204" charset="0"/>
                <a:cs typeface="#9Slide03 Oswald Medium" panose="020B0604020202020204" charset="0"/>
              </a:rPr>
              <a:t>2</a:t>
            </a:r>
            <a:endParaRPr lang="en-US" sz="3200" b="1" dirty="0">
              <a:latin typeface="#9Slide03 Oswald Medium" panose="020B0604020202020204" charset="0"/>
              <a:cs typeface="#9Slide03 Oswald Medium" panose="020B0604020202020204" charset="0"/>
            </a:endParaRPr>
          </a:p>
        </p:txBody>
      </p:sp>
      <p:sp>
        <p:nvSpPr>
          <p:cNvPr id="70" name="Rectangle: Rounded Corners 7">
            <a:extLst>
              <a:ext uri="{FF2B5EF4-FFF2-40B4-BE49-F238E27FC236}">
                <a16:creationId xmlns:a16="http://schemas.microsoft.com/office/drawing/2014/main" id="{A3BA8D6A-4D01-49E4-8C32-23CAA2363653}"/>
              </a:ext>
            </a:extLst>
          </p:cNvPr>
          <p:cNvSpPr/>
          <p:nvPr/>
        </p:nvSpPr>
        <p:spPr>
          <a:xfrm>
            <a:off x="3386827" y="5125381"/>
            <a:ext cx="1134756" cy="1622484"/>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20B0604020202020204" charset="0"/>
                <a:cs typeface="Arial" panose="020B0604020202020204" pitchFamily="34" charset="0"/>
              </a:rPr>
              <a:t>Sông</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ngòi</a:t>
            </a:r>
            <a:endParaRPr lang="en-US" sz="2800" b="1" dirty="0">
              <a:solidFill>
                <a:schemeClr val="tx1"/>
              </a:solidFill>
              <a:latin typeface="#9Slide03 SFU Futura_12" panose="020B0604020202020204" charset="0"/>
              <a:cs typeface="Arial" panose="020B0604020202020204" pitchFamily="34" charset="0"/>
            </a:endParaRPr>
          </a:p>
        </p:txBody>
      </p:sp>
      <p:sp>
        <p:nvSpPr>
          <p:cNvPr id="71" name="Oval 70"/>
          <p:cNvSpPr/>
          <p:nvPr/>
        </p:nvSpPr>
        <p:spPr>
          <a:xfrm>
            <a:off x="3637252" y="4806104"/>
            <a:ext cx="633906" cy="58578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Oswald Medium" panose="020B0604020202020204" charset="0"/>
                <a:cs typeface="#9Slide03 Oswald Medium" panose="020B0604020202020204" charset="0"/>
              </a:rPr>
              <a:t>3</a:t>
            </a:r>
            <a:endParaRPr lang="en-US" sz="3200" b="1" dirty="0">
              <a:latin typeface="#9Slide03 Oswald Medium" panose="020B0604020202020204" charset="0"/>
              <a:cs typeface="#9Slide03 Oswald Medium" panose="020B0604020202020204" charset="0"/>
            </a:endParaRPr>
          </a:p>
        </p:txBody>
      </p:sp>
      <p:sp>
        <p:nvSpPr>
          <p:cNvPr id="72" name="Rectangle: Rounded Corners 7">
            <a:extLst>
              <a:ext uri="{FF2B5EF4-FFF2-40B4-BE49-F238E27FC236}">
                <a16:creationId xmlns:a16="http://schemas.microsoft.com/office/drawing/2014/main" id="{A3BA8D6A-4D01-49E4-8C32-23CAA2363653}"/>
              </a:ext>
            </a:extLst>
          </p:cNvPr>
          <p:cNvSpPr/>
          <p:nvPr/>
        </p:nvSpPr>
        <p:spPr>
          <a:xfrm>
            <a:off x="5013173" y="5135018"/>
            <a:ext cx="1134756" cy="1622484"/>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20B0604020202020204" charset="0"/>
                <a:cs typeface="Arial" panose="020B0604020202020204" pitchFamily="34" charset="0"/>
              </a:rPr>
              <a:t>Đới</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thiên</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nhiên</a:t>
            </a:r>
            <a:endParaRPr lang="en-US" sz="2800" b="1" dirty="0">
              <a:solidFill>
                <a:schemeClr val="tx1"/>
              </a:solidFill>
              <a:latin typeface="#9Slide03 SFU Futura_12" panose="020B0604020202020204" charset="0"/>
              <a:cs typeface="Arial" panose="020B0604020202020204" pitchFamily="34" charset="0"/>
            </a:endParaRPr>
          </a:p>
        </p:txBody>
      </p:sp>
      <p:sp>
        <p:nvSpPr>
          <p:cNvPr id="73" name="Oval 72"/>
          <p:cNvSpPr/>
          <p:nvPr/>
        </p:nvSpPr>
        <p:spPr>
          <a:xfrm>
            <a:off x="5263598" y="4815741"/>
            <a:ext cx="633906" cy="58578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Oswald Medium" panose="020B0604020202020204" charset="0"/>
                <a:cs typeface="#9Slide03 Oswald Medium" panose="020B0604020202020204" charset="0"/>
              </a:rPr>
              <a:t>4</a:t>
            </a:r>
            <a:endParaRPr lang="en-US" sz="3200" b="1" dirty="0">
              <a:latin typeface="#9Slide03 Oswald Medium" panose="020B0604020202020204" charset="0"/>
              <a:cs typeface="#9Slide03 Oswald Medium" panose="020B0604020202020204" charset="0"/>
            </a:endParaRPr>
          </a:p>
        </p:txBody>
      </p:sp>
      <p:sp>
        <p:nvSpPr>
          <p:cNvPr id="5" name="Rectangle 4"/>
          <p:cNvSpPr/>
          <p:nvPr/>
        </p:nvSpPr>
        <p:spPr>
          <a:xfrm>
            <a:off x="0" y="4592103"/>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409998" y="4531763"/>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389978" y="874995"/>
            <a:ext cx="25317" cy="59704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864607" y="3046317"/>
            <a:ext cx="426186" cy="44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500"/>
                                        <p:tgtEl>
                                          <p:spTgt spid="7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62" grpId="0" animBg="1"/>
      <p:bldP spid="4" grpId="0" animBg="1"/>
      <p:bldP spid="63" grpId="0"/>
      <p:bldP spid="68" grpId="0" animBg="1"/>
      <p:bldP spid="69" grpId="0" animBg="1"/>
      <p:bldP spid="70" grpId="0" animBg="1"/>
      <p:bldP spid="71" grpId="0" animBg="1"/>
      <p:bldP spid="72" grpId="0" animBg="1"/>
      <p:bldP spid="73" grpId="0" animBg="1"/>
      <p:bldP spid="5" grpId="0" animBg="1"/>
      <p:bldP spid="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39862" y="933056"/>
            <a:ext cx="5632301" cy="2667394"/>
            <a:chOff x="606921" y="902506"/>
            <a:chExt cx="10572946" cy="5730769"/>
          </a:xfrm>
        </p:grpSpPr>
        <p:sp>
          <p:nvSpPr>
            <p:cNvPr id="18" name="Rectangle 17"/>
            <p:cNvSpPr/>
            <p:nvPr/>
          </p:nvSpPr>
          <p:spPr>
            <a:xfrm>
              <a:off x="606921" y="902506"/>
              <a:ext cx="10365669" cy="5569504"/>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93113" y="1063771"/>
              <a:ext cx="10365668" cy="5569504"/>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72007" y="1289080"/>
              <a:ext cx="9875901" cy="5115687"/>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9629505" y="4513381"/>
              <a:ext cx="1550362" cy="163233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Rectangle 46"/>
          <p:cNvSpPr/>
          <p:nvPr/>
        </p:nvSpPr>
        <p:spPr>
          <a:xfrm>
            <a:off x="1008244" y="1129887"/>
            <a:ext cx="4127315"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NHÓM 1: </a:t>
            </a:r>
            <a:r>
              <a:rPr lang="en-US" sz="2800" b="1" dirty="0" err="1" smtClean="0">
                <a:solidFill>
                  <a:srgbClr val="0033CC"/>
                </a:solidFill>
                <a:latin typeface="#9Slide03 SFU Futura_12" panose="020B0604020202020204" charset="0"/>
                <a:cs typeface="Arial" panose="020B0604020202020204" pitchFamily="34" charset="0"/>
              </a:rPr>
              <a:t>Địa</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hình</a:t>
            </a:r>
            <a:endParaRPr lang="vi-VN" sz="2800" b="1" dirty="0">
              <a:solidFill>
                <a:srgbClr val="0033CC"/>
              </a:solidFill>
              <a:latin typeface="#9Slide03 SFU Futura_12" panose="020B0604020202020204" charset="0"/>
              <a:cs typeface="Arial" panose="020B0604020202020204" pitchFamily="34"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3823080624"/>
              </p:ext>
            </p:extLst>
          </p:nvPr>
        </p:nvGraphicFramePr>
        <p:xfrm>
          <a:off x="485486" y="1693549"/>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Dạng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địa</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hình</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chính</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642307233"/>
              </p:ext>
            </p:extLst>
          </p:nvPr>
        </p:nvGraphicFramePr>
        <p:xfrm>
          <a:off x="476611" y="2149685"/>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Phía</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đông</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50" name="Table 49"/>
          <p:cNvGraphicFramePr>
            <a:graphicFrameLocks noGrp="1"/>
          </p:cNvGraphicFramePr>
          <p:nvPr>
            <p:extLst>
              <p:ext uri="{D42A27DB-BD31-4B8C-83A1-F6EECF244321}">
                <p14:modId xmlns:p14="http://schemas.microsoft.com/office/powerpoint/2010/main" val="1630212183"/>
              </p:ext>
            </p:extLst>
          </p:nvPr>
        </p:nvGraphicFramePr>
        <p:xfrm>
          <a:off x="433506" y="2577334"/>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Bắc</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và</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trung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tâm</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1228647658"/>
              </p:ext>
            </p:extLst>
          </p:nvPr>
        </p:nvGraphicFramePr>
        <p:xfrm>
          <a:off x="433506" y="3002142"/>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Phía</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a:t>
                      </a:r>
                      <a:r>
                        <a:rPr lang="en-US" sz="2400" b="1" dirty="0" err="1" smtClean="0">
                          <a:solidFill>
                            <a:srgbClr val="002060"/>
                          </a:solidFill>
                          <a:effectLst/>
                          <a:latin typeface="#9Slide03 SFU Futura_12" panose="020B0604020202020204" charset="0"/>
                        </a:rPr>
                        <a:t>am</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pSp>
        <p:nvGrpSpPr>
          <p:cNvPr id="56" name="Group 55"/>
          <p:cNvGrpSpPr/>
          <p:nvPr/>
        </p:nvGrpSpPr>
        <p:grpSpPr>
          <a:xfrm>
            <a:off x="2561006" y="-74689"/>
            <a:ext cx="7073019" cy="906430"/>
            <a:chOff x="28383" y="-2947"/>
            <a:chExt cx="7073019" cy="906430"/>
          </a:xfrm>
        </p:grpSpPr>
        <p:grpSp>
          <p:nvGrpSpPr>
            <p:cNvPr id="57" name="Group 56"/>
            <p:cNvGrpSpPr/>
            <p:nvPr/>
          </p:nvGrpSpPr>
          <p:grpSpPr>
            <a:xfrm>
              <a:off x="246333" y="114300"/>
              <a:ext cx="6855069" cy="789183"/>
              <a:chOff x="-2491248" y="23612"/>
              <a:chExt cx="5198216" cy="877218"/>
            </a:xfrm>
          </p:grpSpPr>
          <p:sp>
            <p:nvSpPr>
              <p:cNvPr id="59" name="Rectangle: Rounded Corners 17">
                <a:extLst>
                  <a:ext uri="{FF2B5EF4-FFF2-40B4-BE49-F238E27FC236}">
                    <a16:creationId xmlns:a16="http://schemas.microsoft.com/office/drawing/2014/main" id="{FAD1B7D5-53C9-4DD5-8454-63D6FF634185}"/>
                  </a:ext>
                </a:extLst>
              </p:cNvPr>
              <p:cNvSpPr/>
              <p:nvPr/>
            </p:nvSpPr>
            <p:spPr>
              <a:xfrm>
                <a:off x="-2491248" y="23612"/>
                <a:ext cx="5111152"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0" name="TextBox 59">
                <a:extLst>
                  <a:ext uri="{FF2B5EF4-FFF2-40B4-BE49-F238E27FC236}">
                    <a16:creationId xmlns:a16="http://schemas.microsoft.com/office/drawing/2014/main" id="{4EC68D7C-3C39-4B6F-8758-427A97DB07ED}"/>
                  </a:ext>
                </a:extLst>
              </p:cNvPr>
              <p:cNvSpPr txBox="1"/>
              <p:nvPr/>
            </p:nvSpPr>
            <p:spPr>
              <a:xfrm>
                <a:off x="-2156636" y="45556"/>
                <a:ext cx="486360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lang="en-US" sz="4400" b="1" dirty="0" smtClean="0">
                    <a:solidFill>
                      <a:schemeClr val="bg1"/>
                    </a:solidFill>
                    <a:latin typeface="#9Slide03 SFU Futura_12" panose="020B0604020202020204" charset="0"/>
                  </a:rPr>
                  <a:t>ĐẶC ĐIỂM TỰ NHIÊN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58" name="Picture 2" descr="Thời Tiết Khí Hậu Khí Tượng Máy Tính Biểu Tượng Gió - mây png tải về - Miễn  phí trong suốt Khu Vực png Tải về."/>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26889" y1="30192" x2="26889" y2="30192"/>
                          <a14:foregroundMark x1="26889" y1="30192" x2="26889" y2="30192"/>
                          <a14:foregroundMark x1="25333" y1="38846" x2="25333" y2="38846"/>
                          <a14:foregroundMark x1="25000" y1="38846" x2="25000" y2="38846"/>
                          <a14:foregroundMark x1="27667" y1="20385" x2="27667" y2="20385"/>
                          <a14:foregroundMark x1="27667" y1="20385" x2="27667" y2="20385"/>
                          <a14:foregroundMark x1="33667" y1="15962" x2="33667" y2="15962"/>
                          <a14:foregroundMark x1="33667" y1="15962" x2="33667" y2="15962"/>
                          <a14:foregroundMark x1="39667" y1="13077" x2="39667" y2="13077"/>
                          <a14:foregroundMark x1="39667" y1="13077" x2="39667" y2="13077"/>
                          <a14:foregroundMark x1="45667" y1="16346" x2="45667" y2="16346"/>
                          <a14:foregroundMark x1="45667" y1="16346" x2="45667" y2="16346"/>
                          <a14:foregroundMark x1="50556" y1="19231" x2="50556" y2="19231"/>
                          <a14:foregroundMark x1="50556" y1="19231" x2="50556" y2="19231"/>
                        </a14:backgroundRemoval>
                      </a14:imgEffect>
                    </a14:imgLayer>
                  </a14:imgProps>
                </a:ext>
                <a:ext uri="{28A0092B-C50C-407E-A947-70E740481C1C}">
                  <a14:useLocalDpi xmlns:a14="http://schemas.microsoft.com/office/drawing/2010/main" val="0"/>
                </a:ext>
              </a:extLst>
            </a:blip>
            <a:srcRect l="20519" r="20481"/>
            <a:stretch/>
          </p:blipFill>
          <p:spPr bwMode="auto">
            <a:xfrm>
              <a:off x="28383" y="-2947"/>
              <a:ext cx="909336" cy="890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p:nvPr/>
        </p:nvGrpSpPr>
        <p:grpSpPr>
          <a:xfrm>
            <a:off x="239862" y="3944824"/>
            <a:ext cx="5632301" cy="2667394"/>
            <a:chOff x="606921" y="902506"/>
            <a:chExt cx="10572946" cy="5730769"/>
          </a:xfrm>
        </p:grpSpPr>
        <p:sp>
          <p:nvSpPr>
            <p:cNvPr id="82" name="Rectangle 81"/>
            <p:cNvSpPr/>
            <p:nvPr/>
          </p:nvSpPr>
          <p:spPr>
            <a:xfrm>
              <a:off x="606921" y="902506"/>
              <a:ext cx="10365669" cy="5569504"/>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93113" y="1063771"/>
              <a:ext cx="10365668" cy="5569504"/>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972007" y="1289080"/>
              <a:ext cx="9875901" cy="5115687"/>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9629505" y="4513381"/>
              <a:ext cx="1550362" cy="1632330"/>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Rectangle 85"/>
          <p:cNvSpPr/>
          <p:nvPr/>
        </p:nvSpPr>
        <p:spPr>
          <a:xfrm>
            <a:off x="1008244" y="4141655"/>
            <a:ext cx="4127315"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NHÓM 3: </a:t>
            </a:r>
            <a:r>
              <a:rPr lang="en-US" sz="2800" b="1" dirty="0" err="1" smtClean="0">
                <a:solidFill>
                  <a:srgbClr val="0033CC"/>
                </a:solidFill>
                <a:latin typeface="#9Slide03 SFU Futura_12" panose="020B0604020202020204" charset="0"/>
                <a:cs typeface="Arial" panose="020B0604020202020204" pitchFamily="34" charset="0"/>
              </a:rPr>
              <a:t>Sông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ngòi</a:t>
            </a:r>
            <a:endParaRPr lang="vi-VN" sz="2800" b="1" dirty="0">
              <a:solidFill>
                <a:srgbClr val="0033CC"/>
              </a:solidFill>
              <a:latin typeface="#9Slide03 SFU Futura_12" panose="020B0604020202020204" charset="0"/>
              <a:cs typeface="Arial" panose="020B0604020202020204" pitchFamily="34" charset="0"/>
            </a:endParaRPr>
          </a:p>
        </p:txBody>
      </p:sp>
      <p:graphicFrame>
        <p:nvGraphicFramePr>
          <p:cNvPr id="87" name="Table 86"/>
          <p:cNvGraphicFramePr>
            <a:graphicFrameLocks noGrp="1"/>
          </p:cNvGraphicFramePr>
          <p:nvPr>
            <p:extLst>
              <p:ext uri="{D42A27DB-BD31-4B8C-83A1-F6EECF244321}">
                <p14:modId xmlns:p14="http://schemas.microsoft.com/office/powerpoint/2010/main" val="4014051519"/>
              </p:ext>
            </p:extLst>
          </p:nvPr>
        </p:nvGraphicFramePr>
        <p:xfrm>
          <a:off x="485486" y="4705317"/>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Các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sông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chính</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853169453"/>
              </p:ext>
            </p:extLst>
          </p:nvPr>
        </p:nvGraphicFramePr>
        <p:xfrm>
          <a:off x="476610" y="5102113"/>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Mạng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lưới</a:t>
                      </a:r>
                      <a:r>
                        <a:rPr lang="en-US" sz="2400" b="1" baseline="0"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lượng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nước</a:t>
                      </a:r>
                      <a:r>
                        <a:rPr lang="en-US" sz="2400" b="1" baseline="0" dirty="0" smtClean="0">
                          <a:solidFill>
                            <a:srgbClr val="002060"/>
                          </a:solidFill>
                          <a:effectLst/>
                          <a:latin typeface="#9Slide03 SFU Futura_12" panose="020B0604020202020204" charset="0"/>
                        </a:rPr>
                        <a:t>: ………….</a:t>
                      </a:r>
                      <a:endParaRPr lang="en-US" sz="24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89" name="Table 88"/>
          <p:cNvGraphicFramePr>
            <a:graphicFrameLocks noGrp="1"/>
          </p:cNvGraphicFramePr>
          <p:nvPr>
            <p:extLst>
              <p:ext uri="{D42A27DB-BD31-4B8C-83A1-F6EECF244321}">
                <p14:modId xmlns:p14="http://schemas.microsoft.com/office/powerpoint/2010/main" val="36938494"/>
              </p:ext>
            </p:extLst>
          </p:nvPr>
        </p:nvGraphicFramePr>
        <p:xfrm>
          <a:off x="433506" y="5589102"/>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Nguồn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cấp</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nước</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904024868"/>
              </p:ext>
            </p:extLst>
          </p:nvPr>
        </p:nvGraphicFramePr>
        <p:xfrm>
          <a:off x="433506" y="6013910"/>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Hệ</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thống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kênh</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đào</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pSp>
        <p:nvGrpSpPr>
          <p:cNvPr id="91" name="Group 90"/>
          <p:cNvGrpSpPr/>
          <p:nvPr/>
        </p:nvGrpSpPr>
        <p:grpSpPr>
          <a:xfrm>
            <a:off x="6273305" y="933056"/>
            <a:ext cx="5632301" cy="2667394"/>
            <a:chOff x="606921" y="902506"/>
            <a:chExt cx="10572946" cy="5730769"/>
          </a:xfrm>
        </p:grpSpPr>
        <p:sp>
          <p:nvSpPr>
            <p:cNvPr id="92" name="Rectangle 91"/>
            <p:cNvSpPr/>
            <p:nvPr/>
          </p:nvSpPr>
          <p:spPr>
            <a:xfrm>
              <a:off x="606921" y="902506"/>
              <a:ext cx="10365669" cy="5569504"/>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3113" y="1063771"/>
              <a:ext cx="10365668" cy="5569504"/>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972007" y="1289080"/>
              <a:ext cx="9875901" cy="5115687"/>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9629505" y="4513381"/>
              <a:ext cx="1550362" cy="1632330"/>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Rectangle 95"/>
          <p:cNvSpPr/>
          <p:nvPr/>
        </p:nvSpPr>
        <p:spPr>
          <a:xfrm>
            <a:off x="7041687" y="1129887"/>
            <a:ext cx="4127315"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NHÓM 2: </a:t>
            </a:r>
            <a:r>
              <a:rPr lang="en-US" sz="2800" b="1" dirty="0" err="1" smtClean="0">
                <a:solidFill>
                  <a:srgbClr val="0033CC"/>
                </a:solidFill>
                <a:latin typeface="#9Slide03 SFU Futura_12" panose="020B0604020202020204" charset="0"/>
                <a:cs typeface="Arial" panose="020B0604020202020204" pitchFamily="34" charset="0"/>
              </a:rPr>
              <a:t>Khí</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hậu</a:t>
            </a:r>
            <a:endParaRPr lang="vi-VN" sz="2800" b="1" dirty="0">
              <a:solidFill>
                <a:srgbClr val="0033CC"/>
              </a:solidFill>
              <a:latin typeface="#9Slide03 SFU Futura_12" panose="020B0604020202020204" charset="0"/>
              <a:cs typeface="Arial" panose="020B0604020202020204" pitchFamily="34" charset="0"/>
            </a:endParaRPr>
          </a:p>
        </p:txBody>
      </p:sp>
      <p:graphicFrame>
        <p:nvGraphicFramePr>
          <p:cNvPr id="97" name="Table 96"/>
          <p:cNvGraphicFramePr>
            <a:graphicFrameLocks noGrp="1"/>
          </p:cNvGraphicFramePr>
          <p:nvPr>
            <p:extLst>
              <p:ext uri="{D42A27DB-BD31-4B8C-83A1-F6EECF244321}">
                <p14:modId xmlns:p14="http://schemas.microsoft.com/office/powerpoint/2010/main" val="2523776176"/>
              </p:ext>
            </p:extLst>
          </p:nvPr>
        </p:nvGraphicFramePr>
        <p:xfrm>
          <a:off x="6570070" y="1694355"/>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Phân</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hóa</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từ</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98" name="Table 97"/>
          <p:cNvGraphicFramePr>
            <a:graphicFrameLocks noGrp="1"/>
          </p:cNvGraphicFramePr>
          <p:nvPr>
            <p:extLst>
              <p:ext uri="{D42A27DB-BD31-4B8C-83A1-F6EECF244321}">
                <p14:modId xmlns:p14="http://schemas.microsoft.com/office/powerpoint/2010/main" val="3271905953"/>
              </p:ext>
            </p:extLst>
          </p:nvPr>
        </p:nvGraphicFramePr>
        <p:xfrm>
          <a:off x="6510053" y="2094839"/>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dirty="0" smtClean="0">
                          <a:solidFill>
                            <a:srgbClr val="002060"/>
                          </a:solidFill>
                          <a:effectLst/>
                          <a:latin typeface="#9Slide03 SFU Futura_12" panose="020B0604020202020204" charset="0"/>
                        </a:rPr>
                        <a:t> KH </a:t>
                      </a:r>
                      <a:r>
                        <a:rPr lang="en-US" sz="2400" b="1" dirty="0" err="1" smtClean="0">
                          <a:solidFill>
                            <a:srgbClr val="002060"/>
                          </a:solidFill>
                          <a:effectLst/>
                          <a:latin typeface="#9Slide03 SFU Futura_12" panose="020B0604020202020204" charset="0"/>
                        </a:rPr>
                        <a:t>cận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và</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cận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cực</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99" name="Table 98"/>
          <p:cNvGraphicFramePr>
            <a:graphicFrameLocks noGrp="1"/>
          </p:cNvGraphicFramePr>
          <p:nvPr>
            <p:extLst>
              <p:ext uri="{D42A27DB-BD31-4B8C-83A1-F6EECF244321}">
                <p14:modId xmlns:p14="http://schemas.microsoft.com/office/powerpoint/2010/main" val="349622567"/>
              </p:ext>
            </p:extLst>
          </p:nvPr>
        </p:nvGraphicFramePr>
        <p:xfrm>
          <a:off x="6525994" y="2534241"/>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dirty="0" smtClean="0">
                          <a:solidFill>
                            <a:srgbClr val="002060"/>
                          </a:solidFill>
                          <a:effectLst/>
                          <a:latin typeface="#9Slide03 SFU Futura_12" panose="020B0604020202020204" charset="0"/>
                        </a:rPr>
                        <a:t> KH </a:t>
                      </a:r>
                      <a:r>
                        <a:rPr lang="en-US" sz="2400" b="1" dirty="0" err="1" smtClean="0">
                          <a:solidFill>
                            <a:srgbClr val="002060"/>
                          </a:solidFill>
                          <a:effectLst/>
                          <a:latin typeface="#9Slide03 SFU Futura_12" panose="020B0604020202020204" charset="0"/>
                        </a:rPr>
                        <a:t>ôn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đới</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00" name="Table 99"/>
          <p:cNvGraphicFramePr>
            <a:graphicFrameLocks noGrp="1"/>
          </p:cNvGraphicFramePr>
          <p:nvPr>
            <p:extLst>
              <p:ext uri="{D42A27DB-BD31-4B8C-83A1-F6EECF244321}">
                <p14:modId xmlns:p14="http://schemas.microsoft.com/office/powerpoint/2010/main" val="1628605348"/>
              </p:ext>
            </p:extLst>
          </p:nvPr>
        </p:nvGraphicFramePr>
        <p:xfrm>
          <a:off x="6554082" y="2973792"/>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dirty="0" smtClean="0">
                          <a:solidFill>
                            <a:srgbClr val="002060"/>
                          </a:solidFill>
                          <a:effectLst/>
                          <a:latin typeface="#9Slide03 SFU Futura_12" panose="020B0604020202020204" charset="0"/>
                        </a:rPr>
                        <a:t> KH </a:t>
                      </a:r>
                      <a:r>
                        <a:rPr lang="en-US" sz="2400" b="1" dirty="0" err="1" smtClean="0">
                          <a:solidFill>
                            <a:srgbClr val="002060"/>
                          </a:solidFill>
                          <a:effectLst/>
                          <a:latin typeface="#9Slide03 SFU Futura_12" panose="020B0604020202020204" charset="0"/>
                        </a:rPr>
                        <a:t>cận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nhiệt</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pSp>
        <p:nvGrpSpPr>
          <p:cNvPr id="101" name="Group 100"/>
          <p:cNvGrpSpPr/>
          <p:nvPr/>
        </p:nvGrpSpPr>
        <p:grpSpPr>
          <a:xfrm>
            <a:off x="6273305" y="3944824"/>
            <a:ext cx="5632301" cy="2667394"/>
            <a:chOff x="606921" y="902506"/>
            <a:chExt cx="10572946" cy="5730769"/>
          </a:xfrm>
        </p:grpSpPr>
        <p:sp>
          <p:nvSpPr>
            <p:cNvPr id="102" name="Rectangle 101"/>
            <p:cNvSpPr/>
            <p:nvPr/>
          </p:nvSpPr>
          <p:spPr>
            <a:xfrm>
              <a:off x="606921" y="902506"/>
              <a:ext cx="10365669" cy="5569504"/>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793113" y="1063771"/>
              <a:ext cx="10365668" cy="5569504"/>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972007" y="1289080"/>
              <a:ext cx="9875901" cy="5115687"/>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9629505" y="4513381"/>
              <a:ext cx="1550362" cy="1632330"/>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Rectangle 105"/>
          <p:cNvSpPr/>
          <p:nvPr/>
        </p:nvSpPr>
        <p:spPr>
          <a:xfrm>
            <a:off x="7343843" y="4124755"/>
            <a:ext cx="4127315"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NHÓM 4: </a:t>
            </a:r>
            <a:r>
              <a:rPr lang="en-US" sz="2800" b="1" dirty="0" err="1" smtClean="0">
                <a:solidFill>
                  <a:srgbClr val="0033CC"/>
                </a:solidFill>
                <a:latin typeface="#9Slide03 SFU Futura_12" panose="020B0604020202020204" charset="0"/>
                <a:cs typeface="Arial" panose="020B0604020202020204" pitchFamily="34" charset="0"/>
              </a:rPr>
              <a:t>Đới</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thiên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nhiên</a:t>
            </a:r>
            <a:endParaRPr lang="vi-VN" sz="2800" b="1" dirty="0">
              <a:solidFill>
                <a:srgbClr val="0033CC"/>
              </a:solidFill>
              <a:latin typeface="#9Slide03 SFU Futura_12" panose="020B0604020202020204" charset="0"/>
              <a:cs typeface="Arial" panose="020B0604020202020204" pitchFamily="34" charset="0"/>
            </a:endParaRPr>
          </a:p>
        </p:txBody>
      </p:sp>
      <p:graphicFrame>
        <p:nvGraphicFramePr>
          <p:cNvPr id="108" name="Table 107"/>
          <p:cNvGraphicFramePr>
            <a:graphicFrameLocks noGrp="1"/>
          </p:cNvGraphicFramePr>
          <p:nvPr>
            <p:extLst>
              <p:ext uri="{D42A27DB-BD31-4B8C-83A1-F6EECF244321}">
                <p14:modId xmlns:p14="http://schemas.microsoft.com/office/powerpoint/2010/main" val="2357723459"/>
              </p:ext>
            </p:extLst>
          </p:nvPr>
        </p:nvGraphicFramePr>
        <p:xfrm>
          <a:off x="6587690" y="4800619"/>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lạnh</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09" name="Table 108"/>
          <p:cNvGraphicFramePr>
            <a:graphicFrameLocks noGrp="1"/>
          </p:cNvGraphicFramePr>
          <p:nvPr>
            <p:extLst>
              <p:ext uri="{D42A27DB-BD31-4B8C-83A1-F6EECF244321}">
                <p14:modId xmlns:p14="http://schemas.microsoft.com/office/powerpoint/2010/main" val="3759160210"/>
              </p:ext>
            </p:extLst>
          </p:nvPr>
        </p:nvGraphicFramePr>
        <p:xfrm>
          <a:off x="6611799" y="5266230"/>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ôn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hòa</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pic>
        <p:nvPicPr>
          <p:cNvPr id="111" name="Picture 110">
            <a:extLst>
              <a:ext uri="{FF2B5EF4-FFF2-40B4-BE49-F238E27FC236}">
                <a16:creationId xmlns:a16="http://schemas.microsoft.com/office/drawing/2014/main" id="{5D6E7CB2-DECE-4A7D-A15B-85B6D0E3F4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4400" y="908138"/>
            <a:ext cx="1524643" cy="822112"/>
          </a:xfrm>
          <a:prstGeom prst="rect">
            <a:avLst/>
          </a:prstGeom>
        </p:spPr>
      </p:pic>
      <p:pic>
        <p:nvPicPr>
          <p:cNvPr id="112" name="Picture 111">
            <a:extLst>
              <a:ext uri="{FF2B5EF4-FFF2-40B4-BE49-F238E27FC236}">
                <a16:creationId xmlns:a16="http://schemas.microsoft.com/office/drawing/2014/main" id="{5D6E7CB2-DECE-4A7D-A15B-85B6D0E3F4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6141746" y="901757"/>
            <a:ext cx="1524643" cy="822112"/>
          </a:xfrm>
          <a:prstGeom prst="rect">
            <a:avLst/>
          </a:prstGeom>
        </p:spPr>
      </p:pic>
      <p:pic>
        <p:nvPicPr>
          <p:cNvPr id="113" name="Picture 112">
            <a:extLst>
              <a:ext uri="{FF2B5EF4-FFF2-40B4-BE49-F238E27FC236}">
                <a16:creationId xmlns:a16="http://schemas.microsoft.com/office/drawing/2014/main" id="{5D6E7CB2-DECE-4A7D-A15B-85B6D0E3F4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100" y="3944824"/>
            <a:ext cx="1524643" cy="822112"/>
          </a:xfrm>
          <a:prstGeom prst="rect">
            <a:avLst/>
          </a:prstGeom>
        </p:spPr>
      </p:pic>
      <p:pic>
        <p:nvPicPr>
          <p:cNvPr id="114" name="Picture 113">
            <a:extLst>
              <a:ext uri="{FF2B5EF4-FFF2-40B4-BE49-F238E27FC236}">
                <a16:creationId xmlns:a16="http://schemas.microsoft.com/office/drawing/2014/main" id="{5D6E7CB2-DECE-4A7D-A15B-85B6D0E3F4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6090662" y="3991694"/>
            <a:ext cx="1524643" cy="822112"/>
          </a:xfrm>
          <a:prstGeom prst="rect">
            <a:avLst/>
          </a:prstGeom>
        </p:spPr>
      </p:pic>
      <p:graphicFrame>
        <p:nvGraphicFramePr>
          <p:cNvPr id="52" name="Table 51"/>
          <p:cNvGraphicFramePr>
            <a:graphicFrameLocks noGrp="1"/>
          </p:cNvGraphicFramePr>
          <p:nvPr>
            <p:extLst>
              <p:ext uri="{D42A27DB-BD31-4B8C-83A1-F6EECF244321}">
                <p14:modId xmlns:p14="http://schemas.microsoft.com/office/powerpoint/2010/main" val="1403600060"/>
              </p:ext>
            </p:extLst>
          </p:nvPr>
        </p:nvGraphicFramePr>
        <p:xfrm>
          <a:off x="6636489" y="5761915"/>
          <a:ext cx="5158699" cy="420624"/>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Đới</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ôn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hòa</a:t>
                      </a:r>
                      <a:r>
                        <a:rPr lang="en-US" sz="2400" b="1" baseline="0" dirty="0" smtClean="0">
                          <a:solidFill>
                            <a:srgbClr val="002060"/>
                          </a:solidFill>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18103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0"/>
            <a:ext cx="5986466" cy="1207481"/>
            <a:chOff x="-632751" y="-5892"/>
            <a:chExt cx="3770614" cy="1207481"/>
          </a:xfrm>
        </p:grpSpPr>
        <p:sp>
          <p:nvSpPr>
            <p:cNvPr id="28" name="Flowchart: Terminator 27">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29" name="Picture 28">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632751" y="-5892"/>
              <a:ext cx="917905" cy="1207481"/>
            </a:xfrm>
            <a:prstGeom prst="rect">
              <a:avLst/>
            </a:prstGeom>
          </p:spPr>
        </p:pic>
      </p:grpSp>
      <p:sp>
        <p:nvSpPr>
          <p:cNvPr id="31" name="Rectangle: Rounded Corners 7">
            <a:extLst>
              <a:ext uri="{FF2B5EF4-FFF2-40B4-BE49-F238E27FC236}">
                <a16:creationId xmlns:a16="http://schemas.microsoft.com/office/drawing/2014/main" id="{9C8CB8A0-CA76-4A71-B990-0741CE8ED4AB}"/>
              </a:ext>
            </a:extLst>
          </p:cNvPr>
          <p:cNvSpPr/>
          <p:nvPr/>
        </p:nvSpPr>
        <p:spPr>
          <a:xfrm>
            <a:off x="2310447" y="1347347"/>
            <a:ext cx="1947228" cy="70552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9Slide03 SFU Futura_12" panose="00000400000000000000" pitchFamily="2" charset="0"/>
                <a:cs typeface="Arial" panose="020B0604020202020204" pitchFamily="34" charset="0"/>
              </a:rPr>
              <a:t>Địa</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hình</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7170" name="Picture 2" descr="산 벡터 일러스트 레이션 png보기 이미지 _사진 611083720 무료 다운로드_lovepik.com"/>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7093" r="94419">
                        <a14:foregroundMark x1="7209" y1="61628" x2="7209" y2="61628"/>
                        <a14:foregroundMark x1="94419" y1="62442" x2="94419" y2="62442"/>
                      </a14:backgroundRemoval>
                    </a14:imgEffect>
                  </a14:imgLayer>
                </a14:imgProps>
              </a:ext>
              <a:ext uri="{28A0092B-C50C-407E-A947-70E740481C1C}">
                <a14:useLocalDpi xmlns:a14="http://schemas.microsoft.com/office/drawing/2010/main" val="0"/>
              </a:ext>
            </a:extLst>
          </a:blip>
          <a:srcRect l="5078" t="19574" r="3353" b="17112"/>
          <a:stretch/>
        </p:blipFill>
        <p:spPr bwMode="auto">
          <a:xfrm>
            <a:off x="769785" y="1026458"/>
            <a:ext cx="1713761" cy="1184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1991466571"/>
              </p:ext>
            </p:extLst>
          </p:nvPr>
        </p:nvGraphicFramePr>
        <p:xfrm>
          <a:off x="92495" y="2276103"/>
          <a:ext cx="6383131" cy="420624"/>
        </p:xfrm>
        <a:graphic>
          <a:graphicData uri="http://schemas.openxmlformats.org/drawingml/2006/table">
            <a:tbl>
              <a:tblPr>
                <a:tableStyleId>{5C22544A-7EE6-4342-B048-85BDC9FD1C3A}</a:tableStyleId>
              </a:tblPr>
              <a:tblGrid>
                <a:gridCol w="6383131">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effectLst/>
                          <a:latin typeface="#9Slide03 SFU Futura_12" panose="020B0604020202020204" charset="0"/>
                        </a:rPr>
                        <a:t> </a:t>
                      </a:r>
                      <a:r>
                        <a:rPr lang="en-US" sz="2400" b="1" dirty="0" err="1" smtClean="0">
                          <a:solidFill>
                            <a:schemeClr val="tx1"/>
                          </a:solidFill>
                          <a:effectLst/>
                          <a:latin typeface="#9Slide03 SFU Futura_12" panose="020B0604020202020204" charset="0"/>
                        </a:rPr>
                        <a:t>Dạng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địa</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hình</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chính</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đồng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bằng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và</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miền</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núi</a:t>
                      </a:r>
                      <a:endParaRPr lang="en-US" sz="2000" b="1" dirty="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58099930"/>
              </p:ext>
            </p:extLst>
          </p:nvPr>
        </p:nvGraphicFramePr>
        <p:xfrm>
          <a:off x="-99977" y="2764658"/>
          <a:ext cx="4357652" cy="841248"/>
        </p:xfrm>
        <a:graphic>
          <a:graphicData uri="http://schemas.openxmlformats.org/drawingml/2006/table">
            <a:tbl>
              <a:tblPr>
                <a:tableStyleId>{5C22544A-7EE6-4342-B048-85BDC9FD1C3A}</a:tableStyleId>
              </a:tblPr>
              <a:tblGrid>
                <a:gridCol w="4357652">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Tây</a:t>
                      </a:r>
                      <a:r>
                        <a:rPr lang="en-US" sz="2400" b="1" baseline="0" dirty="0" smtClean="0">
                          <a:solidFill>
                            <a:srgbClr val="002060"/>
                          </a:solidFill>
                          <a:effectLst/>
                          <a:latin typeface="#9Slide03 SFU Futura_12" panose="020B0604020202020204" charset="0"/>
                        </a:rPr>
                        <a:t> sang </a:t>
                      </a:r>
                      <a:r>
                        <a:rPr lang="en-US" sz="2400" b="1" baseline="0" dirty="0" err="1" smtClean="0">
                          <a:solidFill>
                            <a:srgbClr val="002060"/>
                          </a:solidFill>
                          <a:effectLst/>
                          <a:latin typeface="#9Slide03 SFU Futura_12" panose="020B0604020202020204" charset="0"/>
                        </a:rPr>
                        <a:t>đông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Đồng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bằng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chiếm</a:t>
                      </a:r>
                      <a:r>
                        <a:rPr lang="en-US" sz="2400" b="1" baseline="0" dirty="0" smtClean="0">
                          <a:solidFill>
                            <a:srgbClr val="002060"/>
                          </a:solidFill>
                          <a:effectLst/>
                          <a:latin typeface="#9Slide03 SFU Futura_12" panose="020B0604020202020204" charset="0"/>
                        </a:rPr>
                        <a:t> 2/3 </a:t>
                      </a:r>
                      <a:r>
                        <a:rPr lang="en-US" sz="2400" b="1" baseline="0" dirty="0" err="1" smtClean="0">
                          <a:solidFill>
                            <a:srgbClr val="002060"/>
                          </a:solidFill>
                          <a:effectLst/>
                          <a:latin typeface="#9Slide03 SFU Futura_12" panose="020B0604020202020204" charset="0"/>
                        </a:rPr>
                        <a:t>diện</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tích</a:t>
                      </a:r>
                      <a:endParaRPr lang="en-US" sz="2000" b="1" dirty="0">
                        <a:solidFill>
                          <a:srgbClr val="002060"/>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120970931"/>
              </p:ext>
            </p:extLst>
          </p:nvPr>
        </p:nvGraphicFramePr>
        <p:xfrm>
          <a:off x="1465005" y="4217646"/>
          <a:ext cx="4707410" cy="771144"/>
        </p:xfrm>
        <a:graphic>
          <a:graphicData uri="http://schemas.openxmlformats.org/drawingml/2006/table">
            <a:tbl>
              <a:tblPr>
                <a:tableStyleId>{5C22544A-7EE6-4342-B048-85BDC9FD1C3A}</a:tableStyleId>
              </a:tblPr>
              <a:tblGrid>
                <a:gridCol w="4707410">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Phía</a:t>
                      </a:r>
                      <a:r>
                        <a:rPr lang="en-US" sz="2400" b="1" baseline="0"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Bắc</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và</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trung</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tâm</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Núi</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già</a:t>
                      </a:r>
                      <a:r>
                        <a:rPr lang="en-US" sz="2400" b="1" baseline="0" dirty="0" smtClean="0">
                          <a:solidFill>
                            <a:srgbClr val="002060"/>
                          </a:solidFill>
                          <a:effectLst/>
                          <a:latin typeface="#9Slide03 SFU Futura_12" panose="020B0604020202020204" charset="0"/>
                        </a:rPr>
                        <a:t> </a:t>
                      </a:r>
                      <a:r>
                        <a:rPr lang="en-US" sz="2000" b="1" baseline="0" dirty="0" smtClean="0">
                          <a:solidFill>
                            <a:srgbClr val="002060"/>
                          </a:solidFill>
                          <a:effectLst/>
                          <a:latin typeface="#9Slide03 SFU Futura_12" panose="020B0604020202020204" charset="0"/>
                        </a:rPr>
                        <a:t>(</a:t>
                      </a:r>
                      <a:r>
                        <a:rPr lang="en-US" sz="2000" b="1" baseline="0" dirty="0" err="1" smtClean="0">
                          <a:solidFill>
                            <a:srgbClr val="002060"/>
                          </a:solidFill>
                          <a:effectLst/>
                          <a:latin typeface="#9Slide03 SFU Futura_12" panose="020B0604020202020204" charset="0"/>
                        </a:rPr>
                        <a:t>độ</a:t>
                      </a:r>
                      <a:r>
                        <a:rPr lang="en-US" sz="2000" b="1" baseline="0" dirty="0" smtClean="0">
                          <a:solidFill>
                            <a:srgbClr val="002060"/>
                          </a:solidFill>
                          <a:effectLst/>
                          <a:latin typeface="#9Slide03 SFU Futura_12" panose="020B0604020202020204" charset="0"/>
                        </a:rPr>
                        <a:t> </a:t>
                      </a:r>
                      <a:r>
                        <a:rPr lang="en-US" sz="2000" b="1" baseline="0" dirty="0" err="1" smtClean="0">
                          <a:solidFill>
                            <a:srgbClr val="002060"/>
                          </a:solidFill>
                          <a:effectLst/>
                          <a:latin typeface="#9Slide03 SFU Futura_12" panose="020B0604020202020204" charset="0"/>
                        </a:rPr>
                        <a:t>cao</a:t>
                      </a:r>
                      <a:r>
                        <a:rPr lang="en-US" sz="2000" b="1" baseline="0" dirty="0" smtClean="0">
                          <a:solidFill>
                            <a:srgbClr val="002060"/>
                          </a:solidFill>
                          <a:effectLst/>
                          <a:latin typeface="#9Slide03 SFU Futura_12" panose="020B0604020202020204" charset="0"/>
                        </a:rPr>
                        <a:t> </a:t>
                      </a:r>
                      <a:r>
                        <a:rPr lang="en-US" sz="2000" b="1" baseline="0" dirty="0" err="1" smtClean="0">
                          <a:solidFill>
                            <a:srgbClr val="002060"/>
                          </a:solidFill>
                          <a:effectLst/>
                          <a:latin typeface="#9Slide03 SFU Futura_12" panose="020B0604020202020204" charset="0"/>
                        </a:rPr>
                        <a:t>trung</a:t>
                      </a:r>
                      <a:r>
                        <a:rPr lang="en-US" sz="2000" b="1" baseline="0" dirty="0" smtClean="0">
                          <a:solidFill>
                            <a:srgbClr val="002060"/>
                          </a:solidFill>
                          <a:effectLst/>
                          <a:latin typeface="#9Slide03 SFU Futura_12" panose="020B0604020202020204" charset="0"/>
                        </a:rPr>
                        <a:t> </a:t>
                      </a:r>
                      <a:r>
                        <a:rPr lang="en-US" sz="2000" b="1" baseline="0" dirty="0" err="1" smtClean="0">
                          <a:solidFill>
                            <a:srgbClr val="002060"/>
                          </a:solidFill>
                          <a:effectLst/>
                          <a:latin typeface="#9Slide03 SFU Futura_12" panose="020B0604020202020204" charset="0"/>
                        </a:rPr>
                        <a:t>bình</a:t>
                      </a:r>
                      <a:r>
                        <a:rPr lang="en-US" sz="2000" b="1" baseline="0" dirty="0" smtClean="0">
                          <a:solidFill>
                            <a:srgbClr val="002060"/>
                          </a:solidFill>
                          <a:effectLst/>
                          <a:latin typeface="#9Slide03 SFU Futura_12" panose="020B0604020202020204" charset="0"/>
                        </a:rPr>
                        <a:t> </a:t>
                      </a:r>
                      <a:r>
                        <a:rPr lang="en-US" sz="2000" b="1" baseline="0" dirty="0" err="1" smtClean="0">
                          <a:solidFill>
                            <a:srgbClr val="002060"/>
                          </a:solidFill>
                          <a:effectLst/>
                          <a:latin typeface="#9Slide03 SFU Futura_12" panose="020B0604020202020204" charset="0"/>
                        </a:rPr>
                        <a:t>hoặc</a:t>
                      </a:r>
                      <a:r>
                        <a:rPr lang="en-US" sz="2000" b="1" baseline="0" dirty="0" smtClean="0">
                          <a:solidFill>
                            <a:srgbClr val="002060"/>
                          </a:solidFill>
                          <a:effectLst/>
                          <a:latin typeface="#9Slide03 SFU Futura_12" panose="020B0604020202020204" charset="0"/>
                        </a:rPr>
                        <a:t> </a:t>
                      </a:r>
                      <a:r>
                        <a:rPr lang="en-US" sz="2000" b="1" baseline="0" dirty="0" err="1" smtClean="0">
                          <a:solidFill>
                            <a:srgbClr val="002060"/>
                          </a:solidFill>
                          <a:effectLst/>
                          <a:latin typeface="#9Slide03 SFU Futura_12" panose="020B0604020202020204" charset="0"/>
                        </a:rPr>
                        <a:t>thấp</a:t>
                      </a:r>
                      <a:r>
                        <a:rPr lang="en-US" sz="2000" b="1" baseline="0" dirty="0" smtClean="0">
                          <a:solidFill>
                            <a:srgbClr val="002060"/>
                          </a:solidFill>
                          <a:effectLst/>
                          <a:latin typeface="#9Slide03 SFU Futura_12" panose="020B0604020202020204" charset="0"/>
                        </a:rPr>
                        <a:t>)</a:t>
                      </a:r>
                      <a:endParaRPr lang="en-US" sz="1800" b="1" dirty="0">
                        <a:solidFill>
                          <a:srgbClr val="002060"/>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564299057"/>
              </p:ext>
            </p:extLst>
          </p:nvPr>
        </p:nvGraphicFramePr>
        <p:xfrm>
          <a:off x="-20676" y="5890229"/>
          <a:ext cx="4878422" cy="420624"/>
        </p:xfrm>
        <a:graphic>
          <a:graphicData uri="http://schemas.openxmlformats.org/drawingml/2006/table">
            <a:tbl>
              <a:tblPr>
                <a:tableStyleId>{5C22544A-7EE6-4342-B048-85BDC9FD1C3A}</a:tableStyleId>
              </a:tblPr>
              <a:tblGrid>
                <a:gridCol w="4878422">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solidFill>
                            <a:srgbClr val="002060"/>
                          </a:solidFill>
                          <a:effectLst/>
                          <a:latin typeface="#9Slide03 SFU Futura_12" panose="020B0604020202020204" charset="0"/>
                        </a:rPr>
                        <a:t>Phía</a:t>
                      </a:r>
                      <a:r>
                        <a:rPr lang="en-US" sz="2400" b="1" baseline="0" dirty="0" smtClean="0">
                          <a:solidFill>
                            <a:srgbClr val="002060"/>
                          </a:solidFill>
                          <a:effectLst/>
                          <a:latin typeface="#9Slide03 SFU Futura_12" panose="020B0604020202020204" charset="0"/>
                        </a:rPr>
                        <a:t> </a:t>
                      </a:r>
                      <a:r>
                        <a:rPr lang="en-US" sz="2400" b="1" dirty="0" smtClean="0">
                          <a:solidFill>
                            <a:srgbClr val="002060"/>
                          </a:solidFill>
                          <a:effectLst/>
                          <a:latin typeface="#9Slide03 SFU Futura_12" panose="020B0604020202020204" charset="0"/>
                        </a:rPr>
                        <a:t>Nam</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Núi</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trẻ</a:t>
                      </a:r>
                      <a:r>
                        <a:rPr lang="en-US" sz="2400" b="1" baseline="0" dirty="0" smtClean="0">
                          <a:solidFill>
                            <a:srgbClr val="002060"/>
                          </a:solidFill>
                          <a:effectLst/>
                          <a:latin typeface="#9Slide03 SFU Futura_12" panose="020B0604020202020204" charset="0"/>
                        </a:rPr>
                        <a:t> (</a:t>
                      </a:r>
                      <a:r>
                        <a:rPr lang="en-US" sz="2400" b="1" baseline="0" dirty="0" err="1" smtClean="0">
                          <a:solidFill>
                            <a:srgbClr val="002060"/>
                          </a:solidFill>
                          <a:effectLst/>
                          <a:latin typeface="#9Slide03 SFU Futura_12" panose="020B0604020202020204" charset="0"/>
                        </a:rPr>
                        <a:t>dưới</a:t>
                      </a:r>
                      <a:r>
                        <a:rPr lang="en-US" sz="2400" b="1" baseline="0" dirty="0" smtClean="0">
                          <a:solidFill>
                            <a:srgbClr val="002060"/>
                          </a:solidFill>
                          <a:effectLst/>
                          <a:latin typeface="#9Slide03 SFU Futura_12" panose="020B0604020202020204" charset="0"/>
                        </a:rPr>
                        <a:t> 2000m)</a:t>
                      </a:r>
                      <a:endParaRPr lang="en-US" sz="2000" b="1" dirty="0">
                        <a:solidFill>
                          <a:srgbClr val="002060"/>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7172" name="Picture 4" descr="Forest Yellow Mountains Clipart, Green, Snow Mountain, Mountain PNG  Transparent Clipart Image and PSD File for Free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4831432" y="5274452"/>
            <a:ext cx="1275873" cy="12758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by Allison Janousek on Rocks in 2021 | Cartoon clip art, Clip art,  Mountain clipar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809" b="91702" l="7111" r="92000">
                        <a14:foregroundMark x1="38667" y1="59149" x2="38667" y2="59149"/>
                        <a14:foregroundMark x1="92444" y1="67447" x2="92444" y2="67447"/>
                        <a14:foregroundMark x1="7333" y1="65957" x2="7333" y2="65957"/>
                        <a14:foregroundMark x1="41778" y1="91702" x2="61778" y2="91489"/>
                      </a14:backgroundRemoval>
                    </a14:imgEffect>
                  </a14:imgLayer>
                </a14:imgProps>
              </a:ext>
              <a:ext uri="{28A0092B-C50C-407E-A947-70E740481C1C}">
                <a14:useLocalDpi xmlns:a14="http://schemas.microsoft.com/office/drawing/2010/main" val="0"/>
              </a:ext>
            </a:extLst>
          </a:blip>
          <a:srcRect t="52766" b="5425"/>
          <a:stretch/>
        </p:blipFill>
        <p:spPr bwMode="auto">
          <a:xfrm>
            <a:off x="4046029" y="2758101"/>
            <a:ext cx="2328614" cy="10168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loping hill icon in flat style Royalty Free Vector Imag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4325" t="31564" r="14970" b="42601"/>
          <a:stretch/>
        </p:blipFill>
        <p:spPr bwMode="auto">
          <a:xfrm>
            <a:off x="81180" y="4512914"/>
            <a:ext cx="2546244" cy="10048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p:cNvGraphicFramePr>
            <a:graphicFrameLocks noGrp="1"/>
          </p:cNvGraphicFramePr>
          <p:nvPr>
            <p:extLst>
              <p:ext uri="{D42A27DB-BD31-4B8C-83A1-F6EECF244321}">
                <p14:modId xmlns:p14="http://schemas.microsoft.com/office/powerpoint/2010/main" val="3758395837"/>
              </p:ext>
            </p:extLst>
          </p:nvPr>
        </p:nvGraphicFramePr>
        <p:xfrm>
          <a:off x="-212651" y="6383447"/>
          <a:ext cx="6897543" cy="350520"/>
        </p:xfrm>
        <a:graphic>
          <a:graphicData uri="http://schemas.openxmlformats.org/drawingml/2006/table">
            <a:tbl>
              <a:tblPr>
                <a:tableStyleId>{5C22544A-7EE6-4342-B048-85BDC9FD1C3A}</a:tableStyleId>
              </a:tblPr>
              <a:tblGrid>
                <a:gridCol w="6897543">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solidFill>
                            <a:srgbClr val="2B8D3A"/>
                          </a:solidFill>
                          <a:effectLst/>
                          <a:latin typeface="#9Slide03 SFU Futura_12" panose="020B0604020202020204" charset="0"/>
                        </a:rPr>
                        <a:t>Dãy</a:t>
                      </a:r>
                      <a:r>
                        <a:rPr lang="en-US" sz="2000" b="1" dirty="0" smtClean="0">
                          <a:solidFill>
                            <a:srgbClr val="2B8D3A"/>
                          </a:solidFill>
                          <a:effectLst/>
                          <a:latin typeface="#9Slide03 SFU Futura_12" panose="020B0604020202020204" charset="0"/>
                        </a:rPr>
                        <a:t>:</a:t>
                      </a:r>
                      <a:r>
                        <a:rPr lang="en-US" sz="2000" b="1" baseline="0" dirty="0" smtClean="0">
                          <a:solidFill>
                            <a:srgbClr val="2B8D3A"/>
                          </a:solidFill>
                          <a:effectLst/>
                          <a:latin typeface="#9Slide03 SFU Futura_12" panose="020B0604020202020204" charset="0"/>
                        </a:rPr>
                        <a:t> </a:t>
                      </a:r>
                      <a:r>
                        <a:rPr lang="en-US" sz="2000" b="1" dirty="0" smtClean="0">
                          <a:solidFill>
                            <a:srgbClr val="2B8D3A"/>
                          </a:solidFill>
                          <a:effectLst/>
                          <a:latin typeface="#9Slide03 SFU Futura_12" panose="020B0604020202020204" charset="0"/>
                        </a:rPr>
                        <a:t>An-</a:t>
                      </a:r>
                      <a:r>
                        <a:rPr lang="en-US" sz="2000" b="1" dirty="0" err="1" smtClean="0">
                          <a:solidFill>
                            <a:srgbClr val="2B8D3A"/>
                          </a:solidFill>
                          <a:effectLst/>
                          <a:latin typeface="#9Slide03 SFU Futura_12" panose="020B0604020202020204" charset="0"/>
                        </a:rPr>
                        <a:t>pơ</a:t>
                      </a: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cao</a:t>
                      </a: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nhất</a:t>
                      </a:r>
                      <a:r>
                        <a:rPr lang="en-US" sz="2000" b="1" baseline="0" dirty="0" smtClean="0">
                          <a:solidFill>
                            <a:srgbClr val="2B8D3A"/>
                          </a:solidFill>
                          <a:effectLst/>
                          <a:latin typeface="#9Slide03 SFU Futura_12" panose="020B0604020202020204" charset="0"/>
                        </a:rPr>
                        <a:t> – 4000m)</a:t>
                      </a:r>
                      <a:r>
                        <a:rPr lang="en-US" sz="2000" b="1" dirty="0" smtClean="0">
                          <a:solidFill>
                            <a:srgbClr val="2B8D3A"/>
                          </a:solidFill>
                          <a:effectLst/>
                          <a:latin typeface="#9Slide03 SFU Futura_12" panose="020B0604020202020204" charset="0"/>
                        </a:rPr>
                        <a:t>,</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Các-pát</a:t>
                      </a:r>
                      <a:r>
                        <a:rPr lang="en-US" sz="2000" b="1" baseline="0" dirty="0" smtClean="0">
                          <a:solidFill>
                            <a:srgbClr val="2B8D3A"/>
                          </a:solidFill>
                          <a:effectLst/>
                          <a:latin typeface="#9Slide03 SFU Futura_12" panose="020B0604020202020204" charset="0"/>
                        </a:rPr>
                        <a:t>, Ban-</a:t>
                      </a:r>
                      <a:r>
                        <a:rPr lang="en-US" sz="2000" b="1" baseline="0" dirty="0" err="1" smtClean="0">
                          <a:solidFill>
                            <a:srgbClr val="2B8D3A"/>
                          </a:solidFill>
                          <a:effectLst/>
                          <a:latin typeface="#9Slide03 SFU Futura_12" panose="020B0604020202020204" charset="0"/>
                        </a:rPr>
                        <a:t>căng</a:t>
                      </a:r>
                      <a:r>
                        <a:rPr lang="en-US" sz="2000" b="1" baseline="0" dirty="0" smtClean="0">
                          <a:solidFill>
                            <a:srgbClr val="2B8D3A"/>
                          </a:solidFill>
                          <a:effectLst/>
                          <a:latin typeface="#9Slide03 SFU Futura_12" panose="020B0604020202020204" charset="0"/>
                        </a:rPr>
                        <a:t>,…</a:t>
                      </a:r>
                      <a:endParaRPr lang="en-US" sz="1800" b="1" dirty="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790476168"/>
              </p:ext>
            </p:extLst>
          </p:nvPr>
        </p:nvGraphicFramePr>
        <p:xfrm>
          <a:off x="1998300" y="4958564"/>
          <a:ext cx="3640821" cy="350520"/>
        </p:xfrm>
        <a:graphic>
          <a:graphicData uri="http://schemas.openxmlformats.org/drawingml/2006/table">
            <a:tbl>
              <a:tblPr>
                <a:tableStyleId>{5C22544A-7EE6-4342-B048-85BDC9FD1C3A}</a:tableStyleId>
              </a:tblPr>
              <a:tblGrid>
                <a:gridCol w="3640821">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solidFill>
                            <a:srgbClr val="2B8D3A"/>
                          </a:solidFill>
                          <a:effectLst/>
                          <a:latin typeface="#9Slide03 SFU Futura_12" panose="020B0604020202020204" charset="0"/>
                        </a:rPr>
                        <a:t>Dãy</a:t>
                      </a:r>
                      <a:r>
                        <a:rPr lang="en-US" sz="2000" b="1" dirty="0" smtClean="0">
                          <a:solidFill>
                            <a:srgbClr val="2B8D3A"/>
                          </a:solidFill>
                          <a:effectLst/>
                          <a:latin typeface="#9Slide03 SFU Futura_12" panose="020B0604020202020204" charset="0"/>
                        </a:rPr>
                        <a:t>:</a:t>
                      </a:r>
                      <a:r>
                        <a:rPr lang="en-US" sz="2000" b="1" baseline="0"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Xcan</a:t>
                      </a:r>
                      <a:r>
                        <a:rPr lang="en-US" sz="2000" b="1" dirty="0" smtClean="0">
                          <a:solidFill>
                            <a:srgbClr val="2B8D3A"/>
                          </a:solidFill>
                          <a:effectLst/>
                          <a:latin typeface="#9Slide03 SFU Futura_12" panose="020B0604020202020204" charset="0"/>
                        </a:rPr>
                        <a:t>-</a:t>
                      </a:r>
                      <a:r>
                        <a:rPr lang="en-US" sz="2000" b="1" dirty="0" err="1" smtClean="0">
                          <a:solidFill>
                            <a:srgbClr val="2B8D3A"/>
                          </a:solidFill>
                          <a:effectLst/>
                          <a:latin typeface="#9Slide03 SFU Futura_12" panose="020B0604020202020204" charset="0"/>
                        </a:rPr>
                        <a:t>đi</a:t>
                      </a:r>
                      <a:r>
                        <a:rPr lang="en-US" sz="2000" b="1" dirty="0" smtClean="0">
                          <a:solidFill>
                            <a:srgbClr val="2B8D3A"/>
                          </a:solidFill>
                          <a:effectLst/>
                          <a:latin typeface="#9Slide03 SFU Futura_12" panose="020B0604020202020204" charset="0"/>
                        </a:rPr>
                        <a:t>-</a:t>
                      </a:r>
                      <a:r>
                        <a:rPr lang="en-US" sz="2000" b="1" dirty="0" err="1" smtClean="0">
                          <a:solidFill>
                            <a:srgbClr val="2B8D3A"/>
                          </a:solidFill>
                          <a:effectLst/>
                          <a:latin typeface="#9Slide03 SFU Futura_12" panose="020B0604020202020204" charset="0"/>
                        </a:rPr>
                        <a:t>na</a:t>
                      </a:r>
                      <a:r>
                        <a:rPr lang="en-US" sz="2000" b="1" dirty="0" smtClean="0">
                          <a:solidFill>
                            <a:srgbClr val="2B8D3A"/>
                          </a:solidFill>
                          <a:effectLst/>
                          <a:latin typeface="#9Slide03 SFU Futura_12" panose="020B0604020202020204" charset="0"/>
                        </a:rPr>
                        <a:t>-vi,</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Uran</a:t>
                      </a:r>
                      <a:r>
                        <a:rPr lang="en-US" sz="2000" b="1" baseline="0" dirty="0" smtClean="0">
                          <a:solidFill>
                            <a:srgbClr val="2B8D3A"/>
                          </a:solidFill>
                          <a:effectLst/>
                          <a:latin typeface="#9Slide03 SFU Futura_12" panose="020B0604020202020204" charset="0"/>
                        </a:rPr>
                        <a:t>,… </a:t>
                      </a:r>
                      <a:endParaRPr lang="en-US" sz="1800" b="1" dirty="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456393565"/>
              </p:ext>
            </p:extLst>
          </p:nvPr>
        </p:nvGraphicFramePr>
        <p:xfrm>
          <a:off x="7805" y="3606780"/>
          <a:ext cx="4672272" cy="350520"/>
        </p:xfrm>
        <a:graphic>
          <a:graphicData uri="http://schemas.openxmlformats.org/drawingml/2006/table">
            <a:tbl>
              <a:tblPr>
                <a:tableStyleId>{5C22544A-7EE6-4342-B048-85BDC9FD1C3A}</a:tableStyleId>
              </a:tblPr>
              <a:tblGrid>
                <a:gridCol w="4672272">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ĐB:</a:t>
                      </a:r>
                      <a:r>
                        <a:rPr lang="en-US" sz="2000" b="1" baseline="0"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Bắc</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Âu</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Đông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Âu</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sông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Đa-nuýp</a:t>
                      </a:r>
                      <a:r>
                        <a:rPr lang="en-US" sz="2000" b="1" baseline="0" dirty="0" smtClean="0">
                          <a:solidFill>
                            <a:srgbClr val="2B8D3A"/>
                          </a:solidFill>
                          <a:effectLst/>
                          <a:latin typeface="#9Slide03 SFU Futura_12" panose="020B0604020202020204" charset="0"/>
                        </a:rPr>
                        <a:t>,… </a:t>
                      </a:r>
                      <a:endParaRPr lang="en-US" sz="1800" b="1" dirty="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5840" y="47287"/>
            <a:ext cx="5770887" cy="6310853"/>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462822266"/>
              </p:ext>
            </p:extLst>
          </p:nvPr>
        </p:nvGraphicFramePr>
        <p:xfrm>
          <a:off x="7579168" y="6383447"/>
          <a:ext cx="3224230" cy="368103"/>
        </p:xfrm>
        <a:graphic>
          <a:graphicData uri="http://schemas.openxmlformats.org/drawingml/2006/table">
            <a:tbl>
              <a:tblPr>
                <a:tableStyleId>{5C22544A-7EE6-4342-B048-85BDC9FD1C3A}</a:tableStyleId>
              </a:tblPr>
              <a:tblGrid>
                <a:gridCol w="3224230">
                  <a:extLst>
                    <a:ext uri="{9D8B030D-6E8A-4147-A177-3AD203B41FA5}">
                      <a16:colId xmlns:a16="http://schemas.microsoft.com/office/drawing/2014/main" val="4061028528"/>
                    </a:ext>
                  </a:extLst>
                </a:gridCol>
              </a:tblGrid>
              <a:tr h="368103">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163833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5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fade">
                                      <p:cBhvr>
                                        <p:cTn id="34" dur="500"/>
                                        <p:tgtEl>
                                          <p:spTgt spid="71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7172"/>
                                        </p:tgtEl>
                                        <p:attrNameLst>
                                          <p:attrName>style.visibility</p:attrName>
                                        </p:attrNameLst>
                                      </p:cBhvr>
                                      <p:to>
                                        <p:strVal val="visible"/>
                                      </p:to>
                                    </p:set>
                                    <p:animEffect transition="in" filter="fade">
                                      <p:cBhvr>
                                        <p:cTn id="47" dur="500"/>
                                        <p:tgtEl>
                                          <p:spTgt spid="71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1093989269"/>
              </p:ext>
            </p:extLst>
          </p:nvPr>
        </p:nvGraphicFramePr>
        <p:xfrm>
          <a:off x="6905348" y="6437376"/>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err="1" smtClean="0">
                          <a:effectLst/>
                          <a:latin typeface="#9Slide03 SFU Futura_12" panose="020B0604020202020204" charset="0"/>
                          <a:ea typeface="+mn-ea"/>
                        </a:rPr>
                        <a:t>Lược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đồ</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khí</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hậu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châu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2" name="Rectangle 1"/>
          <p:cNvSpPr/>
          <p:nvPr/>
        </p:nvSpPr>
        <p:spPr>
          <a:xfrm>
            <a:off x="-38105" y="1899761"/>
            <a:ext cx="6452537" cy="523220"/>
          </a:xfrm>
          <a:prstGeom prst="rect">
            <a:avLst/>
          </a:prstGeom>
        </p:spPr>
        <p:txBody>
          <a:bodyPr wrap="square">
            <a:spAutoFit/>
          </a:bodyPr>
          <a:lstStyle/>
          <a:p>
            <a:r>
              <a:rPr lang="en-US" sz="2800" b="1" dirty="0" smtClean="0">
                <a:latin typeface="#9Slide03 SFU Futura_12" panose="020B0604020202020204" charset="0"/>
              </a:rPr>
              <a:t>- </a:t>
            </a:r>
            <a:r>
              <a:rPr lang="en-US" sz="2800" b="1" dirty="0" err="1" smtClean="0">
                <a:latin typeface="#9Slide03 SFU Futura_12" panose="020B0604020202020204" charset="0"/>
              </a:rPr>
              <a:t>Phân</a:t>
            </a:r>
            <a:r>
              <a:rPr lang="en-US" sz="2800" b="1" dirty="0" smtClean="0">
                <a:latin typeface="#9Slide03 SFU Futura_12" panose="020B0604020202020204" charset="0"/>
              </a:rPr>
              <a:t> </a:t>
            </a:r>
            <a:r>
              <a:rPr lang="en-US" sz="2800" b="1" dirty="0" err="1" smtClean="0">
                <a:latin typeface="#9Slide03 SFU Futura_12" panose="020B0604020202020204" charset="0"/>
              </a:rPr>
              <a:t>hóa</a:t>
            </a:r>
            <a:r>
              <a:rPr lang="en-US" sz="2800" b="1" dirty="0" smtClean="0">
                <a:latin typeface="#9Slide03 SFU Futura_12" panose="020B0604020202020204" charset="0"/>
              </a:rPr>
              <a:t> </a:t>
            </a:r>
            <a:r>
              <a:rPr lang="en-US" sz="2800" b="1" dirty="0" err="1" smtClean="0">
                <a:latin typeface="#9Slide03 SFU Futura_12" panose="020B0604020202020204" charset="0"/>
              </a:rPr>
              <a:t>từ</a:t>
            </a:r>
            <a:r>
              <a:rPr lang="en-US" sz="2800" b="1" dirty="0" smtClean="0">
                <a:latin typeface="#9Slide03 SFU Futura_12" panose="020B0604020202020204" charset="0"/>
              </a:rPr>
              <a:t> </a:t>
            </a:r>
            <a:r>
              <a:rPr lang="en-US" sz="2800" b="1" dirty="0" err="1" smtClean="0">
                <a:latin typeface="#9Slide03 SFU Futura_12" panose="020B0604020202020204" charset="0"/>
              </a:rPr>
              <a:t>Bắc</a:t>
            </a:r>
            <a:r>
              <a:rPr lang="en-US" sz="2800" b="1" dirty="0" smtClean="0">
                <a:latin typeface="#9Slide03 SFU Futura_12" panose="020B0604020202020204" charset="0"/>
              </a:rPr>
              <a:t> – Nam, </a:t>
            </a:r>
            <a:r>
              <a:rPr lang="en-US" sz="2800" b="1" dirty="0" err="1" smtClean="0">
                <a:latin typeface="#9Slide03 SFU Futura_12" panose="020B0604020202020204" charset="0"/>
              </a:rPr>
              <a:t>Đông</a:t>
            </a:r>
            <a:r>
              <a:rPr lang="en-US" sz="2800" b="1" dirty="0" smtClean="0">
                <a:latin typeface="#9Slide03 SFU Futura_12" panose="020B0604020202020204" charset="0"/>
              </a:rPr>
              <a:t> – </a:t>
            </a:r>
            <a:r>
              <a:rPr lang="en-US" sz="2800" b="1" dirty="0" err="1" smtClean="0">
                <a:latin typeface="#9Slide03 SFU Futura_12" panose="020B0604020202020204" charset="0"/>
              </a:rPr>
              <a:t>Tây</a:t>
            </a:r>
            <a:r>
              <a:rPr lang="en-US" sz="2800" b="1" dirty="0" smtClean="0">
                <a:latin typeface="#9Slide03 SFU Futura_12" panose="020B0604020202020204" charset="0"/>
              </a:rPr>
              <a:t>:</a:t>
            </a:r>
          </a:p>
        </p:txBody>
      </p:sp>
      <p:grpSp>
        <p:nvGrpSpPr>
          <p:cNvPr id="6" name="Group 5"/>
          <p:cNvGrpSpPr/>
          <p:nvPr/>
        </p:nvGrpSpPr>
        <p:grpSpPr>
          <a:xfrm>
            <a:off x="0" y="0"/>
            <a:ext cx="5800676" cy="1207481"/>
            <a:chOff x="-632751" y="-5892"/>
            <a:chExt cx="3653593" cy="1207481"/>
          </a:xfrm>
        </p:grpSpPr>
        <p:sp>
          <p:nvSpPr>
            <p:cNvPr id="7" name="Flowchart: Terminator 6">
              <a:extLst>
                <a:ext uri="{FF2B5EF4-FFF2-40B4-BE49-F238E27FC236}">
                  <a16:creationId xmlns:a16="http://schemas.microsoft.com/office/drawing/2014/main" id="{454EC65F-9461-4D3A-AD62-5A0132ABA328}"/>
                </a:ext>
              </a:extLst>
            </p:cNvPr>
            <p:cNvSpPr/>
            <p:nvPr/>
          </p:nvSpPr>
          <p:spPr>
            <a:xfrm>
              <a:off x="-326782" y="192923"/>
              <a:ext cx="3347624"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8" name="Picture 7">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632751" y="-5892"/>
              <a:ext cx="917905" cy="1207481"/>
            </a:xfrm>
            <a:prstGeom prst="rect">
              <a:avLst/>
            </a:prstGeom>
          </p:spPr>
        </p:pic>
      </p:grpSp>
      <p:sp>
        <p:nvSpPr>
          <p:cNvPr id="9" name="Rectangle: Rounded Corners 7">
            <a:extLst>
              <a:ext uri="{FF2B5EF4-FFF2-40B4-BE49-F238E27FC236}">
                <a16:creationId xmlns:a16="http://schemas.microsoft.com/office/drawing/2014/main" id="{9C8CB8A0-CA76-4A71-B990-0741CE8ED4AB}"/>
              </a:ext>
            </a:extLst>
          </p:cNvPr>
          <p:cNvSpPr/>
          <p:nvPr/>
        </p:nvSpPr>
        <p:spPr>
          <a:xfrm>
            <a:off x="2291158" y="1078959"/>
            <a:ext cx="1947228" cy="70552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9Slide03 SFU Futura_12" panose="00000400000000000000" pitchFamily="2" charset="0"/>
                <a:cs typeface="Arial" panose="020B0604020202020204" pitchFamily="34" charset="0"/>
              </a:rPr>
              <a:t>Khí</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hậu</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10" name="Picture 2" descr="Thời Tiết Khí Hậu Khí Tượng Máy Tính Biểu Tượng Gió - mây png tải về - Miễn  phí trong suốt Khu Vực png Tải về."/>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26889" y1="30192" x2="26889" y2="30192"/>
                        <a14:foregroundMark x1="26889" y1="30192" x2="26889" y2="30192"/>
                        <a14:foregroundMark x1="25333" y1="38846" x2="25333" y2="38846"/>
                        <a14:foregroundMark x1="25000" y1="38846" x2="25000" y2="38846"/>
                        <a14:foregroundMark x1="27667" y1="20385" x2="27667" y2="20385"/>
                        <a14:foregroundMark x1="27667" y1="20385" x2="27667" y2="20385"/>
                        <a14:foregroundMark x1="33667" y1="15962" x2="33667" y2="15962"/>
                        <a14:foregroundMark x1="33667" y1="15962" x2="33667" y2="15962"/>
                        <a14:foregroundMark x1="39667" y1="13077" x2="39667" y2="13077"/>
                        <a14:foregroundMark x1="39667" y1="13077" x2="39667" y2="13077"/>
                        <a14:foregroundMark x1="45667" y1="16346" x2="45667" y2="16346"/>
                        <a14:foregroundMark x1="45667" y1="16346" x2="45667" y2="16346"/>
                        <a14:foregroundMark x1="50556" y1="19231" x2="50556" y2="19231"/>
                        <a14:foregroundMark x1="50556" y1="19231" x2="50556" y2="19231"/>
                      </a14:backgroundRemoval>
                    </a14:imgEffect>
                  </a14:imgLayer>
                </a14:imgProps>
              </a:ext>
              <a:ext uri="{28A0092B-C50C-407E-A947-70E740481C1C}">
                <a14:useLocalDpi xmlns:a14="http://schemas.microsoft.com/office/drawing/2010/main" val="0"/>
              </a:ext>
            </a:extLst>
          </a:blip>
          <a:srcRect l="20519" r="20481"/>
          <a:stretch/>
        </p:blipFill>
        <p:spPr bwMode="auto">
          <a:xfrm>
            <a:off x="1544398" y="870337"/>
            <a:ext cx="1024055" cy="10028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9505" y="-4427"/>
            <a:ext cx="6242942" cy="6475453"/>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118864857"/>
              </p:ext>
            </p:extLst>
          </p:nvPr>
        </p:nvGraphicFramePr>
        <p:xfrm>
          <a:off x="-12891" y="2522600"/>
          <a:ext cx="5838105" cy="420624"/>
        </p:xfrm>
        <a:graphic>
          <a:graphicData uri="http://schemas.openxmlformats.org/drawingml/2006/table">
            <a:tbl>
              <a:tblPr>
                <a:tableStyleId>{5C22544A-7EE6-4342-B048-85BDC9FD1C3A}</a:tableStyleId>
              </a:tblPr>
              <a:tblGrid>
                <a:gridCol w="5838105">
                  <a:extLst>
                    <a:ext uri="{9D8B030D-6E8A-4147-A177-3AD203B41FA5}">
                      <a16:colId xmlns:a16="http://schemas.microsoft.com/office/drawing/2014/main" val="4061028528"/>
                    </a:ext>
                  </a:extLst>
                </a:gridCol>
              </a:tblGrid>
              <a:tr h="386255">
                <a:tc>
                  <a:txBody>
                    <a:bodyPr/>
                    <a:lstStyle/>
                    <a:p>
                      <a:pPr marL="0" marR="0" indent="0" algn="just">
                        <a:lnSpc>
                          <a:spcPct val="115000"/>
                        </a:lnSpc>
                        <a:spcBef>
                          <a:spcPts val="0"/>
                        </a:spcBef>
                        <a:spcAft>
                          <a:spcPts val="0"/>
                        </a:spcAft>
                        <a:buFontTx/>
                        <a:buNone/>
                      </a:pPr>
                      <a:r>
                        <a:rPr lang="en-US" sz="2400" b="1" dirty="0" smtClean="0">
                          <a:solidFill>
                            <a:srgbClr val="0033CC"/>
                          </a:solidFill>
                          <a:effectLst/>
                          <a:latin typeface="#9Slide03 SFU Futura_12" panose="020B0604020202020204" charset="0"/>
                        </a:rPr>
                        <a:t>+ </a:t>
                      </a:r>
                      <a:r>
                        <a:rPr lang="en-US" sz="2400" b="1" dirty="0" err="1" smtClean="0">
                          <a:solidFill>
                            <a:srgbClr val="0033CC"/>
                          </a:solidFill>
                          <a:effectLst/>
                          <a:latin typeface="#9Slide03 SFU Futura_12" panose="020B0604020202020204" charset="0"/>
                        </a:rPr>
                        <a:t>Đới</a:t>
                      </a:r>
                      <a:r>
                        <a:rPr lang="en-US" sz="2400" b="1" dirty="0" smtClean="0">
                          <a:solidFill>
                            <a:srgbClr val="0033CC"/>
                          </a:solidFill>
                          <a:effectLst/>
                          <a:latin typeface="#9Slide03 SFU Futura_12" panose="020B0604020202020204" charset="0"/>
                        </a:rPr>
                        <a:t> KH </a:t>
                      </a:r>
                      <a:r>
                        <a:rPr lang="en-US" sz="2400" b="1" dirty="0" err="1" smtClean="0">
                          <a:solidFill>
                            <a:srgbClr val="0033CC"/>
                          </a:solidFill>
                          <a:effectLst/>
                          <a:latin typeface="#9Slide03 SFU Futura_12" panose="020B0604020202020204" charset="0"/>
                        </a:rPr>
                        <a:t>cận</a:t>
                      </a:r>
                      <a:r>
                        <a:rPr lang="en-US" sz="2400" b="1" baseline="0" dirty="0" smtClean="0">
                          <a:solidFill>
                            <a:srgbClr val="0033CC"/>
                          </a:solidFill>
                          <a:effectLst/>
                          <a:latin typeface="#9Slide03 SFU Futura_12" panose="020B0604020202020204" charset="0"/>
                        </a:rPr>
                        <a:t> </a:t>
                      </a:r>
                      <a:r>
                        <a:rPr lang="en-US" sz="2400" b="1" baseline="0" dirty="0" err="1" smtClean="0">
                          <a:solidFill>
                            <a:srgbClr val="0033CC"/>
                          </a:solidFill>
                          <a:effectLst/>
                          <a:latin typeface="#9Slide03 SFU Futura_12" panose="020B0604020202020204" charset="0"/>
                        </a:rPr>
                        <a:t>và</a:t>
                      </a:r>
                      <a:r>
                        <a:rPr lang="en-US" sz="2400" b="1" baseline="0" dirty="0" smtClean="0">
                          <a:solidFill>
                            <a:srgbClr val="0033CC"/>
                          </a:solidFill>
                          <a:effectLst/>
                          <a:latin typeface="#9Slide03 SFU Futura_12" panose="020B0604020202020204" charset="0"/>
                        </a:rPr>
                        <a:t> </a:t>
                      </a:r>
                      <a:r>
                        <a:rPr lang="en-US" sz="2400" b="1" baseline="0" dirty="0" err="1" smtClean="0">
                          <a:solidFill>
                            <a:srgbClr val="0033CC"/>
                          </a:solidFill>
                          <a:effectLst/>
                          <a:latin typeface="#9Slide03 SFU Futura_12" panose="020B0604020202020204" charset="0"/>
                        </a:rPr>
                        <a:t>cận</a:t>
                      </a:r>
                      <a:r>
                        <a:rPr lang="en-US" sz="2400" b="1" baseline="0" dirty="0" smtClean="0">
                          <a:solidFill>
                            <a:srgbClr val="0033CC"/>
                          </a:solidFill>
                          <a:effectLst/>
                          <a:latin typeface="#9Slide03 SFU Futura_12" panose="020B0604020202020204" charset="0"/>
                        </a:rPr>
                        <a:t> </a:t>
                      </a:r>
                      <a:r>
                        <a:rPr lang="en-US" sz="2400" b="1" baseline="0" dirty="0" err="1" smtClean="0">
                          <a:solidFill>
                            <a:srgbClr val="0033CC"/>
                          </a:solidFill>
                          <a:effectLst/>
                          <a:latin typeface="#9Slide03 SFU Futura_12" panose="020B0604020202020204" charset="0"/>
                        </a:rPr>
                        <a:t>cực</a:t>
                      </a:r>
                      <a:r>
                        <a:rPr lang="en-US" sz="2400" b="1" baseline="0" dirty="0" smtClean="0">
                          <a:solidFill>
                            <a:schemeClr val="tx1"/>
                          </a:solidFill>
                          <a:effectLst/>
                          <a:latin typeface="#9Slide03 SFU Futura_12" panose="020B0604020202020204" charset="0"/>
                        </a:rPr>
                        <a:t>: </a:t>
                      </a:r>
                      <a:r>
                        <a:rPr lang="en-US" sz="2400" b="1" dirty="0" err="1" smtClean="0">
                          <a:effectLst/>
                          <a:latin typeface="#9Slide03 SFU Futura_12" panose="020B0604020202020204" charset="0"/>
                          <a:ea typeface="Tahoma" panose="020B0604030504040204" pitchFamily="34" charset="0"/>
                        </a:rPr>
                        <a:t>giá</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lạnh</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ít</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mưa</a:t>
                      </a:r>
                      <a:r>
                        <a:rPr lang="en-US" sz="2400" b="1" baseline="0" dirty="0" smtClean="0">
                          <a:effectLst/>
                          <a:latin typeface="#9Slide03 SFU Futura_12" panose="020B0604020202020204" charset="0"/>
                          <a:ea typeface="Tahoma" panose="020B0604030504040204" pitchFamily="34" charset="0"/>
                        </a:rPr>
                        <a:t>.</a:t>
                      </a:r>
                      <a:endParaRPr lang="en-US" sz="24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062910728"/>
              </p:ext>
            </p:extLst>
          </p:nvPr>
        </p:nvGraphicFramePr>
        <p:xfrm>
          <a:off x="-12753" y="3072026"/>
          <a:ext cx="6186490" cy="1742789"/>
        </p:xfrm>
        <a:graphic>
          <a:graphicData uri="http://schemas.openxmlformats.org/drawingml/2006/table">
            <a:tbl>
              <a:tblPr>
                <a:tableStyleId>{5C22544A-7EE6-4342-B048-85BDC9FD1C3A}</a:tableStyleId>
              </a:tblPr>
              <a:tblGrid>
                <a:gridCol w="6186490">
                  <a:extLst>
                    <a:ext uri="{9D8B030D-6E8A-4147-A177-3AD203B41FA5}">
                      <a16:colId xmlns:a16="http://schemas.microsoft.com/office/drawing/2014/main" val="4061028528"/>
                    </a:ext>
                  </a:extLst>
                </a:gridCol>
              </a:tblGrid>
              <a:tr h="1742789">
                <a:tc>
                  <a:txBody>
                    <a:bodyPr/>
                    <a:lstStyle/>
                    <a:p>
                      <a:pPr marL="0" marR="0" indent="0" algn="just">
                        <a:lnSpc>
                          <a:spcPct val="115000"/>
                        </a:lnSpc>
                        <a:spcBef>
                          <a:spcPts val="0"/>
                        </a:spcBef>
                        <a:spcAft>
                          <a:spcPts val="0"/>
                        </a:spcAft>
                        <a:buFontTx/>
                        <a:buNone/>
                      </a:pPr>
                      <a:r>
                        <a:rPr lang="en-US" sz="2400" b="1" dirty="0" smtClean="0">
                          <a:solidFill>
                            <a:srgbClr val="0033CC"/>
                          </a:solidFill>
                          <a:effectLst/>
                          <a:latin typeface="#9Slide03 SFU Futura_12" panose="020B0604020202020204" charset="0"/>
                        </a:rPr>
                        <a:t>+ </a:t>
                      </a:r>
                      <a:r>
                        <a:rPr lang="en-US" sz="2400" b="1" dirty="0" err="1" smtClean="0">
                          <a:solidFill>
                            <a:srgbClr val="0033CC"/>
                          </a:solidFill>
                          <a:effectLst/>
                          <a:latin typeface="#9Slide03 SFU Futura_12" panose="020B0604020202020204" charset="0"/>
                        </a:rPr>
                        <a:t>Đới</a:t>
                      </a:r>
                      <a:r>
                        <a:rPr lang="en-US" sz="2400" b="1" dirty="0" smtClean="0">
                          <a:solidFill>
                            <a:srgbClr val="0033CC"/>
                          </a:solidFill>
                          <a:effectLst/>
                          <a:latin typeface="#9Slide03 SFU Futura_12" panose="020B0604020202020204" charset="0"/>
                        </a:rPr>
                        <a:t> KH </a:t>
                      </a:r>
                      <a:r>
                        <a:rPr lang="en-US" sz="2400" b="1" dirty="0" err="1" smtClean="0">
                          <a:solidFill>
                            <a:srgbClr val="0033CC"/>
                          </a:solidFill>
                          <a:effectLst/>
                          <a:latin typeface="#9Slide03 SFU Futura_12" panose="020B0604020202020204" charset="0"/>
                        </a:rPr>
                        <a:t>ôn</a:t>
                      </a:r>
                      <a:r>
                        <a:rPr lang="en-US" sz="2400" b="1" baseline="0" dirty="0" smtClean="0">
                          <a:solidFill>
                            <a:srgbClr val="0033CC"/>
                          </a:solidFill>
                          <a:effectLst/>
                          <a:latin typeface="#9Slide03 SFU Futura_12" panose="020B0604020202020204" charset="0"/>
                        </a:rPr>
                        <a:t> </a:t>
                      </a:r>
                      <a:r>
                        <a:rPr lang="en-US" sz="2400" b="1" baseline="0" dirty="0" err="1" smtClean="0">
                          <a:solidFill>
                            <a:srgbClr val="0033CC"/>
                          </a:solidFill>
                          <a:effectLst/>
                          <a:latin typeface="#9Slide03 SFU Futura_12" panose="020B0604020202020204" charset="0"/>
                        </a:rPr>
                        <a:t>đới</a:t>
                      </a:r>
                      <a:r>
                        <a:rPr lang="en-US" sz="2400" b="1" baseline="0" dirty="0" smtClean="0">
                          <a:solidFill>
                            <a:srgbClr val="0033CC"/>
                          </a:solidFill>
                          <a:effectLst/>
                          <a:latin typeface="#9Slide03 SFU Futura_12" panose="020B0604020202020204" charset="0"/>
                        </a:rPr>
                        <a:t>:</a:t>
                      </a:r>
                    </a:p>
                    <a:p>
                      <a:pPr marL="342900" marR="0" indent="-342900" algn="just">
                        <a:lnSpc>
                          <a:spcPct val="115000"/>
                        </a:lnSpc>
                        <a:spcBef>
                          <a:spcPts val="0"/>
                        </a:spcBef>
                        <a:spcAft>
                          <a:spcPts val="0"/>
                        </a:spcAft>
                        <a:buFont typeface="Wingdings" panose="05000000000000000000" pitchFamily="2" charset="2"/>
                        <a:buChar char="§"/>
                      </a:pPr>
                      <a:r>
                        <a:rPr lang="en-US" sz="2000" b="1" baseline="0" dirty="0" smtClean="0">
                          <a:solidFill>
                            <a:srgbClr val="2B8D3A"/>
                          </a:solidFill>
                          <a:effectLst/>
                          <a:latin typeface="#9Slide03 SFU Futura_12" panose="020B0604020202020204" charset="0"/>
                          <a:ea typeface="Tahoma" panose="020B0604030504040204" pitchFamily="34" charset="0"/>
                        </a:rPr>
                        <a:t>ÔĐ </a:t>
                      </a:r>
                      <a:r>
                        <a:rPr lang="en-US" sz="2000" b="1" baseline="0" dirty="0" err="1" smtClean="0">
                          <a:solidFill>
                            <a:srgbClr val="2B8D3A"/>
                          </a:solidFill>
                          <a:effectLst/>
                          <a:latin typeface="#9Slide03 SFU Futura_12" panose="020B0604020202020204" charset="0"/>
                          <a:ea typeface="Tahoma" panose="020B0604030504040204" pitchFamily="34" charset="0"/>
                        </a:rPr>
                        <a:t>hải</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dương</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đông</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ấm</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hạ</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mát</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mưa</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quanh</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năm</a:t>
                      </a:r>
                      <a:r>
                        <a:rPr lang="en-US" sz="2000" b="1" baseline="0" dirty="0" smtClean="0">
                          <a:solidFill>
                            <a:srgbClr val="2B8D3A"/>
                          </a:solidFill>
                          <a:effectLst/>
                          <a:latin typeface="#9Slide03 SFU Futura_12" panose="020B0604020202020204" charset="0"/>
                          <a:ea typeface="Tahoma" panose="020B0604030504040204" pitchFamily="34" charset="0"/>
                        </a:rPr>
                        <a:t>.</a:t>
                      </a:r>
                    </a:p>
                    <a:p>
                      <a:pPr marL="342900" marR="0" indent="-342900" algn="just">
                        <a:lnSpc>
                          <a:spcPct val="115000"/>
                        </a:lnSpc>
                        <a:spcBef>
                          <a:spcPts val="0"/>
                        </a:spcBef>
                        <a:spcAft>
                          <a:spcPts val="0"/>
                        </a:spcAft>
                        <a:buFont typeface="Wingdings" panose="05000000000000000000" pitchFamily="2" charset="2"/>
                        <a:buChar char="§"/>
                      </a:pPr>
                      <a:r>
                        <a:rPr lang="en-US" sz="2000" b="1" baseline="0" dirty="0" smtClean="0">
                          <a:solidFill>
                            <a:srgbClr val="2B8D3A"/>
                          </a:solidFill>
                          <a:effectLst/>
                          <a:latin typeface="#9Slide03 SFU Futura_12" panose="020B0604020202020204" charset="0"/>
                          <a:ea typeface="Tahoma" panose="020B0604030504040204" pitchFamily="34" charset="0"/>
                        </a:rPr>
                        <a:t>ÔĐ </a:t>
                      </a:r>
                      <a:r>
                        <a:rPr lang="en-US" sz="2000" b="1" baseline="0" dirty="0" err="1" smtClean="0">
                          <a:solidFill>
                            <a:srgbClr val="2B8D3A"/>
                          </a:solidFill>
                          <a:effectLst/>
                          <a:latin typeface="#9Slide03 SFU Futura_12" panose="020B0604020202020204" charset="0"/>
                          <a:ea typeface="Tahoma" panose="020B0604030504040204" pitchFamily="34" charset="0"/>
                        </a:rPr>
                        <a:t>lục</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địa</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đông</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lạnh</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khô</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hạ</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nóng</a:t>
                      </a:r>
                      <a:r>
                        <a:rPr lang="en-US" sz="2000" b="1" baseline="0" dirty="0" smtClean="0">
                          <a:solidFill>
                            <a:srgbClr val="2B8D3A"/>
                          </a:solidFill>
                          <a:effectLst/>
                          <a:latin typeface="#9Slide03 SFU Futura_12" panose="020B0604020202020204" charset="0"/>
                          <a:ea typeface="Tahoma" panose="020B0604030504040204" pitchFamily="34" charset="0"/>
                        </a:rPr>
                        <a:t> </a:t>
                      </a:r>
                      <a:r>
                        <a:rPr lang="en-US" sz="2000" b="1" baseline="0" dirty="0" err="1" smtClean="0">
                          <a:solidFill>
                            <a:srgbClr val="2B8D3A"/>
                          </a:solidFill>
                          <a:effectLst/>
                          <a:latin typeface="#9Slide03 SFU Futura_12" panose="020B0604020202020204" charset="0"/>
                          <a:ea typeface="Tahoma" panose="020B0604030504040204" pitchFamily="34" charset="0"/>
                        </a:rPr>
                        <a:t>ẩm</a:t>
                      </a:r>
                      <a:r>
                        <a:rPr lang="en-US" sz="2000" b="1" baseline="0" dirty="0" smtClean="0">
                          <a:solidFill>
                            <a:srgbClr val="2B8D3A"/>
                          </a:solidFill>
                          <a:effectLst/>
                          <a:latin typeface="#9Slide03 SFU Futura_12" panose="020B0604020202020204" charset="0"/>
                          <a:ea typeface="Tahoma" panose="020B0604030504040204" pitchFamily="34" charset="0"/>
                        </a:rPr>
                        <a:t>.</a:t>
                      </a:r>
                    </a:p>
                    <a:p>
                      <a:pPr marL="0" marR="0" indent="0" algn="just">
                        <a:lnSpc>
                          <a:spcPct val="115000"/>
                        </a:lnSpc>
                        <a:spcBef>
                          <a:spcPts val="0"/>
                        </a:spcBef>
                        <a:spcAft>
                          <a:spcPts val="0"/>
                        </a:spcAft>
                        <a:buFontTx/>
                        <a:buNone/>
                      </a:pPr>
                      <a:endParaRPr lang="en-US" sz="20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278023698"/>
              </p:ext>
            </p:extLst>
          </p:nvPr>
        </p:nvGraphicFramePr>
        <p:xfrm>
          <a:off x="-38105" y="4486339"/>
          <a:ext cx="5749603" cy="1261872"/>
        </p:xfrm>
        <a:graphic>
          <a:graphicData uri="http://schemas.openxmlformats.org/drawingml/2006/table">
            <a:tbl>
              <a:tblPr>
                <a:tableStyleId>{5C22544A-7EE6-4342-B048-85BDC9FD1C3A}</a:tableStyleId>
              </a:tblPr>
              <a:tblGrid>
                <a:gridCol w="5749603">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33CC"/>
                          </a:solidFill>
                          <a:effectLst/>
                          <a:latin typeface="#9Slide03 SFU Futura_12" panose="020B0604020202020204" charset="0"/>
                        </a:rPr>
                        <a:t>+ </a:t>
                      </a:r>
                      <a:r>
                        <a:rPr lang="en-US" sz="2400" b="1" dirty="0" err="1" smtClean="0">
                          <a:solidFill>
                            <a:srgbClr val="0033CC"/>
                          </a:solidFill>
                          <a:effectLst/>
                          <a:latin typeface="#9Slide03 SFU Futura_12" panose="020B0604020202020204" charset="0"/>
                        </a:rPr>
                        <a:t>Đới</a:t>
                      </a:r>
                      <a:r>
                        <a:rPr lang="en-US" sz="2400" b="1" dirty="0" smtClean="0">
                          <a:solidFill>
                            <a:srgbClr val="0033CC"/>
                          </a:solidFill>
                          <a:effectLst/>
                          <a:latin typeface="#9Slide03 SFU Futura_12" panose="020B0604020202020204" charset="0"/>
                        </a:rPr>
                        <a:t> KH </a:t>
                      </a:r>
                      <a:r>
                        <a:rPr lang="en-US" sz="2400" b="1" dirty="0" err="1" smtClean="0">
                          <a:solidFill>
                            <a:srgbClr val="0033CC"/>
                          </a:solidFill>
                          <a:effectLst/>
                          <a:latin typeface="#9Slide03 SFU Futura_12" panose="020B0604020202020204" charset="0"/>
                        </a:rPr>
                        <a:t>cận</a:t>
                      </a:r>
                      <a:r>
                        <a:rPr lang="en-US" sz="2400" b="1" baseline="0" dirty="0" smtClean="0">
                          <a:solidFill>
                            <a:srgbClr val="0033CC"/>
                          </a:solidFill>
                          <a:effectLst/>
                          <a:latin typeface="#9Slide03 SFU Futura_12" panose="020B0604020202020204" charset="0"/>
                        </a:rPr>
                        <a:t> </a:t>
                      </a:r>
                      <a:r>
                        <a:rPr lang="en-US" sz="2400" b="1" baseline="0" dirty="0" err="1" smtClean="0">
                          <a:solidFill>
                            <a:srgbClr val="0033CC"/>
                          </a:solidFill>
                          <a:effectLst/>
                          <a:latin typeface="#9Slide03 SFU Futura_12" panose="020B0604020202020204" charset="0"/>
                        </a:rPr>
                        <a:t>nhiệt</a:t>
                      </a:r>
                      <a:r>
                        <a:rPr lang="en-US" sz="2400" b="1" baseline="0" dirty="0" smtClean="0">
                          <a:solidFill>
                            <a:schemeClr val="tx1"/>
                          </a:solidFill>
                          <a:effectLst/>
                          <a:latin typeface="#9Slide03 SFU Futura_12" panose="020B0604020202020204" charset="0"/>
                        </a:rPr>
                        <a:t>: </a:t>
                      </a:r>
                      <a:r>
                        <a:rPr lang="en-US" sz="2400" b="1" dirty="0" err="1" smtClean="0">
                          <a:effectLst/>
                          <a:latin typeface="#9Slide03 SFU Futura_12" panose="020B0604020202020204" charset="0"/>
                          <a:ea typeface="Tahoma" panose="020B0604030504040204" pitchFamily="34" charset="0"/>
                        </a:rPr>
                        <a:t>kiểu</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cận</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nhiệt</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Địa</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Trung</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Hải</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đông</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ấm</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mưa</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nhiều</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Hạ</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nóng</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khô</a:t>
                      </a:r>
                      <a:r>
                        <a:rPr lang="en-US" sz="2400" b="1" baseline="0" dirty="0" smtClean="0">
                          <a:effectLst/>
                          <a:latin typeface="#9Slide03 SFU Futura_12" panose="020B0604020202020204" charset="0"/>
                          <a:ea typeface="Tahoma" panose="020B0604030504040204" pitchFamily="34" charset="0"/>
                        </a:rPr>
                        <a:t>.</a:t>
                      </a:r>
                      <a:endParaRPr lang="en-US" sz="24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107770848"/>
              </p:ext>
            </p:extLst>
          </p:nvPr>
        </p:nvGraphicFramePr>
        <p:xfrm>
          <a:off x="-25787" y="6114928"/>
          <a:ext cx="5838105" cy="420624"/>
        </p:xfrm>
        <a:graphic>
          <a:graphicData uri="http://schemas.openxmlformats.org/drawingml/2006/table">
            <a:tbl>
              <a:tblPr>
                <a:tableStyleId>{5C22544A-7EE6-4342-B048-85BDC9FD1C3A}</a:tableStyleId>
              </a:tblPr>
              <a:tblGrid>
                <a:gridCol w="58381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chemeClr val="tx1"/>
                          </a:solidFill>
                          <a:effectLst/>
                          <a:latin typeface="#9Slide03 SFU Futura_12" panose="020B0604020202020204" charset="0"/>
                        </a:rPr>
                        <a:t>+ </a:t>
                      </a:r>
                      <a:r>
                        <a:rPr lang="en-US" sz="2400" b="1" dirty="0" err="1" smtClean="0">
                          <a:solidFill>
                            <a:schemeClr val="tx1"/>
                          </a:solidFill>
                          <a:effectLst/>
                          <a:latin typeface="#9Slide03 SFU Futura_12" panose="020B0604020202020204" charset="0"/>
                        </a:rPr>
                        <a:t>Vùng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núi</a:t>
                      </a:r>
                      <a:r>
                        <a:rPr lang="en-US" sz="2400" b="1" baseline="0" dirty="0" smtClean="0">
                          <a:solidFill>
                            <a:schemeClr val="tx1"/>
                          </a:solidFill>
                          <a:effectLst/>
                          <a:latin typeface="#9Slide03 SFU Futura_12" panose="020B0604020202020204" charset="0"/>
                        </a:rPr>
                        <a:t>: </a:t>
                      </a:r>
                      <a:r>
                        <a:rPr lang="en-US" sz="2400" b="1" dirty="0" err="1" smtClean="0">
                          <a:effectLst/>
                          <a:latin typeface="#9Slide03 SFU Futura_12" panose="020B0604020202020204" charset="0"/>
                          <a:ea typeface="Tahoma" panose="020B0604030504040204" pitchFamily="34" charset="0"/>
                        </a:rPr>
                        <a:t>phân</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hóa</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theo</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solidFill>
                            <a:srgbClr val="0033CC"/>
                          </a:solidFill>
                          <a:effectLst/>
                          <a:latin typeface="#9Slide03 SFU Futura_12" panose="020B0604020202020204" charset="0"/>
                          <a:ea typeface="Tahoma" panose="020B0604030504040204" pitchFamily="34" charset="0"/>
                        </a:rPr>
                        <a:t>độ</a:t>
                      </a:r>
                      <a:r>
                        <a:rPr lang="en-US" sz="2400" b="1" baseline="0" dirty="0" smtClean="0">
                          <a:solidFill>
                            <a:srgbClr val="0033CC"/>
                          </a:solidFill>
                          <a:effectLst/>
                          <a:latin typeface="#9Slide03 SFU Futura_12" panose="020B0604020202020204" charset="0"/>
                          <a:ea typeface="Tahoma" panose="020B0604030504040204" pitchFamily="34" charset="0"/>
                        </a:rPr>
                        <a:t> </a:t>
                      </a:r>
                      <a:r>
                        <a:rPr lang="en-US" sz="2400" b="1" baseline="0" dirty="0" err="1" smtClean="0">
                          <a:solidFill>
                            <a:srgbClr val="0033CC"/>
                          </a:solidFill>
                          <a:effectLst/>
                          <a:latin typeface="#9Slide03 SFU Futura_12" panose="020B0604020202020204" charset="0"/>
                          <a:ea typeface="Tahoma" panose="020B0604030504040204" pitchFamily="34" charset="0"/>
                        </a:rPr>
                        <a:t>cao</a:t>
                      </a:r>
                      <a:r>
                        <a:rPr lang="en-US" sz="2400" b="1" baseline="0" dirty="0" smtClean="0">
                          <a:solidFill>
                            <a:srgbClr val="0033CC"/>
                          </a:solidFill>
                          <a:effectLst/>
                          <a:latin typeface="#9Slide03 SFU Futura_12" panose="020B0604020202020204" charset="0"/>
                          <a:ea typeface="Tahoma" panose="020B0604030504040204" pitchFamily="34" charset="0"/>
                        </a:rPr>
                        <a:t>.</a:t>
                      </a:r>
                      <a:endParaRPr lang="en-US" sz="2400" b="1" dirty="0" smtClean="0">
                        <a:solidFill>
                          <a:srgbClr val="0033CC"/>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21" name="Picture 2" descr="Deszcz Ikona Png, Wektory, PSD i Clipart do pobrania za darmo | Pngtree"/>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42500" y1="70000" x2="42500" y2="70000"/>
                        <a14:foregroundMark x1="49722" y1="78056" x2="49722" y2="78056"/>
                        <a14:foregroundMark x1="63056" y1="78333" x2="63056" y2="78333"/>
                        <a14:foregroundMark x1="68889" y1="70556" x2="68889" y2="70556"/>
                        <a14:foregroundMark x1="59167" y1="64722" x2="59167" y2="64722"/>
                      </a14:backgroundRemoval>
                    </a14:imgEffect>
                  </a14:imgLayer>
                </a14:imgProps>
              </a:ext>
              <a:ext uri="{28A0092B-C50C-407E-A947-70E740481C1C}">
                <a14:useLocalDpi xmlns:a14="http://schemas.microsoft.com/office/drawing/2010/main" val="0"/>
              </a:ext>
            </a:extLst>
          </a:blip>
          <a:srcRect l="8999" t="15146" r="7845" b="14666"/>
          <a:stretch/>
        </p:blipFill>
        <p:spPr bwMode="auto">
          <a:xfrm>
            <a:off x="4666659" y="3052689"/>
            <a:ext cx="612744" cy="5171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2836696" y="5282852"/>
            <a:ext cx="805413" cy="674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orest Yellow Mountains Clipart, Green, Snow Mountain, Mountain PNG  Transparent Clipart Image and PSD File for Free Download"/>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4666659" y="5957814"/>
            <a:ext cx="825951" cy="8259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áy Tính Biểu Tượng Bông Tuyết - bông tuyết png tải về - Miễn phí trong  suốt Lá png Tải về."/>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7519" r="26982"/>
          <a:stretch/>
        </p:blipFill>
        <p:spPr bwMode="auto">
          <a:xfrm>
            <a:off x="5574415" y="2522600"/>
            <a:ext cx="365228" cy="445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p:blipFill>
        <p:spPr bwMode="auto">
          <a:xfrm>
            <a:off x="4858186" y="3821728"/>
            <a:ext cx="857872" cy="6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8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5986466" cy="1207481"/>
            <a:chOff x="-632751" y="-5892"/>
            <a:chExt cx="3770614" cy="1207481"/>
          </a:xfrm>
        </p:grpSpPr>
        <p:sp>
          <p:nvSpPr>
            <p:cNvPr id="7" name="Flowchart: Terminator 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8" name="Picture 7">
              <a:extLst>
                <a:ext uri="{FF2B5EF4-FFF2-40B4-BE49-F238E27FC236}">
                  <a16:creationId xmlns:a16="http://schemas.microsoft.com/office/drawing/2014/main" id="{DC0502AE-5658-4CEE-96B3-BC6EFE8B1D42}"/>
                </a:ext>
              </a:extLst>
            </p:cNvPr>
            <p:cNvPicPr>
              <a:picLocks noChangeAspect="1"/>
            </p:cNvPicPr>
            <p:nvPr/>
          </p:nvPicPr>
          <p:blipFill>
            <a:blip r:embed="rId2"/>
            <a:stretch>
              <a:fillRect/>
            </a:stretch>
          </p:blipFill>
          <p:spPr>
            <a:xfrm>
              <a:off x="-632751" y="-5892"/>
              <a:ext cx="917905" cy="1207481"/>
            </a:xfrm>
            <a:prstGeom prst="rect">
              <a:avLst/>
            </a:prstGeom>
          </p:spPr>
        </p:pic>
      </p:grpSp>
      <p:sp>
        <p:nvSpPr>
          <p:cNvPr id="9" name="Rectangle: Rounded Corners 7">
            <a:extLst>
              <a:ext uri="{FF2B5EF4-FFF2-40B4-BE49-F238E27FC236}">
                <a16:creationId xmlns:a16="http://schemas.microsoft.com/office/drawing/2014/main" id="{9C8CB8A0-CA76-4A71-B990-0741CE8ED4AB}"/>
              </a:ext>
            </a:extLst>
          </p:cNvPr>
          <p:cNvSpPr/>
          <p:nvPr/>
        </p:nvSpPr>
        <p:spPr>
          <a:xfrm>
            <a:off x="2262506" y="1316644"/>
            <a:ext cx="2138043" cy="70552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9Slide03 SFU Futura_12" panose="00000400000000000000" pitchFamily="2" charset="0"/>
                <a:cs typeface="Arial" panose="020B0604020202020204" pitchFamily="34" charset="0"/>
              </a:rPr>
              <a:t>Sông</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ngòi</a:t>
            </a:r>
            <a:endParaRPr lang="en-US" sz="3200" b="1" dirty="0">
              <a:solidFill>
                <a:srgbClr val="FF0000"/>
              </a:solidFill>
              <a:latin typeface="#9Slide03 SFU Futura_12" panose="00000400000000000000" pitchFamily="2" charset="0"/>
              <a:cs typeface="Arial" panose="020B0604020202020204" pitchFamily="34" charset="0"/>
            </a:endParaRPr>
          </a:p>
        </p:txBody>
      </p:sp>
      <p:sp>
        <p:nvSpPr>
          <p:cNvPr id="3" name="Rectangle 2"/>
          <p:cNvSpPr/>
          <p:nvPr/>
        </p:nvSpPr>
        <p:spPr>
          <a:xfrm>
            <a:off x="1241948" y="2498078"/>
            <a:ext cx="3937171" cy="461665"/>
          </a:xfrm>
          <a:prstGeom prst="rect">
            <a:avLst/>
          </a:prstGeom>
        </p:spPr>
        <p:txBody>
          <a:bodyPr wrap="square">
            <a:spAutoFit/>
          </a:bodyPr>
          <a:lstStyle/>
          <a:p>
            <a:pPr algn="just"/>
            <a:r>
              <a:rPr lang="en-US" sz="2400" b="1" dirty="0" smtClean="0">
                <a:latin typeface="#9Slide03 SFU Futura_12" panose="020B0604020202020204" charset="0"/>
              </a:rPr>
              <a:t>+ </a:t>
            </a:r>
            <a:r>
              <a:rPr lang="vi-VN" sz="2400" b="1" dirty="0" smtClean="0">
                <a:latin typeface="#9Slide03 SFU Futura_12" panose="020B0604020202020204" charset="0"/>
              </a:rPr>
              <a:t>Mật </a:t>
            </a:r>
            <a:r>
              <a:rPr lang="vi-VN" sz="2400" b="1" dirty="0">
                <a:latin typeface="#9Slide03 SFU Futura_12" panose="020B0604020202020204" charset="0"/>
              </a:rPr>
              <a:t>độ sông ngòi dày </a:t>
            </a:r>
            <a:r>
              <a:rPr lang="vi-VN" sz="2400" b="1" dirty="0" smtClean="0">
                <a:latin typeface="#9Slide03 SFU Futura_12" panose="020B0604020202020204" charset="0"/>
              </a:rPr>
              <a:t>đặc</a:t>
            </a:r>
            <a:endParaRPr lang="vi-VN" sz="2400" b="1" dirty="0">
              <a:latin typeface="#9Slide03 SFU Futura_12" panose="020B0604020202020204" charset="0"/>
            </a:endParaRPr>
          </a:p>
        </p:txBody>
      </p:sp>
      <p:pic>
        <p:nvPicPr>
          <p:cNvPr id="2050" name="Picture 2" descr="Focusing Tools - A Time Management and Meditation 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1" y="5454729"/>
            <a:ext cx="974567" cy="9758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59369" y="4127042"/>
            <a:ext cx="5176090" cy="830997"/>
          </a:xfrm>
          <a:prstGeom prst="rect">
            <a:avLst/>
          </a:prstGeom>
        </p:spPr>
        <p:txBody>
          <a:bodyPr wrap="square">
            <a:spAutoFit/>
          </a:bodyPr>
          <a:lstStyle/>
          <a:p>
            <a:r>
              <a:rPr lang="en-US" sz="2400" b="1" dirty="0" smtClean="0">
                <a:latin typeface="#9Slide03 SFU Futura_12" panose="020B0604020202020204" charset="0"/>
              </a:rPr>
              <a:t>+ L</a:t>
            </a:r>
            <a:r>
              <a:rPr lang="vi-VN" sz="2400" b="1" dirty="0" smtClean="0">
                <a:latin typeface="#9Slide03 SFU Futura_12" panose="020B0604020202020204" charset="0"/>
              </a:rPr>
              <a:t>ượng </a:t>
            </a:r>
            <a:r>
              <a:rPr lang="vi-VN" sz="2400" b="1" dirty="0">
                <a:latin typeface="#9Slide03 SFU Futura_12" panose="020B0604020202020204" charset="0"/>
              </a:rPr>
              <a:t>nước dồi </a:t>
            </a:r>
            <a:r>
              <a:rPr lang="vi-VN" sz="2400" b="1" dirty="0" smtClean="0">
                <a:latin typeface="#9Slide03 SFU Futura_12" panose="020B0604020202020204" charset="0"/>
              </a:rPr>
              <a:t>dào</a:t>
            </a:r>
            <a:r>
              <a:rPr lang="en-US" sz="2400" b="1" dirty="0" smtClean="0">
                <a:latin typeface="#9Slide03 SFU Futura_12" panose="020B0604020202020204" charset="0"/>
              </a:rPr>
              <a:t>, </a:t>
            </a:r>
            <a:r>
              <a:rPr lang="en-US" sz="2400" b="1" dirty="0" err="1" smtClean="0">
                <a:latin typeface="#9Slide03 SFU Futura_12" panose="020B0604020202020204" charset="0"/>
              </a:rPr>
              <a:t>chế</a:t>
            </a:r>
            <a:r>
              <a:rPr lang="en-US" sz="2400" b="1" dirty="0" smtClean="0">
                <a:latin typeface="#9Slide03 SFU Futura_12" panose="020B0604020202020204" charset="0"/>
              </a:rPr>
              <a:t> </a:t>
            </a:r>
            <a:r>
              <a:rPr lang="en-US" sz="2400" b="1" dirty="0" err="1" smtClean="0">
                <a:latin typeface="#9Slide03 SFU Futura_12" panose="020B0604020202020204" charset="0"/>
              </a:rPr>
              <a:t>độ</a:t>
            </a:r>
            <a:r>
              <a:rPr lang="en-US" sz="2400" b="1" dirty="0" smtClean="0">
                <a:latin typeface="#9Slide03 SFU Futura_12" panose="020B0604020202020204" charset="0"/>
              </a:rPr>
              <a:t> </a:t>
            </a:r>
            <a:r>
              <a:rPr lang="en-US" sz="2400" b="1" dirty="0" err="1" smtClean="0">
                <a:latin typeface="#9Slide03 SFU Futura_12" panose="020B0604020202020204" charset="0"/>
              </a:rPr>
              <a:t>nước</a:t>
            </a:r>
            <a:r>
              <a:rPr lang="en-US" sz="2400" b="1" dirty="0" smtClean="0">
                <a:latin typeface="#9Slide03 SFU Futura_12" panose="020B0604020202020204" charset="0"/>
              </a:rPr>
              <a:t> </a:t>
            </a:r>
            <a:r>
              <a:rPr lang="en-US" sz="2400" b="1" dirty="0" err="1" smtClean="0">
                <a:latin typeface="#9Slide03 SFU Futura_12" panose="020B0604020202020204" charset="0"/>
              </a:rPr>
              <a:t>phong</a:t>
            </a:r>
            <a:r>
              <a:rPr lang="en-US" sz="2400" b="1" dirty="0" smtClean="0">
                <a:latin typeface="#9Slide03 SFU Futura_12" panose="020B0604020202020204" charset="0"/>
              </a:rPr>
              <a:t> </a:t>
            </a:r>
            <a:r>
              <a:rPr lang="en-US" sz="2400" b="1" dirty="0" err="1" smtClean="0">
                <a:latin typeface="#9Slide03 SFU Futura_12" panose="020B0604020202020204" charset="0"/>
              </a:rPr>
              <a:t>phú</a:t>
            </a:r>
            <a:endParaRPr lang="vi-VN" sz="2400" b="1" dirty="0">
              <a:latin typeface="#9Slide03 SFU Futura_12" panose="020B0604020202020204" charset="0"/>
            </a:endParaRPr>
          </a:p>
        </p:txBody>
      </p:sp>
      <p:sp>
        <p:nvSpPr>
          <p:cNvPr id="14" name="Rectangle 13"/>
          <p:cNvSpPr/>
          <p:nvPr/>
        </p:nvSpPr>
        <p:spPr>
          <a:xfrm>
            <a:off x="1209035" y="3166182"/>
            <a:ext cx="4645368" cy="830997"/>
          </a:xfrm>
          <a:prstGeom prst="rect">
            <a:avLst/>
          </a:prstGeom>
        </p:spPr>
        <p:txBody>
          <a:bodyPr wrap="square">
            <a:spAutoFit/>
          </a:bodyPr>
          <a:lstStyle/>
          <a:p>
            <a:pPr algn="just"/>
            <a:r>
              <a:rPr lang="en-US" sz="2400" b="1" dirty="0" smtClean="0">
                <a:latin typeface="#9Slide03 SFU Futura_12" panose="020B0604020202020204" charset="0"/>
              </a:rPr>
              <a:t>+ </a:t>
            </a:r>
            <a:r>
              <a:rPr lang="vi-VN" sz="2400" b="1" dirty="0" smtClean="0">
                <a:latin typeface="#9Slide03 SFU Futura_12" panose="020B0604020202020204" charset="0"/>
              </a:rPr>
              <a:t>Các </a:t>
            </a:r>
            <a:r>
              <a:rPr lang="vi-VN" sz="2400" b="1" dirty="0">
                <a:latin typeface="#9Slide03 SFU Futura_12" panose="020B0604020202020204" charset="0"/>
              </a:rPr>
              <a:t>sông </a:t>
            </a:r>
            <a:r>
              <a:rPr lang="vi-VN" sz="2400" b="1" dirty="0" smtClean="0">
                <a:latin typeface="#9Slide03 SFU Futura_12" panose="020B0604020202020204" charset="0"/>
              </a:rPr>
              <a:t>quan</a:t>
            </a:r>
            <a:r>
              <a:rPr lang="en-US" sz="2400" b="1" dirty="0" smtClean="0">
                <a:latin typeface="#9Slide03 SFU Futura_12" panose="020B0604020202020204" charset="0"/>
              </a:rPr>
              <a:t> </a:t>
            </a:r>
            <a:r>
              <a:rPr lang="vi-VN" sz="2400" b="1" dirty="0" smtClean="0">
                <a:latin typeface="#9Slide03 SFU Futura_12" panose="020B0604020202020204" charset="0"/>
              </a:rPr>
              <a:t>trọng</a:t>
            </a:r>
            <a:r>
              <a:rPr lang="vi-VN" sz="2400" b="1" dirty="0">
                <a:latin typeface="#9Slide03 SFU Futura_12" panose="020B0604020202020204" charset="0"/>
              </a:rPr>
              <a:t>: </a:t>
            </a:r>
            <a:endParaRPr lang="en-US" sz="2400" b="1" dirty="0" smtClean="0">
              <a:latin typeface="#9Slide03 SFU Futura_12" panose="020B0604020202020204" charset="0"/>
            </a:endParaRPr>
          </a:p>
          <a:p>
            <a:pPr algn="just"/>
            <a:r>
              <a:rPr lang="vi-VN" sz="2400" b="1" dirty="0" smtClean="0">
                <a:latin typeface="#9Slide03 SFU Futura_12" panose="020B0604020202020204" charset="0"/>
              </a:rPr>
              <a:t>Đa-nuyp</a:t>
            </a:r>
            <a:r>
              <a:rPr lang="vi-VN" sz="2400" b="1" dirty="0">
                <a:latin typeface="#9Slide03 SFU Futura_12" panose="020B0604020202020204" charset="0"/>
              </a:rPr>
              <a:t>, Rai-nơ và Von-ga</a:t>
            </a:r>
            <a:endParaRPr lang="en-US" sz="2400" b="1" dirty="0">
              <a:latin typeface="#9Slide03 SFU Futura_12" panose="020B0604020202020204" charset="0"/>
            </a:endParaRPr>
          </a:p>
        </p:txBody>
      </p:sp>
      <p:pic>
        <p:nvPicPr>
          <p:cNvPr id="2052" name="Picture 4" descr="Công nghệ AMD SenseMI có lợi gì cho hiệu năng máy tính của bạ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0319" y="2351497"/>
            <a:ext cx="974567" cy="77758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Thả Mưa Biểu Tượng - Giọt nước màu xanh png tải về - Miễn phí trong suốt  Biểu Tượng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5263" b="98246" l="9459" r="89865">
                        <a14:foregroundMark x1="31081" y1="24561" x2="30068" y2="28655"/>
                        <a14:foregroundMark x1="30068" y1="28655" x2="30068" y2="28655"/>
                        <a14:foregroundMark x1="47973" y1="70175" x2="47973" y2="70175"/>
                        <a14:foregroundMark x1="47973" y1="70760" x2="47973" y2="70760"/>
                        <a14:foregroundMark x1="50000" y1="98246" x2="50000" y2="98246"/>
                        <a14:foregroundMark x1="65203" y1="35673" x2="65203" y2="35673"/>
                        <a14:foregroundMark x1="65541" y1="35673" x2="65541" y2="35673"/>
                        <a14:foregroundMark x1="67568" y1="5263" x2="67568" y2="5263"/>
                      </a14:backgroundRemoval>
                    </a14:imgEffect>
                  </a14:imgLayer>
                </a14:imgProps>
              </a:ext>
            </a:extLst>
          </a:blip>
          <a:stretch>
            <a:fillRect/>
          </a:stretch>
        </p:blipFill>
        <p:spPr>
          <a:xfrm>
            <a:off x="-180483" y="3830275"/>
            <a:ext cx="1637807" cy="946165"/>
          </a:xfrm>
          <a:prstGeom prst="rect">
            <a:avLst/>
          </a:prstGeom>
        </p:spPr>
      </p:pic>
      <p:pic>
        <p:nvPicPr>
          <p:cNvPr id="2056" name="Picture 8" descr="Towвижепсе Logo Nhà phố Phông chữ - Sông Biểu Tượng png tải về - Miễn phí  trong suốt Đen Và Trắng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5641" b="94744" l="6556" r="97111">
                        <a14:foregroundMark x1="19222" y1="63333" x2="19222" y2="63333"/>
                        <a14:foregroundMark x1="19222" y1="63333" x2="19222" y2="63333"/>
                        <a14:foregroundMark x1="37222" y1="57564" x2="37222" y2="57564"/>
                        <a14:foregroundMark x1="37222" y1="57564" x2="37222" y2="57564"/>
                        <a14:foregroundMark x1="45556" y1="54359" x2="19222" y2="25128"/>
                        <a14:foregroundMark x1="66000" y1="24359" x2="97444" y2="52564"/>
                        <a14:foregroundMark x1="29444" y1="5897" x2="64111" y2="6282"/>
                        <a14:foregroundMark x1="31333" y1="94744" x2="67778" y2="94359"/>
                        <a14:foregroundMark x1="77444" y1="25128" x2="86000" y2="85385"/>
                        <a14:foregroundMark x1="52667" y1="28718" x2="52667" y2="28718"/>
                        <a14:foregroundMark x1="52667" y1="28718" x2="52667" y2="28718"/>
                        <a14:foregroundMark x1="53556" y1="27308" x2="53556" y2="27308"/>
                        <a14:foregroundMark x1="53889" y1="26923" x2="54556" y2="25513"/>
                        <a14:foregroundMark x1="55778" y1="24103" x2="55778" y2="24103"/>
                        <a14:foregroundMark x1="57333" y1="21923" x2="57333" y2="21923"/>
                        <a14:foregroundMark x1="58556" y1="20897" x2="57556" y2="19359"/>
                        <a14:foregroundMark x1="58889" y1="13718" x2="95889" y2="35128"/>
                        <a14:foregroundMark x1="63444" y1="89359" x2="92556" y2="57564"/>
                        <a14:foregroundMark x1="50222" y1="25513" x2="74333" y2="43718"/>
                        <a14:foregroundMark x1="34444" y1="12692" x2="6556" y2="66154"/>
                      </a14:backgroundRemoval>
                    </a14:imgEffect>
                  </a14:imgLayer>
                </a14:imgProps>
              </a:ext>
              <a:ext uri="{28A0092B-C50C-407E-A947-70E740481C1C}">
                <a14:useLocalDpi xmlns:a14="http://schemas.microsoft.com/office/drawing/2010/main" val="0"/>
              </a:ext>
            </a:extLst>
          </a:blip>
          <a:srcRect/>
          <a:stretch>
            <a:fillRect/>
          </a:stretch>
        </p:blipFill>
        <p:spPr bwMode="auto">
          <a:xfrm>
            <a:off x="1209035" y="1234197"/>
            <a:ext cx="1053471" cy="9130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p:cNvGraphicFramePr>
            <a:graphicFrameLocks noGrp="1"/>
          </p:cNvGraphicFramePr>
          <p:nvPr>
            <p:extLst>
              <p:ext uri="{D42A27DB-BD31-4B8C-83A1-F6EECF244321}">
                <p14:modId xmlns:p14="http://schemas.microsoft.com/office/powerpoint/2010/main" val="895098606"/>
              </p:ext>
            </p:extLst>
          </p:nvPr>
        </p:nvGraphicFramePr>
        <p:xfrm>
          <a:off x="1124418" y="5060940"/>
          <a:ext cx="4775455" cy="841248"/>
        </p:xfrm>
        <a:graphic>
          <a:graphicData uri="http://schemas.openxmlformats.org/drawingml/2006/table">
            <a:tbl>
              <a:tblPr>
                <a:tableStyleId>{5C22544A-7EE6-4342-B048-85BDC9FD1C3A}</a:tableStyleId>
              </a:tblPr>
              <a:tblGrid>
                <a:gridCol w="477545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chemeClr val="tx1"/>
                          </a:solidFill>
                          <a:effectLst/>
                          <a:latin typeface="#9Slide03 SFU Futura_12" panose="020B0604020202020204" charset="0"/>
                        </a:rPr>
                        <a:t>+ </a:t>
                      </a:r>
                      <a:r>
                        <a:rPr lang="en-US" sz="2400" b="1" dirty="0" err="1" smtClean="0">
                          <a:solidFill>
                            <a:schemeClr val="tx1"/>
                          </a:solidFill>
                          <a:effectLst/>
                          <a:latin typeface="#9Slide03 SFU Futura_12" panose="020B0604020202020204" charset="0"/>
                        </a:rPr>
                        <a:t>Nguồn</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cấp</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nước</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mưa</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băng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tuyết</a:t>
                      </a:r>
                      <a:r>
                        <a:rPr lang="en-US" sz="2400" b="1" baseline="0" dirty="0" smtClean="0">
                          <a:solidFill>
                            <a:schemeClr val="tx1"/>
                          </a:solidFill>
                          <a:effectLst/>
                          <a:latin typeface="#9Slide03 SFU Futura_12" panose="020B0604020202020204" charset="0"/>
                        </a:rPr>
                        <a:t> tan</a:t>
                      </a:r>
                      <a:endParaRPr lang="en-US" sz="2400" b="1" dirty="0" smtClean="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479216961"/>
              </p:ext>
            </p:extLst>
          </p:nvPr>
        </p:nvGraphicFramePr>
        <p:xfrm>
          <a:off x="1056253" y="5939849"/>
          <a:ext cx="5158699" cy="841248"/>
        </p:xfrm>
        <a:graphic>
          <a:graphicData uri="http://schemas.openxmlformats.org/drawingml/2006/table">
            <a:tbl>
              <a:tblPr>
                <a:tableStyleId>{5C22544A-7EE6-4342-B048-85BDC9FD1C3A}</a:tableStyleId>
              </a:tblPr>
              <a:tblGrid>
                <a:gridCol w="515869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chemeClr val="tx1"/>
                          </a:solidFill>
                          <a:effectLst/>
                          <a:latin typeface="#9Slide03 SFU Futura_12" panose="020B0604020202020204" charset="0"/>
                        </a:rPr>
                        <a:t> + </a:t>
                      </a:r>
                      <a:r>
                        <a:rPr lang="en-US" sz="2400" b="1" dirty="0" err="1" smtClean="0">
                          <a:solidFill>
                            <a:schemeClr val="tx1"/>
                          </a:solidFill>
                          <a:effectLst/>
                          <a:latin typeface="#9Slide03 SFU Futura_12" panose="020B0604020202020204" charset="0"/>
                        </a:rPr>
                        <a:t>Hệ</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thống</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kênh</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đào</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phát</a:t>
                      </a:r>
                      <a:r>
                        <a:rPr lang="en-US" sz="2400" b="1" baseline="0" dirty="0" smtClean="0">
                          <a:solidFill>
                            <a:schemeClr val="tx1"/>
                          </a:solidFill>
                          <a:effectLst/>
                          <a:latin typeface="#9Slide03 SFU Futura_12" panose="020B0604020202020204" charset="0"/>
                        </a:rPr>
                        <a:t> </a:t>
                      </a:r>
                      <a:r>
                        <a:rPr lang="en-US" sz="2400" b="1" baseline="0" dirty="0" err="1" smtClean="0">
                          <a:solidFill>
                            <a:schemeClr val="tx1"/>
                          </a:solidFill>
                          <a:effectLst/>
                          <a:latin typeface="#9Slide03 SFU Futura_12" panose="020B0604020202020204" charset="0"/>
                        </a:rPr>
                        <a:t>triển</a:t>
                      </a:r>
                      <a:r>
                        <a:rPr lang="en-US" sz="2400" b="1" baseline="0" dirty="0" smtClean="0">
                          <a:solidFill>
                            <a:schemeClr val="tx1"/>
                          </a:solidFill>
                          <a:effectLst/>
                          <a:latin typeface="#9Slide03 SFU Futura_12" panose="020B0604020202020204" charset="0"/>
                        </a:rPr>
                        <a:t> </a:t>
                      </a:r>
                    </a:p>
                    <a:p>
                      <a:pPr marL="0" marR="0" indent="0" algn="just">
                        <a:lnSpc>
                          <a:spcPct val="115000"/>
                        </a:lnSpc>
                        <a:spcBef>
                          <a:spcPts val="0"/>
                        </a:spcBef>
                        <a:spcAft>
                          <a:spcPts val="0"/>
                        </a:spcAft>
                        <a:buFontTx/>
                        <a:buNone/>
                      </a:pP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giao</a:t>
                      </a: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thông</a:t>
                      </a: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đường</a:t>
                      </a: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sông</a:t>
                      </a: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thuận</a:t>
                      </a:r>
                      <a:r>
                        <a:rPr lang="en-US" sz="2400" b="1" baseline="0" dirty="0" smtClean="0">
                          <a:solidFill>
                            <a:schemeClr val="tx1"/>
                          </a:solidFill>
                          <a:effectLst/>
                          <a:latin typeface="#9Slide03 SFU Futura_12" panose="020B0604020202020204" charset="0"/>
                          <a:sym typeface="Wingdings" panose="05000000000000000000" pitchFamily="2" charset="2"/>
                        </a:rPr>
                        <a:t> </a:t>
                      </a:r>
                      <a:r>
                        <a:rPr lang="en-US" sz="2400" b="1" baseline="0" dirty="0" err="1" smtClean="0">
                          <a:solidFill>
                            <a:schemeClr val="tx1"/>
                          </a:solidFill>
                          <a:effectLst/>
                          <a:latin typeface="#9Slide03 SFU Futura_12" panose="020B0604020202020204" charset="0"/>
                          <a:sym typeface="Wingdings" panose="05000000000000000000" pitchFamily="2" charset="2"/>
                        </a:rPr>
                        <a:t>lợi</a:t>
                      </a:r>
                      <a:r>
                        <a:rPr lang="en-US" sz="2400" b="1" baseline="0" dirty="0" smtClean="0">
                          <a:solidFill>
                            <a:schemeClr val="tx1"/>
                          </a:solidFill>
                          <a:effectLst/>
                          <a:latin typeface="#9Slide03 SFU Futura_12" panose="020B0604020202020204" charset="0"/>
                          <a:sym typeface="Wingdings" panose="05000000000000000000" pitchFamily="2" charset="2"/>
                        </a:rPr>
                        <a:t>.</a:t>
                      </a:r>
                      <a:endParaRPr lang="en-US" sz="2400" b="1" dirty="0" smtClean="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7073" y="0"/>
            <a:ext cx="5880391" cy="6430603"/>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223916529"/>
              </p:ext>
            </p:extLst>
          </p:nvPr>
        </p:nvGraphicFramePr>
        <p:xfrm>
          <a:off x="7493526" y="6485169"/>
          <a:ext cx="3284405" cy="372831"/>
        </p:xfrm>
        <a:graphic>
          <a:graphicData uri="http://schemas.openxmlformats.org/drawingml/2006/table">
            <a:tbl>
              <a:tblPr>
                <a:tableStyleId>{5C22544A-7EE6-4342-B048-85BDC9FD1C3A}</a:tableStyleId>
              </a:tblPr>
              <a:tblGrid>
                <a:gridCol w="3284405">
                  <a:extLst>
                    <a:ext uri="{9D8B030D-6E8A-4147-A177-3AD203B41FA5}">
                      <a16:colId xmlns:a16="http://schemas.microsoft.com/office/drawing/2014/main" val="4061028528"/>
                    </a:ext>
                  </a:extLst>
                </a:gridCol>
              </a:tblGrid>
              <a:tr h="372831">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224611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5986466" cy="1207481"/>
            <a:chOff x="-632751" y="-5892"/>
            <a:chExt cx="3770614" cy="1207481"/>
          </a:xfrm>
        </p:grpSpPr>
        <p:sp>
          <p:nvSpPr>
            <p:cNvPr id="7" name="Flowchart: Terminator 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8" name="Picture 7">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632751" y="-5892"/>
              <a:ext cx="917905" cy="1207481"/>
            </a:xfrm>
            <a:prstGeom prst="rect">
              <a:avLst/>
            </a:prstGeom>
          </p:spPr>
        </p:pic>
      </p:grpSp>
      <p:sp>
        <p:nvSpPr>
          <p:cNvPr id="9" name="Rectangle: Rounded Corners 7">
            <a:extLst>
              <a:ext uri="{FF2B5EF4-FFF2-40B4-BE49-F238E27FC236}">
                <a16:creationId xmlns:a16="http://schemas.microsoft.com/office/drawing/2014/main" id="{9C8CB8A0-CA76-4A71-B990-0741CE8ED4AB}"/>
              </a:ext>
            </a:extLst>
          </p:cNvPr>
          <p:cNvSpPr/>
          <p:nvPr/>
        </p:nvSpPr>
        <p:spPr>
          <a:xfrm>
            <a:off x="7796847" y="260890"/>
            <a:ext cx="3090228" cy="61535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9Slide03 SFU Futura_12" panose="00000400000000000000" pitchFamily="2" charset="0"/>
                <a:cs typeface="Arial" panose="020B0604020202020204" pitchFamily="34" charset="0"/>
              </a:rPr>
              <a:t>Đới</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thiên</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nhiên</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3074" name="Picture 2" descr="Aspen europeu Quaking aspen árvore Oriental cottonwood, árvore, floresta,  álamo tremedor, branco Abeto vermelho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727" b="89752" l="10000" r="90000">
                        <a14:foregroundMark x1="17500" y1="57143" x2="17500" y2="57143"/>
                        <a14:foregroundMark x1="17500" y1="57143" x2="17500" y2="57143"/>
                        <a14:foregroundMark x1="76667" y1="78571" x2="76667" y2="78571"/>
                        <a14:foregroundMark x1="76667" y1="78571" x2="76667" y2="78571"/>
                        <a14:foregroundMark x1="51667" y1="3727" x2="51667" y2="3727"/>
                      </a14:backgroundRemoval>
                    </a14:imgEffect>
                  </a14:imgLayer>
                </a14:imgProps>
              </a:ext>
              <a:ext uri="{28A0092B-C50C-407E-A947-70E740481C1C}">
                <a14:useLocalDpi xmlns:a14="http://schemas.microsoft.com/office/drawing/2010/main" val="0"/>
              </a:ext>
            </a:extLst>
          </a:blip>
          <a:srcRect/>
          <a:stretch>
            <a:fillRect/>
          </a:stretch>
        </p:blipFill>
        <p:spPr bwMode="auto">
          <a:xfrm>
            <a:off x="6980780" y="16873"/>
            <a:ext cx="1087717" cy="97290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vector drawing cartoon big tree | PNG Images AI Free Download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43809413"/>
              </p:ext>
            </p:extLst>
          </p:nvPr>
        </p:nvGraphicFramePr>
        <p:xfrm>
          <a:off x="977862" y="1200902"/>
          <a:ext cx="2493704" cy="490728"/>
        </p:xfrm>
        <a:graphic>
          <a:graphicData uri="http://schemas.openxmlformats.org/drawingml/2006/table">
            <a:tbl>
              <a:tblPr>
                <a:tableStyleId>{5C22544A-7EE6-4342-B048-85BDC9FD1C3A}</a:tableStyleId>
              </a:tblPr>
              <a:tblGrid>
                <a:gridCol w="2493704">
                  <a:extLst>
                    <a:ext uri="{9D8B030D-6E8A-4147-A177-3AD203B41FA5}">
                      <a16:colId xmlns:a16="http://schemas.microsoft.com/office/drawing/2014/main" val="4061028528"/>
                    </a:ext>
                  </a:extLst>
                </a:gridCol>
              </a:tblGrid>
              <a:tr h="386255">
                <a:tc>
                  <a:txBody>
                    <a:bodyPr/>
                    <a:lstStyle/>
                    <a:p>
                      <a:pPr marL="0" marR="0" indent="0" algn="just">
                        <a:lnSpc>
                          <a:spcPct val="115000"/>
                        </a:lnSpc>
                        <a:spcBef>
                          <a:spcPts val="0"/>
                        </a:spcBef>
                        <a:spcAft>
                          <a:spcPts val="0"/>
                        </a:spcAft>
                        <a:buFontTx/>
                        <a:buNone/>
                      </a:pPr>
                      <a:r>
                        <a:rPr lang="en-US" sz="2800" b="1" dirty="0" err="1" smtClean="0">
                          <a:solidFill>
                            <a:srgbClr val="0033CC"/>
                          </a:solidFill>
                          <a:effectLst/>
                          <a:latin typeface="#9Slide03 SFU Futura_12" panose="020B0604020202020204" charset="0"/>
                        </a:rPr>
                        <a:t>Đới</a:t>
                      </a:r>
                      <a:r>
                        <a:rPr lang="en-US" sz="2800" b="1" dirty="0" smtClean="0">
                          <a:solidFill>
                            <a:srgbClr val="0033CC"/>
                          </a:solidFill>
                          <a:effectLst/>
                          <a:latin typeface="#9Slide03 SFU Futura_12" panose="020B0604020202020204" charset="0"/>
                        </a:rPr>
                        <a:t> </a:t>
                      </a:r>
                      <a:r>
                        <a:rPr lang="en-US" sz="2800" b="1" dirty="0" err="1" smtClean="0">
                          <a:solidFill>
                            <a:srgbClr val="0033CC"/>
                          </a:solidFill>
                          <a:effectLst/>
                          <a:latin typeface="#9Slide03 SFU Futura_12" panose="020B0604020202020204" charset="0"/>
                        </a:rPr>
                        <a:t>lạnh</a:t>
                      </a:r>
                      <a:endParaRPr lang="en-US" sz="28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24" name="Picture 2" descr="Máy Tính Biểu Tượng Bông Tuyết - bông tuyết png tải về - Miễn phí trong  suốt Lá png Tải về."/>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7519" r="26982"/>
          <a:stretch/>
        </p:blipFill>
        <p:spPr bwMode="auto">
          <a:xfrm>
            <a:off x="2530793" y="1129325"/>
            <a:ext cx="563823" cy="6884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24"/>
          <p:cNvGraphicFramePr>
            <a:graphicFrameLocks noGrp="1"/>
          </p:cNvGraphicFramePr>
          <p:nvPr>
            <p:extLst>
              <p:ext uri="{D42A27DB-BD31-4B8C-83A1-F6EECF244321}">
                <p14:modId xmlns:p14="http://schemas.microsoft.com/office/powerpoint/2010/main" val="263217688"/>
              </p:ext>
            </p:extLst>
          </p:nvPr>
        </p:nvGraphicFramePr>
        <p:xfrm>
          <a:off x="6421126" y="1165884"/>
          <a:ext cx="3080765" cy="490728"/>
        </p:xfrm>
        <a:graphic>
          <a:graphicData uri="http://schemas.openxmlformats.org/drawingml/2006/table">
            <a:tbl>
              <a:tblPr>
                <a:tableStyleId>{5C22544A-7EE6-4342-B048-85BDC9FD1C3A}</a:tableStyleId>
              </a:tblPr>
              <a:tblGrid>
                <a:gridCol w="3080765">
                  <a:extLst>
                    <a:ext uri="{9D8B030D-6E8A-4147-A177-3AD203B41FA5}">
                      <a16:colId xmlns:a16="http://schemas.microsoft.com/office/drawing/2014/main" val="4061028528"/>
                    </a:ext>
                  </a:extLst>
                </a:gridCol>
              </a:tblGrid>
              <a:tr h="386255">
                <a:tc>
                  <a:txBody>
                    <a:bodyPr/>
                    <a:lstStyle/>
                    <a:p>
                      <a:pPr marL="0" marR="0" indent="0" algn="just">
                        <a:lnSpc>
                          <a:spcPct val="115000"/>
                        </a:lnSpc>
                        <a:spcBef>
                          <a:spcPts val="0"/>
                        </a:spcBef>
                        <a:spcAft>
                          <a:spcPts val="0"/>
                        </a:spcAft>
                        <a:buFontTx/>
                        <a:buNone/>
                      </a:pPr>
                      <a:r>
                        <a:rPr lang="en-US" sz="2800" b="1" dirty="0" err="1" smtClean="0">
                          <a:solidFill>
                            <a:srgbClr val="0033CC"/>
                          </a:solidFill>
                          <a:effectLst/>
                          <a:latin typeface="#9Slide03 SFU Futura_12" panose="020B0604020202020204" charset="0"/>
                        </a:rPr>
                        <a:t>Đới</a:t>
                      </a:r>
                      <a:r>
                        <a:rPr lang="en-US" sz="2800" b="1" dirty="0" smtClean="0">
                          <a:solidFill>
                            <a:srgbClr val="0033CC"/>
                          </a:solidFill>
                          <a:effectLst/>
                          <a:latin typeface="#9Slide03 SFU Futura_12" panose="020B0604020202020204" charset="0"/>
                        </a:rPr>
                        <a:t> </a:t>
                      </a:r>
                      <a:r>
                        <a:rPr lang="en-US" sz="2800" b="1" dirty="0" err="1" smtClean="0">
                          <a:solidFill>
                            <a:srgbClr val="0033CC"/>
                          </a:solidFill>
                          <a:effectLst/>
                          <a:latin typeface="#9Slide03 SFU Futura_12" panose="020B0604020202020204" charset="0"/>
                        </a:rPr>
                        <a:t>ôn</a:t>
                      </a:r>
                      <a:r>
                        <a:rPr lang="en-US" sz="2800" b="1" baseline="0" dirty="0" smtClean="0">
                          <a:solidFill>
                            <a:srgbClr val="0033CC"/>
                          </a:solidFill>
                          <a:effectLst/>
                          <a:latin typeface="#9Slide03 SFU Futura_12" panose="020B0604020202020204" charset="0"/>
                        </a:rPr>
                        <a:t> </a:t>
                      </a:r>
                      <a:r>
                        <a:rPr lang="en-US" sz="2800" b="1" baseline="0" dirty="0" err="1" smtClean="0">
                          <a:solidFill>
                            <a:srgbClr val="0033CC"/>
                          </a:solidFill>
                          <a:effectLst/>
                          <a:latin typeface="#9Slide03 SFU Futura_12" panose="020B0604020202020204" charset="0"/>
                        </a:rPr>
                        <a:t>hòa</a:t>
                      </a:r>
                      <a:endParaRPr lang="en-US" sz="28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p:blipFill>
        <p:spPr bwMode="auto">
          <a:xfrm>
            <a:off x="8068497" y="1029559"/>
            <a:ext cx="1138691" cy="8441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Table 26"/>
          <p:cNvGraphicFramePr>
            <a:graphicFrameLocks noGrp="1"/>
          </p:cNvGraphicFramePr>
          <p:nvPr>
            <p:extLst>
              <p:ext uri="{D42A27DB-BD31-4B8C-83A1-F6EECF244321}">
                <p14:modId xmlns:p14="http://schemas.microsoft.com/office/powerpoint/2010/main" val="2507906164"/>
              </p:ext>
            </p:extLst>
          </p:nvPr>
        </p:nvGraphicFramePr>
        <p:xfrm>
          <a:off x="99643" y="1875278"/>
          <a:ext cx="4031466" cy="420624"/>
        </p:xfrm>
        <a:graphic>
          <a:graphicData uri="http://schemas.openxmlformats.org/drawingml/2006/table">
            <a:tbl>
              <a:tblPr>
                <a:tableStyleId>{5C22544A-7EE6-4342-B048-85BDC9FD1C3A}</a:tableStyleId>
              </a:tblPr>
              <a:tblGrid>
                <a:gridCol w="4031466">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effectLst/>
                          <a:latin typeface="#9Slide03 SFU Futura_12" panose="020B0604020202020204" charset="0"/>
                          <a:ea typeface="Tahoma" panose="020B0604030504040204" pitchFamily="34" charset="0"/>
                        </a:rPr>
                        <a:t>Chiếm</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phần</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nhỏ</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phía</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Bắc</a:t>
                      </a:r>
                      <a:endParaRPr lang="en-US" sz="24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15" name="Rectangle 14"/>
          <p:cNvSpPr/>
          <p:nvPr/>
        </p:nvSpPr>
        <p:spPr>
          <a:xfrm>
            <a:off x="32879" y="3637712"/>
            <a:ext cx="3898394" cy="1578894"/>
          </a:xfrm>
          <a:prstGeom prst="rect">
            <a:avLst/>
          </a:prstGeom>
        </p:spPr>
        <p:txBody>
          <a:bodyPr wrap="square">
            <a:spAutoFit/>
          </a:bodyPr>
          <a:lstStyle/>
          <a:p>
            <a:pPr algn="just">
              <a:lnSpc>
                <a:spcPct val="115000"/>
              </a:lnSpc>
            </a:pP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Sinh</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vật</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ưa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lạnh</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nghèo</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nàn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rêu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y, </a:t>
            </a:r>
            <a:r>
              <a:rPr lang="en-US" sz="2800" b="1" dirty="0" err="1" smtClean="0">
                <a:latin typeface="#9Slide03 SFU Futura_12" panose="020B0604020202020204" charset="0"/>
                <a:ea typeface="Tahoma" panose="020B0604030504040204" pitchFamily="34" charset="0"/>
              </a:rPr>
              <a:t>cây</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bụi</a:t>
            </a:r>
            <a:r>
              <a:rPr lang="en-US"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a typeface="Tahoma" panose="020B060403050404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2294222065"/>
              </p:ext>
            </p:extLst>
          </p:nvPr>
        </p:nvGraphicFramePr>
        <p:xfrm>
          <a:off x="4473692" y="2350290"/>
          <a:ext cx="4448846" cy="490728"/>
        </p:xfrm>
        <a:graphic>
          <a:graphicData uri="http://schemas.openxmlformats.org/drawingml/2006/table">
            <a:tbl>
              <a:tblPr>
                <a:tableStyleId>{5C22544A-7EE6-4342-B048-85BDC9FD1C3A}</a:tableStyleId>
              </a:tblPr>
              <a:tblGrid>
                <a:gridCol w="4448846">
                  <a:extLst>
                    <a:ext uri="{9D8B030D-6E8A-4147-A177-3AD203B41FA5}">
                      <a16:colId xmlns:a16="http://schemas.microsoft.com/office/drawing/2014/main" val="4061028528"/>
                    </a:ext>
                  </a:extLst>
                </a:gridCol>
              </a:tblGrid>
              <a:tr h="0">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2800" b="1" dirty="0" smtClean="0">
                          <a:solidFill>
                            <a:srgbClr val="002060"/>
                          </a:solidFill>
                          <a:effectLst/>
                          <a:latin typeface="#9Slide03 SFU Futura_12" panose="020B0604020202020204" charset="0"/>
                        </a:rPr>
                        <a:t>- </a:t>
                      </a:r>
                      <a:r>
                        <a:rPr lang="en-US" sz="2800" b="1" dirty="0" err="1" smtClean="0">
                          <a:effectLst/>
                          <a:latin typeface="#9Slide03 SFU Futura_12" panose="020B0604020202020204" charset="0"/>
                          <a:ea typeface="Tahoma" panose="020B0604030504040204" pitchFamily="34" charset="0"/>
                        </a:rPr>
                        <a:t>Khí</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hậu</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ôn</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đới</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cận</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nhiệt</a:t>
                      </a:r>
                      <a:r>
                        <a:rPr lang="en-US" sz="2800" b="1" baseline="0" dirty="0" smtClean="0">
                          <a:effectLst/>
                          <a:latin typeface="#9Slide03 SFU Futura_12" panose="020B0604020202020204" charset="0"/>
                          <a:ea typeface="Tahoma" panose="020B0604030504040204" pitchFamily="34" charset="0"/>
                        </a:rPr>
                        <a:t>:</a:t>
                      </a:r>
                      <a:endParaRPr lang="en-US" sz="28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737496534"/>
              </p:ext>
            </p:extLst>
          </p:nvPr>
        </p:nvGraphicFramePr>
        <p:xfrm>
          <a:off x="4429641" y="1843078"/>
          <a:ext cx="4448846" cy="490728"/>
        </p:xfrm>
        <a:graphic>
          <a:graphicData uri="http://schemas.openxmlformats.org/drawingml/2006/table">
            <a:tbl>
              <a:tblPr>
                <a:tableStyleId>{5C22544A-7EE6-4342-B048-85BDC9FD1C3A}</a:tableStyleId>
              </a:tblPr>
              <a:tblGrid>
                <a:gridCol w="4448846">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800" b="1" dirty="0" smtClean="0">
                          <a:solidFill>
                            <a:srgbClr val="002060"/>
                          </a:solidFill>
                          <a:effectLst/>
                          <a:latin typeface="#9Slide03 SFU Futura_12" panose="020B0604020202020204" charset="0"/>
                        </a:rPr>
                        <a:t>- </a:t>
                      </a:r>
                      <a:r>
                        <a:rPr lang="en-US" sz="2800" b="1" dirty="0" err="1" smtClean="0">
                          <a:effectLst/>
                          <a:latin typeface="#9Slide03 SFU Futura_12" panose="020B0604020202020204" charset="0"/>
                          <a:ea typeface="Tahoma" panose="020B0604030504040204" pitchFamily="34" charset="0"/>
                        </a:rPr>
                        <a:t>Chiếm</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phần</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lớn</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diện</a:t>
                      </a:r>
                      <a:r>
                        <a:rPr lang="en-US" sz="2800" b="1" baseline="0" dirty="0" smtClean="0">
                          <a:effectLst/>
                          <a:latin typeface="#9Slide03 SFU Futura_12" panose="020B0604020202020204" charset="0"/>
                          <a:ea typeface="Tahoma" panose="020B0604030504040204" pitchFamily="34" charset="0"/>
                        </a:rPr>
                        <a:t> </a:t>
                      </a:r>
                      <a:r>
                        <a:rPr lang="en-US" sz="2800" b="1" baseline="0" dirty="0" err="1" smtClean="0">
                          <a:effectLst/>
                          <a:latin typeface="#9Slide03 SFU Futura_12" panose="020B0604020202020204" charset="0"/>
                          <a:ea typeface="Tahoma" panose="020B0604030504040204" pitchFamily="34" charset="0"/>
                        </a:rPr>
                        <a:t>tích</a:t>
                      </a:r>
                      <a:endParaRPr lang="en-US" sz="28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561917939"/>
              </p:ext>
            </p:extLst>
          </p:nvPr>
        </p:nvGraphicFramePr>
        <p:xfrm>
          <a:off x="4452267" y="2955943"/>
          <a:ext cx="5255810" cy="350520"/>
        </p:xfrm>
        <a:graphic>
          <a:graphicData uri="http://schemas.openxmlformats.org/drawingml/2006/table">
            <a:tbl>
              <a:tblPr>
                <a:tableStyleId>{5C22544A-7EE6-4342-B048-85BDC9FD1C3A}</a:tableStyleId>
              </a:tblPr>
              <a:tblGrid>
                <a:gridCol w="5255810">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Phía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bắc</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lạnh</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ẩm</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ướt</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rừng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lá</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kim</a:t>
                      </a:r>
                      <a:endParaRPr lang="en-US" sz="20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59181208"/>
              </p:ext>
            </p:extLst>
          </p:nvPr>
        </p:nvGraphicFramePr>
        <p:xfrm>
          <a:off x="4458069" y="3397628"/>
          <a:ext cx="7171956" cy="420624"/>
        </p:xfrm>
        <a:graphic>
          <a:graphicData uri="http://schemas.openxmlformats.org/drawingml/2006/table">
            <a:tbl>
              <a:tblPr>
                <a:tableStyleId>{5C22544A-7EE6-4342-B048-85BDC9FD1C3A}</a:tableStyleId>
              </a:tblPr>
              <a:tblGrid>
                <a:gridCol w="7171956">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Phía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tây</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đông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ấm</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hạ</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mát</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mưa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nhiều</a:t>
                      </a:r>
                      <a:r>
                        <a:rPr lang="en-US" sz="2000" b="1" baseline="0" dirty="0" smtClean="0">
                          <a:solidFill>
                            <a:srgbClr val="2B8D3A"/>
                          </a:solidFill>
                          <a:effectLst/>
                          <a:latin typeface="#9Slide03 SFU Futura_12" panose="020B0604020202020204" charset="0"/>
                        </a:rPr>
                        <a:t> </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rừng</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lá</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rộng</a:t>
                      </a:r>
                      <a:r>
                        <a:rPr lang="en-US" sz="2400" b="1" baseline="0" dirty="0" smtClean="0">
                          <a:solidFill>
                            <a:srgbClr val="2B8D3A"/>
                          </a:solidFill>
                          <a:effectLst/>
                          <a:latin typeface="#9Slide03 SFU Futura_12" panose="020B0604020202020204" charset="0"/>
                          <a:sym typeface="Wingdings" panose="05000000000000000000" pitchFamily="2" charset="2"/>
                        </a:rPr>
                        <a:t>.</a:t>
                      </a:r>
                      <a:endParaRPr lang="en-US" sz="24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19728614"/>
              </p:ext>
            </p:extLst>
          </p:nvPr>
        </p:nvGraphicFramePr>
        <p:xfrm>
          <a:off x="4458068" y="3950350"/>
          <a:ext cx="7519618" cy="350520"/>
        </p:xfrm>
        <a:graphic>
          <a:graphicData uri="http://schemas.openxmlformats.org/drawingml/2006/table">
            <a:tbl>
              <a:tblPr>
                <a:tableStyleId>{5C22544A-7EE6-4342-B048-85BDC9FD1C3A}</a:tableStyleId>
              </a:tblPr>
              <a:tblGrid>
                <a:gridCol w="7519618">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Sâu</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nội</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địa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đông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lạnh</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hạ</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nóng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mưa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giảm</a:t>
                      </a:r>
                      <a:r>
                        <a:rPr lang="en-US" sz="2000" b="1" baseline="0" dirty="0" smtClean="0">
                          <a:solidFill>
                            <a:srgbClr val="2B8D3A"/>
                          </a:solidFill>
                          <a:effectLst/>
                          <a:latin typeface="#9Slide03 SFU Futura_12" panose="020B0604020202020204" charset="0"/>
                        </a:rPr>
                        <a:t> </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rừng</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hỗn</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hợp</a:t>
                      </a:r>
                      <a:r>
                        <a:rPr lang="en-US" sz="2000" b="1" baseline="0" dirty="0" smtClean="0">
                          <a:solidFill>
                            <a:srgbClr val="2B8D3A"/>
                          </a:solidFill>
                          <a:effectLst/>
                          <a:latin typeface="#9Slide03 SFU Futura_12" panose="020B0604020202020204" charset="0"/>
                          <a:sym typeface="Wingdings" panose="05000000000000000000" pitchFamily="2" charset="2"/>
                        </a:rPr>
                        <a:t>.</a:t>
                      </a:r>
                      <a:endParaRPr lang="en-US" sz="20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9683985"/>
              </p:ext>
            </p:extLst>
          </p:nvPr>
        </p:nvGraphicFramePr>
        <p:xfrm>
          <a:off x="4408362" y="4396757"/>
          <a:ext cx="7371981" cy="350520"/>
        </p:xfrm>
        <a:graphic>
          <a:graphicData uri="http://schemas.openxmlformats.org/drawingml/2006/table">
            <a:tbl>
              <a:tblPr>
                <a:tableStyleId>{5C22544A-7EE6-4342-B048-85BDC9FD1C3A}</a:tableStyleId>
              </a:tblPr>
              <a:tblGrid>
                <a:gridCol w="7371981">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Phía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đông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nam</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khí</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hậu</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lục</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địa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mưa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ít</a:t>
                      </a:r>
                      <a:r>
                        <a:rPr lang="en-US" sz="2000" b="1" baseline="0" dirty="0" smtClean="0">
                          <a:solidFill>
                            <a:srgbClr val="2B8D3A"/>
                          </a:solidFill>
                          <a:effectLst/>
                          <a:latin typeface="#9Slide03 SFU Futura_12" panose="020B0604020202020204" charset="0"/>
                        </a:rPr>
                        <a:t> </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thảo</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nguyên</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ôn</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đới</a:t>
                      </a:r>
                      <a:r>
                        <a:rPr lang="en-US" sz="2000" b="1" baseline="0" dirty="0" smtClean="0">
                          <a:solidFill>
                            <a:srgbClr val="2B8D3A"/>
                          </a:solidFill>
                          <a:effectLst/>
                          <a:latin typeface="#9Slide03 SFU Futura_12" panose="020B0604020202020204" charset="0"/>
                          <a:sym typeface="Wingdings" panose="05000000000000000000" pitchFamily="2" charset="2"/>
                        </a:rPr>
                        <a:t>.</a:t>
                      </a:r>
                      <a:endParaRPr lang="en-US" sz="20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227599521"/>
              </p:ext>
            </p:extLst>
          </p:nvPr>
        </p:nvGraphicFramePr>
        <p:xfrm>
          <a:off x="4408364" y="4927824"/>
          <a:ext cx="4829507" cy="701040"/>
        </p:xfrm>
        <a:graphic>
          <a:graphicData uri="http://schemas.openxmlformats.org/drawingml/2006/table">
            <a:tbl>
              <a:tblPr>
                <a:tableStyleId>{5C22544A-7EE6-4342-B048-85BDC9FD1C3A}</a:tableStyleId>
              </a:tblPr>
              <a:tblGrid>
                <a:gridCol w="4829507">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000" b="1" dirty="0" smtClean="0">
                          <a:solidFill>
                            <a:srgbClr val="2B8D3A"/>
                          </a:solidFill>
                          <a:effectLst/>
                          <a:latin typeface="#9Slide03 SFU Futura_12" panose="020B0604020202020204" charset="0"/>
                        </a:rPr>
                        <a:t>+ </a:t>
                      </a:r>
                      <a:r>
                        <a:rPr lang="en-US" sz="2000" b="1" dirty="0" err="1" smtClean="0">
                          <a:solidFill>
                            <a:srgbClr val="2B8D3A"/>
                          </a:solidFill>
                          <a:effectLst/>
                          <a:latin typeface="#9Slide03 SFU Futura_12" panose="020B0604020202020204" charset="0"/>
                        </a:rPr>
                        <a:t>Phía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nam</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khí</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hậu</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cận</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nhiệt</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địa</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trung</a:t>
                      </a:r>
                      <a:r>
                        <a:rPr lang="en-US" sz="2000" b="1" baseline="0" dirty="0" smtClean="0">
                          <a:solidFill>
                            <a:srgbClr val="2B8D3A"/>
                          </a:solidFill>
                          <a:effectLst/>
                          <a:latin typeface="#9Slide03 SFU Futura_12" panose="020B0604020202020204" charset="0"/>
                        </a:rPr>
                        <a:t> </a:t>
                      </a:r>
                      <a:r>
                        <a:rPr lang="en-US" sz="2000" b="1" baseline="0" dirty="0" err="1" smtClean="0">
                          <a:solidFill>
                            <a:srgbClr val="2B8D3A"/>
                          </a:solidFill>
                          <a:effectLst/>
                          <a:latin typeface="#9Slide03 SFU Futura_12" panose="020B0604020202020204" charset="0"/>
                        </a:rPr>
                        <a:t>hải</a:t>
                      </a:r>
                      <a:r>
                        <a:rPr lang="en-US" sz="2000" b="1" baseline="0" dirty="0" smtClean="0">
                          <a:solidFill>
                            <a:srgbClr val="2B8D3A"/>
                          </a:solidFill>
                          <a:effectLst/>
                          <a:latin typeface="#9Slide03 SFU Futura_12" panose="020B0604020202020204" charset="0"/>
                        </a:rPr>
                        <a:t> </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rừng</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và</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cây</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bụi</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lá</a:t>
                      </a:r>
                      <a:r>
                        <a:rPr lang="en-US" sz="2000" b="1" baseline="0" dirty="0" smtClean="0">
                          <a:solidFill>
                            <a:srgbClr val="2B8D3A"/>
                          </a:solidFill>
                          <a:effectLst/>
                          <a:latin typeface="#9Slide03 SFU Futura_12" panose="020B0604020202020204" charset="0"/>
                          <a:sym typeface="Wingdings" panose="05000000000000000000" pitchFamily="2" charset="2"/>
                        </a:rPr>
                        <a:t> </a:t>
                      </a:r>
                      <a:r>
                        <a:rPr lang="en-US" sz="2000" b="1" baseline="0" dirty="0" err="1" smtClean="0">
                          <a:solidFill>
                            <a:srgbClr val="2B8D3A"/>
                          </a:solidFill>
                          <a:effectLst/>
                          <a:latin typeface="#9Slide03 SFU Futura_12" panose="020B0604020202020204" charset="0"/>
                          <a:sym typeface="Wingdings" panose="05000000000000000000" pitchFamily="2" charset="2"/>
                        </a:rPr>
                        <a:t>cứng</a:t>
                      </a:r>
                      <a:r>
                        <a:rPr lang="en-US" sz="2000" b="1" baseline="0" dirty="0" smtClean="0">
                          <a:solidFill>
                            <a:srgbClr val="2B8D3A"/>
                          </a:solidFill>
                          <a:effectLst/>
                          <a:latin typeface="#9Slide03 SFU Futura_12" panose="020B0604020202020204" charset="0"/>
                          <a:sym typeface="Wingdings" panose="05000000000000000000" pitchFamily="2" charset="2"/>
                        </a:rPr>
                        <a:t>.</a:t>
                      </a:r>
                      <a:endParaRPr lang="en-US" sz="2000" b="1" dirty="0" smtClean="0">
                        <a:solidFill>
                          <a:srgbClr val="2B8D3A"/>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92504503"/>
              </p:ext>
            </p:extLst>
          </p:nvPr>
        </p:nvGraphicFramePr>
        <p:xfrm>
          <a:off x="4335026" y="5747670"/>
          <a:ext cx="7289198" cy="981456"/>
        </p:xfrm>
        <a:graphic>
          <a:graphicData uri="http://schemas.openxmlformats.org/drawingml/2006/table">
            <a:tbl>
              <a:tblPr>
                <a:tableStyleId>{5C22544A-7EE6-4342-B048-85BDC9FD1C3A}</a:tableStyleId>
              </a:tblPr>
              <a:tblGrid>
                <a:gridCol w="7289198">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chemeClr val="tx1"/>
                          </a:solidFill>
                          <a:effectLst/>
                          <a:latin typeface="#9Slide03 SFU Futura_12" panose="020B0604020202020204" charset="0"/>
                          <a:sym typeface="Wingdings" panose="05000000000000000000" pitchFamily="2" charset="2"/>
                        </a:rPr>
                        <a:t> </a:t>
                      </a:r>
                      <a:r>
                        <a:rPr lang="en-US" sz="2800" b="1" dirty="0" err="1" smtClean="0">
                          <a:solidFill>
                            <a:schemeClr val="tx1"/>
                          </a:solidFill>
                          <a:effectLst/>
                          <a:latin typeface="#9Slide03 SFU Futura_12" panose="020B0604020202020204" charset="0"/>
                          <a:sym typeface="Wingdings" panose="05000000000000000000" pitchFamily="2" charset="2"/>
                        </a:rPr>
                        <a:t>Thiên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nhiên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theo</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sự</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của</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nhiệt</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độ</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và</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lượng</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mưa</a:t>
                      </a:r>
                      <a:r>
                        <a:rPr lang="en-US" sz="2800" b="1" baseline="0" dirty="0" smtClean="0">
                          <a:solidFill>
                            <a:schemeClr val="tx1"/>
                          </a:solidFill>
                          <a:effectLst/>
                          <a:latin typeface="#9Slide03 SFU Futura_12" panose="020B0604020202020204" charset="0"/>
                          <a:sym typeface="Wingdings" panose="05000000000000000000" pitchFamily="2" charset="2"/>
                        </a:rPr>
                        <a:t>.</a:t>
                      </a:r>
                      <a:endParaRPr lang="en-US" sz="2800" b="1" dirty="0" smtClean="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cxnSp>
        <p:nvCxnSpPr>
          <p:cNvPr id="36" name="Straight Connector 35"/>
          <p:cNvCxnSpPr/>
          <p:nvPr/>
        </p:nvCxnSpPr>
        <p:spPr>
          <a:xfrm flipH="1">
            <a:off x="4284740" y="963653"/>
            <a:ext cx="19129" cy="5834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4" descr="Wonderful Trees Forest Icon Vector Illustration Design Graphic Flat Royalty  Free Cliparts, Vectors, And Stock Illustration. Image 80233895."/>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8154" r="93000">
                        <a14:foregroundMark x1="8154" y1="71077" x2="8154" y2="71077"/>
                        <a14:foregroundMark x1="93000" y1="68462" x2="93000" y2="68462"/>
                      </a14:backgroundRemoval>
                    </a14:imgEffect>
                  </a14:imgLayer>
                </a14:imgProps>
              </a:ext>
              <a:ext uri="{28A0092B-C50C-407E-A947-70E740481C1C}">
                <a14:useLocalDpi xmlns:a14="http://schemas.microsoft.com/office/drawing/2010/main" val="0"/>
              </a:ext>
            </a:extLst>
          </a:blip>
          <a:srcRect l="4280" t="15681" r="4842" b="15944"/>
          <a:stretch/>
        </p:blipFill>
        <p:spPr bwMode="auto">
          <a:xfrm>
            <a:off x="8604256" y="2665073"/>
            <a:ext cx="804835" cy="6055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5300" r="94500">
                        <a14:foregroundMark x1="5300" y1="45463" x2="5300" y2="45463"/>
                        <a14:foregroundMark x1="5300" y1="45463" x2="5300" y2="45463"/>
                        <a14:foregroundMark x1="94500" y1="45093" x2="94500" y2="45093"/>
                        <a14:foregroundMark x1="94500" y1="45093" x2="94500" y2="45093"/>
                      </a14:backgroundRemoval>
                    </a14:imgEffect>
                  </a14:imgLayer>
                </a14:imgProps>
              </a:ext>
            </a:extLst>
          </a:blip>
          <a:srcRect t="12966" b="21056"/>
          <a:stretch/>
        </p:blipFill>
        <p:spPr>
          <a:xfrm>
            <a:off x="10697215" y="3223751"/>
            <a:ext cx="927009" cy="660550"/>
          </a:xfrm>
          <a:prstGeom prst="rect">
            <a:avLst/>
          </a:prstGeom>
        </p:spPr>
      </p:pic>
      <p:pic>
        <p:nvPicPr>
          <p:cNvPr id="40" name="Picture 39"/>
          <p:cNvPicPr>
            <a:picLocks noChangeAspect="1"/>
          </p:cNvPicPr>
          <p:nvPr/>
        </p:nvPicPr>
        <p:blipFill rotWithShape="1">
          <a:blip r:embed="rId14">
            <a:extLst>
              <a:ext uri="{BEBA8EAE-BF5A-486C-A8C5-ECC9F3942E4B}">
                <a14:imgProps xmlns:a14="http://schemas.microsoft.com/office/drawing/2010/main">
                  <a14:imgLayer r:embed="rId15">
                    <a14:imgEffect>
                      <a14:backgroundRemoval t="9961" b="89941" l="8105" r="89941">
                        <a14:foregroundMark x1="8105" y1="27246" x2="8105" y2="27246"/>
                      </a14:backgroundRemoval>
                    </a14:imgEffect>
                  </a14:imgLayer>
                </a14:imgProps>
              </a:ext>
            </a:extLst>
          </a:blip>
          <a:srcRect l="7577" t="12734" r="11989" b="22972"/>
          <a:stretch/>
        </p:blipFill>
        <p:spPr>
          <a:xfrm>
            <a:off x="9349779" y="4786413"/>
            <a:ext cx="1011463" cy="808505"/>
          </a:xfrm>
          <a:prstGeom prst="rect">
            <a:avLst/>
          </a:prstGeom>
        </p:spPr>
      </p:pic>
      <p:pic>
        <p:nvPicPr>
          <p:cNvPr id="41" name="Picture 10" descr="Hình ảnh Cỏ Các Vector Biểu Tượng, Cỏ Clipart, Biểu Tượng Cỏ, Cỏ Vector và  PNG với nền trong suốt để tải xuống miễn phí"/>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1745" t="38619" r="42377" b="39891"/>
          <a:stretch/>
        </p:blipFill>
        <p:spPr bwMode="auto">
          <a:xfrm>
            <a:off x="11521675" y="4296829"/>
            <a:ext cx="612135" cy="3937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p:blipFill>
        <p:spPr bwMode="auto">
          <a:xfrm>
            <a:off x="8110400" y="6126414"/>
            <a:ext cx="1063023" cy="7880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9107827" y="6194077"/>
            <a:ext cx="788128" cy="6604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9722" l="3333" r="98056">
                        <a14:foregroundMark x1="19722" y1="68889" x2="28056" y2="95833"/>
                        <a14:foregroundMark x1="93056" y1="57222" x2="92778" y2="94167"/>
                        <a14:foregroundMark x1="3889" y1="79167" x2="3611" y2="93889"/>
                        <a14:foregroundMark x1="98056" y1="78333" x2="95278" y2="99722"/>
                      </a14:backgroundRemoval>
                    </a14:imgEffect>
                  </a14:imgLayer>
                </a14:imgProps>
              </a:ext>
            </a:extLst>
          </a:blip>
          <a:srcRect t="46350"/>
          <a:stretch/>
        </p:blipFill>
        <p:spPr>
          <a:xfrm>
            <a:off x="202981" y="5055525"/>
            <a:ext cx="3927559" cy="1802238"/>
          </a:xfrm>
          <a:prstGeom prst="rect">
            <a:avLst/>
          </a:prstGeom>
        </p:spPr>
      </p:pic>
      <p:pic>
        <p:nvPicPr>
          <p:cNvPr id="1026" name="Picture 2" descr="Tảng Băng Tải - tảng băng trôi png tải về - Miễn phí trong suốt Màu Xanh  png Tải về."/>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5556" r="95556">
                        <a14:foregroundMark x1="5556" y1="50789" x2="5556" y2="50000"/>
                        <a14:foregroundMark x1="95556" y1="52368" x2="95556" y2="52368"/>
                      </a14:backgroundRemoval>
                    </a14:imgEffect>
                  </a14:imgLayer>
                </a14:imgProps>
              </a:ext>
              <a:ext uri="{28A0092B-C50C-407E-A947-70E740481C1C}">
                <a14:useLocalDpi xmlns:a14="http://schemas.microsoft.com/office/drawing/2010/main" val="0"/>
              </a:ext>
            </a:extLst>
          </a:blip>
          <a:srcRect t="19561" b="22807"/>
          <a:stretch/>
        </p:blipFill>
        <p:spPr bwMode="auto">
          <a:xfrm>
            <a:off x="1407596" y="2631460"/>
            <a:ext cx="2896273" cy="95020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68205" y="2993814"/>
            <a:ext cx="4197110" cy="587853"/>
          </a:xfrm>
          <a:prstGeom prst="rect">
            <a:avLst/>
          </a:prstGeom>
        </p:spPr>
        <p:txBody>
          <a:bodyPr wrap="square">
            <a:spAutoFit/>
          </a:bodyPr>
          <a:lstStyle/>
          <a:p>
            <a:pPr algn="just">
              <a:lnSpc>
                <a:spcPct val="115000"/>
              </a:lnSpc>
            </a:pP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Giá</a:t>
            </a:r>
            <a:r>
              <a:rPr lang="en-US" sz="2800" b="1" dirty="0" smtClean="0">
                <a:latin typeface="#9Slide03 SFU Futura_12" panose="020B0604020202020204" charset="0"/>
                <a:ea typeface="Tahoma" panose="020B0604030504040204" pitchFamily="34" charset="0"/>
              </a:rPr>
              <a:t> </a:t>
            </a:r>
            <a:r>
              <a:rPr lang="en-US" sz="2800" b="1" dirty="0" err="1">
                <a:latin typeface="#9Slide03 SFU Futura_12" panose="020B0604020202020204" charset="0"/>
                <a:ea typeface="Tahoma" panose="020B0604030504040204" pitchFamily="34" charset="0"/>
              </a:rPr>
              <a:t>lạnh</a:t>
            </a:r>
            <a:r>
              <a:rPr lang="en-US" sz="2800" b="1" dirty="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tuyết</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bao</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phủ</a:t>
            </a:r>
            <a:endParaRPr lang="en-US" sz="2800" b="1" dirty="0">
              <a:latin typeface="#9Slide03 SFU Futura_12" panose="020B0604020202020204" charset="0"/>
              <a:ea typeface="Tahoma" panose="020B0604030504040204" pitchFamily="34"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407118274"/>
              </p:ext>
            </p:extLst>
          </p:nvPr>
        </p:nvGraphicFramePr>
        <p:xfrm>
          <a:off x="106759" y="2468010"/>
          <a:ext cx="3553759" cy="420624"/>
        </p:xfrm>
        <a:graphic>
          <a:graphicData uri="http://schemas.openxmlformats.org/drawingml/2006/table">
            <a:tbl>
              <a:tblPr>
                <a:tableStyleId>{5C22544A-7EE6-4342-B048-85BDC9FD1C3A}</a:tableStyleId>
              </a:tblPr>
              <a:tblGrid>
                <a:gridCol w="3553759">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solidFill>
                            <a:srgbClr val="002060"/>
                          </a:solidFill>
                          <a:effectLst/>
                          <a:latin typeface="#9Slide03 SFU Futura_12" panose="020B0604020202020204" charset="0"/>
                        </a:rPr>
                        <a:t>- </a:t>
                      </a:r>
                      <a:r>
                        <a:rPr lang="en-US" sz="2400" b="1" dirty="0" err="1" smtClean="0">
                          <a:effectLst/>
                          <a:latin typeface="#9Slide03 SFU Futura_12" panose="020B0604020202020204" charset="0"/>
                          <a:ea typeface="Tahoma" panose="020B0604030504040204" pitchFamily="34" charset="0"/>
                        </a:rPr>
                        <a:t>Khí</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hậu</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cực</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và</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cận</a:t>
                      </a:r>
                      <a:r>
                        <a:rPr lang="en-US" sz="2400" b="1" baseline="0" dirty="0" smtClean="0">
                          <a:effectLst/>
                          <a:latin typeface="#9Slide03 SFU Futura_12" panose="020B0604020202020204" charset="0"/>
                          <a:ea typeface="Tahoma" panose="020B0604030504040204" pitchFamily="34" charset="0"/>
                        </a:rPr>
                        <a:t> </a:t>
                      </a:r>
                      <a:r>
                        <a:rPr lang="en-US" sz="2400" b="1" baseline="0" dirty="0" err="1" smtClean="0">
                          <a:effectLst/>
                          <a:latin typeface="#9Slide03 SFU Futura_12" panose="020B0604020202020204" charset="0"/>
                          <a:ea typeface="Tahoma" panose="020B0604030504040204" pitchFamily="34" charset="0"/>
                        </a:rPr>
                        <a:t>cực</a:t>
                      </a:r>
                      <a:endParaRPr lang="en-US" sz="2400" b="1" dirty="0" smtClean="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9372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par>
                                <p:cTn id="71" presetID="1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par>
                                <p:cTn id="86" presetID="10" presetClass="entr" presetSubtype="0"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149826" y="1294597"/>
            <a:ext cx="3162941" cy="10089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156454" y="2177044"/>
            <a:ext cx="7463219" cy="131245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TÌM TỪ KHÓA</a:t>
            </a:r>
            <a:endParaRPr lang="en-US" sz="88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046" y="1016082"/>
            <a:ext cx="4872633" cy="24734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2027987" cy="1486886"/>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331890" y="3648808"/>
            <a:ext cx="2029463" cy="148688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672423" y="3666321"/>
            <a:ext cx="2273518" cy="1486886"/>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0000400000000000000" pitchFamily="2" charset="0"/>
                <a:cs typeface="Arial" panose="020B0604020202020204" pitchFamily="34" charset="0"/>
              </a:rPr>
              <a:t>3 HS </a:t>
            </a:r>
            <a:r>
              <a:rPr lang="en-US" sz="2400" b="1" dirty="0" err="1" smtClean="0">
                <a:solidFill>
                  <a:schemeClr val="tx1"/>
                </a:solidFill>
                <a:latin typeface="#9Slide03 SFU Futura_12" panose="00000400000000000000" pitchFamily="2" charset="0"/>
                <a:cs typeface="Arial" panose="020B0604020202020204" pitchFamily="34" charset="0"/>
              </a:rPr>
              <a:t>nhanh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6307720" y="5310234"/>
            <a:ext cx="1311953" cy="14183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6852" y="5310234"/>
            <a:ext cx="1433117" cy="154776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540910" y="3666321"/>
            <a:ext cx="2174215" cy="1486886"/>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Ghi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894682" y="3666321"/>
            <a:ext cx="2522549" cy="148688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tương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ứng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với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31095" y="5207101"/>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6529</TotalTime>
  <Words>1321</Words>
  <Application>Microsoft Office PowerPoint</Application>
  <PresentationFormat>Widescreen</PresentationFormat>
  <Paragraphs>208</Paragraphs>
  <Slides>22</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Calibri</vt:lpstr>
      <vt:lpstr>Calibri Light</vt:lpstr>
      <vt:lpstr>Times New Roman</vt:lpstr>
      <vt:lpstr>#9Slide03 Oswald Medium</vt:lpstr>
      <vt:lpstr>#9Slide05 Great Vibes</vt:lpstr>
      <vt:lpstr>#9Slide07 IcielKoni</vt:lpstr>
      <vt:lpstr>Arial</vt:lpstr>
      <vt:lpstr>#9Slide03 SFU Futura_12</vt:lpstr>
      <vt:lpstr>Tahoma</vt:lpstr>
      <vt:lpstr>Wingdings</vt:lpstr>
      <vt:lpstr>#9Slide05 SVNClementine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211</cp:revision>
  <dcterms:created xsi:type="dcterms:W3CDTF">2021-07-21T02:55:04Z</dcterms:created>
  <dcterms:modified xsi:type="dcterms:W3CDTF">2026-01-11T14:39:12Z</dcterms:modified>
</cp:coreProperties>
</file>